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slides/slide76.xml" ContentType="application/vnd.openxmlformats-officedocument.presentationml.slide+xml"/>
  <Override PartName="/ppt/slides/slide94.xml" ContentType="application/vnd.openxmlformats-officedocument.presentationml.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s/slide83.xml" ContentType="application/vnd.openxmlformats-officedocument.presentationml.slide+xml"/>
  <Override PartName="/ppt/slides/slide102.xml" ContentType="application/vnd.openxmlformats-officedocument.presentationml.slide+xml"/>
  <Override PartName="/ppt/slideLayouts/slideLayout6.xml" ContentType="application/vnd.openxmlformats-officedocument.presentationml.slideLayout+xml"/>
  <Override PartName="/ppt/slides/slide25.xml" ContentType="application/vnd.openxmlformats-officedocument.presentationml.slide+xml"/>
  <Override PartName="/ppt/slides/slide43.xml" ContentType="application/vnd.openxmlformats-officedocument.presentationml.slide+xml"/>
  <Override PartName="/ppt/slides/slide72.xml" ContentType="application/vnd.openxmlformats-officedocument.presentationml.slide+xml"/>
  <Override PartName="/ppt/slides/slide90.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s/slide79.xml" ContentType="application/vnd.openxmlformats-officedocument.presentationml.slide+xml"/>
  <Override PartName="/ppt/slides/slide99.xml" ContentType="application/vnd.openxmlformats-officedocument.presentationml.slide+xml"/>
  <Override PartName="/ppt/slides/slide7.xml" ContentType="application/vnd.openxmlformats-officedocument.presentationml.slide+xml"/>
  <Override PartName="/ppt/slides/slide9.xml" ContentType="application/vnd.openxmlformats-officedocument.presentationml.slide+xml"/>
  <Override PartName="/ppt/slides/slide59.xml" ContentType="application/vnd.openxmlformats-officedocument.presentationml.slide+xml"/>
  <Override PartName="/ppt/slides/slide68.xml" ContentType="application/vnd.openxmlformats-officedocument.presentationml.slide+xml"/>
  <Override PartName="/ppt/slides/slide77.xml" ContentType="application/vnd.openxmlformats-officedocument.presentationml.slide+xml"/>
  <Override PartName="/ppt/slides/slide88.xml" ContentType="application/vnd.openxmlformats-officedocument.presentationml.slide+xml"/>
  <Override PartName="/ppt/slides/slide97.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s/slide66.xml" ContentType="application/vnd.openxmlformats-officedocument.presentationml.slide+xml"/>
  <Override PartName="/ppt/slides/slide75.xml" ContentType="application/vnd.openxmlformats-officedocument.presentationml.slide+xml"/>
  <Override PartName="/ppt/slides/slide86.xml" ContentType="application/vnd.openxmlformats-officedocument.presentationml.slide+xml"/>
  <Override PartName="/ppt/slides/slide95.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slides/slide64.xml" ContentType="application/vnd.openxmlformats-officedocument.presentationml.slide+xml"/>
  <Override PartName="/ppt/slides/slide73.xml" ContentType="application/vnd.openxmlformats-officedocument.presentationml.slide+xml"/>
  <Override PartName="/ppt/slides/slide84.xml" ContentType="application/vnd.openxmlformats-officedocument.presentationml.slide+xml"/>
  <Override PartName="/ppt/slides/slide93.xml" ContentType="application/vnd.openxmlformats-officedocument.presentationml.slide+xml"/>
  <Override PartName="/ppt/slides/slide101.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s/slide62.xml" ContentType="application/vnd.openxmlformats-officedocument.presentationml.slide+xml"/>
  <Override PartName="/ppt/slides/slide71.xml" ContentType="application/vnd.openxmlformats-officedocument.presentationml.slide+xml"/>
  <Override PartName="/ppt/slides/slide80.xml" ContentType="application/vnd.openxmlformats-officedocument.presentationml.slide+xml"/>
  <Override PartName="/ppt/slides/slide82.xml" ContentType="application/vnd.openxmlformats-officedocument.presentationml.slide+xml"/>
  <Override PartName="/ppt/slides/slide91.xml" ContentType="application/vnd.openxmlformats-officedocument.presentationml.slide+xml"/>
  <Override PartName="/ppt/slideLayouts/slideLayout3.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0.xml" ContentType="application/vnd.openxmlformats-officedocument.presentationml.slideLayout+xml"/>
  <Default Extension="gif" ContentType="image/gif"/>
  <Override PartName="/ppt/slides/slide89.xml" ContentType="application/vnd.openxmlformats-officedocument.presentationml.slide+xml"/>
  <Override PartName="/ppt/slides/slide98.xml" ContentType="application/vnd.openxmlformats-officedocument.presentationml.slide+xml"/>
  <Override PartName="/ppt/slides/slide8.xml" ContentType="application/vnd.openxmlformats-officedocument.presentationml.slide+xml"/>
  <Override PartName="/ppt/slides/slide49.xml" ContentType="application/vnd.openxmlformats-officedocument.presentationml.slide+xml"/>
  <Override PartName="/ppt/slides/slide69.xml" ContentType="application/vnd.openxmlformats-officedocument.presentationml.slide+xml"/>
  <Override PartName="/ppt/slides/slide78.xml" ContentType="application/vnd.openxmlformats-officedocument.presentationml.slide+xml"/>
  <Override PartName="/ppt/slides/slide87.xml" ContentType="application/vnd.openxmlformats-officedocument.presentationml.slide+xml"/>
  <Override PartName="/ppt/slides/slide96.xml" ContentType="application/vnd.openxmlformats-officedocument.presentationml.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s/slide85.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s/slide74.xml" ContentType="application/vnd.openxmlformats-officedocument.presentationml.slide+xml"/>
  <Override PartName="/ppt/slides/slide92.xml" ContentType="application/vnd.openxmlformats-officedocument.presentationml.slide+xml"/>
  <Override PartName="/ppt/slideLayouts/slideLayout4.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slides/slide81.xml" ContentType="application/vnd.openxmlformats-officedocument.presentationml.slide+xml"/>
  <Override PartName="/ppt/slides/slide100.xml" ContentType="application/vnd.openxmlformats-officedocument.presentationml.slide+xml"/>
  <Default Extension="wmf" ContentType="image/x-wmf"/>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s/slide70.xml" ContentType="application/vnd.openxmlformats-officedocument.presentationml.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94" r:id="rId3"/>
    <p:sldId id="258" r:id="rId4"/>
    <p:sldId id="272" r:id="rId5"/>
    <p:sldId id="274" r:id="rId6"/>
    <p:sldId id="259" r:id="rId7"/>
    <p:sldId id="262" r:id="rId8"/>
    <p:sldId id="264" r:id="rId9"/>
    <p:sldId id="355" r:id="rId10"/>
    <p:sldId id="289" r:id="rId11"/>
    <p:sldId id="280" r:id="rId12"/>
    <p:sldId id="290" r:id="rId13"/>
    <p:sldId id="273" r:id="rId14"/>
    <p:sldId id="356" r:id="rId15"/>
    <p:sldId id="291" r:id="rId16"/>
    <p:sldId id="292" r:id="rId17"/>
    <p:sldId id="360" r:id="rId18"/>
    <p:sldId id="293" r:id="rId19"/>
    <p:sldId id="271" r:id="rId20"/>
    <p:sldId id="261" r:id="rId21"/>
    <p:sldId id="361" r:id="rId22"/>
    <p:sldId id="364" r:id="rId23"/>
    <p:sldId id="268" r:id="rId24"/>
    <p:sldId id="269" r:id="rId25"/>
    <p:sldId id="270" r:id="rId26"/>
    <p:sldId id="279" r:id="rId27"/>
    <p:sldId id="369" r:id="rId28"/>
    <p:sldId id="277" r:id="rId29"/>
    <p:sldId id="275" r:id="rId30"/>
    <p:sldId id="298" r:id="rId31"/>
    <p:sldId id="373" r:id="rId32"/>
    <p:sldId id="295" r:id="rId33"/>
    <p:sldId id="296" r:id="rId34"/>
    <p:sldId id="299" r:id="rId35"/>
    <p:sldId id="301" r:id="rId36"/>
    <p:sldId id="303" r:id="rId37"/>
    <p:sldId id="307" r:id="rId38"/>
    <p:sldId id="308" r:id="rId39"/>
    <p:sldId id="305" r:id="rId40"/>
    <p:sldId id="310" r:id="rId41"/>
    <p:sldId id="311" r:id="rId42"/>
    <p:sldId id="313" r:id="rId43"/>
    <p:sldId id="314" r:id="rId44"/>
    <p:sldId id="315" r:id="rId45"/>
    <p:sldId id="316" r:id="rId46"/>
    <p:sldId id="318" r:id="rId47"/>
    <p:sldId id="319" r:id="rId48"/>
    <p:sldId id="320" r:id="rId49"/>
    <p:sldId id="321" r:id="rId50"/>
    <p:sldId id="322" r:id="rId51"/>
    <p:sldId id="324" r:id="rId52"/>
    <p:sldId id="325" r:id="rId53"/>
    <p:sldId id="326" r:id="rId54"/>
    <p:sldId id="327" r:id="rId55"/>
    <p:sldId id="328" r:id="rId56"/>
    <p:sldId id="329" r:id="rId57"/>
    <p:sldId id="338" r:id="rId58"/>
    <p:sldId id="374" r:id="rId59"/>
    <p:sldId id="372" r:id="rId60"/>
    <p:sldId id="337" r:id="rId61"/>
    <p:sldId id="342" r:id="rId62"/>
    <p:sldId id="348" r:id="rId63"/>
    <p:sldId id="330" r:id="rId64"/>
    <p:sldId id="331" r:id="rId65"/>
    <p:sldId id="332" r:id="rId66"/>
    <p:sldId id="334" r:id="rId67"/>
    <p:sldId id="335" r:id="rId68"/>
    <p:sldId id="340" r:id="rId69"/>
    <p:sldId id="260" r:id="rId70"/>
    <p:sldId id="341" r:id="rId71"/>
    <p:sldId id="343" r:id="rId72"/>
    <p:sldId id="317" r:id="rId73"/>
    <p:sldId id="336" r:id="rId74"/>
    <p:sldId id="346" r:id="rId75"/>
    <p:sldId id="347" r:id="rId76"/>
    <p:sldId id="354" r:id="rId77"/>
    <p:sldId id="352" r:id="rId78"/>
    <p:sldId id="353" r:id="rId79"/>
    <p:sldId id="345" r:id="rId80"/>
    <p:sldId id="344" r:id="rId81"/>
    <p:sldId id="363" r:id="rId82"/>
    <p:sldId id="362" r:id="rId83"/>
    <p:sldId id="278" r:id="rId84"/>
    <p:sldId id="349" r:id="rId85"/>
    <p:sldId id="350" r:id="rId86"/>
    <p:sldId id="351" r:id="rId87"/>
    <p:sldId id="358" r:id="rId88"/>
    <p:sldId id="368" r:id="rId89"/>
    <p:sldId id="366" r:id="rId90"/>
    <p:sldId id="357" r:id="rId91"/>
    <p:sldId id="371" r:id="rId92"/>
    <p:sldId id="370" r:id="rId93"/>
    <p:sldId id="367" r:id="rId94"/>
    <p:sldId id="263" r:id="rId95"/>
    <p:sldId id="265" r:id="rId96"/>
    <p:sldId id="376" r:id="rId97"/>
    <p:sldId id="377" r:id="rId98"/>
    <p:sldId id="266" r:id="rId99"/>
    <p:sldId id="267" r:id="rId100"/>
    <p:sldId id="365" r:id="rId101"/>
    <p:sldId id="375" r:id="rId102"/>
    <p:sldId id="359" r:id="rId103"/>
  </p:sldIdLst>
  <p:sldSz cx="9144000" cy="6858000" type="screen4x3"/>
  <p:notesSz cx="6858000" cy="9144000"/>
  <p:defaultText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60033"/>
    <a:srgbClr val="008000"/>
    <a:srgbClr val="235B8D"/>
    <a:srgbClr val="D89290"/>
    <a:srgbClr val="225792"/>
  </p:clrMru>
</p:presentationPr>
</file>

<file path=ppt/tableStyles.xml><?xml version="1.0" encoding="utf-8"?>
<a:tblStyleLst xmlns:a="http://schemas.openxmlformats.org/drawingml/2006/main" def="{5C22544A-7EE6-4342-B048-85BDC9FD1C3A}">
  <a:tblStyle styleId="{5C22544A-7EE6-4342-B048-85BDC9FD1C3A}" styleName="Μεσαίο στυλ 2 - Έμφαση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SorterView">
  <p:normalViewPr snapVertSplitter="1" vertBarState="minimized" horzBarState="maximized">
    <p:restoredLeft sz="15620"/>
    <p:restoredTop sz="94660"/>
  </p:normalViewPr>
  <p:slideViewPr>
    <p:cSldViewPr>
      <p:cViewPr>
        <p:scale>
          <a:sx n="90" d="100"/>
          <a:sy n="90" d="100"/>
        </p:scale>
        <p:origin x="-342" y="648"/>
      </p:cViewPr>
      <p:guideLst>
        <p:guide orient="horz" pos="2160"/>
        <p:guide pos="2880"/>
      </p:guideLst>
    </p:cSldViewPr>
  </p:slideViewPr>
  <p:notesTextViewPr>
    <p:cViewPr>
      <p:scale>
        <a:sx n="100" d="100"/>
        <a:sy n="100" d="100"/>
      </p:scale>
      <p:origin x="0" y="0"/>
    </p:cViewPr>
  </p:notesTextViewPr>
  <p:sorterViewPr>
    <p:cViewPr>
      <p:scale>
        <a:sx n="92" d="100"/>
        <a:sy n="92" d="100"/>
      </p:scale>
      <p:origin x="0" y="7206"/>
    </p:cViewPr>
  </p:sorterViewPr>
  <p:gridSpacing cx="73736200" cy="7373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07" Type="http://schemas.openxmlformats.org/officeDocument/2006/relationships/tableStyles" Target="tableStyles.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slide" Target="slides/slide86.xml"/><Relationship Id="rId102" Type="http://schemas.openxmlformats.org/officeDocument/2006/relationships/slide" Target="slides/slide101.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slide" Target="slides/slide89.xml"/><Relationship Id="rId95" Type="http://schemas.openxmlformats.org/officeDocument/2006/relationships/slide" Target="slides/slide94.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slide" Target="slides/slide92.xml"/><Relationship Id="rId98" Type="http://schemas.openxmlformats.org/officeDocument/2006/relationships/slide" Target="slides/slide9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103" Type="http://schemas.openxmlformats.org/officeDocument/2006/relationships/slide" Target="slides/slide102.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6" Type="http://schemas.openxmlformats.org/officeDocument/2006/relationships/theme" Target="theme/theme1.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Διαφάνεια τίτλου">
    <p:spTree>
      <p:nvGrpSpPr>
        <p:cNvPr id="1" name=""/>
        <p:cNvGrpSpPr/>
        <p:nvPr/>
      </p:nvGrpSpPr>
      <p:grpSpPr>
        <a:xfrm>
          <a:off x="0" y="0"/>
          <a:ext cx="0" cy="0"/>
          <a:chOff x="0" y="0"/>
          <a:chExt cx="0" cy="0"/>
        </a:xfrm>
      </p:grpSpPr>
      <p:sp>
        <p:nvSpPr>
          <p:cNvPr id="2" name="1 - Τίτλος"/>
          <p:cNvSpPr>
            <a:spLocks noGrp="1"/>
          </p:cNvSpPr>
          <p:nvPr>
            <p:ph type="ctrTitle"/>
          </p:nvPr>
        </p:nvSpPr>
        <p:spPr>
          <a:xfrm>
            <a:off x="685800" y="2130425"/>
            <a:ext cx="7772400" cy="1470025"/>
          </a:xfrm>
        </p:spPr>
        <p:txBody>
          <a:bodyPr/>
          <a:lstStyle/>
          <a:p>
            <a:r>
              <a:rPr lang="el-GR" smtClean="0"/>
              <a:t>Kλικ για επεξεργασία του τίτλου</a:t>
            </a:r>
            <a:endParaRPr lang="el-GR"/>
          </a:p>
        </p:txBody>
      </p:sp>
      <p:sp>
        <p:nvSpPr>
          <p:cNvPr id="3" name="2 - Υπότιτλος"/>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l-GR" smtClean="0"/>
              <a:t>Κάντε κλικ για να επεξεργαστείτε τον υπότιτλο του υποδείγματος</a:t>
            </a:r>
            <a:endParaRPr lang="el-GR"/>
          </a:p>
        </p:txBody>
      </p:sp>
      <p:sp>
        <p:nvSpPr>
          <p:cNvPr id="4" name="3 - Θέση ημερομηνίας"/>
          <p:cNvSpPr>
            <a:spLocks noGrp="1"/>
          </p:cNvSpPr>
          <p:nvPr>
            <p:ph type="dt" sz="half" idx="10"/>
          </p:nvPr>
        </p:nvSpPr>
        <p:spPr/>
        <p:txBody>
          <a:bodyPr/>
          <a:lstStyle/>
          <a:p>
            <a:fld id="{5E894817-1013-470B-8F38-8FE3862F3338}" type="datetimeFigureOut">
              <a:rPr lang="el-GR" smtClean="0"/>
              <a:pPr/>
              <a:t>3/3/2014</a:t>
            </a:fld>
            <a:endParaRPr lang="el-GR"/>
          </a:p>
        </p:txBody>
      </p:sp>
      <p:sp>
        <p:nvSpPr>
          <p:cNvPr id="5" name="4 - Θέση υποσέλιδου"/>
          <p:cNvSpPr>
            <a:spLocks noGrp="1"/>
          </p:cNvSpPr>
          <p:nvPr>
            <p:ph type="ftr" sz="quarter" idx="11"/>
          </p:nvPr>
        </p:nvSpPr>
        <p:spPr/>
        <p:txBody>
          <a:bodyPr/>
          <a:lstStyle/>
          <a:p>
            <a:endParaRPr lang="el-GR"/>
          </a:p>
        </p:txBody>
      </p:sp>
      <p:sp>
        <p:nvSpPr>
          <p:cNvPr id="6" name="5 - Θέση αριθμού διαφάνειας"/>
          <p:cNvSpPr>
            <a:spLocks noGrp="1"/>
          </p:cNvSpPr>
          <p:nvPr>
            <p:ph type="sldNum" sz="quarter" idx="12"/>
          </p:nvPr>
        </p:nvSpPr>
        <p:spPr/>
        <p:txBody>
          <a:bodyPr/>
          <a:lstStyle/>
          <a:p>
            <a:fld id="{ED1A59DD-8A8A-44B9-8FDD-6BF51D4FF4F3}" type="slidenum">
              <a:rPr lang="el-GR" smtClean="0"/>
              <a:pPr/>
              <a:t>‹#›</a:t>
            </a:fld>
            <a:endParaRPr lang="el-GR"/>
          </a:p>
        </p:txBody>
      </p:sp>
    </p:spTree>
  </p:cSld>
  <p:clrMapOvr>
    <a:masterClrMapping/>
  </p:clrMapOvr>
  <p:transition spd="slow">
    <p:pull dir="rd"/>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Τίτλος και Κατακόρυφο κείμενο">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l-GR" smtClean="0"/>
              <a:t>Kλικ για επεξεργασία του τίτλου</a:t>
            </a:r>
            <a:endParaRPr lang="el-GR"/>
          </a:p>
        </p:txBody>
      </p:sp>
      <p:sp>
        <p:nvSpPr>
          <p:cNvPr id="3" name="2 - Θέση κατακόρυφου κειμένου"/>
          <p:cNvSpPr>
            <a:spLocks noGrp="1"/>
          </p:cNvSpPr>
          <p:nvPr>
            <p:ph type="body" orient="vert" idx="1"/>
          </p:nvPr>
        </p:nvSpPr>
        <p:spPr/>
        <p:txBody>
          <a:bodyPr vert="eaVert"/>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3 - Θέση ημερομηνίας"/>
          <p:cNvSpPr>
            <a:spLocks noGrp="1"/>
          </p:cNvSpPr>
          <p:nvPr>
            <p:ph type="dt" sz="half" idx="10"/>
          </p:nvPr>
        </p:nvSpPr>
        <p:spPr/>
        <p:txBody>
          <a:bodyPr/>
          <a:lstStyle/>
          <a:p>
            <a:fld id="{5E894817-1013-470B-8F38-8FE3862F3338}" type="datetimeFigureOut">
              <a:rPr lang="el-GR" smtClean="0"/>
              <a:pPr/>
              <a:t>3/3/2014</a:t>
            </a:fld>
            <a:endParaRPr lang="el-GR"/>
          </a:p>
        </p:txBody>
      </p:sp>
      <p:sp>
        <p:nvSpPr>
          <p:cNvPr id="5" name="4 - Θέση υποσέλιδου"/>
          <p:cNvSpPr>
            <a:spLocks noGrp="1"/>
          </p:cNvSpPr>
          <p:nvPr>
            <p:ph type="ftr" sz="quarter" idx="11"/>
          </p:nvPr>
        </p:nvSpPr>
        <p:spPr/>
        <p:txBody>
          <a:bodyPr/>
          <a:lstStyle/>
          <a:p>
            <a:endParaRPr lang="el-GR"/>
          </a:p>
        </p:txBody>
      </p:sp>
      <p:sp>
        <p:nvSpPr>
          <p:cNvPr id="6" name="5 - Θέση αριθμού διαφάνειας"/>
          <p:cNvSpPr>
            <a:spLocks noGrp="1"/>
          </p:cNvSpPr>
          <p:nvPr>
            <p:ph type="sldNum" sz="quarter" idx="12"/>
          </p:nvPr>
        </p:nvSpPr>
        <p:spPr/>
        <p:txBody>
          <a:bodyPr/>
          <a:lstStyle/>
          <a:p>
            <a:fld id="{ED1A59DD-8A8A-44B9-8FDD-6BF51D4FF4F3}" type="slidenum">
              <a:rPr lang="el-GR" smtClean="0"/>
              <a:pPr/>
              <a:t>‹#›</a:t>
            </a:fld>
            <a:endParaRPr lang="el-GR"/>
          </a:p>
        </p:txBody>
      </p:sp>
    </p:spTree>
  </p:cSld>
  <p:clrMapOvr>
    <a:masterClrMapping/>
  </p:clrMapOvr>
  <p:transition spd="slow">
    <p:pull dir="rd"/>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Κατακόρυφος τίτλος και Κείμενο">
    <p:spTree>
      <p:nvGrpSpPr>
        <p:cNvPr id="1" name=""/>
        <p:cNvGrpSpPr/>
        <p:nvPr/>
      </p:nvGrpSpPr>
      <p:grpSpPr>
        <a:xfrm>
          <a:off x="0" y="0"/>
          <a:ext cx="0" cy="0"/>
          <a:chOff x="0" y="0"/>
          <a:chExt cx="0" cy="0"/>
        </a:xfrm>
      </p:grpSpPr>
      <p:sp>
        <p:nvSpPr>
          <p:cNvPr id="2" name="1 - Κατακόρυφος τίτλος"/>
          <p:cNvSpPr>
            <a:spLocks noGrp="1"/>
          </p:cNvSpPr>
          <p:nvPr>
            <p:ph type="title" orient="vert"/>
          </p:nvPr>
        </p:nvSpPr>
        <p:spPr>
          <a:xfrm>
            <a:off x="6629400" y="274638"/>
            <a:ext cx="2057400" cy="5851525"/>
          </a:xfrm>
        </p:spPr>
        <p:txBody>
          <a:bodyPr vert="eaVert"/>
          <a:lstStyle/>
          <a:p>
            <a:r>
              <a:rPr lang="el-GR" smtClean="0"/>
              <a:t>Kλικ για επεξεργασία του τίτλου</a:t>
            </a:r>
            <a:endParaRPr lang="el-GR"/>
          </a:p>
        </p:txBody>
      </p:sp>
      <p:sp>
        <p:nvSpPr>
          <p:cNvPr id="3" name="2 - Θέση κατακόρυφου κειμένου"/>
          <p:cNvSpPr>
            <a:spLocks noGrp="1"/>
          </p:cNvSpPr>
          <p:nvPr>
            <p:ph type="body" orient="vert" idx="1"/>
          </p:nvPr>
        </p:nvSpPr>
        <p:spPr>
          <a:xfrm>
            <a:off x="457200" y="274638"/>
            <a:ext cx="6019800" cy="5851525"/>
          </a:xfrm>
        </p:spPr>
        <p:txBody>
          <a:bodyPr vert="eaVert"/>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3 - Θέση ημερομηνίας"/>
          <p:cNvSpPr>
            <a:spLocks noGrp="1"/>
          </p:cNvSpPr>
          <p:nvPr>
            <p:ph type="dt" sz="half" idx="10"/>
          </p:nvPr>
        </p:nvSpPr>
        <p:spPr/>
        <p:txBody>
          <a:bodyPr/>
          <a:lstStyle/>
          <a:p>
            <a:fld id="{5E894817-1013-470B-8F38-8FE3862F3338}" type="datetimeFigureOut">
              <a:rPr lang="el-GR" smtClean="0"/>
              <a:pPr/>
              <a:t>3/3/2014</a:t>
            </a:fld>
            <a:endParaRPr lang="el-GR"/>
          </a:p>
        </p:txBody>
      </p:sp>
      <p:sp>
        <p:nvSpPr>
          <p:cNvPr id="5" name="4 - Θέση υποσέλιδου"/>
          <p:cNvSpPr>
            <a:spLocks noGrp="1"/>
          </p:cNvSpPr>
          <p:nvPr>
            <p:ph type="ftr" sz="quarter" idx="11"/>
          </p:nvPr>
        </p:nvSpPr>
        <p:spPr/>
        <p:txBody>
          <a:bodyPr/>
          <a:lstStyle/>
          <a:p>
            <a:endParaRPr lang="el-GR"/>
          </a:p>
        </p:txBody>
      </p:sp>
      <p:sp>
        <p:nvSpPr>
          <p:cNvPr id="6" name="5 - Θέση αριθμού διαφάνειας"/>
          <p:cNvSpPr>
            <a:spLocks noGrp="1"/>
          </p:cNvSpPr>
          <p:nvPr>
            <p:ph type="sldNum" sz="quarter" idx="12"/>
          </p:nvPr>
        </p:nvSpPr>
        <p:spPr/>
        <p:txBody>
          <a:bodyPr/>
          <a:lstStyle/>
          <a:p>
            <a:fld id="{ED1A59DD-8A8A-44B9-8FDD-6BF51D4FF4F3}" type="slidenum">
              <a:rPr lang="el-GR" smtClean="0"/>
              <a:pPr/>
              <a:t>‹#›</a:t>
            </a:fld>
            <a:endParaRPr lang="el-GR"/>
          </a:p>
        </p:txBody>
      </p:sp>
    </p:spTree>
  </p:cSld>
  <p:clrMapOvr>
    <a:masterClrMapping/>
  </p:clrMapOvr>
  <p:transition spd="slow">
    <p:pull dir="rd"/>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Τίτλος και Αντικείμενο">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l-GR" smtClean="0"/>
              <a:t>Kλικ για επεξεργασία του τίτλου</a:t>
            </a:r>
            <a:endParaRPr lang="el-GR"/>
          </a:p>
        </p:txBody>
      </p:sp>
      <p:sp>
        <p:nvSpPr>
          <p:cNvPr id="3" name="2 - Θέση περιεχομένου"/>
          <p:cNvSpPr>
            <a:spLocks noGrp="1"/>
          </p:cNvSpPr>
          <p:nvPr>
            <p:ph idx="1"/>
          </p:nvPr>
        </p:nvSpPr>
        <p:spPr/>
        <p:txBody>
          <a:body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3 - Θέση ημερομηνίας"/>
          <p:cNvSpPr>
            <a:spLocks noGrp="1"/>
          </p:cNvSpPr>
          <p:nvPr>
            <p:ph type="dt" sz="half" idx="10"/>
          </p:nvPr>
        </p:nvSpPr>
        <p:spPr/>
        <p:txBody>
          <a:bodyPr/>
          <a:lstStyle/>
          <a:p>
            <a:fld id="{5E894817-1013-470B-8F38-8FE3862F3338}" type="datetimeFigureOut">
              <a:rPr lang="el-GR" smtClean="0"/>
              <a:pPr/>
              <a:t>3/3/2014</a:t>
            </a:fld>
            <a:endParaRPr lang="el-GR"/>
          </a:p>
        </p:txBody>
      </p:sp>
      <p:sp>
        <p:nvSpPr>
          <p:cNvPr id="5" name="4 - Θέση υποσέλιδου"/>
          <p:cNvSpPr>
            <a:spLocks noGrp="1"/>
          </p:cNvSpPr>
          <p:nvPr>
            <p:ph type="ftr" sz="quarter" idx="11"/>
          </p:nvPr>
        </p:nvSpPr>
        <p:spPr/>
        <p:txBody>
          <a:bodyPr/>
          <a:lstStyle/>
          <a:p>
            <a:endParaRPr lang="el-GR"/>
          </a:p>
        </p:txBody>
      </p:sp>
      <p:sp>
        <p:nvSpPr>
          <p:cNvPr id="6" name="5 - Θέση αριθμού διαφάνειας"/>
          <p:cNvSpPr>
            <a:spLocks noGrp="1"/>
          </p:cNvSpPr>
          <p:nvPr>
            <p:ph type="sldNum" sz="quarter" idx="12"/>
          </p:nvPr>
        </p:nvSpPr>
        <p:spPr/>
        <p:txBody>
          <a:bodyPr/>
          <a:lstStyle/>
          <a:p>
            <a:fld id="{ED1A59DD-8A8A-44B9-8FDD-6BF51D4FF4F3}" type="slidenum">
              <a:rPr lang="el-GR" smtClean="0"/>
              <a:pPr/>
              <a:t>‹#›</a:t>
            </a:fld>
            <a:endParaRPr lang="el-GR"/>
          </a:p>
        </p:txBody>
      </p:sp>
    </p:spTree>
  </p:cSld>
  <p:clrMapOvr>
    <a:masterClrMapping/>
  </p:clrMapOvr>
  <p:transition spd="slow">
    <p:pull dir="rd"/>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Κεφαλίδα ενότητας">
    <p:spTree>
      <p:nvGrpSpPr>
        <p:cNvPr id="1" name=""/>
        <p:cNvGrpSpPr/>
        <p:nvPr/>
      </p:nvGrpSpPr>
      <p:grpSpPr>
        <a:xfrm>
          <a:off x="0" y="0"/>
          <a:ext cx="0" cy="0"/>
          <a:chOff x="0" y="0"/>
          <a:chExt cx="0" cy="0"/>
        </a:xfrm>
      </p:grpSpPr>
      <p:sp>
        <p:nvSpPr>
          <p:cNvPr id="2" name="1 - Τίτλος"/>
          <p:cNvSpPr>
            <a:spLocks noGrp="1"/>
          </p:cNvSpPr>
          <p:nvPr>
            <p:ph type="title"/>
          </p:nvPr>
        </p:nvSpPr>
        <p:spPr>
          <a:xfrm>
            <a:off x="722313" y="4406900"/>
            <a:ext cx="7772400" cy="1362075"/>
          </a:xfrm>
        </p:spPr>
        <p:txBody>
          <a:bodyPr anchor="t"/>
          <a:lstStyle>
            <a:lvl1pPr algn="l">
              <a:defRPr sz="4000" b="1" cap="all"/>
            </a:lvl1pPr>
          </a:lstStyle>
          <a:p>
            <a:r>
              <a:rPr lang="el-GR" smtClean="0"/>
              <a:t>Kλικ για επεξεργασία του τίτλου</a:t>
            </a:r>
            <a:endParaRPr lang="el-GR"/>
          </a:p>
        </p:txBody>
      </p:sp>
      <p:sp>
        <p:nvSpPr>
          <p:cNvPr id="3" name="2 - Θέση κειμένου"/>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l-GR" smtClean="0"/>
              <a:t>Kλικ για επεξεργασία των στυλ του υποδείγματος</a:t>
            </a:r>
          </a:p>
        </p:txBody>
      </p:sp>
      <p:sp>
        <p:nvSpPr>
          <p:cNvPr id="4" name="3 - Θέση ημερομηνίας"/>
          <p:cNvSpPr>
            <a:spLocks noGrp="1"/>
          </p:cNvSpPr>
          <p:nvPr>
            <p:ph type="dt" sz="half" idx="10"/>
          </p:nvPr>
        </p:nvSpPr>
        <p:spPr/>
        <p:txBody>
          <a:bodyPr/>
          <a:lstStyle/>
          <a:p>
            <a:fld id="{5E894817-1013-470B-8F38-8FE3862F3338}" type="datetimeFigureOut">
              <a:rPr lang="el-GR" smtClean="0"/>
              <a:pPr/>
              <a:t>3/3/2014</a:t>
            </a:fld>
            <a:endParaRPr lang="el-GR"/>
          </a:p>
        </p:txBody>
      </p:sp>
      <p:sp>
        <p:nvSpPr>
          <p:cNvPr id="5" name="4 - Θέση υποσέλιδου"/>
          <p:cNvSpPr>
            <a:spLocks noGrp="1"/>
          </p:cNvSpPr>
          <p:nvPr>
            <p:ph type="ftr" sz="quarter" idx="11"/>
          </p:nvPr>
        </p:nvSpPr>
        <p:spPr/>
        <p:txBody>
          <a:bodyPr/>
          <a:lstStyle/>
          <a:p>
            <a:endParaRPr lang="el-GR"/>
          </a:p>
        </p:txBody>
      </p:sp>
      <p:sp>
        <p:nvSpPr>
          <p:cNvPr id="6" name="5 - Θέση αριθμού διαφάνειας"/>
          <p:cNvSpPr>
            <a:spLocks noGrp="1"/>
          </p:cNvSpPr>
          <p:nvPr>
            <p:ph type="sldNum" sz="quarter" idx="12"/>
          </p:nvPr>
        </p:nvSpPr>
        <p:spPr/>
        <p:txBody>
          <a:bodyPr/>
          <a:lstStyle/>
          <a:p>
            <a:fld id="{ED1A59DD-8A8A-44B9-8FDD-6BF51D4FF4F3}" type="slidenum">
              <a:rPr lang="el-GR" smtClean="0"/>
              <a:pPr/>
              <a:t>‹#›</a:t>
            </a:fld>
            <a:endParaRPr lang="el-GR"/>
          </a:p>
        </p:txBody>
      </p:sp>
    </p:spTree>
  </p:cSld>
  <p:clrMapOvr>
    <a:masterClrMapping/>
  </p:clrMapOvr>
  <p:transition spd="slow">
    <p:pull dir="rd"/>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Δύο περιεχόμενα">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l-GR" smtClean="0"/>
              <a:t>Kλικ για επεξεργασία του τίτλου</a:t>
            </a:r>
            <a:endParaRPr lang="el-GR"/>
          </a:p>
        </p:txBody>
      </p:sp>
      <p:sp>
        <p:nvSpPr>
          <p:cNvPr id="3" name="2 - Θέση περιεχομένου"/>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3 - Θέση περιεχομένου"/>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5" name="4 - Θέση ημερομηνίας"/>
          <p:cNvSpPr>
            <a:spLocks noGrp="1"/>
          </p:cNvSpPr>
          <p:nvPr>
            <p:ph type="dt" sz="half" idx="10"/>
          </p:nvPr>
        </p:nvSpPr>
        <p:spPr/>
        <p:txBody>
          <a:bodyPr/>
          <a:lstStyle/>
          <a:p>
            <a:fld id="{5E894817-1013-470B-8F38-8FE3862F3338}" type="datetimeFigureOut">
              <a:rPr lang="el-GR" smtClean="0"/>
              <a:pPr/>
              <a:t>3/3/2014</a:t>
            </a:fld>
            <a:endParaRPr lang="el-GR"/>
          </a:p>
        </p:txBody>
      </p:sp>
      <p:sp>
        <p:nvSpPr>
          <p:cNvPr id="6" name="5 - Θέση υποσέλιδου"/>
          <p:cNvSpPr>
            <a:spLocks noGrp="1"/>
          </p:cNvSpPr>
          <p:nvPr>
            <p:ph type="ftr" sz="quarter" idx="11"/>
          </p:nvPr>
        </p:nvSpPr>
        <p:spPr/>
        <p:txBody>
          <a:bodyPr/>
          <a:lstStyle/>
          <a:p>
            <a:endParaRPr lang="el-GR"/>
          </a:p>
        </p:txBody>
      </p:sp>
      <p:sp>
        <p:nvSpPr>
          <p:cNvPr id="7" name="6 - Θέση αριθμού διαφάνειας"/>
          <p:cNvSpPr>
            <a:spLocks noGrp="1"/>
          </p:cNvSpPr>
          <p:nvPr>
            <p:ph type="sldNum" sz="quarter" idx="12"/>
          </p:nvPr>
        </p:nvSpPr>
        <p:spPr/>
        <p:txBody>
          <a:bodyPr/>
          <a:lstStyle/>
          <a:p>
            <a:fld id="{ED1A59DD-8A8A-44B9-8FDD-6BF51D4FF4F3}" type="slidenum">
              <a:rPr lang="el-GR" smtClean="0"/>
              <a:pPr/>
              <a:t>‹#›</a:t>
            </a:fld>
            <a:endParaRPr lang="el-GR"/>
          </a:p>
        </p:txBody>
      </p:sp>
    </p:spTree>
  </p:cSld>
  <p:clrMapOvr>
    <a:masterClrMapping/>
  </p:clrMapOvr>
  <p:transition spd="slow">
    <p:pull dir="rd"/>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Σύγκριση">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lvl1pPr>
              <a:defRPr/>
            </a:lvl1pPr>
          </a:lstStyle>
          <a:p>
            <a:r>
              <a:rPr lang="el-GR" smtClean="0"/>
              <a:t>Kλικ για επεξεργασία του τίτλου</a:t>
            </a:r>
            <a:endParaRPr lang="el-GR"/>
          </a:p>
        </p:txBody>
      </p:sp>
      <p:sp>
        <p:nvSpPr>
          <p:cNvPr id="3" name="2 - Θέση κειμένου"/>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smtClean="0"/>
              <a:t>Kλικ για επεξεργασία των στυλ του υποδείγματος</a:t>
            </a:r>
          </a:p>
        </p:txBody>
      </p:sp>
      <p:sp>
        <p:nvSpPr>
          <p:cNvPr id="4" name="3 - Θέση περιεχομένου"/>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5" name="4 - Θέση κειμένου"/>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smtClean="0"/>
              <a:t>Kλικ για επεξεργασία των στυλ του υποδείγματος</a:t>
            </a:r>
          </a:p>
        </p:txBody>
      </p:sp>
      <p:sp>
        <p:nvSpPr>
          <p:cNvPr id="6" name="5 - Θέση περιεχομένου"/>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7" name="6 - Θέση ημερομηνίας"/>
          <p:cNvSpPr>
            <a:spLocks noGrp="1"/>
          </p:cNvSpPr>
          <p:nvPr>
            <p:ph type="dt" sz="half" idx="10"/>
          </p:nvPr>
        </p:nvSpPr>
        <p:spPr/>
        <p:txBody>
          <a:bodyPr/>
          <a:lstStyle/>
          <a:p>
            <a:fld id="{5E894817-1013-470B-8F38-8FE3862F3338}" type="datetimeFigureOut">
              <a:rPr lang="el-GR" smtClean="0"/>
              <a:pPr/>
              <a:t>3/3/2014</a:t>
            </a:fld>
            <a:endParaRPr lang="el-GR"/>
          </a:p>
        </p:txBody>
      </p:sp>
      <p:sp>
        <p:nvSpPr>
          <p:cNvPr id="8" name="7 - Θέση υποσέλιδου"/>
          <p:cNvSpPr>
            <a:spLocks noGrp="1"/>
          </p:cNvSpPr>
          <p:nvPr>
            <p:ph type="ftr" sz="quarter" idx="11"/>
          </p:nvPr>
        </p:nvSpPr>
        <p:spPr/>
        <p:txBody>
          <a:bodyPr/>
          <a:lstStyle/>
          <a:p>
            <a:endParaRPr lang="el-GR"/>
          </a:p>
        </p:txBody>
      </p:sp>
      <p:sp>
        <p:nvSpPr>
          <p:cNvPr id="9" name="8 - Θέση αριθμού διαφάνειας"/>
          <p:cNvSpPr>
            <a:spLocks noGrp="1"/>
          </p:cNvSpPr>
          <p:nvPr>
            <p:ph type="sldNum" sz="quarter" idx="12"/>
          </p:nvPr>
        </p:nvSpPr>
        <p:spPr/>
        <p:txBody>
          <a:bodyPr/>
          <a:lstStyle/>
          <a:p>
            <a:fld id="{ED1A59DD-8A8A-44B9-8FDD-6BF51D4FF4F3}" type="slidenum">
              <a:rPr lang="el-GR" smtClean="0"/>
              <a:pPr/>
              <a:t>‹#›</a:t>
            </a:fld>
            <a:endParaRPr lang="el-GR"/>
          </a:p>
        </p:txBody>
      </p:sp>
    </p:spTree>
  </p:cSld>
  <p:clrMapOvr>
    <a:masterClrMapping/>
  </p:clrMapOvr>
  <p:transition spd="slow">
    <p:pull dir="rd"/>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Μόνο τίτλος">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l-GR" smtClean="0"/>
              <a:t>Kλικ για επεξεργασία του τίτλου</a:t>
            </a:r>
            <a:endParaRPr lang="el-GR"/>
          </a:p>
        </p:txBody>
      </p:sp>
      <p:sp>
        <p:nvSpPr>
          <p:cNvPr id="3" name="2 - Θέση ημερομηνίας"/>
          <p:cNvSpPr>
            <a:spLocks noGrp="1"/>
          </p:cNvSpPr>
          <p:nvPr>
            <p:ph type="dt" sz="half" idx="10"/>
          </p:nvPr>
        </p:nvSpPr>
        <p:spPr/>
        <p:txBody>
          <a:bodyPr/>
          <a:lstStyle/>
          <a:p>
            <a:fld id="{5E894817-1013-470B-8F38-8FE3862F3338}" type="datetimeFigureOut">
              <a:rPr lang="el-GR" smtClean="0"/>
              <a:pPr/>
              <a:t>3/3/2014</a:t>
            </a:fld>
            <a:endParaRPr lang="el-GR"/>
          </a:p>
        </p:txBody>
      </p:sp>
      <p:sp>
        <p:nvSpPr>
          <p:cNvPr id="4" name="3 - Θέση υποσέλιδου"/>
          <p:cNvSpPr>
            <a:spLocks noGrp="1"/>
          </p:cNvSpPr>
          <p:nvPr>
            <p:ph type="ftr" sz="quarter" idx="11"/>
          </p:nvPr>
        </p:nvSpPr>
        <p:spPr/>
        <p:txBody>
          <a:bodyPr/>
          <a:lstStyle/>
          <a:p>
            <a:endParaRPr lang="el-GR"/>
          </a:p>
        </p:txBody>
      </p:sp>
      <p:sp>
        <p:nvSpPr>
          <p:cNvPr id="5" name="4 - Θέση αριθμού διαφάνειας"/>
          <p:cNvSpPr>
            <a:spLocks noGrp="1"/>
          </p:cNvSpPr>
          <p:nvPr>
            <p:ph type="sldNum" sz="quarter" idx="12"/>
          </p:nvPr>
        </p:nvSpPr>
        <p:spPr/>
        <p:txBody>
          <a:bodyPr/>
          <a:lstStyle/>
          <a:p>
            <a:fld id="{ED1A59DD-8A8A-44B9-8FDD-6BF51D4FF4F3}" type="slidenum">
              <a:rPr lang="el-GR" smtClean="0"/>
              <a:pPr/>
              <a:t>‹#›</a:t>
            </a:fld>
            <a:endParaRPr lang="el-GR"/>
          </a:p>
        </p:txBody>
      </p:sp>
    </p:spTree>
  </p:cSld>
  <p:clrMapOvr>
    <a:masterClrMapping/>
  </p:clrMapOvr>
  <p:transition spd="slow">
    <p:pull dir="rd"/>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Κενή">
    <p:spTree>
      <p:nvGrpSpPr>
        <p:cNvPr id="1" name=""/>
        <p:cNvGrpSpPr/>
        <p:nvPr/>
      </p:nvGrpSpPr>
      <p:grpSpPr>
        <a:xfrm>
          <a:off x="0" y="0"/>
          <a:ext cx="0" cy="0"/>
          <a:chOff x="0" y="0"/>
          <a:chExt cx="0" cy="0"/>
        </a:xfrm>
      </p:grpSpPr>
      <p:sp>
        <p:nvSpPr>
          <p:cNvPr id="2" name="1 - Θέση ημερομηνίας"/>
          <p:cNvSpPr>
            <a:spLocks noGrp="1"/>
          </p:cNvSpPr>
          <p:nvPr>
            <p:ph type="dt" sz="half" idx="10"/>
          </p:nvPr>
        </p:nvSpPr>
        <p:spPr/>
        <p:txBody>
          <a:bodyPr/>
          <a:lstStyle/>
          <a:p>
            <a:fld id="{5E894817-1013-470B-8F38-8FE3862F3338}" type="datetimeFigureOut">
              <a:rPr lang="el-GR" smtClean="0"/>
              <a:pPr/>
              <a:t>3/3/2014</a:t>
            </a:fld>
            <a:endParaRPr lang="el-GR"/>
          </a:p>
        </p:txBody>
      </p:sp>
      <p:sp>
        <p:nvSpPr>
          <p:cNvPr id="3" name="2 - Θέση υποσέλιδου"/>
          <p:cNvSpPr>
            <a:spLocks noGrp="1"/>
          </p:cNvSpPr>
          <p:nvPr>
            <p:ph type="ftr" sz="quarter" idx="11"/>
          </p:nvPr>
        </p:nvSpPr>
        <p:spPr/>
        <p:txBody>
          <a:bodyPr/>
          <a:lstStyle/>
          <a:p>
            <a:endParaRPr lang="el-GR"/>
          </a:p>
        </p:txBody>
      </p:sp>
      <p:sp>
        <p:nvSpPr>
          <p:cNvPr id="4" name="3 - Θέση αριθμού διαφάνειας"/>
          <p:cNvSpPr>
            <a:spLocks noGrp="1"/>
          </p:cNvSpPr>
          <p:nvPr>
            <p:ph type="sldNum" sz="quarter" idx="12"/>
          </p:nvPr>
        </p:nvSpPr>
        <p:spPr/>
        <p:txBody>
          <a:bodyPr/>
          <a:lstStyle/>
          <a:p>
            <a:fld id="{ED1A59DD-8A8A-44B9-8FDD-6BF51D4FF4F3}" type="slidenum">
              <a:rPr lang="el-GR" smtClean="0"/>
              <a:pPr/>
              <a:t>‹#›</a:t>
            </a:fld>
            <a:endParaRPr lang="el-GR"/>
          </a:p>
        </p:txBody>
      </p:sp>
    </p:spTree>
  </p:cSld>
  <p:clrMapOvr>
    <a:masterClrMapping/>
  </p:clrMapOvr>
  <p:transition spd="slow">
    <p:pull dir="rd"/>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Περιεχόμενο με λεζάντα">
    <p:spTree>
      <p:nvGrpSpPr>
        <p:cNvPr id="1" name=""/>
        <p:cNvGrpSpPr/>
        <p:nvPr/>
      </p:nvGrpSpPr>
      <p:grpSpPr>
        <a:xfrm>
          <a:off x="0" y="0"/>
          <a:ext cx="0" cy="0"/>
          <a:chOff x="0" y="0"/>
          <a:chExt cx="0" cy="0"/>
        </a:xfrm>
      </p:grpSpPr>
      <p:sp>
        <p:nvSpPr>
          <p:cNvPr id="2" name="1 - Τίτλος"/>
          <p:cNvSpPr>
            <a:spLocks noGrp="1"/>
          </p:cNvSpPr>
          <p:nvPr>
            <p:ph type="title"/>
          </p:nvPr>
        </p:nvSpPr>
        <p:spPr>
          <a:xfrm>
            <a:off x="457200" y="273050"/>
            <a:ext cx="3008313" cy="1162050"/>
          </a:xfrm>
        </p:spPr>
        <p:txBody>
          <a:bodyPr anchor="b"/>
          <a:lstStyle>
            <a:lvl1pPr algn="l">
              <a:defRPr sz="2000" b="1"/>
            </a:lvl1pPr>
          </a:lstStyle>
          <a:p>
            <a:r>
              <a:rPr lang="el-GR" smtClean="0"/>
              <a:t>Kλικ για επεξεργασία του τίτλου</a:t>
            </a:r>
            <a:endParaRPr lang="el-GR"/>
          </a:p>
        </p:txBody>
      </p:sp>
      <p:sp>
        <p:nvSpPr>
          <p:cNvPr id="3" name="2 - Θέση περιεχομένου"/>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3 - Θέση κειμένου"/>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l-GR" smtClean="0"/>
              <a:t>Kλικ για επεξεργασία των στυλ του υποδείγματος</a:t>
            </a:r>
          </a:p>
        </p:txBody>
      </p:sp>
      <p:sp>
        <p:nvSpPr>
          <p:cNvPr id="5" name="4 - Θέση ημερομηνίας"/>
          <p:cNvSpPr>
            <a:spLocks noGrp="1"/>
          </p:cNvSpPr>
          <p:nvPr>
            <p:ph type="dt" sz="half" idx="10"/>
          </p:nvPr>
        </p:nvSpPr>
        <p:spPr/>
        <p:txBody>
          <a:bodyPr/>
          <a:lstStyle/>
          <a:p>
            <a:fld id="{5E894817-1013-470B-8F38-8FE3862F3338}" type="datetimeFigureOut">
              <a:rPr lang="el-GR" smtClean="0"/>
              <a:pPr/>
              <a:t>3/3/2014</a:t>
            </a:fld>
            <a:endParaRPr lang="el-GR"/>
          </a:p>
        </p:txBody>
      </p:sp>
      <p:sp>
        <p:nvSpPr>
          <p:cNvPr id="6" name="5 - Θέση υποσέλιδου"/>
          <p:cNvSpPr>
            <a:spLocks noGrp="1"/>
          </p:cNvSpPr>
          <p:nvPr>
            <p:ph type="ftr" sz="quarter" idx="11"/>
          </p:nvPr>
        </p:nvSpPr>
        <p:spPr/>
        <p:txBody>
          <a:bodyPr/>
          <a:lstStyle/>
          <a:p>
            <a:endParaRPr lang="el-GR"/>
          </a:p>
        </p:txBody>
      </p:sp>
      <p:sp>
        <p:nvSpPr>
          <p:cNvPr id="7" name="6 - Θέση αριθμού διαφάνειας"/>
          <p:cNvSpPr>
            <a:spLocks noGrp="1"/>
          </p:cNvSpPr>
          <p:nvPr>
            <p:ph type="sldNum" sz="quarter" idx="12"/>
          </p:nvPr>
        </p:nvSpPr>
        <p:spPr/>
        <p:txBody>
          <a:bodyPr/>
          <a:lstStyle/>
          <a:p>
            <a:fld id="{ED1A59DD-8A8A-44B9-8FDD-6BF51D4FF4F3}" type="slidenum">
              <a:rPr lang="el-GR" smtClean="0"/>
              <a:pPr/>
              <a:t>‹#›</a:t>
            </a:fld>
            <a:endParaRPr lang="el-GR"/>
          </a:p>
        </p:txBody>
      </p:sp>
    </p:spTree>
  </p:cSld>
  <p:clrMapOvr>
    <a:masterClrMapping/>
  </p:clrMapOvr>
  <p:transition spd="slow">
    <p:pull dir="rd"/>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Εικόνα με λεζάντα">
    <p:spTree>
      <p:nvGrpSpPr>
        <p:cNvPr id="1" name=""/>
        <p:cNvGrpSpPr/>
        <p:nvPr/>
      </p:nvGrpSpPr>
      <p:grpSpPr>
        <a:xfrm>
          <a:off x="0" y="0"/>
          <a:ext cx="0" cy="0"/>
          <a:chOff x="0" y="0"/>
          <a:chExt cx="0" cy="0"/>
        </a:xfrm>
      </p:grpSpPr>
      <p:sp>
        <p:nvSpPr>
          <p:cNvPr id="2" name="1 - Τίτλος"/>
          <p:cNvSpPr>
            <a:spLocks noGrp="1"/>
          </p:cNvSpPr>
          <p:nvPr>
            <p:ph type="title"/>
          </p:nvPr>
        </p:nvSpPr>
        <p:spPr>
          <a:xfrm>
            <a:off x="1792288" y="4800600"/>
            <a:ext cx="5486400" cy="566738"/>
          </a:xfrm>
        </p:spPr>
        <p:txBody>
          <a:bodyPr anchor="b"/>
          <a:lstStyle>
            <a:lvl1pPr algn="l">
              <a:defRPr sz="2000" b="1"/>
            </a:lvl1pPr>
          </a:lstStyle>
          <a:p>
            <a:r>
              <a:rPr lang="el-GR" smtClean="0"/>
              <a:t>Kλικ για επεξεργασία του τίτλου</a:t>
            </a:r>
            <a:endParaRPr lang="el-GR"/>
          </a:p>
        </p:txBody>
      </p:sp>
      <p:sp>
        <p:nvSpPr>
          <p:cNvPr id="3" name="2 - Θέση εικόνας"/>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l-GR"/>
          </a:p>
        </p:txBody>
      </p:sp>
      <p:sp>
        <p:nvSpPr>
          <p:cNvPr id="4" name="3 - Θέση κειμένου"/>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l-GR" smtClean="0"/>
              <a:t>Kλικ για επεξεργασία των στυλ του υποδείγματος</a:t>
            </a:r>
          </a:p>
        </p:txBody>
      </p:sp>
      <p:sp>
        <p:nvSpPr>
          <p:cNvPr id="5" name="4 - Θέση ημερομηνίας"/>
          <p:cNvSpPr>
            <a:spLocks noGrp="1"/>
          </p:cNvSpPr>
          <p:nvPr>
            <p:ph type="dt" sz="half" idx="10"/>
          </p:nvPr>
        </p:nvSpPr>
        <p:spPr/>
        <p:txBody>
          <a:bodyPr/>
          <a:lstStyle/>
          <a:p>
            <a:fld id="{5E894817-1013-470B-8F38-8FE3862F3338}" type="datetimeFigureOut">
              <a:rPr lang="el-GR" smtClean="0"/>
              <a:pPr/>
              <a:t>3/3/2014</a:t>
            </a:fld>
            <a:endParaRPr lang="el-GR"/>
          </a:p>
        </p:txBody>
      </p:sp>
      <p:sp>
        <p:nvSpPr>
          <p:cNvPr id="6" name="5 - Θέση υποσέλιδου"/>
          <p:cNvSpPr>
            <a:spLocks noGrp="1"/>
          </p:cNvSpPr>
          <p:nvPr>
            <p:ph type="ftr" sz="quarter" idx="11"/>
          </p:nvPr>
        </p:nvSpPr>
        <p:spPr/>
        <p:txBody>
          <a:bodyPr/>
          <a:lstStyle/>
          <a:p>
            <a:endParaRPr lang="el-GR"/>
          </a:p>
        </p:txBody>
      </p:sp>
      <p:sp>
        <p:nvSpPr>
          <p:cNvPr id="7" name="6 - Θέση αριθμού διαφάνειας"/>
          <p:cNvSpPr>
            <a:spLocks noGrp="1"/>
          </p:cNvSpPr>
          <p:nvPr>
            <p:ph type="sldNum" sz="quarter" idx="12"/>
          </p:nvPr>
        </p:nvSpPr>
        <p:spPr/>
        <p:txBody>
          <a:bodyPr/>
          <a:lstStyle/>
          <a:p>
            <a:fld id="{ED1A59DD-8A8A-44B9-8FDD-6BF51D4FF4F3}" type="slidenum">
              <a:rPr lang="el-GR" smtClean="0"/>
              <a:pPr/>
              <a:t>‹#›</a:t>
            </a:fld>
            <a:endParaRPr lang="el-GR"/>
          </a:p>
        </p:txBody>
      </p:sp>
    </p:spTree>
  </p:cSld>
  <p:clrMapOvr>
    <a:masterClrMapping/>
  </p:clrMapOvr>
  <p:transition spd="slow">
    <p:pull dir="rd"/>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email">
            <a:alphaModFix amt="70000"/>
            <a:lum/>
          </a:blip>
          <a:srcRect/>
          <a:stretch>
            <a:fillRect b="-7000"/>
          </a:stretch>
        </a:blipFill>
        <a:effectLst/>
      </p:bgPr>
    </p:bg>
    <p:spTree>
      <p:nvGrpSpPr>
        <p:cNvPr id="1" name=""/>
        <p:cNvGrpSpPr/>
        <p:nvPr/>
      </p:nvGrpSpPr>
      <p:grpSpPr>
        <a:xfrm>
          <a:off x="0" y="0"/>
          <a:ext cx="0" cy="0"/>
          <a:chOff x="0" y="0"/>
          <a:chExt cx="0" cy="0"/>
        </a:xfrm>
      </p:grpSpPr>
      <p:sp>
        <p:nvSpPr>
          <p:cNvPr id="2" name="1 - Θέση τίτλου"/>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l-GR" smtClean="0"/>
              <a:t>Kλικ για επεξεργασία του τίτλου</a:t>
            </a:r>
            <a:endParaRPr lang="el-GR"/>
          </a:p>
        </p:txBody>
      </p:sp>
      <p:sp>
        <p:nvSpPr>
          <p:cNvPr id="3" name="2 - Θέση κειμένου"/>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3 - Θέση ημερομηνίας"/>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E894817-1013-470B-8F38-8FE3862F3338}" type="datetimeFigureOut">
              <a:rPr lang="el-GR" smtClean="0"/>
              <a:pPr/>
              <a:t>3/3/2014</a:t>
            </a:fld>
            <a:endParaRPr lang="el-GR"/>
          </a:p>
        </p:txBody>
      </p:sp>
      <p:sp>
        <p:nvSpPr>
          <p:cNvPr id="5" name="4 - Θέση υποσέλιδου"/>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l-GR"/>
          </a:p>
        </p:txBody>
      </p:sp>
      <p:sp>
        <p:nvSpPr>
          <p:cNvPr id="6" name="5 - Θέση αριθμού διαφάνειας"/>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D1A59DD-8A8A-44B9-8FDD-6BF51D4FF4F3}" type="slidenum">
              <a:rPr lang="el-GR" smtClean="0"/>
              <a:pPr/>
              <a:t>‹#›</a:t>
            </a:fld>
            <a:endParaRPr lang="el-G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spd="slow">
    <p:pull dir="rd"/>
  </p:transition>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00.xml.rels><?xml version="1.0" encoding="UTF-8" standalone="yes"?>
<Relationships xmlns="http://schemas.openxmlformats.org/package/2006/relationships"><Relationship Id="rId2" Type="http://schemas.openxmlformats.org/officeDocument/2006/relationships/image" Target="../media/image117.gif"/><Relationship Id="rId1" Type="http://schemas.openxmlformats.org/officeDocument/2006/relationships/slideLayout" Target="../slideLayouts/slideLayout2.xml"/></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02.xml.rels><?xml version="1.0" encoding="UTF-8" standalone="yes"?>
<Relationships xmlns="http://schemas.openxmlformats.org/package/2006/relationships"><Relationship Id="rId2" Type="http://schemas.openxmlformats.org/officeDocument/2006/relationships/image" Target="../media/image118.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image" Target="../media/image12.wmf"/><Relationship Id="rId2" Type="http://schemas.openxmlformats.org/officeDocument/2006/relationships/hyperlink" Target="http://www.eudental.eu/" TargetMode="Externa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12.wmf"/><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12.wmf"/><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8" Type="http://schemas.openxmlformats.org/officeDocument/2006/relationships/hyperlink" Target="http://www.ncbi.nlm.nih.gov/pubmed?term=van%20Raalten%20AL%5bAuthor%5d&amp;cauthor=true&amp;cauthor_uid=22712586" TargetMode="External"/><Relationship Id="rId3" Type="http://schemas.openxmlformats.org/officeDocument/2006/relationships/hyperlink" Target="http://www.ncbi.nlm.nih.gov/pubmed/22712586" TargetMode="External"/><Relationship Id="rId7" Type="http://schemas.openxmlformats.org/officeDocument/2006/relationships/hyperlink" Target="http://www.ncbi.nlm.nih.gov/pubmed?term=Groenewold%20MH%5bAuthor%5d&amp;cauthor=true&amp;cauthor_uid=22712586" TargetMode="External"/><Relationship Id="rId12" Type="http://schemas.openxmlformats.org/officeDocument/2006/relationships/image" Target="../media/image15.png"/><Relationship Id="rId2" Type="http://schemas.openxmlformats.org/officeDocument/2006/relationships/hyperlink" Target="http://www.ncbi.nlm.nih.gov/pubmed/advanced" TargetMode="External"/><Relationship Id="rId1" Type="http://schemas.openxmlformats.org/officeDocument/2006/relationships/slideLayout" Target="../slideLayouts/slideLayout7.xml"/><Relationship Id="rId6" Type="http://schemas.openxmlformats.org/officeDocument/2006/relationships/hyperlink" Target="http://www.ncbi.nlm.nih.gov/pubmed?term=Bruers%20JJ%5bAuthor%5d&amp;cauthor=true&amp;cauthor_uid=22712586" TargetMode="External"/><Relationship Id="rId11" Type="http://schemas.openxmlformats.org/officeDocument/2006/relationships/hyperlink" Target="mailto:p.vanwijk@vumc.nl" TargetMode="External"/><Relationship Id="rId5" Type="http://schemas.openxmlformats.org/officeDocument/2006/relationships/hyperlink" Target="http://www.ncbi.nlm.nih.gov/pubmed?term=Meiberg%20AE%5bAuthor%5d&amp;cauthor=true&amp;cauthor_uid=22712586" TargetMode="External"/><Relationship Id="rId10" Type="http://schemas.openxmlformats.org/officeDocument/2006/relationships/hyperlink" Target="http://www.ncbi.nlm.nih.gov/pubmed?term=Schneeberger%20PM%5bAuthor%5d&amp;cauthor=true&amp;cauthor_uid=22712586" TargetMode="External"/><Relationship Id="rId4" Type="http://schemas.openxmlformats.org/officeDocument/2006/relationships/hyperlink" Target="http://www.ncbi.nlm.nih.gov/pubmed?term=van%20Wijk%20PT%5bAuthor%5d&amp;cauthor=true&amp;cauthor_uid=22712586" TargetMode="External"/><Relationship Id="rId9" Type="http://schemas.openxmlformats.org/officeDocument/2006/relationships/hyperlink" Target="http://www.ncbi.nlm.nih.gov/pubmed?term=Dam%20BA%5bAuthor%5d&amp;cauthor=true&amp;cauthor_uid=22712586"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7.xml"/><Relationship Id="rId4" Type="http://schemas.openxmlformats.org/officeDocument/2006/relationships/image" Target="../media/image4.jpeg"/></Relationships>
</file>

<file path=ppt/slides/_rels/slide30.xml.rels><?xml version="1.0" encoding="UTF-8" standalone="yes"?>
<Relationships xmlns="http://schemas.openxmlformats.org/package/2006/relationships"><Relationship Id="rId3" Type="http://schemas.openxmlformats.org/officeDocument/2006/relationships/image" Target="../media/image17.jpeg"/><Relationship Id="rId7" Type="http://schemas.openxmlformats.org/officeDocument/2006/relationships/image" Target="../media/image21.jpeg"/><Relationship Id="rId2" Type="http://schemas.openxmlformats.org/officeDocument/2006/relationships/image" Target="../media/image16.png"/><Relationship Id="rId1" Type="http://schemas.openxmlformats.org/officeDocument/2006/relationships/slideLayout" Target="../slideLayouts/slideLayout7.xml"/><Relationship Id="rId6" Type="http://schemas.openxmlformats.org/officeDocument/2006/relationships/image" Target="../media/image20.jpeg"/><Relationship Id="rId5" Type="http://schemas.openxmlformats.org/officeDocument/2006/relationships/image" Target="../media/image19.jpeg"/><Relationship Id="rId4" Type="http://schemas.openxmlformats.org/officeDocument/2006/relationships/image" Target="../media/image18.jpeg"/></Relationships>
</file>

<file path=ppt/slides/_rels/slide31.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image" Target="../media/image25.jpeg"/><Relationship Id="rId1" Type="http://schemas.openxmlformats.org/officeDocument/2006/relationships/slideLayout" Target="../slideLayouts/slideLayout7.xml"/><Relationship Id="rId4" Type="http://schemas.openxmlformats.org/officeDocument/2006/relationships/image" Target="../media/image27.jpeg"/></Relationships>
</file>

<file path=ppt/slides/_rels/slide35.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image" Target="../media/image32.jpeg"/><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2" Type="http://schemas.openxmlformats.org/officeDocument/2006/relationships/image" Target="../media/image34.jpeg"/><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image" Target="../media/image35.jpeg"/><Relationship Id="rId1" Type="http://schemas.openxmlformats.org/officeDocument/2006/relationships/slideLayout" Target="../slideLayouts/slideLayout7.xml"/><Relationship Id="rId4" Type="http://schemas.openxmlformats.org/officeDocument/2006/relationships/image" Target="../media/image37.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3" Type="http://schemas.openxmlformats.org/officeDocument/2006/relationships/image" Target="../media/image39.jpeg"/><Relationship Id="rId2" Type="http://schemas.openxmlformats.org/officeDocument/2006/relationships/image" Target="../media/image38.jpeg"/><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3" Type="http://schemas.openxmlformats.org/officeDocument/2006/relationships/image" Target="../media/image41.jpeg"/><Relationship Id="rId2" Type="http://schemas.openxmlformats.org/officeDocument/2006/relationships/image" Target="../media/image40.jpeg"/><Relationship Id="rId1" Type="http://schemas.openxmlformats.org/officeDocument/2006/relationships/slideLayout" Target="../slideLayouts/slideLayout7.xml"/><Relationship Id="rId4" Type="http://schemas.openxmlformats.org/officeDocument/2006/relationships/image" Target="../media/image42.jpeg"/></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2" Type="http://schemas.openxmlformats.org/officeDocument/2006/relationships/image" Target="../media/image43.jpe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image" Target="../media/image45.jpeg"/><Relationship Id="rId2" Type="http://schemas.openxmlformats.org/officeDocument/2006/relationships/image" Target="../media/image44.jpeg"/><Relationship Id="rId1" Type="http://schemas.openxmlformats.org/officeDocument/2006/relationships/slideLayout" Target="../slideLayouts/slideLayout7.xml"/><Relationship Id="rId4" Type="http://schemas.openxmlformats.org/officeDocument/2006/relationships/image" Target="../media/image46.jpeg"/></Relationships>
</file>

<file path=ppt/slides/_rels/slide46.xml.rels><?xml version="1.0" encoding="UTF-8" standalone="yes"?>
<Relationships xmlns="http://schemas.openxmlformats.org/package/2006/relationships"><Relationship Id="rId3" Type="http://schemas.openxmlformats.org/officeDocument/2006/relationships/image" Target="../media/image48.jpeg"/><Relationship Id="rId2" Type="http://schemas.openxmlformats.org/officeDocument/2006/relationships/image" Target="../media/image47.jpeg"/><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3" Type="http://schemas.openxmlformats.org/officeDocument/2006/relationships/image" Target="../media/image50.jpeg"/><Relationship Id="rId2" Type="http://schemas.openxmlformats.org/officeDocument/2006/relationships/image" Target="../media/image49.jpeg"/><Relationship Id="rId1" Type="http://schemas.openxmlformats.org/officeDocument/2006/relationships/slideLayout" Target="../slideLayouts/slideLayout7.xml"/><Relationship Id="rId5" Type="http://schemas.openxmlformats.org/officeDocument/2006/relationships/image" Target="../media/image52.jpeg"/><Relationship Id="rId4" Type="http://schemas.openxmlformats.org/officeDocument/2006/relationships/image" Target="../media/image51.jpeg"/></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2" Type="http://schemas.openxmlformats.org/officeDocument/2006/relationships/image" Target="../media/image53.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3" Type="http://schemas.openxmlformats.org/officeDocument/2006/relationships/image" Target="../media/image55.jpeg"/><Relationship Id="rId2" Type="http://schemas.openxmlformats.org/officeDocument/2006/relationships/image" Target="../media/image54.jpeg"/><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3" Type="http://schemas.openxmlformats.org/officeDocument/2006/relationships/image" Target="../media/image57.jpeg"/><Relationship Id="rId2" Type="http://schemas.openxmlformats.org/officeDocument/2006/relationships/image" Target="../media/image56.jpeg"/><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2" Type="http://schemas.openxmlformats.org/officeDocument/2006/relationships/image" Target="../media/image58.jpeg"/><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3" Type="http://schemas.openxmlformats.org/officeDocument/2006/relationships/image" Target="../media/image60.jpeg"/><Relationship Id="rId2" Type="http://schemas.openxmlformats.org/officeDocument/2006/relationships/image" Target="../media/image59.jpeg"/><Relationship Id="rId1"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3" Type="http://schemas.openxmlformats.org/officeDocument/2006/relationships/image" Target="../media/image62.jpeg"/><Relationship Id="rId2" Type="http://schemas.openxmlformats.org/officeDocument/2006/relationships/image" Target="../media/image61.jpeg"/><Relationship Id="rId1" Type="http://schemas.openxmlformats.org/officeDocument/2006/relationships/slideLayout" Target="../slideLayouts/slideLayout7.xml"/></Relationships>
</file>

<file path=ppt/slides/_rels/slide55.xml.rels><?xml version="1.0" encoding="UTF-8" standalone="yes"?>
<Relationships xmlns="http://schemas.openxmlformats.org/package/2006/relationships"><Relationship Id="rId3" Type="http://schemas.openxmlformats.org/officeDocument/2006/relationships/image" Target="../media/image64.jpeg"/><Relationship Id="rId2" Type="http://schemas.openxmlformats.org/officeDocument/2006/relationships/image" Target="../media/image63.jpeg"/><Relationship Id="rId1" Type="http://schemas.openxmlformats.org/officeDocument/2006/relationships/slideLayout" Target="../slideLayouts/slideLayout7.xml"/></Relationships>
</file>

<file path=ppt/slides/_rels/slide56.xml.rels><?xml version="1.0" encoding="UTF-8" standalone="yes"?>
<Relationships xmlns="http://schemas.openxmlformats.org/package/2006/relationships"><Relationship Id="rId3" Type="http://schemas.openxmlformats.org/officeDocument/2006/relationships/image" Target="../media/image66.jpeg"/><Relationship Id="rId2" Type="http://schemas.openxmlformats.org/officeDocument/2006/relationships/image" Target="../media/image65.jpeg"/><Relationship Id="rId1" Type="http://schemas.openxmlformats.org/officeDocument/2006/relationships/slideLayout" Target="../slideLayouts/slideLayout7.xml"/><Relationship Id="rId4" Type="http://schemas.openxmlformats.org/officeDocument/2006/relationships/image" Target="../media/image67.jpeg"/></Relationships>
</file>

<file path=ppt/slides/_rels/slide57.xml.rels><?xml version="1.0" encoding="UTF-8" standalone="yes"?>
<Relationships xmlns="http://schemas.openxmlformats.org/package/2006/relationships"><Relationship Id="rId3" Type="http://schemas.openxmlformats.org/officeDocument/2006/relationships/image" Target="../media/image69.jpeg"/><Relationship Id="rId2" Type="http://schemas.openxmlformats.org/officeDocument/2006/relationships/image" Target="../media/image68.jpeg"/><Relationship Id="rId1" Type="http://schemas.openxmlformats.org/officeDocument/2006/relationships/slideLayout" Target="../slideLayouts/slideLayout7.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9.xml.rels><?xml version="1.0" encoding="UTF-8" standalone="yes"?>
<Relationships xmlns="http://schemas.openxmlformats.org/package/2006/relationships"><Relationship Id="rId2" Type="http://schemas.openxmlformats.org/officeDocument/2006/relationships/image" Target="../media/image70.jpe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image" Target="../media/image5.gif"/><Relationship Id="rId1" Type="http://schemas.openxmlformats.org/officeDocument/2006/relationships/slideLayout" Target="../slideLayouts/slideLayout7.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1.xml.rels><?xml version="1.0" encoding="UTF-8" standalone="yes"?>
<Relationships xmlns="http://schemas.openxmlformats.org/package/2006/relationships"><Relationship Id="rId2" Type="http://schemas.openxmlformats.org/officeDocument/2006/relationships/image" Target="../media/image71.jpeg"/><Relationship Id="rId1" Type="http://schemas.openxmlformats.org/officeDocument/2006/relationships/slideLayout" Target="../slideLayouts/slideLayout6.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5.xml.rels><?xml version="1.0" encoding="UTF-8" standalone="yes"?>
<Relationships xmlns="http://schemas.openxmlformats.org/package/2006/relationships"><Relationship Id="rId2" Type="http://schemas.openxmlformats.org/officeDocument/2006/relationships/image" Target="../media/image72.png"/><Relationship Id="rId1" Type="http://schemas.openxmlformats.org/officeDocument/2006/relationships/slideLayout" Target="../slideLayouts/slideLayout7.xml"/></Relationships>
</file>

<file path=ppt/slides/_rels/slide66.xml.rels><?xml version="1.0" encoding="UTF-8" standalone="yes"?>
<Relationships xmlns="http://schemas.openxmlformats.org/package/2006/relationships"><Relationship Id="rId2" Type="http://schemas.openxmlformats.org/officeDocument/2006/relationships/image" Target="../media/image73.jpeg"/><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3" Type="http://schemas.openxmlformats.org/officeDocument/2006/relationships/image" Target="../media/image74.png"/><Relationship Id="rId7" Type="http://schemas.openxmlformats.org/officeDocument/2006/relationships/image" Target="../media/image78.png"/><Relationship Id="rId2" Type="http://schemas.openxmlformats.org/officeDocument/2006/relationships/image" Target="../media/image31.png"/><Relationship Id="rId1" Type="http://schemas.openxmlformats.org/officeDocument/2006/relationships/slideLayout" Target="../slideLayouts/slideLayout7.xml"/><Relationship Id="rId6" Type="http://schemas.openxmlformats.org/officeDocument/2006/relationships/image" Target="../media/image77.png"/><Relationship Id="rId5" Type="http://schemas.openxmlformats.org/officeDocument/2006/relationships/image" Target="../media/image76.png"/><Relationship Id="rId4" Type="http://schemas.openxmlformats.org/officeDocument/2006/relationships/image" Target="../media/image75.png"/></Relationships>
</file>

<file path=ppt/slides/_rels/slide68.xml.rels><?xml version="1.0" encoding="UTF-8" standalone="yes"?>
<Relationships xmlns="http://schemas.openxmlformats.org/package/2006/relationships"><Relationship Id="rId2" Type="http://schemas.openxmlformats.org/officeDocument/2006/relationships/image" Target="../media/image79.png"/><Relationship Id="rId1" Type="http://schemas.openxmlformats.org/officeDocument/2006/relationships/slideLayout" Target="../slideLayouts/slideLayout7.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2.xml.rels><?xml version="1.0" encoding="UTF-8" standalone="yes"?>
<Relationships xmlns="http://schemas.openxmlformats.org/package/2006/relationships"><Relationship Id="rId3" Type="http://schemas.openxmlformats.org/officeDocument/2006/relationships/image" Target="../media/image81.jpeg"/><Relationship Id="rId2" Type="http://schemas.openxmlformats.org/officeDocument/2006/relationships/image" Target="../media/image80.jpeg"/><Relationship Id="rId1" Type="http://schemas.openxmlformats.org/officeDocument/2006/relationships/slideLayout" Target="../slideLayouts/slideLayout7.xml"/></Relationships>
</file>

<file path=ppt/slides/_rels/slide73.xml.rels><?xml version="1.0" encoding="UTF-8" standalone="yes"?>
<Relationships xmlns="http://schemas.openxmlformats.org/package/2006/relationships"><Relationship Id="rId3" Type="http://schemas.openxmlformats.org/officeDocument/2006/relationships/image" Target="../media/image83.jpeg"/><Relationship Id="rId2" Type="http://schemas.openxmlformats.org/officeDocument/2006/relationships/image" Target="../media/image82.jpeg"/><Relationship Id="rId1" Type="http://schemas.openxmlformats.org/officeDocument/2006/relationships/slideLayout" Target="../slideLayouts/slideLayout7.xml"/></Relationships>
</file>

<file path=ppt/slides/_rels/slide74.xml.rels><?xml version="1.0" encoding="UTF-8" standalone="yes"?>
<Relationships xmlns="http://schemas.openxmlformats.org/package/2006/relationships"><Relationship Id="rId3" Type="http://schemas.openxmlformats.org/officeDocument/2006/relationships/image" Target="../media/image85.jpeg"/><Relationship Id="rId2" Type="http://schemas.openxmlformats.org/officeDocument/2006/relationships/image" Target="../media/image84.jpeg"/><Relationship Id="rId1" Type="http://schemas.openxmlformats.org/officeDocument/2006/relationships/slideLayout" Target="../slideLayouts/slideLayout7.xml"/><Relationship Id="rId4" Type="http://schemas.openxmlformats.org/officeDocument/2006/relationships/image" Target="../media/image86.jpeg"/></Relationships>
</file>

<file path=ppt/slides/_rels/slide75.xml.rels><?xml version="1.0" encoding="UTF-8" standalone="yes"?>
<Relationships xmlns="http://schemas.openxmlformats.org/package/2006/relationships"><Relationship Id="rId3" Type="http://schemas.openxmlformats.org/officeDocument/2006/relationships/image" Target="../media/image88.jpeg"/><Relationship Id="rId2" Type="http://schemas.openxmlformats.org/officeDocument/2006/relationships/image" Target="../media/image87.jpeg"/><Relationship Id="rId1" Type="http://schemas.openxmlformats.org/officeDocument/2006/relationships/slideLayout" Target="../slideLayouts/slideLayout7.xml"/><Relationship Id="rId5" Type="http://schemas.openxmlformats.org/officeDocument/2006/relationships/image" Target="../media/image90.jpeg"/><Relationship Id="rId4" Type="http://schemas.openxmlformats.org/officeDocument/2006/relationships/image" Target="../media/image89.jpeg"/></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7.xml.rels><?xml version="1.0" encoding="UTF-8" standalone="yes"?>
<Relationships xmlns="http://schemas.openxmlformats.org/package/2006/relationships"><Relationship Id="rId3" Type="http://schemas.openxmlformats.org/officeDocument/2006/relationships/image" Target="../media/image92.jpeg"/><Relationship Id="rId2" Type="http://schemas.openxmlformats.org/officeDocument/2006/relationships/image" Target="../media/image91.jpeg"/><Relationship Id="rId1" Type="http://schemas.openxmlformats.org/officeDocument/2006/relationships/slideLayout" Target="../slideLayouts/slideLayout1.xml"/></Relationships>
</file>

<file path=ppt/slides/_rels/slide78.xml.rels><?xml version="1.0" encoding="UTF-8" standalone="yes"?>
<Relationships xmlns="http://schemas.openxmlformats.org/package/2006/relationships"><Relationship Id="rId3" Type="http://schemas.openxmlformats.org/officeDocument/2006/relationships/image" Target="../media/image94.jpeg"/><Relationship Id="rId2" Type="http://schemas.openxmlformats.org/officeDocument/2006/relationships/image" Target="../media/image93.jpeg"/><Relationship Id="rId1" Type="http://schemas.openxmlformats.org/officeDocument/2006/relationships/slideLayout" Target="../slideLayouts/slideLayout7.xml"/><Relationship Id="rId6" Type="http://schemas.openxmlformats.org/officeDocument/2006/relationships/image" Target="../media/image97.jpeg"/><Relationship Id="rId5" Type="http://schemas.openxmlformats.org/officeDocument/2006/relationships/image" Target="../media/image96.jpeg"/><Relationship Id="rId4" Type="http://schemas.openxmlformats.org/officeDocument/2006/relationships/image" Target="../media/image95.jpeg"/></Relationships>
</file>

<file path=ppt/slides/_rels/slide79.xml.rels><?xml version="1.0" encoding="UTF-8" standalone="yes"?>
<Relationships xmlns="http://schemas.openxmlformats.org/package/2006/relationships"><Relationship Id="rId3" Type="http://schemas.openxmlformats.org/officeDocument/2006/relationships/image" Target="../media/image99.jpeg"/><Relationship Id="rId2" Type="http://schemas.openxmlformats.org/officeDocument/2006/relationships/image" Target="../media/image98.jpeg"/><Relationship Id="rId1" Type="http://schemas.openxmlformats.org/officeDocument/2006/relationships/slideLayout" Target="../slideLayouts/slideLayout7.xml"/><Relationship Id="rId4" Type="http://schemas.openxmlformats.org/officeDocument/2006/relationships/image" Target="../media/image100.jpeg"/></Relationships>
</file>

<file path=ppt/slides/_rels/slide8.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3" Type="http://schemas.openxmlformats.org/officeDocument/2006/relationships/image" Target="../media/image102.jpeg"/><Relationship Id="rId2" Type="http://schemas.openxmlformats.org/officeDocument/2006/relationships/image" Target="../media/image101.jpeg"/><Relationship Id="rId1" Type="http://schemas.openxmlformats.org/officeDocument/2006/relationships/slideLayout" Target="../slideLayouts/slideLayout7.xml"/></Relationships>
</file>

<file path=ppt/slides/_rels/slide81.xml.rels><?xml version="1.0" encoding="UTF-8" standalone="yes"?>
<Relationships xmlns="http://schemas.openxmlformats.org/package/2006/relationships"><Relationship Id="rId2" Type="http://schemas.openxmlformats.org/officeDocument/2006/relationships/image" Target="../media/image103.jpeg"/><Relationship Id="rId1" Type="http://schemas.openxmlformats.org/officeDocument/2006/relationships/slideLayout" Target="../slideLayouts/slideLayout7.xml"/></Relationships>
</file>

<file path=ppt/slides/_rels/slide82.xml.rels><?xml version="1.0" encoding="UTF-8" standalone="yes"?>
<Relationships xmlns="http://schemas.openxmlformats.org/package/2006/relationships"><Relationship Id="rId3" Type="http://schemas.openxmlformats.org/officeDocument/2006/relationships/image" Target="../media/image105.jpeg"/><Relationship Id="rId2" Type="http://schemas.openxmlformats.org/officeDocument/2006/relationships/image" Target="../media/image104.jpeg"/><Relationship Id="rId1" Type="http://schemas.openxmlformats.org/officeDocument/2006/relationships/slideLayout" Target="../slideLayouts/slideLayout7.xml"/></Relationships>
</file>

<file path=ppt/slides/_rels/slide83.xml.rels><?xml version="1.0" encoding="UTF-8" standalone="yes"?>
<Relationships xmlns="http://schemas.openxmlformats.org/package/2006/relationships"><Relationship Id="rId2" Type="http://schemas.openxmlformats.org/officeDocument/2006/relationships/image" Target="../media/image106.jpeg"/><Relationship Id="rId1" Type="http://schemas.openxmlformats.org/officeDocument/2006/relationships/slideLayout" Target="../slideLayouts/slideLayout7.xml"/></Relationships>
</file>

<file path=ppt/slides/_rels/slide84.xml.rels><?xml version="1.0" encoding="UTF-8" standalone="yes"?>
<Relationships xmlns="http://schemas.openxmlformats.org/package/2006/relationships"><Relationship Id="rId2" Type="http://schemas.openxmlformats.org/officeDocument/2006/relationships/image" Target="../media/image107.jpeg"/><Relationship Id="rId1" Type="http://schemas.openxmlformats.org/officeDocument/2006/relationships/slideLayout" Target="../slideLayouts/slideLayout7.xml"/></Relationships>
</file>

<file path=ppt/slides/_rels/slide85.xml.rels><?xml version="1.0" encoding="UTF-8" standalone="yes"?>
<Relationships xmlns="http://schemas.openxmlformats.org/package/2006/relationships"><Relationship Id="rId3" Type="http://schemas.openxmlformats.org/officeDocument/2006/relationships/image" Target="../media/image109.jpeg"/><Relationship Id="rId2" Type="http://schemas.openxmlformats.org/officeDocument/2006/relationships/image" Target="../media/image108.jpeg"/><Relationship Id="rId1" Type="http://schemas.openxmlformats.org/officeDocument/2006/relationships/slideLayout" Target="../slideLayouts/slideLayout7.xml"/></Relationships>
</file>

<file path=ppt/slides/_rels/slide86.xml.rels><?xml version="1.0" encoding="UTF-8" standalone="yes"?>
<Relationships xmlns="http://schemas.openxmlformats.org/package/2006/relationships"><Relationship Id="rId3" Type="http://schemas.openxmlformats.org/officeDocument/2006/relationships/image" Target="../media/image111.jpeg"/><Relationship Id="rId2" Type="http://schemas.openxmlformats.org/officeDocument/2006/relationships/image" Target="../media/image110.jpeg"/><Relationship Id="rId1" Type="http://schemas.openxmlformats.org/officeDocument/2006/relationships/slideLayout" Target="../slideLayouts/slideLayout7.xml"/></Relationships>
</file>

<file path=ppt/slides/_rels/slide87.xml.rels><?xml version="1.0" encoding="UTF-8" standalone="yes"?>
<Relationships xmlns="http://schemas.openxmlformats.org/package/2006/relationships"><Relationship Id="rId2" Type="http://schemas.openxmlformats.org/officeDocument/2006/relationships/image" Target="../media/image112.jpeg"/><Relationship Id="rId1" Type="http://schemas.openxmlformats.org/officeDocument/2006/relationships/slideLayout" Target="../slideLayouts/slideLayout7.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9.xml.rels><?xml version="1.0" encoding="UTF-8" standalone="yes"?>
<Relationships xmlns="http://schemas.openxmlformats.org/package/2006/relationships"><Relationship Id="rId2" Type="http://schemas.openxmlformats.org/officeDocument/2006/relationships/image" Target="../media/image113.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0.xml.rels><?xml version="1.0" encoding="UTF-8" standalone="yes"?>
<Relationships xmlns="http://schemas.openxmlformats.org/package/2006/relationships"><Relationship Id="rId2" Type="http://schemas.openxmlformats.org/officeDocument/2006/relationships/image" Target="../media/image114.png"/><Relationship Id="rId1" Type="http://schemas.openxmlformats.org/officeDocument/2006/relationships/slideLayout" Target="../slideLayouts/slideLayout7.xml"/></Relationships>
</file>

<file path=ppt/slides/_rels/slide91.xml.rels><?xml version="1.0" encoding="UTF-8" standalone="yes"?>
<Relationships xmlns="http://schemas.openxmlformats.org/package/2006/relationships"><Relationship Id="rId2" Type="http://schemas.openxmlformats.org/officeDocument/2006/relationships/image" Target="../media/image115.jpeg"/><Relationship Id="rId1" Type="http://schemas.openxmlformats.org/officeDocument/2006/relationships/slideLayout" Target="../slideLayouts/slideLayout6.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7.xml.rels><?xml version="1.0" encoding="UTF-8" standalone="yes"?>
<Relationships xmlns="http://schemas.openxmlformats.org/package/2006/relationships"><Relationship Id="rId2" Type="http://schemas.openxmlformats.org/officeDocument/2006/relationships/image" Target="../media/image116.png"/><Relationship Id="rId1" Type="http://schemas.openxmlformats.org/officeDocument/2006/relationships/slideLayout" Target="../slideLayouts/slideLayout7.xml"/></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ctrTitle"/>
          </p:nvPr>
        </p:nvSpPr>
        <p:spPr/>
        <p:txBody>
          <a:bodyPr>
            <a:normAutofit fontScale="90000"/>
          </a:bodyPr>
          <a:lstStyle/>
          <a:p>
            <a:r>
              <a:rPr lang="en-US" smtClean="0"/>
              <a:t>Oral healthcare provision for HIV/AIDS patients. </a:t>
            </a:r>
            <a:br>
              <a:rPr lang="en-US" smtClean="0"/>
            </a:br>
            <a:r>
              <a:rPr lang="en-US" smtClean="0"/>
              <a:t>Challenges and Approaches</a:t>
            </a:r>
            <a:endParaRPr lang="el-GR" dirty="0"/>
          </a:p>
        </p:txBody>
      </p:sp>
      <p:sp>
        <p:nvSpPr>
          <p:cNvPr id="3" name="2 - Υπότιτλος"/>
          <p:cNvSpPr>
            <a:spLocks noGrp="1"/>
          </p:cNvSpPr>
          <p:nvPr>
            <p:ph type="subTitle" idx="1"/>
          </p:nvPr>
        </p:nvSpPr>
        <p:spPr>
          <a:xfrm>
            <a:off x="2555776" y="4725144"/>
            <a:ext cx="6400800" cy="1752600"/>
          </a:xfrm>
        </p:spPr>
        <p:txBody>
          <a:bodyPr>
            <a:normAutofit fontScale="62500" lnSpcReduction="20000"/>
          </a:bodyPr>
          <a:lstStyle/>
          <a:p>
            <a:pPr algn="r"/>
            <a:endParaRPr lang="en-US" dirty="0" smtClean="0">
              <a:solidFill>
                <a:schemeClr val="tx2">
                  <a:lumMod val="50000"/>
                </a:schemeClr>
              </a:solidFill>
            </a:endParaRPr>
          </a:p>
          <a:p>
            <a:pPr algn="r"/>
            <a:endParaRPr lang="en-US" dirty="0" smtClean="0">
              <a:solidFill>
                <a:schemeClr val="tx2">
                  <a:lumMod val="50000"/>
                </a:schemeClr>
              </a:solidFill>
            </a:endParaRPr>
          </a:p>
          <a:p>
            <a:pPr algn="r"/>
            <a:r>
              <a:rPr lang="en-US" dirty="0" smtClean="0">
                <a:solidFill>
                  <a:schemeClr val="tx2">
                    <a:lumMod val="50000"/>
                  </a:schemeClr>
                </a:solidFill>
              </a:rPr>
              <a:t>by Dr. John TZOUTZAS  DDS </a:t>
            </a:r>
            <a:r>
              <a:rPr lang="en-US" dirty="0" err="1" smtClean="0">
                <a:solidFill>
                  <a:schemeClr val="tx2">
                    <a:lumMod val="50000"/>
                  </a:schemeClr>
                </a:solidFill>
              </a:rPr>
              <a:t>Dr.Odont</a:t>
            </a:r>
            <a:r>
              <a:rPr lang="en-US" dirty="0" smtClean="0">
                <a:solidFill>
                  <a:schemeClr val="tx2">
                    <a:lumMod val="50000"/>
                  </a:schemeClr>
                </a:solidFill>
              </a:rPr>
              <a:t>. FADM,FICD,FIADR </a:t>
            </a:r>
          </a:p>
          <a:p>
            <a:pPr algn="r"/>
            <a:r>
              <a:rPr lang="en-US" dirty="0" err="1" smtClean="0">
                <a:solidFill>
                  <a:schemeClr val="tx2">
                    <a:lumMod val="50000"/>
                  </a:schemeClr>
                </a:solidFill>
              </a:rPr>
              <a:t>Assoc.Professor</a:t>
            </a:r>
            <a:r>
              <a:rPr lang="en-US" dirty="0" smtClean="0">
                <a:solidFill>
                  <a:schemeClr val="tx2">
                    <a:lumMod val="50000"/>
                  </a:schemeClr>
                </a:solidFill>
              </a:rPr>
              <a:t> in the Athens University </a:t>
            </a:r>
          </a:p>
          <a:p>
            <a:pPr algn="r"/>
            <a:r>
              <a:rPr lang="en-US" dirty="0" smtClean="0">
                <a:solidFill>
                  <a:schemeClr val="tx2">
                    <a:lumMod val="50000"/>
                  </a:schemeClr>
                </a:solidFill>
              </a:rPr>
              <a:t>Vice President of the Hellenic Dental Assn.</a:t>
            </a:r>
            <a:endParaRPr lang="el-GR" dirty="0">
              <a:solidFill>
                <a:schemeClr val="tx2">
                  <a:lumMod val="50000"/>
                </a:schemeClr>
              </a:solidFill>
            </a:endParaRPr>
          </a:p>
        </p:txBody>
      </p:sp>
    </p:spTree>
  </p:cSld>
  <p:clrMapOvr>
    <a:masterClrMapping/>
  </p:clrMapOvr>
  <p:transition spd="slow">
    <p:pull dir="rd"/>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0593" name="Picture 1"/>
          <p:cNvPicPr>
            <a:picLocks noGrp="1" noChangeAspect="1" noChangeArrowheads="1"/>
          </p:cNvPicPr>
          <p:nvPr>
            <p:ph idx="1"/>
          </p:nvPr>
        </p:nvPicPr>
        <p:blipFill>
          <a:blip r:embed="rId2" cstate="email"/>
          <a:srcRect/>
          <a:stretch>
            <a:fillRect/>
          </a:stretch>
        </p:blipFill>
        <p:spPr bwMode="auto">
          <a:xfrm>
            <a:off x="467544" y="1484784"/>
            <a:ext cx="3194369" cy="4525963"/>
          </a:xfrm>
          <a:prstGeom prst="rect">
            <a:avLst/>
          </a:prstGeom>
          <a:noFill/>
          <a:ln w="9525">
            <a:solidFill>
              <a:srgbClr val="235B8D"/>
            </a:solidFill>
            <a:miter lim="800000"/>
            <a:headEnd/>
            <a:tailEnd/>
          </a:ln>
        </p:spPr>
      </p:pic>
      <p:pic>
        <p:nvPicPr>
          <p:cNvPr id="110594" name="Picture 2"/>
          <p:cNvPicPr>
            <a:picLocks noChangeAspect="1" noChangeArrowheads="1"/>
          </p:cNvPicPr>
          <p:nvPr/>
        </p:nvPicPr>
        <p:blipFill>
          <a:blip r:embed="rId3" cstate="email"/>
          <a:srcRect/>
          <a:stretch>
            <a:fillRect/>
          </a:stretch>
        </p:blipFill>
        <p:spPr bwMode="auto">
          <a:xfrm>
            <a:off x="3923928" y="1700808"/>
            <a:ext cx="4557517" cy="4125838"/>
          </a:xfrm>
          <a:prstGeom prst="rect">
            <a:avLst/>
          </a:prstGeom>
          <a:noFill/>
          <a:ln w="9525">
            <a:solidFill>
              <a:srgbClr val="235B8D"/>
            </a:solidFill>
            <a:miter lim="800000"/>
            <a:headEnd/>
            <a:tailEnd/>
          </a:ln>
        </p:spPr>
      </p:pic>
    </p:spTree>
  </p:cSld>
  <p:clrMapOvr>
    <a:masterClrMapping/>
  </p:clrMapOvr>
  <p:transition spd="slow">
    <p:pull dir="rd"/>
  </p:transition>
  <p:timing>
    <p:tnLst>
      <p:par>
        <p:cTn id="1" dur="indefinite" restart="never" nodeType="tmRoot"/>
      </p:par>
    </p:tn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a:xfrm>
            <a:off x="2483768" y="764704"/>
            <a:ext cx="6285384" cy="1143000"/>
          </a:xfrm>
          <a:solidFill>
            <a:srgbClr val="008000"/>
          </a:solidFill>
        </p:spPr>
        <p:txBody>
          <a:bodyPr/>
          <a:lstStyle/>
          <a:p>
            <a:r>
              <a:rPr lang="en-US" b="1" dirty="0" smtClean="0">
                <a:solidFill>
                  <a:schemeClr val="bg1">
                    <a:lumMod val="95000"/>
                  </a:schemeClr>
                </a:solidFill>
                <a:effectLst>
                  <a:outerShdw blurRad="38100" dist="38100" dir="2700000" algn="tl">
                    <a:srgbClr val="000000">
                      <a:alpha val="43137"/>
                    </a:srgbClr>
                  </a:outerShdw>
                </a:effectLst>
                <a:latin typeface="Verdana" pitchFamily="34" charset="0"/>
              </a:rPr>
              <a:t>EDUCATION</a:t>
            </a:r>
            <a:endParaRPr lang="el-GR" b="1" dirty="0">
              <a:solidFill>
                <a:schemeClr val="bg1">
                  <a:lumMod val="95000"/>
                </a:schemeClr>
              </a:solidFill>
              <a:effectLst>
                <a:outerShdw blurRad="38100" dist="38100" dir="2700000" algn="tl">
                  <a:srgbClr val="000000">
                    <a:alpha val="43137"/>
                  </a:srgbClr>
                </a:outerShdw>
              </a:effectLst>
              <a:latin typeface="Verdana" pitchFamily="34" charset="0"/>
            </a:endParaRPr>
          </a:p>
        </p:txBody>
      </p:sp>
      <p:sp>
        <p:nvSpPr>
          <p:cNvPr id="3" name="2 - Θέση περιεχομένου"/>
          <p:cNvSpPr>
            <a:spLocks noGrp="1"/>
          </p:cNvSpPr>
          <p:nvPr>
            <p:ph idx="1"/>
          </p:nvPr>
        </p:nvSpPr>
        <p:spPr>
          <a:xfrm>
            <a:off x="467544" y="3068960"/>
            <a:ext cx="8229600" cy="2952328"/>
          </a:xfrm>
          <a:solidFill>
            <a:srgbClr val="008000"/>
          </a:solidFill>
        </p:spPr>
        <p:txBody>
          <a:bodyPr>
            <a:normAutofit fontScale="77500" lnSpcReduction="20000"/>
          </a:bodyPr>
          <a:lstStyle/>
          <a:p>
            <a:pPr>
              <a:buSzPct val="70000"/>
              <a:buBlip>
                <a:blip r:embed="rId2"/>
              </a:buBlip>
            </a:pPr>
            <a:r>
              <a:rPr lang="en-US" sz="4800" b="1" dirty="0" smtClean="0">
                <a:solidFill>
                  <a:schemeClr val="bg1">
                    <a:lumMod val="95000"/>
                  </a:schemeClr>
                </a:solidFill>
                <a:effectLst>
                  <a:outerShdw blurRad="38100" dist="38100" dir="2700000" algn="tl">
                    <a:srgbClr val="000000">
                      <a:alpha val="43137"/>
                    </a:srgbClr>
                  </a:outerShdw>
                </a:effectLst>
                <a:latin typeface="Verdana" pitchFamily="34" charset="0"/>
              </a:rPr>
              <a:t> Continuous Education</a:t>
            </a:r>
          </a:p>
          <a:p>
            <a:pPr>
              <a:buSzPct val="70000"/>
              <a:buBlip>
                <a:blip r:embed="rId2"/>
              </a:buBlip>
            </a:pPr>
            <a:r>
              <a:rPr lang="en-US" sz="4800" b="1" dirty="0" smtClean="0">
                <a:solidFill>
                  <a:schemeClr val="bg1">
                    <a:lumMod val="95000"/>
                  </a:schemeClr>
                </a:solidFill>
                <a:effectLst>
                  <a:outerShdw blurRad="38100" dist="38100" dir="2700000" algn="tl">
                    <a:srgbClr val="000000">
                      <a:alpha val="43137"/>
                    </a:srgbClr>
                  </a:outerShdw>
                </a:effectLst>
                <a:latin typeface="Verdana" pitchFamily="34" charset="0"/>
              </a:rPr>
              <a:t> Reliable Education</a:t>
            </a:r>
          </a:p>
          <a:p>
            <a:pPr>
              <a:buSzPct val="70000"/>
              <a:buBlip>
                <a:blip r:embed="rId2"/>
              </a:buBlip>
            </a:pPr>
            <a:r>
              <a:rPr lang="en-US" sz="4800" b="1" dirty="0" smtClean="0">
                <a:solidFill>
                  <a:schemeClr val="bg1">
                    <a:lumMod val="95000"/>
                  </a:schemeClr>
                </a:solidFill>
                <a:effectLst>
                  <a:outerShdw blurRad="38100" dist="38100" dir="2700000" algn="tl">
                    <a:srgbClr val="000000">
                      <a:alpha val="43137"/>
                    </a:srgbClr>
                  </a:outerShdw>
                </a:effectLst>
                <a:latin typeface="Verdana" pitchFamily="34" charset="0"/>
              </a:rPr>
              <a:t> Updated Education </a:t>
            </a:r>
          </a:p>
          <a:p>
            <a:pPr>
              <a:buSzPct val="70000"/>
              <a:buBlip>
                <a:blip r:embed="rId2"/>
              </a:buBlip>
            </a:pPr>
            <a:r>
              <a:rPr lang="en-US" sz="4800" b="1" dirty="0" smtClean="0">
                <a:solidFill>
                  <a:schemeClr val="bg1">
                    <a:lumMod val="95000"/>
                  </a:schemeClr>
                </a:solidFill>
                <a:effectLst>
                  <a:outerShdw blurRad="38100" dist="38100" dir="2700000" algn="tl">
                    <a:srgbClr val="000000">
                      <a:alpha val="43137"/>
                    </a:srgbClr>
                  </a:outerShdw>
                </a:effectLst>
                <a:latin typeface="Verdana" pitchFamily="34" charset="0"/>
              </a:rPr>
              <a:t> Ethical Education</a:t>
            </a:r>
          </a:p>
          <a:p>
            <a:pPr>
              <a:buSzPct val="70000"/>
              <a:buBlip>
                <a:blip r:embed="rId2"/>
              </a:buBlip>
            </a:pPr>
            <a:r>
              <a:rPr lang="en-US" sz="4800" b="1" dirty="0" smtClean="0">
                <a:solidFill>
                  <a:schemeClr val="bg1">
                    <a:lumMod val="95000"/>
                  </a:schemeClr>
                </a:solidFill>
                <a:effectLst>
                  <a:outerShdw blurRad="38100" dist="38100" dir="2700000" algn="tl">
                    <a:srgbClr val="000000">
                      <a:alpha val="43137"/>
                    </a:srgbClr>
                  </a:outerShdw>
                </a:effectLst>
                <a:latin typeface="Verdana" pitchFamily="34" charset="0"/>
              </a:rPr>
              <a:t> Literature reviewing</a:t>
            </a:r>
            <a:endParaRPr lang="el-GR" sz="4800" b="1" dirty="0">
              <a:solidFill>
                <a:schemeClr val="bg1">
                  <a:lumMod val="95000"/>
                </a:schemeClr>
              </a:solidFill>
              <a:effectLst>
                <a:outerShdw blurRad="38100" dist="38100" dir="2700000" algn="tl">
                  <a:srgbClr val="000000">
                    <a:alpha val="43137"/>
                  </a:srgbClr>
                </a:outerShdw>
              </a:effectLst>
              <a:latin typeface="Verdana" pitchFamily="34" charset="0"/>
            </a:endParaRPr>
          </a:p>
        </p:txBody>
      </p:sp>
    </p:spTree>
  </p:cSld>
  <p:clrMapOvr>
    <a:masterClrMapping/>
  </p:clrMapOvr>
  <p:transition spd="slow">
    <p:pull dir="rd"/>
  </p:transition>
  <p:timing>
    <p:tnLst>
      <p:par>
        <p:cTn id="1" dur="indefinite" restart="never" nodeType="tmRoot"/>
      </p:par>
    </p:tnLst>
  </p:timing>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6 - Θέση περιεχομένου"/>
          <p:cNvGraphicFramePr>
            <a:graphicFrameLocks noGrp="1"/>
          </p:cNvGraphicFramePr>
          <p:nvPr>
            <p:ph sz="quarter" idx="4"/>
          </p:nvPr>
        </p:nvGraphicFramePr>
        <p:xfrm>
          <a:off x="1907704" y="692696"/>
          <a:ext cx="6480720" cy="6597566"/>
        </p:xfrm>
        <a:graphic>
          <a:graphicData uri="http://schemas.openxmlformats.org/drawingml/2006/table">
            <a:tbl>
              <a:tblPr firstRow="1" bandRow="1">
                <a:tableStyleId>{5C22544A-7EE6-4342-B048-85BDC9FD1C3A}</a:tableStyleId>
              </a:tblPr>
              <a:tblGrid>
                <a:gridCol w="3240360"/>
                <a:gridCol w="3240360"/>
              </a:tblGrid>
              <a:tr h="594066">
                <a:tc>
                  <a:txBody>
                    <a:bodyPr/>
                    <a:lstStyle/>
                    <a:p>
                      <a:pPr algn="ctr"/>
                      <a:r>
                        <a:rPr lang="en-US" sz="2000" dirty="0" smtClean="0">
                          <a:solidFill>
                            <a:srgbClr val="C00000"/>
                          </a:solidFill>
                          <a:effectLst/>
                        </a:rPr>
                        <a:t>Literature  </a:t>
                      </a:r>
                      <a:r>
                        <a:rPr lang="en-US" sz="2000" dirty="0" err="1" smtClean="0">
                          <a:solidFill>
                            <a:srgbClr val="C00000"/>
                          </a:solidFill>
                          <a:effectLst/>
                        </a:rPr>
                        <a:t>ind</a:t>
                      </a:r>
                      <a:r>
                        <a:rPr lang="en-US" sz="2000" dirty="0" smtClean="0">
                          <a:solidFill>
                            <a:srgbClr val="C00000"/>
                          </a:solidFill>
                          <a:effectLst/>
                        </a:rPr>
                        <a:t>.</a:t>
                      </a:r>
                      <a:endParaRPr lang="el-GR" sz="2000" dirty="0">
                        <a:solidFill>
                          <a:srgbClr val="C00000"/>
                        </a:solidFill>
                        <a:effectLst/>
                      </a:endParaRPr>
                    </a:p>
                  </a:txBody>
                  <a:tcPr>
                    <a:solidFill>
                      <a:schemeClr val="accent5">
                        <a:lumMod val="20000"/>
                        <a:lumOff val="80000"/>
                      </a:schemeClr>
                    </a:solidFill>
                  </a:tcPr>
                </a:tc>
                <a:tc>
                  <a:txBody>
                    <a:bodyPr/>
                    <a:lstStyle/>
                    <a:p>
                      <a:pPr algn="ctr"/>
                      <a:r>
                        <a:rPr lang="en-US" sz="2000" dirty="0" err="1" smtClean="0">
                          <a:solidFill>
                            <a:srgbClr val="C00000"/>
                          </a:solidFill>
                          <a:effectLst/>
                        </a:rPr>
                        <a:t>Literatrure</a:t>
                      </a:r>
                      <a:r>
                        <a:rPr lang="en-US" sz="2000" dirty="0" smtClean="0">
                          <a:solidFill>
                            <a:srgbClr val="C00000"/>
                          </a:solidFill>
                          <a:effectLst/>
                        </a:rPr>
                        <a:t>   </a:t>
                      </a:r>
                      <a:r>
                        <a:rPr lang="en-US" sz="2000" dirty="0" err="1" smtClean="0">
                          <a:solidFill>
                            <a:srgbClr val="C00000"/>
                          </a:solidFill>
                          <a:effectLst/>
                        </a:rPr>
                        <a:t>ind</a:t>
                      </a:r>
                      <a:endParaRPr lang="el-GR" sz="2000" dirty="0">
                        <a:solidFill>
                          <a:srgbClr val="C00000"/>
                        </a:solidFill>
                        <a:effectLst/>
                      </a:endParaRPr>
                    </a:p>
                  </a:txBody>
                  <a:tcPr>
                    <a:solidFill>
                      <a:schemeClr val="accent5">
                        <a:lumMod val="20000"/>
                        <a:lumOff val="80000"/>
                      </a:schemeClr>
                    </a:solidFill>
                  </a:tcPr>
                </a:tc>
              </a:tr>
              <a:tr h="594066">
                <a:tc>
                  <a:txBody>
                    <a:bodyPr/>
                    <a:lstStyle/>
                    <a:p>
                      <a:r>
                        <a:rPr lang="en-US" sz="1600" dirty="0" err="1" smtClean="0">
                          <a:solidFill>
                            <a:schemeClr val="tx2">
                              <a:lumMod val="50000"/>
                            </a:schemeClr>
                          </a:solidFill>
                        </a:rPr>
                        <a:t>Palenic</a:t>
                      </a:r>
                      <a:r>
                        <a:rPr lang="en-US" sz="1600" dirty="0" smtClean="0">
                          <a:solidFill>
                            <a:schemeClr val="tx2">
                              <a:lumMod val="50000"/>
                            </a:schemeClr>
                          </a:solidFill>
                        </a:rPr>
                        <a:t>  AIDS  Proposal</a:t>
                      </a:r>
                      <a:endParaRPr lang="el-GR" sz="1600" dirty="0">
                        <a:solidFill>
                          <a:schemeClr val="tx2">
                            <a:lumMod val="50000"/>
                          </a:schemeClr>
                        </a:solidFill>
                      </a:endParaRPr>
                    </a:p>
                  </a:txBody>
                  <a:tcPr/>
                </a:tc>
                <a:tc>
                  <a:txBody>
                    <a:bodyPr/>
                    <a:lstStyle/>
                    <a:p>
                      <a:r>
                        <a:rPr lang="en-US" sz="1600" dirty="0" smtClean="0"/>
                        <a:t>Ethical Questions  in Dentistry</a:t>
                      </a:r>
                    </a:p>
                    <a:p>
                      <a:r>
                        <a:rPr lang="en-US" sz="1600" i="1" dirty="0" smtClean="0"/>
                        <a:t>By Rule and Veatch</a:t>
                      </a:r>
                      <a:endParaRPr lang="el-GR" sz="1600" i="1" dirty="0"/>
                    </a:p>
                  </a:txBody>
                  <a:tcPr/>
                </a:tc>
              </a:tr>
              <a:tr h="594066">
                <a:tc>
                  <a:txBody>
                    <a:bodyPr/>
                    <a:lstStyle/>
                    <a:p>
                      <a:r>
                        <a:rPr lang="en-US" sz="1600" dirty="0" smtClean="0"/>
                        <a:t>European</a:t>
                      </a:r>
                      <a:r>
                        <a:rPr lang="en-US" sz="1600" baseline="0" dirty="0" smtClean="0"/>
                        <a:t> Commission </a:t>
                      </a:r>
                    </a:p>
                    <a:p>
                      <a:r>
                        <a:rPr lang="en-US" sz="1600" baseline="0" dirty="0" smtClean="0"/>
                        <a:t>Healthcare Associated Infections</a:t>
                      </a:r>
                      <a:endParaRPr lang="el-GR" sz="1600" dirty="0"/>
                    </a:p>
                  </a:txBody>
                  <a:tcPr/>
                </a:tc>
                <a:tc>
                  <a:txBody>
                    <a:bodyPr/>
                    <a:lstStyle/>
                    <a:p>
                      <a:r>
                        <a:rPr lang="en-US" sz="1600" dirty="0" smtClean="0"/>
                        <a:t>Dental Ethics at </a:t>
                      </a:r>
                      <a:r>
                        <a:rPr lang="en-US" sz="1600" dirty="0" err="1" smtClean="0"/>
                        <a:t>Chairside</a:t>
                      </a:r>
                      <a:endParaRPr lang="en-US" sz="1600" dirty="0" smtClean="0"/>
                    </a:p>
                    <a:p>
                      <a:r>
                        <a:rPr lang="en-US" sz="1600" i="1" dirty="0" smtClean="0"/>
                        <a:t>By </a:t>
                      </a:r>
                      <a:r>
                        <a:rPr lang="en-US" sz="1600" i="1" dirty="0" err="1" smtClean="0"/>
                        <a:t>Ozar</a:t>
                      </a:r>
                      <a:r>
                        <a:rPr lang="en-US" sz="1600" i="1" dirty="0" smtClean="0"/>
                        <a:t> and </a:t>
                      </a:r>
                      <a:r>
                        <a:rPr lang="en-US" sz="1600" i="1" dirty="0" err="1" smtClean="0"/>
                        <a:t>Sokol</a:t>
                      </a:r>
                      <a:endParaRPr lang="el-GR" sz="1600" i="1" dirty="0"/>
                    </a:p>
                  </a:txBody>
                  <a:tcPr/>
                </a:tc>
              </a:tr>
              <a:tr h="594066">
                <a:tc>
                  <a:txBody>
                    <a:bodyPr/>
                    <a:lstStyle/>
                    <a:p>
                      <a:r>
                        <a:rPr lang="en-US" sz="1600" dirty="0" smtClean="0"/>
                        <a:t>New York State Department of Health – AIDS Institute </a:t>
                      </a:r>
                      <a:endParaRPr lang="el-GR" sz="1600" dirty="0"/>
                    </a:p>
                  </a:txBody>
                  <a:tcPr/>
                </a:tc>
                <a:tc>
                  <a:txBody>
                    <a:bodyPr/>
                    <a:lstStyle/>
                    <a:p>
                      <a:r>
                        <a:rPr lang="en-US" sz="1600" dirty="0" smtClean="0"/>
                        <a:t>CDC/HICPAC</a:t>
                      </a:r>
                      <a:endParaRPr lang="el-GR" sz="1600" dirty="0"/>
                    </a:p>
                  </a:txBody>
                  <a:tcPr/>
                </a:tc>
              </a:tr>
              <a:tr h="594066">
                <a:tc>
                  <a:txBody>
                    <a:bodyPr/>
                    <a:lstStyle/>
                    <a:p>
                      <a:r>
                        <a:rPr lang="en-US" sz="1600" dirty="0" smtClean="0"/>
                        <a:t>Society of Correctional Physicians</a:t>
                      </a:r>
                      <a:endParaRPr lang="el-GR" sz="1600" dirty="0"/>
                    </a:p>
                  </a:txBody>
                  <a:tcPr/>
                </a:tc>
                <a:tc>
                  <a:txBody>
                    <a:bodyPr/>
                    <a:lstStyle/>
                    <a:p>
                      <a:r>
                        <a:rPr lang="en-US" sz="1600" dirty="0" smtClean="0"/>
                        <a:t>ADA foundation</a:t>
                      </a:r>
                      <a:r>
                        <a:rPr lang="en-US" sz="1600" baseline="0" dirty="0" smtClean="0"/>
                        <a:t> research group</a:t>
                      </a:r>
                      <a:endParaRPr lang="el-GR" sz="1600" dirty="0"/>
                    </a:p>
                  </a:txBody>
                  <a:tcPr/>
                </a:tc>
              </a:tr>
              <a:tr h="594066">
                <a:tc>
                  <a:txBody>
                    <a:bodyPr/>
                    <a:lstStyle/>
                    <a:p>
                      <a:r>
                        <a:rPr lang="en-US" sz="1600" dirty="0" smtClean="0"/>
                        <a:t>Council of European  Dentists</a:t>
                      </a:r>
                      <a:endParaRPr lang="el-GR" sz="1600" dirty="0"/>
                    </a:p>
                  </a:txBody>
                  <a:tcPr/>
                </a:tc>
                <a:tc>
                  <a:txBody>
                    <a:bodyPr/>
                    <a:lstStyle/>
                    <a:p>
                      <a:r>
                        <a:rPr lang="en-US" sz="1600" dirty="0" smtClean="0"/>
                        <a:t>Hellenic Dental Association</a:t>
                      </a:r>
                      <a:endParaRPr lang="el-GR" sz="1600" dirty="0"/>
                    </a:p>
                  </a:txBody>
                  <a:tcPr/>
                </a:tc>
              </a:tr>
              <a:tr h="594066">
                <a:tc>
                  <a:txBody>
                    <a:bodyPr/>
                    <a:lstStyle/>
                    <a:p>
                      <a:r>
                        <a:rPr lang="en-US" sz="1600" dirty="0" smtClean="0"/>
                        <a:t>Infection Control in Clinical Practice  by J. Wilson</a:t>
                      </a:r>
                      <a:endParaRPr lang="el-GR" sz="1600" dirty="0"/>
                    </a:p>
                  </a:txBody>
                  <a:tcPr/>
                </a:tc>
                <a:tc>
                  <a:txBody>
                    <a:bodyPr/>
                    <a:lstStyle/>
                    <a:p>
                      <a:r>
                        <a:rPr lang="en-US" sz="1600" dirty="0" smtClean="0"/>
                        <a:t> ECDC  guidelines  for infection control</a:t>
                      </a:r>
                      <a:endParaRPr lang="el-GR" sz="1600" dirty="0"/>
                    </a:p>
                  </a:txBody>
                  <a:tcPr/>
                </a:tc>
              </a:tr>
              <a:tr h="428012">
                <a:tc>
                  <a:txBody>
                    <a:bodyPr/>
                    <a:lstStyle/>
                    <a:p>
                      <a:r>
                        <a:rPr lang="en-US" sz="1600" dirty="0" smtClean="0"/>
                        <a:t>www.HIVdent.org</a:t>
                      </a:r>
                      <a:endParaRPr lang="el-GR" sz="1600" dirty="0"/>
                    </a:p>
                  </a:txBody>
                  <a:tcPr/>
                </a:tc>
                <a:tc>
                  <a:txBody>
                    <a:bodyPr/>
                    <a:lstStyle/>
                    <a:p>
                      <a:r>
                        <a:rPr lang="en-US" sz="1600" dirty="0" smtClean="0"/>
                        <a:t>www.ips.uk.net</a:t>
                      </a:r>
                      <a:endParaRPr lang="el-GR" sz="1600" dirty="0"/>
                    </a:p>
                  </a:txBody>
                  <a:tcPr/>
                </a:tc>
              </a:tr>
              <a:tr h="594066">
                <a:tc>
                  <a:txBody>
                    <a:bodyPr/>
                    <a:lstStyle/>
                    <a:p>
                      <a:r>
                        <a:rPr lang="en-US" sz="1600" dirty="0" smtClean="0"/>
                        <a:t>J.</a:t>
                      </a:r>
                      <a:r>
                        <a:rPr lang="en-US" sz="1600" baseline="0" dirty="0" smtClean="0"/>
                        <a:t> o</a:t>
                      </a:r>
                      <a:r>
                        <a:rPr lang="en-US" sz="1600" dirty="0" smtClean="0"/>
                        <a:t>f  Infection</a:t>
                      </a:r>
                      <a:r>
                        <a:rPr lang="en-US" sz="1600" baseline="0" dirty="0" smtClean="0"/>
                        <a:t> prevention</a:t>
                      </a:r>
                      <a:endParaRPr lang="el-GR" sz="1600" dirty="0"/>
                    </a:p>
                  </a:txBody>
                  <a:tcPr/>
                </a:tc>
                <a:tc>
                  <a:txBody>
                    <a:bodyPr/>
                    <a:lstStyle/>
                    <a:p>
                      <a:r>
                        <a:rPr lang="en-US" sz="1600" dirty="0" smtClean="0"/>
                        <a:t>Inf. Control and Management  of hazardous materials  for the</a:t>
                      </a:r>
                      <a:r>
                        <a:rPr lang="en-US" sz="1600" baseline="0" dirty="0" smtClean="0"/>
                        <a:t> d</a:t>
                      </a:r>
                      <a:r>
                        <a:rPr lang="en-US" sz="1600" dirty="0" smtClean="0"/>
                        <a:t>ental team </a:t>
                      </a:r>
                      <a:r>
                        <a:rPr lang="en-US" sz="1600" i="1" dirty="0" smtClean="0"/>
                        <a:t>by Miller  and </a:t>
                      </a:r>
                      <a:r>
                        <a:rPr lang="en-US" sz="1600" i="1" dirty="0" err="1" smtClean="0"/>
                        <a:t>Palenik</a:t>
                      </a:r>
                      <a:endParaRPr lang="el-GR" sz="1600" i="1" dirty="0"/>
                    </a:p>
                  </a:txBody>
                  <a:tcPr/>
                </a:tc>
              </a:tr>
              <a:tr h="594066">
                <a:tc>
                  <a:txBody>
                    <a:bodyPr/>
                    <a:lstStyle/>
                    <a:p>
                      <a:r>
                        <a:rPr lang="en-US" sz="1600" dirty="0" smtClean="0"/>
                        <a:t>Decontamination  brochure: UK Department of Health  </a:t>
                      </a:r>
                      <a:endParaRPr lang="el-GR" sz="1600" dirty="0"/>
                    </a:p>
                  </a:txBody>
                  <a:tcPr/>
                </a:tc>
                <a:tc>
                  <a:txBody>
                    <a:bodyPr/>
                    <a:lstStyle/>
                    <a:p>
                      <a:r>
                        <a:rPr lang="en-US" sz="1600" dirty="0" smtClean="0"/>
                        <a:t>BDA Advice: Infection Control</a:t>
                      </a:r>
                      <a:endParaRPr lang="el-GR" sz="1600" dirty="0"/>
                    </a:p>
                  </a:txBody>
                  <a:tcPr/>
                </a:tc>
              </a:tr>
              <a:tr h="594066">
                <a:tc>
                  <a:txBody>
                    <a:bodyPr/>
                    <a:lstStyle/>
                    <a:p>
                      <a:endParaRPr lang="el-GR" sz="1600" dirty="0"/>
                    </a:p>
                  </a:txBody>
                  <a:tcPr/>
                </a:tc>
                <a:tc>
                  <a:txBody>
                    <a:bodyPr/>
                    <a:lstStyle/>
                    <a:p>
                      <a:endParaRPr lang="el-GR" sz="1600" dirty="0"/>
                    </a:p>
                  </a:txBody>
                  <a:tcPr/>
                </a:tc>
              </a:tr>
            </a:tbl>
          </a:graphicData>
        </a:graphic>
      </p:graphicFrame>
    </p:spTree>
  </p:cSld>
  <p:clrMapOvr>
    <a:masterClrMapping/>
  </p:clrMapOvr>
  <p:transition spd="slow">
    <p:pull dir="rd"/>
  </p:transition>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1618" name="Picture 2" descr="C:\Users\user\Documents\alice shots 4\DSC03288.JPG"/>
          <p:cNvPicPr>
            <a:picLocks noChangeAspect="1" noChangeArrowheads="1"/>
          </p:cNvPicPr>
          <p:nvPr/>
        </p:nvPicPr>
        <p:blipFill>
          <a:blip r:embed="rId2" cstate="email"/>
          <a:srcRect/>
          <a:stretch>
            <a:fillRect/>
          </a:stretch>
        </p:blipFill>
        <p:spPr bwMode="auto">
          <a:xfrm>
            <a:off x="899592" y="980728"/>
            <a:ext cx="7752860" cy="5400600"/>
          </a:xfrm>
          <a:prstGeom prst="rect">
            <a:avLst/>
          </a:prstGeom>
          <a:noFill/>
          <a:ln>
            <a:solidFill>
              <a:schemeClr val="accent1">
                <a:lumMod val="75000"/>
              </a:schemeClr>
            </a:solidFill>
          </a:ln>
        </p:spPr>
      </p:pic>
      <p:sp>
        <p:nvSpPr>
          <p:cNvPr id="2" name="1 - TextBox"/>
          <p:cNvSpPr txBox="1"/>
          <p:nvPr/>
        </p:nvSpPr>
        <p:spPr>
          <a:xfrm>
            <a:off x="3851920" y="6309320"/>
            <a:ext cx="3386120" cy="369332"/>
          </a:xfrm>
          <a:prstGeom prst="rect">
            <a:avLst/>
          </a:prstGeom>
          <a:solidFill>
            <a:schemeClr val="bg1"/>
          </a:solidFill>
        </p:spPr>
        <p:txBody>
          <a:bodyPr wrap="none" rtlCol="0">
            <a:spAutoFit/>
          </a:bodyPr>
          <a:lstStyle/>
          <a:p>
            <a:r>
              <a:rPr lang="en-US" b="1" dirty="0" smtClean="0">
                <a:solidFill>
                  <a:srgbClr val="008000"/>
                </a:solidFill>
              </a:rPr>
              <a:t>Appreciations  for  your Attention</a:t>
            </a:r>
            <a:endParaRPr lang="el-GR" b="1" dirty="0">
              <a:solidFill>
                <a:srgbClr val="008000"/>
              </a:solidFill>
            </a:endParaRPr>
          </a:p>
        </p:txBody>
      </p:sp>
    </p:spTree>
  </p:cSld>
  <p:clrMapOvr>
    <a:masterClrMapping/>
  </p:clrMapOvr>
  <p:transition spd="slow">
    <p:pull dir="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ssolv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111618"/>
                                        </p:tgtEl>
                                        <p:attrNameLst>
                                          <p:attrName>style.visibility</p:attrName>
                                        </p:attrNameLst>
                                      </p:cBhvr>
                                      <p:to>
                                        <p:strVal val="visible"/>
                                      </p:to>
                                    </p:set>
                                    <p:animEffect transition="in" filter="dissolve">
                                      <p:cBhvr>
                                        <p:cTn id="12" dur="3000"/>
                                        <p:tgtEl>
                                          <p:spTgt spid="1116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ctrTitle"/>
          </p:nvPr>
        </p:nvSpPr>
        <p:spPr>
          <a:xfrm>
            <a:off x="1331640" y="1340768"/>
            <a:ext cx="5688632" cy="2478137"/>
          </a:xfrm>
          <a:solidFill>
            <a:schemeClr val="bg1"/>
          </a:solidFill>
          <a:ln>
            <a:solidFill>
              <a:schemeClr val="bg1">
                <a:lumMod val="50000"/>
              </a:schemeClr>
            </a:solidFill>
          </a:ln>
        </p:spPr>
        <p:txBody>
          <a:bodyPr>
            <a:noAutofit/>
          </a:bodyPr>
          <a:lstStyle/>
          <a:p>
            <a:r>
              <a:rPr lang="el-GR" sz="1050" b="1" u="sng" cap="all" dirty="0" err="1" smtClean="0"/>
              <a:t>δικαΙΩματα</a:t>
            </a:r>
            <a:r>
              <a:rPr lang="el-GR" sz="1050" b="1" cap="all" dirty="0" smtClean="0"/>
              <a:t> και </a:t>
            </a:r>
            <a:r>
              <a:rPr lang="el-GR" sz="1050" b="1" u="sng" cap="all" dirty="0" err="1" smtClean="0"/>
              <a:t>υποχρεΩσεις</a:t>
            </a:r>
            <a:r>
              <a:rPr lang="el-GR" sz="1050" b="1" cap="all" dirty="0" smtClean="0"/>
              <a:t> των </a:t>
            </a:r>
            <a:r>
              <a:rPr lang="el-GR" sz="1050" b="1" cap="all" dirty="0" err="1" smtClean="0"/>
              <a:t>οδοντιΑτρων</a:t>
            </a:r>
            <a:r>
              <a:rPr lang="en-US" sz="1050" b="1" cap="all" dirty="0" smtClean="0"/>
              <a:t/>
            </a:r>
            <a:br>
              <a:rPr lang="en-US" sz="1050" b="1" cap="all" dirty="0" smtClean="0"/>
            </a:br>
            <a:r>
              <a:rPr lang="el-GR" sz="1050" b="1" cap="all" dirty="0" smtClean="0"/>
              <a:t> να </a:t>
            </a:r>
            <a:r>
              <a:rPr lang="el-GR" sz="1050" b="1" cap="all" dirty="0" err="1" smtClean="0"/>
              <a:t>δΕχονται</a:t>
            </a:r>
            <a:r>
              <a:rPr lang="el-GR" sz="1050" b="1" cap="all" dirty="0" smtClean="0"/>
              <a:t> </a:t>
            </a:r>
            <a:r>
              <a:rPr lang="el-GR" sz="1050" b="1" cap="all" dirty="0" err="1" smtClean="0"/>
              <a:t>οροθετικ</a:t>
            </a:r>
            <a:r>
              <a:rPr lang="en-US" sz="1050" b="1" cap="all" dirty="0" smtClean="0"/>
              <a:t>OY</a:t>
            </a:r>
            <a:r>
              <a:rPr lang="el-GR" sz="1050" b="1" cap="all" dirty="0" smtClean="0"/>
              <a:t>ς </a:t>
            </a:r>
            <a:r>
              <a:rPr lang="el-GR" sz="1050" b="1" cap="all" dirty="0" err="1" smtClean="0"/>
              <a:t>ασθενΕΙς</a:t>
            </a:r>
            <a:r>
              <a:rPr lang="el-GR" sz="1050" b="1" cap="all" dirty="0" smtClean="0"/>
              <a:t> και να τους </a:t>
            </a:r>
            <a:r>
              <a:rPr lang="el-GR" sz="1050" b="1" cap="all" dirty="0" err="1" smtClean="0"/>
              <a:t>παρΕχουν</a:t>
            </a:r>
            <a:r>
              <a:rPr lang="el-GR" sz="1050" b="1" cap="all" dirty="0" smtClean="0"/>
              <a:t> </a:t>
            </a:r>
            <a:r>
              <a:rPr lang="en-US" sz="1050" b="1" cap="all" dirty="0" smtClean="0"/>
              <a:t> </a:t>
            </a:r>
            <a:r>
              <a:rPr lang="el-GR" sz="1050" b="1" cap="all" dirty="0" err="1" smtClean="0"/>
              <a:t>νοσηλΕΙα</a:t>
            </a:r>
            <a:r>
              <a:rPr lang="el-GR" sz="1050" b="1" cap="all" dirty="0" smtClean="0"/>
              <a:t> και </a:t>
            </a:r>
            <a:r>
              <a:rPr lang="el-GR" sz="1050" b="1" cap="all" dirty="0" err="1" smtClean="0"/>
              <a:t>φροντΙδα</a:t>
            </a:r>
            <a:r>
              <a:rPr lang="en-US" sz="1050" b="1" cap="all" dirty="0" smtClean="0"/>
              <a:t/>
            </a:r>
            <a:br>
              <a:rPr lang="en-US" sz="1050" b="1" cap="all" dirty="0" smtClean="0"/>
            </a:br>
            <a:r>
              <a:rPr lang="en-US" sz="1800" b="1" cap="all" dirty="0" smtClean="0"/>
              <a:t/>
            </a:r>
            <a:br>
              <a:rPr lang="en-US" sz="1800" b="1" cap="all" dirty="0" smtClean="0"/>
            </a:br>
            <a:r>
              <a:rPr lang="en-US" sz="2400" b="1" cap="all" dirty="0" smtClean="0">
                <a:solidFill>
                  <a:srgbClr val="C00000"/>
                </a:solidFill>
              </a:rPr>
              <a:t>RIGHTS AND OBLIGATIONS  OF THE GREEK DENTISTS  TO PROVIDE TREATMENT  IN HIV SEROPOSITIVE PATIENTS </a:t>
            </a:r>
            <a:r>
              <a:rPr lang="el-GR" sz="2400" b="1" dirty="0" smtClean="0">
                <a:solidFill>
                  <a:srgbClr val="C00000"/>
                </a:solidFill>
              </a:rPr>
              <a:t/>
            </a:r>
            <a:br>
              <a:rPr lang="el-GR" sz="2400" b="1" dirty="0" smtClean="0">
                <a:solidFill>
                  <a:srgbClr val="C00000"/>
                </a:solidFill>
              </a:rPr>
            </a:br>
            <a:r>
              <a:rPr lang="el-GR" sz="2400" b="1" dirty="0" smtClean="0">
                <a:solidFill>
                  <a:srgbClr val="C00000"/>
                </a:solidFill>
              </a:rPr>
              <a:t> </a:t>
            </a:r>
            <a:r>
              <a:rPr lang="en-US" sz="2400" b="1" u="sng" dirty="0" smtClean="0">
                <a:solidFill>
                  <a:srgbClr val="C00000"/>
                </a:solidFill>
              </a:rPr>
              <a:t>HIV</a:t>
            </a:r>
            <a:r>
              <a:rPr lang="el-GR" sz="2400" b="1" u="sng" dirty="0" smtClean="0">
                <a:solidFill>
                  <a:srgbClr val="C00000"/>
                </a:solidFill>
              </a:rPr>
              <a:t>/</a:t>
            </a:r>
            <a:r>
              <a:rPr lang="en-US" sz="2400" b="1" u="sng" dirty="0" smtClean="0">
                <a:solidFill>
                  <a:srgbClr val="C00000"/>
                </a:solidFill>
              </a:rPr>
              <a:t>A</a:t>
            </a:r>
            <a:r>
              <a:rPr lang="el-GR" sz="2400" b="1" u="sng" dirty="0" smtClean="0">
                <a:solidFill>
                  <a:srgbClr val="C00000"/>
                </a:solidFill>
              </a:rPr>
              <a:t>.</a:t>
            </a:r>
            <a:r>
              <a:rPr lang="en-US" sz="2400" b="1" u="sng" dirty="0" smtClean="0">
                <a:solidFill>
                  <a:srgbClr val="C00000"/>
                </a:solidFill>
              </a:rPr>
              <a:t>I</a:t>
            </a:r>
            <a:r>
              <a:rPr lang="el-GR" sz="2400" b="1" u="sng" dirty="0" smtClean="0">
                <a:solidFill>
                  <a:srgbClr val="C00000"/>
                </a:solidFill>
              </a:rPr>
              <a:t>.</a:t>
            </a:r>
            <a:r>
              <a:rPr lang="en-US" sz="2400" b="1" u="sng" dirty="0" smtClean="0">
                <a:solidFill>
                  <a:srgbClr val="C00000"/>
                </a:solidFill>
              </a:rPr>
              <a:t>D</a:t>
            </a:r>
            <a:r>
              <a:rPr lang="el-GR" sz="2400" b="1" u="sng" dirty="0" smtClean="0">
                <a:solidFill>
                  <a:srgbClr val="C00000"/>
                </a:solidFill>
              </a:rPr>
              <a:t>.</a:t>
            </a:r>
            <a:r>
              <a:rPr lang="en-US" sz="2400" b="1" u="sng" dirty="0" smtClean="0">
                <a:solidFill>
                  <a:srgbClr val="C00000"/>
                </a:solidFill>
              </a:rPr>
              <a:t>S</a:t>
            </a:r>
            <a:r>
              <a:rPr lang="el-GR" sz="2400" b="1" u="sng" dirty="0" smtClean="0">
                <a:solidFill>
                  <a:srgbClr val="C00000"/>
                </a:solidFill>
              </a:rPr>
              <a:t>.</a:t>
            </a:r>
            <a:r>
              <a:rPr lang="el-GR" sz="2400" b="1" dirty="0" smtClean="0">
                <a:solidFill>
                  <a:srgbClr val="C00000"/>
                </a:solidFill>
              </a:rPr>
              <a:t/>
            </a:r>
            <a:br>
              <a:rPr lang="el-GR" sz="2400" b="1" dirty="0" smtClean="0">
                <a:solidFill>
                  <a:srgbClr val="C00000"/>
                </a:solidFill>
              </a:rPr>
            </a:br>
            <a:endParaRPr lang="el-GR" sz="2400" dirty="0">
              <a:solidFill>
                <a:srgbClr val="C00000"/>
              </a:solidFill>
            </a:endParaRPr>
          </a:p>
        </p:txBody>
      </p:sp>
      <p:sp>
        <p:nvSpPr>
          <p:cNvPr id="3" name="2 - Υπότιτλος"/>
          <p:cNvSpPr>
            <a:spLocks noGrp="1"/>
          </p:cNvSpPr>
          <p:nvPr>
            <p:ph type="subTitle" idx="1"/>
          </p:nvPr>
        </p:nvSpPr>
        <p:spPr>
          <a:xfrm>
            <a:off x="1043608" y="4077072"/>
            <a:ext cx="6400800" cy="1752600"/>
          </a:xfrm>
          <a:solidFill>
            <a:schemeClr val="bg1"/>
          </a:solidFill>
          <a:ln>
            <a:solidFill>
              <a:schemeClr val="bg1">
                <a:lumMod val="50000"/>
              </a:schemeClr>
            </a:solidFill>
          </a:ln>
        </p:spPr>
        <p:txBody>
          <a:bodyPr>
            <a:normAutofit fontScale="92500" lnSpcReduction="10000"/>
          </a:bodyPr>
          <a:lstStyle/>
          <a:p>
            <a:pPr lvl="0"/>
            <a:r>
              <a:rPr lang="el-GR" sz="900" b="1" u="sng" dirty="0" smtClean="0">
                <a:solidFill>
                  <a:schemeClr val="tx1">
                    <a:lumMod val="95000"/>
                    <a:lumOff val="5000"/>
                  </a:schemeClr>
                </a:solidFill>
              </a:rPr>
              <a:t>Γιατροί, οδοντίατροι και νοσηλευτικό προσωπικό έχουν υποχρέωση να δέχονται τους ασθενείς του ή τους φορείς του ιού και να τους παρέχουν νοσηλεία και φροντίδα, όπως σε κάθε άλλο ασθ</a:t>
            </a:r>
            <a:r>
              <a:rPr lang="el-GR" sz="900" u="sng" dirty="0" smtClean="0">
                <a:solidFill>
                  <a:schemeClr val="tx1">
                    <a:lumMod val="95000"/>
                    <a:lumOff val="5000"/>
                  </a:schemeClr>
                </a:solidFill>
              </a:rPr>
              <a:t>ενή</a:t>
            </a:r>
            <a:r>
              <a:rPr lang="el-GR" sz="900" dirty="0" smtClean="0">
                <a:solidFill>
                  <a:schemeClr val="tx1">
                    <a:lumMod val="95000"/>
                    <a:lumOff val="5000"/>
                  </a:schemeClr>
                </a:solidFill>
              </a:rPr>
              <a:t>, όπως έχουν υποχρέωση να διαθέτουν τον κατάλληλο ειδικό εξοπλισμό ώστε, η έλλειψη αυτού να μην είναι το πρόσχημα της άρνησης.</a:t>
            </a:r>
          </a:p>
          <a:p>
            <a:pPr lvl="0"/>
            <a:endParaRPr lang="el-GR" sz="1200" dirty="0" smtClean="0">
              <a:solidFill>
                <a:schemeClr val="tx1">
                  <a:lumMod val="95000"/>
                  <a:lumOff val="5000"/>
                </a:schemeClr>
              </a:solidFill>
            </a:endParaRPr>
          </a:p>
          <a:p>
            <a:r>
              <a:rPr lang="en-US" sz="1700" dirty="0" smtClean="0">
                <a:solidFill>
                  <a:srgbClr val="C00000"/>
                </a:solidFill>
                <a:latin typeface="Verdana" pitchFamily="34" charset="0"/>
                <a:ea typeface="Verdana" pitchFamily="34" charset="0"/>
                <a:cs typeface="Verdana" pitchFamily="34" charset="0"/>
              </a:rPr>
              <a:t>Doctors, dentists and nurses are obliged to accept patients or HIV  infected citizens and to provide treatment and care as in any other patient, as they are required to have the appropriate specialist equipment, that the lack of it, is </a:t>
            </a:r>
            <a:r>
              <a:rPr lang="en-US" sz="1700" b="1" dirty="0" smtClean="0">
                <a:solidFill>
                  <a:srgbClr val="C00000"/>
                </a:solidFill>
                <a:latin typeface="Verdana" pitchFamily="34" charset="0"/>
                <a:ea typeface="Verdana" pitchFamily="34" charset="0"/>
                <a:cs typeface="Verdana" pitchFamily="34" charset="0"/>
              </a:rPr>
              <a:t>not</a:t>
            </a:r>
            <a:r>
              <a:rPr lang="en-US" sz="1700" dirty="0" smtClean="0">
                <a:solidFill>
                  <a:srgbClr val="C00000"/>
                </a:solidFill>
                <a:latin typeface="Verdana" pitchFamily="34" charset="0"/>
                <a:ea typeface="Verdana" pitchFamily="34" charset="0"/>
                <a:cs typeface="Verdana" pitchFamily="34" charset="0"/>
              </a:rPr>
              <a:t> the pretext of refusal.</a:t>
            </a:r>
            <a:endParaRPr lang="el-GR" sz="1700" dirty="0">
              <a:solidFill>
                <a:srgbClr val="C00000"/>
              </a:solidFill>
              <a:latin typeface="Verdana" pitchFamily="34" charset="0"/>
              <a:ea typeface="Verdana" pitchFamily="34" charset="0"/>
              <a:cs typeface="Verdana" pitchFamily="34" charset="0"/>
            </a:endParaRPr>
          </a:p>
        </p:txBody>
      </p:sp>
      <p:pic>
        <p:nvPicPr>
          <p:cNvPr id="4104" name="Picture 8" descr="https://fbcdn-sphotos-g-a.akamaihd.net/hphotos-ak-frc1/t1/59860_143988318975922_2818358_n.jpg"/>
          <p:cNvPicPr>
            <a:picLocks noChangeAspect="1" noChangeArrowheads="1"/>
          </p:cNvPicPr>
          <p:nvPr/>
        </p:nvPicPr>
        <p:blipFill>
          <a:blip r:embed="rId2" cstate="email"/>
          <a:srcRect/>
          <a:stretch>
            <a:fillRect/>
          </a:stretch>
        </p:blipFill>
        <p:spPr bwMode="auto">
          <a:xfrm>
            <a:off x="7380312" y="836712"/>
            <a:ext cx="1143000" cy="1143001"/>
          </a:xfrm>
          <a:prstGeom prst="rect">
            <a:avLst/>
          </a:prstGeom>
          <a:noFill/>
          <a:ln>
            <a:solidFill>
              <a:srgbClr val="235B8D"/>
            </a:solidFill>
          </a:ln>
        </p:spPr>
      </p:pic>
    </p:spTree>
  </p:cSld>
  <p:clrMapOvr>
    <a:masterClrMapping/>
  </p:clrMapOvr>
  <p:transition spd="slow">
    <p:pull dir="rd"/>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Ορθογώνιο"/>
          <p:cNvSpPr/>
          <p:nvPr/>
        </p:nvSpPr>
        <p:spPr>
          <a:xfrm>
            <a:off x="1187624" y="2348880"/>
            <a:ext cx="7038528" cy="3046988"/>
          </a:xfrm>
          <a:prstGeom prst="rect">
            <a:avLst/>
          </a:prstGeom>
          <a:solidFill>
            <a:schemeClr val="tx2">
              <a:lumMod val="75000"/>
            </a:schemeClr>
          </a:solidFill>
        </p:spPr>
        <p:txBody>
          <a:bodyPr wrap="square">
            <a:spAutoFit/>
          </a:bodyPr>
          <a:lstStyle/>
          <a:p>
            <a:r>
              <a:rPr lang="en-US" sz="3200" dirty="0" smtClean="0">
                <a:solidFill>
                  <a:schemeClr val="bg1"/>
                </a:solidFill>
              </a:rPr>
              <a:t>The law in our country (GREECE) so far has concluded that the doctor / dentist belongs to those individuals, who have a duty to be exposed to hazardous  situations caused by the exercise  of their profession</a:t>
            </a:r>
            <a:endParaRPr lang="el-GR" sz="3200" dirty="0">
              <a:solidFill>
                <a:schemeClr val="bg1"/>
              </a:solidFill>
            </a:endParaRPr>
          </a:p>
        </p:txBody>
      </p:sp>
    </p:spTree>
  </p:cSld>
  <p:clrMapOvr>
    <a:masterClrMapping/>
  </p:clrMapOvr>
  <p:transition spd="slow">
    <p:pull dir="rd"/>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Ορθογώνιο"/>
          <p:cNvSpPr/>
          <p:nvPr/>
        </p:nvSpPr>
        <p:spPr>
          <a:xfrm>
            <a:off x="2555776" y="548680"/>
            <a:ext cx="6264696" cy="5139869"/>
          </a:xfrm>
          <a:prstGeom prst="rect">
            <a:avLst/>
          </a:prstGeom>
          <a:solidFill>
            <a:schemeClr val="bg1"/>
          </a:solidFill>
        </p:spPr>
        <p:txBody>
          <a:bodyPr wrap="square">
            <a:spAutoFit/>
          </a:bodyPr>
          <a:lstStyle/>
          <a:p>
            <a:r>
              <a:rPr lang="en-US" sz="2000" b="1" dirty="0" smtClean="0"/>
              <a:t>HIV screening</a:t>
            </a:r>
          </a:p>
          <a:p>
            <a:r>
              <a:rPr lang="en-US" sz="1400" dirty="0" smtClean="0"/>
              <a:t>In the United Kingdom, HIV screening is offered to all women in the early</a:t>
            </a:r>
          </a:p>
          <a:p>
            <a:r>
              <a:rPr lang="en-US" sz="1400" dirty="0" smtClean="0"/>
              <a:t>stages of pregnancy with clear referral paths for positive cases (Table 5),</a:t>
            </a:r>
          </a:p>
          <a:p>
            <a:r>
              <a:rPr lang="en-US" sz="1400" dirty="0" smtClean="0"/>
              <a:t>and is compulsory for blood and organ donors.</a:t>
            </a:r>
          </a:p>
          <a:p>
            <a:r>
              <a:rPr lang="en-US" sz="1400" dirty="0" smtClean="0"/>
              <a:t>Elsewhere in the EU, HIV screening tends to be targeted at vulnerable social</a:t>
            </a:r>
          </a:p>
          <a:p>
            <a:r>
              <a:rPr lang="en-US" sz="1400" dirty="0" smtClean="0"/>
              <a:t>groups. It is more common among the new Member States and Candidate</a:t>
            </a:r>
          </a:p>
          <a:p>
            <a:r>
              <a:rPr lang="en-US" sz="1400" dirty="0" smtClean="0"/>
              <a:t>Countries.</a:t>
            </a:r>
          </a:p>
          <a:p>
            <a:r>
              <a:rPr lang="en-US" sz="1400" dirty="0" smtClean="0"/>
              <a:t>In the Czech Republic, for example, HIV screening is compulsory for donors</a:t>
            </a:r>
          </a:p>
          <a:p>
            <a:r>
              <a:rPr lang="en-US" sz="1400" dirty="0" smtClean="0"/>
              <a:t>of blood, organs or any biological material, and for pregnant women. In</a:t>
            </a:r>
          </a:p>
          <a:p>
            <a:r>
              <a:rPr lang="en-US" sz="1400" dirty="0" smtClean="0"/>
              <a:t>Estonia, it is compulsory during pregnancy, on entering the military service</a:t>
            </a:r>
          </a:p>
          <a:p>
            <a:r>
              <a:rPr lang="en-US" sz="1400" dirty="0" smtClean="0"/>
              <a:t>and for prisoners. In Latvia, the target population includes pregnant women,</a:t>
            </a:r>
          </a:p>
          <a:p>
            <a:r>
              <a:rPr lang="en-US" sz="1400" dirty="0" smtClean="0"/>
              <a:t>individuals to be recruited for military service, those involved in the national</a:t>
            </a:r>
          </a:p>
          <a:p>
            <a:r>
              <a:rPr lang="en-US" sz="1400" dirty="0" smtClean="0"/>
              <a:t>armed forces and international peace maintenance, and prisoners. In</a:t>
            </a:r>
          </a:p>
          <a:p>
            <a:r>
              <a:rPr lang="en-US" sz="1400" dirty="0" smtClean="0"/>
              <a:t>Slovenia, HIV screening is performed on pregnant women, patients with a</a:t>
            </a:r>
          </a:p>
          <a:p>
            <a:r>
              <a:rPr lang="en-US" sz="1400" dirty="0" smtClean="0"/>
              <a:t>newly established diagnosis of syphilis, and on all donors of blood or</a:t>
            </a:r>
          </a:p>
          <a:p>
            <a:r>
              <a:rPr lang="en-US" sz="1400" dirty="0" smtClean="0"/>
              <a:t>organs. In Turkey, it is compulsory for blood donors, registered sex workers</a:t>
            </a:r>
          </a:p>
          <a:p>
            <a:r>
              <a:rPr lang="en-US" sz="1400" dirty="0" smtClean="0"/>
              <a:t>(once every three months), illegal migrant sex workers, men recruited for</a:t>
            </a:r>
          </a:p>
          <a:p>
            <a:r>
              <a:rPr lang="en-US" sz="1400" dirty="0" smtClean="0"/>
              <a:t>military service, any patient undergoing a blood test at a public health unit,</a:t>
            </a:r>
          </a:p>
          <a:p>
            <a:r>
              <a:rPr lang="en-US" sz="1400" dirty="0" smtClean="0"/>
              <a:t>pregnant women, patients before undergoing surgery and couples intending</a:t>
            </a:r>
          </a:p>
          <a:p>
            <a:r>
              <a:rPr lang="en-US" sz="1400" dirty="0" smtClean="0"/>
              <a:t>to marry.</a:t>
            </a:r>
          </a:p>
          <a:p>
            <a:r>
              <a:rPr lang="en-US" sz="1400" dirty="0" smtClean="0"/>
              <a:t>HIV screening </a:t>
            </a:r>
            <a:r>
              <a:rPr lang="en-US" sz="1400" dirty="0" err="1" smtClean="0"/>
              <a:t>programmes</a:t>
            </a:r>
            <a:r>
              <a:rPr lang="en-US" sz="1400" dirty="0" smtClean="0"/>
              <a:t> are also offered to all pregnant women in</a:t>
            </a:r>
          </a:p>
          <a:p>
            <a:r>
              <a:rPr lang="en-US" sz="1400" dirty="0" smtClean="0"/>
              <a:t>Finland and France, although it is not compulsory. Screening is compulsory,</a:t>
            </a:r>
          </a:p>
          <a:p>
            <a:r>
              <a:rPr lang="en-US" sz="1400" dirty="0" smtClean="0"/>
              <a:t>however, for donors of blood, organs, sperm or milk.</a:t>
            </a:r>
            <a:endParaRPr lang="el-GR" sz="1400" dirty="0"/>
          </a:p>
        </p:txBody>
      </p:sp>
      <p:pic>
        <p:nvPicPr>
          <p:cNvPr id="3" name="Picture 2"/>
          <p:cNvPicPr>
            <a:picLocks noChangeAspect="1" noChangeArrowheads="1"/>
          </p:cNvPicPr>
          <p:nvPr/>
        </p:nvPicPr>
        <p:blipFill>
          <a:blip r:embed="rId2" cstate="email"/>
          <a:srcRect/>
          <a:stretch>
            <a:fillRect/>
          </a:stretch>
        </p:blipFill>
        <p:spPr bwMode="auto">
          <a:xfrm>
            <a:off x="179513" y="2780928"/>
            <a:ext cx="1952524" cy="2417410"/>
          </a:xfrm>
          <a:prstGeom prst="rect">
            <a:avLst/>
          </a:prstGeom>
          <a:ln w="88900" cap="sq" cmpd="thickThin">
            <a:solidFill>
              <a:srgbClr val="000000"/>
            </a:solidFill>
            <a:prstDash val="solid"/>
            <a:miter lim="800000"/>
          </a:ln>
          <a:effectLst>
            <a:innerShdw blurRad="76200">
              <a:srgbClr val="000000"/>
            </a:innerShdw>
          </a:effectLst>
        </p:spPr>
      </p:pic>
      <p:sp>
        <p:nvSpPr>
          <p:cNvPr id="4" name="3 - TextBox"/>
          <p:cNvSpPr txBox="1"/>
          <p:nvPr/>
        </p:nvSpPr>
        <p:spPr>
          <a:xfrm>
            <a:off x="1043608" y="5805264"/>
            <a:ext cx="7776864" cy="646331"/>
          </a:xfrm>
          <a:prstGeom prst="rect">
            <a:avLst/>
          </a:prstGeom>
          <a:solidFill>
            <a:schemeClr val="bg1"/>
          </a:solidFill>
        </p:spPr>
        <p:txBody>
          <a:bodyPr wrap="square" rtlCol="0">
            <a:spAutoFit/>
          </a:bodyPr>
          <a:lstStyle/>
          <a:p>
            <a:r>
              <a:rPr lang="en-US" dirty="0" smtClean="0"/>
              <a:t>Many other  European  or Near East countries   offer   permanent or opportunistic HIV screening protocols , many of them  based on social and religious  tradition</a:t>
            </a:r>
            <a:endParaRPr lang="el-GR" dirty="0"/>
          </a:p>
        </p:txBody>
      </p:sp>
    </p:spTree>
  </p:cSld>
  <p:clrMapOvr>
    <a:masterClrMapping/>
  </p:clrMapOvr>
  <p:transition spd="slow">
    <p:pull dir="rd"/>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ctrTitle"/>
          </p:nvPr>
        </p:nvSpPr>
        <p:spPr>
          <a:xfrm>
            <a:off x="611560" y="2852936"/>
            <a:ext cx="7772400" cy="2160240"/>
          </a:xfrm>
        </p:spPr>
        <p:txBody>
          <a:bodyPr>
            <a:normAutofit fontScale="90000"/>
          </a:bodyPr>
          <a:lstStyle/>
          <a:p>
            <a:r>
              <a:rPr lang="en-US" b="1" dirty="0" smtClean="0">
                <a:solidFill>
                  <a:schemeClr val="accent2">
                    <a:lumMod val="50000"/>
                  </a:schemeClr>
                </a:solidFill>
                <a:effectLst>
                  <a:outerShdw blurRad="38100" dist="38100" dir="2700000" algn="tl">
                    <a:srgbClr val="000000">
                      <a:alpha val="43137"/>
                    </a:srgbClr>
                  </a:outerShdw>
                </a:effectLst>
              </a:rPr>
              <a:t>Reviewing of  Medical History </a:t>
            </a:r>
            <a:br>
              <a:rPr lang="en-US" b="1" dirty="0" smtClean="0">
                <a:solidFill>
                  <a:schemeClr val="accent2">
                    <a:lumMod val="50000"/>
                  </a:schemeClr>
                </a:solidFill>
                <a:effectLst>
                  <a:outerShdw blurRad="38100" dist="38100" dir="2700000" algn="tl">
                    <a:srgbClr val="000000">
                      <a:alpha val="43137"/>
                    </a:srgbClr>
                  </a:outerShdw>
                </a:effectLst>
              </a:rPr>
            </a:br>
            <a:r>
              <a:rPr lang="en-US" b="1" dirty="0" smtClean="0">
                <a:solidFill>
                  <a:schemeClr val="accent2">
                    <a:lumMod val="50000"/>
                  </a:schemeClr>
                </a:solidFill>
                <a:effectLst>
                  <a:outerShdw blurRad="38100" dist="38100" dir="2700000" algn="tl">
                    <a:srgbClr val="000000">
                      <a:alpha val="43137"/>
                    </a:srgbClr>
                  </a:outerShdw>
                </a:effectLst>
              </a:rPr>
              <a:t>before  each visit.</a:t>
            </a:r>
            <a:br>
              <a:rPr lang="en-US" b="1" dirty="0" smtClean="0">
                <a:solidFill>
                  <a:schemeClr val="accent2">
                    <a:lumMod val="50000"/>
                  </a:schemeClr>
                </a:solidFill>
                <a:effectLst>
                  <a:outerShdw blurRad="38100" dist="38100" dir="2700000" algn="tl">
                    <a:srgbClr val="000000">
                      <a:alpha val="43137"/>
                    </a:srgbClr>
                  </a:outerShdw>
                </a:effectLst>
              </a:rPr>
            </a:br>
            <a:r>
              <a:rPr lang="en-US" b="1" dirty="0" smtClean="0">
                <a:solidFill>
                  <a:schemeClr val="accent2">
                    <a:lumMod val="50000"/>
                  </a:schemeClr>
                </a:solidFill>
                <a:effectLst>
                  <a:outerShdw blurRad="38100" dist="38100" dir="2700000" algn="tl">
                    <a:srgbClr val="000000">
                      <a:alpha val="43137"/>
                    </a:srgbClr>
                  </a:outerShdw>
                </a:effectLst>
              </a:rPr>
              <a:t>Disclose  every piece of information</a:t>
            </a:r>
            <a:endParaRPr lang="el-GR" b="1" dirty="0">
              <a:solidFill>
                <a:schemeClr val="accent2">
                  <a:lumMod val="50000"/>
                </a:schemeClr>
              </a:solidFill>
              <a:effectLst>
                <a:outerShdw blurRad="38100" dist="38100" dir="2700000" algn="tl">
                  <a:srgbClr val="000000">
                    <a:alpha val="43137"/>
                  </a:srgbClr>
                </a:outerShdw>
              </a:effectLst>
            </a:endParaRPr>
          </a:p>
        </p:txBody>
      </p:sp>
    </p:spTree>
  </p:cSld>
  <p:clrMapOvr>
    <a:masterClrMapping/>
  </p:clrMapOvr>
  <p:transition spd="slow">
    <p:pull dir="rd"/>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a:xfrm>
            <a:off x="323528" y="1628800"/>
            <a:ext cx="8229600" cy="864096"/>
          </a:xfrm>
          <a:solidFill>
            <a:schemeClr val="accent5">
              <a:lumMod val="40000"/>
              <a:lumOff val="60000"/>
            </a:schemeClr>
          </a:solidFill>
        </p:spPr>
        <p:txBody>
          <a:bodyPr/>
          <a:lstStyle/>
          <a:p>
            <a:r>
              <a:rPr lang="en-US" dirty="0" smtClean="0"/>
              <a:t>Ethical/Moral  Problem</a:t>
            </a:r>
            <a:endParaRPr lang="el-GR" dirty="0"/>
          </a:p>
        </p:txBody>
      </p:sp>
      <p:sp>
        <p:nvSpPr>
          <p:cNvPr id="3" name="2 - Θέση περιεχομένου"/>
          <p:cNvSpPr>
            <a:spLocks noGrp="1"/>
          </p:cNvSpPr>
          <p:nvPr>
            <p:ph idx="1"/>
          </p:nvPr>
        </p:nvSpPr>
        <p:spPr>
          <a:xfrm>
            <a:off x="467544" y="2924944"/>
            <a:ext cx="8229600" cy="3096344"/>
          </a:xfrm>
          <a:solidFill>
            <a:schemeClr val="accent5">
              <a:lumMod val="40000"/>
              <a:lumOff val="60000"/>
            </a:schemeClr>
          </a:solidFill>
        </p:spPr>
        <p:txBody>
          <a:bodyPr/>
          <a:lstStyle/>
          <a:p>
            <a:r>
              <a:rPr lang="en-US" dirty="0" smtClean="0"/>
              <a:t>Disclosure  of the HIV status  between physicians  or between Dentists and Physicians,  without the  patient’s permission</a:t>
            </a:r>
          </a:p>
          <a:p>
            <a:r>
              <a:rPr lang="en-US" dirty="0" smtClean="0"/>
              <a:t>Withholding the patients’ HIV status  to the Dentist. </a:t>
            </a:r>
            <a:endParaRPr lang="el-GR" dirty="0"/>
          </a:p>
        </p:txBody>
      </p:sp>
    </p:spTree>
  </p:cSld>
  <p:clrMapOvr>
    <a:masterClrMapping/>
  </p:clrMapOvr>
  <p:transition spd="slow">
    <p:pull dir="rd"/>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txBox="1">
            <a:spLocks/>
          </p:cNvSpPr>
          <p:nvPr/>
        </p:nvSpPr>
        <p:spPr>
          <a:xfrm>
            <a:off x="323528" y="1628800"/>
            <a:ext cx="8229600" cy="864096"/>
          </a:xfrm>
          <a:prstGeom prst="rect">
            <a:avLst/>
          </a:prstGeom>
          <a:solidFill>
            <a:schemeClr val="accent5">
              <a:lumMod val="40000"/>
              <a:lumOff val="60000"/>
            </a:schemeClr>
          </a:solidFill>
        </p:spPr>
        <p:txBody>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smtClean="0">
                <a:ln>
                  <a:noFill/>
                </a:ln>
                <a:solidFill>
                  <a:schemeClr val="tx1"/>
                </a:solidFill>
                <a:effectLst/>
                <a:uLnTx/>
                <a:uFillTx/>
                <a:latin typeface="+mj-lt"/>
                <a:ea typeface="+mj-ea"/>
                <a:cs typeface="+mj-cs"/>
              </a:rPr>
              <a:t>Ethical/Moral  Problem</a:t>
            </a:r>
            <a:endParaRPr kumimoji="0" lang="el-GR" sz="4400" b="0" i="0" u="none" strike="noStrike" kern="1200" cap="none" spc="0" normalizeH="0" baseline="0" noProof="0" dirty="0">
              <a:ln>
                <a:noFill/>
              </a:ln>
              <a:solidFill>
                <a:schemeClr val="tx1"/>
              </a:solidFill>
              <a:effectLst/>
              <a:uLnTx/>
              <a:uFillTx/>
              <a:latin typeface="+mj-lt"/>
              <a:ea typeface="+mj-ea"/>
              <a:cs typeface="+mj-cs"/>
            </a:endParaRPr>
          </a:p>
        </p:txBody>
      </p:sp>
      <p:sp>
        <p:nvSpPr>
          <p:cNvPr id="3" name="2 - TextBox"/>
          <p:cNvSpPr txBox="1"/>
          <p:nvPr/>
        </p:nvSpPr>
        <p:spPr>
          <a:xfrm>
            <a:off x="251521" y="3356992"/>
            <a:ext cx="8352928" cy="2492990"/>
          </a:xfrm>
          <a:prstGeom prst="rect">
            <a:avLst/>
          </a:prstGeom>
          <a:solidFill>
            <a:schemeClr val="accent5">
              <a:lumMod val="40000"/>
              <a:lumOff val="60000"/>
            </a:schemeClr>
          </a:solidFill>
        </p:spPr>
        <p:txBody>
          <a:bodyPr wrap="square" rtlCol="0">
            <a:spAutoFit/>
          </a:bodyPr>
          <a:lstStyle/>
          <a:p>
            <a:r>
              <a:rPr lang="en-US" sz="3600" b="1" dirty="0" smtClean="0"/>
              <a:t>Dentist and Physician  Differ  about a HIV test</a:t>
            </a:r>
          </a:p>
          <a:p>
            <a:endParaRPr lang="en-US" sz="2800" dirty="0" smtClean="0"/>
          </a:p>
          <a:p>
            <a:r>
              <a:rPr lang="en-US" sz="2800" i="1" dirty="0" smtClean="0"/>
              <a:t>Gate Keeper= The one who has the authority to  make the choice </a:t>
            </a:r>
            <a:endParaRPr lang="el-GR" sz="2800" i="1" dirty="0"/>
          </a:p>
        </p:txBody>
      </p:sp>
    </p:spTree>
  </p:cSld>
  <p:clrMapOvr>
    <a:masterClrMapping/>
  </p:clrMapOvr>
  <p:transition spd="slow">
    <p:pull dir="rd"/>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41" name="Picture 1"/>
          <p:cNvPicPr>
            <a:picLocks noChangeAspect="1" noChangeArrowheads="1"/>
          </p:cNvPicPr>
          <p:nvPr/>
        </p:nvPicPr>
        <p:blipFill>
          <a:blip r:embed="rId2" cstate="email"/>
          <a:srcRect/>
          <a:stretch>
            <a:fillRect/>
          </a:stretch>
        </p:blipFill>
        <p:spPr bwMode="auto">
          <a:xfrm>
            <a:off x="4283968" y="1052736"/>
            <a:ext cx="3960440" cy="5100467"/>
          </a:xfrm>
          <a:prstGeom prst="rect">
            <a:avLst/>
          </a:prstGeom>
          <a:noFill/>
          <a:ln w="9525">
            <a:solidFill>
              <a:schemeClr val="accent1">
                <a:lumMod val="75000"/>
              </a:schemeClr>
            </a:solidFill>
            <a:miter lim="800000"/>
            <a:headEnd/>
            <a:tailEnd/>
          </a:ln>
        </p:spPr>
      </p:pic>
      <p:sp>
        <p:nvSpPr>
          <p:cNvPr id="4" name="3 - TextBox"/>
          <p:cNvSpPr txBox="1"/>
          <p:nvPr/>
        </p:nvSpPr>
        <p:spPr>
          <a:xfrm>
            <a:off x="755576" y="2564904"/>
            <a:ext cx="2592288" cy="923330"/>
          </a:xfrm>
          <a:prstGeom prst="rect">
            <a:avLst/>
          </a:prstGeom>
          <a:noFill/>
          <a:ln>
            <a:solidFill>
              <a:schemeClr val="accent1">
                <a:lumMod val="75000"/>
              </a:schemeClr>
            </a:solidFill>
          </a:ln>
        </p:spPr>
        <p:txBody>
          <a:bodyPr wrap="square" rtlCol="0">
            <a:spAutoFit/>
          </a:bodyPr>
          <a:lstStyle/>
          <a:p>
            <a:r>
              <a:rPr lang="en-US" dirty="0" smtClean="0">
                <a:latin typeface="Verdana" pitchFamily="34" charset="0"/>
                <a:ea typeface="Verdana" pitchFamily="34" charset="0"/>
                <a:cs typeface="Verdana" pitchFamily="34" charset="0"/>
              </a:rPr>
              <a:t>Informed  consent for HIV test </a:t>
            </a:r>
          </a:p>
          <a:p>
            <a:r>
              <a:rPr lang="en-US" dirty="0" smtClean="0">
                <a:latin typeface="Verdana" pitchFamily="34" charset="0"/>
                <a:ea typeface="Verdana" pitchFamily="34" charset="0"/>
                <a:cs typeface="Verdana" pitchFamily="34" charset="0"/>
              </a:rPr>
              <a:t>blood  donation</a:t>
            </a:r>
            <a:endParaRPr lang="el-GR" dirty="0">
              <a:latin typeface="Verdana" pitchFamily="34" charset="0"/>
              <a:ea typeface="Verdana" pitchFamily="34" charset="0"/>
              <a:cs typeface="Verdana" pitchFamily="34" charset="0"/>
            </a:endParaRPr>
          </a:p>
        </p:txBody>
      </p:sp>
    </p:spTree>
  </p:cSld>
  <p:clrMapOvr>
    <a:masterClrMapping/>
  </p:clrMapOvr>
  <p:transition spd="slow">
    <p:pull dir="rd"/>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a:xfrm>
            <a:off x="539552" y="1268760"/>
            <a:ext cx="8229600" cy="1143000"/>
          </a:xfrm>
          <a:solidFill>
            <a:srgbClr val="C00000"/>
          </a:solidFill>
        </p:spPr>
        <p:txBody>
          <a:bodyPr>
            <a:normAutofit fontScale="90000"/>
          </a:bodyPr>
          <a:lstStyle/>
          <a:p>
            <a:r>
              <a:rPr lang="en-US" b="1" dirty="0" smtClean="0">
                <a:solidFill>
                  <a:schemeClr val="bg1"/>
                </a:solidFill>
                <a:latin typeface="Verdana" pitchFamily="34" charset="0"/>
                <a:ea typeface="Verdana" pitchFamily="34" charset="0"/>
                <a:cs typeface="Verdana" pitchFamily="34" charset="0"/>
              </a:rPr>
              <a:t>WHO SHOULD TREAT</a:t>
            </a:r>
            <a:br>
              <a:rPr lang="en-US" b="1" dirty="0" smtClean="0">
                <a:solidFill>
                  <a:schemeClr val="bg1"/>
                </a:solidFill>
                <a:latin typeface="Verdana" pitchFamily="34" charset="0"/>
                <a:ea typeface="Verdana" pitchFamily="34" charset="0"/>
                <a:cs typeface="Verdana" pitchFamily="34" charset="0"/>
              </a:rPr>
            </a:br>
            <a:r>
              <a:rPr lang="en-US" b="1" dirty="0" smtClean="0">
                <a:solidFill>
                  <a:schemeClr val="bg1"/>
                </a:solidFill>
                <a:latin typeface="Verdana" pitchFamily="34" charset="0"/>
                <a:ea typeface="Verdana" pitchFamily="34" charset="0"/>
                <a:cs typeface="Verdana" pitchFamily="34" charset="0"/>
              </a:rPr>
              <a:t> HIV infected  patients ?</a:t>
            </a:r>
            <a:endParaRPr lang="el-GR" b="1" dirty="0">
              <a:solidFill>
                <a:schemeClr val="bg1"/>
              </a:solidFill>
              <a:latin typeface="Verdana" pitchFamily="34" charset="0"/>
              <a:ea typeface="Verdana" pitchFamily="34" charset="0"/>
              <a:cs typeface="Verdana" pitchFamily="34" charset="0"/>
            </a:endParaRPr>
          </a:p>
        </p:txBody>
      </p:sp>
      <p:sp>
        <p:nvSpPr>
          <p:cNvPr id="3" name="2 - Θέση περιεχομένου"/>
          <p:cNvSpPr>
            <a:spLocks noGrp="1"/>
          </p:cNvSpPr>
          <p:nvPr>
            <p:ph sz="half" idx="1"/>
          </p:nvPr>
        </p:nvSpPr>
        <p:spPr>
          <a:xfrm>
            <a:off x="467544" y="2852936"/>
            <a:ext cx="4038600" cy="2304256"/>
          </a:xfrm>
          <a:solidFill>
            <a:schemeClr val="accent1">
              <a:lumMod val="20000"/>
              <a:lumOff val="80000"/>
            </a:schemeClr>
          </a:solidFill>
          <a:ln>
            <a:solidFill>
              <a:schemeClr val="tx2">
                <a:lumMod val="75000"/>
              </a:schemeClr>
            </a:solidFill>
          </a:ln>
        </p:spPr>
        <p:txBody>
          <a:bodyPr/>
          <a:lstStyle/>
          <a:p>
            <a:r>
              <a:rPr lang="en-US" dirty="0" smtClean="0"/>
              <a:t>Every one authorized to  provide  dental treatment  to every patient </a:t>
            </a:r>
          </a:p>
          <a:p>
            <a:endParaRPr lang="el-GR" dirty="0"/>
          </a:p>
        </p:txBody>
      </p:sp>
      <p:sp>
        <p:nvSpPr>
          <p:cNvPr id="4" name="3 - Θέση περιεχομένου"/>
          <p:cNvSpPr>
            <a:spLocks noGrp="1"/>
          </p:cNvSpPr>
          <p:nvPr>
            <p:ph sz="half" idx="2"/>
          </p:nvPr>
        </p:nvSpPr>
        <p:spPr>
          <a:xfrm>
            <a:off x="4788024" y="2852936"/>
            <a:ext cx="4038600" cy="2332856"/>
          </a:xfrm>
          <a:solidFill>
            <a:schemeClr val="accent2">
              <a:lumMod val="40000"/>
              <a:lumOff val="60000"/>
            </a:schemeClr>
          </a:solidFill>
          <a:ln>
            <a:solidFill>
              <a:srgbClr val="C00000"/>
            </a:solidFill>
          </a:ln>
        </p:spPr>
        <p:txBody>
          <a:bodyPr/>
          <a:lstStyle/>
          <a:p>
            <a:r>
              <a:rPr lang="en-US" dirty="0" smtClean="0"/>
              <a:t>Specialized  offices/clinics/centers providing  oral healthcare only to HIV infected  persons</a:t>
            </a:r>
            <a:endParaRPr lang="el-GR" dirty="0"/>
          </a:p>
        </p:txBody>
      </p:sp>
    </p:spTree>
  </p:cSld>
  <p:clrMapOvr>
    <a:masterClrMapping/>
  </p:clrMapOvr>
  <p:transition spd="slow">
    <p:pull dir="rd"/>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 Υπότιτλος"/>
          <p:cNvSpPr>
            <a:spLocks noGrp="1"/>
          </p:cNvSpPr>
          <p:nvPr>
            <p:ph type="subTitle" idx="1"/>
          </p:nvPr>
        </p:nvSpPr>
        <p:spPr>
          <a:xfrm>
            <a:off x="1403648" y="2996952"/>
            <a:ext cx="6400800" cy="1752600"/>
          </a:xfrm>
          <a:solidFill>
            <a:srgbClr val="225792"/>
          </a:solidFill>
        </p:spPr>
        <p:txBody>
          <a:bodyPr/>
          <a:lstStyle/>
          <a:p>
            <a:r>
              <a:rPr lang="en-US" dirty="0" smtClean="0">
                <a:solidFill>
                  <a:schemeClr val="bg1"/>
                </a:solidFill>
                <a:effectLst>
                  <a:outerShdw blurRad="38100" dist="38100" dir="2700000" algn="tl">
                    <a:srgbClr val="000000">
                      <a:alpha val="43137"/>
                    </a:srgbClr>
                  </a:outerShdw>
                </a:effectLst>
                <a:latin typeface="Verdana" pitchFamily="34" charset="0"/>
                <a:ea typeface="Verdana" pitchFamily="34" charset="0"/>
                <a:cs typeface="Verdana" pitchFamily="34" charset="0"/>
              </a:rPr>
              <a:t>In </a:t>
            </a:r>
            <a:r>
              <a:rPr lang="en-US" b="1" dirty="0" smtClean="0">
                <a:solidFill>
                  <a:schemeClr val="bg1"/>
                </a:solidFill>
                <a:effectLst>
                  <a:outerShdw blurRad="38100" dist="38100" dir="2700000" algn="tl">
                    <a:srgbClr val="000000">
                      <a:alpha val="43137"/>
                    </a:srgbClr>
                  </a:outerShdw>
                </a:effectLst>
                <a:latin typeface="Verdana" pitchFamily="34" charset="0"/>
                <a:ea typeface="Verdana" pitchFamily="34" charset="0"/>
                <a:cs typeface="Verdana" pitchFamily="34" charset="0"/>
              </a:rPr>
              <a:t>USA</a:t>
            </a:r>
            <a:r>
              <a:rPr lang="en-US" dirty="0" smtClean="0">
                <a:solidFill>
                  <a:schemeClr val="bg1"/>
                </a:solidFill>
                <a:effectLst>
                  <a:outerShdw blurRad="38100" dist="38100" dir="2700000" algn="tl">
                    <a:srgbClr val="000000">
                      <a:alpha val="43137"/>
                    </a:srgbClr>
                  </a:outerShdw>
                </a:effectLst>
                <a:latin typeface="Verdana" pitchFamily="34" charset="0"/>
                <a:ea typeface="Verdana" pitchFamily="34" charset="0"/>
                <a:cs typeface="Verdana" pitchFamily="34" charset="0"/>
              </a:rPr>
              <a:t> </a:t>
            </a:r>
            <a:r>
              <a:rPr lang="en-US" u="sng" dirty="0" smtClean="0">
                <a:solidFill>
                  <a:schemeClr val="bg1"/>
                </a:solidFill>
                <a:effectLst>
                  <a:outerShdw blurRad="38100" dist="38100" dir="2700000" algn="tl">
                    <a:srgbClr val="000000">
                      <a:alpha val="43137"/>
                    </a:srgbClr>
                  </a:outerShdw>
                </a:effectLst>
                <a:latin typeface="Verdana" pitchFamily="34" charset="0"/>
                <a:ea typeface="Verdana" pitchFamily="34" charset="0"/>
                <a:cs typeface="Verdana" pitchFamily="34" charset="0"/>
              </a:rPr>
              <a:t>some</a:t>
            </a:r>
            <a:r>
              <a:rPr lang="en-US" dirty="0" smtClean="0">
                <a:solidFill>
                  <a:schemeClr val="bg1"/>
                </a:solidFill>
                <a:effectLst>
                  <a:outerShdw blurRad="38100" dist="38100" dir="2700000" algn="tl">
                    <a:srgbClr val="000000">
                      <a:alpha val="43137"/>
                    </a:srgbClr>
                  </a:outerShdw>
                </a:effectLst>
                <a:latin typeface="Verdana" pitchFamily="34" charset="0"/>
                <a:ea typeface="Verdana" pitchFamily="34" charset="0"/>
                <a:cs typeface="Verdana" pitchFamily="34" charset="0"/>
              </a:rPr>
              <a:t>  cities setup special  clinics  to handle  the HIV </a:t>
            </a:r>
            <a:r>
              <a:rPr lang="en-US" dirty="0" err="1" smtClean="0">
                <a:solidFill>
                  <a:schemeClr val="bg1"/>
                </a:solidFill>
                <a:effectLst>
                  <a:outerShdw blurRad="38100" dist="38100" dir="2700000" algn="tl">
                    <a:srgbClr val="000000">
                      <a:alpha val="43137"/>
                    </a:srgbClr>
                  </a:outerShdw>
                </a:effectLst>
                <a:latin typeface="Verdana" pitchFamily="34" charset="0"/>
                <a:ea typeface="Verdana" pitchFamily="34" charset="0"/>
                <a:cs typeface="Verdana" pitchFamily="34" charset="0"/>
              </a:rPr>
              <a:t>seropositive</a:t>
            </a:r>
            <a:r>
              <a:rPr lang="en-US" dirty="0" smtClean="0">
                <a:solidFill>
                  <a:schemeClr val="bg1"/>
                </a:solidFill>
                <a:effectLst>
                  <a:outerShdw blurRad="38100" dist="38100" dir="2700000" algn="tl">
                    <a:srgbClr val="000000">
                      <a:alpha val="43137"/>
                    </a:srgbClr>
                  </a:outerShdw>
                </a:effectLst>
                <a:latin typeface="Verdana" pitchFamily="34" charset="0"/>
                <a:ea typeface="Verdana" pitchFamily="34" charset="0"/>
                <a:cs typeface="Verdana" pitchFamily="34" charset="0"/>
              </a:rPr>
              <a:t>  situation</a:t>
            </a:r>
            <a:endParaRPr lang="el-GR" dirty="0">
              <a:solidFill>
                <a:schemeClr val="bg1"/>
              </a:solidFill>
              <a:effectLst>
                <a:outerShdw blurRad="38100" dist="38100" dir="2700000" algn="tl">
                  <a:srgbClr val="000000">
                    <a:alpha val="43137"/>
                  </a:srgbClr>
                </a:outerShdw>
              </a:effectLst>
              <a:latin typeface="Verdana" pitchFamily="34" charset="0"/>
              <a:ea typeface="Verdana" pitchFamily="34" charset="0"/>
              <a:cs typeface="Verdana" pitchFamily="34" charset="0"/>
            </a:endParaRPr>
          </a:p>
        </p:txBody>
      </p:sp>
    </p:spTree>
  </p:cSld>
  <p:clrMapOvr>
    <a:masterClrMapping/>
  </p:clrMapOvr>
  <p:transition spd="slow">
    <p:pull dir="rd"/>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a:xfrm>
            <a:off x="395536" y="1916832"/>
            <a:ext cx="8229600" cy="1143000"/>
          </a:xfrm>
        </p:spPr>
        <p:txBody>
          <a:bodyPr>
            <a:noAutofit/>
          </a:bodyPr>
          <a:lstStyle/>
          <a:p>
            <a:r>
              <a:rPr lang="en-US" sz="3200" b="1" dirty="0" smtClean="0">
                <a:solidFill>
                  <a:srgbClr val="660033"/>
                </a:solidFill>
                <a:latin typeface="Verdana" pitchFamily="34" charset="0"/>
                <a:ea typeface="Verdana" pitchFamily="34" charset="0"/>
                <a:cs typeface="Verdana" pitchFamily="34" charset="0"/>
              </a:rPr>
              <a:t>Oral healthcare provision </a:t>
            </a:r>
            <a:br>
              <a:rPr lang="en-US" sz="3200" b="1" dirty="0" smtClean="0">
                <a:solidFill>
                  <a:srgbClr val="660033"/>
                </a:solidFill>
                <a:latin typeface="Verdana" pitchFamily="34" charset="0"/>
                <a:ea typeface="Verdana" pitchFamily="34" charset="0"/>
                <a:cs typeface="Verdana" pitchFamily="34" charset="0"/>
              </a:rPr>
            </a:br>
            <a:r>
              <a:rPr lang="en-US" sz="3200" b="1" dirty="0" smtClean="0">
                <a:solidFill>
                  <a:srgbClr val="660033"/>
                </a:solidFill>
                <a:latin typeface="Verdana" pitchFamily="34" charset="0"/>
                <a:ea typeface="Verdana" pitchFamily="34" charset="0"/>
                <a:cs typeface="Verdana" pitchFamily="34" charset="0"/>
              </a:rPr>
              <a:t>for HIV/AIDS patients.</a:t>
            </a:r>
            <a:endParaRPr lang="el-GR" sz="3200" dirty="0"/>
          </a:p>
        </p:txBody>
      </p:sp>
      <p:sp>
        <p:nvSpPr>
          <p:cNvPr id="3" name="2 - Θέση περιεχομένου"/>
          <p:cNvSpPr>
            <a:spLocks noGrp="1"/>
          </p:cNvSpPr>
          <p:nvPr>
            <p:ph sz="half" idx="1"/>
          </p:nvPr>
        </p:nvSpPr>
        <p:spPr>
          <a:xfrm>
            <a:off x="539552" y="3501008"/>
            <a:ext cx="4038600" cy="1512168"/>
          </a:xfrm>
          <a:gradFill flip="none" rotWithShape="1">
            <a:gsLst>
              <a:gs pos="0">
                <a:srgbClr val="00B050">
                  <a:shade val="30000"/>
                  <a:satMod val="115000"/>
                </a:srgbClr>
              </a:gs>
              <a:gs pos="50000">
                <a:srgbClr val="00B050">
                  <a:shade val="67500"/>
                  <a:satMod val="115000"/>
                </a:srgbClr>
              </a:gs>
              <a:gs pos="100000">
                <a:srgbClr val="00B050">
                  <a:shade val="100000"/>
                  <a:satMod val="115000"/>
                </a:srgbClr>
              </a:gs>
            </a:gsLst>
            <a:lin ang="0" scaled="1"/>
            <a:tileRect/>
          </a:gradFill>
          <a:ln>
            <a:solidFill>
              <a:schemeClr val="tx2">
                <a:lumMod val="75000"/>
              </a:schemeClr>
            </a:solidFill>
          </a:ln>
        </p:spPr>
        <p:txBody>
          <a:bodyPr/>
          <a:lstStyle/>
          <a:p>
            <a:r>
              <a:rPr lang="en-US" b="1" dirty="0" smtClean="0">
                <a:solidFill>
                  <a:schemeClr val="bg1"/>
                </a:solidFill>
                <a:effectLst>
                  <a:outerShdw blurRad="38100" dist="38100" dir="2700000" algn="tl">
                    <a:srgbClr val="000000">
                      <a:alpha val="43137"/>
                    </a:srgbClr>
                  </a:outerShdw>
                </a:effectLst>
              </a:rPr>
              <a:t>The Ethical and </a:t>
            </a:r>
          </a:p>
          <a:p>
            <a:pPr>
              <a:buNone/>
            </a:pPr>
            <a:r>
              <a:rPr lang="en-US" b="1" dirty="0" smtClean="0">
                <a:solidFill>
                  <a:schemeClr val="bg1"/>
                </a:solidFill>
                <a:effectLst>
                  <a:outerShdw blurRad="38100" dist="38100" dir="2700000" algn="tl">
                    <a:srgbClr val="000000">
                      <a:alpha val="43137"/>
                    </a:srgbClr>
                  </a:outerShdw>
                </a:effectLst>
              </a:rPr>
              <a:t>     Moral side</a:t>
            </a:r>
            <a:endParaRPr lang="el-GR" b="1" dirty="0">
              <a:solidFill>
                <a:schemeClr val="bg1"/>
              </a:solidFill>
              <a:effectLst>
                <a:outerShdw blurRad="38100" dist="38100" dir="2700000" algn="tl">
                  <a:srgbClr val="000000">
                    <a:alpha val="43137"/>
                  </a:srgbClr>
                </a:outerShdw>
              </a:effectLst>
            </a:endParaRPr>
          </a:p>
        </p:txBody>
      </p:sp>
      <p:sp>
        <p:nvSpPr>
          <p:cNvPr id="4" name="3 - Θέση περιεχομένου"/>
          <p:cNvSpPr>
            <a:spLocks noGrp="1"/>
          </p:cNvSpPr>
          <p:nvPr>
            <p:ph sz="half" idx="2"/>
          </p:nvPr>
        </p:nvSpPr>
        <p:spPr>
          <a:xfrm>
            <a:off x="4644008" y="3501008"/>
            <a:ext cx="4038600" cy="1512168"/>
          </a:xfrm>
          <a:gradFill flip="none" rotWithShape="1">
            <a:gsLst>
              <a:gs pos="0">
                <a:srgbClr val="0070C0">
                  <a:shade val="30000"/>
                  <a:satMod val="115000"/>
                </a:srgbClr>
              </a:gs>
              <a:gs pos="50000">
                <a:srgbClr val="0070C0">
                  <a:shade val="67500"/>
                  <a:satMod val="115000"/>
                </a:srgbClr>
              </a:gs>
              <a:gs pos="100000">
                <a:srgbClr val="0070C0">
                  <a:shade val="100000"/>
                  <a:satMod val="115000"/>
                </a:srgbClr>
              </a:gs>
            </a:gsLst>
            <a:lin ang="10800000" scaled="1"/>
            <a:tileRect/>
          </a:gradFill>
          <a:ln>
            <a:solidFill>
              <a:schemeClr val="tx2">
                <a:lumMod val="75000"/>
              </a:schemeClr>
            </a:solidFill>
          </a:ln>
        </p:spPr>
        <p:txBody>
          <a:bodyPr/>
          <a:lstStyle/>
          <a:p>
            <a:r>
              <a:rPr lang="en-US" b="1" dirty="0" smtClean="0">
                <a:solidFill>
                  <a:schemeClr val="bg1"/>
                </a:solidFill>
                <a:effectLst>
                  <a:outerShdw blurRad="38100" dist="38100" dir="2700000" algn="tl">
                    <a:srgbClr val="000000">
                      <a:alpha val="43137"/>
                    </a:srgbClr>
                  </a:outerShdw>
                </a:effectLst>
              </a:rPr>
              <a:t>The Technical side</a:t>
            </a:r>
            <a:endParaRPr lang="el-GR" b="1" dirty="0">
              <a:solidFill>
                <a:schemeClr val="bg1"/>
              </a:solidFill>
              <a:effectLst>
                <a:outerShdw blurRad="38100" dist="38100" dir="2700000" algn="tl">
                  <a:srgbClr val="000000">
                    <a:alpha val="43137"/>
                  </a:srgbClr>
                </a:outerShdw>
              </a:effectLst>
            </a:endParaRPr>
          </a:p>
        </p:txBody>
      </p:sp>
    </p:spTree>
  </p:cSld>
  <p:clrMapOvr>
    <a:masterClrMapping/>
  </p:clrMapOvr>
  <p:transition spd="slow">
    <p:pull dir="rd"/>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TextBox"/>
          <p:cNvSpPr txBox="1"/>
          <p:nvPr/>
        </p:nvSpPr>
        <p:spPr>
          <a:xfrm>
            <a:off x="1043608" y="1844824"/>
            <a:ext cx="7200800" cy="4524315"/>
          </a:xfrm>
          <a:prstGeom prst="rect">
            <a:avLst/>
          </a:prstGeom>
          <a:solidFill>
            <a:schemeClr val="bg1">
              <a:lumMod val="85000"/>
            </a:schemeClr>
          </a:solidFill>
        </p:spPr>
        <p:txBody>
          <a:bodyPr wrap="square" rtlCol="0">
            <a:spAutoFit/>
          </a:bodyPr>
          <a:lstStyle/>
          <a:p>
            <a:pPr>
              <a:lnSpc>
                <a:spcPct val="150000"/>
              </a:lnSpc>
            </a:pPr>
            <a:endParaRPr lang="en-US" sz="3200" b="1" dirty="0" smtClean="0">
              <a:solidFill>
                <a:schemeClr val="accent2">
                  <a:lumMod val="50000"/>
                </a:schemeClr>
              </a:solidFill>
              <a:latin typeface="Verdana" pitchFamily="34" charset="0"/>
              <a:ea typeface="Verdana" pitchFamily="34" charset="0"/>
              <a:cs typeface="Verdana" pitchFamily="34" charset="0"/>
            </a:endParaRPr>
          </a:p>
          <a:p>
            <a:pPr>
              <a:lnSpc>
                <a:spcPct val="150000"/>
              </a:lnSpc>
            </a:pPr>
            <a:r>
              <a:rPr lang="en-US" sz="3200" b="1" dirty="0" smtClean="0">
                <a:solidFill>
                  <a:schemeClr val="accent2">
                    <a:lumMod val="50000"/>
                  </a:schemeClr>
                </a:solidFill>
                <a:latin typeface="Verdana" pitchFamily="34" charset="0"/>
                <a:ea typeface="Verdana" pitchFamily="34" charset="0"/>
                <a:cs typeface="Verdana" pitchFamily="34" charset="0"/>
              </a:rPr>
              <a:t>Dentists are advised  </a:t>
            </a:r>
          </a:p>
          <a:p>
            <a:pPr>
              <a:lnSpc>
                <a:spcPct val="150000"/>
              </a:lnSpc>
            </a:pPr>
            <a:r>
              <a:rPr lang="en-US" sz="3200" b="1" dirty="0" smtClean="0">
                <a:solidFill>
                  <a:schemeClr val="accent2">
                    <a:lumMod val="50000"/>
                  </a:schemeClr>
                </a:solidFill>
                <a:latin typeface="Verdana" pitchFamily="34" charset="0"/>
                <a:ea typeface="Verdana" pitchFamily="34" charset="0"/>
                <a:cs typeface="Verdana" pitchFamily="34" charset="0"/>
              </a:rPr>
              <a:t>to use universal precautions and to treat  each patient as if she/he might be </a:t>
            </a:r>
            <a:r>
              <a:rPr lang="en-US" sz="3200" b="1" dirty="0" err="1" smtClean="0">
                <a:solidFill>
                  <a:schemeClr val="accent2">
                    <a:lumMod val="50000"/>
                  </a:schemeClr>
                </a:solidFill>
                <a:latin typeface="Verdana" pitchFamily="34" charset="0"/>
                <a:ea typeface="Verdana" pitchFamily="34" charset="0"/>
                <a:cs typeface="Verdana" pitchFamily="34" charset="0"/>
              </a:rPr>
              <a:t>seropositive</a:t>
            </a:r>
            <a:endParaRPr lang="en-US" sz="3200" b="1" dirty="0" smtClean="0">
              <a:solidFill>
                <a:schemeClr val="accent2">
                  <a:lumMod val="50000"/>
                </a:schemeClr>
              </a:solidFill>
              <a:latin typeface="Verdana" pitchFamily="34" charset="0"/>
              <a:ea typeface="Verdana" pitchFamily="34" charset="0"/>
              <a:cs typeface="Verdana" pitchFamily="34" charset="0"/>
            </a:endParaRPr>
          </a:p>
          <a:p>
            <a:pPr>
              <a:lnSpc>
                <a:spcPct val="150000"/>
              </a:lnSpc>
            </a:pPr>
            <a:endParaRPr lang="el-GR" sz="3200" b="1" dirty="0">
              <a:solidFill>
                <a:schemeClr val="accent2">
                  <a:lumMod val="50000"/>
                </a:schemeClr>
              </a:solidFill>
              <a:latin typeface="Verdana" pitchFamily="34" charset="0"/>
              <a:ea typeface="Verdana" pitchFamily="34" charset="0"/>
              <a:cs typeface="Verdana" pitchFamily="34" charset="0"/>
            </a:endParaRPr>
          </a:p>
        </p:txBody>
      </p:sp>
    </p:spTree>
  </p:cSld>
  <p:clrMapOvr>
    <a:masterClrMapping/>
  </p:clrMapOvr>
  <p:transition spd="slow">
    <p:pull dir="rd"/>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ctrTitle"/>
          </p:nvPr>
        </p:nvSpPr>
        <p:spPr>
          <a:xfrm>
            <a:off x="683568" y="1412776"/>
            <a:ext cx="7772400" cy="2118097"/>
          </a:xfrm>
          <a:solidFill>
            <a:srgbClr val="660033"/>
          </a:solidFill>
        </p:spPr>
        <p:txBody>
          <a:bodyPr>
            <a:normAutofit fontScale="90000"/>
          </a:bodyPr>
          <a:lstStyle/>
          <a:p>
            <a:r>
              <a:rPr lang="en-US" dirty="0" smtClean="0">
                <a:solidFill>
                  <a:schemeClr val="bg1"/>
                </a:solidFill>
              </a:rPr>
              <a:t>Concern from the dentists’ part  that it will be  widely known  as referral source for HIV-infected patients</a:t>
            </a:r>
            <a:endParaRPr lang="el-GR" dirty="0">
              <a:solidFill>
                <a:schemeClr val="bg1"/>
              </a:solidFill>
            </a:endParaRPr>
          </a:p>
        </p:txBody>
      </p:sp>
      <p:sp>
        <p:nvSpPr>
          <p:cNvPr id="3" name="2 - Υπότιτλος"/>
          <p:cNvSpPr>
            <a:spLocks noGrp="1"/>
          </p:cNvSpPr>
          <p:nvPr>
            <p:ph type="subTitle" idx="1"/>
          </p:nvPr>
        </p:nvSpPr>
        <p:spPr>
          <a:xfrm>
            <a:off x="1187624" y="4725144"/>
            <a:ext cx="6400800" cy="1152128"/>
          </a:xfrm>
          <a:noFill/>
        </p:spPr>
        <p:txBody>
          <a:bodyPr/>
          <a:lstStyle/>
          <a:p>
            <a:r>
              <a:rPr lang="en-US" b="1" dirty="0" smtClean="0">
                <a:solidFill>
                  <a:srgbClr val="660033"/>
                </a:solidFill>
              </a:rPr>
              <a:t>Loss of reputation and income decrease </a:t>
            </a:r>
            <a:endParaRPr lang="el-GR" b="1" dirty="0">
              <a:solidFill>
                <a:srgbClr val="660033"/>
              </a:solidFill>
            </a:endParaRPr>
          </a:p>
        </p:txBody>
      </p:sp>
      <p:sp>
        <p:nvSpPr>
          <p:cNvPr id="4" name="3 - Ραβδωτό δεξιό βέλος"/>
          <p:cNvSpPr/>
          <p:nvPr/>
        </p:nvSpPr>
        <p:spPr>
          <a:xfrm rot="5400000">
            <a:off x="2375756" y="3681028"/>
            <a:ext cx="504056" cy="720080"/>
          </a:xfrm>
          <a:prstGeom prst="striped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a:p>
        </p:txBody>
      </p:sp>
      <p:sp>
        <p:nvSpPr>
          <p:cNvPr id="5" name="4 - Ραβδωτό δεξιό βέλος"/>
          <p:cNvSpPr/>
          <p:nvPr/>
        </p:nvSpPr>
        <p:spPr>
          <a:xfrm rot="5400000">
            <a:off x="4247964" y="3681028"/>
            <a:ext cx="504056" cy="720080"/>
          </a:xfrm>
          <a:prstGeom prst="striped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a:p>
        </p:txBody>
      </p:sp>
      <p:sp>
        <p:nvSpPr>
          <p:cNvPr id="6" name="5 - Ραβδωτό δεξιό βέλος"/>
          <p:cNvSpPr/>
          <p:nvPr/>
        </p:nvSpPr>
        <p:spPr>
          <a:xfrm rot="5400000">
            <a:off x="6336196" y="3681028"/>
            <a:ext cx="504056" cy="720080"/>
          </a:xfrm>
          <a:prstGeom prst="striped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a:p>
        </p:txBody>
      </p:sp>
    </p:spTree>
  </p:cSld>
  <p:clrMapOvr>
    <a:masterClrMapping/>
  </p:clrMapOvr>
  <p:transition spd="slow">
    <p:pull dir="rd"/>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ctrTitle"/>
          </p:nvPr>
        </p:nvSpPr>
        <p:spPr>
          <a:xfrm>
            <a:off x="683568" y="1988840"/>
            <a:ext cx="7772400" cy="3674839"/>
          </a:xfrm>
          <a:solidFill>
            <a:srgbClr val="660033"/>
          </a:solidFill>
        </p:spPr>
        <p:txBody>
          <a:bodyPr>
            <a:noAutofit/>
          </a:bodyPr>
          <a:lstStyle/>
          <a:p>
            <a:pPr algn="just"/>
            <a:r>
              <a:rPr lang="en-US" sz="4000" dirty="0" smtClean="0">
                <a:solidFill>
                  <a:schemeClr val="bg1"/>
                </a:solidFill>
              </a:rPr>
              <a:t>From the moment  we  decide to provide  dental treatment  in HIV</a:t>
            </a:r>
            <a:r>
              <a:rPr lang="en-US" sz="4000" baseline="30000" dirty="0" smtClean="0">
                <a:solidFill>
                  <a:schemeClr val="bg1"/>
                </a:solidFill>
              </a:rPr>
              <a:t>+</a:t>
            </a:r>
            <a:r>
              <a:rPr lang="en-US" sz="4000" dirty="0" smtClean="0">
                <a:solidFill>
                  <a:schemeClr val="bg1"/>
                </a:solidFill>
              </a:rPr>
              <a:t>  patients  we  have to take  all  the necessary precautions  for the whole dental team  and for the  rest of our  patients.</a:t>
            </a:r>
            <a:endParaRPr lang="el-GR" sz="4000" dirty="0">
              <a:solidFill>
                <a:schemeClr val="bg1"/>
              </a:solidFill>
            </a:endParaRPr>
          </a:p>
        </p:txBody>
      </p:sp>
    </p:spTree>
  </p:cSld>
  <p:clrMapOvr>
    <a:masterClrMapping/>
  </p:clrMapOvr>
  <p:transition spd="slow">
    <p:pull dir="rd"/>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ChangeArrowheads="1"/>
          </p:cNvSpPr>
          <p:nvPr/>
        </p:nvSpPr>
        <p:spPr bwMode="auto">
          <a:xfrm>
            <a:off x="611188" y="1557338"/>
            <a:ext cx="7991475" cy="4247317"/>
          </a:xfrm>
          <a:prstGeom prst="rect">
            <a:avLst/>
          </a:prstGeom>
          <a:noFill/>
          <a:ln w="9525">
            <a:noFill/>
            <a:miter lim="800000"/>
            <a:headEnd/>
            <a:tailEnd/>
          </a:ln>
        </p:spPr>
        <p:txBody>
          <a:bodyPr>
            <a:spAutoFit/>
          </a:bodyPr>
          <a:lstStyle/>
          <a:p>
            <a:pPr>
              <a:defRPr/>
            </a:pPr>
            <a:r>
              <a:rPr lang="el-GR" sz="2400" dirty="0">
                <a:latin typeface="Cambria" pitchFamily="18" charset="0"/>
              </a:rPr>
              <a:t>CED-DOC-2009-034-E-FIN 30 </a:t>
            </a:r>
            <a:r>
              <a:rPr lang="el-GR" sz="2400" dirty="0" err="1">
                <a:latin typeface="Cambria" pitchFamily="18" charset="0"/>
              </a:rPr>
              <a:t>May</a:t>
            </a:r>
            <a:r>
              <a:rPr lang="el-GR" sz="2400" dirty="0">
                <a:latin typeface="Cambria" pitchFamily="18" charset="0"/>
              </a:rPr>
              <a:t> </a:t>
            </a:r>
            <a:r>
              <a:rPr lang="el-GR" sz="2400" dirty="0" smtClean="0">
                <a:latin typeface="Cambria" pitchFamily="18" charset="0"/>
              </a:rPr>
              <a:t>2009</a:t>
            </a:r>
            <a:endParaRPr lang="en-US" sz="2400" dirty="0">
              <a:latin typeface="Cambria" pitchFamily="18" charset="0"/>
            </a:endParaRPr>
          </a:p>
          <a:p>
            <a:pPr algn="r">
              <a:defRPr/>
            </a:pPr>
            <a:r>
              <a:rPr lang="en-US" sz="2400" dirty="0">
                <a:latin typeface="Cambria" pitchFamily="18" charset="0"/>
              </a:rPr>
              <a:t>Amended November 2011</a:t>
            </a:r>
            <a:endParaRPr lang="el-GR" sz="2400" dirty="0">
              <a:latin typeface="Cambria" pitchFamily="18" charset="0"/>
            </a:endParaRPr>
          </a:p>
          <a:p>
            <a:pPr>
              <a:defRPr/>
            </a:pPr>
            <a:r>
              <a:rPr lang="el-GR" sz="2400" dirty="0">
                <a:latin typeface="Cambria" pitchFamily="18" charset="0"/>
              </a:rPr>
              <a:t>COUNCIL OF EUROPEAN DENTISTS </a:t>
            </a:r>
            <a:r>
              <a:rPr lang="el-GR" dirty="0">
                <a:latin typeface="Cambria" pitchFamily="18" charset="0"/>
              </a:rPr>
              <a:t>(</a:t>
            </a:r>
            <a:r>
              <a:rPr lang="el-GR" dirty="0" err="1">
                <a:latin typeface="Cambria" pitchFamily="18" charset="0"/>
              </a:rPr>
              <a:t>formerly</a:t>
            </a:r>
            <a:r>
              <a:rPr lang="el-GR" dirty="0">
                <a:latin typeface="Cambria" pitchFamily="18" charset="0"/>
              </a:rPr>
              <a:t> EU </a:t>
            </a:r>
            <a:r>
              <a:rPr lang="el-GR" dirty="0" err="1">
                <a:latin typeface="Cambria" pitchFamily="18" charset="0"/>
              </a:rPr>
              <a:t>Dental</a:t>
            </a:r>
            <a:r>
              <a:rPr lang="el-GR" dirty="0">
                <a:latin typeface="Cambria" pitchFamily="18" charset="0"/>
              </a:rPr>
              <a:t> </a:t>
            </a:r>
            <a:r>
              <a:rPr lang="el-GR" dirty="0" err="1">
                <a:latin typeface="Cambria" pitchFamily="18" charset="0"/>
              </a:rPr>
              <a:t>Liaison</a:t>
            </a:r>
            <a:r>
              <a:rPr lang="el-GR" dirty="0">
                <a:latin typeface="Cambria" pitchFamily="18" charset="0"/>
              </a:rPr>
              <a:t> </a:t>
            </a:r>
            <a:r>
              <a:rPr lang="el-GR" dirty="0" err="1">
                <a:latin typeface="Cambria" pitchFamily="18" charset="0"/>
              </a:rPr>
              <a:t>Committee</a:t>
            </a:r>
            <a:r>
              <a:rPr lang="el-GR" dirty="0">
                <a:latin typeface="Cambria" pitchFamily="18" charset="0"/>
              </a:rPr>
              <a:t>) </a:t>
            </a:r>
            <a:r>
              <a:rPr lang="el-GR" dirty="0" err="1">
                <a:latin typeface="Cambria" pitchFamily="18" charset="0"/>
              </a:rPr>
              <a:t>President</a:t>
            </a:r>
            <a:r>
              <a:rPr lang="el-GR" dirty="0">
                <a:latin typeface="Cambria" pitchFamily="18" charset="0"/>
              </a:rPr>
              <a:t> </a:t>
            </a:r>
            <a:r>
              <a:rPr lang="el-GR" dirty="0" err="1">
                <a:latin typeface="Cambria" pitchFamily="18" charset="0"/>
              </a:rPr>
              <a:t>Dr</a:t>
            </a:r>
            <a:r>
              <a:rPr lang="el-GR" dirty="0">
                <a:latin typeface="Cambria" pitchFamily="18" charset="0"/>
              </a:rPr>
              <a:t> </a:t>
            </a:r>
            <a:r>
              <a:rPr lang="el-GR" dirty="0" err="1">
                <a:latin typeface="Cambria" pitchFamily="18" charset="0"/>
              </a:rPr>
              <a:t>Orlando</a:t>
            </a:r>
            <a:r>
              <a:rPr lang="el-GR" dirty="0">
                <a:latin typeface="Cambria" pitchFamily="18" charset="0"/>
              </a:rPr>
              <a:t> </a:t>
            </a:r>
            <a:r>
              <a:rPr lang="el-GR" dirty="0" err="1">
                <a:latin typeface="Cambria" pitchFamily="18" charset="0"/>
              </a:rPr>
              <a:t>Monteiro</a:t>
            </a:r>
            <a:r>
              <a:rPr lang="el-GR" dirty="0">
                <a:latin typeface="Cambria" pitchFamily="18" charset="0"/>
              </a:rPr>
              <a:t> </a:t>
            </a:r>
            <a:r>
              <a:rPr lang="el-GR" dirty="0" err="1">
                <a:latin typeface="Cambria" pitchFamily="18" charset="0"/>
              </a:rPr>
              <a:t>da</a:t>
            </a:r>
            <a:r>
              <a:rPr lang="el-GR" dirty="0">
                <a:latin typeface="Cambria" pitchFamily="18" charset="0"/>
              </a:rPr>
              <a:t> </a:t>
            </a:r>
            <a:r>
              <a:rPr lang="el-GR" dirty="0" err="1">
                <a:latin typeface="Cambria" pitchFamily="18" charset="0"/>
              </a:rPr>
              <a:t>Silva</a:t>
            </a:r>
            <a:endParaRPr lang="el-GR" dirty="0">
              <a:latin typeface="Cambria" pitchFamily="18" charset="0"/>
            </a:endParaRPr>
          </a:p>
          <a:p>
            <a:pPr>
              <a:defRPr/>
            </a:pPr>
            <a:r>
              <a:rPr lang="el-GR" dirty="0">
                <a:latin typeface="Cambria" pitchFamily="18" charset="0"/>
              </a:rPr>
              <a:t>T +32 (0)2 736 34 29 F +32 (0)2 735 56 79ced@eudental.eu </a:t>
            </a:r>
            <a:r>
              <a:rPr lang="el-GR" dirty="0" err="1">
                <a:solidFill>
                  <a:schemeClr val="bg2">
                    <a:lumMod val="40000"/>
                    <a:lumOff val="60000"/>
                  </a:schemeClr>
                </a:solidFill>
                <a:latin typeface="Cambria" pitchFamily="18" charset="0"/>
                <a:hlinkClick r:id="rId2"/>
              </a:rPr>
              <a:t>www.eudental.eu</a:t>
            </a:r>
            <a:endParaRPr lang="el-GR" dirty="0">
              <a:solidFill>
                <a:schemeClr val="bg2">
                  <a:lumMod val="40000"/>
                  <a:lumOff val="60000"/>
                </a:schemeClr>
              </a:solidFill>
              <a:latin typeface="Cambria" pitchFamily="18" charset="0"/>
            </a:endParaRPr>
          </a:p>
          <a:p>
            <a:pPr>
              <a:defRPr/>
            </a:pPr>
            <a:endParaRPr lang="el-GR" dirty="0">
              <a:latin typeface="Cambria" pitchFamily="18" charset="0"/>
            </a:endParaRPr>
          </a:p>
          <a:p>
            <a:pPr>
              <a:defRPr/>
            </a:pPr>
            <a:r>
              <a:rPr lang="el-GR" sz="2400" b="1" dirty="0">
                <a:latin typeface="Cambria" pitchFamily="18" charset="0"/>
              </a:rPr>
              <a:t>MAY 2009</a:t>
            </a:r>
          </a:p>
          <a:p>
            <a:pPr>
              <a:defRPr/>
            </a:pPr>
            <a:r>
              <a:rPr lang="el-GR" sz="2400" b="1" dirty="0">
                <a:latin typeface="Cambria" pitchFamily="18" charset="0"/>
              </a:rPr>
              <a:t>// CED RESOLUTION</a:t>
            </a:r>
          </a:p>
          <a:p>
            <a:pPr>
              <a:defRPr/>
            </a:pPr>
            <a:r>
              <a:rPr lang="el-GR" sz="2400" b="1" dirty="0">
                <a:latin typeface="Cambria" pitchFamily="18" charset="0"/>
              </a:rPr>
              <a:t>INFECTION CONTROL CODE</a:t>
            </a:r>
          </a:p>
          <a:p>
            <a:pPr>
              <a:defRPr/>
            </a:pPr>
            <a:r>
              <a:rPr lang="el-GR" sz="2400" b="1" dirty="0">
                <a:latin typeface="Cambria" pitchFamily="18" charset="0"/>
              </a:rPr>
              <a:t>(CED </a:t>
            </a:r>
            <a:r>
              <a:rPr lang="el-GR" sz="2400" b="1" dirty="0" err="1">
                <a:latin typeface="Cambria" pitchFamily="18" charset="0"/>
              </a:rPr>
              <a:t>Resolution</a:t>
            </a:r>
            <a:r>
              <a:rPr lang="el-GR" sz="2400" b="1" dirty="0">
                <a:latin typeface="Cambria" pitchFamily="18" charset="0"/>
              </a:rPr>
              <a:t> </a:t>
            </a:r>
            <a:r>
              <a:rPr lang="el-GR" sz="2400" b="1" dirty="0" err="1">
                <a:latin typeface="Cambria" pitchFamily="18" charset="0"/>
              </a:rPr>
              <a:t>on</a:t>
            </a:r>
            <a:r>
              <a:rPr lang="el-GR" sz="2400" b="1" dirty="0">
                <a:latin typeface="Cambria" pitchFamily="18" charset="0"/>
              </a:rPr>
              <a:t> </a:t>
            </a:r>
            <a:r>
              <a:rPr lang="el-GR" sz="2400" b="1" dirty="0" err="1">
                <a:latin typeface="Cambria" pitchFamily="18" charset="0"/>
              </a:rPr>
              <a:t>decontamination</a:t>
            </a:r>
            <a:r>
              <a:rPr lang="el-GR" sz="2400" b="1" dirty="0">
                <a:latin typeface="Cambria" pitchFamily="18" charset="0"/>
              </a:rPr>
              <a:t>, </a:t>
            </a:r>
            <a:r>
              <a:rPr lang="el-GR" sz="2400" b="1" dirty="0" err="1">
                <a:latin typeface="Cambria" pitchFamily="18" charset="0"/>
              </a:rPr>
              <a:t>cleaning</a:t>
            </a:r>
            <a:endParaRPr lang="el-GR" sz="2400" b="1" dirty="0">
              <a:latin typeface="Cambria" pitchFamily="18" charset="0"/>
            </a:endParaRPr>
          </a:p>
          <a:p>
            <a:pPr>
              <a:defRPr/>
            </a:pPr>
            <a:r>
              <a:rPr lang="el-GR" sz="2400" b="1" dirty="0" err="1">
                <a:latin typeface="Cambria" pitchFamily="18" charset="0"/>
              </a:rPr>
              <a:t>disinfection</a:t>
            </a:r>
            <a:r>
              <a:rPr lang="el-GR" sz="2400" b="1" dirty="0">
                <a:latin typeface="Cambria" pitchFamily="18" charset="0"/>
              </a:rPr>
              <a:t>, </a:t>
            </a:r>
            <a:r>
              <a:rPr lang="el-GR" sz="2400" b="1" dirty="0" err="1">
                <a:latin typeface="Cambria" pitchFamily="18" charset="0"/>
              </a:rPr>
              <a:t>sterilization</a:t>
            </a:r>
            <a:r>
              <a:rPr lang="el-GR" sz="2400" b="1" dirty="0">
                <a:latin typeface="Cambria" pitchFamily="18" charset="0"/>
              </a:rPr>
              <a:t>, </a:t>
            </a:r>
            <a:r>
              <a:rPr lang="el-GR" sz="2400" b="1" dirty="0" err="1">
                <a:latin typeface="Cambria" pitchFamily="18" charset="0"/>
              </a:rPr>
              <a:t>waste</a:t>
            </a:r>
            <a:r>
              <a:rPr lang="el-GR" sz="2400" b="1" dirty="0">
                <a:latin typeface="Cambria" pitchFamily="18" charset="0"/>
              </a:rPr>
              <a:t> </a:t>
            </a:r>
            <a:r>
              <a:rPr lang="el-GR" sz="2400" b="1" dirty="0" err="1">
                <a:latin typeface="Cambria" pitchFamily="18" charset="0"/>
              </a:rPr>
              <a:t>management</a:t>
            </a:r>
            <a:endParaRPr lang="el-GR" sz="2400" b="1" dirty="0">
              <a:latin typeface="Cambria" pitchFamily="18" charset="0"/>
            </a:endParaRPr>
          </a:p>
          <a:p>
            <a:pPr>
              <a:defRPr/>
            </a:pPr>
            <a:r>
              <a:rPr lang="el-GR" sz="2400" b="1" dirty="0" err="1">
                <a:latin typeface="Cambria" pitchFamily="18" charset="0"/>
              </a:rPr>
              <a:t>and</a:t>
            </a:r>
            <a:r>
              <a:rPr lang="el-GR" sz="2400" b="1" dirty="0">
                <a:latin typeface="Cambria" pitchFamily="18" charset="0"/>
              </a:rPr>
              <a:t> a </a:t>
            </a:r>
            <a:r>
              <a:rPr lang="el-GR" sz="2400" b="1" dirty="0" err="1">
                <a:latin typeface="Cambria" pitchFamily="18" charset="0"/>
              </a:rPr>
              <a:t>wide</a:t>
            </a:r>
            <a:r>
              <a:rPr lang="el-GR" sz="2400" b="1" dirty="0">
                <a:latin typeface="Cambria" pitchFamily="18" charset="0"/>
              </a:rPr>
              <a:t> </a:t>
            </a:r>
            <a:r>
              <a:rPr lang="el-GR" sz="2400" b="1" dirty="0" err="1">
                <a:latin typeface="Cambria" pitchFamily="18" charset="0"/>
              </a:rPr>
              <a:t>range</a:t>
            </a:r>
            <a:r>
              <a:rPr lang="el-GR" sz="2400" b="1" dirty="0">
                <a:latin typeface="Cambria" pitchFamily="18" charset="0"/>
              </a:rPr>
              <a:t> </a:t>
            </a:r>
            <a:r>
              <a:rPr lang="el-GR" sz="2400" b="1" dirty="0" err="1">
                <a:latin typeface="Cambria" pitchFamily="18" charset="0"/>
              </a:rPr>
              <a:t>of</a:t>
            </a:r>
            <a:r>
              <a:rPr lang="el-GR" sz="2400" b="1" dirty="0">
                <a:latin typeface="Cambria" pitchFamily="18" charset="0"/>
              </a:rPr>
              <a:t> </a:t>
            </a:r>
            <a:r>
              <a:rPr lang="el-GR" sz="2400" b="1" dirty="0" err="1">
                <a:latin typeface="Cambria" pitchFamily="18" charset="0"/>
              </a:rPr>
              <a:t>hygienic</a:t>
            </a:r>
            <a:r>
              <a:rPr lang="el-GR" sz="2400" b="1" dirty="0">
                <a:latin typeface="Cambria" pitchFamily="18" charset="0"/>
              </a:rPr>
              <a:t> </a:t>
            </a:r>
            <a:r>
              <a:rPr lang="el-GR" sz="2400" b="1" dirty="0" err="1">
                <a:latin typeface="Cambria" pitchFamily="18" charset="0"/>
              </a:rPr>
              <a:t>procedures</a:t>
            </a:r>
            <a:r>
              <a:rPr lang="el-GR" sz="2400" b="1" dirty="0">
                <a:latin typeface="Cambria" pitchFamily="18" charset="0"/>
              </a:rPr>
              <a:t>)</a:t>
            </a:r>
          </a:p>
        </p:txBody>
      </p:sp>
      <p:pic>
        <p:nvPicPr>
          <p:cNvPr id="20483" name="Picture 3"/>
          <p:cNvPicPr>
            <a:picLocks noChangeAspect="1" noChangeArrowheads="1"/>
          </p:cNvPicPr>
          <p:nvPr/>
        </p:nvPicPr>
        <p:blipFill>
          <a:blip r:embed="rId3" cstate="email"/>
          <a:srcRect/>
          <a:stretch>
            <a:fillRect/>
          </a:stretch>
        </p:blipFill>
        <p:spPr bwMode="auto">
          <a:xfrm>
            <a:off x="6588224" y="260648"/>
            <a:ext cx="1872704" cy="647277"/>
          </a:xfrm>
          <a:prstGeom prst="rect">
            <a:avLst/>
          </a:prstGeom>
          <a:noFill/>
          <a:ln w="9525">
            <a:noFill/>
            <a:miter lim="800000"/>
            <a:headEnd/>
            <a:tailEnd/>
          </a:ln>
        </p:spPr>
      </p:pic>
    </p:spTree>
  </p:cSld>
  <p:clrMapOvr>
    <a:masterClrMapping/>
  </p:clrMapOvr>
  <p:transition spd="slow">
    <p:pull dir="rd"/>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ChangeArrowheads="1"/>
          </p:cNvSpPr>
          <p:nvPr/>
        </p:nvSpPr>
        <p:spPr bwMode="auto">
          <a:xfrm>
            <a:off x="683568" y="1040686"/>
            <a:ext cx="7920038" cy="5416868"/>
          </a:xfrm>
          <a:prstGeom prst="rect">
            <a:avLst/>
          </a:prstGeom>
          <a:noFill/>
          <a:ln w="9525">
            <a:noFill/>
            <a:miter lim="800000"/>
            <a:headEnd/>
            <a:tailEnd/>
          </a:ln>
        </p:spPr>
        <p:txBody>
          <a:bodyPr anchor="ctr">
            <a:spAutoFit/>
          </a:bodyPr>
          <a:lstStyle/>
          <a:p>
            <a:pPr algn="just">
              <a:lnSpc>
                <a:spcPct val="150000"/>
              </a:lnSpc>
            </a:pPr>
            <a:r>
              <a:rPr lang="en-US" sz="1400" b="1" dirty="0">
                <a:latin typeface="Verdana" pitchFamily="34" charset="0"/>
                <a:ea typeface="Verdana" pitchFamily="34" charset="0"/>
                <a:cs typeface="Verdana" pitchFamily="34" charset="0"/>
              </a:rPr>
              <a:t>This annex lists CED-agreed voluntary recommendations for the basic procedures necessary to maintain a safe environment for both dental staff and patients.</a:t>
            </a:r>
            <a:endParaRPr lang="el-GR" sz="1400" b="1" dirty="0">
              <a:latin typeface="Verdana" pitchFamily="34" charset="0"/>
              <a:ea typeface="Verdana" pitchFamily="34" charset="0"/>
              <a:cs typeface="Verdana" pitchFamily="34" charset="0"/>
            </a:endParaRPr>
          </a:p>
          <a:p>
            <a:pPr algn="just" eaLnBrk="0" hangingPunct="0">
              <a:spcBef>
                <a:spcPts val="600"/>
              </a:spcBef>
              <a:spcAft>
                <a:spcPts val="600"/>
              </a:spcAft>
            </a:pPr>
            <a:r>
              <a:rPr lang="en-US" sz="1400" b="1" dirty="0">
                <a:latin typeface="Verdana" pitchFamily="34" charset="0"/>
                <a:ea typeface="Verdana" pitchFamily="34" charset="0"/>
                <a:cs typeface="Verdana" pitchFamily="34" charset="0"/>
              </a:rPr>
              <a:t>Recommendation 1: </a:t>
            </a:r>
            <a:r>
              <a:rPr lang="en-US" sz="1400" b="1" dirty="0">
                <a:solidFill>
                  <a:srgbClr val="C00000"/>
                </a:solidFill>
                <a:latin typeface="Verdana" pitchFamily="34" charset="0"/>
                <a:ea typeface="Verdana" pitchFamily="34" charset="0"/>
                <a:cs typeface="Verdana" pitchFamily="34" charset="0"/>
              </a:rPr>
              <a:t>Choice of equipment</a:t>
            </a:r>
          </a:p>
          <a:p>
            <a:pPr algn="just" eaLnBrk="0" hangingPunct="0">
              <a:spcBef>
                <a:spcPts val="600"/>
              </a:spcBef>
              <a:spcAft>
                <a:spcPts val="600"/>
              </a:spcAft>
            </a:pPr>
            <a:r>
              <a:rPr lang="en-US" sz="1400" b="1" dirty="0">
                <a:latin typeface="Verdana" pitchFamily="34" charset="0"/>
                <a:ea typeface="Verdana" pitchFamily="34" charset="0"/>
                <a:cs typeface="Verdana" pitchFamily="34" charset="0"/>
              </a:rPr>
              <a:t>Recommendation 2: </a:t>
            </a:r>
            <a:r>
              <a:rPr lang="en-US" sz="1400" b="1" dirty="0">
                <a:solidFill>
                  <a:srgbClr val="C00000"/>
                </a:solidFill>
                <a:latin typeface="Verdana" pitchFamily="34" charset="0"/>
                <a:ea typeface="Verdana" pitchFamily="34" charset="0"/>
                <a:cs typeface="Verdana" pitchFamily="34" charset="0"/>
              </a:rPr>
              <a:t>Choice of flooring and bench materials</a:t>
            </a:r>
          </a:p>
          <a:p>
            <a:pPr>
              <a:spcBef>
                <a:spcPts val="600"/>
              </a:spcBef>
              <a:spcAft>
                <a:spcPts val="600"/>
              </a:spcAft>
            </a:pPr>
            <a:r>
              <a:rPr lang="en-US" sz="1400" b="1" dirty="0">
                <a:latin typeface="Verdana" pitchFamily="34" charset="0"/>
                <a:ea typeface="Verdana" pitchFamily="34" charset="0"/>
                <a:cs typeface="Verdana" pitchFamily="34" charset="0"/>
              </a:rPr>
              <a:t>Recommendation 3: </a:t>
            </a:r>
            <a:r>
              <a:rPr lang="en-US" sz="1400" b="1" dirty="0">
                <a:solidFill>
                  <a:srgbClr val="C00000"/>
                </a:solidFill>
                <a:latin typeface="Verdana" pitchFamily="34" charset="0"/>
                <a:ea typeface="Verdana" pitchFamily="34" charset="0"/>
                <a:cs typeface="Verdana" pitchFamily="34" charset="0"/>
              </a:rPr>
              <a:t>Patients’ medical records</a:t>
            </a:r>
          </a:p>
          <a:p>
            <a:pPr>
              <a:spcBef>
                <a:spcPts val="600"/>
              </a:spcBef>
              <a:spcAft>
                <a:spcPts val="600"/>
              </a:spcAft>
            </a:pPr>
            <a:r>
              <a:rPr lang="en-US" sz="1400" b="1" dirty="0">
                <a:latin typeface="Verdana" pitchFamily="34" charset="0"/>
                <a:ea typeface="Verdana" pitchFamily="34" charset="0"/>
                <a:cs typeface="Verdana" pitchFamily="34" charset="0"/>
              </a:rPr>
              <a:t>Recommendation 4: Immunization</a:t>
            </a:r>
            <a:endParaRPr lang="el-GR" sz="1400" b="1" dirty="0">
              <a:latin typeface="Verdana" pitchFamily="34" charset="0"/>
              <a:ea typeface="Verdana" pitchFamily="34" charset="0"/>
              <a:cs typeface="Verdana" pitchFamily="34" charset="0"/>
            </a:endParaRPr>
          </a:p>
          <a:p>
            <a:pPr>
              <a:spcBef>
                <a:spcPts val="600"/>
              </a:spcBef>
              <a:spcAft>
                <a:spcPts val="600"/>
              </a:spcAft>
            </a:pPr>
            <a:r>
              <a:rPr lang="en-US" sz="1400" b="1" dirty="0">
                <a:latin typeface="Verdana" pitchFamily="34" charset="0"/>
                <a:ea typeface="Verdana" pitchFamily="34" charset="0"/>
                <a:cs typeface="Verdana" pitchFamily="34" charset="0"/>
              </a:rPr>
              <a:t>Recommendation 5: </a:t>
            </a:r>
            <a:r>
              <a:rPr lang="en-US" sz="1400" b="1" dirty="0">
                <a:solidFill>
                  <a:srgbClr val="C00000"/>
                </a:solidFill>
                <a:latin typeface="Verdana" pitchFamily="34" charset="0"/>
                <a:ea typeface="Verdana" pitchFamily="34" charset="0"/>
                <a:cs typeface="Verdana" pitchFamily="34" charset="0"/>
              </a:rPr>
              <a:t>Hand-washing and disinfection</a:t>
            </a:r>
          </a:p>
          <a:p>
            <a:pPr>
              <a:spcBef>
                <a:spcPts val="600"/>
              </a:spcBef>
              <a:spcAft>
                <a:spcPts val="600"/>
              </a:spcAft>
            </a:pPr>
            <a:r>
              <a:rPr lang="en-US" sz="1400" b="1" dirty="0">
                <a:latin typeface="Verdana" pitchFamily="34" charset="0"/>
                <a:ea typeface="Verdana" pitchFamily="34" charset="0"/>
                <a:cs typeface="Verdana" pitchFamily="34" charset="0"/>
              </a:rPr>
              <a:t>Recommendation 6: </a:t>
            </a:r>
            <a:r>
              <a:rPr lang="en-US" sz="1400" b="1" dirty="0">
                <a:solidFill>
                  <a:srgbClr val="C00000"/>
                </a:solidFill>
                <a:latin typeface="Verdana" pitchFamily="34" charset="0"/>
                <a:ea typeface="Verdana" pitchFamily="34" charset="0"/>
                <a:cs typeface="Verdana" pitchFamily="34" charset="0"/>
              </a:rPr>
              <a:t>Gloves </a:t>
            </a:r>
            <a:endParaRPr lang="el-GR" sz="1400" b="1" dirty="0">
              <a:solidFill>
                <a:srgbClr val="C00000"/>
              </a:solidFill>
              <a:latin typeface="Verdana" pitchFamily="34" charset="0"/>
              <a:ea typeface="Verdana" pitchFamily="34" charset="0"/>
              <a:cs typeface="Verdana" pitchFamily="34" charset="0"/>
            </a:endParaRPr>
          </a:p>
          <a:p>
            <a:pPr>
              <a:spcBef>
                <a:spcPts val="600"/>
              </a:spcBef>
              <a:spcAft>
                <a:spcPts val="600"/>
              </a:spcAft>
            </a:pPr>
            <a:r>
              <a:rPr lang="en-US" sz="1400" b="1" dirty="0">
                <a:latin typeface="Verdana" pitchFamily="34" charset="0"/>
                <a:ea typeface="Verdana" pitchFamily="34" charset="0"/>
                <a:cs typeface="Verdana" pitchFamily="34" charset="0"/>
              </a:rPr>
              <a:t>Recommendation 7: </a:t>
            </a:r>
            <a:r>
              <a:rPr lang="en-US" sz="1400" b="1" dirty="0">
                <a:solidFill>
                  <a:srgbClr val="C00000"/>
                </a:solidFill>
                <a:latin typeface="Verdana" pitchFamily="34" charset="0"/>
                <a:ea typeface="Verdana" pitchFamily="34" charset="0"/>
                <a:cs typeface="Verdana" pitchFamily="34" charset="0"/>
              </a:rPr>
              <a:t>Masks and goggles/dental clothing</a:t>
            </a:r>
            <a:r>
              <a:rPr lang="en-US" sz="1400" b="1" dirty="0">
                <a:latin typeface="Verdana" pitchFamily="34" charset="0"/>
                <a:ea typeface="Verdana" pitchFamily="34" charset="0"/>
                <a:cs typeface="Verdana" pitchFamily="34" charset="0"/>
              </a:rPr>
              <a:t> </a:t>
            </a:r>
            <a:endParaRPr lang="el-GR" sz="1400" b="1" dirty="0">
              <a:latin typeface="Verdana" pitchFamily="34" charset="0"/>
              <a:ea typeface="Verdana" pitchFamily="34" charset="0"/>
              <a:cs typeface="Verdana" pitchFamily="34" charset="0"/>
            </a:endParaRPr>
          </a:p>
          <a:p>
            <a:pPr>
              <a:spcBef>
                <a:spcPts val="600"/>
              </a:spcBef>
              <a:spcAft>
                <a:spcPts val="600"/>
              </a:spcAft>
            </a:pPr>
            <a:r>
              <a:rPr lang="en-US" sz="1400" b="1" dirty="0">
                <a:latin typeface="Verdana" pitchFamily="34" charset="0"/>
                <a:ea typeface="Verdana" pitchFamily="34" charset="0"/>
                <a:cs typeface="Verdana" pitchFamily="34" charset="0"/>
              </a:rPr>
              <a:t>Recommendation 8: </a:t>
            </a:r>
            <a:r>
              <a:rPr lang="en-US" sz="1400" b="1" dirty="0">
                <a:solidFill>
                  <a:srgbClr val="C00000"/>
                </a:solidFill>
                <a:latin typeface="Verdana" pitchFamily="34" charset="0"/>
                <a:ea typeface="Verdana" pitchFamily="34" charset="0"/>
                <a:cs typeface="Verdana" pitchFamily="34" charset="0"/>
              </a:rPr>
              <a:t>Surface protection and covering</a:t>
            </a:r>
          </a:p>
          <a:p>
            <a:pPr algn="just">
              <a:spcBef>
                <a:spcPts val="600"/>
              </a:spcBef>
              <a:spcAft>
                <a:spcPts val="600"/>
              </a:spcAft>
            </a:pPr>
            <a:r>
              <a:rPr lang="en-US" sz="1400" b="1" dirty="0">
                <a:latin typeface="Verdana" pitchFamily="34" charset="0"/>
                <a:ea typeface="Verdana" pitchFamily="34" charset="0"/>
                <a:cs typeface="Verdana" pitchFamily="34" charset="0"/>
              </a:rPr>
              <a:t>Recommendation 9: </a:t>
            </a:r>
            <a:r>
              <a:rPr lang="en-US" sz="1400" b="1" dirty="0" smtClean="0">
                <a:latin typeface="Verdana" pitchFamily="34" charset="0"/>
                <a:ea typeface="Verdana" pitchFamily="34" charset="0"/>
                <a:cs typeface="Verdana" pitchFamily="34" charset="0"/>
              </a:rPr>
              <a:t> </a:t>
            </a:r>
            <a:r>
              <a:rPr lang="en-US" sz="1400" b="1" dirty="0" smtClean="0">
                <a:solidFill>
                  <a:srgbClr val="C00000"/>
                </a:solidFill>
                <a:latin typeface="Verdana" pitchFamily="34" charset="0"/>
                <a:ea typeface="Verdana" pitchFamily="34" charset="0"/>
                <a:cs typeface="Verdana" pitchFamily="34" charset="0"/>
              </a:rPr>
              <a:t>Labeled </a:t>
            </a:r>
            <a:r>
              <a:rPr lang="en-US" sz="1400" b="1" dirty="0">
                <a:solidFill>
                  <a:srgbClr val="C00000"/>
                </a:solidFill>
                <a:latin typeface="Verdana" pitchFamily="34" charset="0"/>
                <a:ea typeface="Verdana" pitchFamily="34" charset="0"/>
                <a:cs typeface="Verdana" pitchFamily="34" charset="0"/>
              </a:rPr>
              <a:t>single-use items</a:t>
            </a:r>
            <a:endParaRPr lang="el-GR" sz="1400" b="1" dirty="0">
              <a:solidFill>
                <a:srgbClr val="C00000"/>
              </a:solidFill>
              <a:latin typeface="Verdana" pitchFamily="34" charset="0"/>
              <a:ea typeface="Verdana" pitchFamily="34" charset="0"/>
              <a:cs typeface="Verdana" pitchFamily="34" charset="0"/>
            </a:endParaRPr>
          </a:p>
          <a:p>
            <a:pPr algn="just" eaLnBrk="0" hangingPunct="0">
              <a:spcBef>
                <a:spcPts val="600"/>
              </a:spcBef>
              <a:spcAft>
                <a:spcPts val="600"/>
              </a:spcAft>
            </a:pPr>
            <a:r>
              <a:rPr lang="en-US" sz="1400" b="1" dirty="0">
                <a:latin typeface="Verdana" pitchFamily="34" charset="0"/>
                <a:ea typeface="Verdana" pitchFamily="34" charset="0"/>
                <a:cs typeface="Verdana" pitchFamily="34" charset="0"/>
              </a:rPr>
              <a:t>Recommendation 10: </a:t>
            </a:r>
            <a:r>
              <a:rPr lang="en-US" sz="1400" b="1" dirty="0">
                <a:solidFill>
                  <a:srgbClr val="C00000"/>
                </a:solidFill>
                <a:latin typeface="Verdana" pitchFamily="34" charset="0"/>
                <a:ea typeface="Verdana" pitchFamily="34" charset="0"/>
                <a:cs typeface="Verdana" pitchFamily="34" charset="0"/>
              </a:rPr>
              <a:t>Disinfection materials</a:t>
            </a:r>
          </a:p>
          <a:p>
            <a:pPr algn="just" eaLnBrk="0" hangingPunct="0">
              <a:spcBef>
                <a:spcPts val="600"/>
              </a:spcBef>
              <a:spcAft>
                <a:spcPts val="600"/>
              </a:spcAft>
            </a:pPr>
            <a:r>
              <a:rPr lang="en-US" sz="1400" b="1" dirty="0">
                <a:latin typeface="Verdana" pitchFamily="34" charset="0"/>
                <a:ea typeface="Verdana" pitchFamily="34" charset="0"/>
                <a:cs typeface="Verdana" pitchFamily="34" charset="0"/>
              </a:rPr>
              <a:t>Recommendation 11: </a:t>
            </a:r>
            <a:r>
              <a:rPr lang="en-US" sz="1400" b="1" dirty="0">
                <a:solidFill>
                  <a:srgbClr val="C00000"/>
                </a:solidFill>
                <a:latin typeface="Verdana" pitchFamily="34" charset="0"/>
                <a:ea typeface="Verdana" pitchFamily="34" charset="0"/>
                <a:cs typeface="Verdana" pitchFamily="34" charset="0"/>
              </a:rPr>
              <a:t>Instrument decontamination and sterilization</a:t>
            </a:r>
          </a:p>
          <a:p>
            <a:pPr>
              <a:spcBef>
                <a:spcPts val="600"/>
              </a:spcBef>
              <a:spcAft>
                <a:spcPts val="600"/>
              </a:spcAft>
            </a:pPr>
            <a:r>
              <a:rPr lang="en-US" sz="1400" b="1" dirty="0">
                <a:latin typeface="Verdana" pitchFamily="34" charset="0"/>
                <a:ea typeface="Verdana" pitchFamily="34" charset="0"/>
                <a:cs typeface="Verdana" pitchFamily="34" charset="0"/>
              </a:rPr>
              <a:t>Recommendation 12: </a:t>
            </a:r>
            <a:r>
              <a:rPr lang="en-US" sz="1400" b="1" dirty="0">
                <a:solidFill>
                  <a:srgbClr val="C00000"/>
                </a:solidFill>
                <a:latin typeface="Verdana" pitchFamily="34" charset="0"/>
                <a:ea typeface="Verdana" pitchFamily="34" charset="0"/>
                <a:cs typeface="Verdana" pitchFamily="34" charset="0"/>
              </a:rPr>
              <a:t>Sterilization monitoring and indicators </a:t>
            </a:r>
            <a:endParaRPr lang="el-GR" sz="1400" b="1" dirty="0">
              <a:solidFill>
                <a:srgbClr val="C00000"/>
              </a:solidFill>
              <a:latin typeface="Verdana" pitchFamily="34" charset="0"/>
              <a:ea typeface="Verdana" pitchFamily="34" charset="0"/>
              <a:cs typeface="Verdana" pitchFamily="34" charset="0"/>
            </a:endParaRPr>
          </a:p>
        </p:txBody>
      </p:sp>
      <p:pic>
        <p:nvPicPr>
          <p:cNvPr id="21507" name="Picture 3"/>
          <p:cNvPicPr>
            <a:picLocks noChangeAspect="1" noChangeArrowheads="1"/>
          </p:cNvPicPr>
          <p:nvPr/>
        </p:nvPicPr>
        <p:blipFill>
          <a:blip r:embed="rId2" cstate="email"/>
          <a:srcRect/>
          <a:stretch>
            <a:fillRect/>
          </a:stretch>
        </p:blipFill>
        <p:spPr bwMode="auto">
          <a:xfrm>
            <a:off x="6804248" y="260648"/>
            <a:ext cx="1852612" cy="641350"/>
          </a:xfrm>
          <a:prstGeom prst="rect">
            <a:avLst/>
          </a:prstGeom>
          <a:noFill/>
          <a:ln w="9525">
            <a:solidFill>
              <a:srgbClr val="0070C0"/>
            </a:solidFill>
            <a:miter lim="800000"/>
            <a:headEnd/>
            <a:tailEnd/>
          </a:ln>
        </p:spPr>
      </p:pic>
    </p:spTree>
  </p:cSld>
  <p:clrMapOvr>
    <a:masterClrMapping/>
  </p:clrMapOvr>
  <p:transition spd="slow">
    <p:pull dir="rd"/>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1 - Ορθογώνιο"/>
          <p:cNvSpPr>
            <a:spLocks noChangeArrowheads="1"/>
          </p:cNvSpPr>
          <p:nvPr/>
        </p:nvSpPr>
        <p:spPr bwMode="auto">
          <a:xfrm>
            <a:off x="611560" y="980728"/>
            <a:ext cx="8207375" cy="5663089"/>
          </a:xfrm>
          <a:prstGeom prst="rect">
            <a:avLst/>
          </a:prstGeom>
          <a:noFill/>
          <a:ln w="9525">
            <a:noFill/>
            <a:miter lim="800000"/>
            <a:headEnd/>
            <a:tailEnd/>
          </a:ln>
        </p:spPr>
        <p:txBody>
          <a:bodyPr wrap="square">
            <a:spAutoFit/>
          </a:bodyPr>
          <a:lstStyle/>
          <a:p>
            <a:pPr algn="just"/>
            <a:r>
              <a:rPr lang="en-US" b="1" dirty="0">
                <a:ea typeface="Calibri" pitchFamily="34" charset="0"/>
                <a:cs typeface="Calibri" pitchFamily="34" charset="0"/>
              </a:rPr>
              <a:t>This annex lists CED-agreed voluntary recommendations for the basic procedures necessary to maintain a safe environment for both dental staff and patients.(continues)</a:t>
            </a:r>
          </a:p>
          <a:p>
            <a:pPr>
              <a:lnSpc>
                <a:spcPct val="150000"/>
              </a:lnSpc>
              <a:spcAft>
                <a:spcPts val="600"/>
              </a:spcAft>
            </a:pPr>
            <a:r>
              <a:rPr lang="en-US" sz="1400" b="1" dirty="0" smtClean="0">
                <a:latin typeface="Verdana" pitchFamily="34" charset="0"/>
                <a:ea typeface="Verdana" pitchFamily="34" charset="0"/>
                <a:cs typeface="Verdana" pitchFamily="34" charset="0"/>
              </a:rPr>
              <a:t>Recommendation </a:t>
            </a:r>
            <a:r>
              <a:rPr lang="en-US" sz="1400" b="1" dirty="0">
                <a:latin typeface="Verdana" pitchFamily="34" charset="0"/>
                <a:ea typeface="Verdana" pitchFamily="34" charset="0"/>
                <a:cs typeface="Verdana" pitchFamily="34" charset="0"/>
              </a:rPr>
              <a:t>13: </a:t>
            </a:r>
            <a:r>
              <a:rPr lang="en-US" sz="1400" b="1" dirty="0">
                <a:solidFill>
                  <a:srgbClr val="C00000"/>
                </a:solidFill>
                <a:latin typeface="Verdana" pitchFamily="34" charset="0"/>
                <a:ea typeface="Verdana" pitchFamily="34" charset="0"/>
                <a:cs typeface="Verdana" pitchFamily="34" charset="0"/>
              </a:rPr>
              <a:t>Handpiece sterilization </a:t>
            </a:r>
            <a:endParaRPr lang="el-GR" sz="1400" b="1" dirty="0">
              <a:solidFill>
                <a:srgbClr val="C00000"/>
              </a:solidFill>
              <a:latin typeface="Verdana" pitchFamily="34" charset="0"/>
              <a:ea typeface="Verdana" pitchFamily="34" charset="0"/>
              <a:cs typeface="Verdana" pitchFamily="34" charset="0"/>
            </a:endParaRPr>
          </a:p>
          <a:p>
            <a:pPr>
              <a:lnSpc>
                <a:spcPct val="150000"/>
              </a:lnSpc>
              <a:spcAft>
                <a:spcPts val="600"/>
              </a:spcAft>
            </a:pPr>
            <a:r>
              <a:rPr lang="en-US" sz="1400" b="1" dirty="0">
                <a:latin typeface="Verdana" pitchFamily="34" charset="0"/>
                <a:ea typeface="Verdana" pitchFamily="34" charset="0"/>
                <a:cs typeface="Verdana" pitchFamily="34" charset="0"/>
              </a:rPr>
              <a:t>Recommendation 14: </a:t>
            </a:r>
            <a:r>
              <a:rPr lang="en-US" sz="1400" b="1" dirty="0">
                <a:solidFill>
                  <a:srgbClr val="C00000"/>
                </a:solidFill>
                <a:latin typeface="Verdana" pitchFamily="34" charset="0"/>
                <a:ea typeface="Verdana" pitchFamily="34" charset="0"/>
                <a:cs typeface="Verdana" pitchFamily="34" charset="0"/>
              </a:rPr>
              <a:t>Sterilization of burrs and endodontic instrumentation </a:t>
            </a:r>
            <a:endParaRPr lang="en-US" sz="1400" b="1" dirty="0" smtClean="0">
              <a:solidFill>
                <a:srgbClr val="C00000"/>
              </a:solidFill>
              <a:latin typeface="Verdana" pitchFamily="34" charset="0"/>
              <a:ea typeface="Verdana" pitchFamily="34" charset="0"/>
              <a:cs typeface="Verdana" pitchFamily="34" charset="0"/>
            </a:endParaRPr>
          </a:p>
          <a:p>
            <a:pPr>
              <a:lnSpc>
                <a:spcPct val="150000"/>
              </a:lnSpc>
              <a:spcAft>
                <a:spcPts val="600"/>
              </a:spcAft>
            </a:pPr>
            <a:r>
              <a:rPr lang="en-US" sz="1400" b="1" dirty="0" smtClean="0">
                <a:latin typeface="Verdana" pitchFamily="34" charset="0"/>
                <a:ea typeface="Verdana" pitchFamily="34" charset="0"/>
                <a:cs typeface="Verdana" pitchFamily="34" charset="0"/>
              </a:rPr>
              <a:t>Recommendation </a:t>
            </a:r>
            <a:r>
              <a:rPr lang="en-US" sz="1400" b="1" dirty="0">
                <a:latin typeface="Verdana" pitchFamily="34" charset="0"/>
                <a:ea typeface="Verdana" pitchFamily="34" charset="0"/>
                <a:cs typeface="Verdana" pitchFamily="34" charset="0"/>
              </a:rPr>
              <a:t>15: </a:t>
            </a:r>
            <a:r>
              <a:rPr lang="en-US" sz="1400" b="1" dirty="0">
                <a:solidFill>
                  <a:srgbClr val="C00000"/>
                </a:solidFill>
                <a:latin typeface="Verdana" pitchFamily="34" charset="0"/>
                <a:ea typeface="Verdana" pitchFamily="34" charset="0"/>
                <a:cs typeface="Verdana" pitchFamily="34" charset="0"/>
              </a:rPr>
              <a:t>Decontamination of equipment </a:t>
            </a:r>
            <a:endParaRPr lang="el-GR" sz="1400" b="1" dirty="0">
              <a:solidFill>
                <a:srgbClr val="C00000"/>
              </a:solidFill>
              <a:latin typeface="Verdana" pitchFamily="34" charset="0"/>
              <a:ea typeface="Verdana" pitchFamily="34" charset="0"/>
              <a:cs typeface="Verdana" pitchFamily="34" charset="0"/>
            </a:endParaRPr>
          </a:p>
          <a:p>
            <a:pPr>
              <a:lnSpc>
                <a:spcPct val="150000"/>
              </a:lnSpc>
            </a:pPr>
            <a:r>
              <a:rPr lang="en-US" sz="1400" b="1" dirty="0">
                <a:latin typeface="Verdana" pitchFamily="34" charset="0"/>
                <a:ea typeface="Verdana" pitchFamily="34" charset="0"/>
                <a:cs typeface="Verdana" pitchFamily="34" charset="0"/>
              </a:rPr>
              <a:t>Recommendation 16: </a:t>
            </a:r>
            <a:r>
              <a:rPr lang="en-US" sz="1400" b="1" dirty="0">
                <a:solidFill>
                  <a:srgbClr val="C00000"/>
                </a:solidFill>
                <a:latin typeface="Verdana" pitchFamily="34" charset="0"/>
                <a:ea typeface="Verdana" pitchFamily="34" charset="0"/>
                <a:cs typeface="Verdana" pitchFamily="34" charset="0"/>
              </a:rPr>
              <a:t>Decontamination of impression materials </a:t>
            </a:r>
            <a:endParaRPr lang="el-GR" sz="1400" b="1" dirty="0">
              <a:solidFill>
                <a:srgbClr val="C00000"/>
              </a:solidFill>
              <a:latin typeface="Verdana" pitchFamily="34" charset="0"/>
              <a:ea typeface="Verdana" pitchFamily="34" charset="0"/>
              <a:cs typeface="Verdana" pitchFamily="34" charset="0"/>
            </a:endParaRPr>
          </a:p>
          <a:p>
            <a:pPr>
              <a:lnSpc>
                <a:spcPct val="150000"/>
              </a:lnSpc>
            </a:pPr>
            <a:r>
              <a:rPr lang="en-US" sz="1400" b="1" dirty="0">
                <a:latin typeface="Verdana" pitchFamily="34" charset="0"/>
                <a:ea typeface="Verdana" pitchFamily="34" charset="0"/>
                <a:cs typeface="Verdana" pitchFamily="34" charset="0"/>
              </a:rPr>
              <a:t>Recommendation 17: </a:t>
            </a:r>
            <a:r>
              <a:rPr lang="en-US" sz="1400" b="1" dirty="0">
                <a:solidFill>
                  <a:srgbClr val="C00000"/>
                </a:solidFill>
                <a:latin typeface="Verdana" pitchFamily="34" charset="0"/>
                <a:ea typeface="Verdana" pitchFamily="34" charset="0"/>
                <a:cs typeface="Verdana" pitchFamily="34" charset="0"/>
              </a:rPr>
              <a:t>Decontamination/sterilization of orthodontic appliances</a:t>
            </a:r>
          </a:p>
          <a:p>
            <a:pPr algn="just">
              <a:lnSpc>
                <a:spcPct val="150000"/>
              </a:lnSpc>
            </a:pPr>
            <a:r>
              <a:rPr lang="en-US" sz="1400" b="1" dirty="0">
                <a:latin typeface="Verdana" pitchFamily="34" charset="0"/>
                <a:ea typeface="Verdana" pitchFamily="34" charset="0"/>
                <a:cs typeface="Verdana" pitchFamily="34" charset="0"/>
              </a:rPr>
              <a:t>Recommendation 18: </a:t>
            </a:r>
            <a:r>
              <a:rPr lang="en-US" sz="1400" b="1" dirty="0">
                <a:solidFill>
                  <a:srgbClr val="C00000"/>
                </a:solidFill>
                <a:latin typeface="Verdana" pitchFamily="34" charset="0"/>
                <a:ea typeface="Verdana" pitchFamily="34" charset="0"/>
                <a:cs typeface="Verdana" pitchFamily="34" charset="0"/>
              </a:rPr>
              <a:t>Handling of blood spills. </a:t>
            </a:r>
          </a:p>
          <a:p>
            <a:pPr algn="just">
              <a:lnSpc>
                <a:spcPct val="150000"/>
              </a:lnSpc>
            </a:pPr>
            <a:r>
              <a:rPr lang="en-US" sz="1400" b="1" dirty="0">
                <a:latin typeface="Verdana" pitchFamily="34" charset="0"/>
                <a:ea typeface="Verdana" pitchFamily="34" charset="0"/>
                <a:cs typeface="Verdana" pitchFamily="34" charset="0"/>
              </a:rPr>
              <a:t>Recommendation 19: Aerosol splatters. Dental Office air and water quality.</a:t>
            </a:r>
          </a:p>
          <a:p>
            <a:pPr algn="just">
              <a:lnSpc>
                <a:spcPct val="150000"/>
              </a:lnSpc>
              <a:spcBef>
                <a:spcPts val="600"/>
              </a:spcBef>
            </a:pPr>
            <a:r>
              <a:rPr lang="en-US" sz="1400" b="1" dirty="0">
                <a:latin typeface="Verdana" pitchFamily="34" charset="0"/>
                <a:ea typeface="Verdana" pitchFamily="34" charset="0"/>
                <a:cs typeface="Verdana" pitchFamily="34" charset="0"/>
              </a:rPr>
              <a:t>Recommendation 20: Waste disposal management</a:t>
            </a:r>
          </a:p>
          <a:p>
            <a:pPr algn="just">
              <a:lnSpc>
                <a:spcPct val="150000"/>
              </a:lnSpc>
              <a:spcBef>
                <a:spcPts val="600"/>
              </a:spcBef>
            </a:pPr>
            <a:r>
              <a:rPr lang="en-US" sz="1400" b="1" dirty="0">
                <a:latin typeface="Verdana" pitchFamily="34" charset="0"/>
                <a:ea typeface="Verdana" pitchFamily="34" charset="0"/>
                <a:cs typeface="Verdana" pitchFamily="34" charset="0"/>
              </a:rPr>
              <a:t>Recommendation 21: Amalgam and toxic materials disposal management</a:t>
            </a:r>
            <a:endParaRPr lang="el-GR" sz="1400" b="1" dirty="0">
              <a:latin typeface="Verdana" pitchFamily="34" charset="0"/>
              <a:ea typeface="Verdana" pitchFamily="34" charset="0"/>
              <a:cs typeface="Verdana" pitchFamily="34" charset="0"/>
            </a:endParaRPr>
          </a:p>
          <a:p>
            <a:pPr algn="just">
              <a:lnSpc>
                <a:spcPct val="150000"/>
              </a:lnSpc>
              <a:spcBef>
                <a:spcPts val="600"/>
              </a:spcBef>
            </a:pPr>
            <a:r>
              <a:rPr lang="en-US" sz="1400" b="1" dirty="0">
                <a:latin typeface="Verdana" pitchFamily="34" charset="0"/>
                <a:ea typeface="Verdana" pitchFamily="34" charset="0"/>
                <a:cs typeface="Verdana" pitchFamily="34" charset="0"/>
              </a:rPr>
              <a:t>Recommendation 22: Biopsy tissues, teeth and small tissues management</a:t>
            </a:r>
            <a:endParaRPr lang="el-GR" sz="1400" b="1" dirty="0">
              <a:latin typeface="Verdana" pitchFamily="34" charset="0"/>
              <a:ea typeface="Verdana" pitchFamily="34" charset="0"/>
              <a:cs typeface="Verdana" pitchFamily="34" charset="0"/>
            </a:endParaRPr>
          </a:p>
          <a:p>
            <a:pPr algn="just">
              <a:lnSpc>
                <a:spcPct val="150000"/>
              </a:lnSpc>
              <a:spcBef>
                <a:spcPts val="600"/>
              </a:spcBef>
            </a:pPr>
            <a:r>
              <a:rPr lang="en-US" sz="1400" b="1" dirty="0">
                <a:latin typeface="Verdana" pitchFamily="34" charset="0"/>
                <a:ea typeface="Verdana" pitchFamily="34" charset="0"/>
                <a:cs typeface="Verdana" pitchFamily="34" charset="0"/>
              </a:rPr>
              <a:t>Recommendation 23: </a:t>
            </a:r>
            <a:r>
              <a:rPr lang="en-US" sz="1400" b="1" dirty="0" smtClean="0">
                <a:solidFill>
                  <a:srgbClr val="C00000"/>
                </a:solidFill>
                <a:latin typeface="Verdana" pitchFamily="34" charset="0"/>
                <a:ea typeface="Verdana" pitchFamily="34" charset="0"/>
                <a:cs typeface="Verdana" pitchFamily="34" charset="0"/>
              </a:rPr>
              <a:t>Inoculation injuries protocol/</a:t>
            </a:r>
            <a:r>
              <a:rPr lang="en-US" sz="1400" b="1" dirty="0" err="1" smtClean="0">
                <a:solidFill>
                  <a:srgbClr val="C00000"/>
                </a:solidFill>
                <a:latin typeface="Verdana" pitchFamily="34" charset="0"/>
                <a:ea typeface="Verdana" pitchFamily="34" charset="0"/>
                <a:cs typeface="Verdana" pitchFamily="34" charset="0"/>
              </a:rPr>
              <a:t>Postexposure</a:t>
            </a:r>
            <a:r>
              <a:rPr lang="en-US" sz="1400" b="1" dirty="0" smtClean="0">
                <a:solidFill>
                  <a:srgbClr val="C00000"/>
                </a:solidFill>
                <a:latin typeface="Verdana" pitchFamily="34" charset="0"/>
                <a:ea typeface="Verdana" pitchFamily="34" charset="0"/>
                <a:cs typeface="Verdana" pitchFamily="34" charset="0"/>
              </a:rPr>
              <a:t> </a:t>
            </a:r>
            <a:r>
              <a:rPr lang="en-US" sz="1400" b="1" dirty="0">
                <a:solidFill>
                  <a:srgbClr val="C00000"/>
                </a:solidFill>
                <a:latin typeface="Verdana" pitchFamily="34" charset="0"/>
                <a:ea typeface="Verdana" pitchFamily="34" charset="0"/>
                <a:cs typeface="Verdana" pitchFamily="34" charset="0"/>
              </a:rPr>
              <a:t>prophylaxis (PEP)</a:t>
            </a:r>
            <a:endParaRPr lang="el-GR" sz="1400" b="1" dirty="0">
              <a:solidFill>
                <a:srgbClr val="C00000"/>
              </a:solidFill>
              <a:latin typeface="Verdana" pitchFamily="34" charset="0"/>
              <a:ea typeface="Verdana" pitchFamily="34" charset="0"/>
              <a:cs typeface="Verdana" pitchFamily="34" charset="0"/>
            </a:endParaRPr>
          </a:p>
          <a:p>
            <a:pPr algn="just">
              <a:lnSpc>
                <a:spcPct val="150000"/>
              </a:lnSpc>
            </a:pPr>
            <a:r>
              <a:rPr lang="en-US" sz="1400" b="1" dirty="0">
                <a:latin typeface="Verdana" pitchFamily="34" charset="0"/>
                <a:ea typeface="Verdana" pitchFamily="34" charset="0"/>
                <a:cs typeface="Verdana" pitchFamily="34" charset="0"/>
              </a:rPr>
              <a:t>Recommendation 24: Infected dental </a:t>
            </a:r>
            <a:r>
              <a:rPr lang="en-US" sz="1400" b="1" dirty="0" smtClean="0">
                <a:latin typeface="Verdana" pitchFamily="34" charset="0"/>
                <a:ea typeface="Verdana" pitchFamily="34" charset="0"/>
                <a:cs typeface="Verdana" pitchFamily="34" charset="0"/>
              </a:rPr>
              <a:t>personnel</a:t>
            </a:r>
            <a:endParaRPr lang="en-US" sz="1400" b="1" dirty="0">
              <a:ea typeface="Calibri" pitchFamily="34" charset="0"/>
              <a:cs typeface="Calibri" pitchFamily="34" charset="0"/>
            </a:endParaRPr>
          </a:p>
        </p:txBody>
      </p:sp>
      <p:pic>
        <p:nvPicPr>
          <p:cNvPr id="22531" name="Picture 3"/>
          <p:cNvPicPr>
            <a:picLocks noChangeAspect="1" noChangeArrowheads="1"/>
          </p:cNvPicPr>
          <p:nvPr/>
        </p:nvPicPr>
        <p:blipFill>
          <a:blip r:embed="rId2" cstate="email"/>
          <a:srcRect/>
          <a:stretch>
            <a:fillRect/>
          </a:stretch>
        </p:blipFill>
        <p:spPr bwMode="auto">
          <a:xfrm>
            <a:off x="6948264" y="332656"/>
            <a:ext cx="1654175" cy="571500"/>
          </a:xfrm>
          <a:prstGeom prst="rect">
            <a:avLst/>
          </a:prstGeom>
          <a:noFill/>
          <a:ln w="9525">
            <a:solidFill>
              <a:srgbClr val="0070C0"/>
            </a:solidFill>
            <a:miter lim="800000"/>
            <a:headEnd/>
            <a:tailEnd/>
          </a:ln>
        </p:spPr>
      </p:pic>
    </p:spTree>
  </p:cSld>
  <p:clrMapOvr>
    <a:masterClrMapping/>
  </p:clrMapOvr>
  <p:transition spd="slow">
    <p:pull dir="rd"/>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C:\Users\user\Documents\CLINICAL IMAGES\DSCF0765.JPG"/>
          <p:cNvPicPr>
            <a:picLocks noChangeAspect="1" noChangeArrowheads="1"/>
          </p:cNvPicPr>
          <p:nvPr/>
        </p:nvPicPr>
        <p:blipFill>
          <a:blip r:embed="rId2" cstate="email"/>
          <a:srcRect/>
          <a:stretch>
            <a:fillRect/>
          </a:stretch>
        </p:blipFill>
        <p:spPr bwMode="auto">
          <a:xfrm>
            <a:off x="1619672" y="1124744"/>
            <a:ext cx="4752528" cy="4176464"/>
          </a:xfrm>
          <a:prstGeom prst="rect">
            <a:avLst/>
          </a:prstGeom>
          <a:noFill/>
        </p:spPr>
      </p:pic>
    </p:spTree>
  </p:cSld>
  <p:clrMapOvr>
    <a:masterClrMapping/>
  </p:clrMapOvr>
  <p:transition spd="slow">
    <p:pull dir="rd"/>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ctrTitle"/>
          </p:nvPr>
        </p:nvSpPr>
        <p:spPr>
          <a:xfrm>
            <a:off x="827584" y="1412776"/>
            <a:ext cx="7772400" cy="4106887"/>
          </a:xfrm>
        </p:spPr>
        <p:style>
          <a:lnRef idx="2">
            <a:schemeClr val="accent2"/>
          </a:lnRef>
          <a:fillRef idx="1003">
            <a:schemeClr val="lt2"/>
          </a:fillRef>
          <a:effectRef idx="0">
            <a:schemeClr val="accent2"/>
          </a:effectRef>
          <a:fontRef idx="minor">
            <a:schemeClr val="dk1"/>
          </a:fontRef>
        </p:style>
        <p:txBody>
          <a:bodyPr>
            <a:normAutofit fontScale="90000"/>
          </a:bodyPr>
          <a:lstStyle/>
          <a:p>
            <a:r>
              <a:rPr lang="en-US" dirty="0" smtClean="0"/>
              <a:t>Although  the Occupational Exposure for HIV is  low  as 0,3% </a:t>
            </a:r>
            <a:br>
              <a:rPr lang="en-US" dirty="0" smtClean="0"/>
            </a:br>
            <a:r>
              <a:rPr lang="en-US" dirty="0" smtClean="0"/>
              <a:t>compared to 3% for HCV and  30% for HBV, the injury protection protocols are of primary importance in any Dental settlement </a:t>
            </a:r>
            <a:endParaRPr lang="el-GR" dirty="0"/>
          </a:p>
        </p:txBody>
      </p:sp>
    </p:spTree>
  </p:cSld>
  <p:clrMapOvr>
    <a:masterClrMapping/>
  </p:clrMapOvr>
  <p:transition spd="slow">
    <p:pull dir="rd"/>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Ορθογώνιο"/>
          <p:cNvSpPr/>
          <p:nvPr/>
        </p:nvSpPr>
        <p:spPr>
          <a:xfrm>
            <a:off x="6372225" y="404813"/>
            <a:ext cx="2293938" cy="369887"/>
          </a:xfrm>
          <a:prstGeom prst="rect">
            <a:avLst/>
          </a:prstGeom>
          <a:solidFill>
            <a:schemeClr val="accent4">
              <a:lumMod val="85000"/>
              <a:lumOff val="15000"/>
            </a:schemeClr>
          </a:solidFill>
        </p:spPr>
        <p:txBody>
          <a:bodyPr wrap="none">
            <a:spAutoFit/>
          </a:bodyPr>
          <a:lstStyle/>
          <a:p>
            <a:pPr>
              <a:defRPr/>
            </a:pPr>
            <a:r>
              <a:rPr lang="en-US" dirty="0">
                <a:solidFill>
                  <a:schemeClr val="accent6">
                    <a:lumMod val="20000"/>
                    <a:lumOff val="80000"/>
                  </a:schemeClr>
                </a:solidFill>
              </a:rPr>
              <a:t>http://www.cdc.gov/</a:t>
            </a:r>
            <a:endParaRPr lang="el-GR" dirty="0">
              <a:solidFill>
                <a:schemeClr val="accent6">
                  <a:lumMod val="20000"/>
                  <a:lumOff val="80000"/>
                </a:schemeClr>
              </a:solidFill>
            </a:endParaRPr>
          </a:p>
        </p:txBody>
      </p:sp>
      <p:sp>
        <p:nvSpPr>
          <p:cNvPr id="3" name="2 - Ορθογώνιο"/>
          <p:cNvSpPr/>
          <p:nvPr/>
        </p:nvSpPr>
        <p:spPr>
          <a:xfrm>
            <a:off x="971600" y="1772816"/>
            <a:ext cx="7057479" cy="4832092"/>
          </a:xfrm>
          <a:prstGeom prst="rect">
            <a:avLst/>
          </a:prstGeom>
        </p:spPr>
        <p:txBody>
          <a:bodyPr wrap="square">
            <a:spAutoFit/>
          </a:bodyPr>
          <a:lstStyle/>
          <a:p>
            <a:pPr>
              <a:defRPr/>
            </a:pPr>
            <a:r>
              <a:rPr lang="en-US" sz="1400" b="1" dirty="0">
                <a:solidFill>
                  <a:schemeClr val="tx1">
                    <a:lumMod val="95000"/>
                    <a:lumOff val="5000"/>
                  </a:schemeClr>
                </a:solidFill>
                <a:latin typeface="Verdana" pitchFamily="34" charset="0"/>
                <a:ea typeface="Verdana" pitchFamily="34" charset="0"/>
                <a:cs typeface="Verdana" pitchFamily="34" charset="0"/>
              </a:rPr>
              <a:t>Hepatitis C Virus (HCV)</a:t>
            </a:r>
          </a:p>
          <a:p>
            <a:pPr>
              <a:defRPr/>
            </a:pPr>
            <a:endParaRPr lang="en-US" sz="1400" dirty="0">
              <a:solidFill>
                <a:schemeClr val="tx1">
                  <a:lumMod val="95000"/>
                  <a:lumOff val="5000"/>
                </a:schemeClr>
              </a:solidFill>
              <a:latin typeface="Verdana" pitchFamily="34" charset="0"/>
              <a:ea typeface="Verdana" pitchFamily="34" charset="0"/>
              <a:cs typeface="Verdana" pitchFamily="34" charset="0"/>
            </a:endParaRPr>
          </a:p>
          <a:p>
            <a:pPr>
              <a:defRPr/>
            </a:pPr>
            <a:r>
              <a:rPr lang="en-US" sz="1400" dirty="0">
                <a:solidFill>
                  <a:schemeClr val="tx1">
                    <a:lumMod val="95000"/>
                    <a:lumOff val="5000"/>
                  </a:schemeClr>
                </a:solidFill>
                <a:latin typeface="Verdana" pitchFamily="34" charset="0"/>
                <a:ea typeface="Verdana" pitchFamily="34" charset="0"/>
                <a:cs typeface="Verdana" pitchFamily="34" charset="0"/>
              </a:rPr>
              <a:t>Based on limited studies, the estimated risk for infection after a </a:t>
            </a:r>
            <a:r>
              <a:rPr lang="en-US" sz="1400" dirty="0" err="1">
                <a:solidFill>
                  <a:schemeClr val="tx1">
                    <a:lumMod val="95000"/>
                    <a:lumOff val="5000"/>
                  </a:schemeClr>
                </a:solidFill>
                <a:latin typeface="Verdana" pitchFamily="34" charset="0"/>
                <a:ea typeface="Verdana" pitchFamily="34" charset="0"/>
                <a:cs typeface="Verdana" pitchFamily="34" charset="0"/>
              </a:rPr>
              <a:t>needlestick</a:t>
            </a:r>
            <a:r>
              <a:rPr lang="en-US" sz="1400" dirty="0">
                <a:solidFill>
                  <a:schemeClr val="tx1">
                    <a:lumMod val="95000"/>
                    <a:lumOff val="5000"/>
                  </a:schemeClr>
                </a:solidFill>
                <a:latin typeface="Verdana" pitchFamily="34" charset="0"/>
                <a:ea typeface="Verdana" pitchFamily="34" charset="0"/>
                <a:cs typeface="Verdana" pitchFamily="34" charset="0"/>
              </a:rPr>
              <a:t> or cut exposure to HCV-infected blood is approximately 1.8%. The risk following a blood splash is unknown but is believed to be very small; however, HCV infection from such an exposure has been reported.</a:t>
            </a:r>
          </a:p>
          <a:p>
            <a:pPr>
              <a:defRPr/>
            </a:pPr>
            <a:endParaRPr lang="en-US" sz="1400" dirty="0">
              <a:solidFill>
                <a:schemeClr val="tx1">
                  <a:lumMod val="95000"/>
                  <a:lumOff val="5000"/>
                </a:schemeClr>
              </a:solidFill>
              <a:latin typeface="Verdana" pitchFamily="34" charset="0"/>
              <a:ea typeface="Verdana" pitchFamily="34" charset="0"/>
              <a:cs typeface="Verdana" pitchFamily="34" charset="0"/>
            </a:endParaRPr>
          </a:p>
          <a:p>
            <a:pPr>
              <a:defRPr/>
            </a:pPr>
            <a:r>
              <a:rPr lang="en-US" sz="1400" b="1" dirty="0" smtClean="0">
                <a:solidFill>
                  <a:schemeClr val="tx1">
                    <a:lumMod val="95000"/>
                    <a:lumOff val="5000"/>
                  </a:schemeClr>
                </a:solidFill>
                <a:latin typeface="Verdana" pitchFamily="34" charset="0"/>
                <a:ea typeface="Verdana" pitchFamily="34" charset="0"/>
                <a:cs typeface="Verdana" pitchFamily="34" charset="0"/>
              </a:rPr>
              <a:t>Human </a:t>
            </a:r>
            <a:r>
              <a:rPr lang="en-US" sz="1400" b="1" dirty="0">
                <a:solidFill>
                  <a:schemeClr val="tx1">
                    <a:lumMod val="95000"/>
                    <a:lumOff val="5000"/>
                  </a:schemeClr>
                </a:solidFill>
                <a:latin typeface="Verdana" pitchFamily="34" charset="0"/>
                <a:ea typeface="Verdana" pitchFamily="34" charset="0"/>
                <a:cs typeface="Verdana" pitchFamily="34" charset="0"/>
              </a:rPr>
              <a:t>Immunodeficiency Virus (HIV)</a:t>
            </a:r>
          </a:p>
          <a:p>
            <a:pPr>
              <a:defRPr/>
            </a:pPr>
            <a:endParaRPr lang="en-US" sz="1400" dirty="0">
              <a:solidFill>
                <a:schemeClr val="tx1">
                  <a:lumMod val="95000"/>
                  <a:lumOff val="5000"/>
                </a:schemeClr>
              </a:solidFill>
              <a:latin typeface="Verdana" pitchFamily="34" charset="0"/>
              <a:ea typeface="Verdana" pitchFamily="34" charset="0"/>
              <a:cs typeface="Verdana" pitchFamily="34" charset="0"/>
            </a:endParaRPr>
          </a:p>
          <a:p>
            <a:pPr>
              <a:defRPr/>
            </a:pPr>
            <a:r>
              <a:rPr lang="en-US" sz="1400" dirty="0">
                <a:solidFill>
                  <a:schemeClr val="tx1">
                    <a:lumMod val="95000"/>
                    <a:lumOff val="5000"/>
                  </a:schemeClr>
                </a:solidFill>
                <a:latin typeface="Verdana" pitchFamily="34" charset="0"/>
                <a:ea typeface="Verdana" pitchFamily="34" charset="0"/>
                <a:cs typeface="Verdana" pitchFamily="34" charset="0"/>
              </a:rPr>
              <a:t>The average risk for HIV infection after a </a:t>
            </a:r>
            <a:r>
              <a:rPr lang="en-US" sz="1400" dirty="0" err="1">
                <a:solidFill>
                  <a:schemeClr val="tx1">
                    <a:lumMod val="95000"/>
                    <a:lumOff val="5000"/>
                  </a:schemeClr>
                </a:solidFill>
                <a:latin typeface="Verdana" pitchFamily="34" charset="0"/>
                <a:ea typeface="Verdana" pitchFamily="34" charset="0"/>
                <a:cs typeface="Verdana" pitchFamily="34" charset="0"/>
              </a:rPr>
              <a:t>needlestick</a:t>
            </a:r>
            <a:r>
              <a:rPr lang="en-US" sz="1400" dirty="0">
                <a:solidFill>
                  <a:schemeClr val="tx1">
                    <a:lumMod val="95000"/>
                    <a:lumOff val="5000"/>
                  </a:schemeClr>
                </a:solidFill>
                <a:latin typeface="Verdana" pitchFamily="34" charset="0"/>
                <a:ea typeface="Verdana" pitchFamily="34" charset="0"/>
                <a:cs typeface="Verdana" pitchFamily="34" charset="0"/>
              </a:rPr>
              <a:t> or cut exposure to </a:t>
            </a:r>
            <a:r>
              <a:rPr lang="en-US" sz="1400" dirty="0" err="1">
                <a:solidFill>
                  <a:schemeClr val="tx1">
                    <a:lumMod val="95000"/>
                    <a:lumOff val="5000"/>
                  </a:schemeClr>
                </a:solidFill>
                <a:latin typeface="Verdana" pitchFamily="34" charset="0"/>
                <a:ea typeface="Verdana" pitchFamily="34" charset="0"/>
                <a:cs typeface="Verdana" pitchFamily="34" charset="0"/>
              </a:rPr>
              <a:t>HlV</a:t>
            </a:r>
            <a:r>
              <a:rPr lang="en-US" sz="1400" dirty="0">
                <a:solidFill>
                  <a:schemeClr val="tx1">
                    <a:lumMod val="95000"/>
                    <a:lumOff val="5000"/>
                  </a:schemeClr>
                </a:solidFill>
                <a:latin typeface="Verdana" pitchFamily="34" charset="0"/>
                <a:ea typeface="Verdana" pitchFamily="34" charset="0"/>
                <a:cs typeface="Verdana" pitchFamily="34" charset="0"/>
              </a:rPr>
              <a:t>-infected blood is </a:t>
            </a:r>
            <a:r>
              <a:rPr lang="en-US" sz="1400" b="1" dirty="0">
                <a:solidFill>
                  <a:schemeClr val="tx1">
                    <a:lumMod val="95000"/>
                    <a:lumOff val="5000"/>
                  </a:schemeClr>
                </a:solidFill>
                <a:latin typeface="Verdana" pitchFamily="34" charset="0"/>
                <a:ea typeface="Verdana" pitchFamily="34" charset="0"/>
                <a:cs typeface="Verdana" pitchFamily="34" charset="0"/>
              </a:rPr>
              <a:t>0.3% (about 1 in 300). </a:t>
            </a:r>
            <a:r>
              <a:rPr lang="en-US" sz="1400" dirty="0">
                <a:solidFill>
                  <a:schemeClr val="tx1">
                    <a:lumMod val="95000"/>
                    <a:lumOff val="5000"/>
                  </a:schemeClr>
                </a:solidFill>
                <a:latin typeface="Verdana" pitchFamily="34" charset="0"/>
                <a:ea typeface="Verdana" pitchFamily="34" charset="0"/>
                <a:cs typeface="Verdana" pitchFamily="34" charset="0"/>
              </a:rPr>
              <a:t>Stated another way, 99.7% of </a:t>
            </a:r>
            <a:r>
              <a:rPr lang="en-US" sz="1400" dirty="0" err="1">
                <a:solidFill>
                  <a:schemeClr val="tx1">
                    <a:lumMod val="95000"/>
                    <a:lumOff val="5000"/>
                  </a:schemeClr>
                </a:solidFill>
                <a:latin typeface="Verdana" pitchFamily="34" charset="0"/>
                <a:ea typeface="Verdana" pitchFamily="34" charset="0"/>
                <a:cs typeface="Verdana" pitchFamily="34" charset="0"/>
              </a:rPr>
              <a:t>needlestick</a:t>
            </a:r>
            <a:r>
              <a:rPr lang="en-US" sz="1400" dirty="0">
                <a:solidFill>
                  <a:schemeClr val="tx1">
                    <a:lumMod val="95000"/>
                    <a:lumOff val="5000"/>
                  </a:schemeClr>
                </a:solidFill>
                <a:latin typeface="Verdana" pitchFamily="34" charset="0"/>
                <a:ea typeface="Verdana" pitchFamily="34" charset="0"/>
                <a:cs typeface="Verdana" pitchFamily="34" charset="0"/>
              </a:rPr>
              <a:t>/cut exposures to HIV-contaminated blood do not lead to infection.</a:t>
            </a:r>
          </a:p>
          <a:p>
            <a:pPr>
              <a:defRPr/>
            </a:pPr>
            <a:r>
              <a:rPr lang="en-US" sz="1400" dirty="0">
                <a:solidFill>
                  <a:schemeClr val="tx1">
                    <a:lumMod val="95000"/>
                    <a:lumOff val="5000"/>
                  </a:schemeClr>
                </a:solidFill>
                <a:latin typeface="Verdana" pitchFamily="34" charset="0"/>
                <a:ea typeface="Verdana" pitchFamily="34" charset="0"/>
                <a:cs typeface="Verdana" pitchFamily="34" charset="0"/>
              </a:rPr>
              <a:t>The risk after exposure of the eye, nose, or mouth to HIV-infected blood is estimated to be, on average, 0.1% (1 in 1,000).</a:t>
            </a:r>
          </a:p>
          <a:p>
            <a:pPr>
              <a:defRPr/>
            </a:pPr>
            <a:r>
              <a:rPr lang="en-US" sz="1400" dirty="0">
                <a:solidFill>
                  <a:schemeClr val="tx1">
                    <a:lumMod val="95000"/>
                    <a:lumOff val="5000"/>
                  </a:schemeClr>
                </a:solidFill>
                <a:latin typeface="Verdana" pitchFamily="34" charset="0"/>
                <a:ea typeface="Verdana" pitchFamily="34" charset="0"/>
                <a:cs typeface="Verdana" pitchFamily="34" charset="0"/>
              </a:rPr>
              <a:t>The risk after exposure of the skin to </a:t>
            </a:r>
            <a:r>
              <a:rPr lang="en-US" sz="1400" dirty="0" err="1">
                <a:solidFill>
                  <a:schemeClr val="tx1">
                    <a:lumMod val="95000"/>
                    <a:lumOff val="5000"/>
                  </a:schemeClr>
                </a:solidFill>
                <a:latin typeface="Verdana" pitchFamily="34" charset="0"/>
                <a:ea typeface="Verdana" pitchFamily="34" charset="0"/>
                <a:cs typeface="Verdana" pitchFamily="34" charset="0"/>
              </a:rPr>
              <a:t>HlV</a:t>
            </a:r>
            <a:r>
              <a:rPr lang="en-US" sz="1400" dirty="0">
                <a:solidFill>
                  <a:schemeClr val="tx1">
                    <a:lumMod val="95000"/>
                    <a:lumOff val="5000"/>
                  </a:schemeClr>
                </a:solidFill>
                <a:latin typeface="Verdana" pitchFamily="34" charset="0"/>
                <a:ea typeface="Verdana" pitchFamily="34" charset="0"/>
                <a:cs typeface="Verdana" pitchFamily="34" charset="0"/>
              </a:rPr>
              <a:t>-infected blood is estimated to be less than 0.1%. A small amount of blood on intact skin probably poses no risk at all. There have been no documented cases of HIV transmission due to an exposure involving a small amount of blood on intact skin (a few drops of blood on skin for a short period of time). The risk may be higher if the skin is damaged (for example, by a recent cut), if the contact involves a large area of skin, or if the contact is prolonged.</a:t>
            </a:r>
          </a:p>
        </p:txBody>
      </p:sp>
      <p:pic>
        <p:nvPicPr>
          <p:cNvPr id="28676" name="Picture 2" descr="https://encrypted-tbn0.gstatic.com/images?q=tbn:ANd9GcRJx5r8bYkRfkJyAoXWv_I1RSNHHj1Tz7hAit1phN_-zh1TQbt4AA"/>
          <p:cNvPicPr>
            <a:picLocks noChangeAspect="1" noChangeArrowheads="1"/>
          </p:cNvPicPr>
          <p:nvPr/>
        </p:nvPicPr>
        <p:blipFill>
          <a:blip r:embed="rId2" cstate="email"/>
          <a:srcRect/>
          <a:stretch>
            <a:fillRect/>
          </a:stretch>
        </p:blipFill>
        <p:spPr bwMode="auto">
          <a:xfrm>
            <a:off x="3348038" y="115888"/>
            <a:ext cx="2857500" cy="1600200"/>
          </a:xfrm>
          <a:prstGeom prst="rect">
            <a:avLst/>
          </a:prstGeom>
          <a:noFill/>
          <a:ln w="9525">
            <a:solidFill>
              <a:srgbClr val="FFFF00"/>
            </a:solidFill>
            <a:miter lim="800000"/>
            <a:headEnd/>
            <a:tailEnd/>
          </a:ln>
        </p:spPr>
      </p:pic>
    </p:spTree>
  </p:cSld>
  <p:clrMapOvr>
    <a:masterClrMapping/>
  </p:clrMapOvr>
  <p:transition spd="slow">
    <p:pull dir="rd"/>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Ορθογώνιο"/>
          <p:cNvSpPr/>
          <p:nvPr/>
        </p:nvSpPr>
        <p:spPr>
          <a:xfrm>
            <a:off x="395536" y="1412776"/>
            <a:ext cx="7128792" cy="5162952"/>
          </a:xfrm>
          <a:prstGeom prst="rect">
            <a:avLst/>
          </a:prstGeom>
        </p:spPr>
        <p:txBody>
          <a:bodyPr wrap="square">
            <a:spAutoFit/>
          </a:bodyPr>
          <a:lstStyle/>
          <a:p>
            <a:pPr>
              <a:defRPr/>
            </a:pPr>
            <a:r>
              <a:rPr lang="en-US" sz="1050" b="1" dirty="0">
                <a:solidFill>
                  <a:schemeClr val="tx1">
                    <a:lumMod val="95000"/>
                    <a:lumOff val="5000"/>
                  </a:schemeClr>
                </a:solidFill>
                <a:hlinkClick r:id="rId2"/>
              </a:rPr>
              <a:t>Advanced</a:t>
            </a:r>
            <a:r>
              <a:rPr lang="el-GR" sz="1050" b="1" dirty="0">
                <a:solidFill>
                  <a:schemeClr val="tx1">
                    <a:lumMod val="95000"/>
                    <a:lumOff val="5000"/>
                  </a:schemeClr>
                </a:solidFill>
              </a:rPr>
              <a:t> </a:t>
            </a:r>
            <a:r>
              <a:rPr lang="en-US" sz="1050" b="1" dirty="0">
                <a:solidFill>
                  <a:schemeClr val="tx1">
                    <a:lumMod val="95000"/>
                    <a:lumOff val="5000"/>
                  </a:schemeClr>
                </a:solidFill>
                <a:hlinkClick r:id="rId3" tooltip="Community dentistry and oral epidemiology."/>
              </a:rPr>
              <a:t>Community Dent Oral </a:t>
            </a:r>
            <a:r>
              <a:rPr lang="en-US" sz="1050" b="1" dirty="0" err="1">
                <a:solidFill>
                  <a:schemeClr val="tx1">
                    <a:lumMod val="95000"/>
                    <a:lumOff val="5000"/>
                  </a:schemeClr>
                </a:solidFill>
                <a:hlinkClick r:id="rId3" tooltip="Community dentistry and oral epidemiology."/>
              </a:rPr>
              <a:t>Epidemiol</a:t>
            </a:r>
            <a:r>
              <a:rPr lang="en-US" sz="1050" b="1" dirty="0">
                <a:solidFill>
                  <a:schemeClr val="tx1">
                    <a:lumMod val="95000"/>
                    <a:lumOff val="5000"/>
                  </a:schemeClr>
                </a:solidFill>
                <a:hlinkClick r:id="rId3" tooltip="Community dentistry and oral epidemiology."/>
              </a:rPr>
              <a:t>.</a:t>
            </a:r>
            <a:r>
              <a:rPr lang="en-US" sz="1050" b="1" dirty="0">
                <a:solidFill>
                  <a:schemeClr val="tx1">
                    <a:lumMod val="95000"/>
                    <a:lumOff val="5000"/>
                  </a:schemeClr>
                </a:solidFill>
              </a:rPr>
              <a:t> 2012 Dec;40(6):567-73. </a:t>
            </a:r>
            <a:endParaRPr lang="el-GR" sz="1050" b="1" dirty="0">
              <a:solidFill>
                <a:schemeClr val="tx1">
                  <a:lumMod val="95000"/>
                  <a:lumOff val="5000"/>
                </a:schemeClr>
              </a:solidFill>
            </a:endParaRPr>
          </a:p>
          <a:p>
            <a:pPr>
              <a:defRPr/>
            </a:pPr>
            <a:endParaRPr lang="en-US" sz="1050" b="1" dirty="0">
              <a:solidFill>
                <a:schemeClr val="tx1">
                  <a:lumMod val="95000"/>
                  <a:lumOff val="5000"/>
                </a:schemeClr>
              </a:solidFill>
            </a:endParaRPr>
          </a:p>
          <a:p>
            <a:pPr>
              <a:defRPr/>
            </a:pPr>
            <a:r>
              <a:rPr lang="en-US" sz="1400" b="1" dirty="0">
                <a:solidFill>
                  <a:schemeClr val="tx1">
                    <a:lumMod val="95000"/>
                    <a:lumOff val="5000"/>
                  </a:schemeClr>
                </a:solidFill>
              </a:rPr>
              <a:t>The risk of blood exposure incidents in dental practices in the Netherlands.</a:t>
            </a:r>
          </a:p>
          <a:p>
            <a:pPr>
              <a:defRPr/>
            </a:pPr>
            <a:r>
              <a:rPr lang="en-US" sz="1050" b="1" dirty="0">
                <a:solidFill>
                  <a:schemeClr val="tx1">
                    <a:lumMod val="95000"/>
                    <a:lumOff val="5000"/>
                  </a:schemeClr>
                </a:solidFill>
                <a:hlinkClick r:id="rId4"/>
              </a:rPr>
              <a:t>van </a:t>
            </a:r>
            <a:r>
              <a:rPr lang="en-US" sz="1050" b="1" dirty="0" err="1">
                <a:solidFill>
                  <a:schemeClr val="tx1">
                    <a:lumMod val="95000"/>
                    <a:lumOff val="5000"/>
                  </a:schemeClr>
                </a:solidFill>
                <a:hlinkClick r:id="rId4"/>
              </a:rPr>
              <a:t>Wijk</a:t>
            </a:r>
            <a:r>
              <a:rPr lang="en-US" sz="1050" b="1" dirty="0">
                <a:solidFill>
                  <a:schemeClr val="tx1">
                    <a:lumMod val="95000"/>
                    <a:lumOff val="5000"/>
                  </a:schemeClr>
                </a:solidFill>
                <a:hlinkClick r:id="rId4"/>
              </a:rPr>
              <a:t> PT</a:t>
            </a:r>
            <a:r>
              <a:rPr lang="en-US" sz="1050" b="1" dirty="0">
                <a:solidFill>
                  <a:schemeClr val="tx1">
                    <a:lumMod val="95000"/>
                    <a:lumOff val="5000"/>
                  </a:schemeClr>
                </a:solidFill>
              </a:rPr>
              <a:t>, </a:t>
            </a:r>
            <a:r>
              <a:rPr lang="en-US" sz="1050" b="1" dirty="0" err="1">
                <a:solidFill>
                  <a:schemeClr val="tx1">
                    <a:lumMod val="95000"/>
                    <a:lumOff val="5000"/>
                  </a:schemeClr>
                </a:solidFill>
                <a:hlinkClick r:id="rId5"/>
              </a:rPr>
              <a:t>Meiberg</a:t>
            </a:r>
            <a:r>
              <a:rPr lang="en-US" sz="1050" b="1" dirty="0">
                <a:solidFill>
                  <a:schemeClr val="tx1">
                    <a:lumMod val="95000"/>
                    <a:lumOff val="5000"/>
                  </a:schemeClr>
                </a:solidFill>
                <a:hlinkClick r:id="rId5"/>
              </a:rPr>
              <a:t> AE</a:t>
            </a:r>
            <a:r>
              <a:rPr lang="en-US" sz="1050" b="1" dirty="0">
                <a:solidFill>
                  <a:schemeClr val="tx1">
                    <a:lumMod val="95000"/>
                    <a:lumOff val="5000"/>
                  </a:schemeClr>
                </a:solidFill>
              </a:rPr>
              <a:t>, </a:t>
            </a:r>
            <a:r>
              <a:rPr lang="en-US" sz="1050" b="1" dirty="0" err="1">
                <a:solidFill>
                  <a:schemeClr val="tx1">
                    <a:lumMod val="95000"/>
                    <a:lumOff val="5000"/>
                  </a:schemeClr>
                </a:solidFill>
                <a:hlinkClick r:id="rId6"/>
              </a:rPr>
              <a:t>Bruers</a:t>
            </a:r>
            <a:r>
              <a:rPr lang="en-US" sz="1050" b="1" dirty="0">
                <a:solidFill>
                  <a:schemeClr val="tx1">
                    <a:lumMod val="95000"/>
                    <a:lumOff val="5000"/>
                  </a:schemeClr>
                </a:solidFill>
                <a:hlinkClick r:id="rId6"/>
              </a:rPr>
              <a:t> JJ</a:t>
            </a:r>
            <a:r>
              <a:rPr lang="en-US" sz="1050" b="1" dirty="0">
                <a:solidFill>
                  <a:schemeClr val="tx1">
                    <a:lumMod val="95000"/>
                    <a:lumOff val="5000"/>
                  </a:schemeClr>
                </a:solidFill>
              </a:rPr>
              <a:t>, </a:t>
            </a:r>
            <a:r>
              <a:rPr lang="en-US" sz="1050" b="1" dirty="0" err="1">
                <a:solidFill>
                  <a:schemeClr val="tx1">
                    <a:lumMod val="95000"/>
                    <a:lumOff val="5000"/>
                  </a:schemeClr>
                </a:solidFill>
                <a:hlinkClick r:id="rId7"/>
              </a:rPr>
              <a:t>Groenewold</a:t>
            </a:r>
            <a:r>
              <a:rPr lang="en-US" sz="1050" b="1" dirty="0">
                <a:solidFill>
                  <a:schemeClr val="tx1">
                    <a:lumMod val="95000"/>
                    <a:lumOff val="5000"/>
                  </a:schemeClr>
                </a:solidFill>
                <a:hlinkClick r:id="rId7"/>
              </a:rPr>
              <a:t> MH</a:t>
            </a:r>
            <a:r>
              <a:rPr lang="en-US" sz="1050" b="1" dirty="0">
                <a:solidFill>
                  <a:schemeClr val="tx1">
                    <a:lumMod val="95000"/>
                    <a:lumOff val="5000"/>
                  </a:schemeClr>
                </a:solidFill>
              </a:rPr>
              <a:t>, </a:t>
            </a:r>
            <a:r>
              <a:rPr lang="en-US" sz="1050" b="1" dirty="0">
                <a:solidFill>
                  <a:schemeClr val="tx1">
                    <a:lumMod val="95000"/>
                    <a:lumOff val="5000"/>
                  </a:schemeClr>
                </a:solidFill>
                <a:hlinkClick r:id="rId8"/>
              </a:rPr>
              <a:t>van </a:t>
            </a:r>
            <a:r>
              <a:rPr lang="en-US" sz="1050" b="1" dirty="0" err="1">
                <a:solidFill>
                  <a:schemeClr val="tx1">
                    <a:lumMod val="95000"/>
                    <a:lumOff val="5000"/>
                  </a:schemeClr>
                </a:solidFill>
                <a:hlinkClick r:id="rId8"/>
              </a:rPr>
              <a:t>Raalten</a:t>
            </a:r>
            <a:r>
              <a:rPr lang="en-US" sz="1050" b="1" dirty="0">
                <a:solidFill>
                  <a:schemeClr val="tx1">
                    <a:lumMod val="95000"/>
                    <a:lumOff val="5000"/>
                  </a:schemeClr>
                </a:solidFill>
                <a:hlinkClick r:id="rId8"/>
              </a:rPr>
              <a:t> AL</a:t>
            </a:r>
            <a:r>
              <a:rPr lang="en-US" sz="1050" b="1" dirty="0">
                <a:solidFill>
                  <a:schemeClr val="tx1">
                    <a:lumMod val="95000"/>
                    <a:lumOff val="5000"/>
                  </a:schemeClr>
                </a:solidFill>
              </a:rPr>
              <a:t>, </a:t>
            </a:r>
            <a:r>
              <a:rPr lang="en-US" sz="1050" b="1" dirty="0">
                <a:solidFill>
                  <a:schemeClr val="tx1">
                    <a:lumMod val="95000"/>
                    <a:lumOff val="5000"/>
                  </a:schemeClr>
                </a:solidFill>
                <a:hlinkClick r:id="rId9"/>
              </a:rPr>
              <a:t>Dam BA</a:t>
            </a:r>
            <a:r>
              <a:rPr lang="en-US" sz="1050" b="1" dirty="0">
                <a:solidFill>
                  <a:schemeClr val="tx1">
                    <a:lumMod val="95000"/>
                    <a:lumOff val="5000"/>
                  </a:schemeClr>
                </a:solidFill>
              </a:rPr>
              <a:t>, </a:t>
            </a:r>
            <a:r>
              <a:rPr lang="en-US" sz="1050" b="1" dirty="0" err="1">
                <a:solidFill>
                  <a:schemeClr val="tx1">
                    <a:lumMod val="95000"/>
                    <a:lumOff val="5000"/>
                  </a:schemeClr>
                </a:solidFill>
                <a:hlinkClick r:id="rId10"/>
              </a:rPr>
              <a:t>Schneeberger</a:t>
            </a:r>
            <a:r>
              <a:rPr lang="en-US" sz="1050" b="1" dirty="0">
                <a:solidFill>
                  <a:schemeClr val="tx1">
                    <a:lumMod val="95000"/>
                    <a:lumOff val="5000"/>
                  </a:schemeClr>
                </a:solidFill>
                <a:hlinkClick r:id="rId10"/>
              </a:rPr>
              <a:t> PM</a:t>
            </a:r>
            <a:r>
              <a:rPr lang="en-US" sz="1050" b="1" dirty="0">
                <a:solidFill>
                  <a:schemeClr val="tx1">
                    <a:lumMod val="95000"/>
                    <a:lumOff val="5000"/>
                  </a:schemeClr>
                </a:solidFill>
              </a:rPr>
              <a:t>.</a:t>
            </a:r>
          </a:p>
          <a:p>
            <a:pPr>
              <a:defRPr/>
            </a:pPr>
            <a:endParaRPr lang="el-GR" sz="1200" b="1" dirty="0">
              <a:solidFill>
                <a:schemeClr val="tx1">
                  <a:lumMod val="95000"/>
                  <a:lumOff val="5000"/>
                </a:schemeClr>
              </a:solidFill>
            </a:endParaRPr>
          </a:p>
          <a:p>
            <a:pPr>
              <a:defRPr/>
            </a:pPr>
            <a:r>
              <a:rPr lang="en-US" sz="1200" b="1" dirty="0">
                <a:solidFill>
                  <a:schemeClr val="tx1">
                    <a:lumMod val="95000"/>
                    <a:lumOff val="5000"/>
                  </a:schemeClr>
                </a:solidFill>
              </a:rPr>
              <a:t>Source</a:t>
            </a:r>
          </a:p>
          <a:p>
            <a:pPr>
              <a:defRPr/>
            </a:pPr>
            <a:r>
              <a:rPr lang="en-US" sz="1000" dirty="0">
                <a:solidFill>
                  <a:schemeClr val="tx1">
                    <a:lumMod val="95000"/>
                    <a:lumOff val="5000"/>
                  </a:schemeClr>
                </a:solidFill>
              </a:rPr>
              <a:t>Department of Medical Microbiology and Infection Control, </a:t>
            </a:r>
            <a:r>
              <a:rPr lang="en-US" sz="1000" dirty="0" err="1">
                <a:solidFill>
                  <a:schemeClr val="tx1">
                    <a:lumMod val="95000"/>
                    <a:lumOff val="5000"/>
                  </a:schemeClr>
                </a:solidFill>
              </a:rPr>
              <a:t>Jeroen</a:t>
            </a:r>
            <a:r>
              <a:rPr lang="en-US" sz="1000" dirty="0">
                <a:solidFill>
                  <a:schemeClr val="tx1">
                    <a:lumMod val="95000"/>
                    <a:lumOff val="5000"/>
                  </a:schemeClr>
                </a:solidFill>
              </a:rPr>
              <a:t> Bosch Hospital, 's-Hertogenbosch, The Netherlands. </a:t>
            </a:r>
            <a:r>
              <a:rPr lang="en-US" sz="1000" dirty="0" smtClean="0">
                <a:solidFill>
                  <a:schemeClr val="tx1">
                    <a:lumMod val="95000"/>
                    <a:lumOff val="5000"/>
                  </a:schemeClr>
                </a:solidFill>
                <a:hlinkClick r:id="rId11"/>
              </a:rPr>
              <a:t>p.vanwijk@vumc.nl</a:t>
            </a:r>
            <a:endParaRPr lang="el-GR" sz="1000" b="1" dirty="0">
              <a:solidFill>
                <a:schemeClr val="tx1">
                  <a:lumMod val="95000"/>
                  <a:lumOff val="5000"/>
                </a:schemeClr>
              </a:solidFill>
            </a:endParaRPr>
          </a:p>
          <a:p>
            <a:pPr>
              <a:defRPr/>
            </a:pPr>
            <a:r>
              <a:rPr lang="en-US" sz="1000" b="1" dirty="0" smtClean="0">
                <a:solidFill>
                  <a:schemeClr val="tx1">
                    <a:lumMod val="95000"/>
                    <a:lumOff val="5000"/>
                  </a:schemeClr>
                </a:solidFill>
              </a:rPr>
              <a:t>OBJECTIVES</a:t>
            </a:r>
            <a:r>
              <a:rPr lang="en-US" sz="1000" b="1" dirty="0">
                <a:solidFill>
                  <a:schemeClr val="tx1">
                    <a:lumMod val="95000"/>
                    <a:lumOff val="5000"/>
                  </a:schemeClr>
                </a:solidFill>
              </a:rPr>
              <a:t>: </a:t>
            </a:r>
          </a:p>
          <a:p>
            <a:pPr>
              <a:defRPr/>
            </a:pPr>
            <a:r>
              <a:rPr lang="en-US" sz="1000" dirty="0">
                <a:solidFill>
                  <a:schemeClr val="tx1">
                    <a:lumMod val="95000"/>
                    <a:lumOff val="5000"/>
                  </a:schemeClr>
                </a:solidFill>
              </a:rPr>
              <a:t>An awareness of the risk of blood-borne infections among dentists has been promoted by the Dutch Dental Association (NMT) as part of their quality and safety </a:t>
            </a:r>
            <a:r>
              <a:rPr lang="en-US" sz="1000" dirty="0" err="1">
                <a:solidFill>
                  <a:schemeClr val="tx1">
                    <a:lumMod val="95000"/>
                    <a:lumOff val="5000"/>
                  </a:schemeClr>
                </a:solidFill>
              </a:rPr>
              <a:t>programme</a:t>
            </a:r>
            <a:r>
              <a:rPr lang="en-US" sz="1000" dirty="0">
                <a:solidFill>
                  <a:schemeClr val="tx1">
                    <a:lumMod val="95000"/>
                    <a:lumOff val="5000"/>
                  </a:schemeClr>
                </a:solidFill>
              </a:rPr>
              <a:t>, and a nationally operating expert </a:t>
            </a:r>
            <a:r>
              <a:rPr lang="en-US" sz="1000" dirty="0" err="1">
                <a:solidFill>
                  <a:schemeClr val="tx1">
                    <a:lumMod val="95000"/>
                    <a:lumOff val="5000"/>
                  </a:schemeClr>
                </a:solidFill>
              </a:rPr>
              <a:t>counselling</a:t>
            </a:r>
            <a:r>
              <a:rPr lang="en-US" sz="1000" dirty="0">
                <a:solidFill>
                  <a:schemeClr val="tx1">
                    <a:lumMod val="95000"/>
                    <a:lumOff val="5000"/>
                  </a:schemeClr>
                </a:solidFill>
              </a:rPr>
              <a:t> centre was contracted to manage all reported incidents.</a:t>
            </a:r>
          </a:p>
          <a:p>
            <a:pPr>
              <a:defRPr/>
            </a:pPr>
            <a:r>
              <a:rPr lang="en-US" sz="1000" b="1" dirty="0">
                <a:solidFill>
                  <a:schemeClr val="tx1">
                    <a:lumMod val="95000"/>
                    <a:lumOff val="5000"/>
                  </a:schemeClr>
                </a:solidFill>
              </a:rPr>
              <a:t>METHODS: </a:t>
            </a:r>
          </a:p>
          <a:p>
            <a:pPr>
              <a:defRPr/>
            </a:pPr>
            <a:r>
              <a:rPr lang="en-US" sz="1000" dirty="0">
                <a:solidFill>
                  <a:schemeClr val="tx1">
                    <a:lumMod val="95000"/>
                    <a:lumOff val="5000"/>
                  </a:schemeClr>
                </a:solidFill>
              </a:rPr>
              <a:t>We </a:t>
            </a:r>
            <a:r>
              <a:rPr lang="en-US" sz="1000" dirty="0" err="1">
                <a:solidFill>
                  <a:schemeClr val="tx1">
                    <a:lumMod val="95000"/>
                    <a:lumOff val="5000"/>
                  </a:schemeClr>
                </a:solidFill>
              </a:rPr>
              <a:t>analysed</a:t>
            </a:r>
            <a:r>
              <a:rPr lang="en-US" sz="1000" dirty="0">
                <a:solidFill>
                  <a:schemeClr val="tx1">
                    <a:lumMod val="95000"/>
                    <a:lumOff val="5000"/>
                  </a:schemeClr>
                </a:solidFill>
              </a:rPr>
              <a:t> data on hepatitis B vaccination status, sex and age for all reported incidents recorded by this centre during 2008. We compared this with data collected at same time during a national survey to assess the performance of the centre. The number of blood exposure injuries among dentists and their assistants, and reporting </a:t>
            </a:r>
            <a:r>
              <a:rPr lang="en-US" sz="1000" dirty="0" err="1">
                <a:solidFill>
                  <a:schemeClr val="tx1">
                    <a:lumMod val="95000"/>
                    <a:lumOff val="5000"/>
                  </a:schemeClr>
                </a:solidFill>
              </a:rPr>
              <a:t>behaviour</a:t>
            </a:r>
            <a:r>
              <a:rPr lang="en-US" sz="1000" dirty="0">
                <a:solidFill>
                  <a:schemeClr val="tx1">
                    <a:lumMod val="95000"/>
                    <a:lumOff val="5000"/>
                  </a:schemeClr>
                </a:solidFill>
              </a:rPr>
              <a:t>, were also assessed.</a:t>
            </a:r>
          </a:p>
          <a:p>
            <a:pPr>
              <a:defRPr/>
            </a:pPr>
            <a:r>
              <a:rPr lang="en-US" sz="1000" b="1" dirty="0">
                <a:solidFill>
                  <a:schemeClr val="tx1">
                    <a:lumMod val="95000"/>
                    <a:lumOff val="5000"/>
                  </a:schemeClr>
                </a:solidFill>
              </a:rPr>
              <a:t>RESULTS: </a:t>
            </a:r>
          </a:p>
          <a:p>
            <a:pPr>
              <a:defRPr/>
            </a:pPr>
            <a:r>
              <a:rPr lang="en-US" sz="1000" dirty="0">
                <a:solidFill>
                  <a:schemeClr val="tx1">
                    <a:lumMod val="95000"/>
                    <a:lumOff val="5000"/>
                  </a:schemeClr>
                </a:solidFill>
              </a:rPr>
              <a:t>In 2008, 387 incidents were reported to the </a:t>
            </a:r>
            <a:r>
              <a:rPr lang="en-US" sz="1000" dirty="0" err="1">
                <a:solidFill>
                  <a:schemeClr val="tx1">
                    <a:lumMod val="95000"/>
                    <a:lumOff val="5000"/>
                  </a:schemeClr>
                </a:solidFill>
              </a:rPr>
              <a:t>counselling</a:t>
            </a:r>
            <a:r>
              <a:rPr lang="en-US" sz="1000" dirty="0">
                <a:solidFill>
                  <a:schemeClr val="tx1">
                    <a:lumMod val="95000"/>
                    <a:lumOff val="5000"/>
                  </a:schemeClr>
                </a:solidFill>
              </a:rPr>
              <a:t> centre. The percentage of high-risk incidents was 16, </a:t>
            </a:r>
            <a:r>
              <a:rPr lang="en-US" sz="1000" b="1" dirty="0">
                <a:solidFill>
                  <a:schemeClr val="tx1">
                    <a:lumMod val="95000"/>
                    <a:lumOff val="5000"/>
                  </a:schemeClr>
                </a:solidFill>
              </a:rPr>
              <a:t>with a risk of hepatitis B, hepatitis C and HIV infections</a:t>
            </a:r>
            <a:r>
              <a:rPr lang="en-US" sz="1000" dirty="0">
                <a:solidFill>
                  <a:schemeClr val="tx1">
                    <a:lumMod val="95000"/>
                    <a:lumOff val="5000"/>
                  </a:schemeClr>
                </a:solidFill>
              </a:rPr>
              <a:t>. In the hepatitis B cases, 12% had no or insufficient immunization. </a:t>
            </a:r>
            <a:r>
              <a:rPr lang="en-US" sz="1000" b="1" u="sng" dirty="0">
                <a:solidFill>
                  <a:schemeClr val="tx1">
                    <a:lumMod val="95000"/>
                    <a:lumOff val="5000"/>
                  </a:schemeClr>
                </a:solidFill>
              </a:rPr>
              <a:t>Eight per cent of those injured were unable to start HIV Post-Exposition Prophylaxis because they reported too late</a:t>
            </a:r>
            <a:r>
              <a:rPr lang="en-US" sz="1000" dirty="0">
                <a:solidFill>
                  <a:schemeClr val="tx1">
                    <a:lumMod val="95000"/>
                    <a:lumOff val="5000"/>
                  </a:schemeClr>
                </a:solidFill>
              </a:rPr>
              <a:t>. Of the 1442 surveys sent, 487 (34%) were returned. Dentists estimated levels of hepatitis B vaccination at 98%. </a:t>
            </a:r>
            <a:r>
              <a:rPr lang="en-US" sz="1000" b="1" u="sng" dirty="0">
                <a:solidFill>
                  <a:schemeClr val="tx1">
                    <a:lumMod val="95000"/>
                    <a:lumOff val="5000"/>
                  </a:schemeClr>
                </a:solidFill>
              </a:rPr>
              <a:t>Thirty-two per cent reported to have had one or more injuries in their practice in 2008</a:t>
            </a:r>
            <a:r>
              <a:rPr lang="en-US" sz="1000" dirty="0">
                <a:solidFill>
                  <a:schemeClr val="tx1">
                    <a:lumMod val="95000"/>
                    <a:lumOff val="5000"/>
                  </a:schemeClr>
                </a:solidFill>
              </a:rPr>
              <a:t>. Of these, 37% were </a:t>
            </a:r>
            <a:r>
              <a:rPr lang="en-US" sz="1000" dirty="0" err="1">
                <a:solidFill>
                  <a:schemeClr val="tx1">
                    <a:lumMod val="95000"/>
                    <a:lumOff val="5000"/>
                  </a:schemeClr>
                </a:solidFill>
              </a:rPr>
              <a:t>counselled</a:t>
            </a:r>
            <a:r>
              <a:rPr lang="en-US" sz="1000" dirty="0">
                <a:solidFill>
                  <a:schemeClr val="tx1">
                    <a:lumMod val="95000"/>
                    <a:lumOff val="5000"/>
                  </a:schemeClr>
                </a:solidFill>
              </a:rPr>
              <a:t> by the expert centre, 18% were </a:t>
            </a:r>
            <a:r>
              <a:rPr lang="en-US" sz="1000" dirty="0" err="1">
                <a:solidFill>
                  <a:schemeClr val="tx1">
                    <a:lumMod val="95000"/>
                    <a:lumOff val="5000"/>
                  </a:schemeClr>
                </a:solidFill>
              </a:rPr>
              <a:t>counselled</a:t>
            </a:r>
            <a:r>
              <a:rPr lang="en-US" sz="1000" dirty="0">
                <a:solidFill>
                  <a:schemeClr val="tx1">
                    <a:lumMod val="95000"/>
                    <a:lumOff val="5000"/>
                  </a:schemeClr>
                </a:solidFill>
              </a:rPr>
              <a:t> by others and 45% sought no medical attention. The performance of the </a:t>
            </a:r>
            <a:r>
              <a:rPr lang="en-US" sz="1000" dirty="0" err="1">
                <a:solidFill>
                  <a:schemeClr val="tx1">
                    <a:lumMod val="95000"/>
                    <a:lumOff val="5000"/>
                  </a:schemeClr>
                </a:solidFill>
              </a:rPr>
              <a:t>counselling</a:t>
            </a:r>
            <a:r>
              <a:rPr lang="en-US" sz="1000" dirty="0">
                <a:solidFill>
                  <a:schemeClr val="tx1">
                    <a:lumMod val="95000"/>
                    <a:lumOff val="5000"/>
                  </a:schemeClr>
                </a:solidFill>
              </a:rPr>
              <a:t> centre received a positive score (95%). A need for more information about vaccination and blood-borne infections in dentistry (52%) was reported.</a:t>
            </a:r>
          </a:p>
          <a:p>
            <a:pPr>
              <a:defRPr/>
            </a:pPr>
            <a:endParaRPr lang="el-GR" sz="1000" b="1" dirty="0">
              <a:solidFill>
                <a:schemeClr val="tx1">
                  <a:lumMod val="95000"/>
                  <a:lumOff val="5000"/>
                </a:schemeClr>
              </a:solidFill>
            </a:endParaRPr>
          </a:p>
          <a:p>
            <a:pPr>
              <a:defRPr/>
            </a:pPr>
            <a:r>
              <a:rPr lang="en-US" sz="1000" b="1" dirty="0">
                <a:solidFill>
                  <a:schemeClr val="tx1">
                    <a:lumMod val="95000"/>
                    <a:lumOff val="5000"/>
                  </a:schemeClr>
                </a:solidFill>
              </a:rPr>
              <a:t>CONCLUSIONS: </a:t>
            </a:r>
          </a:p>
          <a:p>
            <a:pPr>
              <a:defRPr/>
            </a:pPr>
            <a:r>
              <a:rPr lang="en-US" sz="1000" dirty="0">
                <a:solidFill>
                  <a:schemeClr val="tx1">
                    <a:lumMod val="95000"/>
                    <a:lumOff val="5000"/>
                  </a:schemeClr>
                </a:solidFill>
              </a:rPr>
              <a:t>Nationwide data show blood exposure incidents occur frequently in dental settings, with a considerable number of high-risk incidents. </a:t>
            </a:r>
            <a:r>
              <a:rPr lang="en-US" sz="1000" b="1" u="sng" dirty="0">
                <a:solidFill>
                  <a:schemeClr val="tx1">
                    <a:lumMod val="95000"/>
                    <a:lumOff val="5000"/>
                  </a:schemeClr>
                </a:solidFill>
              </a:rPr>
              <a:t>Administering </a:t>
            </a:r>
            <a:r>
              <a:rPr lang="en-US" sz="1000" b="1" u="sng" dirty="0" err="1">
                <a:solidFill>
                  <a:schemeClr val="tx1">
                    <a:lumMod val="95000"/>
                    <a:lumOff val="5000"/>
                  </a:schemeClr>
                </a:solidFill>
              </a:rPr>
              <a:t>anaesthetics</a:t>
            </a:r>
            <a:r>
              <a:rPr lang="en-US" sz="1000" b="1" u="sng" dirty="0">
                <a:solidFill>
                  <a:schemeClr val="tx1">
                    <a:lumMod val="95000"/>
                    <a:lumOff val="5000"/>
                  </a:schemeClr>
                </a:solidFill>
              </a:rPr>
              <a:t> and cleaning-up are major risk factors</a:t>
            </a:r>
            <a:r>
              <a:rPr lang="en-US" sz="1000" dirty="0">
                <a:solidFill>
                  <a:schemeClr val="tx1">
                    <a:lumMod val="95000"/>
                    <a:lumOff val="5000"/>
                  </a:schemeClr>
                </a:solidFill>
              </a:rPr>
              <a:t>. There is a need to intensify measures for safe working conditions in dental care settings in the Netherlands, irrespective of the type of dental practice.</a:t>
            </a:r>
          </a:p>
          <a:p>
            <a:pPr>
              <a:defRPr/>
            </a:pPr>
            <a:endParaRPr lang="el-GR" sz="1000" dirty="0">
              <a:solidFill>
                <a:schemeClr val="tx1">
                  <a:lumMod val="95000"/>
                  <a:lumOff val="5000"/>
                </a:schemeClr>
              </a:solidFill>
            </a:endParaRPr>
          </a:p>
          <a:p>
            <a:pPr>
              <a:defRPr/>
            </a:pPr>
            <a:r>
              <a:rPr lang="en-US" sz="1000" dirty="0">
                <a:solidFill>
                  <a:schemeClr val="tx1">
                    <a:lumMod val="95000"/>
                    <a:lumOff val="5000"/>
                  </a:schemeClr>
                </a:solidFill>
              </a:rPr>
              <a:t>© 2012 John Wiley &amp; Sons A/S</a:t>
            </a:r>
          </a:p>
        </p:txBody>
      </p:sp>
      <p:pic>
        <p:nvPicPr>
          <p:cNvPr id="26627" name="Picture 2" descr="Icon for Blackwell Publishing"/>
          <p:cNvPicPr>
            <a:picLocks noChangeAspect="1" noChangeArrowheads="1"/>
          </p:cNvPicPr>
          <p:nvPr/>
        </p:nvPicPr>
        <p:blipFill>
          <a:blip r:embed="rId12" cstate="email"/>
          <a:srcRect/>
          <a:stretch>
            <a:fillRect/>
          </a:stretch>
        </p:blipFill>
        <p:spPr bwMode="auto">
          <a:xfrm>
            <a:off x="6170613" y="333375"/>
            <a:ext cx="1920875" cy="431800"/>
          </a:xfrm>
          <a:prstGeom prst="rect">
            <a:avLst/>
          </a:prstGeom>
          <a:noFill/>
          <a:ln w="9525">
            <a:noFill/>
            <a:miter lim="800000"/>
            <a:headEnd/>
            <a:tailEnd/>
          </a:ln>
        </p:spPr>
      </p:pic>
    </p:spTree>
  </p:cSld>
  <p:clrMapOvr>
    <a:masterClrMapping/>
  </p:clrMapOvr>
  <p:transition spd="slow">
    <p:pull dir="rd"/>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Στρογγυλεμένο ορθογώνιο"/>
          <p:cNvSpPr/>
          <p:nvPr/>
        </p:nvSpPr>
        <p:spPr>
          <a:xfrm>
            <a:off x="467544" y="2708920"/>
            <a:ext cx="2520280" cy="2808312"/>
          </a:xfrm>
          <a:prstGeom prst="roundRect">
            <a:avLst/>
          </a:prstGeom>
          <a:blipFill>
            <a:blip r:embed="rId2" cstate="email"/>
            <a:stretch>
              <a:fillRect/>
            </a:stretch>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effectLst>
                  <a:outerShdw blurRad="38100" dist="38100" dir="2700000" algn="tl">
                    <a:srgbClr val="000000">
                      <a:alpha val="43137"/>
                    </a:srgbClr>
                  </a:outerShdw>
                </a:effectLst>
                <a:latin typeface="Verdana" pitchFamily="34" charset="0"/>
                <a:ea typeface="Verdana" pitchFamily="34" charset="0"/>
                <a:cs typeface="Verdana" pitchFamily="34" charset="0"/>
              </a:rPr>
              <a:t>The  HIV infected  patient</a:t>
            </a:r>
            <a:endParaRPr lang="el-GR" b="1" dirty="0">
              <a:effectLst>
                <a:outerShdw blurRad="38100" dist="38100" dir="2700000" algn="tl">
                  <a:srgbClr val="000000">
                    <a:alpha val="43137"/>
                  </a:srgbClr>
                </a:outerShdw>
              </a:effectLst>
              <a:latin typeface="Verdana" pitchFamily="34" charset="0"/>
              <a:ea typeface="Verdana" pitchFamily="34" charset="0"/>
              <a:cs typeface="Verdana" pitchFamily="34" charset="0"/>
            </a:endParaRPr>
          </a:p>
        </p:txBody>
      </p:sp>
      <p:sp>
        <p:nvSpPr>
          <p:cNvPr id="3" name="2 - Στρογγυλεμένο ορθογώνιο"/>
          <p:cNvSpPr/>
          <p:nvPr/>
        </p:nvSpPr>
        <p:spPr>
          <a:xfrm>
            <a:off x="3203848" y="2708920"/>
            <a:ext cx="2376264" cy="2808312"/>
          </a:xfrm>
          <a:prstGeom prst="roundRect">
            <a:avLst/>
          </a:prstGeom>
          <a:blipFill>
            <a:blip r:embed="rId3" cstate="email"/>
            <a:stretch>
              <a:fillRect/>
            </a:stretch>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b="1" dirty="0" smtClean="0">
                <a:effectLst>
                  <a:outerShdw blurRad="38100" dist="38100" dir="2700000" algn="tl">
                    <a:srgbClr val="000000">
                      <a:alpha val="43137"/>
                    </a:srgbClr>
                  </a:outerShdw>
                </a:effectLst>
                <a:latin typeface="Verdana" pitchFamily="34" charset="0"/>
                <a:ea typeface="Verdana" pitchFamily="34" charset="0"/>
                <a:cs typeface="Verdana" pitchFamily="34" charset="0"/>
              </a:rPr>
              <a:t>The dentist </a:t>
            </a:r>
            <a:r>
              <a:rPr lang="el-GR" b="1" dirty="0" smtClean="0">
                <a:effectLst>
                  <a:outerShdw blurRad="38100" dist="38100" dir="2700000" algn="tl">
                    <a:srgbClr val="000000">
                      <a:alpha val="43137"/>
                    </a:srgbClr>
                  </a:outerShdw>
                </a:effectLst>
                <a:latin typeface="Verdana" pitchFamily="34" charset="0"/>
                <a:ea typeface="Verdana" pitchFamily="34" charset="0"/>
                <a:cs typeface="Verdana" pitchFamily="34" charset="0"/>
              </a:rPr>
              <a:t> </a:t>
            </a:r>
            <a:r>
              <a:rPr lang="en-US" b="1" dirty="0" smtClean="0">
                <a:effectLst>
                  <a:outerShdw blurRad="38100" dist="38100" dir="2700000" algn="tl">
                    <a:srgbClr val="000000">
                      <a:alpha val="43137"/>
                    </a:srgbClr>
                  </a:outerShdw>
                </a:effectLst>
                <a:latin typeface="Verdana" pitchFamily="34" charset="0"/>
                <a:ea typeface="Verdana" pitchFamily="34" charset="0"/>
                <a:cs typeface="Verdana" pitchFamily="34" charset="0"/>
              </a:rPr>
              <a:t>and the dental             personnel 	</a:t>
            </a:r>
            <a:endParaRPr lang="el-GR" b="1" dirty="0">
              <a:effectLst>
                <a:outerShdw blurRad="38100" dist="38100" dir="2700000" algn="tl">
                  <a:srgbClr val="000000">
                    <a:alpha val="43137"/>
                  </a:srgbClr>
                </a:outerShdw>
              </a:effectLst>
              <a:latin typeface="Verdana" pitchFamily="34" charset="0"/>
              <a:ea typeface="Verdana" pitchFamily="34" charset="0"/>
              <a:cs typeface="Verdana" pitchFamily="34" charset="0"/>
            </a:endParaRPr>
          </a:p>
        </p:txBody>
      </p:sp>
      <p:sp>
        <p:nvSpPr>
          <p:cNvPr id="4" name="3 - Στρογγυλεμένο ορθογώνιο"/>
          <p:cNvSpPr/>
          <p:nvPr/>
        </p:nvSpPr>
        <p:spPr>
          <a:xfrm>
            <a:off x="5796136" y="1484784"/>
            <a:ext cx="2448272" cy="4104456"/>
          </a:xfrm>
          <a:prstGeom prst="roundRect">
            <a:avLst/>
          </a:prstGeom>
          <a:blipFill>
            <a:blip r:embed="rId4" cstate="email"/>
            <a:stretch>
              <a:fillRect/>
            </a:stretch>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effectLst>
                  <a:outerShdw blurRad="38100" dist="38100" dir="2700000" algn="tl">
                    <a:srgbClr val="000000">
                      <a:alpha val="43137"/>
                    </a:srgbClr>
                  </a:outerShdw>
                </a:effectLst>
                <a:latin typeface="Verdana" pitchFamily="34" charset="0"/>
                <a:ea typeface="Verdana" pitchFamily="34" charset="0"/>
                <a:cs typeface="Verdana" pitchFamily="34" charset="0"/>
              </a:rPr>
              <a:t>The  community</a:t>
            </a:r>
            <a:endParaRPr lang="el-GR" b="1" dirty="0">
              <a:effectLst>
                <a:outerShdw blurRad="38100" dist="38100" dir="2700000" algn="tl">
                  <a:srgbClr val="000000">
                    <a:alpha val="43137"/>
                  </a:srgbClr>
                </a:outerShdw>
              </a:effectLst>
              <a:latin typeface="Verdana" pitchFamily="34" charset="0"/>
              <a:ea typeface="Verdana" pitchFamily="34" charset="0"/>
              <a:cs typeface="Verdana" pitchFamily="34" charset="0"/>
            </a:endParaRPr>
          </a:p>
        </p:txBody>
      </p:sp>
      <p:sp>
        <p:nvSpPr>
          <p:cNvPr id="5" name="4 - TextBox"/>
          <p:cNvSpPr txBox="1"/>
          <p:nvPr/>
        </p:nvSpPr>
        <p:spPr>
          <a:xfrm>
            <a:off x="2339752" y="980728"/>
            <a:ext cx="4493218" cy="523220"/>
          </a:xfrm>
          <a:prstGeom prst="rect">
            <a:avLst/>
          </a:prstGeom>
          <a:noFill/>
        </p:spPr>
        <p:txBody>
          <a:bodyPr wrap="none" rtlCol="0">
            <a:spAutoFit/>
          </a:bodyPr>
          <a:lstStyle/>
          <a:p>
            <a:r>
              <a:rPr lang="en-US" sz="28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Arial Black" pitchFamily="34" charset="0"/>
              </a:rPr>
              <a:t>The  stakeholders</a:t>
            </a:r>
            <a:endParaRPr lang="el-GR" sz="28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Arial Black" pitchFamily="34" charset="0"/>
            </a:endParaRPr>
          </a:p>
        </p:txBody>
      </p:sp>
    </p:spTree>
  </p:cSld>
  <p:clrMapOvr>
    <a:masterClrMapping/>
  </p:clrMapOvr>
  <p:transition spd="slow">
    <p:pull dir="rd"/>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5" name="Text Box 5"/>
          <p:cNvSpPr txBox="1">
            <a:spLocks noChangeArrowheads="1"/>
          </p:cNvSpPr>
          <p:nvPr/>
        </p:nvSpPr>
        <p:spPr bwMode="auto">
          <a:xfrm>
            <a:off x="1979712" y="1340768"/>
            <a:ext cx="5685852" cy="646331"/>
          </a:xfrm>
          <a:prstGeom prst="rect">
            <a:avLst/>
          </a:prstGeom>
          <a:solidFill>
            <a:srgbClr val="D89290"/>
          </a:solidFill>
          <a:ln w="28575">
            <a:solidFill>
              <a:srgbClr val="C00000"/>
            </a:solidFill>
            <a:miter lim="800000"/>
            <a:headEnd/>
            <a:tailEnd/>
          </a:ln>
          <a:effectLst/>
        </p:spPr>
        <p:txBody>
          <a:bodyPr wrap="none">
            <a:spAutoFit/>
          </a:bodyPr>
          <a:lstStyle/>
          <a:p>
            <a:pPr>
              <a:defRPr/>
            </a:pPr>
            <a:r>
              <a:rPr lang="en-US" sz="3600" dirty="0" smtClean="0">
                <a:solidFill>
                  <a:srgbClr val="C00000"/>
                </a:solidFill>
                <a:effectLst>
                  <a:outerShdw blurRad="38100" dist="38100" dir="2700000" algn="tl">
                    <a:srgbClr val="000000"/>
                  </a:outerShdw>
                </a:effectLst>
                <a:latin typeface="Tahoma" charset="0"/>
              </a:rPr>
              <a:t>Injury Protection measures</a:t>
            </a:r>
            <a:endParaRPr lang="el-GR" sz="3600" dirty="0">
              <a:solidFill>
                <a:srgbClr val="C00000"/>
              </a:solidFill>
              <a:effectLst>
                <a:outerShdw blurRad="38100" dist="38100" dir="2700000" algn="tl">
                  <a:srgbClr val="000000"/>
                </a:outerShdw>
              </a:effectLst>
              <a:latin typeface="Tahoma" charset="0"/>
            </a:endParaRPr>
          </a:p>
        </p:txBody>
      </p:sp>
      <p:sp>
        <p:nvSpPr>
          <p:cNvPr id="15366" name="Text Box 6"/>
          <p:cNvSpPr txBox="1">
            <a:spLocks noChangeArrowheads="1"/>
          </p:cNvSpPr>
          <p:nvPr/>
        </p:nvSpPr>
        <p:spPr bwMode="auto">
          <a:xfrm>
            <a:off x="179388" y="2205038"/>
            <a:ext cx="8964612" cy="2677656"/>
          </a:xfrm>
          <a:prstGeom prst="rect">
            <a:avLst/>
          </a:prstGeom>
          <a:solidFill>
            <a:srgbClr val="D89290"/>
          </a:solidFill>
          <a:ln w="38100">
            <a:solidFill>
              <a:schemeClr val="accent2">
                <a:lumMod val="75000"/>
              </a:schemeClr>
            </a:solidFill>
            <a:miter lim="800000"/>
            <a:headEnd/>
            <a:tailEnd/>
          </a:ln>
          <a:effectLst/>
        </p:spPr>
        <p:txBody>
          <a:bodyPr>
            <a:spAutoFit/>
          </a:bodyPr>
          <a:lstStyle/>
          <a:p>
            <a:pPr>
              <a:lnSpc>
                <a:spcPct val="150000"/>
              </a:lnSpc>
              <a:buSzPct val="75000"/>
              <a:buFontTx/>
              <a:buBlip>
                <a:blip r:embed="rId2"/>
              </a:buBlip>
              <a:defRPr/>
            </a:pPr>
            <a:r>
              <a:rPr lang="en-US" sz="2400" b="1" dirty="0" smtClean="0">
                <a:solidFill>
                  <a:schemeClr val="accent2">
                    <a:lumMod val="50000"/>
                  </a:schemeClr>
                </a:solidFill>
                <a:effectLst>
                  <a:outerShdw blurRad="38100" dist="38100" dir="2700000" algn="tl">
                    <a:srgbClr val="000000"/>
                  </a:outerShdw>
                </a:effectLst>
                <a:latin typeface="Tahoma" charset="0"/>
              </a:rPr>
              <a:t>  Long sleeves </a:t>
            </a:r>
            <a:r>
              <a:rPr lang="en-US" sz="2400" b="1" dirty="0" err="1" smtClean="0">
                <a:solidFill>
                  <a:schemeClr val="accent2">
                    <a:lumMod val="50000"/>
                  </a:schemeClr>
                </a:solidFill>
                <a:effectLst>
                  <a:outerShdw blurRad="38100" dist="38100" dir="2700000" algn="tl">
                    <a:srgbClr val="000000"/>
                  </a:outerShdw>
                </a:effectLst>
                <a:latin typeface="Tahoma" charset="0"/>
              </a:rPr>
              <a:t>Bioguard</a:t>
            </a:r>
            <a:r>
              <a:rPr lang="en-US" sz="2400" b="1" dirty="0" smtClean="0">
                <a:solidFill>
                  <a:schemeClr val="accent2">
                    <a:lumMod val="50000"/>
                  </a:schemeClr>
                </a:solidFill>
                <a:effectLst>
                  <a:outerShdw blurRad="38100" dist="38100" dir="2700000" algn="tl">
                    <a:srgbClr val="000000"/>
                  </a:outerShdw>
                </a:effectLst>
                <a:latin typeface="Tahoma" charset="0"/>
              </a:rPr>
              <a:t> </a:t>
            </a:r>
            <a:r>
              <a:rPr lang="el-GR" sz="2400" b="1" dirty="0" smtClean="0">
                <a:solidFill>
                  <a:schemeClr val="accent2">
                    <a:lumMod val="50000"/>
                  </a:schemeClr>
                </a:solidFill>
                <a:effectLst>
                  <a:outerShdw blurRad="38100" dist="38100" dir="2700000" algn="tl">
                    <a:srgbClr val="000000"/>
                  </a:outerShdw>
                </a:effectLst>
                <a:latin typeface="Tahoma" charset="0"/>
              </a:rPr>
              <a:t> </a:t>
            </a:r>
            <a:r>
              <a:rPr lang="en-US" sz="2400" b="1" dirty="0" smtClean="0">
                <a:solidFill>
                  <a:schemeClr val="accent2">
                    <a:lumMod val="50000"/>
                  </a:schemeClr>
                </a:solidFill>
                <a:effectLst>
                  <a:outerShdw blurRad="38100" dist="38100" dir="2700000" algn="tl">
                    <a:srgbClr val="000000"/>
                  </a:outerShdw>
                </a:effectLst>
                <a:latin typeface="Tahoma" charset="0"/>
              </a:rPr>
              <a:t>gowns</a:t>
            </a:r>
          </a:p>
          <a:p>
            <a:pPr>
              <a:lnSpc>
                <a:spcPct val="150000"/>
              </a:lnSpc>
              <a:buSzPct val="75000"/>
              <a:buFontTx/>
              <a:buBlip>
                <a:blip r:embed="rId2"/>
              </a:buBlip>
              <a:defRPr/>
            </a:pPr>
            <a:r>
              <a:rPr lang="el-GR" sz="2400" b="1" dirty="0" smtClean="0">
                <a:solidFill>
                  <a:schemeClr val="accent2">
                    <a:lumMod val="50000"/>
                  </a:schemeClr>
                </a:solidFill>
                <a:effectLst>
                  <a:outerShdw blurRad="38100" dist="38100" dir="2700000" algn="tl">
                    <a:srgbClr val="000000"/>
                  </a:outerShdw>
                </a:effectLst>
                <a:latin typeface="Tahoma" charset="0"/>
              </a:rPr>
              <a:t> </a:t>
            </a:r>
            <a:r>
              <a:rPr lang="en-US" sz="2400" b="1" dirty="0" smtClean="0">
                <a:solidFill>
                  <a:schemeClr val="accent2">
                    <a:lumMod val="50000"/>
                  </a:schemeClr>
                </a:solidFill>
                <a:effectLst>
                  <a:outerShdw blurRad="38100" dist="38100" dir="2700000" algn="tl">
                    <a:srgbClr val="000000"/>
                  </a:outerShdw>
                </a:effectLst>
                <a:latin typeface="Tahoma" charset="0"/>
              </a:rPr>
              <a:t> Excellent quality face  mask</a:t>
            </a:r>
          </a:p>
          <a:p>
            <a:pPr>
              <a:lnSpc>
                <a:spcPct val="150000"/>
              </a:lnSpc>
              <a:buSzPct val="75000"/>
              <a:buFontTx/>
              <a:buBlip>
                <a:blip r:embed="rId2"/>
              </a:buBlip>
              <a:defRPr/>
            </a:pPr>
            <a:r>
              <a:rPr lang="el-GR" sz="2400" b="1" dirty="0" smtClean="0">
                <a:solidFill>
                  <a:schemeClr val="accent2">
                    <a:lumMod val="50000"/>
                  </a:schemeClr>
                </a:solidFill>
                <a:effectLst>
                  <a:outerShdw blurRad="38100" dist="38100" dir="2700000" algn="tl">
                    <a:srgbClr val="000000"/>
                  </a:outerShdw>
                </a:effectLst>
                <a:latin typeface="Tahoma" charset="0"/>
              </a:rPr>
              <a:t> </a:t>
            </a:r>
            <a:r>
              <a:rPr lang="en-US" sz="2400" b="1" dirty="0" smtClean="0">
                <a:solidFill>
                  <a:schemeClr val="accent2">
                    <a:lumMod val="50000"/>
                  </a:schemeClr>
                </a:solidFill>
                <a:effectLst>
                  <a:outerShdw blurRad="38100" dist="38100" dir="2700000" algn="tl">
                    <a:srgbClr val="000000"/>
                  </a:outerShdw>
                </a:effectLst>
                <a:latin typeface="Tahoma" charset="0"/>
              </a:rPr>
              <a:t> Excellent quality of gloves </a:t>
            </a:r>
            <a:endParaRPr lang="el-GR" sz="2400" b="1" dirty="0">
              <a:solidFill>
                <a:schemeClr val="accent2">
                  <a:lumMod val="50000"/>
                </a:schemeClr>
              </a:solidFill>
              <a:effectLst>
                <a:outerShdw blurRad="38100" dist="38100" dir="2700000" algn="tl">
                  <a:srgbClr val="000000"/>
                </a:outerShdw>
              </a:effectLst>
              <a:latin typeface="Tahoma" charset="0"/>
            </a:endParaRPr>
          </a:p>
          <a:p>
            <a:pPr>
              <a:lnSpc>
                <a:spcPct val="150000"/>
              </a:lnSpc>
              <a:buSzPct val="75000"/>
              <a:buFontTx/>
              <a:buBlip>
                <a:blip r:embed="rId2"/>
              </a:buBlip>
              <a:defRPr/>
            </a:pPr>
            <a:r>
              <a:rPr lang="el-GR" sz="2400" b="1" dirty="0">
                <a:solidFill>
                  <a:schemeClr val="accent2">
                    <a:lumMod val="50000"/>
                  </a:schemeClr>
                </a:solidFill>
                <a:effectLst>
                  <a:outerShdw blurRad="38100" dist="38100" dir="2700000" algn="tl">
                    <a:srgbClr val="000000"/>
                  </a:outerShdw>
                </a:effectLst>
                <a:latin typeface="Tahoma" charset="0"/>
              </a:rPr>
              <a:t> </a:t>
            </a:r>
            <a:r>
              <a:rPr lang="en-US" sz="2400" b="1" dirty="0">
                <a:solidFill>
                  <a:schemeClr val="accent2">
                    <a:lumMod val="50000"/>
                  </a:schemeClr>
                </a:solidFill>
                <a:effectLst>
                  <a:outerShdw blurRad="38100" dist="38100" dir="2700000" algn="tl">
                    <a:srgbClr val="000000"/>
                  </a:outerShdw>
                </a:effectLst>
                <a:latin typeface="Tahoma" charset="0"/>
              </a:rPr>
              <a:t> </a:t>
            </a:r>
            <a:r>
              <a:rPr lang="en-US" sz="2400" b="1" dirty="0" smtClean="0">
                <a:solidFill>
                  <a:schemeClr val="accent2">
                    <a:lumMod val="50000"/>
                  </a:schemeClr>
                </a:solidFill>
                <a:effectLst>
                  <a:outerShdw blurRad="38100" dist="38100" dir="2700000" algn="tl">
                    <a:srgbClr val="000000"/>
                  </a:outerShdw>
                </a:effectLst>
                <a:latin typeface="Tahoma" charset="0"/>
              </a:rPr>
              <a:t>Face shield or goggles</a:t>
            </a:r>
            <a:endParaRPr lang="el-GR" sz="2400" b="1" dirty="0">
              <a:solidFill>
                <a:schemeClr val="accent2">
                  <a:lumMod val="50000"/>
                </a:schemeClr>
              </a:solidFill>
              <a:effectLst>
                <a:outerShdw blurRad="38100" dist="38100" dir="2700000" algn="tl">
                  <a:srgbClr val="000000"/>
                </a:outerShdw>
              </a:effectLst>
              <a:latin typeface="Tahoma" charset="0"/>
            </a:endParaRPr>
          </a:p>
          <a:p>
            <a:pPr>
              <a:buSzPct val="75000"/>
              <a:buFontTx/>
              <a:buBlip>
                <a:blip r:embed="rId2"/>
              </a:buBlip>
              <a:defRPr/>
            </a:pPr>
            <a:r>
              <a:rPr lang="el-GR" sz="2400" b="1" dirty="0">
                <a:solidFill>
                  <a:schemeClr val="accent2">
                    <a:lumMod val="50000"/>
                  </a:schemeClr>
                </a:solidFill>
                <a:effectLst>
                  <a:outerShdw blurRad="38100" dist="38100" dir="2700000" algn="tl">
                    <a:srgbClr val="000000"/>
                  </a:outerShdw>
                </a:effectLst>
                <a:latin typeface="Tahoma" charset="0"/>
              </a:rPr>
              <a:t> </a:t>
            </a:r>
            <a:r>
              <a:rPr lang="en-US" sz="2400" b="1" dirty="0">
                <a:solidFill>
                  <a:schemeClr val="accent2">
                    <a:lumMod val="50000"/>
                  </a:schemeClr>
                </a:solidFill>
                <a:effectLst>
                  <a:outerShdw blurRad="38100" dist="38100" dir="2700000" algn="tl">
                    <a:srgbClr val="000000"/>
                  </a:outerShdw>
                </a:effectLst>
                <a:latin typeface="Tahoma" charset="0"/>
              </a:rPr>
              <a:t> </a:t>
            </a:r>
            <a:r>
              <a:rPr lang="en-US" sz="2400" b="1" dirty="0" smtClean="0">
                <a:solidFill>
                  <a:schemeClr val="accent2">
                    <a:lumMod val="50000"/>
                  </a:schemeClr>
                </a:solidFill>
                <a:effectLst>
                  <a:outerShdw blurRad="38100" dist="38100" dir="2700000" algn="tl">
                    <a:srgbClr val="000000"/>
                  </a:outerShdw>
                </a:effectLst>
                <a:latin typeface="Tahoma" charset="0"/>
              </a:rPr>
              <a:t>Closed  synthetic or cloth shoes </a:t>
            </a:r>
            <a:endParaRPr lang="el-GR" sz="2400" b="1" dirty="0">
              <a:solidFill>
                <a:schemeClr val="accent2">
                  <a:lumMod val="50000"/>
                </a:schemeClr>
              </a:solidFill>
              <a:effectLst>
                <a:outerShdw blurRad="38100" dist="38100" dir="2700000" algn="tl">
                  <a:srgbClr val="000000"/>
                </a:outerShdw>
              </a:effectLst>
              <a:latin typeface="Tahoma" charset="0"/>
            </a:endParaRPr>
          </a:p>
        </p:txBody>
      </p:sp>
      <p:pic>
        <p:nvPicPr>
          <p:cNvPr id="10245" name="Picture 8" descr="IMG_1381"/>
          <p:cNvPicPr>
            <a:picLocks noChangeAspect="1" noChangeArrowheads="1"/>
          </p:cNvPicPr>
          <p:nvPr/>
        </p:nvPicPr>
        <p:blipFill>
          <a:blip r:embed="rId3" cstate="email"/>
          <a:srcRect/>
          <a:stretch>
            <a:fillRect/>
          </a:stretch>
        </p:blipFill>
        <p:spPr bwMode="auto">
          <a:xfrm>
            <a:off x="4716016" y="5589240"/>
            <a:ext cx="1295400" cy="950913"/>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10247" name="Picture 7" descr="https://encrypted-tbn0.gstatic.com/images?q=tbn:ANd9GcQEGl043p9LZXH4BBnGBp797Nz4ix3feqIlpYUlF6gnX3LkkG9p"/>
          <p:cNvPicPr>
            <a:picLocks noChangeAspect="1" noChangeArrowheads="1"/>
          </p:cNvPicPr>
          <p:nvPr/>
        </p:nvPicPr>
        <p:blipFill>
          <a:blip r:embed="rId4" cstate="email"/>
          <a:srcRect/>
          <a:stretch>
            <a:fillRect/>
          </a:stretch>
        </p:blipFill>
        <p:spPr bwMode="auto">
          <a:xfrm>
            <a:off x="6156176" y="5589240"/>
            <a:ext cx="1152525" cy="936625"/>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10249" name="Picture 9" descr="https://encrypted-tbn3.gstatic.com/images?q=tbn:ANd9GcQ7pToYIePROY7VgBq8qlDdhVJCvGMIeyr2ZEoZccUI12AW6nCIpw"/>
          <p:cNvPicPr>
            <a:picLocks noChangeAspect="1" noChangeArrowheads="1"/>
          </p:cNvPicPr>
          <p:nvPr/>
        </p:nvPicPr>
        <p:blipFill>
          <a:blip r:embed="rId5" cstate="email"/>
          <a:srcRect/>
          <a:stretch>
            <a:fillRect/>
          </a:stretch>
        </p:blipFill>
        <p:spPr bwMode="auto">
          <a:xfrm>
            <a:off x="7524328" y="5589240"/>
            <a:ext cx="1173162" cy="95250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8" name="Picture 2" descr="https://encrypted-tbn3.gstatic.com/images?q=tbn:ANd9GcQLmXjs4cZZ6dj2TIkmk2IBigNEd17lDwYK_f5TPOzrl8O1uamiPQ"/>
          <p:cNvPicPr>
            <a:picLocks noChangeAspect="1" noChangeArrowheads="1"/>
          </p:cNvPicPr>
          <p:nvPr/>
        </p:nvPicPr>
        <p:blipFill>
          <a:blip r:embed="rId6" cstate="email"/>
          <a:srcRect/>
          <a:stretch>
            <a:fillRect/>
          </a:stretch>
        </p:blipFill>
        <p:spPr bwMode="auto">
          <a:xfrm>
            <a:off x="1763688" y="5577846"/>
            <a:ext cx="1285782" cy="946175"/>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9" name="Picture 4" descr="https://encrypted-tbn1.gstatic.com/images?q=tbn:ANd9GcTfuNIF14tDGr7uvEZVRFz_TOWYLP3oQmoKABlKAW_pPS58WJ2_"/>
          <p:cNvPicPr>
            <a:picLocks noChangeAspect="1" noChangeArrowheads="1"/>
          </p:cNvPicPr>
          <p:nvPr/>
        </p:nvPicPr>
        <p:blipFill>
          <a:blip r:embed="rId7" cstate="email"/>
          <a:srcRect/>
          <a:stretch>
            <a:fillRect/>
          </a:stretch>
        </p:blipFill>
        <p:spPr bwMode="auto">
          <a:xfrm>
            <a:off x="3275857" y="5577926"/>
            <a:ext cx="1152127" cy="947418"/>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cSld>
  <p:clrMapOvr>
    <a:masterClrMapping/>
  </p:clrMapOvr>
  <p:transition spd="slow">
    <p:pull dir="rd"/>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TextBox"/>
          <p:cNvSpPr txBox="1"/>
          <p:nvPr/>
        </p:nvSpPr>
        <p:spPr>
          <a:xfrm>
            <a:off x="1691680" y="1844824"/>
            <a:ext cx="6012160" cy="2554545"/>
          </a:xfrm>
          <a:prstGeom prst="rect">
            <a:avLst/>
          </a:prstGeom>
          <a:solidFill>
            <a:schemeClr val="accent1">
              <a:lumMod val="40000"/>
              <a:lumOff val="60000"/>
            </a:schemeClr>
          </a:solidFill>
        </p:spPr>
        <p:txBody>
          <a:bodyPr wrap="square" rtlCol="0">
            <a:spAutoFit/>
          </a:bodyPr>
          <a:lstStyle/>
          <a:p>
            <a:r>
              <a:rPr lang="en-US" sz="3200" dirty="0" smtClean="0"/>
              <a:t>Protection from  the  contaminated  air/water mist</a:t>
            </a:r>
          </a:p>
          <a:p>
            <a:endParaRPr lang="en-US" sz="3200" dirty="0" smtClean="0"/>
          </a:p>
          <a:p>
            <a:pPr>
              <a:buFont typeface="Arial" pitchFamily="34" charset="0"/>
              <a:buChar char="•"/>
            </a:pPr>
            <a:r>
              <a:rPr lang="en-US" sz="3200" dirty="0" smtClean="0"/>
              <a:t>High Evacuation/Suction</a:t>
            </a:r>
          </a:p>
          <a:p>
            <a:pPr>
              <a:buFont typeface="Arial" pitchFamily="34" charset="0"/>
              <a:buChar char="•"/>
            </a:pPr>
            <a:r>
              <a:rPr lang="en-US" sz="3200" dirty="0" smtClean="0"/>
              <a:t>Rubber dam</a:t>
            </a:r>
            <a:endParaRPr lang="el-GR" sz="3200" dirty="0"/>
          </a:p>
        </p:txBody>
      </p:sp>
      <p:pic>
        <p:nvPicPr>
          <p:cNvPr id="1027" name="Picture 3" descr="E:\NEOS-FAKELOS\Τα έγγραφά μου\Οι εικόνες μου\Pateli et al\T2.022\QD0021025.JPG"/>
          <p:cNvPicPr>
            <a:picLocks noChangeAspect="1" noChangeArrowheads="1"/>
          </p:cNvPicPr>
          <p:nvPr/>
        </p:nvPicPr>
        <p:blipFill>
          <a:blip r:embed="rId2" cstate="email"/>
          <a:srcRect/>
          <a:stretch>
            <a:fillRect/>
          </a:stretch>
        </p:blipFill>
        <p:spPr bwMode="auto">
          <a:xfrm>
            <a:off x="4860032" y="4005064"/>
            <a:ext cx="3930824" cy="2620549"/>
          </a:xfrm>
          <a:prstGeom prst="rect">
            <a:avLst/>
          </a:prstGeom>
          <a:noFill/>
        </p:spPr>
      </p:pic>
    </p:spTree>
  </p:cSld>
  <p:clrMapOvr>
    <a:masterClrMapping/>
  </p:clrMapOvr>
  <p:transition spd="slow">
    <p:pull dir="rd"/>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descr="Untitled-1"/>
          <p:cNvPicPr>
            <a:picLocks noChangeAspect="1" noChangeArrowheads="1"/>
          </p:cNvPicPr>
          <p:nvPr/>
        </p:nvPicPr>
        <p:blipFill>
          <a:blip r:embed="rId2" cstate="email"/>
          <a:srcRect/>
          <a:stretch>
            <a:fillRect/>
          </a:stretch>
        </p:blipFill>
        <p:spPr bwMode="auto">
          <a:xfrm>
            <a:off x="611188" y="333375"/>
            <a:ext cx="8027987" cy="6021388"/>
          </a:xfrm>
          <a:prstGeom prst="rect">
            <a:avLst/>
          </a:prstGeom>
          <a:noFill/>
          <a:ln w="9525">
            <a:solidFill>
              <a:schemeClr val="tx1"/>
            </a:solidFill>
            <a:miter lim="800000"/>
            <a:headEnd/>
            <a:tailEnd/>
          </a:ln>
        </p:spPr>
      </p:pic>
    </p:spTree>
  </p:cSld>
  <p:clrMapOvr>
    <a:masterClrMapping/>
  </p:clrMapOvr>
  <p:transition spd="slow">
    <p:pull dir="rd"/>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2"/>
          <p:cNvPicPr>
            <a:picLocks noChangeAspect="1" noChangeArrowheads="1"/>
          </p:cNvPicPr>
          <p:nvPr/>
        </p:nvPicPr>
        <p:blipFill>
          <a:blip r:embed="rId2" cstate="email"/>
          <a:srcRect/>
          <a:stretch>
            <a:fillRect/>
          </a:stretch>
        </p:blipFill>
        <p:spPr bwMode="auto">
          <a:xfrm>
            <a:off x="742950" y="400050"/>
            <a:ext cx="7848600" cy="5886450"/>
          </a:xfrm>
          <a:prstGeom prst="rect">
            <a:avLst/>
          </a:prstGeom>
          <a:noFill/>
          <a:ln w="9525">
            <a:solidFill>
              <a:schemeClr val="tx1"/>
            </a:solidFill>
            <a:miter lim="800000"/>
            <a:headEnd/>
            <a:tailEnd/>
          </a:ln>
        </p:spPr>
      </p:pic>
    </p:spTree>
  </p:cSld>
  <p:clrMapOvr>
    <a:masterClrMapping/>
  </p:clrMapOvr>
  <p:transition spd="slow">
    <p:pull dir="rd"/>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1 - Εικόνα" descr="DSC_1508.JPG"/>
          <p:cNvPicPr>
            <a:picLocks noChangeAspect="1"/>
          </p:cNvPicPr>
          <p:nvPr/>
        </p:nvPicPr>
        <p:blipFill>
          <a:blip r:embed="rId2" cstate="email"/>
          <a:srcRect/>
          <a:stretch>
            <a:fillRect/>
          </a:stretch>
        </p:blipFill>
        <p:spPr bwMode="auto">
          <a:xfrm>
            <a:off x="683568" y="1772816"/>
            <a:ext cx="3592080" cy="3312368"/>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3" name="Picture 2" descr="E:\NEOS-FAKELOS\Τα έγγραφά μου\100D5000bg\DSC_1672.JPG"/>
          <p:cNvPicPr>
            <a:picLocks noChangeAspect="1" noChangeArrowheads="1"/>
          </p:cNvPicPr>
          <p:nvPr/>
        </p:nvPicPr>
        <p:blipFill>
          <a:blip r:embed="rId3" cstate="email"/>
          <a:srcRect/>
          <a:stretch>
            <a:fillRect/>
          </a:stretch>
        </p:blipFill>
        <p:spPr bwMode="auto">
          <a:xfrm rot="16200000">
            <a:off x="5337237" y="647539"/>
            <a:ext cx="2880320" cy="2538587"/>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4" name="3 - Εικόνα" descr="DSC_0707.JPG"/>
          <p:cNvPicPr>
            <a:picLocks noChangeAspect="1"/>
          </p:cNvPicPr>
          <p:nvPr/>
        </p:nvPicPr>
        <p:blipFill>
          <a:blip r:embed="rId4" cstate="email"/>
          <a:srcRect/>
          <a:stretch>
            <a:fillRect/>
          </a:stretch>
        </p:blipFill>
        <p:spPr>
          <a:xfrm>
            <a:off x="4860032" y="3501008"/>
            <a:ext cx="3816424" cy="299668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ransition spd="slow">
    <p:pull dir="rd"/>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4" name="Picture 2" descr="MIN7"/>
          <p:cNvPicPr>
            <a:picLocks noChangeAspect="1" noChangeArrowheads="1"/>
          </p:cNvPicPr>
          <p:nvPr/>
        </p:nvPicPr>
        <p:blipFill>
          <a:blip r:embed="rId2" cstate="email"/>
          <a:srcRect/>
          <a:stretch>
            <a:fillRect/>
          </a:stretch>
        </p:blipFill>
        <p:spPr bwMode="auto">
          <a:xfrm>
            <a:off x="3860800" y="3562350"/>
            <a:ext cx="5070475" cy="3092450"/>
          </a:xfrm>
          <a:prstGeom prst="rect">
            <a:avLst/>
          </a:prstGeom>
          <a:noFill/>
          <a:ln w="9525">
            <a:solidFill>
              <a:schemeClr val="tx1"/>
            </a:solidFill>
            <a:miter lim="800000"/>
            <a:headEnd/>
            <a:tailEnd/>
          </a:ln>
        </p:spPr>
      </p:pic>
      <p:pic>
        <p:nvPicPr>
          <p:cNvPr id="13315" name="Picture 3" descr="MIN8"/>
          <p:cNvPicPr>
            <a:picLocks noChangeAspect="1" noChangeArrowheads="1"/>
          </p:cNvPicPr>
          <p:nvPr/>
        </p:nvPicPr>
        <p:blipFill>
          <a:blip r:embed="rId3" cstate="email"/>
          <a:srcRect/>
          <a:stretch>
            <a:fillRect/>
          </a:stretch>
        </p:blipFill>
        <p:spPr bwMode="auto">
          <a:xfrm>
            <a:off x="244475" y="188913"/>
            <a:ext cx="5056188" cy="3081337"/>
          </a:xfrm>
          <a:prstGeom prst="rect">
            <a:avLst/>
          </a:prstGeom>
          <a:noFill/>
          <a:ln w="9525">
            <a:solidFill>
              <a:schemeClr val="tx1"/>
            </a:solidFill>
            <a:miter lim="800000"/>
            <a:headEnd/>
            <a:tailEnd/>
          </a:ln>
        </p:spPr>
      </p:pic>
    </p:spTree>
  </p:cSld>
  <p:clrMapOvr>
    <a:masterClrMapping/>
  </p:clrMapOvr>
  <p:transition spd="slow">
    <p:pull dir="rd"/>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1 - Εικόνα" descr="Meisinger HM 021 BEI Enzymes 25X.tif"/>
          <p:cNvPicPr>
            <a:picLocks noChangeAspect="1"/>
          </p:cNvPicPr>
          <p:nvPr/>
        </p:nvPicPr>
        <p:blipFill>
          <a:blip r:embed="rId2" cstate="email"/>
          <a:srcRect/>
          <a:stretch>
            <a:fillRect/>
          </a:stretch>
        </p:blipFill>
        <p:spPr bwMode="auto">
          <a:xfrm>
            <a:off x="4859338" y="2924175"/>
            <a:ext cx="3987800" cy="3671888"/>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15363" name="2 - Εικόνα" descr="Meisenger 7RA sterile nt 25X MIX.tif"/>
          <p:cNvPicPr>
            <a:picLocks noChangeAspect="1"/>
          </p:cNvPicPr>
          <p:nvPr/>
        </p:nvPicPr>
        <p:blipFill>
          <a:blip r:embed="rId3" cstate="email"/>
          <a:srcRect/>
          <a:stretch>
            <a:fillRect/>
          </a:stretch>
        </p:blipFill>
        <p:spPr bwMode="auto">
          <a:xfrm>
            <a:off x="468313" y="476250"/>
            <a:ext cx="4175125" cy="3846513"/>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5" name="4 - TextBox"/>
          <p:cNvSpPr txBox="1"/>
          <p:nvPr/>
        </p:nvSpPr>
        <p:spPr>
          <a:xfrm>
            <a:off x="611188" y="6237288"/>
            <a:ext cx="2297112" cy="369887"/>
          </a:xfrm>
          <a:prstGeom prst="rect">
            <a:avLst/>
          </a:prstGeom>
          <a:noFill/>
        </p:spPr>
        <p:txBody>
          <a:bodyPr wrap="none">
            <a:spAutoFit/>
          </a:bodyPr>
          <a:lstStyle/>
          <a:p>
            <a:pPr>
              <a:defRPr/>
            </a:pPr>
            <a:r>
              <a:rPr lang="en-US" dirty="0" err="1">
                <a:solidFill>
                  <a:srgbClr val="3E34BE"/>
                </a:solidFill>
                <a:effectLst>
                  <a:outerShdw blurRad="38100" dist="38100" dir="2700000" algn="tl">
                    <a:srgbClr val="000000">
                      <a:alpha val="43137"/>
                    </a:srgbClr>
                  </a:outerShdw>
                </a:effectLst>
              </a:rPr>
              <a:t>Tzoutzas</a:t>
            </a:r>
            <a:r>
              <a:rPr lang="en-US" dirty="0">
                <a:solidFill>
                  <a:srgbClr val="3E34BE"/>
                </a:solidFill>
                <a:effectLst>
                  <a:outerShdw blurRad="38100" dist="38100" dir="2700000" algn="tl">
                    <a:srgbClr val="000000">
                      <a:alpha val="43137"/>
                    </a:srgbClr>
                  </a:outerShdw>
                </a:effectLst>
              </a:rPr>
              <a:t> et </a:t>
            </a:r>
            <a:r>
              <a:rPr lang="en-US">
                <a:solidFill>
                  <a:srgbClr val="3E34BE"/>
                </a:solidFill>
                <a:effectLst>
                  <a:outerShdw blurRad="38100" dist="38100" dir="2700000" algn="tl">
                    <a:srgbClr val="000000">
                      <a:alpha val="43137"/>
                    </a:srgbClr>
                  </a:outerShdw>
                </a:effectLst>
              </a:rPr>
              <a:t>al.,</a:t>
            </a:r>
            <a:r>
              <a:rPr lang="en-US" dirty="0">
                <a:solidFill>
                  <a:srgbClr val="3E34BE"/>
                </a:solidFill>
                <a:effectLst>
                  <a:outerShdw blurRad="38100" dist="38100" dir="2700000" algn="tl">
                    <a:srgbClr val="000000">
                      <a:alpha val="43137"/>
                    </a:srgbClr>
                  </a:outerShdw>
                </a:effectLst>
              </a:rPr>
              <a:t>2010</a:t>
            </a:r>
            <a:endParaRPr lang="el-GR" dirty="0">
              <a:solidFill>
                <a:srgbClr val="3E34BE"/>
              </a:solidFill>
              <a:effectLst>
                <a:outerShdw blurRad="38100" dist="38100" dir="2700000" algn="tl">
                  <a:srgbClr val="000000">
                    <a:alpha val="43137"/>
                  </a:srgbClr>
                </a:outerShdw>
              </a:effectLst>
            </a:endParaRPr>
          </a:p>
        </p:txBody>
      </p:sp>
    </p:spTree>
  </p:cSld>
  <p:clrMapOvr>
    <a:masterClrMapping/>
  </p:clrMapOvr>
  <p:transition spd="slow">
    <p:pull dir="rd"/>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8" name="Picture 2" descr="IMG_1401"/>
          <p:cNvPicPr>
            <a:picLocks noChangeAspect="1" noChangeArrowheads="1"/>
          </p:cNvPicPr>
          <p:nvPr/>
        </p:nvPicPr>
        <p:blipFill>
          <a:blip r:embed="rId2" cstate="email"/>
          <a:srcRect/>
          <a:stretch>
            <a:fillRect/>
          </a:stretch>
        </p:blipFill>
        <p:spPr bwMode="auto">
          <a:xfrm>
            <a:off x="684213" y="836613"/>
            <a:ext cx="4114800" cy="2016125"/>
          </a:xfrm>
          <a:prstGeom prst="rect">
            <a:avLst/>
          </a:prstGeom>
          <a:noFill/>
          <a:ln w="9525">
            <a:solidFill>
              <a:srgbClr val="3399FF"/>
            </a:solidFill>
            <a:miter lim="800000"/>
            <a:headEnd/>
            <a:tailEnd/>
          </a:ln>
        </p:spPr>
      </p:pic>
      <p:pic>
        <p:nvPicPr>
          <p:cNvPr id="19459" name="Picture 6" descr="IMG_1421"/>
          <p:cNvPicPr>
            <a:picLocks noChangeAspect="1" noChangeArrowheads="1"/>
          </p:cNvPicPr>
          <p:nvPr/>
        </p:nvPicPr>
        <p:blipFill>
          <a:blip r:embed="rId3" cstate="email"/>
          <a:srcRect/>
          <a:stretch>
            <a:fillRect/>
          </a:stretch>
        </p:blipFill>
        <p:spPr bwMode="auto">
          <a:xfrm>
            <a:off x="4572000" y="3500438"/>
            <a:ext cx="4114800" cy="2160587"/>
          </a:xfrm>
          <a:prstGeom prst="rect">
            <a:avLst/>
          </a:prstGeom>
          <a:noFill/>
          <a:ln w="9525">
            <a:solidFill>
              <a:srgbClr val="3399FF"/>
            </a:solidFill>
            <a:miter lim="800000"/>
            <a:headEnd/>
            <a:tailEnd/>
          </a:ln>
        </p:spPr>
      </p:pic>
    </p:spTree>
  </p:cSld>
  <p:clrMapOvr>
    <a:masterClrMapping/>
  </p:clrMapOvr>
  <p:transition spd="slow">
    <p:pull dir="rd"/>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2" name="Picture 2" descr="E:\NEOS-FAKELOS\Τα έγγραφά μου\100D5000bg\DSC_1743.JPG"/>
          <p:cNvPicPr>
            <a:picLocks noChangeAspect="1" noChangeArrowheads="1"/>
          </p:cNvPicPr>
          <p:nvPr/>
        </p:nvPicPr>
        <p:blipFill>
          <a:blip r:embed="rId2" cstate="email"/>
          <a:srcRect/>
          <a:stretch>
            <a:fillRect/>
          </a:stretch>
        </p:blipFill>
        <p:spPr bwMode="auto">
          <a:xfrm>
            <a:off x="684213" y="908050"/>
            <a:ext cx="7831137" cy="5202238"/>
          </a:xfrm>
          <a:prstGeom prst="rect">
            <a:avLst/>
          </a:prstGeom>
          <a:noFill/>
          <a:ln w="9525">
            <a:solidFill>
              <a:srgbClr val="A3BEFB"/>
            </a:solidFill>
            <a:miter lim="800000"/>
            <a:headEnd/>
            <a:tailEnd/>
          </a:ln>
        </p:spPr>
      </p:pic>
    </p:spTree>
  </p:cSld>
  <p:clrMapOvr>
    <a:masterClrMapping/>
  </p:clrMapOvr>
  <p:transition spd="slow">
    <p:pull dir="rd"/>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0" name="Picture 2" descr="IMG_1399"/>
          <p:cNvPicPr>
            <a:picLocks noChangeAspect="1" noChangeArrowheads="1"/>
          </p:cNvPicPr>
          <p:nvPr/>
        </p:nvPicPr>
        <p:blipFill>
          <a:blip r:embed="rId2" cstate="email"/>
          <a:srcRect/>
          <a:stretch>
            <a:fillRect/>
          </a:stretch>
        </p:blipFill>
        <p:spPr bwMode="auto">
          <a:xfrm rot="16200000">
            <a:off x="-441300" y="2646165"/>
            <a:ext cx="4411663" cy="252095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17411" name="Picture 3" descr="IMG_1400"/>
          <p:cNvPicPr>
            <a:picLocks noChangeAspect="1" noChangeArrowheads="1"/>
          </p:cNvPicPr>
          <p:nvPr/>
        </p:nvPicPr>
        <p:blipFill>
          <a:blip r:embed="rId3" cstate="email"/>
          <a:srcRect/>
          <a:stretch>
            <a:fillRect/>
          </a:stretch>
        </p:blipFill>
        <p:spPr bwMode="auto">
          <a:xfrm rot="16200000">
            <a:off x="2401714" y="2646958"/>
            <a:ext cx="4411663" cy="2519362"/>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4" name="Picture 2" descr="E:\NEOS-FAKELOS\Τα έγγραφά μου\ALICE SHOTS 5\DSC04499.JPG"/>
          <p:cNvPicPr>
            <a:picLocks noChangeAspect="1" noChangeArrowheads="1"/>
          </p:cNvPicPr>
          <p:nvPr/>
        </p:nvPicPr>
        <p:blipFill>
          <a:blip r:embed="rId4" cstate="email"/>
          <a:srcRect/>
          <a:stretch>
            <a:fillRect/>
          </a:stretch>
        </p:blipFill>
        <p:spPr bwMode="auto">
          <a:xfrm rot="16200000">
            <a:off x="5272693" y="2656299"/>
            <a:ext cx="4431262" cy="252028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cSld>
  <p:clrMapOvr>
    <a:masterClrMapping/>
  </p:clrMapOvr>
  <p:transition spd="slow">
    <p:pull dir="rd"/>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ctrTitle"/>
          </p:nvPr>
        </p:nvSpPr>
        <p:spPr>
          <a:xfrm>
            <a:off x="683568" y="1628800"/>
            <a:ext cx="7772400" cy="1470025"/>
          </a:xfrm>
        </p:spPr>
        <p:txBody>
          <a:bodyPr/>
          <a:lstStyle/>
          <a:p>
            <a:r>
              <a:rPr lang="en-US" b="1" dirty="0" smtClean="0">
                <a:latin typeface="Verdana" pitchFamily="34" charset="0"/>
                <a:ea typeface="Verdana" pitchFamily="34" charset="0"/>
                <a:cs typeface="Verdana" pitchFamily="34" charset="0"/>
              </a:rPr>
              <a:t>The  Duty to Treat </a:t>
            </a:r>
            <a:endParaRPr lang="el-GR" b="1" dirty="0">
              <a:latin typeface="Verdana" pitchFamily="34" charset="0"/>
              <a:ea typeface="Verdana" pitchFamily="34" charset="0"/>
              <a:cs typeface="Verdana" pitchFamily="34" charset="0"/>
            </a:endParaRPr>
          </a:p>
        </p:txBody>
      </p:sp>
      <p:sp>
        <p:nvSpPr>
          <p:cNvPr id="3" name="2 - Υπότιτλος"/>
          <p:cNvSpPr>
            <a:spLocks noGrp="1"/>
          </p:cNvSpPr>
          <p:nvPr>
            <p:ph type="subTitle" idx="1"/>
          </p:nvPr>
        </p:nvSpPr>
        <p:spPr>
          <a:xfrm>
            <a:off x="1043608" y="3356992"/>
            <a:ext cx="7056784" cy="1752600"/>
          </a:xfrm>
          <a:solidFill>
            <a:schemeClr val="accent1">
              <a:lumMod val="50000"/>
            </a:schemeClr>
          </a:solidFill>
        </p:spPr>
        <p:txBody>
          <a:bodyPr>
            <a:normAutofit fontScale="92500" lnSpcReduction="20000"/>
          </a:bodyPr>
          <a:lstStyle/>
          <a:p>
            <a:pPr algn="l">
              <a:buFont typeface="Arial" pitchFamily="34" charset="0"/>
              <a:buChar char="•"/>
            </a:pPr>
            <a:r>
              <a:rPr lang="en-US" dirty="0" smtClean="0">
                <a:solidFill>
                  <a:schemeClr val="bg1"/>
                </a:solidFill>
                <a:effectLst>
                  <a:outerShdw blurRad="38100" dist="38100" dir="2700000" algn="tl">
                    <a:srgbClr val="000000">
                      <a:alpha val="43137"/>
                    </a:srgbClr>
                  </a:outerShdw>
                </a:effectLst>
              </a:rPr>
              <a:t> Paris, AIDS meeting declaration</a:t>
            </a:r>
          </a:p>
          <a:p>
            <a:pPr algn="l">
              <a:buFont typeface="Arial" pitchFamily="34" charset="0"/>
              <a:buChar char="•"/>
            </a:pPr>
            <a:r>
              <a:rPr lang="en-US" dirty="0" smtClean="0">
                <a:solidFill>
                  <a:schemeClr val="bg1"/>
                </a:solidFill>
                <a:effectLst>
                  <a:outerShdw blurRad="38100" dist="38100" dir="2700000" algn="tl">
                    <a:srgbClr val="000000">
                      <a:alpha val="43137"/>
                    </a:srgbClr>
                  </a:outerShdw>
                </a:effectLst>
              </a:rPr>
              <a:t> ADA’s/Council of Ethics ,Bylaws and 	Indicial Affairs position</a:t>
            </a:r>
          </a:p>
          <a:p>
            <a:pPr algn="l">
              <a:buFont typeface="Arial" pitchFamily="34" charset="0"/>
              <a:buChar char="•"/>
            </a:pPr>
            <a:r>
              <a:rPr lang="en-US" dirty="0" smtClean="0">
                <a:solidFill>
                  <a:schemeClr val="bg1"/>
                </a:solidFill>
                <a:effectLst>
                  <a:outerShdw blurRad="38100" dist="38100" dir="2700000" algn="tl">
                    <a:srgbClr val="000000">
                      <a:alpha val="43137"/>
                    </a:srgbClr>
                  </a:outerShdw>
                </a:effectLst>
              </a:rPr>
              <a:t> Hellenic Dental Association’s position</a:t>
            </a:r>
          </a:p>
          <a:p>
            <a:pPr algn="l">
              <a:buFont typeface="Arial" pitchFamily="34" charset="0"/>
              <a:buChar char="•"/>
            </a:pPr>
            <a:endParaRPr lang="el-GR" dirty="0">
              <a:solidFill>
                <a:schemeClr val="bg1"/>
              </a:solidFill>
              <a:effectLst>
                <a:outerShdw blurRad="38100" dist="38100" dir="2700000" algn="tl">
                  <a:srgbClr val="000000">
                    <a:alpha val="43137"/>
                  </a:srgbClr>
                </a:outerShdw>
              </a:effectLst>
            </a:endParaRPr>
          </a:p>
        </p:txBody>
      </p:sp>
    </p:spTree>
  </p:cSld>
  <p:clrMapOvr>
    <a:masterClrMapping/>
  </p:clrMapOvr>
  <p:transition spd="slow">
    <p:pull dir="rd"/>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6" name="Picture 4" descr="IMG_1403"/>
          <p:cNvPicPr>
            <a:picLocks noChangeAspect="1" noChangeArrowheads="1"/>
          </p:cNvPicPr>
          <p:nvPr/>
        </p:nvPicPr>
        <p:blipFill>
          <a:blip r:embed="rId2" cstate="email"/>
          <a:srcRect/>
          <a:stretch>
            <a:fillRect/>
          </a:stretch>
        </p:blipFill>
        <p:spPr bwMode="auto">
          <a:xfrm>
            <a:off x="539750" y="476250"/>
            <a:ext cx="4832350" cy="3001963"/>
          </a:xfrm>
          <a:prstGeom prst="rect">
            <a:avLst/>
          </a:prstGeom>
          <a:noFill/>
          <a:ln w="9525">
            <a:solidFill>
              <a:srgbClr val="3399FF"/>
            </a:solidFill>
            <a:miter lim="800000"/>
            <a:headEnd/>
            <a:tailEnd/>
          </a:ln>
        </p:spPr>
      </p:pic>
      <p:pic>
        <p:nvPicPr>
          <p:cNvPr id="16387" name="Picture 5" descr="IMG_1404"/>
          <p:cNvPicPr>
            <a:picLocks noChangeAspect="1" noChangeArrowheads="1"/>
          </p:cNvPicPr>
          <p:nvPr/>
        </p:nvPicPr>
        <p:blipFill>
          <a:blip r:embed="rId3" cstate="email"/>
          <a:srcRect/>
          <a:stretch>
            <a:fillRect/>
          </a:stretch>
        </p:blipFill>
        <p:spPr bwMode="auto">
          <a:xfrm>
            <a:off x="3708400" y="3213100"/>
            <a:ext cx="4949825" cy="3071813"/>
          </a:xfrm>
          <a:prstGeom prst="rect">
            <a:avLst/>
          </a:prstGeom>
          <a:noFill/>
          <a:ln w="9525">
            <a:solidFill>
              <a:srgbClr val="3399FF"/>
            </a:solidFill>
            <a:miter lim="800000"/>
            <a:headEnd/>
            <a:tailEnd/>
          </a:ln>
        </p:spPr>
      </p:pic>
      <p:sp>
        <p:nvSpPr>
          <p:cNvPr id="4" name="3 - Βέλος προς τα κάτω"/>
          <p:cNvSpPr/>
          <p:nvPr/>
        </p:nvSpPr>
        <p:spPr>
          <a:xfrm>
            <a:off x="3851275" y="1125538"/>
            <a:ext cx="288925" cy="358775"/>
          </a:xfrm>
          <a:prstGeom prst="down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l-GR"/>
          </a:p>
        </p:txBody>
      </p:sp>
      <p:sp>
        <p:nvSpPr>
          <p:cNvPr id="5" name="4 - Βέλος προς τα κάτω"/>
          <p:cNvSpPr/>
          <p:nvPr/>
        </p:nvSpPr>
        <p:spPr>
          <a:xfrm>
            <a:off x="6156325" y="2924175"/>
            <a:ext cx="287338" cy="360363"/>
          </a:xfrm>
          <a:prstGeom prst="down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l-GR"/>
          </a:p>
        </p:txBody>
      </p:sp>
    </p:spTree>
  </p:cSld>
  <p:clrMapOvr>
    <a:masterClrMapping/>
  </p:clrMapOvr>
  <p:transition spd="slow">
    <p:pull dir="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16386"/>
                                        </p:tgtEl>
                                        <p:attrNameLst>
                                          <p:attrName>style.visibility</p:attrName>
                                        </p:attrNameLst>
                                      </p:cBhvr>
                                      <p:to>
                                        <p:strVal val="visible"/>
                                      </p:to>
                                    </p:set>
                                    <p:animEffect transition="in" filter="dissolve">
                                      <p:cBhvr>
                                        <p:cTn id="7" dur="500"/>
                                        <p:tgtEl>
                                          <p:spTgt spid="16386"/>
                                        </p:tgtEl>
                                      </p:cBhvr>
                                    </p:animEffect>
                                  </p:childTnLst>
                                </p:cTn>
                              </p:par>
                              <p:par>
                                <p:cTn id="8" presetID="9" presetClass="entr" presetSubtype="0" fill="hold" nodeType="withEffect">
                                  <p:stCondLst>
                                    <p:cond delay="0"/>
                                  </p:stCondLst>
                                  <p:childTnLst>
                                    <p:set>
                                      <p:cBhvr>
                                        <p:cTn id="9" dur="1" fill="hold">
                                          <p:stCondLst>
                                            <p:cond delay="0"/>
                                          </p:stCondLst>
                                        </p:cTn>
                                        <p:tgtEl>
                                          <p:spTgt spid="16387"/>
                                        </p:tgtEl>
                                        <p:attrNameLst>
                                          <p:attrName>style.visibility</p:attrName>
                                        </p:attrNameLst>
                                      </p:cBhvr>
                                      <p:to>
                                        <p:strVal val="visible"/>
                                      </p:to>
                                    </p:set>
                                    <p:animEffect transition="in" filter="dissolve">
                                      <p:cBhvr>
                                        <p:cTn id="10" dur="500"/>
                                        <p:tgtEl>
                                          <p:spTgt spid="16387"/>
                                        </p:tgtEl>
                                      </p:cBhvr>
                                    </p:animEffect>
                                  </p:childTnLst>
                                </p:cTn>
                              </p:par>
                            </p:childTnLst>
                          </p:cTn>
                        </p:par>
                      </p:childTnLst>
                    </p:cTn>
                  </p:par>
                  <p:par>
                    <p:cTn id="11" fill="hold">
                      <p:stCondLst>
                        <p:cond delay="indefinite"/>
                      </p:stCondLst>
                      <p:childTnLst>
                        <p:par>
                          <p:cTn id="12" fill="hold">
                            <p:stCondLst>
                              <p:cond delay="0"/>
                            </p:stCondLst>
                            <p:childTnLst>
                              <p:par>
                                <p:cTn id="13" presetID="2" presetClass="entr" presetSubtype="1" fill="hold" grpId="0" nodeType="clickEffect">
                                  <p:stCondLst>
                                    <p:cond delay="0"/>
                                  </p:stCondLst>
                                  <p:childTnLst>
                                    <p:set>
                                      <p:cBhvr>
                                        <p:cTn id="14" dur="1" fill="hold">
                                          <p:stCondLst>
                                            <p:cond delay="0"/>
                                          </p:stCondLst>
                                        </p:cTn>
                                        <p:tgtEl>
                                          <p:spTgt spid="4"/>
                                        </p:tgtEl>
                                        <p:attrNameLst>
                                          <p:attrName>style.visibility</p:attrName>
                                        </p:attrNameLst>
                                      </p:cBhvr>
                                      <p:to>
                                        <p:strVal val="visible"/>
                                      </p:to>
                                    </p:set>
                                    <p:anim calcmode="lin" valueType="num">
                                      <p:cBhvr additive="base">
                                        <p:cTn id="15" dur="1000" fill="hold"/>
                                        <p:tgtEl>
                                          <p:spTgt spid="4"/>
                                        </p:tgtEl>
                                        <p:attrNameLst>
                                          <p:attrName>ppt_x</p:attrName>
                                        </p:attrNameLst>
                                      </p:cBhvr>
                                      <p:tavLst>
                                        <p:tav tm="0">
                                          <p:val>
                                            <p:strVal val="#ppt_x"/>
                                          </p:val>
                                        </p:tav>
                                        <p:tav tm="100000">
                                          <p:val>
                                            <p:strVal val="#ppt_x"/>
                                          </p:val>
                                        </p:tav>
                                      </p:tavLst>
                                    </p:anim>
                                    <p:anim calcmode="lin" valueType="num">
                                      <p:cBhvr additive="base">
                                        <p:cTn id="16" dur="1000" fill="hold"/>
                                        <p:tgtEl>
                                          <p:spTgt spid="4"/>
                                        </p:tgtEl>
                                        <p:attrNameLst>
                                          <p:attrName>ppt_y</p:attrName>
                                        </p:attrNameLst>
                                      </p:cBhvr>
                                      <p:tavLst>
                                        <p:tav tm="0">
                                          <p:val>
                                            <p:strVal val="0-#ppt_h/2"/>
                                          </p:val>
                                        </p:tav>
                                        <p:tav tm="100000">
                                          <p:val>
                                            <p:strVal val="#ppt_y"/>
                                          </p:val>
                                        </p:tav>
                                      </p:tavLst>
                                    </p:anim>
                                  </p:childTnLst>
                                </p:cTn>
                              </p:par>
                              <p:par>
                                <p:cTn id="17" presetID="2" presetClass="entr" presetSubtype="1" fill="hold" grpId="0" nodeType="with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1000" fill="hold"/>
                                        <p:tgtEl>
                                          <p:spTgt spid="5"/>
                                        </p:tgtEl>
                                        <p:attrNameLst>
                                          <p:attrName>ppt_x</p:attrName>
                                        </p:attrNameLst>
                                      </p:cBhvr>
                                      <p:tavLst>
                                        <p:tav tm="0">
                                          <p:val>
                                            <p:strVal val="#ppt_x"/>
                                          </p:val>
                                        </p:tav>
                                        <p:tav tm="100000">
                                          <p:val>
                                            <p:strVal val="#ppt_x"/>
                                          </p:val>
                                        </p:tav>
                                      </p:tavLst>
                                    </p:anim>
                                    <p:anim calcmode="lin" valueType="num">
                                      <p:cBhvr additive="base">
                                        <p:cTn id="20" dur="1000" fill="hold"/>
                                        <p:tgtEl>
                                          <p:spTgt spid="5"/>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4" name="Picture 4" descr="IMG_1418"/>
          <p:cNvPicPr>
            <a:picLocks noChangeAspect="1" noChangeArrowheads="1"/>
          </p:cNvPicPr>
          <p:nvPr/>
        </p:nvPicPr>
        <p:blipFill>
          <a:blip r:embed="rId2" cstate="email"/>
          <a:srcRect/>
          <a:stretch>
            <a:fillRect/>
          </a:stretch>
        </p:blipFill>
        <p:spPr bwMode="auto">
          <a:xfrm>
            <a:off x="539750" y="404813"/>
            <a:ext cx="4410075" cy="2160587"/>
          </a:xfrm>
          <a:prstGeom prst="rect">
            <a:avLst/>
          </a:prstGeom>
          <a:noFill/>
          <a:ln w="9525">
            <a:solidFill>
              <a:srgbClr val="3399FF"/>
            </a:solidFill>
            <a:miter lim="800000"/>
            <a:headEnd/>
            <a:tailEnd/>
          </a:ln>
        </p:spPr>
      </p:pic>
      <p:pic>
        <p:nvPicPr>
          <p:cNvPr id="23555" name="Picture 5" descr="IMG_1419"/>
          <p:cNvPicPr>
            <a:picLocks noChangeAspect="1" noChangeArrowheads="1"/>
          </p:cNvPicPr>
          <p:nvPr/>
        </p:nvPicPr>
        <p:blipFill>
          <a:blip r:embed="rId3" cstate="email"/>
          <a:srcRect/>
          <a:stretch>
            <a:fillRect/>
          </a:stretch>
        </p:blipFill>
        <p:spPr bwMode="auto">
          <a:xfrm>
            <a:off x="4427538" y="3049588"/>
            <a:ext cx="4392612" cy="2252662"/>
          </a:xfrm>
          <a:prstGeom prst="rect">
            <a:avLst/>
          </a:prstGeom>
          <a:noFill/>
          <a:ln w="9525">
            <a:solidFill>
              <a:srgbClr val="3399FF"/>
            </a:solidFill>
            <a:miter lim="800000"/>
            <a:headEnd/>
            <a:tailEnd/>
          </a:ln>
        </p:spPr>
      </p:pic>
      <p:pic>
        <p:nvPicPr>
          <p:cNvPr id="23556" name="Picture 6" descr="IMG_1420"/>
          <p:cNvPicPr>
            <a:picLocks noChangeAspect="1" noChangeArrowheads="1"/>
          </p:cNvPicPr>
          <p:nvPr/>
        </p:nvPicPr>
        <p:blipFill>
          <a:blip r:embed="rId4" cstate="email"/>
          <a:srcRect/>
          <a:stretch>
            <a:fillRect/>
          </a:stretch>
        </p:blipFill>
        <p:spPr bwMode="auto">
          <a:xfrm>
            <a:off x="539750" y="3716338"/>
            <a:ext cx="3671888" cy="2316162"/>
          </a:xfrm>
          <a:prstGeom prst="rect">
            <a:avLst/>
          </a:prstGeom>
          <a:noFill/>
          <a:ln w="9525">
            <a:solidFill>
              <a:srgbClr val="3399FF"/>
            </a:solidFill>
            <a:miter lim="800000"/>
            <a:headEnd/>
            <a:tailEnd/>
          </a:ln>
        </p:spPr>
      </p:pic>
    </p:spTree>
  </p:cSld>
  <p:clrMapOvr>
    <a:masterClrMapping/>
  </p:clrMapOvr>
  <p:transition spd="slow">
    <p:pull dir="rd"/>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1 - TextBox"/>
          <p:cNvSpPr txBox="1">
            <a:spLocks noChangeArrowheads="1"/>
          </p:cNvSpPr>
          <p:nvPr/>
        </p:nvSpPr>
        <p:spPr bwMode="auto">
          <a:xfrm>
            <a:off x="1619672" y="1340768"/>
            <a:ext cx="6480175" cy="4522787"/>
          </a:xfrm>
          <a:prstGeom prst="rect">
            <a:avLst/>
          </a:prstGeom>
          <a:gradFill flip="none" rotWithShape="1">
            <a:gsLst>
              <a:gs pos="0">
                <a:srgbClr val="99CCFF">
                  <a:shade val="30000"/>
                  <a:satMod val="115000"/>
                </a:srgbClr>
              </a:gs>
              <a:gs pos="50000">
                <a:srgbClr val="99CCFF">
                  <a:shade val="67500"/>
                  <a:satMod val="115000"/>
                </a:srgbClr>
              </a:gs>
              <a:gs pos="100000">
                <a:srgbClr val="99CCFF">
                  <a:shade val="100000"/>
                  <a:satMod val="115000"/>
                </a:srgbClr>
              </a:gs>
            </a:gsLst>
            <a:lin ang="16200000" scaled="1"/>
            <a:tileRect/>
          </a:gradFill>
          <a:ln w="9525">
            <a:noFill/>
            <a:miter lim="800000"/>
            <a:headEnd/>
            <a:tailEnd/>
          </a:ln>
        </p:spPr>
        <p:txBody>
          <a:bodyPr>
            <a:spAutoFit/>
          </a:bodyPr>
          <a:lstStyle/>
          <a:p>
            <a:pPr>
              <a:defRPr/>
            </a:pPr>
            <a:r>
              <a:rPr lang="en-US" sz="9600" b="1" dirty="0">
                <a:solidFill>
                  <a:srgbClr val="C00000"/>
                </a:solidFill>
                <a:effectLst>
                  <a:outerShdw blurRad="38100" dist="38100" dir="2700000" algn="tl">
                    <a:srgbClr val="000000">
                      <a:alpha val="43137"/>
                    </a:srgbClr>
                  </a:outerShdw>
                </a:effectLst>
              </a:rPr>
              <a:t>P</a:t>
            </a:r>
            <a:r>
              <a:rPr lang="en-US" sz="7200" dirty="0">
                <a:solidFill>
                  <a:schemeClr val="bg1"/>
                </a:solidFill>
                <a:effectLst>
                  <a:outerShdw blurRad="38100" dist="38100" dir="2700000" algn="tl">
                    <a:srgbClr val="000000">
                      <a:alpha val="43137"/>
                    </a:srgbClr>
                  </a:outerShdw>
                </a:effectLst>
              </a:rPr>
              <a:t>ost</a:t>
            </a:r>
          </a:p>
          <a:p>
            <a:pPr>
              <a:defRPr/>
            </a:pPr>
            <a:r>
              <a:rPr lang="en-US" sz="9600" b="1" dirty="0">
                <a:solidFill>
                  <a:srgbClr val="C00000"/>
                </a:solidFill>
                <a:effectLst>
                  <a:outerShdw blurRad="38100" dist="38100" dir="2700000" algn="tl">
                    <a:srgbClr val="000000">
                      <a:alpha val="43137"/>
                    </a:srgbClr>
                  </a:outerShdw>
                </a:effectLst>
              </a:rPr>
              <a:t>E</a:t>
            </a:r>
            <a:r>
              <a:rPr lang="en-US" sz="7200" dirty="0">
                <a:solidFill>
                  <a:schemeClr val="bg1"/>
                </a:solidFill>
                <a:effectLst>
                  <a:outerShdw blurRad="38100" dist="38100" dir="2700000" algn="tl">
                    <a:srgbClr val="000000">
                      <a:alpha val="43137"/>
                    </a:srgbClr>
                  </a:outerShdw>
                </a:effectLst>
              </a:rPr>
              <a:t>xposure</a:t>
            </a:r>
          </a:p>
          <a:p>
            <a:pPr>
              <a:defRPr/>
            </a:pPr>
            <a:r>
              <a:rPr lang="en-US" sz="9600" b="1" dirty="0">
                <a:solidFill>
                  <a:srgbClr val="C00000"/>
                </a:solidFill>
                <a:effectLst>
                  <a:outerShdw blurRad="38100" dist="38100" dir="2700000" algn="tl">
                    <a:srgbClr val="000000">
                      <a:alpha val="43137"/>
                    </a:srgbClr>
                  </a:outerShdw>
                </a:effectLst>
              </a:rPr>
              <a:t>P</a:t>
            </a:r>
            <a:r>
              <a:rPr lang="en-US" sz="7200" dirty="0">
                <a:solidFill>
                  <a:schemeClr val="bg1"/>
                </a:solidFill>
                <a:effectLst>
                  <a:outerShdw blurRad="38100" dist="38100" dir="2700000" algn="tl">
                    <a:srgbClr val="000000">
                      <a:alpha val="43137"/>
                    </a:srgbClr>
                  </a:outerShdw>
                </a:effectLst>
              </a:rPr>
              <a:t>rophylaxis</a:t>
            </a:r>
            <a:endParaRPr lang="el-GR" sz="23900" dirty="0">
              <a:solidFill>
                <a:schemeClr val="bg1"/>
              </a:solidFill>
              <a:effectLst>
                <a:outerShdw blurRad="38100" dist="38100" dir="2700000" algn="tl">
                  <a:srgbClr val="000000">
                    <a:alpha val="43137"/>
                  </a:srgbClr>
                </a:outerShdw>
              </a:effectLst>
            </a:endParaRPr>
          </a:p>
        </p:txBody>
      </p:sp>
    </p:spTree>
  </p:cSld>
  <p:clrMapOvr>
    <a:masterClrMapping/>
  </p:clrMapOvr>
  <p:transition spd="slow">
    <p:pull dir="rd"/>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1 - TextBox"/>
          <p:cNvSpPr txBox="1">
            <a:spLocks noChangeArrowheads="1"/>
          </p:cNvSpPr>
          <p:nvPr/>
        </p:nvSpPr>
        <p:spPr bwMode="auto">
          <a:xfrm>
            <a:off x="971600" y="2132856"/>
            <a:ext cx="7489825" cy="3416320"/>
          </a:xfrm>
          <a:prstGeom prst="rect">
            <a:avLst/>
          </a:prstGeom>
          <a:solidFill>
            <a:schemeClr val="bg1"/>
          </a:solidFill>
          <a:ln w="9525">
            <a:solidFill>
              <a:srgbClr val="C00000"/>
            </a:solidFill>
            <a:miter lim="800000"/>
            <a:headEnd/>
            <a:tailEnd/>
          </a:ln>
        </p:spPr>
        <p:txBody>
          <a:bodyPr>
            <a:spAutoFit/>
          </a:bodyPr>
          <a:lstStyle/>
          <a:p>
            <a:pPr marL="342900" indent="-342900">
              <a:lnSpc>
                <a:spcPct val="150000"/>
              </a:lnSpc>
              <a:buFontTx/>
              <a:buAutoNum type="arabicPeriod"/>
              <a:defRPr/>
            </a:pPr>
            <a:r>
              <a:rPr lang="en-US" b="1" dirty="0" smtClean="0">
                <a:solidFill>
                  <a:srgbClr val="C00000"/>
                </a:solidFill>
              </a:rPr>
              <a:t>Immediate  care  of the wounded  area</a:t>
            </a:r>
            <a:endParaRPr lang="el-GR" b="1" dirty="0">
              <a:solidFill>
                <a:srgbClr val="C00000"/>
              </a:solidFill>
            </a:endParaRPr>
          </a:p>
          <a:p>
            <a:pPr marL="342900" indent="-342900">
              <a:lnSpc>
                <a:spcPct val="150000"/>
              </a:lnSpc>
              <a:buFontTx/>
              <a:buAutoNum type="arabicPeriod"/>
              <a:defRPr/>
            </a:pPr>
            <a:r>
              <a:rPr lang="en-US" b="1" dirty="0" smtClean="0">
                <a:solidFill>
                  <a:srgbClr val="C00000"/>
                </a:solidFill>
              </a:rPr>
              <a:t>Fill  the Injury  record chart  and  deliver it to  the authorized personnel</a:t>
            </a:r>
            <a:endParaRPr lang="el-GR" b="1" dirty="0">
              <a:solidFill>
                <a:srgbClr val="C00000"/>
              </a:solidFill>
            </a:endParaRPr>
          </a:p>
          <a:p>
            <a:pPr marL="342900" indent="-342900">
              <a:lnSpc>
                <a:spcPct val="150000"/>
              </a:lnSpc>
              <a:defRPr/>
            </a:pPr>
            <a:r>
              <a:rPr lang="el-GR" b="1" dirty="0">
                <a:solidFill>
                  <a:srgbClr val="C00000"/>
                </a:solidFill>
              </a:rPr>
              <a:t>3.  </a:t>
            </a:r>
            <a:r>
              <a:rPr lang="en-US" b="1" dirty="0" smtClean="0">
                <a:solidFill>
                  <a:srgbClr val="C00000"/>
                </a:solidFill>
              </a:rPr>
              <a:t>Follow the  existing  standard  directions</a:t>
            </a:r>
            <a:endParaRPr lang="el-GR" b="1" dirty="0">
              <a:solidFill>
                <a:srgbClr val="C00000"/>
              </a:solidFill>
            </a:endParaRPr>
          </a:p>
          <a:p>
            <a:pPr marL="342900" indent="-342900">
              <a:lnSpc>
                <a:spcPct val="150000"/>
              </a:lnSpc>
              <a:defRPr/>
            </a:pPr>
            <a:r>
              <a:rPr lang="el-GR" b="1" dirty="0">
                <a:solidFill>
                  <a:srgbClr val="C00000"/>
                </a:solidFill>
              </a:rPr>
              <a:t>     </a:t>
            </a:r>
            <a:r>
              <a:rPr lang="en-US" b="1" dirty="0" smtClean="0">
                <a:solidFill>
                  <a:srgbClr val="C00000"/>
                </a:solidFill>
              </a:rPr>
              <a:t>a</a:t>
            </a:r>
            <a:r>
              <a:rPr lang="el-GR" b="1" dirty="0" smtClean="0">
                <a:solidFill>
                  <a:srgbClr val="C00000"/>
                </a:solidFill>
              </a:rPr>
              <a:t>) </a:t>
            </a:r>
            <a:r>
              <a:rPr lang="en-US" b="1" dirty="0" smtClean="0">
                <a:solidFill>
                  <a:srgbClr val="C00000"/>
                </a:solidFill>
              </a:rPr>
              <a:t>Make use of  any  information  available </a:t>
            </a:r>
          </a:p>
          <a:p>
            <a:pPr marL="342900" indent="-342900">
              <a:lnSpc>
                <a:spcPct val="150000"/>
              </a:lnSpc>
              <a:defRPr/>
            </a:pPr>
            <a:r>
              <a:rPr lang="en-US" b="1" dirty="0" smtClean="0">
                <a:solidFill>
                  <a:srgbClr val="C00000"/>
                </a:solidFill>
              </a:rPr>
              <a:t>     b</a:t>
            </a:r>
            <a:r>
              <a:rPr lang="el-GR" b="1" dirty="0" smtClean="0">
                <a:solidFill>
                  <a:srgbClr val="C00000"/>
                </a:solidFill>
              </a:rPr>
              <a:t>) </a:t>
            </a:r>
            <a:r>
              <a:rPr lang="en-US" b="1" dirty="0" smtClean="0">
                <a:solidFill>
                  <a:srgbClr val="C00000"/>
                </a:solidFill>
              </a:rPr>
              <a:t>Search for additional information regarding HBV</a:t>
            </a:r>
            <a:r>
              <a:rPr lang="en-US" b="1" dirty="0">
                <a:solidFill>
                  <a:srgbClr val="C00000"/>
                </a:solidFill>
              </a:rPr>
              <a:t>, HCV, HIV</a:t>
            </a:r>
            <a:endParaRPr lang="el-GR" b="1" dirty="0">
              <a:solidFill>
                <a:srgbClr val="C00000"/>
              </a:solidFill>
            </a:endParaRPr>
          </a:p>
          <a:p>
            <a:pPr marL="342900" indent="-342900">
              <a:lnSpc>
                <a:spcPct val="150000"/>
              </a:lnSpc>
              <a:buFontTx/>
              <a:buAutoNum type="arabicPeriod" startAt="4"/>
              <a:defRPr/>
            </a:pPr>
            <a:r>
              <a:rPr lang="en-US" b="1" dirty="0" smtClean="0">
                <a:solidFill>
                  <a:srgbClr val="C00000"/>
                </a:solidFill>
              </a:rPr>
              <a:t>Evaluate  your  serological  situation  regarding to  HIV antigen and anti-HIV antibodies</a:t>
            </a:r>
            <a:endParaRPr lang="en-US" b="1" dirty="0">
              <a:solidFill>
                <a:srgbClr val="C00000"/>
              </a:solidFill>
            </a:endParaRPr>
          </a:p>
          <a:p>
            <a:pPr marL="342900" indent="-342900">
              <a:lnSpc>
                <a:spcPct val="150000"/>
              </a:lnSpc>
              <a:buFontTx/>
              <a:buAutoNum type="arabicPeriod" startAt="4"/>
              <a:defRPr/>
            </a:pPr>
            <a:r>
              <a:rPr lang="en-US" b="1" dirty="0" smtClean="0">
                <a:solidFill>
                  <a:srgbClr val="C00000"/>
                </a:solidFill>
              </a:rPr>
              <a:t>Start HAART   A.S.A.P.,  but no later than  72 hours post injury</a:t>
            </a:r>
            <a:endParaRPr lang="el-GR" b="1" dirty="0">
              <a:solidFill>
                <a:srgbClr val="C00000"/>
              </a:solidFill>
            </a:endParaRPr>
          </a:p>
        </p:txBody>
      </p:sp>
      <p:sp>
        <p:nvSpPr>
          <p:cNvPr id="3" name="2 - TextBox"/>
          <p:cNvSpPr txBox="1"/>
          <p:nvPr/>
        </p:nvSpPr>
        <p:spPr>
          <a:xfrm>
            <a:off x="2123728" y="836712"/>
            <a:ext cx="4653005" cy="707886"/>
          </a:xfrm>
          <a:prstGeom prst="rect">
            <a:avLst/>
          </a:prstGeom>
          <a:solidFill>
            <a:schemeClr val="bg1"/>
          </a:solidFill>
          <a:ln>
            <a:solidFill>
              <a:srgbClr val="C00000"/>
            </a:solidFill>
          </a:ln>
        </p:spPr>
        <p:txBody>
          <a:bodyPr wrap="none">
            <a:spAutoFit/>
          </a:bodyPr>
          <a:lstStyle/>
          <a:p>
            <a:pPr>
              <a:defRPr/>
            </a:pPr>
            <a:r>
              <a:rPr lang="en-US" sz="4000" b="1" dirty="0" smtClean="0">
                <a:ln w="18000">
                  <a:solidFill>
                    <a:schemeClr val="accent2">
                      <a:satMod val="140000"/>
                    </a:schemeClr>
                  </a:solidFill>
                  <a:prstDash val="solid"/>
                  <a:miter lim="800000"/>
                </a:ln>
                <a:solidFill>
                  <a:schemeClr val="bg1">
                    <a:lumMod val="85000"/>
                  </a:schemeClr>
                </a:solidFill>
                <a:effectLst>
                  <a:outerShdw blurRad="25500" dist="23000" dir="7020000" algn="tl">
                    <a:srgbClr val="000000">
                      <a:alpha val="50000"/>
                    </a:srgbClr>
                  </a:outerShdw>
                </a:effectLst>
              </a:rPr>
              <a:t>Post  Exposure Policy</a:t>
            </a:r>
            <a:endParaRPr lang="el-GR" sz="4000" b="1" dirty="0">
              <a:ln w="18000">
                <a:solidFill>
                  <a:schemeClr val="accent2">
                    <a:satMod val="140000"/>
                  </a:schemeClr>
                </a:solidFill>
                <a:prstDash val="solid"/>
                <a:miter lim="800000"/>
              </a:ln>
              <a:solidFill>
                <a:schemeClr val="bg1">
                  <a:lumMod val="85000"/>
                </a:schemeClr>
              </a:solidFill>
              <a:effectLst>
                <a:outerShdw blurRad="25500" dist="23000" dir="7020000" algn="tl">
                  <a:srgbClr val="000000">
                    <a:alpha val="50000"/>
                  </a:srgbClr>
                </a:outerShdw>
              </a:effectLst>
            </a:endParaRPr>
          </a:p>
        </p:txBody>
      </p:sp>
    </p:spTree>
  </p:cSld>
  <p:clrMapOvr>
    <a:masterClrMapping/>
  </p:clrMapOvr>
  <p:transition spd="slow">
    <p:pull dir="rd"/>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6082" name="Picture 4" descr="Untitled-1"/>
          <p:cNvPicPr>
            <a:picLocks noChangeAspect="1" noChangeArrowheads="1"/>
          </p:cNvPicPr>
          <p:nvPr/>
        </p:nvPicPr>
        <p:blipFill>
          <a:blip r:embed="rId2" cstate="email"/>
          <a:srcRect/>
          <a:stretch>
            <a:fillRect/>
          </a:stretch>
        </p:blipFill>
        <p:spPr bwMode="auto">
          <a:xfrm>
            <a:off x="3275856" y="332656"/>
            <a:ext cx="5472608" cy="6346757"/>
          </a:xfrm>
          <a:prstGeom prst="rect">
            <a:avLst/>
          </a:prstGeom>
          <a:noFill/>
          <a:ln w="9525">
            <a:solidFill>
              <a:schemeClr val="accent2">
                <a:lumMod val="50000"/>
              </a:schemeClr>
            </a:solidFill>
            <a:miter lim="800000"/>
            <a:headEnd/>
            <a:tailEnd/>
          </a:ln>
        </p:spPr>
      </p:pic>
      <p:sp>
        <p:nvSpPr>
          <p:cNvPr id="3" name="2 - TextBox"/>
          <p:cNvSpPr txBox="1"/>
          <p:nvPr/>
        </p:nvSpPr>
        <p:spPr>
          <a:xfrm>
            <a:off x="467544" y="3212976"/>
            <a:ext cx="1819729" cy="646331"/>
          </a:xfrm>
          <a:prstGeom prst="rect">
            <a:avLst/>
          </a:prstGeom>
          <a:noFill/>
          <a:ln>
            <a:solidFill>
              <a:schemeClr val="accent1">
                <a:lumMod val="75000"/>
              </a:schemeClr>
            </a:solidFill>
          </a:ln>
        </p:spPr>
        <p:txBody>
          <a:bodyPr wrap="none" rtlCol="0">
            <a:spAutoFit/>
          </a:bodyPr>
          <a:lstStyle/>
          <a:p>
            <a:pPr algn="ctr"/>
            <a:r>
              <a:rPr lang="en-US" b="1" dirty="0" smtClean="0">
                <a:solidFill>
                  <a:srgbClr val="C00000"/>
                </a:solidFill>
              </a:rPr>
              <a:t>Injury /Accident  </a:t>
            </a:r>
          </a:p>
          <a:p>
            <a:pPr algn="ctr"/>
            <a:r>
              <a:rPr lang="en-US" b="1" dirty="0" smtClean="0">
                <a:solidFill>
                  <a:srgbClr val="C00000"/>
                </a:solidFill>
              </a:rPr>
              <a:t>Record Chart</a:t>
            </a:r>
            <a:endParaRPr lang="el-GR" b="1" dirty="0">
              <a:solidFill>
                <a:srgbClr val="C00000"/>
              </a:solidFill>
            </a:endParaRPr>
          </a:p>
        </p:txBody>
      </p:sp>
    </p:spTree>
  </p:cSld>
  <p:clrMapOvr>
    <a:masterClrMapping/>
  </p:clrMapOvr>
  <p:transition spd="slow">
    <p:pull dir="rd"/>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7106" name="2 - Εικόνα" descr="DSC_1490.JPG"/>
          <p:cNvPicPr>
            <a:picLocks noChangeAspect="1"/>
          </p:cNvPicPr>
          <p:nvPr/>
        </p:nvPicPr>
        <p:blipFill>
          <a:blip r:embed="rId2" cstate="email"/>
          <a:srcRect/>
          <a:stretch>
            <a:fillRect/>
          </a:stretch>
        </p:blipFill>
        <p:spPr bwMode="auto">
          <a:xfrm>
            <a:off x="827584" y="1391720"/>
            <a:ext cx="3168600" cy="2259530"/>
          </a:xfrm>
          <a:prstGeom prst="rect">
            <a:avLst/>
          </a:prstGeom>
          <a:noFill/>
          <a:ln w="9525">
            <a:solidFill>
              <a:schemeClr val="accent5">
                <a:lumMod val="60000"/>
                <a:lumOff val="40000"/>
              </a:schemeClr>
            </a:solidFill>
            <a:miter lim="800000"/>
            <a:headEnd/>
            <a:tailEnd/>
          </a:ln>
        </p:spPr>
      </p:pic>
      <p:pic>
        <p:nvPicPr>
          <p:cNvPr id="47107" name="3 - Εικόνα" descr="DSC_1491.JPG"/>
          <p:cNvPicPr>
            <a:picLocks noChangeAspect="1"/>
          </p:cNvPicPr>
          <p:nvPr/>
        </p:nvPicPr>
        <p:blipFill>
          <a:blip r:embed="rId3" cstate="email"/>
          <a:srcRect/>
          <a:stretch>
            <a:fillRect/>
          </a:stretch>
        </p:blipFill>
        <p:spPr bwMode="auto">
          <a:xfrm>
            <a:off x="827584" y="3861048"/>
            <a:ext cx="3168600" cy="2292738"/>
          </a:xfrm>
          <a:prstGeom prst="rect">
            <a:avLst/>
          </a:prstGeom>
          <a:noFill/>
          <a:ln w="9525">
            <a:solidFill>
              <a:schemeClr val="accent5">
                <a:lumMod val="60000"/>
                <a:lumOff val="40000"/>
              </a:schemeClr>
            </a:solidFill>
            <a:miter lim="800000"/>
            <a:headEnd/>
            <a:tailEnd/>
          </a:ln>
        </p:spPr>
      </p:pic>
      <p:pic>
        <p:nvPicPr>
          <p:cNvPr id="47108" name="1 - Εικόνα" descr="DSC_1492.JPG"/>
          <p:cNvPicPr>
            <a:picLocks noChangeAspect="1"/>
          </p:cNvPicPr>
          <p:nvPr/>
        </p:nvPicPr>
        <p:blipFill>
          <a:blip r:embed="rId4" cstate="email"/>
          <a:srcRect/>
          <a:stretch>
            <a:fillRect/>
          </a:stretch>
        </p:blipFill>
        <p:spPr bwMode="auto">
          <a:xfrm>
            <a:off x="4283968" y="2492896"/>
            <a:ext cx="4320430" cy="2868557"/>
          </a:xfrm>
          <a:prstGeom prst="rect">
            <a:avLst/>
          </a:prstGeom>
          <a:noFill/>
          <a:ln w="9525">
            <a:solidFill>
              <a:schemeClr val="accent5">
                <a:lumMod val="60000"/>
                <a:lumOff val="40000"/>
              </a:schemeClr>
            </a:solidFill>
            <a:miter lim="800000"/>
            <a:headEnd/>
            <a:tailEnd/>
          </a:ln>
        </p:spPr>
      </p:pic>
    </p:spTree>
  </p:cSld>
  <p:clrMapOvr>
    <a:masterClrMapping/>
  </p:clrMapOvr>
  <p:transition spd="slow">
    <p:pull dir="rd"/>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22" name="2 - Εικόνα" descr="DSC_1496.JPG"/>
          <p:cNvPicPr>
            <a:picLocks noChangeAspect="1"/>
          </p:cNvPicPr>
          <p:nvPr/>
        </p:nvPicPr>
        <p:blipFill>
          <a:blip r:embed="rId2" cstate="email"/>
          <a:srcRect/>
          <a:stretch>
            <a:fillRect/>
          </a:stretch>
        </p:blipFill>
        <p:spPr bwMode="auto">
          <a:xfrm>
            <a:off x="468313" y="549275"/>
            <a:ext cx="5081587" cy="3375025"/>
          </a:xfrm>
          <a:prstGeom prst="rect">
            <a:avLst/>
          </a:prstGeom>
          <a:noFill/>
          <a:ln w="9525">
            <a:solidFill>
              <a:srgbClr val="FFC000"/>
            </a:solidFill>
            <a:miter lim="800000"/>
            <a:headEnd/>
            <a:tailEnd/>
          </a:ln>
        </p:spPr>
      </p:pic>
      <p:pic>
        <p:nvPicPr>
          <p:cNvPr id="30723" name="1 - Εικόνα" descr="DSC_1497.JPG"/>
          <p:cNvPicPr>
            <a:picLocks noChangeAspect="1"/>
          </p:cNvPicPr>
          <p:nvPr/>
        </p:nvPicPr>
        <p:blipFill>
          <a:blip r:embed="rId3" cstate="email"/>
          <a:srcRect/>
          <a:stretch>
            <a:fillRect/>
          </a:stretch>
        </p:blipFill>
        <p:spPr bwMode="auto">
          <a:xfrm>
            <a:off x="3635375" y="3068638"/>
            <a:ext cx="5083175" cy="3375025"/>
          </a:xfrm>
          <a:prstGeom prst="rect">
            <a:avLst/>
          </a:prstGeom>
          <a:noFill/>
          <a:ln w="76200">
            <a:solidFill>
              <a:srgbClr val="FF0000"/>
            </a:solidFill>
            <a:miter lim="800000"/>
            <a:headEnd/>
            <a:tailEnd/>
          </a:ln>
        </p:spPr>
      </p:pic>
      <p:sp>
        <p:nvSpPr>
          <p:cNvPr id="5" name="4 - Έκρηξη 1"/>
          <p:cNvSpPr/>
          <p:nvPr/>
        </p:nvSpPr>
        <p:spPr>
          <a:xfrm>
            <a:off x="4211638" y="3500438"/>
            <a:ext cx="2232025" cy="1989137"/>
          </a:xfrm>
          <a:prstGeom prst="irregularSeal1">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l-GR"/>
          </a:p>
        </p:txBody>
      </p:sp>
    </p:spTree>
  </p:cSld>
  <p:clrMapOvr>
    <a:masterClrMapping/>
  </p:clrMapOvr>
  <p:transition spd="slow">
    <p:pull dir="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0722"/>
                                        </p:tgtEl>
                                        <p:attrNameLst>
                                          <p:attrName>style.visibility</p:attrName>
                                        </p:attrNameLst>
                                      </p:cBhvr>
                                      <p:to>
                                        <p:strVal val="visible"/>
                                      </p:to>
                                    </p:set>
                                    <p:animEffect transition="in" filter="fade">
                                      <p:cBhvr>
                                        <p:cTn id="7" dur="2000"/>
                                        <p:tgtEl>
                                          <p:spTgt spid="30722"/>
                                        </p:tgtEl>
                                      </p:cBhvr>
                                    </p:animEffect>
                                  </p:childTnLst>
                                </p:cTn>
                              </p:par>
                              <p:par>
                                <p:cTn id="8" presetID="10" presetClass="entr" presetSubtype="0" fill="hold" nodeType="withEffect">
                                  <p:stCondLst>
                                    <p:cond delay="0"/>
                                  </p:stCondLst>
                                  <p:childTnLst>
                                    <p:set>
                                      <p:cBhvr>
                                        <p:cTn id="9" dur="1" fill="hold">
                                          <p:stCondLst>
                                            <p:cond delay="0"/>
                                          </p:stCondLst>
                                        </p:cTn>
                                        <p:tgtEl>
                                          <p:spTgt spid="30723"/>
                                        </p:tgtEl>
                                        <p:attrNameLst>
                                          <p:attrName>style.visibility</p:attrName>
                                        </p:attrNameLst>
                                      </p:cBhvr>
                                      <p:to>
                                        <p:strVal val="visible"/>
                                      </p:to>
                                    </p:set>
                                    <p:animEffect transition="in" filter="fade">
                                      <p:cBhvr>
                                        <p:cTn id="10" dur="2000"/>
                                        <p:tgtEl>
                                          <p:spTgt spid="30723"/>
                                        </p:tgtEl>
                                      </p:cBhvr>
                                    </p:animEffect>
                                  </p:childTnLst>
                                </p:cTn>
                              </p:par>
                            </p:childTnLst>
                          </p:cTn>
                        </p:par>
                      </p:childTnLst>
                    </p:cTn>
                  </p:par>
                  <p:par>
                    <p:cTn id="11" fill="hold">
                      <p:stCondLst>
                        <p:cond delay="indefinite"/>
                      </p:stCondLst>
                      <p:childTnLst>
                        <p:par>
                          <p:cTn id="12" fill="hold">
                            <p:stCondLst>
                              <p:cond delay="0"/>
                            </p:stCondLst>
                            <p:childTnLst>
                              <p:par>
                                <p:cTn id="13" presetID="6" presetClass="entr" presetSubtype="16"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circle(in)">
                                      <p:cBhvr>
                                        <p:cTn id="15"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794" name="1 - Εικόνα" descr="DSC_1501.JPG"/>
          <p:cNvPicPr>
            <a:picLocks noChangeAspect="1"/>
          </p:cNvPicPr>
          <p:nvPr/>
        </p:nvPicPr>
        <p:blipFill>
          <a:blip r:embed="rId2" cstate="email"/>
          <a:srcRect/>
          <a:stretch>
            <a:fillRect/>
          </a:stretch>
        </p:blipFill>
        <p:spPr bwMode="auto">
          <a:xfrm>
            <a:off x="4572000" y="3716338"/>
            <a:ext cx="4227513" cy="2808287"/>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33795" name="2 - Εικόνα" descr="DSC_1498.JPG"/>
          <p:cNvPicPr>
            <a:picLocks noChangeAspect="1"/>
          </p:cNvPicPr>
          <p:nvPr/>
        </p:nvPicPr>
        <p:blipFill>
          <a:blip r:embed="rId3" cstate="email"/>
          <a:srcRect/>
          <a:stretch>
            <a:fillRect/>
          </a:stretch>
        </p:blipFill>
        <p:spPr bwMode="auto">
          <a:xfrm>
            <a:off x="179388" y="476250"/>
            <a:ext cx="4229100" cy="2808288"/>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33796" name="3 - Εικόνα" descr="DSC_1499.JPG"/>
          <p:cNvPicPr>
            <a:picLocks noChangeAspect="1"/>
          </p:cNvPicPr>
          <p:nvPr/>
        </p:nvPicPr>
        <p:blipFill>
          <a:blip r:embed="rId4" cstate="email"/>
          <a:srcRect/>
          <a:stretch>
            <a:fillRect/>
          </a:stretch>
        </p:blipFill>
        <p:spPr bwMode="auto">
          <a:xfrm>
            <a:off x="4572000" y="476250"/>
            <a:ext cx="4227513" cy="2808288"/>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33797" name="4 - Εικόνα" descr="DSC_1500.JPG"/>
          <p:cNvPicPr>
            <a:picLocks noChangeAspect="1"/>
          </p:cNvPicPr>
          <p:nvPr/>
        </p:nvPicPr>
        <p:blipFill>
          <a:blip r:embed="rId5" cstate="email"/>
          <a:srcRect/>
          <a:stretch>
            <a:fillRect/>
          </a:stretch>
        </p:blipFill>
        <p:spPr bwMode="auto">
          <a:xfrm>
            <a:off x="179388" y="3716338"/>
            <a:ext cx="4229100" cy="2808287"/>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cSld>
  <p:clrMapOvr>
    <a:masterClrMapping/>
  </p:clrMapOvr>
  <p:transition spd="slow">
    <p:pull dir="rd"/>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1 - TextBox"/>
          <p:cNvSpPr txBox="1">
            <a:spLocks noChangeArrowheads="1"/>
          </p:cNvSpPr>
          <p:nvPr/>
        </p:nvSpPr>
        <p:spPr bwMode="auto">
          <a:xfrm>
            <a:off x="971600" y="2420888"/>
            <a:ext cx="7344816" cy="3046988"/>
          </a:xfrm>
          <a:prstGeom prst="rect">
            <a:avLst/>
          </a:prstGeom>
          <a:solidFill>
            <a:srgbClr val="660033"/>
          </a:solidFill>
          <a:ln w="9525">
            <a:noFill/>
            <a:miter lim="800000"/>
            <a:headEnd/>
            <a:tailEnd/>
          </a:ln>
        </p:spPr>
        <p:txBody>
          <a:bodyPr>
            <a:spAutoFit/>
          </a:bodyPr>
          <a:lstStyle/>
          <a:p>
            <a:pPr>
              <a:defRPr/>
            </a:pPr>
            <a:r>
              <a:rPr lang="en-US" sz="3200" b="1" dirty="0" smtClean="0">
                <a:ln w="10160">
                  <a:solidFill>
                    <a:schemeClr val="accent1"/>
                  </a:solidFill>
                  <a:prstDash val="solid"/>
                </a:ln>
                <a:solidFill>
                  <a:schemeClr val="bg1"/>
                </a:solidFill>
              </a:rPr>
              <a:t>Among the biggest problems  in practicing safe dentistry is the removal of the needle from the tip of the syringe. </a:t>
            </a:r>
          </a:p>
          <a:p>
            <a:pPr>
              <a:defRPr/>
            </a:pPr>
            <a:r>
              <a:rPr lang="en-US" sz="3200" b="1" dirty="0" smtClean="0">
                <a:ln w="10160">
                  <a:solidFill>
                    <a:schemeClr val="accent1"/>
                  </a:solidFill>
                  <a:prstDash val="solid"/>
                </a:ln>
                <a:solidFill>
                  <a:schemeClr val="bg1"/>
                </a:solidFill>
              </a:rPr>
              <a:t>The  majority of injuries  occurs  during the recapping of the needle and the removal from the syringe.</a:t>
            </a:r>
            <a:endParaRPr lang="el-GR" sz="3200" b="1" dirty="0">
              <a:ln w="10160">
                <a:solidFill>
                  <a:schemeClr val="accent1"/>
                </a:solidFill>
                <a:prstDash val="solid"/>
              </a:ln>
              <a:solidFill>
                <a:schemeClr val="bg1"/>
              </a:solidFill>
            </a:endParaRPr>
          </a:p>
        </p:txBody>
      </p:sp>
    </p:spTree>
  </p:cSld>
  <p:clrMapOvr>
    <a:masterClrMapping/>
  </p:clrMapOvr>
  <p:transition spd="slow">
    <p:pull dir="rd"/>
  </p:transition>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22" name="Picture 2" descr="E:\NEOS-FAKELOS\Τα έγγραφά μου\100D5000bi\DSC_2682.JPG"/>
          <p:cNvPicPr>
            <a:picLocks noChangeAspect="1" noChangeArrowheads="1"/>
          </p:cNvPicPr>
          <p:nvPr/>
        </p:nvPicPr>
        <p:blipFill>
          <a:blip r:embed="rId2" cstate="email"/>
          <a:srcRect/>
          <a:stretch>
            <a:fillRect/>
          </a:stretch>
        </p:blipFill>
        <p:spPr bwMode="auto">
          <a:xfrm>
            <a:off x="1835150" y="1052513"/>
            <a:ext cx="5761038" cy="4752975"/>
          </a:xfrm>
          <a:prstGeom prst="rect">
            <a:avLst/>
          </a:prstGeom>
          <a:noFill/>
          <a:ln>
            <a:solidFill>
              <a:schemeClr val="accent6">
                <a:lumMod val="40000"/>
                <a:lumOff val="60000"/>
              </a:schemeClr>
            </a:solidFill>
          </a:ln>
        </p:spPr>
      </p:pic>
    </p:spTree>
  </p:cSld>
  <p:clrMapOvr>
    <a:masterClrMapping/>
  </p:clrMapOvr>
  <p:transition spd="slow">
    <p:pull dir="rd"/>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 Ορθογώνιο"/>
          <p:cNvSpPr/>
          <p:nvPr/>
        </p:nvSpPr>
        <p:spPr>
          <a:xfrm>
            <a:off x="971600" y="1700808"/>
            <a:ext cx="7776864" cy="4161460"/>
          </a:xfrm>
          <a:prstGeom prst="rect">
            <a:avLst/>
          </a:prstGeom>
          <a:solidFill>
            <a:srgbClr val="235B8D"/>
          </a:solidFill>
          <a:ln>
            <a:solidFill>
              <a:schemeClr val="accent1"/>
            </a:solidFill>
          </a:ln>
        </p:spPr>
        <p:txBody>
          <a:bodyPr wrap="square">
            <a:spAutoFit/>
          </a:bodyPr>
          <a:lstStyle/>
          <a:p>
            <a:pPr algn="ctr">
              <a:lnSpc>
                <a:spcPct val="150000"/>
              </a:lnSpc>
            </a:pPr>
            <a:r>
              <a:rPr lang="en-US" sz="3600" dirty="0" smtClean="0">
                <a:solidFill>
                  <a:schemeClr val="bg1"/>
                </a:solidFill>
                <a:effectLst>
                  <a:outerShdw blurRad="38100" dist="38100" dir="2700000" algn="tl">
                    <a:srgbClr val="000000">
                      <a:alpha val="43137"/>
                    </a:srgbClr>
                  </a:outerShdw>
                </a:effectLst>
              </a:rPr>
              <a:t>Strengthen primary health care systems as a basis for prevention and care and integrate HIV/AIDS activities into these systems, so as to ensure equitable access to comprehensive care.</a:t>
            </a:r>
            <a:endParaRPr lang="el-GR" sz="3600" dirty="0">
              <a:solidFill>
                <a:schemeClr val="bg1"/>
              </a:solidFill>
              <a:effectLst>
                <a:outerShdw blurRad="38100" dist="38100" dir="2700000" algn="tl">
                  <a:srgbClr val="000000">
                    <a:alpha val="43137"/>
                  </a:srgbClr>
                </a:outerShdw>
              </a:effectLst>
            </a:endParaRPr>
          </a:p>
        </p:txBody>
      </p:sp>
    </p:spTree>
  </p:cSld>
  <p:clrMapOvr>
    <a:masterClrMapping/>
  </p:clrMapOvr>
  <p:transition spd="slow">
    <p:pull dir="rd"/>
  </p:transition>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3250" name="1 - Εικόνα" descr="DSC04226.JPG"/>
          <p:cNvPicPr>
            <a:picLocks noChangeAspect="1"/>
          </p:cNvPicPr>
          <p:nvPr/>
        </p:nvPicPr>
        <p:blipFill>
          <a:blip r:embed="rId2" cstate="email"/>
          <a:srcRect/>
          <a:stretch>
            <a:fillRect/>
          </a:stretch>
        </p:blipFill>
        <p:spPr bwMode="auto">
          <a:xfrm>
            <a:off x="1115616" y="1340768"/>
            <a:ext cx="3599755" cy="2699453"/>
          </a:xfrm>
          <a:prstGeom prst="rect">
            <a:avLst/>
          </a:prstGeom>
          <a:noFill/>
          <a:ln w="28575">
            <a:solidFill>
              <a:srgbClr val="009900"/>
            </a:solidFill>
            <a:miter lim="800000"/>
            <a:headEnd/>
            <a:tailEnd/>
          </a:ln>
        </p:spPr>
      </p:pic>
      <p:pic>
        <p:nvPicPr>
          <p:cNvPr id="53251" name="2 - Εικόνα" descr="DSC04225.JPG"/>
          <p:cNvPicPr>
            <a:picLocks noChangeAspect="1"/>
          </p:cNvPicPr>
          <p:nvPr/>
        </p:nvPicPr>
        <p:blipFill>
          <a:blip r:embed="rId3" cstate="email"/>
          <a:srcRect/>
          <a:stretch>
            <a:fillRect/>
          </a:stretch>
        </p:blipFill>
        <p:spPr bwMode="auto">
          <a:xfrm>
            <a:off x="4284663" y="3213100"/>
            <a:ext cx="4510087" cy="3384550"/>
          </a:xfrm>
          <a:prstGeom prst="rect">
            <a:avLst/>
          </a:prstGeom>
          <a:noFill/>
          <a:ln w="9525">
            <a:solidFill>
              <a:srgbClr val="009900"/>
            </a:solidFill>
            <a:miter lim="800000"/>
            <a:headEnd/>
            <a:tailEnd/>
          </a:ln>
        </p:spPr>
      </p:pic>
      <p:sp>
        <p:nvSpPr>
          <p:cNvPr id="4" name="3 - TextBox"/>
          <p:cNvSpPr txBox="1"/>
          <p:nvPr/>
        </p:nvSpPr>
        <p:spPr>
          <a:xfrm>
            <a:off x="611560" y="4437112"/>
            <a:ext cx="3240087" cy="830997"/>
          </a:xfrm>
          <a:prstGeom prst="rect">
            <a:avLst/>
          </a:prstGeom>
          <a:solidFill>
            <a:srgbClr val="235B8D"/>
          </a:solidFill>
        </p:spPr>
        <p:txBody>
          <a:bodyPr>
            <a:spAutoFit/>
          </a:bodyPr>
          <a:lstStyle/>
          <a:p>
            <a:pPr>
              <a:defRPr/>
            </a:pPr>
            <a:r>
              <a:rPr lang="en-US" sz="2400" dirty="0" smtClean="0">
                <a:solidFill>
                  <a:srgbClr val="FFD44B"/>
                </a:solidFill>
                <a:effectLst>
                  <a:outerShdw blurRad="38100" dist="38100" dir="2700000" algn="tl">
                    <a:srgbClr val="000000">
                      <a:alpha val="43137"/>
                    </a:srgbClr>
                  </a:outerShdw>
                </a:effectLst>
              </a:rPr>
              <a:t>Fragility of the plastic </a:t>
            </a:r>
            <a:r>
              <a:rPr lang="en-US" sz="2400" dirty="0" err="1" smtClean="0">
                <a:solidFill>
                  <a:srgbClr val="FFD44B"/>
                </a:solidFill>
                <a:effectLst>
                  <a:outerShdw blurRad="38100" dist="38100" dir="2700000" algn="tl">
                    <a:srgbClr val="000000">
                      <a:alpha val="43137"/>
                    </a:srgbClr>
                  </a:outerShdw>
                </a:effectLst>
              </a:rPr>
              <a:t>seaths</a:t>
            </a:r>
            <a:endParaRPr lang="el-GR" sz="2400" dirty="0">
              <a:solidFill>
                <a:srgbClr val="FFD44B"/>
              </a:solidFill>
              <a:effectLst>
                <a:outerShdw blurRad="38100" dist="38100" dir="2700000" algn="tl">
                  <a:srgbClr val="000000">
                    <a:alpha val="43137"/>
                  </a:srgbClr>
                </a:outerShdw>
              </a:effectLst>
            </a:endParaRPr>
          </a:p>
        </p:txBody>
      </p:sp>
    </p:spTree>
  </p:cSld>
  <p:clrMapOvr>
    <a:masterClrMapping/>
  </p:clrMapOvr>
  <p:transition spd="slow">
    <p:pull dir="rd"/>
  </p:transition>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9874" name="Picture 2" descr="E:\NEOS-FAKELOS\Τα έγγραφά μου\100D5000bi\DSC_2677.JPG"/>
          <p:cNvPicPr>
            <a:picLocks noChangeAspect="1" noChangeArrowheads="1"/>
          </p:cNvPicPr>
          <p:nvPr/>
        </p:nvPicPr>
        <p:blipFill>
          <a:blip r:embed="rId2" cstate="email"/>
          <a:srcRect/>
          <a:stretch>
            <a:fillRect/>
          </a:stretch>
        </p:blipFill>
        <p:spPr bwMode="auto">
          <a:xfrm>
            <a:off x="827088" y="620713"/>
            <a:ext cx="4229100" cy="2808287"/>
          </a:xfrm>
          <a:prstGeom prst="rect">
            <a:avLst/>
          </a:prstGeom>
          <a:noFill/>
          <a:ln>
            <a:solidFill>
              <a:schemeClr val="accent1">
                <a:lumMod val="75000"/>
              </a:schemeClr>
            </a:solidFill>
          </a:ln>
        </p:spPr>
      </p:pic>
      <p:pic>
        <p:nvPicPr>
          <p:cNvPr id="79875" name="Picture 3" descr="E:\NEOS-FAKELOS\Τα έγγραφά μου\100D5000bi\DSC_2679.JPG"/>
          <p:cNvPicPr>
            <a:picLocks noChangeAspect="1" noChangeArrowheads="1"/>
          </p:cNvPicPr>
          <p:nvPr/>
        </p:nvPicPr>
        <p:blipFill>
          <a:blip r:embed="rId3" cstate="email"/>
          <a:srcRect/>
          <a:stretch>
            <a:fillRect/>
          </a:stretch>
        </p:blipFill>
        <p:spPr bwMode="auto">
          <a:xfrm>
            <a:off x="4284663" y="3787775"/>
            <a:ext cx="4302125" cy="2857500"/>
          </a:xfrm>
          <a:prstGeom prst="rect">
            <a:avLst/>
          </a:prstGeom>
          <a:noFill/>
          <a:ln>
            <a:solidFill>
              <a:schemeClr val="accent1">
                <a:lumMod val="75000"/>
              </a:schemeClr>
            </a:solidFill>
          </a:ln>
        </p:spPr>
      </p:pic>
    </p:spTree>
  </p:cSld>
  <p:clrMapOvr>
    <a:masterClrMapping/>
  </p:clrMapOvr>
  <p:transition spd="slow">
    <p:pull dir="rd"/>
  </p:transition>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0898" name="Picture 2" descr="E:\NEOS-FAKELOS\Τα έγγραφά μου\100D5000bi\DSC_2681.JPG"/>
          <p:cNvPicPr>
            <a:picLocks noChangeAspect="1" noChangeArrowheads="1"/>
          </p:cNvPicPr>
          <p:nvPr/>
        </p:nvPicPr>
        <p:blipFill>
          <a:blip r:embed="rId2" cstate="email"/>
          <a:srcRect/>
          <a:stretch>
            <a:fillRect/>
          </a:stretch>
        </p:blipFill>
        <p:spPr bwMode="auto">
          <a:xfrm>
            <a:off x="2267744" y="1196752"/>
            <a:ext cx="5416903" cy="5150520"/>
          </a:xfrm>
          <a:prstGeom prst="rect">
            <a:avLst/>
          </a:prstGeom>
          <a:noFill/>
          <a:ln>
            <a:solidFill>
              <a:schemeClr val="accent6">
                <a:lumMod val="40000"/>
                <a:lumOff val="60000"/>
              </a:schemeClr>
            </a:solidFill>
          </a:ln>
        </p:spPr>
      </p:pic>
    </p:spTree>
  </p:cSld>
  <p:clrMapOvr>
    <a:masterClrMapping/>
  </p:clrMapOvr>
  <p:transition spd="slow">
    <p:pull dir="rd"/>
  </p:transition>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 TextBox"/>
          <p:cNvSpPr txBox="1"/>
          <p:nvPr/>
        </p:nvSpPr>
        <p:spPr>
          <a:xfrm>
            <a:off x="6588125" y="692150"/>
            <a:ext cx="2057400" cy="523875"/>
          </a:xfrm>
          <a:prstGeom prst="rect">
            <a:avLst/>
          </a:prstGeom>
          <a:solidFill>
            <a:srgbClr val="FFC000"/>
          </a:solidFill>
        </p:spPr>
        <p:txBody>
          <a:bodyPr wrap="none">
            <a:spAutoFit/>
          </a:bodyPr>
          <a:lstStyle/>
          <a:p>
            <a:pPr>
              <a:defRPr/>
            </a:pPr>
            <a:r>
              <a:rPr lang="en-US" sz="2800" dirty="0">
                <a:solidFill>
                  <a:schemeClr val="bg1">
                    <a:lumMod val="95000"/>
                  </a:schemeClr>
                </a:solidFill>
                <a:effectLst>
                  <a:outerShdw blurRad="38100" dist="38100" dir="2700000" algn="tl">
                    <a:srgbClr val="000000">
                      <a:alpha val="43137"/>
                    </a:srgbClr>
                  </a:outerShdw>
                </a:effectLst>
              </a:rPr>
              <a:t>BD-safe clip</a:t>
            </a:r>
            <a:endParaRPr lang="el-GR" sz="2800" dirty="0">
              <a:solidFill>
                <a:schemeClr val="bg1">
                  <a:lumMod val="95000"/>
                </a:schemeClr>
              </a:solidFill>
              <a:effectLst>
                <a:outerShdw blurRad="38100" dist="38100" dir="2700000" algn="tl">
                  <a:srgbClr val="000000">
                    <a:alpha val="43137"/>
                  </a:srgbClr>
                </a:outerShdw>
              </a:effectLst>
            </a:endParaRPr>
          </a:p>
        </p:txBody>
      </p:sp>
      <p:sp>
        <p:nvSpPr>
          <p:cNvPr id="57347" name="AutoShape 5" descr="data:image/jpeg;base64,/9j/4AAQSkZJRgABAQAAAQABAAD/2wCEAAkGBhAPEBAQEBMQEBQQDw8QEBAVEhYQDw8PFBAVFBQQFRQXGyYeFxkjGRQUHy8gIycpLCwsFR4xNTAqNSYrLCkBCQoKDgwOFA8PFyocFBwpLikpKS0sLCksKSktLCkpLSwpKSwpKiwpLCkpNSkpKSktLSkpKSkpKSwpKSkpKSkpKf/AABEIAGwBQAMBIgACEQEDEQH/xAAcAAAABwEBAAAAAAAAAAAAAAAAAQIDBAUGBwj/xABIEAABAwIBBwgFCAgFBQAAAAABAAIDBBEFBhIhMUFRcQcTMmGBkaHRIkJSscEUFTNDU3KCkiNEYmODk9LhFiQ0orIXVHPC8P/EABgBAQEBAQEAAAAAAAAAAAAAAAABAgME/8QAIhEBAQACAgICAgMAAAAAAAAAAAECEQMSMVETQSEiBDJx/9oADAMBAAIRAxEAPwDuKCCCAIIIIAggggCCCCAIIiVCq8bp4vpJWNO69z3BPInILN1GXVO3oCSTg2w7yqupy9mP0cTG9biXHuFl0nHlfpO0bhESuaT5UVr/AK3M6mtDVXzTyydOSR3F5I7rrc4L91Ozqc+Jwx9OWNvF7R8VXzZYUTNczT1NBd7gubCnajzAFucE+6nZupuUKkHREz+EZHvsocvKUz1KeZ3FzGfErI6ERlaFr4cU7Vpn8pEp6NK0fem+AYmTygVZ1Q044ue7yWbdVgJmSvCvx4ejtV/VcpdSzQfk4O5rHOPi5V0nKrW+qI+1oHmqXmGv0jSm3Yep0no2tJOVLEjqMLf4YPvTDuUnFD9a0cI2qvOHpPyBOs9G048oGJn9YI/AzyRf46xM/rL/AMrP6VDFElCjV6z0bS/8aYkf1mTub/SlDK7ET+szf7R8FGbSJ1tIr1npNnhlNXnXUz/m/slDH6066if85TbaVONples9GyhjVX/3E/8AMd5pxuL1X28/813mibTJxtOFdRNgMUqT9dP/ADHeadZW1B+un/mv80nNaBc2FtZOgBVdblCxt2x2cfa9UcN6uoLN2KTajNNo/ev80G4vMNImm/mv81mm15O1PMrFj8K3mD5eyxENn/Ss2u+taN4PrcCug09Q2RjXsIc17Q5rhqLSLgrgM+IBo16TqHxXU+TLFeeozGTcwSFn4HDOb7yOxcOXGeY3K16CCC4NAggggCCCgV2OQQdN7b+yPSd3BWTfgT0l8gaLkgDedAWRrsuSbiFlv2n/ANIWcrMSlmN5Hud1Xs0di648OV8/hm5Rua3K6miuA4yEbG6R36lm67lGcTmxtzNmcWufbiQLDvWTmPpki7iwhoaLWbcbM4hud37NSXGHktNy23SBBf2A3ABtuC7zhxjNyq2qsXqJenI89QOaPBQsxGXJBkXWSTwyXZC6YdMmX1KCWZAkOnUCSrUaSsQWT6pR5K1VUtZ1qLJWKC3fXdajyYgqd9UmH1CKtZMSUWSvKr3SpsvTSJ3zg4G4JB3qXBlI9uh4Dxv1OVKSiV0NZBlBA7WSz7w0d4U6Gojf0XNdwIKwqATqOgZoSgwLCR1krei94/EVIZjNQPrHdoB+CdRtAwJYaFjBj9R7f+0eSI49U+3/ALR5JobUAI3PDdJIHWdA8VhH4rO7XI/sNvcozy52sl3Ek+9XQ21Rj9OzXICdzfSPgqmqyw2RM/E/+keao4KMuNgLq2pcB9ogdQ0lXqK2qxKabpuc79nU0dgTbA7cVqIsHjGwuUgUAGpoCvWDKsEnsORyVT26A2x69nYtO5pbqUOqOcCCG6dZt6R7U6RNswHEuu4klaHCMoJaQOMb3MEgaHWJFyCc06NO096qMSizXAjQHNHC40H3eKvcnM2ENncA8gOzWFuc21rXI37lzyx+tNSuocmuOz1dPKZs8iOQNje5pBe0tuRck51jt61sFmuT/Gn1lHzrwG/ppGNAAaAxtrDQtKvBn/aukESs7imWUcZLIhzjhoJvZgPHalZZYzzEOY02fL6Ld4G0rBNFl04uPt+b4TK6WtdlHUTaC8tHst9Ed+tVhQuiJXrkk8OY0lzraTs8ERcm5LEEHURY8FoMU1W2TOLRYC9nm2m50kbu1Ry4lw9OQ51iyxI0e0RqsOCRUTwM6TwBa2YHaOvQNZPWos2UcQ6Ic7gLBBcOlTD51RuxiZ/QjtxuUXyOsk3jwTVRaS1NlCmxJg9Yd9003JiZ3SPeU+zJZo6Twr1NoMmKt2XPYor8QJ1Aq+ZglO3W66dFHTjZdXqbZczPOxFzch2LV5sI1NQ51g1NCdTbKiikOwpXzZJuK1HyjcAi587gr1Nsz80ybij+Z5NxWl50os4q6GcGDv3I/mZ+5aK6NNDOfMz0YwZ60bW3UptK3bpQZQYK9KGCu3rV8w3cjELdyDLjAzvKcbgPFadsY3BOtaNwQZlmT43J05OXGjRbZvWkSSpsU9NhRYNJA6hp8VPghaOtOPCTGipACbkCcakvQQJgq+YKfVzsZ0nNbxIuoDqpjujZ3alzk81NKvE47sv7Lr9h0HxzVp8ismJ62FpaCyMEt51w9E6dOb7Vk1h1JTvt8oZJI3OBMbC2NjrbHO1kdS2NNypUkDxTvgfAyMNa3MIexotoGaALDgvLyc/5/VuY+2uyewOOhp2U8VyGXJcek5zjdzj2lWSrsJyhpasXp5WSbwDZ44tOlWK8lu3RzHLPEOcrszZG23bt+CgXUfL9xgrnu32Ph/ZUUU9XVdA5jNVxo8V7uGfpHLLyvqmtjjF3ua3idPcqioyobqiY6Q7zoHmkR5OxtP6V5e47Abk9qkNqIYtDBAzrdI0nwXS2TzWf8QXzV0jS7oNGnQLIqbCJp2h75bNO9yerMUa4EGeIX2BxI8AoENTG0W55ruprJHfBT5OP2uqsWYBTM6cmcdwUljKZnQiLusqqZXMvo513CF3xKd+W7o6k/wAK3xU+bD2das/nAjosY3xSHVsp9a3BVhxD91Ufkb5pJxI/Zz/lHmnz4HVYGRx1uKSW8VA+c/3c/wCQeaHzp+xP+QeafPgvWpiAUD5zaNYlHGPyKMYvH7RHFjgr8+HtOtTwjCgDF4vab4j4JxuJxn1mfmHxWvlw9mqmI1HbVtOog8CCnBM3etTPG/aap1GkBw3pQWgpGiUimi9Y9nmgcgitpOv3J5EjWVBBBBUGE4E0CkzVscYu97GfecB4KCUkuVHU5ZUrNTjIf2Ro7yqqpy4J+ja1vWTnu8lyvLjPtdVrHlV1RjkEROc8X9lvpu8Fi63GpJR6cjndV7N7gmYqkD1R2Ljl/I9Rrq1FRliTohiJ/aef/UearZ8UqpelIWj2W+iPBQ2VjeCeE7TtC43lyv2uoKOmF7kkneVa0TQLKuY8bwrGjK5qvaL4rOZRf6h/Bv8AxC0NI8C9yB1k2GrrWaygqmGoeWuaRZukG46O8IIlLJKxwfCXNc3SHNNiF1TIXlCmkdFBV6TI7m2vNg9r/Vv7TTq3grlVJOAToLr2AAtrVk+YQviNyHgtkLbj0LEEaRtuEGr5Rbz1krNrWXb2HT71lqed8QzHEsvptfXsur/lHqTBiGeNtwesEBVE8Jms9npDN0DWQda78fNcJqRm47QayqznNb0gAS4X0ON9ANuCa+V7mQt4Rt+KYibpdxPggueeVytqyaP/AC6TYQODGj3BEa6X2399vcmUFhThqHnW5x/EfNAh3X3psLrXJnkhGI21kzQ97tMLSLiNvt29o+Asg59BkhiEjQ9lNOWnUc21xvANima3J2sgaXy088bRrcWHNHEjQF6BxHnubeIOb53N/R85fms79rN02TlM15Y0S5heWASBtzGX29LNztObr1orzVY9aF10XlKyNZTWq6dobG92bLGOix51PaNjSdFthtvXOjrKIMOO896PPO896SjQHe+7uCIxtOwdyMI0DZpmH1QgKUDolzeDinQlBA1mSDVI7t0pQqKhuotPZZOBKCstngJbi8zeky/AqbHlVbpMI/8Au1RQlZoOwLc5c59pqLKPKeE67hSG45ERcOv1DSVRmmYdYCQcNjOxbnPmnWLtmOB7wxrH6fWf6DQq7GcoJoXljeb+9Yu95UP5qHquc3tKP5DKNUl+On3hS82d+11ECTGqiXQZX/dBzfcoppydJ0nedJVwaKbdE7i1t0Rppvs4z2f3XK23zVVHyTqRik6la81KPqWnhneaFn7YO4u8lBV/IxuHciOHDZccCrR0jmi/MHddxObfuSozO7U2OP8ACL+KCpGGv2En8N/cltwqfYL/AISr6PDJ3WvOBex0A6ic0HQN6W7AzZxdPIc0OJ0HTmuzTb0t6CibhNTsHgfJPNwyq9pw4AqfNhTW63vPT2n1de1MGFjfaOm1s9w2X136kDHzU92mTPed5ztW6yEmERgXkzYhvJzXdgGkqVG1jyGASNJIGdzrjbsTWMYY2CTNBLtAJJ1oI0dYyEZsALnaf0zxpF/Zbs4lR6VpfI0Ekl8jASdJJLgPiiepuTcOfWUjPaqqcHhzrborf8seFuErZgNBGvwK53SOsb6dxs4tuN1wvRmVOANrYHRm2da7T17lwTF8Blo5HMe0gAmxtsRDDTrsANwGoDcmkqN4SboDQRXQQGvQWQxvh1If3LfivPq9DZIACgpALAfJ4tHFoJ8boLgtR2RXRqKzvKCy+G1XUxp7pGrgrtZXoHLRgdh9WD9g892n4Lz+/WVQSNEjRBhGiCNAaUEkI0CglBJSggMJQSQlhAoJQSQlBAsJQSQlBAsJYSAltQLCWEgJYQIxb/TfxFV0vSv1xe4K0xX/AE38QKqpd/8A4z3EILil+p62M8JWn4p2UaKgbmT+L85Ip2H/AC9gdVjo1dA6e4p98ZDp72Ac0hpJABuEFXWnRfe6bxBVZPt+8P8AiVY1LhmAFzb3JIuNoI+KrZ3i+sa7+FkB0f0jPvBSsqvpvwhQYJQ17SToBBU3FM6rm/y7JJNAHosJ0/BBQyLW8l2TktVXRTAWipXtlkeR6OcNLYxvcTp6gFbZNckFROWvqzzEessGmZw3X1N8V1/CsKhpYmwwMEbGDQ0eJJ2k7yoqWqzG8Ahq2Fr2i5Gh1tIVmgg5TVcjjrnm5G22AhQZeSGqGoxnvHxXZEEHDpeSyuGpoPByhy8nde36sntBXfUEHniTIyubrhf3J+GlxGIBv+aaGiwaC7NHDSu/2RGJu4dyo4CaqvGt1UO1ylYfBic72siNS7O1nOcGsG9xOpdxNKw+q3uCUyFreiAOAsg4pi2C4nCw866ZzHDNIzyQRuIWXmpJAfo5PylelHxhwsQDx0pk0ER1sZ3BB5sLHDW14/CfJJzuo9xXpF2EQHXGz8oTbsApj9VH3IPOXOhHzw3r0O7JikOuFncmX5HUR1ws7kHn8TN3pQmbvXeH5C0B+pZ3BMP5P8P+xb4eSI4fzzd6Pnm712s8nmH/AGISf+neH/YhFcYE7d6P5Q3eF2gcnmH/AGIS28n2H/YtQcWFUzeEYrGb121uQOH/AGDO4eSdbkNQD6hncEHDhXR70oV7N57l3RuR1ENULO4J5mTFINULO5BwYYg3c49iWK7cyQ/hK723AaYaoo/ypxuFQDVGz8oQcDFTIdUMp/CfJPMNQ7o00p7Cu9NooxqY3uCcEDRqaO5QcHkwjEJ2c22leBnZ1zoUqi5N8TdsZHxN/cF3AAI0HKaXklqnfS1JG8NH91ZQ8jkHryyv7bLoiCDDxckdCNee7i4qbFyZYc36oHjpWrQQUUGRFAzVBH+UK1psPiiFmMa3gFIQQBBBBB//2Q=="/>
          <p:cNvSpPr>
            <a:spLocks noChangeAspect="1" noChangeArrowheads="1"/>
          </p:cNvSpPr>
          <p:nvPr/>
        </p:nvSpPr>
        <p:spPr bwMode="auto">
          <a:xfrm>
            <a:off x="163513" y="-144463"/>
            <a:ext cx="304800" cy="304801"/>
          </a:xfrm>
          <a:prstGeom prst="rect">
            <a:avLst/>
          </a:prstGeom>
          <a:noFill/>
          <a:ln w="9525">
            <a:noFill/>
            <a:miter lim="800000"/>
            <a:headEnd/>
            <a:tailEnd/>
          </a:ln>
        </p:spPr>
        <p:txBody>
          <a:bodyPr/>
          <a:lstStyle/>
          <a:p>
            <a:endParaRPr lang="el-GR"/>
          </a:p>
        </p:txBody>
      </p:sp>
      <p:sp>
        <p:nvSpPr>
          <p:cNvPr id="57348" name="AutoShape 7" descr="data:image/jpeg;base64,/9j/4AAQSkZJRgABAQAAAQABAAD/2wCEAAkGBhAPEBAQEBMQEBQQDw8QEBAVEhYQDw8PFBAVFBQQFRQXGyYeFxkjGRQUHy8gIycpLCwsFR4xNTAqNSYrLCkBCQoKDgwOFA8PFyocFBwpLikpKS0sLCksKSktLCkpLSwpKSwpKiwpLCkpNSkpKSktLSkpKSkpKSwpKSkpKSkpKf/AABEIAGwBQAMBIgACEQEDEQH/xAAcAAAABwEBAAAAAAAAAAAAAAAAAQIDBAUGBwj/xABIEAABAwIBBwgFCAgFBQAAAAABAAIDBBEFBhIhMUFRcQcTMmGBkaHRIkJSscEUFTNDU3KCkiNEYmODk9LhFiQ0orIXVHPC8P/EABgBAQEBAQEAAAAAAAAAAAAAAAABAgME/8QAIhEBAQACAgICAgMAAAAAAAAAAAECEQMSMVETQSEiBDJx/9oADAMBAAIRAxEAPwDuKCCCAIIIIAggggCCCCAIIiVCq8bp4vpJWNO69z3BPInILN1GXVO3oCSTg2w7yqupy9mP0cTG9biXHuFl0nHlfpO0bhESuaT5UVr/AK3M6mtDVXzTyydOSR3F5I7rrc4L91Ozqc+Jwx9OWNvF7R8VXzZYUTNczT1NBd7gubCnajzAFucE+6nZupuUKkHREz+EZHvsocvKUz1KeZ3FzGfErI6ERlaFr4cU7Vpn8pEp6NK0fem+AYmTygVZ1Q044ue7yWbdVgJmSvCvx4ejtV/VcpdSzQfk4O5rHOPi5V0nKrW+qI+1oHmqXmGv0jSm3Yep0no2tJOVLEjqMLf4YPvTDuUnFD9a0cI2qvOHpPyBOs9G048oGJn9YI/AzyRf46xM/rL/AMrP6VDFElCjV6z0bS/8aYkf1mTub/SlDK7ET+szf7R8FGbSJ1tIr1npNnhlNXnXUz/m/slDH6066if85TbaVONples9GyhjVX/3E/8AMd5pxuL1X28/813mibTJxtOFdRNgMUqT9dP/ADHeadZW1B+un/mv80nNaBc2FtZOgBVdblCxt2x2cfa9UcN6uoLN2KTajNNo/ev80G4vMNImm/mv81mm15O1PMrFj8K3mD5eyxENn/Ss2u+taN4PrcCug09Q2RjXsIc17Q5rhqLSLgrgM+IBo16TqHxXU+TLFeeozGTcwSFn4HDOb7yOxcOXGeY3K16CCC4NAggggCCCgV2OQQdN7b+yPSd3BWTfgT0l8gaLkgDedAWRrsuSbiFlv2n/ANIWcrMSlmN5Hud1Xs0di648OV8/hm5Rua3K6miuA4yEbG6R36lm67lGcTmxtzNmcWufbiQLDvWTmPpki7iwhoaLWbcbM4hud37NSXGHktNy23SBBf2A3ABtuC7zhxjNyq2qsXqJenI89QOaPBQsxGXJBkXWSTwyXZC6YdMmX1KCWZAkOnUCSrUaSsQWT6pR5K1VUtZ1qLJWKC3fXdajyYgqd9UmH1CKtZMSUWSvKr3SpsvTSJ3zg4G4JB3qXBlI9uh4Dxv1OVKSiV0NZBlBA7WSz7w0d4U6Gojf0XNdwIKwqATqOgZoSgwLCR1krei94/EVIZjNQPrHdoB+CdRtAwJYaFjBj9R7f+0eSI49U+3/ALR5JobUAI3PDdJIHWdA8VhH4rO7XI/sNvcozy52sl3Ek+9XQ21Rj9OzXICdzfSPgqmqyw2RM/E/+keao4KMuNgLq2pcB9ogdQ0lXqK2qxKabpuc79nU0dgTbA7cVqIsHjGwuUgUAGpoCvWDKsEnsORyVT26A2x69nYtO5pbqUOqOcCCG6dZt6R7U6RNswHEuu4klaHCMoJaQOMb3MEgaHWJFyCc06NO096qMSizXAjQHNHC40H3eKvcnM2ENncA8gOzWFuc21rXI37lzyx+tNSuocmuOz1dPKZs8iOQNje5pBe0tuRck51jt61sFmuT/Gn1lHzrwG/ppGNAAaAxtrDQtKvBn/aukESs7imWUcZLIhzjhoJvZgPHalZZYzzEOY02fL6Ld4G0rBNFl04uPt+b4TK6WtdlHUTaC8tHst9Ed+tVhQuiJXrkk8OY0lzraTs8ERcm5LEEHURY8FoMU1W2TOLRYC9nm2m50kbu1Ry4lw9OQ51iyxI0e0RqsOCRUTwM6TwBa2YHaOvQNZPWos2UcQ6Ic7gLBBcOlTD51RuxiZ/QjtxuUXyOsk3jwTVRaS1NlCmxJg9Yd9003JiZ3SPeU+zJZo6Twr1NoMmKt2XPYor8QJ1Aq+ZglO3W66dFHTjZdXqbZczPOxFzch2LV5sI1NQ51g1NCdTbKiikOwpXzZJuK1HyjcAi587gr1Nsz80ybij+Z5NxWl50os4q6GcGDv3I/mZ+5aK6NNDOfMz0YwZ60bW3UptK3bpQZQYK9KGCu3rV8w3cjELdyDLjAzvKcbgPFadsY3BOtaNwQZlmT43J05OXGjRbZvWkSSpsU9NhRYNJA6hp8VPghaOtOPCTGipACbkCcakvQQJgq+YKfVzsZ0nNbxIuoDqpjujZ3alzk81NKvE47sv7Lr9h0HxzVp8ismJ62FpaCyMEt51w9E6dOb7Vk1h1JTvt8oZJI3OBMbC2NjrbHO1kdS2NNypUkDxTvgfAyMNa3MIexotoGaALDgvLyc/5/VuY+2uyewOOhp2U8VyGXJcek5zjdzj2lWSrsJyhpasXp5WSbwDZ44tOlWK8lu3RzHLPEOcrszZG23bt+CgXUfL9xgrnu32Ph/ZUUU9XVdA5jNVxo8V7uGfpHLLyvqmtjjF3ua3idPcqioyobqiY6Q7zoHmkR5OxtP6V5e47Abk9qkNqIYtDBAzrdI0nwXS2TzWf8QXzV0jS7oNGnQLIqbCJp2h75bNO9yerMUa4EGeIX2BxI8AoENTG0W55ruprJHfBT5OP2uqsWYBTM6cmcdwUljKZnQiLusqqZXMvo513CF3xKd+W7o6k/wAK3xU+bD2das/nAjosY3xSHVsp9a3BVhxD91Ufkb5pJxI/Zz/lHmnz4HVYGRx1uKSW8VA+c/3c/wCQeaHzp+xP+QeafPgvWpiAUD5zaNYlHGPyKMYvH7RHFjgr8+HtOtTwjCgDF4vab4j4JxuJxn1mfmHxWvlw9mqmI1HbVtOog8CCnBM3etTPG/aap1GkBw3pQWgpGiUimi9Y9nmgcgitpOv3J5EjWVBBBBUGE4E0CkzVscYu97GfecB4KCUkuVHU5ZUrNTjIf2Ro7yqqpy4J+ja1vWTnu8lyvLjPtdVrHlV1RjkEROc8X9lvpu8Fi63GpJR6cjndV7N7gmYqkD1R2Ljl/I9Rrq1FRliTohiJ/aef/UearZ8UqpelIWj2W+iPBQ2VjeCeE7TtC43lyv2uoKOmF7kkneVa0TQLKuY8bwrGjK5qvaL4rOZRf6h/Bv8AxC0NI8C9yB1k2GrrWaygqmGoeWuaRZukG46O8IIlLJKxwfCXNc3SHNNiF1TIXlCmkdFBV6TI7m2vNg9r/Vv7TTq3grlVJOAToLr2AAtrVk+YQviNyHgtkLbj0LEEaRtuEGr5Rbz1krNrWXb2HT71lqed8QzHEsvptfXsur/lHqTBiGeNtwesEBVE8Jms9npDN0DWQda78fNcJqRm47QayqznNb0gAS4X0ON9ANuCa+V7mQt4Rt+KYibpdxPggueeVytqyaP/AC6TYQODGj3BEa6X2399vcmUFhThqHnW5x/EfNAh3X3psLrXJnkhGI21kzQ97tMLSLiNvt29o+Asg59BkhiEjQ9lNOWnUc21xvANima3J2sgaXy088bRrcWHNHEjQF6BxHnubeIOb53N/R85fms79rN02TlM15Y0S5heWASBtzGX29LNztObr1orzVY9aF10XlKyNZTWq6dobG92bLGOix51PaNjSdFthtvXOjrKIMOO896PPO896SjQHe+7uCIxtOwdyMI0DZpmH1QgKUDolzeDinQlBA1mSDVI7t0pQqKhuotPZZOBKCstngJbi8zeky/AqbHlVbpMI/8Au1RQlZoOwLc5c59pqLKPKeE67hSG45ERcOv1DSVRmmYdYCQcNjOxbnPmnWLtmOB7wxrH6fWf6DQq7GcoJoXljeb+9Yu95UP5qHquc3tKP5DKNUl+On3hS82d+11ECTGqiXQZX/dBzfcoppydJ0nedJVwaKbdE7i1t0Rppvs4z2f3XK23zVVHyTqRik6la81KPqWnhneaFn7YO4u8lBV/IxuHciOHDZccCrR0jmi/MHddxObfuSozO7U2OP8ACL+KCpGGv2En8N/cltwqfYL/AISr6PDJ3WvOBex0A6ic0HQN6W7AzZxdPIc0OJ0HTmuzTb0t6CibhNTsHgfJPNwyq9pw4AqfNhTW63vPT2n1de1MGFjfaOm1s9w2X136kDHzU92mTPed5ztW6yEmERgXkzYhvJzXdgGkqVG1jyGASNJIGdzrjbsTWMYY2CTNBLtAJJ1oI0dYyEZsALnaf0zxpF/Zbs4lR6VpfI0Ekl8jASdJJLgPiiepuTcOfWUjPaqqcHhzrborf8seFuErZgNBGvwK53SOsb6dxs4tuN1wvRmVOANrYHRm2da7T17lwTF8Blo5HMe0gAmxtsRDDTrsANwGoDcmkqN4SboDQRXQQGvQWQxvh1If3LfivPq9DZIACgpALAfJ4tHFoJ8boLgtR2RXRqKzvKCy+G1XUxp7pGrgrtZXoHLRgdh9WD9g892n4Lz+/WVQSNEjRBhGiCNAaUEkI0CglBJSggMJQSQlhAoJQSQlBAsJQSQlBAsJYSAltQLCWEgJYQIxb/TfxFV0vSv1xe4K0xX/AE38QKqpd/8A4z3EILil+p62M8JWn4p2UaKgbmT+L85Ip2H/AC9gdVjo1dA6e4p98ZDp72Ac0hpJABuEFXWnRfe6bxBVZPt+8P8AiVY1LhmAFzb3JIuNoI+KrZ3i+sa7+FkB0f0jPvBSsqvpvwhQYJQ17SToBBU3FM6rm/y7JJNAHosJ0/BBQyLW8l2TktVXRTAWipXtlkeR6OcNLYxvcTp6gFbZNckFROWvqzzEessGmZw3X1N8V1/CsKhpYmwwMEbGDQ0eJJ2k7yoqWqzG8Ahq2Fr2i5Gh1tIVmgg5TVcjjrnm5G22AhQZeSGqGoxnvHxXZEEHDpeSyuGpoPByhy8nde36sntBXfUEHniTIyubrhf3J+GlxGIBv+aaGiwaC7NHDSu/2RGJu4dyo4CaqvGt1UO1ylYfBic72siNS7O1nOcGsG9xOpdxNKw+q3uCUyFreiAOAsg4pi2C4nCw866ZzHDNIzyQRuIWXmpJAfo5PylelHxhwsQDx0pk0ER1sZ3BB5sLHDW14/CfJJzuo9xXpF2EQHXGz8oTbsApj9VH3IPOXOhHzw3r0O7JikOuFncmX5HUR1ws7kHn8TN3pQmbvXeH5C0B+pZ3BMP5P8P+xb4eSI4fzzd6Pnm712s8nmH/AGISf+neH/YhFcYE7d6P5Q3eF2gcnmH/AGIS28n2H/YtQcWFUzeEYrGb121uQOH/AGDO4eSdbkNQD6hncEHDhXR70oV7N57l3RuR1ENULO4J5mTFINULO5BwYYg3c49iWK7cyQ/hK723AaYaoo/ypxuFQDVGz8oQcDFTIdUMp/CfJPMNQ7o00p7Cu9NooxqY3uCcEDRqaO5QcHkwjEJ2c22leBnZ1zoUqi5N8TdsZHxN/cF3AAI0HKaXklqnfS1JG8NH91ZQ8jkHryyv7bLoiCDDxckdCNee7i4qbFyZYc36oHjpWrQQUUGRFAzVBH+UK1psPiiFmMa3gFIQQBBBBB//2Q=="/>
          <p:cNvSpPr>
            <a:spLocks noChangeAspect="1" noChangeArrowheads="1"/>
          </p:cNvSpPr>
          <p:nvPr/>
        </p:nvSpPr>
        <p:spPr bwMode="auto">
          <a:xfrm>
            <a:off x="163513" y="-144463"/>
            <a:ext cx="304800" cy="304801"/>
          </a:xfrm>
          <a:prstGeom prst="rect">
            <a:avLst/>
          </a:prstGeom>
          <a:noFill/>
          <a:ln w="9525">
            <a:noFill/>
            <a:miter lim="800000"/>
            <a:headEnd/>
            <a:tailEnd/>
          </a:ln>
        </p:spPr>
        <p:txBody>
          <a:bodyPr/>
          <a:lstStyle/>
          <a:p>
            <a:endParaRPr lang="el-GR"/>
          </a:p>
        </p:txBody>
      </p:sp>
      <p:sp>
        <p:nvSpPr>
          <p:cNvPr id="57349" name="AutoShape 9" descr="data:image/jpeg;base64,/9j/4AAQSkZJRgABAQAAAQABAAD/2wCEAAkGBhAPEBAQEBMQEBQQDw8QEBAVEhYQDw8PFBAVFBQQFRQXGyYeFxkjGRQUHy8gIycpLCwsFR4xNTAqNSYrLCkBCQoKDgwOFA8PFyocFBwpLikpKS0sLCksKSktLCkpLSwpKSwpKiwpLCkpNSkpKSktLSkpKSkpKSwpKSkpKSkpKf/AABEIAGwBQAMBIgACEQEDEQH/xAAcAAAABwEBAAAAAAAAAAAAAAAAAQIDBAUGBwj/xABIEAABAwIBBwgFCAgFBQAAAAABAAIDBBEFBhIhMUFRcQcTMmGBkaHRIkJSscEUFTNDU3KCkiNEYmODk9LhFiQ0orIXVHPC8P/EABgBAQEBAQEAAAAAAAAAAAAAAAABAgME/8QAIhEBAQACAgICAgMAAAAAAAAAAAECEQMSMVETQSEiBDJx/9oADAMBAAIRAxEAPwDuKCCCAIIIIAggggCCCCAIIiVCq8bp4vpJWNO69z3BPInILN1GXVO3oCSTg2w7yqupy9mP0cTG9biXHuFl0nHlfpO0bhESuaT5UVr/AK3M6mtDVXzTyydOSR3F5I7rrc4L91Ozqc+Jwx9OWNvF7R8VXzZYUTNczT1NBd7gubCnajzAFucE+6nZupuUKkHREz+EZHvsocvKUz1KeZ3FzGfErI6ERlaFr4cU7Vpn8pEp6NK0fem+AYmTygVZ1Q044ue7yWbdVgJmSvCvx4ejtV/VcpdSzQfk4O5rHOPi5V0nKrW+qI+1oHmqXmGv0jSm3Yep0no2tJOVLEjqMLf4YPvTDuUnFD9a0cI2qvOHpPyBOs9G048oGJn9YI/AzyRf46xM/rL/AMrP6VDFElCjV6z0bS/8aYkf1mTub/SlDK7ET+szf7R8FGbSJ1tIr1npNnhlNXnXUz/m/slDH6066if85TbaVONples9GyhjVX/3E/8AMd5pxuL1X28/813mibTJxtOFdRNgMUqT9dP/ADHeadZW1B+un/mv80nNaBc2FtZOgBVdblCxt2x2cfa9UcN6uoLN2KTajNNo/ev80G4vMNImm/mv81mm15O1PMrFj8K3mD5eyxENn/Ss2u+taN4PrcCug09Q2RjXsIc17Q5rhqLSLgrgM+IBo16TqHxXU+TLFeeozGTcwSFn4HDOb7yOxcOXGeY3K16CCC4NAggggCCCgV2OQQdN7b+yPSd3BWTfgT0l8gaLkgDedAWRrsuSbiFlv2n/ANIWcrMSlmN5Hud1Xs0di648OV8/hm5Rua3K6miuA4yEbG6R36lm67lGcTmxtzNmcWufbiQLDvWTmPpki7iwhoaLWbcbM4hud37NSXGHktNy23SBBf2A3ABtuC7zhxjNyq2qsXqJenI89QOaPBQsxGXJBkXWSTwyXZC6YdMmX1KCWZAkOnUCSrUaSsQWT6pR5K1VUtZ1qLJWKC3fXdajyYgqd9UmH1CKtZMSUWSvKr3SpsvTSJ3zg4G4JB3qXBlI9uh4Dxv1OVKSiV0NZBlBA7WSz7w0d4U6Gojf0XNdwIKwqATqOgZoSgwLCR1krei94/EVIZjNQPrHdoB+CdRtAwJYaFjBj9R7f+0eSI49U+3/ALR5JobUAI3PDdJIHWdA8VhH4rO7XI/sNvcozy52sl3Ek+9XQ21Rj9OzXICdzfSPgqmqyw2RM/E/+keao4KMuNgLq2pcB9ogdQ0lXqK2qxKabpuc79nU0dgTbA7cVqIsHjGwuUgUAGpoCvWDKsEnsORyVT26A2x69nYtO5pbqUOqOcCCG6dZt6R7U6RNswHEuu4klaHCMoJaQOMb3MEgaHWJFyCc06NO096qMSizXAjQHNHC40H3eKvcnM2ENncA8gOzWFuc21rXI37lzyx+tNSuocmuOz1dPKZs8iOQNje5pBe0tuRck51jt61sFmuT/Gn1lHzrwG/ppGNAAaAxtrDQtKvBn/aukESs7imWUcZLIhzjhoJvZgPHalZZYzzEOY02fL6Ld4G0rBNFl04uPt+b4TK6WtdlHUTaC8tHst9Ed+tVhQuiJXrkk8OY0lzraTs8ERcm5LEEHURY8FoMU1W2TOLRYC9nm2m50kbu1Ry4lw9OQ51iyxI0e0RqsOCRUTwM6TwBa2YHaOvQNZPWos2UcQ6Ic7gLBBcOlTD51RuxiZ/QjtxuUXyOsk3jwTVRaS1NlCmxJg9Yd9003JiZ3SPeU+zJZo6Twr1NoMmKt2XPYor8QJ1Aq+ZglO3W66dFHTjZdXqbZczPOxFzch2LV5sI1NQ51g1NCdTbKiikOwpXzZJuK1HyjcAi587gr1Nsz80ybij+Z5NxWl50os4q6GcGDv3I/mZ+5aK6NNDOfMz0YwZ60bW3UptK3bpQZQYK9KGCu3rV8w3cjELdyDLjAzvKcbgPFadsY3BOtaNwQZlmT43J05OXGjRbZvWkSSpsU9NhRYNJA6hp8VPghaOtOPCTGipACbkCcakvQQJgq+YKfVzsZ0nNbxIuoDqpjujZ3alzk81NKvE47sv7Lr9h0HxzVp8ismJ62FpaCyMEt51w9E6dOb7Vk1h1JTvt8oZJI3OBMbC2NjrbHO1kdS2NNypUkDxTvgfAyMNa3MIexotoGaALDgvLyc/5/VuY+2uyewOOhp2U8VyGXJcek5zjdzj2lWSrsJyhpasXp5WSbwDZ44tOlWK8lu3RzHLPEOcrszZG23bt+CgXUfL9xgrnu32Ph/ZUUU9XVdA5jNVxo8V7uGfpHLLyvqmtjjF3ua3idPcqioyobqiY6Q7zoHmkR5OxtP6V5e47Abk9qkNqIYtDBAzrdI0nwXS2TzWf8QXzV0jS7oNGnQLIqbCJp2h75bNO9yerMUa4EGeIX2BxI8AoENTG0W55ruprJHfBT5OP2uqsWYBTM6cmcdwUljKZnQiLusqqZXMvo513CF3xKd+W7o6k/wAK3xU+bD2das/nAjosY3xSHVsp9a3BVhxD91Ufkb5pJxI/Zz/lHmnz4HVYGRx1uKSW8VA+c/3c/wCQeaHzp+xP+QeafPgvWpiAUD5zaNYlHGPyKMYvH7RHFjgr8+HtOtTwjCgDF4vab4j4JxuJxn1mfmHxWvlw9mqmI1HbVtOog8CCnBM3etTPG/aap1GkBw3pQWgpGiUimi9Y9nmgcgitpOv3J5EjWVBBBBUGE4E0CkzVscYu97GfecB4KCUkuVHU5ZUrNTjIf2Ro7yqqpy4J+ja1vWTnu8lyvLjPtdVrHlV1RjkEROc8X9lvpu8Fi63GpJR6cjndV7N7gmYqkD1R2Ljl/I9Rrq1FRliTohiJ/aef/UearZ8UqpelIWj2W+iPBQ2VjeCeE7TtC43lyv2uoKOmF7kkneVa0TQLKuY8bwrGjK5qvaL4rOZRf6h/Bv8AxC0NI8C9yB1k2GrrWaygqmGoeWuaRZukG46O8IIlLJKxwfCXNc3SHNNiF1TIXlCmkdFBV6TI7m2vNg9r/Vv7TTq3grlVJOAToLr2AAtrVk+YQviNyHgtkLbj0LEEaRtuEGr5Rbz1krNrWXb2HT71lqed8QzHEsvptfXsur/lHqTBiGeNtwesEBVE8Jms9npDN0DWQda78fNcJqRm47QayqznNb0gAS4X0ON9ANuCa+V7mQt4Rt+KYibpdxPggueeVytqyaP/AC6TYQODGj3BEa6X2399vcmUFhThqHnW5x/EfNAh3X3psLrXJnkhGI21kzQ97tMLSLiNvt29o+Asg59BkhiEjQ9lNOWnUc21xvANima3J2sgaXy088bRrcWHNHEjQF6BxHnubeIOb53N/R85fms79rN02TlM15Y0S5heWASBtzGX29LNztObr1orzVY9aF10XlKyNZTWq6dobG92bLGOix51PaNjSdFthtvXOjrKIMOO896PPO896SjQHe+7uCIxtOwdyMI0DZpmH1QgKUDolzeDinQlBA1mSDVI7t0pQqKhuotPZZOBKCstngJbi8zeky/AqbHlVbpMI/8Au1RQlZoOwLc5c59pqLKPKeE67hSG45ERcOv1DSVRmmYdYCQcNjOxbnPmnWLtmOB7wxrH6fWf6DQq7GcoJoXljeb+9Yu95UP5qHquc3tKP5DKNUl+On3hS82d+11ECTGqiXQZX/dBzfcoppydJ0nedJVwaKbdE7i1t0Rppvs4z2f3XK23zVVHyTqRik6la81KPqWnhneaFn7YO4u8lBV/IxuHciOHDZccCrR0jmi/MHddxObfuSozO7U2OP8ACL+KCpGGv2En8N/cltwqfYL/AISr6PDJ3WvOBex0A6ic0HQN6W7AzZxdPIc0OJ0HTmuzTb0t6CibhNTsHgfJPNwyq9pw4AqfNhTW63vPT2n1de1MGFjfaOm1s9w2X136kDHzU92mTPed5ztW6yEmERgXkzYhvJzXdgGkqVG1jyGASNJIGdzrjbsTWMYY2CTNBLtAJJ1oI0dYyEZsALnaf0zxpF/Zbs4lR6VpfI0Ekl8jASdJJLgPiiepuTcOfWUjPaqqcHhzrborf8seFuErZgNBGvwK53SOsb6dxs4tuN1wvRmVOANrYHRm2da7T17lwTF8Blo5HMe0gAmxtsRDDTrsANwGoDcmkqN4SboDQRXQQGvQWQxvh1If3LfivPq9DZIACgpALAfJ4tHFoJ8boLgtR2RXRqKzvKCy+G1XUxp7pGrgrtZXoHLRgdh9WD9g892n4Lz+/WVQSNEjRBhGiCNAaUEkI0CglBJSggMJQSQlhAoJQSQlBAsJQSQlBAsJYSAltQLCWEgJYQIxb/TfxFV0vSv1xe4K0xX/AE38QKqpd/8A4z3EILil+p62M8JWn4p2UaKgbmT+L85Ip2H/AC9gdVjo1dA6e4p98ZDp72Ac0hpJABuEFXWnRfe6bxBVZPt+8P8AiVY1LhmAFzb3JIuNoI+KrZ3i+sa7+FkB0f0jPvBSsqvpvwhQYJQ17SToBBU3FM6rm/y7JJNAHosJ0/BBQyLW8l2TktVXRTAWipXtlkeR6OcNLYxvcTp6gFbZNckFROWvqzzEessGmZw3X1N8V1/CsKhpYmwwMEbGDQ0eJJ2k7yoqWqzG8Ahq2Fr2i5Gh1tIVmgg5TVcjjrnm5G22AhQZeSGqGoxnvHxXZEEHDpeSyuGpoPByhy8nde36sntBXfUEHniTIyubrhf3J+GlxGIBv+aaGiwaC7NHDSu/2RGJu4dyo4CaqvGt1UO1ylYfBic72siNS7O1nOcGsG9xOpdxNKw+q3uCUyFreiAOAsg4pi2C4nCw866ZzHDNIzyQRuIWXmpJAfo5PylelHxhwsQDx0pk0ER1sZ3BB5sLHDW14/CfJJzuo9xXpF2EQHXGz8oTbsApj9VH3IPOXOhHzw3r0O7JikOuFncmX5HUR1ws7kHn8TN3pQmbvXeH5C0B+pZ3BMP5P8P+xb4eSI4fzzd6Pnm712s8nmH/AGISf+neH/YhFcYE7d6P5Q3eF2gcnmH/AGIS28n2H/YtQcWFUzeEYrGb121uQOH/AGDO4eSdbkNQD6hncEHDhXR70oV7N57l3RuR1ENULO4J5mTFINULO5BwYYg3c49iWK7cyQ/hK723AaYaoo/ypxuFQDVGz8oQcDFTIdUMp/CfJPMNQ7o00p7Cu9NooxqY3uCcEDRqaO5QcHkwjEJ2c22leBnZ1zoUqi5N8TdsZHxN/cF3AAI0HKaXklqnfS1JG8NH91ZQ8jkHryyv7bLoiCDDxckdCNee7i4qbFyZYc36oHjpWrQQUUGRFAzVBH+UK1psPiiFmMa3gFIQQBBBBB//2Q=="/>
          <p:cNvSpPr>
            <a:spLocks noChangeAspect="1" noChangeArrowheads="1"/>
          </p:cNvSpPr>
          <p:nvPr/>
        </p:nvSpPr>
        <p:spPr bwMode="auto">
          <a:xfrm>
            <a:off x="163513" y="-144463"/>
            <a:ext cx="304800" cy="304801"/>
          </a:xfrm>
          <a:prstGeom prst="rect">
            <a:avLst/>
          </a:prstGeom>
          <a:noFill/>
          <a:ln w="9525">
            <a:noFill/>
            <a:miter lim="800000"/>
            <a:headEnd/>
            <a:tailEnd/>
          </a:ln>
        </p:spPr>
        <p:txBody>
          <a:bodyPr/>
          <a:lstStyle/>
          <a:p>
            <a:endParaRPr lang="el-GR"/>
          </a:p>
        </p:txBody>
      </p:sp>
      <p:sp>
        <p:nvSpPr>
          <p:cNvPr id="57350" name="AutoShape 11" descr="data:image/jpeg;base64,/9j/4AAQSkZJRgABAQAAAQABAAD/2wCEAAkGBhAPEBAQEBMQEBQQDw8QEBAVEhYQDw8PFBAVFBQQFRQXGyYeFxkjGRQUHy8gIycpLCwsFR4xNTAqNSYrLCkBCQoKDgwOFA8PFyocFBwpLikpKS0sLCksKSktLCkpLSwpKSwpKiwpLCkpNSkpKSktLSkpKSkpKSwpKSkpKSkpKf/AABEIAGwBQAMBIgACEQEDEQH/xAAcAAAABwEBAAAAAAAAAAAAAAAAAQIDBAUGBwj/xABIEAABAwIBBwgFCAgFBQAAAAABAAIDBBEFBhIhMUFRcQcTMmGBkaHRIkJSscEUFTNDU3KCkiNEYmODk9LhFiQ0orIXVHPC8P/EABgBAQEBAQEAAAAAAAAAAAAAAAABAgME/8QAIhEBAQACAgICAgMAAAAAAAAAAAECEQMSMVETQSEiBDJx/9oADAMBAAIRAxEAPwDuKCCCAIIIIAggggCCCCAIIiVCq8bp4vpJWNO69z3BPInILN1GXVO3oCSTg2w7yqupy9mP0cTG9biXHuFl0nHlfpO0bhESuaT5UVr/AK3M6mtDVXzTyydOSR3F5I7rrc4L91Ozqc+Jwx9OWNvF7R8VXzZYUTNczT1NBd7gubCnajzAFucE+6nZupuUKkHREz+EZHvsocvKUz1KeZ3FzGfErI6ERlaFr4cU7Vpn8pEp6NK0fem+AYmTygVZ1Q044ue7yWbdVgJmSvCvx4ejtV/VcpdSzQfk4O5rHOPi5V0nKrW+qI+1oHmqXmGv0jSm3Yep0no2tJOVLEjqMLf4YPvTDuUnFD9a0cI2qvOHpPyBOs9G048oGJn9YI/AzyRf46xM/rL/AMrP6VDFElCjV6z0bS/8aYkf1mTub/SlDK7ET+szf7R8FGbSJ1tIr1npNnhlNXnXUz/m/slDH6066if85TbaVONples9GyhjVX/3E/8AMd5pxuL1X28/813mibTJxtOFdRNgMUqT9dP/ADHeadZW1B+un/mv80nNaBc2FtZOgBVdblCxt2x2cfa9UcN6uoLN2KTajNNo/ev80G4vMNImm/mv81mm15O1PMrFj8K3mD5eyxENn/Ss2u+taN4PrcCug09Q2RjXsIc17Q5rhqLSLgrgM+IBo16TqHxXU+TLFeeozGTcwSFn4HDOb7yOxcOXGeY3K16CCC4NAggggCCCgV2OQQdN7b+yPSd3BWTfgT0l8gaLkgDedAWRrsuSbiFlv2n/ANIWcrMSlmN5Hud1Xs0di648OV8/hm5Rua3K6miuA4yEbG6R36lm67lGcTmxtzNmcWufbiQLDvWTmPpki7iwhoaLWbcbM4hud37NSXGHktNy23SBBf2A3ABtuC7zhxjNyq2qsXqJenI89QOaPBQsxGXJBkXWSTwyXZC6YdMmX1KCWZAkOnUCSrUaSsQWT6pR5K1VUtZ1qLJWKC3fXdajyYgqd9UmH1CKtZMSUWSvKr3SpsvTSJ3zg4G4JB3qXBlI9uh4Dxv1OVKSiV0NZBlBA7WSz7w0d4U6Gojf0XNdwIKwqATqOgZoSgwLCR1krei94/EVIZjNQPrHdoB+CdRtAwJYaFjBj9R7f+0eSI49U+3/ALR5JobUAI3PDdJIHWdA8VhH4rO7XI/sNvcozy52sl3Ek+9XQ21Rj9OzXICdzfSPgqmqyw2RM/E/+keao4KMuNgLq2pcB9ogdQ0lXqK2qxKabpuc79nU0dgTbA7cVqIsHjGwuUgUAGpoCvWDKsEnsORyVT26A2x69nYtO5pbqUOqOcCCG6dZt6R7U6RNswHEuu4klaHCMoJaQOMb3MEgaHWJFyCc06NO096qMSizXAjQHNHC40H3eKvcnM2ENncA8gOzWFuc21rXI37lzyx+tNSuocmuOz1dPKZs8iOQNje5pBe0tuRck51jt61sFmuT/Gn1lHzrwG/ppGNAAaAxtrDQtKvBn/aukESs7imWUcZLIhzjhoJvZgPHalZZYzzEOY02fL6Ld4G0rBNFl04uPt+b4TK6WtdlHUTaC8tHst9Ed+tVhQuiJXrkk8OY0lzraTs8ERcm5LEEHURY8FoMU1W2TOLRYC9nm2m50kbu1Ry4lw9OQ51iyxI0e0RqsOCRUTwM6TwBa2YHaOvQNZPWos2UcQ6Ic7gLBBcOlTD51RuxiZ/QjtxuUXyOsk3jwTVRaS1NlCmxJg9Yd9003JiZ3SPeU+zJZo6Twr1NoMmKt2XPYor8QJ1Aq+ZglO3W66dFHTjZdXqbZczPOxFzch2LV5sI1NQ51g1NCdTbKiikOwpXzZJuK1HyjcAi587gr1Nsz80ybij+Z5NxWl50os4q6GcGDv3I/mZ+5aK6NNDOfMz0YwZ60bW3UptK3bpQZQYK9KGCu3rV8w3cjELdyDLjAzvKcbgPFadsY3BOtaNwQZlmT43J05OXGjRbZvWkSSpsU9NhRYNJA6hp8VPghaOtOPCTGipACbkCcakvQQJgq+YKfVzsZ0nNbxIuoDqpjujZ3alzk81NKvE47sv7Lr9h0HxzVp8ismJ62FpaCyMEt51w9E6dOb7Vk1h1JTvt8oZJI3OBMbC2NjrbHO1kdS2NNypUkDxTvgfAyMNa3MIexotoGaALDgvLyc/5/VuY+2uyewOOhp2U8VyGXJcek5zjdzj2lWSrsJyhpasXp5WSbwDZ44tOlWK8lu3RzHLPEOcrszZG23bt+CgXUfL9xgrnu32Ph/ZUUU9XVdA5jNVxo8V7uGfpHLLyvqmtjjF3ua3idPcqioyobqiY6Q7zoHmkR5OxtP6V5e47Abk9qkNqIYtDBAzrdI0nwXS2TzWf8QXzV0jS7oNGnQLIqbCJp2h75bNO9yerMUa4EGeIX2BxI8AoENTG0W55ruprJHfBT5OP2uqsWYBTM6cmcdwUljKZnQiLusqqZXMvo513CF3xKd+W7o6k/wAK3xU+bD2das/nAjosY3xSHVsp9a3BVhxD91Ufkb5pJxI/Zz/lHmnz4HVYGRx1uKSW8VA+c/3c/wCQeaHzp+xP+QeafPgvWpiAUD5zaNYlHGPyKMYvH7RHFjgr8+HtOtTwjCgDF4vab4j4JxuJxn1mfmHxWvlw9mqmI1HbVtOog8CCnBM3etTPG/aap1GkBw3pQWgpGiUimi9Y9nmgcgitpOv3J5EjWVBBBBUGE4E0CkzVscYu97GfecB4KCUkuVHU5ZUrNTjIf2Ro7yqqpy4J+ja1vWTnu8lyvLjPtdVrHlV1RjkEROc8X9lvpu8Fi63GpJR6cjndV7N7gmYqkD1R2Ljl/I9Rrq1FRliTohiJ/aef/UearZ8UqpelIWj2W+iPBQ2VjeCeE7TtC43lyv2uoKOmF7kkneVa0TQLKuY8bwrGjK5qvaL4rOZRf6h/Bv8AxC0NI8C9yB1k2GrrWaygqmGoeWuaRZukG46O8IIlLJKxwfCXNc3SHNNiF1TIXlCmkdFBV6TI7m2vNg9r/Vv7TTq3grlVJOAToLr2AAtrVk+YQviNyHgtkLbj0LEEaRtuEGr5Rbz1krNrWXb2HT71lqed8QzHEsvptfXsur/lHqTBiGeNtwesEBVE8Jms9npDN0DWQda78fNcJqRm47QayqznNb0gAS4X0ON9ANuCa+V7mQt4Rt+KYibpdxPggueeVytqyaP/AC6TYQODGj3BEa6X2399vcmUFhThqHnW5x/EfNAh3X3psLrXJnkhGI21kzQ97tMLSLiNvt29o+Asg59BkhiEjQ9lNOWnUc21xvANima3J2sgaXy088bRrcWHNHEjQF6BxHnubeIOb53N/R85fms79rN02TlM15Y0S5heWASBtzGX29LNztObr1orzVY9aF10XlKyNZTWq6dobG92bLGOix51PaNjSdFthtvXOjrKIMOO896PPO896SjQHe+7uCIxtOwdyMI0DZpmH1QgKUDolzeDinQlBA1mSDVI7t0pQqKhuotPZZOBKCstngJbi8zeky/AqbHlVbpMI/8Au1RQlZoOwLc5c59pqLKPKeE67hSG45ERcOv1DSVRmmYdYCQcNjOxbnPmnWLtmOB7wxrH6fWf6DQq7GcoJoXljeb+9Yu95UP5qHquc3tKP5DKNUl+On3hS82d+11ECTGqiXQZX/dBzfcoppydJ0nedJVwaKbdE7i1t0Rppvs4z2f3XK23zVVHyTqRik6la81KPqWnhneaFn7YO4u8lBV/IxuHciOHDZccCrR0jmi/MHddxObfuSozO7U2OP8ACL+KCpGGv2En8N/cltwqfYL/AISr6PDJ3WvOBex0A6ic0HQN6W7AzZxdPIc0OJ0HTmuzTb0t6CibhNTsHgfJPNwyq9pw4AqfNhTW63vPT2n1de1MGFjfaOm1s9w2X136kDHzU92mTPed5ztW6yEmERgXkzYhvJzXdgGkqVG1jyGASNJIGdzrjbsTWMYY2CTNBLtAJJ1oI0dYyEZsALnaf0zxpF/Zbs4lR6VpfI0Ekl8jASdJJLgPiiepuTcOfWUjPaqqcHhzrborf8seFuErZgNBGvwK53SOsb6dxs4tuN1wvRmVOANrYHRm2da7T17lwTF8Blo5HMe0gAmxtsRDDTrsANwGoDcmkqN4SboDQRXQQGvQWQxvh1If3LfivPq9DZIACgpALAfJ4tHFoJ8boLgtR2RXRqKzvKCy+G1XUxp7pGrgrtZXoHLRgdh9WD9g892n4Lz+/WVQSNEjRBhGiCNAaUEkI0CglBJSggMJQSQlhAoJQSQlBAsJQSQlBAsJYSAltQLCWEgJYQIxb/TfxFV0vSv1xe4K0xX/AE38QKqpd/8A4z3EILil+p62M8JWn4p2UaKgbmT+L85Ip2H/AC9gdVjo1dA6e4p98ZDp72Ac0hpJABuEFXWnRfe6bxBVZPt+8P8AiVY1LhmAFzb3JIuNoI+KrZ3i+sa7+FkB0f0jPvBSsqvpvwhQYJQ17SToBBU3FM6rm/y7JJNAHosJ0/BBQyLW8l2TktVXRTAWipXtlkeR6OcNLYxvcTp6gFbZNckFROWvqzzEessGmZw3X1N8V1/CsKhpYmwwMEbGDQ0eJJ2k7yoqWqzG8Ahq2Fr2i5Gh1tIVmgg5TVcjjrnm5G22AhQZeSGqGoxnvHxXZEEHDpeSyuGpoPByhy8nde36sntBXfUEHniTIyubrhf3J+GlxGIBv+aaGiwaC7NHDSu/2RGJu4dyo4CaqvGt1UO1ylYfBic72siNS7O1nOcGsG9xOpdxNKw+q3uCUyFreiAOAsg4pi2C4nCw866ZzHDNIzyQRuIWXmpJAfo5PylelHxhwsQDx0pk0ER1sZ3BB5sLHDW14/CfJJzuo9xXpF2EQHXGz8oTbsApj9VH3IPOXOhHzw3r0O7JikOuFncmX5HUR1ws7kHn8TN3pQmbvXeH5C0B+pZ3BMP5P8P+xb4eSI4fzzd6Pnm712s8nmH/AGISf+neH/YhFcYE7d6P5Q3eF2gcnmH/AGIS28n2H/YtQcWFUzeEYrGb121uQOH/AGDO4eSdbkNQD6hncEHDhXR70oV7N57l3RuR1ENULO4J5mTFINULO5BwYYg3c49iWK7cyQ/hK723AaYaoo/ypxuFQDVGz8oQcDFTIdUMp/CfJPMNQ7o00p7Cu9NooxqY3uCcEDRqaO5QcHkwjEJ2c22leBnZ1zoUqi5N8TdsZHxN/cF3AAI0HKaXklqnfS1JG8NH91ZQ8jkHryyv7bLoiCDDxckdCNee7i4qbFyZYc36oHjpWrQQUUGRFAzVBH+UK1psPiiFmMa3gFIQQBBBBB//2Q=="/>
          <p:cNvSpPr>
            <a:spLocks noChangeAspect="1" noChangeArrowheads="1"/>
          </p:cNvSpPr>
          <p:nvPr/>
        </p:nvSpPr>
        <p:spPr bwMode="auto">
          <a:xfrm>
            <a:off x="163513" y="-144463"/>
            <a:ext cx="304800" cy="304801"/>
          </a:xfrm>
          <a:prstGeom prst="rect">
            <a:avLst/>
          </a:prstGeom>
          <a:noFill/>
          <a:ln w="9525">
            <a:noFill/>
            <a:miter lim="800000"/>
            <a:headEnd/>
            <a:tailEnd/>
          </a:ln>
        </p:spPr>
        <p:txBody>
          <a:bodyPr/>
          <a:lstStyle/>
          <a:p>
            <a:endParaRPr lang="el-GR"/>
          </a:p>
        </p:txBody>
      </p:sp>
      <p:pic>
        <p:nvPicPr>
          <p:cNvPr id="57351" name="Picture 13" descr="https://encrypted-tbn2.gstatic.com/images?q=tbn:ANd9GcTfN2ZzxcW5RowM1vfddc7HPfjZ1UHqqncY_FLZSbF04-z1M69H"/>
          <p:cNvPicPr>
            <a:picLocks noChangeAspect="1" noChangeArrowheads="1"/>
          </p:cNvPicPr>
          <p:nvPr/>
        </p:nvPicPr>
        <p:blipFill>
          <a:blip r:embed="rId2" cstate="email"/>
          <a:srcRect r="6499"/>
          <a:stretch>
            <a:fillRect/>
          </a:stretch>
        </p:blipFill>
        <p:spPr bwMode="auto">
          <a:xfrm>
            <a:off x="539553" y="1340768"/>
            <a:ext cx="3888432" cy="2484841"/>
          </a:xfrm>
          <a:prstGeom prst="rect">
            <a:avLst/>
          </a:prstGeom>
          <a:noFill/>
          <a:ln w="19050">
            <a:solidFill>
              <a:srgbClr val="FFC000"/>
            </a:solidFill>
            <a:miter lim="800000"/>
            <a:headEnd/>
            <a:tailEnd/>
          </a:ln>
        </p:spPr>
      </p:pic>
      <p:pic>
        <p:nvPicPr>
          <p:cNvPr id="57352" name="Picture 15" descr="http://www.bd.com/resource.aspx?IDX=12850"/>
          <p:cNvPicPr>
            <a:picLocks noChangeAspect="1" noChangeArrowheads="1"/>
          </p:cNvPicPr>
          <p:nvPr/>
        </p:nvPicPr>
        <p:blipFill>
          <a:blip r:embed="rId3" cstate="email"/>
          <a:srcRect/>
          <a:stretch>
            <a:fillRect/>
          </a:stretch>
        </p:blipFill>
        <p:spPr bwMode="auto">
          <a:xfrm>
            <a:off x="4356100" y="3789363"/>
            <a:ext cx="4341813" cy="2559050"/>
          </a:xfrm>
          <a:prstGeom prst="rect">
            <a:avLst/>
          </a:prstGeom>
          <a:noFill/>
          <a:ln w="19050">
            <a:solidFill>
              <a:srgbClr val="FFC000"/>
            </a:solidFill>
            <a:miter lim="800000"/>
            <a:headEnd/>
            <a:tailEnd/>
          </a:ln>
        </p:spPr>
      </p:pic>
    </p:spTree>
  </p:cSld>
  <p:clrMapOvr>
    <a:masterClrMapping/>
  </p:clrMapOvr>
  <p:transition spd="slow">
    <p:pull dir="rd"/>
  </p:transition>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8370" name="2 - Εικόνα" descr="DSC04220.JPG"/>
          <p:cNvPicPr>
            <a:picLocks noChangeAspect="1"/>
          </p:cNvPicPr>
          <p:nvPr/>
        </p:nvPicPr>
        <p:blipFill>
          <a:blip r:embed="rId2" cstate="email"/>
          <a:srcRect/>
          <a:stretch>
            <a:fillRect/>
          </a:stretch>
        </p:blipFill>
        <p:spPr bwMode="auto">
          <a:xfrm>
            <a:off x="395288" y="333375"/>
            <a:ext cx="4105275" cy="3595688"/>
          </a:xfrm>
          <a:prstGeom prst="rect">
            <a:avLst/>
          </a:prstGeom>
          <a:noFill/>
          <a:ln w="9525">
            <a:solidFill>
              <a:srgbClr val="009900"/>
            </a:solidFill>
            <a:miter lim="800000"/>
            <a:headEnd/>
            <a:tailEnd/>
          </a:ln>
        </p:spPr>
      </p:pic>
      <p:pic>
        <p:nvPicPr>
          <p:cNvPr id="58371" name="5 - Εικόνα" descr="DSC04222.JPG"/>
          <p:cNvPicPr>
            <a:picLocks noChangeAspect="1"/>
          </p:cNvPicPr>
          <p:nvPr/>
        </p:nvPicPr>
        <p:blipFill>
          <a:blip r:embed="rId3" cstate="email"/>
          <a:srcRect/>
          <a:stretch>
            <a:fillRect/>
          </a:stretch>
        </p:blipFill>
        <p:spPr bwMode="auto">
          <a:xfrm>
            <a:off x="3995738" y="2924175"/>
            <a:ext cx="4476750" cy="3357563"/>
          </a:xfrm>
          <a:prstGeom prst="rect">
            <a:avLst/>
          </a:prstGeom>
          <a:noFill/>
          <a:ln w="9525">
            <a:solidFill>
              <a:srgbClr val="009900"/>
            </a:solidFill>
            <a:miter lim="800000"/>
            <a:headEnd/>
            <a:tailEnd/>
          </a:ln>
        </p:spPr>
      </p:pic>
    </p:spTree>
  </p:cSld>
  <p:clrMapOvr>
    <a:masterClrMapping/>
  </p:clrMapOvr>
  <p:transition spd="slow">
    <p:pull dir="rd"/>
  </p:transition>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9394" name="3 - Εικόνα" descr="DSC04227.JPG"/>
          <p:cNvPicPr>
            <a:picLocks noChangeAspect="1"/>
          </p:cNvPicPr>
          <p:nvPr/>
        </p:nvPicPr>
        <p:blipFill>
          <a:blip r:embed="rId2" cstate="email"/>
          <a:srcRect/>
          <a:stretch>
            <a:fillRect/>
          </a:stretch>
        </p:blipFill>
        <p:spPr bwMode="auto">
          <a:xfrm>
            <a:off x="468313" y="620713"/>
            <a:ext cx="4319587" cy="3240087"/>
          </a:xfrm>
          <a:prstGeom prst="rect">
            <a:avLst/>
          </a:prstGeom>
          <a:noFill/>
          <a:ln w="9525">
            <a:solidFill>
              <a:srgbClr val="009900"/>
            </a:solidFill>
            <a:miter lim="800000"/>
            <a:headEnd/>
            <a:tailEnd/>
          </a:ln>
        </p:spPr>
      </p:pic>
      <p:pic>
        <p:nvPicPr>
          <p:cNvPr id="59395" name="2 - Εικόνα" descr="DSC04228.JPG"/>
          <p:cNvPicPr>
            <a:picLocks noChangeAspect="1"/>
          </p:cNvPicPr>
          <p:nvPr/>
        </p:nvPicPr>
        <p:blipFill>
          <a:blip r:embed="rId3" cstate="email"/>
          <a:srcRect/>
          <a:stretch>
            <a:fillRect/>
          </a:stretch>
        </p:blipFill>
        <p:spPr bwMode="auto">
          <a:xfrm>
            <a:off x="4211638" y="3141663"/>
            <a:ext cx="4321175" cy="3240087"/>
          </a:xfrm>
          <a:prstGeom prst="rect">
            <a:avLst/>
          </a:prstGeom>
          <a:noFill/>
          <a:ln w="9525">
            <a:solidFill>
              <a:srgbClr val="009900"/>
            </a:solidFill>
            <a:miter lim="800000"/>
            <a:headEnd/>
            <a:tailEnd/>
          </a:ln>
        </p:spPr>
      </p:pic>
    </p:spTree>
  </p:cSld>
  <p:clrMapOvr>
    <a:masterClrMapping/>
  </p:clrMapOvr>
  <p:transition spd="slow">
    <p:pull dir="rd"/>
  </p:transition>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22" name="Picture 2" descr="C:\Documents and Settings\Tzoutzas\Τα έγγραφά μου\100D5000bg\DSC_1504.JPG"/>
          <p:cNvPicPr>
            <a:picLocks noChangeAspect="1" noChangeArrowheads="1"/>
          </p:cNvPicPr>
          <p:nvPr/>
        </p:nvPicPr>
        <p:blipFill>
          <a:blip r:embed="rId2" cstate="email"/>
          <a:srcRect/>
          <a:stretch>
            <a:fillRect/>
          </a:stretch>
        </p:blipFill>
        <p:spPr bwMode="auto">
          <a:xfrm>
            <a:off x="323850" y="4005263"/>
            <a:ext cx="2927350" cy="2519362"/>
          </a:xfrm>
          <a:prstGeom prst="rect">
            <a:avLst/>
          </a:prstGeom>
          <a:noFill/>
          <a:ln w="28575">
            <a:solidFill>
              <a:schemeClr val="accent2">
                <a:lumMod val="75000"/>
              </a:schemeClr>
            </a:solidFill>
          </a:ln>
        </p:spPr>
      </p:pic>
      <p:pic>
        <p:nvPicPr>
          <p:cNvPr id="60419" name="Picture 3" descr="C:\Documents and Settings\Tzoutzas\Τα έγγραφά μου\100D5000bg\DSC_1505.JPG"/>
          <p:cNvPicPr>
            <a:picLocks noChangeAspect="1" noChangeArrowheads="1"/>
          </p:cNvPicPr>
          <p:nvPr/>
        </p:nvPicPr>
        <p:blipFill>
          <a:blip r:embed="rId3" cstate="email"/>
          <a:srcRect/>
          <a:stretch>
            <a:fillRect/>
          </a:stretch>
        </p:blipFill>
        <p:spPr bwMode="auto">
          <a:xfrm>
            <a:off x="611188" y="620713"/>
            <a:ext cx="2376487" cy="3168650"/>
          </a:xfrm>
          <a:prstGeom prst="rect">
            <a:avLst/>
          </a:prstGeom>
          <a:noFill/>
          <a:ln w="28575">
            <a:solidFill>
              <a:srgbClr val="262673"/>
            </a:solidFill>
            <a:miter lim="800000"/>
            <a:headEnd/>
            <a:tailEnd/>
          </a:ln>
        </p:spPr>
      </p:pic>
      <p:pic>
        <p:nvPicPr>
          <p:cNvPr id="30724" name="Picture 4" descr="C:\Documents and Settings\Tzoutzas\Τα έγγραφά μου\100D5000bg\DSC_1506.JPG"/>
          <p:cNvPicPr>
            <a:picLocks noChangeAspect="1" noChangeArrowheads="1"/>
          </p:cNvPicPr>
          <p:nvPr/>
        </p:nvPicPr>
        <p:blipFill>
          <a:blip r:embed="rId4" cstate="email"/>
          <a:srcRect/>
          <a:stretch>
            <a:fillRect/>
          </a:stretch>
        </p:blipFill>
        <p:spPr bwMode="auto">
          <a:xfrm>
            <a:off x="3635375" y="1700213"/>
            <a:ext cx="5211763" cy="3462337"/>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cSld>
  <p:clrMapOvr>
    <a:masterClrMapping/>
  </p:clrMapOvr>
  <p:transition spd="slow">
    <p:pull dir="rd"/>
  </p:transition>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3970" name="Picture 2" descr="claw-image"/>
          <p:cNvPicPr>
            <a:picLocks noChangeAspect="1" noChangeArrowheads="1"/>
          </p:cNvPicPr>
          <p:nvPr/>
        </p:nvPicPr>
        <p:blipFill>
          <a:blip r:embed="rId2" cstate="email"/>
          <a:srcRect/>
          <a:stretch>
            <a:fillRect/>
          </a:stretch>
        </p:blipFill>
        <p:spPr bwMode="auto">
          <a:xfrm>
            <a:off x="1115616" y="1340768"/>
            <a:ext cx="3556106" cy="4283249"/>
          </a:xfrm>
          <a:prstGeom prst="rect">
            <a:avLst/>
          </a:prstGeom>
          <a:noFill/>
          <a:ln w="28575">
            <a:solidFill>
              <a:srgbClr val="FF0000"/>
            </a:solidFill>
            <a:miter lim="800000"/>
            <a:headEnd/>
            <a:tailEnd/>
          </a:ln>
        </p:spPr>
      </p:pic>
      <p:sp>
        <p:nvSpPr>
          <p:cNvPr id="3" name="2 - Ορθογώνιο"/>
          <p:cNvSpPr/>
          <p:nvPr/>
        </p:nvSpPr>
        <p:spPr>
          <a:xfrm>
            <a:off x="3563888" y="5805264"/>
            <a:ext cx="1532017" cy="646331"/>
          </a:xfrm>
          <a:prstGeom prst="rect">
            <a:avLst/>
          </a:prstGeom>
          <a:solidFill>
            <a:srgbClr val="C00000"/>
          </a:solidFill>
        </p:spPr>
        <p:txBody>
          <a:bodyPr wrap="square">
            <a:spAutoFit/>
          </a:bodyPr>
          <a:lstStyle/>
          <a:p>
            <a:pPr>
              <a:defRPr/>
            </a:pPr>
            <a:r>
              <a:rPr lang="en-US" b="1" dirty="0" err="1">
                <a:solidFill>
                  <a:schemeClr val="bg1">
                    <a:lumMod val="85000"/>
                  </a:schemeClr>
                </a:solidFill>
              </a:rPr>
              <a:t>PointGuard</a:t>
            </a:r>
            <a:r>
              <a:rPr lang="en-US" b="1" dirty="0">
                <a:solidFill>
                  <a:schemeClr val="bg1">
                    <a:lumMod val="85000"/>
                  </a:schemeClr>
                </a:solidFill>
              </a:rPr>
              <a:t>® X 6044</a:t>
            </a:r>
          </a:p>
        </p:txBody>
      </p:sp>
      <p:pic>
        <p:nvPicPr>
          <p:cNvPr id="4" name="Picture 2" descr="claw-image"/>
          <p:cNvPicPr>
            <a:picLocks noChangeAspect="1" noChangeArrowheads="1"/>
          </p:cNvPicPr>
          <p:nvPr/>
        </p:nvPicPr>
        <p:blipFill>
          <a:blip r:embed="rId3" cstate="email"/>
          <a:srcRect/>
          <a:stretch>
            <a:fillRect/>
          </a:stretch>
        </p:blipFill>
        <p:spPr bwMode="auto">
          <a:xfrm>
            <a:off x="5292080" y="1052736"/>
            <a:ext cx="3179466" cy="4013541"/>
          </a:xfrm>
          <a:prstGeom prst="rect">
            <a:avLst/>
          </a:prstGeom>
          <a:noFill/>
          <a:ln w="28575">
            <a:solidFill>
              <a:srgbClr val="00B050"/>
            </a:solidFill>
            <a:miter lim="800000"/>
            <a:headEnd/>
            <a:tailEnd/>
          </a:ln>
        </p:spPr>
      </p:pic>
      <p:sp>
        <p:nvSpPr>
          <p:cNvPr id="5" name="4 - Ορθογώνιο"/>
          <p:cNvSpPr/>
          <p:nvPr/>
        </p:nvSpPr>
        <p:spPr>
          <a:xfrm>
            <a:off x="6804248" y="5229200"/>
            <a:ext cx="1791887" cy="646331"/>
          </a:xfrm>
          <a:prstGeom prst="rect">
            <a:avLst/>
          </a:prstGeom>
          <a:solidFill>
            <a:srgbClr val="92D050"/>
          </a:solidFill>
          <a:ln>
            <a:solidFill>
              <a:schemeClr val="accent1">
                <a:lumMod val="10000"/>
              </a:schemeClr>
            </a:solidFill>
          </a:ln>
        </p:spPr>
        <p:txBody>
          <a:bodyPr wrap="square">
            <a:spAutoFit/>
          </a:bodyPr>
          <a:lstStyle/>
          <a:p>
            <a:pPr>
              <a:defRPr/>
            </a:pPr>
            <a:r>
              <a:rPr lang="en-US" b="1" dirty="0" err="1"/>
              <a:t>SharpsMaster</a:t>
            </a:r>
            <a:r>
              <a:rPr lang="en-US" b="1" dirty="0"/>
              <a:t> HV™ 7082</a:t>
            </a:r>
          </a:p>
        </p:txBody>
      </p:sp>
    </p:spTree>
  </p:cSld>
  <p:clrMapOvr>
    <a:masterClrMapping/>
  </p:clrMapOvr>
  <p:transition spd="slow">
    <p:pull dir="rd"/>
  </p:transition>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1 - TextBox"/>
          <p:cNvSpPr txBox="1">
            <a:spLocks noChangeArrowheads="1"/>
          </p:cNvSpPr>
          <p:nvPr/>
        </p:nvSpPr>
        <p:spPr bwMode="auto">
          <a:xfrm>
            <a:off x="1619672" y="1340768"/>
            <a:ext cx="6480175" cy="4522787"/>
          </a:xfrm>
          <a:prstGeom prst="rect">
            <a:avLst/>
          </a:prstGeom>
          <a:gradFill flip="none" rotWithShape="1">
            <a:gsLst>
              <a:gs pos="0">
                <a:srgbClr val="99CCFF">
                  <a:shade val="30000"/>
                  <a:satMod val="115000"/>
                </a:srgbClr>
              </a:gs>
              <a:gs pos="50000">
                <a:srgbClr val="99CCFF">
                  <a:shade val="67500"/>
                  <a:satMod val="115000"/>
                </a:srgbClr>
              </a:gs>
              <a:gs pos="100000">
                <a:srgbClr val="99CCFF">
                  <a:shade val="100000"/>
                  <a:satMod val="115000"/>
                </a:srgbClr>
              </a:gs>
            </a:gsLst>
            <a:lin ang="16200000" scaled="1"/>
            <a:tileRect/>
          </a:gradFill>
          <a:ln w="9525">
            <a:noFill/>
            <a:miter lim="800000"/>
            <a:headEnd/>
            <a:tailEnd/>
          </a:ln>
        </p:spPr>
        <p:txBody>
          <a:bodyPr>
            <a:spAutoFit/>
          </a:bodyPr>
          <a:lstStyle/>
          <a:p>
            <a:pPr>
              <a:defRPr/>
            </a:pPr>
            <a:r>
              <a:rPr lang="en-US" sz="9600" b="1" dirty="0">
                <a:solidFill>
                  <a:srgbClr val="C00000"/>
                </a:solidFill>
                <a:effectLst>
                  <a:outerShdw blurRad="38100" dist="38100" dir="2700000" algn="tl">
                    <a:srgbClr val="000000">
                      <a:alpha val="43137"/>
                    </a:srgbClr>
                  </a:outerShdw>
                </a:effectLst>
              </a:rPr>
              <a:t>P</a:t>
            </a:r>
            <a:r>
              <a:rPr lang="en-US" sz="7200" dirty="0">
                <a:solidFill>
                  <a:schemeClr val="bg1"/>
                </a:solidFill>
                <a:effectLst>
                  <a:outerShdw blurRad="38100" dist="38100" dir="2700000" algn="tl">
                    <a:srgbClr val="000000">
                      <a:alpha val="43137"/>
                    </a:srgbClr>
                  </a:outerShdw>
                </a:effectLst>
              </a:rPr>
              <a:t>ost</a:t>
            </a:r>
          </a:p>
          <a:p>
            <a:pPr>
              <a:defRPr/>
            </a:pPr>
            <a:r>
              <a:rPr lang="en-US" sz="9600" b="1" dirty="0">
                <a:solidFill>
                  <a:srgbClr val="C00000"/>
                </a:solidFill>
                <a:effectLst>
                  <a:outerShdw blurRad="38100" dist="38100" dir="2700000" algn="tl">
                    <a:srgbClr val="000000">
                      <a:alpha val="43137"/>
                    </a:srgbClr>
                  </a:outerShdw>
                </a:effectLst>
              </a:rPr>
              <a:t>E</a:t>
            </a:r>
            <a:r>
              <a:rPr lang="en-US" sz="7200" dirty="0">
                <a:solidFill>
                  <a:schemeClr val="bg1"/>
                </a:solidFill>
                <a:effectLst>
                  <a:outerShdw blurRad="38100" dist="38100" dir="2700000" algn="tl">
                    <a:srgbClr val="000000">
                      <a:alpha val="43137"/>
                    </a:srgbClr>
                  </a:outerShdw>
                </a:effectLst>
              </a:rPr>
              <a:t>xposure</a:t>
            </a:r>
          </a:p>
          <a:p>
            <a:pPr>
              <a:defRPr/>
            </a:pPr>
            <a:r>
              <a:rPr lang="en-US" sz="9600" b="1" dirty="0">
                <a:solidFill>
                  <a:srgbClr val="C00000"/>
                </a:solidFill>
                <a:effectLst>
                  <a:outerShdw blurRad="38100" dist="38100" dir="2700000" algn="tl">
                    <a:srgbClr val="000000">
                      <a:alpha val="43137"/>
                    </a:srgbClr>
                  </a:outerShdw>
                </a:effectLst>
              </a:rPr>
              <a:t>P</a:t>
            </a:r>
            <a:r>
              <a:rPr lang="en-US" sz="7200" dirty="0">
                <a:solidFill>
                  <a:schemeClr val="bg1"/>
                </a:solidFill>
                <a:effectLst>
                  <a:outerShdw blurRad="38100" dist="38100" dir="2700000" algn="tl">
                    <a:srgbClr val="000000">
                      <a:alpha val="43137"/>
                    </a:srgbClr>
                  </a:outerShdw>
                </a:effectLst>
              </a:rPr>
              <a:t>rophylaxis</a:t>
            </a:r>
            <a:endParaRPr lang="el-GR" sz="23900" dirty="0">
              <a:solidFill>
                <a:schemeClr val="bg1"/>
              </a:solidFill>
              <a:effectLst>
                <a:outerShdw blurRad="38100" dist="38100" dir="2700000" algn="tl">
                  <a:srgbClr val="000000">
                    <a:alpha val="43137"/>
                  </a:srgbClr>
                </a:outerShdw>
              </a:effectLst>
            </a:endParaRPr>
          </a:p>
        </p:txBody>
      </p:sp>
      <p:sp>
        <p:nvSpPr>
          <p:cNvPr id="3" name="2 - TextBox"/>
          <p:cNvSpPr txBox="1"/>
          <p:nvPr/>
        </p:nvSpPr>
        <p:spPr>
          <a:xfrm>
            <a:off x="5875156" y="5733256"/>
            <a:ext cx="3268844" cy="400110"/>
          </a:xfrm>
          <a:prstGeom prst="rect">
            <a:avLst/>
          </a:prstGeom>
          <a:solidFill>
            <a:srgbClr val="660033"/>
          </a:solidFill>
          <a:ln>
            <a:solidFill>
              <a:schemeClr val="bg1"/>
            </a:solidFill>
          </a:ln>
        </p:spPr>
        <p:txBody>
          <a:bodyPr wrap="none" rtlCol="0">
            <a:spAutoFit/>
          </a:bodyPr>
          <a:lstStyle/>
          <a:p>
            <a:r>
              <a:rPr lang="en-US" sz="2000" b="1" dirty="0" err="1" smtClean="0">
                <a:solidFill>
                  <a:schemeClr val="bg1"/>
                </a:solidFill>
                <a:latin typeface="Verdana" pitchFamily="34" charset="0"/>
              </a:rPr>
              <a:t>PrEP</a:t>
            </a:r>
            <a:r>
              <a:rPr lang="en-US" sz="2000" b="1" dirty="0" smtClean="0">
                <a:solidFill>
                  <a:schemeClr val="bg1"/>
                </a:solidFill>
                <a:latin typeface="Verdana" pitchFamily="34" charset="0"/>
              </a:rPr>
              <a:t> ,is it necessary?</a:t>
            </a:r>
            <a:endParaRPr lang="el-GR" sz="2800" b="1" dirty="0">
              <a:solidFill>
                <a:schemeClr val="bg1"/>
              </a:solidFill>
              <a:latin typeface="Verdana" pitchFamily="34" charset="0"/>
            </a:endParaRPr>
          </a:p>
        </p:txBody>
      </p:sp>
    </p:spTree>
  </p:cSld>
  <p:clrMapOvr>
    <a:masterClrMapping/>
  </p:clrMapOvr>
  <p:transition spd="slow">
    <p:pull dir="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dissolv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1618" name="Picture 2" descr="E:\NEOS-FAKELOS\Τα έγγραφά μου\111CANON\Αντίγραφο από IMG_1167.JPG"/>
          <p:cNvPicPr>
            <a:picLocks noChangeAspect="1" noChangeArrowheads="1"/>
          </p:cNvPicPr>
          <p:nvPr/>
        </p:nvPicPr>
        <p:blipFill>
          <a:blip r:embed="rId2" cstate="email"/>
          <a:srcRect/>
          <a:stretch>
            <a:fillRect/>
          </a:stretch>
        </p:blipFill>
        <p:spPr bwMode="auto">
          <a:xfrm rot="5400000">
            <a:off x="749759" y="2210681"/>
            <a:ext cx="5202237" cy="3606428"/>
          </a:xfrm>
          <a:prstGeom prst="rect">
            <a:avLst/>
          </a:prstGeom>
          <a:noFill/>
          <a:scene3d>
            <a:camera prst="orthographicFront"/>
            <a:lightRig rig="threePt" dir="t"/>
          </a:scene3d>
          <a:sp3d>
            <a:bevelT prst="convex"/>
          </a:sp3d>
        </p:spPr>
      </p:pic>
      <p:sp>
        <p:nvSpPr>
          <p:cNvPr id="2" name="1 - Τίτλος"/>
          <p:cNvSpPr>
            <a:spLocks noGrp="1"/>
          </p:cNvSpPr>
          <p:nvPr>
            <p:ph type="title"/>
          </p:nvPr>
        </p:nvSpPr>
        <p:spPr>
          <a:xfrm>
            <a:off x="3995936" y="1124744"/>
            <a:ext cx="4896544" cy="2736304"/>
          </a:xfrm>
          <a:solidFill>
            <a:srgbClr val="008000"/>
          </a:solidFill>
          <a:scene3d>
            <a:camera prst="orthographicFront"/>
            <a:lightRig rig="threePt" dir="t"/>
          </a:scene3d>
          <a:sp3d>
            <a:bevelT prst="relaxedInset"/>
          </a:sp3d>
        </p:spPr>
        <p:txBody>
          <a:bodyPr>
            <a:normAutofit/>
          </a:bodyPr>
          <a:lstStyle/>
          <a:p>
            <a:r>
              <a:rPr lang="en-US" sz="2400" dirty="0" smtClean="0">
                <a:solidFill>
                  <a:schemeClr val="bg1"/>
                </a:solidFill>
              </a:rPr>
              <a:t>Proper Waste Management and Disposal</a:t>
            </a:r>
            <a:br>
              <a:rPr lang="en-US" sz="2400" dirty="0" smtClean="0">
                <a:solidFill>
                  <a:schemeClr val="bg1"/>
                </a:solidFill>
              </a:rPr>
            </a:br>
            <a:r>
              <a:rPr lang="en-US" sz="2400" dirty="0" smtClean="0">
                <a:solidFill>
                  <a:schemeClr val="bg1"/>
                </a:solidFill>
              </a:rPr>
              <a:t/>
            </a:r>
            <a:br>
              <a:rPr lang="en-US" sz="2400" dirty="0" smtClean="0">
                <a:solidFill>
                  <a:schemeClr val="bg1"/>
                </a:solidFill>
              </a:rPr>
            </a:br>
            <a:r>
              <a:rPr lang="en-US" sz="2400" dirty="0" smtClean="0">
                <a:solidFill>
                  <a:schemeClr val="bg1"/>
                </a:solidFill>
              </a:rPr>
              <a:t>Protection of the Dental Personnel</a:t>
            </a:r>
            <a:br>
              <a:rPr lang="en-US" sz="2400" dirty="0" smtClean="0">
                <a:solidFill>
                  <a:schemeClr val="bg1"/>
                </a:solidFill>
              </a:rPr>
            </a:br>
            <a:r>
              <a:rPr lang="en-US" sz="2400" dirty="0" smtClean="0">
                <a:solidFill>
                  <a:schemeClr val="bg1"/>
                </a:solidFill>
              </a:rPr>
              <a:t>Protection of the  Municipal Workers</a:t>
            </a:r>
            <a:r>
              <a:rPr lang="en-US" sz="2400" smtClean="0">
                <a:solidFill>
                  <a:schemeClr val="bg1"/>
                </a:solidFill>
              </a:rPr>
              <a:t/>
            </a:r>
            <a:br>
              <a:rPr lang="en-US" sz="2400" smtClean="0">
                <a:solidFill>
                  <a:schemeClr val="bg1"/>
                </a:solidFill>
              </a:rPr>
            </a:br>
            <a:r>
              <a:rPr lang="en-US" sz="2400" smtClean="0">
                <a:solidFill>
                  <a:schemeClr val="bg1"/>
                </a:solidFill>
              </a:rPr>
              <a:t>Protection  </a:t>
            </a:r>
            <a:r>
              <a:rPr lang="en-US" sz="2400" dirty="0" smtClean="0">
                <a:solidFill>
                  <a:schemeClr val="bg1"/>
                </a:solidFill>
              </a:rPr>
              <a:t>of the Environment</a:t>
            </a:r>
            <a:br>
              <a:rPr lang="en-US" sz="2400" dirty="0" smtClean="0">
                <a:solidFill>
                  <a:schemeClr val="bg1"/>
                </a:solidFill>
              </a:rPr>
            </a:br>
            <a:r>
              <a:rPr lang="en-US" sz="2400" dirty="0" smtClean="0">
                <a:solidFill>
                  <a:schemeClr val="bg1"/>
                </a:solidFill>
              </a:rPr>
              <a:t>Protection of the Community</a:t>
            </a:r>
            <a:endParaRPr lang="el-GR" sz="2400" dirty="0">
              <a:solidFill>
                <a:schemeClr val="bg1"/>
              </a:solidFill>
            </a:endParaRPr>
          </a:p>
        </p:txBody>
      </p:sp>
    </p:spTree>
  </p:cSld>
  <p:clrMapOvr>
    <a:masterClrMapping/>
  </p:clrMapOvr>
  <p:transition spd="slow">
    <p:pull dir="rd"/>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TextBox"/>
          <p:cNvSpPr txBox="1"/>
          <p:nvPr/>
        </p:nvSpPr>
        <p:spPr>
          <a:xfrm>
            <a:off x="971600" y="1628800"/>
            <a:ext cx="7491731" cy="4431983"/>
          </a:xfrm>
          <a:prstGeom prst="rect">
            <a:avLst/>
          </a:prstGeom>
          <a:solidFill>
            <a:schemeClr val="tx2">
              <a:lumMod val="20000"/>
              <a:lumOff val="80000"/>
            </a:schemeClr>
          </a:solidFill>
        </p:spPr>
        <p:txBody>
          <a:bodyPr wrap="none" rtlCol="0">
            <a:spAutoFit/>
          </a:bodyPr>
          <a:lstStyle/>
          <a:p>
            <a:r>
              <a:rPr lang="en-US" sz="2400" b="1" u="sng" dirty="0" smtClean="0"/>
              <a:t>Basic  Principles for  HIV sp patients  oral health provision</a:t>
            </a:r>
          </a:p>
          <a:p>
            <a:endParaRPr lang="en-US" sz="1600" dirty="0" smtClean="0"/>
          </a:p>
          <a:p>
            <a:pPr marL="2419350" indent="361950">
              <a:buSzPct val="51000"/>
              <a:buBlip>
                <a:blip r:embed="rId2"/>
              </a:buBlip>
            </a:pPr>
            <a:r>
              <a:rPr lang="en-US" sz="2800" b="1" dirty="0" smtClean="0">
                <a:solidFill>
                  <a:schemeClr val="accent4">
                    <a:lumMod val="50000"/>
                  </a:schemeClr>
                </a:solidFill>
              </a:rPr>
              <a:t>Knowledge</a:t>
            </a:r>
          </a:p>
          <a:p>
            <a:pPr marL="2419350" indent="361950">
              <a:buSzPct val="51000"/>
              <a:buBlip>
                <a:blip r:embed="rId2"/>
              </a:buBlip>
            </a:pPr>
            <a:r>
              <a:rPr lang="en-US" sz="2800" b="1" dirty="0" smtClean="0">
                <a:solidFill>
                  <a:schemeClr val="accent4">
                    <a:lumMod val="50000"/>
                  </a:schemeClr>
                </a:solidFill>
              </a:rPr>
              <a:t>Patience</a:t>
            </a:r>
          </a:p>
          <a:p>
            <a:pPr marL="2419350" indent="361950">
              <a:buSzPct val="51000"/>
              <a:buBlip>
                <a:blip r:embed="rId2"/>
              </a:buBlip>
            </a:pPr>
            <a:r>
              <a:rPr lang="en-US" sz="2800" b="1" dirty="0" smtClean="0">
                <a:solidFill>
                  <a:schemeClr val="accent4">
                    <a:lumMod val="50000"/>
                  </a:schemeClr>
                </a:solidFill>
              </a:rPr>
              <a:t>Courage</a:t>
            </a:r>
          </a:p>
          <a:p>
            <a:pPr marL="2419350" indent="361950">
              <a:buSzPct val="51000"/>
              <a:buBlip>
                <a:blip r:embed="rId2"/>
              </a:buBlip>
            </a:pPr>
            <a:r>
              <a:rPr lang="en-US" sz="2800" b="1" dirty="0" smtClean="0">
                <a:solidFill>
                  <a:schemeClr val="accent4">
                    <a:lumMod val="50000"/>
                  </a:schemeClr>
                </a:solidFill>
              </a:rPr>
              <a:t>Humanistic principles</a:t>
            </a:r>
          </a:p>
          <a:p>
            <a:pPr marL="2419350" indent="361950">
              <a:buSzPct val="51000"/>
              <a:buBlip>
                <a:blip r:embed="rId2"/>
              </a:buBlip>
            </a:pPr>
            <a:r>
              <a:rPr lang="en-US" sz="2800" b="1" dirty="0" smtClean="0">
                <a:solidFill>
                  <a:schemeClr val="accent4">
                    <a:lumMod val="50000"/>
                  </a:schemeClr>
                </a:solidFill>
              </a:rPr>
              <a:t>Responsibility</a:t>
            </a:r>
          </a:p>
          <a:p>
            <a:pPr marL="2419350" indent="361950">
              <a:buSzPct val="51000"/>
              <a:buBlip>
                <a:blip r:embed="rId2"/>
              </a:buBlip>
            </a:pPr>
            <a:r>
              <a:rPr lang="en-US" sz="2800" b="1" dirty="0" smtClean="0">
                <a:solidFill>
                  <a:schemeClr val="accent4">
                    <a:lumMod val="50000"/>
                  </a:schemeClr>
                </a:solidFill>
              </a:rPr>
              <a:t>Clinical  experience</a:t>
            </a:r>
          </a:p>
          <a:p>
            <a:pPr marL="2419350" indent="361950">
              <a:buSzPct val="51000"/>
              <a:buBlip>
                <a:blip r:embed="rId2"/>
              </a:buBlip>
            </a:pPr>
            <a:r>
              <a:rPr lang="en-US" sz="2800" b="1" dirty="0" smtClean="0">
                <a:solidFill>
                  <a:schemeClr val="accent4">
                    <a:lumMod val="50000"/>
                  </a:schemeClr>
                </a:solidFill>
              </a:rPr>
              <a:t>Ergonomic  protocols</a:t>
            </a:r>
          </a:p>
          <a:p>
            <a:pPr marL="2419350" indent="361950">
              <a:buSzPct val="51000"/>
              <a:buBlip>
                <a:blip r:embed="rId2"/>
              </a:buBlip>
            </a:pPr>
            <a:r>
              <a:rPr lang="en-US" sz="2800" b="1" dirty="0" smtClean="0">
                <a:solidFill>
                  <a:schemeClr val="accent4">
                    <a:lumMod val="50000"/>
                  </a:schemeClr>
                </a:solidFill>
              </a:rPr>
              <a:t>Infrastructure</a:t>
            </a:r>
            <a:endParaRPr lang="en-US" sz="1600" b="1" dirty="0" smtClean="0">
              <a:solidFill>
                <a:schemeClr val="accent4">
                  <a:lumMod val="50000"/>
                </a:schemeClr>
              </a:solidFill>
            </a:endParaRPr>
          </a:p>
          <a:p>
            <a:endParaRPr lang="el-GR" sz="1600" b="1" dirty="0">
              <a:solidFill>
                <a:schemeClr val="accent4">
                  <a:lumMod val="50000"/>
                </a:schemeClr>
              </a:solidFill>
            </a:endParaRPr>
          </a:p>
        </p:txBody>
      </p:sp>
    </p:spTree>
  </p:cSld>
  <p:clrMapOvr>
    <a:masterClrMapping/>
  </p:clrMapOvr>
  <p:transition spd="slow">
    <p:pull dir="rd"/>
  </p:transition>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2 - Πίνακας"/>
          <p:cNvGraphicFramePr>
            <a:graphicFrameLocks noGrp="1"/>
          </p:cNvGraphicFramePr>
          <p:nvPr/>
        </p:nvGraphicFramePr>
        <p:xfrm>
          <a:off x="611560" y="2780928"/>
          <a:ext cx="7848872" cy="1822174"/>
        </p:xfrm>
        <a:graphic>
          <a:graphicData uri="http://schemas.openxmlformats.org/drawingml/2006/table">
            <a:tbl>
              <a:tblPr/>
              <a:tblGrid>
                <a:gridCol w="5566133"/>
                <a:gridCol w="2282739"/>
              </a:tblGrid>
              <a:tr h="720080">
                <a:tc>
                  <a:txBody>
                    <a:bodyPr/>
                    <a:lstStyle/>
                    <a:p>
                      <a:pPr algn="ctr"/>
                      <a:endParaRPr lang="en-US" b="1" dirty="0" smtClean="0"/>
                    </a:p>
                    <a:p>
                      <a:pPr algn="ctr"/>
                      <a:r>
                        <a:rPr lang="en-US" b="1" dirty="0" smtClean="0"/>
                        <a:t>Type  of Exposure </a:t>
                      </a:r>
                      <a:r>
                        <a:rPr lang="el-GR" b="1" dirty="0" smtClean="0"/>
                        <a:t>(</a:t>
                      </a:r>
                      <a:r>
                        <a:rPr lang="en-US" b="1" dirty="0" smtClean="0"/>
                        <a:t>from</a:t>
                      </a:r>
                      <a:r>
                        <a:rPr lang="en-US" b="1" baseline="0" dirty="0" smtClean="0"/>
                        <a:t> </a:t>
                      </a:r>
                      <a:r>
                        <a:rPr lang="el-GR" b="1" dirty="0" smtClean="0"/>
                        <a:t> </a:t>
                      </a:r>
                      <a:r>
                        <a:rPr lang="el-GR" b="1" dirty="0"/>
                        <a:t>HIV</a:t>
                      </a:r>
                      <a:r>
                        <a:rPr lang="el-GR" sz="2800" b="1" baseline="30000" dirty="0"/>
                        <a:t>+</a:t>
                      </a:r>
                      <a:r>
                        <a:rPr lang="el-GR" b="1" dirty="0"/>
                        <a:t> </a:t>
                      </a:r>
                      <a:r>
                        <a:rPr lang="en-US" b="1" baseline="0" dirty="0" smtClean="0"/>
                        <a:t> person </a:t>
                      </a:r>
                      <a:r>
                        <a:rPr lang="el-GR" b="1" dirty="0" smtClean="0"/>
                        <a:t>)</a:t>
                      </a:r>
                      <a:endParaRPr lang="el-GR" dirty="0"/>
                    </a:p>
                  </a:txBody>
                  <a:tcPr marL="0" marR="0" marT="0" marB="0">
                    <a:lnL>
                      <a:noFill/>
                    </a:lnL>
                    <a:lnR>
                      <a:noFill/>
                    </a:lnR>
                    <a:lnT>
                      <a:noFill/>
                    </a:lnT>
                    <a:lnB>
                      <a:noFill/>
                    </a:lnB>
                    <a:solidFill>
                      <a:srgbClr val="A9BAC2"/>
                    </a:solidFill>
                  </a:tcPr>
                </a:tc>
                <a:tc>
                  <a:txBody>
                    <a:bodyPr/>
                    <a:lstStyle/>
                    <a:p>
                      <a:pPr algn="ctr"/>
                      <a:r>
                        <a:rPr lang="en-US" b="1" dirty="0" smtClean="0">
                          <a:solidFill>
                            <a:schemeClr val="bg1">
                              <a:lumMod val="95000"/>
                            </a:schemeClr>
                          </a:solidFill>
                          <a:effectLst>
                            <a:outerShdw blurRad="38100" dist="38100" dir="2700000" algn="tl">
                              <a:srgbClr val="000000">
                                <a:alpha val="43137"/>
                              </a:srgbClr>
                            </a:outerShdw>
                          </a:effectLst>
                        </a:rPr>
                        <a:t>Risk  of Transmission</a:t>
                      </a:r>
                      <a:endParaRPr lang="el-GR" dirty="0">
                        <a:solidFill>
                          <a:schemeClr val="bg1">
                            <a:lumMod val="95000"/>
                          </a:schemeClr>
                        </a:solidFill>
                        <a:effectLst>
                          <a:outerShdw blurRad="38100" dist="38100" dir="2700000" algn="tl">
                            <a:srgbClr val="000000">
                              <a:alpha val="43137"/>
                            </a:srgbClr>
                          </a:outerShdw>
                        </a:effectLst>
                      </a:endParaRPr>
                    </a:p>
                  </a:txBody>
                  <a:tcPr marL="0" marR="0" marT="0" marB="0">
                    <a:lnL>
                      <a:noFill/>
                    </a:lnL>
                    <a:lnR>
                      <a:noFill/>
                    </a:lnR>
                    <a:lnT>
                      <a:noFill/>
                    </a:lnT>
                    <a:lnB>
                      <a:noFill/>
                    </a:lnB>
                    <a:solidFill>
                      <a:srgbClr val="C00000"/>
                    </a:solidFill>
                  </a:tcPr>
                </a:tc>
              </a:tr>
              <a:tr h="551047">
                <a:tc>
                  <a:txBody>
                    <a:bodyPr/>
                    <a:lstStyle/>
                    <a:p>
                      <a:pPr algn="l"/>
                      <a:r>
                        <a:rPr lang="en-US" dirty="0" smtClean="0"/>
                        <a:t>Accidental  needle stick</a:t>
                      </a:r>
                      <a:endParaRPr lang="el-GR" dirty="0"/>
                    </a:p>
                  </a:txBody>
                  <a:tcPr marL="0" marR="0" marT="0" marB="0">
                    <a:lnL>
                      <a:noFill/>
                    </a:lnL>
                    <a:lnR>
                      <a:noFill/>
                    </a:lnR>
                    <a:lnT>
                      <a:noFill/>
                    </a:lnT>
                    <a:lnB>
                      <a:noFill/>
                    </a:lnB>
                    <a:solidFill>
                      <a:srgbClr val="A9BAC2"/>
                    </a:solidFill>
                  </a:tcPr>
                </a:tc>
                <a:tc>
                  <a:txBody>
                    <a:bodyPr/>
                    <a:lstStyle/>
                    <a:p>
                      <a:pPr algn="ctr"/>
                      <a:r>
                        <a:rPr lang="el-GR" dirty="0">
                          <a:solidFill>
                            <a:schemeClr val="bg1">
                              <a:lumMod val="95000"/>
                            </a:schemeClr>
                          </a:solidFill>
                          <a:effectLst>
                            <a:outerShdw blurRad="38100" dist="38100" dir="2700000" algn="tl">
                              <a:srgbClr val="000000">
                                <a:alpha val="43137"/>
                              </a:srgbClr>
                            </a:outerShdw>
                          </a:effectLst>
                        </a:rPr>
                        <a:t>0,20% - 0,40%</a:t>
                      </a:r>
                    </a:p>
                  </a:txBody>
                  <a:tcPr marL="0" marR="0" marT="0" marB="0">
                    <a:lnL>
                      <a:noFill/>
                    </a:lnL>
                    <a:lnR>
                      <a:noFill/>
                    </a:lnR>
                    <a:lnT>
                      <a:noFill/>
                    </a:lnT>
                    <a:lnB>
                      <a:noFill/>
                    </a:lnB>
                    <a:solidFill>
                      <a:srgbClr val="C00000"/>
                    </a:solidFill>
                  </a:tcPr>
                </a:tc>
              </a:tr>
              <a:tr h="551047">
                <a:tc>
                  <a:txBody>
                    <a:bodyPr/>
                    <a:lstStyle/>
                    <a:p>
                      <a:pPr algn="l"/>
                      <a:r>
                        <a:rPr lang="en-US" dirty="0" smtClean="0"/>
                        <a:t>Inoculation </a:t>
                      </a:r>
                      <a:endParaRPr lang="el-GR" dirty="0"/>
                    </a:p>
                  </a:txBody>
                  <a:tcPr marL="0" marR="0" marT="0" marB="0">
                    <a:lnL>
                      <a:noFill/>
                    </a:lnL>
                    <a:lnR>
                      <a:noFill/>
                    </a:lnR>
                    <a:lnT>
                      <a:noFill/>
                    </a:lnT>
                    <a:lnB>
                      <a:noFill/>
                    </a:lnB>
                    <a:solidFill>
                      <a:srgbClr val="A9BAC2"/>
                    </a:solidFill>
                  </a:tcPr>
                </a:tc>
                <a:tc>
                  <a:txBody>
                    <a:bodyPr/>
                    <a:lstStyle/>
                    <a:p>
                      <a:pPr algn="ctr"/>
                      <a:r>
                        <a:rPr lang="el-GR" dirty="0">
                          <a:solidFill>
                            <a:schemeClr val="bg1">
                              <a:lumMod val="95000"/>
                            </a:schemeClr>
                          </a:solidFill>
                          <a:effectLst>
                            <a:outerShdw blurRad="38100" dist="38100" dir="2700000" algn="tl">
                              <a:srgbClr val="000000">
                                <a:alpha val="43137"/>
                              </a:srgbClr>
                            </a:outerShdw>
                          </a:effectLst>
                        </a:rPr>
                        <a:t>0,10%</a:t>
                      </a:r>
                    </a:p>
                  </a:txBody>
                  <a:tcPr marL="0" marR="0" marT="0" marB="0">
                    <a:lnL>
                      <a:noFill/>
                    </a:lnL>
                    <a:lnR>
                      <a:noFill/>
                    </a:lnR>
                    <a:lnT>
                      <a:noFill/>
                    </a:lnT>
                    <a:lnB>
                      <a:noFill/>
                    </a:lnB>
                    <a:solidFill>
                      <a:srgbClr val="C00000"/>
                    </a:solidFill>
                  </a:tcPr>
                </a:tc>
              </a:tr>
            </a:tbl>
          </a:graphicData>
        </a:graphic>
      </p:graphicFrame>
    </p:spTree>
  </p:cSld>
  <p:clrMapOvr>
    <a:masterClrMapping/>
  </p:clrMapOvr>
  <p:transition spd="slow">
    <p:pull dir="rd"/>
  </p:transition>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a:xfrm>
            <a:off x="3707904" y="1916832"/>
            <a:ext cx="4032448" cy="3240360"/>
          </a:xfrm>
          <a:solidFill>
            <a:srgbClr val="4C0026"/>
          </a:solidFill>
          <a:effectLst>
            <a:glow rad="63500">
              <a:schemeClr val="accent2">
                <a:satMod val="175000"/>
                <a:alpha val="40000"/>
              </a:schemeClr>
            </a:glow>
            <a:outerShdw blurRad="50800" dist="38100" dir="5400000" algn="t" rotWithShape="0">
              <a:prstClr val="black">
                <a:alpha val="40000"/>
              </a:prstClr>
            </a:outerShdw>
          </a:effectLst>
        </p:spPr>
        <p:txBody>
          <a:bodyPr>
            <a:normAutofit/>
          </a:bodyPr>
          <a:lstStyle/>
          <a:p>
            <a:pPr>
              <a:defRPr/>
            </a:pPr>
            <a:r>
              <a:rPr lang="en-US" dirty="0" smtClean="0">
                <a:solidFill>
                  <a:srgbClr val="FF0000"/>
                </a:solidFill>
                <a:effectLst>
                  <a:outerShdw blurRad="38100" dist="38100" dir="2700000" algn="tl">
                    <a:srgbClr val="000000">
                      <a:alpha val="43137"/>
                    </a:srgbClr>
                  </a:outerShdw>
                </a:effectLst>
              </a:rPr>
              <a:t>Restricted  </a:t>
            </a:r>
            <a:br>
              <a:rPr lang="en-US" dirty="0" smtClean="0">
                <a:solidFill>
                  <a:srgbClr val="FF0000"/>
                </a:solidFill>
                <a:effectLst>
                  <a:outerShdw blurRad="38100" dist="38100" dir="2700000" algn="tl">
                    <a:srgbClr val="000000">
                      <a:alpha val="43137"/>
                    </a:srgbClr>
                  </a:outerShdw>
                </a:effectLst>
              </a:rPr>
            </a:br>
            <a:r>
              <a:rPr lang="en-US" dirty="0" smtClean="0">
                <a:solidFill>
                  <a:schemeClr val="bg1"/>
                </a:solidFill>
                <a:effectLst>
                  <a:outerShdw blurRad="38100" dist="38100" dir="2700000" algn="tl">
                    <a:srgbClr val="000000">
                      <a:alpha val="43137"/>
                    </a:srgbClr>
                  </a:outerShdw>
                </a:effectLst>
              </a:rPr>
              <a:t>Manual cleaning of the sharp  equipment</a:t>
            </a:r>
            <a:endParaRPr lang="el-GR" dirty="0">
              <a:solidFill>
                <a:schemeClr val="bg1"/>
              </a:solidFill>
              <a:effectLst>
                <a:outerShdw blurRad="38100" dist="38100" dir="2700000" algn="tl">
                  <a:srgbClr val="000000">
                    <a:alpha val="43137"/>
                  </a:srgbClr>
                </a:outerShdw>
              </a:effectLst>
            </a:endParaRPr>
          </a:p>
        </p:txBody>
      </p:sp>
      <p:pic>
        <p:nvPicPr>
          <p:cNvPr id="62466" name="Picture 2" descr="http://ts1.mm.bing.net/th?id=H.5052119711219712&amp;pid=15.1&amp;H=160&amp;W=160"/>
          <p:cNvPicPr>
            <a:picLocks noChangeAspect="1" noChangeArrowheads="1"/>
          </p:cNvPicPr>
          <p:nvPr/>
        </p:nvPicPr>
        <p:blipFill>
          <a:blip r:embed="rId2" cstate="email"/>
          <a:srcRect/>
          <a:stretch>
            <a:fillRect/>
          </a:stretch>
        </p:blipFill>
        <p:spPr bwMode="auto">
          <a:xfrm>
            <a:off x="827584" y="2276872"/>
            <a:ext cx="2664296" cy="2664298"/>
          </a:xfrm>
          <a:prstGeom prst="rect">
            <a:avLst/>
          </a:prstGeom>
          <a:noFill/>
        </p:spPr>
      </p:pic>
    </p:spTree>
  </p:cSld>
  <p:clrMapOvr>
    <a:masterClrMapping/>
  </p:clrMapOvr>
  <p:transition spd="slow">
    <p:pull dir="rd"/>
  </p:transition>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a:xfrm>
            <a:off x="539552" y="2492896"/>
            <a:ext cx="8229600" cy="2592288"/>
          </a:xfrm>
          <a:solidFill>
            <a:schemeClr val="bg1">
              <a:lumMod val="85000"/>
            </a:schemeClr>
          </a:solidFill>
        </p:spPr>
        <p:txBody>
          <a:bodyPr>
            <a:noAutofit/>
          </a:bodyPr>
          <a:lstStyle/>
          <a:p>
            <a:r>
              <a:rPr lang="en-US" sz="6000" b="1" dirty="0" smtClean="0">
                <a:solidFill>
                  <a:srgbClr val="C00000"/>
                </a:solidFill>
                <a:effectLst>
                  <a:outerShdw blurRad="38100" dist="38100" dir="2700000" algn="tl">
                    <a:srgbClr val="000000">
                      <a:alpha val="43137"/>
                    </a:srgbClr>
                  </a:outerShdw>
                </a:effectLst>
                <a:latin typeface="Verdana" pitchFamily="34" charset="0"/>
                <a:ea typeface="Verdana" pitchFamily="34" charset="0"/>
                <a:cs typeface="Verdana" pitchFamily="34" charset="0"/>
              </a:rPr>
              <a:t>Disinfection and Sterilization</a:t>
            </a:r>
            <a:endParaRPr lang="el-GR" sz="6000" b="1" dirty="0">
              <a:solidFill>
                <a:srgbClr val="C00000"/>
              </a:solidFill>
              <a:effectLst>
                <a:outerShdw blurRad="38100" dist="38100" dir="2700000" algn="tl">
                  <a:srgbClr val="000000">
                    <a:alpha val="43137"/>
                  </a:srgbClr>
                </a:outerShdw>
              </a:effectLst>
              <a:latin typeface="Verdana" pitchFamily="34" charset="0"/>
              <a:ea typeface="Verdana" pitchFamily="34" charset="0"/>
              <a:cs typeface="Verdana" pitchFamily="34" charset="0"/>
            </a:endParaRPr>
          </a:p>
        </p:txBody>
      </p:sp>
    </p:spTree>
  </p:cSld>
  <p:clrMapOvr>
    <a:masterClrMapping/>
  </p:clrMapOvr>
  <p:transition spd="slow">
    <p:pull dir="rd"/>
  </p:transition>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4" name="Rectangle 4"/>
          <p:cNvSpPr>
            <a:spLocks noChangeArrowheads="1"/>
          </p:cNvSpPr>
          <p:nvPr/>
        </p:nvSpPr>
        <p:spPr bwMode="auto">
          <a:xfrm>
            <a:off x="1115616" y="1916832"/>
            <a:ext cx="7056438" cy="3937000"/>
          </a:xfrm>
          <a:prstGeom prst="rect">
            <a:avLst/>
          </a:prstGeom>
          <a:noFill/>
          <a:ln w="9525">
            <a:noFill/>
            <a:miter lim="800000"/>
            <a:headEnd/>
            <a:tailEnd/>
          </a:ln>
          <a:effectLst/>
        </p:spPr>
        <p:txBody>
          <a:bodyPr anchor="ctr">
            <a:spAutoFit/>
          </a:bodyPr>
          <a:lstStyle/>
          <a:p>
            <a:pPr algn="just" fontAlgn="auto">
              <a:spcBef>
                <a:spcPts val="0"/>
              </a:spcBef>
              <a:spcAft>
                <a:spcPts val="0"/>
              </a:spcAft>
              <a:defRPr/>
            </a:pPr>
            <a:r>
              <a:rPr lang="en-US" altLang="zh-CN" sz="3600" dirty="0">
                <a:solidFill>
                  <a:srgbClr val="C00000"/>
                </a:solidFill>
                <a:effectLst>
                  <a:outerShdw blurRad="38100" dist="38100" dir="2700000" algn="tl">
                    <a:srgbClr val="000000"/>
                  </a:outerShdw>
                </a:effectLst>
                <a:latin typeface="Tahoma" pitchFamily="34" charset="0"/>
                <a:ea typeface="宋体" charset="-122"/>
              </a:rPr>
              <a:t>It is well documented that any dental instrument having been in contact with mucous membranes, hard dental tissues, bone and skin needs to be meticulously cleaned and sterilized before being used again.</a:t>
            </a:r>
          </a:p>
        </p:txBody>
      </p:sp>
    </p:spTree>
  </p:cSld>
  <p:clrMapOvr>
    <a:masterClrMapping/>
  </p:clrMapOvr>
  <p:transition spd="slow">
    <p:pull dir="rd"/>
  </p:transition>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8" name="Rectangle 4"/>
          <p:cNvSpPr>
            <a:spLocks noChangeArrowheads="1"/>
          </p:cNvSpPr>
          <p:nvPr/>
        </p:nvSpPr>
        <p:spPr bwMode="auto">
          <a:xfrm>
            <a:off x="683568" y="1928009"/>
            <a:ext cx="7764462" cy="4031873"/>
          </a:xfrm>
          <a:prstGeom prst="rect">
            <a:avLst/>
          </a:prstGeom>
          <a:noFill/>
          <a:ln w="9525">
            <a:noFill/>
            <a:miter lim="800000"/>
            <a:headEnd/>
            <a:tailEnd/>
          </a:ln>
          <a:effectLst/>
        </p:spPr>
        <p:txBody>
          <a:bodyPr anchor="ctr">
            <a:spAutoFit/>
          </a:bodyPr>
          <a:lstStyle/>
          <a:p>
            <a:pPr algn="just" fontAlgn="auto">
              <a:spcBef>
                <a:spcPts val="0"/>
              </a:spcBef>
              <a:spcAft>
                <a:spcPts val="0"/>
              </a:spcAft>
              <a:defRPr/>
            </a:pPr>
            <a:r>
              <a:rPr lang="en-US" altLang="zh-CN" sz="3200" dirty="0">
                <a:solidFill>
                  <a:srgbClr val="C00000"/>
                </a:solidFill>
                <a:effectLst>
                  <a:outerShdw blurRad="38100" dist="38100" dir="2700000" algn="tl">
                    <a:srgbClr val="000000"/>
                  </a:outerShdw>
                </a:effectLst>
                <a:latin typeface="Tahoma" pitchFamily="34" charset="0"/>
                <a:ea typeface="宋体" charset="-122"/>
              </a:rPr>
              <a:t>Cleaning the instruments after being used inside the mouth, is an absolutely necessary process, as any disinfection or sterilization technique, fails to maximize its potential and produce a sterilized effect, unless the surfaces involved are clean and free of all foreign matter and substances.</a:t>
            </a:r>
          </a:p>
        </p:txBody>
      </p:sp>
    </p:spTree>
  </p:cSld>
  <p:clrMapOvr>
    <a:masterClrMapping/>
  </p:clrMapOvr>
  <p:transition spd="slow">
    <p:pull dir="rd"/>
  </p:transition>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02" name="Picture 2" descr="Thomas 40X sound"/>
          <p:cNvPicPr>
            <a:picLocks noChangeAspect="1" noChangeArrowheads="1"/>
          </p:cNvPicPr>
          <p:nvPr/>
        </p:nvPicPr>
        <p:blipFill>
          <a:blip r:embed="rId2" cstate="email"/>
          <a:srcRect/>
          <a:stretch>
            <a:fillRect/>
          </a:stretch>
        </p:blipFill>
        <p:spPr bwMode="auto">
          <a:xfrm>
            <a:off x="755650" y="333375"/>
            <a:ext cx="7416800" cy="6275388"/>
          </a:xfrm>
          <a:prstGeom prst="rect">
            <a:avLst/>
          </a:prstGeom>
          <a:noFill/>
          <a:ln w="9525">
            <a:solidFill>
              <a:srgbClr val="B2B2B2"/>
            </a:solidFill>
            <a:miter lim="800000"/>
            <a:headEnd/>
            <a:tailEnd/>
          </a:ln>
        </p:spPr>
      </p:pic>
    </p:spTree>
  </p:cSld>
  <p:clrMapOvr>
    <a:masterClrMapping/>
  </p:clrMapOvr>
  <p:transition spd="slow">
    <p:pull dir="rd"/>
  </p:transition>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674" name="Picture 4" descr="DSC_0900"/>
          <p:cNvPicPr>
            <a:picLocks noChangeAspect="1" noChangeArrowheads="1"/>
          </p:cNvPicPr>
          <p:nvPr/>
        </p:nvPicPr>
        <p:blipFill>
          <a:blip r:embed="rId2" cstate="email"/>
          <a:srcRect/>
          <a:stretch>
            <a:fillRect/>
          </a:stretch>
        </p:blipFill>
        <p:spPr bwMode="auto">
          <a:xfrm>
            <a:off x="611188" y="1484313"/>
            <a:ext cx="8137525" cy="4454525"/>
          </a:xfrm>
          <a:prstGeom prst="rect">
            <a:avLst/>
          </a:prstGeom>
          <a:solidFill>
            <a:srgbClr val="CC0066"/>
          </a:solidFill>
          <a:ln w="9525">
            <a:solidFill>
              <a:srgbClr val="CC0066"/>
            </a:solidFill>
            <a:miter lim="800000"/>
            <a:headEnd/>
            <a:tailEnd/>
          </a:ln>
        </p:spPr>
      </p:pic>
      <p:sp>
        <p:nvSpPr>
          <p:cNvPr id="118789" name="Line 5"/>
          <p:cNvSpPr>
            <a:spLocks noChangeShapeType="1"/>
          </p:cNvSpPr>
          <p:nvPr/>
        </p:nvSpPr>
        <p:spPr bwMode="auto">
          <a:xfrm>
            <a:off x="1835150" y="2781300"/>
            <a:ext cx="142875" cy="287338"/>
          </a:xfrm>
          <a:prstGeom prst="line">
            <a:avLst/>
          </a:prstGeom>
          <a:noFill/>
          <a:ln w="9525">
            <a:solidFill>
              <a:srgbClr val="CC0066"/>
            </a:solidFill>
            <a:round/>
            <a:headEnd/>
            <a:tailEnd type="triangle" w="lg" len="med"/>
          </a:ln>
        </p:spPr>
        <p:txBody>
          <a:bodyPr/>
          <a:lstStyle/>
          <a:p>
            <a:endParaRPr lang="el-GR"/>
          </a:p>
        </p:txBody>
      </p:sp>
      <p:sp>
        <p:nvSpPr>
          <p:cNvPr id="118790" name="Line 6"/>
          <p:cNvSpPr>
            <a:spLocks noChangeShapeType="1"/>
          </p:cNvSpPr>
          <p:nvPr/>
        </p:nvSpPr>
        <p:spPr bwMode="auto">
          <a:xfrm>
            <a:off x="1763713" y="3213100"/>
            <a:ext cx="142875" cy="287338"/>
          </a:xfrm>
          <a:prstGeom prst="line">
            <a:avLst/>
          </a:prstGeom>
          <a:noFill/>
          <a:ln w="9525">
            <a:solidFill>
              <a:srgbClr val="CC0066"/>
            </a:solidFill>
            <a:round/>
            <a:headEnd/>
            <a:tailEnd type="triangle" w="lg" len="med"/>
          </a:ln>
        </p:spPr>
        <p:txBody>
          <a:bodyPr/>
          <a:lstStyle/>
          <a:p>
            <a:endParaRPr lang="el-GR"/>
          </a:p>
        </p:txBody>
      </p:sp>
      <p:sp>
        <p:nvSpPr>
          <p:cNvPr id="118791" name="Line 7"/>
          <p:cNvSpPr>
            <a:spLocks noChangeShapeType="1"/>
          </p:cNvSpPr>
          <p:nvPr/>
        </p:nvSpPr>
        <p:spPr bwMode="auto">
          <a:xfrm flipV="1">
            <a:off x="1258888" y="4005263"/>
            <a:ext cx="287337" cy="360362"/>
          </a:xfrm>
          <a:prstGeom prst="line">
            <a:avLst/>
          </a:prstGeom>
          <a:noFill/>
          <a:ln w="9525">
            <a:solidFill>
              <a:srgbClr val="CC0066"/>
            </a:solidFill>
            <a:round/>
            <a:headEnd/>
            <a:tailEnd type="triangle" w="lg" len="med"/>
          </a:ln>
        </p:spPr>
        <p:txBody>
          <a:bodyPr/>
          <a:lstStyle/>
          <a:p>
            <a:endParaRPr lang="el-GR"/>
          </a:p>
        </p:txBody>
      </p:sp>
      <p:sp>
        <p:nvSpPr>
          <p:cNvPr id="118792" name="Line 8"/>
          <p:cNvSpPr>
            <a:spLocks noChangeShapeType="1"/>
          </p:cNvSpPr>
          <p:nvPr/>
        </p:nvSpPr>
        <p:spPr bwMode="auto">
          <a:xfrm flipV="1">
            <a:off x="1835150" y="4221163"/>
            <a:ext cx="71438" cy="360362"/>
          </a:xfrm>
          <a:prstGeom prst="line">
            <a:avLst/>
          </a:prstGeom>
          <a:noFill/>
          <a:ln w="9525">
            <a:solidFill>
              <a:srgbClr val="CC0066"/>
            </a:solidFill>
            <a:round/>
            <a:headEnd/>
            <a:tailEnd type="triangle" w="lg" len="med"/>
          </a:ln>
        </p:spPr>
        <p:txBody>
          <a:bodyPr/>
          <a:lstStyle/>
          <a:p>
            <a:endParaRPr lang="el-GR"/>
          </a:p>
        </p:txBody>
      </p:sp>
    </p:spTree>
  </p:cSld>
  <p:clrMapOvr>
    <a:masterClrMapping/>
  </p:clrMapOvr>
  <p:transition spd="slow">
    <p:pull dir="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grpId="0" nodeType="clickEffect">
                                  <p:stCondLst>
                                    <p:cond delay="0"/>
                                  </p:stCondLst>
                                  <p:childTnLst>
                                    <p:set>
                                      <p:cBhvr>
                                        <p:cTn id="6" dur="1" fill="hold">
                                          <p:stCondLst>
                                            <p:cond delay="0"/>
                                          </p:stCondLst>
                                        </p:cTn>
                                        <p:tgtEl>
                                          <p:spTgt spid="118790"/>
                                        </p:tgtEl>
                                        <p:attrNameLst>
                                          <p:attrName>style.visibility</p:attrName>
                                        </p:attrNameLst>
                                      </p:cBhvr>
                                      <p:to>
                                        <p:strVal val="visible"/>
                                      </p:to>
                                    </p:set>
                                    <p:anim calcmode="lin" valueType="num">
                                      <p:cBhvr additive="base">
                                        <p:cTn id="7" dur="1000" fill="hold"/>
                                        <p:tgtEl>
                                          <p:spTgt spid="118790"/>
                                        </p:tgtEl>
                                        <p:attrNameLst>
                                          <p:attrName>ppt_x</p:attrName>
                                        </p:attrNameLst>
                                      </p:cBhvr>
                                      <p:tavLst>
                                        <p:tav tm="0">
                                          <p:val>
                                            <p:strVal val="#ppt_x"/>
                                          </p:val>
                                        </p:tav>
                                        <p:tav tm="100000">
                                          <p:val>
                                            <p:strVal val="#ppt_x"/>
                                          </p:val>
                                        </p:tav>
                                      </p:tavLst>
                                    </p:anim>
                                    <p:anim calcmode="lin" valueType="num">
                                      <p:cBhvr additive="base">
                                        <p:cTn id="8" dur="1000" fill="hold"/>
                                        <p:tgtEl>
                                          <p:spTgt spid="118790"/>
                                        </p:tgtEl>
                                        <p:attrNameLst>
                                          <p:attrName>ppt_y</p:attrName>
                                        </p:attrNameLst>
                                      </p:cBhvr>
                                      <p:tavLst>
                                        <p:tav tm="0">
                                          <p:val>
                                            <p:strVal val="0-#ppt_h/2"/>
                                          </p:val>
                                        </p:tav>
                                        <p:tav tm="100000">
                                          <p:val>
                                            <p:strVal val="#ppt_y"/>
                                          </p:val>
                                        </p:tav>
                                      </p:tavLst>
                                    </p:anim>
                                  </p:childTnLst>
                                </p:cTn>
                              </p:par>
                              <p:par>
                                <p:cTn id="9" presetID="2" presetClass="entr" presetSubtype="1" fill="hold" grpId="0" nodeType="withEffect">
                                  <p:stCondLst>
                                    <p:cond delay="0"/>
                                  </p:stCondLst>
                                  <p:childTnLst>
                                    <p:set>
                                      <p:cBhvr>
                                        <p:cTn id="10" dur="1" fill="hold">
                                          <p:stCondLst>
                                            <p:cond delay="0"/>
                                          </p:stCondLst>
                                        </p:cTn>
                                        <p:tgtEl>
                                          <p:spTgt spid="118789"/>
                                        </p:tgtEl>
                                        <p:attrNameLst>
                                          <p:attrName>style.visibility</p:attrName>
                                        </p:attrNameLst>
                                      </p:cBhvr>
                                      <p:to>
                                        <p:strVal val="visible"/>
                                      </p:to>
                                    </p:set>
                                    <p:anim calcmode="lin" valueType="num">
                                      <p:cBhvr additive="base">
                                        <p:cTn id="11" dur="1000" fill="hold"/>
                                        <p:tgtEl>
                                          <p:spTgt spid="118789"/>
                                        </p:tgtEl>
                                        <p:attrNameLst>
                                          <p:attrName>ppt_x</p:attrName>
                                        </p:attrNameLst>
                                      </p:cBhvr>
                                      <p:tavLst>
                                        <p:tav tm="0">
                                          <p:val>
                                            <p:strVal val="#ppt_x"/>
                                          </p:val>
                                        </p:tav>
                                        <p:tav tm="100000">
                                          <p:val>
                                            <p:strVal val="#ppt_x"/>
                                          </p:val>
                                        </p:tav>
                                      </p:tavLst>
                                    </p:anim>
                                    <p:anim calcmode="lin" valueType="num">
                                      <p:cBhvr additive="base">
                                        <p:cTn id="12" dur="1000" fill="hold"/>
                                        <p:tgtEl>
                                          <p:spTgt spid="118789"/>
                                        </p:tgtEl>
                                        <p:attrNameLst>
                                          <p:attrName>ppt_y</p:attrName>
                                        </p:attrNameLst>
                                      </p:cBhvr>
                                      <p:tavLst>
                                        <p:tav tm="0">
                                          <p:val>
                                            <p:strVal val="0-#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118791"/>
                                        </p:tgtEl>
                                        <p:attrNameLst>
                                          <p:attrName>style.visibility</p:attrName>
                                        </p:attrNameLst>
                                      </p:cBhvr>
                                      <p:to>
                                        <p:strVal val="visible"/>
                                      </p:to>
                                    </p:set>
                                    <p:anim calcmode="lin" valueType="num">
                                      <p:cBhvr additive="base">
                                        <p:cTn id="17" dur="1000" fill="hold"/>
                                        <p:tgtEl>
                                          <p:spTgt spid="118791"/>
                                        </p:tgtEl>
                                        <p:attrNameLst>
                                          <p:attrName>ppt_x</p:attrName>
                                        </p:attrNameLst>
                                      </p:cBhvr>
                                      <p:tavLst>
                                        <p:tav tm="0">
                                          <p:val>
                                            <p:strVal val="#ppt_x"/>
                                          </p:val>
                                        </p:tav>
                                        <p:tav tm="100000">
                                          <p:val>
                                            <p:strVal val="#ppt_x"/>
                                          </p:val>
                                        </p:tav>
                                      </p:tavLst>
                                    </p:anim>
                                    <p:anim calcmode="lin" valueType="num">
                                      <p:cBhvr additive="base">
                                        <p:cTn id="18" dur="1000" fill="hold"/>
                                        <p:tgtEl>
                                          <p:spTgt spid="118791"/>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118792"/>
                                        </p:tgtEl>
                                        <p:attrNameLst>
                                          <p:attrName>style.visibility</p:attrName>
                                        </p:attrNameLst>
                                      </p:cBhvr>
                                      <p:to>
                                        <p:strVal val="visible"/>
                                      </p:to>
                                    </p:set>
                                    <p:anim calcmode="lin" valueType="num">
                                      <p:cBhvr additive="base">
                                        <p:cTn id="21" dur="1000" fill="hold"/>
                                        <p:tgtEl>
                                          <p:spTgt spid="118792"/>
                                        </p:tgtEl>
                                        <p:attrNameLst>
                                          <p:attrName>ppt_x</p:attrName>
                                        </p:attrNameLst>
                                      </p:cBhvr>
                                      <p:tavLst>
                                        <p:tav tm="0">
                                          <p:val>
                                            <p:strVal val="#ppt_x"/>
                                          </p:val>
                                        </p:tav>
                                        <p:tav tm="100000">
                                          <p:val>
                                            <p:strVal val="#ppt_x"/>
                                          </p:val>
                                        </p:tav>
                                      </p:tavLst>
                                    </p:anim>
                                    <p:anim calcmode="lin" valueType="num">
                                      <p:cBhvr additive="base">
                                        <p:cTn id="22" dur="1000" fill="hold"/>
                                        <p:tgtEl>
                                          <p:spTgt spid="11879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8789" grpId="0" animBg="1"/>
      <p:bldP spid="118790" grpId="0" animBg="1"/>
      <p:bldP spid="118791" grpId="0" animBg="1"/>
      <p:bldP spid="118792" grpId="0" animBg="1"/>
    </p:bld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938" name="Picture 2" descr="Meisenger 7RA sterile nt 25X MIX"/>
          <p:cNvPicPr>
            <a:picLocks noChangeAspect="1" noChangeArrowheads="1"/>
          </p:cNvPicPr>
          <p:nvPr/>
        </p:nvPicPr>
        <p:blipFill>
          <a:blip r:embed="rId2" cstate="email"/>
          <a:srcRect/>
          <a:stretch>
            <a:fillRect/>
          </a:stretch>
        </p:blipFill>
        <p:spPr bwMode="auto">
          <a:xfrm>
            <a:off x="611188" y="3716338"/>
            <a:ext cx="2590800" cy="2386012"/>
          </a:xfrm>
          <a:prstGeom prst="rect">
            <a:avLst/>
          </a:prstGeom>
          <a:noFill/>
          <a:ln w="9525">
            <a:solidFill>
              <a:schemeClr val="accent2"/>
            </a:solidFill>
            <a:miter lim="800000"/>
            <a:headEnd/>
            <a:tailEnd/>
          </a:ln>
        </p:spPr>
      </p:pic>
      <p:pic>
        <p:nvPicPr>
          <p:cNvPr id="39939" name="Picture 3" descr="Meisinger HM 021 SEI Enzymes 25X Chuck"/>
          <p:cNvPicPr>
            <a:picLocks noChangeAspect="1" noChangeArrowheads="1"/>
          </p:cNvPicPr>
          <p:nvPr/>
        </p:nvPicPr>
        <p:blipFill>
          <a:blip r:embed="rId3" cstate="email"/>
          <a:srcRect/>
          <a:stretch>
            <a:fillRect/>
          </a:stretch>
        </p:blipFill>
        <p:spPr bwMode="auto">
          <a:xfrm>
            <a:off x="6084888" y="3716338"/>
            <a:ext cx="2587625" cy="2382837"/>
          </a:xfrm>
          <a:prstGeom prst="rect">
            <a:avLst/>
          </a:prstGeom>
          <a:noFill/>
          <a:ln w="9525">
            <a:solidFill>
              <a:schemeClr val="accent2"/>
            </a:solidFill>
            <a:miter lim="800000"/>
            <a:headEnd/>
            <a:tailEnd/>
          </a:ln>
        </p:spPr>
      </p:pic>
      <p:pic>
        <p:nvPicPr>
          <p:cNvPr id="39940" name="Picture 4" descr="Meisinger HM 021 BEI Enzymes 25X"/>
          <p:cNvPicPr>
            <a:picLocks noChangeAspect="1" noChangeArrowheads="1"/>
          </p:cNvPicPr>
          <p:nvPr/>
        </p:nvPicPr>
        <p:blipFill>
          <a:blip r:embed="rId4" cstate="email"/>
          <a:srcRect/>
          <a:stretch>
            <a:fillRect/>
          </a:stretch>
        </p:blipFill>
        <p:spPr bwMode="auto">
          <a:xfrm>
            <a:off x="611188" y="763588"/>
            <a:ext cx="2587625" cy="2382837"/>
          </a:xfrm>
          <a:prstGeom prst="rect">
            <a:avLst/>
          </a:prstGeom>
          <a:noFill/>
          <a:ln w="9525">
            <a:solidFill>
              <a:schemeClr val="accent2"/>
            </a:solidFill>
            <a:miter lim="800000"/>
            <a:headEnd/>
            <a:tailEnd/>
          </a:ln>
        </p:spPr>
      </p:pic>
      <p:pic>
        <p:nvPicPr>
          <p:cNvPr id="39941" name="Picture 5" descr="Meisinger HM 021 BEI Enzymes 50X"/>
          <p:cNvPicPr>
            <a:picLocks noChangeAspect="1" noChangeArrowheads="1"/>
          </p:cNvPicPr>
          <p:nvPr/>
        </p:nvPicPr>
        <p:blipFill>
          <a:blip r:embed="rId5" cstate="email"/>
          <a:srcRect/>
          <a:stretch>
            <a:fillRect/>
          </a:stretch>
        </p:blipFill>
        <p:spPr bwMode="auto">
          <a:xfrm>
            <a:off x="3348038" y="3716338"/>
            <a:ext cx="2587625" cy="2382837"/>
          </a:xfrm>
          <a:prstGeom prst="rect">
            <a:avLst/>
          </a:prstGeom>
          <a:noFill/>
          <a:ln w="9525">
            <a:solidFill>
              <a:schemeClr val="accent2"/>
            </a:solidFill>
            <a:miter lim="800000"/>
            <a:headEnd/>
            <a:tailEnd/>
          </a:ln>
        </p:spPr>
      </p:pic>
      <p:pic>
        <p:nvPicPr>
          <p:cNvPr id="39942" name="Picture 6" descr="Meisinger HM 021 BEI Enzymes 80X"/>
          <p:cNvPicPr>
            <a:picLocks noChangeAspect="1" noChangeArrowheads="1"/>
          </p:cNvPicPr>
          <p:nvPr/>
        </p:nvPicPr>
        <p:blipFill>
          <a:blip r:embed="rId6" cstate="email"/>
          <a:srcRect/>
          <a:stretch>
            <a:fillRect/>
          </a:stretch>
        </p:blipFill>
        <p:spPr bwMode="auto">
          <a:xfrm>
            <a:off x="3348038" y="763588"/>
            <a:ext cx="2587625" cy="2382837"/>
          </a:xfrm>
          <a:prstGeom prst="rect">
            <a:avLst/>
          </a:prstGeom>
          <a:noFill/>
          <a:ln w="9525">
            <a:solidFill>
              <a:schemeClr val="accent2"/>
            </a:solidFill>
            <a:miter lim="800000"/>
            <a:headEnd/>
            <a:tailEnd/>
          </a:ln>
        </p:spPr>
      </p:pic>
      <p:pic>
        <p:nvPicPr>
          <p:cNvPr id="39943" name="Picture 7" descr="Meisinger HM 021 BEI Enzymes 150X"/>
          <p:cNvPicPr>
            <a:picLocks noChangeAspect="1" noChangeArrowheads="1"/>
          </p:cNvPicPr>
          <p:nvPr/>
        </p:nvPicPr>
        <p:blipFill>
          <a:blip r:embed="rId7" cstate="email"/>
          <a:srcRect/>
          <a:stretch>
            <a:fillRect/>
          </a:stretch>
        </p:blipFill>
        <p:spPr bwMode="auto">
          <a:xfrm>
            <a:off x="6084888" y="763588"/>
            <a:ext cx="2587625" cy="2382837"/>
          </a:xfrm>
          <a:prstGeom prst="rect">
            <a:avLst/>
          </a:prstGeom>
          <a:noFill/>
          <a:ln w="9525">
            <a:solidFill>
              <a:schemeClr val="accent2"/>
            </a:solidFill>
            <a:miter lim="800000"/>
            <a:headEnd/>
            <a:tailEnd/>
          </a:ln>
        </p:spPr>
      </p:pic>
    </p:spTree>
  </p:cSld>
  <p:clrMapOvr>
    <a:masterClrMapping/>
  </p:clrMapOvr>
  <p:transition spd="slow">
    <p:pull dir="rd"/>
  </p:transition>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ext Box 2"/>
          <p:cNvSpPr txBox="1">
            <a:spLocks noChangeArrowheads="1"/>
          </p:cNvSpPr>
          <p:nvPr/>
        </p:nvSpPr>
        <p:spPr bwMode="auto">
          <a:xfrm>
            <a:off x="2123728" y="764704"/>
            <a:ext cx="6048672" cy="584775"/>
          </a:xfrm>
          <a:prstGeom prst="rect">
            <a:avLst/>
          </a:prstGeom>
          <a:solidFill>
            <a:schemeClr val="accent2"/>
          </a:solidFill>
          <a:ln w="28575">
            <a:solidFill>
              <a:srgbClr val="3399FF"/>
            </a:solidFill>
            <a:miter lim="800000"/>
            <a:headEnd/>
            <a:tailEnd/>
          </a:ln>
          <a:effectLst/>
        </p:spPr>
        <p:txBody>
          <a:bodyPr wrap="square">
            <a:spAutoFit/>
          </a:bodyPr>
          <a:lstStyle/>
          <a:p>
            <a:pPr>
              <a:defRPr/>
            </a:pPr>
            <a:r>
              <a:rPr lang="en-US" sz="3200" b="1" dirty="0" smtClean="0">
                <a:solidFill>
                  <a:schemeClr val="bg1"/>
                </a:solidFill>
                <a:effectLst>
                  <a:outerShdw blurRad="38100" dist="38100" dir="2700000" algn="tl">
                    <a:srgbClr val="000000"/>
                  </a:outerShdw>
                </a:effectLst>
                <a:latin typeface="Tahoma" charset="0"/>
              </a:rPr>
              <a:t>Injuries Protection Protocol</a:t>
            </a:r>
            <a:endParaRPr lang="el-GR" sz="3200" b="1" dirty="0">
              <a:solidFill>
                <a:schemeClr val="bg1"/>
              </a:solidFill>
              <a:effectLst>
                <a:outerShdw blurRad="38100" dist="38100" dir="2700000" algn="tl">
                  <a:srgbClr val="000000"/>
                </a:outerShdw>
              </a:effectLst>
              <a:latin typeface="Tahoma" charset="0"/>
            </a:endParaRPr>
          </a:p>
        </p:txBody>
      </p:sp>
      <p:sp>
        <p:nvSpPr>
          <p:cNvPr id="13315" name="Text Box 3"/>
          <p:cNvSpPr txBox="1">
            <a:spLocks noChangeArrowheads="1"/>
          </p:cNvSpPr>
          <p:nvPr/>
        </p:nvSpPr>
        <p:spPr bwMode="auto">
          <a:xfrm>
            <a:off x="1475656" y="1556792"/>
            <a:ext cx="6699783" cy="5133713"/>
          </a:xfrm>
          <a:prstGeom prst="rect">
            <a:avLst/>
          </a:prstGeom>
          <a:solidFill>
            <a:srgbClr val="660033"/>
          </a:solidFill>
          <a:ln w="28575">
            <a:solidFill>
              <a:srgbClr val="3399FF"/>
            </a:solidFill>
            <a:miter lim="800000"/>
            <a:headEnd/>
            <a:tailEnd/>
          </a:ln>
          <a:effectLst/>
        </p:spPr>
        <p:txBody>
          <a:bodyPr wrap="none">
            <a:spAutoFit/>
          </a:bodyPr>
          <a:lstStyle/>
          <a:p>
            <a:pPr>
              <a:lnSpc>
                <a:spcPct val="130000"/>
              </a:lnSpc>
              <a:buSzPct val="80000"/>
              <a:buFontTx/>
              <a:buBlip>
                <a:blip r:embed="rId2"/>
              </a:buBlip>
              <a:defRPr/>
            </a:pPr>
            <a:r>
              <a:rPr lang="el-GR" dirty="0">
                <a:solidFill>
                  <a:schemeClr val="bg1"/>
                </a:solidFill>
                <a:effectLst>
                  <a:outerShdw blurRad="38100" dist="38100" dir="2700000" algn="tl">
                    <a:srgbClr val="000000"/>
                  </a:outerShdw>
                </a:effectLst>
                <a:latin typeface="Tahoma" charset="0"/>
              </a:rPr>
              <a:t> </a:t>
            </a:r>
            <a:r>
              <a:rPr lang="en-US" dirty="0" smtClean="0">
                <a:solidFill>
                  <a:schemeClr val="bg1"/>
                </a:solidFill>
                <a:effectLst>
                  <a:outerShdw blurRad="38100" dist="38100" dir="2700000" algn="tl">
                    <a:srgbClr val="000000"/>
                  </a:outerShdw>
                </a:effectLst>
                <a:latin typeface="Tahoma" charset="0"/>
              </a:rPr>
              <a:t>Immediate recapping or rejection of the needles</a:t>
            </a:r>
          </a:p>
          <a:p>
            <a:pPr>
              <a:lnSpc>
                <a:spcPct val="130000"/>
              </a:lnSpc>
              <a:buSzPct val="80000"/>
              <a:buFontTx/>
              <a:buBlip>
                <a:blip r:embed="rId2"/>
              </a:buBlip>
              <a:defRPr/>
            </a:pPr>
            <a:r>
              <a:rPr lang="en-US" dirty="0" smtClean="0">
                <a:solidFill>
                  <a:schemeClr val="bg1"/>
                </a:solidFill>
                <a:effectLst>
                  <a:outerShdw blurRad="38100" dist="38100" dir="2700000" algn="tl">
                    <a:srgbClr val="000000"/>
                  </a:outerShdw>
                </a:effectLst>
                <a:latin typeface="Tahoma" charset="0"/>
              </a:rPr>
              <a:t> Apply one hand recapping  or </a:t>
            </a:r>
            <a:endParaRPr lang="en-US" dirty="0">
              <a:solidFill>
                <a:schemeClr val="bg1"/>
              </a:solidFill>
              <a:effectLst>
                <a:outerShdw blurRad="38100" dist="38100" dir="2700000" algn="tl">
                  <a:srgbClr val="000000"/>
                </a:outerShdw>
              </a:effectLst>
              <a:latin typeface="Tahoma" charset="0"/>
            </a:endParaRPr>
          </a:p>
          <a:p>
            <a:pPr>
              <a:lnSpc>
                <a:spcPct val="130000"/>
              </a:lnSpc>
              <a:buSzPct val="80000"/>
              <a:buFontTx/>
              <a:buBlip>
                <a:blip r:embed="rId2"/>
              </a:buBlip>
              <a:defRPr/>
            </a:pPr>
            <a:r>
              <a:rPr lang="el-GR" dirty="0">
                <a:solidFill>
                  <a:schemeClr val="bg1"/>
                </a:solidFill>
                <a:effectLst>
                  <a:outerShdw blurRad="38100" dist="38100" dir="2700000" algn="tl">
                    <a:srgbClr val="000000"/>
                  </a:outerShdw>
                </a:effectLst>
                <a:latin typeface="Tahoma" charset="0"/>
              </a:rPr>
              <a:t> </a:t>
            </a:r>
            <a:r>
              <a:rPr lang="en-US" dirty="0" smtClean="0">
                <a:solidFill>
                  <a:schemeClr val="bg1"/>
                </a:solidFill>
                <a:effectLst>
                  <a:outerShdw blurRad="38100" dist="38100" dir="2700000" algn="tl">
                    <a:srgbClr val="000000"/>
                  </a:outerShdw>
                </a:effectLst>
                <a:latin typeface="Tahoma" charset="0"/>
              </a:rPr>
              <a:t>Use  appropriate devices  for recapping the needles</a:t>
            </a:r>
          </a:p>
          <a:p>
            <a:pPr>
              <a:lnSpc>
                <a:spcPct val="130000"/>
              </a:lnSpc>
              <a:buSzPct val="80000"/>
              <a:buFontTx/>
              <a:buBlip>
                <a:blip r:embed="rId2"/>
              </a:buBlip>
              <a:defRPr/>
            </a:pPr>
            <a:r>
              <a:rPr lang="el-GR" dirty="0" smtClean="0">
                <a:solidFill>
                  <a:schemeClr val="bg1"/>
                </a:solidFill>
                <a:effectLst>
                  <a:outerShdw blurRad="38100" dist="38100" dir="2700000" algn="tl">
                    <a:srgbClr val="000000"/>
                  </a:outerShdw>
                </a:effectLst>
                <a:latin typeface="Tahoma" charset="0"/>
              </a:rPr>
              <a:t> </a:t>
            </a:r>
            <a:r>
              <a:rPr lang="en-US" dirty="0" smtClean="0">
                <a:solidFill>
                  <a:schemeClr val="bg1"/>
                </a:solidFill>
                <a:effectLst>
                  <a:outerShdw blurRad="38100" dist="38100" dir="2700000" algn="tl">
                    <a:srgbClr val="000000"/>
                  </a:outerShdw>
                </a:effectLst>
                <a:latin typeface="Tahoma" charset="0"/>
              </a:rPr>
              <a:t>Do not  bend the needles</a:t>
            </a:r>
            <a:endParaRPr lang="el-GR" dirty="0">
              <a:solidFill>
                <a:schemeClr val="bg1"/>
              </a:solidFill>
              <a:effectLst>
                <a:outerShdw blurRad="38100" dist="38100" dir="2700000" algn="tl">
                  <a:srgbClr val="000000"/>
                </a:outerShdw>
              </a:effectLst>
              <a:latin typeface="Tahoma" charset="0"/>
            </a:endParaRPr>
          </a:p>
          <a:p>
            <a:pPr>
              <a:lnSpc>
                <a:spcPct val="130000"/>
              </a:lnSpc>
              <a:buSzPct val="80000"/>
              <a:buFontTx/>
              <a:buBlip>
                <a:blip r:embed="rId2"/>
              </a:buBlip>
              <a:defRPr/>
            </a:pPr>
            <a:r>
              <a:rPr lang="el-GR" dirty="0">
                <a:solidFill>
                  <a:schemeClr val="bg1"/>
                </a:solidFill>
                <a:effectLst>
                  <a:outerShdw blurRad="38100" dist="38100" dir="2700000" algn="tl">
                    <a:srgbClr val="000000"/>
                  </a:outerShdw>
                </a:effectLst>
                <a:latin typeface="Tahoma" charset="0"/>
              </a:rPr>
              <a:t> </a:t>
            </a:r>
            <a:r>
              <a:rPr lang="en-US" dirty="0" smtClean="0">
                <a:solidFill>
                  <a:schemeClr val="bg1"/>
                </a:solidFill>
                <a:effectLst>
                  <a:outerShdw blurRad="38100" dist="38100" dir="2700000" algn="tl">
                    <a:srgbClr val="000000"/>
                  </a:outerShdw>
                </a:effectLst>
                <a:latin typeface="Tahoma" charset="0"/>
              </a:rPr>
              <a:t>Reject the needles  to the  appropriate  sharps’  disposal bins </a:t>
            </a:r>
          </a:p>
          <a:p>
            <a:pPr>
              <a:lnSpc>
                <a:spcPct val="130000"/>
              </a:lnSpc>
              <a:buSzPct val="80000"/>
              <a:buFontTx/>
              <a:buBlip>
                <a:blip r:embed="rId2"/>
              </a:buBlip>
              <a:defRPr/>
            </a:pPr>
            <a:r>
              <a:rPr lang="en-US" dirty="0" smtClean="0">
                <a:solidFill>
                  <a:schemeClr val="bg1"/>
                </a:solidFill>
                <a:effectLst>
                  <a:outerShdw blurRad="38100" dist="38100" dir="2700000" algn="tl">
                    <a:srgbClr val="000000"/>
                  </a:outerShdw>
                </a:effectLst>
                <a:latin typeface="Tahoma" charset="0"/>
              </a:rPr>
              <a:t> Safe removal of the scalpels</a:t>
            </a:r>
            <a:endParaRPr lang="el-GR" dirty="0">
              <a:solidFill>
                <a:schemeClr val="bg1"/>
              </a:solidFill>
              <a:effectLst>
                <a:outerShdw blurRad="38100" dist="38100" dir="2700000" algn="tl">
                  <a:srgbClr val="000000"/>
                </a:outerShdw>
              </a:effectLst>
              <a:latin typeface="Tahoma" charset="0"/>
            </a:endParaRPr>
          </a:p>
          <a:p>
            <a:pPr>
              <a:lnSpc>
                <a:spcPct val="130000"/>
              </a:lnSpc>
              <a:buSzPct val="80000"/>
              <a:buFontTx/>
              <a:buBlip>
                <a:blip r:embed="rId2"/>
              </a:buBlip>
              <a:defRPr/>
            </a:pPr>
            <a:r>
              <a:rPr lang="el-GR" dirty="0">
                <a:solidFill>
                  <a:schemeClr val="bg1"/>
                </a:solidFill>
                <a:effectLst>
                  <a:outerShdw blurRad="38100" dist="38100" dir="2700000" algn="tl">
                    <a:srgbClr val="000000"/>
                  </a:outerShdw>
                </a:effectLst>
                <a:latin typeface="Tahoma" charset="0"/>
              </a:rPr>
              <a:t> </a:t>
            </a:r>
            <a:r>
              <a:rPr lang="en-US" dirty="0" smtClean="0">
                <a:solidFill>
                  <a:schemeClr val="bg1"/>
                </a:solidFill>
                <a:effectLst>
                  <a:outerShdw blurRad="38100" dist="38100" dir="2700000" algn="tl">
                    <a:srgbClr val="000000"/>
                  </a:outerShdw>
                </a:effectLst>
                <a:latin typeface="Tahoma" charset="0"/>
              </a:rPr>
              <a:t>Safe application and removal of the metallic matrix bands</a:t>
            </a:r>
            <a:endParaRPr lang="el-GR" dirty="0">
              <a:solidFill>
                <a:schemeClr val="bg1"/>
              </a:solidFill>
              <a:effectLst>
                <a:outerShdw blurRad="38100" dist="38100" dir="2700000" algn="tl">
                  <a:srgbClr val="000000"/>
                </a:outerShdw>
              </a:effectLst>
              <a:latin typeface="Tahoma" charset="0"/>
            </a:endParaRPr>
          </a:p>
          <a:p>
            <a:pPr>
              <a:lnSpc>
                <a:spcPct val="130000"/>
              </a:lnSpc>
              <a:buSzPct val="80000"/>
              <a:buFontTx/>
              <a:buBlip>
                <a:blip r:embed="rId2"/>
              </a:buBlip>
              <a:defRPr/>
            </a:pPr>
            <a:r>
              <a:rPr lang="el-GR" dirty="0">
                <a:solidFill>
                  <a:schemeClr val="bg1"/>
                </a:solidFill>
                <a:effectLst>
                  <a:outerShdw blurRad="38100" dist="38100" dir="2700000" algn="tl">
                    <a:srgbClr val="000000"/>
                  </a:outerShdw>
                </a:effectLst>
                <a:latin typeface="Tahoma" charset="0"/>
              </a:rPr>
              <a:t> </a:t>
            </a:r>
            <a:r>
              <a:rPr lang="en-US" dirty="0" smtClean="0">
                <a:solidFill>
                  <a:schemeClr val="bg1"/>
                </a:solidFill>
                <a:effectLst>
                  <a:outerShdw blurRad="38100" dist="38100" dir="2700000" algn="tl">
                    <a:srgbClr val="000000"/>
                  </a:outerShdw>
                </a:effectLst>
                <a:latin typeface="Tahoma" charset="0"/>
              </a:rPr>
              <a:t>Immediate removal of the  burrs from the </a:t>
            </a:r>
            <a:r>
              <a:rPr lang="en-US" dirty="0" err="1" smtClean="0">
                <a:solidFill>
                  <a:schemeClr val="bg1"/>
                </a:solidFill>
                <a:effectLst>
                  <a:outerShdw blurRad="38100" dist="38100" dir="2700000" algn="tl">
                    <a:srgbClr val="000000"/>
                  </a:outerShdw>
                </a:effectLst>
                <a:latin typeface="Tahoma" charset="0"/>
              </a:rPr>
              <a:t>handpieces</a:t>
            </a:r>
            <a:endParaRPr lang="el-GR" dirty="0">
              <a:solidFill>
                <a:schemeClr val="bg1"/>
              </a:solidFill>
              <a:effectLst>
                <a:outerShdw blurRad="38100" dist="38100" dir="2700000" algn="tl">
                  <a:srgbClr val="000000"/>
                </a:outerShdw>
              </a:effectLst>
              <a:latin typeface="Tahoma" charset="0"/>
            </a:endParaRPr>
          </a:p>
          <a:p>
            <a:pPr>
              <a:lnSpc>
                <a:spcPct val="130000"/>
              </a:lnSpc>
              <a:buSzPct val="80000"/>
              <a:buFontTx/>
              <a:buBlip>
                <a:blip r:embed="rId2"/>
              </a:buBlip>
              <a:defRPr/>
            </a:pPr>
            <a:r>
              <a:rPr lang="el-GR" dirty="0">
                <a:solidFill>
                  <a:schemeClr val="bg1"/>
                </a:solidFill>
                <a:effectLst>
                  <a:outerShdw blurRad="38100" dist="38100" dir="2700000" algn="tl">
                    <a:srgbClr val="000000"/>
                  </a:outerShdw>
                </a:effectLst>
                <a:latin typeface="Tahoma" charset="0"/>
              </a:rPr>
              <a:t> </a:t>
            </a:r>
            <a:r>
              <a:rPr lang="en-US" dirty="0" smtClean="0">
                <a:solidFill>
                  <a:schemeClr val="bg1"/>
                </a:solidFill>
                <a:effectLst>
                  <a:outerShdw blurRad="38100" dist="38100" dir="2700000" algn="tl">
                    <a:srgbClr val="000000"/>
                  </a:outerShdw>
                </a:effectLst>
                <a:latin typeface="Tahoma" charset="0"/>
              </a:rPr>
              <a:t>Promote  the Mechanical  cleaning </a:t>
            </a:r>
            <a:r>
              <a:rPr lang="en-US" dirty="0" err="1" smtClean="0">
                <a:solidFill>
                  <a:schemeClr val="bg1"/>
                </a:solidFill>
                <a:effectLst>
                  <a:outerShdw blurRad="38100" dist="38100" dir="2700000" algn="tl">
                    <a:srgbClr val="000000"/>
                  </a:outerShdw>
                </a:effectLst>
                <a:latin typeface="Tahoma" charset="0"/>
              </a:rPr>
              <a:t>od</a:t>
            </a:r>
            <a:r>
              <a:rPr lang="en-US" dirty="0" smtClean="0">
                <a:solidFill>
                  <a:schemeClr val="bg1"/>
                </a:solidFill>
                <a:effectLst>
                  <a:outerShdw blurRad="38100" dist="38100" dir="2700000" algn="tl">
                    <a:srgbClr val="000000"/>
                  </a:outerShdw>
                </a:effectLst>
                <a:latin typeface="Tahoma" charset="0"/>
              </a:rPr>
              <a:t> the instruments</a:t>
            </a:r>
            <a:endParaRPr lang="el-GR" dirty="0">
              <a:solidFill>
                <a:schemeClr val="bg1"/>
              </a:solidFill>
              <a:effectLst>
                <a:outerShdw blurRad="38100" dist="38100" dir="2700000" algn="tl">
                  <a:srgbClr val="000000"/>
                </a:outerShdw>
              </a:effectLst>
              <a:latin typeface="Tahoma" charset="0"/>
            </a:endParaRPr>
          </a:p>
          <a:p>
            <a:pPr>
              <a:lnSpc>
                <a:spcPct val="130000"/>
              </a:lnSpc>
              <a:buSzPct val="80000"/>
              <a:buFontTx/>
              <a:buBlip>
                <a:blip r:embed="rId2"/>
              </a:buBlip>
              <a:defRPr/>
            </a:pPr>
            <a:r>
              <a:rPr lang="el-GR" dirty="0">
                <a:solidFill>
                  <a:schemeClr val="bg1"/>
                </a:solidFill>
                <a:effectLst>
                  <a:outerShdw blurRad="38100" dist="38100" dir="2700000" algn="tl">
                    <a:srgbClr val="000000"/>
                  </a:outerShdw>
                </a:effectLst>
                <a:latin typeface="Tahoma" charset="0"/>
              </a:rPr>
              <a:t> </a:t>
            </a:r>
            <a:r>
              <a:rPr lang="en-US" dirty="0" smtClean="0">
                <a:solidFill>
                  <a:schemeClr val="bg1"/>
                </a:solidFill>
                <a:effectLst>
                  <a:outerShdw blurRad="38100" dist="38100" dir="2700000" algn="tl">
                    <a:srgbClr val="000000"/>
                  </a:outerShdw>
                </a:effectLst>
                <a:latin typeface="Tahoma" charset="0"/>
              </a:rPr>
              <a:t>Use of heavy  duty or  </a:t>
            </a:r>
            <a:r>
              <a:rPr lang="en-US" dirty="0" err="1" smtClean="0">
                <a:solidFill>
                  <a:schemeClr val="bg1"/>
                </a:solidFill>
                <a:effectLst>
                  <a:outerShdw blurRad="38100" dist="38100" dir="2700000" algn="tl">
                    <a:srgbClr val="000000"/>
                  </a:outerShdw>
                </a:effectLst>
                <a:latin typeface="Tahoma" charset="0"/>
              </a:rPr>
              <a:t>needlestick</a:t>
            </a:r>
            <a:r>
              <a:rPr lang="en-US" dirty="0" smtClean="0">
                <a:solidFill>
                  <a:schemeClr val="bg1"/>
                </a:solidFill>
                <a:effectLst>
                  <a:outerShdw blurRad="38100" dist="38100" dir="2700000" algn="tl">
                    <a:srgbClr val="000000"/>
                  </a:outerShdw>
                </a:effectLst>
                <a:latin typeface="Tahoma" charset="0"/>
              </a:rPr>
              <a:t> safe gloves</a:t>
            </a:r>
            <a:endParaRPr lang="el-GR" dirty="0">
              <a:solidFill>
                <a:schemeClr val="bg1"/>
              </a:solidFill>
              <a:effectLst>
                <a:outerShdw blurRad="38100" dist="38100" dir="2700000" algn="tl">
                  <a:srgbClr val="000000"/>
                </a:outerShdw>
              </a:effectLst>
              <a:latin typeface="Tahoma" charset="0"/>
            </a:endParaRPr>
          </a:p>
          <a:p>
            <a:pPr>
              <a:lnSpc>
                <a:spcPct val="130000"/>
              </a:lnSpc>
              <a:buSzPct val="80000"/>
              <a:buFontTx/>
              <a:buBlip>
                <a:blip r:embed="rId2"/>
              </a:buBlip>
              <a:defRPr/>
            </a:pPr>
            <a:r>
              <a:rPr lang="el-GR" dirty="0">
                <a:solidFill>
                  <a:schemeClr val="bg1"/>
                </a:solidFill>
                <a:effectLst>
                  <a:outerShdw blurRad="38100" dist="38100" dir="2700000" algn="tl">
                    <a:srgbClr val="000000"/>
                  </a:outerShdw>
                </a:effectLst>
                <a:latin typeface="Tahoma" charset="0"/>
              </a:rPr>
              <a:t> </a:t>
            </a:r>
            <a:r>
              <a:rPr lang="en-US" dirty="0" smtClean="0">
                <a:solidFill>
                  <a:schemeClr val="bg1"/>
                </a:solidFill>
                <a:effectLst>
                  <a:outerShdw blurRad="38100" dist="38100" dir="2700000" algn="tl">
                    <a:srgbClr val="000000"/>
                  </a:outerShdw>
                </a:effectLst>
                <a:latin typeface="Tahoma" charset="0"/>
              </a:rPr>
              <a:t>Safe practice of 4 hands  dentistry</a:t>
            </a:r>
            <a:endParaRPr lang="el-GR" dirty="0">
              <a:solidFill>
                <a:schemeClr val="bg1"/>
              </a:solidFill>
              <a:effectLst>
                <a:outerShdw blurRad="38100" dist="38100" dir="2700000" algn="tl">
                  <a:srgbClr val="000000"/>
                </a:outerShdw>
              </a:effectLst>
              <a:latin typeface="Tahoma" charset="0"/>
            </a:endParaRPr>
          </a:p>
          <a:p>
            <a:pPr>
              <a:lnSpc>
                <a:spcPct val="130000"/>
              </a:lnSpc>
              <a:buSzPct val="80000"/>
              <a:buFontTx/>
              <a:buBlip>
                <a:blip r:embed="rId2"/>
              </a:buBlip>
              <a:defRPr/>
            </a:pPr>
            <a:r>
              <a:rPr lang="el-GR" dirty="0">
                <a:solidFill>
                  <a:schemeClr val="bg1"/>
                </a:solidFill>
                <a:effectLst>
                  <a:outerShdw blurRad="38100" dist="38100" dir="2700000" algn="tl">
                    <a:srgbClr val="000000"/>
                  </a:outerShdw>
                </a:effectLst>
                <a:latin typeface="Tahoma" charset="0"/>
              </a:rPr>
              <a:t> </a:t>
            </a:r>
            <a:r>
              <a:rPr lang="en-US" dirty="0" smtClean="0">
                <a:solidFill>
                  <a:schemeClr val="bg1"/>
                </a:solidFill>
                <a:effectLst>
                  <a:outerShdw blurRad="38100" dist="38100" dir="2700000" algn="tl">
                    <a:srgbClr val="000000"/>
                  </a:outerShdw>
                </a:effectLst>
                <a:latin typeface="Tahoma" charset="0"/>
              </a:rPr>
              <a:t>Limitation of frustration and haste</a:t>
            </a:r>
            <a:endParaRPr lang="el-GR" dirty="0">
              <a:solidFill>
                <a:schemeClr val="bg1"/>
              </a:solidFill>
              <a:effectLst>
                <a:outerShdw blurRad="38100" dist="38100" dir="2700000" algn="tl">
                  <a:srgbClr val="000000"/>
                </a:outerShdw>
              </a:effectLst>
              <a:latin typeface="Tahoma" charset="0"/>
            </a:endParaRPr>
          </a:p>
          <a:p>
            <a:pPr>
              <a:lnSpc>
                <a:spcPct val="130000"/>
              </a:lnSpc>
              <a:buSzPct val="80000"/>
              <a:buFontTx/>
              <a:buBlip>
                <a:blip r:embed="rId2"/>
              </a:buBlip>
              <a:defRPr/>
            </a:pPr>
            <a:r>
              <a:rPr lang="el-GR" dirty="0">
                <a:solidFill>
                  <a:schemeClr val="bg1"/>
                </a:solidFill>
                <a:effectLst>
                  <a:outerShdw blurRad="38100" dist="38100" dir="2700000" algn="tl">
                    <a:srgbClr val="000000"/>
                  </a:outerShdw>
                </a:effectLst>
                <a:latin typeface="Tahoma" charset="0"/>
              </a:rPr>
              <a:t> </a:t>
            </a:r>
            <a:r>
              <a:rPr lang="en-US" dirty="0" smtClean="0">
                <a:solidFill>
                  <a:schemeClr val="bg1"/>
                </a:solidFill>
                <a:effectLst>
                  <a:outerShdw blurRad="38100" dist="38100" dir="2700000" algn="tl">
                    <a:srgbClr val="000000"/>
                  </a:outerShdw>
                </a:effectLst>
                <a:latin typeface="Tahoma" charset="0"/>
              </a:rPr>
              <a:t>Limitation of the  SELF-CONFIDENCE  factor</a:t>
            </a:r>
            <a:endParaRPr lang="en-US" b="1" i="1" dirty="0">
              <a:solidFill>
                <a:schemeClr val="bg1"/>
              </a:solidFill>
              <a:effectLst>
                <a:outerShdw blurRad="38100" dist="38100" dir="2700000" algn="tl">
                  <a:srgbClr val="000000"/>
                </a:outerShdw>
              </a:effectLst>
              <a:latin typeface="Tahoma" charset="0"/>
            </a:endParaRPr>
          </a:p>
          <a:p>
            <a:pPr>
              <a:lnSpc>
                <a:spcPct val="130000"/>
              </a:lnSpc>
              <a:buSzPct val="80000"/>
              <a:buFontTx/>
              <a:buBlip>
                <a:blip r:embed="rId2"/>
              </a:buBlip>
              <a:defRPr/>
            </a:pPr>
            <a:r>
              <a:rPr lang="en-US" dirty="0">
                <a:solidFill>
                  <a:schemeClr val="bg1"/>
                </a:solidFill>
                <a:effectLst>
                  <a:outerShdw blurRad="38100" dist="38100" dir="2700000" algn="tl">
                    <a:srgbClr val="000000"/>
                  </a:outerShdw>
                </a:effectLst>
                <a:latin typeface="Tahoma" charset="0"/>
              </a:rPr>
              <a:t> </a:t>
            </a:r>
            <a:r>
              <a:rPr lang="en-US" dirty="0" smtClean="0">
                <a:solidFill>
                  <a:schemeClr val="bg1"/>
                </a:solidFill>
                <a:effectLst>
                  <a:outerShdw blurRad="38100" dist="38100" dir="2700000" algn="tl">
                    <a:srgbClr val="000000"/>
                  </a:outerShdw>
                </a:effectLst>
                <a:latin typeface="Tahoma" charset="0"/>
              </a:rPr>
              <a:t>Appropriate use of ALL the protection  measures </a:t>
            </a:r>
            <a:endParaRPr lang="el-GR" dirty="0">
              <a:solidFill>
                <a:schemeClr val="bg1"/>
              </a:solidFill>
              <a:effectLst>
                <a:outerShdw blurRad="38100" dist="38100" dir="2700000" algn="tl">
                  <a:srgbClr val="000000"/>
                </a:outerShdw>
              </a:effectLst>
              <a:latin typeface="Tahoma" charset="0"/>
            </a:endParaRPr>
          </a:p>
        </p:txBody>
      </p:sp>
    </p:spTree>
  </p:cSld>
  <p:clrMapOvr>
    <a:masterClrMapping/>
  </p:clrMapOvr>
  <p:transition spd="slow">
    <p:pull dir="rd"/>
  </p:transition>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TextBox"/>
          <p:cNvSpPr txBox="1"/>
          <p:nvPr/>
        </p:nvSpPr>
        <p:spPr>
          <a:xfrm>
            <a:off x="1115616" y="3212976"/>
            <a:ext cx="7040710" cy="1077218"/>
          </a:xfrm>
          <a:prstGeom prst="rect">
            <a:avLst/>
          </a:prstGeom>
          <a:noFill/>
        </p:spPr>
        <p:txBody>
          <a:bodyPr wrap="none" rtlCol="0">
            <a:spAutoFit/>
          </a:bodyPr>
          <a:lstStyle/>
          <a:p>
            <a:pPr algn="ctr"/>
            <a:r>
              <a:rPr lang="en-US" sz="3200" b="1" dirty="0" smtClean="0">
                <a:solidFill>
                  <a:schemeClr val="accent2">
                    <a:lumMod val="50000"/>
                  </a:schemeClr>
                </a:solidFill>
                <a:latin typeface="Verdana" pitchFamily="34" charset="0"/>
                <a:ea typeface="Verdana" pitchFamily="34" charset="0"/>
                <a:cs typeface="Verdana" pitchFamily="34" charset="0"/>
              </a:rPr>
              <a:t>Ignorance  produces comfort</a:t>
            </a:r>
          </a:p>
          <a:p>
            <a:pPr algn="ctr"/>
            <a:r>
              <a:rPr lang="en-US" sz="3200" b="1" dirty="0" smtClean="0">
                <a:solidFill>
                  <a:schemeClr val="accent2">
                    <a:lumMod val="50000"/>
                  </a:schemeClr>
                </a:solidFill>
                <a:latin typeface="Verdana" pitchFamily="34" charset="0"/>
                <a:ea typeface="Verdana" pitchFamily="34" charset="0"/>
                <a:cs typeface="Verdana" pitchFamily="34" charset="0"/>
              </a:rPr>
              <a:t>Knowledge  leads to fear</a:t>
            </a:r>
            <a:endParaRPr lang="el-GR" sz="3200" b="1" dirty="0">
              <a:solidFill>
                <a:schemeClr val="accent2">
                  <a:lumMod val="50000"/>
                </a:schemeClr>
              </a:solidFill>
              <a:latin typeface="Verdana" pitchFamily="34" charset="0"/>
              <a:ea typeface="Verdana" pitchFamily="34" charset="0"/>
              <a:cs typeface="Verdana" pitchFamily="34" charset="0"/>
            </a:endParaRPr>
          </a:p>
        </p:txBody>
      </p:sp>
    </p:spTree>
  </p:cSld>
  <p:clrMapOvr>
    <a:masterClrMapping/>
  </p:clrMapOvr>
  <p:transition spd="slow">
    <p:pull dir="rd"/>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ctrTitle"/>
          </p:nvPr>
        </p:nvSpPr>
        <p:spPr>
          <a:xfrm>
            <a:off x="611560" y="2852936"/>
            <a:ext cx="7772400" cy="2160240"/>
          </a:xfrm>
        </p:spPr>
        <p:txBody>
          <a:bodyPr>
            <a:normAutofit fontScale="90000"/>
          </a:bodyPr>
          <a:lstStyle/>
          <a:p>
            <a:r>
              <a:rPr lang="en-US" b="1" dirty="0" smtClean="0">
                <a:solidFill>
                  <a:schemeClr val="accent2">
                    <a:lumMod val="50000"/>
                  </a:schemeClr>
                </a:solidFill>
                <a:effectLst>
                  <a:outerShdw blurRad="38100" dist="38100" dir="2700000" algn="tl">
                    <a:srgbClr val="000000">
                      <a:alpha val="43137"/>
                    </a:srgbClr>
                  </a:outerShdw>
                </a:effectLst>
              </a:rPr>
              <a:t>Reviewing of  Medical History </a:t>
            </a:r>
            <a:br>
              <a:rPr lang="en-US" b="1" dirty="0" smtClean="0">
                <a:solidFill>
                  <a:schemeClr val="accent2">
                    <a:lumMod val="50000"/>
                  </a:schemeClr>
                </a:solidFill>
                <a:effectLst>
                  <a:outerShdw blurRad="38100" dist="38100" dir="2700000" algn="tl">
                    <a:srgbClr val="000000">
                      <a:alpha val="43137"/>
                    </a:srgbClr>
                  </a:outerShdw>
                </a:effectLst>
              </a:rPr>
            </a:br>
            <a:r>
              <a:rPr lang="en-US" b="1" dirty="0" smtClean="0">
                <a:solidFill>
                  <a:schemeClr val="accent2">
                    <a:lumMod val="50000"/>
                  </a:schemeClr>
                </a:solidFill>
                <a:effectLst>
                  <a:outerShdw blurRad="38100" dist="38100" dir="2700000" algn="tl">
                    <a:srgbClr val="000000">
                      <a:alpha val="43137"/>
                    </a:srgbClr>
                  </a:outerShdw>
                </a:effectLst>
              </a:rPr>
              <a:t>before  each visit.</a:t>
            </a:r>
            <a:br>
              <a:rPr lang="en-US" b="1" dirty="0" smtClean="0">
                <a:solidFill>
                  <a:schemeClr val="accent2">
                    <a:lumMod val="50000"/>
                  </a:schemeClr>
                </a:solidFill>
                <a:effectLst>
                  <a:outerShdw blurRad="38100" dist="38100" dir="2700000" algn="tl">
                    <a:srgbClr val="000000">
                      <a:alpha val="43137"/>
                    </a:srgbClr>
                  </a:outerShdw>
                </a:effectLst>
              </a:rPr>
            </a:br>
            <a:r>
              <a:rPr lang="en-US" b="1" dirty="0" smtClean="0">
                <a:solidFill>
                  <a:schemeClr val="accent2">
                    <a:lumMod val="50000"/>
                  </a:schemeClr>
                </a:solidFill>
                <a:effectLst>
                  <a:outerShdw blurRad="38100" dist="38100" dir="2700000" algn="tl">
                    <a:srgbClr val="000000">
                      <a:alpha val="43137"/>
                    </a:srgbClr>
                  </a:outerShdw>
                </a:effectLst>
              </a:rPr>
              <a:t>Disclose  every piece of information</a:t>
            </a:r>
            <a:endParaRPr lang="el-GR" b="1" dirty="0">
              <a:solidFill>
                <a:schemeClr val="accent2">
                  <a:lumMod val="50000"/>
                </a:schemeClr>
              </a:solidFill>
              <a:effectLst>
                <a:outerShdw blurRad="38100" dist="38100" dir="2700000" algn="tl">
                  <a:srgbClr val="000000">
                    <a:alpha val="43137"/>
                  </a:srgbClr>
                </a:outerShdw>
              </a:effectLst>
            </a:endParaRPr>
          </a:p>
        </p:txBody>
      </p:sp>
    </p:spTree>
  </p:cSld>
  <p:clrMapOvr>
    <a:masterClrMapping/>
  </p:clrMapOvr>
  <p:transition spd="slow">
    <p:pull dir="rd"/>
  </p:transition>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TextBox"/>
          <p:cNvSpPr txBox="1"/>
          <p:nvPr/>
        </p:nvSpPr>
        <p:spPr>
          <a:xfrm>
            <a:off x="1331640" y="2492896"/>
            <a:ext cx="6697662" cy="2862322"/>
          </a:xfrm>
          <a:prstGeom prst="rect">
            <a:avLst/>
          </a:prstGeom>
          <a:solidFill>
            <a:schemeClr val="bg1"/>
          </a:solidFill>
        </p:spPr>
        <p:txBody>
          <a:bodyPr>
            <a:spAutoFit/>
          </a:bodyPr>
          <a:lstStyle/>
          <a:p>
            <a:pPr>
              <a:defRPr/>
            </a:pPr>
            <a:r>
              <a:rPr lang="en-US" sz="3600" b="1" u="sng" dirty="0" smtClean="0">
                <a:solidFill>
                  <a:srgbClr val="C00000"/>
                </a:solidFill>
              </a:rPr>
              <a:t>Neutral Zone</a:t>
            </a:r>
            <a:endParaRPr lang="el-GR" sz="3600" dirty="0">
              <a:solidFill>
                <a:srgbClr val="C00000"/>
              </a:solidFill>
            </a:endParaRPr>
          </a:p>
          <a:p>
            <a:pPr>
              <a:defRPr/>
            </a:pPr>
            <a:endParaRPr lang="en-US" sz="3600" dirty="0" smtClean="0">
              <a:solidFill>
                <a:srgbClr val="C00000"/>
              </a:solidFill>
            </a:endParaRPr>
          </a:p>
          <a:p>
            <a:pPr>
              <a:defRPr/>
            </a:pPr>
            <a:r>
              <a:rPr lang="en-US" sz="3600" dirty="0" smtClean="0">
                <a:solidFill>
                  <a:srgbClr val="C00000"/>
                </a:solidFill>
              </a:rPr>
              <a:t>The area where  sharps  are  placed, away from the operational field.</a:t>
            </a:r>
            <a:endParaRPr lang="el-GR" sz="3600" dirty="0">
              <a:solidFill>
                <a:srgbClr val="C00000"/>
              </a:solidFill>
            </a:endParaRPr>
          </a:p>
        </p:txBody>
      </p:sp>
    </p:spTree>
  </p:cSld>
  <p:clrMapOvr>
    <a:masterClrMapping/>
  </p:clrMapOvr>
  <p:transition spd="slow">
    <p:pull dir="rd"/>
  </p:transition>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TextBox"/>
          <p:cNvSpPr txBox="1"/>
          <p:nvPr/>
        </p:nvSpPr>
        <p:spPr>
          <a:xfrm>
            <a:off x="971600" y="1844824"/>
            <a:ext cx="7992888" cy="3970318"/>
          </a:xfrm>
          <a:prstGeom prst="rect">
            <a:avLst/>
          </a:prstGeom>
          <a:solidFill>
            <a:srgbClr val="660033"/>
          </a:solidFill>
        </p:spPr>
        <p:txBody>
          <a:bodyPr wrap="square" rtlCol="0">
            <a:spAutoFit/>
          </a:bodyPr>
          <a:lstStyle/>
          <a:p>
            <a:pPr algn="ctr"/>
            <a:r>
              <a:rPr lang="en-US" sz="6000" dirty="0" smtClean="0">
                <a:solidFill>
                  <a:schemeClr val="bg1"/>
                </a:solidFill>
              </a:rPr>
              <a:t>Handpieces meticulous cleaning  and </a:t>
            </a:r>
            <a:r>
              <a:rPr lang="en-US" sz="7200" b="1" dirty="0" smtClean="0">
                <a:solidFill>
                  <a:schemeClr val="bg1"/>
                </a:solidFill>
              </a:rPr>
              <a:t>sterilization </a:t>
            </a:r>
            <a:endParaRPr lang="en-US" sz="6000" b="1" dirty="0" smtClean="0">
              <a:solidFill>
                <a:schemeClr val="bg1"/>
              </a:solidFill>
            </a:endParaRPr>
          </a:p>
          <a:p>
            <a:pPr algn="ctr"/>
            <a:r>
              <a:rPr lang="en-US" sz="6000" dirty="0" smtClean="0">
                <a:solidFill>
                  <a:schemeClr val="bg1"/>
                </a:solidFill>
              </a:rPr>
              <a:t>(not disinfection) </a:t>
            </a:r>
            <a:endParaRPr lang="el-GR" sz="6000" dirty="0">
              <a:solidFill>
                <a:schemeClr val="bg1"/>
              </a:solidFill>
            </a:endParaRPr>
          </a:p>
        </p:txBody>
      </p:sp>
    </p:spTree>
  </p:cSld>
  <p:clrMapOvr>
    <a:masterClrMapping/>
  </p:clrMapOvr>
  <p:transition spd="slow">
    <p:pull dir="rd"/>
  </p:transition>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8131" name="Picture 3" descr="C:\Users\user\Documents\100D5000bi\DSC_2720.JPG"/>
          <p:cNvPicPr>
            <a:picLocks noChangeAspect="1" noChangeArrowheads="1"/>
          </p:cNvPicPr>
          <p:nvPr/>
        </p:nvPicPr>
        <p:blipFill>
          <a:blip r:embed="rId2" cstate="email"/>
          <a:srcRect/>
          <a:stretch>
            <a:fillRect/>
          </a:stretch>
        </p:blipFill>
        <p:spPr bwMode="auto">
          <a:xfrm>
            <a:off x="611560" y="1340768"/>
            <a:ext cx="4273954" cy="2838574"/>
          </a:xfrm>
          <a:prstGeom prst="rect">
            <a:avLst/>
          </a:prstGeom>
          <a:noFill/>
          <a:ln>
            <a:solidFill>
              <a:schemeClr val="tx2">
                <a:lumMod val="75000"/>
              </a:schemeClr>
            </a:solidFill>
          </a:ln>
        </p:spPr>
      </p:pic>
      <p:pic>
        <p:nvPicPr>
          <p:cNvPr id="2" name="Picture 2" descr="C:\Users\user\Documents\100D5000bi\DSC_2713.JPG"/>
          <p:cNvPicPr>
            <a:picLocks noChangeAspect="1" noChangeArrowheads="1"/>
          </p:cNvPicPr>
          <p:nvPr/>
        </p:nvPicPr>
        <p:blipFill>
          <a:blip r:embed="rId3" cstate="email"/>
          <a:srcRect/>
          <a:stretch>
            <a:fillRect/>
          </a:stretch>
        </p:blipFill>
        <p:spPr bwMode="auto">
          <a:xfrm>
            <a:off x="4139951" y="3573016"/>
            <a:ext cx="4357709" cy="2894200"/>
          </a:xfrm>
          <a:prstGeom prst="rect">
            <a:avLst/>
          </a:prstGeom>
          <a:noFill/>
          <a:ln>
            <a:solidFill>
              <a:schemeClr val="tx2">
                <a:lumMod val="75000"/>
              </a:schemeClr>
            </a:solidFill>
          </a:ln>
        </p:spPr>
      </p:pic>
    </p:spTree>
  </p:cSld>
  <p:clrMapOvr>
    <a:masterClrMapping/>
  </p:clrMapOvr>
  <p:transition spd="slow">
    <p:pull dir="rd"/>
  </p:transition>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02" name="Picture 2" descr="C:\Users\user\Documents\100D5000bi\DSC_2845.JPG"/>
          <p:cNvPicPr>
            <a:picLocks noChangeAspect="1" noChangeArrowheads="1"/>
          </p:cNvPicPr>
          <p:nvPr/>
        </p:nvPicPr>
        <p:blipFill>
          <a:blip r:embed="rId2" cstate="email"/>
          <a:srcRect/>
          <a:stretch>
            <a:fillRect/>
          </a:stretch>
        </p:blipFill>
        <p:spPr bwMode="auto">
          <a:xfrm>
            <a:off x="4644008" y="2484854"/>
            <a:ext cx="4032448" cy="4069982"/>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51203" name="Picture 3" descr="C:\Users\user\Documents\100D5000bi\DSC_2841.JPG"/>
          <p:cNvPicPr>
            <a:picLocks noChangeAspect="1" noChangeArrowheads="1"/>
          </p:cNvPicPr>
          <p:nvPr/>
        </p:nvPicPr>
        <p:blipFill>
          <a:blip r:embed="rId3" cstate="email"/>
          <a:srcRect/>
          <a:stretch>
            <a:fillRect/>
          </a:stretch>
        </p:blipFill>
        <p:spPr bwMode="auto">
          <a:xfrm>
            <a:off x="611560" y="1412776"/>
            <a:ext cx="3672408" cy="2448272"/>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cSld>
  <p:clrMapOvr>
    <a:masterClrMapping/>
  </p:clrMapOvr>
  <p:transition spd="slow">
    <p:pull dir="rd"/>
  </p:transition>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4386" name="Picture 2" descr="IMG_1231"/>
          <p:cNvPicPr>
            <a:picLocks noChangeAspect="1" noChangeArrowheads="1"/>
          </p:cNvPicPr>
          <p:nvPr/>
        </p:nvPicPr>
        <p:blipFill>
          <a:blip r:embed="rId2" cstate="email"/>
          <a:srcRect/>
          <a:stretch>
            <a:fillRect/>
          </a:stretch>
        </p:blipFill>
        <p:spPr bwMode="auto">
          <a:xfrm>
            <a:off x="1043608" y="1340768"/>
            <a:ext cx="3456384" cy="1872208"/>
          </a:xfrm>
          <a:prstGeom prst="rect">
            <a:avLst/>
          </a:prstGeom>
          <a:noFill/>
          <a:ln w="9525">
            <a:solidFill>
              <a:schemeClr val="accent1">
                <a:lumMod val="50000"/>
              </a:schemeClr>
            </a:solidFill>
            <a:miter lim="800000"/>
            <a:headEnd/>
            <a:tailEnd/>
          </a:ln>
          <a:effectLst>
            <a:innerShdw blurRad="63500" dist="50800">
              <a:prstClr val="black">
                <a:alpha val="50000"/>
              </a:prstClr>
            </a:innerShdw>
          </a:effectLst>
        </p:spPr>
      </p:pic>
      <p:pic>
        <p:nvPicPr>
          <p:cNvPr id="144387" name="Picture 3" descr="IMG_1234"/>
          <p:cNvPicPr>
            <a:picLocks noChangeAspect="1" noChangeArrowheads="1"/>
          </p:cNvPicPr>
          <p:nvPr/>
        </p:nvPicPr>
        <p:blipFill>
          <a:blip r:embed="rId3" cstate="email"/>
          <a:srcRect/>
          <a:stretch>
            <a:fillRect/>
          </a:stretch>
        </p:blipFill>
        <p:spPr bwMode="auto">
          <a:xfrm>
            <a:off x="4644008" y="3140968"/>
            <a:ext cx="4032250" cy="3024188"/>
          </a:xfrm>
          <a:prstGeom prst="rect">
            <a:avLst/>
          </a:prstGeom>
          <a:noFill/>
          <a:ln w="9525">
            <a:solidFill>
              <a:schemeClr val="accent1">
                <a:lumMod val="50000"/>
              </a:schemeClr>
            </a:solidFill>
            <a:miter lim="800000"/>
            <a:headEnd/>
            <a:tailEnd/>
          </a:ln>
          <a:effectLst>
            <a:innerShdw blurRad="63500" dist="50800">
              <a:prstClr val="black">
                <a:alpha val="50000"/>
              </a:prstClr>
            </a:innerShdw>
          </a:effectLst>
        </p:spPr>
      </p:pic>
      <p:pic>
        <p:nvPicPr>
          <p:cNvPr id="2050" name="Picture 2" descr="E:\NEOS-FAKELOS\Τα έγγραφά μου\100D5000bb\DSC_0320.JPG"/>
          <p:cNvPicPr>
            <a:picLocks noChangeAspect="1" noChangeArrowheads="1"/>
          </p:cNvPicPr>
          <p:nvPr/>
        </p:nvPicPr>
        <p:blipFill>
          <a:blip r:embed="rId4" cstate="email"/>
          <a:srcRect/>
          <a:stretch>
            <a:fillRect/>
          </a:stretch>
        </p:blipFill>
        <p:spPr bwMode="auto">
          <a:xfrm rot="16200000">
            <a:off x="1619673" y="3861047"/>
            <a:ext cx="2016224" cy="2016226"/>
          </a:xfrm>
          <a:prstGeom prst="rect">
            <a:avLst/>
          </a:prstGeom>
          <a:noFill/>
          <a:ln>
            <a:solidFill>
              <a:schemeClr val="accent1">
                <a:lumMod val="50000"/>
              </a:schemeClr>
            </a:solidFill>
          </a:ln>
          <a:effectLst>
            <a:innerShdw blurRad="63500" dist="50800">
              <a:prstClr val="black">
                <a:alpha val="50000"/>
              </a:prstClr>
            </a:innerShdw>
          </a:effectLst>
        </p:spPr>
      </p:pic>
    </p:spTree>
  </p:cSld>
  <p:clrMapOvr>
    <a:masterClrMapping/>
  </p:clrMapOvr>
  <p:transition spd="slow">
    <p:pull dir="rd"/>
  </p:transition>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8242" name="Picture 2" descr="IMG_0747"/>
          <p:cNvPicPr>
            <a:picLocks noChangeAspect="1" noChangeArrowheads="1"/>
          </p:cNvPicPr>
          <p:nvPr/>
        </p:nvPicPr>
        <p:blipFill>
          <a:blip r:embed="rId2" cstate="email"/>
          <a:srcRect/>
          <a:stretch>
            <a:fillRect/>
          </a:stretch>
        </p:blipFill>
        <p:spPr bwMode="auto">
          <a:xfrm>
            <a:off x="539303" y="549275"/>
            <a:ext cx="3898900" cy="2924175"/>
          </a:xfrm>
          <a:prstGeom prst="rect">
            <a:avLst/>
          </a:prstGeom>
          <a:noFill/>
          <a:ln w="9525">
            <a:solidFill>
              <a:schemeClr val="accent1">
                <a:lumMod val="50000"/>
              </a:schemeClr>
            </a:solidFill>
            <a:miter lim="800000"/>
            <a:headEnd/>
            <a:tailEnd/>
          </a:ln>
        </p:spPr>
      </p:pic>
      <p:pic>
        <p:nvPicPr>
          <p:cNvPr id="138243" name="Picture 3" descr="IMG_0746"/>
          <p:cNvPicPr>
            <a:picLocks noChangeAspect="1" noChangeArrowheads="1"/>
          </p:cNvPicPr>
          <p:nvPr/>
        </p:nvPicPr>
        <p:blipFill>
          <a:blip r:embed="rId3" cstate="email"/>
          <a:srcRect/>
          <a:stretch>
            <a:fillRect/>
          </a:stretch>
        </p:blipFill>
        <p:spPr bwMode="auto">
          <a:xfrm>
            <a:off x="4716016" y="549275"/>
            <a:ext cx="4051300" cy="2879725"/>
          </a:xfrm>
          <a:prstGeom prst="rect">
            <a:avLst/>
          </a:prstGeom>
          <a:noFill/>
          <a:ln w="9525">
            <a:solidFill>
              <a:schemeClr val="accent1">
                <a:lumMod val="50000"/>
              </a:schemeClr>
            </a:solidFill>
            <a:miter lim="800000"/>
            <a:headEnd/>
            <a:tailEnd/>
          </a:ln>
        </p:spPr>
      </p:pic>
      <p:pic>
        <p:nvPicPr>
          <p:cNvPr id="138244" name="Picture 4" descr="IMG_0748"/>
          <p:cNvPicPr>
            <a:picLocks noChangeAspect="1" noChangeArrowheads="1"/>
          </p:cNvPicPr>
          <p:nvPr/>
        </p:nvPicPr>
        <p:blipFill>
          <a:blip r:embed="rId4" cstate="email"/>
          <a:srcRect/>
          <a:stretch>
            <a:fillRect/>
          </a:stretch>
        </p:blipFill>
        <p:spPr bwMode="auto">
          <a:xfrm>
            <a:off x="539750" y="3573463"/>
            <a:ext cx="3898900" cy="2924175"/>
          </a:xfrm>
          <a:prstGeom prst="rect">
            <a:avLst/>
          </a:prstGeom>
          <a:noFill/>
          <a:ln w="9525">
            <a:solidFill>
              <a:schemeClr val="accent1">
                <a:lumMod val="50000"/>
              </a:schemeClr>
            </a:solidFill>
            <a:miter lim="800000"/>
            <a:headEnd/>
            <a:tailEnd/>
          </a:ln>
        </p:spPr>
      </p:pic>
      <p:pic>
        <p:nvPicPr>
          <p:cNvPr id="138245" name="Picture 5" descr="σάρωση004"/>
          <p:cNvPicPr>
            <a:picLocks noChangeAspect="1" noChangeArrowheads="1"/>
          </p:cNvPicPr>
          <p:nvPr/>
        </p:nvPicPr>
        <p:blipFill>
          <a:blip r:embed="rId5" cstate="email"/>
          <a:srcRect/>
          <a:stretch>
            <a:fillRect/>
          </a:stretch>
        </p:blipFill>
        <p:spPr bwMode="auto">
          <a:xfrm>
            <a:off x="4716016" y="3573463"/>
            <a:ext cx="4102100" cy="2951162"/>
          </a:xfrm>
          <a:prstGeom prst="rect">
            <a:avLst/>
          </a:prstGeom>
          <a:noFill/>
          <a:ln w="9525">
            <a:solidFill>
              <a:schemeClr val="accent1">
                <a:lumMod val="50000"/>
              </a:schemeClr>
            </a:solidFill>
            <a:miter lim="800000"/>
            <a:headEnd/>
            <a:tailEnd/>
          </a:ln>
        </p:spPr>
      </p:pic>
    </p:spTree>
  </p:cSld>
  <p:clrMapOvr>
    <a:masterClrMapping/>
  </p:clrMapOvr>
  <p:transition spd="slow">
    <p:pull dir="rd"/>
  </p:transition>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ctrTitle"/>
          </p:nvPr>
        </p:nvSpPr>
        <p:spPr>
          <a:xfrm>
            <a:off x="683568" y="2636912"/>
            <a:ext cx="7772400" cy="1470025"/>
          </a:xfrm>
          <a:solidFill>
            <a:srgbClr val="008000"/>
          </a:solidFill>
        </p:spPr>
        <p:txBody>
          <a:bodyPr/>
          <a:lstStyle/>
          <a:p>
            <a:r>
              <a:rPr lang="en-US" b="1" dirty="0" smtClean="0">
                <a:solidFill>
                  <a:schemeClr val="bg1"/>
                </a:solidFill>
                <a:effectLst>
                  <a:outerShdw blurRad="38100" dist="38100" dir="2700000" algn="tl">
                    <a:srgbClr val="000000">
                      <a:alpha val="43137"/>
                    </a:srgbClr>
                  </a:outerShdw>
                </a:effectLst>
              </a:rPr>
              <a:t>The  Single Use items </a:t>
            </a:r>
            <a:endParaRPr lang="el-GR" b="1" dirty="0">
              <a:solidFill>
                <a:schemeClr val="bg1"/>
              </a:solidFill>
              <a:effectLst>
                <a:outerShdw blurRad="38100" dist="38100" dir="2700000" algn="tl">
                  <a:srgbClr val="000000">
                    <a:alpha val="43137"/>
                  </a:srgbClr>
                </a:outerShdw>
              </a:effectLst>
            </a:endParaRPr>
          </a:p>
        </p:txBody>
      </p:sp>
    </p:spTree>
  </p:cSld>
  <p:clrMapOvr>
    <a:masterClrMapping/>
  </p:clrMapOvr>
  <p:transition spd="slow">
    <p:pull dir="rd"/>
  </p:transition>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9618" name="Picture 2" descr="QD0022034"/>
          <p:cNvPicPr>
            <a:picLocks noChangeAspect="1" noChangeArrowheads="1"/>
          </p:cNvPicPr>
          <p:nvPr/>
        </p:nvPicPr>
        <p:blipFill>
          <a:blip r:embed="rId2" cstate="email"/>
          <a:srcRect/>
          <a:stretch>
            <a:fillRect/>
          </a:stretch>
        </p:blipFill>
        <p:spPr bwMode="auto">
          <a:xfrm>
            <a:off x="323850" y="333375"/>
            <a:ext cx="5459413" cy="3638550"/>
          </a:xfrm>
          <a:prstGeom prst="rect">
            <a:avLst/>
          </a:prstGeom>
          <a:noFill/>
          <a:ln w="9525">
            <a:solidFill>
              <a:srgbClr val="FF9933"/>
            </a:solidFill>
            <a:miter lim="800000"/>
            <a:headEnd/>
            <a:tailEnd/>
          </a:ln>
        </p:spPr>
      </p:pic>
      <p:pic>
        <p:nvPicPr>
          <p:cNvPr id="239619" name="Picture 3" descr="VLAHAKIS ET AL 029"/>
          <p:cNvPicPr>
            <a:picLocks noChangeAspect="1" noChangeArrowheads="1"/>
          </p:cNvPicPr>
          <p:nvPr/>
        </p:nvPicPr>
        <p:blipFill>
          <a:blip r:embed="rId3" cstate="email"/>
          <a:srcRect/>
          <a:stretch>
            <a:fillRect/>
          </a:stretch>
        </p:blipFill>
        <p:spPr bwMode="auto">
          <a:xfrm>
            <a:off x="3419475" y="2781300"/>
            <a:ext cx="5508625" cy="3671888"/>
          </a:xfrm>
          <a:prstGeom prst="rect">
            <a:avLst/>
          </a:prstGeom>
          <a:noFill/>
          <a:ln w="9525">
            <a:solidFill>
              <a:srgbClr val="FF9933"/>
            </a:solidFill>
            <a:miter lim="800000"/>
            <a:headEnd/>
            <a:tailEnd/>
          </a:ln>
        </p:spPr>
      </p:pic>
    </p:spTree>
  </p:cSld>
  <p:clrMapOvr>
    <a:masterClrMapping/>
  </p:clrMapOvr>
  <p:transition spd="slow">
    <p:pull dir="rd"/>
  </p:transition>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2146" name="Picture 2" descr="IMG_0606"/>
          <p:cNvPicPr>
            <a:picLocks noChangeAspect="1" noChangeArrowheads="1"/>
          </p:cNvPicPr>
          <p:nvPr/>
        </p:nvPicPr>
        <p:blipFill>
          <a:blip r:embed="rId2" cstate="email"/>
          <a:srcRect/>
          <a:stretch>
            <a:fillRect/>
          </a:stretch>
        </p:blipFill>
        <p:spPr bwMode="auto">
          <a:xfrm>
            <a:off x="179388" y="1412875"/>
            <a:ext cx="3140075" cy="4186238"/>
          </a:xfrm>
          <a:prstGeom prst="rect">
            <a:avLst/>
          </a:prstGeom>
          <a:noFill/>
          <a:ln w="9525">
            <a:solidFill>
              <a:schemeClr val="accent2"/>
            </a:solidFill>
            <a:miter lim="800000"/>
            <a:headEnd/>
            <a:tailEnd/>
          </a:ln>
        </p:spPr>
      </p:pic>
      <p:pic>
        <p:nvPicPr>
          <p:cNvPr id="262147" name="Picture 3" descr="IMG_0607"/>
          <p:cNvPicPr>
            <a:picLocks noChangeAspect="1" noChangeArrowheads="1"/>
          </p:cNvPicPr>
          <p:nvPr/>
        </p:nvPicPr>
        <p:blipFill>
          <a:blip r:embed="rId3" cstate="email"/>
          <a:srcRect/>
          <a:stretch>
            <a:fillRect/>
          </a:stretch>
        </p:blipFill>
        <p:spPr bwMode="auto">
          <a:xfrm>
            <a:off x="3563938" y="1484313"/>
            <a:ext cx="2519362" cy="1889125"/>
          </a:xfrm>
          <a:prstGeom prst="rect">
            <a:avLst/>
          </a:prstGeom>
          <a:noFill/>
          <a:ln w="9525">
            <a:solidFill>
              <a:schemeClr val="accent2"/>
            </a:solidFill>
            <a:miter lim="800000"/>
            <a:headEnd/>
            <a:tailEnd/>
          </a:ln>
        </p:spPr>
      </p:pic>
      <p:pic>
        <p:nvPicPr>
          <p:cNvPr id="262148" name="Picture 4" descr="IMG_0609"/>
          <p:cNvPicPr>
            <a:picLocks noChangeAspect="1" noChangeArrowheads="1"/>
          </p:cNvPicPr>
          <p:nvPr/>
        </p:nvPicPr>
        <p:blipFill>
          <a:blip r:embed="rId4" cstate="email"/>
          <a:srcRect/>
          <a:stretch>
            <a:fillRect/>
          </a:stretch>
        </p:blipFill>
        <p:spPr bwMode="auto">
          <a:xfrm>
            <a:off x="6300788" y="1484313"/>
            <a:ext cx="2519362" cy="1889125"/>
          </a:xfrm>
          <a:prstGeom prst="rect">
            <a:avLst/>
          </a:prstGeom>
          <a:noFill/>
          <a:ln w="9525">
            <a:solidFill>
              <a:schemeClr val="accent2"/>
            </a:solidFill>
            <a:miter lim="800000"/>
            <a:headEnd/>
            <a:tailEnd/>
          </a:ln>
        </p:spPr>
      </p:pic>
      <p:pic>
        <p:nvPicPr>
          <p:cNvPr id="262149" name="Picture 5" descr="IMG_0610"/>
          <p:cNvPicPr>
            <a:picLocks noChangeAspect="1" noChangeArrowheads="1"/>
          </p:cNvPicPr>
          <p:nvPr/>
        </p:nvPicPr>
        <p:blipFill>
          <a:blip r:embed="rId5" cstate="email"/>
          <a:srcRect/>
          <a:stretch>
            <a:fillRect/>
          </a:stretch>
        </p:blipFill>
        <p:spPr bwMode="auto">
          <a:xfrm>
            <a:off x="3563938" y="3698875"/>
            <a:ext cx="2519362" cy="1889125"/>
          </a:xfrm>
          <a:prstGeom prst="rect">
            <a:avLst/>
          </a:prstGeom>
          <a:noFill/>
          <a:ln w="9525">
            <a:solidFill>
              <a:schemeClr val="accent2"/>
            </a:solidFill>
            <a:miter lim="800000"/>
            <a:headEnd/>
            <a:tailEnd/>
          </a:ln>
        </p:spPr>
      </p:pic>
      <p:pic>
        <p:nvPicPr>
          <p:cNvPr id="262150" name="Picture 6" descr="IMG_0613"/>
          <p:cNvPicPr>
            <a:picLocks noChangeAspect="1" noChangeArrowheads="1"/>
          </p:cNvPicPr>
          <p:nvPr/>
        </p:nvPicPr>
        <p:blipFill>
          <a:blip r:embed="rId6" cstate="email"/>
          <a:srcRect/>
          <a:stretch>
            <a:fillRect/>
          </a:stretch>
        </p:blipFill>
        <p:spPr bwMode="auto">
          <a:xfrm>
            <a:off x="6300788" y="3716338"/>
            <a:ext cx="2519362" cy="1890712"/>
          </a:xfrm>
          <a:prstGeom prst="rect">
            <a:avLst/>
          </a:prstGeom>
          <a:noFill/>
          <a:ln w="9525">
            <a:solidFill>
              <a:schemeClr val="accent2"/>
            </a:solidFill>
            <a:miter lim="800000"/>
            <a:headEnd/>
            <a:tailEnd/>
          </a:ln>
        </p:spPr>
      </p:pic>
    </p:spTree>
  </p:cSld>
  <p:clrMapOvr>
    <a:masterClrMapping/>
  </p:clrMapOvr>
  <p:transition spd="slow">
    <p:pull dir="rd"/>
  </p:transition>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0178" name="Picture 2" descr="C:\Users\user\Documents\100D5000bi\DSC_2568.JPG"/>
          <p:cNvPicPr>
            <a:picLocks noChangeAspect="1" noChangeArrowheads="1"/>
          </p:cNvPicPr>
          <p:nvPr/>
        </p:nvPicPr>
        <p:blipFill>
          <a:blip r:embed="rId2" cstate="email"/>
          <a:srcRect/>
          <a:stretch>
            <a:fillRect/>
          </a:stretch>
        </p:blipFill>
        <p:spPr bwMode="auto">
          <a:xfrm>
            <a:off x="4932040" y="3429000"/>
            <a:ext cx="4041656" cy="3061875"/>
          </a:xfrm>
          <a:prstGeom prst="rect">
            <a:avLst/>
          </a:prstGeom>
          <a:noFill/>
          <a:ln>
            <a:solidFill>
              <a:srgbClr val="FF0000"/>
            </a:solidFill>
          </a:ln>
        </p:spPr>
      </p:pic>
      <p:pic>
        <p:nvPicPr>
          <p:cNvPr id="50179" name="Picture 3" descr="C:\Users\user\Documents\100D5000bi\DSC_2567.JPG"/>
          <p:cNvPicPr>
            <a:picLocks noChangeAspect="1" noChangeArrowheads="1"/>
          </p:cNvPicPr>
          <p:nvPr/>
        </p:nvPicPr>
        <p:blipFill>
          <a:blip r:embed="rId3" cstate="email"/>
          <a:srcRect/>
          <a:stretch>
            <a:fillRect/>
          </a:stretch>
        </p:blipFill>
        <p:spPr bwMode="auto">
          <a:xfrm>
            <a:off x="827584" y="1268760"/>
            <a:ext cx="3960440" cy="3061875"/>
          </a:xfrm>
          <a:prstGeom prst="rect">
            <a:avLst/>
          </a:prstGeom>
          <a:noFill/>
          <a:ln>
            <a:solidFill>
              <a:srgbClr val="FF0000"/>
            </a:solidFill>
          </a:ln>
        </p:spPr>
      </p:pic>
      <p:pic>
        <p:nvPicPr>
          <p:cNvPr id="4" name="Picture 5" descr="σάρωση0003"/>
          <p:cNvPicPr>
            <a:picLocks noChangeAspect="1" noChangeArrowheads="1"/>
          </p:cNvPicPr>
          <p:nvPr/>
        </p:nvPicPr>
        <p:blipFill>
          <a:blip r:embed="rId4" cstate="email"/>
          <a:srcRect/>
          <a:stretch>
            <a:fillRect/>
          </a:stretch>
        </p:blipFill>
        <p:spPr bwMode="auto">
          <a:xfrm rot="5400000">
            <a:off x="1693788" y="3642916"/>
            <a:ext cx="2082800" cy="3959225"/>
          </a:xfrm>
          <a:prstGeom prst="rect">
            <a:avLst/>
          </a:prstGeom>
          <a:noFill/>
          <a:ln w="9525">
            <a:solidFill>
              <a:srgbClr val="FF7C80"/>
            </a:solidFill>
            <a:miter lim="800000"/>
            <a:headEnd/>
            <a:tailEnd/>
          </a:ln>
        </p:spPr>
      </p:pic>
    </p:spTree>
  </p:cSld>
  <p:clrMapOvr>
    <a:masterClrMapping/>
  </p:clrMapOvr>
  <p:transition spd="slow">
    <p:pull dir="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a:xfrm>
            <a:off x="395536" y="1268760"/>
            <a:ext cx="8229600" cy="1143000"/>
          </a:xfrm>
        </p:spPr>
        <p:txBody>
          <a:bodyPr/>
          <a:lstStyle/>
          <a:p>
            <a:r>
              <a:rPr lang="en-US" b="1" dirty="0" smtClean="0">
                <a:solidFill>
                  <a:srgbClr val="C00000"/>
                </a:solidFill>
                <a:effectLst>
                  <a:outerShdw blurRad="38100" dist="38100" dir="2700000" algn="tl">
                    <a:srgbClr val="000000">
                      <a:alpha val="43137"/>
                    </a:srgbClr>
                  </a:outerShdw>
                </a:effectLst>
              </a:rPr>
              <a:t>ATTENTION….</a:t>
            </a:r>
            <a:endParaRPr lang="el-GR" b="1" dirty="0">
              <a:solidFill>
                <a:srgbClr val="C00000"/>
              </a:solidFill>
              <a:effectLst>
                <a:outerShdw blurRad="38100" dist="38100" dir="2700000" algn="tl">
                  <a:srgbClr val="000000">
                    <a:alpha val="43137"/>
                  </a:srgbClr>
                </a:outerShdw>
              </a:effectLst>
            </a:endParaRPr>
          </a:p>
        </p:txBody>
      </p:sp>
      <p:sp>
        <p:nvSpPr>
          <p:cNvPr id="3" name="2 - Θέση περιεχομένου"/>
          <p:cNvSpPr>
            <a:spLocks noGrp="1"/>
          </p:cNvSpPr>
          <p:nvPr>
            <p:ph idx="1"/>
          </p:nvPr>
        </p:nvSpPr>
        <p:spPr>
          <a:xfrm>
            <a:off x="539552" y="3140968"/>
            <a:ext cx="8229600" cy="1468760"/>
          </a:xfrm>
          <a:solidFill>
            <a:schemeClr val="bg1">
              <a:lumMod val="95000"/>
            </a:schemeClr>
          </a:solidFill>
        </p:spPr>
        <p:txBody>
          <a:bodyPr/>
          <a:lstStyle/>
          <a:p>
            <a:pPr>
              <a:buNone/>
            </a:pPr>
            <a:r>
              <a:rPr lang="en-US" dirty="0" smtClean="0"/>
              <a:t>Referring as a </a:t>
            </a:r>
            <a:r>
              <a:rPr lang="en-US" sz="4000" b="1" dirty="0" smtClean="0">
                <a:solidFill>
                  <a:schemeClr val="tx2">
                    <a:lumMod val="75000"/>
                  </a:schemeClr>
                </a:solidFill>
              </a:rPr>
              <a:t>HCV</a:t>
            </a:r>
            <a:r>
              <a:rPr lang="en-US" dirty="0" smtClean="0"/>
              <a:t> </a:t>
            </a:r>
            <a:r>
              <a:rPr lang="en-US" dirty="0" err="1" smtClean="0"/>
              <a:t>seropositive</a:t>
            </a:r>
            <a:r>
              <a:rPr lang="en-US" dirty="0" smtClean="0"/>
              <a:t> , may be a  warning  sign  for </a:t>
            </a:r>
            <a:r>
              <a:rPr lang="en-US" sz="4800" b="1" dirty="0" smtClean="0">
                <a:solidFill>
                  <a:srgbClr val="C00000"/>
                </a:solidFill>
              </a:rPr>
              <a:t>HIV</a:t>
            </a:r>
            <a:r>
              <a:rPr lang="en-US" dirty="0" smtClean="0"/>
              <a:t> </a:t>
            </a:r>
            <a:r>
              <a:rPr lang="en-US" dirty="0" err="1" smtClean="0"/>
              <a:t>seropositivity</a:t>
            </a:r>
            <a:endParaRPr lang="el-GR" dirty="0"/>
          </a:p>
        </p:txBody>
      </p:sp>
      <p:pic>
        <p:nvPicPr>
          <p:cNvPr id="88068" name="Picture 4" descr="https://encrypted-tbn1.gstatic.com/images?q=tbn:ANd9GcT2WLWutTv31b530-tGT2UuIlEvm8tTRcC51bdhlGsI1T_xAyH_2o7-Rw"/>
          <p:cNvPicPr>
            <a:picLocks noChangeAspect="1" noChangeArrowheads="1"/>
          </p:cNvPicPr>
          <p:nvPr/>
        </p:nvPicPr>
        <p:blipFill>
          <a:blip r:embed="rId2" cstate="email"/>
          <a:srcRect/>
          <a:stretch>
            <a:fillRect/>
          </a:stretch>
        </p:blipFill>
        <p:spPr bwMode="auto">
          <a:xfrm>
            <a:off x="7236296" y="4149080"/>
            <a:ext cx="1733593" cy="1296144"/>
          </a:xfrm>
          <a:prstGeom prst="rect">
            <a:avLst/>
          </a:prstGeom>
          <a:noFill/>
        </p:spPr>
      </p:pic>
    </p:spTree>
  </p:cSld>
  <p:clrMapOvr>
    <a:masterClrMapping/>
  </p:clrMapOvr>
  <p:transition spd="slow">
    <p:pull dir="rd"/>
  </p:transition>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9154" name="Picture 2" descr="M:\100D5000bi\DSC_2431.JPG"/>
          <p:cNvPicPr>
            <a:picLocks noChangeAspect="1" noChangeArrowheads="1"/>
          </p:cNvPicPr>
          <p:nvPr/>
        </p:nvPicPr>
        <p:blipFill>
          <a:blip r:embed="rId2" cstate="email"/>
          <a:srcRect/>
          <a:stretch>
            <a:fillRect/>
          </a:stretch>
        </p:blipFill>
        <p:spPr bwMode="auto">
          <a:xfrm>
            <a:off x="3779912" y="2996952"/>
            <a:ext cx="5112568" cy="3395543"/>
          </a:xfrm>
          <a:prstGeom prst="rect">
            <a:avLst/>
          </a:prstGeom>
          <a:noFill/>
          <a:ln>
            <a:solidFill>
              <a:schemeClr val="bg1"/>
            </a:solidFill>
          </a:ln>
        </p:spPr>
      </p:pic>
      <p:pic>
        <p:nvPicPr>
          <p:cNvPr id="49155" name="Picture 3" descr="M:\100D5000bi\DSC_2423.JPG"/>
          <p:cNvPicPr>
            <a:picLocks noChangeAspect="1" noChangeArrowheads="1"/>
          </p:cNvPicPr>
          <p:nvPr/>
        </p:nvPicPr>
        <p:blipFill>
          <a:blip r:embed="rId3" cstate="email"/>
          <a:srcRect/>
          <a:stretch>
            <a:fillRect/>
          </a:stretch>
        </p:blipFill>
        <p:spPr bwMode="auto">
          <a:xfrm>
            <a:off x="611560" y="1124744"/>
            <a:ext cx="4519514" cy="2664296"/>
          </a:xfrm>
          <a:prstGeom prst="rect">
            <a:avLst/>
          </a:prstGeom>
          <a:noFill/>
          <a:ln>
            <a:solidFill>
              <a:schemeClr val="bg1"/>
            </a:solidFill>
          </a:ln>
        </p:spPr>
      </p:pic>
    </p:spTree>
  </p:cSld>
  <p:clrMapOvr>
    <a:masterClrMapping/>
  </p:clrMapOvr>
  <p:transition spd="slow">
    <p:pull dir="rd"/>
  </p:transition>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E:\NEOS-FAKELOS\Τα έγγραφά μου\100D5000bd\DSC_0049.JPG"/>
          <p:cNvPicPr>
            <a:picLocks noChangeAspect="1" noChangeArrowheads="1"/>
          </p:cNvPicPr>
          <p:nvPr/>
        </p:nvPicPr>
        <p:blipFill>
          <a:blip r:embed="rId2" cstate="email"/>
          <a:srcRect/>
          <a:stretch>
            <a:fillRect/>
          </a:stretch>
        </p:blipFill>
        <p:spPr bwMode="auto">
          <a:xfrm>
            <a:off x="1331640" y="1340768"/>
            <a:ext cx="6850558" cy="4549842"/>
          </a:xfrm>
          <a:prstGeom prst="rect">
            <a:avLst/>
          </a:prstGeom>
          <a:noFill/>
          <a:ln>
            <a:solidFill>
              <a:schemeClr val="accent1">
                <a:lumMod val="50000"/>
              </a:schemeClr>
            </a:solidFill>
          </a:ln>
        </p:spPr>
      </p:pic>
      <p:sp>
        <p:nvSpPr>
          <p:cNvPr id="3" name="2 - Εξάγωνο"/>
          <p:cNvSpPr/>
          <p:nvPr/>
        </p:nvSpPr>
        <p:spPr>
          <a:xfrm>
            <a:off x="3923928" y="2636912"/>
            <a:ext cx="2664296" cy="2592288"/>
          </a:xfrm>
          <a:prstGeom prst="hexagon">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a:p>
        </p:txBody>
      </p:sp>
    </p:spTree>
  </p:cSld>
  <p:clrMapOvr>
    <a:masterClrMapping/>
  </p:clrMapOvr>
  <p:transition spd="slow">
    <p:pull dir="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4098"/>
                                        </p:tgtEl>
                                        <p:attrNameLst>
                                          <p:attrName>style.visibility</p:attrName>
                                        </p:attrNameLst>
                                      </p:cBhvr>
                                      <p:to>
                                        <p:strVal val="visible"/>
                                      </p:to>
                                    </p:set>
                                    <p:animEffect transition="in" filter="blinds(horizontal)">
                                      <p:cBhvr>
                                        <p:cTn id="7" dur="2000"/>
                                        <p:tgtEl>
                                          <p:spTgt spid="4098"/>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dissolve">
                                      <p:cBhvr>
                                        <p:cTn id="12"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E:\NEOS-FAKELOS\Τα έγγραφά μου\100D5000bb\DSC_0265.JPG"/>
          <p:cNvPicPr>
            <a:picLocks noChangeAspect="1" noChangeArrowheads="1"/>
          </p:cNvPicPr>
          <p:nvPr/>
        </p:nvPicPr>
        <p:blipFill>
          <a:blip r:embed="rId2" cstate="email"/>
          <a:srcRect/>
          <a:stretch>
            <a:fillRect/>
          </a:stretch>
        </p:blipFill>
        <p:spPr bwMode="auto">
          <a:xfrm>
            <a:off x="827584" y="1412776"/>
            <a:ext cx="3816424" cy="2917299"/>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3" name="Picture 3" descr="E:\NEOS-FAKELOS\Τα έγγραφά μου\100D5000bb\DSC_0261.JPG"/>
          <p:cNvPicPr>
            <a:picLocks noChangeAspect="1" noChangeArrowheads="1"/>
          </p:cNvPicPr>
          <p:nvPr/>
        </p:nvPicPr>
        <p:blipFill>
          <a:blip r:embed="rId3" cstate="email"/>
          <a:srcRect/>
          <a:stretch>
            <a:fillRect/>
          </a:stretch>
        </p:blipFill>
        <p:spPr bwMode="auto">
          <a:xfrm>
            <a:off x="4139952" y="4437112"/>
            <a:ext cx="4392488" cy="216024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cSld>
  <p:clrMapOvr>
    <a:masterClrMapping/>
  </p:clrMapOvr>
  <p:transition spd="slow">
    <p:pull dir="rd"/>
  </p:transition>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Users\user\Documents\CLINICAL IMAGES\Copy of IMG_0702.JPG"/>
          <p:cNvPicPr>
            <a:picLocks noChangeAspect="1" noChangeArrowheads="1"/>
          </p:cNvPicPr>
          <p:nvPr/>
        </p:nvPicPr>
        <p:blipFill>
          <a:blip r:embed="rId2" cstate="email"/>
          <a:srcRect/>
          <a:stretch>
            <a:fillRect/>
          </a:stretch>
        </p:blipFill>
        <p:spPr bwMode="auto">
          <a:xfrm>
            <a:off x="1763688" y="1628800"/>
            <a:ext cx="5369968" cy="4204048"/>
          </a:xfrm>
          <a:prstGeom prst="rect">
            <a:avLst/>
          </a:prstGeom>
          <a:noFill/>
          <a:ln>
            <a:solidFill>
              <a:schemeClr val="accent1">
                <a:lumMod val="75000"/>
              </a:schemeClr>
            </a:solidFill>
          </a:ln>
        </p:spPr>
      </p:pic>
      <p:sp>
        <p:nvSpPr>
          <p:cNvPr id="3" name="2 - TextBox"/>
          <p:cNvSpPr txBox="1"/>
          <p:nvPr/>
        </p:nvSpPr>
        <p:spPr>
          <a:xfrm>
            <a:off x="4211960" y="6093296"/>
            <a:ext cx="4576702" cy="369332"/>
          </a:xfrm>
          <a:prstGeom prst="rect">
            <a:avLst/>
          </a:prstGeom>
          <a:solidFill>
            <a:srgbClr val="660033"/>
          </a:solidFill>
        </p:spPr>
        <p:txBody>
          <a:bodyPr wrap="none" rtlCol="0">
            <a:spAutoFit/>
          </a:bodyPr>
          <a:lstStyle/>
          <a:p>
            <a:r>
              <a:rPr lang="en-US" dirty="0" smtClean="0">
                <a:solidFill>
                  <a:schemeClr val="bg1"/>
                </a:solidFill>
              </a:rPr>
              <a:t>Contaminated  nozzle  of the air/water  syringe</a:t>
            </a:r>
            <a:endParaRPr lang="el-GR" dirty="0">
              <a:solidFill>
                <a:schemeClr val="bg1"/>
              </a:solidFill>
            </a:endParaRPr>
          </a:p>
        </p:txBody>
      </p:sp>
    </p:spTree>
  </p:cSld>
  <p:clrMapOvr>
    <a:masterClrMapping/>
  </p:clrMapOvr>
  <p:transition spd="slow">
    <p:pull dir="rd"/>
  </p:transition>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5267" name="Picture 3" descr="DSC_0669"/>
          <p:cNvPicPr>
            <a:picLocks noChangeAspect="1" noChangeArrowheads="1"/>
          </p:cNvPicPr>
          <p:nvPr/>
        </p:nvPicPr>
        <p:blipFill>
          <a:blip r:embed="rId2" cstate="email"/>
          <a:srcRect/>
          <a:stretch>
            <a:fillRect/>
          </a:stretch>
        </p:blipFill>
        <p:spPr bwMode="auto">
          <a:xfrm>
            <a:off x="1619672" y="1412776"/>
            <a:ext cx="6984007" cy="4857741"/>
          </a:xfrm>
          <a:prstGeom prst="rect">
            <a:avLst/>
          </a:prstGeom>
          <a:noFill/>
          <a:ln w="9525">
            <a:solidFill>
              <a:srgbClr val="658CD9"/>
            </a:solidFill>
            <a:miter lim="800000"/>
            <a:headEnd/>
            <a:tailEnd/>
          </a:ln>
        </p:spPr>
      </p:pic>
      <p:sp>
        <p:nvSpPr>
          <p:cNvPr id="395268" name="AutoShape 4"/>
          <p:cNvSpPr>
            <a:spLocks noChangeArrowheads="1"/>
          </p:cNvSpPr>
          <p:nvPr/>
        </p:nvSpPr>
        <p:spPr bwMode="auto">
          <a:xfrm>
            <a:off x="5867003" y="2565152"/>
            <a:ext cx="364197" cy="270291"/>
          </a:xfrm>
          <a:prstGeom prst="downArrow">
            <a:avLst>
              <a:gd name="adj1" fmla="val 50000"/>
              <a:gd name="adj2" fmla="val 25000"/>
            </a:avLst>
          </a:prstGeom>
          <a:solidFill>
            <a:schemeClr val="accent1"/>
          </a:solidFill>
          <a:ln w="9525">
            <a:solidFill>
              <a:schemeClr val="tx1"/>
            </a:solidFill>
            <a:miter lim="800000"/>
            <a:headEnd/>
            <a:tailEnd/>
          </a:ln>
        </p:spPr>
        <p:txBody>
          <a:bodyPr wrap="none" anchor="ctr"/>
          <a:lstStyle/>
          <a:p>
            <a:endParaRPr lang="el-GR"/>
          </a:p>
        </p:txBody>
      </p:sp>
      <p:sp>
        <p:nvSpPr>
          <p:cNvPr id="395269" name="AutoShape 5"/>
          <p:cNvSpPr>
            <a:spLocks noChangeArrowheads="1"/>
          </p:cNvSpPr>
          <p:nvPr/>
        </p:nvSpPr>
        <p:spPr bwMode="auto">
          <a:xfrm>
            <a:off x="6298803" y="2349252"/>
            <a:ext cx="364197" cy="270291"/>
          </a:xfrm>
          <a:prstGeom prst="downArrow">
            <a:avLst>
              <a:gd name="adj1" fmla="val 50000"/>
              <a:gd name="adj2" fmla="val 25000"/>
            </a:avLst>
          </a:prstGeom>
          <a:solidFill>
            <a:schemeClr val="accent1"/>
          </a:solidFill>
          <a:ln w="9525">
            <a:solidFill>
              <a:schemeClr val="tx1"/>
            </a:solidFill>
            <a:miter lim="800000"/>
            <a:headEnd/>
            <a:tailEnd/>
          </a:ln>
        </p:spPr>
        <p:txBody>
          <a:bodyPr wrap="none" anchor="ctr"/>
          <a:lstStyle/>
          <a:p>
            <a:endParaRPr lang="el-GR"/>
          </a:p>
        </p:txBody>
      </p:sp>
      <p:sp>
        <p:nvSpPr>
          <p:cNvPr id="395270" name="AutoShape 6"/>
          <p:cNvSpPr>
            <a:spLocks noChangeArrowheads="1"/>
          </p:cNvSpPr>
          <p:nvPr/>
        </p:nvSpPr>
        <p:spPr bwMode="auto">
          <a:xfrm>
            <a:off x="6227366" y="2996952"/>
            <a:ext cx="364197" cy="270291"/>
          </a:xfrm>
          <a:prstGeom prst="downArrow">
            <a:avLst>
              <a:gd name="adj1" fmla="val 50000"/>
              <a:gd name="adj2" fmla="val 25000"/>
            </a:avLst>
          </a:prstGeom>
          <a:solidFill>
            <a:schemeClr val="accent1"/>
          </a:solidFill>
          <a:ln w="9525">
            <a:solidFill>
              <a:schemeClr val="tx1"/>
            </a:solidFill>
            <a:miter lim="800000"/>
            <a:headEnd/>
            <a:tailEnd/>
          </a:ln>
        </p:spPr>
        <p:txBody>
          <a:bodyPr wrap="none" anchor="ctr"/>
          <a:lstStyle/>
          <a:p>
            <a:endParaRPr lang="el-GR"/>
          </a:p>
        </p:txBody>
      </p:sp>
      <p:sp>
        <p:nvSpPr>
          <p:cNvPr id="395271" name="AutoShape 7"/>
          <p:cNvSpPr>
            <a:spLocks noChangeArrowheads="1"/>
          </p:cNvSpPr>
          <p:nvPr/>
        </p:nvSpPr>
        <p:spPr bwMode="auto">
          <a:xfrm>
            <a:off x="6587728" y="2709615"/>
            <a:ext cx="364197" cy="270290"/>
          </a:xfrm>
          <a:prstGeom prst="downArrow">
            <a:avLst>
              <a:gd name="adj1" fmla="val 50000"/>
              <a:gd name="adj2" fmla="val 25000"/>
            </a:avLst>
          </a:prstGeom>
          <a:solidFill>
            <a:schemeClr val="accent1"/>
          </a:solidFill>
          <a:ln w="9525">
            <a:solidFill>
              <a:schemeClr val="tx1"/>
            </a:solidFill>
            <a:miter lim="800000"/>
            <a:headEnd/>
            <a:tailEnd/>
          </a:ln>
        </p:spPr>
        <p:txBody>
          <a:bodyPr wrap="none" anchor="ctr"/>
          <a:lstStyle/>
          <a:p>
            <a:endParaRPr lang="el-GR"/>
          </a:p>
        </p:txBody>
      </p:sp>
      <p:sp>
        <p:nvSpPr>
          <p:cNvPr id="395272" name="AutoShape 8"/>
          <p:cNvSpPr>
            <a:spLocks noChangeArrowheads="1"/>
          </p:cNvSpPr>
          <p:nvPr/>
        </p:nvSpPr>
        <p:spPr bwMode="auto">
          <a:xfrm>
            <a:off x="6587605" y="3141415"/>
            <a:ext cx="364197" cy="270290"/>
          </a:xfrm>
          <a:prstGeom prst="downArrow">
            <a:avLst>
              <a:gd name="adj1" fmla="val 50000"/>
              <a:gd name="adj2" fmla="val 25000"/>
            </a:avLst>
          </a:prstGeom>
          <a:solidFill>
            <a:schemeClr val="accent1"/>
          </a:solidFill>
          <a:ln w="9525">
            <a:solidFill>
              <a:schemeClr val="tx1"/>
            </a:solidFill>
            <a:miter lim="800000"/>
            <a:headEnd/>
            <a:tailEnd/>
          </a:ln>
        </p:spPr>
        <p:txBody>
          <a:bodyPr wrap="none" anchor="ctr"/>
          <a:lstStyle/>
          <a:p>
            <a:endParaRPr lang="el-GR"/>
          </a:p>
        </p:txBody>
      </p:sp>
      <p:sp>
        <p:nvSpPr>
          <p:cNvPr id="395273" name="AutoShape 9"/>
          <p:cNvSpPr>
            <a:spLocks noChangeArrowheads="1"/>
          </p:cNvSpPr>
          <p:nvPr/>
        </p:nvSpPr>
        <p:spPr bwMode="auto">
          <a:xfrm>
            <a:off x="6874942" y="3501777"/>
            <a:ext cx="364197" cy="270291"/>
          </a:xfrm>
          <a:prstGeom prst="downArrow">
            <a:avLst>
              <a:gd name="adj1" fmla="val 50000"/>
              <a:gd name="adj2" fmla="val 25000"/>
            </a:avLst>
          </a:prstGeom>
          <a:solidFill>
            <a:schemeClr val="accent1"/>
          </a:solidFill>
          <a:ln w="9525">
            <a:solidFill>
              <a:schemeClr val="tx1"/>
            </a:solidFill>
            <a:miter lim="800000"/>
            <a:headEnd/>
            <a:tailEnd/>
          </a:ln>
        </p:spPr>
        <p:txBody>
          <a:bodyPr wrap="none" anchor="ctr"/>
          <a:lstStyle/>
          <a:p>
            <a:endParaRPr lang="el-GR"/>
          </a:p>
        </p:txBody>
      </p:sp>
      <p:sp>
        <p:nvSpPr>
          <p:cNvPr id="395274" name="AutoShape 10"/>
          <p:cNvSpPr>
            <a:spLocks noChangeArrowheads="1"/>
          </p:cNvSpPr>
          <p:nvPr/>
        </p:nvSpPr>
        <p:spPr bwMode="auto">
          <a:xfrm>
            <a:off x="5724128" y="2996952"/>
            <a:ext cx="364197" cy="270291"/>
          </a:xfrm>
          <a:prstGeom prst="downArrow">
            <a:avLst>
              <a:gd name="adj1" fmla="val 50000"/>
              <a:gd name="adj2" fmla="val 25000"/>
            </a:avLst>
          </a:prstGeom>
          <a:solidFill>
            <a:schemeClr val="accent1"/>
          </a:solidFill>
          <a:ln w="9525">
            <a:solidFill>
              <a:schemeClr val="tx1"/>
            </a:solidFill>
            <a:miter lim="800000"/>
            <a:headEnd/>
            <a:tailEnd/>
          </a:ln>
        </p:spPr>
        <p:txBody>
          <a:bodyPr wrap="none" anchor="ctr"/>
          <a:lstStyle/>
          <a:p>
            <a:endParaRPr lang="el-GR"/>
          </a:p>
        </p:txBody>
      </p:sp>
      <p:sp>
        <p:nvSpPr>
          <p:cNvPr id="395275" name="AutoShape 11"/>
          <p:cNvSpPr>
            <a:spLocks noChangeArrowheads="1"/>
          </p:cNvSpPr>
          <p:nvPr/>
        </p:nvSpPr>
        <p:spPr bwMode="auto">
          <a:xfrm>
            <a:off x="5579666" y="3573215"/>
            <a:ext cx="364197" cy="270290"/>
          </a:xfrm>
          <a:prstGeom prst="downArrow">
            <a:avLst>
              <a:gd name="adj1" fmla="val 50000"/>
              <a:gd name="adj2" fmla="val 25000"/>
            </a:avLst>
          </a:prstGeom>
          <a:solidFill>
            <a:schemeClr val="accent1"/>
          </a:solidFill>
          <a:ln w="9525">
            <a:solidFill>
              <a:schemeClr val="tx1"/>
            </a:solidFill>
            <a:miter lim="800000"/>
            <a:headEnd/>
            <a:tailEnd/>
          </a:ln>
        </p:spPr>
        <p:txBody>
          <a:bodyPr wrap="none" anchor="ctr"/>
          <a:lstStyle/>
          <a:p>
            <a:endParaRPr lang="el-GR"/>
          </a:p>
        </p:txBody>
      </p:sp>
    </p:spTree>
  </p:cSld>
  <p:clrMapOvr>
    <a:masterClrMapping/>
  </p:clrMapOvr>
  <p:transition spd="slow">
    <p:pull dir="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6" fill="hold" nodeType="clickEffect">
                                  <p:stCondLst>
                                    <p:cond delay="0"/>
                                  </p:stCondLst>
                                  <p:childTnLst>
                                    <p:set>
                                      <p:cBhvr>
                                        <p:cTn id="6" dur="1" fill="hold">
                                          <p:stCondLst>
                                            <p:cond delay="0"/>
                                          </p:stCondLst>
                                        </p:cTn>
                                        <p:tgtEl>
                                          <p:spTgt spid="395267"/>
                                        </p:tgtEl>
                                        <p:attrNameLst>
                                          <p:attrName>style.visibility</p:attrName>
                                        </p:attrNameLst>
                                      </p:cBhvr>
                                      <p:to>
                                        <p:strVal val="visible"/>
                                      </p:to>
                                    </p:set>
                                    <p:animEffect transition="in" filter="strips(downRight)">
                                      <p:cBhvr>
                                        <p:cTn id="7" dur="2000"/>
                                        <p:tgtEl>
                                          <p:spTgt spid="395267"/>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1" fill="hold" grpId="0" nodeType="clickEffect">
                                  <p:stCondLst>
                                    <p:cond delay="0"/>
                                  </p:stCondLst>
                                  <p:childTnLst>
                                    <p:set>
                                      <p:cBhvr>
                                        <p:cTn id="11" dur="1" fill="hold">
                                          <p:stCondLst>
                                            <p:cond delay="0"/>
                                          </p:stCondLst>
                                        </p:cTn>
                                        <p:tgtEl>
                                          <p:spTgt spid="395275"/>
                                        </p:tgtEl>
                                        <p:attrNameLst>
                                          <p:attrName>style.visibility</p:attrName>
                                        </p:attrNameLst>
                                      </p:cBhvr>
                                      <p:to>
                                        <p:strVal val="visible"/>
                                      </p:to>
                                    </p:set>
                                    <p:anim calcmode="lin" valueType="num">
                                      <p:cBhvr additive="base">
                                        <p:cTn id="12" dur="2000" fill="hold"/>
                                        <p:tgtEl>
                                          <p:spTgt spid="395275"/>
                                        </p:tgtEl>
                                        <p:attrNameLst>
                                          <p:attrName>ppt_x</p:attrName>
                                        </p:attrNameLst>
                                      </p:cBhvr>
                                      <p:tavLst>
                                        <p:tav tm="0">
                                          <p:val>
                                            <p:strVal val="#ppt_x"/>
                                          </p:val>
                                        </p:tav>
                                        <p:tav tm="100000">
                                          <p:val>
                                            <p:strVal val="#ppt_x"/>
                                          </p:val>
                                        </p:tav>
                                      </p:tavLst>
                                    </p:anim>
                                    <p:anim calcmode="lin" valueType="num">
                                      <p:cBhvr additive="base">
                                        <p:cTn id="13" dur="2000" fill="hold"/>
                                        <p:tgtEl>
                                          <p:spTgt spid="395275"/>
                                        </p:tgtEl>
                                        <p:attrNameLst>
                                          <p:attrName>ppt_y</p:attrName>
                                        </p:attrNameLst>
                                      </p:cBhvr>
                                      <p:tavLst>
                                        <p:tav tm="0">
                                          <p:val>
                                            <p:strVal val="0-#ppt_h/2"/>
                                          </p:val>
                                        </p:tav>
                                        <p:tav tm="100000">
                                          <p:val>
                                            <p:strVal val="#ppt_y"/>
                                          </p:val>
                                        </p:tav>
                                      </p:tavLst>
                                    </p:anim>
                                  </p:childTnLst>
                                </p:cTn>
                              </p:par>
                              <p:par>
                                <p:cTn id="14" presetID="2" presetClass="entr" presetSubtype="1" fill="hold" grpId="0" nodeType="withEffect">
                                  <p:stCondLst>
                                    <p:cond delay="0"/>
                                  </p:stCondLst>
                                  <p:childTnLst>
                                    <p:set>
                                      <p:cBhvr>
                                        <p:cTn id="15" dur="1" fill="hold">
                                          <p:stCondLst>
                                            <p:cond delay="0"/>
                                          </p:stCondLst>
                                        </p:cTn>
                                        <p:tgtEl>
                                          <p:spTgt spid="395274"/>
                                        </p:tgtEl>
                                        <p:attrNameLst>
                                          <p:attrName>style.visibility</p:attrName>
                                        </p:attrNameLst>
                                      </p:cBhvr>
                                      <p:to>
                                        <p:strVal val="visible"/>
                                      </p:to>
                                    </p:set>
                                    <p:anim calcmode="lin" valueType="num">
                                      <p:cBhvr additive="base">
                                        <p:cTn id="16" dur="2000" fill="hold"/>
                                        <p:tgtEl>
                                          <p:spTgt spid="395274"/>
                                        </p:tgtEl>
                                        <p:attrNameLst>
                                          <p:attrName>ppt_x</p:attrName>
                                        </p:attrNameLst>
                                      </p:cBhvr>
                                      <p:tavLst>
                                        <p:tav tm="0">
                                          <p:val>
                                            <p:strVal val="#ppt_x"/>
                                          </p:val>
                                        </p:tav>
                                        <p:tav tm="100000">
                                          <p:val>
                                            <p:strVal val="#ppt_x"/>
                                          </p:val>
                                        </p:tav>
                                      </p:tavLst>
                                    </p:anim>
                                    <p:anim calcmode="lin" valueType="num">
                                      <p:cBhvr additive="base">
                                        <p:cTn id="17" dur="2000" fill="hold"/>
                                        <p:tgtEl>
                                          <p:spTgt spid="395274"/>
                                        </p:tgtEl>
                                        <p:attrNameLst>
                                          <p:attrName>ppt_y</p:attrName>
                                        </p:attrNameLst>
                                      </p:cBhvr>
                                      <p:tavLst>
                                        <p:tav tm="0">
                                          <p:val>
                                            <p:strVal val="0-#ppt_h/2"/>
                                          </p:val>
                                        </p:tav>
                                        <p:tav tm="100000">
                                          <p:val>
                                            <p:strVal val="#ppt_y"/>
                                          </p:val>
                                        </p:tav>
                                      </p:tavLst>
                                    </p:anim>
                                  </p:childTnLst>
                                </p:cTn>
                              </p:par>
                              <p:par>
                                <p:cTn id="18" presetID="2" presetClass="entr" presetSubtype="1" fill="hold" grpId="0" nodeType="withEffect">
                                  <p:stCondLst>
                                    <p:cond delay="0"/>
                                  </p:stCondLst>
                                  <p:childTnLst>
                                    <p:set>
                                      <p:cBhvr>
                                        <p:cTn id="19" dur="1" fill="hold">
                                          <p:stCondLst>
                                            <p:cond delay="0"/>
                                          </p:stCondLst>
                                        </p:cTn>
                                        <p:tgtEl>
                                          <p:spTgt spid="395268"/>
                                        </p:tgtEl>
                                        <p:attrNameLst>
                                          <p:attrName>style.visibility</p:attrName>
                                        </p:attrNameLst>
                                      </p:cBhvr>
                                      <p:to>
                                        <p:strVal val="visible"/>
                                      </p:to>
                                    </p:set>
                                    <p:anim calcmode="lin" valueType="num">
                                      <p:cBhvr additive="base">
                                        <p:cTn id="20" dur="2000" fill="hold"/>
                                        <p:tgtEl>
                                          <p:spTgt spid="395268"/>
                                        </p:tgtEl>
                                        <p:attrNameLst>
                                          <p:attrName>ppt_x</p:attrName>
                                        </p:attrNameLst>
                                      </p:cBhvr>
                                      <p:tavLst>
                                        <p:tav tm="0">
                                          <p:val>
                                            <p:strVal val="#ppt_x"/>
                                          </p:val>
                                        </p:tav>
                                        <p:tav tm="100000">
                                          <p:val>
                                            <p:strVal val="#ppt_x"/>
                                          </p:val>
                                        </p:tav>
                                      </p:tavLst>
                                    </p:anim>
                                    <p:anim calcmode="lin" valueType="num">
                                      <p:cBhvr additive="base">
                                        <p:cTn id="21" dur="2000" fill="hold"/>
                                        <p:tgtEl>
                                          <p:spTgt spid="395268"/>
                                        </p:tgtEl>
                                        <p:attrNameLst>
                                          <p:attrName>ppt_y</p:attrName>
                                        </p:attrNameLst>
                                      </p:cBhvr>
                                      <p:tavLst>
                                        <p:tav tm="0">
                                          <p:val>
                                            <p:strVal val="0-#ppt_h/2"/>
                                          </p:val>
                                        </p:tav>
                                        <p:tav tm="100000">
                                          <p:val>
                                            <p:strVal val="#ppt_y"/>
                                          </p:val>
                                        </p:tav>
                                      </p:tavLst>
                                    </p:anim>
                                  </p:childTnLst>
                                </p:cTn>
                              </p:par>
                              <p:par>
                                <p:cTn id="22" presetID="2" presetClass="entr" presetSubtype="1" fill="hold" grpId="0" nodeType="withEffect">
                                  <p:stCondLst>
                                    <p:cond delay="0"/>
                                  </p:stCondLst>
                                  <p:childTnLst>
                                    <p:set>
                                      <p:cBhvr>
                                        <p:cTn id="23" dur="1" fill="hold">
                                          <p:stCondLst>
                                            <p:cond delay="0"/>
                                          </p:stCondLst>
                                        </p:cTn>
                                        <p:tgtEl>
                                          <p:spTgt spid="395269"/>
                                        </p:tgtEl>
                                        <p:attrNameLst>
                                          <p:attrName>style.visibility</p:attrName>
                                        </p:attrNameLst>
                                      </p:cBhvr>
                                      <p:to>
                                        <p:strVal val="visible"/>
                                      </p:to>
                                    </p:set>
                                    <p:anim calcmode="lin" valueType="num">
                                      <p:cBhvr additive="base">
                                        <p:cTn id="24" dur="2000" fill="hold"/>
                                        <p:tgtEl>
                                          <p:spTgt spid="395269"/>
                                        </p:tgtEl>
                                        <p:attrNameLst>
                                          <p:attrName>ppt_x</p:attrName>
                                        </p:attrNameLst>
                                      </p:cBhvr>
                                      <p:tavLst>
                                        <p:tav tm="0">
                                          <p:val>
                                            <p:strVal val="#ppt_x"/>
                                          </p:val>
                                        </p:tav>
                                        <p:tav tm="100000">
                                          <p:val>
                                            <p:strVal val="#ppt_x"/>
                                          </p:val>
                                        </p:tav>
                                      </p:tavLst>
                                    </p:anim>
                                    <p:anim calcmode="lin" valueType="num">
                                      <p:cBhvr additive="base">
                                        <p:cTn id="25" dur="2000" fill="hold"/>
                                        <p:tgtEl>
                                          <p:spTgt spid="395269"/>
                                        </p:tgtEl>
                                        <p:attrNameLst>
                                          <p:attrName>ppt_y</p:attrName>
                                        </p:attrNameLst>
                                      </p:cBhvr>
                                      <p:tavLst>
                                        <p:tav tm="0">
                                          <p:val>
                                            <p:strVal val="0-#ppt_h/2"/>
                                          </p:val>
                                        </p:tav>
                                        <p:tav tm="100000">
                                          <p:val>
                                            <p:strVal val="#ppt_y"/>
                                          </p:val>
                                        </p:tav>
                                      </p:tavLst>
                                    </p:anim>
                                  </p:childTnLst>
                                </p:cTn>
                              </p:par>
                              <p:par>
                                <p:cTn id="26" presetID="2" presetClass="entr" presetSubtype="1" fill="hold" grpId="0" nodeType="withEffect">
                                  <p:stCondLst>
                                    <p:cond delay="0"/>
                                  </p:stCondLst>
                                  <p:childTnLst>
                                    <p:set>
                                      <p:cBhvr>
                                        <p:cTn id="27" dur="1" fill="hold">
                                          <p:stCondLst>
                                            <p:cond delay="0"/>
                                          </p:stCondLst>
                                        </p:cTn>
                                        <p:tgtEl>
                                          <p:spTgt spid="395270"/>
                                        </p:tgtEl>
                                        <p:attrNameLst>
                                          <p:attrName>style.visibility</p:attrName>
                                        </p:attrNameLst>
                                      </p:cBhvr>
                                      <p:to>
                                        <p:strVal val="visible"/>
                                      </p:to>
                                    </p:set>
                                    <p:anim calcmode="lin" valueType="num">
                                      <p:cBhvr additive="base">
                                        <p:cTn id="28" dur="2000" fill="hold"/>
                                        <p:tgtEl>
                                          <p:spTgt spid="395270"/>
                                        </p:tgtEl>
                                        <p:attrNameLst>
                                          <p:attrName>ppt_x</p:attrName>
                                        </p:attrNameLst>
                                      </p:cBhvr>
                                      <p:tavLst>
                                        <p:tav tm="0">
                                          <p:val>
                                            <p:strVal val="#ppt_x"/>
                                          </p:val>
                                        </p:tav>
                                        <p:tav tm="100000">
                                          <p:val>
                                            <p:strVal val="#ppt_x"/>
                                          </p:val>
                                        </p:tav>
                                      </p:tavLst>
                                    </p:anim>
                                    <p:anim calcmode="lin" valueType="num">
                                      <p:cBhvr additive="base">
                                        <p:cTn id="29" dur="2000" fill="hold"/>
                                        <p:tgtEl>
                                          <p:spTgt spid="395270"/>
                                        </p:tgtEl>
                                        <p:attrNameLst>
                                          <p:attrName>ppt_y</p:attrName>
                                        </p:attrNameLst>
                                      </p:cBhvr>
                                      <p:tavLst>
                                        <p:tav tm="0">
                                          <p:val>
                                            <p:strVal val="0-#ppt_h/2"/>
                                          </p:val>
                                        </p:tav>
                                        <p:tav tm="100000">
                                          <p:val>
                                            <p:strVal val="#ppt_y"/>
                                          </p:val>
                                        </p:tav>
                                      </p:tavLst>
                                    </p:anim>
                                  </p:childTnLst>
                                </p:cTn>
                              </p:par>
                              <p:par>
                                <p:cTn id="30" presetID="2" presetClass="entr" presetSubtype="1" fill="hold" grpId="0" nodeType="withEffect">
                                  <p:stCondLst>
                                    <p:cond delay="0"/>
                                  </p:stCondLst>
                                  <p:childTnLst>
                                    <p:set>
                                      <p:cBhvr>
                                        <p:cTn id="31" dur="1" fill="hold">
                                          <p:stCondLst>
                                            <p:cond delay="0"/>
                                          </p:stCondLst>
                                        </p:cTn>
                                        <p:tgtEl>
                                          <p:spTgt spid="395271"/>
                                        </p:tgtEl>
                                        <p:attrNameLst>
                                          <p:attrName>style.visibility</p:attrName>
                                        </p:attrNameLst>
                                      </p:cBhvr>
                                      <p:to>
                                        <p:strVal val="visible"/>
                                      </p:to>
                                    </p:set>
                                    <p:anim calcmode="lin" valueType="num">
                                      <p:cBhvr additive="base">
                                        <p:cTn id="32" dur="2000" fill="hold"/>
                                        <p:tgtEl>
                                          <p:spTgt spid="395271"/>
                                        </p:tgtEl>
                                        <p:attrNameLst>
                                          <p:attrName>ppt_x</p:attrName>
                                        </p:attrNameLst>
                                      </p:cBhvr>
                                      <p:tavLst>
                                        <p:tav tm="0">
                                          <p:val>
                                            <p:strVal val="#ppt_x"/>
                                          </p:val>
                                        </p:tav>
                                        <p:tav tm="100000">
                                          <p:val>
                                            <p:strVal val="#ppt_x"/>
                                          </p:val>
                                        </p:tav>
                                      </p:tavLst>
                                    </p:anim>
                                    <p:anim calcmode="lin" valueType="num">
                                      <p:cBhvr additive="base">
                                        <p:cTn id="33" dur="2000" fill="hold"/>
                                        <p:tgtEl>
                                          <p:spTgt spid="395271"/>
                                        </p:tgtEl>
                                        <p:attrNameLst>
                                          <p:attrName>ppt_y</p:attrName>
                                        </p:attrNameLst>
                                      </p:cBhvr>
                                      <p:tavLst>
                                        <p:tav tm="0">
                                          <p:val>
                                            <p:strVal val="0-#ppt_h/2"/>
                                          </p:val>
                                        </p:tav>
                                        <p:tav tm="100000">
                                          <p:val>
                                            <p:strVal val="#ppt_y"/>
                                          </p:val>
                                        </p:tav>
                                      </p:tavLst>
                                    </p:anim>
                                  </p:childTnLst>
                                </p:cTn>
                              </p:par>
                              <p:par>
                                <p:cTn id="34" presetID="2" presetClass="entr" presetSubtype="1" fill="hold" grpId="0" nodeType="withEffect">
                                  <p:stCondLst>
                                    <p:cond delay="0"/>
                                  </p:stCondLst>
                                  <p:childTnLst>
                                    <p:set>
                                      <p:cBhvr>
                                        <p:cTn id="35" dur="1" fill="hold">
                                          <p:stCondLst>
                                            <p:cond delay="0"/>
                                          </p:stCondLst>
                                        </p:cTn>
                                        <p:tgtEl>
                                          <p:spTgt spid="395272"/>
                                        </p:tgtEl>
                                        <p:attrNameLst>
                                          <p:attrName>style.visibility</p:attrName>
                                        </p:attrNameLst>
                                      </p:cBhvr>
                                      <p:to>
                                        <p:strVal val="visible"/>
                                      </p:to>
                                    </p:set>
                                    <p:anim calcmode="lin" valueType="num">
                                      <p:cBhvr additive="base">
                                        <p:cTn id="36" dur="2000" fill="hold"/>
                                        <p:tgtEl>
                                          <p:spTgt spid="395272"/>
                                        </p:tgtEl>
                                        <p:attrNameLst>
                                          <p:attrName>ppt_x</p:attrName>
                                        </p:attrNameLst>
                                      </p:cBhvr>
                                      <p:tavLst>
                                        <p:tav tm="0">
                                          <p:val>
                                            <p:strVal val="#ppt_x"/>
                                          </p:val>
                                        </p:tav>
                                        <p:tav tm="100000">
                                          <p:val>
                                            <p:strVal val="#ppt_x"/>
                                          </p:val>
                                        </p:tav>
                                      </p:tavLst>
                                    </p:anim>
                                    <p:anim calcmode="lin" valueType="num">
                                      <p:cBhvr additive="base">
                                        <p:cTn id="37" dur="2000" fill="hold"/>
                                        <p:tgtEl>
                                          <p:spTgt spid="395272"/>
                                        </p:tgtEl>
                                        <p:attrNameLst>
                                          <p:attrName>ppt_y</p:attrName>
                                        </p:attrNameLst>
                                      </p:cBhvr>
                                      <p:tavLst>
                                        <p:tav tm="0">
                                          <p:val>
                                            <p:strVal val="0-#ppt_h/2"/>
                                          </p:val>
                                        </p:tav>
                                        <p:tav tm="100000">
                                          <p:val>
                                            <p:strVal val="#ppt_y"/>
                                          </p:val>
                                        </p:tav>
                                      </p:tavLst>
                                    </p:anim>
                                  </p:childTnLst>
                                </p:cTn>
                              </p:par>
                              <p:par>
                                <p:cTn id="38" presetID="2" presetClass="entr" presetSubtype="1" fill="hold" grpId="0" nodeType="withEffect">
                                  <p:stCondLst>
                                    <p:cond delay="0"/>
                                  </p:stCondLst>
                                  <p:childTnLst>
                                    <p:set>
                                      <p:cBhvr>
                                        <p:cTn id="39" dur="1" fill="hold">
                                          <p:stCondLst>
                                            <p:cond delay="0"/>
                                          </p:stCondLst>
                                        </p:cTn>
                                        <p:tgtEl>
                                          <p:spTgt spid="395273"/>
                                        </p:tgtEl>
                                        <p:attrNameLst>
                                          <p:attrName>style.visibility</p:attrName>
                                        </p:attrNameLst>
                                      </p:cBhvr>
                                      <p:to>
                                        <p:strVal val="visible"/>
                                      </p:to>
                                    </p:set>
                                    <p:anim calcmode="lin" valueType="num">
                                      <p:cBhvr additive="base">
                                        <p:cTn id="40" dur="2000" fill="hold"/>
                                        <p:tgtEl>
                                          <p:spTgt spid="395273"/>
                                        </p:tgtEl>
                                        <p:attrNameLst>
                                          <p:attrName>ppt_x</p:attrName>
                                        </p:attrNameLst>
                                      </p:cBhvr>
                                      <p:tavLst>
                                        <p:tav tm="0">
                                          <p:val>
                                            <p:strVal val="#ppt_x"/>
                                          </p:val>
                                        </p:tav>
                                        <p:tav tm="100000">
                                          <p:val>
                                            <p:strVal val="#ppt_x"/>
                                          </p:val>
                                        </p:tav>
                                      </p:tavLst>
                                    </p:anim>
                                    <p:anim calcmode="lin" valueType="num">
                                      <p:cBhvr additive="base">
                                        <p:cTn id="41" dur="2000" fill="hold"/>
                                        <p:tgtEl>
                                          <p:spTgt spid="395273"/>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5268" grpId="0" animBg="1"/>
      <p:bldP spid="395269" grpId="0" animBg="1"/>
      <p:bldP spid="395270" grpId="0" animBg="1"/>
      <p:bldP spid="395271" grpId="0" animBg="1"/>
      <p:bldP spid="395272" grpId="0" animBg="1"/>
      <p:bldP spid="395273" grpId="0" animBg="1"/>
      <p:bldP spid="395274" grpId="0" animBg="1"/>
      <p:bldP spid="395275" grpId="0" animBg="1"/>
    </p:bld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1602" name="Picture 4" descr="DSC_0670"/>
          <p:cNvPicPr>
            <a:picLocks noChangeAspect="1" noChangeArrowheads="1"/>
          </p:cNvPicPr>
          <p:nvPr/>
        </p:nvPicPr>
        <p:blipFill>
          <a:blip r:embed="rId2" cstate="email"/>
          <a:srcRect/>
          <a:stretch>
            <a:fillRect/>
          </a:stretch>
        </p:blipFill>
        <p:spPr bwMode="auto">
          <a:xfrm>
            <a:off x="971600" y="1268760"/>
            <a:ext cx="3456384" cy="2294679"/>
          </a:xfrm>
          <a:prstGeom prst="rect">
            <a:avLst/>
          </a:prstGeom>
          <a:noFill/>
          <a:ln w="9525">
            <a:solidFill>
              <a:srgbClr val="658CD9"/>
            </a:solidFill>
            <a:miter lim="800000"/>
            <a:headEnd/>
            <a:tailEnd/>
          </a:ln>
        </p:spPr>
      </p:pic>
      <p:pic>
        <p:nvPicPr>
          <p:cNvPr id="281603" name="Picture 5" descr="DSC_0673"/>
          <p:cNvPicPr>
            <a:picLocks noChangeAspect="1" noChangeArrowheads="1"/>
          </p:cNvPicPr>
          <p:nvPr/>
        </p:nvPicPr>
        <p:blipFill>
          <a:blip r:embed="rId3" cstate="email"/>
          <a:srcRect/>
          <a:stretch>
            <a:fillRect/>
          </a:stretch>
        </p:blipFill>
        <p:spPr bwMode="auto">
          <a:xfrm>
            <a:off x="4283968" y="3645024"/>
            <a:ext cx="4392612" cy="2916238"/>
          </a:xfrm>
          <a:prstGeom prst="rect">
            <a:avLst/>
          </a:prstGeom>
          <a:noFill/>
          <a:ln w="9525">
            <a:solidFill>
              <a:srgbClr val="658CD9"/>
            </a:solidFill>
            <a:miter lim="800000"/>
            <a:headEnd/>
            <a:tailEnd/>
          </a:ln>
        </p:spPr>
      </p:pic>
      <p:sp>
        <p:nvSpPr>
          <p:cNvPr id="281604" name="Text Box 6"/>
          <p:cNvSpPr txBox="1">
            <a:spLocks noChangeArrowheads="1"/>
          </p:cNvSpPr>
          <p:nvPr/>
        </p:nvSpPr>
        <p:spPr bwMode="auto">
          <a:xfrm>
            <a:off x="5775325" y="3876675"/>
            <a:ext cx="2872261" cy="369332"/>
          </a:xfrm>
          <a:prstGeom prst="rect">
            <a:avLst/>
          </a:prstGeom>
          <a:noFill/>
          <a:ln w="9525">
            <a:noFill/>
            <a:miter lim="800000"/>
            <a:headEnd/>
            <a:tailEnd/>
          </a:ln>
        </p:spPr>
        <p:txBody>
          <a:bodyPr wrap="none">
            <a:spAutoFit/>
          </a:bodyPr>
          <a:lstStyle/>
          <a:p>
            <a:r>
              <a:rPr lang="en-US" b="0" dirty="0" smtClean="0">
                <a:solidFill>
                  <a:schemeClr val="bg1"/>
                </a:solidFill>
              </a:rPr>
              <a:t>Detergent-Decontamination</a:t>
            </a:r>
            <a:endParaRPr lang="el-GR" b="0" dirty="0">
              <a:solidFill>
                <a:schemeClr val="bg1"/>
              </a:solidFill>
            </a:endParaRPr>
          </a:p>
        </p:txBody>
      </p:sp>
    </p:spTree>
  </p:cSld>
  <p:clrMapOvr>
    <a:masterClrMapping/>
  </p:clrMapOvr>
  <p:transition spd="slow">
    <p:pull dir="rd"/>
  </p:transition>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8338" name="Picture 2" descr="DSC_0676"/>
          <p:cNvPicPr>
            <a:picLocks noChangeAspect="1" noChangeArrowheads="1"/>
          </p:cNvPicPr>
          <p:nvPr/>
        </p:nvPicPr>
        <p:blipFill>
          <a:blip r:embed="rId2" cstate="email"/>
          <a:srcRect/>
          <a:stretch>
            <a:fillRect/>
          </a:stretch>
        </p:blipFill>
        <p:spPr bwMode="auto">
          <a:xfrm>
            <a:off x="1763688" y="1844824"/>
            <a:ext cx="6768554" cy="4496665"/>
          </a:xfrm>
          <a:prstGeom prst="rect">
            <a:avLst/>
          </a:prstGeom>
          <a:noFill/>
          <a:ln w="9525">
            <a:solidFill>
              <a:srgbClr val="658CD9"/>
            </a:solidFill>
            <a:miter lim="800000"/>
            <a:headEnd/>
            <a:tailEnd/>
          </a:ln>
        </p:spPr>
      </p:pic>
      <p:sp>
        <p:nvSpPr>
          <p:cNvPr id="282627" name="Text Box 3"/>
          <p:cNvSpPr txBox="1">
            <a:spLocks noChangeArrowheads="1"/>
          </p:cNvSpPr>
          <p:nvPr/>
        </p:nvSpPr>
        <p:spPr bwMode="auto">
          <a:xfrm>
            <a:off x="5004048" y="2348880"/>
            <a:ext cx="2808312" cy="584775"/>
          </a:xfrm>
          <a:prstGeom prst="rect">
            <a:avLst/>
          </a:prstGeom>
          <a:noFill/>
          <a:ln w="9525">
            <a:noFill/>
            <a:miter lim="800000"/>
            <a:headEnd/>
            <a:tailEnd/>
          </a:ln>
        </p:spPr>
        <p:txBody>
          <a:bodyPr wrap="square">
            <a:spAutoFit/>
          </a:bodyPr>
          <a:lstStyle/>
          <a:p>
            <a:r>
              <a:rPr lang="en-US" sz="3200" dirty="0" smtClean="0">
                <a:solidFill>
                  <a:schemeClr val="bg1"/>
                </a:solidFill>
              </a:rPr>
              <a:t>Disinfection </a:t>
            </a:r>
            <a:endParaRPr lang="el-GR" sz="3200" b="0" dirty="0">
              <a:solidFill>
                <a:schemeClr val="bg1"/>
              </a:solidFill>
            </a:endParaRPr>
          </a:p>
        </p:txBody>
      </p:sp>
      <p:pic>
        <p:nvPicPr>
          <p:cNvPr id="398340" name="Picture 4" descr="DSC_0670"/>
          <p:cNvPicPr>
            <a:picLocks noChangeAspect="1" noChangeArrowheads="1"/>
          </p:cNvPicPr>
          <p:nvPr/>
        </p:nvPicPr>
        <p:blipFill>
          <a:blip r:embed="rId3" cstate="email"/>
          <a:srcRect/>
          <a:stretch>
            <a:fillRect/>
          </a:stretch>
        </p:blipFill>
        <p:spPr bwMode="auto">
          <a:xfrm>
            <a:off x="323528" y="1628800"/>
            <a:ext cx="2256185" cy="1498453"/>
          </a:xfrm>
          <a:prstGeom prst="rect">
            <a:avLst/>
          </a:prstGeom>
          <a:noFill/>
          <a:ln w="9525">
            <a:solidFill>
              <a:srgbClr val="658CD9"/>
            </a:solidFill>
            <a:miter lim="800000"/>
            <a:headEnd/>
            <a:tailEnd/>
          </a:ln>
        </p:spPr>
      </p:pic>
    </p:spTree>
  </p:cSld>
  <p:clrMapOvr>
    <a:masterClrMapping/>
  </p:clrMapOvr>
  <p:transition spd="slow">
    <p:pull dir="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6" fill="hold" nodeType="clickEffect">
                                  <p:stCondLst>
                                    <p:cond delay="0"/>
                                  </p:stCondLst>
                                  <p:childTnLst>
                                    <p:set>
                                      <p:cBhvr>
                                        <p:cTn id="6" dur="1" fill="hold">
                                          <p:stCondLst>
                                            <p:cond delay="0"/>
                                          </p:stCondLst>
                                        </p:cTn>
                                        <p:tgtEl>
                                          <p:spTgt spid="398340"/>
                                        </p:tgtEl>
                                        <p:attrNameLst>
                                          <p:attrName>style.visibility</p:attrName>
                                        </p:attrNameLst>
                                      </p:cBhvr>
                                      <p:to>
                                        <p:strVal val="visible"/>
                                      </p:to>
                                    </p:set>
                                    <p:animEffect transition="in" filter="strips(downRight)">
                                      <p:cBhvr>
                                        <p:cTn id="7" dur="2000"/>
                                        <p:tgtEl>
                                          <p:spTgt spid="398340"/>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398338"/>
                                        </p:tgtEl>
                                        <p:attrNameLst>
                                          <p:attrName>style.visibility</p:attrName>
                                        </p:attrNameLst>
                                      </p:cBhvr>
                                      <p:to>
                                        <p:strVal val="visible"/>
                                      </p:to>
                                    </p:set>
                                    <p:animEffect transition="in" filter="blinds(horizontal)">
                                      <p:cBhvr>
                                        <p:cTn id="12" dur="2000"/>
                                        <p:tgtEl>
                                          <p:spTgt spid="398338"/>
                                        </p:tgtEl>
                                      </p:cBhvr>
                                    </p:animEffect>
                                  </p:childTnLst>
                                </p:cTn>
                              </p:par>
                            </p:childTnLst>
                          </p:cTn>
                        </p:par>
                      </p:childTnLst>
                    </p:cTn>
                  </p:par>
                  <p:par>
                    <p:cTn id="13" fill="hold">
                      <p:stCondLst>
                        <p:cond delay="indefinite"/>
                      </p:stCondLst>
                      <p:childTnLst>
                        <p:par>
                          <p:cTn id="14" fill="hold">
                            <p:stCondLst>
                              <p:cond delay="0"/>
                            </p:stCondLst>
                            <p:childTnLst>
                              <p:par>
                                <p:cTn id="15" presetID="5" presetClass="entr" presetSubtype="10" fill="hold" grpId="0" nodeType="clickEffect">
                                  <p:stCondLst>
                                    <p:cond delay="0"/>
                                  </p:stCondLst>
                                  <p:childTnLst>
                                    <p:set>
                                      <p:cBhvr>
                                        <p:cTn id="16" dur="1" fill="hold">
                                          <p:stCondLst>
                                            <p:cond delay="0"/>
                                          </p:stCondLst>
                                        </p:cTn>
                                        <p:tgtEl>
                                          <p:spTgt spid="282627"/>
                                        </p:tgtEl>
                                        <p:attrNameLst>
                                          <p:attrName>style.visibility</p:attrName>
                                        </p:attrNameLst>
                                      </p:cBhvr>
                                      <p:to>
                                        <p:strVal val="visible"/>
                                      </p:to>
                                    </p:set>
                                    <p:animEffect transition="in" filter="checkerboard(across)">
                                      <p:cBhvr>
                                        <p:cTn id="17" dur="500"/>
                                        <p:tgtEl>
                                          <p:spTgt spid="2826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2627" grpId="0"/>
    </p:bld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TextBox"/>
          <p:cNvSpPr txBox="1"/>
          <p:nvPr/>
        </p:nvSpPr>
        <p:spPr>
          <a:xfrm>
            <a:off x="1403648" y="2276872"/>
            <a:ext cx="6192688" cy="2862322"/>
          </a:xfrm>
          <a:prstGeom prst="rect">
            <a:avLst/>
          </a:prstGeom>
          <a:solidFill>
            <a:srgbClr val="660033"/>
          </a:solidFill>
        </p:spPr>
        <p:txBody>
          <a:bodyPr wrap="square" rtlCol="0">
            <a:spAutoFit/>
          </a:bodyPr>
          <a:lstStyle/>
          <a:p>
            <a:pPr algn="ctr"/>
            <a:r>
              <a:rPr lang="en-US" sz="3600" dirty="0" smtClean="0">
                <a:solidFill>
                  <a:schemeClr val="bg1"/>
                </a:solidFill>
                <a:latin typeface="Verdana" pitchFamily="34" charset="0"/>
                <a:ea typeface="Verdana" pitchFamily="34" charset="0"/>
                <a:cs typeface="Verdana" pitchFamily="34" charset="0"/>
              </a:rPr>
              <a:t>Are there any limits existing in the field of the  range of  Oral Healthcare provided  services  in HIV </a:t>
            </a:r>
            <a:r>
              <a:rPr lang="en-US" sz="3600" dirty="0" err="1" smtClean="0">
                <a:solidFill>
                  <a:schemeClr val="bg1"/>
                </a:solidFill>
                <a:latin typeface="Verdana" pitchFamily="34" charset="0"/>
                <a:ea typeface="Verdana" pitchFamily="34" charset="0"/>
                <a:cs typeface="Verdana" pitchFamily="34" charset="0"/>
              </a:rPr>
              <a:t>seropositive</a:t>
            </a:r>
            <a:r>
              <a:rPr lang="en-US" sz="3600" dirty="0" smtClean="0">
                <a:solidFill>
                  <a:schemeClr val="bg1"/>
                </a:solidFill>
                <a:latin typeface="Verdana" pitchFamily="34" charset="0"/>
                <a:ea typeface="Verdana" pitchFamily="34" charset="0"/>
                <a:cs typeface="Verdana" pitchFamily="34" charset="0"/>
              </a:rPr>
              <a:t>  persons ?</a:t>
            </a:r>
            <a:endParaRPr lang="el-GR" sz="3600" dirty="0">
              <a:solidFill>
                <a:schemeClr val="bg1"/>
              </a:solidFill>
              <a:latin typeface="Verdana" pitchFamily="34" charset="0"/>
              <a:ea typeface="Verdana" pitchFamily="34" charset="0"/>
              <a:cs typeface="Verdana" pitchFamily="34" charset="0"/>
            </a:endParaRPr>
          </a:p>
        </p:txBody>
      </p:sp>
      <p:pic>
        <p:nvPicPr>
          <p:cNvPr id="3074" name="Picture 2" descr="E:\NEOS-FAKELOS\Τα έγγραφά μου\100D5000bg\DSC_0987.JPG"/>
          <p:cNvPicPr>
            <a:picLocks noChangeAspect="1" noChangeArrowheads="1"/>
          </p:cNvPicPr>
          <p:nvPr/>
        </p:nvPicPr>
        <p:blipFill>
          <a:blip r:embed="rId2" cstate="email"/>
          <a:srcRect/>
          <a:stretch>
            <a:fillRect/>
          </a:stretch>
        </p:blipFill>
        <p:spPr bwMode="auto">
          <a:xfrm>
            <a:off x="6660232" y="5444682"/>
            <a:ext cx="1656184" cy="1099965"/>
          </a:xfrm>
          <a:prstGeom prst="rect">
            <a:avLst/>
          </a:prstGeom>
          <a:noFill/>
          <a:ln>
            <a:solidFill>
              <a:schemeClr val="accent1">
                <a:lumMod val="50000"/>
              </a:schemeClr>
            </a:solidFill>
          </a:ln>
        </p:spPr>
      </p:pic>
    </p:spTree>
  </p:cSld>
  <p:clrMapOvr>
    <a:masterClrMapping/>
  </p:clrMapOvr>
  <p:transition spd="slow">
    <p:pull dir="rd"/>
  </p:transition>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TextBox"/>
          <p:cNvSpPr txBox="1"/>
          <p:nvPr/>
        </p:nvSpPr>
        <p:spPr>
          <a:xfrm>
            <a:off x="1115616" y="1628800"/>
            <a:ext cx="6984776" cy="4524315"/>
          </a:xfrm>
          <a:prstGeom prst="rect">
            <a:avLst/>
          </a:prstGeom>
          <a:solidFill>
            <a:schemeClr val="accent6">
              <a:lumMod val="60000"/>
              <a:lumOff val="40000"/>
            </a:schemeClr>
          </a:solidFill>
          <a:ln>
            <a:solidFill>
              <a:srgbClr val="C00000"/>
            </a:solidFill>
          </a:ln>
        </p:spPr>
        <p:txBody>
          <a:bodyPr wrap="square" rtlCol="0">
            <a:spAutoFit/>
          </a:bodyPr>
          <a:lstStyle/>
          <a:p>
            <a:pPr>
              <a:lnSpc>
                <a:spcPct val="150000"/>
              </a:lnSpc>
            </a:pPr>
            <a:r>
              <a:rPr lang="en-US" sz="3200" b="1" dirty="0" smtClean="0"/>
              <a:t>The  HIV/AIDS  patient  can receive  any dental treatment ,even the invasive ones ,from the moment  the possibility  of significant  </a:t>
            </a:r>
            <a:r>
              <a:rPr lang="en-US" sz="3200" b="1" dirty="0" err="1" smtClean="0"/>
              <a:t>immunosuppression</a:t>
            </a:r>
            <a:r>
              <a:rPr lang="en-US" sz="3200" b="1" dirty="0" smtClean="0"/>
              <a:t>,  </a:t>
            </a:r>
            <a:r>
              <a:rPr lang="en-US" sz="3200" b="1" dirty="0" err="1" smtClean="0"/>
              <a:t>neutropenia</a:t>
            </a:r>
            <a:r>
              <a:rPr lang="en-US" sz="3200" b="1" dirty="0" smtClean="0"/>
              <a:t> and thrombocytopenia has been eliminated. </a:t>
            </a:r>
            <a:endParaRPr lang="el-GR" sz="3200" b="1" dirty="0"/>
          </a:p>
        </p:txBody>
      </p:sp>
    </p:spTree>
  </p:cSld>
  <p:clrMapOvr>
    <a:masterClrMapping/>
  </p:clrMapOvr>
  <p:transition spd="slow">
    <p:pull dir="rd"/>
  </p:transition>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 TextBox"/>
          <p:cNvSpPr txBox="1"/>
          <p:nvPr/>
        </p:nvSpPr>
        <p:spPr>
          <a:xfrm>
            <a:off x="899592" y="1412776"/>
            <a:ext cx="6336704" cy="3785652"/>
          </a:xfrm>
          <a:prstGeom prst="rect">
            <a:avLst/>
          </a:prstGeom>
          <a:solidFill>
            <a:schemeClr val="accent6">
              <a:lumMod val="60000"/>
              <a:lumOff val="40000"/>
            </a:schemeClr>
          </a:solidFill>
          <a:ln>
            <a:solidFill>
              <a:schemeClr val="accent6">
                <a:lumMod val="50000"/>
              </a:schemeClr>
            </a:solidFill>
          </a:ln>
        </p:spPr>
        <p:txBody>
          <a:bodyPr wrap="square" rtlCol="0">
            <a:spAutoFit/>
          </a:bodyPr>
          <a:lstStyle/>
          <a:p>
            <a:r>
              <a:rPr lang="en-US" sz="4000" dirty="0" smtClean="0"/>
              <a:t>Monitoring the number  of the CD4  t-lymphocytes  to be  higher  than 200 copies/ml is absolutely necessary before providing dental treatment to AIDS patients.</a:t>
            </a:r>
            <a:endParaRPr lang="el-GR" sz="4000" dirty="0"/>
          </a:p>
        </p:txBody>
      </p:sp>
      <p:pic>
        <p:nvPicPr>
          <p:cNvPr id="13314" name="Picture 2" descr="Scanning electron micrograph of a CD4+CD25+ regulatory T cell isolated from a mouse spleen."/>
          <p:cNvPicPr>
            <a:picLocks noChangeAspect="1" noChangeArrowheads="1"/>
          </p:cNvPicPr>
          <p:nvPr/>
        </p:nvPicPr>
        <p:blipFill>
          <a:blip r:embed="rId2" cstate="email"/>
          <a:srcRect/>
          <a:stretch>
            <a:fillRect/>
          </a:stretch>
        </p:blipFill>
        <p:spPr bwMode="auto">
          <a:xfrm>
            <a:off x="7308304" y="4437112"/>
            <a:ext cx="1695460" cy="1424187"/>
          </a:xfrm>
          <a:prstGeom prst="rect">
            <a:avLst/>
          </a:prstGeom>
          <a:noFill/>
        </p:spPr>
      </p:pic>
      <p:sp>
        <p:nvSpPr>
          <p:cNvPr id="4" name="3 - Ορθογώνιο"/>
          <p:cNvSpPr/>
          <p:nvPr/>
        </p:nvSpPr>
        <p:spPr>
          <a:xfrm>
            <a:off x="7270586" y="5877272"/>
            <a:ext cx="1728192" cy="846386"/>
          </a:xfrm>
          <a:prstGeom prst="rect">
            <a:avLst/>
          </a:prstGeom>
          <a:ln>
            <a:solidFill>
              <a:srgbClr val="002060"/>
            </a:solidFill>
          </a:ln>
        </p:spPr>
        <p:txBody>
          <a:bodyPr wrap="square">
            <a:spAutoFit/>
          </a:bodyPr>
          <a:lstStyle/>
          <a:p>
            <a:r>
              <a:rPr lang="en-US" sz="700" dirty="0" smtClean="0"/>
              <a:t>Scanning electron micrograph of a CD4+CD25+ regulatory T cell isolated from a mouse spleen. Cells such as these protect from autoimmune diseases, but they can also suppress virus-specific immunity and thereby lead to chronic infections. Credit: NIAID</a:t>
            </a:r>
            <a:endParaRPr lang="el-GR" sz="700" dirty="0"/>
          </a:p>
        </p:txBody>
      </p:sp>
    </p:spTree>
  </p:cSld>
  <p:clrMapOvr>
    <a:masterClrMapping/>
  </p:clrMapOvr>
  <p:transition spd="slow">
    <p:pull dir="rd"/>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TextBox"/>
          <p:cNvSpPr txBox="1"/>
          <p:nvPr/>
        </p:nvSpPr>
        <p:spPr>
          <a:xfrm>
            <a:off x="1187624" y="2132856"/>
            <a:ext cx="7200800" cy="3046988"/>
          </a:xfrm>
          <a:prstGeom prst="rect">
            <a:avLst/>
          </a:prstGeom>
          <a:solidFill>
            <a:schemeClr val="bg1">
              <a:lumMod val="85000"/>
            </a:schemeClr>
          </a:solidFill>
          <a:ln>
            <a:solidFill>
              <a:srgbClr val="C00000"/>
            </a:solidFill>
          </a:ln>
        </p:spPr>
        <p:txBody>
          <a:bodyPr wrap="square" rtlCol="0">
            <a:spAutoFit/>
          </a:bodyPr>
          <a:lstStyle/>
          <a:p>
            <a:pPr>
              <a:lnSpc>
                <a:spcPct val="150000"/>
              </a:lnSpc>
            </a:pPr>
            <a:r>
              <a:rPr lang="en-US" sz="3200" b="1" dirty="0" smtClean="0">
                <a:solidFill>
                  <a:schemeClr val="accent2">
                    <a:lumMod val="50000"/>
                  </a:schemeClr>
                </a:solidFill>
                <a:latin typeface="Verdana" pitchFamily="34" charset="0"/>
                <a:ea typeface="Verdana" pitchFamily="34" charset="0"/>
                <a:cs typeface="Verdana" pitchFamily="34" charset="0"/>
              </a:rPr>
              <a:t>Dentists are advised  </a:t>
            </a:r>
          </a:p>
          <a:p>
            <a:pPr>
              <a:lnSpc>
                <a:spcPct val="150000"/>
              </a:lnSpc>
            </a:pPr>
            <a:r>
              <a:rPr lang="en-US" sz="3200" b="1" dirty="0" smtClean="0">
                <a:solidFill>
                  <a:schemeClr val="accent2">
                    <a:lumMod val="50000"/>
                  </a:schemeClr>
                </a:solidFill>
                <a:latin typeface="Verdana" pitchFamily="34" charset="0"/>
                <a:ea typeface="Verdana" pitchFamily="34" charset="0"/>
                <a:cs typeface="Verdana" pitchFamily="34" charset="0"/>
              </a:rPr>
              <a:t>to use universal precautions and to treat  each patient as if she/he might be </a:t>
            </a:r>
            <a:r>
              <a:rPr lang="en-US" sz="3200" b="1" dirty="0" err="1" smtClean="0">
                <a:solidFill>
                  <a:schemeClr val="accent2">
                    <a:lumMod val="50000"/>
                  </a:schemeClr>
                </a:solidFill>
                <a:latin typeface="Verdana" pitchFamily="34" charset="0"/>
                <a:ea typeface="Verdana" pitchFamily="34" charset="0"/>
                <a:cs typeface="Verdana" pitchFamily="34" charset="0"/>
              </a:rPr>
              <a:t>seropositive</a:t>
            </a:r>
            <a:endParaRPr lang="el-GR" sz="3200" b="1" dirty="0">
              <a:solidFill>
                <a:schemeClr val="accent2">
                  <a:lumMod val="50000"/>
                </a:schemeClr>
              </a:solidFill>
              <a:latin typeface="Verdana" pitchFamily="34" charset="0"/>
              <a:ea typeface="Verdana" pitchFamily="34" charset="0"/>
              <a:cs typeface="Verdana" pitchFamily="34" charset="0"/>
            </a:endParaRPr>
          </a:p>
        </p:txBody>
      </p:sp>
    </p:spTree>
  </p:cSld>
  <p:clrMapOvr>
    <a:masterClrMapping/>
  </p:clrMapOvr>
  <p:transition spd="slow">
    <p:pull dir="rd"/>
  </p:transition>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TextBox"/>
          <p:cNvSpPr txBox="1"/>
          <p:nvPr/>
        </p:nvSpPr>
        <p:spPr>
          <a:xfrm>
            <a:off x="1835696" y="1772816"/>
            <a:ext cx="5688632" cy="1569660"/>
          </a:xfrm>
          <a:prstGeom prst="rect">
            <a:avLst/>
          </a:prstGeom>
          <a:noFill/>
        </p:spPr>
        <p:txBody>
          <a:bodyPr wrap="square" rtlCol="0">
            <a:spAutoFit/>
          </a:bodyPr>
          <a:lstStyle/>
          <a:p>
            <a:pPr algn="ctr"/>
            <a:r>
              <a:rPr lang="en-US" sz="3200" dirty="0" smtClean="0"/>
              <a:t>Longstanding  HIV infection is one reason for  poorly healing  wounds and  socket</a:t>
            </a:r>
            <a:endParaRPr lang="el-GR" sz="3200" dirty="0"/>
          </a:p>
        </p:txBody>
      </p:sp>
      <p:sp>
        <p:nvSpPr>
          <p:cNvPr id="3" name="2 - TextBox"/>
          <p:cNvSpPr txBox="1"/>
          <p:nvPr/>
        </p:nvSpPr>
        <p:spPr>
          <a:xfrm>
            <a:off x="971600" y="4221088"/>
            <a:ext cx="7492629" cy="1077218"/>
          </a:xfrm>
          <a:prstGeom prst="rect">
            <a:avLst/>
          </a:prstGeom>
          <a:noFill/>
        </p:spPr>
        <p:txBody>
          <a:bodyPr wrap="none" rtlCol="0">
            <a:spAutoFit/>
          </a:bodyPr>
          <a:lstStyle/>
          <a:p>
            <a:pPr algn="ctr"/>
            <a:r>
              <a:rPr lang="en-US" sz="3200" dirty="0" smtClean="0"/>
              <a:t>Different immune  conditions  and response</a:t>
            </a:r>
          </a:p>
          <a:p>
            <a:pPr algn="ctr"/>
            <a:r>
              <a:rPr lang="en-US" sz="3200" dirty="0" smtClean="0"/>
              <a:t>Different capacity to  heal</a:t>
            </a:r>
            <a:endParaRPr lang="el-GR" sz="3200" dirty="0"/>
          </a:p>
        </p:txBody>
      </p:sp>
      <p:sp>
        <p:nvSpPr>
          <p:cNvPr id="4" name="3 - Βέλος προς τα κάτω"/>
          <p:cNvSpPr/>
          <p:nvPr/>
        </p:nvSpPr>
        <p:spPr>
          <a:xfrm>
            <a:off x="4283968" y="3573016"/>
            <a:ext cx="864096" cy="504056"/>
          </a:xfrm>
          <a:prstGeom prst="downArrow">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a:p>
        </p:txBody>
      </p:sp>
      <p:sp>
        <p:nvSpPr>
          <p:cNvPr id="5" name="4 - TextBox"/>
          <p:cNvSpPr txBox="1"/>
          <p:nvPr/>
        </p:nvSpPr>
        <p:spPr>
          <a:xfrm>
            <a:off x="6516216" y="6021288"/>
            <a:ext cx="2406236" cy="646331"/>
          </a:xfrm>
          <a:prstGeom prst="rect">
            <a:avLst/>
          </a:prstGeom>
          <a:solidFill>
            <a:schemeClr val="bg1">
              <a:lumMod val="50000"/>
            </a:schemeClr>
          </a:solidFill>
        </p:spPr>
        <p:txBody>
          <a:bodyPr wrap="none" rtlCol="0">
            <a:spAutoFit/>
          </a:bodyPr>
          <a:lstStyle/>
          <a:p>
            <a:r>
              <a:rPr lang="en-US" dirty="0" smtClean="0"/>
              <a:t>DD= Delayed diagnosis</a:t>
            </a:r>
          </a:p>
          <a:p>
            <a:r>
              <a:rPr lang="en-US" dirty="0" smtClean="0"/>
              <a:t>AD= Advanced  disease </a:t>
            </a:r>
            <a:endParaRPr lang="el-GR" dirty="0"/>
          </a:p>
        </p:txBody>
      </p:sp>
      <p:pic>
        <p:nvPicPr>
          <p:cNvPr id="114690" name="Picture 2" descr="http://www.keelpno.gr/Portals/0/%CE%94%CE%B9%CE%BF%CE%B9%CE%BA%CE%B7%CF%84%CE%B9%CE%BA%CE%AE%20%CE%94%CE%B9%CE%AC%CF%81%CE%B8%CF%81%CF%89%CF%83%CE%B7/HIV/hiv-aids.BMP"/>
          <p:cNvPicPr>
            <a:picLocks noChangeAspect="1" noChangeArrowheads="1"/>
          </p:cNvPicPr>
          <p:nvPr/>
        </p:nvPicPr>
        <p:blipFill>
          <a:blip r:embed="rId2" cstate="email"/>
          <a:srcRect/>
          <a:stretch>
            <a:fillRect/>
          </a:stretch>
        </p:blipFill>
        <p:spPr bwMode="auto">
          <a:xfrm>
            <a:off x="467544" y="2780928"/>
            <a:ext cx="2448272" cy="1321290"/>
          </a:xfrm>
          <a:prstGeom prst="rect">
            <a:avLst/>
          </a:prstGeom>
          <a:noFill/>
        </p:spPr>
      </p:pic>
    </p:spTree>
  </p:cSld>
  <p:clrMapOvr>
    <a:masterClrMapping/>
  </p:clrMapOvr>
  <p:transition spd="slow">
    <p:pull dir="rd"/>
  </p:transition>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a:xfrm>
            <a:off x="395536" y="1628800"/>
            <a:ext cx="5040560" cy="4176464"/>
          </a:xfrm>
          <a:solidFill>
            <a:srgbClr val="C00000"/>
          </a:solidFill>
        </p:spPr>
        <p:txBody>
          <a:bodyPr>
            <a:noAutofit/>
          </a:bodyPr>
          <a:lstStyle/>
          <a:p>
            <a:pPr algn="l"/>
            <a:r>
              <a:rPr lang="en-US" sz="2800" b="1" dirty="0" smtClean="0">
                <a:solidFill>
                  <a:schemeClr val="bg1"/>
                </a:solidFill>
              </a:rPr>
              <a:t>Oral Surgery to be performed to the direction of  prevention </a:t>
            </a:r>
            <a:r>
              <a:rPr lang="en-US" sz="2800" b="1" dirty="0" err="1" smtClean="0">
                <a:solidFill>
                  <a:schemeClr val="bg1"/>
                </a:solidFill>
              </a:rPr>
              <a:t>fo</a:t>
            </a:r>
            <a:r>
              <a:rPr lang="en-US" sz="2800" b="1" dirty="0" smtClean="0">
                <a:solidFill>
                  <a:schemeClr val="bg1"/>
                </a:solidFill>
              </a:rPr>
              <a:t> severe bleeding  and infection.</a:t>
            </a:r>
            <a:br>
              <a:rPr lang="en-US" sz="2800" b="1" dirty="0" smtClean="0">
                <a:solidFill>
                  <a:schemeClr val="bg1"/>
                </a:solidFill>
              </a:rPr>
            </a:br>
            <a:r>
              <a:rPr lang="en-US" sz="2800" b="1" dirty="0" smtClean="0">
                <a:solidFill>
                  <a:schemeClr val="bg1"/>
                </a:solidFill>
              </a:rPr>
              <a:t>Prophylactic antibiotics are  necessary for patients  with CD4 cell counts below 200/ml and severe </a:t>
            </a:r>
            <a:r>
              <a:rPr lang="en-US" sz="2800" b="1" dirty="0" err="1" smtClean="0">
                <a:solidFill>
                  <a:schemeClr val="bg1"/>
                </a:solidFill>
              </a:rPr>
              <a:t>neutropenia</a:t>
            </a:r>
            <a:r>
              <a:rPr lang="en-US" sz="2800" b="1" dirty="0" smtClean="0">
                <a:solidFill>
                  <a:schemeClr val="bg1"/>
                </a:solidFill>
              </a:rPr>
              <a:t> &lt; 500/ml</a:t>
            </a:r>
            <a:endParaRPr lang="el-GR" sz="2800" b="1" dirty="0">
              <a:solidFill>
                <a:schemeClr val="bg1"/>
              </a:solidFill>
            </a:endParaRPr>
          </a:p>
        </p:txBody>
      </p:sp>
      <p:sp>
        <p:nvSpPr>
          <p:cNvPr id="3" name="1 - Τίτλος"/>
          <p:cNvSpPr txBox="1">
            <a:spLocks/>
          </p:cNvSpPr>
          <p:nvPr/>
        </p:nvSpPr>
        <p:spPr>
          <a:xfrm>
            <a:off x="4499992" y="1196752"/>
            <a:ext cx="4392488" cy="5112568"/>
          </a:xfrm>
          <a:prstGeom prst="rect">
            <a:avLst/>
          </a:prstGeom>
        </p:spPr>
        <p:txBody>
          <a:bodyPr vert="horz" lIns="91440" tIns="45720" rIns="91440" bIns="45720" rtlCol="0" anchor="ctr">
            <a:no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sz="2800" b="0" i="0" u="none" strike="noStrike" kern="1200" cap="none" spc="0" normalizeH="0" baseline="0" noProof="0" dirty="0" smtClean="0">
                <a:ln>
                  <a:noFill/>
                </a:ln>
                <a:solidFill>
                  <a:schemeClr val="tx1"/>
                </a:solidFill>
                <a:effectLst/>
                <a:uLnTx/>
                <a:uFillTx/>
                <a:latin typeface="+mj-lt"/>
                <a:ea typeface="+mj-ea"/>
                <a:cs typeface="+mj-cs"/>
              </a:rPr>
              <a:t/>
            </a:r>
            <a:br>
              <a:rPr kumimoji="0" lang="en-US" sz="2800" b="0" i="0" u="none" strike="noStrike" kern="1200" cap="none" spc="0" normalizeH="0" baseline="0" noProof="0" dirty="0" smtClean="0">
                <a:ln>
                  <a:noFill/>
                </a:ln>
                <a:solidFill>
                  <a:schemeClr val="tx1"/>
                </a:solidFill>
                <a:effectLst/>
                <a:uLnTx/>
                <a:uFillTx/>
                <a:latin typeface="+mj-lt"/>
                <a:ea typeface="+mj-ea"/>
                <a:cs typeface="+mj-cs"/>
              </a:rPr>
            </a:br>
            <a:endParaRPr kumimoji="0" lang="el-GR" sz="2800" b="0" i="0" u="none" strike="noStrike" kern="1200" cap="none" spc="0" normalizeH="0" baseline="0" noProof="0" dirty="0">
              <a:ln>
                <a:noFill/>
              </a:ln>
              <a:solidFill>
                <a:schemeClr val="tx1"/>
              </a:solidFill>
              <a:effectLst/>
              <a:uLnTx/>
              <a:uFillTx/>
              <a:latin typeface="+mj-lt"/>
              <a:ea typeface="+mj-ea"/>
              <a:cs typeface="+mj-cs"/>
            </a:endParaRPr>
          </a:p>
        </p:txBody>
      </p:sp>
      <p:sp>
        <p:nvSpPr>
          <p:cNvPr id="4" name="3 - TextBox"/>
          <p:cNvSpPr txBox="1"/>
          <p:nvPr/>
        </p:nvSpPr>
        <p:spPr>
          <a:xfrm>
            <a:off x="5508104" y="2852936"/>
            <a:ext cx="3521153" cy="2062103"/>
          </a:xfrm>
          <a:prstGeom prst="rect">
            <a:avLst/>
          </a:prstGeom>
          <a:solidFill>
            <a:schemeClr val="bg1">
              <a:lumMod val="65000"/>
            </a:schemeClr>
          </a:solidFill>
          <a:ln>
            <a:solidFill>
              <a:srgbClr val="C00000"/>
            </a:solidFill>
          </a:ln>
        </p:spPr>
        <p:txBody>
          <a:bodyPr wrap="square" rtlCol="0">
            <a:spAutoFit/>
          </a:bodyPr>
          <a:lstStyle/>
          <a:p>
            <a:pPr>
              <a:lnSpc>
                <a:spcPct val="200000"/>
              </a:lnSpc>
              <a:buFont typeface="Arial" pitchFamily="34" charset="0"/>
              <a:buChar char="•"/>
            </a:pPr>
            <a:r>
              <a:rPr lang="en-US" sz="1600" b="1" dirty="0" smtClean="0"/>
              <a:t> CBC (Complete Blood Count)</a:t>
            </a:r>
          </a:p>
          <a:p>
            <a:pPr>
              <a:lnSpc>
                <a:spcPct val="200000"/>
              </a:lnSpc>
              <a:buFont typeface="Arial" pitchFamily="34" charset="0"/>
              <a:buChar char="•"/>
            </a:pPr>
            <a:r>
              <a:rPr lang="en-US" sz="1600" b="1" dirty="0" smtClean="0"/>
              <a:t> PTT ( Partial </a:t>
            </a:r>
            <a:r>
              <a:rPr lang="en-US" sz="1600" b="1" dirty="0" err="1" smtClean="0"/>
              <a:t>thromboplastine</a:t>
            </a:r>
            <a:r>
              <a:rPr lang="en-US" sz="1600" b="1" dirty="0" smtClean="0"/>
              <a:t> time )</a:t>
            </a:r>
          </a:p>
          <a:p>
            <a:pPr>
              <a:lnSpc>
                <a:spcPct val="200000"/>
              </a:lnSpc>
              <a:buFont typeface="Arial" pitchFamily="34" charset="0"/>
              <a:buChar char="•"/>
            </a:pPr>
            <a:r>
              <a:rPr lang="en-US" sz="1600" b="1" dirty="0" smtClean="0"/>
              <a:t> Platelet Count </a:t>
            </a:r>
          </a:p>
          <a:p>
            <a:pPr>
              <a:lnSpc>
                <a:spcPct val="200000"/>
              </a:lnSpc>
              <a:buFont typeface="Arial" pitchFamily="34" charset="0"/>
              <a:buChar char="•"/>
            </a:pPr>
            <a:endParaRPr lang="el-GR" sz="1600" b="1" dirty="0"/>
          </a:p>
        </p:txBody>
      </p:sp>
      <p:pic>
        <p:nvPicPr>
          <p:cNvPr id="1026" name="Picture 2" descr="High Platelet Count"/>
          <p:cNvPicPr>
            <a:picLocks noChangeAspect="1" noChangeArrowheads="1"/>
          </p:cNvPicPr>
          <p:nvPr/>
        </p:nvPicPr>
        <p:blipFill>
          <a:blip r:embed="rId2" cstate="email"/>
          <a:srcRect/>
          <a:stretch>
            <a:fillRect/>
          </a:stretch>
        </p:blipFill>
        <p:spPr bwMode="auto">
          <a:xfrm>
            <a:off x="6300192" y="4509120"/>
            <a:ext cx="1896145" cy="1400175"/>
          </a:xfrm>
          <a:prstGeom prst="rect">
            <a:avLst/>
          </a:prstGeom>
          <a:ln>
            <a:solidFill>
              <a:srgbClr val="002060"/>
            </a:solidFill>
          </a:ln>
          <a:effectLst>
            <a:outerShdw blurRad="292100" dist="139700" dir="2700000" algn="tl" rotWithShape="0">
              <a:srgbClr val="333333">
                <a:alpha val="65000"/>
              </a:srgbClr>
            </a:outerShdw>
          </a:effectLst>
        </p:spPr>
      </p:pic>
    </p:spTree>
  </p:cSld>
  <p:clrMapOvr>
    <a:masterClrMapping/>
  </p:clrMapOvr>
  <p:transition spd="slow">
    <p:pull dir="rd"/>
  </p:transition>
  <p:timing>
    <p:tnLst>
      <p:par>
        <p:cT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ctrTitle"/>
          </p:nvPr>
        </p:nvSpPr>
        <p:spPr>
          <a:xfrm>
            <a:off x="827584" y="1556792"/>
            <a:ext cx="7772400" cy="4320480"/>
          </a:xfrm>
        </p:spPr>
        <p:style>
          <a:lnRef idx="1">
            <a:schemeClr val="accent2"/>
          </a:lnRef>
          <a:fillRef idx="3">
            <a:schemeClr val="accent2"/>
          </a:fillRef>
          <a:effectRef idx="2">
            <a:schemeClr val="accent2"/>
          </a:effectRef>
          <a:fontRef idx="minor">
            <a:schemeClr val="lt1"/>
          </a:fontRef>
        </p:style>
        <p:txBody>
          <a:bodyPr>
            <a:normAutofit fontScale="90000"/>
          </a:bodyPr>
          <a:lstStyle/>
          <a:p>
            <a:pPr algn="l"/>
            <a:r>
              <a:rPr lang="en-US" sz="3200" b="1" dirty="0" smtClean="0"/>
              <a:t/>
            </a:r>
            <a:br>
              <a:rPr lang="en-US" sz="3200" b="1" dirty="0" smtClean="0"/>
            </a:br>
            <a:r>
              <a:rPr lang="en-US" sz="3200" b="1" dirty="0" smtClean="0"/>
              <a:t>Oral surgery </a:t>
            </a:r>
            <a:r>
              <a:rPr lang="en-US" sz="3200" dirty="0" smtClean="0"/>
              <a:t>must be deferred in these patients as extraction sites can create a portal of systemic fungal dissemination. </a:t>
            </a:r>
            <a:br>
              <a:rPr lang="en-US" sz="3200" dirty="0" smtClean="0"/>
            </a:br>
            <a:r>
              <a:rPr lang="en-US" sz="3200" dirty="0" smtClean="0"/>
              <a:t>Systemic antifungal medications may not resolve all of these fungal infections leading to the possibility of fatal outcomes and resistance of these organisms to antifungal medications is a growing concern. </a:t>
            </a:r>
            <a:br>
              <a:rPr lang="en-US" sz="3200" dirty="0" smtClean="0"/>
            </a:br>
            <a:r>
              <a:rPr lang="en-US" sz="3200" dirty="0" smtClean="0"/>
              <a:t>			</a:t>
            </a:r>
            <a:r>
              <a:rPr lang="en-US" sz="1600" b="1" i="1" dirty="0" err="1" smtClean="0">
                <a:solidFill>
                  <a:schemeClr val="bg1"/>
                </a:solidFill>
              </a:rPr>
              <a:t>Szarejko</a:t>
            </a:r>
            <a:r>
              <a:rPr lang="en-US" sz="1600" b="1" i="1" dirty="0" smtClean="0">
                <a:solidFill>
                  <a:schemeClr val="bg1"/>
                </a:solidFill>
              </a:rPr>
              <a:t> </a:t>
            </a:r>
            <a:r>
              <a:rPr lang="en-US" sz="1800" b="1" i="1" dirty="0" smtClean="0">
                <a:solidFill>
                  <a:schemeClr val="bg1"/>
                </a:solidFill>
              </a:rPr>
              <a:t>M. J</a:t>
            </a:r>
            <a:r>
              <a:rPr lang="en-US" sz="1800" dirty="0" smtClean="0">
                <a:solidFill>
                  <a:schemeClr val="bg1"/>
                </a:solidFill>
              </a:rPr>
              <a:t>.</a:t>
            </a:r>
            <a:r>
              <a:rPr lang="en-US" sz="1800" b="1" i="1" dirty="0" smtClean="0">
                <a:solidFill>
                  <a:schemeClr val="bg1"/>
                </a:solidFill>
              </a:rPr>
              <a:t> (2013)</a:t>
            </a:r>
            <a:r>
              <a:rPr lang="en-US" sz="1800" dirty="0" smtClean="0">
                <a:solidFill>
                  <a:schemeClr val="bg1"/>
                </a:solidFill>
              </a:rPr>
              <a:t> </a:t>
            </a:r>
            <a:r>
              <a:rPr lang="en-US" sz="1800" b="1" i="1" dirty="0" smtClean="0">
                <a:solidFill>
                  <a:schemeClr val="bg1"/>
                </a:solidFill>
              </a:rPr>
              <a:t>Society of Correctional Physicians, </a:t>
            </a:r>
            <a:r>
              <a:rPr lang="el-GR" sz="3200" dirty="0" smtClean="0">
                <a:solidFill>
                  <a:schemeClr val="bg1"/>
                </a:solidFill>
              </a:rPr>
              <a:t/>
            </a:r>
            <a:br>
              <a:rPr lang="el-GR" sz="3200" dirty="0" smtClean="0">
                <a:solidFill>
                  <a:schemeClr val="bg1"/>
                </a:solidFill>
              </a:rPr>
            </a:br>
            <a:endParaRPr lang="el-GR" sz="3200" dirty="0">
              <a:solidFill>
                <a:schemeClr val="bg1"/>
              </a:solidFill>
            </a:endParaRPr>
          </a:p>
        </p:txBody>
      </p:sp>
    </p:spTree>
  </p:cSld>
  <p:clrMapOvr>
    <a:masterClrMapping/>
  </p:clrMapOvr>
  <p:transition spd="slow">
    <p:pull dir="rd"/>
  </p:transition>
  <p:timing>
    <p:tnLst>
      <p:par>
        <p:cT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TextBox"/>
          <p:cNvSpPr txBox="1"/>
          <p:nvPr/>
        </p:nvSpPr>
        <p:spPr>
          <a:xfrm>
            <a:off x="1547664" y="1988840"/>
            <a:ext cx="6264695" cy="3477875"/>
          </a:xfrm>
          <a:prstGeom prst="rect">
            <a:avLst/>
          </a:prstGeom>
          <a:solidFill>
            <a:srgbClr val="008000"/>
          </a:solidFill>
        </p:spPr>
        <p:txBody>
          <a:bodyPr wrap="square" rtlCol="0">
            <a:spAutoFit/>
          </a:bodyPr>
          <a:lstStyle/>
          <a:p>
            <a:r>
              <a:rPr lang="en-US" sz="4400" dirty="0" smtClean="0">
                <a:solidFill>
                  <a:schemeClr val="bg1">
                    <a:lumMod val="95000"/>
                  </a:schemeClr>
                </a:solidFill>
                <a:effectLst>
                  <a:outerShdw blurRad="38100" dist="38100" dir="2700000" algn="tl">
                    <a:srgbClr val="000000">
                      <a:alpha val="43137"/>
                    </a:srgbClr>
                  </a:outerShdw>
                </a:effectLst>
              </a:rPr>
              <a:t>Dental treatment  for the  </a:t>
            </a:r>
            <a:r>
              <a:rPr lang="en-US" sz="4400" b="1" dirty="0" smtClean="0">
                <a:solidFill>
                  <a:schemeClr val="bg1">
                    <a:lumMod val="95000"/>
                  </a:schemeClr>
                </a:solidFill>
                <a:effectLst>
                  <a:outerShdw blurRad="38100" dist="38100" dir="2700000" algn="tl">
                    <a:srgbClr val="000000">
                      <a:alpha val="43137"/>
                    </a:srgbClr>
                  </a:outerShdw>
                </a:effectLst>
              </a:rPr>
              <a:t>asymptomatic</a:t>
            </a:r>
            <a:r>
              <a:rPr lang="en-US" sz="4400" dirty="0" smtClean="0">
                <a:solidFill>
                  <a:schemeClr val="bg1">
                    <a:lumMod val="95000"/>
                  </a:schemeClr>
                </a:solidFill>
                <a:effectLst>
                  <a:outerShdw blurRad="38100" dist="38100" dir="2700000" algn="tl">
                    <a:srgbClr val="000000">
                      <a:alpha val="43137"/>
                    </a:srgbClr>
                  </a:outerShdw>
                </a:effectLst>
              </a:rPr>
              <a:t> HIV patient  is not different from the one  provided to any other person.</a:t>
            </a:r>
            <a:endParaRPr lang="el-GR" sz="4400" dirty="0">
              <a:solidFill>
                <a:schemeClr val="bg1">
                  <a:lumMod val="95000"/>
                </a:schemeClr>
              </a:solidFill>
              <a:effectLst>
                <a:outerShdw blurRad="38100" dist="38100" dir="2700000" algn="tl">
                  <a:srgbClr val="000000">
                    <a:alpha val="43137"/>
                  </a:srgbClr>
                </a:outerShdw>
              </a:effectLst>
            </a:endParaRPr>
          </a:p>
        </p:txBody>
      </p:sp>
    </p:spTree>
  </p:cSld>
  <p:clrMapOvr>
    <a:masterClrMapping/>
  </p:clrMapOvr>
  <p:transition spd="slow">
    <p:pull dir="rd"/>
  </p:transition>
  <p:timing>
    <p:tnLst>
      <p:par>
        <p:cTn id="1" dur="indefinite" restart="never" nodeType="tmRoot"/>
      </p:par>
    </p:tn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ctrTitle"/>
          </p:nvPr>
        </p:nvSpPr>
        <p:spPr>
          <a:xfrm>
            <a:off x="755576" y="2276872"/>
            <a:ext cx="7772400" cy="3054201"/>
          </a:xfrm>
          <a:solidFill>
            <a:schemeClr val="bg1">
              <a:lumMod val="95000"/>
            </a:schemeClr>
          </a:solidFill>
          <a:ln w="3175">
            <a:solidFill>
              <a:schemeClr val="tx1"/>
            </a:solidFill>
          </a:ln>
        </p:spPr>
        <p:txBody>
          <a:bodyPr>
            <a:normAutofit/>
          </a:bodyPr>
          <a:lstStyle/>
          <a:p>
            <a:pPr algn="l"/>
            <a:r>
              <a:rPr lang="en-US" b="1" dirty="0" smtClean="0">
                <a:solidFill>
                  <a:srgbClr val="660033"/>
                </a:solidFill>
                <a:latin typeface="Verdana" pitchFamily="34" charset="0"/>
                <a:ea typeface="Verdana" pitchFamily="34" charset="0"/>
                <a:cs typeface="Verdana" pitchFamily="34" charset="0"/>
              </a:rPr>
              <a:t>Charging extra costs are discriminative towards  HIV infected  patients </a:t>
            </a:r>
            <a:r>
              <a:rPr lang="en-US" sz="1000" b="1" i="1" dirty="0" smtClean="0">
                <a:solidFill>
                  <a:srgbClr val="660033"/>
                </a:solidFill>
                <a:latin typeface="Verdana" pitchFamily="34" charset="0"/>
                <a:ea typeface="Verdana" pitchFamily="34" charset="0"/>
                <a:cs typeface="Verdana" pitchFamily="34" charset="0"/>
              </a:rPr>
              <a:t>( Rule and Veatch</a:t>
            </a:r>
            <a:r>
              <a:rPr lang="en-US" sz="1200" b="1" i="1" dirty="0" smtClean="0">
                <a:solidFill>
                  <a:srgbClr val="660033"/>
                </a:solidFill>
                <a:latin typeface="Verdana" pitchFamily="34" charset="0"/>
                <a:ea typeface="Verdana" pitchFamily="34" charset="0"/>
                <a:cs typeface="Verdana" pitchFamily="34" charset="0"/>
              </a:rPr>
              <a:t>) </a:t>
            </a:r>
            <a:endParaRPr lang="el-GR" sz="1200" b="1" i="1" dirty="0">
              <a:solidFill>
                <a:srgbClr val="660033"/>
              </a:solidFill>
              <a:latin typeface="Verdana" pitchFamily="34" charset="0"/>
              <a:ea typeface="Verdana" pitchFamily="34" charset="0"/>
              <a:cs typeface="Verdana" pitchFamily="34" charset="0"/>
            </a:endParaRPr>
          </a:p>
        </p:txBody>
      </p:sp>
    </p:spTree>
  </p:cSld>
  <p:clrMapOvr>
    <a:masterClrMapping/>
  </p:clrMapOvr>
  <p:transition spd="slow">
    <p:pull dir="rd"/>
  </p:transition>
  <p:timing>
    <p:tnLst>
      <p:par>
        <p:cTn id="1" dur="indefinite" restart="never" nodeType="tmRoot"/>
      </p:par>
    </p:tn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a:xfrm>
            <a:off x="467544" y="1412776"/>
            <a:ext cx="8229600" cy="4320480"/>
          </a:xfrm>
          <a:solidFill>
            <a:schemeClr val="bg1">
              <a:lumMod val="95000"/>
            </a:schemeClr>
          </a:solidFill>
        </p:spPr>
        <p:txBody>
          <a:bodyPr>
            <a:normAutofit/>
          </a:bodyPr>
          <a:lstStyle/>
          <a:p>
            <a:r>
              <a:rPr lang="en-US" b="1" dirty="0" smtClean="0">
                <a:latin typeface="Verdana" pitchFamily="34" charset="0"/>
                <a:ea typeface="Verdana" pitchFamily="34" charset="0"/>
                <a:cs typeface="Verdana" pitchFamily="34" charset="0"/>
              </a:rPr>
              <a:t>Moral duty  whether  dentists have  the obligation  to be regularly screened  for their HIV status.</a:t>
            </a:r>
            <a:r>
              <a:rPr lang="en-US" b="1" i="1" dirty="0" smtClean="0">
                <a:solidFill>
                  <a:srgbClr val="660033"/>
                </a:solidFill>
                <a:latin typeface="Verdana" pitchFamily="34" charset="0"/>
                <a:ea typeface="Verdana" pitchFamily="34" charset="0"/>
                <a:cs typeface="Verdana" pitchFamily="34" charset="0"/>
              </a:rPr>
              <a:t> </a:t>
            </a:r>
            <a:br>
              <a:rPr lang="en-US" b="1" i="1" dirty="0" smtClean="0">
                <a:solidFill>
                  <a:srgbClr val="660033"/>
                </a:solidFill>
                <a:latin typeface="Verdana" pitchFamily="34" charset="0"/>
                <a:ea typeface="Verdana" pitchFamily="34" charset="0"/>
                <a:cs typeface="Verdana" pitchFamily="34" charset="0"/>
              </a:rPr>
            </a:br>
            <a:r>
              <a:rPr lang="en-US" b="1" i="1" dirty="0" smtClean="0">
                <a:solidFill>
                  <a:srgbClr val="660033"/>
                </a:solidFill>
                <a:latin typeface="Verdana" pitchFamily="34" charset="0"/>
                <a:ea typeface="Verdana" pitchFamily="34" charset="0"/>
                <a:cs typeface="Verdana" pitchFamily="34" charset="0"/>
              </a:rPr>
              <a:t>	                      </a:t>
            </a:r>
            <a:r>
              <a:rPr lang="en-US" sz="1000" b="1" i="1" dirty="0" smtClean="0">
                <a:solidFill>
                  <a:srgbClr val="660033"/>
                </a:solidFill>
                <a:latin typeface="Verdana" pitchFamily="34" charset="0"/>
                <a:ea typeface="Verdana" pitchFamily="34" charset="0"/>
                <a:cs typeface="Verdana" pitchFamily="34" charset="0"/>
              </a:rPr>
              <a:t>( Rule and Veatch) (</a:t>
            </a:r>
            <a:r>
              <a:rPr lang="en-US" sz="1000" b="1" i="1" dirty="0" err="1" smtClean="0">
                <a:solidFill>
                  <a:srgbClr val="660033"/>
                </a:solidFill>
                <a:latin typeface="Verdana" pitchFamily="34" charset="0"/>
                <a:ea typeface="Verdana" pitchFamily="34" charset="0"/>
                <a:cs typeface="Verdana" pitchFamily="34" charset="0"/>
              </a:rPr>
              <a:t>Ozar</a:t>
            </a:r>
            <a:r>
              <a:rPr lang="en-US" sz="1000" b="1" i="1" dirty="0" smtClean="0">
                <a:solidFill>
                  <a:srgbClr val="660033"/>
                </a:solidFill>
                <a:latin typeface="Verdana" pitchFamily="34" charset="0"/>
                <a:ea typeface="Verdana" pitchFamily="34" charset="0"/>
                <a:cs typeface="Verdana" pitchFamily="34" charset="0"/>
              </a:rPr>
              <a:t> and </a:t>
            </a:r>
            <a:r>
              <a:rPr lang="en-US" sz="1000" b="1" i="1" dirty="0" err="1" smtClean="0">
                <a:solidFill>
                  <a:srgbClr val="660033"/>
                </a:solidFill>
                <a:latin typeface="Verdana" pitchFamily="34" charset="0"/>
                <a:ea typeface="Verdana" pitchFamily="34" charset="0"/>
                <a:cs typeface="Verdana" pitchFamily="34" charset="0"/>
              </a:rPr>
              <a:t>Sokol</a:t>
            </a:r>
            <a:r>
              <a:rPr lang="en-US" sz="1000" b="1" i="1" dirty="0" smtClean="0">
                <a:solidFill>
                  <a:srgbClr val="660033"/>
                </a:solidFill>
                <a:latin typeface="Verdana" pitchFamily="34" charset="0"/>
                <a:ea typeface="Verdana" pitchFamily="34" charset="0"/>
                <a:cs typeface="Verdana" pitchFamily="34" charset="0"/>
              </a:rPr>
              <a:t>)</a:t>
            </a:r>
            <a:endParaRPr lang="el-GR" sz="1000" b="1" dirty="0">
              <a:latin typeface="Verdana" pitchFamily="34" charset="0"/>
              <a:ea typeface="Verdana" pitchFamily="34" charset="0"/>
              <a:cs typeface="Verdana" pitchFamily="34" charset="0"/>
            </a:endParaRPr>
          </a:p>
        </p:txBody>
      </p:sp>
    </p:spTree>
  </p:cSld>
  <p:clrMapOvr>
    <a:masterClrMapping/>
  </p:clrMapOvr>
  <p:transition spd="slow">
    <p:pull dir="rd"/>
  </p:transition>
  <p:timing>
    <p:tnLst>
      <p:par>
        <p:cTn id="1" dur="indefinite" restart="never" nodeType="tmRoot"/>
      </p:par>
    </p:tn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Ορθογώνιο"/>
          <p:cNvSpPr/>
          <p:nvPr/>
        </p:nvSpPr>
        <p:spPr>
          <a:xfrm>
            <a:off x="107504" y="620688"/>
            <a:ext cx="8838728" cy="5570756"/>
          </a:xfrm>
          <a:prstGeom prst="rect">
            <a:avLst/>
          </a:prstGeom>
        </p:spPr>
        <p:txBody>
          <a:bodyPr wrap="square">
            <a:spAutoFit/>
          </a:bodyPr>
          <a:lstStyle/>
          <a:p>
            <a:pPr marL="2509838" lvl="8"/>
            <a:r>
              <a:rPr lang="en-US" sz="3200" b="1" i="1" dirty="0" smtClean="0">
                <a:solidFill>
                  <a:srgbClr val="C00000"/>
                </a:solidFill>
              </a:rPr>
              <a:t>BEIJING DECLARATION 2009 </a:t>
            </a:r>
          </a:p>
          <a:p>
            <a:pPr algn="just"/>
            <a:endParaRPr lang="en-US" b="1" i="1" dirty="0" smtClean="0">
              <a:solidFill>
                <a:srgbClr val="C00000"/>
              </a:solidFill>
            </a:endParaRPr>
          </a:p>
          <a:p>
            <a:pPr algn="just"/>
            <a:endParaRPr lang="en-US" dirty="0" smtClean="0">
              <a:solidFill>
                <a:srgbClr val="C00000"/>
              </a:solidFill>
            </a:endParaRPr>
          </a:p>
          <a:p>
            <a:pPr algn="just"/>
            <a:r>
              <a:rPr lang="en-US" dirty="0" smtClean="0"/>
              <a:t>The participants of the 6th World Workshop on Oral Health &amp; Disease in AIDS, which took place from 21-24 April 2009 in Beijing, China, welcomed the opportunity to assess the evidence relating to the transmission of HIV in the dental setting from oral health care professionals to patients.  </a:t>
            </a:r>
          </a:p>
          <a:p>
            <a:pPr algn="just"/>
            <a:endParaRPr lang="en-US" dirty="0" smtClean="0"/>
          </a:p>
          <a:p>
            <a:pPr algn="just"/>
            <a:r>
              <a:rPr lang="en-US" dirty="0" smtClean="0"/>
              <a:t>The participants from over 30 Countries noted and considered the inconsistencies in the regulation of the ability of an HIV positive oral health care professional to continue practice. </a:t>
            </a:r>
          </a:p>
          <a:p>
            <a:pPr algn="just"/>
            <a:r>
              <a:rPr lang="en-US" dirty="0" smtClean="0"/>
              <a:t>Having </a:t>
            </a:r>
            <a:r>
              <a:rPr lang="en-US" dirty="0" err="1" smtClean="0"/>
              <a:t>analysed</a:t>
            </a:r>
            <a:r>
              <a:rPr lang="en-US" dirty="0" smtClean="0"/>
              <a:t> the scientific evidence that has become available over the last 20 years, the participants of this workshop conclude that the evidence now supports the view </a:t>
            </a:r>
            <a:r>
              <a:rPr lang="en-US" u="sng" dirty="0" smtClean="0"/>
              <a:t>that Oral Health Care Professionals with HIV do not pose a risk of transmission to patients in the dental setting. </a:t>
            </a:r>
            <a:r>
              <a:rPr lang="en-US" dirty="0" smtClean="0"/>
              <a:t>They can continue a career in clinical practice, provided that the following criteria are met: </a:t>
            </a:r>
          </a:p>
          <a:p>
            <a:pPr algn="just"/>
            <a:r>
              <a:rPr lang="en-US" dirty="0" smtClean="0"/>
              <a:t>1) The individual is under ongoing care by a suitably qualified HIV Health Care Professional </a:t>
            </a:r>
          </a:p>
          <a:p>
            <a:pPr algn="just"/>
            <a:r>
              <a:rPr lang="en-US" dirty="0" smtClean="0"/>
              <a:t>2) The individual remains aware of his/her health status and acts appropriately</a:t>
            </a:r>
          </a:p>
          <a:p>
            <a:pPr algn="just"/>
            <a:r>
              <a:rPr lang="en-US" dirty="0" smtClean="0"/>
              <a:t>3) Standard Infection Control is observed </a:t>
            </a:r>
          </a:p>
          <a:p>
            <a:pPr algn="just"/>
            <a:r>
              <a:rPr lang="en-US" dirty="0" smtClean="0"/>
              <a:t>4) Scientific evidence related to HIV transmission will continue to be reviewed.</a:t>
            </a:r>
            <a:endParaRPr lang="en-US" dirty="0"/>
          </a:p>
        </p:txBody>
      </p:sp>
    </p:spTree>
  </p:cSld>
  <p:clrMapOvr>
    <a:masterClrMapping/>
  </p:clrMapOvr>
  <p:transition spd="slow">
    <p:pull dir="rd"/>
  </p:transition>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cstate="print"/>
          <a:srcRect t="1429"/>
          <a:stretch>
            <a:fillRect/>
          </a:stretch>
        </p:blipFill>
        <p:spPr bwMode="auto">
          <a:xfrm>
            <a:off x="683568" y="1268760"/>
            <a:ext cx="7994835" cy="4968552"/>
          </a:xfrm>
          <a:prstGeom prst="rect">
            <a:avLst/>
          </a:prstGeom>
          <a:noFill/>
          <a:ln w="9525">
            <a:solidFill>
              <a:schemeClr val="tx1">
                <a:lumMod val="75000"/>
                <a:lumOff val="25000"/>
              </a:schemeClr>
            </a:solidFill>
            <a:miter lim="800000"/>
            <a:headEnd/>
            <a:tailEnd/>
          </a:ln>
        </p:spPr>
      </p:pic>
      <p:sp>
        <p:nvSpPr>
          <p:cNvPr id="3" name="2 - TextBox"/>
          <p:cNvSpPr txBox="1"/>
          <p:nvPr/>
        </p:nvSpPr>
        <p:spPr>
          <a:xfrm>
            <a:off x="4355976" y="6021288"/>
            <a:ext cx="4083939" cy="369332"/>
          </a:xfrm>
          <a:prstGeom prst="rect">
            <a:avLst/>
          </a:prstGeom>
          <a:solidFill>
            <a:schemeClr val="tx1">
              <a:lumMod val="75000"/>
              <a:lumOff val="25000"/>
            </a:schemeClr>
          </a:solidFill>
        </p:spPr>
        <p:txBody>
          <a:bodyPr wrap="none" rtlCol="0">
            <a:spAutoFit/>
          </a:bodyPr>
          <a:lstStyle/>
          <a:p>
            <a:r>
              <a:rPr lang="en-US" dirty="0" err="1" smtClean="0">
                <a:solidFill>
                  <a:schemeClr val="accent5">
                    <a:lumMod val="20000"/>
                    <a:lumOff val="80000"/>
                  </a:schemeClr>
                </a:solidFill>
              </a:rPr>
              <a:t>Ozar</a:t>
            </a:r>
            <a:r>
              <a:rPr lang="en-US" dirty="0" smtClean="0">
                <a:solidFill>
                  <a:schemeClr val="accent5">
                    <a:lumMod val="20000"/>
                    <a:lumOff val="80000"/>
                  </a:schemeClr>
                </a:solidFill>
              </a:rPr>
              <a:t> and </a:t>
            </a:r>
            <a:r>
              <a:rPr lang="en-US" dirty="0" err="1" smtClean="0">
                <a:solidFill>
                  <a:schemeClr val="accent5">
                    <a:lumMod val="20000"/>
                    <a:lumOff val="80000"/>
                  </a:schemeClr>
                </a:solidFill>
              </a:rPr>
              <a:t>Sokol</a:t>
            </a:r>
            <a:r>
              <a:rPr lang="en-US" dirty="0" smtClean="0">
                <a:solidFill>
                  <a:schemeClr val="accent5">
                    <a:lumMod val="20000"/>
                    <a:lumOff val="80000"/>
                  </a:schemeClr>
                </a:solidFill>
              </a:rPr>
              <a:t>, Dental Ethics  at </a:t>
            </a:r>
            <a:r>
              <a:rPr lang="en-US" dirty="0" err="1" smtClean="0">
                <a:solidFill>
                  <a:schemeClr val="accent5">
                    <a:lumMod val="20000"/>
                    <a:lumOff val="80000"/>
                  </a:schemeClr>
                </a:solidFill>
              </a:rPr>
              <a:t>chairside</a:t>
            </a:r>
            <a:endParaRPr lang="el-GR" dirty="0">
              <a:solidFill>
                <a:schemeClr val="accent5">
                  <a:lumMod val="20000"/>
                  <a:lumOff val="80000"/>
                </a:schemeClr>
              </a:solidFill>
            </a:endParaRPr>
          </a:p>
        </p:txBody>
      </p:sp>
    </p:spTree>
  </p:cSld>
  <p:clrMapOvr>
    <a:masterClrMapping/>
  </p:clrMapOvr>
  <p:transition spd="slow">
    <p:pull dir="rd"/>
  </p:transition>
  <p:timing>
    <p:tnLst>
      <p:par>
        <p:cTn id="1" dur="indefinite" restart="never" nodeType="tmRoot"/>
      </p:par>
    </p:tn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a:xfrm>
            <a:off x="395536" y="1340768"/>
            <a:ext cx="8229600" cy="1143000"/>
          </a:xfrm>
        </p:spPr>
        <p:txBody>
          <a:bodyPr/>
          <a:lstStyle/>
          <a:p>
            <a:r>
              <a:rPr lang="en-US" b="1" dirty="0" smtClean="0">
                <a:solidFill>
                  <a:srgbClr val="660033"/>
                </a:solidFill>
                <a:latin typeface="Verdana" pitchFamily="34" charset="0"/>
                <a:ea typeface="Verdana" pitchFamily="34" charset="0"/>
                <a:cs typeface="Verdana" pitchFamily="34" charset="0"/>
              </a:rPr>
              <a:t>CORE ISSUES</a:t>
            </a:r>
            <a:endParaRPr lang="el-GR" b="1" dirty="0">
              <a:solidFill>
                <a:srgbClr val="660033"/>
              </a:solidFill>
              <a:latin typeface="Verdana" pitchFamily="34" charset="0"/>
              <a:ea typeface="Verdana" pitchFamily="34" charset="0"/>
              <a:cs typeface="Verdana" pitchFamily="34" charset="0"/>
            </a:endParaRPr>
          </a:p>
        </p:txBody>
      </p:sp>
      <p:sp>
        <p:nvSpPr>
          <p:cNvPr id="3" name="2 - Θέση περιεχομένου"/>
          <p:cNvSpPr>
            <a:spLocks noGrp="1"/>
          </p:cNvSpPr>
          <p:nvPr>
            <p:ph idx="1"/>
          </p:nvPr>
        </p:nvSpPr>
        <p:spPr>
          <a:xfrm>
            <a:off x="467544" y="3212976"/>
            <a:ext cx="8229600" cy="2332856"/>
          </a:xfrm>
        </p:spPr>
        <p:txBody>
          <a:bodyPr>
            <a:normAutofit lnSpcReduction="10000"/>
          </a:bodyPr>
          <a:lstStyle/>
          <a:p>
            <a:pPr>
              <a:buNone/>
            </a:pPr>
            <a:r>
              <a:rPr lang="en-US" dirty="0" smtClean="0"/>
              <a:t>    The dentist chooses the patients he wants to treat,  withholding the information ,disclosing the dental personnel’s of their HIV status (Florida  case , Oklahoma Case, </a:t>
            </a:r>
            <a:r>
              <a:rPr lang="en-US" dirty="0" err="1" smtClean="0"/>
              <a:t>St.Louis</a:t>
            </a:r>
            <a:r>
              <a:rPr lang="en-US" dirty="0" smtClean="0"/>
              <a:t>  Veterans’ case)</a:t>
            </a:r>
            <a:endParaRPr lang="el-GR" dirty="0"/>
          </a:p>
        </p:txBody>
      </p:sp>
    </p:spTree>
  </p:cSld>
  <p:clrMapOvr>
    <a:masterClrMapping/>
  </p:clrMapOvr>
  <p:transition spd="slow">
    <p:pull dir="rd"/>
  </p:transition>
  <p:timing>
    <p:tnLst>
      <p:par>
        <p:cTn id="1" dur="indefinite" restart="never" nodeType="tmRoot"/>
      </p:par>
    </p:tn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a:xfrm>
            <a:off x="395536" y="1700808"/>
            <a:ext cx="8229600" cy="1143000"/>
          </a:xfrm>
          <a:solidFill>
            <a:schemeClr val="bg1"/>
          </a:solidFill>
        </p:spPr>
        <p:txBody>
          <a:bodyPr/>
          <a:lstStyle/>
          <a:p>
            <a:r>
              <a:rPr lang="en-US" b="1" dirty="0" smtClean="0">
                <a:solidFill>
                  <a:srgbClr val="660033"/>
                </a:solidFill>
              </a:rPr>
              <a:t>COMMON PRACTICE</a:t>
            </a:r>
            <a:endParaRPr lang="el-GR" b="1" dirty="0">
              <a:solidFill>
                <a:srgbClr val="660033"/>
              </a:solidFill>
            </a:endParaRPr>
          </a:p>
        </p:txBody>
      </p:sp>
      <p:sp>
        <p:nvSpPr>
          <p:cNvPr id="3" name="2 - Θέση περιεχομένου"/>
          <p:cNvSpPr>
            <a:spLocks noGrp="1"/>
          </p:cNvSpPr>
          <p:nvPr>
            <p:ph idx="1"/>
          </p:nvPr>
        </p:nvSpPr>
        <p:spPr>
          <a:xfrm>
            <a:off x="899592" y="3068960"/>
            <a:ext cx="7416824" cy="2808312"/>
          </a:xfrm>
          <a:solidFill>
            <a:schemeClr val="bg1"/>
          </a:solidFill>
        </p:spPr>
        <p:txBody>
          <a:bodyPr>
            <a:noAutofit/>
          </a:bodyPr>
          <a:lstStyle/>
          <a:p>
            <a:pPr>
              <a:buNone/>
            </a:pPr>
            <a:r>
              <a:rPr lang="en-US" sz="4800" b="1" dirty="0" smtClean="0"/>
              <a:t>Take universal precautions  </a:t>
            </a:r>
          </a:p>
          <a:p>
            <a:pPr>
              <a:buNone/>
            </a:pPr>
            <a:r>
              <a:rPr lang="en-US" sz="4800" b="1" dirty="0" smtClean="0"/>
              <a:t>to control  HIV and other</a:t>
            </a:r>
          </a:p>
          <a:p>
            <a:pPr>
              <a:buNone/>
            </a:pPr>
            <a:r>
              <a:rPr lang="en-US" sz="4800" b="1" dirty="0" smtClean="0"/>
              <a:t>infectious  diseases</a:t>
            </a:r>
          </a:p>
          <a:p>
            <a:pPr>
              <a:buNone/>
            </a:pPr>
            <a:endParaRPr lang="el-GR" sz="4800" b="1" dirty="0"/>
          </a:p>
        </p:txBody>
      </p:sp>
    </p:spTree>
  </p:cSld>
  <p:clrMapOvr>
    <a:masterClrMapping/>
  </p:clrMapOvr>
  <p:transition spd="slow">
    <p:pull dir="rd"/>
  </p:transition>
  <p:timing>
    <p:tnLst>
      <p:par>
        <p:cTn id="1" dur="indefinite" restart="never" nodeType="tmRoot"/>
      </p:par>
    </p:tnLst>
  </p:timing>
</p:sld>
</file>

<file path=ppt/theme/theme1.xml><?xml version="1.0" encoding="utf-8"?>
<a:theme xmlns:a="http://schemas.openxmlformats.org/drawingml/2006/main" name="Θέμα του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1009</TotalTime>
  <Words>2668</Words>
  <Application>Microsoft Office PowerPoint</Application>
  <PresentationFormat>Προβολή στην οθόνη (4:3)</PresentationFormat>
  <Paragraphs>287</Paragraphs>
  <Slides>102</Slides>
  <Notes>0</Notes>
  <HiddenSlides>0</HiddenSlides>
  <MMClips>0</MMClips>
  <ScaleCrop>false</ScaleCrop>
  <HeadingPairs>
    <vt:vector size="4" baseType="variant">
      <vt:variant>
        <vt:lpstr>Θέμα</vt:lpstr>
      </vt:variant>
      <vt:variant>
        <vt:i4>1</vt:i4>
      </vt:variant>
      <vt:variant>
        <vt:lpstr>Τίτλοι διαφανειών</vt:lpstr>
      </vt:variant>
      <vt:variant>
        <vt:i4>102</vt:i4>
      </vt:variant>
    </vt:vector>
  </HeadingPairs>
  <TitlesOfParts>
    <vt:vector size="103" baseType="lpstr">
      <vt:lpstr>Θέμα του Office</vt:lpstr>
      <vt:lpstr>Oral healthcare provision for HIV/AIDS patients.  Challenges and Approaches</vt:lpstr>
      <vt:lpstr>Oral healthcare provision  for HIV/AIDS patients.</vt:lpstr>
      <vt:lpstr>Διαφάνεια 3</vt:lpstr>
      <vt:lpstr>The  Duty to Treat </vt:lpstr>
      <vt:lpstr>Διαφάνεια 5</vt:lpstr>
      <vt:lpstr>Διαφάνεια 6</vt:lpstr>
      <vt:lpstr>Reviewing of  Medical History  before  each visit. Disclose  every piece of information</vt:lpstr>
      <vt:lpstr>ATTENTION….</vt:lpstr>
      <vt:lpstr>Διαφάνεια 9</vt:lpstr>
      <vt:lpstr>Διαφάνεια 10</vt:lpstr>
      <vt:lpstr>δικαΙΩματα και υποχρεΩσεις των οδοντιΑτρων  να δΕχονται οροθετικOYς ασθενΕΙς και να τους παρΕχουν  νοσηλΕΙα και φροντΙδα  RIGHTS AND OBLIGATIONS  OF THE GREEK DENTISTS  TO PROVIDE TREATMENT  IN HIV SEROPOSITIVE PATIENTS   HIV/A.I.D.S. </vt:lpstr>
      <vt:lpstr>Διαφάνεια 12</vt:lpstr>
      <vt:lpstr>Διαφάνεια 13</vt:lpstr>
      <vt:lpstr>Reviewing of  Medical History  before  each visit. Disclose  every piece of information</vt:lpstr>
      <vt:lpstr>Ethical/Moral  Problem</vt:lpstr>
      <vt:lpstr>Διαφάνεια 16</vt:lpstr>
      <vt:lpstr>Διαφάνεια 17</vt:lpstr>
      <vt:lpstr>WHO SHOULD TREAT  HIV infected  patients ?</vt:lpstr>
      <vt:lpstr>Διαφάνεια 19</vt:lpstr>
      <vt:lpstr>Διαφάνεια 20</vt:lpstr>
      <vt:lpstr>Concern from the dentists’ part  that it will be  widely known  as referral source for HIV-infected patients</vt:lpstr>
      <vt:lpstr>From the moment  we  decide to provide  dental treatment  in HIV+  patients  we  have to take  all  the necessary precautions  for the whole dental team  and for the  rest of our  patients.</vt:lpstr>
      <vt:lpstr>Διαφάνεια 23</vt:lpstr>
      <vt:lpstr>Διαφάνεια 24</vt:lpstr>
      <vt:lpstr>Διαφάνεια 25</vt:lpstr>
      <vt:lpstr>Διαφάνεια 26</vt:lpstr>
      <vt:lpstr>Although  the Occupational Exposure for HIV is  low  as 0,3%  compared to 3% for HCV and  30% for HBV, the injury protection protocols are of primary importance in any Dental settlement </vt:lpstr>
      <vt:lpstr>Διαφάνεια 28</vt:lpstr>
      <vt:lpstr>Διαφάνεια 29</vt:lpstr>
      <vt:lpstr>Διαφάνεια 30</vt:lpstr>
      <vt:lpstr>Διαφάνεια 31</vt:lpstr>
      <vt:lpstr>Διαφάνεια 32</vt:lpstr>
      <vt:lpstr>Διαφάνεια 33</vt:lpstr>
      <vt:lpstr>Διαφάνεια 34</vt:lpstr>
      <vt:lpstr>Διαφάνεια 35</vt:lpstr>
      <vt:lpstr>Διαφάνεια 36</vt:lpstr>
      <vt:lpstr>Διαφάνεια 37</vt:lpstr>
      <vt:lpstr>Διαφάνεια 38</vt:lpstr>
      <vt:lpstr>Διαφάνεια 39</vt:lpstr>
      <vt:lpstr>Διαφάνεια 40</vt:lpstr>
      <vt:lpstr>Διαφάνεια 41</vt:lpstr>
      <vt:lpstr>Διαφάνεια 42</vt:lpstr>
      <vt:lpstr>Διαφάνεια 43</vt:lpstr>
      <vt:lpstr>Διαφάνεια 44</vt:lpstr>
      <vt:lpstr>Διαφάνεια 45</vt:lpstr>
      <vt:lpstr>Διαφάνεια 46</vt:lpstr>
      <vt:lpstr>Διαφάνεια 47</vt:lpstr>
      <vt:lpstr>Διαφάνεια 48</vt:lpstr>
      <vt:lpstr>Διαφάνεια 49</vt:lpstr>
      <vt:lpstr>Διαφάνεια 50</vt:lpstr>
      <vt:lpstr>Διαφάνεια 51</vt:lpstr>
      <vt:lpstr>Διαφάνεια 52</vt:lpstr>
      <vt:lpstr>Διαφάνεια 53</vt:lpstr>
      <vt:lpstr>Διαφάνεια 54</vt:lpstr>
      <vt:lpstr>Διαφάνεια 55</vt:lpstr>
      <vt:lpstr>Διαφάνεια 56</vt:lpstr>
      <vt:lpstr>Διαφάνεια 57</vt:lpstr>
      <vt:lpstr>Διαφάνεια 58</vt:lpstr>
      <vt:lpstr>Proper Waste Management and Disposal  Protection of the Dental Personnel Protection of the  Municipal Workers Protection  of the Environment Protection of the Community</vt:lpstr>
      <vt:lpstr>Διαφάνεια 60</vt:lpstr>
      <vt:lpstr>Restricted   Manual cleaning of the sharp  equipment</vt:lpstr>
      <vt:lpstr>Disinfection and Sterilization</vt:lpstr>
      <vt:lpstr>Διαφάνεια 63</vt:lpstr>
      <vt:lpstr>Διαφάνεια 64</vt:lpstr>
      <vt:lpstr>Διαφάνεια 65</vt:lpstr>
      <vt:lpstr>Διαφάνεια 66</vt:lpstr>
      <vt:lpstr>Διαφάνεια 67</vt:lpstr>
      <vt:lpstr>Διαφάνεια 68</vt:lpstr>
      <vt:lpstr>Διαφάνεια 69</vt:lpstr>
      <vt:lpstr>Διαφάνεια 70</vt:lpstr>
      <vt:lpstr>Διαφάνεια 71</vt:lpstr>
      <vt:lpstr>Διαφάνεια 72</vt:lpstr>
      <vt:lpstr>Διαφάνεια 73</vt:lpstr>
      <vt:lpstr>Διαφάνεια 74</vt:lpstr>
      <vt:lpstr>Διαφάνεια 75</vt:lpstr>
      <vt:lpstr>The  Single Use items </vt:lpstr>
      <vt:lpstr>Διαφάνεια 77</vt:lpstr>
      <vt:lpstr>Διαφάνεια 78</vt:lpstr>
      <vt:lpstr>Διαφάνεια 79</vt:lpstr>
      <vt:lpstr>Διαφάνεια 80</vt:lpstr>
      <vt:lpstr>Διαφάνεια 81</vt:lpstr>
      <vt:lpstr>Διαφάνεια 82</vt:lpstr>
      <vt:lpstr>Διαφάνεια 83</vt:lpstr>
      <vt:lpstr>Διαφάνεια 84</vt:lpstr>
      <vt:lpstr>Διαφάνεια 85</vt:lpstr>
      <vt:lpstr>Διαφάνεια 86</vt:lpstr>
      <vt:lpstr>Διαφάνεια 87</vt:lpstr>
      <vt:lpstr>Διαφάνεια 88</vt:lpstr>
      <vt:lpstr>Διαφάνεια 89</vt:lpstr>
      <vt:lpstr>Διαφάνεια 90</vt:lpstr>
      <vt:lpstr>Oral Surgery to be performed to the direction of  prevention fo severe bleeding  and infection. Prophylactic antibiotics are  necessary for patients  with CD4 cell counts below 200/ml and severe neutropenia &lt; 500/ml</vt:lpstr>
      <vt:lpstr> Oral surgery must be deferred in these patients as extraction sites can create a portal of systemic fungal dissemination.  Systemic antifungal medications may not resolve all of these fungal infections leading to the possibility of fatal outcomes and resistance of these organisms to antifungal medications is a growing concern.     Szarejko M. J. (2013) Society of Correctional Physicians,  </vt:lpstr>
      <vt:lpstr>Διαφάνεια 93</vt:lpstr>
      <vt:lpstr>Charging extra costs are discriminative towards  HIV infected  patients ( Rule and Veatch) </vt:lpstr>
      <vt:lpstr>Moral duty  whether  dentists have  the obligation  to be regularly screened  for their HIV status.                         ( Rule and Veatch) (Ozar and Sokol)</vt:lpstr>
      <vt:lpstr>Διαφάνεια 96</vt:lpstr>
      <vt:lpstr>Διαφάνεια 97</vt:lpstr>
      <vt:lpstr>CORE ISSUES</vt:lpstr>
      <vt:lpstr>COMMON PRACTICE</vt:lpstr>
      <vt:lpstr>EDUCATION</vt:lpstr>
      <vt:lpstr>Διαφάνεια 101</vt:lpstr>
      <vt:lpstr>Διαφάνεια 102</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Διαφάνεια 1</dc:title>
  <dc:creator>Kristy</dc:creator>
  <cp:lastModifiedBy> </cp:lastModifiedBy>
  <cp:revision>170</cp:revision>
  <dcterms:created xsi:type="dcterms:W3CDTF">2014-01-15T06:20:28Z</dcterms:created>
  <dcterms:modified xsi:type="dcterms:W3CDTF">2014-03-03T08:41:45Z</dcterms:modified>
</cp:coreProperties>
</file>