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6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841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6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05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054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51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73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42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84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68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400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969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AA20F-03D7-499A-A728-52F3928897A3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A7634-A328-4568-8B09-70A70D2772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854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tosios@dent.uoa.g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" TargetMode="External"/><Relationship Id="rId2" Type="http://schemas.openxmlformats.org/officeDocument/2006/relationships/hyperlink" Target="mailto:ktosios@dent.uoa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/>
          <p:cNvSpPr/>
          <p:nvPr/>
        </p:nvSpPr>
        <p:spPr>
          <a:xfrm>
            <a:off x="4853511" y="1400269"/>
            <a:ext cx="1944216" cy="47089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glow" dir="tl">
              <a:rot lat="0" lon="0" rev="5400000"/>
            </a:lightRig>
          </a:scene3d>
          <a:sp3d extrusionH="76200">
            <a:bevelT/>
            <a:extrusionClr>
              <a:srgbClr val="F6B616"/>
            </a:extrusionClr>
          </a:sp3d>
        </p:spPr>
        <p:txBody>
          <a:bodyPr wrap="squar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0000" b="1" dirty="0" smtClean="0">
                <a:ln w="11430"/>
                <a:solidFill>
                  <a:srgbClr val="F6B61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</a:t>
            </a:r>
            <a:endParaRPr lang="el-GR" sz="30000" b="1" cap="none" spc="0" dirty="0">
              <a:ln w="11430"/>
              <a:solidFill>
                <a:srgbClr val="F6B61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 flipH="1">
            <a:off x="4093649" y="3501008"/>
            <a:ext cx="2996182" cy="2088232"/>
          </a:xfrm>
          <a:prstGeom prst="straightConnector1">
            <a:avLst/>
          </a:prstGeom>
          <a:ln w="146050">
            <a:solidFill>
              <a:srgbClr val="F6B616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Κουλούρα 5"/>
          <p:cNvSpPr/>
          <p:nvPr/>
        </p:nvSpPr>
        <p:spPr>
          <a:xfrm>
            <a:off x="3949633" y="1988840"/>
            <a:ext cx="3744416" cy="3600400"/>
          </a:xfrm>
          <a:prstGeom prst="donut">
            <a:avLst>
              <a:gd name="adj" fmla="val 7371"/>
            </a:avLst>
          </a:prstGeom>
          <a:solidFill>
            <a:srgbClr val="F6B616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76059"/>
            <a:ext cx="3762568" cy="301621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800" spc="200" dirty="0">
                <a:solidFill>
                  <a:srgbClr val="F6B616"/>
                </a:solidFill>
                <a:latin typeface="Bauhaus 93" panose="04030905020B02020C02" pitchFamily="82" charset="0"/>
              </a:rPr>
              <a:t> </a:t>
            </a:r>
            <a:r>
              <a:rPr lang="en-US" sz="2800" spc="200" dirty="0" smtClean="0">
                <a:solidFill>
                  <a:srgbClr val="F6B616"/>
                </a:solidFill>
                <a:latin typeface="Bauhaus 93" panose="04030905020B02020C02" pitchFamily="82" charset="0"/>
              </a:rPr>
              <a:t>   THE</a:t>
            </a:r>
          </a:p>
          <a:p>
            <a:r>
              <a:rPr lang="en-US" sz="5400" spc="200" dirty="0" smtClean="0">
                <a:solidFill>
                  <a:srgbClr val="F6B616"/>
                </a:solidFill>
                <a:latin typeface="Bauhaus 93" panose="04030905020B02020C02" pitchFamily="82" charset="0"/>
              </a:rPr>
              <a:t>ORAL</a:t>
            </a:r>
          </a:p>
          <a:p>
            <a:r>
              <a:rPr lang="en-US" sz="5400" spc="200" dirty="0" smtClean="0">
                <a:solidFill>
                  <a:srgbClr val="F6B616"/>
                </a:solidFill>
                <a:latin typeface="Bauhaus 93" panose="04030905020B02020C02" pitchFamily="82" charset="0"/>
              </a:rPr>
              <a:t>HISTOLOGY</a:t>
            </a:r>
          </a:p>
          <a:p>
            <a:r>
              <a:rPr lang="en-US" sz="5400" spc="200" dirty="0" smtClean="0">
                <a:solidFill>
                  <a:srgbClr val="F6B616"/>
                </a:solidFill>
                <a:latin typeface="Bauhaus 93" panose="04030905020B02020C02" pitchFamily="82" charset="0"/>
              </a:rPr>
              <a:t>GAMES</a:t>
            </a:r>
            <a:endParaRPr lang="el-GR" sz="5400" spc="200" dirty="0">
              <a:solidFill>
                <a:srgbClr val="F6B616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6875999" y="6444983"/>
            <a:ext cx="2180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F6B616"/>
                </a:solidFill>
                <a:effectLst/>
                <a:hlinkClick r:id="rId2"/>
              </a:rPr>
              <a:t>ktosios@dent.uoa.gr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61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6B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εργασία στην ιστολογία </a:t>
            </a:r>
            <a:r>
              <a:rPr lang="el-GR" b="1" dirty="0" smtClean="0">
                <a:solidFill>
                  <a:srgbClr val="F6B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στόματος</a:t>
            </a:r>
            <a:endParaRPr lang="el-GR" b="1" dirty="0">
              <a:solidFill>
                <a:srgbClr val="F6B61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Θέση περιεχομένου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73427"/>
              </p:ext>
            </p:extLst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26768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 sz="2400" b="1" u="none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ερωτήσεις</a:t>
                      </a:r>
                      <a:endParaRPr lang="el-GR" sz="2400" b="1" u="none" dirty="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b="1" u="none" kern="120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απαντήσεις</a:t>
                      </a:r>
                      <a:endParaRPr lang="el-GR" sz="2400" b="1" u="none" kern="1200" dirty="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γιατί να την κάνω;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για να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αυξήσω και να βελτιώσω</a:t>
                      </a:r>
                      <a:r>
                        <a:rPr lang="el-GR" b="1" u="none" baseline="0" dirty="0" smtClean="0">
                          <a:solidFill>
                            <a:srgbClr val="F6B616"/>
                          </a:solidFill>
                          <a:effectLst/>
                        </a:rPr>
                        <a:t>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τις γνώσεις μου*</a:t>
                      </a:r>
                      <a:endParaRPr lang="el-GR" b="1" u="none" dirty="0" smtClean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τι θέμα θα έχει;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ότι σας κινήσει το ενδιαφέρον από</a:t>
                      </a:r>
                      <a:r>
                        <a:rPr lang="el-GR" b="1" u="none" baseline="0" dirty="0" smtClean="0">
                          <a:solidFill>
                            <a:srgbClr val="F6B616"/>
                          </a:solidFill>
                          <a:effectLst/>
                        </a:rPr>
                        <a:t> την ιστολογία στόματος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 - στείλετε </a:t>
                      </a: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</a:rPr>
                        <a:t>mail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 (</a:t>
                      </a: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  <a:hlinkClick r:id="rId2"/>
                        </a:rPr>
                        <a:t>ktosios@dent.uoa.gr</a:t>
                      </a: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</a:rPr>
                        <a:t>)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με πιθανό τίτλο </a:t>
                      </a:r>
                      <a:endParaRPr lang="el-GR" b="1" u="none" dirty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πόσοι συμμετέχουν σε κάθε ομάδα;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ως τρεις, αλλιώς δεν γίνεται δουλειά!</a:t>
                      </a:r>
                      <a:endParaRPr lang="el-GR" b="1" u="none" dirty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τι έκταση θα έχει;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2-4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σελίδες Α4, μπορεί να έχει </a:t>
                      </a:r>
                      <a:r>
                        <a:rPr lang="el-GR" b="1" u="sng" dirty="0" smtClean="0">
                          <a:solidFill>
                            <a:srgbClr val="F6B616"/>
                          </a:solidFill>
                          <a:effectLst/>
                        </a:rPr>
                        <a:t>δικά σας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 (πρωτότυπα) σχήματα, αλλά </a:t>
                      </a:r>
                      <a:r>
                        <a:rPr lang="el-GR" b="1" u="sng" dirty="0" smtClean="0">
                          <a:solidFill>
                            <a:srgbClr val="F6B616"/>
                          </a:solidFill>
                          <a:effectLst/>
                        </a:rPr>
                        <a:t>όχι</a:t>
                      </a:r>
                      <a:r>
                        <a:rPr lang="el-GR" b="1" u="sng" baseline="0" dirty="0" smtClean="0">
                          <a:solidFill>
                            <a:srgbClr val="F6B616"/>
                          </a:solidFill>
                          <a:effectLst/>
                        </a:rPr>
                        <a:t> εικόνες</a:t>
                      </a:r>
                      <a:endParaRPr lang="el-GR" b="1" u="sng" dirty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από πού θα αντλήσω πληροφορίες;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κυρίως από το βιβλίο </a:t>
                      </a:r>
                      <a:r>
                        <a:rPr lang="en-GB" b="1" u="none" dirty="0" smtClean="0">
                          <a:solidFill>
                            <a:srgbClr val="F6B616"/>
                          </a:solidFill>
                          <a:effectLst/>
                        </a:rPr>
                        <a:t>Ten Cate’s Oral Histology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 </a:t>
                      </a:r>
                      <a:r>
                        <a:rPr lang="el-GR" b="1" u="none" smtClean="0">
                          <a:solidFill>
                            <a:srgbClr val="F6B616"/>
                          </a:solidFill>
                          <a:effectLst/>
                        </a:rPr>
                        <a:t>και </a:t>
                      </a:r>
                      <a:r>
                        <a:rPr lang="el-GR" b="1" u="none" smtClean="0">
                          <a:solidFill>
                            <a:srgbClr val="F6B616"/>
                          </a:solidFill>
                          <a:effectLst/>
                        </a:rPr>
                        <a:t>τη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βιβλιογραφική βάση </a:t>
                      </a:r>
                      <a:r>
                        <a:rPr lang="en-US" b="1" u="none" dirty="0" err="1" smtClean="0">
                          <a:solidFill>
                            <a:srgbClr val="F6B616"/>
                          </a:solidFill>
                          <a:effectLst/>
                        </a:rPr>
                        <a:t>pubmed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, για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έρευνες </a:t>
                      </a:r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μετά το 2013 </a:t>
                      </a: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</a:rPr>
                        <a:t>(</a:t>
                      </a:r>
                      <a:r>
                        <a:rPr lang="en-GB" b="1" u="none" dirty="0" smtClean="0">
                          <a:solidFill>
                            <a:srgbClr val="F6B616"/>
                          </a:solidFill>
                          <a:effectLst/>
                          <a:hlinkClick r:id="rId3"/>
                        </a:rPr>
                        <a:t>www.ncbi.nlm.nih.gov/pubmed</a:t>
                      </a:r>
                      <a:r>
                        <a:rPr lang="en-GB" b="1" u="none" dirty="0" smtClean="0">
                          <a:solidFill>
                            <a:srgbClr val="F6B616"/>
                          </a:solidFill>
                          <a:effectLst/>
                        </a:rPr>
                        <a:t> </a:t>
                      </a: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</a:rPr>
                        <a:t>)</a:t>
                      </a:r>
                      <a:endParaRPr lang="el-GR" b="1" u="none" dirty="0" smtClean="0">
                        <a:solidFill>
                          <a:srgbClr val="F6B616"/>
                        </a:solidFill>
                        <a:effectLst/>
                      </a:endParaRPr>
                    </a:p>
                    <a:p>
                      <a:endParaRPr lang="el-GR" b="1" u="none" dirty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none" dirty="0" smtClean="0">
                          <a:solidFill>
                            <a:srgbClr val="F6B616"/>
                          </a:solidFill>
                          <a:effectLst/>
                        </a:rPr>
                        <a:t>* </a:t>
                      </a:r>
                      <a:endParaRPr lang="el-GR" b="1" u="none" dirty="0" smtClean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u="none" dirty="0" smtClean="0">
                          <a:solidFill>
                            <a:srgbClr val="F6B616"/>
                          </a:solidFill>
                          <a:effectLst/>
                        </a:rPr>
                        <a:t>αν</a:t>
                      </a:r>
                      <a:r>
                        <a:rPr lang="el-GR" b="1" u="none" baseline="0" dirty="0" smtClean="0">
                          <a:solidFill>
                            <a:srgbClr val="F6B616"/>
                          </a:solidFill>
                          <a:effectLst/>
                        </a:rPr>
                        <a:t> είναι καλή κερδίζετε μονάδες στο βαθμό της ιστολογίας στόματος</a:t>
                      </a:r>
                      <a:r>
                        <a:rPr lang="en-US" b="1" u="none" baseline="0" dirty="0" smtClean="0">
                          <a:solidFill>
                            <a:srgbClr val="F6B616"/>
                          </a:solidFill>
                          <a:effectLst/>
                        </a:rPr>
                        <a:t>, </a:t>
                      </a:r>
                      <a:r>
                        <a:rPr lang="el-GR" b="1" u="none" baseline="0" dirty="0" smtClean="0">
                          <a:solidFill>
                            <a:srgbClr val="F6B616"/>
                          </a:solidFill>
                          <a:effectLst/>
                        </a:rPr>
                        <a:t>αν δεν είναι… </a:t>
                      </a:r>
                      <a:endParaRPr lang="el-GR" b="1" u="none" dirty="0">
                        <a:solidFill>
                          <a:srgbClr val="F6B616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131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Θέμα του Office</vt:lpstr>
      <vt:lpstr>PowerPoint Presentation</vt:lpstr>
      <vt:lpstr>εργασία στην ιστολογία στόματος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KT</dc:creator>
  <cp:lastModifiedBy>Tosios</cp:lastModifiedBy>
  <cp:revision>7</cp:revision>
  <dcterms:created xsi:type="dcterms:W3CDTF">2018-05-01T04:34:24Z</dcterms:created>
  <dcterms:modified xsi:type="dcterms:W3CDTF">2020-03-30T09:21:58Z</dcterms:modified>
</cp:coreProperties>
</file>