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02" r:id="rId2"/>
    <p:sldId id="317" r:id="rId3"/>
    <p:sldId id="293" r:id="rId4"/>
    <p:sldId id="296" r:id="rId5"/>
    <p:sldId id="316" r:id="rId6"/>
    <p:sldId id="315" r:id="rId7"/>
    <p:sldId id="307" r:id="rId8"/>
    <p:sldId id="314" r:id="rId9"/>
    <p:sldId id="313" r:id="rId10"/>
    <p:sldId id="304" r:id="rId11"/>
    <p:sldId id="305" r:id="rId12"/>
    <p:sldId id="294" r:id="rId13"/>
    <p:sldId id="309" r:id="rId14"/>
    <p:sldId id="298" r:id="rId15"/>
    <p:sldId id="299" r:id="rId16"/>
    <p:sldId id="300" r:id="rId17"/>
    <p:sldId id="303" r:id="rId18"/>
    <p:sldId id="295" r:id="rId19"/>
    <p:sldId id="320" r:id="rId20"/>
    <p:sldId id="258" r:id="rId21"/>
    <p:sldId id="259" r:id="rId22"/>
    <p:sldId id="272" r:id="rId23"/>
    <p:sldId id="274" r:id="rId24"/>
    <p:sldId id="260" r:id="rId25"/>
    <p:sldId id="273" r:id="rId26"/>
    <p:sldId id="261" r:id="rId27"/>
    <p:sldId id="292" r:id="rId28"/>
    <p:sldId id="267" r:id="rId29"/>
    <p:sldId id="270" r:id="rId30"/>
    <p:sldId id="256" r:id="rId31"/>
    <p:sldId id="257" r:id="rId32"/>
    <p:sldId id="279" r:id="rId33"/>
    <p:sldId id="275" r:id="rId34"/>
    <p:sldId id="277" r:id="rId35"/>
    <p:sldId id="278" r:id="rId36"/>
    <p:sldId id="310" r:id="rId37"/>
    <p:sldId id="321" r:id="rId38"/>
    <p:sldId id="322" r:id="rId39"/>
    <p:sldId id="282" r:id="rId40"/>
    <p:sldId id="286" r:id="rId41"/>
    <p:sldId id="283" r:id="rId42"/>
    <p:sldId id="289" r:id="rId43"/>
    <p:sldId id="281" r:id="rId44"/>
    <p:sldId id="284" r:id="rId45"/>
    <p:sldId id="287" r:id="rId46"/>
    <p:sldId id="306" r:id="rId47"/>
    <p:sldId id="285" r:id="rId48"/>
    <p:sldId id="290" r:id="rId49"/>
    <p:sldId id="311" r:id="rId50"/>
    <p:sldId id="266" r:id="rId51"/>
    <p:sldId id="318" r:id="rId52"/>
    <p:sldId id="319" r:id="rId53"/>
    <p:sldId id="262" r:id="rId54"/>
    <p:sldId id="263" r:id="rId55"/>
    <p:sldId id="264" r:id="rId56"/>
    <p:sldId id="312" r:id="rId57"/>
    <p:sldId id="308" r:id="rId58"/>
    <p:sldId id="288" r:id="rId59"/>
    <p:sldId id="265" r:id="rId60"/>
    <p:sldId id="269"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B8FF"/>
    <a:srgbClr val="0052AC"/>
    <a:srgbClr val="0072C0"/>
    <a:srgbClr val="0099FF"/>
    <a:srgbClr val="00A1DA"/>
    <a:srgbClr val="800000"/>
    <a:srgbClr val="008000"/>
    <a:srgbClr val="009900"/>
    <a:srgbClr val="FF99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67" autoAdjust="0"/>
  </p:normalViewPr>
  <p:slideViewPr>
    <p:cSldViewPr snapToGrid="0">
      <p:cViewPr varScale="1">
        <p:scale>
          <a:sx n="84" d="100"/>
          <a:sy n="84" d="100"/>
        </p:scale>
        <p:origin x="-160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335556-C296-471D-A8BC-B8098DFC397C}"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8DA1E-D03F-460F-A99D-3E1884ED8C1E}" type="slidenum">
              <a:rPr lang="el-GR"/>
              <a:pPr/>
              <a:t>1</a:t>
            </a:fld>
            <a:endParaRPr lang="el-G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Copyright </a:t>
            </a:r>
            <a:r>
              <a:rPr lang="en-US" dirty="0"/>
              <a:t>© </a:t>
            </a:r>
            <a:r>
              <a:rPr lang="el-GR" dirty="0"/>
              <a:t>Δ. </a:t>
            </a:r>
            <a:r>
              <a:rPr lang="el-GR" dirty="0" err="1"/>
              <a:t>Χαλαζωνίτης</a:t>
            </a:r>
            <a:r>
              <a:rPr lang="el-GR"/>
              <a:t> </a:t>
            </a:r>
            <a:r>
              <a:rPr lang="el-GR" smtClean="0"/>
              <a:t>2020.</a:t>
            </a:r>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EDB4C-6C83-4DEB-BC6B-23380E5F6E35}" type="slidenum">
              <a:rPr lang="el-GR"/>
              <a:pPr/>
              <a:t>11</a:t>
            </a:fld>
            <a:endParaRPr lang="el-G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l-GR"/>
              <a:t>Ομοίως, όταν το δόντι έχει απόκλιση: το σύρμα ασκεί ροπή, η οποία στρέφει το δόντι.</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56A5A-B92B-49A2-8913-AAD131B005CE}" type="slidenum">
              <a:rPr lang="el-GR"/>
              <a:pPr/>
              <a:t>12</a:t>
            </a:fld>
            <a:endParaRPr lang="el-G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l-GR"/>
              <a:t>Πριν και μετά τη δράση του σύρματος. Χρονικό διάστημα περίπου δύο μηνών.</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267F7-0EC3-42B2-9DC4-F4023BB39FE4}" type="slidenum">
              <a:rPr lang="el-GR"/>
              <a:pPr/>
              <a:t>13</a:t>
            </a:fld>
            <a:endParaRPr lang="el-G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l-GR"/>
              <a:t>Παρόλο που το σύρμα μπορεί να έχει ευθειαστεί, τα δόντια δεν θα είναι απαραίτητα ίσια. Αυτό συμβαίνει επειδή το σύρμα δεν ταιριάζει απόλυτα μέσα στην εγκοπή του αγκίστρου. Συνήθως το σύρμα είναι αρκετά μικρότερο (π.χ. 0.014</a:t>
            </a:r>
            <a:r>
              <a:rPr lang="en-US"/>
              <a:t>”</a:t>
            </a:r>
            <a:r>
              <a:rPr lang="el-GR"/>
              <a:t> σε 0.018</a:t>
            </a:r>
            <a:r>
              <a:rPr lang="en-US"/>
              <a:t>”</a:t>
            </a:r>
            <a:r>
              <a:rPr lang="el-GR"/>
              <a:t> εγκοπή), και αυτό συμβαίνει ώστε να έχει αρκετή ελαστικότητα και να μην παραμορφωθεί μόνιμα όταν τοποθετηθεί στα άγκιστρα, στην αρχική κατάσταση πριν τα δόντια ισιώσουν. Καθώς προχωράει η θεραπεία, μπορούμε να χρησιμοποιούμε μεγαλύτερης διαμέτρου σύρματα, γιατί πλέον η παραμόρφωση που υπόκεινται είναι μικρότερη (τα δόντια έχουν ισιώσει αρκετά). Έτσι, η εγκοπή ‘γεμίζει’ και τα δόντια ακολουθούν πιστότερα τον ευθειασμό του σύρματος.</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F6944-964D-49DC-80CF-C22397889532}" type="slidenum">
              <a:rPr lang="el-GR"/>
              <a:pPr/>
              <a:t>14</a:t>
            </a:fld>
            <a:endParaRPr lang="el-G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l-GR" dirty="0"/>
              <a:t>Εφόσον το σύρμα τοποθετείται στην εγκοπή του αγκίστρου, η δύναμη που ασκεί θα έχει σημείο εφαρμογής περίπου το μέσο της μύλης. Δυνάμεις, όπως δείχνει το σχήμα, </a:t>
            </a:r>
            <a:r>
              <a:rPr lang="el-GR" dirty="0" smtClean="0"/>
              <a:t>προκαλούν </a:t>
            </a:r>
            <a:r>
              <a:rPr lang="el-GR" dirty="0"/>
              <a:t>υπερώια απόκλιση.</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DB00F-A135-47C9-8AC9-B41DBA54CA99}" type="slidenum">
              <a:rPr lang="el-GR"/>
              <a:pPr/>
              <a:t>15</a:t>
            </a:fld>
            <a:endParaRPr lang="el-G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l-GR"/>
              <a:t>Αυτή λέγεται ‘μη ελεγχόμενη απόκλιση’, με κέντρο περιστροφής κοντά στο ακρορρίζιο (εξαρτάται από τη θέση του κέντρου αντίστασης).</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ABAD0-FD26-4A5C-900E-C7A65294910B}" type="slidenum">
              <a:rPr lang="el-GR"/>
              <a:pPr/>
              <a:t>16</a:t>
            </a:fld>
            <a:endParaRPr lang="el-G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l-GR"/>
              <a:t>Είναι προφανές ότι μετακινήσεις όπως αυτή η στρέψη, δεν είναι εφικτές, αφού, στην περίπτωση αυτή, απαιτείται εφαρμογή της δύναμης σε σημείο της ρίζας. Εκεί, όμως, δεν υπάρχει εγκοπή αγκίστρου για να τοποθετήσουμε το σύρμα. Πώς θα πετύχουμε τέτοια μετακίνηση;</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11E9C-1908-4245-BB17-15AB6D012754}" type="slidenum">
              <a:rPr lang="el-GR"/>
              <a:pPr/>
              <a:t>17</a:t>
            </a:fld>
            <a:endParaRPr lang="el-G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l-GR" dirty="0"/>
              <a:t>Με σύρμα ορθογώνιας διατομής! Προσέξτε ότι το σύρμα τοποθετείται με τη μεγαλύτερη διάσταση κάθετα προς την επιφάνεια του δοντιού και τη βάση του αγκίστρου </a:t>
            </a:r>
            <a:r>
              <a:rPr lang="el-GR" dirty="0" smtClean="0"/>
              <a:t>(περισσότερο εκ παραδόσεως παρά για </a:t>
            </a:r>
            <a:r>
              <a:rPr lang="el-GR" dirty="0" err="1" smtClean="0"/>
              <a:t>εμβιομηχανικούς</a:t>
            </a:r>
            <a:r>
              <a:rPr lang="el-GR" dirty="0" smtClean="0"/>
              <a:t> λόγους. Η </a:t>
            </a:r>
            <a:r>
              <a:rPr lang="el-GR" dirty="0"/>
              <a:t>τεχνική λέγεται </a:t>
            </a:r>
            <a:r>
              <a:rPr lang="en-US" dirty="0"/>
              <a:t>edgewise</a:t>
            </a:r>
            <a:r>
              <a:rPr lang="el-GR" dirty="0"/>
              <a:t>). Το σύρμα ορθογώνιας διατομής μπορεί να ασκήσει και ροπές…</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DC027-5884-4FC7-A31B-499F68414D76}" type="slidenum">
              <a:rPr lang="el-GR"/>
              <a:pPr/>
              <a:t>18</a:t>
            </a:fld>
            <a:endParaRPr lang="el-G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l-GR"/>
              <a:t>Κάμπτουμε το σύρμα, ώστε να έχει κλίση σε σχέση με την εγκοπή. Μετά το τοποθετούμε μέσα στην εγκοπή. Το σύρμα υπόκειται σε ελαστική παραμόρφωση και τείνει να επανέλθει στην αρχική του κατάσταση. Έτσι ασκεί ροπή στο δόντι και το αποτέλεσμα είναι η επιθυμητή στρέψη. Η δυνατότητα μετακίνησης των δοντιών (και ριζών) σε όλα τα επίπεδα του χώρου είναι η βασική διαφορά μεταξύ κινητών και ακινήτων μηχανημάτων, και επιτυγχάνεται με την εφαρμογή συνδυασμού δυνάμεων και ροπών, όπως φαίνεται σ’ αυτό το παράδειγμα. Ποιες άλλες διαφορές υπάρχουν;</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19BB1-0A8F-4EBD-965F-D3B1E69A3A2E}" type="slidenum">
              <a:rPr lang="el-GR"/>
              <a:pPr/>
              <a:t>20</a:t>
            </a:fld>
            <a:endParaRPr lang="el-G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l-GR"/>
              <a:t>Στήριξη στην Ορθοδοντική.</a:t>
            </a:r>
          </a:p>
          <a:p>
            <a:r>
              <a:rPr lang="el-GR"/>
              <a:t>Περιγράψτε το πρόσωπο και τους οδοντικούς φραγμούς του ασθενούς. Προσέξτε ιδιαίτερα τα χείλη, την οριζόντια πρόταξη και την χειλική απόκλιση των τομέων.</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8887D-590F-4807-860E-8596A3984FB2}" type="slidenum">
              <a:rPr lang="el-GR"/>
              <a:pPr/>
              <a:t>21</a:t>
            </a:fld>
            <a:endParaRPr lang="el-G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l-GR"/>
              <a:t>Το ιχνογράφημα της κεφαλομετρικής ακτινογραφίας.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761A0-E077-430B-ABB8-1DC58C600299}" type="slidenum">
              <a:rPr lang="el-GR"/>
              <a:pPr/>
              <a:t>3</a:t>
            </a:fld>
            <a:endParaRPr lang="el-G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l-GR" dirty="0"/>
              <a:t>Τα άγκιστρα </a:t>
            </a:r>
            <a:r>
              <a:rPr lang="el-GR" dirty="0" err="1" smtClean="0"/>
              <a:t>συγκολλώνται</a:t>
            </a:r>
            <a:r>
              <a:rPr lang="el-GR" dirty="0" smtClean="0"/>
              <a:t> </a:t>
            </a:r>
            <a:r>
              <a:rPr lang="el-GR" dirty="0"/>
              <a:t>στην αδαμαντίνη με σύνθετη ρητίνη μέσω </a:t>
            </a:r>
            <a:r>
              <a:rPr lang="el-GR" dirty="0" err="1"/>
              <a:t>αδροποίησης</a:t>
            </a:r>
            <a:r>
              <a:rPr lang="el-GR" dirty="0"/>
              <a:t>. Η εγκοπή έχει μέγεθος 0.018</a:t>
            </a:r>
            <a:r>
              <a:rPr lang="en-US" dirty="0"/>
              <a:t>” x 0.025” </a:t>
            </a:r>
            <a:r>
              <a:rPr lang="el-GR" dirty="0"/>
              <a:t>ή </a:t>
            </a:r>
            <a:r>
              <a:rPr lang="en-US" dirty="0"/>
              <a:t>0.022” x 0.028</a:t>
            </a:r>
            <a:r>
              <a:rPr lang="en-US" dirty="0" smtClean="0"/>
              <a:t>”</a:t>
            </a:r>
            <a:r>
              <a:rPr lang="el-GR" dirty="0" smtClean="0"/>
              <a:t> (χιλιοστά της ίντσας). </a:t>
            </a:r>
            <a:r>
              <a:rPr lang="el-GR" dirty="0"/>
              <a:t>Έτσι, ο ορθοδοντικός επιλέγει και χρησιμοποιεί άγκιστρα γνωστά ως: 18 (χιλιοστά της ίντσας) ή 22, ανάλογα με την κατακόρυφη διάσταση</a:t>
            </a:r>
            <a:r>
              <a:rPr lang="el-GR" dirty="0" smtClean="0"/>
              <a:t>. Σε χιλιοστά του μέτρου αυτά είναι 0.46 και 0.56. Οι τιμές αυτές δεν έχουν τόση σημασία, όσο το γεγονός ότι κυκλοφορούν στην αγορά δύο διαφορετικές διαστάσεις.</a:t>
            </a:r>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4B3B9-2DB6-4B47-B1BC-8041DACEC507}" type="slidenum">
              <a:rPr lang="el-GR"/>
              <a:pPr/>
              <a:t>22</a:t>
            </a:fld>
            <a:endParaRPr lang="el-G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l-GR"/>
              <a:t>Μετρήσεις που δείχνουν την αυξημένη χειλική απόκλιση των τομέων.</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DEF1F-06BC-4CFD-8504-EDF68FCE74F5}" type="slidenum">
              <a:rPr lang="el-GR"/>
              <a:pPr/>
              <a:t>23</a:t>
            </a:fld>
            <a:endParaRPr lang="el-G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l-GR"/>
              <a:t>Η επιθυμητή ανόρθωση των τομέων.</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5F498-1C5A-4B75-BBE2-0C8F86FE783F}" type="slidenum">
              <a:rPr lang="el-GR"/>
              <a:pPr/>
              <a:t>24</a:t>
            </a:fld>
            <a:endParaRPr lang="el-G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l-GR"/>
              <a:t>Η ανόρθωση (γλωσσική μετακίνηση) των τομέων που θέλουμε να επιτευχθεί με την ορθοδοντική θεραπεία.</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F610F-C07D-4DE8-84CB-46EB94DBCAB7}" type="slidenum">
              <a:rPr lang="el-GR"/>
              <a:pPr/>
              <a:t>25</a:t>
            </a:fld>
            <a:endParaRPr lang="el-G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l-GR"/>
              <a:t>Ο απαραίτητος χώρος θα προκύψει από την εξαγωγή των πρώτων κάτω προγομφίων.</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31653-F653-4D45-AD62-055296EDDF22}" type="slidenum">
              <a:rPr lang="el-GR"/>
              <a:pPr/>
              <a:t>29</a:t>
            </a:fld>
            <a:endParaRPr lang="el-G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l-GR"/>
              <a:t>Δεν θέλουμε να συμβεί αυτό, γιατί τότε οι εξαγωγές θα είναι μάταιες.</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D0309-E4BC-4D64-8F66-F206B1D11BB2}" type="slidenum">
              <a:rPr lang="el-GR"/>
              <a:pPr/>
              <a:t>30</a:t>
            </a:fld>
            <a:endParaRPr lang="el-G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l-GR"/>
              <a:t>Δύο διαφορετικές εκδοχές της φημισμένης ρήσης, προσαρμοσμένης στο θέμα μας.</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8E345-85BA-4538-895D-99B62048FAB9}" type="slidenum">
              <a:rPr lang="el-GR"/>
              <a:pPr/>
              <a:t>31</a:t>
            </a:fld>
            <a:endParaRPr lang="el-G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l-GR"/>
              <a:t>Η λέξη ‘στήριξη’ χρησιμοποιείται στην Ορθοδοντική με δύο έννοιες.</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3B824-E891-43E4-9DFF-D71D8CD7FEBD}" type="slidenum">
              <a:rPr lang="el-GR"/>
              <a:pPr/>
              <a:t>36</a:t>
            </a:fld>
            <a:endParaRPr lang="el-G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l-GR"/>
              <a:t>Μετακίνηση των κυνοδόντων προς τα άπω, μετά από εξαγωγή προγομφίων. Στήριξη οδοντική…</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Αγκύλη πριν την ενεργοποίηση</a:t>
            </a:r>
            <a:endParaRPr lang="el-GR" dirty="0"/>
          </a:p>
        </p:txBody>
      </p:sp>
      <p:sp>
        <p:nvSpPr>
          <p:cNvPr id="4" name="Slide Number Placeholder 3"/>
          <p:cNvSpPr>
            <a:spLocks noGrp="1"/>
          </p:cNvSpPr>
          <p:nvPr>
            <p:ph type="sldNum" sz="quarter" idx="10"/>
          </p:nvPr>
        </p:nvSpPr>
        <p:spPr/>
        <p:txBody>
          <a:bodyPr/>
          <a:lstStyle/>
          <a:p>
            <a:fld id="{81335556-C296-471D-A8BC-B8098DFC397C}" type="slidenum">
              <a:rPr lang="el-GR" smtClean="0"/>
              <a:pPr/>
              <a:t>37</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Μετά την ενεργοποίηση,</a:t>
            </a:r>
            <a:r>
              <a:rPr lang="el-GR" baseline="0" dirty="0" smtClean="0"/>
              <a:t> η αγκύλη ασκεί δυνάμεις και ροπές στα δόντια στήριξης. Οι δυνάμεις είναι πάντα ίσες και αντίθετες. Οι ροπές δεν είναι απαραίτητο να είναι ίσες και αντίθετες. Μπορεί να είναι και ίδιας φοράς, ή κάποια μπορεί να είναι και μηδενική, ανάλογα με τη γεωμετρία (σχήμα) της αγκύλης. Τα χρώματα δείχνουν τις τάσεις που αναπτύσσονται στο σύρμα.</a:t>
            </a:r>
            <a:endParaRPr lang="el-GR" dirty="0"/>
          </a:p>
        </p:txBody>
      </p:sp>
      <p:sp>
        <p:nvSpPr>
          <p:cNvPr id="4" name="Slide Number Placeholder 3"/>
          <p:cNvSpPr>
            <a:spLocks noGrp="1"/>
          </p:cNvSpPr>
          <p:nvPr>
            <p:ph type="sldNum" sz="quarter" idx="10"/>
          </p:nvPr>
        </p:nvSpPr>
        <p:spPr/>
        <p:txBody>
          <a:bodyPr/>
          <a:lstStyle/>
          <a:p>
            <a:fld id="{81335556-C296-471D-A8BC-B8098DFC397C}" type="slidenum">
              <a:rPr lang="el-GR" smtClean="0"/>
              <a:pPr/>
              <a:t>38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BDCFD-A0F1-488F-B86B-C39A3BE145A7}" type="slidenum">
              <a:rPr lang="el-GR"/>
              <a:pPr/>
              <a:t>4</a:t>
            </a:fld>
            <a:endParaRPr lang="el-G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l-GR"/>
              <a:t>Η πρόσδεση συγκρατεί το σύρμα μέσα στην εγκοπή. Υπάρχουν συρμάτινες και ελαστικές προσδέσεις.</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A084F-C82E-4D33-B261-16368899FF04}" type="slidenum">
              <a:rPr lang="el-GR"/>
              <a:pPr/>
              <a:t>39</a:t>
            </a:fld>
            <a:endParaRPr lang="el-G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l-GR"/>
              <a:t>…με ενίσχυση γλωσσικού τόξου…</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BE5FF-5BB2-4D3E-A6FC-EB50800F6777}" type="slidenum">
              <a:rPr lang="el-GR"/>
              <a:pPr/>
              <a:t>40</a:t>
            </a:fld>
            <a:endParaRPr lang="el-G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l-GR"/>
              <a:t>… και υπερώιου τόξου.</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AE208-B954-4459-947A-55C86CA19918}" type="slidenum">
              <a:rPr lang="el-GR"/>
              <a:pPr/>
              <a:t>41</a:t>
            </a:fld>
            <a:endParaRPr lang="el-G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l-GR"/>
              <a:t>Συμπλησίαση κεντρικών τομέων. Στήριξη οδοντική. Εδώ η κάθε στηρικτική μονάδα είναι συγχρόνως και μονάδα μετακίνησης, οι δε στηρικτικές ‘αξίες’ είναι ίσες. Άρα, η στήριξη είναι ‘αμοιβαία’.</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91369-BC8D-4288-9332-EB41720C6CE8}" type="slidenum">
              <a:rPr lang="el-GR"/>
              <a:pPr/>
              <a:t>42</a:t>
            </a:fld>
            <a:endParaRPr lang="el-G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l-GR"/>
              <a:t>Διεύρυνση του άνω οδοντικού τόξου με υπερώιο τόξο (που έχει και προεκτάσεις). Στήριξη οδοντική, αμοιβαία.</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8675E-44AA-423C-AF7C-D247777B992F}" type="slidenum">
              <a:rPr lang="el-GR"/>
              <a:pPr/>
              <a:t>43</a:t>
            </a:fld>
            <a:endParaRPr lang="el-G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l-GR"/>
              <a:t>Ο 13 έχει εξαχθεί παλαιότερα. Για τη συμμετρία του τόξου, έγινε εξαγωγή του 24 και ο 23 μετακινείται προς τα άπω με ελαστικές δυνάμεις. Στήριξη οδοντική και βλεννογόνια / οστική, μέσω του μηχανήματος </a:t>
            </a:r>
            <a:r>
              <a:rPr lang="en-US"/>
              <a:t>Nance</a:t>
            </a:r>
            <a:r>
              <a:rPr lang="el-GR"/>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02CDE-BBDE-4E49-8C19-2348442E4207}" type="slidenum">
              <a:rPr lang="el-GR"/>
              <a:pPr/>
              <a:t>44</a:t>
            </a:fld>
            <a:endParaRPr lang="el-G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l-GR"/>
              <a:t>Άπω μετακίνηση γομφίου με ελατήριο (μεταξύ του 24 και του 26). Στήριξη οδοντική και βλεννογόνια / οστική, μέσω του μηχανήματος </a:t>
            </a:r>
            <a:r>
              <a:rPr lang="en-US"/>
              <a:t>Nance</a:t>
            </a:r>
            <a:r>
              <a:rPr lang="el-GR"/>
              <a:t> (παραλλαγή). Προσέξτε την απώλεια στήριξης με την προς τα εγγύς μετακίνηση του 24.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6F64B-C30C-4673-8ABD-17A04F917AB0}" type="slidenum">
              <a:rPr lang="el-GR"/>
              <a:pPr/>
              <a:t>45</a:t>
            </a:fld>
            <a:endParaRPr lang="el-G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l-GR"/>
              <a:t>Απωθητήρας του κάτω χείλους. Το μηχάνημα δεν έχει επαφή με τους κάτω τομείς. Το χείλος πιέζει το τόξο, και μέσω αυτού τους γομφίους, ώστε να παρεμποδίζει την προς τα εγγύς μετακίνησή τους. Στήριξη μυϊκή. Γιατί τοποθετήθηκε και πότε;</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FE680-D3B1-4A93-99E8-60A04BBD4075}" type="slidenum">
              <a:rPr lang="el-GR"/>
              <a:pPr/>
              <a:t>46</a:t>
            </a:fld>
            <a:endParaRPr lang="el-G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l-GR" dirty="0" err="1"/>
              <a:t>Διαγναθική</a:t>
            </a:r>
            <a:r>
              <a:rPr lang="el-GR" dirty="0"/>
              <a:t> στήριξη</a:t>
            </a:r>
            <a:r>
              <a:rPr lang="el-GR" dirty="0" smtClean="0"/>
              <a:t>. Ελαστικές δυνάμεις </a:t>
            </a:r>
            <a:r>
              <a:rPr lang="el-GR" dirty="0" err="1" smtClean="0"/>
              <a:t>ΙΙης</a:t>
            </a:r>
            <a:r>
              <a:rPr lang="el-GR" dirty="0" smtClean="0"/>
              <a:t> Τάξης.</a:t>
            </a:r>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7676B-D2D4-4F23-B2A3-05509D403C9D}" type="slidenum">
              <a:rPr lang="el-GR"/>
              <a:pPr/>
              <a:t>47</a:t>
            </a:fld>
            <a:endParaRPr lang="el-G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l-GR"/>
              <a:t>Εξωστοματική στήριξη. Τα βέλη δείχνουν την κατεύθυνση των δυνάμεων που εφαρμόζονται στην άνω γνάθο.</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65361-4BB5-496B-874F-C1C80DF8D904}" type="slidenum">
              <a:rPr lang="el-GR"/>
              <a:pPr/>
              <a:t>48</a:t>
            </a:fld>
            <a:endParaRPr lang="el-G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l-GR"/>
              <a:t>Στην περίπτωση αυτή υπάρχει έλλειψη του 35 και αποφασίστηκε η μετακίνηση του 36 προς τα εγγύς, ώστε να μην χρειαστεί η τοποθέτηση προσθετικής εργασίας αργότερα. Η στήριξη είναι στον 74. Πώς εξηγείτε τη μετακίνηση του 36, χωρίς καμία παρενέργεια (άπω μετακίνηση) στον 74;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6B64A-FBF7-4CBA-A4AD-92F8FCC90AC4}" type="slidenum">
              <a:rPr lang="el-GR"/>
              <a:pPr/>
              <a:t>5</a:t>
            </a:fld>
            <a:endParaRPr lang="el-G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l-GR"/>
              <a:t>Στους γομφίους τοποθετούνται συνήθως δακτύλιοι, οι οποίοι έχουν αγκύλιο με κάλυμμα της εγκοπής, δηλαδή, σωληνίσκο. Μπορεί να υπάρχουν και επικουρικοί σωληνίσκοι (για εξωστοματικό ή άλλα μηχανήματα).</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1365A-5071-42E4-A3D0-CB4FFAA72BEF}" type="slidenum">
              <a:rPr lang="el-GR"/>
              <a:pPr/>
              <a:t>49</a:t>
            </a:fld>
            <a:endParaRPr lang="el-G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l-GR"/>
              <a:t>Ο 74 ήταν αγκυλωμένος. Πώς είχε γίνει η διάγνωση;</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29668-8072-4258-8B49-B2B144FDE429}" type="slidenum">
              <a:rPr lang="el-GR"/>
              <a:pPr/>
              <a:t>57</a:t>
            </a:fld>
            <a:endParaRPr lang="el-G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l-GR"/>
              <a:t>Αξιοποίηση του φαινομένου της υάλωσης για την εφαρμογή δυνάμεων στα οστά της άνω γνάθου. Η ταχεία διάνοιξη της εξελίκτρας δημιουργεί μεγάλες δυνάμεις, που προκαλούν υαλινοποίηση στο περιρρίζιο των γομφίων και προγομφίων. Έτσι, η οδοντική μετακίνηση αναστέλλεται και οι δυνάμεις μεταφέρονται στα οστά, με αποτέλεσμα τη σκελετική διεύρυνση της άνω γνάθου. Διεύρυνση 10 </a:t>
            </a:r>
            <a:r>
              <a:rPr lang="en-US"/>
              <a:t>mm</a:t>
            </a:r>
            <a:r>
              <a:rPr lang="el-GR"/>
              <a:t> σε περίπου 3 εβδομάδες.</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C7BAD-A18B-4811-B403-475B7F198AD1}" type="slidenum">
              <a:rPr lang="el-GR"/>
              <a:pPr/>
              <a:t>6</a:t>
            </a:fld>
            <a:endParaRPr lang="el-G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l-GR"/>
              <a:t>Μεταλλικά άγκιστρα με συρμάτινες προσδέσεις.</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34AA-FF1D-4A76-B193-405738E90A7C}" type="slidenum">
              <a:rPr lang="el-GR"/>
              <a:pPr/>
              <a:t>7</a:t>
            </a:fld>
            <a:endParaRPr lang="el-G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l-GR"/>
              <a:t>‘Αισθητικά’ άγκιστρα από κεραμικό υλικό και συρμάτινες προσδέσεις με επικάλυψη από τεφλόν.</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27A4F-6E4E-4377-8A74-5BF32A281A89}" type="slidenum">
              <a:rPr lang="el-GR"/>
              <a:pPr/>
              <a:t>8</a:t>
            </a:fld>
            <a:endParaRPr lang="el-G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l-GR"/>
              <a:t>Ελαστικές προσδέσεις σε διάφορα χρώματα.</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8CD09-99AC-4346-94A9-E38027D647CA}" type="slidenum">
              <a:rPr lang="el-GR"/>
              <a:pPr/>
              <a:t>9</a:t>
            </a:fld>
            <a:endParaRPr lang="el-G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l-GR"/>
              <a:t>Μεταλλικά άγκιστρα που φέρουν ειδική κάλυψη της εγκοπής, ώστε να μην χρειάζονται προσδέσεις (γνωστά και ως αυτόδετα άγκιστρα). Η κάλυψη ανοίγει και κλείνει με ειδικό εργαλείο, ώστε να τοποθετείται το συρμάτινο τόξο.</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B798A-61EB-4E08-8D76-A70FEDB42A91}" type="slidenum">
              <a:rPr lang="el-GR"/>
              <a:pPr/>
              <a:t>10</a:t>
            </a:fld>
            <a:endParaRPr lang="el-G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l-GR"/>
              <a:t>Η βασική αρχή των ακινήτων μηχανημάτων: Το σύρμα υπόκειται σε ελαστική παραμόρφωση, και καθώς τείνει να επανέλθει στην αρχική του (ευθεία) μορφή, ασκεί δυνάμεις στα δόντια. Τα δόντια μετακινούνται έως ότου το σύρμα ευθειαστεί και δεν ασκεί πλέον δυνάμεις.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D987C620-EF2A-4380-9BC3-8C2E7C95121E}"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78501E6C-CCE2-4D69-9F53-910C36559C23}"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B2A9E8D-04DC-4F15-8DF6-F337787B8723}"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F7C1B15-29FA-4713-A791-E54FF78C4025}"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A4224E8-B2BF-444A-BE91-6C460FADF379}"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CBF06A82-2D48-4BA5-9806-9DDD8D6F1E81}"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4F7E0ED4-3902-4550-92E1-D49A1253D8D9}"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0573EB01-9B86-46BD-B7F2-AED8F2CB4098}"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2CC33C9F-D7F7-4569-B6F1-2A4192EEF5E2}"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26BBB7D1-9BAE-477B-A7BF-23DED11BF71E}"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0291E6A7-24A7-4C0C-9308-BB8F7D046301}"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0EE94C4-1929-48A4-890A-D5ECF8D7B020}"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1">
              <a:lumMod val="75000"/>
              <a:lumOff val="25000"/>
            </a:schemeClr>
          </a:solidFill>
          <a:effectLst/>
          <a:latin typeface="Calibri" pitchFamily="34" charset="0"/>
          <a:ea typeface="+mj-ea"/>
          <a:cs typeface="+mj-cs"/>
        </a:defRPr>
      </a:lvl1pPr>
      <a:lvl2pPr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har char="•"/>
        <a:defRPr sz="3200">
          <a:solidFill>
            <a:schemeClr val="tx1">
              <a:lumMod val="75000"/>
              <a:lumOff val="25000"/>
            </a:schemeClr>
          </a:solidFill>
          <a:effectLst/>
          <a:latin typeface="Calibri" pitchFamily="34" charset="0"/>
          <a:ea typeface="+mn-ea"/>
          <a:cs typeface="+mn-cs"/>
        </a:defRPr>
      </a:lvl1pPr>
      <a:lvl2pPr marL="742950" indent="-285750" algn="l" rtl="0" fontAlgn="base">
        <a:spcBef>
          <a:spcPct val="20000"/>
        </a:spcBef>
        <a:spcAft>
          <a:spcPct val="0"/>
        </a:spcAft>
        <a:buChar char="–"/>
        <a:defRPr sz="2800">
          <a:solidFill>
            <a:schemeClr val="tx1">
              <a:lumMod val="75000"/>
              <a:lumOff val="25000"/>
            </a:schemeClr>
          </a:solidFill>
          <a:effectLst/>
          <a:latin typeface="Calibri" pitchFamily="34" charset="0"/>
        </a:defRPr>
      </a:lvl2pPr>
      <a:lvl3pPr marL="1143000" indent="-228600" algn="l" rtl="0" fontAlgn="base">
        <a:spcBef>
          <a:spcPct val="20000"/>
        </a:spcBef>
        <a:spcAft>
          <a:spcPct val="0"/>
        </a:spcAft>
        <a:buChar char="•"/>
        <a:defRPr sz="2400">
          <a:solidFill>
            <a:schemeClr val="tx1">
              <a:lumMod val="75000"/>
              <a:lumOff val="25000"/>
            </a:schemeClr>
          </a:solidFill>
          <a:effectLst/>
          <a:latin typeface="Calibri" pitchFamily="34" charset="0"/>
        </a:defRPr>
      </a:lvl3pPr>
      <a:lvl4pPr marL="1600200" indent="-228600" algn="l" rtl="0" fontAlgn="base">
        <a:spcBef>
          <a:spcPct val="20000"/>
        </a:spcBef>
        <a:spcAft>
          <a:spcPct val="0"/>
        </a:spcAft>
        <a:buChar char="–"/>
        <a:defRPr sz="2000">
          <a:solidFill>
            <a:schemeClr val="tx1">
              <a:lumMod val="75000"/>
              <a:lumOff val="25000"/>
            </a:schemeClr>
          </a:solidFill>
          <a:effectLst/>
          <a:latin typeface="Calibri" pitchFamily="34" charset="0"/>
        </a:defRPr>
      </a:lvl4pPr>
      <a:lvl5pPr marL="2057400" indent="-228600" algn="l" rtl="0" fontAlgn="base">
        <a:spcBef>
          <a:spcPct val="20000"/>
        </a:spcBef>
        <a:spcAft>
          <a:spcPct val="0"/>
        </a:spcAft>
        <a:buChar char="»"/>
        <a:defRPr sz="2000">
          <a:solidFill>
            <a:schemeClr val="tx1">
              <a:lumMod val="75000"/>
              <a:lumOff val="25000"/>
            </a:schemeClr>
          </a:solidFill>
          <a:effectLst/>
          <a:latin typeface="Calibri"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l-GR" dirty="0">
                <a:solidFill>
                  <a:schemeClr val="tx1">
                    <a:lumMod val="75000"/>
                    <a:lumOff val="25000"/>
                  </a:schemeClr>
                </a:solidFill>
                <a:effectLst/>
              </a:rPr>
              <a:t>Ακίνητα Μηχανήματα</a:t>
            </a:r>
            <a:r>
              <a:rPr lang="en-US" dirty="0">
                <a:solidFill>
                  <a:schemeClr val="tx1">
                    <a:lumMod val="75000"/>
                    <a:lumOff val="25000"/>
                  </a:schemeClr>
                </a:solidFill>
                <a:effectLst/>
              </a:rPr>
              <a:t> - </a:t>
            </a:r>
            <a:r>
              <a:rPr lang="el-GR" dirty="0">
                <a:solidFill>
                  <a:schemeClr val="tx1">
                    <a:lumMod val="75000"/>
                    <a:lumOff val="25000"/>
                  </a:schemeClr>
                </a:solidFill>
                <a:effectLst/>
              </a:rPr>
              <a:t>Στήριξη</a:t>
            </a:r>
          </a:p>
        </p:txBody>
      </p:sp>
      <p:pic>
        <p:nvPicPr>
          <p:cNvPr id="64517" name="Picture 5" descr="0050 Metal brackets"/>
          <p:cNvPicPr>
            <a:picLocks noChangeAspect="1" noChangeArrowheads="1"/>
          </p:cNvPicPr>
          <p:nvPr/>
        </p:nvPicPr>
        <p:blipFill>
          <a:blip r:embed="rId3" cstate="print"/>
          <a:srcRect/>
          <a:stretch>
            <a:fillRect/>
          </a:stretch>
        </p:blipFill>
        <p:spPr bwMode="auto">
          <a:xfrm>
            <a:off x="938566" y="1800159"/>
            <a:ext cx="7268456" cy="4286384"/>
          </a:xfrm>
          <a:prstGeom prst="rect">
            <a:avLst/>
          </a:prstGeom>
          <a:noFill/>
        </p:spPr>
      </p:pic>
      <p:sp>
        <p:nvSpPr>
          <p:cNvPr id="64519" name="Text Box 7"/>
          <p:cNvSpPr txBox="1">
            <a:spLocks noChangeArrowheads="1"/>
          </p:cNvSpPr>
          <p:nvPr/>
        </p:nvSpPr>
        <p:spPr bwMode="auto">
          <a:xfrm>
            <a:off x="7385050" y="6281738"/>
            <a:ext cx="1504950" cy="336550"/>
          </a:xfrm>
          <a:prstGeom prst="rect">
            <a:avLst/>
          </a:prstGeom>
          <a:noFill/>
          <a:ln w="9525">
            <a:noFill/>
            <a:miter lim="800000"/>
            <a:headEnd/>
            <a:tailEnd/>
          </a:ln>
          <a:effectLst/>
        </p:spPr>
        <p:txBody>
          <a:bodyPr wrap="none">
            <a:spAutoFit/>
          </a:bodyPr>
          <a:lstStyle/>
          <a:p>
            <a:r>
              <a:rPr lang="el-GR" sz="1600" dirty="0">
                <a:solidFill>
                  <a:schemeClr val="tx1">
                    <a:lumMod val="75000"/>
                    <a:lumOff val="25000"/>
                  </a:schemeClr>
                </a:solidFill>
              </a:rPr>
              <a:t>Δ. </a:t>
            </a:r>
            <a:r>
              <a:rPr lang="el-GR" sz="1600" dirty="0" err="1">
                <a:solidFill>
                  <a:schemeClr val="tx1">
                    <a:lumMod val="75000"/>
                    <a:lumOff val="25000"/>
                  </a:schemeClr>
                </a:solidFill>
              </a:rPr>
              <a:t>Χαλαζωνίτης</a:t>
            </a:r>
            <a:endParaRPr lang="el-GR"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92" name="Group 60"/>
          <p:cNvGrpSpPr>
            <a:grpSpLocks/>
          </p:cNvGrpSpPr>
          <p:nvPr/>
        </p:nvGrpSpPr>
        <p:grpSpPr bwMode="auto">
          <a:xfrm>
            <a:off x="3587750" y="742950"/>
            <a:ext cx="1779588" cy="4827588"/>
            <a:chOff x="2260" y="468"/>
            <a:chExt cx="1121" cy="3041"/>
          </a:xfrm>
        </p:grpSpPr>
        <p:sp>
          <p:nvSpPr>
            <p:cNvPr id="69645" name="Freeform 13"/>
            <p:cNvSpPr>
              <a:spLocks/>
            </p:cNvSpPr>
            <p:nvPr/>
          </p:nvSpPr>
          <p:spPr bwMode="auto">
            <a:xfrm>
              <a:off x="2393" y="468"/>
              <a:ext cx="921" cy="2045"/>
            </a:xfrm>
            <a:custGeom>
              <a:avLst/>
              <a:gdLst/>
              <a:ahLst/>
              <a:cxnLst>
                <a:cxn ang="0">
                  <a:pos x="886" y="1980"/>
                </a:cxn>
                <a:cxn ang="0">
                  <a:pos x="901" y="1682"/>
                </a:cxn>
                <a:cxn ang="0">
                  <a:pos x="921" y="1448"/>
                </a:cxn>
                <a:cxn ang="0">
                  <a:pos x="920" y="1314"/>
                </a:cxn>
                <a:cxn ang="0">
                  <a:pos x="896" y="1035"/>
                </a:cxn>
                <a:cxn ang="0">
                  <a:pos x="816" y="505"/>
                </a:cxn>
                <a:cxn ang="0">
                  <a:pos x="754" y="281"/>
                </a:cxn>
                <a:cxn ang="0">
                  <a:pos x="678" y="132"/>
                </a:cxn>
                <a:cxn ang="0">
                  <a:pos x="637" y="71"/>
                </a:cxn>
                <a:cxn ang="0">
                  <a:pos x="544" y="0"/>
                </a:cxn>
                <a:cxn ang="0">
                  <a:pos x="478" y="66"/>
                </a:cxn>
                <a:cxn ang="0">
                  <a:pos x="386" y="261"/>
                </a:cxn>
                <a:cxn ang="0">
                  <a:pos x="308" y="520"/>
                </a:cxn>
                <a:cxn ang="0">
                  <a:pos x="129" y="1024"/>
                </a:cxn>
                <a:cxn ang="0">
                  <a:pos x="73" y="1306"/>
                </a:cxn>
                <a:cxn ang="0">
                  <a:pos x="52" y="1408"/>
                </a:cxn>
                <a:cxn ang="0">
                  <a:pos x="0" y="1672"/>
                </a:cxn>
                <a:cxn ang="0">
                  <a:pos x="6" y="2045"/>
                </a:cxn>
                <a:cxn ang="0">
                  <a:pos x="36" y="1892"/>
                </a:cxn>
                <a:cxn ang="0">
                  <a:pos x="859" y="1895"/>
                </a:cxn>
                <a:cxn ang="0">
                  <a:pos x="886" y="1980"/>
                </a:cxn>
              </a:cxnLst>
              <a:rect l="0" t="0" r="r" b="b"/>
              <a:pathLst>
                <a:path w="921" h="2045">
                  <a:moveTo>
                    <a:pt x="886" y="1980"/>
                  </a:moveTo>
                  <a:lnTo>
                    <a:pt x="901" y="1682"/>
                  </a:lnTo>
                  <a:lnTo>
                    <a:pt x="921" y="1448"/>
                  </a:lnTo>
                  <a:lnTo>
                    <a:pt x="920" y="1314"/>
                  </a:lnTo>
                  <a:lnTo>
                    <a:pt x="896" y="1035"/>
                  </a:lnTo>
                  <a:lnTo>
                    <a:pt x="816" y="505"/>
                  </a:lnTo>
                  <a:lnTo>
                    <a:pt x="754" y="281"/>
                  </a:lnTo>
                  <a:lnTo>
                    <a:pt x="678" y="132"/>
                  </a:lnTo>
                  <a:lnTo>
                    <a:pt x="637" y="71"/>
                  </a:lnTo>
                  <a:lnTo>
                    <a:pt x="544" y="0"/>
                  </a:lnTo>
                  <a:lnTo>
                    <a:pt x="478" y="66"/>
                  </a:lnTo>
                  <a:lnTo>
                    <a:pt x="386" y="261"/>
                  </a:lnTo>
                  <a:lnTo>
                    <a:pt x="308" y="520"/>
                  </a:lnTo>
                  <a:lnTo>
                    <a:pt x="129" y="1024"/>
                  </a:lnTo>
                  <a:lnTo>
                    <a:pt x="73" y="1306"/>
                  </a:lnTo>
                  <a:lnTo>
                    <a:pt x="52" y="1408"/>
                  </a:lnTo>
                  <a:lnTo>
                    <a:pt x="0" y="1672"/>
                  </a:lnTo>
                  <a:lnTo>
                    <a:pt x="6" y="2045"/>
                  </a:lnTo>
                  <a:lnTo>
                    <a:pt x="36" y="1892"/>
                  </a:lnTo>
                  <a:lnTo>
                    <a:pt x="859" y="1895"/>
                  </a:lnTo>
                  <a:lnTo>
                    <a:pt x="886" y="1980"/>
                  </a:lnTo>
                  <a:close/>
                </a:path>
              </a:pathLst>
            </a:custGeom>
            <a:solidFill>
              <a:srgbClr val="FFFF99"/>
            </a:solidFill>
            <a:ln w="0" cap="flat" cmpd="sng">
              <a:solidFill>
                <a:schemeClr val="tx1"/>
              </a:solidFill>
              <a:prstDash val="solid"/>
              <a:round/>
              <a:headEnd type="none" w="med" len="med"/>
              <a:tailEnd type="none" w="med" len="med"/>
            </a:ln>
            <a:effectLst/>
          </p:spPr>
          <p:txBody>
            <a:bodyPr/>
            <a:lstStyle/>
            <a:p>
              <a:endParaRPr lang="el-GR"/>
            </a:p>
          </p:txBody>
        </p:sp>
        <p:sp>
          <p:nvSpPr>
            <p:cNvPr id="69644" name="Freeform 12"/>
            <p:cNvSpPr>
              <a:spLocks/>
            </p:cNvSpPr>
            <p:nvPr/>
          </p:nvSpPr>
          <p:spPr bwMode="auto">
            <a:xfrm>
              <a:off x="2260" y="2138"/>
              <a:ext cx="1121" cy="1371"/>
            </a:xfrm>
            <a:custGeom>
              <a:avLst/>
              <a:gdLst/>
              <a:ahLst/>
              <a:cxnLst>
                <a:cxn ang="0">
                  <a:pos x="139" y="375"/>
                </a:cxn>
                <a:cxn ang="0">
                  <a:pos x="82" y="665"/>
                </a:cxn>
                <a:cxn ang="0">
                  <a:pos x="9" y="1031"/>
                </a:cxn>
                <a:cxn ang="0">
                  <a:pos x="25" y="1313"/>
                </a:cxn>
                <a:cxn ang="0">
                  <a:pos x="116" y="1371"/>
                </a:cxn>
                <a:cxn ang="0">
                  <a:pos x="368" y="1368"/>
                </a:cxn>
                <a:cxn ang="0">
                  <a:pos x="562" y="1361"/>
                </a:cxn>
                <a:cxn ang="0">
                  <a:pos x="839" y="1356"/>
                </a:cxn>
                <a:cxn ang="0">
                  <a:pos x="937" y="1342"/>
                </a:cxn>
                <a:cxn ang="0">
                  <a:pos x="1008" y="1309"/>
                </a:cxn>
                <a:cxn ang="0">
                  <a:pos x="1038" y="1284"/>
                </a:cxn>
                <a:cxn ang="0">
                  <a:pos x="1075" y="1242"/>
                </a:cxn>
                <a:cxn ang="0">
                  <a:pos x="1112" y="1055"/>
                </a:cxn>
                <a:cxn ang="0">
                  <a:pos x="1114" y="929"/>
                </a:cxn>
                <a:cxn ang="0">
                  <a:pos x="1111" y="789"/>
                </a:cxn>
                <a:cxn ang="0">
                  <a:pos x="1051" y="423"/>
                </a:cxn>
                <a:cxn ang="0">
                  <a:pos x="1020" y="311"/>
                </a:cxn>
                <a:cxn ang="0">
                  <a:pos x="993" y="225"/>
                </a:cxn>
                <a:cxn ang="0">
                  <a:pos x="931" y="133"/>
                </a:cxn>
                <a:cxn ang="0">
                  <a:pos x="860" y="93"/>
                </a:cxn>
                <a:cxn ang="0">
                  <a:pos x="762" y="47"/>
                </a:cxn>
                <a:cxn ang="0">
                  <a:pos x="634" y="12"/>
                </a:cxn>
                <a:cxn ang="0">
                  <a:pos x="477" y="17"/>
                </a:cxn>
                <a:cxn ang="0">
                  <a:pos x="265" y="123"/>
                </a:cxn>
                <a:cxn ang="0">
                  <a:pos x="170" y="222"/>
                </a:cxn>
                <a:cxn ang="0">
                  <a:pos x="139" y="375"/>
                </a:cxn>
              </a:cxnLst>
              <a:rect l="0" t="0" r="r" b="b"/>
              <a:pathLst>
                <a:path w="1121" h="1371">
                  <a:moveTo>
                    <a:pt x="139" y="375"/>
                  </a:moveTo>
                  <a:lnTo>
                    <a:pt x="82" y="665"/>
                  </a:lnTo>
                  <a:cubicBezTo>
                    <a:pt x="60" y="774"/>
                    <a:pt x="18" y="923"/>
                    <a:pt x="9" y="1031"/>
                  </a:cubicBezTo>
                  <a:cubicBezTo>
                    <a:pt x="0" y="1141"/>
                    <a:pt x="10" y="1257"/>
                    <a:pt x="25" y="1313"/>
                  </a:cubicBezTo>
                  <a:cubicBezTo>
                    <a:pt x="40" y="1369"/>
                    <a:pt x="78" y="1371"/>
                    <a:pt x="116" y="1371"/>
                  </a:cubicBezTo>
                  <a:cubicBezTo>
                    <a:pt x="154" y="1371"/>
                    <a:pt x="291" y="1369"/>
                    <a:pt x="368" y="1368"/>
                  </a:cubicBezTo>
                  <a:cubicBezTo>
                    <a:pt x="445" y="1367"/>
                    <a:pt x="484" y="1363"/>
                    <a:pt x="562" y="1361"/>
                  </a:cubicBezTo>
                  <a:cubicBezTo>
                    <a:pt x="640" y="1359"/>
                    <a:pt x="774" y="1362"/>
                    <a:pt x="839" y="1356"/>
                  </a:cubicBezTo>
                  <a:cubicBezTo>
                    <a:pt x="901" y="1353"/>
                    <a:pt x="909" y="1350"/>
                    <a:pt x="937" y="1342"/>
                  </a:cubicBezTo>
                  <a:cubicBezTo>
                    <a:pt x="965" y="1334"/>
                    <a:pt x="994" y="1316"/>
                    <a:pt x="1008" y="1309"/>
                  </a:cubicBezTo>
                  <a:lnTo>
                    <a:pt x="1038" y="1284"/>
                  </a:lnTo>
                  <a:lnTo>
                    <a:pt x="1075" y="1242"/>
                  </a:lnTo>
                  <a:cubicBezTo>
                    <a:pt x="1087" y="1204"/>
                    <a:pt x="1106" y="1107"/>
                    <a:pt x="1112" y="1055"/>
                  </a:cubicBezTo>
                  <a:cubicBezTo>
                    <a:pt x="1118" y="1002"/>
                    <a:pt x="1114" y="973"/>
                    <a:pt x="1114" y="929"/>
                  </a:cubicBezTo>
                  <a:cubicBezTo>
                    <a:pt x="1114" y="885"/>
                    <a:pt x="1121" y="872"/>
                    <a:pt x="1111" y="789"/>
                  </a:cubicBezTo>
                  <a:cubicBezTo>
                    <a:pt x="1101" y="706"/>
                    <a:pt x="1066" y="503"/>
                    <a:pt x="1051" y="423"/>
                  </a:cubicBezTo>
                  <a:lnTo>
                    <a:pt x="1020" y="311"/>
                  </a:lnTo>
                  <a:lnTo>
                    <a:pt x="993" y="225"/>
                  </a:lnTo>
                  <a:cubicBezTo>
                    <a:pt x="978" y="195"/>
                    <a:pt x="953" y="155"/>
                    <a:pt x="931" y="133"/>
                  </a:cubicBezTo>
                  <a:cubicBezTo>
                    <a:pt x="909" y="111"/>
                    <a:pt x="888" y="107"/>
                    <a:pt x="860" y="93"/>
                  </a:cubicBezTo>
                  <a:cubicBezTo>
                    <a:pt x="832" y="79"/>
                    <a:pt x="799" y="59"/>
                    <a:pt x="762" y="47"/>
                  </a:cubicBezTo>
                  <a:cubicBezTo>
                    <a:pt x="725" y="35"/>
                    <a:pt x="681" y="17"/>
                    <a:pt x="634" y="12"/>
                  </a:cubicBezTo>
                  <a:cubicBezTo>
                    <a:pt x="587" y="7"/>
                    <a:pt x="539" y="0"/>
                    <a:pt x="477" y="17"/>
                  </a:cubicBezTo>
                  <a:cubicBezTo>
                    <a:pt x="411" y="35"/>
                    <a:pt x="322" y="80"/>
                    <a:pt x="265" y="123"/>
                  </a:cubicBezTo>
                  <a:cubicBezTo>
                    <a:pt x="208" y="166"/>
                    <a:pt x="187" y="181"/>
                    <a:pt x="170" y="222"/>
                  </a:cubicBezTo>
                  <a:lnTo>
                    <a:pt x="139" y="375"/>
                  </a:lnTo>
                  <a:close/>
                </a:path>
              </a:pathLst>
            </a:custGeom>
            <a:solidFill>
              <a:schemeClr val="bg1"/>
            </a:solidFill>
            <a:ln w="0" cap="flat" cmpd="sng">
              <a:solidFill>
                <a:schemeClr val="tx1"/>
              </a:solidFill>
              <a:prstDash val="solid"/>
              <a:round/>
              <a:headEnd type="none" w="med" len="med"/>
              <a:tailEnd type="none" w="med" len="med"/>
            </a:ln>
            <a:effectLst/>
          </p:spPr>
          <p:txBody>
            <a:bodyPr/>
            <a:lstStyle/>
            <a:p>
              <a:endParaRPr lang="el-GR"/>
            </a:p>
          </p:txBody>
        </p:sp>
        <p:grpSp>
          <p:nvGrpSpPr>
            <p:cNvPr id="69678" name="Group 46"/>
            <p:cNvGrpSpPr>
              <a:grpSpLocks/>
            </p:cNvGrpSpPr>
            <p:nvPr/>
          </p:nvGrpSpPr>
          <p:grpSpPr bwMode="auto">
            <a:xfrm>
              <a:off x="2537" y="2849"/>
              <a:ext cx="588" cy="448"/>
              <a:chOff x="2537" y="2849"/>
              <a:chExt cx="588" cy="448"/>
            </a:xfrm>
          </p:grpSpPr>
          <p:sp>
            <p:nvSpPr>
              <p:cNvPr id="69673" name="AutoShape 41"/>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69677" name="Rectangle 45"/>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69675" name="Freeform 43"/>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69676" name="Freeform 44"/>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grpSp>
        <p:nvGrpSpPr>
          <p:cNvPr id="69680" name="Group 48"/>
          <p:cNvGrpSpPr>
            <a:grpSpLocks/>
          </p:cNvGrpSpPr>
          <p:nvPr/>
        </p:nvGrpSpPr>
        <p:grpSpPr bwMode="auto">
          <a:xfrm>
            <a:off x="6434138" y="3919538"/>
            <a:ext cx="933450" cy="711200"/>
            <a:chOff x="2537" y="2849"/>
            <a:chExt cx="588" cy="448"/>
          </a:xfrm>
        </p:grpSpPr>
        <p:sp>
          <p:nvSpPr>
            <p:cNvPr id="69681" name="AutoShape 49"/>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69682" name="Rectangle 50"/>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69683" name="Freeform 51"/>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69684" name="Freeform 52"/>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nvGrpSpPr>
          <p:cNvPr id="69685" name="Group 53"/>
          <p:cNvGrpSpPr>
            <a:grpSpLocks/>
          </p:cNvGrpSpPr>
          <p:nvPr/>
        </p:nvGrpSpPr>
        <p:grpSpPr bwMode="auto">
          <a:xfrm>
            <a:off x="1563688" y="3849688"/>
            <a:ext cx="933450" cy="711200"/>
            <a:chOff x="2537" y="2849"/>
            <a:chExt cx="588" cy="448"/>
          </a:xfrm>
        </p:grpSpPr>
        <p:sp>
          <p:nvSpPr>
            <p:cNvPr id="69686" name="AutoShape 54"/>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69687" name="Rectangle 55"/>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69688" name="Freeform 56"/>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69689" name="Freeform 57"/>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sp>
        <p:nvSpPr>
          <p:cNvPr id="69690" name="Freeform 58"/>
          <p:cNvSpPr>
            <a:spLocks/>
          </p:cNvSpPr>
          <p:nvPr/>
        </p:nvSpPr>
        <p:spPr bwMode="auto">
          <a:xfrm>
            <a:off x="1290638" y="4195763"/>
            <a:ext cx="6257925" cy="681037"/>
          </a:xfrm>
          <a:custGeom>
            <a:avLst/>
            <a:gdLst/>
            <a:ahLst/>
            <a:cxnLst>
              <a:cxn ang="0">
                <a:pos x="0" y="3"/>
              </a:cxn>
              <a:cxn ang="0">
                <a:pos x="688" y="0"/>
              </a:cxn>
              <a:cxn ang="0">
                <a:pos x="1782" y="429"/>
              </a:cxn>
              <a:cxn ang="0">
                <a:pos x="2246" y="429"/>
              </a:cxn>
              <a:cxn ang="0">
                <a:pos x="3305" y="55"/>
              </a:cxn>
              <a:cxn ang="0">
                <a:pos x="3942" y="61"/>
              </a:cxn>
            </a:cxnLst>
            <a:rect l="0" t="0" r="r" b="b"/>
            <a:pathLst>
              <a:path w="3942" h="429">
                <a:moveTo>
                  <a:pt x="0" y="3"/>
                </a:moveTo>
                <a:cubicBezTo>
                  <a:pt x="114" y="3"/>
                  <a:pt x="368" y="0"/>
                  <a:pt x="688" y="0"/>
                </a:cubicBezTo>
                <a:cubicBezTo>
                  <a:pt x="1177" y="0"/>
                  <a:pt x="1363" y="429"/>
                  <a:pt x="1782" y="429"/>
                </a:cubicBezTo>
                <a:cubicBezTo>
                  <a:pt x="2061" y="429"/>
                  <a:pt x="2096" y="429"/>
                  <a:pt x="2246" y="429"/>
                </a:cubicBezTo>
                <a:cubicBezTo>
                  <a:pt x="2742" y="419"/>
                  <a:pt x="2950" y="55"/>
                  <a:pt x="3305" y="55"/>
                </a:cubicBezTo>
                <a:cubicBezTo>
                  <a:pt x="3613" y="55"/>
                  <a:pt x="3808" y="60"/>
                  <a:pt x="3942" y="61"/>
                </a:cubicBezTo>
              </a:path>
            </a:pathLst>
          </a:custGeom>
          <a:noFill/>
          <a:ln w="76200" cmpd="sng">
            <a:solidFill>
              <a:schemeClr val="tx1"/>
            </a:solidFill>
            <a:round/>
            <a:headEnd/>
            <a:tailEnd/>
          </a:ln>
          <a:effectLst/>
        </p:spPr>
        <p:txBody>
          <a:bodyPr/>
          <a:lstStyle/>
          <a:p>
            <a:endParaRPr lang="el-GR"/>
          </a:p>
        </p:txBody>
      </p:sp>
      <p:sp>
        <p:nvSpPr>
          <p:cNvPr id="69691" name="AutoShape 59"/>
          <p:cNvSpPr>
            <a:spLocks noChangeArrowheads="1"/>
          </p:cNvSpPr>
          <p:nvPr/>
        </p:nvSpPr>
        <p:spPr bwMode="auto">
          <a:xfrm>
            <a:off x="4076700" y="2971800"/>
            <a:ext cx="819150" cy="1200150"/>
          </a:xfrm>
          <a:prstGeom prst="upArrow">
            <a:avLst>
              <a:gd name="adj1" fmla="val 50000"/>
              <a:gd name="adj2" fmla="val 36628"/>
            </a:avLst>
          </a:prstGeom>
          <a:solidFill>
            <a:schemeClr val="accent1"/>
          </a:solidFill>
          <a:ln w="9525">
            <a:solidFill>
              <a:schemeClr val="tx1"/>
            </a:solidFill>
            <a:miter lim="800000"/>
            <a:headEnd/>
            <a:tailEnd/>
          </a:ln>
          <a:effectLst>
            <a:outerShdw dist="107763" dir="2700000" algn="ctr" rotWithShape="0">
              <a:schemeClr val="tx1">
                <a:alpha val="50000"/>
              </a:schemeClr>
            </a:outerShdw>
          </a:effectLst>
        </p:spPr>
        <p:txBody>
          <a:bodyPr wrap="none" anchor="ctr"/>
          <a:lstStyle/>
          <a:p>
            <a:endParaRPr lang="el-GR"/>
          </a:p>
        </p:txBody>
      </p:sp>
      <p:sp>
        <p:nvSpPr>
          <p:cNvPr id="69693" name="Line 61"/>
          <p:cNvSpPr>
            <a:spLocks noChangeShapeType="1"/>
          </p:cNvSpPr>
          <p:nvPr/>
        </p:nvSpPr>
        <p:spPr bwMode="auto">
          <a:xfrm>
            <a:off x="1295400" y="4191000"/>
            <a:ext cx="6264275" cy="92075"/>
          </a:xfrm>
          <a:prstGeom prst="line">
            <a:avLst/>
          </a:prstGeom>
          <a:noFill/>
          <a:ln w="76200">
            <a:solidFill>
              <a:schemeClr val="tx1"/>
            </a:solidFill>
            <a:round/>
            <a:headEnd/>
            <a:tailEn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91"/>
                                        </p:tgtEl>
                                        <p:attrNameLst>
                                          <p:attrName>style.visibility</p:attrName>
                                        </p:attrNameLst>
                                      </p:cBhvr>
                                      <p:to>
                                        <p:strVal val="visible"/>
                                      </p:to>
                                    </p:set>
                                    <p:animEffect transition="in" filter="fade">
                                      <p:cBhvr>
                                        <p:cTn id="7" dur="1000"/>
                                        <p:tgtEl>
                                          <p:spTgt spid="69691"/>
                                        </p:tgtEl>
                                      </p:cBhvr>
                                    </p:animEffect>
                                  </p:childTnLst>
                                </p:cTn>
                              </p:par>
                            </p:childTnLst>
                          </p:cTn>
                        </p:par>
                        <p:par>
                          <p:cTn id="8" fill="hold">
                            <p:stCondLst>
                              <p:cond delay="1000"/>
                            </p:stCondLst>
                            <p:childTnLst>
                              <p:par>
                                <p:cTn id="9" presetID="64" presetClass="path" presetSubtype="0" accel="50000" decel="50000" fill="hold" nodeType="afterEffect">
                                  <p:stCondLst>
                                    <p:cond delay="0"/>
                                  </p:stCondLst>
                                  <p:childTnLst>
                                    <p:animMotion origin="layout" path="M -3.33333E-6 4.81481E-6 L -3.33333E-6 -0.09468 " pathEditMode="relative" rAng="0" ptsTypes="AA">
                                      <p:cBhvr>
                                        <p:cTn id="10" dur="2000" fill="hold"/>
                                        <p:tgtEl>
                                          <p:spTgt spid="69692"/>
                                        </p:tgtEl>
                                        <p:attrNameLst>
                                          <p:attrName>ppt_x</p:attrName>
                                          <p:attrName>ppt_y</p:attrName>
                                        </p:attrNameLst>
                                      </p:cBhvr>
                                      <p:rCtr x="0" y="-47"/>
                                    </p:animMotion>
                                  </p:childTnLst>
                                </p:cTn>
                              </p:par>
                              <p:par>
                                <p:cTn id="11" presetID="10" presetClass="exit" presetSubtype="0" fill="hold" grpId="0" nodeType="withEffect">
                                  <p:stCondLst>
                                    <p:cond delay="0"/>
                                  </p:stCondLst>
                                  <p:childTnLst>
                                    <p:animEffect transition="out" filter="fade">
                                      <p:cBhvr>
                                        <p:cTn id="12" dur="2000"/>
                                        <p:tgtEl>
                                          <p:spTgt spid="69690"/>
                                        </p:tgtEl>
                                      </p:cBhvr>
                                    </p:animEffect>
                                    <p:set>
                                      <p:cBhvr>
                                        <p:cTn id="13" dur="1" fill="hold">
                                          <p:stCondLst>
                                            <p:cond delay="1999"/>
                                          </p:stCondLst>
                                        </p:cTn>
                                        <p:tgtEl>
                                          <p:spTgt spid="69690"/>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9693"/>
                                        </p:tgtEl>
                                        <p:attrNameLst>
                                          <p:attrName>style.visibility</p:attrName>
                                        </p:attrNameLst>
                                      </p:cBhvr>
                                      <p:to>
                                        <p:strVal val="visible"/>
                                      </p:to>
                                    </p:set>
                                    <p:animEffect transition="in" filter="fade">
                                      <p:cBhvr>
                                        <p:cTn id="16" dur="2000"/>
                                        <p:tgtEl>
                                          <p:spTgt spid="69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90" grpId="0" animBg="1"/>
      <p:bldP spid="69691" grpId="0" animBg="1"/>
      <p:bldP spid="696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77" name="Group 21"/>
          <p:cNvGrpSpPr>
            <a:grpSpLocks/>
          </p:cNvGrpSpPr>
          <p:nvPr/>
        </p:nvGrpSpPr>
        <p:grpSpPr bwMode="auto">
          <a:xfrm rot="1174803">
            <a:off x="4159250" y="285750"/>
            <a:ext cx="1779588" cy="4827588"/>
            <a:chOff x="2260" y="468"/>
            <a:chExt cx="1121" cy="3041"/>
          </a:xfrm>
        </p:grpSpPr>
        <p:sp>
          <p:nvSpPr>
            <p:cNvPr id="70658" name="Freeform 2"/>
            <p:cNvSpPr>
              <a:spLocks/>
            </p:cNvSpPr>
            <p:nvPr/>
          </p:nvSpPr>
          <p:spPr bwMode="auto">
            <a:xfrm>
              <a:off x="2393" y="468"/>
              <a:ext cx="921" cy="2045"/>
            </a:xfrm>
            <a:custGeom>
              <a:avLst/>
              <a:gdLst/>
              <a:ahLst/>
              <a:cxnLst>
                <a:cxn ang="0">
                  <a:pos x="886" y="1980"/>
                </a:cxn>
                <a:cxn ang="0">
                  <a:pos x="901" y="1682"/>
                </a:cxn>
                <a:cxn ang="0">
                  <a:pos x="921" y="1448"/>
                </a:cxn>
                <a:cxn ang="0">
                  <a:pos x="920" y="1314"/>
                </a:cxn>
                <a:cxn ang="0">
                  <a:pos x="896" y="1035"/>
                </a:cxn>
                <a:cxn ang="0">
                  <a:pos x="816" y="505"/>
                </a:cxn>
                <a:cxn ang="0">
                  <a:pos x="754" y="281"/>
                </a:cxn>
                <a:cxn ang="0">
                  <a:pos x="678" y="132"/>
                </a:cxn>
                <a:cxn ang="0">
                  <a:pos x="637" y="71"/>
                </a:cxn>
                <a:cxn ang="0">
                  <a:pos x="544" y="0"/>
                </a:cxn>
                <a:cxn ang="0">
                  <a:pos x="478" y="66"/>
                </a:cxn>
                <a:cxn ang="0">
                  <a:pos x="386" y="261"/>
                </a:cxn>
                <a:cxn ang="0">
                  <a:pos x="308" y="520"/>
                </a:cxn>
                <a:cxn ang="0">
                  <a:pos x="129" y="1024"/>
                </a:cxn>
                <a:cxn ang="0">
                  <a:pos x="73" y="1306"/>
                </a:cxn>
                <a:cxn ang="0">
                  <a:pos x="52" y="1408"/>
                </a:cxn>
                <a:cxn ang="0">
                  <a:pos x="0" y="1672"/>
                </a:cxn>
                <a:cxn ang="0">
                  <a:pos x="6" y="2045"/>
                </a:cxn>
                <a:cxn ang="0">
                  <a:pos x="36" y="1892"/>
                </a:cxn>
                <a:cxn ang="0">
                  <a:pos x="859" y="1895"/>
                </a:cxn>
                <a:cxn ang="0">
                  <a:pos x="886" y="1980"/>
                </a:cxn>
              </a:cxnLst>
              <a:rect l="0" t="0" r="r" b="b"/>
              <a:pathLst>
                <a:path w="921" h="2045">
                  <a:moveTo>
                    <a:pt x="886" y="1980"/>
                  </a:moveTo>
                  <a:lnTo>
                    <a:pt x="901" y="1682"/>
                  </a:lnTo>
                  <a:lnTo>
                    <a:pt x="921" y="1448"/>
                  </a:lnTo>
                  <a:lnTo>
                    <a:pt x="920" y="1314"/>
                  </a:lnTo>
                  <a:lnTo>
                    <a:pt x="896" y="1035"/>
                  </a:lnTo>
                  <a:lnTo>
                    <a:pt x="816" y="505"/>
                  </a:lnTo>
                  <a:lnTo>
                    <a:pt x="754" y="281"/>
                  </a:lnTo>
                  <a:lnTo>
                    <a:pt x="678" y="132"/>
                  </a:lnTo>
                  <a:lnTo>
                    <a:pt x="637" y="71"/>
                  </a:lnTo>
                  <a:lnTo>
                    <a:pt x="544" y="0"/>
                  </a:lnTo>
                  <a:lnTo>
                    <a:pt x="478" y="66"/>
                  </a:lnTo>
                  <a:lnTo>
                    <a:pt x="386" y="261"/>
                  </a:lnTo>
                  <a:lnTo>
                    <a:pt x="308" y="520"/>
                  </a:lnTo>
                  <a:lnTo>
                    <a:pt x="129" y="1024"/>
                  </a:lnTo>
                  <a:lnTo>
                    <a:pt x="73" y="1306"/>
                  </a:lnTo>
                  <a:lnTo>
                    <a:pt x="52" y="1408"/>
                  </a:lnTo>
                  <a:lnTo>
                    <a:pt x="0" y="1672"/>
                  </a:lnTo>
                  <a:lnTo>
                    <a:pt x="6" y="2045"/>
                  </a:lnTo>
                  <a:lnTo>
                    <a:pt x="36" y="1892"/>
                  </a:lnTo>
                  <a:lnTo>
                    <a:pt x="859" y="1895"/>
                  </a:lnTo>
                  <a:lnTo>
                    <a:pt x="886" y="1980"/>
                  </a:lnTo>
                  <a:close/>
                </a:path>
              </a:pathLst>
            </a:custGeom>
            <a:solidFill>
              <a:srgbClr val="FFFF99"/>
            </a:solidFill>
            <a:ln w="0" cap="flat" cmpd="sng">
              <a:solidFill>
                <a:schemeClr val="tx1"/>
              </a:solidFill>
              <a:prstDash val="solid"/>
              <a:round/>
              <a:headEnd type="none" w="med" len="med"/>
              <a:tailEnd type="none" w="med" len="med"/>
            </a:ln>
            <a:effectLst/>
          </p:spPr>
          <p:txBody>
            <a:bodyPr/>
            <a:lstStyle/>
            <a:p>
              <a:endParaRPr lang="el-GR"/>
            </a:p>
          </p:txBody>
        </p:sp>
        <p:sp>
          <p:nvSpPr>
            <p:cNvPr id="70659" name="Freeform 3"/>
            <p:cNvSpPr>
              <a:spLocks/>
            </p:cNvSpPr>
            <p:nvPr/>
          </p:nvSpPr>
          <p:spPr bwMode="auto">
            <a:xfrm>
              <a:off x="2260" y="2138"/>
              <a:ext cx="1121" cy="1371"/>
            </a:xfrm>
            <a:custGeom>
              <a:avLst/>
              <a:gdLst/>
              <a:ahLst/>
              <a:cxnLst>
                <a:cxn ang="0">
                  <a:pos x="139" y="375"/>
                </a:cxn>
                <a:cxn ang="0">
                  <a:pos x="82" y="665"/>
                </a:cxn>
                <a:cxn ang="0">
                  <a:pos x="9" y="1031"/>
                </a:cxn>
                <a:cxn ang="0">
                  <a:pos x="25" y="1313"/>
                </a:cxn>
                <a:cxn ang="0">
                  <a:pos x="116" y="1371"/>
                </a:cxn>
                <a:cxn ang="0">
                  <a:pos x="368" y="1368"/>
                </a:cxn>
                <a:cxn ang="0">
                  <a:pos x="562" y="1361"/>
                </a:cxn>
                <a:cxn ang="0">
                  <a:pos x="839" y="1356"/>
                </a:cxn>
                <a:cxn ang="0">
                  <a:pos x="937" y="1342"/>
                </a:cxn>
                <a:cxn ang="0">
                  <a:pos x="1008" y="1309"/>
                </a:cxn>
                <a:cxn ang="0">
                  <a:pos x="1038" y="1284"/>
                </a:cxn>
                <a:cxn ang="0">
                  <a:pos x="1075" y="1242"/>
                </a:cxn>
                <a:cxn ang="0">
                  <a:pos x="1112" y="1055"/>
                </a:cxn>
                <a:cxn ang="0">
                  <a:pos x="1114" y="929"/>
                </a:cxn>
                <a:cxn ang="0">
                  <a:pos x="1111" y="789"/>
                </a:cxn>
                <a:cxn ang="0">
                  <a:pos x="1051" y="423"/>
                </a:cxn>
                <a:cxn ang="0">
                  <a:pos x="1020" y="311"/>
                </a:cxn>
                <a:cxn ang="0">
                  <a:pos x="993" y="225"/>
                </a:cxn>
                <a:cxn ang="0">
                  <a:pos x="931" y="133"/>
                </a:cxn>
                <a:cxn ang="0">
                  <a:pos x="860" y="93"/>
                </a:cxn>
                <a:cxn ang="0">
                  <a:pos x="762" y="47"/>
                </a:cxn>
                <a:cxn ang="0">
                  <a:pos x="634" y="12"/>
                </a:cxn>
                <a:cxn ang="0">
                  <a:pos x="477" y="17"/>
                </a:cxn>
                <a:cxn ang="0">
                  <a:pos x="265" y="123"/>
                </a:cxn>
                <a:cxn ang="0">
                  <a:pos x="170" y="222"/>
                </a:cxn>
                <a:cxn ang="0">
                  <a:pos x="139" y="375"/>
                </a:cxn>
              </a:cxnLst>
              <a:rect l="0" t="0" r="r" b="b"/>
              <a:pathLst>
                <a:path w="1121" h="1371">
                  <a:moveTo>
                    <a:pt x="139" y="375"/>
                  </a:moveTo>
                  <a:lnTo>
                    <a:pt x="82" y="665"/>
                  </a:lnTo>
                  <a:cubicBezTo>
                    <a:pt x="60" y="774"/>
                    <a:pt x="18" y="923"/>
                    <a:pt x="9" y="1031"/>
                  </a:cubicBezTo>
                  <a:cubicBezTo>
                    <a:pt x="0" y="1141"/>
                    <a:pt x="10" y="1257"/>
                    <a:pt x="25" y="1313"/>
                  </a:cubicBezTo>
                  <a:cubicBezTo>
                    <a:pt x="40" y="1369"/>
                    <a:pt x="78" y="1371"/>
                    <a:pt x="116" y="1371"/>
                  </a:cubicBezTo>
                  <a:cubicBezTo>
                    <a:pt x="154" y="1371"/>
                    <a:pt x="291" y="1369"/>
                    <a:pt x="368" y="1368"/>
                  </a:cubicBezTo>
                  <a:cubicBezTo>
                    <a:pt x="445" y="1367"/>
                    <a:pt x="484" y="1363"/>
                    <a:pt x="562" y="1361"/>
                  </a:cubicBezTo>
                  <a:cubicBezTo>
                    <a:pt x="640" y="1359"/>
                    <a:pt x="774" y="1362"/>
                    <a:pt x="839" y="1356"/>
                  </a:cubicBezTo>
                  <a:cubicBezTo>
                    <a:pt x="901" y="1353"/>
                    <a:pt x="909" y="1350"/>
                    <a:pt x="937" y="1342"/>
                  </a:cubicBezTo>
                  <a:cubicBezTo>
                    <a:pt x="965" y="1334"/>
                    <a:pt x="994" y="1316"/>
                    <a:pt x="1008" y="1309"/>
                  </a:cubicBezTo>
                  <a:lnTo>
                    <a:pt x="1038" y="1284"/>
                  </a:lnTo>
                  <a:lnTo>
                    <a:pt x="1075" y="1242"/>
                  </a:lnTo>
                  <a:cubicBezTo>
                    <a:pt x="1087" y="1204"/>
                    <a:pt x="1106" y="1107"/>
                    <a:pt x="1112" y="1055"/>
                  </a:cubicBezTo>
                  <a:cubicBezTo>
                    <a:pt x="1118" y="1002"/>
                    <a:pt x="1114" y="973"/>
                    <a:pt x="1114" y="929"/>
                  </a:cubicBezTo>
                  <a:cubicBezTo>
                    <a:pt x="1114" y="885"/>
                    <a:pt x="1121" y="872"/>
                    <a:pt x="1111" y="789"/>
                  </a:cubicBezTo>
                  <a:cubicBezTo>
                    <a:pt x="1101" y="706"/>
                    <a:pt x="1066" y="503"/>
                    <a:pt x="1051" y="423"/>
                  </a:cubicBezTo>
                  <a:lnTo>
                    <a:pt x="1020" y="311"/>
                  </a:lnTo>
                  <a:lnTo>
                    <a:pt x="993" y="225"/>
                  </a:lnTo>
                  <a:cubicBezTo>
                    <a:pt x="978" y="195"/>
                    <a:pt x="953" y="155"/>
                    <a:pt x="931" y="133"/>
                  </a:cubicBezTo>
                  <a:cubicBezTo>
                    <a:pt x="909" y="111"/>
                    <a:pt x="888" y="107"/>
                    <a:pt x="860" y="93"/>
                  </a:cubicBezTo>
                  <a:cubicBezTo>
                    <a:pt x="832" y="79"/>
                    <a:pt x="799" y="59"/>
                    <a:pt x="762" y="47"/>
                  </a:cubicBezTo>
                  <a:cubicBezTo>
                    <a:pt x="725" y="35"/>
                    <a:pt x="681" y="17"/>
                    <a:pt x="634" y="12"/>
                  </a:cubicBezTo>
                  <a:cubicBezTo>
                    <a:pt x="587" y="7"/>
                    <a:pt x="539" y="0"/>
                    <a:pt x="477" y="17"/>
                  </a:cubicBezTo>
                  <a:cubicBezTo>
                    <a:pt x="411" y="35"/>
                    <a:pt x="322" y="80"/>
                    <a:pt x="265" y="123"/>
                  </a:cubicBezTo>
                  <a:cubicBezTo>
                    <a:pt x="208" y="166"/>
                    <a:pt x="187" y="181"/>
                    <a:pt x="170" y="222"/>
                  </a:cubicBezTo>
                  <a:lnTo>
                    <a:pt x="139" y="375"/>
                  </a:lnTo>
                  <a:close/>
                </a:path>
              </a:pathLst>
            </a:custGeom>
            <a:solidFill>
              <a:schemeClr val="bg1"/>
            </a:solidFill>
            <a:ln w="0" cap="flat" cmpd="sng">
              <a:solidFill>
                <a:schemeClr val="tx1"/>
              </a:solidFill>
              <a:prstDash val="solid"/>
              <a:round/>
              <a:headEnd type="none" w="med" len="med"/>
              <a:tailEnd type="none" w="med" len="med"/>
            </a:ln>
            <a:effectLst/>
          </p:spPr>
          <p:txBody>
            <a:bodyPr/>
            <a:lstStyle/>
            <a:p>
              <a:endParaRPr lang="el-GR"/>
            </a:p>
          </p:txBody>
        </p:sp>
        <p:grpSp>
          <p:nvGrpSpPr>
            <p:cNvPr id="70660" name="Group 4"/>
            <p:cNvGrpSpPr>
              <a:grpSpLocks/>
            </p:cNvGrpSpPr>
            <p:nvPr/>
          </p:nvGrpSpPr>
          <p:grpSpPr bwMode="auto">
            <a:xfrm>
              <a:off x="2537" y="2849"/>
              <a:ext cx="588" cy="448"/>
              <a:chOff x="2537" y="2849"/>
              <a:chExt cx="588" cy="448"/>
            </a:xfrm>
          </p:grpSpPr>
          <p:sp>
            <p:nvSpPr>
              <p:cNvPr id="70661" name="AutoShape 5"/>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0662" name="Rectangle 6"/>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0663" name="Freeform 7"/>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0664" name="Freeform 8"/>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grpSp>
        <p:nvGrpSpPr>
          <p:cNvPr id="70665" name="Group 9"/>
          <p:cNvGrpSpPr>
            <a:grpSpLocks/>
          </p:cNvGrpSpPr>
          <p:nvPr/>
        </p:nvGrpSpPr>
        <p:grpSpPr bwMode="auto">
          <a:xfrm>
            <a:off x="6443663" y="3927475"/>
            <a:ext cx="933450" cy="711200"/>
            <a:chOff x="2537" y="2849"/>
            <a:chExt cx="588" cy="448"/>
          </a:xfrm>
        </p:grpSpPr>
        <p:sp>
          <p:nvSpPr>
            <p:cNvPr id="70666" name="AutoShape 10"/>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0667" name="Rectangle 11"/>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0668" name="Freeform 12"/>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0669" name="Freeform 13"/>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nvGrpSpPr>
          <p:cNvPr id="70670" name="Group 14"/>
          <p:cNvGrpSpPr>
            <a:grpSpLocks/>
          </p:cNvGrpSpPr>
          <p:nvPr/>
        </p:nvGrpSpPr>
        <p:grpSpPr bwMode="auto">
          <a:xfrm>
            <a:off x="1563688" y="3849688"/>
            <a:ext cx="933450" cy="711200"/>
            <a:chOff x="2537" y="2849"/>
            <a:chExt cx="588" cy="448"/>
          </a:xfrm>
        </p:grpSpPr>
        <p:sp>
          <p:nvSpPr>
            <p:cNvPr id="70671" name="AutoShape 15"/>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0672" name="Rectangle 16"/>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0673" name="Freeform 17"/>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0674" name="Freeform 18"/>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sp>
        <p:nvSpPr>
          <p:cNvPr id="70675" name="Freeform 19"/>
          <p:cNvSpPr>
            <a:spLocks/>
          </p:cNvSpPr>
          <p:nvPr/>
        </p:nvSpPr>
        <p:spPr bwMode="auto">
          <a:xfrm>
            <a:off x="1290638" y="3921125"/>
            <a:ext cx="6257925" cy="788988"/>
          </a:xfrm>
          <a:custGeom>
            <a:avLst/>
            <a:gdLst/>
            <a:ahLst/>
            <a:cxnLst>
              <a:cxn ang="0">
                <a:pos x="0" y="176"/>
              </a:cxn>
              <a:cxn ang="0">
                <a:pos x="688" y="173"/>
              </a:cxn>
              <a:cxn ang="0">
                <a:pos x="1795" y="176"/>
              </a:cxn>
              <a:cxn ang="0">
                <a:pos x="2217" y="324"/>
              </a:cxn>
              <a:cxn ang="0">
                <a:pos x="3305" y="228"/>
              </a:cxn>
              <a:cxn ang="0">
                <a:pos x="3942" y="234"/>
              </a:cxn>
            </a:cxnLst>
            <a:rect l="0" t="0" r="r" b="b"/>
            <a:pathLst>
              <a:path w="3942" h="497">
                <a:moveTo>
                  <a:pt x="0" y="176"/>
                </a:moveTo>
                <a:cubicBezTo>
                  <a:pt x="114" y="176"/>
                  <a:pt x="389" y="173"/>
                  <a:pt x="688" y="173"/>
                </a:cubicBezTo>
                <a:cubicBezTo>
                  <a:pt x="1177" y="173"/>
                  <a:pt x="1296" y="0"/>
                  <a:pt x="1795" y="176"/>
                </a:cubicBezTo>
                <a:cubicBezTo>
                  <a:pt x="2294" y="352"/>
                  <a:pt x="1725" y="151"/>
                  <a:pt x="2217" y="324"/>
                </a:cubicBezTo>
                <a:cubicBezTo>
                  <a:pt x="2709" y="497"/>
                  <a:pt x="2950" y="228"/>
                  <a:pt x="3305" y="228"/>
                </a:cubicBezTo>
                <a:cubicBezTo>
                  <a:pt x="3613" y="228"/>
                  <a:pt x="3808" y="233"/>
                  <a:pt x="3942" y="234"/>
                </a:cubicBezTo>
              </a:path>
            </a:pathLst>
          </a:custGeom>
          <a:noFill/>
          <a:ln w="76200" cmpd="sng">
            <a:solidFill>
              <a:schemeClr val="tx1"/>
            </a:solidFill>
            <a:round/>
            <a:headEnd/>
            <a:tailEnd/>
          </a:ln>
          <a:effectLst/>
        </p:spPr>
        <p:txBody>
          <a:bodyPr/>
          <a:lstStyle/>
          <a:p>
            <a:endParaRPr lang="el-GR"/>
          </a:p>
        </p:txBody>
      </p:sp>
      <p:sp>
        <p:nvSpPr>
          <p:cNvPr id="70678" name="AutoShape 22"/>
          <p:cNvSpPr>
            <a:spLocks noChangeArrowheads="1"/>
          </p:cNvSpPr>
          <p:nvPr/>
        </p:nvSpPr>
        <p:spPr bwMode="auto">
          <a:xfrm rot="1658759" flipH="1">
            <a:off x="3790950" y="2876550"/>
            <a:ext cx="1524000" cy="150495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outerShdw dist="107763" dir="2700000" algn="ctr" rotWithShape="0">
              <a:schemeClr val="tx1">
                <a:alpha val="50000"/>
              </a:schemeClr>
            </a:outerShdw>
          </a:effectLst>
        </p:spPr>
        <p:txBody>
          <a:bodyPr wrap="none" anchor="ctr"/>
          <a:lstStyle/>
          <a:p>
            <a:endParaRPr lang="el-GR"/>
          </a:p>
        </p:txBody>
      </p:sp>
      <p:sp>
        <p:nvSpPr>
          <p:cNvPr id="70679" name="Line 23"/>
          <p:cNvSpPr>
            <a:spLocks noChangeShapeType="1"/>
          </p:cNvSpPr>
          <p:nvPr/>
        </p:nvSpPr>
        <p:spPr bwMode="auto">
          <a:xfrm>
            <a:off x="1295400" y="4191000"/>
            <a:ext cx="6264275" cy="92075"/>
          </a:xfrm>
          <a:prstGeom prst="line">
            <a:avLst/>
          </a:prstGeom>
          <a:noFill/>
          <a:ln w="76200">
            <a:solidFill>
              <a:schemeClr val="tx1"/>
            </a:solidFill>
            <a:round/>
            <a:headEnd/>
            <a:tailEn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78"/>
                                        </p:tgtEl>
                                        <p:attrNameLst>
                                          <p:attrName>style.visibility</p:attrName>
                                        </p:attrNameLst>
                                      </p:cBhvr>
                                      <p:to>
                                        <p:strVal val="visible"/>
                                      </p:to>
                                    </p:set>
                                    <p:animEffect transition="in" filter="fade">
                                      <p:cBhvr>
                                        <p:cTn id="7" dur="1000"/>
                                        <p:tgtEl>
                                          <p:spTgt spid="70678"/>
                                        </p:tgtEl>
                                      </p:cBhvr>
                                    </p:animEffect>
                                  </p:childTnLst>
                                </p:cTn>
                              </p:par>
                            </p:childTnLst>
                          </p:cTn>
                        </p:par>
                        <p:par>
                          <p:cTn id="8" fill="hold">
                            <p:stCondLst>
                              <p:cond delay="1000"/>
                            </p:stCondLst>
                            <p:childTnLst>
                              <p:par>
                                <p:cTn id="9" presetID="8" presetClass="emph" presetSubtype="0" accel="50000" decel="50000" fill="hold" nodeType="afterEffect">
                                  <p:stCondLst>
                                    <p:cond delay="0"/>
                                  </p:stCondLst>
                                  <p:childTnLst>
                                    <p:animRot by="-1200000">
                                      <p:cBhvr>
                                        <p:cTn id="10" dur="2000" fill="hold"/>
                                        <p:tgtEl>
                                          <p:spTgt spid="70677"/>
                                        </p:tgtEl>
                                        <p:attrNameLst>
                                          <p:attrName>r</p:attrName>
                                        </p:attrNameLst>
                                      </p:cBhvr>
                                    </p:animRot>
                                  </p:childTnLst>
                                </p:cTn>
                              </p:par>
                              <p:par>
                                <p:cTn id="11" presetID="35" presetClass="path" presetSubtype="0" accel="50000" decel="50000" fill="hold" nodeType="withEffect">
                                  <p:stCondLst>
                                    <p:cond delay="0"/>
                                  </p:stCondLst>
                                  <p:childTnLst>
                                    <p:animMotion origin="layout" path="M -3.33333E-6 1.48148E-6 L -0.05503 -0.01713 " pathEditMode="relative" rAng="0" ptsTypes="AA">
                                      <p:cBhvr>
                                        <p:cTn id="12" dur="2000" fill="hold"/>
                                        <p:tgtEl>
                                          <p:spTgt spid="70677"/>
                                        </p:tgtEl>
                                        <p:attrNameLst>
                                          <p:attrName>ppt_x</p:attrName>
                                          <p:attrName>ppt_y</p:attrName>
                                        </p:attrNameLst>
                                      </p:cBhvr>
                                      <p:rCtr x="-28" y="-9"/>
                                    </p:animMotion>
                                  </p:childTnLst>
                                </p:cTn>
                              </p:par>
                              <p:par>
                                <p:cTn id="13" presetID="10" presetClass="exit" presetSubtype="0" fill="hold" grpId="0" nodeType="withEffect">
                                  <p:stCondLst>
                                    <p:cond delay="0"/>
                                  </p:stCondLst>
                                  <p:childTnLst>
                                    <p:animEffect transition="out" filter="fade">
                                      <p:cBhvr>
                                        <p:cTn id="14" dur="2000"/>
                                        <p:tgtEl>
                                          <p:spTgt spid="70675"/>
                                        </p:tgtEl>
                                      </p:cBhvr>
                                    </p:animEffect>
                                    <p:set>
                                      <p:cBhvr>
                                        <p:cTn id="15" dur="1" fill="hold">
                                          <p:stCondLst>
                                            <p:cond delay="1999"/>
                                          </p:stCondLst>
                                        </p:cTn>
                                        <p:tgtEl>
                                          <p:spTgt spid="7067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0679"/>
                                        </p:tgtEl>
                                        <p:attrNameLst>
                                          <p:attrName>style.visibility</p:attrName>
                                        </p:attrNameLst>
                                      </p:cBhvr>
                                      <p:to>
                                        <p:strVal val="visible"/>
                                      </p:to>
                                    </p:set>
                                    <p:animEffect transition="in" filter="fade">
                                      <p:cBhvr>
                                        <p:cTn id="18" dur="2000"/>
                                        <p:tgtEl>
                                          <p:spTgt spid="70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5" grpId="0" animBg="1"/>
      <p:bldP spid="70678" grpId="0" animBg="1"/>
      <p:bldP spid="706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2"/>
          <p:cNvPicPr>
            <a:picLocks noChangeAspect="1" noChangeArrowheads="1"/>
          </p:cNvPicPr>
          <p:nvPr/>
        </p:nvPicPr>
        <p:blipFill>
          <a:blip r:embed="rId3" cstate="print"/>
          <a:srcRect/>
          <a:stretch>
            <a:fillRect/>
          </a:stretch>
        </p:blipFill>
        <p:spPr bwMode="auto">
          <a:xfrm>
            <a:off x="144463" y="144463"/>
            <a:ext cx="5265737" cy="3179762"/>
          </a:xfrm>
          <a:prstGeom prst="rect">
            <a:avLst/>
          </a:prstGeom>
          <a:noFill/>
        </p:spPr>
      </p:pic>
      <p:pic>
        <p:nvPicPr>
          <p:cNvPr id="56326" name="Picture 6" descr="1"/>
          <p:cNvPicPr>
            <a:picLocks noChangeAspect="1" noChangeArrowheads="1"/>
          </p:cNvPicPr>
          <p:nvPr/>
        </p:nvPicPr>
        <p:blipFill>
          <a:blip r:embed="rId4" cstate="print"/>
          <a:srcRect/>
          <a:stretch>
            <a:fillRect/>
          </a:stretch>
        </p:blipFill>
        <p:spPr bwMode="auto">
          <a:xfrm>
            <a:off x="3632200" y="3476625"/>
            <a:ext cx="5362575" cy="32400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76" name="Group 24"/>
          <p:cNvGrpSpPr>
            <a:grpSpLocks/>
          </p:cNvGrpSpPr>
          <p:nvPr/>
        </p:nvGrpSpPr>
        <p:grpSpPr bwMode="auto">
          <a:xfrm>
            <a:off x="2903538" y="1355725"/>
            <a:ext cx="3119437" cy="3814763"/>
            <a:chOff x="1829" y="854"/>
            <a:chExt cx="1965" cy="2403"/>
          </a:xfrm>
        </p:grpSpPr>
        <p:sp>
          <p:nvSpPr>
            <p:cNvPr id="74756" name="Freeform 4"/>
            <p:cNvSpPr>
              <a:spLocks/>
            </p:cNvSpPr>
            <p:nvPr/>
          </p:nvSpPr>
          <p:spPr bwMode="auto">
            <a:xfrm>
              <a:off x="1829" y="854"/>
              <a:ext cx="1965" cy="2403"/>
            </a:xfrm>
            <a:custGeom>
              <a:avLst/>
              <a:gdLst/>
              <a:ahLst/>
              <a:cxnLst>
                <a:cxn ang="0">
                  <a:pos x="139" y="375"/>
                </a:cxn>
                <a:cxn ang="0">
                  <a:pos x="82" y="665"/>
                </a:cxn>
                <a:cxn ang="0">
                  <a:pos x="9" y="1031"/>
                </a:cxn>
                <a:cxn ang="0">
                  <a:pos x="25" y="1313"/>
                </a:cxn>
                <a:cxn ang="0">
                  <a:pos x="116" y="1371"/>
                </a:cxn>
                <a:cxn ang="0">
                  <a:pos x="368" y="1368"/>
                </a:cxn>
                <a:cxn ang="0">
                  <a:pos x="562" y="1361"/>
                </a:cxn>
                <a:cxn ang="0">
                  <a:pos x="839" y="1356"/>
                </a:cxn>
                <a:cxn ang="0">
                  <a:pos x="937" y="1342"/>
                </a:cxn>
                <a:cxn ang="0">
                  <a:pos x="1008" y="1309"/>
                </a:cxn>
                <a:cxn ang="0">
                  <a:pos x="1038" y="1284"/>
                </a:cxn>
                <a:cxn ang="0">
                  <a:pos x="1075" y="1242"/>
                </a:cxn>
                <a:cxn ang="0">
                  <a:pos x="1112" y="1055"/>
                </a:cxn>
                <a:cxn ang="0">
                  <a:pos x="1114" y="929"/>
                </a:cxn>
                <a:cxn ang="0">
                  <a:pos x="1111" y="789"/>
                </a:cxn>
                <a:cxn ang="0">
                  <a:pos x="1051" y="423"/>
                </a:cxn>
                <a:cxn ang="0">
                  <a:pos x="1020" y="311"/>
                </a:cxn>
                <a:cxn ang="0">
                  <a:pos x="993" y="225"/>
                </a:cxn>
                <a:cxn ang="0">
                  <a:pos x="931" y="133"/>
                </a:cxn>
                <a:cxn ang="0">
                  <a:pos x="860" y="93"/>
                </a:cxn>
                <a:cxn ang="0">
                  <a:pos x="762" y="47"/>
                </a:cxn>
                <a:cxn ang="0">
                  <a:pos x="634" y="12"/>
                </a:cxn>
                <a:cxn ang="0">
                  <a:pos x="477" y="17"/>
                </a:cxn>
                <a:cxn ang="0">
                  <a:pos x="265" y="123"/>
                </a:cxn>
                <a:cxn ang="0">
                  <a:pos x="170" y="222"/>
                </a:cxn>
                <a:cxn ang="0">
                  <a:pos x="139" y="375"/>
                </a:cxn>
              </a:cxnLst>
              <a:rect l="0" t="0" r="r" b="b"/>
              <a:pathLst>
                <a:path w="1121" h="1371">
                  <a:moveTo>
                    <a:pt x="139" y="375"/>
                  </a:moveTo>
                  <a:lnTo>
                    <a:pt x="82" y="665"/>
                  </a:lnTo>
                  <a:cubicBezTo>
                    <a:pt x="60" y="774"/>
                    <a:pt x="18" y="923"/>
                    <a:pt x="9" y="1031"/>
                  </a:cubicBezTo>
                  <a:cubicBezTo>
                    <a:pt x="0" y="1141"/>
                    <a:pt x="10" y="1257"/>
                    <a:pt x="25" y="1313"/>
                  </a:cubicBezTo>
                  <a:cubicBezTo>
                    <a:pt x="40" y="1369"/>
                    <a:pt x="78" y="1371"/>
                    <a:pt x="116" y="1371"/>
                  </a:cubicBezTo>
                  <a:cubicBezTo>
                    <a:pt x="154" y="1371"/>
                    <a:pt x="291" y="1369"/>
                    <a:pt x="368" y="1368"/>
                  </a:cubicBezTo>
                  <a:cubicBezTo>
                    <a:pt x="445" y="1367"/>
                    <a:pt x="484" y="1363"/>
                    <a:pt x="562" y="1361"/>
                  </a:cubicBezTo>
                  <a:cubicBezTo>
                    <a:pt x="640" y="1359"/>
                    <a:pt x="774" y="1362"/>
                    <a:pt x="839" y="1356"/>
                  </a:cubicBezTo>
                  <a:cubicBezTo>
                    <a:pt x="901" y="1353"/>
                    <a:pt x="909" y="1350"/>
                    <a:pt x="937" y="1342"/>
                  </a:cubicBezTo>
                  <a:cubicBezTo>
                    <a:pt x="965" y="1334"/>
                    <a:pt x="994" y="1316"/>
                    <a:pt x="1008" y="1309"/>
                  </a:cubicBezTo>
                  <a:lnTo>
                    <a:pt x="1038" y="1284"/>
                  </a:lnTo>
                  <a:lnTo>
                    <a:pt x="1075" y="1242"/>
                  </a:lnTo>
                  <a:cubicBezTo>
                    <a:pt x="1087" y="1204"/>
                    <a:pt x="1106" y="1107"/>
                    <a:pt x="1112" y="1055"/>
                  </a:cubicBezTo>
                  <a:cubicBezTo>
                    <a:pt x="1118" y="1002"/>
                    <a:pt x="1114" y="973"/>
                    <a:pt x="1114" y="929"/>
                  </a:cubicBezTo>
                  <a:cubicBezTo>
                    <a:pt x="1114" y="885"/>
                    <a:pt x="1121" y="872"/>
                    <a:pt x="1111" y="789"/>
                  </a:cubicBezTo>
                  <a:cubicBezTo>
                    <a:pt x="1101" y="706"/>
                    <a:pt x="1066" y="503"/>
                    <a:pt x="1051" y="423"/>
                  </a:cubicBezTo>
                  <a:lnTo>
                    <a:pt x="1020" y="311"/>
                  </a:lnTo>
                  <a:lnTo>
                    <a:pt x="993" y="225"/>
                  </a:lnTo>
                  <a:cubicBezTo>
                    <a:pt x="978" y="195"/>
                    <a:pt x="953" y="155"/>
                    <a:pt x="931" y="133"/>
                  </a:cubicBezTo>
                  <a:cubicBezTo>
                    <a:pt x="909" y="111"/>
                    <a:pt x="888" y="107"/>
                    <a:pt x="860" y="93"/>
                  </a:cubicBezTo>
                  <a:cubicBezTo>
                    <a:pt x="832" y="79"/>
                    <a:pt x="799" y="59"/>
                    <a:pt x="762" y="47"/>
                  </a:cubicBezTo>
                  <a:cubicBezTo>
                    <a:pt x="725" y="35"/>
                    <a:pt x="681" y="17"/>
                    <a:pt x="634" y="12"/>
                  </a:cubicBezTo>
                  <a:cubicBezTo>
                    <a:pt x="587" y="7"/>
                    <a:pt x="539" y="0"/>
                    <a:pt x="477" y="17"/>
                  </a:cubicBezTo>
                  <a:cubicBezTo>
                    <a:pt x="411" y="35"/>
                    <a:pt x="322" y="80"/>
                    <a:pt x="265" y="123"/>
                  </a:cubicBezTo>
                  <a:cubicBezTo>
                    <a:pt x="208" y="166"/>
                    <a:pt x="187" y="181"/>
                    <a:pt x="170" y="222"/>
                  </a:cubicBezTo>
                  <a:lnTo>
                    <a:pt x="139" y="375"/>
                  </a:lnTo>
                  <a:close/>
                </a:path>
              </a:pathLst>
            </a:custGeom>
            <a:solidFill>
              <a:schemeClr val="bg1"/>
            </a:solidFill>
            <a:ln w="0" cap="flat" cmpd="sng">
              <a:solidFill>
                <a:schemeClr val="tx1"/>
              </a:solidFill>
              <a:prstDash val="solid"/>
              <a:round/>
              <a:headEnd type="none" w="med" len="med"/>
              <a:tailEnd type="none" w="med" len="med"/>
            </a:ln>
            <a:effectLst/>
          </p:spPr>
          <p:txBody>
            <a:bodyPr/>
            <a:lstStyle/>
            <a:p>
              <a:endParaRPr lang="el-GR"/>
            </a:p>
          </p:txBody>
        </p:sp>
        <p:grpSp>
          <p:nvGrpSpPr>
            <p:cNvPr id="74757" name="Group 5"/>
            <p:cNvGrpSpPr>
              <a:grpSpLocks/>
            </p:cNvGrpSpPr>
            <p:nvPr/>
          </p:nvGrpSpPr>
          <p:grpSpPr bwMode="auto">
            <a:xfrm>
              <a:off x="2314" y="2100"/>
              <a:ext cx="1031" cy="785"/>
              <a:chOff x="2537" y="2849"/>
              <a:chExt cx="588" cy="448"/>
            </a:xfrm>
          </p:grpSpPr>
          <p:sp>
            <p:nvSpPr>
              <p:cNvPr id="74758" name="AutoShape 6"/>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4759" name="Rectangle 7"/>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4760" name="Freeform 8"/>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4761" name="Freeform 9"/>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grpSp>
        <p:nvGrpSpPr>
          <p:cNvPr id="74805" name="Group 53"/>
          <p:cNvGrpSpPr>
            <a:grpSpLocks/>
          </p:cNvGrpSpPr>
          <p:nvPr/>
        </p:nvGrpSpPr>
        <p:grpSpPr bwMode="auto">
          <a:xfrm>
            <a:off x="2895600" y="1311275"/>
            <a:ext cx="3119438" cy="3814763"/>
            <a:chOff x="1829" y="854"/>
            <a:chExt cx="1965" cy="2403"/>
          </a:xfrm>
        </p:grpSpPr>
        <p:sp>
          <p:nvSpPr>
            <p:cNvPr id="74806" name="Freeform 54"/>
            <p:cNvSpPr>
              <a:spLocks/>
            </p:cNvSpPr>
            <p:nvPr/>
          </p:nvSpPr>
          <p:spPr bwMode="auto">
            <a:xfrm>
              <a:off x="1829" y="854"/>
              <a:ext cx="1965" cy="2403"/>
            </a:xfrm>
            <a:custGeom>
              <a:avLst/>
              <a:gdLst/>
              <a:ahLst/>
              <a:cxnLst>
                <a:cxn ang="0">
                  <a:pos x="139" y="375"/>
                </a:cxn>
                <a:cxn ang="0">
                  <a:pos x="82" y="665"/>
                </a:cxn>
                <a:cxn ang="0">
                  <a:pos x="9" y="1031"/>
                </a:cxn>
                <a:cxn ang="0">
                  <a:pos x="25" y="1313"/>
                </a:cxn>
                <a:cxn ang="0">
                  <a:pos x="116" y="1371"/>
                </a:cxn>
                <a:cxn ang="0">
                  <a:pos x="368" y="1368"/>
                </a:cxn>
                <a:cxn ang="0">
                  <a:pos x="562" y="1361"/>
                </a:cxn>
                <a:cxn ang="0">
                  <a:pos x="839" y="1356"/>
                </a:cxn>
                <a:cxn ang="0">
                  <a:pos x="937" y="1342"/>
                </a:cxn>
                <a:cxn ang="0">
                  <a:pos x="1008" y="1309"/>
                </a:cxn>
                <a:cxn ang="0">
                  <a:pos x="1038" y="1284"/>
                </a:cxn>
                <a:cxn ang="0">
                  <a:pos x="1075" y="1242"/>
                </a:cxn>
                <a:cxn ang="0">
                  <a:pos x="1112" y="1055"/>
                </a:cxn>
                <a:cxn ang="0">
                  <a:pos x="1114" y="929"/>
                </a:cxn>
                <a:cxn ang="0">
                  <a:pos x="1111" y="789"/>
                </a:cxn>
                <a:cxn ang="0">
                  <a:pos x="1051" y="423"/>
                </a:cxn>
                <a:cxn ang="0">
                  <a:pos x="1020" y="311"/>
                </a:cxn>
                <a:cxn ang="0">
                  <a:pos x="993" y="225"/>
                </a:cxn>
                <a:cxn ang="0">
                  <a:pos x="931" y="133"/>
                </a:cxn>
                <a:cxn ang="0">
                  <a:pos x="860" y="93"/>
                </a:cxn>
                <a:cxn ang="0">
                  <a:pos x="762" y="47"/>
                </a:cxn>
                <a:cxn ang="0">
                  <a:pos x="634" y="12"/>
                </a:cxn>
                <a:cxn ang="0">
                  <a:pos x="477" y="17"/>
                </a:cxn>
                <a:cxn ang="0">
                  <a:pos x="265" y="123"/>
                </a:cxn>
                <a:cxn ang="0">
                  <a:pos x="170" y="222"/>
                </a:cxn>
                <a:cxn ang="0">
                  <a:pos x="139" y="375"/>
                </a:cxn>
              </a:cxnLst>
              <a:rect l="0" t="0" r="r" b="b"/>
              <a:pathLst>
                <a:path w="1121" h="1371">
                  <a:moveTo>
                    <a:pt x="139" y="375"/>
                  </a:moveTo>
                  <a:lnTo>
                    <a:pt x="82" y="665"/>
                  </a:lnTo>
                  <a:cubicBezTo>
                    <a:pt x="60" y="774"/>
                    <a:pt x="18" y="923"/>
                    <a:pt x="9" y="1031"/>
                  </a:cubicBezTo>
                  <a:cubicBezTo>
                    <a:pt x="0" y="1141"/>
                    <a:pt x="10" y="1257"/>
                    <a:pt x="25" y="1313"/>
                  </a:cubicBezTo>
                  <a:cubicBezTo>
                    <a:pt x="40" y="1369"/>
                    <a:pt x="78" y="1371"/>
                    <a:pt x="116" y="1371"/>
                  </a:cubicBezTo>
                  <a:cubicBezTo>
                    <a:pt x="154" y="1371"/>
                    <a:pt x="291" y="1369"/>
                    <a:pt x="368" y="1368"/>
                  </a:cubicBezTo>
                  <a:cubicBezTo>
                    <a:pt x="445" y="1367"/>
                    <a:pt x="484" y="1363"/>
                    <a:pt x="562" y="1361"/>
                  </a:cubicBezTo>
                  <a:cubicBezTo>
                    <a:pt x="640" y="1359"/>
                    <a:pt x="774" y="1362"/>
                    <a:pt x="839" y="1356"/>
                  </a:cubicBezTo>
                  <a:cubicBezTo>
                    <a:pt x="901" y="1353"/>
                    <a:pt x="909" y="1350"/>
                    <a:pt x="937" y="1342"/>
                  </a:cubicBezTo>
                  <a:cubicBezTo>
                    <a:pt x="965" y="1334"/>
                    <a:pt x="994" y="1316"/>
                    <a:pt x="1008" y="1309"/>
                  </a:cubicBezTo>
                  <a:lnTo>
                    <a:pt x="1038" y="1284"/>
                  </a:lnTo>
                  <a:lnTo>
                    <a:pt x="1075" y="1242"/>
                  </a:lnTo>
                  <a:cubicBezTo>
                    <a:pt x="1087" y="1204"/>
                    <a:pt x="1106" y="1107"/>
                    <a:pt x="1112" y="1055"/>
                  </a:cubicBezTo>
                  <a:cubicBezTo>
                    <a:pt x="1118" y="1002"/>
                    <a:pt x="1114" y="973"/>
                    <a:pt x="1114" y="929"/>
                  </a:cubicBezTo>
                  <a:cubicBezTo>
                    <a:pt x="1114" y="885"/>
                    <a:pt x="1121" y="872"/>
                    <a:pt x="1111" y="789"/>
                  </a:cubicBezTo>
                  <a:cubicBezTo>
                    <a:pt x="1101" y="706"/>
                    <a:pt x="1066" y="503"/>
                    <a:pt x="1051" y="423"/>
                  </a:cubicBezTo>
                  <a:lnTo>
                    <a:pt x="1020" y="311"/>
                  </a:lnTo>
                  <a:lnTo>
                    <a:pt x="993" y="225"/>
                  </a:lnTo>
                  <a:cubicBezTo>
                    <a:pt x="978" y="195"/>
                    <a:pt x="953" y="155"/>
                    <a:pt x="931" y="133"/>
                  </a:cubicBezTo>
                  <a:cubicBezTo>
                    <a:pt x="909" y="111"/>
                    <a:pt x="888" y="107"/>
                    <a:pt x="860" y="93"/>
                  </a:cubicBezTo>
                  <a:cubicBezTo>
                    <a:pt x="832" y="79"/>
                    <a:pt x="799" y="59"/>
                    <a:pt x="762" y="47"/>
                  </a:cubicBezTo>
                  <a:cubicBezTo>
                    <a:pt x="725" y="35"/>
                    <a:pt x="681" y="17"/>
                    <a:pt x="634" y="12"/>
                  </a:cubicBezTo>
                  <a:cubicBezTo>
                    <a:pt x="587" y="7"/>
                    <a:pt x="539" y="0"/>
                    <a:pt x="477" y="17"/>
                  </a:cubicBezTo>
                  <a:cubicBezTo>
                    <a:pt x="411" y="35"/>
                    <a:pt x="322" y="80"/>
                    <a:pt x="265" y="123"/>
                  </a:cubicBezTo>
                  <a:cubicBezTo>
                    <a:pt x="208" y="166"/>
                    <a:pt x="187" y="181"/>
                    <a:pt x="170" y="222"/>
                  </a:cubicBezTo>
                  <a:lnTo>
                    <a:pt x="139" y="375"/>
                  </a:lnTo>
                  <a:close/>
                </a:path>
              </a:pathLst>
            </a:custGeom>
            <a:solidFill>
              <a:schemeClr val="bg1"/>
            </a:solidFill>
            <a:ln w="0" cap="flat" cmpd="sng">
              <a:solidFill>
                <a:schemeClr val="tx1"/>
              </a:solidFill>
              <a:prstDash val="solid"/>
              <a:round/>
              <a:headEnd type="none" w="med" len="med"/>
              <a:tailEnd type="none" w="med" len="med"/>
            </a:ln>
            <a:effectLst/>
          </p:spPr>
          <p:txBody>
            <a:bodyPr/>
            <a:lstStyle/>
            <a:p>
              <a:endParaRPr lang="el-GR"/>
            </a:p>
          </p:txBody>
        </p:sp>
        <p:grpSp>
          <p:nvGrpSpPr>
            <p:cNvPr id="74807" name="Group 55"/>
            <p:cNvGrpSpPr>
              <a:grpSpLocks/>
            </p:cNvGrpSpPr>
            <p:nvPr/>
          </p:nvGrpSpPr>
          <p:grpSpPr bwMode="auto">
            <a:xfrm>
              <a:off x="2314" y="2100"/>
              <a:ext cx="1031" cy="785"/>
              <a:chOff x="2537" y="2849"/>
              <a:chExt cx="588" cy="448"/>
            </a:xfrm>
          </p:grpSpPr>
          <p:sp>
            <p:nvSpPr>
              <p:cNvPr id="74808" name="AutoShape 56"/>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4809" name="Rectangle 57"/>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4810" name="Freeform 58"/>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4811" name="Freeform 59"/>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grpSp>
        <p:nvGrpSpPr>
          <p:cNvPr id="74798" name="Group 46"/>
          <p:cNvGrpSpPr>
            <a:grpSpLocks/>
          </p:cNvGrpSpPr>
          <p:nvPr/>
        </p:nvGrpSpPr>
        <p:grpSpPr bwMode="auto">
          <a:xfrm>
            <a:off x="2890838" y="1419225"/>
            <a:ext cx="3119437" cy="3814763"/>
            <a:chOff x="1829" y="854"/>
            <a:chExt cx="1965" cy="2403"/>
          </a:xfrm>
        </p:grpSpPr>
        <p:sp>
          <p:nvSpPr>
            <p:cNvPr id="74799" name="Freeform 47"/>
            <p:cNvSpPr>
              <a:spLocks/>
            </p:cNvSpPr>
            <p:nvPr/>
          </p:nvSpPr>
          <p:spPr bwMode="auto">
            <a:xfrm>
              <a:off x="1829" y="854"/>
              <a:ext cx="1965" cy="2403"/>
            </a:xfrm>
            <a:custGeom>
              <a:avLst/>
              <a:gdLst/>
              <a:ahLst/>
              <a:cxnLst>
                <a:cxn ang="0">
                  <a:pos x="139" y="375"/>
                </a:cxn>
                <a:cxn ang="0">
                  <a:pos x="82" y="665"/>
                </a:cxn>
                <a:cxn ang="0">
                  <a:pos x="9" y="1031"/>
                </a:cxn>
                <a:cxn ang="0">
                  <a:pos x="25" y="1313"/>
                </a:cxn>
                <a:cxn ang="0">
                  <a:pos x="116" y="1371"/>
                </a:cxn>
                <a:cxn ang="0">
                  <a:pos x="368" y="1368"/>
                </a:cxn>
                <a:cxn ang="0">
                  <a:pos x="562" y="1361"/>
                </a:cxn>
                <a:cxn ang="0">
                  <a:pos x="839" y="1356"/>
                </a:cxn>
                <a:cxn ang="0">
                  <a:pos x="937" y="1342"/>
                </a:cxn>
                <a:cxn ang="0">
                  <a:pos x="1008" y="1309"/>
                </a:cxn>
                <a:cxn ang="0">
                  <a:pos x="1038" y="1284"/>
                </a:cxn>
                <a:cxn ang="0">
                  <a:pos x="1075" y="1242"/>
                </a:cxn>
                <a:cxn ang="0">
                  <a:pos x="1112" y="1055"/>
                </a:cxn>
                <a:cxn ang="0">
                  <a:pos x="1114" y="929"/>
                </a:cxn>
                <a:cxn ang="0">
                  <a:pos x="1111" y="789"/>
                </a:cxn>
                <a:cxn ang="0">
                  <a:pos x="1051" y="423"/>
                </a:cxn>
                <a:cxn ang="0">
                  <a:pos x="1020" y="311"/>
                </a:cxn>
                <a:cxn ang="0">
                  <a:pos x="993" y="225"/>
                </a:cxn>
                <a:cxn ang="0">
                  <a:pos x="931" y="133"/>
                </a:cxn>
                <a:cxn ang="0">
                  <a:pos x="860" y="93"/>
                </a:cxn>
                <a:cxn ang="0">
                  <a:pos x="762" y="47"/>
                </a:cxn>
                <a:cxn ang="0">
                  <a:pos x="634" y="12"/>
                </a:cxn>
                <a:cxn ang="0">
                  <a:pos x="477" y="17"/>
                </a:cxn>
                <a:cxn ang="0">
                  <a:pos x="265" y="123"/>
                </a:cxn>
                <a:cxn ang="0">
                  <a:pos x="170" y="222"/>
                </a:cxn>
                <a:cxn ang="0">
                  <a:pos x="139" y="375"/>
                </a:cxn>
              </a:cxnLst>
              <a:rect l="0" t="0" r="r" b="b"/>
              <a:pathLst>
                <a:path w="1121" h="1371">
                  <a:moveTo>
                    <a:pt x="139" y="375"/>
                  </a:moveTo>
                  <a:lnTo>
                    <a:pt x="82" y="665"/>
                  </a:lnTo>
                  <a:cubicBezTo>
                    <a:pt x="60" y="774"/>
                    <a:pt x="18" y="923"/>
                    <a:pt x="9" y="1031"/>
                  </a:cubicBezTo>
                  <a:cubicBezTo>
                    <a:pt x="0" y="1141"/>
                    <a:pt x="10" y="1257"/>
                    <a:pt x="25" y="1313"/>
                  </a:cubicBezTo>
                  <a:cubicBezTo>
                    <a:pt x="40" y="1369"/>
                    <a:pt x="78" y="1371"/>
                    <a:pt x="116" y="1371"/>
                  </a:cubicBezTo>
                  <a:cubicBezTo>
                    <a:pt x="154" y="1371"/>
                    <a:pt x="291" y="1369"/>
                    <a:pt x="368" y="1368"/>
                  </a:cubicBezTo>
                  <a:cubicBezTo>
                    <a:pt x="445" y="1367"/>
                    <a:pt x="484" y="1363"/>
                    <a:pt x="562" y="1361"/>
                  </a:cubicBezTo>
                  <a:cubicBezTo>
                    <a:pt x="640" y="1359"/>
                    <a:pt x="774" y="1362"/>
                    <a:pt x="839" y="1356"/>
                  </a:cubicBezTo>
                  <a:cubicBezTo>
                    <a:pt x="901" y="1353"/>
                    <a:pt x="909" y="1350"/>
                    <a:pt x="937" y="1342"/>
                  </a:cubicBezTo>
                  <a:cubicBezTo>
                    <a:pt x="965" y="1334"/>
                    <a:pt x="994" y="1316"/>
                    <a:pt x="1008" y="1309"/>
                  </a:cubicBezTo>
                  <a:lnTo>
                    <a:pt x="1038" y="1284"/>
                  </a:lnTo>
                  <a:lnTo>
                    <a:pt x="1075" y="1242"/>
                  </a:lnTo>
                  <a:cubicBezTo>
                    <a:pt x="1087" y="1204"/>
                    <a:pt x="1106" y="1107"/>
                    <a:pt x="1112" y="1055"/>
                  </a:cubicBezTo>
                  <a:cubicBezTo>
                    <a:pt x="1118" y="1002"/>
                    <a:pt x="1114" y="973"/>
                    <a:pt x="1114" y="929"/>
                  </a:cubicBezTo>
                  <a:cubicBezTo>
                    <a:pt x="1114" y="885"/>
                    <a:pt x="1121" y="872"/>
                    <a:pt x="1111" y="789"/>
                  </a:cubicBezTo>
                  <a:cubicBezTo>
                    <a:pt x="1101" y="706"/>
                    <a:pt x="1066" y="503"/>
                    <a:pt x="1051" y="423"/>
                  </a:cubicBezTo>
                  <a:lnTo>
                    <a:pt x="1020" y="311"/>
                  </a:lnTo>
                  <a:lnTo>
                    <a:pt x="993" y="225"/>
                  </a:lnTo>
                  <a:cubicBezTo>
                    <a:pt x="978" y="195"/>
                    <a:pt x="953" y="155"/>
                    <a:pt x="931" y="133"/>
                  </a:cubicBezTo>
                  <a:cubicBezTo>
                    <a:pt x="909" y="111"/>
                    <a:pt x="888" y="107"/>
                    <a:pt x="860" y="93"/>
                  </a:cubicBezTo>
                  <a:cubicBezTo>
                    <a:pt x="832" y="79"/>
                    <a:pt x="799" y="59"/>
                    <a:pt x="762" y="47"/>
                  </a:cubicBezTo>
                  <a:cubicBezTo>
                    <a:pt x="725" y="35"/>
                    <a:pt x="681" y="17"/>
                    <a:pt x="634" y="12"/>
                  </a:cubicBezTo>
                  <a:cubicBezTo>
                    <a:pt x="587" y="7"/>
                    <a:pt x="539" y="0"/>
                    <a:pt x="477" y="17"/>
                  </a:cubicBezTo>
                  <a:cubicBezTo>
                    <a:pt x="411" y="35"/>
                    <a:pt x="322" y="80"/>
                    <a:pt x="265" y="123"/>
                  </a:cubicBezTo>
                  <a:cubicBezTo>
                    <a:pt x="208" y="166"/>
                    <a:pt x="187" y="181"/>
                    <a:pt x="170" y="222"/>
                  </a:cubicBezTo>
                  <a:lnTo>
                    <a:pt x="139" y="375"/>
                  </a:lnTo>
                  <a:close/>
                </a:path>
              </a:pathLst>
            </a:custGeom>
            <a:solidFill>
              <a:schemeClr val="bg1"/>
            </a:solidFill>
            <a:ln w="0" cap="flat" cmpd="sng">
              <a:solidFill>
                <a:schemeClr val="tx1"/>
              </a:solidFill>
              <a:prstDash val="solid"/>
              <a:round/>
              <a:headEnd type="none" w="med" len="med"/>
              <a:tailEnd type="none" w="med" len="med"/>
            </a:ln>
            <a:effectLst/>
          </p:spPr>
          <p:txBody>
            <a:bodyPr/>
            <a:lstStyle/>
            <a:p>
              <a:endParaRPr lang="el-GR"/>
            </a:p>
          </p:txBody>
        </p:sp>
        <p:grpSp>
          <p:nvGrpSpPr>
            <p:cNvPr id="74800" name="Group 48"/>
            <p:cNvGrpSpPr>
              <a:grpSpLocks/>
            </p:cNvGrpSpPr>
            <p:nvPr/>
          </p:nvGrpSpPr>
          <p:grpSpPr bwMode="auto">
            <a:xfrm>
              <a:off x="2314" y="2100"/>
              <a:ext cx="1031" cy="785"/>
              <a:chOff x="2537" y="2849"/>
              <a:chExt cx="588" cy="448"/>
            </a:xfrm>
          </p:grpSpPr>
          <p:sp>
            <p:nvSpPr>
              <p:cNvPr id="74801" name="AutoShape 49"/>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4802" name="Rectangle 50"/>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4803" name="Freeform 51"/>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4804" name="Freeform 52"/>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grpSp>
        <p:nvGrpSpPr>
          <p:cNvPr id="74791" name="Group 39"/>
          <p:cNvGrpSpPr>
            <a:grpSpLocks/>
          </p:cNvGrpSpPr>
          <p:nvPr/>
        </p:nvGrpSpPr>
        <p:grpSpPr bwMode="auto">
          <a:xfrm rot="283312">
            <a:off x="2941638" y="1374775"/>
            <a:ext cx="3119437" cy="3814763"/>
            <a:chOff x="1829" y="854"/>
            <a:chExt cx="1965" cy="2403"/>
          </a:xfrm>
        </p:grpSpPr>
        <p:sp>
          <p:nvSpPr>
            <p:cNvPr id="74792" name="Freeform 40"/>
            <p:cNvSpPr>
              <a:spLocks/>
            </p:cNvSpPr>
            <p:nvPr/>
          </p:nvSpPr>
          <p:spPr bwMode="auto">
            <a:xfrm>
              <a:off x="1829" y="854"/>
              <a:ext cx="1965" cy="2403"/>
            </a:xfrm>
            <a:custGeom>
              <a:avLst/>
              <a:gdLst/>
              <a:ahLst/>
              <a:cxnLst>
                <a:cxn ang="0">
                  <a:pos x="139" y="375"/>
                </a:cxn>
                <a:cxn ang="0">
                  <a:pos x="82" y="665"/>
                </a:cxn>
                <a:cxn ang="0">
                  <a:pos x="9" y="1031"/>
                </a:cxn>
                <a:cxn ang="0">
                  <a:pos x="25" y="1313"/>
                </a:cxn>
                <a:cxn ang="0">
                  <a:pos x="116" y="1371"/>
                </a:cxn>
                <a:cxn ang="0">
                  <a:pos x="368" y="1368"/>
                </a:cxn>
                <a:cxn ang="0">
                  <a:pos x="562" y="1361"/>
                </a:cxn>
                <a:cxn ang="0">
                  <a:pos x="839" y="1356"/>
                </a:cxn>
                <a:cxn ang="0">
                  <a:pos x="937" y="1342"/>
                </a:cxn>
                <a:cxn ang="0">
                  <a:pos x="1008" y="1309"/>
                </a:cxn>
                <a:cxn ang="0">
                  <a:pos x="1038" y="1284"/>
                </a:cxn>
                <a:cxn ang="0">
                  <a:pos x="1075" y="1242"/>
                </a:cxn>
                <a:cxn ang="0">
                  <a:pos x="1112" y="1055"/>
                </a:cxn>
                <a:cxn ang="0">
                  <a:pos x="1114" y="929"/>
                </a:cxn>
                <a:cxn ang="0">
                  <a:pos x="1111" y="789"/>
                </a:cxn>
                <a:cxn ang="0">
                  <a:pos x="1051" y="423"/>
                </a:cxn>
                <a:cxn ang="0">
                  <a:pos x="1020" y="311"/>
                </a:cxn>
                <a:cxn ang="0">
                  <a:pos x="993" y="225"/>
                </a:cxn>
                <a:cxn ang="0">
                  <a:pos x="931" y="133"/>
                </a:cxn>
                <a:cxn ang="0">
                  <a:pos x="860" y="93"/>
                </a:cxn>
                <a:cxn ang="0">
                  <a:pos x="762" y="47"/>
                </a:cxn>
                <a:cxn ang="0">
                  <a:pos x="634" y="12"/>
                </a:cxn>
                <a:cxn ang="0">
                  <a:pos x="477" y="17"/>
                </a:cxn>
                <a:cxn ang="0">
                  <a:pos x="265" y="123"/>
                </a:cxn>
                <a:cxn ang="0">
                  <a:pos x="170" y="222"/>
                </a:cxn>
                <a:cxn ang="0">
                  <a:pos x="139" y="375"/>
                </a:cxn>
              </a:cxnLst>
              <a:rect l="0" t="0" r="r" b="b"/>
              <a:pathLst>
                <a:path w="1121" h="1371">
                  <a:moveTo>
                    <a:pt x="139" y="375"/>
                  </a:moveTo>
                  <a:lnTo>
                    <a:pt x="82" y="665"/>
                  </a:lnTo>
                  <a:cubicBezTo>
                    <a:pt x="60" y="774"/>
                    <a:pt x="18" y="923"/>
                    <a:pt x="9" y="1031"/>
                  </a:cubicBezTo>
                  <a:cubicBezTo>
                    <a:pt x="0" y="1141"/>
                    <a:pt x="10" y="1257"/>
                    <a:pt x="25" y="1313"/>
                  </a:cubicBezTo>
                  <a:cubicBezTo>
                    <a:pt x="40" y="1369"/>
                    <a:pt x="78" y="1371"/>
                    <a:pt x="116" y="1371"/>
                  </a:cubicBezTo>
                  <a:cubicBezTo>
                    <a:pt x="154" y="1371"/>
                    <a:pt x="291" y="1369"/>
                    <a:pt x="368" y="1368"/>
                  </a:cubicBezTo>
                  <a:cubicBezTo>
                    <a:pt x="445" y="1367"/>
                    <a:pt x="484" y="1363"/>
                    <a:pt x="562" y="1361"/>
                  </a:cubicBezTo>
                  <a:cubicBezTo>
                    <a:pt x="640" y="1359"/>
                    <a:pt x="774" y="1362"/>
                    <a:pt x="839" y="1356"/>
                  </a:cubicBezTo>
                  <a:cubicBezTo>
                    <a:pt x="901" y="1353"/>
                    <a:pt x="909" y="1350"/>
                    <a:pt x="937" y="1342"/>
                  </a:cubicBezTo>
                  <a:cubicBezTo>
                    <a:pt x="965" y="1334"/>
                    <a:pt x="994" y="1316"/>
                    <a:pt x="1008" y="1309"/>
                  </a:cubicBezTo>
                  <a:lnTo>
                    <a:pt x="1038" y="1284"/>
                  </a:lnTo>
                  <a:lnTo>
                    <a:pt x="1075" y="1242"/>
                  </a:lnTo>
                  <a:cubicBezTo>
                    <a:pt x="1087" y="1204"/>
                    <a:pt x="1106" y="1107"/>
                    <a:pt x="1112" y="1055"/>
                  </a:cubicBezTo>
                  <a:cubicBezTo>
                    <a:pt x="1118" y="1002"/>
                    <a:pt x="1114" y="973"/>
                    <a:pt x="1114" y="929"/>
                  </a:cubicBezTo>
                  <a:cubicBezTo>
                    <a:pt x="1114" y="885"/>
                    <a:pt x="1121" y="872"/>
                    <a:pt x="1111" y="789"/>
                  </a:cubicBezTo>
                  <a:cubicBezTo>
                    <a:pt x="1101" y="706"/>
                    <a:pt x="1066" y="503"/>
                    <a:pt x="1051" y="423"/>
                  </a:cubicBezTo>
                  <a:lnTo>
                    <a:pt x="1020" y="311"/>
                  </a:lnTo>
                  <a:lnTo>
                    <a:pt x="993" y="225"/>
                  </a:lnTo>
                  <a:cubicBezTo>
                    <a:pt x="978" y="195"/>
                    <a:pt x="953" y="155"/>
                    <a:pt x="931" y="133"/>
                  </a:cubicBezTo>
                  <a:cubicBezTo>
                    <a:pt x="909" y="111"/>
                    <a:pt x="888" y="107"/>
                    <a:pt x="860" y="93"/>
                  </a:cubicBezTo>
                  <a:cubicBezTo>
                    <a:pt x="832" y="79"/>
                    <a:pt x="799" y="59"/>
                    <a:pt x="762" y="47"/>
                  </a:cubicBezTo>
                  <a:cubicBezTo>
                    <a:pt x="725" y="35"/>
                    <a:pt x="681" y="17"/>
                    <a:pt x="634" y="12"/>
                  </a:cubicBezTo>
                  <a:cubicBezTo>
                    <a:pt x="587" y="7"/>
                    <a:pt x="539" y="0"/>
                    <a:pt x="477" y="17"/>
                  </a:cubicBezTo>
                  <a:cubicBezTo>
                    <a:pt x="411" y="35"/>
                    <a:pt x="322" y="80"/>
                    <a:pt x="265" y="123"/>
                  </a:cubicBezTo>
                  <a:cubicBezTo>
                    <a:pt x="208" y="166"/>
                    <a:pt x="187" y="181"/>
                    <a:pt x="170" y="222"/>
                  </a:cubicBezTo>
                  <a:lnTo>
                    <a:pt x="139" y="375"/>
                  </a:lnTo>
                  <a:close/>
                </a:path>
              </a:pathLst>
            </a:custGeom>
            <a:solidFill>
              <a:schemeClr val="bg1"/>
            </a:solidFill>
            <a:ln w="0" cap="flat" cmpd="sng">
              <a:solidFill>
                <a:schemeClr val="tx1"/>
              </a:solidFill>
              <a:prstDash val="solid"/>
              <a:round/>
              <a:headEnd type="none" w="med" len="med"/>
              <a:tailEnd type="none" w="med" len="med"/>
            </a:ln>
            <a:effectLst/>
          </p:spPr>
          <p:txBody>
            <a:bodyPr/>
            <a:lstStyle/>
            <a:p>
              <a:endParaRPr lang="el-GR"/>
            </a:p>
          </p:txBody>
        </p:sp>
        <p:grpSp>
          <p:nvGrpSpPr>
            <p:cNvPr id="74793" name="Group 41"/>
            <p:cNvGrpSpPr>
              <a:grpSpLocks/>
            </p:cNvGrpSpPr>
            <p:nvPr/>
          </p:nvGrpSpPr>
          <p:grpSpPr bwMode="auto">
            <a:xfrm>
              <a:off x="2314" y="2100"/>
              <a:ext cx="1031" cy="785"/>
              <a:chOff x="2537" y="2849"/>
              <a:chExt cx="588" cy="448"/>
            </a:xfrm>
          </p:grpSpPr>
          <p:sp>
            <p:nvSpPr>
              <p:cNvPr id="74794" name="AutoShape 42"/>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4795" name="Rectangle 43"/>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4796" name="Freeform 44"/>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4797" name="Freeform 45"/>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grpSp>
        <p:nvGrpSpPr>
          <p:cNvPr id="74784" name="Group 32"/>
          <p:cNvGrpSpPr>
            <a:grpSpLocks/>
          </p:cNvGrpSpPr>
          <p:nvPr/>
        </p:nvGrpSpPr>
        <p:grpSpPr bwMode="auto">
          <a:xfrm rot="-283063">
            <a:off x="2820988" y="1368425"/>
            <a:ext cx="3119437" cy="3814763"/>
            <a:chOff x="1829" y="854"/>
            <a:chExt cx="1965" cy="2403"/>
          </a:xfrm>
        </p:grpSpPr>
        <p:sp>
          <p:nvSpPr>
            <p:cNvPr id="74785" name="Freeform 33"/>
            <p:cNvSpPr>
              <a:spLocks/>
            </p:cNvSpPr>
            <p:nvPr/>
          </p:nvSpPr>
          <p:spPr bwMode="auto">
            <a:xfrm>
              <a:off x="1829" y="854"/>
              <a:ext cx="1965" cy="2403"/>
            </a:xfrm>
            <a:custGeom>
              <a:avLst/>
              <a:gdLst/>
              <a:ahLst/>
              <a:cxnLst>
                <a:cxn ang="0">
                  <a:pos x="139" y="375"/>
                </a:cxn>
                <a:cxn ang="0">
                  <a:pos x="82" y="665"/>
                </a:cxn>
                <a:cxn ang="0">
                  <a:pos x="9" y="1031"/>
                </a:cxn>
                <a:cxn ang="0">
                  <a:pos x="25" y="1313"/>
                </a:cxn>
                <a:cxn ang="0">
                  <a:pos x="116" y="1371"/>
                </a:cxn>
                <a:cxn ang="0">
                  <a:pos x="368" y="1368"/>
                </a:cxn>
                <a:cxn ang="0">
                  <a:pos x="562" y="1361"/>
                </a:cxn>
                <a:cxn ang="0">
                  <a:pos x="839" y="1356"/>
                </a:cxn>
                <a:cxn ang="0">
                  <a:pos x="937" y="1342"/>
                </a:cxn>
                <a:cxn ang="0">
                  <a:pos x="1008" y="1309"/>
                </a:cxn>
                <a:cxn ang="0">
                  <a:pos x="1038" y="1284"/>
                </a:cxn>
                <a:cxn ang="0">
                  <a:pos x="1075" y="1242"/>
                </a:cxn>
                <a:cxn ang="0">
                  <a:pos x="1112" y="1055"/>
                </a:cxn>
                <a:cxn ang="0">
                  <a:pos x="1114" y="929"/>
                </a:cxn>
                <a:cxn ang="0">
                  <a:pos x="1111" y="789"/>
                </a:cxn>
                <a:cxn ang="0">
                  <a:pos x="1051" y="423"/>
                </a:cxn>
                <a:cxn ang="0">
                  <a:pos x="1020" y="311"/>
                </a:cxn>
                <a:cxn ang="0">
                  <a:pos x="993" y="225"/>
                </a:cxn>
                <a:cxn ang="0">
                  <a:pos x="931" y="133"/>
                </a:cxn>
                <a:cxn ang="0">
                  <a:pos x="860" y="93"/>
                </a:cxn>
                <a:cxn ang="0">
                  <a:pos x="762" y="47"/>
                </a:cxn>
                <a:cxn ang="0">
                  <a:pos x="634" y="12"/>
                </a:cxn>
                <a:cxn ang="0">
                  <a:pos x="477" y="17"/>
                </a:cxn>
                <a:cxn ang="0">
                  <a:pos x="265" y="123"/>
                </a:cxn>
                <a:cxn ang="0">
                  <a:pos x="170" y="222"/>
                </a:cxn>
                <a:cxn ang="0">
                  <a:pos x="139" y="375"/>
                </a:cxn>
              </a:cxnLst>
              <a:rect l="0" t="0" r="r" b="b"/>
              <a:pathLst>
                <a:path w="1121" h="1371">
                  <a:moveTo>
                    <a:pt x="139" y="375"/>
                  </a:moveTo>
                  <a:lnTo>
                    <a:pt x="82" y="665"/>
                  </a:lnTo>
                  <a:cubicBezTo>
                    <a:pt x="60" y="774"/>
                    <a:pt x="18" y="923"/>
                    <a:pt x="9" y="1031"/>
                  </a:cubicBezTo>
                  <a:cubicBezTo>
                    <a:pt x="0" y="1141"/>
                    <a:pt x="10" y="1257"/>
                    <a:pt x="25" y="1313"/>
                  </a:cubicBezTo>
                  <a:cubicBezTo>
                    <a:pt x="40" y="1369"/>
                    <a:pt x="78" y="1371"/>
                    <a:pt x="116" y="1371"/>
                  </a:cubicBezTo>
                  <a:cubicBezTo>
                    <a:pt x="154" y="1371"/>
                    <a:pt x="291" y="1369"/>
                    <a:pt x="368" y="1368"/>
                  </a:cubicBezTo>
                  <a:cubicBezTo>
                    <a:pt x="445" y="1367"/>
                    <a:pt x="484" y="1363"/>
                    <a:pt x="562" y="1361"/>
                  </a:cubicBezTo>
                  <a:cubicBezTo>
                    <a:pt x="640" y="1359"/>
                    <a:pt x="774" y="1362"/>
                    <a:pt x="839" y="1356"/>
                  </a:cubicBezTo>
                  <a:cubicBezTo>
                    <a:pt x="901" y="1353"/>
                    <a:pt x="909" y="1350"/>
                    <a:pt x="937" y="1342"/>
                  </a:cubicBezTo>
                  <a:cubicBezTo>
                    <a:pt x="965" y="1334"/>
                    <a:pt x="994" y="1316"/>
                    <a:pt x="1008" y="1309"/>
                  </a:cubicBezTo>
                  <a:lnTo>
                    <a:pt x="1038" y="1284"/>
                  </a:lnTo>
                  <a:lnTo>
                    <a:pt x="1075" y="1242"/>
                  </a:lnTo>
                  <a:cubicBezTo>
                    <a:pt x="1087" y="1204"/>
                    <a:pt x="1106" y="1107"/>
                    <a:pt x="1112" y="1055"/>
                  </a:cubicBezTo>
                  <a:cubicBezTo>
                    <a:pt x="1118" y="1002"/>
                    <a:pt x="1114" y="973"/>
                    <a:pt x="1114" y="929"/>
                  </a:cubicBezTo>
                  <a:cubicBezTo>
                    <a:pt x="1114" y="885"/>
                    <a:pt x="1121" y="872"/>
                    <a:pt x="1111" y="789"/>
                  </a:cubicBezTo>
                  <a:cubicBezTo>
                    <a:pt x="1101" y="706"/>
                    <a:pt x="1066" y="503"/>
                    <a:pt x="1051" y="423"/>
                  </a:cubicBezTo>
                  <a:lnTo>
                    <a:pt x="1020" y="311"/>
                  </a:lnTo>
                  <a:lnTo>
                    <a:pt x="993" y="225"/>
                  </a:lnTo>
                  <a:cubicBezTo>
                    <a:pt x="978" y="195"/>
                    <a:pt x="953" y="155"/>
                    <a:pt x="931" y="133"/>
                  </a:cubicBezTo>
                  <a:cubicBezTo>
                    <a:pt x="909" y="111"/>
                    <a:pt x="888" y="107"/>
                    <a:pt x="860" y="93"/>
                  </a:cubicBezTo>
                  <a:cubicBezTo>
                    <a:pt x="832" y="79"/>
                    <a:pt x="799" y="59"/>
                    <a:pt x="762" y="47"/>
                  </a:cubicBezTo>
                  <a:cubicBezTo>
                    <a:pt x="725" y="35"/>
                    <a:pt x="681" y="17"/>
                    <a:pt x="634" y="12"/>
                  </a:cubicBezTo>
                  <a:cubicBezTo>
                    <a:pt x="587" y="7"/>
                    <a:pt x="539" y="0"/>
                    <a:pt x="477" y="17"/>
                  </a:cubicBezTo>
                  <a:cubicBezTo>
                    <a:pt x="411" y="35"/>
                    <a:pt x="322" y="80"/>
                    <a:pt x="265" y="123"/>
                  </a:cubicBezTo>
                  <a:cubicBezTo>
                    <a:pt x="208" y="166"/>
                    <a:pt x="187" y="181"/>
                    <a:pt x="170" y="222"/>
                  </a:cubicBezTo>
                  <a:lnTo>
                    <a:pt x="139" y="375"/>
                  </a:lnTo>
                  <a:close/>
                </a:path>
              </a:pathLst>
            </a:custGeom>
            <a:solidFill>
              <a:schemeClr val="bg1"/>
            </a:solidFill>
            <a:ln w="0" cap="flat" cmpd="sng">
              <a:solidFill>
                <a:schemeClr val="tx1"/>
              </a:solidFill>
              <a:prstDash val="solid"/>
              <a:round/>
              <a:headEnd type="none" w="med" len="med"/>
              <a:tailEnd type="none" w="med" len="med"/>
            </a:ln>
            <a:effectLst/>
          </p:spPr>
          <p:txBody>
            <a:bodyPr/>
            <a:lstStyle/>
            <a:p>
              <a:endParaRPr lang="el-GR"/>
            </a:p>
          </p:txBody>
        </p:sp>
        <p:grpSp>
          <p:nvGrpSpPr>
            <p:cNvPr id="74786" name="Group 34"/>
            <p:cNvGrpSpPr>
              <a:grpSpLocks/>
            </p:cNvGrpSpPr>
            <p:nvPr/>
          </p:nvGrpSpPr>
          <p:grpSpPr bwMode="auto">
            <a:xfrm>
              <a:off x="2314" y="2100"/>
              <a:ext cx="1031" cy="785"/>
              <a:chOff x="2537" y="2849"/>
              <a:chExt cx="588" cy="448"/>
            </a:xfrm>
          </p:grpSpPr>
          <p:sp>
            <p:nvSpPr>
              <p:cNvPr id="74787" name="AutoShape 35"/>
              <p:cNvSpPr>
                <a:spLocks noChangeArrowheads="1"/>
              </p:cNvSpPr>
              <p:nvPr/>
            </p:nvSpPr>
            <p:spPr bwMode="auto">
              <a:xfrm>
                <a:off x="2537" y="2897"/>
                <a:ext cx="588" cy="34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l-GR"/>
              </a:p>
            </p:txBody>
          </p:sp>
          <p:sp>
            <p:nvSpPr>
              <p:cNvPr id="74788" name="Rectangle 36"/>
              <p:cNvSpPr>
                <a:spLocks noChangeArrowheads="1"/>
              </p:cNvSpPr>
              <p:nvPr/>
            </p:nvSpPr>
            <p:spPr bwMode="auto">
              <a:xfrm>
                <a:off x="2570" y="2971"/>
                <a:ext cx="516" cy="202"/>
              </a:xfrm>
              <a:prstGeom prst="rect">
                <a:avLst/>
              </a:prstGeom>
              <a:solidFill>
                <a:srgbClr val="4D4D4D"/>
              </a:solidFill>
              <a:ln w="9525">
                <a:solidFill>
                  <a:schemeClr val="tx1"/>
                </a:solidFill>
                <a:miter lim="800000"/>
                <a:headEnd/>
                <a:tailEnd/>
              </a:ln>
              <a:effectLst/>
            </p:spPr>
            <p:txBody>
              <a:bodyPr wrap="none" anchor="ctr"/>
              <a:lstStyle/>
              <a:p>
                <a:endParaRPr lang="el-GR"/>
              </a:p>
            </p:txBody>
          </p:sp>
          <p:sp>
            <p:nvSpPr>
              <p:cNvPr id="74789" name="Freeform 37"/>
              <p:cNvSpPr>
                <a:spLocks/>
              </p:cNvSpPr>
              <p:nvPr/>
            </p:nvSpPr>
            <p:spPr bwMode="auto">
              <a:xfrm>
                <a:off x="2602" y="2849"/>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sp>
            <p:nvSpPr>
              <p:cNvPr id="74790" name="Freeform 38"/>
              <p:cNvSpPr>
                <a:spLocks/>
              </p:cNvSpPr>
              <p:nvPr/>
            </p:nvSpPr>
            <p:spPr bwMode="auto">
              <a:xfrm flipV="1">
                <a:off x="2603" y="3117"/>
                <a:ext cx="454" cy="180"/>
              </a:xfrm>
              <a:custGeom>
                <a:avLst/>
                <a:gdLst/>
                <a:ahLst/>
                <a:cxnLst>
                  <a:cxn ang="0">
                    <a:pos x="0" y="180"/>
                  </a:cxn>
                  <a:cxn ang="0">
                    <a:pos x="0" y="12"/>
                  </a:cxn>
                  <a:cxn ang="0">
                    <a:pos x="111" y="12"/>
                  </a:cxn>
                  <a:cxn ang="0">
                    <a:pos x="111" y="127"/>
                  </a:cxn>
                  <a:cxn ang="0">
                    <a:pos x="341" y="127"/>
                  </a:cxn>
                  <a:cxn ang="0">
                    <a:pos x="341" y="2"/>
                  </a:cxn>
                  <a:cxn ang="0">
                    <a:pos x="454" y="0"/>
                  </a:cxn>
                  <a:cxn ang="0">
                    <a:pos x="454" y="180"/>
                  </a:cxn>
                  <a:cxn ang="0">
                    <a:pos x="0" y="180"/>
                  </a:cxn>
                </a:cxnLst>
                <a:rect l="0" t="0" r="r" b="b"/>
                <a:pathLst>
                  <a:path w="454" h="180">
                    <a:moveTo>
                      <a:pt x="0" y="180"/>
                    </a:moveTo>
                    <a:lnTo>
                      <a:pt x="0" y="12"/>
                    </a:lnTo>
                    <a:lnTo>
                      <a:pt x="111" y="12"/>
                    </a:lnTo>
                    <a:lnTo>
                      <a:pt x="111" y="127"/>
                    </a:lnTo>
                    <a:lnTo>
                      <a:pt x="341" y="127"/>
                    </a:lnTo>
                    <a:lnTo>
                      <a:pt x="341" y="2"/>
                    </a:lnTo>
                    <a:lnTo>
                      <a:pt x="454" y="0"/>
                    </a:lnTo>
                    <a:lnTo>
                      <a:pt x="454" y="180"/>
                    </a:lnTo>
                    <a:lnTo>
                      <a:pt x="0" y="180"/>
                    </a:lnTo>
                    <a:close/>
                  </a:path>
                </a:pathLst>
              </a:custGeom>
              <a:solidFill>
                <a:srgbClr val="4D4D4D"/>
              </a:solidFill>
              <a:ln w="9525">
                <a:solidFill>
                  <a:schemeClr val="tx1"/>
                </a:solidFill>
                <a:round/>
                <a:headEnd/>
                <a:tailEnd/>
              </a:ln>
              <a:effectLst/>
            </p:spPr>
            <p:txBody>
              <a:bodyPr/>
              <a:lstStyle/>
              <a:p>
                <a:endParaRPr lang="el-GR"/>
              </a:p>
            </p:txBody>
          </p:sp>
        </p:grpSp>
      </p:grpSp>
      <p:sp>
        <p:nvSpPr>
          <p:cNvPr id="74774" name="Line 22"/>
          <p:cNvSpPr>
            <a:spLocks noChangeShapeType="1"/>
          </p:cNvSpPr>
          <p:nvPr/>
        </p:nvSpPr>
        <p:spPr bwMode="auto">
          <a:xfrm>
            <a:off x="1581150" y="3963988"/>
            <a:ext cx="5664200" cy="9525"/>
          </a:xfrm>
          <a:prstGeom prst="line">
            <a:avLst/>
          </a:prstGeom>
          <a:noFill/>
          <a:ln w="76200">
            <a:solidFill>
              <a:schemeClr val="tx1"/>
            </a:solidFill>
            <a:round/>
            <a:headEnd/>
            <a:tailEn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477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48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480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4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479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47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479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4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50" name="Group 34"/>
          <p:cNvGrpSpPr>
            <a:grpSpLocks/>
          </p:cNvGrpSpPr>
          <p:nvPr/>
        </p:nvGrpSpPr>
        <p:grpSpPr bwMode="auto">
          <a:xfrm rot="-475768">
            <a:off x="3790950" y="1320800"/>
            <a:ext cx="1527175" cy="3201988"/>
            <a:chOff x="2843" y="2326"/>
            <a:chExt cx="268" cy="563"/>
          </a:xfrm>
        </p:grpSpPr>
        <p:sp>
          <p:nvSpPr>
            <p:cNvPr id="60451" name="Freeform 35"/>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alpha val="50000"/>
              </a:schemeClr>
            </a:solidFill>
            <a:ln w="0">
              <a:solidFill>
                <a:schemeClr val="tx1"/>
              </a:solidFill>
              <a:prstDash val="solid"/>
              <a:round/>
              <a:headEnd/>
              <a:tailEnd/>
            </a:ln>
          </p:spPr>
          <p:txBody>
            <a:bodyPr/>
            <a:lstStyle/>
            <a:p>
              <a:endParaRPr lang="el-GR"/>
            </a:p>
          </p:txBody>
        </p:sp>
        <p:sp>
          <p:nvSpPr>
            <p:cNvPr id="60452" name="Freeform 36"/>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alpha val="50000"/>
              </a:srgbClr>
            </a:solidFill>
            <a:ln w="0">
              <a:solidFill>
                <a:schemeClr val="tx1"/>
              </a:solidFill>
              <a:prstDash val="solid"/>
              <a:round/>
              <a:headEnd/>
              <a:tailEnd/>
            </a:ln>
          </p:spPr>
          <p:txBody>
            <a:bodyPr/>
            <a:lstStyle/>
            <a:p>
              <a:endParaRPr lang="el-GR"/>
            </a:p>
          </p:txBody>
        </p:sp>
      </p:grpSp>
      <p:grpSp>
        <p:nvGrpSpPr>
          <p:cNvPr id="60444" name="Group 28"/>
          <p:cNvGrpSpPr>
            <a:grpSpLocks/>
          </p:cNvGrpSpPr>
          <p:nvPr/>
        </p:nvGrpSpPr>
        <p:grpSpPr bwMode="auto">
          <a:xfrm rot="-475768">
            <a:off x="3784600" y="1314450"/>
            <a:ext cx="1527175" cy="3201988"/>
            <a:chOff x="2843" y="2326"/>
            <a:chExt cx="268" cy="563"/>
          </a:xfrm>
        </p:grpSpPr>
        <p:sp>
          <p:nvSpPr>
            <p:cNvPr id="60445" name="Freeform 29"/>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solidFill>
            <a:ln w="0">
              <a:solidFill>
                <a:schemeClr val="tx1"/>
              </a:solidFill>
              <a:prstDash val="solid"/>
              <a:round/>
              <a:headEnd/>
              <a:tailEnd/>
            </a:ln>
          </p:spPr>
          <p:txBody>
            <a:bodyPr/>
            <a:lstStyle/>
            <a:p>
              <a:endParaRPr lang="el-GR"/>
            </a:p>
          </p:txBody>
        </p:sp>
        <p:sp>
          <p:nvSpPr>
            <p:cNvPr id="60446" name="Freeform 30"/>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solidFill>
            <a:ln w="0">
              <a:solidFill>
                <a:schemeClr val="tx1"/>
              </a:solidFill>
              <a:prstDash val="solid"/>
              <a:round/>
              <a:headEnd/>
              <a:tailEnd/>
            </a:ln>
          </p:spPr>
          <p:txBody>
            <a:bodyPr/>
            <a:lstStyle/>
            <a:p>
              <a:endParaRPr lang="el-GR"/>
            </a:p>
          </p:txBody>
        </p:sp>
      </p:grpSp>
      <p:sp>
        <p:nvSpPr>
          <p:cNvPr id="60453" name="AutoShape 37"/>
          <p:cNvSpPr>
            <a:spLocks noChangeArrowheads="1"/>
          </p:cNvSpPr>
          <p:nvPr/>
        </p:nvSpPr>
        <p:spPr bwMode="auto">
          <a:xfrm>
            <a:off x="5543550" y="3352800"/>
            <a:ext cx="1276350" cy="457200"/>
          </a:xfrm>
          <a:prstGeom prst="leftArrow">
            <a:avLst>
              <a:gd name="adj1" fmla="val 50000"/>
              <a:gd name="adj2" fmla="val 69792"/>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5.55112E-17 L -0.05625 0.01458 " pathEditMode="relative" rAng="0" ptsTypes="AA">
                                      <p:cBhvr>
                                        <p:cTn id="6" dur="3000" fill="hold"/>
                                        <p:tgtEl>
                                          <p:spTgt spid="60444"/>
                                        </p:tgtEl>
                                        <p:attrNameLst>
                                          <p:attrName>ppt_x</p:attrName>
                                          <p:attrName>ppt_y</p:attrName>
                                        </p:attrNameLst>
                                      </p:cBhvr>
                                      <p:rCtr x="-28" y="7"/>
                                    </p:animMotion>
                                  </p:childTnLst>
                                </p:cTn>
                              </p:par>
                              <p:par>
                                <p:cTn id="7" presetID="8" presetClass="emph" presetSubtype="0" accel="50000" decel="50000" fill="hold" nodeType="withEffect">
                                  <p:stCondLst>
                                    <p:cond delay="0"/>
                                  </p:stCondLst>
                                  <p:childTnLst>
                                    <p:animRot by="2400000">
                                      <p:cBhvr>
                                        <p:cTn id="8" dur="3000" fill="hold"/>
                                        <p:tgtEl>
                                          <p:spTgt spid="604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rot="-475768">
            <a:off x="3790950" y="1320800"/>
            <a:ext cx="1527175" cy="3201988"/>
            <a:chOff x="2843" y="2326"/>
            <a:chExt cx="268" cy="563"/>
          </a:xfrm>
        </p:grpSpPr>
        <p:sp>
          <p:nvSpPr>
            <p:cNvPr id="61443" name="Freeform 3"/>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alpha val="50000"/>
              </a:schemeClr>
            </a:solidFill>
            <a:ln w="0">
              <a:solidFill>
                <a:schemeClr val="tx1"/>
              </a:solidFill>
              <a:prstDash val="solid"/>
              <a:round/>
              <a:headEnd/>
              <a:tailEnd/>
            </a:ln>
          </p:spPr>
          <p:txBody>
            <a:bodyPr/>
            <a:lstStyle/>
            <a:p>
              <a:endParaRPr lang="el-GR"/>
            </a:p>
          </p:txBody>
        </p:sp>
        <p:sp>
          <p:nvSpPr>
            <p:cNvPr id="61444" name="Freeform 4"/>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alpha val="50000"/>
              </a:srgbClr>
            </a:solidFill>
            <a:ln w="0">
              <a:solidFill>
                <a:schemeClr val="tx1"/>
              </a:solidFill>
              <a:prstDash val="solid"/>
              <a:round/>
              <a:headEnd/>
              <a:tailEnd/>
            </a:ln>
          </p:spPr>
          <p:txBody>
            <a:bodyPr/>
            <a:lstStyle/>
            <a:p>
              <a:endParaRPr lang="el-GR"/>
            </a:p>
          </p:txBody>
        </p:sp>
      </p:grpSp>
      <p:grpSp>
        <p:nvGrpSpPr>
          <p:cNvPr id="61445" name="Group 5"/>
          <p:cNvGrpSpPr>
            <a:grpSpLocks/>
          </p:cNvGrpSpPr>
          <p:nvPr/>
        </p:nvGrpSpPr>
        <p:grpSpPr bwMode="auto">
          <a:xfrm rot="1920000">
            <a:off x="3251200" y="1485900"/>
            <a:ext cx="1527175" cy="3201988"/>
            <a:chOff x="2843" y="2326"/>
            <a:chExt cx="268" cy="563"/>
          </a:xfrm>
        </p:grpSpPr>
        <p:sp>
          <p:nvSpPr>
            <p:cNvPr id="61446" name="Freeform 6"/>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solidFill>
            <a:ln w="0">
              <a:solidFill>
                <a:schemeClr val="tx1"/>
              </a:solidFill>
              <a:prstDash val="solid"/>
              <a:round/>
              <a:headEnd/>
              <a:tailEnd/>
            </a:ln>
          </p:spPr>
          <p:txBody>
            <a:bodyPr/>
            <a:lstStyle/>
            <a:p>
              <a:endParaRPr lang="el-GR"/>
            </a:p>
          </p:txBody>
        </p:sp>
        <p:sp>
          <p:nvSpPr>
            <p:cNvPr id="61447" name="Freeform 7"/>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solidFill>
            <a:ln w="0">
              <a:solidFill>
                <a:schemeClr val="tx1"/>
              </a:solidFill>
              <a:prstDash val="solid"/>
              <a:round/>
              <a:headEnd/>
              <a:tailEnd/>
            </a:ln>
          </p:spPr>
          <p:txBody>
            <a:bodyPr/>
            <a:lstStyle/>
            <a:p>
              <a:endParaRPr lang="el-GR"/>
            </a:p>
          </p:txBody>
        </p:sp>
      </p:grpSp>
      <p:sp>
        <p:nvSpPr>
          <p:cNvPr id="61448" name="AutoShape 8"/>
          <p:cNvSpPr>
            <a:spLocks noChangeArrowheads="1"/>
          </p:cNvSpPr>
          <p:nvPr/>
        </p:nvSpPr>
        <p:spPr bwMode="auto">
          <a:xfrm>
            <a:off x="5543550" y="3352800"/>
            <a:ext cx="1276350" cy="457200"/>
          </a:xfrm>
          <a:prstGeom prst="leftArrow">
            <a:avLst>
              <a:gd name="adj1" fmla="val 50000"/>
              <a:gd name="adj2" fmla="val 69792"/>
            </a:avLst>
          </a:prstGeom>
          <a:solidFill>
            <a:schemeClr val="accent1"/>
          </a:solidFill>
          <a:ln w="9525">
            <a:solidFill>
              <a:schemeClr val="tx1"/>
            </a:solidFill>
            <a:miter lim="800000"/>
            <a:headEnd/>
            <a:tailEnd/>
          </a:ln>
          <a:effectLst/>
        </p:spPr>
        <p:txBody>
          <a:bodyPr wrap="none" anchor="ctr"/>
          <a:lstStyle/>
          <a:p>
            <a:endParaRPr lang="el-GR"/>
          </a:p>
        </p:txBody>
      </p:sp>
      <p:sp>
        <p:nvSpPr>
          <p:cNvPr id="61449" name="Oval 9"/>
          <p:cNvSpPr>
            <a:spLocks noChangeArrowheads="1"/>
          </p:cNvSpPr>
          <p:nvPr/>
        </p:nvSpPr>
        <p:spPr bwMode="auto">
          <a:xfrm>
            <a:off x="3886200" y="2135188"/>
            <a:ext cx="166688" cy="166687"/>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1450" name="AutoShape 10"/>
          <p:cNvSpPr>
            <a:spLocks noChangeArrowheads="1"/>
          </p:cNvSpPr>
          <p:nvPr/>
        </p:nvSpPr>
        <p:spPr bwMode="auto">
          <a:xfrm rot="2372780">
            <a:off x="3589338" y="1890713"/>
            <a:ext cx="701675" cy="701675"/>
          </a:xfrm>
          <a:custGeom>
            <a:avLst/>
            <a:gdLst>
              <a:gd name="G0" fmla="+- -45156 0 0"/>
              <a:gd name="G1" fmla="+- -9796545 0 0"/>
              <a:gd name="G2" fmla="+- -45156 0 -9796545"/>
              <a:gd name="G3" fmla="+- 10800 0 0"/>
              <a:gd name="G4" fmla="+- 0 0 -45156"/>
              <a:gd name="T0" fmla="*/ 360 256 1"/>
              <a:gd name="T1" fmla="*/ 0 256 1"/>
              <a:gd name="G5" fmla="+- G2 T0 T1"/>
              <a:gd name="G6" fmla="?: G2 G2 G5"/>
              <a:gd name="G7" fmla="+- 0 0 G6"/>
              <a:gd name="G8" fmla="+- 8232 0 0"/>
              <a:gd name="G9" fmla="+- 0 0 -9796545"/>
              <a:gd name="G10" fmla="+- 8232 0 2700"/>
              <a:gd name="G11" fmla="cos G10 -45156"/>
              <a:gd name="G12" fmla="sin G10 -45156"/>
              <a:gd name="G13" fmla="cos 13500 -45156"/>
              <a:gd name="G14" fmla="sin 13500 -45156"/>
              <a:gd name="G15" fmla="+- G11 10800 0"/>
              <a:gd name="G16" fmla="+- G12 10800 0"/>
              <a:gd name="G17" fmla="+- G13 10800 0"/>
              <a:gd name="G18" fmla="+- G14 10800 0"/>
              <a:gd name="G19" fmla="*/ 8232 1 2"/>
              <a:gd name="G20" fmla="+- G19 5400 0"/>
              <a:gd name="G21" fmla="cos G20 -45156"/>
              <a:gd name="G22" fmla="sin G20 -45156"/>
              <a:gd name="G23" fmla="+- G21 10800 0"/>
              <a:gd name="G24" fmla="+- G12 G23 G22"/>
              <a:gd name="G25" fmla="+- G22 G23 G11"/>
              <a:gd name="G26" fmla="cos 10800 -45156"/>
              <a:gd name="G27" fmla="sin 10800 -45156"/>
              <a:gd name="G28" fmla="cos 8232 -45156"/>
              <a:gd name="G29" fmla="sin 8232 -45156"/>
              <a:gd name="G30" fmla="+- G26 10800 0"/>
              <a:gd name="G31" fmla="+- G27 10800 0"/>
              <a:gd name="G32" fmla="+- G28 10800 0"/>
              <a:gd name="G33" fmla="+- G29 10800 0"/>
              <a:gd name="G34" fmla="+- G19 5400 0"/>
              <a:gd name="G35" fmla="cos G34 -9796545"/>
              <a:gd name="G36" fmla="sin G34 -9796545"/>
              <a:gd name="G37" fmla="+/ -9796545 -45156 2"/>
              <a:gd name="T2" fmla="*/ 180 256 1"/>
              <a:gd name="T3" fmla="*/ 0 256 1"/>
              <a:gd name="G38" fmla="+- G37 T2 T3"/>
              <a:gd name="G39" fmla="?: G2 G37 G38"/>
              <a:gd name="G40" fmla="cos 10800 G39"/>
              <a:gd name="G41" fmla="sin 10800 G39"/>
              <a:gd name="G42" fmla="cos 8232 G39"/>
              <a:gd name="G43" fmla="sin 8232 G39"/>
              <a:gd name="G44" fmla="+- G40 10800 0"/>
              <a:gd name="G45" fmla="+- G41 10800 0"/>
              <a:gd name="G46" fmla="+- G42 10800 0"/>
              <a:gd name="G47" fmla="+- G43 10800 0"/>
              <a:gd name="G48" fmla="+- G35 10800 0"/>
              <a:gd name="G49" fmla="+- G36 10800 0"/>
              <a:gd name="T4" fmla="*/ 13579 w 21600"/>
              <a:gd name="T5" fmla="*/ 363 h 21600"/>
              <a:gd name="T6" fmla="*/ 2602 w 21600"/>
              <a:gd name="T7" fmla="*/ 5967 h 21600"/>
              <a:gd name="T8" fmla="*/ 12918 w 21600"/>
              <a:gd name="T9" fmla="*/ 2845 h 21600"/>
              <a:gd name="T10" fmla="*/ 24299 w 21600"/>
              <a:gd name="T11" fmla="*/ 10637 h 21600"/>
              <a:gd name="T12" fmla="*/ 20363 w 21600"/>
              <a:gd name="T13" fmla="*/ 14669 h 21600"/>
              <a:gd name="T14" fmla="*/ 16331 w 21600"/>
              <a:gd name="T15" fmla="*/ 1073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31" y="10701"/>
                </a:moveTo>
                <a:cubicBezTo>
                  <a:pt x="18977" y="6193"/>
                  <a:pt x="15307" y="2568"/>
                  <a:pt x="10800" y="2568"/>
                </a:cubicBezTo>
                <a:cubicBezTo>
                  <a:pt x="7885" y="2567"/>
                  <a:pt x="5188" y="4109"/>
                  <a:pt x="3708" y="6619"/>
                </a:cubicBezTo>
                <a:lnTo>
                  <a:pt x="1495" y="5315"/>
                </a:lnTo>
                <a:cubicBezTo>
                  <a:pt x="3437" y="2021"/>
                  <a:pt x="6976" y="-1"/>
                  <a:pt x="10800" y="0"/>
                </a:cubicBezTo>
                <a:cubicBezTo>
                  <a:pt x="16714" y="0"/>
                  <a:pt x="21528" y="4756"/>
                  <a:pt x="21599" y="10670"/>
                </a:cubicBezTo>
                <a:lnTo>
                  <a:pt x="24299" y="10637"/>
                </a:lnTo>
                <a:lnTo>
                  <a:pt x="20363" y="14669"/>
                </a:lnTo>
                <a:lnTo>
                  <a:pt x="16331" y="10733"/>
                </a:lnTo>
                <a:lnTo>
                  <a:pt x="19031" y="10701"/>
                </a:lnTo>
                <a:close/>
              </a:path>
            </a:pathLst>
          </a:custGeom>
          <a:solidFill>
            <a:schemeClr val="accent1"/>
          </a:solidFill>
          <a:ln w="9525">
            <a:solidFill>
              <a:schemeClr val="tx1"/>
            </a:solidFill>
            <a:miter lim="800000"/>
            <a:headEnd/>
            <a:tailEnd/>
          </a:ln>
          <a:effectLst/>
        </p:spPr>
        <p:txBody>
          <a:bodyPr wrap="none" anchor="ctr"/>
          <a:lstStyle/>
          <a:p>
            <a:endParaRPr lang="el-GR"/>
          </a:p>
        </p:txBody>
      </p:sp>
      <p:sp>
        <p:nvSpPr>
          <p:cNvPr id="61451" name="Text Box 11"/>
          <p:cNvSpPr txBox="1">
            <a:spLocks noChangeArrowheads="1"/>
          </p:cNvSpPr>
          <p:nvPr/>
        </p:nvSpPr>
        <p:spPr bwMode="auto">
          <a:xfrm>
            <a:off x="2665413" y="5259388"/>
            <a:ext cx="3955635" cy="523220"/>
          </a:xfrm>
          <a:prstGeom prst="rect">
            <a:avLst/>
          </a:prstGeom>
          <a:noFill/>
          <a:ln w="9525">
            <a:noFill/>
            <a:miter lim="800000"/>
            <a:headEnd/>
            <a:tailEnd/>
          </a:ln>
          <a:effectLst/>
        </p:spPr>
        <p:txBody>
          <a:bodyPr wrap="none">
            <a:spAutoFit/>
          </a:bodyPr>
          <a:lstStyle/>
          <a:p>
            <a:r>
              <a:rPr lang="el-GR" sz="2800" dirty="0">
                <a:solidFill>
                  <a:schemeClr val="tx1">
                    <a:lumMod val="75000"/>
                    <a:lumOff val="25000"/>
                  </a:schemeClr>
                </a:solidFill>
                <a:latin typeface="Calibri" pitchFamily="34" charset="0"/>
              </a:rPr>
              <a:t>Μη ελεγχόμενη απόκλιση</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rot="1500000">
            <a:off x="4165600" y="1320800"/>
            <a:ext cx="1527175" cy="3201988"/>
            <a:chOff x="2843" y="2326"/>
            <a:chExt cx="268" cy="563"/>
          </a:xfrm>
        </p:grpSpPr>
        <p:sp>
          <p:nvSpPr>
            <p:cNvPr id="62467" name="Freeform 3"/>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alpha val="50000"/>
              </a:schemeClr>
            </a:solidFill>
            <a:ln w="0">
              <a:solidFill>
                <a:schemeClr val="tx1"/>
              </a:solidFill>
              <a:prstDash val="solid"/>
              <a:round/>
              <a:headEnd/>
              <a:tailEnd/>
            </a:ln>
          </p:spPr>
          <p:txBody>
            <a:bodyPr/>
            <a:lstStyle/>
            <a:p>
              <a:endParaRPr lang="el-GR"/>
            </a:p>
          </p:txBody>
        </p:sp>
        <p:sp>
          <p:nvSpPr>
            <p:cNvPr id="62468" name="Freeform 4"/>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alpha val="50000"/>
              </a:srgbClr>
            </a:solidFill>
            <a:ln w="0">
              <a:solidFill>
                <a:schemeClr val="tx1"/>
              </a:solidFill>
              <a:prstDash val="solid"/>
              <a:round/>
              <a:headEnd/>
              <a:tailEnd/>
            </a:ln>
          </p:spPr>
          <p:txBody>
            <a:bodyPr/>
            <a:lstStyle/>
            <a:p>
              <a:endParaRPr lang="el-GR"/>
            </a:p>
          </p:txBody>
        </p:sp>
      </p:grpSp>
      <p:grpSp>
        <p:nvGrpSpPr>
          <p:cNvPr id="62469" name="Group 5"/>
          <p:cNvGrpSpPr>
            <a:grpSpLocks/>
          </p:cNvGrpSpPr>
          <p:nvPr/>
        </p:nvGrpSpPr>
        <p:grpSpPr bwMode="auto">
          <a:xfrm rot="1500000">
            <a:off x="4165600" y="1320800"/>
            <a:ext cx="1527175" cy="3201988"/>
            <a:chOff x="2843" y="2326"/>
            <a:chExt cx="268" cy="563"/>
          </a:xfrm>
        </p:grpSpPr>
        <p:sp>
          <p:nvSpPr>
            <p:cNvPr id="62470" name="Freeform 6"/>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solidFill>
            <a:ln w="0">
              <a:solidFill>
                <a:schemeClr val="tx1"/>
              </a:solidFill>
              <a:prstDash val="solid"/>
              <a:round/>
              <a:headEnd/>
              <a:tailEnd/>
            </a:ln>
          </p:spPr>
          <p:txBody>
            <a:bodyPr/>
            <a:lstStyle/>
            <a:p>
              <a:endParaRPr lang="el-GR"/>
            </a:p>
          </p:txBody>
        </p:sp>
        <p:sp>
          <p:nvSpPr>
            <p:cNvPr id="62471" name="Freeform 7"/>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solidFill>
            <a:ln w="0">
              <a:solidFill>
                <a:schemeClr val="tx1"/>
              </a:solidFill>
              <a:prstDash val="solid"/>
              <a:round/>
              <a:headEnd/>
              <a:tailEnd/>
            </a:ln>
          </p:spPr>
          <p:txBody>
            <a:bodyPr/>
            <a:lstStyle/>
            <a:p>
              <a:endParaRPr lang="el-GR"/>
            </a:p>
          </p:txBody>
        </p:sp>
      </p:grpSp>
      <p:sp>
        <p:nvSpPr>
          <p:cNvPr id="62473" name="Text Box 9"/>
          <p:cNvSpPr txBox="1">
            <a:spLocks noChangeArrowheads="1"/>
          </p:cNvSpPr>
          <p:nvPr/>
        </p:nvSpPr>
        <p:spPr bwMode="auto">
          <a:xfrm>
            <a:off x="3336925" y="5203825"/>
            <a:ext cx="184150" cy="457200"/>
          </a:xfrm>
          <a:prstGeom prst="rect">
            <a:avLst/>
          </a:prstGeom>
          <a:noFill/>
          <a:ln w="9525">
            <a:noFill/>
            <a:miter lim="800000"/>
            <a:headEnd/>
            <a:tailEnd/>
          </a:ln>
          <a:effectLst/>
        </p:spPr>
        <p:txBody>
          <a:bodyPr wrap="none">
            <a:spAutoFit/>
          </a:bodyPr>
          <a:lstStyle/>
          <a:p>
            <a:endParaRPr lang="el-GR"/>
          </a:p>
        </p:txBody>
      </p:sp>
      <p:sp>
        <p:nvSpPr>
          <p:cNvPr id="62474" name="Text Box 10"/>
          <p:cNvSpPr txBox="1">
            <a:spLocks noChangeArrowheads="1"/>
          </p:cNvSpPr>
          <p:nvPr/>
        </p:nvSpPr>
        <p:spPr bwMode="auto">
          <a:xfrm>
            <a:off x="2533650" y="5259388"/>
            <a:ext cx="4541838" cy="519112"/>
          </a:xfrm>
          <a:prstGeom prst="rect">
            <a:avLst/>
          </a:prstGeom>
          <a:noFill/>
          <a:ln w="9525">
            <a:noFill/>
            <a:miter lim="800000"/>
            <a:headEnd/>
            <a:tailEnd/>
          </a:ln>
          <a:effectLst/>
        </p:spPr>
        <p:txBody>
          <a:bodyPr>
            <a:spAutoFit/>
          </a:bodyPr>
          <a:lstStyle/>
          <a:p>
            <a:pPr algn="ctr"/>
            <a:r>
              <a:rPr lang="el-GR" sz="2800" dirty="0">
                <a:solidFill>
                  <a:schemeClr val="tx1">
                    <a:lumMod val="75000"/>
                    <a:lumOff val="25000"/>
                  </a:schemeClr>
                </a:solidFill>
                <a:latin typeface="Calibri" pitchFamily="34" charset="0"/>
              </a:rPr>
              <a:t>Στρέψη (</a:t>
            </a:r>
            <a:r>
              <a:rPr lang="en-US" sz="2800" dirty="0">
                <a:solidFill>
                  <a:schemeClr val="tx1">
                    <a:lumMod val="75000"/>
                    <a:lumOff val="25000"/>
                  </a:schemeClr>
                </a:solidFill>
                <a:latin typeface="Calibri" pitchFamily="34" charset="0"/>
              </a:rPr>
              <a:t>torque)</a:t>
            </a:r>
            <a:endParaRPr lang="el-GR" sz="2800" dirty="0">
              <a:solidFill>
                <a:schemeClr val="tx1">
                  <a:lumMod val="75000"/>
                  <a:lumOff val="25000"/>
                </a:schemeClr>
              </a:solidFill>
              <a:latin typeface="Calibri" pitchFamily="34" charset="0"/>
            </a:endParaRPr>
          </a:p>
        </p:txBody>
      </p:sp>
      <p:sp>
        <p:nvSpPr>
          <p:cNvPr id="62475" name="AutoShape 11"/>
          <p:cNvSpPr>
            <a:spLocks noChangeArrowheads="1"/>
          </p:cNvSpPr>
          <p:nvPr/>
        </p:nvSpPr>
        <p:spPr bwMode="auto">
          <a:xfrm>
            <a:off x="5048250" y="1257300"/>
            <a:ext cx="895350" cy="476250"/>
          </a:xfrm>
          <a:prstGeom prst="leftArrow">
            <a:avLst>
              <a:gd name="adj1" fmla="val 50000"/>
              <a:gd name="adj2" fmla="val 47000"/>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4.07407E-6 L -0.08333 0.02777 " pathEditMode="relative" rAng="0" ptsTypes="AA">
                                      <p:cBhvr>
                                        <p:cTn id="6" dur="2000" fill="hold"/>
                                        <p:tgtEl>
                                          <p:spTgt spid="62469"/>
                                        </p:tgtEl>
                                        <p:attrNameLst>
                                          <p:attrName>ppt_x</p:attrName>
                                          <p:attrName>ppt_y</p:attrName>
                                        </p:attrNameLst>
                                      </p:cBhvr>
                                      <p:rCtr x="-42" y="14"/>
                                    </p:animMotion>
                                  </p:childTnLst>
                                </p:cTn>
                              </p:par>
                              <p:par>
                                <p:cTn id="7" presetID="8" presetClass="emph" presetSubtype="0" accel="50000" decel="50000" fill="hold" nodeType="withEffect">
                                  <p:stCondLst>
                                    <p:cond delay="0"/>
                                  </p:stCondLst>
                                  <p:childTnLst>
                                    <p:animRot by="-1800000">
                                      <p:cBhvr>
                                        <p:cTn id="8" dur="2000" fill="hold"/>
                                        <p:tgtEl>
                                          <p:spTgt spid="62469"/>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2475"/>
                                        </p:tgtEl>
                                        <p:attrNameLst>
                                          <p:attrName>style.visibility</p:attrName>
                                        </p:attrNameLst>
                                      </p:cBhvr>
                                      <p:to>
                                        <p:strVal val="visible"/>
                                      </p:to>
                                    </p:set>
                                    <p:animEffect transition="in" filter="fade">
                                      <p:cBhvr>
                                        <p:cTn id="13" dur="10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187700" y="3067050"/>
            <a:ext cx="258763" cy="1739900"/>
          </a:xfrm>
          <a:prstGeom prst="rect">
            <a:avLst/>
          </a:prstGeom>
          <a:solidFill>
            <a:schemeClr val="folHlink"/>
          </a:solidFill>
          <a:ln w="9525">
            <a:miter lim="800000"/>
            <a:headEnd/>
            <a:tailEnd/>
          </a:ln>
          <a:effectLst/>
          <a:scene3d>
            <a:camera prst="legacyObliqueTopRight">
              <a:rot lat="300000" lon="1500000" rev="0"/>
            </a:camera>
            <a:lightRig rig="legacyFlat3" dir="b"/>
          </a:scene3d>
          <a:sp3d extrusionH="2309800" prstMaterial="legacyMetal">
            <a:bevelT w="13500" h="13500" prst="angle"/>
            <a:bevelB w="13500" h="13500" prst="angle"/>
            <a:extrusionClr>
              <a:schemeClr val="folHlink"/>
            </a:extrusionClr>
          </a:sp3d>
        </p:spPr>
        <p:txBody>
          <a:bodyPr wrap="none" anchor="ctr">
            <a:flatTx/>
          </a:bodyPr>
          <a:lstStyle/>
          <a:p>
            <a:endParaRPr lang="el-GR"/>
          </a:p>
        </p:txBody>
      </p:sp>
      <p:sp>
        <p:nvSpPr>
          <p:cNvPr id="68611" name="Freeform 3"/>
          <p:cNvSpPr>
            <a:spLocks/>
          </p:cNvSpPr>
          <p:nvPr/>
        </p:nvSpPr>
        <p:spPr bwMode="auto">
          <a:xfrm>
            <a:off x="4337050" y="3321050"/>
            <a:ext cx="974725" cy="1336675"/>
          </a:xfrm>
          <a:custGeom>
            <a:avLst/>
            <a:gdLst/>
            <a:ahLst/>
            <a:cxnLst>
              <a:cxn ang="0">
                <a:pos x="182" y="2"/>
              </a:cxn>
              <a:cxn ang="0">
                <a:pos x="182" y="266"/>
              </a:cxn>
              <a:cxn ang="0">
                <a:pos x="614" y="266"/>
              </a:cxn>
              <a:cxn ang="0">
                <a:pos x="614" y="842"/>
              </a:cxn>
              <a:cxn ang="0">
                <a:pos x="307" y="842"/>
              </a:cxn>
              <a:cxn ang="0">
                <a:pos x="307" y="693"/>
              </a:cxn>
              <a:cxn ang="0">
                <a:pos x="432" y="693"/>
              </a:cxn>
              <a:cxn ang="0">
                <a:pos x="432" y="520"/>
              </a:cxn>
              <a:cxn ang="0">
                <a:pos x="0" y="520"/>
              </a:cxn>
              <a:cxn ang="0">
                <a:pos x="1" y="0"/>
              </a:cxn>
              <a:cxn ang="0">
                <a:pos x="182" y="2"/>
              </a:cxn>
            </a:cxnLst>
            <a:rect l="0" t="0" r="r" b="b"/>
            <a:pathLst>
              <a:path w="614" h="842">
                <a:moveTo>
                  <a:pt x="182" y="2"/>
                </a:moveTo>
                <a:lnTo>
                  <a:pt x="182" y="266"/>
                </a:lnTo>
                <a:lnTo>
                  <a:pt x="614" y="266"/>
                </a:lnTo>
                <a:lnTo>
                  <a:pt x="614" y="842"/>
                </a:lnTo>
                <a:lnTo>
                  <a:pt x="307" y="842"/>
                </a:lnTo>
                <a:lnTo>
                  <a:pt x="307" y="693"/>
                </a:lnTo>
                <a:lnTo>
                  <a:pt x="432" y="693"/>
                </a:lnTo>
                <a:lnTo>
                  <a:pt x="432" y="520"/>
                </a:lnTo>
                <a:lnTo>
                  <a:pt x="0" y="520"/>
                </a:lnTo>
                <a:lnTo>
                  <a:pt x="1" y="0"/>
                </a:lnTo>
                <a:lnTo>
                  <a:pt x="182" y="2"/>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68612" name="Rectangle 4"/>
          <p:cNvSpPr>
            <a:spLocks noGrp="1" noChangeArrowheads="1"/>
          </p:cNvSpPr>
          <p:nvPr>
            <p:ph type="title"/>
          </p:nvPr>
        </p:nvSpPr>
        <p:spPr/>
        <p:txBody>
          <a:bodyPr/>
          <a:lstStyle/>
          <a:p>
            <a:r>
              <a:rPr lang="el-GR" sz="4000" dirty="0">
                <a:solidFill>
                  <a:schemeClr val="tx1">
                    <a:lumMod val="75000"/>
                    <a:lumOff val="25000"/>
                  </a:schemeClr>
                </a:solidFill>
                <a:effectLst/>
              </a:rPr>
              <a:t>Σύρμα ορθογώνιας διατομής!</a:t>
            </a:r>
            <a:br>
              <a:rPr lang="el-GR" sz="4000" dirty="0">
                <a:solidFill>
                  <a:schemeClr val="tx1">
                    <a:lumMod val="75000"/>
                    <a:lumOff val="25000"/>
                  </a:schemeClr>
                </a:solidFill>
                <a:effectLst/>
              </a:rPr>
            </a:br>
            <a:r>
              <a:rPr lang="el-GR" sz="2800" dirty="0">
                <a:solidFill>
                  <a:schemeClr val="tx1">
                    <a:lumMod val="75000"/>
                    <a:lumOff val="25000"/>
                  </a:schemeClr>
                </a:solidFill>
                <a:effectLst/>
              </a:rPr>
              <a:t>(</a:t>
            </a:r>
            <a:r>
              <a:rPr lang="en-US" sz="2800" dirty="0">
                <a:solidFill>
                  <a:schemeClr val="tx1">
                    <a:lumMod val="75000"/>
                    <a:lumOff val="25000"/>
                  </a:schemeClr>
                </a:solidFill>
                <a:effectLst/>
              </a:rPr>
              <a:t>Edgewise</a:t>
            </a:r>
            <a:r>
              <a:rPr lang="el-GR" sz="2800" dirty="0">
                <a:solidFill>
                  <a:schemeClr val="tx1">
                    <a:lumMod val="75000"/>
                    <a:lumOff val="25000"/>
                  </a:schemeClr>
                </a:solidFill>
                <a:effectLst/>
              </a:rPr>
              <a:t>)</a:t>
            </a:r>
          </a:p>
        </p:txBody>
      </p:sp>
      <p:sp>
        <p:nvSpPr>
          <p:cNvPr id="68613" name="Freeform 5"/>
          <p:cNvSpPr>
            <a:spLocks/>
          </p:cNvSpPr>
          <p:nvPr/>
        </p:nvSpPr>
        <p:spPr bwMode="auto">
          <a:xfrm>
            <a:off x="3781425" y="3627438"/>
            <a:ext cx="974725" cy="825500"/>
          </a:xfrm>
          <a:custGeom>
            <a:avLst/>
            <a:gdLst/>
            <a:ahLst/>
            <a:cxnLst>
              <a:cxn ang="0">
                <a:pos x="182" y="0"/>
              </a:cxn>
              <a:cxn ang="0">
                <a:pos x="182" y="264"/>
              </a:cxn>
              <a:cxn ang="0">
                <a:pos x="614" y="264"/>
              </a:cxn>
              <a:cxn ang="0">
                <a:pos x="614" y="520"/>
              </a:cxn>
              <a:cxn ang="0">
                <a:pos x="0" y="518"/>
              </a:cxn>
              <a:cxn ang="0">
                <a:pos x="1" y="1"/>
              </a:cxn>
              <a:cxn ang="0">
                <a:pos x="182" y="0"/>
              </a:cxn>
            </a:cxnLst>
            <a:rect l="0" t="0" r="r" b="b"/>
            <a:pathLst>
              <a:path w="614" h="520">
                <a:moveTo>
                  <a:pt x="182" y="0"/>
                </a:moveTo>
                <a:lnTo>
                  <a:pt x="182" y="264"/>
                </a:lnTo>
                <a:lnTo>
                  <a:pt x="614" y="264"/>
                </a:lnTo>
                <a:lnTo>
                  <a:pt x="614" y="520"/>
                </a:lnTo>
                <a:lnTo>
                  <a:pt x="0" y="518"/>
                </a:lnTo>
                <a:lnTo>
                  <a:pt x="1" y="1"/>
                </a:lnTo>
                <a:lnTo>
                  <a:pt x="182" y="0"/>
                </a:lnTo>
                <a:close/>
              </a:path>
            </a:pathLst>
          </a:custGeom>
          <a:solidFill>
            <a:schemeClr val="hlink"/>
          </a:solidFill>
          <a:ln w="9525">
            <a:round/>
            <a:headEnd/>
            <a:tailEnd/>
          </a:ln>
          <a:effectLst/>
          <a:scene3d>
            <a:camera prst="legacyObliqueTopRight">
              <a:rot lat="300000" lon="1500000" rev="0"/>
            </a:camera>
            <a:lightRig rig="legacyFlat3" dir="b"/>
          </a:scene3d>
          <a:sp3d extrusionH="735000" prstMaterial="legacyMetal">
            <a:bevelT w="13500" h="13500" prst="angle"/>
            <a:bevelB w="13500" h="13500" prst="angle"/>
            <a:extrusionClr>
              <a:schemeClr val="hlink"/>
            </a:extrusionClr>
          </a:sp3d>
        </p:spPr>
        <p:txBody>
          <a:bodyPr>
            <a:flatTx/>
          </a:bodyPr>
          <a:lstStyle/>
          <a:p>
            <a:endParaRPr lang="el-GR"/>
          </a:p>
        </p:txBody>
      </p:sp>
      <p:sp>
        <p:nvSpPr>
          <p:cNvPr id="68614" name="Freeform 6"/>
          <p:cNvSpPr>
            <a:spLocks/>
          </p:cNvSpPr>
          <p:nvPr/>
        </p:nvSpPr>
        <p:spPr bwMode="auto">
          <a:xfrm>
            <a:off x="3470275" y="3787775"/>
            <a:ext cx="974725" cy="1336675"/>
          </a:xfrm>
          <a:custGeom>
            <a:avLst/>
            <a:gdLst/>
            <a:ahLst/>
            <a:cxnLst>
              <a:cxn ang="0">
                <a:pos x="182" y="2"/>
              </a:cxn>
              <a:cxn ang="0">
                <a:pos x="182" y="266"/>
              </a:cxn>
              <a:cxn ang="0">
                <a:pos x="614" y="266"/>
              </a:cxn>
              <a:cxn ang="0">
                <a:pos x="614" y="842"/>
              </a:cxn>
              <a:cxn ang="0">
                <a:pos x="307" y="842"/>
              </a:cxn>
              <a:cxn ang="0">
                <a:pos x="307" y="693"/>
              </a:cxn>
              <a:cxn ang="0">
                <a:pos x="432" y="693"/>
              </a:cxn>
              <a:cxn ang="0">
                <a:pos x="432" y="520"/>
              </a:cxn>
              <a:cxn ang="0">
                <a:pos x="0" y="520"/>
              </a:cxn>
              <a:cxn ang="0">
                <a:pos x="1" y="0"/>
              </a:cxn>
              <a:cxn ang="0">
                <a:pos x="182" y="2"/>
              </a:cxn>
            </a:cxnLst>
            <a:rect l="0" t="0" r="r" b="b"/>
            <a:pathLst>
              <a:path w="614" h="842">
                <a:moveTo>
                  <a:pt x="182" y="2"/>
                </a:moveTo>
                <a:lnTo>
                  <a:pt x="182" y="266"/>
                </a:lnTo>
                <a:lnTo>
                  <a:pt x="614" y="266"/>
                </a:lnTo>
                <a:lnTo>
                  <a:pt x="614" y="842"/>
                </a:lnTo>
                <a:lnTo>
                  <a:pt x="307" y="842"/>
                </a:lnTo>
                <a:lnTo>
                  <a:pt x="307" y="693"/>
                </a:lnTo>
                <a:lnTo>
                  <a:pt x="432" y="693"/>
                </a:lnTo>
                <a:lnTo>
                  <a:pt x="432" y="520"/>
                </a:lnTo>
                <a:lnTo>
                  <a:pt x="0" y="520"/>
                </a:lnTo>
                <a:lnTo>
                  <a:pt x="1" y="0"/>
                </a:lnTo>
                <a:lnTo>
                  <a:pt x="182" y="2"/>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68615" name="Rectangle 7"/>
          <p:cNvSpPr>
            <a:spLocks noChangeArrowheads="1"/>
          </p:cNvSpPr>
          <p:nvPr/>
        </p:nvSpPr>
        <p:spPr bwMode="auto">
          <a:xfrm>
            <a:off x="2601913" y="4505325"/>
            <a:ext cx="696912" cy="292100"/>
          </a:xfrm>
          <a:prstGeom prst="rect">
            <a:avLst/>
          </a:prstGeom>
          <a:solidFill>
            <a:schemeClr val="folHlink"/>
          </a:solidFill>
          <a:ln w="9525">
            <a:miter lim="800000"/>
            <a:headEnd/>
            <a:tailEnd/>
          </a:ln>
          <a:effectLst/>
          <a:scene3d>
            <a:camera prst="legacyObliqueTopRight">
              <a:rot lat="300000" lon="1500000" rev="0"/>
            </a:camera>
            <a:lightRig rig="legacyFlat3" dir="b"/>
          </a:scene3d>
          <a:sp3d extrusionH="4418000" prstMaterial="legacyMetal">
            <a:bevelT w="13500" h="13500" prst="angle"/>
            <a:bevelB w="13500" h="13500" prst="angle"/>
            <a:extrusionClr>
              <a:schemeClr val="folHlink"/>
            </a:extrusionClr>
          </a:sp3d>
        </p:spPr>
        <p:txBody>
          <a:bodyPr wrap="none" anchor="ctr">
            <a:flatTx/>
          </a:bodyPr>
          <a:lstStyle/>
          <a:p>
            <a:endParaRPr lang="el-GR"/>
          </a:p>
        </p:txBody>
      </p:sp>
      <p:sp>
        <p:nvSpPr>
          <p:cNvPr id="68616" name="Freeform 8"/>
          <p:cNvSpPr>
            <a:spLocks/>
          </p:cNvSpPr>
          <p:nvPr/>
        </p:nvSpPr>
        <p:spPr bwMode="auto">
          <a:xfrm>
            <a:off x="4298950" y="2328863"/>
            <a:ext cx="993775" cy="1041400"/>
          </a:xfrm>
          <a:custGeom>
            <a:avLst/>
            <a:gdLst/>
            <a:ahLst/>
            <a:cxnLst>
              <a:cxn ang="0">
                <a:pos x="626" y="0"/>
              </a:cxn>
              <a:cxn ang="0">
                <a:pos x="626" y="656"/>
              </a:cxn>
              <a:cxn ang="0">
                <a:pos x="0" y="656"/>
              </a:cxn>
              <a:cxn ang="0">
                <a:pos x="2" y="346"/>
              </a:cxn>
              <a:cxn ang="0">
                <a:pos x="422" y="346"/>
              </a:cxn>
              <a:cxn ang="0">
                <a:pos x="421" y="160"/>
              </a:cxn>
              <a:cxn ang="0">
                <a:pos x="255" y="160"/>
              </a:cxn>
              <a:cxn ang="0">
                <a:pos x="255" y="0"/>
              </a:cxn>
              <a:cxn ang="0">
                <a:pos x="626" y="0"/>
              </a:cxn>
            </a:cxnLst>
            <a:rect l="0" t="0" r="r" b="b"/>
            <a:pathLst>
              <a:path w="626" h="656">
                <a:moveTo>
                  <a:pt x="626" y="0"/>
                </a:moveTo>
                <a:lnTo>
                  <a:pt x="626" y="656"/>
                </a:lnTo>
                <a:lnTo>
                  <a:pt x="0" y="656"/>
                </a:lnTo>
                <a:lnTo>
                  <a:pt x="2" y="346"/>
                </a:lnTo>
                <a:lnTo>
                  <a:pt x="422" y="346"/>
                </a:lnTo>
                <a:lnTo>
                  <a:pt x="421" y="160"/>
                </a:lnTo>
                <a:lnTo>
                  <a:pt x="255" y="160"/>
                </a:lnTo>
                <a:lnTo>
                  <a:pt x="255" y="0"/>
                </a:lnTo>
                <a:lnTo>
                  <a:pt x="626" y="0"/>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68617" name="Freeform 9"/>
          <p:cNvSpPr>
            <a:spLocks/>
          </p:cNvSpPr>
          <p:nvPr/>
        </p:nvSpPr>
        <p:spPr bwMode="auto">
          <a:xfrm>
            <a:off x="3756025" y="3157538"/>
            <a:ext cx="990600" cy="503237"/>
          </a:xfrm>
          <a:custGeom>
            <a:avLst/>
            <a:gdLst/>
            <a:ahLst/>
            <a:cxnLst>
              <a:cxn ang="0">
                <a:pos x="624" y="315"/>
              </a:cxn>
              <a:cxn ang="0">
                <a:pos x="2" y="317"/>
              </a:cxn>
              <a:cxn ang="0">
                <a:pos x="0" y="5"/>
              </a:cxn>
              <a:cxn ang="0">
                <a:pos x="623" y="0"/>
              </a:cxn>
              <a:cxn ang="0">
                <a:pos x="624" y="315"/>
              </a:cxn>
            </a:cxnLst>
            <a:rect l="0" t="0" r="r" b="b"/>
            <a:pathLst>
              <a:path w="624" h="317">
                <a:moveTo>
                  <a:pt x="624" y="315"/>
                </a:moveTo>
                <a:lnTo>
                  <a:pt x="2" y="317"/>
                </a:lnTo>
                <a:lnTo>
                  <a:pt x="0" y="5"/>
                </a:lnTo>
                <a:lnTo>
                  <a:pt x="623" y="0"/>
                </a:lnTo>
                <a:lnTo>
                  <a:pt x="624" y="315"/>
                </a:lnTo>
                <a:close/>
              </a:path>
            </a:pathLst>
          </a:custGeom>
          <a:solidFill>
            <a:schemeClr val="hlink"/>
          </a:solidFill>
          <a:ln w="9525">
            <a:round/>
            <a:headEnd/>
            <a:tailEnd/>
          </a:ln>
          <a:effectLst/>
          <a:scene3d>
            <a:camera prst="legacyObliqueTopRight">
              <a:rot lat="300000" lon="1500000" rev="0"/>
            </a:camera>
            <a:lightRig rig="legacyFlat3" dir="b"/>
          </a:scene3d>
          <a:sp3d extrusionH="735000" prstMaterial="legacyMetal">
            <a:bevelT w="13500" h="13500" prst="angle"/>
            <a:bevelB w="13500" h="13500" prst="angle"/>
            <a:extrusionClr>
              <a:schemeClr val="hlink"/>
            </a:extrusionClr>
          </a:sp3d>
        </p:spPr>
        <p:txBody>
          <a:bodyPr>
            <a:flatTx/>
          </a:bodyPr>
          <a:lstStyle/>
          <a:p>
            <a:endParaRPr lang="el-GR"/>
          </a:p>
        </p:txBody>
      </p:sp>
      <p:sp>
        <p:nvSpPr>
          <p:cNvPr id="68618" name="Freeform 10"/>
          <p:cNvSpPr>
            <a:spLocks/>
          </p:cNvSpPr>
          <p:nvPr/>
        </p:nvSpPr>
        <p:spPr bwMode="auto">
          <a:xfrm>
            <a:off x="3432175" y="2795588"/>
            <a:ext cx="993775" cy="1041400"/>
          </a:xfrm>
          <a:custGeom>
            <a:avLst/>
            <a:gdLst/>
            <a:ahLst/>
            <a:cxnLst>
              <a:cxn ang="0">
                <a:pos x="626" y="0"/>
              </a:cxn>
              <a:cxn ang="0">
                <a:pos x="626" y="656"/>
              </a:cxn>
              <a:cxn ang="0">
                <a:pos x="0" y="656"/>
              </a:cxn>
              <a:cxn ang="0">
                <a:pos x="2" y="346"/>
              </a:cxn>
              <a:cxn ang="0">
                <a:pos x="422" y="346"/>
              </a:cxn>
              <a:cxn ang="0">
                <a:pos x="421" y="160"/>
              </a:cxn>
              <a:cxn ang="0">
                <a:pos x="255" y="160"/>
              </a:cxn>
              <a:cxn ang="0">
                <a:pos x="255" y="0"/>
              </a:cxn>
              <a:cxn ang="0">
                <a:pos x="626" y="0"/>
              </a:cxn>
            </a:cxnLst>
            <a:rect l="0" t="0" r="r" b="b"/>
            <a:pathLst>
              <a:path w="626" h="656">
                <a:moveTo>
                  <a:pt x="626" y="0"/>
                </a:moveTo>
                <a:lnTo>
                  <a:pt x="626" y="656"/>
                </a:lnTo>
                <a:lnTo>
                  <a:pt x="0" y="656"/>
                </a:lnTo>
                <a:lnTo>
                  <a:pt x="2" y="346"/>
                </a:lnTo>
                <a:lnTo>
                  <a:pt x="422" y="346"/>
                </a:lnTo>
                <a:lnTo>
                  <a:pt x="421" y="160"/>
                </a:lnTo>
                <a:lnTo>
                  <a:pt x="255" y="160"/>
                </a:lnTo>
                <a:lnTo>
                  <a:pt x="255" y="0"/>
                </a:lnTo>
                <a:lnTo>
                  <a:pt x="626" y="0"/>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68619" name="Line 11"/>
          <p:cNvSpPr>
            <a:spLocks noChangeShapeType="1"/>
          </p:cNvSpPr>
          <p:nvPr/>
        </p:nvSpPr>
        <p:spPr bwMode="auto">
          <a:xfrm>
            <a:off x="2476500" y="4941888"/>
            <a:ext cx="825500" cy="236537"/>
          </a:xfrm>
          <a:prstGeom prst="line">
            <a:avLst/>
          </a:prstGeom>
          <a:noFill/>
          <a:ln w="57150">
            <a:solidFill>
              <a:schemeClr val="accent1"/>
            </a:solidFill>
            <a:round/>
            <a:headEnd type="triangle" w="med" len="med"/>
            <a:tailEnd type="triangle" w="med" len="med"/>
          </a:ln>
          <a:effectLst/>
        </p:spPr>
        <p:txBody>
          <a:bodyPr/>
          <a:lstStyle/>
          <a:p>
            <a:endParaRPr lang="el-GR"/>
          </a:p>
        </p:txBody>
      </p:sp>
      <p:sp>
        <p:nvSpPr>
          <p:cNvPr id="68620" name="Line 12"/>
          <p:cNvSpPr>
            <a:spLocks noChangeShapeType="1"/>
          </p:cNvSpPr>
          <p:nvPr/>
        </p:nvSpPr>
        <p:spPr bwMode="auto">
          <a:xfrm flipH="1" flipV="1">
            <a:off x="2338388" y="4302125"/>
            <a:ext cx="0" cy="514350"/>
          </a:xfrm>
          <a:prstGeom prst="line">
            <a:avLst/>
          </a:prstGeom>
          <a:noFill/>
          <a:ln w="57150">
            <a:solidFill>
              <a:schemeClr val="accent1"/>
            </a:solidFill>
            <a:round/>
            <a:headEnd type="triangle" w="med" len="me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5" name="Group 7"/>
          <p:cNvGrpSpPr>
            <a:grpSpLocks/>
          </p:cNvGrpSpPr>
          <p:nvPr/>
        </p:nvGrpSpPr>
        <p:grpSpPr bwMode="auto">
          <a:xfrm>
            <a:off x="3151188" y="604838"/>
            <a:ext cx="2192337" cy="4597400"/>
            <a:chOff x="2624" y="832"/>
            <a:chExt cx="962" cy="2017"/>
          </a:xfrm>
        </p:grpSpPr>
        <p:grpSp>
          <p:nvGrpSpPr>
            <p:cNvPr id="58370" name="Group 2"/>
            <p:cNvGrpSpPr>
              <a:grpSpLocks/>
            </p:cNvGrpSpPr>
            <p:nvPr/>
          </p:nvGrpSpPr>
          <p:grpSpPr bwMode="auto">
            <a:xfrm rot="1500000">
              <a:off x="2624" y="832"/>
              <a:ext cx="962" cy="2017"/>
              <a:chOff x="2843" y="2326"/>
              <a:chExt cx="268" cy="563"/>
            </a:xfrm>
          </p:grpSpPr>
          <p:sp>
            <p:nvSpPr>
              <p:cNvPr id="58371" name="Freeform 3"/>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solidFill>
              <a:ln w="0">
                <a:solidFill>
                  <a:schemeClr val="tx1"/>
                </a:solidFill>
                <a:prstDash val="solid"/>
                <a:round/>
                <a:headEnd/>
                <a:tailEnd/>
              </a:ln>
            </p:spPr>
            <p:txBody>
              <a:bodyPr/>
              <a:lstStyle/>
              <a:p>
                <a:endParaRPr lang="el-GR"/>
              </a:p>
            </p:txBody>
          </p:sp>
          <p:sp>
            <p:nvSpPr>
              <p:cNvPr id="58372" name="Freeform 4"/>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solidFill>
              <a:ln w="0">
                <a:solidFill>
                  <a:schemeClr val="tx1"/>
                </a:solidFill>
                <a:prstDash val="solid"/>
                <a:round/>
                <a:headEnd/>
                <a:tailEnd/>
              </a:ln>
            </p:spPr>
            <p:txBody>
              <a:bodyPr/>
              <a:lstStyle/>
              <a:p>
                <a:endParaRPr lang="el-GR"/>
              </a:p>
            </p:txBody>
          </p:sp>
        </p:grpSp>
        <p:sp>
          <p:nvSpPr>
            <p:cNvPr id="58374" name="Freeform 6"/>
            <p:cNvSpPr>
              <a:spLocks/>
            </p:cNvSpPr>
            <p:nvPr/>
          </p:nvSpPr>
          <p:spPr bwMode="auto">
            <a:xfrm rot="1060718">
              <a:off x="3315" y="2248"/>
              <a:ext cx="211" cy="506"/>
            </a:xfrm>
            <a:custGeom>
              <a:avLst/>
              <a:gdLst/>
              <a:ahLst/>
              <a:cxnLst>
                <a:cxn ang="0">
                  <a:pos x="624" y="0"/>
                </a:cxn>
                <a:cxn ang="0">
                  <a:pos x="624" y="656"/>
                </a:cxn>
                <a:cxn ang="0">
                  <a:pos x="182" y="656"/>
                </a:cxn>
                <a:cxn ang="0">
                  <a:pos x="182" y="920"/>
                </a:cxn>
                <a:cxn ang="0">
                  <a:pos x="614" y="920"/>
                </a:cxn>
                <a:cxn ang="0">
                  <a:pos x="614" y="1496"/>
                </a:cxn>
                <a:cxn ang="0">
                  <a:pos x="307" y="1496"/>
                </a:cxn>
                <a:cxn ang="0">
                  <a:pos x="307" y="1347"/>
                </a:cxn>
                <a:cxn ang="0">
                  <a:pos x="432" y="1347"/>
                </a:cxn>
                <a:cxn ang="0">
                  <a:pos x="432" y="1174"/>
                </a:cxn>
                <a:cxn ang="0">
                  <a:pos x="0" y="1174"/>
                </a:cxn>
                <a:cxn ang="0">
                  <a:pos x="0" y="346"/>
                </a:cxn>
                <a:cxn ang="0">
                  <a:pos x="420" y="346"/>
                </a:cxn>
                <a:cxn ang="0">
                  <a:pos x="419" y="160"/>
                </a:cxn>
                <a:cxn ang="0">
                  <a:pos x="253" y="160"/>
                </a:cxn>
                <a:cxn ang="0">
                  <a:pos x="253" y="0"/>
                </a:cxn>
                <a:cxn ang="0">
                  <a:pos x="624" y="0"/>
                </a:cxn>
              </a:cxnLst>
              <a:rect l="0" t="0" r="r" b="b"/>
              <a:pathLst>
                <a:path w="624" h="1496">
                  <a:moveTo>
                    <a:pt x="624" y="0"/>
                  </a:moveTo>
                  <a:lnTo>
                    <a:pt x="624" y="656"/>
                  </a:lnTo>
                  <a:lnTo>
                    <a:pt x="182" y="656"/>
                  </a:lnTo>
                  <a:lnTo>
                    <a:pt x="182" y="920"/>
                  </a:lnTo>
                  <a:lnTo>
                    <a:pt x="614" y="920"/>
                  </a:lnTo>
                  <a:lnTo>
                    <a:pt x="614" y="1496"/>
                  </a:lnTo>
                  <a:lnTo>
                    <a:pt x="307" y="1496"/>
                  </a:lnTo>
                  <a:lnTo>
                    <a:pt x="307" y="1347"/>
                  </a:lnTo>
                  <a:lnTo>
                    <a:pt x="432" y="1347"/>
                  </a:lnTo>
                  <a:lnTo>
                    <a:pt x="432" y="1174"/>
                  </a:lnTo>
                  <a:lnTo>
                    <a:pt x="0" y="1174"/>
                  </a:lnTo>
                  <a:lnTo>
                    <a:pt x="0" y="346"/>
                  </a:lnTo>
                  <a:lnTo>
                    <a:pt x="420" y="346"/>
                  </a:lnTo>
                  <a:lnTo>
                    <a:pt x="419" y="160"/>
                  </a:lnTo>
                  <a:lnTo>
                    <a:pt x="253" y="160"/>
                  </a:lnTo>
                  <a:lnTo>
                    <a:pt x="253" y="0"/>
                  </a:lnTo>
                  <a:lnTo>
                    <a:pt x="624" y="0"/>
                  </a:lnTo>
                  <a:close/>
                </a:path>
              </a:pathLst>
            </a:custGeom>
            <a:solidFill>
              <a:schemeClr val="hlink"/>
            </a:solidFill>
            <a:ln w="9525">
              <a:solidFill>
                <a:schemeClr val="tx1"/>
              </a:solidFill>
              <a:round/>
              <a:headEnd/>
              <a:tailEnd/>
            </a:ln>
            <a:effectLst/>
          </p:spPr>
          <p:txBody>
            <a:bodyPr/>
            <a:lstStyle/>
            <a:p>
              <a:endParaRPr lang="el-GR"/>
            </a:p>
          </p:txBody>
        </p:sp>
      </p:grpSp>
      <p:sp>
        <p:nvSpPr>
          <p:cNvPr id="58376" name="Rectangle 8"/>
          <p:cNvSpPr>
            <a:spLocks noChangeArrowheads="1"/>
          </p:cNvSpPr>
          <p:nvPr/>
        </p:nvSpPr>
        <p:spPr bwMode="auto">
          <a:xfrm rot="-1151527">
            <a:off x="5948363" y="4475163"/>
            <a:ext cx="298450" cy="149225"/>
          </a:xfrm>
          <a:prstGeom prst="rect">
            <a:avLst/>
          </a:prstGeom>
          <a:solidFill>
            <a:schemeClr val="bg2"/>
          </a:solidFill>
          <a:ln w="9525">
            <a:solidFill>
              <a:schemeClr val="tx1"/>
            </a:solidFill>
            <a:miter lim="800000"/>
            <a:headEnd/>
            <a:tailEnd/>
          </a:ln>
          <a:effectLst/>
        </p:spPr>
        <p:txBody>
          <a:bodyPr wrap="none" anchor="ctr"/>
          <a:lstStyle/>
          <a:p>
            <a:endParaRPr lang="el-GR"/>
          </a:p>
        </p:txBody>
      </p:sp>
      <p:grpSp>
        <p:nvGrpSpPr>
          <p:cNvPr id="58378" name="Group 10"/>
          <p:cNvGrpSpPr>
            <a:grpSpLocks/>
          </p:cNvGrpSpPr>
          <p:nvPr/>
        </p:nvGrpSpPr>
        <p:grpSpPr bwMode="auto">
          <a:xfrm>
            <a:off x="3157538" y="611188"/>
            <a:ext cx="2192337" cy="4597400"/>
            <a:chOff x="1985" y="381"/>
            <a:chExt cx="1381" cy="2896"/>
          </a:xfrm>
        </p:grpSpPr>
        <p:grpSp>
          <p:nvGrpSpPr>
            <p:cNvPr id="58379" name="Group 11"/>
            <p:cNvGrpSpPr>
              <a:grpSpLocks/>
            </p:cNvGrpSpPr>
            <p:nvPr/>
          </p:nvGrpSpPr>
          <p:grpSpPr bwMode="auto">
            <a:xfrm>
              <a:off x="1985" y="381"/>
              <a:ext cx="1381" cy="2896"/>
              <a:chOff x="2624" y="832"/>
              <a:chExt cx="962" cy="2017"/>
            </a:xfrm>
          </p:grpSpPr>
          <p:grpSp>
            <p:nvGrpSpPr>
              <p:cNvPr id="58380" name="Group 12"/>
              <p:cNvGrpSpPr>
                <a:grpSpLocks/>
              </p:cNvGrpSpPr>
              <p:nvPr/>
            </p:nvGrpSpPr>
            <p:grpSpPr bwMode="auto">
              <a:xfrm rot="1500000">
                <a:off x="2624" y="832"/>
                <a:ext cx="962" cy="2017"/>
                <a:chOff x="2843" y="2326"/>
                <a:chExt cx="268" cy="563"/>
              </a:xfrm>
            </p:grpSpPr>
            <p:sp>
              <p:nvSpPr>
                <p:cNvPr id="58381" name="Freeform 13"/>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solidFill>
                <a:ln w="0">
                  <a:solidFill>
                    <a:schemeClr val="tx1"/>
                  </a:solidFill>
                  <a:prstDash val="solid"/>
                  <a:round/>
                  <a:headEnd/>
                  <a:tailEnd/>
                </a:ln>
              </p:spPr>
              <p:txBody>
                <a:bodyPr/>
                <a:lstStyle/>
                <a:p>
                  <a:endParaRPr lang="el-GR"/>
                </a:p>
              </p:txBody>
            </p:sp>
            <p:sp>
              <p:nvSpPr>
                <p:cNvPr id="58382" name="Freeform 14"/>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solidFill>
                <a:ln w="0">
                  <a:solidFill>
                    <a:schemeClr val="tx1"/>
                  </a:solidFill>
                  <a:prstDash val="solid"/>
                  <a:round/>
                  <a:headEnd/>
                  <a:tailEnd/>
                </a:ln>
              </p:spPr>
              <p:txBody>
                <a:bodyPr/>
                <a:lstStyle/>
                <a:p>
                  <a:endParaRPr lang="el-GR"/>
                </a:p>
              </p:txBody>
            </p:sp>
          </p:grpSp>
          <p:sp>
            <p:nvSpPr>
              <p:cNvPr id="58383" name="Freeform 15"/>
              <p:cNvSpPr>
                <a:spLocks/>
              </p:cNvSpPr>
              <p:nvPr/>
            </p:nvSpPr>
            <p:spPr bwMode="auto">
              <a:xfrm rot="1060718">
                <a:off x="3315" y="2248"/>
                <a:ext cx="211" cy="506"/>
              </a:xfrm>
              <a:custGeom>
                <a:avLst/>
                <a:gdLst/>
                <a:ahLst/>
                <a:cxnLst>
                  <a:cxn ang="0">
                    <a:pos x="624" y="0"/>
                  </a:cxn>
                  <a:cxn ang="0">
                    <a:pos x="624" y="656"/>
                  </a:cxn>
                  <a:cxn ang="0">
                    <a:pos x="182" y="656"/>
                  </a:cxn>
                  <a:cxn ang="0">
                    <a:pos x="182" y="920"/>
                  </a:cxn>
                  <a:cxn ang="0">
                    <a:pos x="614" y="920"/>
                  </a:cxn>
                  <a:cxn ang="0">
                    <a:pos x="614" y="1496"/>
                  </a:cxn>
                  <a:cxn ang="0">
                    <a:pos x="307" y="1496"/>
                  </a:cxn>
                  <a:cxn ang="0">
                    <a:pos x="307" y="1347"/>
                  </a:cxn>
                  <a:cxn ang="0">
                    <a:pos x="432" y="1347"/>
                  </a:cxn>
                  <a:cxn ang="0">
                    <a:pos x="432" y="1174"/>
                  </a:cxn>
                  <a:cxn ang="0">
                    <a:pos x="0" y="1174"/>
                  </a:cxn>
                  <a:cxn ang="0">
                    <a:pos x="0" y="346"/>
                  </a:cxn>
                  <a:cxn ang="0">
                    <a:pos x="420" y="346"/>
                  </a:cxn>
                  <a:cxn ang="0">
                    <a:pos x="419" y="160"/>
                  </a:cxn>
                  <a:cxn ang="0">
                    <a:pos x="253" y="160"/>
                  </a:cxn>
                  <a:cxn ang="0">
                    <a:pos x="253" y="0"/>
                  </a:cxn>
                  <a:cxn ang="0">
                    <a:pos x="624" y="0"/>
                  </a:cxn>
                </a:cxnLst>
                <a:rect l="0" t="0" r="r" b="b"/>
                <a:pathLst>
                  <a:path w="624" h="1496">
                    <a:moveTo>
                      <a:pt x="624" y="0"/>
                    </a:moveTo>
                    <a:lnTo>
                      <a:pt x="624" y="656"/>
                    </a:lnTo>
                    <a:lnTo>
                      <a:pt x="182" y="656"/>
                    </a:lnTo>
                    <a:lnTo>
                      <a:pt x="182" y="920"/>
                    </a:lnTo>
                    <a:lnTo>
                      <a:pt x="614" y="920"/>
                    </a:lnTo>
                    <a:lnTo>
                      <a:pt x="614" y="1496"/>
                    </a:lnTo>
                    <a:lnTo>
                      <a:pt x="307" y="1496"/>
                    </a:lnTo>
                    <a:lnTo>
                      <a:pt x="307" y="1347"/>
                    </a:lnTo>
                    <a:lnTo>
                      <a:pt x="432" y="1347"/>
                    </a:lnTo>
                    <a:lnTo>
                      <a:pt x="432" y="1174"/>
                    </a:lnTo>
                    <a:lnTo>
                      <a:pt x="0" y="1174"/>
                    </a:lnTo>
                    <a:lnTo>
                      <a:pt x="0" y="346"/>
                    </a:lnTo>
                    <a:lnTo>
                      <a:pt x="420" y="346"/>
                    </a:lnTo>
                    <a:lnTo>
                      <a:pt x="419" y="160"/>
                    </a:lnTo>
                    <a:lnTo>
                      <a:pt x="253" y="160"/>
                    </a:lnTo>
                    <a:lnTo>
                      <a:pt x="253" y="0"/>
                    </a:lnTo>
                    <a:lnTo>
                      <a:pt x="624" y="0"/>
                    </a:lnTo>
                    <a:close/>
                  </a:path>
                </a:pathLst>
              </a:custGeom>
              <a:solidFill>
                <a:schemeClr val="hlink"/>
              </a:solidFill>
              <a:ln w="9525">
                <a:solidFill>
                  <a:schemeClr val="tx1"/>
                </a:solidFill>
                <a:round/>
                <a:headEnd/>
                <a:tailEnd/>
              </a:ln>
              <a:effectLst/>
            </p:spPr>
            <p:txBody>
              <a:bodyPr/>
              <a:lstStyle/>
              <a:p>
                <a:endParaRPr lang="el-GR"/>
              </a:p>
            </p:txBody>
          </p:sp>
        </p:grpSp>
        <p:sp>
          <p:nvSpPr>
            <p:cNvPr id="58384" name="Rectangle 16"/>
            <p:cNvSpPr>
              <a:spLocks noChangeArrowheads="1"/>
            </p:cNvSpPr>
            <p:nvPr/>
          </p:nvSpPr>
          <p:spPr bwMode="auto">
            <a:xfrm rot="960000">
              <a:off x="3069" y="2761"/>
              <a:ext cx="188" cy="94"/>
            </a:xfrm>
            <a:prstGeom prst="rect">
              <a:avLst/>
            </a:prstGeom>
            <a:solidFill>
              <a:schemeClr val="bg2"/>
            </a:solidFill>
            <a:ln w="9525">
              <a:solidFill>
                <a:schemeClr val="tx1"/>
              </a:solidFill>
              <a:miter lim="800000"/>
              <a:headEnd/>
              <a:tailEnd/>
            </a:ln>
            <a:effectLst/>
          </p:spPr>
          <p:txBody>
            <a:bodyPr wrap="none" anchor="ctr"/>
            <a:lstStyle/>
            <a:p>
              <a:endParaRPr lang="el-G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00000">
                                      <p:cBhvr>
                                        <p:cTn id="6" dur="1000" fill="hold"/>
                                        <p:tgtEl>
                                          <p:spTgt spid="58376"/>
                                        </p:tgtEl>
                                        <p:attrNameLst>
                                          <p:attrName>r</p:attrName>
                                        </p:attrNameLst>
                                      </p:cBhvr>
                                    </p:animRot>
                                  </p:childTnLst>
                                </p:cTn>
                              </p:par>
                            </p:childTnLst>
                          </p:cTn>
                        </p:par>
                        <p:par>
                          <p:cTn id="7" fill="hold">
                            <p:stCondLst>
                              <p:cond delay="1000"/>
                            </p:stCondLst>
                            <p:childTnLst>
                              <p:par>
                                <p:cTn id="8" presetID="35" presetClass="path" presetSubtype="0" accel="50000" decel="50000" fill="hold" grpId="1" nodeType="afterEffect">
                                  <p:stCondLst>
                                    <p:cond delay="0"/>
                                  </p:stCondLst>
                                  <p:childTnLst>
                                    <p:animMotion origin="layout" path="M -2.77778E-7 4.07407E-6 L -0.11597 -0.01343 " pathEditMode="relative" rAng="0" ptsTypes="AA">
                                      <p:cBhvr>
                                        <p:cTn id="9" dur="2000" fill="hold"/>
                                        <p:tgtEl>
                                          <p:spTgt spid="58376"/>
                                        </p:tgtEl>
                                        <p:attrNameLst>
                                          <p:attrName>ppt_x</p:attrName>
                                          <p:attrName>ppt_y</p:attrName>
                                        </p:attrNameLst>
                                      </p:cBhvr>
                                      <p:rCtr x="-58" y="-7"/>
                                    </p:animMotion>
                                  </p:childTnLst>
                                </p:cTn>
                              </p:par>
                            </p:childTnLst>
                          </p:cTn>
                        </p:par>
                        <p:par>
                          <p:cTn id="10" fill="hold">
                            <p:stCondLst>
                              <p:cond delay="3000"/>
                            </p:stCondLst>
                            <p:childTnLst>
                              <p:par>
                                <p:cTn id="11" presetID="9" presetClass="emph" presetSubtype="0" nodeType="afterEffect">
                                  <p:stCondLst>
                                    <p:cond delay="8000"/>
                                  </p:stCondLst>
                                  <p:childTnLst>
                                    <p:set>
                                      <p:cBhvr rctx="PPT">
                                        <p:cTn id="12" dur="indefinite"/>
                                        <p:tgtEl>
                                          <p:spTgt spid="58375"/>
                                        </p:tgtEl>
                                        <p:attrNameLst>
                                          <p:attrName>style.opacity</p:attrName>
                                        </p:attrNameLst>
                                      </p:cBhvr>
                                      <p:to>
                                        <p:strVal val="0.4"/>
                                      </p:to>
                                    </p:set>
                                    <p:animEffect filter="image" prLst="opacity: 0.4">
                                      <p:cBhvr rctx="IE">
                                        <p:cTn id="13" dur="indefinite"/>
                                        <p:tgtEl>
                                          <p:spTgt spid="58375"/>
                                        </p:tgtEl>
                                      </p:cBhvr>
                                    </p:animEffect>
                                  </p:childTnLst>
                                </p:cTn>
                              </p:par>
                            </p:childTnLst>
                          </p:cTn>
                        </p:par>
                        <p:par>
                          <p:cTn id="14" fill="hold">
                            <p:stCondLst>
                              <p:cond delay="11000"/>
                            </p:stCondLst>
                            <p:childTnLst>
                              <p:par>
                                <p:cTn id="15" presetID="1" presetClass="entr" presetSubtype="0" fill="hold" nodeType="afterEffect">
                                  <p:stCondLst>
                                    <p:cond delay="0"/>
                                  </p:stCondLst>
                                  <p:childTnLst>
                                    <p:set>
                                      <p:cBhvr>
                                        <p:cTn id="16" dur="1" fill="hold">
                                          <p:stCondLst>
                                            <p:cond delay="0"/>
                                          </p:stCondLst>
                                        </p:cTn>
                                        <p:tgtEl>
                                          <p:spTgt spid="58378"/>
                                        </p:tgtEl>
                                        <p:attrNameLst>
                                          <p:attrName>style.visibility</p:attrName>
                                        </p:attrNameLst>
                                      </p:cBhvr>
                                      <p:to>
                                        <p:strVal val="visible"/>
                                      </p:to>
                                    </p:set>
                                  </p:childTnLst>
                                </p:cTn>
                              </p:par>
                            </p:childTnLst>
                          </p:cTn>
                        </p:par>
                        <p:par>
                          <p:cTn id="17" fill="hold">
                            <p:stCondLst>
                              <p:cond delay="11000"/>
                            </p:stCondLst>
                            <p:childTnLst>
                              <p:par>
                                <p:cTn id="18" presetID="8" presetClass="emph" presetSubtype="0" accel="50000" decel="50000" fill="hold" nodeType="afterEffect">
                                  <p:stCondLst>
                                    <p:cond delay="0"/>
                                  </p:stCondLst>
                                  <p:childTnLst>
                                    <p:animRot by="-2100000">
                                      <p:cBhvr>
                                        <p:cTn id="19" dur="2000" fill="hold"/>
                                        <p:tgtEl>
                                          <p:spTgt spid="58378"/>
                                        </p:tgtEl>
                                        <p:attrNameLst>
                                          <p:attrName>r</p:attrName>
                                        </p:attrNameLst>
                                      </p:cBhvr>
                                    </p:animRot>
                                  </p:childTnLst>
                                </p:cTn>
                              </p:par>
                              <p:par>
                                <p:cTn id="20" presetID="51" presetClass="path" presetSubtype="0" accel="50000" decel="50000" fill="hold" nodeType="withEffect">
                                  <p:stCondLst>
                                    <p:cond delay="0"/>
                                  </p:stCondLst>
                                  <p:childTnLst>
                                    <p:animMotion origin="layout" path="M -0.00052 -0.00046 C -0.03056 0.01643 -0.03438 0.02176 -0.04826 0.03356 C -0.06215 0.04537 -0.07153 0.06273 -0.08767 0.09375 " pathEditMode="relative" rAng="0" ptsTypes="sss">
                                      <p:cBhvr>
                                        <p:cTn id="21" dur="2000" fill="hold"/>
                                        <p:tgtEl>
                                          <p:spTgt spid="58378"/>
                                        </p:tgtEl>
                                        <p:attrNameLst>
                                          <p:attrName>ppt_x</p:attrName>
                                          <p:attrName>ppt_y</p:attrName>
                                        </p:attrNameLst>
                                      </p:cBhvr>
                                      <p:rCtr x="-44" y="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l-GR">
                <a:solidFill>
                  <a:schemeClr val="tx1">
                    <a:lumMod val="75000"/>
                    <a:lumOff val="25000"/>
                  </a:schemeClr>
                </a:solidFill>
                <a:effectLst/>
              </a:rPr>
              <a:t>Διαφορές κινητών - ακινήτων</a:t>
            </a:r>
          </a:p>
        </p:txBody>
      </p:sp>
      <p:sp>
        <p:nvSpPr>
          <p:cNvPr id="134147" name="Rectangle 3"/>
          <p:cNvSpPr>
            <a:spLocks noGrp="1" noChangeArrowheads="1"/>
          </p:cNvSpPr>
          <p:nvPr>
            <p:ph type="body" idx="1"/>
          </p:nvPr>
        </p:nvSpPr>
        <p:spPr/>
        <p:txBody>
          <a:bodyPr/>
          <a:lstStyle/>
          <a:p>
            <a:pPr>
              <a:lnSpc>
                <a:spcPct val="90000"/>
              </a:lnSpc>
            </a:pPr>
            <a:r>
              <a:rPr lang="el-GR" sz="2400" dirty="0">
                <a:solidFill>
                  <a:schemeClr val="tx1">
                    <a:lumMod val="75000"/>
                    <a:lumOff val="25000"/>
                  </a:schemeClr>
                </a:solidFill>
                <a:effectLst/>
              </a:rPr>
              <a:t>Έλεγχος δυνάμεων και ροπών (ένταση, κατεύθυνση)</a:t>
            </a:r>
          </a:p>
          <a:p>
            <a:pPr lvl="1">
              <a:lnSpc>
                <a:spcPct val="90000"/>
              </a:lnSpc>
            </a:pPr>
            <a:r>
              <a:rPr lang="el-GR" sz="2400" dirty="0">
                <a:solidFill>
                  <a:schemeClr val="tx1">
                    <a:lumMod val="75000"/>
                    <a:lumOff val="25000"/>
                  </a:schemeClr>
                </a:solidFill>
                <a:effectLst/>
              </a:rPr>
              <a:t>Οδοντικές μετακινήσεις (απόκλιση, στροφή, στρέψη, </a:t>
            </a:r>
            <a:r>
              <a:rPr lang="el-GR" sz="2400" dirty="0" err="1">
                <a:solidFill>
                  <a:schemeClr val="tx1">
                    <a:lumMod val="75000"/>
                    <a:lumOff val="25000"/>
                  </a:schemeClr>
                </a:solidFill>
                <a:effectLst/>
              </a:rPr>
              <a:t>υπερέκφυση</a:t>
            </a:r>
            <a:r>
              <a:rPr lang="el-GR" sz="2400" dirty="0">
                <a:solidFill>
                  <a:schemeClr val="tx1">
                    <a:lumMod val="75000"/>
                    <a:lumOff val="25000"/>
                  </a:schemeClr>
                </a:solidFill>
                <a:effectLst/>
              </a:rPr>
              <a:t>, </a:t>
            </a:r>
            <a:r>
              <a:rPr lang="el-GR" sz="2400" dirty="0" err="1">
                <a:solidFill>
                  <a:schemeClr val="tx1">
                    <a:lumMod val="75000"/>
                    <a:lumOff val="25000"/>
                  </a:schemeClr>
                </a:solidFill>
                <a:effectLst/>
              </a:rPr>
              <a:t>εμβύθιση</a:t>
            </a:r>
            <a:r>
              <a:rPr lang="el-GR" sz="2400" dirty="0">
                <a:solidFill>
                  <a:schemeClr val="tx1">
                    <a:lumMod val="75000"/>
                    <a:lumOff val="25000"/>
                  </a:schemeClr>
                </a:solidFill>
                <a:effectLst/>
              </a:rPr>
              <a:t>)</a:t>
            </a:r>
          </a:p>
          <a:p>
            <a:pPr>
              <a:lnSpc>
                <a:spcPct val="90000"/>
              </a:lnSpc>
            </a:pPr>
            <a:r>
              <a:rPr lang="el-GR" sz="2400" dirty="0">
                <a:solidFill>
                  <a:schemeClr val="tx1">
                    <a:lumMod val="75000"/>
                    <a:lumOff val="25000"/>
                  </a:schemeClr>
                </a:solidFill>
                <a:effectLst/>
              </a:rPr>
              <a:t>Διαφορετικές δυνατότητες στήριξης</a:t>
            </a:r>
          </a:p>
          <a:p>
            <a:pPr>
              <a:lnSpc>
                <a:spcPct val="90000"/>
              </a:lnSpc>
            </a:pPr>
            <a:r>
              <a:rPr lang="el-GR" sz="2400" dirty="0">
                <a:solidFill>
                  <a:schemeClr val="tx1">
                    <a:lumMod val="75000"/>
                    <a:lumOff val="25000"/>
                  </a:schemeClr>
                </a:solidFill>
                <a:effectLst/>
              </a:rPr>
              <a:t>Σκελετικές επιδράσεις (λειτουργικά, </a:t>
            </a:r>
            <a:r>
              <a:rPr lang="el-GR" sz="2400" dirty="0" err="1">
                <a:solidFill>
                  <a:schemeClr val="tx1">
                    <a:lumMod val="75000"/>
                    <a:lumOff val="25000"/>
                  </a:schemeClr>
                </a:solidFill>
                <a:effectLst/>
              </a:rPr>
              <a:t>εξωστοματικά</a:t>
            </a:r>
            <a:r>
              <a:rPr lang="el-GR" sz="2400" dirty="0">
                <a:solidFill>
                  <a:schemeClr val="tx1">
                    <a:lumMod val="75000"/>
                    <a:lumOff val="25000"/>
                  </a:schemeClr>
                </a:solidFill>
                <a:effectLst/>
              </a:rPr>
              <a:t>)</a:t>
            </a:r>
          </a:p>
          <a:p>
            <a:pPr>
              <a:lnSpc>
                <a:spcPct val="90000"/>
              </a:lnSpc>
            </a:pPr>
            <a:r>
              <a:rPr lang="el-GR" sz="2400" dirty="0">
                <a:solidFill>
                  <a:schemeClr val="tx1">
                    <a:lumMod val="75000"/>
                    <a:lumOff val="25000"/>
                  </a:schemeClr>
                </a:solidFill>
                <a:effectLst/>
              </a:rPr>
              <a:t>Διαφορετικές ανάγκες συνεργασίας</a:t>
            </a:r>
          </a:p>
          <a:p>
            <a:pPr>
              <a:lnSpc>
                <a:spcPct val="90000"/>
              </a:lnSpc>
            </a:pPr>
            <a:r>
              <a:rPr lang="el-GR" sz="2400" dirty="0">
                <a:solidFill>
                  <a:schemeClr val="tx1">
                    <a:lumMod val="75000"/>
                    <a:lumOff val="25000"/>
                  </a:schemeClr>
                </a:solidFill>
                <a:effectLst/>
              </a:rPr>
              <a:t>Αισθητική</a:t>
            </a:r>
          </a:p>
          <a:p>
            <a:pPr>
              <a:lnSpc>
                <a:spcPct val="90000"/>
              </a:lnSpc>
            </a:pPr>
            <a:r>
              <a:rPr lang="el-GR" sz="2400" dirty="0">
                <a:solidFill>
                  <a:schemeClr val="tx1">
                    <a:lumMod val="75000"/>
                    <a:lumOff val="25000"/>
                  </a:schemeClr>
                </a:solidFill>
                <a:effectLst/>
              </a:rPr>
              <a:t>Ομιλία</a:t>
            </a:r>
          </a:p>
          <a:p>
            <a:pPr>
              <a:lnSpc>
                <a:spcPct val="90000"/>
              </a:lnSpc>
            </a:pPr>
            <a:r>
              <a:rPr lang="el-GR" sz="2400" dirty="0">
                <a:solidFill>
                  <a:schemeClr val="tx1">
                    <a:lumMod val="75000"/>
                    <a:lumOff val="25000"/>
                  </a:schemeClr>
                </a:solidFill>
                <a:effectLst/>
              </a:rPr>
              <a:t>Κόστος</a:t>
            </a:r>
          </a:p>
          <a:p>
            <a:pPr>
              <a:lnSpc>
                <a:spcPct val="90000"/>
              </a:lnSpc>
            </a:pPr>
            <a:r>
              <a:rPr lang="el-GR" sz="2400" dirty="0">
                <a:solidFill>
                  <a:schemeClr val="tx1">
                    <a:lumMod val="75000"/>
                    <a:lumOff val="25000"/>
                  </a:schemeClr>
                </a:solidFill>
                <a:effectLst/>
              </a:rPr>
              <a:t>Χρόνος (ανά επίσκεψη, συνολικός θεραπείας)</a:t>
            </a:r>
          </a:p>
          <a:p>
            <a:pPr>
              <a:lnSpc>
                <a:spcPct val="90000"/>
              </a:lnSpc>
            </a:pPr>
            <a:r>
              <a:rPr lang="el-GR" sz="2400" dirty="0">
                <a:solidFill>
                  <a:schemeClr val="tx1">
                    <a:lumMod val="75000"/>
                    <a:lumOff val="25000"/>
                  </a:schemeClr>
                </a:solidFill>
                <a:effectLst/>
              </a:rPr>
              <a:t>Άλλα: απώλεια, θραύση, τραυματισμός,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l-GR">
                <a:solidFill>
                  <a:schemeClr val="tx1">
                    <a:lumMod val="75000"/>
                    <a:lumOff val="25000"/>
                  </a:schemeClr>
                </a:solidFill>
                <a:effectLst/>
              </a:rPr>
              <a:t>Στόχοι Μαθήματος</a:t>
            </a:r>
          </a:p>
        </p:txBody>
      </p:sp>
      <p:sp>
        <p:nvSpPr>
          <p:cNvPr id="129027" name="Rectangle 3"/>
          <p:cNvSpPr>
            <a:spLocks noGrp="1" noChangeArrowheads="1"/>
          </p:cNvSpPr>
          <p:nvPr>
            <p:ph type="body" idx="1"/>
          </p:nvPr>
        </p:nvSpPr>
        <p:spPr/>
        <p:txBody>
          <a:bodyPr/>
          <a:lstStyle/>
          <a:p>
            <a:r>
              <a:rPr lang="el-GR" sz="2400" dirty="0">
                <a:solidFill>
                  <a:schemeClr val="tx1">
                    <a:lumMod val="75000"/>
                    <a:lumOff val="25000"/>
                  </a:schemeClr>
                </a:solidFill>
                <a:effectLst/>
              </a:rPr>
              <a:t>Ο φοιτητής θα πρέπει:</a:t>
            </a:r>
          </a:p>
          <a:p>
            <a:pPr lvl="1"/>
            <a:r>
              <a:rPr lang="el-GR" sz="2000" dirty="0">
                <a:solidFill>
                  <a:schemeClr val="tx1">
                    <a:lumMod val="75000"/>
                    <a:lumOff val="25000"/>
                  </a:schemeClr>
                </a:solidFill>
                <a:effectLst/>
              </a:rPr>
              <a:t>Να περιγράφει και αναγνωρίζει τα μέρη των ακινήτων ορθοδοντικών μηχανημάτων.</a:t>
            </a:r>
          </a:p>
          <a:p>
            <a:pPr lvl="1"/>
            <a:r>
              <a:rPr lang="el-GR" sz="2000" dirty="0">
                <a:solidFill>
                  <a:schemeClr val="tx1">
                    <a:lumMod val="75000"/>
                    <a:lumOff val="25000"/>
                  </a:schemeClr>
                </a:solidFill>
                <a:effectLst/>
              </a:rPr>
              <a:t>Να επεξηγεί τις βασικές αρχές λειτουργίας τους.</a:t>
            </a:r>
          </a:p>
          <a:p>
            <a:pPr lvl="1"/>
            <a:r>
              <a:rPr lang="el-GR" sz="2000" dirty="0">
                <a:solidFill>
                  <a:schemeClr val="tx1">
                    <a:lumMod val="75000"/>
                    <a:lumOff val="25000"/>
                  </a:schemeClr>
                </a:solidFill>
                <a:effectLst/>
              </a:rPr>
              <a:t>Να επεξηγεί τις διαφορές μεταξύ κινητών και ακινήτων μηχανημάτων, ως προς τις δυνατότητες οδοντικής μετακίνησης.</a:t>
            </a:r>
          </a:p>
          <a:p>
            <a:pPr lvl="1"/>
            <a:r>
              <a:rPr lang="el-GR" sz="2000" dirty="0">
                <a:solidFill>
                  <a:schemeClr val="tx1">
                    <a:lumMod val="75000"/>
                    <a:lumOff val="25000"/>
                  </a:schemeClr>
                </a:solidFill>
                <a:effectLst/>
              </a:rPr>
              <a:t>Να επεξηγεί την έννοια της ‘στήριξης’, όπως χρησιμοποιείται στην Ορθοδοντική.</a:t>
            </a:r>
          </a:p>
          <a:p>
            <a:pPr lvl="1"/>
            <a:r>
              <a:rPr lang="el-GR" sz="2000" dirty="0">
                <a:solidFill>
                  <a:schemeClr val="tx1">
                    <a:lumMod val="75000"/>
                    <a:lumOff val="25000"/>
                  </a:schemeClr>
                </a:solidFill>
                <a:effectLst/>
              </a:rPr>
              <a:t>Να αναφέρει είδη στήριξης και παραδείγματα.</a:t>
            </a:r>
          </a:p>
          <a:p>
            <a:pPr lvl="1"/>
            <a:r>
              <a:rPr lang="el-GR" sz="2000" dirty="0">
                <a:solidFill>
                  <a:schemeClr val="tx1">
                    <a:lumMod val="75000"/>
                    <a:lumOff val="25000"/>
                  </a:schemeClr>
                </a:solidFill>
                <a:effectLst/>
              </a:rPr>
              <a:t>Να αναφέρει και επεξηγεί τους παράγοντες που επηρεάζουν την οδοντική στήριξη.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100015_r"/>
          <p:cNvPicPr>
            <a:picLocks noChangeAspect="1" noChangeArrowheads="1"/>
          </p:cNvPicPr>
          <p:nvPr/>
        </p:nvPicPr>
        <p:blipFill>
          <a:blip r:embed="rId3" cstate="print"/>
          <a:srcRect/>
          <a:stretch>
            <a:fillRect/>
          </a:stretch>
        </p:blipFill>
        <p:spPr bwMode="auto">
          <a:xfrm>
            <a:off x="1657350" y="4733925"/>
            <a:ext cx="3381375" cy="1954213"/>
          </a:xfrm>
          <a:prstGeom prst="rect">
            <a:avLst/>
          </a:prstGeom>
          <a:noFill/>
        </p:spPr>
      </p:pic>
      <p:pic>
        <p:nvPicPr>
          <p:cNvPr id="6151" name="Picture 7" descr="100015_frontal"/>
          <p:cNvPicPr>
            <a:picLocks noChangeAspect="1" noChangeArrowheads="1"/>
          </p:cNvPicPr>
          <p:nvPr/>
        </p:nvPicPr>
        <p:blipFill>
          <a:blip r:embed="rId4" cstate="print"/>
          <a:srcRect/>
          <a:stretch>
            <a:fillRect/>
          </a:stretch>
        </p:blipFill>
        <p:spPr bwMode="auto">
          <a:xfrm>
            <a:off x="5148263" y="188913"/>
            <a:ext cx="3744912" cy="2398712"/>
          </a:xfrm>
          <a:prstGeom prst="rect">
            <a:avLst/>
          </a:prstGeom>
          <a:noFill/>
        </p:spPr>
      </p:pic>
      <p:pic>
        <p:nvPicPr>
          <p:cNvPr id="6152" name="Picture 8" descr="100015_mand"/>
          <p:cNvPicPr>
            <a:picLocks noChangeAspect="1" noChangeArrowheads="1"/>
          </p:cNvPicPr>
          <p:nvPr/>
        </p:nvPicPr>
        <p:blipFill>
          <a:blip r:embed="rId5" cstate="print"/>
          <a:srcRect/>
          <a:stretch>
            <a:fillRect/>
          </a:stretch>
        </p:blipFill>
        <p:spPr bwMode="auto">
          <a:xfrm>
            <a:off x="5146675" y="4719638"/>
            <a:ext cx="2682875" cy="1968500"/>
          </a:xfrm>
          <a:prstGeom prst="rect">
            <a:avLst/>
          </a:prstGeom>
          <a:noFill/>
        </p:spPr>
      </p:pic>
      <p:pic>
        <p:nvPicPr>
          <p:cNvPr id="6153" name="Picture 9" descr="100015_max"/>
          <p:cNvPicPr>
            <a:picLocks noChangeAspect="1" noChangeArrowheads="1"/>
          </p:cNvPicPr>
          <p:nvPr/>
        </p:nvPicPr>
        <p:blipFill>
          <a:blip r:embed="rId6" cstate="print"/>
          <a:srcRect/>
          <a:stretch>
            <a:fillRect/>
          </a:stretch>
        </p:blipFill>
        <p:spPr bwMode="auto">
          <a:xfrm>
            <a:off x="5148263" y="2667000"/>
            <a:ext cx="2663825" cy="1958975"/>
          </a:xfrm>
          <a:prstGeom prst="rect">
            <a:avLst/>
          </a:prstGeom>
          <a:noFill/>
        </p:spPr>
      </p:pic>
      <p:pic>
        <p:nvPicPr>
          <p:cNvPr id="6159" name="Picture 15" descr="100015_morph"/>
          <p:cNvPicPr>
            <a:picLocks noChangeAspect="1" noChangeArrowheads="1"/>
          </p:cNvPicPr>
          <p:nvPr/>
        </p:nvPicPr>
        <p:blipFill>
          <a:blip r:embed="rId7" cstate="print"/>
          <a:srcRect/>
          <a:stretch>
            <a:fillRect/>
          </a:stretch>
        </p:blipFill>
        <p:spPr bwMode="auto">
          <a:xfrm>
            <a:off x="873125" y="595313"/>
            <a:ext cx="4146550" cy="39909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100015_27-11-87_26-5-00_M"/>
          <p:cNvPicPr>
            <a:picLocks noGrp="1" noChangeAspect="1" noChangeArrowheads="1"/>
          </p:cNvPicPr>
          <p:nvPr>
            <p:ph idx="4294967295"/>
          </p:nvPr>
        </p:nvPicPr>
        <p:blipFill>
          <a:blip r:embed="rId3" cstate="print"/>
          <a:srcRect t="15556"/>
          <a:stretch>
            <a:fillRect/>
          </a:stretch>
        </p:blipFill>
        <p:spPr>
          <a:xfrm>
            <a:off x="1779588" y="187325"/>
            <a:ext cx="5753100" cy="6480175"/>
          </a:xfrm>
          <a:noFill/>
          <a:ln/>
        </p:spPr>
      </p:pic>
      <p:grpSp>
        <p:nvGrpSpPr>
          <p:cNvPr id="8233" name="Group 41"/>
          <p:cNvGrpSpPr>
            <a:grpSpLocks/>
          </p:cNvGrpSpPr>
          <p:nvPr/>
        </p:nvGrpSpPr>
        <p:grpSpPr bwMode="auto">
          <a:xfrm>
            <a:off x="4584700" y="3506788"/>
            <a:ext cx="1901825" cy="1784350"/>
            <a:chOff x="2888" y="2209"/>
            <a:chExt cx="1198" cy="1124"/>
          </a:xfrm>
        </p:grpSpPr>
        <p:grpSp>
          <p:nvGrpSpPr>
            <p:cNvPr id="8229" name="Group 37"/>
            <p:cNvGrpSpPr>
              <a:grpSpLocks/>
            </p:cNvGrpSpPr>
            <p:nvPr/>
          </p:nvGrpSpPr>
          <p:grpSpPr bwMode="auto">
            <a:xfrm rot="-475768">
              <a:off x="3784" y="2265"/>
              <a:ext cx="302" cy="634"/>
              <a:chOff x="2843" y="2326"/>
              <a:chExt cx="268" cy="563"/>
            </a:xfrm>
          </p:grpSpPr>
          <p:sp>
            <p:nvSpPr>
              <p:cNvPr id="8199" name="Freeform 7"/>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8200" name="Freeform 8"/>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8224" name="Group 32"/>
            <p:cNvGrpSpPr>
              <a:grpSpLocks/>
            </p:cNvGrpSpPr>
            <p:nvPr/>
          </p:nvGrpSpPr>
          <p:grpSpPr bwMode="auto">
            <a:xfrm rot="416209">
              <a:off x="3595" y="2789"/>
              <a:ext cx="338" cy="470"/>
              <a:chOff x="2373" y="2893"/>
              <a:chExt cx="321" cy="446"/>
            </a:xfrm>
          </p:grpSpPr>
          <p:sp>
            <p:nvSpPr>
              <p:cNvPr id="8201" name="Freeform 9"/>
              <p:cNvSpPr>
                <a:spLocks/>
              </p:cNvSpPr>
              <p:nvPr/>
            </p:nvSpPr>
            <p:spPr bwMode="auto">
              <a:xfrm>
                <a:off x="2514" y="2893"/>
                <a:ext cx="180" cy="220"/>
              </a:xfrm>
              <a:custGeom>
                <a:avLst/>
                <a:gdLst/>
                <a:ahLst/>
                <a:cxnLst>
                  <a:cxn ang="0">
                    <a:pos x="65" y="131"/>
                  </a:cxn>
                  <a:cxn ang="0">
                    <a:pos x="77" y="116"/>
                  </a:cxn>
                  <a:cxn ang="0">
                    <a:pos x="86" y="107"/>
                  </a:cxn>
                  <a:cxn ang="0">
                    <a:pos x="92" y="98"/>
                  </a:cxn>
                  <a:cxn ang="0">
                    <a:pos x="101" y="64"/>
                  </a:cxn>
                  <a:cxn ang="0">
                    <a:pos x="107" y="21"/>
                  </a:cxn>
                  <a:cxn ang="0">
                    <a:pos x="107" y="9"/>
                  </a:cxn>
                  <a:cxn ang="0">
                    <a:pos x="101" y="3"/>
                  </a:cxn>
                  <a:cxn ang="0">
                    <a:pos x="95" y="0"/>
                  </a:cxn>
                  <a:cxn ang="0">
                    <a:pos x="86" y="6"/>
                  </a:cxn>
                  <a:cxn ang="0">
                    <a:pos x="80" y="21"/>
                  </a:cxn>
                  <a:cxn ang="0">
                    <a:pos x="71" y="31"/>
                  </a:cxn>
                  <a:cxn ang="0">
                    <a:pos x="62" y="43"/>
                  </a:cxn>
                  <a:cxn ang="0">
                    <a:pos x="47" y="52"/>
                  </a:cxn>
                  <a:cxn ang="0">
                    <a:pos x="26" y="61"/>
                  </a:cxn>
                  <a:cxn ang="0">
                    <a:pos x="14" y="67"/>
                  </a:cxn>
                  <a:cxn ang="0">
                    <a:pos x="8" y="73"/>
                  </a:cxn>
                  <a:cxn ang="0">
                    <a:pos x="0" y="91"/>
                  </a:cxn>
                  <a:cxn ang="0">
                    <a:pos x="2" y="95"/>
                  </a:cxn>
                  <a:cxn ang="0">
                    <a:pos x="14" y="95"/>
                  </a:cxn>
                  <a:cxn ang="0">
                    <a:pos x="38" y="88"/>
                  </a:cxn>
                  <a:cxn ang="0">
                    <a:pos x="44" y="85"/>
                  </a:cxn>
                  <a:cxn ang="0">
                    <a:pos x="53" y="88"/>
                  </a:cxn>
                  <a:cxn ang="0">
                    <a:pos x="59" y="91"/>
                  </a:cxn>
                  <a:cxn ang="0">
                    <a:pos x="59" y="116"/>
                  </a:cxn>
                  <a:cxn ang="0">
                    <a:pos x="62" y="125"/>
                  </a:cxn>
                  <a:cxn ang="0">
                    <a:pos x="65" y="131"/>
                  </a:cxn>
                </a:cxnLst>
                <a:rect l="0" t="0" r="r" b="b"/>
                <a:pathLst>
                  <a:path w="107" h="131">
                    <a:moveTo>
                      <a:pt x="65" y="131"/>
                    </a:moveTo>
                    <a:lnTo>
                      <a:pt x="77" y="116"/>
                    </a:lnTo>
                    <a:lnTo>
                      <a:pt x="86" y="107"/>
                    </a:lnTo>
                    <a:lnTo>
                      <a:pt x="92" y="98"/>
                    </a:lnTo>
                    <a:lnTo>
                      <a:pt x="101" y="64"/>
                    </a:lnTo>
                    <a:lnTo>
                      <a:pt x="107" y="21"/>
                    </a:lnTo>
                    <a:lnTo>
                      <a:pt x="107" y="9"/>
                    </a:lnTo>
                    <a:lnTo>
                      <a:pt x="101" y="3"/>
                    </a:lnTo>
                    <a:lnTo>
                      <a:pt x="95" y="0"/>
                    </a:lnTo>
                    <a:lnTo>
                      <a:pt x="86" y="6"/>
                    </a:lnTo>
                    <a:lnTo>
                      <a:pt x="80" y="21"/>
                    </a:lnTo>
                    <a:lnTo>
                      <a:pt x="71" y="31"/>
                    </a:lnTo>
                    <a:lnTo>
                      <a:pt x="62" y="43"/>
                    </a:lnTo>
                    <a:lnTo>
                      <a:pt x="47" y="52"/>
                    </a:lnTo>
                    <a:lnTo>
                      <a:pt x="26" y="61"/>
                    </a:lnTo>
                    <a:lnTo>
                      <a:pt x="14" y="67"/>
                    </a:lnTo>
                    <a:lnTo>
                      <a:pt x="8" y="73"/>
                    </a:lnTo>
                    <a:lnTo>
                      <a:pt x="0" y="91"/>
                    </a:lnTo>
                    <a:lnTo>
                      <a:pt x="2" y="95"/>
                    </a:lnTo>
                    <a:lnTo>
                      <a:pt x="14" y="95"/>
                    </a:lnTo>
                    <a:lnTo>
                      <a:pt x="38" y="88"/>
                    </a:lnTo>
                    <a:lnTo>
                      <a:pt x="44" y="85"/>
                    </a:lnTo>
                    <a:lnTo>
                      <a:pt x="53" y="88"/>
                    </a:lnTo>
                    <a:lnTo>
                      <a:pt x="59" y="91"/>
                    </a:lnTo>
                    <a:lnTo>
                      <a:pt x="59" y="116"/>
                    </a:lnTo>
                    <a:lnTo>
                      <a:pt x="62" y="125"/>
                    </a:lnTo>
                    <a:lnTo>
                      <a:pt x="65" y="131"/>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8202" name="Freeform 10"/>
              <p:cNvSpPr>
                <a:spLocks/>
              </p:cNvSpPr>
              <p:nvPr/>
            </p:nvSpPr>
            <p:spPr bwMode="auto">
              <a:xfrm>
                <a:off x="2373" y="3036"/>
                <a:ext cx="251" cy="303"/>
              </a:xfrm>
              <a:custGeom>
                <a:avLst/>
                <a:gdLst/>
                <a:ahLst/>
                <a:cxnLst>
                  <a:cxn ang="0">
                    <a:pos x="84" y="6"/>
                  </a:cxn>
                  <a:cxn ang="0">
                    <a:pos x="60" y="37"/>
                  </a:cxn>
                  <a:cxn ang="0">
                    <a:pos x="48" y="58"/>
                  </a:cxn>
                  <a:cxn ang="0">
                    <a:pos x="15" y="107"/>
                  </a:cxn>
                  <a:cxn ang="0">
                    <a:pos x="3" y="141"/>
                  </a:cxn>
                  <a:cxn ang="0">
                    <a:pos x="0" y="162"/>
                  </a:cxn>
                  <a:cxn ang="0">
                    <a:pos x="0" y="168"/>
                  </a:cxn>
                  <a:cxn ang="0">
                    <a:pos x="3" y="174"/>
                  </a:cxn>
                  <a:cxn ang="0">
                    <a:pos x="9" y="180"/>
                  </a:cxn>
                  <a:cxn ang="0">
                    <a:pos x="21" y="180"/>
                  </a:cxn>
                  <a:cxn ang="0">
                    <a:pos x="33" y="171"/>
                  </a:cxn>
                  <a:cxn ang="0">
                    <a:pos x="57" y="156"/>
                  </a:cxn>
                  <a:cxn ang="0">
                    <a:pos x="72" y="147"/>
                  </a:cxn>
                  <a:cxn ang="0">
                    <a:pos x="86" y="125"/>
                  </a:cxn>
                  <a:cxn ang="0">
                    <a:pos x="107" y="104"/>
                  </a:cxn>
                  <a:cxn ang="0">
                    <a:pos x="149" y="46"/>
                  </a:cxn>
                  <a:cxn ang="0">
                    <a:pos x="146" y="40"/>
                  </a:cxn>
                  <a:cxn ang="0">
                    <a:pos x="143" y="31"/>
                  </a:cxn>
                  <a:cxn ang="0">
                    <a:pos x="143" y="6"/>
                  </a:cxn>
                  <a:cxn ang="0">
                    <a:pos x="137" y="3"/>
                  </a:cxn>
                  <a:cxn ang="0">
                    <a:pos x="128" y="0"/>
                  </a:cxn>
                  <a:cxn ang="0">
                    <a:pos x="122" y="3"/>
                  </a:cxn>
                  <a:cxn ang="0">
                    <a:pos x="98" y="10"/>
                  </a:cxn>
                  <a:cxn ang="0">
                    <a:pos x="86" y="10"/>
                  </a:cxn>
                  <a:cxn ang="0">
                    <a:pos x="84" y="6"/>
                  </a:cxn>
                </a:cxnLst>
                <a:rect l="0" t="0" r="r" b="b"/>
                <a:pathLst>
                  <a:path w="149" h="180">
                    <a:moveTo>
                      <a:pt x="84" y="6"/>
                    </a:moveTo>
                    <a:lnTo>
                      <a:pt x="60" y="37"/>
                    </a:lnTo>
                    <a:lnTo>
                      <a:pt x="48" y="58"/>
                    </a:lnTo>
                    <a:lnTo>
                      <a:pt x="15" y="107"/>
                    </a:lnTo>
                    <a:lnTo>
                      <a:pt x="3" y="141"/>
                    </a:lnTo>
                    <a:lnTo>
                      <a:pt x="0" y="162"/>
                    </a:lnTo>
                    <a:lnTo>
                      <a:pt x="0" y="168"/>
                    </a:lnTo>
                    <a:lnTo>
                      <a:pt x="3" y="174"/>
                    </a:lnTo>
                    <a:lnTo>
                      <a:pt x="9" y="180"/>
                    </a:lnTo>
                    <a:lnTo>
                      <a:pt x="21" y="180"/>
                    </a:lnTo>
                    <a:lnTo>
                      <a:pt x="33" y="171"/>
                    </a:lnTo>
                    <a:lnTo>
                      <a:pt x="57" y="156"/>
                    </a:lnTo>
                    <a:lnTo>
                      <a:pt x="72" y="147"/>
                    </a:lnTo>
                    <a:lnTo>
                      <a:pt x="86" y="125"/>
                    </a:lnTo>
                    <a:lnTo>
                      <a:pt x="107" y="104"/>
                    </a:lnTo>
                    <a:lnTo>
                      <a:pt x="149" y="46"/>
                    </a:lnTo>
                    <a:lnTo>
                      <a:pt x="146" y="40"/>
                    </a:lnTo>
                    <a:lnTo>
                      <a:pt x="143" y="31"/>
                    </a:lnTo>
                    <a:lnTo>
                      <a:pt x="143" y="6"/>
                    </a:lnTo>
                    <a:lnTo>
                      <a:pt x="137" y="3"/>
                    </a:lnTo>
                    <a:lnTo>
                      <a:pt x="128" y="0"/>
                    </a:lnTo>
                    <a:lnTo>
                      <a:pt x="122" y="3"/>
                    </a:lnTo>
                    <a:lnTo>
                      <a:pt x="98" y="10"/>
                    </a:lnTo>
                    <a:lnTo>
                      <a:pt x="86" y="10"/>
                    </a:lnTo>
                    <a:lnTo>
                      <a:pt x="84" y="6"/>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8228" name="Group 36"/>
            <p:cNvGrpSpPr>
              <a:grpSpLocks/>
            </p:cNvGrpSpPr>
            <p:nvPr/>
          </p:nvGrpSpPr>
          <p:grpSpPr bwMode="auto">
            <a:xfrm rot="-495842">
              <a:off x="2888" y="2755"/>
              <a:ext cx="405" cy="520"/>
              <a:chOff x="1525" y="2740"/>
              <a:chExt cx="367" cy="471"/>
            </a:xfrm>
          </p:grpSpPr>
          <p:sp>
            <p:nvSpPr>
              <p:cNvPr id="8205" name="Freeform 13"/>
              <p:cNvSpPr>
                <a:spLocks/>
              </p:cNvSpPr>
              <p:nvPr/>
            </p:nvSpPr>
            <p:spPr bwMode="auto">
              <a:xfrm>
                <a:off x="1644" y="2740"/>
                <a:ext cx="248" cy="188"/>
              </a:xfrm>
              <a:custGeom>
                <a:avLst/>
                <a:gdLst/>
                <a:ahLst/>
                <a:cxnLst>
                  <a:cxn ang="0">
                    <a:pos x="0" y="76"/>
                  </a:cxn>
                  <a:cxn ang="0">
                    <a:pos x="3" y="48"/>
                  </a:cxn>
                  <a:cxn ang="0">
                    <a:pos x="3" y="27"/>
                  </a:cxn>
                  <a:cxn ang="0">
                    <a:pos x="6" y="15"/>
                  </a:cxn>
                  <a:cxn ang="0">
                    <a:pos x="18" y="0"/>
                  </a:cxn>
                  <a:cxn ang="0">
                    <a:pos x="36" y="0"/>
                  </a:cxn>
                  <a:cxn ang="0">
                    <a:pos x="39" y="6"/>
                  </a:cxn>
                  <a:cxn ang="0">
                    <a:pos x="24" y="36"/>
                  </a:cxn>
                  <a:cxn ang="0">
                    <a:pos x="39" y="6"/>
                  </a:cxn>
                  <a:cxn ang="0">
                    <a:pos x="45" y="3"/>
                  </a:cxn>
                  <a:cxn ang="0">
                    <a:pos x="51" y="3"/>
                  </a:cxn>
                  <a:cxn ang="0">
                    <a:pos x="66" y="6"/>
                  </a:cxn>
                  <a:cxn ang="0">
                    <a:pos x="87" y="15"/>
                  </a:cxn>
                  <a:cxn ang="0">
                    <a:pos x="93" y="27"/>
                  </a:cxn>
                  <a:cxn ang="0">
                    <a:pos x="90" y="39"/>
                  </a:cxn>
                  <a:cxn ang="0">
                    <a:pos x="81" y="57"/>
                  </a:cxn>
                  <a:cxn ang="0">
                    <a:pos x="90" y="39"/>
                  </a:cxn>
                  <a:cxn ang="0">
                    <a:pos x="93" y="27"/>
                  </a:cxn>
                  <a:cxn ang="0">
                    <a:pos x="99" y="21"/>
                  </a:cxn>
                  <a:cxn ang="0">
                    <a:pos x="117" y="21"/>
                  </a:cxn>
                  <a:cxn ang="0">
                    <a:pos x="129" y="24"/>
                  </a:cxn>
                  <a:cxn ang="0">
                    <a:pos x="141" y="27"/>
                  </a:cxn>
                  <a:cxn ang="0">
                    <a:pos x="147" y="36"/>
                  </a:cxn>
                  <a:cxn ang="0">
                    <a:pos x="147" y="57"/>
                  </a:cxn>
                  <a:cxn ang="0">
                    <a:pos x="144" y="70"/>
                  </a:cxn>
                  <a:cxn ang="0">
                    <a:pos x="126" y="94"/>
                  </a:cxn>
                  <a:cxn ang="0">
                    <a:pos x="114" y="112"/>
                  </a:cxn>
                  <a:cxn ang="0">
                    <a:pos x="90" y="109"/>
                  </a:cxn>
                  <a:cxn ang="0">
                    <a:pos x="63" y="103"/>
                  </a:cxn>
                  <a:cxn ang="0">
                    <a:pos x="33" y="94"/>
                  </a:cxn>
                  <a:cxn ang="0">
                    <a:pos x="0" y="76"/>
                  </a:cxn>
                </a:cxnLst>
                <a:rect l="0" t="0" r="r" b="b"/>
                <a:pathLst>
                  <a:path w="147" h="112">
                    <a:moveTo>
                      <a:pt x="0" y="76"/>
                    </a:moveTo>
                    <a:lnTo>
                      <a:pt x="3" y="48"/>
                    </a:lnTo>
                    <a:lnTo>
                      <a:pt x="3" y="27"/>
                    </a:lnTo>
                    <a:lnTo>
                      <a:pt x="6" y="15"/>
                    </a:lnTo>
                    <a:lnTo>
                      <a:pt x="18" y="0"/>
                    </a:lnTo>
                    <a:lnTo>
                      <a:pt x="36" y="0"/>
                    </a:lnTo>
                    <a:lnTo>
                      <a:pt x="39" y="6"/>
                    </a:lnTo>
                    <a:lnTo>
                      <a:pt x="24" y="36"/>
                    </a:lnTo>
                    <a:lnTo>
                      <a:pt x="39" y="6"/>
                    </a:lnTo>
                    <a:lnTo>
                      <a:pt x="45" y="3"/>
                    </a:lnTo>
                    <a:lnTo>
                      <a:pt x="51" y="3"/>
                    </a:lnTo>
                    <a:lnTo>
                      <a:pt x="66" y="6"/>
                    </a:lnTo>
                    <a:lnTo>
                      <a:pt x="87" y="15"/>
                    </a:lnTo>
                    <a:lnTo>
                      <a:pt x="93" y="27"/>
                    </a:lnTo>
                    <a:lnTo>
                      <a:pt x="90" y="39"/>
                    </a:lnTo>
                    <a:lnTo>
                      <a:pt x="81" y="57"/>
                    </a:lnTo>
                    <a:lnTo>
                      <a:pt x="90" y="39"/>
                    </a:lnTo>
                    <a:lnTo>
                      <a:pt x="93" y="27"/>
                    </a:lnTo>
                    <a:lnTo>
                      <a:pt x="99" y="21"/>
                    </a:lnTo>
                    <a:lnTo>
                      <a:pt x="117" y="21"/>
                    </a:lnTo>
                    <a:lnTo>
                      <a:pt x="129" y="24"/>
                    </a:lnTo>
                    <a:lnTo>
                      <a:pt x="141" y="27"/>
                    </a:lnTo>
                    <a:lnTo>
                      <a:pt x="147" y="36"/>
                    </a:lnTo>
                    <a:lnTo>
                      <a:pt x="147" y="57"/>
                    </a:lnTo>
                    <a:lnTo>
                      <a:pt x="144" y="70"/>
                    </a:lnTo>
                    <a:lnTo>
                      <a:pt x="126" y="94"/>
                    </a:lnTo>
                    <a:lnTo>
                      <a:pt x="114" y="112"/>
                    </a:lnTo>
                    <a:lnTo>
                      <a:pt x="90" y="109"/>
                    </a:lnTo>
                    <a:lnTo>
                      <a:pt x="63" y="103"/>
                    </a:lnTo>
                    <a:lnTo>
                      <a:pt x="33" y="94"/>
                    </a:lnTo>
                    <a:lnTo>
                      <a:pt x="0" y="76"/>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8206" name="Freeform 14"/>
              <p:cNvSpPr>
                <a:spLocks/>
              </p:cNvSpPr>
              <p:nvPr/>
            </p:nvSpPr>
            <p:spPr bwMode="auto">
              <a:xfrm>
                <a:off x="1525" y="2868"/>
                <a:ext cx="311" cy="343"/>
              </a:xfrm>
              <a:custGeom>
                <a:avLst/>
                <a:gdLst/>
                <a:ahLst/>
                <a:cxnLst>
                  <a:cxn ang="0">
                    <a:pos x="185" y="36"/>
                  </a:cxn>
                  <a:cxn ang="0">
                    <a:pos x="161" y="33"/>
                  </a:cxn>
                  <a:cxn ang="0">
                    <a:pos x="134" y="27"/>
                  </a:cxn>
                  <a:cxn ang="0">
                    <a:pos x="104" y="18"/>
                  </a:cxn>
                  <a:cxn ang="0">
                    <a:pos x="71" y="0"/>
                  </a:cxn>
                  <a:cxn ang="0">
                    <a:pos x="62" y="33"/>
                  </a:cxn>
                  <a:cxn ang="0">
                    <a:pos x="36" y="79"/>
                  </a:cxn>
                  <a:cxn ang="0">
                    <a:pos x="18" y="131"/>
                  </a:cxn>
                  <a:cxn ang="0">
                    <a:pos x="0" y="152"/>
                  </a:cxn>
                  <a:cxn ang="0">
                    <a:pos x="0" y="171"/>
                  </a:cxn>
                  <a:cxn ang="0">
                    <a:pos x="6" y="177"/>
                  </a:cxn>
                  <a:cxn ang="0">
                    <a:pos x="21" y="174"/>
                  </a:cxn>
                  <a:cxn ang="0">
                    <a:pos x="33" y="161"/>
                  </a:cxn>
                  <a:cxn ang="0">
                    <a:pos x="51" y="134"/>
                  </a:cxn>
                  <a:cxn ang="0">
                    <a:pos x="110" y="73"/>
                  </a:cxn>
                  <a:cxn ang="0">
                    <a:pos x="113" y="79"/>
                  </a:cxn>
                  <a:cxn ang="0">
                    <a:pos x="116" y="88"/>
                  </a:cxn>
                  <a:cxn ang="0">
                    <a:pos x="116" y="103"/>
                  </a:cxn>
                  <a:cxn ang="0">
                    <a:pos x="110" y="125"/>
                  </a:cxn>
                  <a:cxn ang="0">
                    <a:pos x="95" y="152"/>
                  </a:cxn>
                  <a:cxn ang="0">
                    <a:pos x="83" y="171"/>
                  </a:cxn>
                  <a:cxn ang="0">
                    <a:pos x="77" y="189"/>
                  </a:cxn>
                  <a:cxn ang="0">
                    <a:pos x="80" y="201"/>
                  </a:cxn>
                  <a:cxn ang="0">
                    <a:pos x="86" y="204"/>
                  </a:cxn>
                  <a:cxn ang="0">
                    <a:pos x="101" y="201"/>
                  </a:cxn>
                  <a:cxn ang="0">
                    <a:pos x="128" y="177"/>
                  </a:cxn>
                  <a:cxn ang="0">
                    <a:pos x="149" y="155"/>
                  </a:cxn>
                  <a:cxn ang="0">
                    <a:pos x="155" y="143"/>
                  </a:cxn>
                  <a:cxn ang="0">
                    <a:pos x="164" y="119"/>
                  </a:cxn>
                  <a:cxn ang="0">
                    <a:pos x="167" y="85"/>
                  </a:cxn>
                  <a:cxn ang="0">
                    <a:pos x="173" y="64"/>
                  </a:cxn>
                  <a:cxn ang="0">
                    <a:pos x="185" y="36"/>
                  </a:cxn>
                </a:cxnLst>
                <a:rect l="0" t="0" r="r" b="b"/>
                <a:pathLst>
                  <a:path w="185" h="204">
                    <a:moveTo>
                      <a:pt x="185" y="36"/>
                    </a:moveTo>
                    <a:lnTo>
                      <a:pt x="161" y="33"/>
                    </a:lnTo>
                    <a:lnTo>
                      <a:pt x="134" y="27"/>
                    </a:lnTo>
                    <a:lnTo>
                      <a:pt x="104" y="18"/>
                    </a:lnTo>
                    <a:lnTo>
                      <a:pt x="71" y="0"/>
                    </a:lnTo>
                    <a:lnTo>
                      <a:pt x="62" y="33"/>
                    </a:lnTo>
                    <a:lnTo>
                      <a:pt x="36" y="79"/>
                    </a:lnTo>
                    <a:lnTo>
                      <a:pt x="18" y="131"/>
                    </a:lnTo>
                    <a:lnTo>
                      <a:pt x="0" y="152"/>
                    </a:lnTo>
                    <a:lnTo>
                      <a:pt x="0" y="171"/>
                    </a:lnTo>
                    <a:lnTo>
                      <a:pt x="6" y="177"/>
                    </a:lnTo>
                    <a:lnTo>
                      <a:pt x="21" y="174"/>
                    </a:lnTo>
                    <a:lnTo>
                      <a:pt x="33" y="161"/>
                    </a:lnTo>
                    <a:lnTo>
                      <a:pt x="51" y="134"/>
                    </a:lnTo>
                    <a:lnTo>
                      <a:pt x="110" y="73"/>
                    </a:lnTo>
                    <a:lnTo>
                      <a:pt x="113" y="79"/>
                    </a:lnTo>
                    <a:lnTo>
                      <a:pt x="116" y="88"/>
                    </a:lnTo>
                    <a:lnTo>
                      <a:pt x="116" y="103"/>
                    </a:lnTo>
                    <a:lnTo>
                      <a:pt x="110" y="125"/>
                    </a:lnTo>
                    <a:lnTo>
                      <a:pt x="95" y="152"/>
                    </a:lnTo>
                    <a:lnTo>
                      <a:pt x="83" y="171"/>
                    </a:lnTo>
                    <a:lnTo>
                      <a:pt x="77" y="189"/>
                    </a:lnTo>
                    <a:lnTo>
                      <a:pt x="80" y="201"/>
                    </a:lnTo>
                    <a:lnTo>
                      <a:pt x="86" y="204"/>
                    </a:lnTo>
                    <a:lnTo>
                      <a:pt x="101" y="201"/>
                    </a:lnTo>
                    <a:lnTo>
                      <a:pt x="128" y="177"/>
                    </a:lnTo>
                    <a:lnTo>
                      <a:pt x="149" y="155"/>
                    </a:lnTo>
                    <a:lnTo>
                      <a:pt x="155" y="143"/>
                    </a:lnTo>
                    <a:lnTo>
                      <a:pt x="164" y="119"/>
                    </a:lnTo>
                    <a:lnTo>
                      <a:pt x="167" y="85"/>
                    </a:lnTo>
                    <a:lnTo>
                      <a:pt x="173" y="64"/>
                    </a:lnTo>
                    <a:lnTo>
                      <a:pt x="185" y="36"/>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8226" name="Group 34"/>
            <p:cNvGrpSpPr>
              <a:grpSpLocks/>
            </p:cNvGrpSpPr>
            <p:nvPr/>
          </p:nvGrpSpPr>
          <p:grpSpPr bwMode="auto">
            <a:xfrm>
              <a:off x="3461" y="2794"/>
              <a:ext cx="237" cy="539"/>
              <a:chOff x="2021" y="2858"/>
              <a:chExt cx="216" cy="491"/>
            </a:xfrm>
          </p:grpSpPr>
          <p:sp>
            <p:nvSpPr>
              <p:cNvPr id="8207" name="Freeform 15"/>
              <p:cNvSpPr>
                <a:spLocks/>
              </p:cNvSpPr>
              <p:nvPr/>
            </p:nvSpPr>
            <p:spPr bwMode="auto">
              <a:xfrm>
                <a:off x="2072" y="2858"/>
                <a:ext cx="165" cy="195"/>
              </a:xfrm>
              <a:custGeom>
                <a:avLst/>
                <a:gdLst/>
                <a:ahLst/>
                <a:cxnLst>
                  <a:cxn ang="0">
                    <a:pos x="33" y="112"/>
                  </a:cxn>
                  <a:cxn ang="0">
                    <a:pos x="12" y="103"/>
                  </a:cxn>
                  <a:cxn ang="0">
                    <a:pos x="3" y="88"/>
                  </a:cxn>
                  <a:cxn ang="0">
                    <a:pos x="0" y="45"/>
                  </a:cxn>
                  <a:cxn ang="0">
                    <a:pos x="9" y="24"/>
                  </a:cxn>
                  <a:cxn ang="0">
                    <a:pos x="21" y="12"/>
                  </a:cxn>
                  <a:cxn ang="0">
                    <a:pos x="51" y="3"/>
                  </a:cxn>
                  <a:cxn ang="0">
                    <a:pos x="66" y="0"/>
                  </a:cxn>
                  <a:cxn ang="0">
                    <a:pos x="72" y="6"/>
                  </a:cxn>
                  <a:cxn ang="0">
                    <a:pos x="81" y="21"/>
                  </a:cxn>
                  <a:cxn ang="0">
                    <a:pos x="98" y="45"/>
                  </a:cxn>
                  <a:cxn ang="0">
                    <a:pos x="98" y="58"/>
                  </a:cxn>
                  <a:cxn ang="0">
                    <a:pos x="89" y="79"/>
                  </a:cxn>
                  <a:cxn ang="0">
                    <a:pos x="72" y="100"/>
                  </a:cxn>
                  <a:cxn ang="0">
                    <a:pos x="69" y="112"/>
                  </a:cxn>
                  <a:cxn ang="0">
                    <a:pos x="60" y="116"/>
                  </a:cxn>
                  <a:cxn ang="0">
                    <a:pos x="33" y="112"/>
                  </a:cxn>
                </a:cxnLst>
                <a:rect l="0" t="0" r="r" b="b"/>
                <a:pathLst>
                  <a:path w="98" h="116">
                    <a:moveTo>
                      <a:pt x="33" y="112"/>
                    </a:moveTo>
                    <a:lnTo>
                      <a:pt x="12" y="103"/>
                    </a:lnTo>
                    <a:lnTo>
                      <a:pt x="3" y="88"/>
                    </a:lnTo>
                    <a:lnTo>
                      <a:pt x="0" y="45"/>
                    </a:lnTo>
                    <a:lnTo>
                      <a:pt x="9" y="24"/>
                    </a:lnTo>
                    <a:lnTo>
                      <a:pt x="21" y="12"/>
                    </a:lnTo>
                    <a:lnTo>
                      <a:pt x="51" y="3"/>
                    </a:lnTo>
                    <a:lnTo>
                      <a:pt x="66" y="0"/>
                    </a:lnTo>
                    <a:lnTo>
                      <a:pt x="72" y="6"/>
                    </a:lnTo>
                    <a:lnTo>
                      <a:pt x="81" y="21"/>
                    </a:lnTo>
                    <a:lnTo>
                      <a:pt x="98" y="45"/>
                    </a:lnTo>
                    <a:lnTo>
                      <a:pt x="98" y="58"/>
                    </a:lnTo>
                    <a:lnTo>
                      <a:pt x="89" y="79"/>
                    </a:lnTo>
                    <a:lnTo>
                      <a:pt x="72" y="100"/>
                    </a:lnTo>
                    <a:lnTo>
                      <a:pt x="69" y="112"/>
                    </a:lnTo>
                    <a:lnTo>
                      <a:pt x="60" y="116"/>
                    </a:lnTo>
                    <a:lnTo>
                      <a:pt x="33" y="112"/>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8208" name="Freeform 16"/>
              <p:cNvSpPr>
                <a:spLocks/>
              </p:cNvSpPr>
              <p:nvPr/>
            </p:nvSpPr>
            <p:spPr bwMode="auto">
              <a:xfrm>
                <a:off x="2021" y="3006"/>
                <a:ext cx="167" cy="343"/>
              </a:xfrm>
              <a:custGeom>
                <a:avLst/>
                <a:gdLst/>
                <a:ahLst/>
                <a:cxnLst>
                  <a:cxn ang="0">
                    <a:pos x="63" y="24"/>
                  </a:cxn>
                  <a:cxn ang="0">
                    <a:pos x="42" y="15"/>
                  </a:cxn>
                  <a:cxn ang="0">
                    <a:pos x="33" y="0"/>
                  </a:cxn>
                  <a:cxn ang="0">
                    <a:pos x="27" y="34"/>
                  </a:cxn>
                  <a:cxn ang="0">
                    <a:pos x="12" y="101"/>
                  </a:cxn>
                  <a:cxn ang="0">
                    <a:pos x="6" y="149"/>
                  </a:cxn>
                  <a:cxn ang="0">
                    <a:pos x="0" y="189"/>
                  </a:cxn>
                  <a:cxn ang="0">
                    <a:pos x="6" y="201"/>
                  </a:cxn>
                  <a:cxn ang="0">
                    <a:pos x="6" y="204"/>
                  </a:cxn>
                  <a:cxn ang="0">
                    <a:pos x="12" y="204"/>
                  </a:cxn>
                  <a:cxn ang="0">
                    <a:pos x="21" y="195"/>
                  </a:cxn>
                  <a:cxn ang="0">
                    <a:pos x="39" y="159"/>
                  </a:cxn>
                  <a:cxn ang="0">
                    <a:pos x="60" y="116"/>
                  </a:cxn>
                  <a:cxn ang="0">
                    <a:pos x="84" y="52"/>
                  </a:cxn>
                  <a:cxn ang="0">
                    <a:pos x="99" y="24"/>
                  </a:cxn>
                  <a:cxn ang="0">
                    <a:pos x="90" y="28"/>
                  </a:cxn>
                  <a:cxn ang="0">
                    <a:pos x="63" y="24"/>
                  </a:cxn>
                </a:cxnLst>
                <a:rect l="0" t="0" r="r" b="b"/>
                <a:pathLst>
                  <a:path w="99" h="204">
                    <a:moveTo>
                      <a:pt x="63" y="24"/>
                    </a:moveTo>
                    <a:lnTo>
                      <a:pt x="42" y="15"/>
                    </a:lnTo>
                    <a:lnTo>
                      <a:pt x="33" y="0"/>
                    </a:lnTo>
                    <a:lnTo>
                      <a:pt x="27" y="34"/>
                    </a:lnTo>
                    <a:lnTo>
                      <a:pt x="12" y="101"/>
                    </a:lnTo>
                    <a:lnTo>
                      <a:pt x="6" y="149"/>
                    </a:lnTo>
                    <a:lnTo>
                      <a:pt x="0" y="189"/>
                    </a:lnTo>
                    <a:lnTo>
                      <a:pt x="6" y="201"/>
                    </a:lnTo>
                    <a:lnTo>
                      <a:pt x="6" y="204"/>
                    </a:lnTo>
                    <a:lnTo>
                      <a:pt x="12" y="204"/>
                    </a:lnTo>
                    <a:lnTo>
                      <a:pt x="21" y="195"/>
                    </a:lnTo>
                    <a:lnTo>
                      <a:pt x="39" y="159"/>
                    </a:lnTo>
                    <a:lnTo>
                      <a:pt x="60" y="116"/>
                    </a:lnTo>
                    <a:lnTo>
                      <a:pt x="84" y="52"/>
                    </a:lnTo>
                    <a:lnTo>
                      <a:pt x="99" y="24"/>
                    </a:lnTo>
                    <a:lnTo>
                      <a:pt x="90" y="28"/>
                    </a:lnTo>
                    <a:lnTo>
                      <a:pt x="63" y="24"/>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8231" name="Group 39"/>
            <p:cNvGrpSpPr>
              <a:grpSpLocks/>
            </p:cNvGrpSpPr>
            <p:nvPr/>
          </p:nvGrpSpPr>
          <p:grpSpPr bwMode="auto">
            <a:xfrm rot="-387779">
              <a:off x="3450" y="2209"/>
              <a:ext cx="181" cy="597"/>
              <a:chOff x="2242" y="2350"/>
              <a:chExt cx="156" cy="513"/>
            </a:xfrm>
          </p:grpSpPr>
          <p:sp>
            <p:nvSpPr>
              <p:cNvPr id="8209" name="Freeform 17"/>
              <p:cNvSpPr>
                <a:spLocks/>
              </p:cNvSpPr>
              <p:nvPr/>
            </p:nvSpPr>
            <p:spPr bwMode="auto">
              <a:xfrm>
                <a:off x="2242" y="2668"/>
                <a:ext cx="156" cy="195"/>
              </a:xfrm>
              <a:custGeom>
                <a:avLst/>
                <a:gdLst/>
                <a:ahLst/>
                <a:cxnLst>
                  <a:cxn ang="0">
                    <a:pos x="45" y="116"/>
                  </a:cxn>
                  <a:cxn ang="0">
                    <a:pos x="42" y="116"/>
                  </a:cxn>
                  <a:cxn ang="0">
                    <a:pos x="27" y="110"/>
                  </a:cxn>
                  <a:cxn ang="0">
                    <a:pos x="12" y="97"/>
                  </a:cxn>
                  <a:cxn ang="0">
                    <a:pos x="3" y="82"/>
                  </a:cxn>
                  <a:cxn ang="0">
                    <a:pos x="0" y="70"/>
                  </a:cxn>
                  <a:cxn ang="0">
                    <a:pos x="0" y="64"/>
                  </a:cxn>
                  <a:cxn ang="0">
                    <a:pos x="9" y="30"/>
                  </a:cxn>
                  <a:cxn ang="0">
                    <a:pos x="12" y="18"/>
                  </a:cxn>
                  <a:cxn ang="0">
                    <a:pos x="12" y="12"/>
                  </a:cxn>
                  <a:cxn ang="0">
                    <a:pos x="24" y="3"/>
                  </a:cxn>
                  <a:cxn ang="0">
                    <a:pos x="27" y="0"/>
                  </a:cxn>
                  <a:cxn ang="0">
                    <a:pos x="51" y="0"/>
                  </a:cxn>
                  <a:cxn ang="0">
                    <a:pos x="63" y="3"/>
                  </a:cxn>
                  <a:cxn ang="0">
                    <a:pos x="75" y="9"/>
                  </a:cxn>
                  <a:cxn ang="0">
                    <a:pos x="78" y="15"/>
                  </a:cxn>
                  <a:cxn ang="0">
                    <a:pos x="81" y="30"/>
                  </a:cxn>
                  <a:cxn ang="0">
                    <a:pos x="84" y="33"/>
                  </a:cxn>
                  <a:cxn ang="0">
                    <a:pos x="90" y="58"/>
                  </a:cxn>
                  <a:cxn ang="0">
                    <a:pos x="93" y="67"/>
                  </a:cxn>
                  <a:cxn ang="0">
                    <a:pos x="90" y="73"/>
                  </a:cxn>
                  <a:cxn ang="0">
                    <a:pos x="87" y="82"/>
                  </a:cxn>
                  <a:cxn ang="0">
                    <a:pos x="78" y="94"/>
                  </a:cxn>
                  <a:cxn ang="0">
                    <a:pos x="69" y="104"/>
                  </a:cxn>
                  <a:cxn ang="0">
                    <a:pos x="54" y="113"/>
                  </a:cxn>
                  <a:cxn ang="0">
                    <a:pos x="45" y="116"/>
                  </a:cxn>
                </a:cxnLst>
                <a:rect l="0" t="0" r="r" b="b"/>
                <a:pathLst>
                  <a:path w="93" h="116">
                    <a:moveTo>
                      <a:pt x="45" y="116"/>
                    </a:moveTo>
                    <a:lnTo>
                      <a:pt x="42" y="116"/>
                    </a:lnTo>
                    <a:lnTo>
                      <a:pt x="27" y="110"/>
                    </a:lnTo>
                    <a:lnTo>
                      <a:pt x="12" y="97"/>
                    </a:lnTo>
                    <a:lnTo>
                      <a:pt x="3" y="82"/>
                    </a:lnTo>
                    <a:lnTo>
                      <a:pt x="0" y="70"/>
                    </a:lnTo>
                    <a:lnTo>
                      <a:pt x="0" y="64"/>
                    </a:lnTo>
                    <a:lnTo>
                      <a:pt x="9" y="30"/>
                    </a:lnTo>
                    <a:lnTo>
                      <a:pt x="12" y="18"/>
                    </a:lnTo>
                    <a:lnTo>
                      <a:pt x="12" y="12"/>
                    </a:lnTo>
                    <a:lnTo>
                      <a:pt x="24" y="3"/>
                    </a:lnTo>
                    <a:lnTo>
                      <a:pt x="27" y="0"/>
                    </a:lnTo>
                    <a:lnTo>
                      <a:pt x="51" y="0"/>
                    </a:lnTo>
                    <a:lnTo>
                      <a:pt x="63" y="3"/>
                    </a:lnTo>
                    <a:lnTo>
                      <a:pt x="75" y="9"/>
                    </a:lnTo>
                    <a:lnTo>
                      <a:pt x="78" y="15"/>
                    </a:lnTo>
                    <a:lnTo>
                      <a:pt x="81" y="30"/>
                    </a:lnTo>
                    <a:lnTo>
                      <a:pt x="84" y="33"/>
                    </a:lnTo>
                    <a:lnTo>
                      <a:pt x="90" y="58"/>
                    </a:lnTo>
                    <a:lnTo>
                      <a:pt x="93" y="67"/>
                    </a:lnTo>
                    <a:lnTo>
                      <a:pt x="90" y="73"/>
                    </a:lnTo>
                    <a:lnTo>
                      <a:pt x="87" y="82"/>
                    </a:lnTo>
                    <a:lnTo>
                      <a:pt x="78" y="94"/>
                    </a:lnTo>
                    <a:lnTo>
                      <a:pt x="69" y="104"/>
                    </a:lnTo>
                    <a:lnTo>
                      <a:pt x="54" y="113"/>
                    </a:lnTo>
                    <a:lnTo>
                      <a:pt x="45" y="116"/>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8210" name="Freeform 18"/>
              <p:cNvSpPr>
                <a:spLocks/>
              </p:cNvSpPr>
              <p:nvPr/>
            </p:nvSpPr>
            <p:spPr bwMode="auto">
              <a:xfrm>
                <a:off x="2262" y="2350"/>
                <a:ext cx="111" cy="343"/>
              </a:xfrm>
              <a:custGeom>
                <a:avLst/>
                <a:gdLst/>
                <a:ahLst/>
                <a:cxnLst>
                  <a:cxn ang="0">
                    <a:pos x="0" y="201"/>
                  </a:cxn>
                  <a:cxn ang="0">
                    <a:pos x="12" y="192"/>
                  </a:cxn>
                  <a:cxn ang="0">
                    <a:pos x="15" y="189"/>
                  </a:cxn>
                  <a:cxn ang="0">
                    <a:pos x="39" y="189"/>
                  </a:cxn>
                  <a:cxn ang="0">
                    <a:pos x="51" y="192"/>
                  </a:cxn>
                  <a:cxn ang="0">
                    <a:pos x="63" y="198"/>
                  </a:cxn>
                  <a:cxn ang="0">
                    <a:pos x="66" y="204"/>
                  </a:cxn>
                  <a:cxn ang="0">
                    <a:pos x="66" y="171"/>
                  </a:cxn>
                  <a:cxn ang="0">
                    <a:pos x="63" y="134"/>
                  </a:cxn>
                  <a:cxn ang="0">
                    <a:pos x="60" y="104"/>
                  </a:cxn>
                  <a:cxn ang="0">
                    <a:pos x="51" y="61"/>
                  </a:cxn>
                  <a:cxn ang="0">
                    <a:pos x="48" y="27"/>
                  </a:cxn>
                  <a:cxn ang="0">
                    <a:pos x="42" y="6"/>
                  </a:cxn>
                  <a:cxn ang="0">
                    <a:pos x="33" y="0"/>
                  </a:cxn>
                  <a:cxn ang="0">
                    <a:pos x="24" y="3"/>
                  </a:cxn>
                  <a:cxn ang="0">
                    <a:pos x="24" y="12"/>
                  </a:cxn>
                  <a:cxn ang="0">
                    <a:pos x="21" y="30"/>
                  </a:cxn>
                  <a:cxn ang="0">
                    <a:pos x="15" y="58"/>
                  </a:cxn>
                  <a:cxn ang="0">
                    <a:pos x="12" y="85"/>
                  </a:cxn>
                  <a:cxn ang="0">
                    <a:pos x="9" y="113"/>
                  </a:cxn>
                  <a:cxn ang="0">
                    <a:pos x="3" y="134"/>
                  </a:cxn>
                  <a:cxn ang="0">
                    <a:pos x="0" y="158"/>
                  </a:cxn>
                  <a:cxn ang="0">
                    <a:pos x="0" y="180"/>
                  </a:cxn>
                  <a:cxn ang="0">
                    <a:pos x="0" y="201"/>
                  </a:cxn>
                </a:cxnLst>
                <a:rect l="0" t="0" r="r" b="b"/>
                <a:pathLst>
                  <a:path w="66" h="204">
                    <a:moveTo>
                      <a:pt x="0" y="201"/>
                    </a:moveTo>
                    <a:lnTo>
                      <a:pt x="12" y="192"/>
                    </a:lnTo>
                    <a:lnTo>
                      <a:pt x="15" y="189"/>
                    </a:lnTo>
                    <a:lnTo>
                      <a:pt x="39" y="189"/>
                    </a:lnTo>
                    <a:lnTo>
                      <a:pt x="51" y="192"/>
                    </a:lnTo>
                    <a:lnTo>
                      <a:pt x="63" y="198"/>
                    </a:lnTo>
                    <a:lnTo>
                      <a:pt x="66" y="204"/>
                    </a:lnTo>
                    <a:lnTo>
                      <a:pt x="66" y="171"/>
                    </a:lnTo>
                    <a:lnTo>
                      <a:pt x="63" y="134"/>
                    </a:lnTo>
                    <a:lnTo>
                      <a:pt x="60" y="104"/>
                    </a:lnTo>
                    <a:lnTo>
                      <a:pt x="51" y="61"/>
                    </a:lnTo>
                    <a:lnTo>
                      <a:pt x="48" y="27"/>
                    </a:lnTo>
                    <a:lnTo>
                      <a:pt x="42" y="6"/>
                    </a:lnTo>
                    <a:lnTo>
                      <a:pt x="33" y="0"/>
                    </a:lnTo>
                    <a:lnTo>
                      <a:pt x="24" y="3"/>
                    </a:lnTo>
                    <a:lnTo>
                      <a:pt x="24" y="12"/>
                    </a:lnTo>
                    <a:lnTo>
                      <a:pt x="21" y="30"/>
                    </a:lnTo>
                    <a:lnTo>
                      <a:pt x="15" y="58"/>
                    </a:lnTo>
                    <a:lnTo>
                      <a:pt x="12" y="85"/>
                    </a:lnTo>
                    <a:lnTo>
                      <a:pt x="9" y="113"/>
                    </a:lnTo>
                    <a:lnTo>
                      <a:pt x="3" y="134"/>
                    </a:lnTo>
                    <a:lnTo>
                      <a:pt x="0" y="158"/>
                    </a:lnTo>
                    <a:lnTo>
                      <a:pt x="0" y="180"/>
                    </a:lnTo>
                    <a:lnTo>
                      <a:pt x="0" y="201"/>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8232" name="Group 40"/>
            <p:cNvGrpSpPr>
              <a:grpSpLocks/>
            </p:cNvGrpSpPr>
            <p:nvPr/>
          </p:nvGrpSpPr>
          <p:grpSpPr bwMode="auto">
            <a:xfrm>
              <a:off x="3273" y="2215"/>
              <a:ext cx="175" cy="578"/>
              <a:chOff x="2077" y="2297"/>
              <a:chExt cx="165" cy="545"/>
            </a:xfrm>
          </p:grpSpPr>
          <p:sp>
            <p:nvSpPr>
              <p:cNvPr id="8215" name="Freeform 23"/>
              <p:cNvSpPr>
                <a:spLocks/>
              </p:cNvSpPr>
              <p:nvPr/>
            </p:nvSpPr>
            <p:spPr bwMode="auto">
              <a:xfrm>
                <a:off x="2077" y="2637"/>
                <a:ext cx="165" cy="205"/>
              </a:xfrm>
              <a:custGeom>
                <a:avLst/>
                <a:gdLst/>
                <a:ahLst/>
                <a:cxnLst>
                  <a:cxn ang="0">
                    <a:pos x="45" y="122"/>
                  </a:cxn>
                  <a:cxn ang="0">
                    <a:pos x="42" y="122"/>
                  </a:cxn>
                  <a:cxn ang="0">
                    <a:pos x="24" y="115"/>
                  </a:cxn>
                  <a:cxn ang="0">
                    <a:pos x="9" y="100"/>
                  </a:cxn>
                  <a:cxn ang="0">
                    <a:pos x="0" y="85"/>
                  </a:cxn>
                  <a:cxn ang="0">
                    <a:pos x="0" y="73"/>
                  </a:cxn>
                  <a:cxn ang="0">
                    <a:pos x="0" y="64"/>
                  </a:cxn>
                  <a:cxn ang="0">
                    <a:pos x="12" y="30"/>
                  </a:cxn>
                  <a:cxn ang="0">
                    <a:pos x="15" y="15"/>
                  </a:cxn>
                  <a:cxn ang="0">
                    <a:pos x="18" y="9"/>
                  </a:cxn>
                  <a:cxn ang="0">
                    <a:pos x="27" y="3"/>
                  </a:cxn>
                  <a:cxn ang="0">
                    <a:pos x="36" y="0"/>
                  </a:cxn>
                  <a:cxn ang="0">
                    <a:pos x="60" y="3"/>
                  </a:cxn>
                  <a:cxn ang="0">
                    <a:pos x="72" y="6"/>
                  </a:cxn>
                  <a:cxn ang="0">
                    <a:pos x="84" y="12"/>
                  </a:cxn>
                  <a:cxn ang="0">
                    <a:pos x="86" y="18"/>
                  </a:cxn>
                  <a:cxn ang="0">
                    <a:pos x="89" y="33"/>
                  </a:cxn>
                  <a:cxn ang="0">
                    <a:pos x="89" y="39"/>
                  </a:cxn>
                  <a:cxn ang="0">
                    <a:pos x="95" y="64"/>
                  </a:cxn>
                  <a:cxn ang="0">
                    <a:pos x="98" y="73"/>
                  </a:cxn>
                  <a:cxn ang="0">
                    <a:pos x="95" y="82"/>
                  </a:cxn>
                  <a:cxn ang="0">
                    <a:pos x="92" y="91"/>
                  </a:cxn>
                  <a:cxn ang="0">
                    <a:pos x="81" y="103"/>
                  </a:cxn>
                  <a:cxn ang="0">
                    <a:pos x="69" y="112"/>
                  </a:cxn>
                  <a:cxn ang="0">
                    <a:pos x="54" y="122"/>
                  </a:cxn>
                  <a:cxn ang="0">
                    <a:pos x="45" y="122"/>
                  </a:cxn>
                </a:cxnLst>
                <a:rect l="0" t="0" r="r" b="b"/>
                <a:pathLst>
                  <a:path w="98" h="122">
                    <a:moveTo>
                      <a:pt x="45" y="122"/>
                    </a:moveTo>
                    <a:lnTo>
                      <a:pt x="42" y="122"/>
                    </a:lnTo>
                    <a:lnTo>
                      <a:pt x="24" y="115"/>
                    </a:lnTo>
                    <a:lnTo>
                      <a:pt x="9" y="100"/>
                    </a:lnTo>
                    <a:lnTo>
                      <a:pt x="0" y="85"/>
                    </a:lnTo>
                    <a:lnTo>
                      <a:pt x="0" y="73"/>
                    </a:lnTo>
                    <a:lnTo>
                      <a:pt x="0" y="64"/>
                    </a:lnTo>
                    <a:lnTo>
                      <a:pt x="12" y="30"/>
                    </a:lnTo>
                    <a:lnTo>
                      <a:pt x="15" y="15"/>
                    </a:lnTo>
                    <a:lnTo>
                      <a:pt x="18" y="9"/>
                    </a:lnTo>
                    <a:lnTo>
                      <a:pt x="27" y="3"/>
                    </a:lnTo>
                    <a:lnTo>
                      <a:pt x="36" y="0"/>
                    </a:lnTo>
                    <a:lnTo>
                      <a:pt x="60" y="3"/>
                    </a:lnTo>
                    <a:lnTo>
                      <a:pt x="72" y="6"/>
                    </a:lnTo>
                    <a:lnTo>
                      <a:pt x="84" y="12"/>
                    </a:lnTo>
                    <a:lnTo>
                      <a:pt x="86" y="18"/>
                    </a:lnTo>
                    <a:lnTo>
                      <a:pt x="89" y="33"/>
                    </a:lnTo>
                    <a:lnTo>
                      <a:pt x="89" y="39"/>
                    </a:lnTo>
                    <a:lnTo>
                      <a:pt x="95" y="64"/>
                    </a:lnTo>
                    <a:lnTo>
                      <a:pt x="98" y="73"/>
                    </a:lnTo>
                    <a:lnTo>
                      <a:pt x="95" y="82"/>
                    </a:lnTo>
                    <a:lnTo>
                      <a:pt x="92" y="91"/>
                    </a:lnTo>
                    <a:lnTo>
                      <a:pt x="81" y="103"/>
                    </a:lnTo>
                    <a:lnTo>
                      <a:pt x="69" y="112"/>
                    </a:lnTo>
                    <a:lnTo>
                      <a:pt x="54" y="122"/>
                    </a:lnTo>
                    <a:lnTo>
                      <a:pt x="45" y="122"/>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8216" name="Freeform 24"/>
              <p:cNvSpPr>
                <a:spLocks/>
              </p:cNvSpPr>
              <p:nvPr/>
            </p:nvSpPr>
            <p:spPr bwMode="auto">
              <a:xfrm>
                <a:off x="2107" y="2297"/>
                <a:ext cx="119" cy="371"/>
              </a:xfrm>
              <a:custGeom>
                <a:avLst/>
                <a:gdLst/>
                <a:ahLst/>
                <a:cxnLst>
                  <a:cxn ang="0">
                    <a:pos x="0" y="211"/>
                  </a:cxn>
                  <a:cxn ang="0">
                    <a:pos x="9" y="205"/>
                  </a:cxn>
                  <a:cxn ang="0">
                    <a:pos x="18" y="202"/>
                  </a:cxn>
                  <a:cxn ang="0">
                    <a:pos x="42" y="205"/>
                  </a:cxn>
                  <a:cxn ang="0">
                    <a:pos x="54" y="208"/>
                  </a:cxn>
                  <a:cxn ang="0">
                    <a:pos x="66" y="214"/>
                  </a:cxn>
                  <a:cxn ang="0">
                    <a:pos x="68" y="220"/>
                  </a:cxn>
                  <a:cxn ang="0">
                    <a:pos x="71" y="183"/>
                  </a:cxn>
                  <a:cxn ang="0">
                    <a:pos x="68" y="144"/>
                  </a:cxn>
                  <a:cxn ang="0">
                    <a:pos x="68" y="113"/>
                  </a:cxn>
                  <a:cxn ang="0">
                    <a:pos x="60" y="67"/>
                  </a:cxn>
                  <a:cxn ang="0">
                    <a:pos x="60" y="34"/>
                  </a:cxn>
                  <a:cxn ang="0">
                    <a:pos x="57" y="6"/>
                  </a:cxn>
                  <a:cxn ang="0">
                    <a:pos x="45" y="0"/>
                  </a:cxn>
                  <a:cxn ang="0">
                    <a:pos x="39" y="0"/>
                  </a:cxn>
                  <a:cxn ang="0">
                    <a:pos x="36" y="16"/>
                  </a:cxn>
                  <a:cxn ang="0">
                    <a:pos x="33" y="34"/>
                  </a:cxn>
                  <a:cxn ang="0">
                    <a:pos x="24" y="61"/>
                  </a:cxn>
                  <a:cxn ang="0">
                    <a:pos x="18" y="89"/>
                  </a:cxn>
                  <a:cxn ang="0">
                    <a:pos x="12" y="119"/>
                  </a:cxn>
                  <a:cxn ang="0">
                    <a:pos x="6" y="144"/>
                  </a:cxn>
                  <a:cxn ang="0">
                    <a:pos x="3" y="168"/>
                  </a:cxn>
                  <a:cxn ang="0">
                    <a:pos x="3" y="189"/>
                  </a:cxn>
                  <a:cxn ang="0">
                    <a:pos x="0" y="211"/>
                  </a:cxn>
                </a:cxnLst>
                <a:rect l="0" t="0" r="r" b="b"/>
                <a:pathLst>
                  <a:path w="71" h="220">
                    <a:moveTo>
                      <a:pt x="0" y="211"/>
                    </a:moveTo>
                    <a:lnTo>
                      <a:pt x="9" y="205"/>
                    </a:lnTo>
                    <a:lnTo>
                      <a:pt x="18" y="202"/>
                    </a:lnTo>
                    <a:lnTo>
                      <a:pt x="42" y="205"/>
                    </a:lnTo>
                    <a:lnTo>
                      <a:pt x="54" y="208"/>
                    </a:lnTo>
                    <a:lnTo>
                      <a:pt x="66" y="214"/>
                    </a:lnTo>
                    <a:lnTo>
                      <a:pt x="68" y="220"/>
                    </a:lnTo>
                    <a:lnTo>
                      <a:pt x="71" y="183"/>
                    </a:lnTo>
                    <a:lnTo>
                      <a:pt x="68" y="144"/>
                    </a:lnTo>
                    <a:lnTo>
                      <a:pt x="68" y="113"/>
                    </a:lnTo>
                    <a:lnTo>
                      <a:pt x="60" y="67"/>
                    </a:lnTo>
                    <a:lnTo>
                      <a:pt x="60" y="34"/>
                    </a:lnTo>
                    <a:lnTo>
                      <a:pt x="57" y="6"/>
                    </a:lnTo>
                    <a:lnTo>
                      <a:pt x="45" y="0"/>
                    </a:lnTo>
                    <a:lnTo>
                      <a:pt x="39" y="0"/>
                    </a:lnTo>
                    <a:lnTo>
                      <a:pt x="36" y="16"/>
                    </a:lnTo>
                    <a:lnTo>
                      <a:pt x="33" y="34"/>
                    </a:lnTo>
                    <a:lnTo>
                      <a:pt x="24" y="61"/>
                    </a:lnTo>
                    <a:lnTo>
                      <a:pt x="18" y="89"/>
                    </a:lnTo>
                    <a:lnTo>
                      <a:pt x="12" y="119"/>
                    </a:lnTo>
                    <a:lnTo>
                      <a:pt x="6" y="144"/>
                    </a:lnTo>
                    <a:lnTo>
                      <a:pt x="3" y="168"/>
                    </a:lnTo>
                    <a:lnTo>
                      <a:pt x="3" y="189"/>
                    </a:lnTo>
                    <a:lnTo>
                      <a:pt x="0" y="211"/>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8227" name="Group 35"/>
            <p:cNvGrpSpPr>
              <a:grpSpLocks/>
            </p:cNvGrpSpPr>
            <p:nvPr/>
          </p:nvGrpSpPr>
          <p:grpSpPr bwMode="auto">
            <a:xfrm rot="-233149">
              <a:off x="3235" y="2786"/>
              <a:ext cx="260" cy="529"/>
              <a:chOff x="1811" y="2836"/>
              <a:chExt cx="225" cy="457"/>
            </a:xfrm>
          </p:grpSpPr>
          <p:sp>
            <p:nvSpPr>
              <p:cNvPr id="8217" name="Freeform 25"/>
              <p:cNvSpPr>
                <a:spLocks/>
              </p:cNvSpPr>
              <p:nvPr/>
            </p:nvSpPr>
            <p:spPr bwMode="auto">
              <a:xfrm>
                <a:off x="1882" y="2836"/>
                <a:ext cx="154" cy="170"/>
              </a:xfrm>
              <a:custGeom>
                <a:avLst/>
                <a:gdLst/>
                <a:ahLst/>
                <a:cxnLst>
                  <a:cxn ang="0">
                    <a:pos x="32" y="98"/>
                  </a:cxn>
                  <a:cxn ang="0">
                    <a:pos x="9" y="89"/>
                  </a:cxn>
                  <a:cxn ang="0">
                    <a:pos x="0" y="77"/>
                  </a:cxn>
                  <a:cxn ang="0">
                    <a:pos x="0" y="71"/>
                  </a:cxn>
                  <a:cxn ang="0">
                    <a:pos x="3" y="43"/>
                  </a:cxn>
                  <a:cxn ang="0">
                    <a:pos x="3" y="31"/>
                  </a:cxn>
                  <a:cxn ang="0">
                    <a:pos x="12" y="13"/>
                  </a:cxn>
                  <a:cxn ang="0">
                    <a:pos x="21" y="4"/>
                  </a:cxn>
                  <a:cxn ang="0">
                    <a:pos x="38" y="4"/>
                  </a:cxn>
                  <a:cxn ang="0">
                    <a:pos x="62" y="0"/>
                  </a:cxn>
                  <a:cxn ang="0">
                    <a:pos x="68" y="0"/>
                  </a:cxn>
                  <a:cxn ang="0">
                    <a:pos x="80" y="13"/>
                  </a:cxn>
                  <a:cxn ang="0">
                    <a:pos x="86" y="25"/>
                  </a:cxn>
                  <a:cxn ang="0">
                    <a:pos x="92" y="40"/>
                  </a:cxn>
                  <a:cxn ang="0">
                    <a:pos x="89" y="49"/>
                  </a:cxn>
                  <a:cxn ang="0">
                    <a:pos x="83" y="68"/>
                  </a:cxn>
                  <a:cxn ang="0">
                    <a:pos x="62" y="89"/>
                  </a:cxn>
                  <a:cxn ang="0">
                    <a:pos x="56" y="98"/>
                  </a:cxn>
                  <a:cxn ang="0">
                    <a:pos x="44" y="101"/>
                  </a:cxn>
                  <a:cxn ang="0">
                    <a:pos x="32" y="98"/>
                  </a:cxn>
                </a:cxnLst>
                <a:rect l="0" t="0" r="r" b="b"/>
                <a:pathLst>
                  <a:path w="92" h="101">
                    <a:moveTo>
                      <a:pt x="32" y="98"/>
                    </a:moveTo>
                    <a:lnTo>
                      <a:pt x="9" y="89"/>
                    </a:lnTo>
                    <a:lnTo>
                      <a:pt x="0" y="77"/>
                    </a:lnTo>
                    <a:lnTo>
                      <a:pt x="0" y="71"/>
                    </a:lnTo>
                    <a:lnTo>
                      <a:pt x="3" y="43"/>
                    </a:lnTo>
                    <a:lnTo>
                      <a:pt x="3" y="31"/>
                    </a:lnTo>
                    <a:lnTo>
                      <a:pt x="12" y="13"/>
                    </a:lnTo>
                    <a:lnTo>
                      <a:pt x="21" y="4"/>
                    </a:lnTo>
                    <a:lnTo>
                      <a:pt x="38" y="4"/>
                    </a:lnTo>
                    <a:lnTo>
                      <a:pt x="62" y="0"/>
                    </a:lnTo>
                    <a:lnTo>
                      <a:pt x="68" y="0"/>
                    </a:lnTo>
                    <a:lnTo>
                      <a:pt x="80" y="13"/>
                    </a:lnTo>
                    <a:lnTo>
                      <a:pt x="86" y="25"/>
                    </a:lnTo>
                    <a:lnTo>
                      <a:pt x="92" y="40"/>
                    </a:lnTo>
                    <a:lnTo>
                      <a:pt x="89" y="49"/>
                    </a:lnTo>
                    <a:lnTo>
                      <a:pt x="83" y="68"/>
                    </a:lnTo>
                    <a:lnTo>
                      <a:pt x="62" y="89"/>
                    </a:lnTo>
                    <a:lnTo>
                      <a:pt x="56" y="98"/>
                    </a:lnTo>
                    <a:lnTo>
                      <a:pt x="44" y="101"/>
                    </a:lnTo>
                    <a:lnTo>
                      <a:pt x="32" y="98"/>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8218" name="Freeform 26"/>
              <p:cNvSpPr>
                <a:spLocks/>
              </p:cNvSpPr>
              <p:nvPr/>
            </p:nvSpPr>
            <p:spPr bwMode="auto">
              <a:xfrm>
                <a:off x="1811" y="2965"/>
                <a:ext cx="165" cy="328"/>
              </a:xfrm>
              <a:custGeom>
                <a:avLst/>
                <a:gdLst/>
                <a:ahLst/>
                <a:cxnLst>
                  <a:cxn ang="0">
                    <a:pos x="74" y="21"/>
                  </a:cxn>
                  <a:cxn ang="0">
                    <a:pos x="51" y="12"/>
                  </a:cxn>
                  <a:cxn ang="0">
                    <a:pos x="42" y="0"/>
                  </a:cxn>
                  <a:cxn ang="0">
                    <a:pos x="30" y="30"/>
                  </a:cxn>
                  <a:cxn ang="0">
                    <a:pos x="12" y="94"/>
                  </a:cxn>
                  <a:cxn ang="0">
                    <a:pos x="3" y="137"/>
                  </a:cxn>
                  <a:cxn ang="0">
                    <a:pos x="0" y="177"/>
                  </a:cxn>
                  <a:cxn ang="0">
                    <a:pos x="3" y="192"/>
                  </a:cxn>
                  <a:cxn ang="0">
                    <a:pos x="6" y="195"/>
                  </a:cxn>
                  <a:cxn ang="0">
                    <a:pos x="9" y="192"/>
                  </a:cxn>
                  <a:cxn ang="0">
                    <a:pos x="18" y="186"/>
                  </a:cxn>
                  <a:cxn ang="0">
                    <a:pos x="39" y="152"/>
                  </a:cxn>
                  <a:cxn ang="0">
                    <a:pos x="60" y="103"/>
                  </a:cxn>
                  <a:cxn ang="0">
                    <a:pos x="86" y="45"/>
                  </a:cxn>
                  <a:cxn ang="0">
                    <a:pos x="98" y="21"/>
                  </a:cxn>
                  <a:cxn ang="0">
                    <a:pos x="86" y="24"/>
                  </a:cxn>
                  <a:cxn ang="0">
                    <a:pos x="74" y="21"/>
                  </a:cxn>
                </a:cxnLst>
                <a:rect l="0" t="0" r="r" b="b"/>
                <a:pathLst>
                  <a:path w="98" h="195">
                    <a:moveTo>
                      <a:pt x="74" y="21"/>
                    </a:moveTo>
                    <a:lnTo>
                      <a:pt x="51" y="12"/>
                    </a:lnTo>
                    <a:lnTo>
                      <a:pt x="42" y="0"/>
                    </a:lnTo>
                    <a:lnTo>
                      <a:pt x="30" y="30"/>
                    </a:lnTo>
                    <a:lnTo>
                      <a:pt x="12" y="94"/>
                    </a:lnTo>
                    <a:lnTo>
                      <a:pt x="3" y="137"/>
                    </a:lnTo>
                    <a:lnTo>
                      <a:pt x="0" y="177"/>
                    </a:lnTo>
                    <a:lnTo>
                      <a:pt x="3" y="192"/>
                    </a:lnTo>
                    <a:lnTo>
                      <a:pt x="6" y="195"/>
                    </a:lnTo>
                    <a:lnTo>
                      <a:pt x="9" y="192"/>
                    </a:lnTo>
                    <a:lnTo>
                      <a:pt x="18" y="186"/>
                    </a:lnTo>
                    <a:lnTo>
                      <a:pt x="39" y="152"/>
                    </a:lnTo>
                    <a:lnTo>
                      <a:pt x="60" y="103"/>
                    </a:lnTo>
                    <a:lnTo>
                      <a:pt x="86" y="45"/>
                    </a:lnTo>
                    <a:lnTo>
                      <a:pt x="98" y="21"/>
                    </a:lnTo>
                    <a:lnTo>
                      <a:pt x="86" y="24"/>
                    </a:lnTo>
                    <a:lnTo>
                      <a:pt x="74" y="21"/>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8220" name="Group 28"/>
            <p:cNvGrpSpPr>
              <a:grpSpLocks/>
            </p:cNvGrpSpPr>
            <p:nvPr/>
          </p:nvGrpSpPr>
          <p:grpSpPr bwMode="auto">
            <a:xfrm rot="-349308">
              <a:off x="2965" y="2220"/>
              <a:ext cx="321" cy="567"/>
              <a:chOff x="966" y="2628"/>
              <a:chExt cx="106" cy="187"/>
            </a:xfrm>
          </p:grpSpPr>
          <p:sp>
            <p:nvSpPr>
              <p:cNvPr id="8221" name="Freeform 29"/>
              <p:cNvSpPr>
                <a:spLocks/>
              </p:cNvSpPr>
              <p:nvPr/>
            </p:nvSpPr>
            <p:spPr bwMode="auto">
              <a:xfrm>
                <a:off x="966" y="2746"/>
                <a:ext cx="93" cy="69"/>
              </a:xfrm>
              <a:custGeom>
                <a:avLst/>
                <a:gdLst/>
                <a:ahLst/>
                <a:cxnLst>
                  <a:cxn ang="0">
                    <a:pos x="20" y="0"/>
                  </a:cxn>
                  <a:cxn ang="0">
                    <a:pos x="8" y="19"/>
                  </a:cxn>
                  <a:cxn ang="0">
                    <a:pos x="3" y="26"/>
                  </a:cxn>
                  <a:cxn ang="0">
                    <a:pos x="0" y="35"/>
                  </a:cxn>
                  <a:cxn ang="0">
                    <a:pos x="0" y="45"/>
                  </a:cxn>
                  <a:cxn ang="0">
                    <a:pos x="5" y="45"/>
                  </a:cxn>
                  <a:cxn ang="0">
                    <a:pos x="5" y="38"/>
                  </a:cxn>
                  <a:cxn ang="0">
                    <a:pos x="5" y="45"/>
                  </a:cxn>
                  <a:cxn ang="0">
                    <a:pos x="10" y="52"/>
                  </a:cxn>
                  <a:cxn ang="0">
                    <a:pos x="17" y="59"/>
                  </a:cxn>
                  <a:cxn ang="0">
                    <a:pos x="23" y="61"/>
                  </a:cxn>
                  <a:cxn ang="0">
                    <a:pos x="35" y="55"/>
                  </a:cxn>
                  <a:cxn ang="0">
                    <a:pos x="42" y="55"/>
                  </a:cxn>
                  <a:cxn ang="0">
                    <a:pos x="42" y="48"/>
                  </a:cxn>
                  <a:cxn ang="0">
                    <a:pos x="44" y="38"/>
                  </a:cxn>
                  <a:cxn ang="0">
                    <a:pos x="42" y="48"/>
                  </a:cxn>
                  <a:cxn ang="0">
                    <a:pos x="42" y="55"/>
                  </a:cxn>
                  <a:cxn ang="0">
                    <a:pos x="54" y="67"/>
                  </a:cxn>
                  <a:cxn ang="0">
                    <a:pos x="57" y="69"/>
                  </a:cxn>
                  <a:cxn ang="0">
                    <a:pos x="61" y="69"/>
                  </a:cxn>
                  <a:cxn ang="0">
                    <a:pos x="81" y="64"/>
                  </a:cxn>
                  <a:cxn ang="0">
                    <a:pos x="88" y="61"/>
                  </a:cxn>
                  <a:cxn ang="0">
                    <a:pos x="91" y="55"/>
                  </a:cxn>
                  <a:cxn ang="0">
                    <a:pos x="93" y="50"/>
                  </a:cxn>
                  <a:cxn ang="0">
                    <a:pos x="90" y="29"/>
                  </a:cxn>
                  <a:cxn ang="0">
                    <a:pos x="90" y="22"/>
                  </a:cxn>
                  <a:cxn ang="0">
                    <a:pos x="90" y="12"/>
                  </a:cxn>
                  <a:cxn ang="0">
                    <a:pos x="78" y="9"/>
                  </a:cxn>
                  <a:cxn ang="0">
                    <a:pos x="71" y="7"/>
                  </a:cxn>
                  <a:cxn ang="0">
                    <a:pos x="56" y="5"/>
                  </a:cxn>
                  <a:cxn ang="0">
                    <a:pos x="30" y="0"/>
                  </a:cxn>
                  <a:cxn ang="0">
                    <a:pos x="20" y="0"/>
                  </a:cxn>
                </a:cxnLst>
                <a:rect l="0" t="0" r="r" b="b"/>
                <a:pathLst>
                  <a:path w="93" h="69">
                    <a:moveTo>
                      <a:pt x="20" y="0"/>
                    </a:moveTo>
                    <a:lnTo>
                      <a:pt x="8" y="19"/>
                    </a:lnTo>
                    <a:lnTo>
                      <a:pt x="3" y="26"/>
                    </a:lnTo>
                    <a:lnTo>
                      <a:pt x="0" y="35"/>
                    </a:lnTo>
                    <a:lnTo>
                      <a:pt x="0" y="45"/>
                    </a:lnTo>
                    <a:lnTo>
                      <a:pt x="5" y="45"/>
                    </a:lnTo>
                    <a:lnTo>
                      <a:pt x="5" y="38"/>
                    </a:lnTo>
                    <a:lnTo>
                      <a:pt x="5" y="45"/>
                    </a:lnTo>
                    <a:lnTo>
                      <a:pt x="10" y="52"/>
                    </a:lnTo>
                    <a:lnTo>
                      <a:pt x="17" y="59"/>
                    </a:lnTo>
                    <a:lnTo>
                      <a:pt x="23" y="61"/>
                    </a:lnTo>
                    <a:lnTo>
                      <a:pt x="35" y="55"/>
                    </a:lnTo>
                    <a:lnTo>
                      <a:pt x="42" y="55"/>
                    </a:lnTo>
                    <a:lnTo>
                      <a:pt x="42" y="48"/>
                    </a:lnTo>
                    <a:lnTo>
                      <a:pt x="44" y="38"/>
                    </a:lnTo>
                    <a:lnTo>
                      <a:pt x="42" y="48"/>
                    </a:lnTo>
                    <a:lnTo>
                      <a:pt x="42" y="55"/>
                    </a:lnTo>
                    <a:lnTo>
                      <a:pt x="54" y="67"/>
                    </a:lnTo>
                    <a:lnTo>
                      <a:pt x="57" y="69"/>
                    </a:lnTo>
                    <a:lnTo>
                      <a:pt x="61" y="69"/>
                    </a:lnTo>
                    <a:lnTo>
                      <a:pt x="81" y="64"/>
                    </a:lnTo>
                    <a:lnTo>
                      <a:pt x="88" y="61"/>
                    </a:lnTo>
                    <a:lnTo>
                      <a:pt x="91" y="55"/>
                    </a:lnTo>
                    <a:lnTo>
                      <a:pt x="93" y="50"/>
                    </a:lnTo>
                    <a:lnTo>
                      <a:pt x="90" y="29"/>
                    </a:lnTo>
                    <a:lnTo>
                      <a:pt x="90" y="22"/>
                    </a:lnTo>
                    <a:lnTo>
                      <a:pt x="90" y="12"/>
                    </a:lnTo>
                    <a:lnTo>
                      <a:pt x="78" y="9"/>
                    </a:lnTo>
                    <a:lnTo>
                      <a:pt x="71" y="7"/>
                    </a:lnTo>
                    <a:lnTo>
                      <a:pt x="56" y="5"/>
                    </a:lnTo>
                    <a:lnTo>
                      <a:pt x="30" y="0"/>
                    </a:lnTo>
                    <a:lnTo>
                      <a:pt x="20" y="0"/>
                    </a:lnTo>
                    <a:close/>
                  </a:path>
                </a:pathLst>
              </a:custGeom>
              <a:solidFill>
                <a:schemeClr val="bg1">
                  <a:alpha val="33000"/>
                </a:schemeClr>
              </a:solidFill>
              <a:ln w="0">
                <a:solidFill>
                  <a:srgbClr val="000000"/>
                </a:solidFill>
                <a:prstDash val="solid"/>
                <a:round/>
                <a:headEnd/>
                <a:tailEnd/>
              </a:ln>
            </p:spPr>
            <p:txBody>
              <a:bodyPr/>
              <a:lstStyle/>
              <a:p>
                <a:endParaRPr lang="el-GR"/>
              </a:p>
            </p:txBody>
          </p:sp>
          <p:sp>
            <p:nvSpPr>
              <p:cNvPr id="8222" name="Freeform 30"/>
              <p:cNvSpPr>
                <a:spLocks/>
              </p:cNvSpPr>
              <p:nvPr/>
            </p:nvSpPr>
            <p:spPr bwMode="auto">
              <a:xfrm>
                <a:off x="986" y="2635"/>
                <a:ext cx="86" cy="123"/>
              </a:xfrm>
              <a:custGeom>
                <a:avLst/>
                <a:gdLst/>
                <a:ahLst/>
                <a:cxnLst>
                  <a:cxn ang="0">
                    <a:pos x="70" y="123"/>
                  </a:cxn>
                  <a:cxn ang="0">
                    <a:pos x="71" y="104"/>
                  </a:cxn>
                  <a:cxn ang="0">
                    <a:pos x="76" y="85"/>
                  </a:cxn>
                  <a:cxn ang="0">
                    <a:pos x="83" y="59"/>
                  </a:cxn>
                  <a:cxn ang="0">
                    <a:pos x="86" y="49"/>
                  </a:cxn>
                  <a:cxn ang="0">
                    <a:pos x="85" y="40"/>
                  </a:cxn>
                  <a:cxn ang="0">
                    <a:pos x="80" y="26"/>
                  </a:cxn>
                  <a:cxn ang="0">
                    <a:pos x="75" y="14"/>
                  </a:cxn>
                  <a:cxn ang="0">
                    <a:pos x="68" y="12"/>
                  </a:cxn>
                  <a:cxn ang="0">
                    <a:pos x="66" y="12"/>
                  </a:cxn>
                  <a:cxn ang="0">
                    <a:pos x="63" y="17"/>
                  </a:cxn>
                  <a:cxn ang="0">
                    <a:pos x="63" y="24"/>
                  </a:cxn>
                  <a:cxn ang="0">
                    <a:pos x="64" y="38"/>
                  </a:cxn>
                  <a:cxn ang="0">
                    <a:pos x="59" y="52"/>
                  </a:cxn>
                  <a:cxn ang="0">
                    <a:pos x="51" y="62"/>
                  </a:cxn>
                  <a:cxn ang="0">
                    <a:pos x="49" y="64"/>
                  </a:cxn>
                  <a:cxn ang="0">
                    <a:pos x="46" y="66"/>
                  </a:cxn>
                  <a:cxn ang="0">
                    <a:pos x="41" y="62"/>
                  </a:cxn>
                  <a:cxn ang="0">
                    <a:pos x="39" y="43"/>
                  </a:cxn>
                  <a:cxn ang="0">
                    <a:pos x="37" y="26"/>
                  </a:cxn>
                  <a:cxn ang="0">
                    <a:pos x="37" y="14"/>
                  </a:cxn>
                  <a:cxn ang="0">
                    <a:pos x="39" y="4"/>
                  </a:cxn>
                  <a:cxn ang="0">
                    <a:pos x="34" y="0"/>
                  </a:cxn>
                  <a:cxn ang="0">
                    <a:pos x="31" y="4"/>
                  </a:cxn>
                  <a:cxn ang="0">
                    <a:pos x="22" y="14"/>
                  </a:cxn>
                  <a:cxn ang="0">
                    <a:pos x="15" y="26"/>
                  </a:cxn>
                  <a:cxn ang="0">
                    <a:pos x="15" y="38"/>
                  </a:cxn>
                  <a:cxn ang="0">
                    <a:pos x="14" y="61"/>
                  </a:cxn>
                  <a:cxn ang="0">
                    <a:pos x="14" y="80"/>
                  </a:cxn>
                  <a:cxn ang="0">
                    <a:pos x="10" y="90"/>
                  </a:cxn>
                  <a:cxn ang="0">
                    <a:pos x="0" y="111"/>
                  </a:cxn>
                  <a:cxn ang="0">
                    <a:pos x="10" y="111"/>
                  </a:cxn>
                  <a:cxn ang="0">
                    <a:pos x="36" y="116"/>
                  </a:cxn>
                  <a:cxn ang="0">
                    <a:pos x="51" y="118"/>
                  </a:cxn>
                  <a:cxn ang="0">
                    <a:pos x="58" y="120"/>
                  </a:cxn>
                  <a:cxn ang="0">
                    <a:pos x="70" y="123"/>
                  </a:cxn>
                </a:cxnLst>
                <a:rect l="0" t="0" r="r" b="b"/>
                <a:pathLst>
                  <a:path w="86" h="123">
                    <a:moveTo>
                      <a:pt x="70" y="123"/>
                    </a:moveTo>
                    <a:lnTo>
                      <a:pt x="71" y="104"/>
                    </a:lnTo>
                    <a:lnTo>
                      <a:pt x="76" y="85"/>
                    </a:lnTo>
                    <a:lnTo>
                      <a:pt x="83" y="59"/>
                    </a:lnTo>
                    <a:lnTo>
                      <a:pt x="86" y="49"/>
                    </a:lnTo>
                    <a:lnTo>
                      <a:pt x="85" y="40"/>
                    </a:lnTo>
                    <a:lnTo>
                      <a:pt x="80" y="26"/>
                    </a:lnTo>
                    <a:lnTo>
                      <a:pt x="75" y="14"/>
                    </a:lnTo>
                    <a:lnTo>
                      <a:pt x="68" y="12"/>
                    </a:lnTo>
                    <a:lnTo>
                      <a:pt x="66" y="12"/>
                    </a:lnTo>
                    <a:lnTo>
                      <a:pt x="63" y="17"/>
                    </a:lnTo>
                    <a:lnTo>
                      <a:pt x="63" y="24"/>
                    </a:lnTo>
                    <a:lnTo>
                      <a:pt x="64" y="38"/>
                    </a:lnTo>
                    <a:lnTo>
                      <a:pt x="59" y="52"/>
                    </a:lnTo>
                    <a:lnTo>
                      <a:pt x="51" y="62"/>
                    </a:lnTo>
                    <a:lnTo>
                      <a:pt x="49" y="64"/>
                    </a:lnTo>
                    <a:lnTo>
                      <a:pt x="46" y="66"/>
                    </a:lnTo>
                    <a:lnTo>
                      <a:pt x="41" y="62"/>
                    </a:lnTo>
                    <a:lnTo>
                      <a:pt x="39" y="43"/>
                    </a:lnTo>
                    <a:lnTo>
                      <a:pt x="37" y="26"/>
                    </a:lnTo>
                    <a:lnTo>
                      <a:pt x="37" y="14"/>
                    </a:lnTo>
                    <a:lnTo>
                      <a:pt x="39" y="4"/>
                    </a:lnTo>
                    <a:lnTo>
                      <a:pt x="34" y="0"/>
                    </a:lnTo>
                    <a:lnTo>
                      <a:pt x="31" y="4"/>
                    </a:lnTo>
                    <a:lnTo>
                      <a:pt x="22" y="14"/>
                    </a:lnTo>
                    <a:lnTo>
                      <a:pt x="15" y="26"/>
                    </a:lnTo>
                    <a:lnTo>
                      <a:pt x="15" y="38"/>
                    </a:lnTo>
                    <a:lnTo>
                      <a:pt x="14" y="61"/>
                    </a:lnTo>
                    <a:lnTo>
                      <a:pt x="14" y="80"/>
                    </a:lnTo>
                    <a:lnTo>
                      <a:pt x="10" y="90"/>
                    </a:lnTo>
                    <a:lnTo>
                      <a:pt x="0" y="111"/>
                    </a:lnTo>
                    <a:lnTo>
                      <a:pt x="10" y="111"/>
                    </a:lnTo>
                    <a:lnTo>
                      <a:pt x="36" y="116"/>
                    </a:lnTo>
                    <a:lnTo>
                      <a:pt x="51" y="118"/>
                    </a:lnTo>
                    <a:lnTo>
                      <a:pt x="58" y="120"/>
                    </a:lnTo>
                    <a:lnTo>
                      <a:pt x="70" y="123"/>
                    </a:lnTo>
                    <a:close/>
                  </a:path>
                </a:pathLst>
              </a:custGeom>
              <a:solidFill>
                <a:srgbClr val="FFFF99">
                  <a:alpha val="33000"/>
                </a:srgbClr>
              </a:solidFill>
              <a:ln w="0">
                <a:solidFill>
                  <a:srgbClr val="000000"/>
                </a:solidFill>
                <a:prstDash val="solid"/>
                <a:round/>
                <a:headEnd/>
                <a:tailEnd/>
              </a:ln>
            </p:spPr>
            <p:txBody>
              <a:bodyPr/>
              <a:lstStyle/>
              <a:p>
                <a:endParaRPr lang="el-GR"/>
              </a:p>
            </p:txBody>
          </p:sp>
          <p:sp>
            <p:nvSpPr>
              <p:cNvPr id="8223" name="Freeform 31"/>
              <p:cNvSpPr>
                <a:spLocks/>
              </p:cNvSpPr>
              <p:nvPr/>
            </p:nvSpPr>
            <p:spPr bwMode="auto">
              <a:xfrm>
                <a:off x="1023" y="2628"/>
                <a:ext cx="27" cy="73"/>
              </a:xfrm>
              <a:custGeom>
                <a:avLst/>
                <a:gdLst/>
                <a:ahLst/>
                <a:cxnLst>
                  <a:cxn ang="0">
                    <a:pos x="26" y="24"/>
                  </a:cxn>
                  <a:cxn ang="0">
                    <a:pos x="26" y="31"/>
                  </a:cxn>
                  <a:cxn ang="0">
                    <a:pos x="27" y="45"/>
                  </a:cxn>
                  <a:cxn ang="0">
                    <a:pos x="22" y="59"/>
                  </a:cxn>
                  <a:cxn ang="0">
                    <a:pos x="14" y="69"/>
                  </a:cxn>
                  <a:cxn ang="0">
                    <a:pos x="12" y="71"/>
                  </a:cxn>
                  <a:cxn ang="0">
                    <a:pos x="9" y="73"/>
                  </a:cxn>
                  <a:cxn ang="0">
                    <a:pos x="4" y="69"/>
                  </a:cxn>
                  <a:cxn ang="0">
                    <a:pos x="2" y="50"/>
                  </a:cxn>
                  <a:cxn ang="0">
                    <a:pos x="0" y="33"/>
                  </a:cxn>
                  <a:cxn ang="0">
                    <a:pos x="0" y="21"/>
                  </a:cxn>
                  <a:cxn ang="0">
                    <a:pos x="4" y="14"/>
                  </a:cxn>
                  <a:cxn ang="0">
                    <a:pos x="9" y="2"/>
                  </a:cxn>
                  <a:cxn ang="0">
                    <a:pos x="16" y="0"/>
                  </a:cxn>
                  <a:cxn ang="0">
                    <a:pos x="17" y="4"/>
                  </a:cxn>
                  <a:cxn ang="0">
                    <a:pos x="19" y="11"/>
                  </a:cxn>
                  <a:cxn ang="0">
                    <a:pos x="26" y="24"/>
                  </a:cxn>
                </a:cxnLst>
                <a:rect l="0" t="0" r="r" b="b"/>
                <a:pathLst>
                  <a:path w="27" h="73">
                    <a:moveTo>
                      <a:pt x="26" y="24"/>
                    </a:moveTo>
                    <a:lnTo>
                      <a:pt x="26" y="31"/>
                    </a:lnTo>
                    <a:lnTo>
                      <a:pt x="27" y="45"/>
                    </a:lnTo>
                    <a:lnTo>
                      <a:pt x="22" y="59"/>
                    </a:lnTo>
                    <a:lnTo>
                      <a:pt x="14" y="69"/>
                    </a:lnTo>
                    <a:lnTo>
                      <a:pt x="12" y="71"/>
                    </a:lnTo>
                    <a:lnTo>
                      <a:pt x="9" y="73"/>
                    </a:lnTo>
                    <a:lnTo>
                      <a:pt x="4" y="69"/>
                    </a:lnTo>
                    <a:lnTo>
                      <a:pt x="2" y="50"/>
                    </a:lnTo>
                    <a:lnTo>
                      <a:pt x="0" y="33"/>
                    </a:lnTo>
                    <a:lnTo>
                      <a:pt x="0" y="21"/>
                    </a:lnTo>
                    <a:lnTo>
                      <a:pt x="4" y="14"/>
                    </a:lnTo>
                    <a:lnTo>
                      <a:pt x="9" y="2"/>
                    </a:lnTo>
                    <a:lnTo>
                      <a:pt x="16" y="0"/>
                    </a:lnTo>
                    <a:lnTo>
                      <a:pt x="17" y="4"/>
                    </a:lnTo>
                    <a:lnTo>
                      <a:pt x="19" y="11"/>
                    </a:lnTo>
                    <a:lnTo>
                      <a:pt x="26" y="24"/>
                    </a:lnTo>
                    <a:close/>
                  </a:path>
                </a:pathLst>
              </a:custGeom>
              <a:solidFill>
                <a:srgbClr val="FFFF99">
                  <a:alpha val="33000"/>
                </a:srgbClr>
              </a:solidFill>
              <a:ln w="0">
                <a:solidFill>
                  <a:srgbClr val="000000"/>
                </a:solidFill>
                <a:prstDash val="solid"/>
                <a:round/>
                <a:headEnd/>
                <a:tailEnd/>
              </a:ln>
            </p:spPr>
            <p:txBody>
              <a:bodyPr/>
              <a:lstStyle/>
              <a:p>
                <a:endParaRPr lang="el-G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33"/>
                                        </p:tgtEl>
                                        <p:attrNameLst>
                                          <p:attrName>style.visibility</p:attrName>
                                        </p:attrNameLst>
                                      </p:cBhvr>
                                      <p:to>
                                        <p:strVal val="visible"/>
                                      </p:to>
                                    </p:set>
                                    <p:animEffect transition="in" filter="fade">
                                      <p:cBhvr>
                                        <p:cTn id="7" dur="2000"/>
                                        <p:tgtEl>
                                          <p:spTgt spid="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6" name="Group 102"/>
          <p:cNvGrpSpPr>
            <a:grpSpLocks/>
          </p:cNvGrpSpPr>
          <p:nvPr/>
        </p:nvGrpSpPr>
        <p:grpSpPr bwMode="auto">
          <a:xfrm>
            <a:off x="1228725" y="200025"/>
            <a:ext cx="6208713" cy="6405563"/>
            <a:chOff x="774" y="126"/>
            <a:chExt cx="3911" cy="4035"/>
          </a:xfrm>
        </p:grpSpPr>
        <p:sp>
          <p:nvSpPr>
            <p:cNvPr id="26631" name="Freeform 7"/>
            <p:cNvSpPr>
              <a:spLocks/>
            </p:cNvSpPr>
            <p:nvPr/>
          </p:nvSpPr>
          <p:spPr bwMode="auto">
            <a:xfrm>
              <a:off x="1134" y="1605"/>
              <a:ext cx="2653" cy="2175"/>
            </a:xfrm>
            <a:custGeom>
              <a:avLst/>
              <a:gdLst/>
              <a:ahLst/>
              <a:cxnLst>
                <a:cxn ang="0">
                  <a:pos x="430" y="230"/>
                </a:cxn>
                <a:cxn ang="0">
                  <a:pos x="422" y="242"/>
                </a:cxn>
                <a:cxn ang="0">
                  <a:pos x="416" y="254"/>
                </a:cxn>
                <a:cxn ang="0">
                  <a:pos x="413" y="266"/>
                </a:cxn>
                <a:cxn ang="0">
                  <a:pos x="413" y="280"/>
                </a:cxn>
                <a:cxn ang="0">
                  <a:pos x="415" y="294"/>
                </a:cxn>
                <a:cxn ang="0">
                  <a:pos x="418" y="308"/>
                </a:cxn>
                <a:cxn ang="0">
                  <a:pos x="419" y="322"/>
                </a:cxn>
                <a:cxn ang="0">
                  <a:pos x="415" y="336"/>
                </a:cxn>
                <a:cxn ang="0">
                  <a:pos x="404" y="346"/>
                </a:cxn>
                <a:cxn ang="0">
                  <a:pos x="390" y="349"/>
                </a:cxn>
                <a:cxn ang="0">
                  <a:pos x="377" y="348"/>
                </a:cxn>
                <a:cxn ang="0">
                  <a:pos x="363" y="347"/>
                </a:cxn>
                <a:cxn ang="0">
                  <a:pos x="348" y="343"/>
                </a:cxn>
                <a:cxn ang="0">
                  <a:pos x="335" y="339"/>
                </a:cxn>
                <a:cxn ang="0">
                  <a:pos x="322" y="335"/>
                </a:cxn>
                <a:cxn ang="0">
                  <a:pos x="309" y="329"/>
                </a:cxn>
                <a:cxn ang="0">
                  <a:pos x="297" y="324"/>
                </a:cxn>
                <a:cxn ang="0">
                  <a:pos x="284" y="318"/>
                </a:cxn>
                <a:cxn ang="0">
                  <a:pos x="271" y="311"/>
                </a:cxn>
                <a:cxn ang="0">
                  <a:pos x="259" y="305"/>
                </a:cxn>
                <a:cxn ang="0">
                  <a:pos x="246" y="299"/>
                </a:cxn>
                <a:cxn ang="0">
                  <a:pos x="233" y="293"/>
                </a:cxn>
                <a:cxn ang="0">
                  <a:pos x="220" y="287"/>
                </a:cxn>
                <a:cxn ang="0">
                  <a:pos x="207" y="281"/>
                </a:cxn>
                <a:cxn ang="0">
                  <a:pos x="194" y="276"/>
                </a:cxn>
                <a:cxn ang="0">
                  <a:pos x="181" y="271"/>
                </a:cxn>
                <a:cxn ang="0">
                  <a:pos x="168" y="266"/>
                </a:cxn>
                <a:cxn ang="0">
                  <a:pos x="154" y="262"/>
                </a:cxn>
                <a:cxn ang="0">
                  <a:pos x="141" y="259"/>
                </a:cxn>
                <a:cxn ang="0">
                  <a:pos x="127" y="255"/>
                </a:cxn>
                <a:cxn ang="0">
                  <a:pos x="114" y="251"/>
                </a:cxn>
                <a:cxn ang="0">
                  <a:pos x="100" y="246"/>
                </a:cxn>
                <a:cxn ang="0">
                  <a:pos x="89" y="241"/>
                </a:cxn>
                <a:cxn ang="0">
                  <a:pos x="76" y="234"/>
                </a:cxn>
                <a:cxn ang="0">
                  <a:pos x="65" y="226"/>
                </a:cxn>
                <a:cxn ang="0">
                  <a:pos x="57" y="218"/>
                </a:cxn>
                <a:cxn ang="0">
                  <a:pos x="51" y="207"/>
                </a:cxn>
                <a:cxn ang="0">
                  <a:pos x="47" y="194"/>
                </a:cxn>
                <a:cxn ang="0">
                  <a:pos x="44" y="180"/>
                </a:cxn>
                <a:cxn ang="0">
                  <a:pos x="42" y="166"/>
                </a:cxn>
                <a:cxn ang="0">
                  <a:pos x="40" y="152"/>
                </a:cxn>
                <a:cxn ang="0">
                  <a:pos x="39" y="137"/>
                </a:cxn>
                <a:cxn ang="0">
                  <a:pos x="36" y="122"/>
                </a:cxn>
                <a:cxn ang="0">
                  <a:pos x="31" y="108"/>
                </a:cxn>
                <a:cxn ang="0">
                  <a:pos x="27" y="96"/>
                </a:cxn>
                <a:cxn ang="0">
                  <a:pos x="21" y="83"/>
                </a:cxn>
                <a:cxn ang="0">
                  <a:pos x="15" y="70"/>
                </a:cxn>
                <a:cxn ang="0">
                  <a:pos x="10" y="57"/>
                </a:cxn>
                <a:cxn ang="0">
                  <a:pos x="6" y="44"/>
                </a:cxn>
                <a:cxn ang="0">
                  <a:pos x="3" y="31"/>
                </a:cxn>
                <a:cxn ang="0">
                  <a:pos x="1" y="17"/>
                </a:cxn>
                <a:cxn ang="0">
                  <a:pos x="0" y="3"/>
                </a:cxn>
              </a:cxnLst>
              <a:rect l="0" t="0" r="r" b="b"/>
              <a:pathLst>
                <a:path w="435" h="349">
                  <a:moveTo>
                    <a:pt x="435" y="222"/>
                  </a:moveTo>
                  <a:lnTo>
                    <a:pt x="433" y="226"/>
                  </a:lnTo>
                  <a:lnTo>
                    <a:pt x="430" y="230"/>
                  </a:lnTo>
                  <a:lnTo>
                    <a:pt x="427" y="234"/>
                  </a:lnTo>
                  <a:lnTo>
                    <a:pt x="424" y="238"/>
                  </a:lnTo>
                  <a:lnTo>
                    <a:pt x="422" y="242"/>
                  </a:lnTo>
                  <a:lnTo>
                    <a:pt x="419" y="246"/>
                  </a:lnTo>
                  <a:lnTo>
                    <a:pt x="417" y="250"/>
                  </a:lnTo>
                  <a:lnTo>
                    <a:pt x="416" y="254"/>
                  </a:lnTo>
                  <a:lnTo>
                    <a:pt x="415" y="259"/>
                  </a:lnTo>
                  <a:lnTo>
                    <a:pt x="414" y="262"/>
                  </a:lnTo>
                  <a:lnTo>
                    <a:pt x="413" y="266"/>
                  </a:lnTo>
                  <a:lnTo>
                    <a:pt x="413" y="271"/>
                  </a:lnTo>
                  <a:lnTo>
                    <a:pt x="413" y="275"/>
                  </a:lnTo>
                  <a:lnTo>
                    <a:pt x="413" y="280"/>
                  </a:lnTo>
                  <a:lnTo>
                    <a:pt x="413" y="284"/>
                  </a:lnTo>
                  <a:lnTo>
                    <a:pt x="414" y="289"/>
                  </a:lnTo>
                  <a:lnTo>
                    <a:pt x="415" y="294"/>
                  </a:lnTo>
                  <a:lnTo>
                    <a:pt x="416" y="299"/>
                  </a:lnTo>
                  <a:lnTo>
                    <a:pt x="417" y="303"/>
                  </a:lnTo>
                  <a:lnTo>
                    <a:pt x="418" y="308"/>
                  </a:lnTo>
                  <a:lnTo>
                    <a:pt x="419" y="312"/>
                  </a:lnTo>
                  <a:lnTo>
                    <a:pt x="419" y="317"/>
                  </a:lnTo>
                  <a:lnTo>
                    <a:pt x="419" y="322"/>
                  </a:lnTo>
                  <a:lnTo>
                    <a:pt x="418" y="328"/>
                  </a:lnTo>
                  <a:lnTo>
                    <a:pt x="417" y="332"/>
                  </a:lnTo>
                  <a:lnTo>
                    <a:pt x="415" y="336"/>
                  </a:lnTo>
                  <a:lnTo>
                    <a:pt x="412" y="341"/>
                  </a:lnTo>
                  <a:lnTo>
                    <a:pt x="408" y="344"/>
                  </a:lnTo>
                  <a:lnTo>
                    <a:pt x="404" y="346"/>
                  </a:lnTo>
                  <a:lnTo>
                    <a:pt x="400" y="347"/>
                  </a:lnTo>
                  <a:lnTo>
                    <a:pt x="395" y="348"/>
                  </a:lnTo>
                  <a:lnTo>
                    <a:pt x="390" y="349"/>
                  </a:lnTo>
                  <a:lnTo>
                    <a:pt x="387" y="349"/>
                  </a:lnTo>
                  <a:lnTo>
                    <a:pt x="382" y="348"/>
                  </a:lnTo>
                  <a:lnTo>
                    <a:pt x="377" y="348"/>
                  </a:lnTo>
                  <a:lnTo>
                    <a:pt x="372" y="348"/>
                  </a:lnTo>
                  <a:lnTo>
                    <a:pt x="367" y="347"/>
                  </a:lnTo>
                  <a:lnTo>
                    <a:pt x="363" y="347"/>
                  </a:lnTo>
                  <a:lnTo>
                    <a:pt x="358" y="346"/>
                  </a:lnTo>
                  <a:lnTo>
                    <a:pt x="353" y="345"/>
                  </a:lnTo>
                  <a:lnTo>
                    <a:pt x="348" y="343"/>
                  </a:lnTo>
                  <a:lnTo>
                    <a:pt x="344" y="342"/>
                  </a:lnTo>
                  <a:lnTo>
                    <a:pt x="339" y="341"/>
                  </a:lnTo>
                  <a:lnTo>
                    <a:pt x="335" y="339"/>
                  </a:lnTo>
                  <a:lnTo>
                    <a:pt x="331" y="338"/>
                  </a:lnTo>
                  <a:lnTo>
                    <a:pt x="326" y="336"/>
                  </a:lnTo>
                  <a:lnTo>
                    <a:pt x="322" y="335"/>
                  </a:lnTo>
                  <a:lnTo>
                    <a:pt x="317" y="333"/>
                  </a:lnTo>
                  <a:lnTo>
                    <a:pt x="313" y="331"/>
                  </a:lnTo>
                  <a:lnTo>
                    <a:pt x="309" y="329"/>
                  </a:lnTo>
                  <a:lnTo>
                    <a:pt x="305" y="327"/>
                  </a:lnTo>
                  <a:lnTo>
                    <a:pt x="301" y="325"/>
                  </a:lnTo>
                  <a:lnTo>
                    <a:pt x="297" y="324"/>
                  </a:lnTo>
                  <a:lnTo>
                    <a:pt x="293" y="322"/>
                  </a:lnTo>
                  <a:lnTo>
                    <a:pt x="288" y="319"/>
                  </a:lnTo>
                  <a:lnTo>
                    <a:pt x="284" y="318"/>
                  </a:lnTo>
                  <a:lnTo>
                    <a:pt x="280" y="315"/>
                  </a:lnTo>
                  <a:lnTo>
                    <a:pt x="276" y="313"/>
                  </a:lnTo>
                  <a:lnTo>
                    <a:pt x="271" y="311"/>
                  </a:lnTo>
                  <a:lnTo>
                    <a:pt x="267" y="309"/>
                  </a:lnTo>
                  <a:lnTo>
                    <a:pt x="263" y="307"/>
                  </a:lnTo>
                  <a:lnTo>
                    <a:pt x="259" y="305"/>
                  </a:lnTo>
                  <a:lnTo>
                    <a:pt x="254" y="303"/>
                  </a:lnTo>
                  <a:lnTo>
                    <a:pt x="250" y="301"/>
                  </a:lnTo>
                  <a:lnTo>
                    <a:pt x="246" y="299"/>
                  </a:lnTo>
                  <a:lnTo>
                    <a:pt x="242" y="297"/>
                  </a:lnTo>
                  <a:lnTo>
                    <a:pt x="237" y="295"/>
                  </a:lnTo>
                  <a:lnTo>
                    <a:pt x="233" y="293"/>
                  </a:lnTo>
                  <a:lnTo>
                    <a:pt x="228" y="291"/>
                  </a:lnTo>
                  <a:lnTo>
                    <a:pt x="224" y="289"/>
                  </a:lnTo>
                  <a:lnTo>
                    <a:pt x="220" y="287"/>
                  </a:lnTo>
                  <a:lnTo>
                    <a:pt x="216" y="285"/>
                  </a:lnTo>
                  <a:lnTo>
                    <a:pt x="211" y="283"/>
                  </a:lnTo>
                  <a:lnTo>
                    <a:pt x="207" y="281"/>
                  </a:lnTo>
                  <a:lnTo>
                    <a:pt x="203" y="279"/>
                  </a:lnTo>
                  <a:lnTo>
                    <a:pt x="199" y="277"/>
                  </a:lnTo>
                  <a:lnTo>
                    <a:pt x="194" y="276"/>
                  </a:lnTo>
                  <a:lnTo>
                    <a:pt x="190" y="274"/>
                  </a:lnTo>
                  <a:lnTo>
                    <a:pt x="185" y="272"/>
                  </a:lnTo>
                  <a:lnTo>
                    <a:pt x="181" y="271"/>
                  </a:lnTo>
                  <a:lnTo>
                    <a:pt x="176" y="269"/>
                  </a:lnTo>
                  <a:lnTo>
                    <a:pt x="172" y="268"/>
                  </a:lnTo>
                  <a:lnTo>
                    <a:pt x="168" y="266"/>
                  </a:lnTo>
                  <a:lnTo>
                    <a:pt x="163" y="265"/>
                  </a:lnTo>
                  <a:lnTo>
                    <a:pt x="159" y="264"/>
                  </a:lnTo>
                  <a:lnTo>
                    <a:pt x="154" y="262"/>
                  </a:lnTo>
                  <a:lnTo>
                    <a:pt x="150" y="261"/>
                  </a:lnTo>
                  <a:lnTo>
                    <a:pt x="145" y="260"/>
                  </a:lnTo>
                  <a:lnTo>
                    <a:pt x="141" y="259"/>
                  </a:lnTo>
                  <a:lnTo>
                    <a:pt x="136" y="258"/>
                  </a:lnTo>
                  <a:lnTo>
                    <a:pt x="132" y="256"/>
                  </a:lnTo>
                  <a:lnTo>
                    <a:pt x="127" y="255"/>
                  </a:lnTo>
                  <a:lnTo>
                    <a:pt x="123" y="254"/>
                  </a:lnTo>
                  <a:lnTo>
                    <a:pt x="118" y="252"/>
                  </a:lnTo>
                  <a:lnTo>
                    <a:pt x="114" y="251"/>
                  </a:lnTo>
                  <a:lnTo>
                    <a:pt x="109" y="249"/>
                  </a:lnTo>
                  <a:lnTo>
                    <a:pt x="105" y="248"/>
                  </a:lnTo>
                  <a:lnTo>
                    <a:pt x="100" y="246"/>
                  </a:lnTo>
                  <a:lnTo>
                    <a:pt x="96" y="244"/>
                  </a:lnTo>
                  <a:lnTo>
                    <a:pt x="94" y="243"/>
                  </a:lnTo>
                  <a:lnTo>
                    <a:pt x="89" y="241"/>
                  </a:lnTo>
                  <a:lnTo>
                    <a:pt x="85" y="239"/>
                  </a:lnTo>
                  <a:lnTo>
                    <a:pt x="81" y="236"/>
                  </a:lnTo>
                  <a:lnTo>
                    <a:pt x="76" y="234"/>
                  </a:lnTo>
                  <a:lnTo>
                    <a:pt x="73" y="231"/>
                  </a:lnTo>
                  <a:lnTo>
                    <a:pt x="69" y="229"/>
                  </a:lnTo>
                  <a:lnTo>
                    <a:pt x="65" y="226"/>
                  </a:lnTo>
                  <a:lnTo>
                    <a:pt x="62" y="223"/>
                  </a:lnTo>
                  <a:lnTo>
                    <a:pt x="60" y="221"/>
                  </a:lnTo>
                  <a:lnTo>
                    <a:pt x="57" y="218"/>
                  </a:lnTo>
                  <a:lnTo>
                    <a:pt x="55" y="214"/>
                  </a:lnTo>
                  <a:lnTo>
                    <a:pt x="53" y="210"/>
                  </a:lnTo>
                  <a:lnTo>
                    <a:pt x="51" y="207"/>
                  </a:lnTo>
                  <a:lnTo>
                    <a:pt x="49" y="202"/>
                  </a:lnTo>
                  <a:lnTo>
                    <a:pt x="48" y="198"/>
                  </a:lnTo>
                  <a:lnTo>
                    <a:pt x="47" y="194"/>
                  </a:lnTo>
                  <a:lnTo>
                    <a:pt x="46" y="190"/>
                  </a:lnTo>
                  <a:lnTo>
                    <a:pt x="45" y="185"/>
                  </a:lnTo>
                  <a:lnTo>
                    <a:pt x="44" y="180"/>
                  </a:lnTo>
                  <a:lnTo>
                    <a:pt x="43" y="176"/>
                  </a:lnTo>
                  <a:lnTo>
                    <a:pt x="42" y="171"/>
                  </a:lnTo>
                  <a:lnTo>
                    <a:pt x="42" y="166"/>
                  </a:lnTo>
                  <a:lnTo>
                    <a:pt x="41" y="161"/>
                  </a:lnTo>
                  <a:lnTo>
                    <a:pt x="41" y="156"/>
                  </a:lnTo>
                  <a:lnTo>
                    <a:pt x="40" y="152"/>
                  </a:lnTo>
                  <a:lnTo>
                    <a:pt x="40" y="147"/>
                  </a:lnTo>
                  <a:lnTo>
                    <a:pt x="39" y="142"/>
                  </a:lnTo>
                  <a:lnTo>
                    <a:pt x="39" y="137"/>
                  </a:lnTo>
                  <a:lnTo>
                    <a:pt x="38" y="132"/>
                  </a:lnTo>
                  <a:lnTo>
                    <a:pt x="37" y="127"/>
                  </a:lnTo>
                  <a:lnTo>
                    <a:pt x="36" y="122"/>
                  </a:lnTo>
                  <a:lnTo>
                    <a:pt x="34" y="118"/>
                  </a:lnTo>
                  <a:lnTo>
                    <a:pt x="33" y="113"/>
                  </a:lnTo>
                  <a:lnTo>
                    <a:pt x="31" y="108"/>
                  </a:lnTo>
                  <a:lnTo>
                    <a:pt x="30" y="104"/>
                  </a:lnTo>
                  <a:lnTo>
                    <a:pt x="28" y="100"/>
                  </a:lnTo>
                  <a:lnTo>
                    <a:pt x="27" y="96"/>
                  </a:lnTo>
                  <a:lnTo>
                    <a:pt x="25" y="91"/>
                  </a:lnTo>
                  <a:lnTo>
                    <a:pt x="23" y="87"/>
                  </a:lnTo>
                  <a:lnTo>
                    <a:pt x="21" y="83"/>
                  </a:lnTo>
                  <a:lnTo>
                    <a:pt x="19" y="78"/>
                  </a:lnTo>
                  <a:lnTo>
                    <a:pt x="17" y="74"/>
                  </a:lnTo>
                  <a:lnTo>
                    <a:pt x="15" y="70"/>
                  </a:lnTo>
                  <a:lnTo>
                    <a:pt x="13" y="66"/>
                  </a:lnTo>
                  <a:lnTo>
                    <a:pt x="12" y="61"/>
                  </a:lnTo>
                  <a:lnTo>
                    <a:pt x="10" y="57"/>
                  </a:lnTo>
                  <a:lnTo>
                    <a:pt x="9" y="53"/>
                  </a:lnTo>
                  <a:lnTo>
                    <a:pt x="7" y="49"/>
                  </a:lnTo>
                  <a:lnTo>
                    <a:pt x="6" y="44"/>
                  </a:lnTo>
                  <a:lnTo>
                    <a:pt x="5" y="39"/>
                  </a:lnTo>
                  <a:lnTo>
                    <a:pt x="4" y="35"/>
                  </a:lnTo>
                  <a:lnTo>
                    <a:pt x="3" y="31"/>
                  </a:lnTo>
                  <a:lnTo>
                    <a:pt x="2" y="26"/>
                  </a:lnTo>
                  <a:lnTo>
                    <a:pt x="2" y="21"/>
                  </a:lnTo>
                  <a:lnTo>
                    <a:pt x="1" y="17"/>
                  </a:lnTo>
                  <a:lnTo>
                    <a:pt x="1" y="12"/>
                  </a:lnTo>
                  <a:lnTo>
                    <a:pt x="1" y="8"/>
                  </a:lnTo>
                  <a:lnTo>
                    <a:pt x="0" y="3"/>
                  </a:lnTo>
                  <a:lnTo>
                    <a:pt x="0" y="0"/>
                  </a:lnTo>
                  <a:lnTo>
                    <a:pt x="0" y="0"/>
                  </a:lnTo>
                </a:path>
              </a:pathLst>
            </a:custGeom>
            <a:noFill/>
            <a:ln w="19050" cmpd="sng">
              <a:solidFill>
                <a:schemeClr val="tx1">
                  <a:lumMod val="85000"/>
                  <a:lumOff val="15000"/>
                </a:schemeClr>
              </a:solidFill>
              <a:prstDash val="solid"/>
              <a:round/>
              <a:headEnd/>
              <a:tailEnd/>
            </a:ln>
          </p:spPr>
          <p:txBody>
            <a:bodyPr/>
            <a:lstStyle/>
            <a:p>
              <a:endParaRPr lang="el-GR"/>
            </a:p>
          </p:txBody>
        </p:sp>
        <p:sp>
          <p:nvSpPr>
            <p:cNvPr id="26632" name="Freeform 8"/>
            <p:cNvSpPr>
              <a:spLocks/>
            </p:cNvSpPr>
            <p:nvPr/>
          </p:nvSpPr>
          <p:spPr bwMode="auto">
            <a:xfrm>
              <a:off x="914" y="340"/>
              <a:ext cx="2702" cy="1677"/>
            </a:xfrm>
            <a:custGeom>
              <a:avLst/>
              <a:gdLst/>
              <a:ahLst/>
              <a:cxnLst>
                <a:cxn ang="0">
                  <a:pos x="443" y="0"/>
                </a:cxn>
                <a:cxn ang="0">
                  <a:pos x="226" y="26"/>
                </a:cxn>
                <a:cxn ang="0">
                  <a:pos x="98" y="77"/>
                </a:cxn>
                <a:cxn ang="0">
                  <a:pos x="80" y="83"/>
                </a:cxn>
                <a:cxn ang="0">
                  <a:pos x="0" y="269"/>
                </a:cxn>
              </a:cxnLst>
              <a:rect l="0" t="0" r="r" b="b"/>
              <a:pathLst>
                <a:path w="443" h="269">
                  <a:moveTo>
                    <a:pt x="443" y="0"/>
                  </a:moveTo>
                  <a:lnTo>
                    <a:pt x="226" y="26"/>
                  </a:lnTo>
                  <a:lnTo>
                    <a:pt x="98" y="77"/>
                  </a:lnTo>
                  <a:lnTo>
                    <a:pt x="80" y="83"/>
                  </a:lnTo>
                  <a:lnTo>
                    <a:pt x="0" y="269"/>
                  </a:lnTo>
                </a:path>
              </a:pathLst>
            </a:custGeom>
            <a:noFill/>
            <a:ln w="19050" cmpd="sng">
              <a:solidFill>
                <a:schemeClr val="tx1">
                  <a:lumMod val="85000"/>
                  <a:lumOff val="15000"/>
                </a:schemeClr>
              </a:solidFill>
              <a:prstDash val="solid"/>
              <a:round/>
              <a:headEnd/>
              <a:tailEnd/>
            </a:ln>
          </p:spPr>
          <p:txBody>
            <a:bodyPr/>
            <a:lstStyle/>
            <a:p>
              <a:endParaRPr lang="el-GR"/>
            </a:p>
          </p:txBody>
        </p:sp>
        <p:sp>
          <p:nvSpPr>
            <p:cNvPr id="26633" name="Freeform 9"/>
            <p:cNvSpPr>
              <a:spLocks/>
            </p:cNvSpPr>
            <p:nvPr/>
          </p:nvSpPr>
          <p:spPr bwMode="auto">
            <a:xfrm>
              <a:off x="3880" y="2316"/>
              <a:ext cx="316" cy="362"/>
            </a:xfrm>
            <a:custGeom>
              <a:avLst/>
              <a:gdLst/>
              <a:ahLst/>
              <a:cxnLst>
                <a:cxn ang="0">
                  <a:pos x="0" y="64"/>
                </a:cxn>
                <a:cxn ang="0">
                  <a:pos x="0" y="73"/>
                </a:cxn>
                <a:cxn ang="0">
                  <a:pos x="12" y="88"/>
                </a:cxn>
                <a:cxn ang="0">
                  <a:pos x="33" y="101"/>
                </a:cxn>
                <a:cxn ang="0">
                  <a:pos x="51" y="110"/>
                </a:cxn>
                <a:cxn ang="0">
                  <a:pos x="77" y="122"/>
                </a:cxn>
                <a:cxn ang="0">
                  <a:pos x="98" y="140"/>
                </a:cxn>
                <a:cxn ang="0">
                  <a:pos x="104" y="155"/>
                </a:cxn>
                <a:cxn ang="0">
                  <a:pos x="119" y="165"/>
                </a:cxn>
                <a:cxn ang="0">
                  <a:pos x="140" y="177"/>
                </a:cxn>
                <a:cxn ang="0">
                  <a:pos x="149" y="177"/>
                </a:cxn>
                <a:cxn ang="0">
                  <a:pos x="155" y="171"/>
                </a:cxn>
                <a:cxn ang="0">
                  <a:pos x="152" y="140"/>
                </a:cxn>
                <a:cxn ang="0">
                  <a:pos x="143" y="104"/>
                </a:cxn>
                <a:cxn ang="0">
                  <a:pos x="131" y="64"/>
                </a:cxn>
                <a:cxn ang="0">
                  <a:pos x="119" y="40"/>
                </a:cxn>
                <a:cxn ang="0">
                  <a:pos x="104" y="18"/>
                </a:cxn>
                <a:cxn ang="0">
                  <a:pos x="92" y="9"/>
                </a:cxn>
                <a:cxn ang="0">
                  <a:pos x="77" y="0"/>
                </a:cxn>
                <a:cxn ang="0">
                  <a:pos x="71" y="6"/>
                </a:cxn>
                <a:cxn ang="0">
                  <a:pos x="71" y="21"/>
                </a:cxn>
                <a:cxn ang="0">
                  <a:pos x="74" y="46"/>
                </a:cxn>
                <a:cxn ang="0">
                  <a:pos x="71" y="55"/>
                </a:cxn>
                <a:cxn ang="0">
                  <a:pos x="66" y="64"/>
                </a:cxn>
                <a:cxn ang="0">
                  <a:pos x="54" y="70"/>
                </a:cxn>
                <a:cxn ang="0">
                  <a:pos x="33" y="64"/>
                </a:cxn>
                <a:cxn ang="0">
                  <a:pos x="21" y="61"/>
                </a:cxn>
                <a:cxn ang="0">
                  <a:pos x="6" y="61"/>
                </a:cxn>
                <a:cxn ang="0">
                  <a:pos x="0" y="64"/>
                </a:cxn>
              </a:cxnLst>
              <a:rect l="0" t="0" r="r" b="b"/>
              <a:pathLst>
                <a:path w="155" h="177">
                  <a:moveTo>
                    <a:pt x="0" y="64"/>
                  </a:moveTo>
                  <a:lnTo>
                    <a:pt x="0" y="73"/>
                  </a:lnTo>
                  <a:lnTo>
                    <a:pt x="12" y="88"/>
                  </a:lnTo>
                  <a:lnTo>
                    <a:pt x="33" y="101"/>
                  </a:lnTo>
                  <a:lnTo>
                    <a:pt x="51" y="110"/>
                  </a:lnTo>
                  <a:lnTo>
                    <a:pt x="77" y="122"/>
                  </a:lnTo>
                  <a:lnTo>
                    <a:pt x="98" y="140"/>
                  </a:lnTo>
                  <a:lnTo>
                    <a:pt x="104" y="155"/>
                  </a:lnTo>
                  <a:lnTo>
                    <a:pt x="119" y="165"/>
                  </a:lnTo>
                  <a:lnTo>
                    <a:pt x="140" y="177"/>
                  </a:lnTo>
                  <a:lnTo>
                    <a:pt x="149" y="177"/>
                  </a:lnTo>
                  <a:lnTo>
                    <a:pt x="155" y="171"/>
                  </a:lnTo>
                  <a:lnTo>
                    <a:pt x="152" y="140"/>
                  </a:lnTo>
                  <a:lnTo>
                    <a:pt x="143" y="104"/>
                  </a:lnTo>
                  <a:lnTo>
                    <a:pt x="131" y="64"/>
                  </a:lnTo>
                  <a:lnTo>
                    <a:pt x="119" y="40"/>
                  </a:lnTo>
                  <a:lnTo>
                    <a:pt x="104" y="18"/>
                  </a:lnTo>
                  <a:lnTo>
                    <a:pt x="92" y="9"/>
                  </a:lnTo>
                  <a:lnTo>
                    <a:pt x="77" y="0"/>
                  </a:lnTo>
                  <a:lnTo>
                    <a:pt x="71" y="6"/>
                  </a:lnTo>
                  <a:lnTo>
                    <a:pt x="71" y="21"/>
                  </a:lnTo>
                  <a:lnTo>
                    <a:pt x="74" y="46"/>
                  </a:lnTo>
                  <a:lnTo>
                    <a:pt x="71" y="55"/>
                  </a:lnTo>
                  <a:lnTo>
                    <a:pt x="66" y="64"/>
                  </a:lnTo>
                  <a:lnTo>
                    <a:pt x="54" y="70"/>
                  </a:lnTo>
                  <a:lnTo>
                    <a:pt x="33" y="64"/>
                  </a:lnTo>
                  <a:lnTo>
                    <a:pt x="21" y="61"/>
                  </a:lnTo>
                  <a:lnTo>
                    <a:pt x="6" y="61"/>
                  </a:lnTo>
                  <a:lnTo>
                    <a:pt x="0" y="64"/>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34" name="Freeform 10"/>
            <p:cNvSpPr>
              <a:spLocks/>
            </p:cNvSpPr>
            <p:nvPr/>
          </p:nvSpPr>
          <p:spPr bwMode="auto">
            <a:xfrm>
              <a:off x="3661" y="2017"/>
              <a:ext cx="376" cy="442"/>
            </a:xfrm>
            <a:custGeom>
              <a:avLst/>
              <a:gdLst/>
              <a:ahLst/>
              <a:cxnLst>
                <a:cxn ang="0">
                  <a:pos x="184" y="146"/>
                </a:cxn>
                <a:cxn ang="0">
                  <a:pos x="161" y="119"/>
                </a:cxn>
                <a:cxn ang="0">
                  <a:pos x="125" y="79"/>
                </a:cxn>
                <a:cxn ang="0">
                  <a:pos x="95" y="55"/>
                </a:cxn>
                <a:cxn ang="0">
                  <a:pos x="71" y="33"/>
                </a:cxn>
                <a:cxn ang="0">
                  <a:pos x="35" y="12"/>
                </a:cxn>
                <a:cxn ang="0">
                  <a:pos x="11" y="0"/>
                </a:cxn>
                <a:cxn ang="0">
                  <a:pos x="6" y="3"/>
                </a:cxn>
                <a:cxn ang="0">
                  <a:pos x="0" y="12"/>
                </a:cxn>
                <a:cxn ang="0">
                  <a:pos x="6" y="45"/>
                </a:cxn>
                <a:cxn ang="0">
                  <a:pos x="26" y="91"/>
                </a:cxn>
                <a:cxn ang="0">
                  <a:pos x="41" y="122"/>
                </a:cxn>
                <a:cxn ang="0">
                  <a:pos x="62" y="155"/>
                </a:cxn>
                <a:cxn ang="0">
                  <a:pos x="95" y="195"/>
                </a:cxn>
                <a:cxn ang="0">
                  <a:pos x="107" y="210"/>
                </a:cxn>
                <a:cxn ang="0">
                  <a:pos x="113" y="207"/>
                </a:cxn>
                <a:cxn ang="0">
                  <a:pos x="128" y="207"/>
                </a:cxn>
                <a:cxn ang="0">
                  <a:pos x="140" y="210"/>
                </a:cxn>
                <a:cxn ang="0">
                  <a:pos x="161" y="216"/>
                </a:cxn>
                <a:cxn ang="0">
                  <a:pos x="173" y="210"/>
                </a:cxn>
                <a:cxn ang="0">
                  <a:pos x="178" y="201"/>
                </a:cxn>
                <a:cxn ang="0">
                  <a:pos x="181" y="192"/>
                </a:cxn>
                <a:cxn ang="0">
                  <a:pos x="178" y="167"/>
                </a:cxn>
                <a:cxn ang="0">
                  <a:pos x="178" y="152"/>
                </a:cxn>
                <a:cxn ang="0">
                  <a:pos x="184" y="146"/>
                </a:cxn>
              </a:cxnLst>
              <a:rect l="0" t="0" r="r" b="b"/>
              <a:pathLst>
                <a:path w="184" h="216">
                  <a:moveTo>
                    <a:pt x="184" y="146"/>
                  </a:moveTo>
                  <a:lnTo>
                    <a:pt x="161" y="119"/>
                  </a:lnTo>
                  <a:lnTo>
                    <a:pt x="125" y="79"/>
                  </a:lnTo>
                  <a:lnTo>
                    <a:pt x="95" y="55"/>
                  </a:lnTo>
                  <a:lnTo>
                    <a:pt x="71" y="33"/>
                  </a:lnTo>
                  <a:lnTo>
                    <a:pt x="35" y="12"/>
                  </a:lnTo>
                  <a:lnTo>
                    <a:pt x="11" y="0"/>
                  </a:lnTo>
                  <a:lnTo>
                    <a:pt x="6" y="3"/>
                  </a:lnTo>
                  <a:lnTo>
                    <a:pt x="0" y="12"/>
                  </a:lnTo>
                  <a:lnTo>
                    <a:pt x="6" y="45"/>
                  </a:lnTo>
                  <a:lnTo>
                    <a:pt x="26" y="91"/>
                  </a:lnTo>
                  <a:lnTo>
                    <a:pt x="41" y="122"/>
                  </a:lnTo>
                  <a:lnTo>
                    <a:pt x="62" y="155"/>
                  </a:lnTo>
                  <a:lnTo>
                    <a:pt x="95" y="195"/>
                  </a:lnTo>
                  <a:lnTo>
                    <a:pt x="107" y="210"/>
                  </a:lnTo>
                  <a:lnTo>
                    <a:pt x="113" y="207"/>
                  </a:lnTo>
                  <a:lnTo>
                    <a:pt x="128" y="207"/>
                  </a:lnTo>
                  <a:lnTo>
                    <a:pt x="140" y="210"/>
                  </a:lnTo>
                  <a:lnTo>
                    <a:pt x="161" y="216"/>
                  </a:lnTo>
                  <a:lnTo>
                    <a:pt x="173" y="210"/>
                  </a:lnTo>
                  <a:lnTo>
                    <a:pt x="178" y="201"/>
                  </a:lnTo>
                  <a:lnTo>
                    <a:pt x="181" y="192"/>
                  </a:lnTo>
                  <a:lnTo>
                    <a:pt x="178" y="167"/>
                  </a:lnTo>
                  <a:lnTo>
                    <a:pt x="178" y="152"/>
                  </a:lnTo>
                  <a:lnTo>
                    <a:pt x="184" y="146"/>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35" name="Freeform 11"/>
            <p:cNvSpPr>
              <a:spLocks/>
            </p:cNvSpPr>
            <p:nvPr/>
          </p:nvSpPr>
          <p:spPr bwMode="auto">
            <a:xfrm>
              <a:off x="3719" y="2628"/>
              <a:ext cx="295" cy="312"/>
            </a:xfrm>
            <a:custGeom>
              <a:avLst/>
              <a:gdLst/>
              <a:ahLst/>
              <a:cxnLst>
                <a:cxn ang="0">
                  <a:pos x="72" y="153"/>
                </a:cxn>
                <a:cxn ang="0">
                  <a:pos x="87" y="135"/>
                </a:cxn>
                <a:cxn ang="0">
                  <a:pos x="99" y="125"/>
                </a:cxn>
                <a:cxn ang="0">
                  <a:pos x="108" y="116"/>
                </a:cxn>
                <a:cxn ang="0">
                  <a:pos x="129" y="80"/>
                </a:cxn>
                <a:cxn ang="0">
                  <a:pos x="144" y="28"/>
                </a:cxn>
                <a:cxn ang="0">
                  <a:pos x="144" y="16"/>
                </a:cxn>
                <a:cxn ang="0">
                  <a:pos x="141" y="6"/>
                </a:cxn>
                <a:cxn ang="0">
                  <a:pos x="132" y="0"/>
                </a:cxn>
                <a:cxn ang="0">
                  <a:pos x="120" y="6"/>
                </a:cxn>
                <a:cxn ang="0">
                  <a:pos x="108" y="22"/>
                </a:cxn>
                <a:cxn ang="0">
                  <a:pos x="102" y="34"/>
                </a:cxn>
                <a:cxn ang="0">
                  <a:pos x="84" y="46"/>
                </a:cxn>
                <a:cxn ang="0">
                  <a:pos x="66" y="52"/>
                </a:cxn>
                <a:cxn ang="0">
                  <a:pos x="39" y="61"/>
                </a:cxn>
                <a:cxn ang="0">
                  <a:pos x="24" y="61"/>
                </a:cxn>
                <a:cxn ang="0">
                  <a:pos x="15" y="71"/>
                </a:cxn>
                <a:cxn ang="0">
                  <a:pos x="0" y="89"/>
                </a:cxn>
                <a:cxn ang="0">
                  <a:pos x="3" y="95"/>
                </a:cxn>
                <a:cxn ang="0">
                  <a:pos x="15" y="95"/>
                </a:cxn>
                <a:cxn ang="0">
                  <a:pos x="45" y="95"/>
                </a:cxn>
                <a:cxn ang="0">
                  <a:pos x="54" y="95"/>
                </a:cxn>
                <a:cxn ang="0">
                  <a:pos x="66" y="95"/>
                </a:cxn>
                <a:cxn ang="0">
                  <a:pos x="69" y="104"/>
                </a:cxn>
                <a:cxn ang="0">
                  <a:pos x="66" y="131"/>
                </a:cxn>
                <a:cxn ang="0">
                  <a:pos x="69" y="144"/>
                </a:cxn>
                <a:cxn ang="0">
                  <a:pos x="72" y="153"/>
                </a:cxn>
              </a:cxnLst>
              <a:rect l="0" t="0" r="r" b="b"/>
              <a:pathLst>
                <a:path w="144" h="153">
                  <a:moveTo>
                    <a:pt x="72" y="153"/>
                  </a:moveTo>
                  <a:lnTo>
                    <a:pt x="87" y="135"/>
                  </a:lnTo>
                  <a:lnTo>
                    <a:pt x="99" y="125"/>
                  </a:lnTo>
                  <a:lnTo>
                    <a:pt x="108" y="116"/>
                  </a:lnTo>
                  <a:lnTo>
                    <a:pt x="129" y="80"/>
                  </a:lnTo>
                  <a:lnTo>
                    <a:pt x="144" y="28"/>
                  </a:lnTo>
                  <a:lnTo>
                    <a:pt x="144" y="16"/>
                  </a:lnTo>
                  <a:lnTo>
                    <a:pt x="141" y="6"/>
                  </a:lnTo>
                  <a:lnTo>
                    <a:pt x="132" y="0"/>
                  </a:lnTo>
                  <a:lnTo>
                    <a:pt x="120" y="6"/>
                  </a:lnTo>
                  <a:lnTo>
                    <a:pt x="108" y="22"/>
                  </a:lnTo>
                  <a:lnTo>
                    <a:pt x="102" y="34"/>
                  </a:lnTo>
                  <a:lnTo>
                    <a:pt x="84" y="46"/>
                  </a:lnTo>
                  <a:lnTo>
                    <a:pt x="66" y="52"/>
                  </a:lnTo>
                  <a:lnTo>
                    <a:pt x="39" y="61"/>
                  </a:lnTo>
                  <a:lnTo>
                    <a:pt x="24" y="61"/>
                  </a:lnTo>
                  <a:lnTo>
                    <a:pt x="15" y="71"/>
                  </a:lnTo>
                  <a:lnTo>
                    <a:pt x="0" y="89"/>
                  </a:lnTo>
                  <a:lnTo>
                    <a:pt x="3" y="95"/>
                  </a:lnTo>
                  <a:lnTo>
                    <a:pt x="15" y="95"/>
                  </a:lnTo>
                  <a:lnTo>
                    <a:pt x="45" y="95"/>
                  </a:lnTo>
                  <a:lnTo>
                    <a:pt x="54" y="95"/>
                  </a:lnTo>
                  <a:lnTo>
                    <a:pt x="66" y="95"/>
                  </a:lnTo>
                  <a:lnTo>
                    <a:pt x="69" y="104"/>
                  </a:lnTo>
                  <a:lnTo>
                    <a:pt x="66" y="131"/>
                  </a:lnTo>
                  <a:lnTo>
                    <a:pt x="69" y="144"/>
                  </a:lnTo>
                  <a:lnTo>
                    <a:pt x="72" y="153"/>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36" name="Freeform 12"/>
            <p:cNvSpPr>
              <a:spLocks/>
            </p:cNvSpPr>
            <p:nvPr/>
          </p:nvSpPr>
          <p:spPr bwMode="auto">
            <a:xfrm>
              <a:off x="3445" y="2809"/>
              <a:ext cx="422" cy="393"/>
            </a:xfrm>
            <a:custGeom>
              <a:avLst/>
              <a:gdLst/>
              <a:ahLst/>
              <a:cxnLst>
                <a:cxn ang="0">
                  <a:pos x="134" y="0"/>
                </a:cxn>
                <a:cxn ang="0">
                  <a:pos x="99" y="33"/>
                </a:cxn>
                <a:cxn ang="0">
                  <a:pos x="81" y="55"/>
                </a:cxn>
                <a:cxn ang="0">
                  <a:pos x="33" y="107"/>
                </a:cxn>
                <a:cxn ang="0">
                  <a:pos x="12" y="143"/>
                </a:cxn>
                <a:cxn ang="0">
                  <a:pos x="3" y="167"/>
                </a:cxn>
                <a:cxn ang="0">
                  <a:pos x="0" y="177"/>
                </a:cxn>
                <a:cxn ang="0">
                  <a:pos x="6" y="186"/>
                </a:cxn>
                <a:cxn ang="0">
                  <a:pos x="12" y="192"/>
                </a:cxn>
                <a:cxn ang="0">
                  <a:pos x="24" y="192"/>
                </a:cxn>
                <a:cxn ang="0">
                  <a:pos x="42" y="186"/>
                </a:cxn>
                <a:cxn ang="0">
                  <a:pos x="72" y="174"/>
                </a:cxn>
                <a:cxn ang="0">
                  <a:pos x="90" y="164"/>
                </a:cxn>
                <a:cxn ang="0">
                  <a:pos x="114" y="143"/>
                </a:cxn>
                <a:cxn ang="0">
                  <a:pos x="140" y="119"/>
                </a:cxn>
                <a:cxn ang="0">
                  <a:pos x="206" y="64"/>
                </a:cxn>
                <a:cxn ang="0">
                  <a:pos x="203" y="55"/>
                </a:cxn>
                <a:cxn ang="0">
                  <a:pos x="200" y="42"/>
                </a:cxn>
                <a:cxn ang="0">
                  <a:pos x="203" y="15"/>
                </a:cxn>
                <a:cxn ang="0">
                  <a:pos x="200" y="6"/>
                </a:cxn>
                <a:cxn ang="0">
                  <a:pos x="188" y="6"/>
                </a:cxn>
                <a:cxn ang="0">
                  <a:pos x="179" y="6"/>
                </a:cxn>
                <a:cxn ang="0">
                  <a:pos x="149" y="6"/>
                </a:cxn>
                <a:cxn ang="0">
                  <a:pos x="137" y="6"/>
                </a:cxn>
                <a:cxn ang="0">
                  <a:pos x="134" y="0"/>
                </a:cxn>
              </a:cxnLst>
              <a:rect l="0" t="0" r="r" b="b"/>
              <a:pathLst>
                <a:path w="206" h="192">
                  <a:moveTo>
                    <a:pt x="134" y="0"/>
                  </a:moveTo>
                  <a:lnTo>
                    <a:pt x="99" y="33"/>
                  </a:lnTo>
                  <a:lnTo>
                    <a:pt x="81" y="55"/>
                  </a:lnTo>
                  <a:lnTo>
                    <a:pt x="33" y="107"/>
                  </a:lnTo>
                  <a:lnTo>
                    <a:pt x="12" y="143"/>
                  </a:lnTo>
                  <a:lnTo>
                    <a:pt x="3" y="167"/>
                  </a:lnTo>
                  <a:lnTo>
                    <a:pt x="0" y="177"/>
                  </a:lnTo>
                  <a:lnTo>
                    <a:pt x="6" y="186"/>
                  </a:lnTo>
                  <a:lnTo>
                    <a:pt x="12" y="192"/>
                  </a:lnTo>
                  <a:lnTo>
                    <a:pt x="24" y="192"/>
                  </a:lnTo>
                  <a:lnTo>
                    <a:pt x="42" y="186"/>
                  </a:lnTo>
                  <a:lnTo>
                    <a:pt x="72" y="174"/>
                  </a:lnTo>
                  <a:lnTo>
                    <a:pt x="90" y="164"/>
                  </a:lnTo>
                  <a:lnTo>
                    <a:pt x="114" y="143"/>
                  </a:lnTo>
                  <a:lnTo>
                    <a:pt x="140" y="119"/>
                  </a:lnTo>
                  <a:lnTo>
                    <a:pt x="206" y="64"/>
                  </a:lnTo>
                  <a:lnTo>
                    <a:pt x="203" y="55"/>
                  </a:lnTo>
                  <a:lnTo>
                    <a:pt x="200" y="42"/>
                  </a:lnTo>
                  <a:lnTo>
                    <a:pt x="203" y="15"/>
                  </a:lnTo>
                  <a:lnTo>
                    <a:pt x="200" y="6"/>
                  </a:lnTo>
                  <a:lnTo>
                    <a:pt x="188" y="6"/>
                  </a:lnTo>
                  <a:lnTo>
                    <a:pt x="179" y="6"/>
                  </a:lnTo>
                  <a:lnTo>
                    <a:pt x="149" y="6"/>
                  </a:lnTo>
                  <a:lnTo>
                    <a:pt x="137" y="6"/>
                  </a:lnTo>
                  <a:lnTo>
                    <a:pt x="134" y="0"/>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37" name="Freeform 13"/>
            <p:cNvSpPr>
              <a:spLocks/>
            </p:cNvSpPr>
            <p:nvPr/>
          </p:nvSpPr>
          <p:spPr bwMode="auto">
            <a:xfrm>
              <a:off x="2768" y="2347"/>
              <a:ext cx="330" cy="231"/>
            </a:xfrm>
            <a:custGeom>
              <a:avLst/>
              <a:gdLst/>
              <a:ahLst/>
              <a:cxnLst>
                <a:cxn ang="0">
                  <a:pos x="27" y="3"/>
                </a:cxn>
                <a:cxn ang="0">
                  <a:pos x="9" y="40"/>
                </a:cxn>
                <a:cxn ang="0">
                  <a:pos x="6" y="52"/>
                </a:cxn>
                <a:cxn ang="0">
                  <a:pos x="0" y="67"/>
                </a:cxn>
                <a:cxn ang="0">
                  <a:pos x="3" y="86"/>
                </a:cxn>
                <a:cxn ang="0">
                  <a:pos x="12" y="86"/>
                </a:cxn>
                <a:cxn ang="0">
                  <a:pos x="9" y="73"/>
                </a:cxn>
                <a:cxn ang="0">
                  <a:pos x="12" y="86"/>
                </a:cxn>
                <a:cxn ang="0">
                  <a:pos x="21" y="95"/>
                </a:cxn>
                <a:cxn ang="0">
                  <a:pos x="36" y="107"/>
                </a:cxn>
                <a:cxn ang="0">
                  <a:pos x="45" y="107"/>
                </a:cxn>
                <a:cxn ang="0">
                  <a:pos x="66" y="95"/>
                </a:cxn>
                <a:cxn ang="0">
                  <a:pos x="78" y="92"/>
                </a:cxn>
                <a:cxn ang="0">
                  <a:pos x="75" y="79"/>
                </a:cxn>
                <a:cxn ang="0">
                  <a:pos x="75" y="64"/>
                </a:cxn>
                <a:cxn ang="0">
                  <a:pos x="75" y="79"/>
                </a:cxn>
                <a:cxn ang="0">
                  <a:pos x="78" y="92"/>
                </a:cxn>
                <a:cxn ang="0">
                  <a:pos x="102" y="110"/>
                </a:cxn>
                <a:cxn ang="0">
                  <a:pos x="107" y="113"/>
                </a:cxn>
                <a:cxn ang="0">
                  <a:pos x="113" y="113"/>
                </a:cxn>
                <a:cxn ang="0">
                  <a:pos x="146" y="101"/>
                </a:cxn>
                <a:cxn ang="0">
                  <a:pos x="158" y="92"/>
                </a:cxn>
                <a:cxn ang="0">
                  <a:pos x="161" y="86"/>
                </a:cxn>
                <a:cxn ang="0">
                  <a:pos x="161" y="73"/>
                </a:cxn>
                <a:cxn ang="0">
                  <a:pos x="155" y="40"/>
                </a:cxn>
                <a:cxn ang="0">
                  <a:pos x="152" y="28"/>
                </a:cxn>
                <a:cxn ang="0">
                  <a:pos x="152" y="6"/>
                </a:cxn>
                <a:cxn ang="0">
                  <a:pos x="128" y="3"/>
                </a:cxn>
                <a:cxn ang="0">
                  <a:pos x="113" y="3"/>
                </a:cxn>
                <a:cxn ang="0">
                  <a:pos x="90" y="6"/>
                </a:cxn>
                <a:cxn ang="0">
                  <a:pos x="42" y="0"/>
                </a:cxn>
                <a:cxn ang="0">
                  <a:pos x="27" y="3"/>
                </a:cxn>
              </a:cxnLst>
              <a:rect l="0" t="0" r="r" b="b"/>
              <a:pathLst>
                <a:path w="161" h="113">
                  <a:moveTo>
                    <a:pt x="27" y="3"/>
                  </a:moveTo>
                  <a:lnTo>
                    <a:pt x="9" y="40"/>
                  </a:lnTo>
                  <a:lnTo>
                    <a:pt x="6" y="52"/>
                  </a:lnTo>
                  <a:lnTo>
                    <a:pt x="0" y="67"/>
                  </a:lnTo>
                  <a:lnTo>
                    <a:pt x="3" y="86"/>
                  </a:lnTo>
                  <a:lnTo>
                    <a:pt x="12" y="86"/>
                  </a:lnTo>
                  <a:lnTo>
                    <a:pt x="9" y="73"/>
                  </a:lnTo>
                  <a:lnTo>
                    <a:pt x="12" y="86"/>
                  </a:lnTo>
                  <a:lnTo>
                    <a:pt x="21" y="95"/>
                  </a:lnTo>
                  <a:lnTo>
                    <a:pt x="36" y="107"/>
                  </a:lnTo>
                  <a:lnTo>
                    <a:pt x="45" y="107"/>
                  </a:lnTo>
                  <a:lnTo>
                    <a:pt x="66" y="95"/>
                  </a:lnTo>
                  <a:lnTo>
                    <a:pt x="78" y="92"/>
                  </a:lnTo>
                  <a:lnTo>
                    <a:pt x="75" y="79"/>
                  </a:lnTo>
                  <a:lnTo>
                    <a:pt x="75" y="64"/>
                  </a:lnTo>
                  <a:lnTo>
                    <a:pt x="75" y="79"/>
                  </a:lnTo>
                  <a:lnTo>
                    <a:pt x="78" y="92"/>
                  </a:lnTo>
                  <a:lnTo>
                    <a:pt x="102" y="110"/>
                  </a:lnTo>
                  <a:lnTo>
                    <a:pt x="107" y="113"/>
                  </a:lnTo>
                  <a:lnTo>
                    <a:pt x="113" y="113"/>
                  </a:lnTo>
                  <a:lnTo>
                    <a:pt x="146" y="101"/>
                  </a:lnTo>
                  <a:lnTo>
                    <a:pt x="158" y="92"/>
                  </a:lnTo>
                  <a:lnTo>
                    <a:pt x="161" y="86"/>
                  </a:lnTo>
                  <a:lnTo>
                    <a:pt x="161" y="73"/>
                  </a:lnTo>
                  <a:lnTo>
                    <a:pt x="155" y="40"/>
                  </a:lnTo>
                  <a:lnTo>
                    <a:pt x="152" y="28"/>
                  </a:lnTo>
                  <a:lnTo>
                    <a:pt x="152" y="6"/>
                  </a:lnTo>
                  <a:lnTo>
                    <a:pt x="128" y="3"/>
                  </a:lnTo>
                  <a:lnTo>
                    <a:pt x="113" y="3"/>
                  </a:lnTo>
                  <a:lnTo>
                    <a:pt x="90" y="6"/>
                  </a:lnTo>
                  <a:lnTo>
                    <a:pt x="42" y="0"/>
                  </a:lnTo>
                  <a:lnTo>
                    <a:pt x="27" y="3"/>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38" name="Freeform 14"/>
            <p:cNvSpPr>
              <a:spLocks/>
            </p:cNvSpPr>
            <p:nvPr/>
          </p:nvSpPr>
          <p:spPr bwMode="auto">
            <a:xfrm>
              <a:off x="2823" y="1949"/>
              <a:ext cx="275" cy="410"/>
            </a:xfrm>
            <a:custGeom>
              <a:avLst/>
              <a:gdLst/>
              <a:ahLst/>
              <a:cxnLst>
                <a:cxn ang="0">
                  <a:pos x="125" y="201"/>
                </a:cxn>
                <a:cxn ang="0">
                  <a:pos x="122" y="168"/>
                </a:cxn>
                <a:cxn ang="0">
                  <a:pos x="128" y="134"/>
                </a:cxn>
                <a:cxn ang="0">
                  <a:pos x="134" y="89"/>
                </a:cxn>
                <a:cxn ang="0">
                  <a:pos x="134" y="70"/>
                </a:cxn>
                <a:cxn ang="0">
                  <a:pos x="134" y="55"/>
                </a:cxn>
                <a:cxn ang="0">
                  <a:pos x="119" y="34"/>
                </a:cxn>
                <a:cxn ang="0">
                  <a:pos x="107" y="15"/>
                </a:cxn>
                <a:cxn ang="0">
                  <a:pos x="95" y="9"/>
                </a:cxn>
                <a:cxn ang="0">
                  <a:pos x="89" y="12"/>
                </a:cxn>
                <a:cxn ang="0">
                  <a:pos x="86" y="21"/>
                </a:cxn>
                <a:cxn ang="0">
                  <a:pos x="89" y="37"/>
                </a:cxn>
                <a:cxn ang="0">
                  <a:pos x="95" y="55"/>
                </a:cxn>
                <a:cxn ang="0">
                  <a:pos x="89" y="82"/>
                </a:cxn>
                <a:cxn ang="0">
                  <a:pos x="78" y="101"/>
                </a:cxn>
                <a:cxn ang="0">
                  <a:pos x="75" y="104"/>
                </a:cxn>
                <a:cxn ang="0">
                  <a:pos x="72" y="110"/>
                </a:cxn>
                <a:cxn ang="0">
                  <a:pos x="60" y="104"/>
                </a:cxn>
                <a:cxn ang="0">
                  <a:pos x="51" y="70"/>
                </a:cxn>
                <a:cxn ang="0">
                  <a:pos x="45" y="43"/>
                </a:cxn>
                <a:cxn ang="0">
                  <a:pos x="45" y="21"/>
                </a:cxn>
                <a:cxn ang="0">
                  <a:pos x="42" y="3"/>
                </a:cxn>
                <a:cxn ang="0">
                  <a:pos x="33" y="0"/>
                </a:cxn>
                <a:cxn ang="0">
                  <a:pos x="30" y="3"/>
                </a:cxn>
                <a:cxn ang="0">
                  <a:pos x="15" y="21"/>
                </a:cxn>
                <a:cxn ang="0">
                  <a:pos x="9" y="49"/>
                </a:cxn>
                <a:cxn ang="0">
                  <a:pos x="9" y="70"/>
                </a:cxn>
                <a:cxn ang="0">
                  <a:pos x="12" y="107"/>
                </a:cxn>
                <a:cxn ang="0">
                  <a:pos x="15" y="140"/>
                </a:cxn>
                <a:cxn ang="0">
                  <a:pos x="15" y="159"/>
                </a:cxn>
                <a:cxn ang="0">
                  <a:pos x="0" y="198"/>
                </a:cxn>
                <a:cxn ang="0">
                  <a:pos x="15" y="195"/>
                </a:cxn>
                <a:cxn ang="0">
                  <a:pos x="63" y="201"/>
                </a:cxn>
                <a:cxn ang="0">
                  <a:pos x="86" y="198"/>
                </a:cxn>
                <a:cxn ang="0">
                  <a:pos x="101" y="198"/>
                </a:cxn>
                <a:cxn ang="0">
                  <a:pos x="125" y="201"/>
                </a:cxn>
              </a:cxnLst>
              <a:rect l="0" t="0" r="r" b="b"/>
              <a:pathLst>
                <a:path w="134" h="201">
                  <a:moveTo>
                    <a:pt x="125" y="201"/>
                  </a:moveTo>
                  <a:lnTo>
                    <a:pt x="122" y="168"/>
                  </a:lnTo>
                  <a:lnTo>
                    <a:pt x="128" y="134"/>
                  </a:lnTo>
                  <a:lnTo>
                    <a:pt x="134" y="89"/>
                  </a:lnTo>
                  <a:lnTo>
                    <a:pt x="134" y="70"/>
                  </a:lnTo>
                  <a:lnTo>
                    <a:pt x="134" y="55"/>
                  </a:lnTo>
                  <a:lnTo>
                    <a:pt x="119" y="34"/>
                  </a:lnTo>
                  <a:lnTo>
                    <a:pt x="107" y="15"/>
                  </a:lnTo>
                  <a:lnTo>
                    <a:pt x="95" y="9"/>
                  </a:lnTo>
                  <a:lnTo>
                    <a:pt x="89" y="12"/>
                  </a:lnTo>
                  <a:lnTo>
                    <a:pt x="86" y="21"/>
                  </a:lnTo>
                  <a:lnTo>
                    <a:pt x="89" y="37"/>
                  </a:lnTo>
                  <a:lnTo>
                    <a:pt x="95" y="55"/>
                  </a:lnTo>
                  <a:lnTo>
                    <a:pt x="89" y="82"/>
                  </a:lnTo>
                  <a:lnTo>
                    <a:pt x="78" y="101"/>
                  </a:lnTo>
                  <a:lnTo>
                    <a:pt x="75" y="104"/>
                  </a:lnTo>
                  <a:lnTo>
                    <a:pt x="72" y="110"/>
                  </a:lnTo>
                  <a:lnTo>
                    <a:pt x="60" y="104"/>
                  </a:lnTo>
                  <a:lnTo>
                    <a:pt x="51" y="70"/>
                  </a:lnTo>
                  <a:lnTo>
                    <a:pt x="45" y="43"/>
                  </a:lnTo>
                  <a:lnTo>
                    <a:pt x="45" y="21"/>
                  </a:lnTo>
                  <a:lnTo>
                    <a:pt x="42" y="3"/>
                  </a:lnTo>
                  <a:lnTo>
                    <a:pt x="33" y="0"/>
                  </a:lnTo>
                  <a:lnTo>
                    <a:pt x="30" y="3"/>
                  </a:lnTo>
                  <a:lnTo>
                    <a:pt x="15" y="21"/>
                  </a:lnTo>
                  <a:lnTo>
                    <a:pt x="9" y="49"/>
                  </a:lnTo>
                  <a:lnTo>
                    <a:pt x="9" y="70"/>
                  </a:lnTo>
                  <a:lnTo>
                    <a:pt x="12" y="107"/>
                  </a:lnTo>
                  <a:lnTo>
                    <a:pt x="15" y="140"/>
                  </a:lnTo>
                  <a:lnTo>
                    <a:pt x="15" y="159"/>
                  </a:lnTo>
                  <a:lnTo>
                    <a:pt x="0" y="198"/>
                  </a:lnTo>
                  <a:lnTo>
                    <a:pt x="15" y="195"/>
                  </a:lnTo>
                  <a:lnTo>
                    <a:pt x="63" y="201"/>
                  </a:lnTo>
                  <a:lnTo>
                    <a:pt x="86" y="198"/>
                  </a:lnTo>
                  <a:lnTo>
                    <a:pt x="101" y="198"/>
                  </a:lnTo>
                  <a:lnTo>
                    <a:pt x="125" y="201"/>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39" name="Freeform 15"/>
            <p:cNvSpPr>
              <a:spLocks/>
            </p:cNvSpPr>
            <p:nvPr/>
          </p:nvSpPr>
          <p:spPr bwMode="auto">
            <a:xfrm>
              <a:off x="2915" y="1910"/>
              <a:ext cx="104" cy="262"/>
            </a:xfrm>
            <a:custGeom>
              <a:avLst/>
              <a:gdLst/>
              <a:ahLst/>
              <a:cxnLst>
                <a:cxn ang="0">
                  <a:pos x="41" y="39"/>
                </a:cxn>
                <a:cxn ang="0">
                  <a:pos x="44" y="55"/>
                </a:cxn>
                <a:cxn ang="0">
                  <a:pos x="50" y="73"/>
                </a:cxn>
                <a:cxn ang="0">
                  <a:pos x="44" y="100"/>
                </a:cxn>
                <a:cxn ang="0">
                  <a:pos x="33" y="119"/>
                </a:cxn>
                <a:cxn ang="0">
                  <a:pos x="30" y="122"/>
                </a:cxn>
                <a:cxn ang="0">
                  <a:pos x="27" y="128"/>
                </a:cxn>
                <a:cxn ang="0">
                  <a:pos x="15" y="122"/>
                </a:cxn>
                <a:cxn ang="0">
                  <a:pos x="6" y="88"/>
                </a:cxn>
                <a:cxn ang="0">
                  <a:pos x="0" y="61"/>
                </a:cxn>
                <a:cxn ang="0">
                  <a:pos x="0" y="39"/>
                </a:cxn>
                <a:cxn ang="0">
                  <a:pos x="3" y="27"/>
                </a:cxn>
                <a:cxn ang="0">
                  <a:pos x="9" y="6"/>
                </a:cxn>
                <a:cxn ang="0">
                  <a:pos x="18" y="0"/>
                </a:cxn>
                <a:cxn ang="0">
                  <a:pos x="24" y="3"/>
                </a:cxn>
                <a:cxn ang="0">
                  <a:pos x="30" y="15"/>
                </a:cxn>
                <a:cxn ang="0">
                  <a:pos x="41" y="39"/>
                </a:cxn>
              </a:cxnLst>
              <a:rect l="0" t="0" r="r" b="b"/>
              <a:pathLst>
                <a:path w="50" h="128">
                  <a:moveTo>
                    <a:pt x="41" y="39"/>
                  </a:moveTo>
                  <a:lnTo>
                    <a:pt x="44" y="55"/>
                  </a:lnTo>
                  <a:lnTo>
                    <a:pt x="50" y="73"/>
                  </a:lnTo>
                  <a:lnTo>
                    <a:pt x="44" y="100"/>
                  </a:lnTo>
                  <a:lnTo>
                    <a:pt x="33" y="119"/>
                  </a:lnTo>
                  <a:lnTo>
                    <a:pt x="30" y="122"/>
                  </a:lnTo>
                  <a:lnTo>
                    <a:pt x="27" y="128"/>
                  </a:lnTo>
                  <a:lnTo>
                    <a:pt x="15" y="122"/>
                  </a:lnTo>
                  <a:lnTo>
                    <a:pt x="6" y="88"/>
                  </a:lnTo>
                  <a:lnTo>
                    <a:pt x="0" y="61"/>
                  </a:lnTo>
                  <a:lnTo>
                    <a:pt x="0" y="39"/>
                  </a:lnTo>
                  <a:lnTo>
                    <a:pt x="3" y="27"/>
                  </a:lnTo>
                  <a:lnTo>
                    <a:pt x="9" y="6"/>
                  </a:lnTo>
                  <a:lnTo>
                    <a:pt x="18" y="0"/>
                  </a:lnTo>
                  <a:lnTo>
                    <a:pt x="24" y="3"/>
                  </a:lnTo>
                  <a:lnTo>
                    <a:pt x="30" y="15"/>
                  </a:lnTo>
                  <a:lnTo>
                    <a:pt x="41" y="39"/>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40" name="Freeform 16"/>
            <p:cNvSpPr>
              <a:spLocks/>
            </p:cNvSpPr>
            <p:nvPr/>
          </p:nvSpPr>
          <p:spPr bwMode="auto">
            <a:xfrm>
              <a:off x="2708" y="2553"/>
              <a:ext cx="364" cy="256"/>
            </a:xfrm>
            <a:custGeom>
              <a:avLst/>
              <a:gdLst/>
              <a:ahLst/>
              <a:cxnLst>
                <a:cxn ang="0">
                  <a:pos x="6" y="97"/>
                </a:cxn>
                <a:cxn ang="0">
                  <a:pos x="3" y="64"/>
                </a:cxn>
                <a:cxn ang="0">
                  <a:pos x="0" y="39"/>
                </a:cxn>
                <a:cxn ang="0">
                  <a:pos x="3" y="24"/>
                </a:cxn>
                <a:cxn ang="0">
                  <a:pos x="12" y="0"/>
                </a:cxn>
                <a:cxn ang="0">
                  <a:pos x="33" y="0"/>
                </a:cxn>
                <a:cxn ang="0">
                  <a:pos x="39" y="6"/>
                </a:cxn>
                <a:cxn ang="0">
                  <a:pos x="27" y="42"/>
                </a:cxn>
                <a:cxn ang="0">
                  <a:pos x="39" y="6"/>
                </a:cxn>
                <a:cxn ang="0">
                  <a:pos x="45" y="3"/>
                </a:cxn>
                <a:cxn ang="0">
                  <a:pos x="54" y="0"/>
                </a:cxn>
                <a:cxn ang="0">
                  <a:pos x="72" y="0"/>
                </a:cxn>
                <a:cxn ang="0">
                  <a:pos x="96" y="9"/>
                </a:cxn>
                <a:cxn ang="0">
                  <a:pos x="108" y="24"/>
                </a:cxn>
                <a:cxn ang="0">
                  <a:pos x="108" y="39"/>
                </a:cxn>
                <a:cxn ang="0">
                  <a:pos x="102" y="61"/>
                </a:cxn>
                <a:cxn ang="0">
                  <a:pos x="108" y="39"/>
                </a:cxn>
                <a:cxn ang="0">
                  <a:pos x="108" y="24"/>
                </a:cxn>
                <a:cxn ang="0">
                  <a:pos x="114" y="18"/>
                </a:cxn>
                <a:cxn ang="0">
                  <a:pos x="135" y="12"/>
                </a:cxn>
                <a:cxn ang="0">
                  <a:pos x="152" y="15"/>
                </a:cxn>
                <a:cxn ang="0">
                  <a:pos x="167" y="18"/>
                </a:cxn>
                <a:cxn ang="0">
                  <a:pos x="173" y="24"/>
                </a:cxn>
                <a:cxn ang="0">
                  <a:pos x="179" y="52"/>
                </a:cxn>
                <a:cxn ang="0">
                  <a:pos x="176" y="67"/>
                </a:cxn>
                <a:cxn ang="0">
                  <a:pos x="158" y="97"/>
                </a:cxn>
                <a:cxn ang="0">
                  <a:pos x="149" y="122"/>
                </a:cxn>
                <a:cxn ang="0">
                  <a:pos x="117" y="125"/>
                </a:cxn>
                <a:cxn ang="0">
                  <a:pos x="84" y="119"/>
                </a:cxn>
                <a:cxn ang="0">
                  <a:pos x="45" y="113"/>
                </a:cxn>
                <a:cxn ang="0">
                  <a:pos x="6" y="97"/>
                </a:cxn>
              </a:cxnLst>
              <a:rect l="0" t="0" r="r" b="b"/>
              <a:pathLst>
                <a:path w="179" h="125">
                  <a:moveTo>
                    <a:pt x="6" y="97"/>
                  </a:moveTo>
                  <a:lnTo>
                    <a:pt x="3" y="64"/>
                  </a:lnTo>
                  <a:lnTo>
                    <a:pt x="0" y="39"/>
                  </a:lnTo>
                  <a:lnTo>
                    <a:pt x="3" y="24"/>
                  </a:lnTo>
                  <a:lnTo>
                    <a:pt x="12" y="0"/>
                  </a:lnTo>
                  <a:lnTo>
                    <a:pt x="33" y="0"/>
                  </a:lnTo>
                  <a:lnTo>
                    <a:pt x="39" y="6"/>
                  </a:lnTo>
                  <a:lnTo>
                    <a:pt x="27" y="42"/>
                  </a:lnTo>
                  <a:lnTo>
                    <a:pt x="39" y="6"/>
                  </a:lnTo>
                  <a:lnTo>
                    <a:pt x="45" y="3"/>
                  </a:lnTo>
                  <a:lnTo>
                    <a:pt x="54" y="0"/>
                  </a:lnTo>
                  <a:lnTo>
                    <a:pt x="72" y="0"/>
                  </a:lnTo>
                  <a:lnTo>
                    <a:pt x="96" y="9"/>
                  </a:lnTo>
                  <a:lnTo>
                    <a:pt x="108" y="24"/>
                  </a:lnTo>
                  <a:lnTo>
                    <a:pt x="108" y="39"/>
                  </a:lnTo>
                  <a:lnTo>
                    <a:pt x="102" y="61"/>
                  </a:lnTo>
                  <a:lnTo>
                    <a:pt x="108" y="39"/>
                  </a:lnTo>
                  <a:lnTo>
                    <a:pt x="108" y="24"/>
                  </a:lnTo>
                  <a:lnTo>
                    <a:pt x="114" y="18"/>
                  </a:lnTo>
                  <a:lnTo>
                    <a:pt x="135" y="12"/>
                  </a:lnTo>
                  <a:lnTo>
                    <a:pt x="152" y="15"/>
                  </a:lnTo>
                  <a:lnTo>
                    <a:pt x="167" y="18"/>
                  </a:lnTo>
                  <a:lnTo>
                    <a:pt x="173" y="24"/>
                  </a:lnTo>
                  <a:lnTo>
                    <a:pt x="179" y="52"/>
                  </a:lnTo>
                  <a:lnTo>
                    <a:pt x="176" y="67"/>
                  </a:lnTo>
                  <a:lnTo>
                    <a:pt x="158" y="97"/>
                  </a:lnTo>
                  <a:lnTo>
                    <a:pt x="149" y="122"/>
                  </a:lnTo>
                  <a:lnTo>
                    <a:pt x="117" y="125"/>
                  </a:lnTo>
                  <a:lnTo>
                    <a:pt x="84" y="119"/>
                  </a:lnTo>
                  <a:lnTo>
                    <a:pt x="45" y="113"/>
                  </a:lnTo>
                  <a:lnTo>
                    <a:pt x="6" y="97"/>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41" name="Freeform 17"/>
            <p:cNvSpPr>
              <a:spLocks/>
            </p:cNvSpPr>
            <p:nvPr/>
          </p:nvSpPr>
          <p:spPr bwMode="auto">
            <a:xfrm>
              <a:off x="2592" y="2750"/>
              <a:ext cx="420" cy="507"/>
            </a:xfrm>
            <a:custGeom>
              <a:avLst/>
              <a:gdLst/>
              <a:ahLst/>
              <a:cxnLst>
                <a:cxn ang="0">
                  <a:pos x="205" y="25"/>
                </a:cxn>
                <a:cxn ang="0">
                  <a:pos x="173" y="28"/>
                </a:cxn>
                <a:cxn ang="0">
                  <a:pos x="140" y="22"/>
                </a:cxn>
                <a:cxn ang="0">
                  <a:pos x="101" y="16"/>
                </a:cxn>
                <a:cxn ang="0">
                  <a:pos x="62" y="0"/>
                </a:cxn>
                <a:cxn ang="0">
                  <a:pos x="56" y="43"/>
                </a:cxn>
                <a:cxn ang="0">
                  <a:pos x="29" y="104"/>
                </a:cxn>
                <a:cxn ang="0">
                  <a:pos x="15" y="168"/>
                </a:cxn>
                <a:cxn ang="0">
                  <a:pos x="0" y="199"/>
                </a:cxn>
                <a:cxn ang="0">
                  <a:pos x="3" y="220"/>
                </a:cxn>
                <a:cxn ang="0">
                  <a:pos x="9" y="226"/>
                </a:cxn>
                <a:cxn ang="0">
                  <a:pos x="26" y="220"/>
                </a:cxn>
                <a:cxn ang="0">
                  <a:pos x="41" y="205"/>
                </a:cxn>
                <a:cxn ang="0">
                  <a:pos x="56" y="165"/>
                </a:cxn>
                <a:cxn ang="0">
                  <a:pos x="119" y="86"/>
                </a:cxn>
                <a:cxn ang="0">
                  <a:pos x="122" y="89"/>
                </a:cxn>
                <a:cxn ang="0">
                  <a:pos x="128" y="104"/>
                </a:cxn>
                <a:cxn ang="0">
                  <a:pos x="131" y="119"/>
                </a:cxn>
                <a:cxn ang="0">
                  <a:pos x="128" y="144"/>
                </a:cxn>
                <a:cxn ang="0">
                  <a:pos x="116" y="183"/>
                </a:cxn>
                <a:cxn ang="0">
                  <a:pos x="104" y="208"/>
                </a:cxn>
                <a:cxn ang="0">
                  <a:pos x="98" y="232"/>
                </a:cxn>
                <a:cxn ang="0">
                  <a:pos x="104" y="244"/>
                </a:cxn>
                <a:cxn ang="0">
                  <a:pos x="113" y="247"/>
                </a:cxn>
                <a:cxn ang="0">
                  <a:pos x="131" y="241"/>
                </a:cxn>
                <a:cxn ang="0">
                  <a:pos x="158" y="208"/>
                </a:cxn>
                <a:cxn ang="0">
                  <a:pos x="179" y="177"/>
                </a:cxn>
                <a:cxn ang="0">
                  <a:pos x="185" y="162"/>
                </a:cxn>
                <a:cxn ang="0">
                  <a:pos x="191" y="128"/>
                </a:cxn>
                <a:cxn ang="0">
                  <a:pos x="188" y="89"/>
                </a:cxn>
                <a:cxn ang="0">
                  <a:pos x="193" y="61"/>
                </a:cxn>
                <a:cxn ang="0">
                  <a:pos x="205" y="25"/>
                </a:cxn>
              </a:cxnLst>
              <a:rect l="0" t="0" r="r" b="b"/>
              <a:pathLst>
                <a:path w="205" h="247">
                  <a:moveTo>
                    <a:pt x="205" y="25"/>
                  </a:moveTo>
                  <a:lnTo>
                    <a:pt x="173" y="28"/>
                  </a:lnTo>
                  <a:lnTo>
                    <a:pt x="140" y="22"/>
                  </a:lnTo>
                  <a:lnTo>
                    <a:pt x="101" y="16"/>
                  </a:lnTo>
                  <a:lnTo>
                    <a:pt x="62" y="0"/>
                  </a:lnTo>
                  <a:lnTo>
                    <a:pt x="56" y="43"/>
                  </a:lnTo>
                  <a:lnTo>
                    <a:pt x="29" y="104"/>
                  </a:lnTo>
                  <a:lnTo>
                    <a:pt x="15" y="168"/>
                  </a:lnTo>
                  <a:lnTo>
                    <a:pt x="0" y="199"/>
                  </a:lnTo>
                  <a:lnTo>
                    <a:pt x="3" y="220"/>
                  </a:lnTo>
                  <a:lnTo>
                    <a:pt x="9" y="226"/>
                  </a:lnTo>
                  <a:lnTo>
                    <a:pt x="26" y="220"/>
                  </a:lnTo>
                  <a:lnTo>
                    <a:pt x="41" y="205"/>
                  </a:lnTo>
                  <a:lnTo>
                    <a:pt x="56" y="165"/>
                  </a:lnTo>
                  <a:lnTo>
                    <a:pt x="119" y="86"/>
                  </a:lnTo>
                  <a:lnTo>
                    <a:pt x="122" y="89"/>
                  </a:lnTo>
                  <a:lnTo>
                    <a:pt x="128" y="104"/>
                  </a:lnTo>
                  <a:lnTo>
                    <a:pt x="131" y="119"/>
                  </a:lnTo>
                  <a:lnTo>
                    <a:pt x="128" y="144"/>
                  </a:lnTo>
                  <a:lnTo>
                    <a:pt x="116" y="183"/>
                  </a:lnTo>
                  <a:lnTo>
                    <a:pt x="104" y="208"/>
                  </a:lnTo>
                  <a:lnTo>
                    <a:pt x="98" y="232"/>
                  </a:lnTo>
                  <a:lnTo>
                    <a:pt x="104" y="244"/>
                  </a:lnTo>
                  <a:lnTo>
                    <a:pt x="113" y="247"/>
                  </a:lnTo>
                  <a:lnTo>
                    <a:pt x="131" y="241"/>
                  </a:lnTo>
                  <a:lnTo>
                    <a:pt x="158" y="208"/>
                  </a:lnTo>
                  <a:lnTo>
                    <a:pt x="179" y="177"/>
                  </a:lnTo>
                  <a:lnTo>
                    <a:pt x="185" y="162"/>
                  </a:lnTo>
                  <a:lnTo>
                    <a:pt x="191" y="128"/>
                  </a:lnTo>
                  <a:lnTo>
                    <a:pt x="188" y="89"/>
                  </a:lnTo>
                  <a:lnTo>
                    <a:pt x="193" y="61"/>
                  </a:lnTo>
                  <a:lnTo>
                    <a:pt x="205" y="25"/>
                  </a:lnTo>
                  <a:close/>
                </a:path>
              </a:pathLst>
            </a:custGeom>
            <a:noFill/>
            <a:ln w="19050" cmpd="sng">
              <a:solidFill>
                <a:schemeClr val="tx1">
                  <a:lumMod val="75000"/>
                  <a:lumOff val="25000"/>
                </a:schemeClr>
              </a:solidFill>
              <a:prstDash val="solid"/>
              <a:round/>
              <a:headEnd/>
              <a:tailEnd/>
            </a:ln>
          </p:spPr>
          <p:txBody>
            <a:bodyPr/>
            <a:lstStyle/>
            <a:p>
              <a:endParaRPr lang="el-GR"/>
            </a:p>
          </p:txBody>
        </p:sp>
        <p:sp>
          <p:nvSpPr>
            <p:cNvPr id="26642" name="Line 18"/>
            <p:cNvSpPr>
              <a:spLocks noChangeShapeType="1"/>
            </p:cNvSpPr>
            <p:nvPr/>
          </p:nvSpPr>
          <p:spPr bwMode="auto">
            <a:xfrm flipV="1">
              <a:off x="854" y="1211"/>
              <a:ext cx="2499" cy="414"/>
            </a:xfrm>
            <a:prstGeom prst="line">
              <a:avLst/>
            </a:prstGeom>
            <a:noFill/>
            <a:ln w="19050">
              <a:solidFill>
                <a:srgbClr val="808000"/>
              </a:solidFill>
              <a:round/>
              <a:headEnd/>
              <a:tailEnd/>
            </a:ln>
          </p:spPr>
          <p:txBody>
            <a:bodyPr/>
            <a:lstStyle/>
            <a:p>
              <a:endParaRPr lang="el-GR"/>
            </a:p>
          </p:txBody>
        </p:sp>
        <p:sp>
          <p:nvSpPr>
            <p:cNvPr id="26661" name="Freeform 37"/>
            <p:cNvSpPr>
              <a:spLocks/>
            </p:cNvSpPr>
            <p:nvPr/>
          </p:nvSpPr>
          <p:spPr bwMode="auto">
            <a:xfrm>
              <a:off x="2288" y="1866"/>
              <a:ext cx="1742" cy="381"/>
            </a:xfrm>
            <a:custGeom>
              <a:avLst/>
              <a:gdLst/>
              <a:ahLst/>
              <a:cxnLst>
                <a:cxn ang="0">
                  <a:pos x="0" y="21"/>
                </a:cxn>
                <a:cxn ang="0">
                  <a:pos x="286" y="0"/>
                </a:cxn>
                <a:cxn ang="0">
                  <a:pos x="267" y="24"/>
                </a:cxn>
                <a:cxn ang="0">
                  <a:pos x="282" y="61"/>
                </a:cxn>
              </a:cxnLst>
              <a:rect l="0" t="0" r="r" b="b"/>
              <a:pathLst>
                <a:path w="286" h="61">
                  <a:moveTo>
                    <a:pt x="0" y="21"/>
                  </a:moveTo>
                  <a:lnTo>
                    <a:pt x="286" y="0"/>
                  </a:lnTo>
                  <a:lnTo>
                    <a:pt x="267" y="24"/>
                  </a:lnTo>
                  <a:lnTo>
                    <a:pt x="282" y="61"/>
                  </a:lnTo>
                </a:path>
              </a:pathLst>
            </a:custGeom>
            <a:noFill/>
            <a:ln w="19050" cmpd="sng">
              <a:solidFill>
                <a:schemeClr val="tx1">
                  <a:lumMod val="85000"/>
                  <a:lumOff val="15000"/>
                </a:schemeClr>
              </a:solidFill>
              <a:prstDash val="solid"/>
              <a:round/>
              <a:headEnd/>
              <a:tailEnd/>
            </a:ln>
          </p:spPr>
          <p:txBody>
            <a:bodyPr/>
            <a:lstStyle/>
            <a:p>
              <a:endParaRPr lang="el-GR"/>
            </a:p>
          </p:txBody>
        </p:sp>
        <p:sp>
          <p:nvSpPr>
            <p:cNvPr id="26662" name="Oval 38"/>
            <p:cNvSpPr>
              <a:spLocks noChangeArrowheads="1"/>
            </p:cNvSpPr>
            <p:nvPr/>
          </p:nvSpPr>
          <p:spPr bwMode="auto">
            <a:xfrm>
              <a:off x="774" y="1625"/>
              <a:ext cx="200" cy="204"/>
            </a:xfrm>
            <a:prstGeom prst="ellipse">
              <a:avLst/>
            </a:prstGeom>
            <a:noFill/>
            <a:ln w="19050">
              <a:solidFill>
                <a:srgbClr val="808000"/>
              </a:solidFill>
              <a:round/>
              <a:headEnd/>
              <a:tailEnd/>
            </a:ln>
          </p:spPr>
          <p:txBody>
            <a:bodyPr/>
            <a:lstStyle/>
            <a:p>
              <a:endParaRPr lang="el-GR"/>
            </a:p>
          </p:txBody>
        </p:sp>
        <p:sp>
          <p:nvSpPr>
            <p:cNvPr id="26663" name="Freeform 39"/>
            <p:cNvSpPr>
              <a:spLocks/>
            </p:cNvSpPr>
            <p:nvPr/>
          </p:nvSpPr>
          <p:spPr bwMode="auto">
            <a:xfrm>
              <a:off x="3799" y="126"/>
              <a:ext cx="886" cy="2476"/>
            </a:xfrm>
            <a:custGeom>
              <a:avLst/>
              <a:gdLst/>
              <a:ahLst/>
              <a:cxnLst>
                <a:cxn ang="0">
                  <a:pos x="32" y="27"/>
                </a:cxn>
                <a:cxn ang="0">
                  <a:pos x="21" y="81"/>
                </a:cxn>
                <a:cxn ang="0">
                  <a:pos x="11" y="130"/>
                </a:cxn>
                <a:cxn ang="0">
                  <a:pos x="6" y="184"/>
                </a:cxn>
                <a:cxn ang="0">
                  <a:pos x="6" y="227"/>
                </a:cxn>
                <a:cxn ang="0">
                  <a:pos x="11" y="270"/>
                </a:cxn>
                <a:cxn ang="0">
                  <a:pos x="32" y="313"/>
                </a:cxn>
                <a:cxn ang="0">
                  <a:pos x="64" y="351"/>
                </a:cxn>
                <a:cxn ang="0">
                  <a:pos x="95" y="394"/>
                </a:cxn>
                <a:cxn ang="0">
                  <a:pos x="117" y="421"/>
                </a:cxn>
                <a:cxn ang="0">
                  <a:pos x="153" y="464"/>
                </a:cxn>
                <a:cxn ang="0">
                  <a:pos x="180" y="502"/>
                </a:cxn>
                <a:cxn ang="0">
                  <a:pos x="212" y="545"/>
                </a:cxn>
                <a:cxn ang="0">
                  <a:pos x="238" y="582"/>
                </a:cxn>
                <a:cxn ang="0">
                  <a:pos x="264" y="626"/>
                </a:cxn>
                <a:cxn ang="0">
                  <a:pos x="296" y="669"/>
                </a:cxn>
                <a:cxn ang="0">
                  <a:pos x="322" y="706"/>
                </a:cxn>
                <a:cxn ang="0">
                  <a:pos x="349" y="750"/>
                </a:cxn>
                <a:cxn ang="0">
                  <a:pos x="370" y="771"/>
                </a:cxn>
                <a:cxn ang="0">
                  <a:pos x="396" y="814"/>
                </a:cxn>
                <a:cxn ang="0">
                  <a:pos x="433" y="847"/>
                </a:cxn>
                <a:cxn ang="0">
                  <a:pos x="465" y="884"/>
                </a:cxn>
                <a:cxn ang="0">
                  <a:pos x="497" y="922"/>
                </a:cxn>
                <a:cxn ang="0">
                  <a:pos x="528" y="960"/>
                </a:cxn>
                <a:cxn ang="0">
                  <a:pos x="565" y="992"/>
                </a:cxn>
                <a:cxn ang="0">
                  <a:pos x="602" y="1030"/>
                </a:cxn>
                <a:cxn ang="0">
                  <a:pos x="634" y="1068"/>
                </a:cxn>
                <a:cxn ang="0">
                  <a:pos x="660" y="1094"/>
                </a:cxn>
                <a:cxn ang="0">
                  <a:pos x="697" y="1132"/>
                </a:cxn>
                <a:cxn ang="0">
                  <a:pos x="729" y="1175"/>
                </a:cxn>
                <a:cxn ang="0">
                  <a:pos x="750" y="1218"/>
                </a:cxn>
                <a:cxn ang="0">
                  <a:pos x="761" y="1251"/>
                </a:cxn>
                <a:cxn ang="0">
                  <a:pos x="761" y="1299"/>
                </a:cxn>
                <a:cxn ang="0">
                  <a:pos x="750" y="1353"/>
                </a:cxn>
                <a:cxn ang="0">
                  <a:pos x="724" y="1396"/>
                </a:cxn>
                <a:cxn ang="0">
                  <a:pos x="692" y="1439"/>
                </a:cxn>
                <a:cxn ang="0">
                  <a:pos x="655" y="1466"/>
                </a:cxn>
                <a:cxn ang="0">
                  <a:pos x="608" y="1488"/>
                </a:cxn>
                <a:cxn ang="0">
                  <a:pos x="555" y="1509"/>
                </a:cxn>
                <a:cxn ang="0">
                  <a:pos x="513" y="1526"/>
                </a:cxn>
                <a:cxn ang="0">
                  <a:pos x="476" y="1563"/>
                </a:cxn>
                <a:cxn ang="0">
                  <a:pos x="454" y="1606"/>
                </a:cxn>
                <a:cxn ang="0">
                  <a:pos x="449" y="1660"/>
                </a:cxn>
                <a:cxn ang="0">
                  <a:pos x="460" y="1703"/>
                </a:cxn>
                <a:cxn ang="0">
                  <a:pos x="481" y="1747"/>
                </a:cxn>
                <a:cxn ang="0">
                  <a:pos x="513" y="1790"/>
                </a:cxn>
                <a:cxn ang="0">
                  <a:pos x="534" y="1817"/>
                </a:cxn>
                <a:cxn ang="0">
                  <a:pos x="565" y="1860"/>
                </a:cxn>
                <a:cxn ang="0">
                  <a:pos x="581" y="1903"/>
                </a:cxn>
                <a:cxn ang="0">
                  <a:pos x="592" y="1957"/>
                </a:cxn>
                <a:cxn ang="0">
                  <a:pos x="581" y="2011"/>
                </a:cxn>
                <a:cxn ang="0">
                  <a:pos x="560" y="2054"/>
                </a:cxn>
                <a:cxn ang="0">
                  <a:pos x="523" y="2097"/>
                </a:cxn>
                <a:cxn ang="0">
                  <a:pos x="481" y="2118"/>
                </a:cxn>
                <a:cxn ang="0">
                  <a:pos x="433" y="2135"/>
                </a:cxn>
                <a:cxn ang="0">
                  <a:pos x="375" y="2140"/>
                </a:cxn>
              </a:cxnLst>
              <a:rect l="0" t="0" r="r" b="b"/>
              <a:pathLst>
                <a:path w="766" h="2140">
                  <a:moveTo>
                    <a:pt x="37" y="0"/>
                  </a:moveTo>
                  <a:lnTo>
                    <a:pt x="32" y="27"/>
                  </a:lnTo>
                  <a:lnTo>
                    <a:pt x="27" y="54"/>
                  </a:lnTo>
                  <a:lnTo>
                    <a:pt x="21" y="81"/>
                  </a:lnTo>
                  <a:lnTo>
                    <a:pt x="16" y="103"/>
                  </a:lnTo>
                  <a:lnTo>
                    <a:pt x="11" y="130"/>
                  </a:lnTo>
                  <a:lnTo>
                    <a:pt x="6" y="157"/>
                  </a:lnTo>
                  <a:lnTo>
                    <a:pt x="6" y="184"/>
                  </a:lnTo>
                  <a:lnTo>
                    <a:pt x="0" y="205"/>
                  </a:lnTo>
                  <a:lnTo>
                    <a:pt x="6" y="227"/>
                  </a:lnTo>
                  <a:lnTo>
                    <a:pt x="6" y="248"/>
                  </a:lnTo>
                  <a:lnTo>
                    <a:pt x="11" y="270"/>
                  </a:lnTo>
                  <a:lnTo>
                    <a:pt x="21" y="291"/>
                  </a:lnTo>
                  <a:lnTo>
                    <a:pt x="32" y="313"/>
                  </a:lnTo>
                  <a:lnTo>
                    <a:pt x="48" y="335"/>
                  </a:lnTo>
                  <a:lnTo>
                    <a:pt x="64" y="351"/>
                  </a:lnTo>
                  <a:lnTo>
                    <a:pt x="74" y="372"/>
                  </a:lnTo>
                  <a:lnTo>
                    <a:pt x="95" y="394"/>
                  </a:lnTo>
                  <a:lnTo>
                    <a:pt x="111" y="410"/>
                  </a:lnTo>
                  <a:lnTo>
                    <a:pt x="117" y="421"/>
                  </a:lnTo>
                  <a:lnTo>
                    <a:pt x="138" y="442"/>
                  </a:lnTo>
                  <a:lnTo>
                    <a:pt x="153" y="464"/>
                  </a:lnTo>
                  <a:lnTo>
                    <a:pt x="164" y="480"/>
                  </a:lnTo>
                  <a:lnTo>
                    <a:pt x="180" y="502"/>
                  </a:lnTo>
                  <a:lnTo>
                    <a:pt x="196" y="523"/>
                  </a:lnTo>
                  <a:lnTo>
                    <a:pt x="212" y="545"/>
                  </a:lnTo>
                  <a:lnTo>
                    <a:pt x="227" y="566"/>
                  </a:lnTo>
                  <a:lnTo>
                    <a:pt x="238" y="582"/>
                  </a:lnTo>
                  <a:lnTo>
                    <a:pt x="254" y="604"/>
                  </a:lnTo>
                  <a:lnTo>
                    <a:pt x="264" y="626"/>
                  </a:lnTo>
                  <a:lnTo>
                    <a:pt x="280" y="647"/>
                  </a:lnTo>
                  <a:lnTo>
                    <a:pt x="296" y="669"/>
                  </a:lnTo>
                  <a:lnTo>
                    <a:pt x="307" y="690"/>
                  </a:lnTo>
                  <a:lnTo>
                    <a:pt x="322" y="706"/>
                  </a:lnTo>
                  <a:lnTo>
                    <a:pt x="338" y="728"/>
                  </a:lnTo>
                  <a:lnTo>
                    <a:pt x="349" y="750"/>
                  </a:lnTo>
                  <a:lnTo>
                    <a:pt x="365" y="766"/>
                  </a:lnTo>
                  <a:lnTo>
                    <a:pt x="370" y="771"/>
                  </a:lnTo>
                  <a:lnTo>
                    <a:pt x="386" y="793"/>
                  </a:lnTo>
                  <a:lnTo>
                    <a:pt x="396" y="814"/>
                  </a:lnTo>
                  <a:lnTo>
                    <a:pt x="418" y="830"/>
                  </a:lnTo>
                  <a:lnTo>
                    <a:pt x="433" y="847"/>
                  </a:lnTo>
                  <a:lnTo>
                    <a:pt x="444" y="868"/>
                  </a:lnTo>
                  <a:lnTo>
                    <a:pt x="465" y="884"/>
                  </a:lnTo>
                  <a:lnTo>
                    <a:pt x="481" y="906"/>
                  </a:lnTo>
                  <a:lnTo>
                    <a:pt x="497" y="922"/>
                  </a:lnTo>
                  <a:lnTo>
                    <a:pt x="513" y="938"/>
                  </a:lnTo>
                  <a:lnTo>
                    <a:pt x="528" y="960"/>
                  </a:lnTo>
                  <a:lnTo>
                    <a:pt x="550" y="976"/>
                  </a:lnTo>
                  <a:lnTo>
                    <a:pt x="565" y="992"/>
                  </a:lnTo>
                  <a:lnTo>
                    <a:pt x="581" y="1008"/>
                  </a:lnTo>
                  <a:lnTo>
                    <a:pt x="602" y="1030"/>
                  </a:lnTo>
                  <a:lnTo>
                    <a:pt x="618" y="1046"/>
                  </a:lnTo>
                  <a:lnTo>
                    <a:pt x="634" y="1068"/>
                  </a:lnTo>
                  <a:lnTo>
                    <a:pt x="655" y="1084"/>
                  </a:lnTo>
                  <a:lnTo>
                    <a:pt x="660" y="1094"/>
                  </a:lnTo>
                  <a:lnTo>
                    <a:pt x="682" y="1116"/>
                  </a:lnTo>
                  <a:lnTo>
                    <a:pt x="697" y="1132"/>
                  </a:lnTo>
                  <a:lnTo>
                    <a:pt x="713" y="1154"/>
                  </a:lnTo>
                  <a:lnTo>
                    <a:pt x="729" y="1175"/>
                  </a:lnTo>
                  <a:lnTo>
                    <a:pt x="745" y="1197"/>
                  </a:lnTo>
                  <a:lnTo>
                    <a:pt x="750" y="1218"/>
                  </a:lnTo>
                  <a:lnTo>
                    <a:pt x="761" y="1240"/>
                  </a:lnTo>
                  <a:lnTo>
                    <a:pt x="761" y="1251"/>
                  </a:lnTo>
                  <a:lnTo>
                    <a:pt x="766" y="1278"/>
                  </a:lnTo>
                  <a:lnTo>
                    <a:pt x="761" y="1299"/>
                  </a:lnTo>
                  <a:lnTo>
                    <a:pt x="755" y="1326"/>
                  </a:lnTo>
                  <a:lnTo>
                    <a:pt x="750" y="1353"/>
                  </a:lnTo>
                  <a:lnTo>
                    <a:pt x="740" y="1375"/>
                  </a:lnTo>
                  <a:lnTo>
                    <a:pt x="724" y="1396"/>
                  </a:lnTo>
                  <a:lnTo>
                    <a:pt x="708" y="1418"/>
                  </a:lnTo>
                  <a:lnTo>
                    <a:pt x="692" y="1439"/>
                  </a:lnTo>
                  <a:lnTo>
                    <a:pt x="676" y="1450"/>
                  </a:lnTo>
                  <a:lnTo>
                    <a:pt x="655" y="1466"/>
                  </a:lnTo>
                  <a:lnTo>
                    <a:pt x="629" y="1477"/>
                  </a:lnTo>
                  <a:lnTo>
                    <a:pt x="608" y="1488"/>
                  </a:lnTo>
                  <a:lnTo>
                    <a:pt x="581" y="1499"/>
                  </a:lnTo>
                  <a:lnTo>
                    <a:pt x="555" y="1509"/>
                  </a:lnTo>
                  <a:lnTo>
                    <a:pt x="534" y="1515"/>
                  </a:lnTo>
                  <a:lnTo>
                    <a:pt x="513" y="1526"/>
                  </a:lnTo>
                  <a:lnTo>
                    <a:pt x="491" y="1542"/>
                  </a:lnTo>
                  <a:lnTo>
                    <a:pt x="476" y="1563"/>
                  </a:lnTo>
                  <a:lnTo>
                    <a:pt x="465" y="1585"/>
                  </a:lnTo>
                  <a:lnTo>
                    <a:pt x="454" y="1606"/>
                  </a:lnTo>
                  <a:lnTo>
                    <a:pt x="449" y="1633"/>
                  </a:lnTo>
                  <a:lnTo>
                    <a:pt x="449" y="1660"/>
                  </a:lnTo>
                  <a:lnTo>
                    <a:pt x="454" y="1682"/>
                  </a:lnTo>
                  <a:lnTo>
                    <a:pt x="460" y="1703"/>
                  </a:lnTo>
                  <a:lnTo>
                    <a:pt x="470" y="1730"/>
                  </a:lnTo>
                  <a:lnTo>
                    <a:pt x="481" y="1747"/>
                  </a:lnTo>
                  <a:lnTo>
                    <a:pt x="497" y="1768"/>
                  </a:lnTo>
                  <a:lnTo>
                    <a:pt x="513" y="1790"/>
                  </a:lnTo>
                  <a:lnTo>
                    <a:pt x="528" y="1811"/>
                  </a:lnTo>
                  <a:lnTo>
                    <a:pt x="534" y="1817"/>
                  </a:lnTo>
                  <a:lnTo>
                    <a:pt x="550" y="1838"/>
                  </a:lnTo>
                  <a:lnTo>
                    <a:pt x="565" y="1860"/>
                  </a:lnTo>
                  <a:lnTo>
                    <a:pt x="576" y="1881"/>
                  </a:lnTo>
                  <a:lnTo>
                    <a:pt x="581" y="1903"/>
                  </a:lnTo>
                  <a:lnTo>
                    <a:pt x="592" y="1930"/>
                  </a:lnTo>
                  <a:lnTo>
                    <a:pt x="592" y="1957"/>
                  </a:lnTo>
                  <a:lnTo>
                    <a:pt x="592" y="1984"/>
                  </a:lnTo>
                  <a:lnTo>
                    <a:pt x="581" y="2011"/>
                  </a:lnTo>
                  <a:lnTo>
                    <a:pt x="571" y="2032"/>
                  </a:lnTo>
                  <a:lnTo>
                    <a:pt x="560" y="2054"/>
                  </a:lnTo>
                  <a:lnTo>
                    <a:pt x="544" y="2075"/>
                  </a:lnTo>
                  <a:lnTo>
                    <a:pt x="523" y="2097"/>
                  </a:lnTo>
                  <a:lnTo>
                    <a:pt x="502" y="2108"/>
                  </a:lnTo>
                  <a:lnTo>
                    <a:pt x="481" y="2118"/>
                  </a:lnTo>
                  <a:lnTo>
                    <a:pt x="454" y="2129"/>
                  </a:lnTo>
                  <a:lnTo>
                    <a:pt x="433" y="2135"/>
                  </a:lnTo>
                  <a:lnTo>
                    <a:pt x="407" y="2135"/>
                  </a:lnTo>
                  <a:lnTo>
                    <a:pt x="375" y="2140"/>
                  </a:lnTo>
                  <a:lnTo>
                    <a:pt x="375" y="2140"/>
                  </a:lnTo>
                </a:path>
              </a:pathLst>
            </a:custGeom>
            <a:noFill/>
            <a:ln w="19050" cmpd="sng">
              <a:solidFill>
                <a:srgbClr val="808080"/>
              </a:solidFill>
              <a:prstDash val="solid"/>
              <a:round/>
              <a:headEnd/>
              <a:tailEnd/>
            </a:ln>
          </p:spPr>
          <p:txBody>
            <a:bodyPr/>
            <a:lstStyle/>
            <a:p>
              <a:endParaRPr lang="el-GR"/>
            </a:p>
          </p:txBody>
        </p:sp>
        <p:sp>
          <p:nvSpPr>
            <p:cNvPr id="26664" name="Freeform 40"/>
            <p:cNvSpPr>
              <a:spLocks/>
            </p:cNvSpPr>
            <p:nvPr/>
          </p:nvSpPr>
          <p:spPr bwMode="auto">
            <a:xfrm>
              <a:off x="2836" y="2763"/>
              <a:ext cx="1542" cy="1398"/>
            </a:xfrm>
            <a:custGeom>
              <a:avLst/>
              <a:gdLst/>
              <a:ahLst/>
              <a:cxnLst>
                <a:cxn ang="0">
                  <a:pos x="233" y="2"/>
                </a:cxn>
                <a:cxn ang="0">
                  <a:pos x="242" y="5"/>
                </a:cxn>
                <a:cxn ang="0">
                  <a:pos x="248" y="10"/>
                </a:cxn>
                <a:cxn ang="0">
                  <a:pos x="252" y="18"/>
                </a:cxn>
                <a:cxn ang="0">
                  <a:pos x="253" y="26"/>
                </a:cxn>
                <a:cxn ang="0">
                  <a:pos x="250" y="36"/>
                </a:cxn>
                <a:cxn ang="0">
                  <a:pos x="245" y="44"/>
                </a:cxn>
                <a:cxn ang="0">
                  <a:pos x="240" y="49"/>
                </a:cxn>
                <a:cxn ang="0">
                  <a:pos x="232" y="53"/>
                </a:cxn>
                <a:cxn ang="0">
                  <a:pos x="223" y="56"/>
                </a:cxn>
                <a:cxn ang="0">
                  <a:pos x="213" y="57"/>
                </a:cxn>
                <a:cxn ang="0">
                  <a:pos x="203" y="59"/>
                </a:cxn>
                <a:cxn ang="0">
                  <a:pos x="195" y="62"/>
                </a:cxn>
                <a:cxn ang="0">
                  <a:pos x="189" y="67"/>
                </a:cxn>
                <a:cxn ang="0">
                  <a:pos x="183" y="74"/>
                </a:cxn>
                <a:cxn ang="0">
                  <a:pos x="181" y="84"/>
                </a:cxn>
                <a:cxn ang="0">
                  <a:pos x="183" y="90"/>
                </a:cxn>
                <a:cxn ang="0">
                  <a:pos x="187" y="98"/>
                </a:cxn>
                <a:cxn ang="0">
                  <a:pos x="191" y="107"/>
                </a:cxn>
                <a:cxn ang="0">
                  <a:pos x="193" y="113"/>
                </a:cxn>
                <a:cxn ang="0">
                  <a:pos x="194" y="122"/>
                </a:cxn>
                <a:cxn ang="0">
                  <a:pos x="194" y="132"/>
                </a:cxn>
                <a:cxn ang="0">
                  <a:pos x="193" y="141"/>
                </a:cxn>
                <a:cxn ang="0">
                  <a:pos x="190" y="150"/>
                </a:cxn>
                <a:cxn ang="0">
                  <a:pos x="186" y="159"/>
                </a:cxn>
                <a:cxn ang="0">
                  <a:pos x="180" y="167"/>
                </a:cxn>
                <a:cxn ang="0">
                  <a:pos x="176" y="173"/>
                </a:cxn>
                <a:cxn ang="0">
                  <a:pos x="169" y="179"/>
                </a:cxn>
                <a:cxn ang="0">
                  <a:pos x="162" y="185"/>
                </a:cxn>
                <a:cxn ang="0">
                  <a:pos x="153" y="189"/>
                </a:cxn>
                <a:cxn ang="0">
                  <a:pos x="145" y="193"/>
                </a:cxn>
                <a:cxn ang="0">
                  <a:pos x="136" y="197"/>
                </a:cxn>
                <a:cxn ang="0">
                  <a:pos x="126" y="199"/>
                </a:cxn>
                <a:cxn ang="0">
                  <a:pos x="116" y="202"/>
                </a:cxn>
                <a:cxn ang="0">
                  <a:pos x="107" y="204"/>
                </a:cxn>
                <a:cxn ang="0">
                  <a:pos x="97" y="207"/>
                </a:cxn>
                <a:cxn ang="0">
                  <a:pos x="88" y="209"/>
                </a:cxn>
                <a:cxn ang="0">
                  <a:pos x="78" y="211"/>
                </a:cxn>
                <a:cxn ang="0">
                  <a:pos x="69" y="213"/>
                </a:cxn>
                <a:cxn ang="0">
                  <a:pos x="60" y="214"/>
                </a:cxn>
                <a:cxn ang="0">
                  <a:pos x="51" y="216"/>
                </a:cxn>
                <a:cxn ang="0">
                  <a:pos x="42" y="218"/>
                </a:cxn>
                <a:cxn ang="0">
                  <a:pos x="32" y="219"/>
                </a:cxn>
                <a:cxn ang="0">
                  <a:pos x="23" y="220"/>
                </a:cxn>
                <a:cxn ang="0">
                  <a:pos x="14" y="222"/>
                </a:cxn>
                <a:cxn ang="0">
                  <a:pos x="5" y="223"/>
                </a:cxn>
                <a:cxn ang="0">
                  <a:pos x="0" y="224"/>
                </a:cxn>
              </a:cxnLst>
              <a:rect l="0" t="0" r="r" b="b"/>
              <a:pathLst>
                <a:path w="253" h="224">
                  <a:moveTo>
                    <a:pt x="229" y="0"/>
                  </a:moveTo>
                  <a:lnTo>
                    <a:pt x="233" y="2"/>
                  </a:lnTo>
                  <a:lnTo>
                    <a:pt x="238" y="3"/>
                  </a:lnTo>
                  <a:lnTo>
                    <a:pt x="242" y="5"/>
                  </a:lnTo>
                  <a:lnTo>
                    <a:pt x="245" y="7"/>
                  </a:lnTo>
                  <a:lnTo>
                    <a:pt x="248" y="10"/>
                  </a:lnTo>
                  <a:lnTo>
                    <a:pt x="250" y="14"/>
                  </a:lnTo>
                  <a:lnTo>
                    <a:pt x="252" y="18"/>
                  </a:lnTo>
                  <a:lnTo>
                    <a:pt x="253" y="21"/>
                  </a:lnTo>
                  <a:lnTo>
                    <a:pt x="253" y="26"/>
                  </a:lnTo>
                  <a:lnTo>
                    <a:pt x="252" y="31"/>
                  </a:lnTo>
                  <a:lnTo>
                    <a:pt x="250" y="36"/>
                  </a:lnTo>
                  <a:lnTo>
                    <a:pt x="249" y="40"/>
                  </a:lnTo>
                  <a:lnTo>
                    <a:pt x="245" y="44"/>
                  </a:lnTo>
                  <a:lnTo>
                    <a:pt x="242" y="47"/>
                  </a:lnTo>
                  <a:lnTo>
                    <a:pt x="240" y="49"/>
                  </a:lnTo>
                  <a:lnTo>
                    <a:pt x="236" y="51"/>
                  </a:lnTo>
                  <a:lnTo>
                    <a:pt x="232" y="53"/>
                  </a:lnTo>
                  <a:lnTo>
                    <a:pt x="227" y="54"/>
                  </a:lnTo>
                  <a:lnTo>
                    <a:pt x="223" y="56"/>
                  </a:lnTo>
                  <a:lnTo>
                    <a:pt x="217" y="56"/>
                  </a:lnTo>
                  <a:lnTo>
                    <a:pt x="213" y="57"/>
                  </a:lnTo>
                  <a:lnTo>
                    <a:pt x="208" y="58"/>
                  </a:lnTo>
                  <a:lnTo>
                    <a:pt x="203" y="59"/>
                  </a:lnTo>
                  <a:lnTo>
                    <a:pt x="199" y="61"/>
                  </a:lnTo>
                  <a:lnTo>
                    <a:pt x="195" y="62"/>
                  </a:lnTo>
                  <a:lnTo>
                    <a:pt x="191" y="65"/>
                  </a:lnTo>
                  <a:lnTo>
                    <a:pt x="189" y="67"/>
                  </a:lnTo>
                  <a:lnTo>
                    <a:pt x="186" y="70"/>
                  </a:lnTo>
                  <a:lnTo>
                    <a:pt x="183" y="74"/>
                  </a:lnTo>
                  <a:lnTo>
                    <a:pt x="182" y="79"/>
                  </a:lnTo>
                  <a:lnTo>
                    <a:pt x="181" y="84"/>
                  </a:lnTo>
                  <a:lnTo>
                    <a:pt x="181" y="86"/>
                  </a:lnTo>
                  <a:lnTo>
                    <a:pt x="183" y="90"/>
                  </a:lnTo>
                  <a:lnTo>
                    <a:pt x="185" y="94"/>
                  </a:lnTo>
                  <a:lnTo>
                    <a:pt x="187" y="98"/>
                  </a:lnTo>
                  <a:lnTo>
                    <a:pt x="189" y="103"/>
                  </a:lnTo>
                  <a:lnTo>
                    <a:pt x="191" y="107"/>
                  </a:lnTo>
                  <a:lnTo>
                    <a:pt x="192" y="111"/>
                  </a:lnTo>
                  <a:lnTo>
                    <a:pt x="193" y="113"/>
                  </a:lnTo>
                  <a:lnTo>
                    <a:pt x="194" y="118"/>
                  </a:lnTo>
                  <a:lnTo>
                    <a:pt x="194" y="122"/>
                  </a:lnTo>
                  <a:lnTo>
                    <a:pt x="195" y="127"/>
                  </a:lnTo>
                  <a:lnTo>
                    <a:pt x="194" y="132"/>
                  </a:lnTo>
                  <a:lnTo>
                    <a:pt x="194" y="137"/>
                  </a:lnTo>
                  <a:lnTo>
                    <a:pt x="193" y="141"/>
                  </a:lnTo>
                  <a:lnTo>
                    <a:pt x="191" y="146"/>
                  </a:lnTo>
                  <a:lnTo>
                    <a:pt x="190" y="150"/>
                  </a:lnTo>
                  <a:lnTo>
                    <a:pt x="188" y="155"/>
                  </a:lnTo>
                  <a:lnTo>
                    <a:pt x="186" y="159"/>
                  </a:lnTo>
                  <a:lnTo>
                    <a:pt x="183" y="163"/>
                  </a:lnTo>
                  <a:lnTo>
                    <a:pt x="180" y="167"/>
                  </a:lnTo>
                  <a:lnTo>
                    <a:pt x="179" y="169"/>
                  </a:lnTo>
                  <a:lnTo>
                    <a:pt x="176" y="173"/>
                  </a:lnTo>
                  <a:lnTo>
                    <a:pt x="172" y="176"/>
                  </a:lnTo>
                  <a:lnTo>
                    <a:pt x="169" y="179"/>
                  </a:lnTo>
                  <a:lnTo>
                    <a:pt x="165" y="182"/>
                  </a:lnTo>
                  <a:lnTo>
                    <a:pt x="162" y="185"/>
                  </a:lnTo>
                  <a:lnTo>
                    <a:pt x="157" y="187"/>
                  </a:lnTo>
                  <a:lnTo>
                    <a:pt x="153" y="189"/>
                  </a:lnTo>
                  <a:lnTo>
                    <a:pt x="149" y="191"/>
                  </a:lnTo>
                  <a:lnTo>
                    <a:pt x="145" y="193"/>
                  </a:lnTo>
                  <a:lnTo>
                    <a:pt x="140" y="195"/>
                  </a:lnTo>
                  <a:lnTo>
                    <a:pt x="136" y="197"/>
                  </a:lnTo>
                  <a:lnTo>
                    <a:pt x="131" y="198"/>
                  </a:lnTo>
                  <a:lnTo>
                    <a:pt x="126" y="199"/>
                  </a:lnTo>
                  <a:lnTo>
                    <a:pt x="121" y="201"/>
                  </a:lnTo>
                  <a:lnTo>
                    <a:pt x="116" y="202"/>
                  </a:lnTo>
                  <a:lnTo>
                    <a:pt x="112" y="203"/>
                  </a:lnTo>
                  <a:lnTo>
                    <a:pt x="107" y="204"/>
                  </a:lnTo>
                  <a:lnTo>
                    <a:pt x="102" y="206"/>
                  </a:lnTo>
                  <a:lnTo>
                    <a:pt x="97" y="207"/>
                  </a:lnTo>
                  <a:lnTo>
                    <a:pt x="93" y="208"/>
                  </a:lnTo>
                  <a:lnTo>
                    <a:pt x="88" y="209"/>
                  </a:lnTo>
                  <a:lnTo>
                    <a:pt x="83" y="210"/>
                  </a:lnTo>
                  <a:lnTo>
                    <a:pt x="78" y="211"/>
                  </a:lnTo>
                  <a:lnTo>
                    <a:pt x="74" y="212"/>
                  </a:lnTo>
                  <a:lnTo>
                    <a:pt x="69" y="213"/>
                  </a:lnTo>
                  <a:lnTo>
                    <a:pt x="65" y="214"/>
                  </a:lnTo>
                  <a:lnTo>
                    <a:pt x="60" y="214"/>
                  </a:lnTo>
                  <a:lnTo>
                    <a:pt x="55" y="215"/>
                  </a:lnTo>
                  <a:lnTo>
                    <a:pt x="51" y="216"/>
                  </a:lnTo>
                  <a:lnTo>
                    <a:pt x="46" y="217"/>
                  </a:lnTo>
                  <a:lnTo>
                    <a:pt x="42" y="218"/>
                  </a:lnTo>
                  <a:lnTo>
                    <a:pt x="37" y="218"/>
                  </a:lnTo>
                  <a:lnTo>
                    <a:pt x="32" y="219"/>
                  </a:lnTo>
                  <a:lnTo>
                    <a:pt x="28" y="220"/>
                  </a:lnTo>
                  <a:lnTo>
                    <a:pt x="23" y="220"/>
                  </a:lnTo>
                  <a:lnTo>
                    <a:pt x="18" y="221"/>
                  </a:lnTo>
                  <a:lnTo>
                    <a:pt x="14" y="222"/>
                  </a:lnTo>
                  <a:lnTo>
                    <a:pt x="9" y="223"/>
                  </a:lnTo>
                  <a:lnTo>
                    <a:pt x="5" y="223"/>
                  </a:lnTo>
                  <a:lnTo>
                    <a:pt x="0" y="224"/>
                  </a:lnTo>
                  <a:lnTo>
                    <a:pt x="0" y="224"/>
                  </a:lnTo>
                </a:path>
              </a:pathLst>
            </a:custGeom>
            <a:noFill/>
            <a:ln w="19050" cmpd="sng">
              <a:solidFill>
                <a:srgbClr val="808080"/>
              </a:solidFill>
              <a:prstDash val="solid"/>
              <a:round/>
              <a:headEnd/>
              <a:tailEnd/>
            </a:ln>
          </p:spPr>
          <p:txBody>
            <a:bodyPr/>
            <a:lstStyle/>
            <a:p>
              <a:endParaRPr lang="el-GR"/>
            </a:p>
          </p:txBody>
        </p:sp>
        <p:sp>
          <p:nvSpPr>
            <p:cNvPr id="26681" name="Line 57"/>
            <p:cNvSpPr>
              <a:spLocks noChangeShapeType="1"/>
            </p:cNvSpPr>
            <p:nvPr/>
          </p:nvSpPr>
          <p:spPr bwMode="auto">
            <a:xfrm flipH="1" flipV="1">
              <a:off x="2238" y="2509"/>
              <a:ext cx="1715" cy="163"/>
            </a:xfrm>
            <a:prstGeom prst="line">
              <a:avLst/>
            </a:prstGeom>
            <a:noFill/>
            <a:ln w="19050">
              <a:solidFill>
                <a:srgbClr val="008080"/>
              </a:solidFill>
              <a:round/>
              <a:headEnd/>
              <a:tailEnd/>
            </a:ln>
          </p:spPr>
          <p:txBody>
            <a:bodyPr/>
            <a:lstStyle/>
            <a:p>
              <a:endParaRPr lang="el-GR"/>
            </a:p>
          </p:txBody>
        </p:sp>
        <p:sp>
          <p:nvSpPr>
            <p:cNvPr id="26682" name="Freeform 58"/>
            <p:cNvSpPr>
              <a:spLocks/>
            </p:cNvSpPr>
            <p:nvPr/>
          </p:nvSpPr>
          <p:spPr bwMode="auto">
            <a:xfrm>
              <a:off x="2793" y="377"/>
              <a:ext cx="538" cy="1522"/>
            </a:xfrm>
            <a:custGeom>
              <a:avLst/>
              <a:gdLst/>
              <a:ahLst/>
              <a:cxnLst>
                <a:cxn ang="0">
                  <a:pos x="84" y="152"/>
                </a:cxn>
                <a:cxn ang="0">
                  <a:pos x="77" y="164"/>
                </a:cxn>
                <a:cxn ang="0">
                  <a:pos x="71" y="176"/>
                </a:cxn>
                <a:cxn ang="0">
                  <a:pos x="64" y="187"/>
                </a:cxn>
                <a:cxn ang="0">
                  <a:pos x="57" y="198"/>
                </a:cxn>
                <a:cxn ang="0">
                  <a:pos x="50" y="208"/>
                </a:cxn>
                <a:cxn ang="0">
                  <a:pos x="44" y="217"/>
                </a:cxn>
                <a:cxn ang="0">
                  <a:pos x="38" y="225"/>
                </a:cxn>
                <a:cxn ang="0">
                  <a:pos x="32" y="232"/>
                </a:cxn>
                <a:cxn ang="0">
                  <a:pos x="27" y="238"/>
                </a:cxn>
                <a:cxn ang="0">
                  <a:pos x="22" y="241"/>
                </a:cxn>
                <a:cxn ang="0">
                  <a:pos x="17" y="244"/>
                </a:cxn>
                <a:cxn ang="0">
                  <a:pos x="14" y="244"/>
                </a:cxn>
                <a:cxn ang="0">
                  <a:pos x="11" y="243"/>
                </a:cxn>
                <a:cxn ang="0">
                  <a:pos x="8" y="240"/>
                </a:cxn>
                <a:cxn ang="0">
                  <a:pos x="6" y="234"/>
                </a:cxn>
                <a:cxn ang="0">
                  <a:pos x="4" y="227"/>
                </a:cxn>
                <a:cxn ang="0">
                  <a:pos x="2" y="218"/>
                </a:cxn>
                <a:cxn ang="0">
                  <a:pos x="1" y="209"/>
                </a:cxn>
                <a:cxn ang="0">
                  <a:pos x="0" y="198"/>
                </a:cxn>
                <a:cxn ang="0">
                  <a:pos x="0" y="187"/>
                </a:cxn>
                <a:cxn ang="0">
                  <a:pos x="0" y="176"/>
                </a:cxn>
                <a:cxn ang="0">
                  <a:pos x="0" y="164"/>
                </a:cxn>
                <a:cxn ang="0">
                  <a:pos x="0" y="152"/>
                </a:cxn>
                <a:cxn ang="0">
                  <a:pos x="0" y="143"/>
                </a:cxn>
                <a:cxn ang="0">
                  <a:pos x="1" y="132"/>
                </a:cxn>
                <a:cxn ang="0">
                  <a:pos x="1" y="121"/>
                </a:cxn>
                <a:cxn ang="0">
                  <a:pos x="2" y="111"/>
                </a:cxn>
                <a:cxn ang="0">
                  <a:pos x="3" y="101"/>
                </a:cxn>
                <a:cxn ang="0">
                  <a:pos x="3" y="91"/>
                </a:cxn>
                <a:cxn ang="0">
                  <a:pos x="4" y="82"/>
                </a:cxn>
                <a:cxn ang="0">
                  <a:pos x="5" y="72"/>
                </a:cxn>
                <a:cxn ang="0">
                  <a:pos x="6" y="64"/>
                </a:cxn>
                <a:cxn ang="0">
                  <a:pos x="7" y="55"/>
                </a:cxn>
                <a:cxn ang="0">
                  <a:pos x="7" y="46"/>
                </a:cxn>
                <a:cxn ang="0">
                  <a:pos x="8" y="38"/>
                </a:cxn>
                <a:cxn ang="0">
                  <a:pos x="9" y="30"/>
                </a:cxn>
                <a:cxn ang="0">
                  <a:pos x="10" y="21"/>
                </a:cxn>
                <a:cxn ang="0">
                  <a:pos x="11" y="13"/>
                </a:cxn>
                <a:cxn ang="0">
                  <a:pos x="12" y="5"/>
                </a:cxn>
                <a:cxn ang="0">
                  <a:pos x="13" y="0"/>
                </a:cxn>
              </a:cxnLst>
              <a:rect l="0" t="0" r="r" b="b"/>
              <a:pathLst>
                <a:path w="88" h="244">
                  <a:moveTo>
                    <a:pt x="88" y="146"/>
                  </a:moveTo>
                  <a:lnTo>
                    <a:pt x="84" y="152"/>
                  </a:lnTo>
                  <a:lnTo>
                    <a:pt x="81" y="158"/>
                  </a:lnTo>
                  <a:lnTo>
                    <a:pt x="77" y="164"/>
                  </a:lnTo>
                  <a:lnTo>
                    <a:pt x="74" y="170"/>
                  </a:lnTo>
                  <a:lnTo>
                    <a:pt x="71" y="176"/>
                  </a:lnTo>
                  <a:lnTo>
                    <a:pt x="67" y="182"/>
                  </a:lnTo>
                  <a:lnTo>
                    <a:pt x="64" y="187"/>
                  </a:lnTo>
                  <a:lnTo>
                    <a:pt x="60" y="193"/>
                  </a:lnTo>
                  <a:lnTo>
                    <a:pt x="57" y="198"/>
                  </a:lnTo>
                  <a:lnTo>
                    <a:pt x="54" y="203"/>
                  </a:lnTo>
                  <a:lnTo>
                    <a:pt x="50" y="208"/>
                  </a:lnTo>
                  <a:lnTo>
                    <a:pt x="47" y="213"/>
                  </a:lnTo>
                  <a:lnTo>
                    <a:pt x="44" y="217"/>
                  </a:lnTo>
                  <a:lnTo>
                    <a:pt x="41" y="222"/>
                  </a:lnTo>
                  <a:lnTo>
                    <a:pt x="38" y="225"/>
                  </a:lnTo>
                  <a:lnTo>
                    <a:pt x="35" y="229"/>
                  </a:lnTo>
                  <a:lnTo>
                    <a:pt x="32" y="232"/>
                  </a:lnTo>
                  <a:lnTo>
                    <a:pt x="30" y="235"/>
                  </a:lnTo>
                  <a:lnTo>
                    <a:pt x="27" y="238"/>
                  </a:lnTo>
                  <a:lnTo>
                    <a:pt x="24" y="240"/>
                  </a:lnTo>
                  <a:lnTo>
                    <a:pt x="22" y="241"/>
                  </a:lnTo>
                  <a:lnTo>
                    <a:pt x="20" y="243"/>
                  </a:lnTo>
                  <a:lnTo>
                    <a:pt x="17" y="244"/>
                  </a:lnTo>
                  <a:lnTo>
                    <a:pt x="16" y="244"/>
                  </a:lnTo>
                  <a:lnTo>
                    <a:pt x="14" y="244"/>
                  </a:lnTo>
                  <a:lnTo>
                    <a:pt x="12" y="243"/>
                  </a:lnTo>
                  <a:lnTo>
                    <a:pt x="11" y="243"/>
                  </a:lnTo>
                  <a:lnTo>
                    <a:pt x="9" y="241"/>
                  </a:lnTo>
                  <a:lnTo>
                    <a:pt x="8" y="240"/>
                  </a:lnTo>
                  <a:lnTo>
                    <a:pt x="7" y="237"/>
                  </a:lnTo>
                  <a:lnTo>
                    <a:pt x="6" y="234"/>
                  </a:lnTo>
                  <a:lnTo>
                    <a:pt x="5" y="231"/>
                  </a:lnTo>
                  <a:lnTo>
                    <a:pt x="4" y="227"/>
                  </a:lnTo>
                  <a:lnTo>
                    <a:pt x="3" y="223"/>
                  </a:lnTo>
                  <a:lnTo>
                    <a:pt x="2" y="218"/>
                  </a:lnTo>
                  <a:lnTo>
                    <a:pt x="2" y="214"/>
                  </a:lnTo>
                  <a:lnTo>
                    <a:pt x="1" y="209"/>
                  </a:lnTo>
                  <a:lnTo>
                    <a:pt x="1" y="204"/>
                  </a:lnTo>
                  <a:lnTo>
                    <a:pt x="0" y="198"/>
                  </a:lnTo>
                  <a:lnTo>
                    <a:pt x="0" y="193"/>
                  </a:lnTo>
                  <a:lnTo>
                    <a:pt x="0" y="187"/>
                  </a:lnTo>
                  <a:lnTo>
                    <a:pt x="0" y="181"/>
                  </a:lnTo>
                  <a:lnTo>
                    <a:pt x="0" y="176"/>
                  </a:lnTo>
                  <a:lnTo>
                    <a:pt x="0" y="170"/>
                  </a:lnTo>
                  <a:lnTo>
                    <a:pt x="0" y="164"/>
                  </a:lnTo>
                  <a:lnTo>
                    <a:pt x="0" y="158"/>
                  </a:lnTo>
                  <a:lnTo>
                    <a:pt x="0" y="152"/>
                  </a:lnTo>
                  <a:lnTo>
                    <a:pt x="0" y="148"/>
                  </a:lnTo>
                  <a:lnTo>
                    <a:pt x="0" y="143"/>
                  </a:lnTo>
                  <a:lnTo>
                    <a:pt x="1" y="137"/>
                  </a:lnTo>
                  <a:lnTo>
                    <a:pt x="1" y="132"/>
                  </a:lnTo>
                  <a:lnTo>
                    <a:pt x="1" y="126"/>
                  </a:lnTo>
                  <a:lnTo>
                    <a:pt x="1" y="121"/>
                  </a:lnTo>
                  <a:lnTo>
                    <a:pt x="2" y="116"/>
                  </a:lnTo>
                  <a:lnTo>
                    <a:pt x="2" y="111"/>
                  </a:lnTo>
                  <a:lnTo>
                    <a:pt x="2" y="106"/>
                  </a:lnTo>
                  <a:lnTo>
                    <a:pt x="3" y="101"/>
                  </a:lnTo>
                  <a:lnTo>
                    <a:pt x="3" y="96"/>
                  </a:lnTo>
                  <a:lnTo>
                    <a:pt x="3" y="91"/>
                  </a:lnTo>
                  <a:lnTo>
                    <a:pt x="4" y="86"/>
                  </a:lnTo>
                  <a:lnTo>
                    <a:pt x="4" y="82"/>
                  </a:lnTo>
                  <a:lnTo>
                    <a:pt x="5" y="77"/>
                  </a:lnTo>
                  <a:lnTo>
                    <a:pt x="5" y="72"/>
                  </a:lnTo>
                  <a:lnTo>
                    <a:pt x="5" y="68"/>
                  </a:lnTo>
                  <a:lnTo>
                    <a:pt x="6" y="64"/>
                  </a:lnTo>
                  <a:lnTo>
                    <a:pt x="6" y="59"/>
                  </a:lnTo>
                  <a:lnTo>
                    <a:pt x="7" y="55"/>
                  </a:lnTo>
                  <a:lnTo>
                    <a:pt x="7" y="51"/>
                  </a:lnTo>
                  <a:lnTo>
                    <a:pt x="7" y="46"/>
                  </a:lnTo>
                  <a:lnTo>
                    <a:pt x="8" y="42"/>
                  </a:lnTo>
                  <a:lnTo>
                    <a:pt x="8" y="38"/>
                  </a:lnTo>
                  <a:lnTo>
                    <a:pt x="9" y="34"/>
                  </a:lnTo>
                  <a:lnTo>
                    <a:pt x="9" y="30"/>
                  </a:lnTo>
                  <a:lnTo>
                    <a:pt x="10" y="25"/>
                  </a:lnTo>
                  <a:lnTo>
                    <a:pt x="10" y="21"/>
                  </a:lnTo>
                  <a:lnTo>
                    <a:pt x="11" y="18"/>
                  </a:lnTo>
                  <a:lnTo>
                    <a:pt x="11" y="13"/>
                  </a:lnTo>
                  <a:lnTo>
                    <a:pt x="12" y="9"/>
                  </a:lnTo>
                  <a:lnTo>
                    <a:pt x="12" y="5"/>
                  </a:lnTo>
                  <a:lnTo>
                    <a:pt x="13" y="1"/>
                  </a:lnTo>
                  <a:lnTo>
                    <a:pt x="13" y="0"/>
                  </a:lnTo>
                  <a:lnTo>
                    <a:pt x="13" y="0"/>
                  </a:lnTo>
                </a:path>
              </a:pathLst>
            </a:custGeom>
            <a:noFill/>
            <a:ln w="19050" cmpd="sng">
              <a:solidFill>
                <a:schemeClr val="tx1">
                  <a:lumMod val="85000"/>
                  <a:lumOff val="15000"/>
                </a:schemeClr>
              </a:solidFill>
              <a:prstDash val="solid"/>
              <a:round/>
              <a:headEnd/>
              <a:tailEnd/>
            </a:ln>
          </p:spPr>
          <p:txBody>
            <a:bodyPr/>
            <a:lstStyle/>
            <a:p>
              <a:endParaRPr lang="el-GR"/>
            </a:p>
          </p:txBody>
        </p:sp>
        <p:sp>
          <p:nvSpPr>
            <p:cNvPr id="26683" name="Freeform 59"/>
            <p:cNvSpPr>
              <a:spLocks/>
            </p:cNvSpPr>
            <p:nvPr/>
          </p:nvSpPr>
          <p:spPr bwMode="auto">
            <a:xfrm>
              <a:off x="3252" y="2970"/>
              <a:ext cx="535" cy="810"/>
            </a:xfrm>
            <a:custGeom>
              <a:avLst/>
              <a:gdLst/>
              <a:ahLst/>
              <a:cxnLst>
                <a:cxn ang="0">
                  <a:pos x="86" y="7"/>
                </a:cxn>
                <a:cxn ang="0">
                  <a:pos x="80" y="15"/>
                </a:cxn>
                <a:cxn ang="0">
                  <a:pos x="75" y="23"/>
                </a:cxn>
                <a:cxn ang="0">
                  <a:pos x="70" y="31"/>
                </a:cxn>
                <a:cxn ang="0">
                  <a:pos x="68" y="40"/>
                </a:cxn>
                <a:cxn ang="0">
                  <a:pos x="66" y="47"/>
                </a:cxn>
                <a:cxn ang="0">
                  <a:pos x="66" y="56"/>
                </a:cxn>
                <a:cxn ang="0">
                  <a:pos x="66" y="65"/>
                </a:cxn>
                <a:cxn ang="0">
                  <a:pos x="68" y="75"/>
                </a:cxn>
                <a:cxn ang="0">
                  <a:pos x="70" y="84"/>
                </a:cxn>
                <a:cxn ang="0">
                  <a:pos x="72" y="93"/>
                </a:cxn>
                <a:cxn ang="0">
                  <a:pos x="72" y="103"/>
                </a:cxn>
                <a:cxn ang="0">
                  <a:pos x="70" y="113"/>
                </a:cxn>
                <a:cxn ang="0">
                  <a:pos x="65" y="122"/>
                </a:cxn>
                <a:cxn ang="0">
                  <a:pos x="57" y="128"/>
                </a:cxn>
                <a:cxn ang="0">
                  <a:pos x="48" y="130"/>
                </a:cxn>
                <a:cxn ang="0">
                  <a:pos x="40" y="130"/>
                </a:cxn>
                <a:cxn ang="0">
                  <a:pos x="30" y="127"/>
                </a:cxn>
                <a:cxn ang="0">
                  <a:pos x="22" y="123"/>
                </a:cxn>
                <a:cxn ang="0">
                  <a:pos x="15" y="117"/>
                </a:cxn>
                <a:cxn ang="0">
                  <a:pos x="9" y="110"/>
                </a:cxn>
                <a:cxn ang="0">
                  <a:pos x="5" y="102"/>
                </a:cxn>
                <a:cxn ang="0">
                  <a:pos x="2" y="93"/>
                </a:cxn>
                <a:cxn ang="0">
                  <a:pos x="1" y="84"/>
                </a:cxn>
                <a:cxn ang="0">
                  <a:pos x="0" y="74"/>
                </a:cxn>
                <a:cxn ang="0">
                  <a:pos x="1" y="65"/>
                </a:cxn>
                <a:cxn ang="0">
                  <a:pos x="3" y="57"/>
                </a:cxn>
                <a:cxn ang="0">
                  <a:pos x="7" y="48"/>
                </a:cxn>
                <a:cxn ang="0">
                  <a:pos x="11" y="40"/>
                </a:cxn>
                <a:cxn ang="0">
                  <a:pos x="16" y="32"/>
                </a:cxn>
                <a:cxn ang="0">
                  <a:pos x="21" y="24"/>
                </a:cxn>
                <a:cxn ang="0">
                  <a:pos x="27" y="16"/>
                </a:cxn>
                <a:cxn ang="0">
                  <a:pos x="33" y="8"/>
                </a:cxn>
                <a:cxn ang="0">
                  <a:pos x="40" y="0"/>
                </a:cxn>
              </a:cxnLst>
              <a:rect l="0" t="0" r="r" b="b"/>
              <a:pathLst>
                <a:path w="88" h="130">
                  <a:moveTo>
                    <a:pt x="88" y="3"/>
                  </a:moveTo>
                  <a:lnTo>
                    <a:pt x="86" y="7"/>
                  </a:lnTo>
                  <a:lnTo>
                    <a:pt x="83" y="11"/>
                  </a:lnTo>
                  <a:lnTo>
                    <a:pt x="80" y="15"/>
                  </a:lnTo>
                  <a:lnTo>
                    <a:pt x="77" y="19"/>
                  </a:lnTo>
                  <a:lnTo>
                    <a:pt x="75" y="23"/>
                  </a:lnTo>
                  <a:lnTo>
                    <a:pt x="72" y="27"/>
                  </a:lnTo>
                  <a:lnTo>
                    <a:pt x="70" y="31"/>
                  </a:lnTo>
                  <a:lnTo>
                    <a:pt x="69" y="35"/>
                  </a:lnTo>
                  <a:lnTo>
                    <a:pt x="68" y="40"/>
                  </a:lnTo>
                  <a:lnTo>
                    <a:pt x="67" y="43"/>
                  </a:lnTo>
                  <a:lnTo>
                    <a:pt x="66" y="47"/>
                  </a:lnTo>
                  <a:lnTo>
                    <a:pt x="66" y="52"/>
                  </a:lnTo>
                  <a:lnTo>
                    <a:pt x="66" y="56"/>
                  </a:lnTo>
                  <a:lnTo>
                    <a:pt x="66" y="61"/>
                  </a:lnTo>
                  <a:lnTo>
                    <a:pt x="66" y="65"/>
                  </a:lnTo>
                  <a:lnTo>
                    <a:pt x="67" y="70"/>
                  </a:lnTo>
                  <a:lnTo>
                    <a:pt x="68" y="75"/>
                  </a:lnTo>
                  <a:lnTo>
                    <a:pt x="69" y="80"/>
                  </a:lnTo>
                  <a:lnTo>
                    <a:pt x="70" y="84"/>
                  </a:lnTo>
                  <a:lnTo>
                    <a:pt x="71" y="89"/>
                  </a:lnTo>
                  <a:lnTo>
                    <a:pt x="72" y="93"/>
                  </a:lnTo>
                  <a:lnTo>
                    <a:pt x="72" y="98"/>
                  </a:lnTo>
                  <a:lnTo>
                    <a:pt x="72" y="103"/>
                  </a:lnTo>
                  <a:lnTo>
                    <a:pt x="71" y="109"/>
                  </a:lnTo>
                  <a:lnTo>
                    <a:pt x="70" y="113"/>
                  </a:lnTo>
                  <a:lnTo>
                    <a:pt x="68" y="117"/>
                  </a:lnTo>
                  <a:lnTo>
                    <a:pt x="65" y="122"/>
                  </a:lnTo>
                  <a:lnTo>
                    <a:pt x="61" y="125"/>
                  </a:lnTo>
                  <a:lnTo>
                    <a:pt x="57" y="128"/>
                  </a:lnTo>
                  <a:lnTo>
                    <a:pt x="53" y="129"/>
                  </a:lnTo>
                  <a:lnTo>
                    <a:pt x="48" y="130"/>
                  </a:lnTo>
                  <a:lnTo>
                    <a:pt x="43" y="130"/>
                  </a:lnTo>
                  <a:lnTo>
                    <a:pt x="40" y="130"/>
                  </a:lnTo>
                  <a:lnTo>
                    <a:pt x="35" y="129"/>
                  </a:lnTo>
                  <a:lnTo>
                    <a:pt x="30" y="127"/>
                  </a:lnTo>
                  <a:lnTo>
                    <a:pt x="26" y="125"/>
                  </a:lnTo>
                  <a:lnTo>
                    <a:pt x="22" y="123"/>
                  </a:lnTo>
                  <a:lnTo>
                    <a:pt x="18" y="120"/>
                  </a:lnTo>
                  <a:lnTo>
                    <a:pt x="15" y="117"/>
                  </a:lnTo>
                  <a:lnTo>
                    <a:pt x="11" y="113"/>
                  </a:lnTo>
                  <a:lnTo>
                    <a:pt x="9" y="110"/>
                  </a:lnTo>
                  <a:lnTo>
                    <a:pt x="7" y="106"/>
                  </a:lnTo>
                  <a:lnTo>
                    <a:pt x="5" y="102"/>
                  </a:lnTo>
                  <a:lnTo>
                    <a:pt x="3" y="98"/>
                  </a:lnTo>
                  <a:lnTo>
                    <a:pt x="2" y="93"/>
                  </a:lnTo>
                  <a:lnTo>
                    <a:pt x="1" y="88"/>
                  </a:lnTo>
                  <a:lnTo>
                    <a:pt x="1" y="84"/>
                  </a:lnTo>
                  <a:lnTo>
                    <a:pt x="0" y="79"/>
                  </a:lnTo>
                  <a:lnTo>
                    <a:pt x="0" y="74"/>
                  </a:lnTo>
                  <a:lnTo>
                    <a:pt x="1" y="70"/>
                  </a:lnTo>
                  <a:lnTo>
                    <a:pt x="1" y="65"/>
                  </a:lnTo>
                  <a:lnTo>
                    <a:pt x="2" y="61"/>
                  </a:lnTo>
                  <a:lnTo>
                    <a:pt x="3" y="57"/>
                  </a:lnTo>
                  <a:lnTo>
                    <a:pt x="5" y="52"/>
                  </a:lnTo>
                  <a:lnTo>
                    <a:pt x="7" y="48"/>
                  </a:lnTo>
                  <a:lnTo>
                    <a:pt x="9" y="44"/>
                  </a:lnTo>
                  <a:lnTo>
                    <a:pt x="11" y="40"/>
                  </a:lnTo>
                  <a:lnTo>
                    <a:pt x="13" y="36"/>
                  </a:lnTo>
                  <a:lnTo>
                    <a:pt x="16" y="32"/>
                  </a:lnTo>
                  <a:lnTo>
                    <a:pt x="18" y="28"/>
                  </a:lnTo>
                  <a:lnTo>
                    <a:pt x="21" y="24"/>
                  </a:lnTo>
                  <a:lnTo>
                    <a:pt x="24" y="20"/>
                  </a:lnTo>
                  <a:lnTo>
                    <a:pt x="27" y="16"/>
                  </a:lnTo>
                  <a:lnTo>
                    <a:pt x="30" y="12"/>
                  </a:lnTo>
                  <a:lnTo>
                    <a:pt x="33" y="8"/>
                  </a:lnTo>
                  <a:lnTo>
                    <a:pt x="36" y="5"/>
                  </a:lnTo>
                  <a:lnTo>
                    <a:pt x="40" y="0"/>
                  </a:lnTo>
                  <a:lnTo>
                    <a:pt x="40" y="0"/>
                  </a:lnTo>
                </a:path>
              </a:pathLst>
            </a:custGeom>
            <a:noFill/>
            <a:ln w="19050" cmpd="sng">
              <a:solidFill>
                <a:schemeClr val="tx1">
                  <a:lumMod val="85000"/>
                  <a:lumOff val="15000"/>
                </a:schemeClr>
              </a:solidFill>
              <a:prstDash val="solid"/>
              <a:round/>
              <a:headEnd/>
              <a:tailEnd/>
            </a:ln>
          </p:spPr>
          <p:txBody>
            <a:bodyPr/>
            <a:lstStyle/>
            <a:p>
              <a:endParaRPr lang="el-GR"/>
            </a:p>
          </p:txBody>
        </p:sp>
      </p:grpSp>
      <p:grpSp>
        <p:nvGrpSpPr>
          <p:cNvPr id="26730" name="Group 106"/>
          <p:cNvGrpSpPr>
            <a:grpSpLocks/>
          </p:cNvGrpSpPr>
          <p:nvPr/>
        </p:nvGrpSpPr>
        <p:grpSpPr bwMode="auto">
          <a:xfrm>
            <a:off x="2065338" y="327025"/>
            <a:ext cx="6173787" cy="5911850"/>
            <a:chOff x="1301" y="206"/>
            <a:chExt cx="3889" cy="3724"/>
          </a:xfrm>
        </p:grpSpPr>
        <p:grpSp>
          <p:nvGrpSpPr>
            <p:cNvPr id="26725" name="Group 101"/>
            <p:cNvGrpSpPr>
              <a:grpSpLocks/>
            </p:cNvGrpSpPr>
            <p:nvPr/>
          </p:nvGrpSpPr>
          <p:grpSpPr bwMode="auto">
            <a:xfrm>
              <a:off x="1301" y="325"/>
              <a:ext cx="3889" cy="3605"/>
              <a:chOff x="1301" y="325"/>
              <a:chExt cx="3889" cy="3605"/>
            </a:xfrm>
          </p:grpSpPr>
          <p:sp>
            <p:nvSpPr>
              <p:cNvPr id="26684" name="Line 60"/>
              <p:cNvSpPr>
                <a:spLocks noChangeShapeType="1"/>
              </p:cNvSpPr>
              <p:nvPr/>
            </p:nvSpPr>
            <p:spPr bwMode="auto">
              <a:xfrm flipH="1">
                <a:off x="4459" y="2708"/>
                <a:ext cx="555" cy="549"/>
              </a:xfrm>
              <a:prstGeom prst="line">
                <a:avLst/>
              </a:prstGeom>
              <a:noFill/>
              <a:ln w="28575">
                <a:solidFill>
                  <a:schemeClr val="accent1"/>
                </a:solidFill>
                <a:round/>
                <a:headEnd/>
                <a:tailEnd/>
              </a:ln>
            </p:spPr>
            <p:txBody>
              <a:bodyPr/>
              <a:lstStyle/>
              <a:p>
                <a:endParaRPr lang="el-GR"/>
              </a:p>
            </p:txBody>
          </p:sp>
          <p:sp>
            <p:nvSpPr>
              <p:cNvPr id="26685" name="Line 61"/>
              <p:cNvSpPr>
                <a:spLocks noChangeShapeType="1"/>
              </p:cNvSpPr>
              <p:nvPr/>
            </p:nvSpPr>
            <p:spPr bwMode="auto">
              <a:xfrm>
                <a:off x="4673" y="2091"/>
                <a:ext cx="517" cy="655"/>
              </a:xfrm>
              <a:prstGeom prst="line">
                <a:avLst/>
              </a:prstGeom>
              <a:noFill/>
              <a:ln w="28575">
                <a:solidFill>
                  <a:schemeClr val="accent1"/>
                </a:solidFill>
                <a:round/>
                <a:headEnd/>
                <a:tailEnd/>
              </a:ln>
            </p:spPr>
            <p:txBody>
              <a:bodyPr/>
              <a:lstStyle/>
              <a:p>
                <a:endParaRPr lang="el-GR"/>
              </a:p>
            </p:txBody>
          </p:sp>
          <p:sp>
            <p:nvSpPr>
              <p:cNvPr id="26704" name="Rectangle 80"/>
              <p:cNvSpPr>
                <a:spLocks noChangeArrowheads="1"/>
              </p:cNvSpPr>
              <p:nvPr/>
            </p:nvSpPr>
            <p:spPr bwMode="auto">
              <a:xfrm>
                <a:off x="4218" y="2956"/>
                <a:ext cx="144" cy="173"/>
              </a:xfrm>
              <a:prstGeom prst="rect">
                <a:avLst/>
              </a:prstGeom>
              <a:noFill/>
              <a:ln w="9525">
                <a:noFill/>
                <a:miter lim="800000"/>
                <a:headEnd/>
                <a:tailEnd/>
              </a:ln>
            </p:spPr>
            <p:txBody>
              <a:bodyPr wrap="none" lIns="0" tIns="0" rIns="0" bIns="0">
                <a:spAutoFit/>
              </a:bodyPr>
              <a:lstStyle/>
              <a:p>
                <a:r>
                  <a:rPr lang="el-GR" sz="1800" b="1">
                    <a:solidFill>
                      <a:srgbClr val="FF0000"/>
                    </a:solidFill>
                  </a:rPr>
                  <a:t>28</a:t>
                </a:r>
              </a:p>
            </p:txBody>
          </p:sp>
          <p:sp>
            <p:nvSpPr>
              <p:cNvPr id="26706" name="Rectangle 82"/>
              <p:cNvSpPr>
                <a:spLocks noChangeArrowheads="1"/>
              </p:cNvSpPr>
              <p:nvPr/>
            </p:nvSpPr>
            <p:spPr bwMode="auto">
              <a:xfrm>
                <a:off x="3731" y="2465"/>
                <a:ext cx="144" cy="173"/>
              </a:xfrm>
              <a:prstGeom prst="rect">
                <a:avLst/>
              </a:prstGeom>
              <a:noFill/>
              <a:ln w="9525">
                <a:noFill/>
                <a:miter lim="800000"/>
                <a:headEnd/>
                <a:tailEnd/>
              </a:ln>
            </p:spPr>
            <p:txBody>
              <a:bodyPr wrap="none" lIns="0" tIns="0" rIns="0" bIns="0">
                <a:spAutoFit/>
              </a:bodyPr>
              <a:lstStyle/>
              <a:p>
                <a:r>
                  <a:rPr lang="el-GR" sz="1800" b="1">
                    <a:solidFill>
                      <a:srgbClr val="FF0000"/>
                    </a:solidFill>
                  </a:rPr>
                  <a:t>46</a:t>
                </a:r>
              </a:p>
            </p:txBody>
          </p:sp>
          <p:sp>
            <p:nvSpPr>
              <p:cNvPr id="26708" name="Rectangle 84"/>
              <p:cNvSpPr>
                <a:spLocks noChangeArrowheads="1"/>
              </p:cNvSpPr>
              <p:nvPr/>
            </p:nvSpPr>
            <p:spPr bwMode="auto">
              <a:xfrm>
                <a:off x="4816" y="2545"/>
                <a:ext cx="144" cy="173"/>
              </a:xfrm>
              <a:prstGeom prst="rect">
                <a:avLst/>
              </a:prstGeom>
              <a:noFill/>
              <a:ln w="9525">
                <a:noFill/>
                <a:miter lim="800000"/>
                <a:headEnd/>
                <a:tailEnd/>
              </a:ln>
            </p:spPr>
            <p:txBody>
              <a:bodyPr wrap="none" lIns="0" tIns="0" rIns="0" bIns="0">
                <a:spAutoFit/>
              </a:bodyPr>
              <a:lstStyle/>
              <a:p>
                <a:r>
                  <a:rPr lang="el-GR" sz="1800" b="1" dirty="0">
                    <a:solidFill>
                      <a:srgbClr val="FF0000"/>
                    </a:solidFill>
                  </a:rPr>
                  <a:t>97</a:t>
                </a:r>
              </a:p>
            </p:txBody>
          </p:sp>
          <p:sp>
            <p:nvSpPr>
              <p:cNvPr id="26709" name="Rectangle 85"/>
              <p:cNvSpPr>
                <a:spLocks noChangeArrowheads="1"/>
              </p:cNvSpPr>
              <p:nvPr/>
            </p:nvSpPr>
            <p:spPr bwMode="auto">
              <a:xfrm>
                <a:off x="2856" y="3397"/>
                <a:ext cx="216" cy="173"/>
              </a:xfrm>
              <a:prstGeom prst="rect">
                <a:avLst/>
              </a:prstGeom>
              <a:noFill/>
              <a:ln w="9525">
                <a:noFill/>
                <a:miter lim="800000"/>
                <a:headEnd/>
                <a:tailEnd/>
              </a:ln>
            </p:spPr>
            <p:txBody>
              <a:bodyPr wrap="none" lIns="0" tIns="0" rIns="0" bIns="0">
                <a:spAutoFit/>
              </a:bodyPr>
              <a:lstStyle/>
              <a:p>
                <a:r>
                  <a:rPr lang="el-GR" sz="1800" b="1">
                    <a:solidFill>
                      <a:srgbClr val="FF0000"/>
                    </a:solidFill>
                  </a:rPr>
                  <a:t>115</a:t>
                </a:r>
              </a:p>
            </p:txBody>
          </p:sp>
          <p:sp>
            <p:nvSpPr>
              <p:cNvPr id="26713" name="Line 89"/>
              <p:cNvSpPr>
                <a:spLocks noChangeShapeType="1"/>
              </p:cNvSpPr>
              <p:nvPr/>
            </p:nvSpPr>
            <p:spPr bwMode="auto">
              <a:xfrm flipH="1">
                <a:off x="3011" y="2638"/>
                <a:ext cx="993" cy="1021"/>
              </a:xfrm>
              <a:prstGeom prst="line">
                <a:avLst/>
              </a:prstGeom>
              <a:noFill/>
              <a:ln w="28575">
                <a:solidFill>
                  <a:schemeClr val="accent1"/>
                </a:solidFill>
                <a:round/>
                <a:headEnd/>
                <a:tailEnd/>
              </a:ln>
              <a:effectLst/>
            </p:spPr>
            <p:txBody>
              <a:bodyPr/>
              <a:lstStyle/>
              <a:p>
                <a:endParaRPr lang="el-GR"/>
              </a:p>
            </p:txBody>
          </p:sp>
          <p:sp>
            <p:nvSpPr>
              <p:cNvPr id="26714" name="Line 90"/>
              <p:cNvSpPr>
                <a:spLocks noChangeShapeType="1"/>
              </p:cNvSpPr>
              <p:nvPr/>
            </p:nvSpPr>
            <p:spPr bwMode="auto">
              <a:xfrm>
                <a:off x="1301" y="2954"/>
                <a:ext cx="2155" cy="892"/>
              </a:xfrm>
              <a:prstGeom prst="line">
                <a:avLst/>
              </a:prstGeom>
              <a:noFill/>
              <a:ln w="28575">
                <a:solidFill>
                  <a:schemeClr val="accent1"/>
                </a:solidFill>
                <a:round/>
                <a:headEnd/>
                <a:tailEnd/>
              </a:ln>
              <a:effectLst/>
            </p:spPr>
            <p:txBody>
              <a:bodyPr/>
              <a:lstStyle/>
              <a:p>
                <a:endParaRPr lang="el-GR"/>
              </a:p>
            </p:txBody>
          </p:sp>
          <p:sp>
            <p:nvSpPr>
              <p:cNvPr id="26716" name="Arc 92"/>
              <p:cNvSpPr>
                <a:spLocks/>
              </p:cNvSpPr>
              <p:nvPr/>
            </p:nvSpPr>
            <p:spPr bwMode="auto">
              <a:xfrm rot="12034582" flipV="1">
                <a:off x="2739" y="3294"/>
                <a:ext cx="445" cy="332"/>
              </a:xfrm>
              <a:custGeom>
                <a:avLst/>
                <a:gdLst>
                  <a:gd name="G0" fmla="+- 7377 0 0"/>
                  <a:gd name="G1" fmla="+- 21600 0 0"/>
                  <a:gd name="G2" fmla="+- 21600 0 0"/>
                  <a:gd name="T0" fmla="*/ 0 w 28884"/>
                  <a:gd name="T1" fmla="*/ 1299 h 21600"/>
                  <a:gd name="T2" fmla="*/ 28884 w 28884"/>
                  <a:gd name="T3" fmla="*/ 19602 h 21600"/>
                  <a:gd name="T4" fmla="*/ 7377 w 28884"/>
                  <a:gd name="T5" fmla="*/ 21600 h 21600"/>
                </a:gdLst>
                <a:ahLst/>
                <a:cxnLst>
                  <a:cxn ang="0">
                    <a:pos x="T0" y="T1"/>
                  </a:cxn>
                  <a:cxn ang="0">
                    <a:pos x="T2" y="T3"/>
                  </a:cxn>
                  <a:cxn ang="0">
                    <a:pos x="T4" y="T5"/>
                  </a:cxn>
                </a:cxnLst>
                <a:rect l="0" t="0" r="r" b="b"/>
                <a:pathLst>
                  <a:path w="28884" h="21600" fill="none" extrusionOk="0">
                    <a:moveTo>
                      <a:pt x="-1" y="1298"/>
                    </a:moveTo>
                    <a:cubicBezTo>
                      <a:pt x="2364" y="439"/>
                      <a:pt x="4861" y="-1"/>
                      <a:pt x="7377" y="0"/>
                    </a:cubicBezTo>
                    <a:cubicBezTo>
                      <a:pt x="18532" y="0"/>
                      <a:pt x="27852" y="8494"/>
                      <a:pt x="28884" y="19601"/>
                    </a:cubicBezTo>
                  </a:path>
                  <a:path w="28884" h="21600" stroke="0" extrusionOk="0">
                    <a:moveTo>
                      <a:pt x="-1" y="1298"/>
                    </a:moveTo>
                    <a:cubicBezTo>
                      <a:pt x="2364" y="439"/>
                      <a:pt x="4861" y="-1"/>
                      <a:pt x="7377" y="0"/>
                    </a:cubicBezTo>
                    <a:cubicBezTo>
                      <a:pt x="18532" y="0"/>
                      <a:pt x="27852" y="8494"/>
                      <a:pt x="28884" y="19601"/>
                    </a:cubicBezTo>
                    <a:lnTo>
                      <a:pt x="7377" y="21600"/>
                    </a:lnTo>
                    <a:close/>
                  </a:path>
                </a:pathLst>
              </a:custGeom>
              <a:noFill/>
              <a:ln w="38100">
                <a:solidFill>
                  <a:srgbClr val="FF00FF"/>
                </a:solidFill>
                <a:round/>
                <a:headEnd type="triangle" w="med" len="med"/>
                <a:tailEnd type="triangle" w="med" len="med"/>
              </a:ln>
              <a:effectLst/>
            </p:spPr>
            <p:txBody>
              <a:bodyPr wrap="none" anchor="ctr"/>
              <a:lstStyle/>
              <a:p>
                <a:endParaRPr lang="el-GR"/>
              </a:p>
            </p:txBody>
          </p:sp>
          <p:sp>
            <p:nvSpPr>
              <p:cNvPr id="26717" name="Line 93"/>
              <p:cNvSpPr>
                <a:spLocks noChangeShapeType="1"/>
              </p:cNvSpPr>
              <p:nvPr/>
            </p:nvSpPr>
            <p:spPr bwMode="auto">
              <a:xfrm>
                <a:off x="3614" y="325"/>
                <a:ext cx="46" cy="3605"/>
              </a:xfrm>
              <a:prstGeom prst="line">
                <a:avLst/>
              </a:prstGeom>
              <a:noFill/>
              <a:ln w="28575">
                <a:solidFill>
                  <a:schemeClr val="accent1"/>
                </a:solidFill>
                <a:round/>
                <a:headEnd/>
                <a:tailEnd/>
              </a:ln>
              <a:effectLst/>
            </p:spPr>
            <p:txBody>
              <a:bodyPr/>
              <a:lstStyle/>
              <a:p>
                <a:endParaRPr lang="el-GR"/>
              </a:p>
            </p:txBody>
          </p:sp>
          <p:sp>
            <p:nvSpPr>
              <p:cNvPr id="26718" name="Line 94"/>
              <p:cNvSpPr>
                <a:spLocks noChangeShapeType="1"/>
              </p:cNvSpPr>
              <p:nvPr/>
            </p:nvSpPr>
            <p:spPr bwMode="auto">
              <a:xfrm>
                <a:off x="3614" y="334"/>
                <a:ext cx="541" cy="2927"/>
              </a:xfrm>
              <a:prstGeom prst="line">
                <a:avLst/>
              </a:prstGeom>
              <a:noFill/>
              <a:ln w="28575">
                <a:solidFill>
                  <a:schemeClr val="accent1"/>
                </a:solidFill>
                <a:round/>
                <a:headEnd/>
                <a:tailEnd/>
              </a:ln>
              <a:effectLst/>
            </p:spPr>
            <p:txBody>
              <a:bodyPr/>
              <a:lstStyle/>
              <a:p>
                <a:endParaRPr lang="el-GR"/>
              </a:p>
            </p:txBody>
          </p:sp>
          <p:sp>
            <p:nvSpPr>
              <p:cNvPr id="26719" name="Line 95"/>
              <p:cNvSpPr>
                <a:spLocks noChangeShapeType="1"/>
              </p:cNvSpPr>
              <p:nvPr/>
            </p:nvSpPr>
            <p:spPr bwMode="auto">
              <a:xfrm flipH="1" flipV="1">
                <a:off x="3475" y="1784"/>
                <a:ext cx="945" cy="1183"/>
              </a:xfrm>
              <a:prstGeom prst="line">
                <a:avLst/>
              </a:prstGeom>
              <a:noFill/>
              <a:ln w="28575">
                <a:solidFill>
                  <a:schemeClr val="accent1"/>
                </a:solidFill>
                <a:round/>
                <a:headEnd/>
                <a:tailEnd/>
              </a:ln>
              <a:effectLst/>
            </p:spPr>
            <p:txBody>
              <a:bodyPr/>
              <a:lstStyle/>
              <a:p>
                <a:endParaRPr lang="el-GR"/>
              </a:p>
            </p:txBody>
          </p:sp>
          <p:sp>
            <p:nvSpPr>
              <p:cNvPr id="26720" name="Arc 96"/>
              <p:cNvSpPr>
                <a:spLocks/>
              </p:cNvSpPr>
              <p:nvPr/>
            </p:nvSpPr>
            <p:spPr bwMode="auto">
              <a:xfrm flipV="1">
                <a:off x="3641" y="2650"/>
                <a:ext cx="234" cy="331"/>
              </a:xfrm>
              <a:custGeom>
                <a:avLst/>
                <a:gdLst>
                  <a:gd name="G0" fmla="+- 0 0 0"/>
                  <a:gd name="G1" fmla="+- 0 0 0"/>
                  <a:gd name="G2" fmla="+- 21600 0 0"/>
                  <a:gd name="T0" fmla="*/ 15198 w 15198"/>
                  <a:gd name="T1" fmla="*/ 15349 h 21550"/>
                  <a:gd name="T2" fmla="*/ 1471 w 15198"/>
                  <a:gd name="T3" fmla="*/ 21550 h 21550"/>
                  <a:gd name="T4" fmla="*/ 0 w 15198"/>
                  <a:gd name="T5" fmla="*/ 0 h 21550"/>
                </a:gdLst>
                <a:ahLst/>
                <a:cxnLst>
                  <a:cxn ang="0">
                    <a:pos x="T0" y="T1"/>
                  </a:cxn>
                  <a:cxn ang="0">
                    <a:pos x="T2" y="T3"/>
                  </a:cxn>
                  <a:cxn ang="0">
                    <a:pos x="T4" y="T5"/>
                  </a:cxn>
                </a:cxnLst>
                <a:rect l="0" t="0" r="r" b="b"/>
                <a:pathLst>
                  <a:path w="15198" h="21550" fill="none" extrusionOk="0">
                    <a:moveTo>
                      <a:pt x="15197" y="15348"/>
                    </a:moveTo>
                    <a:cubicBezTo>
                      <a:pt x="11514" y="18995"/>
                      <a:pt x="6642" y="21196"/>
                      <a:pt x="1470" y="21549"/>
                    </a:cubicBezTo>
                  </a:path>
                  <a:path w="15198" h="21550" stroke="0" extrusionOk="0">
                    <a:moveTo>
                      <a:pt x="15197" y="15348"/>
                    </a:moveTo>
                    <a:cubicBezTo>
                      <a:pt x="11514" y="18995"/>
                      <a:pt x="6642" y="21196"/>
                      <a:pt x="1470" y="21549"/>
                    </a:cubicBezTo>
                    <a:lnTo>
                      <a:pt x="0" y="0"/>
                    </a:lnTo>
                    <a:close/>
                  </a:path>
                </a:pathLst>
              </a:custGeom>
              <a:noFill/>
              <a:ln w="38100">
                <a:solidFill>
                  <a:srgbClr val="FF00FF"/>
                </a:solidFill>
                <a:round/>
                <a:headEnd type="triangle" w="med" len="med"/>
                <a:tailEnd type="triangle" w="med" len="med"/>
              </a:ln>
              <a:effectLst/>
            </p:spPr>
            <p:txBody>
              <a:bodyPr wrap="none" anchor="ctr"/>
              <a:lstStyle/>
              <a:p>
                <a:endParaRPr lang="el-GR"/>
              </a:p>
            </p:txBody>
          </p:sp>
          <p:sp>
            <p:nvSpPr>
              <p:cNvPr id="26721" name="Arc 97"/>
              <p:cNvSpPr>
                <a:spLocks/>
              </p:cNvSpPr>
              <p:nvPr/>
            </p:nvSpPr>
            <p:spPr bwMode="auto">
              <a:xfrm flipV="1">
                <a:off x="4007" y="2454"/>
                <a:ext cx="302" cy="482"/>
              </a:xfrm>
              <a:custGeom>
                <a:avLst/>
                <a:gdLst>
                  <a:gd name="G0" fmla="+- 0 0 0"/>
                  <a:gd name="G1" fmla="+- 21108 0 0"/>
                  <a:gd name="G2" fmla="+- 21600 0 0"/>
                  <a:gd name="T0" fmla="*/ 4584 w 13172"/>
                  <a:gd name="T1" fmla="*/ 0 h 21108"/>
                  <a:gd name="T2" fmla="*/ 13172 w 13172"/>
                  <a:gd name="T3" fmla="*/ 3989 h 21108"/>
                  <a:gd name="T4" fmla="*/ 0 w 13172"/>
                  <a:gd name="T5" fmla="*/ 21108 h 21108"/>
                </a:gdLst>
                <a:ahLst/>
                <a:cxnLst>
                  <a:cxn ang="0">
                    <a:pos x="T0" y="T1"/>
                  </a:cxn>
                  <a:cxn ang="0">
                    <a:pos x="T2" y="T3"/>
                  </a:cxn>
                  <a:cxn ang="0">
                    <a:pos x="T4" y="T5"/>
                  </a:cxn>
                </a:cxnLst>
                <a:rect l="0" t="0" r="r" b="b"/>
                <a:pathLst>
                  <a:path w="13172" h="21108" fill="none" extrusionOk="0">
                    <a:moveTo>
                      <a:pt x="4583" y="0"/>
                    </a:moveTo>
                    <a:cubicBezTo>
                      <a:pt x="7706" y="678"/>
                      <a:pt x="10639" y="2040"/>
                      <a:pt x="13171" y="3989"/>
                    </a:cubicBezTo>
                  </a:path>
                  <a:path w="13172" h="21108" stroke="0" extrusionOk="0">
                    <a:moveTo>
                      <a:pt x="4583" y="0"/>
                    </a:moveTo>
                    <a:cubicBezTo>
                      <a:pt x="7706" y="678"/>
                      <a:pt x="10639" y="2040"/>
                      <a:pt x="13171" y="3989"/>
                    </a:cubicBezTo>
                    <a:lnTo>
                      <a:pt x="0" y="21108"/>
                    </a:lnTo>
                    <a:close/>
                  </a:path>
                </a:pathLst>
              </a:custGeom>
              <a:noFill/>
              <a:ln w="38100">
                <a:solidFill>
                  <a:srgbClr val="FF00FF"/>
                </a:solidFill>
                <a:round/>
                <a:headEnd type="triangle" w="med" len="med"/>
                <a:tailEnd type="triangle" w="med" len="med"/>
              </a:ln>
              <a:effectLst/>
            </p:spPr>
            <p:txBody>
              <a:bodyPr wrap="none" anchor="ctr"/>
              <a:lstStyle/>
              <a:p>
                <a:endParaRPr lang="el-GR"/>
              </a:p>
            </p:txBody>
          </p:sp>
          <p:sp>
            <p:nvSpPr>
              <p:cNvPr id="26724" name="Arc 100"/>
              <p:cNvSpPr>
                <a:spLocks/>
              </p:cNvSpPr>
              <p:nvPr/>
            </p:nvSpPr>
            <p:spPr bwMode="auto">
              <a:xfrm flipV="1">
                <a:off x="4715" y="2384"/>
                <a:ext cx="333" cy="498"/>
              </a:xfrm>
              <a:custGeom>
                <a:avLst/>
                <a:gdLst>
                  <a:gd name="G0" fmla="+- 21600 0 0"/>
                  <a:gd name="G1" fmla="+- 14199 0 0"/>
                  <a:gd name="G2" fmla="+- 21600 0 0"/>
                  <a:gd name="T0" fmla="*/ 9929 w 21600"/>
                  <a:gd name="T1" fmla="*/ 32374 h 32374"/>
                  <a:gd name="T2" fmla="*/ 5322 w 21600"/>
                  <a:gd name="T3" fmla="*/ 0 h 32374"/>
                  <a:gd name="T4" fmla="*/ 21600 w 21600"/>
                  <a:gd name="T5" fmla="*/ 14199 h 32374"/>
                </a:gdLst>
                <a:ahLst/>
                <a:cxnLst>
                  <a:cxn ang="0">
                    <a:pos x="T0" y="T1"/>
                  </a:cxn>
                  <a:cxn ang="0">
                    <a:pos x="T2" y="T3"/>
                  </a:cxn>
                  <a:cxn ang="0">
                    <a:pos x="T4" y="T5"/>
                  </a:cxn>
                </a:cxnLst>
                <a:rect l="0" t="0" r="r" b="b"/>
                <a:pathLst>
                  <a:path w="21600" h="32374" fill="none" extrusionOk="0">
                    <a:moveTo>
                      <a:pt x="9928" y="32374"/>
                    </a:moveTo>
                    <a:cubicBezTo>
                      <a:pt x="3741" y="28400"/>
                      <a:pt x="0" y="21552"/>
                      <a:pt x="0" y="14199"/>
                    </a:cubicBezTo>
                    <a:cubicBezTo>
                      <a:pt x="-1" y="8978"/>
                      <a:pt x="1890" y="3934"/>
                      <a:pt x="5322" y="0"/>
                    </a:cubicBezTo>
                  </a:path>
                  <a:path w="21600" h="32374" stroke="0" extrusionOk="0">
                    <a:moveTo>
                      <a:pt x="9928" y="32374"/>
                    </a:moveTo>
                    <a:cubicBezTo>
                      <a:pt x="3741" y="28400"/>
                      <a:pt x="0" y="21552"/>
                      <a:pt x="0" y="14199"/>
                    </a:cubicBezTo>
                    <a:cubicBezTo>
                      <a:pt x="-1" y="8978"/>
                      <a:pt x="1890" y="3934"/>
                      <a:pt x="5322" y="0"/>
                    </a:cubicBezTo>
                    <a:lnTo>
                      <a:pt x="21600" y="14199"/>
                    </a:lnTo>
                    <a:close/>
                  </a:path>
                </a:pathLst>
              </a:custGeom>
              <a:noFill/>
              <a:ln w="38100">
                <a:solidFill>
                  <a:srgbClr val="FF00FF"/>
                </a:solidFill>
                <a:round/>
                <a:headEnd type="triangle" w="med" len="med"/>
                <a:tailEnd type="triangle" w="med" len="med"/>
              </a:ln>
              <a:effectLst/>
            </p:spPr>
            <p:txBody>
              <a:bodyPr wrap="none" anchor="ctr"/>
              <a:lstStyle/>
              <a:p>
                <a:endParaRPr lang="el-GR"/>
              </a:p>
            </p:txBody>
          </p:sp>
        </p:grpSp>
        <p:sp>
          <p:nvSpPr>
            <p:cNvPr id="26727" name="Text Box 103"/>
            <p:cNvSpPr txBox="1">
              <a:spLocks noChangeArrowheads="1"/>
            </p:cNvSpPr>
            <p:nvPr/>
          </p:nvSpPr>
          <p:spPr bwMode="auto">
            <a:xfrm>
              <a:off x="3650" y="206"/>
              <a:ext cx="255" cy="288"/>
            </a:xfrm>
            <a:prstGeom prst="rect">
              <a:avLst/>
            </a:prstGeom>
            <a:noFill/>
            <a:ln w="9525">
              <a:noFill/>
              <a:miter lim="800000"/>
              <a:headEnd/>
              <a:tailEnd/>
            </a:ln>
            <a:effectLst/>
          </p:spPr>
          <p:txBody>
            <a:bodyPr wrap="none">
              <a:spAutoFit/>
            </a:bodyPr>
            <a:lstStyle/>
            <a:p>
              <a:r>
                <a:rPr lang="el-GR">
                  <a:solidFill>
                    <a:schemeClr val="accent1"/>
                  </a:solidFill>
                </a:rPr>
                <a:t>Ν</a:t>
              </a:r>
            </a:p>
          </p:txBody>
        </p:sp>
        <p:sp>
          <p:nvSpPr>
            <p:cNvPr id="26728" name="Text Box 104"/>
            <p:cNvSpPr txBox="1">
              <a:spLocks noChangeArrowheads="1"/>
            </p:cNvSpPr>
            <p:nvPr/>
          </p:nvSpPr>
          <p:spPr bwMode="auto">
            <a:xfrm>
              <a:off x="3662" y="3146"/>
              <a:ext cx="244" cy="288"/>
            </a:xfrm>
            <a:prstGeom prst="rect">
              <a:avLst/>
            </a:prstGeom>
            <a:noFill/>
            <a:ln w="9525">
              <a:noFill/>
              <a:miter lim="800000"/>
              <a:headEnd/>
              <a:tailEnd/>
            </a:ln>
            <a:effectLst/>
          </p:spPr>
          <p:txBody>
            <a:bodyPr wrap="none">
              <a:spAutoFit/>
            </a:bodyPr>
            <a:lstStyle/>
            <a:p>
              <a:r>
                <a:rPr lang="el-GR">
                  <a:solidFill>
                    <a:schemeClr val="accent1"/>
                  </a:solidFill>
                </a:rPr>
                <a:t>Β</a:t>
              </a:r>
            </a:p>
          </p:txBody>
        </p:sp>
        <p:sp>
          <p:nvSpPr>
            <p:cNvPr id="26729" name="Text Box 105"/>
            <p:cNvSpPr txBox="1">
              <a:spLocks noChangeArrowheads="1"/>
            </p:cNvSpPr>
            <p:nvPr/>
          </p:nvSpPr>
          <p:spPr bwMode="auto">
            <a:xfrm>
              <a:off x="3962" y="1862"/>
              <a:ext cx="255" cy="288"/>
            </a:xfrm>
            <a:prstGeom prst="rect">
              <a:avLst/>
            </a:prstGeom>
            <a:noFill/>
            <a:ln w="9525">
              <a:noFill/>
              <a:miter lim="800000"/>
              <a:headEnd/>
              <a:tailEnd/>
            </a:ln>
            <a:effectLst/>
          </p:spPr>
          <p:txBody>
            <a:bodyPr wrap="none">
              <a:spAutoFit/>
            </a:bodyPr>
            <a:lstStyle/>
            <a:p>
              <a:r>
                <a:rPr lang="el-GR">
                  <a:solidFill>
                    <a:schemeClr val="accent1"/>
                  </a:solidFill>
                </a:rPr>
                <a:t>Α</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30"/>
                                        </p:tgtEl>
                                        <p:attrNameLst>
                                          <p:attrName>style.visibility</p:attrName>
                                        </p:attrNameLst>
                                      </p:cBhvr>
                                      <p:to>
                                        <p:strVal val="visible"/>
                                      </p:to>
                                    </p:set>
                                    <p:animEffect transition="in" filter="fade">
                                      <p:cBhvr>
                                        <p:cTn id="7" dur="1000"/>
                                        <p:tgtEl>
                                          <p:spTgt spid="26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00015_27-11-87_26-5-00_M"/>
          <p:cNvPicPr>
            <a:picLocks noGrp="1" noChangeAspect="1" noChangeArrowheads="1"/>
          </p:cNvPicPr>
          <p:nvPr>
            <p:ph idx="4294967295"/>
          </p:nvPr>
        </p:nvPicPr>
        <p:blipFill>
          <a:blip r:embed="rId3" cstate="print"/>
          <a:srcRect l="29359" t="50070" r="8206" b="6908"/>
          <a:stretch>
            <a:fillRect/>
          </a:stretch>
        </p:blipFill>
        <p:spPr>
          <a:xfrm>
            <a:off x="1285875" y="492125"/>
            <a:ext cx="6400800" cy="5883275"/>
          </a:xfrm>
          <a:noFill/>
          <a:ln/>
        </p:spPr>
      </p:pic>
      <p:grpSp>
        <p:nvGrpSpPr>
          <p:cNvPr id="29699" name="Group 3"/>
          <p:cNvGrpSpPr>
            <a:grpSpLocks/>
          </p:cNvGrpSpPr>
          <p:nvPr/>
        </p:nvGrpSpPr>
        <p:grpSpPr bwMode="auto">
          <a:xfrm rot="-475768">
            <a:off x="5808663" y="1846263"/>
            <a:ext cx="855662" cy="1793875"/>
            <a:chOff x="2843" y="2326"/>
            <a:chExt cx="268" cy="563"/>
          </a:xfrm>
        </p:grpSpPr>
        <p:sp>
          <p:nvSpPr>
            <p:cNvPr id="29700" name="Freeform 4"/>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noFill/>
            <a:ln w="0">
              <a:solidFill>
                <a:schemeClr val="tx1"/>
              </a:solidFill>
              <a:prstDash val="solid"/>
              <a:round/>
              <a:headEnd/>
              <a:tailEnd/>
            </a:ln>
          </p:spPr>
          <p:txBody>
            <a:bodyPr/>
            <a:lstStyle/>
            <a:p>
              <a:endParaRPr lang="el-GR"/>
            </a:p>
          </p:txBody>
        </p:sp>
        <p:sp>
          <p:nvSpPr>
            <p:cNvPr id="29701" name="Freeform 5"/>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noFill/>
            <a:ln w="0">
              <a:solidFill>
                <a:schemeClr val="tx1"/>
              </a:solidFill>
              <a:prstDash val="solid"/>
              <a:round/>
              <a:headEnd/>
              <a:tailEnd/>
            </a:ln>
          </p:spPr>
          <p:txBody>
            <a:bodyPr/>
            <a:lstStyle/>
            <a:p>
              <a:endParaRPr lang="el-GR"/>
            </a:p>
          </p:txBody>
        </p:sp>
      </p:grpSp>
      <p:grpSp>
        <p:nvGrpSpPr>
          <p:cNvPr id="29702" name="Group 6"/>
          <p:cNvGrpSpPr>
            <a:grpSpLocks/>
          </p:cNvGrpSpPr>
          <p:nvPr/>
        </p:nvGrpSpPr>
        <p:grpSpPr bwMode="auto">
          <a:xfrm rot="416209">
            <a:off x="5275263" y="3328988"/>
            <a:ext cx="955675" cy="1328737"/>
            <a:chOff x="2373" y="2893"/>
            <a:chExt cx="321" cy="446"/>
          </a:xfrm>
        </p:grpSpPr>
        <p:sp>
          <p:nvSpPr>
            <p:cNvPr id="29703" name="Freeform 7"/>
            <p:cNvSpPr>
              <a:spLocks/>
            </p:cNvSpPr>
            <p:nvPr/>
          </p:nvSpPr>
          <p:spPr bwMode="auto">
            <a:xfrm>
              <a:off x="2514" y="2893"/>
              <a:ext cx="180" cy="220"/>
            </a:xfrm>
            <a:custGeom>
              <a:avLst/>
              <a:gdLst/>
              <a:ahLst/>
              <a:cxnLst>
                <a:cxn ang="0">
                  <a:pos x="65" y="131"/>
                </a:cxn>
                <a:cxn ang="0">
                  <a:pos x="77" y="116"/>
                </a:cxn>
                <a:cxn ang="0">
                  <a:pos x="86" y="107"/>
                </a:cxn>
                <a:cxn ang="0">
                  <a:pos x="92" y="98"/>
                </a:cxn>
                <a:cxn ang="0">
                  <a:pos x="101" y="64"/>
                </a:cxn>
                <a:cxn ang="0">
                  <a:pos x="107" y="21"/>
                </a:cxn>
                <a:cxn ang="0">
                  <a:pos x="107" y="9"/>
                </a:cxn>
                <a:cxn ang="0">
                  <a:pos x="101" y="3"/>
                </a:cxn>
                <a:cxn ang="0">
                  <a:pos x="95" y="0"/>
                </a:cxn>
                <a:cxn ang="0">
                  <a:pos x="86" y="6"/>
                </a:cxn>
                <a:cxn ang="0">
                  <a:pos x="80" y="21"/>
                </a:cxn>
                <a:cxn ang="0">
                  <a:pos x="71" y="31"/>
                </a:cxn>
                <a:cxn ang="0">
                  <a:pos x="62" y="43"/>
                </a:cxn>
                <a:cxn ang="0">
                  <a:pos x="47" y="52"/>
                </a:cxn>
                <a:cxn ang="0">
                  <a:pos x="26" y="61"/>
                </a:cxn>
                <a:cxn ang="0">
                  <a:pos x="14" y="67"/>
                </a:cxn>
                <a:cxn ang="0">
                  <a:pos x="8" y="73"/>
                </a:cxn>
                <a:cxn ang="0">
                  <a:pos x="0" y="91"/>
                </a:cxn>
                <a:cxn ang="0">
                  <a:pos x="2" y="95"/>
                </a:cxn>
                <a:cxn ang="0">
                  <a:pos x="14" y="95"/>
                </a:cxn>
                <a:cxn ang="0">
                  <a:pos x="38" y="88"/>
                </a:cxn>
                <a:cxn ang="0">
                  <a:pos x="44" y="85"/>
                </a:cxn>
                <a:cxn ang="0">
                  <a:pos x="53" y="88"/>
                </a:cxn>
                <a:cxn ang="0">
                  <a:pos x="59" y="91"/>
                </a:cxn>
                <a:cxn ang="0">
                  <a:pos x="59" y="116"/>
                </a:cxn>
                <a:cxn ang="0">
                  <a:pos x="62" y="125"/>
                </a:cxn>
                <a:cxn ang="0">
                  <a:pos x="65" y="131"/>
                </a:cxn>
              </a:cxnLst>
              <a:rect l="0" t="0" r="r" b="b"/>
              <a:pathLst>
                <a:path w="107" h="131">
                  <a:moveTo>
                    <a:pt x="65" y="131"/>
                  </a:moveTo>
                  <a:lnTo>
                    <a:pt x="77" y="116"/>
                  </a:lnTo>
                  <a:lnTo>
                    <a:pt x="86" y="107"/>
                  </a:lnTo>
                  <a:lnTo>
                    <a:pt x="92" y="98"/>
                  </a:lnTo>
                  <a:lnTo>
                    <a:pt x="101" y="64"/>
                  </a:lnTo>
                  <a:lnTo>
                    <a:pt x="107" y="21"/>
                  </a:lnTo>
                  <a:lnTo>
                    <a:pt x="107" y="9"/>
                  </a:lnTo>
                  <a:lnTo>
                    <a:pt x="101" y="3"/>
                  </a:lnTo>
                  <a:lnTo>
                    <a:pt x="95" y="0"/>
                  </a:lnTo>
                  <a:lnTo>
                    <a:pt x="86" y="6"/>
                  </a:lnTo>
                  <a:lnTo>
                    <a:pt x="80" y="21"/>
                  </a:lnTo>
                  <a:lnTo>
                    <a:pt x="71" y="31"/>
                  </a:lnTo>
                  <a:lnTo>
                    <a:pt x="62" y="43"/>
                  </a:lnTo>
                  <a:lnTo>
                    <a:pt x="47" y="52"/>
                  </a:lnTo>
                  <a:lnTo>
                    <a:pt x="26" y="61"/>
                  </a:lnTo>
                  <a:lnTo>
                    <a:pt x="14" y="67"/>
                  </a:lnTo>
                  <a:lnTo>
                    <a:pt x="8" y="73"/>
                  </a:lnTo>
                  <a:lnTo>
                    <a:pt x="0" y="91"/>
                  </a:lnTo>
                  <a:lnTo>
                    <a:pt x="2" y="95"/>
                  </a:lnTo>
                  <a:lnTo>
                    <a:pt x="14" y="95"/>
                  </a:lnTo>
                  <a:lnTo>
                    <a:pt x="38" y="88"/>
                  </a:lnTo>
                  <a:lnTo>
                    <a:pt x="44" y="85"/>
                  </a:lnTo>
                  <a:lnTo>
                    <a:pt x="53" y="88"/>
                  </a:lnTo>
                  <a:lnTo>
                    <a:pt x="59" y="91"/>
                  </a:lnTo>
                  <a:lnTo>
                    <a:pt x="59" y="116"/>
                  </a:lnTo>
                  <a:lnTo>
                    <a:pt x="62" y="125"/>
                  </a:lnTo>
                  <a:lnTo>
                    <a:pt x="65" y="131"/>
                  </a:lnTo>
                  <a:close/>
                </a:path>
              </a:pathLst>
            </a:custGeom>
            <a:noFill/>
            <a:ln w="0">
              <a:solidFill>
                <a:schemeClr val="tx1"/>
              </a:solidFill>
              <a:prstDash val="solid"/>
              <a:round/>
              <a:headEnd/>
              <a:tailEnd/>
            </a:ln>
          </p:spPr>
          <p:txBody>
            <a:bodyPr/>
            <a:lstStyle/>
            <a:p>
              <a:endParaRPr lang="el-GR"/>
            </a:p>
          </p:txBody>
        </p:sp>
        <p:sp>
          <p:nvSpPr>
            <p:cNvPr id="29704" name="Freeform 8"/>
            <p:cNvSpPr>
              <a:spLocks/>
            </p:cNvSpPr>
            <p:nvPr/>
          </p:nvSpPr>
          <p:spPr bwMode="auto">
            <a:xfrm>
              <a:off x="2373" y="3036"/>
              <a:ext cx="251" cy="303"/>
            </a:xfrm>
            <a:custGeom>
              <a:avLst/>
              <a:gdLst/>
              <a:ahLst/>
              <a:cxnLst>
                <a:cxn ang="0">
                  <a:pos x="84" y="6"/>
                </a:cxn>
                <a:cxn ang="0">
                  <a:pos x="60" y="37"/>
                </a:cxn>
                <a:cxn ang="0">
                  <a:pos x="48" y="58"/>
                </a:cxn>
                <a:cxn ang="0">
                  <a:pos x="15" y="107"/>
                </a:cxn>
                <a:cxn ang="0">
                  <a:pos x="3" y="141"/>
                </a:cxn>
                <a:cxn ang="0">
                  <a:pos x="0" y="162"/>
                </a:cxn>
                <a:cxn ang="0">
                  <a:pos x="0" y="168"/>
                </a:cxn>
                <a:cxn ang="0">
                  <a:pos x="3" y="174"/>
                </a:cxn>
                <a:cxn ang="0">
                  <a:pos x="9" y="180"/>
                </a:cxn>
                <a:cxn ang="0">
                  <a:pos x="21" y="180"/>
                </a:cxn>
                <a:cxn ang="0">
                  <a:pos x="33" y="171"/>
                </a:cxn>
                <a:cxn ang="0">
                  <a:pos x="57" y="156"/>
                </a:cxn>
                <a:cxn ang="0">
                  <a:pos x="72" y="147"/>
                </a:cxn>
                <a:cxn ang="0">
                  <a:pos x="86" y="125"/>
                </a:cxn>
                <a:cxn ang="0">
                  <a:pos x="107" y="104"/>
                </a:cxn>
                <a:cxn ang="0">
                  <a:pos x="149" y="46"/>
                </a:cxn>
                <a:cxn ang="0">
                  <a:pos x="146" y="40"/>
                </a:cxn>
                <a:cxn ang="0">
                  <a:pos x="143" y="31"/>
                </a:cxn>
                <a:cxn ang="0">
                  <a:pos x="143" y="6"/>
                </a:cxn>
                <a:cxn ang="0">
                  <a:pos x="137" y="3"/>
                </a:cxn>
                <a:cxn ang="0">
                  <a:pos x="128" y="0"/>
                </a:cxn>
                <a:cxn ang="0">
                  <a:pos x="122" y="3"/>
                </a:cxn>
                <a:cxn ang="0">
                  <a:pos x="98" y="10"/>
                </a:cxn>
                <a:cxn ang="0">
                  <a:pos x="86" y="10"/>
                </a:cxn>
                <a:cxn ang="0">
                  <a:pos x="84" y="6"/>
                </a:cxn>
              </a:cxnLst>
              <a:rect l="0" t="0" r="r" b="b"/>
              <a:pathLst>
                <a:path w="149" h="180">
                  <a:moveTo>
                    <a:pt x="84" y="6"/>
                  </a:moveTo>
                  <a:lnTo>
                    <a:pt x="60" y="37"/>
                  </a:lnTo>
                  <a:lnTo>
                    <a:pt x="48" y="58"/>
                  </a:lnTo>
                  <a:lnTo>
                    <a:pt x="15" y="107"/>
                  </a:lnTo>
                  <a:lnTo>
                    <a:pt x="3" y="141"/>
                  </a:lnTo>
                  <a:lnTo>
                    <a:pt x="0" y="162"/>
                  </a:lnTo>
                  <a:lnTo>
                    <a:pt x="0" y="168"/>
                  </a:lnTo>
                  <a:lnTo>
                    <a:pt x="3" y="174"/>
                  </a:lnTo>
                  <a:lnTo>
                    <a:pt x="9" y="180"/>
                  </a:lnTo>
                  <a:lnTo>
                    <a:pt x="21" y="180"/>
                  </a:lnTo>
                  <a:lnTo>
                    <a:pt x="33" y="171"/>
                  </a:lnTo>
                  <a:lnTo>
                    <a:pt x="57" y="156"/>
                  </a:lnTo>
                  <a:lnTo>
                    <a:pt x="72" y="147"/>
                  </a:lnTo>
                  <a:lnTo>
                    <a:pt x="86" y="125"/>
                  </a:lnTo>
                  <a:lnTo>
                    <a:pt x="107" y="104"/>
                  </a:lnTo>
                  <a:lnTo>
                    <a:pt x="149" y="46"/>
                  </a:lnTo>
                  <a:lnTo>
                    <a:pt x="146" y="40"/>
                  </a:lnTo>
                  <a:lnTo>
                    <a:pt x="143" y="31"/>
                  </a:lnTo>
                  <a:lnTo>
                    <a:pt x="143" y="6"/>
                  </a:lnTo>
                  <a:lnTo>
                    <a:pt x="137" y="3"/>
                  </a:lnTo>
                  <a:lnTo>
                    <a:pt x="128" y="0"/>
                  </a:lnTo>
                  <a:lnTo>
                    <a:pt x="122" y="3"/>
                  </a:lnTo>
                  <a:lnTo>
                    <a:pt x="98" y="10"/>
                  </a:lnTo>
                  <a:lnTo>
                    <a:pt x="86" y="10"/>
                  </a:lnTo>
                  <a:lnTo>
                    <a:pt x="84" y="6"/>
                  </a:lnTo>
                  <a:close/>
                </a:path>
              </a:pathLst>
            </a:custGeom>
            <a:noFill/>
            <a:ln w="0">
              <a:solidFill>
                <a:schemeClr val="tx1"/>
              </a:solidFill>
              <a:prstDash val="solid"/>
              <a:round/>
              <a:headEnd/>
              <a:tailEnd/>
            </a:ln>
          </p:spPr>
          <p:txBody>
            <a:bodyPr/>
            <a:lstStyle/>
            <a:p>
              <a:endParaRPr lang="el-GR"/>
            </a:p>
          </p:txBody>
        </p:sp>
      </p:grpSp>
      <p:grpSp>
        <p:nvGrpSpPr>
          <p:cNvPr id="29705" name="Group 9"/>
          <p:cNvGrpSpPr>
            <a:grpSpLocks/>
          </p:cNvGrpSpPr>
          <p:nvPr/>
        </p:nvGrpSpPr>
        <p:grpSpPr bwMode="auto">
          <a:xfrm rot="-495842">
            <a:off x="3275013" y="3232150"/>
            <a:ext cx="1146175" cy="1471613"/>
            <a:chOff x="1525" y="2740"/>
            <a:chExt cx="367" cy="471"/>
          </a:xfrm>
        </p:grpSpPr>
        <p:sp>
          <p:nvSpPr>
            <p:cNvPr id="29706" name="Freeform 10"/>
            <p:cNvSpPr>
              <a:spLocks/>
            </p:cNvSpPr>
            <p:nvPr/>
          </p:nvSpPr>
          <p:spPr bwMode="auto">
            <a:xfrm>
              <a:off x="1644" y="2740"/>
              <a:ext cx="248" cy="188"/>
            </a:xfrm>
            <a:custGeom>
              <a:avLst/>
              <a:gdLst/>
              <a:ahLst/>
              <a:cxnLst>
                <a:cxn ang="0">
                  <a:pos x="0" y="76"/>
                </a:cxn>
                <a:cxn ang="0">
                  <a:pos x="3" y="48"/>
                </a:cxn>
                <a:cxn ang="0">
                  <a:pos x="3" y="27"/>
                </a:cxn>
                <a:cxn ang="0">
                  <a:pos x="6" y="15"/>
                </a:cxn>
                <a:cxn ang="0">
                  <a:pos x="18" y="0"/>
                </a:cxn>
                <a:cxn ang="0">
                  <a:pos x="36" y="0"/>
                </a:cxn>
                <a:cxn ang="0">
                  <a:pos x="39" y="6"/>
                </a:cxn>
                <a:cxn ang="0">
                  <a:pos x="24" y="36"/>
                </a:cxn>
                <a:cxn ang="0">
                  <a:pos x="39" y="6"/>
                </a:cxn>
                <a:cxn ang="0">
                  <a:pos x="45" y="3"/>
                </a:cxn>
                <a:cxn ang="0">
                  <a:pos x="51" y="3"/>
                </a:cxn>
                <a:cxn ang="0">
                  <a:pos x="66" y="6"/>
                </a:cxn>
                <a:cxn ang="0">
                  <a:pos x="87" y="15"/>
                </a:cxn>
                <a:cxn ang="0">
                  <a:pos x="93" y="27"/>
                </a:cxn>
                <a:cxn ang="0">
                  <a:pos x="90" y="39"/>
                </a:cxn>
                <a:cxn ang="0">
                  <a:pos x="81" y="57"/>
                </a:cxn>
                <a:cxn ang="0">
                  <a:pos x="90" y="39"/>
                </a:cxn>
                <a:cxn ang="0">
                  <a:pos x="93" y="27"/>
                </a:cxn>
                <a:cxn ang="0">
                  <a:pos x="99" y="21"/>
                </a:cxn>
                <a:cxn ang="0">
                  <a:pos x="117" y="21"/>
                </a:cxn>
                <a:cxn ang="0">
                  <a:pos x="129" y="24"/>
                </a:cxn>
                <a:cxn ang="0">
                  <a:pos x="141" y="27"/>
                </a:cxn>
                <a:cxn ang="0">
                  <a:pos x="147" y="36"/>
                </a:cxn>
                <a:cxn ang="0">
                  <a:pos x="147" y="57"/>
                </a:cxn>
                <a:cxn ang="0">
                  <a:pos x="144" y="70"/>
                </a:cxn>
                <a:cxn ang="0">
                  <a:pos x="126" y="94"/>
                </a:cxn>
                <a:cxn ang="0">
                  <a:pos x="114" y="112"/>
                </a:cxn>
                <a:cxn ang="0">
                  <a:pos x="90" y="109"/>
                </a:cxn>
                <a:cxn ang="0">
                  <a:pos x="63" y="103"/>
                </a:cxn>
                <a:cxn ang="0">
                  <a:pos x="33" y="94"/>
                </a:cxn>
                <a:cxn ang="0">
                  <a:pos x="0" y="76"/>
                </a:cxn>
              </a:cxnLst>
              <a:rect l="0" t="0" r="r" b="b"/>
              <a:pathLst>
                <a:path w="147" h="112">
                  <a:moveTo>
                    <a:pt x="0" y="76"/>
                  </a:moveTo>
                  <a:lnTo>
                    <a:pt x="3" y="48"/>
                  </a:lnTo>
                  <a:lnTo>
                    <a:pt x="3" y="27"/>
                  </a:lnTo>
                  <a:lnTo>
                    <a:pt x="6" y="15"/>
                  </a:lnTo>
                  <a:lnTo>
                    <a:pt x="18" y="0"/>
                  </a:lnTo>
                  <a:lnTo>
                    <a:pt x="36" y="0"/>
                  </a:lnTo>
                  <a:lnTo>
                    <a:pt x="39" y="6"/>
                  </a:lnTo>
                  <a:lnTo>
                    <a:pt x="24" y="36"/>
                  </a:lnTo>
                  <a:lnTo>
                    <a:pt x="39" y="6"/>
                  </a:lnTo>
                  <a:lnTo>
                    <a:pt x="45" y="3"/>
                  </a:lnTo>
                  <a:lnTo>
                    <a:pt x="51" y="3"/>
                  </a:lnTo>
                  <a:lnTo>
                    <a:pt x="66" y="6"/>
                  </a:lnTo>
                  <a:lnTo>
                    <a:pt x="87" y="15"/>
                  </a:lnTo>
                  <a:lnTo>
                    <a:pt x="93" y="27"/>
                  </a:lnTo>
                  <a:lnTo>
                    <a:pt x="90" y="39"/>
                  </a:lnTo>
                  <a:lnTo>
                    <a:pt x="81" y="57"/>
                  </a:lnTo>
                  <a:lnTo>
                    <a:pt x="90" y="39"/>
                  </a:lnTo>
                  <a:lnTo>
                    <a:pt x="93" y="27"/>
                  </a:lnTo>
                  <a:lnTo>
                    <a:pt x="99" y="21"/>
                  </a:lnTo>
                  <a:lnTo>
                    <a:pt x="117" y="21"/>
                  </a:lnTo>
                  <a:lnTo>
                    <a:pt x="129" y="24"/>
                  </a:lnTo>
                  <a:lnTo>
                    <a:pt x="141" y="27"/>
                  </a:lnTo>
                  <a:lnTo>
                    <a:pt x="147" y="36"/>
                  </a:lnTo>
                  <a:lnTo>
                    <a:pt x="147" y="57"/>
                  </a:lnTo>
                  <a:lnTo>
                    <a:pt x="144" y="70"/>
                  </a:lnTo>
                  <a:lnTo>
                    <a:pt x="126" y="94"/>
                  </a:lnTo>
                  <a:lnTo>
                    <a:pt x="114" y="112"/>
                  </a:lnTo>
                  <a:lnTo>
                    <a:pt x="90" y="109"/>
                  </a:lnTo>
                  <a:lnTo>
                    <a:pt x="63" y="103"/>
                  </a:lnTo>
                  <a:lnTo>
                    <a:pt x="33" y="94"/>
                  </a:lnTo>
                  <a:lnTo>
                    <a:pt x="0" y="76"/>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29707" name="Freeform 11"/>
            <p:cNvSpPr>
              <a:spLocks/>
            </p:cNvSpPr>
            <p:nvPr/>
          </p:nvSpPr>
          <p:spPr bwMode="auto">
            <a:xfrm>
              <a:off x="1525" y="2868"/>
              <a:ext cx="311" cy="343"/>
            </a:xfrm>
            <a:custGeom>
              <a:avLst/>
              <a:gdLst/>
              <a:ahLst/>
              <a:cxnLst>
                <a:cxn ang="0">
                  <a:pos x="185" y="36"/>
                </a:cxn>
                <a:cxn ang="0">
                  <a:pos x="161" y="33"/>
                </a:cxn>
                <a:cxn ang="0">
                  <a:pos x="134" y="27"/>
                </a:cxn>
                <a:cxn ang="0">
                  <a:pos x="104" y="18"/>
                </a:cxn>
                <a:cxn ang="0">
                  <a:pos x="71" y="0"/>
                </a:cxn>
                <a:cxn ang="0">
                  <a:pos x="62" y="33"/>
                </a:cxn>
                <a:cxn ang="0">
                  <a:pos x="36" y="79"/>
                </a:cxn>
                <a:cxn ang="0">
                  <a:pos x="18" y="131"/>
                </a:cxn>
                <a:cxn ang="0">
                  <a:pos x="0" y="152"/>
                </a:cxn>
                <a:cxn ang="0">
                  <a:pos x="0" y="171"/>
                </a:cxn>
                <a:cxn ang="0">
                  <a:pos x="6" y="177"/>
                </a:cxn>
                <a:cxn ang="0">
                  <a:pos x="21" y="174"/>
                </a:cxn>
                <a:cxn ang="0">
                  <a:pos x="33" y="161"/>
                </a:cxn>
                <a:cxn ang="0">
                  <a:pos x="51" y="134"/>
                </a:cxn>
                <a:cxn ang="0">
                  <a:pos x="110" y="73"/>
                </a:cxn>
                <a:cxn ang="0">
                  <a:pos x="113" y="79"/>
                </a:cxn>
                <a:cxn ang="0">
                  <a:pos x="116" y="88"/>
                </a:cxn>
                <a:cxn ang="0">
                  <a:pos x="116" y="103"/>
                </a:cxn>
                <a:cxn ang="0">
                  <a:pos x="110" y="125"/>
                </a:cxn>
                <a:cxn ang="0">
                  <a:pos x="95" y="152"/>
                </a:cxn>
                <a:cxn ang="0">
                  <a:pos x="83" y="171"/>
                </a:cxn>
                <a:cxn ang="0">
                  <a:pos x="77" y="189"/>
                </a:cxn>
                <a:cxn ang="0">
                  <a:pos x="80" y="201"/>
                </a:cxn>
                <a:cxn ang="0">
                  <a:pos x="86" y="204"/>
                </a:cxn>
                <a:cxn ang="0">
                  <a:pos x="101" y="201"/>
                </a:cxn>
                <a:cxn ang="0">
                  <a:pos x="128" y="177"/>
                </a:cxn>
                <a:cxn ang="0">
                  <a:pos x="149" y="155"/>
                </a:cxn>
                <a:cxn ang="0">
                  <a:pos x="155" y="143"/>
                </a:cxn>
                <a:cxn ang="0">
                  <a:pos x="164" y="119"/>
                </a:cxn>
                <a:cxn ang="0">
                  <a:pos x="167" y="85"/>
                </a:cxn>
                <a:cxn ang="0">
                  <a:pos x="173" y="64"/>
                </a:cxn>
                <a:cxn ang="0">
                  <a:pos x="185" y="36"/>
                </a:cxn>
              </a:cxnLst>
              <a:rect l="0" t="0" r="r" b="b"/>
              <a:pathLst>
                <a:path w="185" h="204">
                  <a:moveTo>
                    <a:pt x="185" y="36"/>
                  </a:moveTo>
                  <a:lnTo>
                    <a:pt x="161" y="33"/>
                  </a:lnTo>
                  <a:lnTo>
                    <a:pt x="134" y="27"/>
                  </a:lnTo>
                  <a:lnTo>
                    <a:pt x="104" y="18"/>
                  </a:lnTo>
                  <a:lnTo>
                    <a:pt x="71" y="0"/>
                  </a:lnTo>
                  <a:lnTo>
                    <a:pt x="62" y="33"/>
                  </a:lnTo>
                  <a:lnTo>
                    <a:pt x="36" y="79"/>
                  </a:lnTo>
                  <a:lnTo>
                    <a:pt x="18" y="131"/>
                  </a:lnTo>
                  <a:lnTo>
                    <a:pt x="0" y="152"/>
                  </a:lnTo>
                  <a:lnTo>
                    <a:pt x="0" y="171"/>
                  </a:lnTo>
                  <a:lnTo>
                    <a:pt x="6" y="177"/>
                  </a:lnTo>
                  <a:lnTo>
                    <a:pt x="21" y="174"/>
                  </a:lnTo>
                  <a:lnTo>
                    <a:pt x="33" y="161"/>
                  </a:lnTo>
                  <a:lnTo>
                    <a:pt x="51" y="134"/>
                  </a:lnTo>
                  <a:lnTo>
                    <a:pt x="110" y="73"/>
                  </a:lnTo>
                  <a:lnTo>
                    <a:pt x="113" y="79"/>
                  </a:lnTo>
                  <a:lnTo>
                    <a:pt x="116" y="88"/>
                  </a:lnTo>
                  <a:lnTo>
                    <a:pt x="116" y="103"/>
                  </a:lnTo>
                  <a:lnTo>
                    <a:pt x="110" y="125"/>
                  </a:lnTo>
                  <a:lnTo>
                    <a:pt x="95" y="152"/>
                  </a:lnTo>
                  <a:lnTo>
                    <a:pt x="83" y="171"/>
                  </a:lnTo>
                  <a:lnTo>
                    <a:pt x="77" y="189"/>
                  </a:lnTo>
                  <a:lnTo>
                    <a:pt x="80" y="201"/>
                  </a:lnTo>
                  <a:lnTo>
                    <a:pt x="86" y="204"/>
                  </a:lnTo>
                  <a:lnTo>
                    <a:pt x="101" y="201"/>
                  </a:lnTo>
                  <a:lnTo>
                    <a:pt x="128" y="177"/>
                  </a:lnTo>
                  <a:lnTo>
                    <a:pt x="149" y="155"/>
                  </a:lnTo>
                  <a:lnTo>
                    <a:pt x="155" y="143"/>
                  </a:lnTo>
                  <a:lnTo>
                    <a:pt x="164" y="119"/>
                  </a:lnTo>
                  <a:lnTo>
                    <a:pt x="167" y="85"/>
                  </a:lnTo>
                  <a:lnTo>
                    <a:pt x="173" y="64"/>
                  </a:lnTo>
                  <a:lnTo>
                    <a:pt x="185" y="36"/>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29708" name="Group 12"/>
          <p:cNvGrpSpPr>
            <a:grpSpLocks/>
          </p:cNvGrpSpPr>
          <p:nvPr/>
        </p:nvGrpSpPr>
        <p:grpSpPr bwMode="auto">
          <a:xfrm>
            <a:off x="4895850" y="3343275"/>
            <a:ext cx="669925" cy="1524000"/>
            <a:chOff x="2021" y="2858"/>
            <a:chExt cx="216" cy="491"/>
          </a:xfrm>
        </p:grpSpPr>
        <p:sp>
          <p:nvSpPr>
            <p:cNvPr id="29709" name="Freeform 13"/>
            <p:cNvSpPr>
              <a:spLocks/>
            </p:cNvSpPr>
            <p:nvPr/>
          </p:nvSpPr>
          <p:spPr bwMode="auto">
            <a:xfrm>
              <a:off x="2072" y="2858"/>
              <a:ext cx="165" cy="195"/>
            </a:xfrm>
            <a:custGeom>
              <a:avLst/>
              <a:gdLst/>
              <a:ahLst/>
              <a:cxnLst>
                <a:cxn ang="0">
                  <a:pos x="33" y="112"/>
                </a:cxn>
                <a:cxn ang="0">
                  <a:pos x="12" y="103"/>
                </a:cxn>
                <a:cxn ang="0">
                  <a:pos x="3" y="88"/>
                </a:cxn>
                <a:cxn ang="0">
                  <a:pos x="0" y="45"/>
                </a:cxn>
                <a:cxn ang="0">
                  <a:pos x="9" y="24"/>
                </a:cxn>
                <a:cxn ang="0">
                  <a:pos x="21" y="12"/>
                </a:cxn>
                <a:cxn ang="0">
                  <a:pos x="51" y="3"/>
                </a:cxn>
                <a:cxn ang="0">
                  <a:pos x="66" y="0"/>
                </a:cxn>
                <a:cxn ang="0">
                  <a:pos x="72" y="6"/>
                </a:cxn>
                <a:cxn ang="0">
                  <a:pos x="81" y="21"/>
                </a:cxn>
                <a:cxn ang="0">
                  <a:pos x="98" y="45"/>
                </a:cxn>
                <a:cxn ang="0">
                  <a:pos x="98" y="58"/>
                </a:cxn>
                <a:cxn ang="0">
                  <a:pos x="89" y="79"/>
                </a:cxn>
                <a:cxn ang="0">
                  <a:pos x="72" y="100"/>
                </a:cxn>
                <a:cxn ang="0">
                  <a:pos x="69" y="112"/>
                </a:cxn>
                <a:cxn ang="0">
                  <a:pos x="60" y="116"/>
                </a:cxn>
                <a:cxn ang="0">
                  <a:pos x="33" y="112"/>
                </a:cxn>
              </a:cxnLst>
              <a:rect l="0" t="0" r="r" b="b"/>
              <a:pathLst>
                <a:path w="98" h="116">
                  <a:moveTo>
                    <a:pt x="33" y="112"/>
                  </a:moveTo>
                  <a:lnTo>
                    <a:pt x="12" y="103"/>
                  </a:lnTo>
                  <a:lnTo>
                    <a:pt x="3" y="88"/>
                  </a:lnTo>
                  <a:lnTo>
                    <a:pt x="0" y="45"/>
                  </a:lnTo>
                  <a:lnTo>
                    <a:pt x="9" y="24"/>
                  </a:lnTo>
                  <a:lnTo>
                    <a:pt x="21" y="12"/>
                  </a:lnTo>
                  <a:lnTo>
                    <a:pt x="51" y="3"/>
                  </a:lnTo>
                  <a:lnTo>
                    <a:pt x="66" y="0"/>
                  </a:lnTo>
                  <a:lnTo>
                    <a:pt x="72" y="6"/>
                  </a:lnTo>
                  <a:lnTo>
                    <a:pt x="81" y="21"/>
                  </a:lnTo>
                  <a:lnTo>
                    <a:pt x="98" y="45"/>
                  </a:lnTo>
                  <a:lnTo>
                    <a:pt x="98" y="58"/>
                  </a:lnTo>
                  <a:lnTo>
                    <a:pt x="89" y="79"/>
                  </a:lnTo>
                  <a:lnTo>
                    <a:pt x="72" y="100"/>
                  </a:lnTo>
                  <a:lnTo>
                    <a:pt x="69" y="112"/>
                  </a:lnTo>
                  <a:lnTo>
                    <a:pt x="60" y="116"/>
                  </a:lnTo>
                  <a:lnTo>
                    <a:pt x="33" y="112"/>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29710" name="Freeform 14"/>
            <p:cNvSpPr>
              <a:spLocks/>
            </p:cNvSpPr>
            <p:nvPr/>
          </p:nvSpPr>
          <p:spPr bwMode="auto">
            <a:xfrm>
              <a:off x="2021" y="3006"/>
              <a:ext cx="167" cy="343"/>
            </a:xfrm>
            <a:custGeom>
              <a:avLst/>
              <a:gdLst/>
              <a:ahLst/>
              <a:cxnLst>
                <a:cxn ang="0">
                  <a:pos x="63" y="24"/>
                </a:cxn>
                <a:cxn ang="0">
                  <a:pos x="42" y="15"/>
                </a:cxn>
                <a:cxn ang="0">
                  <a:pos x="33" y="0"/>
                </a:cxn>
                <a:cxn ang="0">
                  <a:pos x="27" y="34"/>
                </a:cxn>
                <a:cxn ang="0">
                  <a:pos x="12" y="101"/>
                </a:cxn>
                <a:cxn ang="0">
                  <a:pos x="6" y="149"/>
                </a:cxn>
                <a:cxn ang="0">
                  <a:pos x="0" y="189"/>
                </a:cxn>
                <a:cxn ang="0">
                  <a:pos x="6" y="201"/>
                </a:cxn>
                <a:cxn ang="0">
                  <a:pos x="6" y="204"/>
                </a:cxn>
                <a:cxn ang="0">
                  <a:pos x="12" y="204"/>
                </a:cxn>
                <a:cxn ang="0">
                  <a:pos x="21" y="195"/>
                </a:cxn>
                <a:cxn ang="0">
                  <a:pos x="39" y="159"/>
                </a:cxn>
                <a:cxn ang="0">
                  <a:pos x="60" y="116"/>
                </a:cxn>
                <a:cxn ang="0">
                  <a:pos x="84" y="52"/>
                </a:cxn>
                <a:cxn ang="0">
                  <a:pos x="99" y="24"/>
                </a:cxn>
                <a:cxn ang="0">
                  <a:pos x="90" y="28"/>
                </a:cxn>
                <a:cxn ang="0">
                  <a:pos x="63" y="24"/>
                </a:cxn>
              </a:cxnLst>
              <a:rect l="0" t="0" r="r" b="b"/>
              <a:pathLst>
                <a:path w="99" h="204">
                  <a:moveTo>
                    <a:pt x="63" y="24"/>
                  </a:moveTo>
                  <a:lnTo>
                    <a:pt x="42" y="15"/>
                  </a:lnTo>
                  <a:lnTo>
                    <a:pt x="33" y="0"/>
                  </a:lnTo>
                  <a:lnTo>
                    <a:pt x="27" y="34"/>
                  </a:lnTo>
                  <a:lnTo>
                    <a:pt x="12" y="101"/>
                  </a:lnTo>
                  <a:lnTo>
                    <a:pt x="6" y="149"/>
                  </a:lnTo>
                  <a:lnTo>
                    <a:pt x="0" y="189"/>
                  </a:lnTo>
                  <a:lnTo>
                    <a:pt x="6" y="201"/>
                  </a:lnTo>
                  <a:lnTo>
                    <a:pt x="6" y="204"/>
                  </a:lnTo>
                  <a:lnTo>
                    <a:pt x="12" y="204"/>
                  </a:lnTo>
                  <a:lnTo>
                    <a:pt x="21" y="195"/>
                  </a:lnTo>
                  <a:lnTo>
                    <a:pt x="39" y="159"/>
                  </a:lnTo>
                  <a:lnTo>
                    <a:pt x="60" y="116"/>
                  </a:lnTo>
                  <a:lnTo>
                    <a:pt x="84" y="52"/>
                  </a:lnTo>
                  <a:lnTo>
                    <a:pt x="99" y="24"/>
                  </a:lnTo>
                  <a:lnTo>
                    <a:pt x="90" y="28"/>
                  </a:lnTo>
                  <a:lnTo>
                    <a:pt x="63" y="24"/>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29711" name="Group 15"/>
          <p:cNvGrpSpPr>
            <a:grpSpLocks/>
          </p:cNvGrpSpPr>
          <p:nvPr/>
        </p:nvGrpSpPr>
        <p:grpSpPr bwMode="auto">
          <a:xfrm rot="-387779">
            <a:off x="4864100" y="1687513"/>
            <a:ext cx="512763" cy="1689100"/>
            <a:chOff x="2242" y="2350"/>
            <a:chExt cx="156" cy="513"/>
          </a:xfrm>
        </p:grpSpPr>
        <p:sp>
          <p:nvSpPr>
            <p:cNvPr id="29712" name="Freeform 16"/>
            <p:cNvSpPr>
              <a:spLocks/>
            </p:cNvSpPr>
            <p:nvPr/>
          </p:nvSpPr>
          <p:spPr bwMode="auto">
            <a:xfrm>
              <a:off x="2242" y="2668"/>
              <a:ext cx="156" cy="195"/>
            </a:xfrm>
            <a:custGeom>
              <a:avLst/>
              <a:gdLst/>
              <a:ahLst/>
              <a:cxnLst>
                <a:cxn ang="0">
                  <a:pos x="45" y="116"/>
                </a:cxn>
                <a:cxn ang="0">
                  <a:pos x="42" y="116"/>
                </a:cxn>
                <a:cxn ang="0">
                  <a:pos x="27" y="110"/>
                </a:cxn>
                <a:cxn ang="0">
                  <a:pos x="12" y="97"/>
                </a:cxn>
                <a:cxn ang="0">
                  <a:pos x="3" y="82"/>
                </a:cxn>
                <a:cxn ang="0">
                  <a:pos x="0" y="70"/>
                </a:cxn>
                <a:cxn ang="0">
                  <a:pos x="0" y="64"/>
                </a:cxn>
                <a:cxn ang="0">
                  <a:pos x="9" y="30"/>
                </a:cxn>
                <a:cxn ang="0">
                  <a:pos x="12" y="18"/>
                </a:cxn>
                <a:cxn ang="0">
                  <a:pos x="12" y="12"/>
                </a:cxn>
                <a:cxn ang="0">
                  <a:pos x="24" y="3"/>
                </a:cxn>
                <a:cxn ang="0">
                  <a:pos x="27" y="0"/>
                </a:cxn>
                <a:cxn ang="0">
                  <a:pos x="51" y="0"/>
                </a:cxn>
                <a:cxn ang="0">
                  <a:pos x="63" y="3"/>
                </a:cxn>
                <a:cxn ang="0">
                  <a:pos x="75" y="9"/>
                </a:cxn>
                <a:cxn ang="0">
                  <a:pos x="78" y="15"/>
                </a:cxn>
                <a:cxn ang="0">
                  <a:pos x="81" y="30"/>
                </a:cxn>
                <a:cxn ang="0">
                  <a:pos x="84" y="33"/>
                </a:cxn>
                <a:cxn ang="0">
                  <a:pos x="90" y="58"/>
                </a:cxn>
                <a:cxn ang="0">
                  <a:pos x="93" y="67"/>
                </a:cxn>
                <a:cxn ang="0">
                  <a:pos x="90" y="73"/>
                </a:cxn>
                <a:cxn ang="0">
                  <a:pos x="87" y="82"/>
                </a:cxn>
                <a:cxn ang="0">
                  <a:pos x="78" y="94"/>
                </a:cxn>
                <a:cxn ang="0">
                  <a:pos x="69" y="104"/>
                </a:cxn>
                <a:cxn ang="0">
                  <a:pos x="54" y="113"/>
                </a:cxn>
                <a:cxn ang="0">
                  <a:pos x="45" y="116"/>
                </a:cxn>
              </a:cxnLst>
              <a:rect l="0" t="0" r="r" b="b"/>
              <a:pathLst>
                <a:path w="93" h="116">
                  <a:moveTo>
                    <a:pt x="45" y="116"/>
                  </a:moveTo>
                  <a:lnTo>
                    <a:pt x="42" y="116"/>
                  </a:lnTo>
                  <a:lnTo>
                    <a:pt x="27" y="110"/>
                  </a:lnTo>
                  <a:lnTo>
                    <a:pt x="12" y="97"/>
                  </a:lnTo>
                  <a:lnTo>
                    <a:pt x="3" y="82"/>
                  </a:lnTo>
                  <a:lnTo>
                    <a:pt x="0" y="70"/>
                  </a:lnTo>
                  <a:lnTo>
                    <a:pt x="0" y="64"/>
                  </a:lnTo>
                  <a:lnTo>
                    <a:pt x="9" y="30"/>
                  </a:lnTo>
                  <a:lnTo>
                    <a:pt x="12" y="18"/>
                  </a:lnTo>
                  <a:lnTo>
                    <a:pt x="12" y="12"/>
                  </a:lnTo>
                  <a:lnTo>
                    <a:pt x="24" y="3"/>
                  </a:lnTo>
                  <a:lnTo>
                    <a:pt x="27" y="0"/>
                  </a:lnTo>
                  <a:lnTo>
                    <a:pt x="51" y="0"/>
                  </a:lnTo>
                  <a:lnTo>
                    <a:pt x="63" y="3"/>
                  </a:lnTo>
                  <a:lnTo>
                    <a:pt x="75" y="9"/>
                  </a:lnTo>
                  <a:lnTo>
                    <a:pt x="78" y="15"/>
                  </a:lnTo>
                  <a:lnTo>
                    <a:pt x="81" y="30"/>
                  </a:lnTo>
                  <a:lnTo>
                    <a:pt x="84" y="33"/>
                  </a:lnTo>
                  <a:lnTo>
                    <a:pt x="90" y="58"/>
                  </a:lnTo>
                  <a:lnTo>
                    <a:pt x="93" y="67"/>
                  </a:lnTo>
                  <a:lnTo>
                    <a:pt x="90" y="73"/>
                  </a:lnTo>
                  <a:lnTo>
                    <a:pt x="87" y="82"/>
                  </a:lnTo>
                  <a:lnTo>
                    <a:pt x="78" y="94"/>
                  </a:lnTo>
                  <a:lnTo>
                    <a:pt x="69" y="104"/>
                  </a:lnTo>
                  <a:lnTo>
                    <a:pt x="54" y="113"/>
                  </a:lnTo>
                  <a:lnTo>
                    <a:pt x="45" y="116"/>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29713" name="Freeform 17"/>
            <p:cNvSpPr>
              <a:spLocks/>
            </p:cNvSpPr>
            <p:nvPr/>
          </p:nvSpPr>
          <p:spPr bwMode="auto">
            <a:xfrm>
              <a:off x="2262" y="2350"/>
              <a:ext cx="111" cy="343"/>
            </a:xfrm>
            <a:custGeom>
              <a:avLst/>
              <a:gdLst/>
              <a:ahLst/>
              <a:cxnLst>
                <a:cxn ang="0">
                  <a:pos x="0" y="201"/>
                </a:cxn>
                <a:cxn ang="0">
                  <a:pos x="12" y="192"/>
                </a:cxn>
                <a:cxn ang="0">
                  <a:pos x="15" y="189"/>
                </a:cxn>
                <a:cxn ang="0">
                  <a:pos x="39" y="189"/>
                </a:cxn>
                <a:cxn ang="0">
                  <a:pos x="51" y="192"/>
                </a:cxn>
                <a:cxn ang="0">
                  <a:pos x="63" y="198"/>
                </a:cxn>
                <a:cxn ang="0">
                  <a:pos x="66" y="204"/>
                </a:cxn>
                <a:cxn ang="0">
                  <a:pos x="66" y="171"/>
                </a:cxn>
                <a:cxn ang="0">
                  <a:pos x="63" y="134"/>
                </a:cxn>
                <a:cxn ang="0">
                  <a:pos x="60" y="104"/>
                </a:cxn>
                <a:cxn ang="0">
                  <a:pos x="51" y="61"/>
                </a:cxn>
                <a:cxn ang="0">
                  <a:pos x="48" y="27"/>
                </a:cxn>
                <a:cxn ang="0">
                  <a:pos x="42" y="6"/>
                </a:cxn>
                <a:cxn ang="0">
                  <a:pos x="33" y="0"/>
                </a:cxn>
                <a:cxn ang="0">
                  <a:pos x="24" y="3"/>
                </a:cxn>
                <a:cxn ang="0">
                  <a:pos x="24" y="12"/>
                </a:cxn>
                <a:cxn ang="0">
                  <a:pos x="21" y="30"/>
                </a:cxn>
                <a:cxn ang="0">
                  <a:pos x="15" y="58"/>
                </a:cxn>
                <a:cxn ang="0">
                  <a:pos x="12" y="85"/>
                </a:cxn>
                <a:cxn ang="0">
                  <a:pos x="9" y="113"/>
                </a:cxn>
                <a:cxn ang="0">
                  <a:pos x="3" y="134"/>
                </a:cxn>
                <a:cxn ang="0">
                  <a:pos x="0" y="158"/>
                </a:cxn>
                <a:cxn ang="0">
                  <a:pos x="0" y="180"/>
                </a:cxn>
                <a:cxn ang="0">
                  <a:pos x="0" y="201"/>
                </a:cxn>
              </a:cxnLst>
              <a:rect l="0" t="0" r="r" b="b"/>
              <a:pathLst>
                <a:path w="66" h="204">
                  <a:moveTo>
                    <a:pt x="0" y="201"/>
                  </a:moveTo>
                  <a:lnTo>
                    <a:pt x="12" y="192"/>
                  </a:lnTo>
                  <a:lnTo>
                    <a:pt x="15" y="189"/>
                  </a:lnTo>
                  <a:lnTo>
                    <a:pt x="39" y="189"/>
                  </a:lnTo>
                  <a:lnTo>
                    <a:pt x="51" y="192"/>
                  </a:lnTo>
                  <a:lnTo>
                    <a:pt x="63" y="198"/>
                  </a:lnTo>
                  <a:lnTo>
                    <a:pt x="66" y="204"/>
                  </a:lnTo>
                  <a:lnTo>
                    <a:pt x="66" y="171"/>
                  </a:lnTo>
                  <a:lnTo>
                    <a:pt x="63" y="134"/>
                  </a:lnTo>
                  <a:lnTo>
                    <a:pt x="60" y="104"/>
                  </a:lnTo>
                  <a:lnTo>
                    <a:pt x="51" y="61"/>
                  </a:lnTo>
                  <a:lnTo>
                    <a:pt x="48" y="27"/>
                  </a:lnTo>
                  <a:lnTo>
                    <a:pt x="42" y="6"/>
                  </a:lnTo>
                  <a:lnTo>
                    <a:pt x="33" y="0"/>
                  </a:lnTo>
                  <a:lnTo>
                    <a:pt x="24" y="3"/>
                  </a:lnTo>
                  <a:lnTo>
                    <a:pt x="24" y="12"/>
                  </a:lnTo>
                  <a:lnTo>
                    <a:pt x="21" y="30"/>
                  </a:lnTo>
                  <a:lnTo>
                    <a:pt x="15" y="58"/>
                  </a:lnTo>
                  <a:lnTo>
                    <a:pt x="12" y="85"/>
                  </a:lnTo>
                  <a:lnTo>
                    <a:pt x="9" y="113"/>
                  </a:lnTo>
                  <a:lnTo>
                    <a:pt x="3" y="134"/>
                  </a:lnTo>
                  <a:lnTo>
                    <a:pt x="0" y="158"/>
                  </a:lnTo>
                  <a:lnTo>
                    <a:pt x="0" y="180"/>
                  </a:lnTo>
                  <a:lnTo>
                    <a:pt x="0" y="201"/>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29714" name="Group 18"/>
          <p:cNvGrpSpPr>
            <a:grpSpLocks/>
          </p:cNvGrpSpPr>
          <p:nvPr/>
        </p:nvGrpSpPr>
        <p:grpSpPr bwMode="auto">
          <a:xfrm>
            <a:off x="4364038" y="1704975"/>
            <a:ext cx="495300" cy="1635125"/>
            <a:chOff x="2077" y="2297"/>
            <a:chExt cx="165" cy="545"/>
          </a:xfrm>
        </p:grpSpPr>
        <p:sp>
          <p:nvSpPr>
            <p:cNvPr id="29715" name="Freeform 19"/>
            <p:cNvSpPr>
              <a:spLocks/>
            </p:cNvSpPr>
            <p:nvPr/>
          </p:nvSpPr>
          <p:spPr bwMode="auto">
            <a:xfrm>
              <a:off x="2077" y="2637"/>
              <a:ext cx="165" cy="205"/>
            </a:xfrm>
            <a:custGeom>
              <a:avLst/>
              <a:gdLst/>
              <a:ahLst/>
              <a:cxnLst>
                <a:cxn ang="0">
                  <a:pos x="45" y="122"/>
                </a:cxn>
                <a:cxn ang="0">
                  <a:pos x="42" y="122"/>
                </a:cxn>
                <a:cxn ang="0">
                  <a:pos x="24" y="115"/>
                </a:cxn>
                <a:cxn ang="0">
                  <a:pos x="9" y="100"/>
                </a:cxn>
                <a:cxn ang="0">
                  <a:pos x="0" y="85"/>
                </a:cxn>
                <a:cxn ang="0">
                  <a:pos x="0" y="73"/>
                </a:cxn>
                <a:cxn ang="0">
                  <a:pos x="0" y="64"/>
                </a:cxn>
                <a:cxn ang="0">
                  <a:pos x="12" y="30"/>
                </a:cxn>
                <a:cxn ang="0">
                  <a:pos x="15" y="15"/>
                </a:cxn>
                <a:cxn ang="0">
                  <a:pos x="18" y="9"/>
                </a:cxn>
                <a:cxn ang="0">
                  <a:pos x="27" y="3"/>
                </a:cxn>
                <a:cxn ang="0">
                  <a:pos x="36" y="0"/>
                </a:cxn>
                <a:cxn ang="0">
                  <a:pos x="60" y="3"/>
                </a:cxn>
                <a:cxn ang="0">
                  <a:pos x="72" y="6"/>
                </a:cxn>
                <a:cxn ang="0">
                  <a:pos x="84" y="12"/>
                </a:cxn>
                <a:cxn ang="0">
                  <a:pos x="86" y="18"/>
                </a:cxn>
                <a:cxn ang="0">
                  <a:pos x="89" y="33"/>
                </a:cxn>
                <a:cxn ang="0">
                  <a:pos x="89" y="39"/>
                </a:cxn>
                <a:cxn ang="0">
                  <a:pos x="95" y="64"/>
                </a:cxn>
                <a:cxn ang="0">
                  <a:pos x="98" y="73"/>
                </a:cxn>
                <a:cxn ang="0">
                  <a:pos x="95" y="82"/>
                </a:cxn>
                <a:cxn ang="0">
                  <a:pos x="92" y="91"/>
                </a:cxn>
                <a:cxn ang="0">
                  <a:pos x="81" y="103"/>
                </a:cxn>
                <a:cxn ang="0">
                  <a:pos x="69" y="112"/>
                </a:cxn>
                <a:cxn ang="0">
                  <a:pos x="54" y="122"/>
                </a:cxn>
                <a:cxn ang="0">
                  <a:pos x="45" y="122"/>
                </a:cxn>
              </a:cxnLst>
              <a:rect l="0" t="0" r="r" b="b"/>
              <a:pathLst>
                <a:path w="98" h="122">
                  <a:moveTo>
                    <a:pt x="45" y="122"/>
                  </a:moveTo>
                  <a:lnTo>
                    <a:pt x="42" y="122"/>
                  </a:lnTo>
                  <a:lnTo>
                    <a:pt x="24" y="115"/>
                  </a:lnTo>
                  <a:lnTo>
                    <a:pt x="9" y="100"/>
                  </a:lnTo>
                  <a:lnTo>
                    <a:pt x="0" y="85"/>
                  </a:lnTo>
                  <a:lnTo>
                    <a:pt x="0" y="73"/>
                  </a:lnTo>
                  <a:lnTo>
                    <a:pt x="0" y="64"/>
                  </a:lnTo>
                  <a:lnTo>
                    <a:pt x="12" y="30"/>
                  </a:lnTo>
                  <a:lnTo>
                    <a:pt x="15" y="15"/>
                  </a:lnTo>
                  <a:lnTo>
                    <a:pt x="18" y="9"/>
                  </a:lnTo>
                  <a:lnTo>
                    <a:pt x="27" y="3"/>
                  </a:lnTo>
                  <a:lnTo>
                    <a:pt x="36" y="0"/>
                  </a:lnTo>
                  <a:lnTo>
                    <a:pt x="60" y="3"/>
                  </a:lnTo>
                  <a:lnTo>
                    <a:pt x="72" y="6"/>
                  </a:lnTo>
                  <a:lnTo>
                    <a:pt x="84" y="12"/>
                  </a:lnTo>
                  <a:lnTo>
                    <a:pt x="86" y="18"/>
                  </a:lnTo>
                  <a:lnTo>
                    <a:pt x="89" y="33"/>
                  </a:lnTo>
                  <a:lnTo>
                    <a:pt x="89" y="39"/>
                  </a:lnTo>
                  <a:lnTo>
                    <a:pt x="95" y="64"/>
                  </a:lnTo>
                  <a:lnTo>
                    <a:pt x="98" y="73"/>
                  </a:lnTo>
                  <a:lnTo>
                    <a:pt x="95" y="82"/>
                  </a:lnTo>
                  <a:lnTo>
                    <a:pt x="92" y="91"/>
                  </a:lnTo>
                  <a:lnTo>
                    <a:pt x="81" y="103"/>
                  </a:lnTo>
                  <a:lnTo>
                    <a:pt x="69" y="112"/>
                  </a:lnTo>
                  <a:lnTo>
                    <a:pt x="54" y="122"/>
                  </a:lnTo>
                  <a:lnTo>
                    <a:pt x="45" y="122"/>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29716" name="Freeform 20"/>
            <p:cNvSpPr>
              <a:spLocks/>
            </p:cNvSpPr>
            <p:nvPr/>
          </p:nvSpPr>
          <p:spPr bwMode="auto">
            <a:xfrm>
              <a:off x="2107" y="2297"/>
              <a:ext cx="119" cy="371"/>
            </a:xfrm>
            <a:custGeom>
              <a:avLst/>
              <a:gdLst/>
              <a:ahLst/>
              <a:cxnLst>
                <a:cxn ang="0">
                  <a:pos x="0" y="211"/>
                </a:cxn>
                <a:cxn ang="0">
                  <a:pos x="9" y="205"/>
                </a:cxn>
                <a:cxn ang="0">
                  <a:pos x="18" y="202"/>
                </a:cxn>
                <a:cxn ang="0">
                  <a:pos x="42" y="205"/>
                </a:cxn>
                <a:cxn ang="0">
                  <a:pos x="54" y="208"/>
                </a:cxn>
                <a:cxn ang="0">
                  <a:pos x="66" y="214"/>
                </a:cxn>
                <a:cxn ang="0">
                  <a:pos x="68" y="220"/>
                </a:cxn>
                <a:cxn ang="0">
                  <a:pos x="71" y="183"/>
                </a:cxn>
                <a:cxn ang="0">
                  <a:pos x="68" y="144"/>
                </a:cxn>
                <a:cxn ang="0">
                  <a:pos x="68" y="113"/>
                </a:cxn>
                <a:cxn ang="0">
                  <a:pos x="60" y="67"/>
                </a:cxn>
                <a:cxn ang="0">
                  <a:pos x="60" y="34"/>
                </a:cxn>
                <a:cxn ang="0">
                  <a:pos x="57" y="6"/>
                </a:cxn>
                <a:cxn ang="0">
                  <a:pos x="45" y="0"/>
                </a:cxn>
                <a:cxn ang="0">
                  <a:pos x="39" y="0"/>
                </a:cxn>
                <a:cxn ang="0">
                  <a:pos x="36" y="16"/>
                </a:cxn>
                <a:cxn ang="0">
                  <a:pos x="33" y="34"/>
                </a:cxn>
                <a:cxn ang="0">
                  <a:pos x="24" y="61"/>
                </a:cxn>
                <a:cxn ang="0">
                  <a:pos x="18" y="89"/>
                </a:cxn>
                <a:cxn ang="0">
                  <a:pos x="12" y="119"/>
                </a:cxn>
                <a:cxn ang="0">
                  <a:pos x="6" y="144"/>
                </a:cxn>
                <a:cxn ang="0">
                  <a:pos x="3" y="168"/>
                </a:cxn>
                <a:cxn ang="0">
                  <a:pos x="3" y="189"/>
                </a:cxn>
                <a:cxn ang="0">
                  <a:pos x="0" y="211"/>
                </a:cxn>
              </a:cxnLst>
              <a:rect l="0" t="0" r="r" b="b"/>
              <a:pathLst>
                <a:path w="71" h="220">
                  <a:moveTo>
                    <a:pt x="0" y="211"/>
                  </a:moveTo>
                  <a:lnTo>
                    <a:pt x="9" y="205"/>
                  </a:lnTo>
                  <a:lnTo>
                    <a:pt x="18" y="202"/>
                  </a:lnTo>
                  <a:lnTo>
                    <a:pt x="42" y="205"/>
                  </a:lnTo>
                  <a:lnTo>
                    <a:pt x="54" y="208"/>
                  </a:lnTo>
                  <a:lnTo>
                    <a:pt x="66" y="214"/>
                  </a:lnTo>
                  <a:lnTo>
                    <a:pt x="68" y="220"/>
                  </a:lnTo>
                  <a:lnTo>
                    <a:pt x="71" y="183"/>
                  </a:lnTo>
                  <a:lnTo>
                    <a:pt x="68" y="144"/>
                  </a:lnTo>
                  <a:lnTo>
                    <a:pt x="68" y="113"/>
                  </a:lnTo>
                  <a:lnTo>
                    <a:pt x="60" y="67"/>
                  </a:lnTo>
                  <a:lnTo>
                    <a:pt x="60" y="34"/>
                  </a:lnTo>
                  <a:lnTo>
                    <a:pt x="57" y="6"/>
                  </a:lnTo>
                  <a:lnTo>
                    <a:pt x="45" y="0"/>
                  </a:lnTo>
                  <a:lnTo>
                    <a:pt x="39" y="0"/>
                  </a:lnTo>
                  <a:lnTo>
                    <a:pt x="36" y="16"/>
                  </a:lnTo>
                  <a:lnTo>
                    <a:pt x="33" y="34"/>
                  </a:lnTo>
                  <a:lnTo>
                    <a:pt x="24" y="61"/>
                  </a:lnTo>
                  <a:lnTo>
                    <a:pt x="18" y="89"/>
                  </a:lnTo>
                  <a:lnTo>
                    <a:pt x="12" y="119"/>
                  </a:lnTo>
                  <a:lnTo>
                    <a:pt x="6" y="144"/>
                  </a:lnTo>
                  <a:lnTo>
                    <a:pt x="3" y="168"/>
                  </a:lnTo>
                  <a:lnTo>
                    <a:pt x="3" y="189"/>
                  </a:lnTo>
                  <a:lnTo>
                    <a:pt x="0" y="211"/>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29717" name="Group 21"/>
          <p:cNvGrpSpPr>
            <a:grpSpLocks/>
          </p:cNvGrpSpPr>
          <p:nvPr/>
        </p:nvGrpSpPr>
        <p:grpSpPr bwMode="auto">
          <a:xfrm rot="-233149">
            <a:off x="4256088" y="3319463"/>
            <a:ext cx="735012" cy="1497012"/>
            <a:chOff x="1811" y="2836"/>
            <a:chExt cx="225" cy="457"/>
          </a:xfrm>
        </p:grpSpPr>
        <p:sp>
          <p:nvSpPr>
            <p:cNvPr id="29718" name="Freeform 22"/>
            <p:cNvSpPr>
              <a:spLocks/>
            </p:cNvSpPr>
            <p:nvPr/>
          </p:nvSpPr>
          <p:spPr bwMode="auto">
            <a:xfrm>
              <a:off x="1882" y="2836"/>
              <a:ext cx="154" cy="170"/>
            </a:xfrm>
            <a:custGeom>
              <a:avLst/>
              <a:gdLst/>
              <a:ahLst/>
              <a:cxnLst>
                <a:cxn ang="0">
                  <a:pos x="32" y="98"/>
                </a:cxn>
                <a:cxn ang="0">
                  <a:pos x="9" y="89"/>
                </a:cxn>
                <a:cxn ang="0">
                  <a:pos x="0" y="77"/>
                </a:cxn>
                <a:cxn ang="0">
                  <a:pos x="0" y="71"/>
                </a:cxn>
                <a:cxn ang="0">
                  <a:pos x="3" y="43"/>
                </a:cxn>
                <a:cxn ang="0">
                  <a:pos x="3" y="31"/>
                </a:cxn>
                <a:cxn ang="0">
                  <a:pos x="12" y="13"/>
                </a:cxn>
                <a:cxn ang="0">
                  <a:pos x="21" y="4"/>
                </a:cxn>
                <a:cxn ang="0">
                  <a:pos x="38" y="4"/>
                </a:cxn>
                <a:cxn ang="0">
                  <a:pos x="62" y="0"/>
                </a:cxn>
                <a:cxn ang="0">
                  <a:pos x="68" y="0"/>
                </a:cxn>
                <a:cxn ang="0">
                  <a:pos x="80" y="13"/>
                </a:cxn>
                <a:cxn ang="0">
                  <a:pos x="86" y="25"/>
                </a:cxn>
                <a:cxn ang="0">
                  <a:pos x="92" y="40"/>
                </a:cxn>
                <a:cxn ang="0">
                  <a:pos x="89" y="49"/>
                </a:cxn>
                <a:cxn ang="0">
                  <a:pos x="83" y="68"/>
                </a:cxn>
                <a:cxn ang="0">
                  <a:pos x="62" y="89"/>
                </a:cxn>
                <a:cxn ang="0">
                  <a:pos x="56" y="98"/>
                </a:cxn>
                <a:cxn ang="0">
                  <a:pos x="44" y="101"/>
                </a:cxn>
                <a:cxn ang="0">
                  <a:pos x="32" y="98"/>
                </a:cxn>
              </a:cxnLst>
              <a:rect l="0" t="0" r="r" b="b"/>
              <a:pathLst>
                <a:path w="92" h="101">
                  <a:moveTo>
                    <a:pt x="32" y="98"/>
                  </a:moveTo>
                  <a:lnTo>
                    <a:pt x="9" y="89"/>
                  </a:lnTo>
                  <a:lnTo>
                    <a:pt x="0" y="77"/>
                  </a:lnTo>
                  <a:lnTo>
                    <a:pt x="0" y="71"/>
                  </a:lnTo>
                  <a:lnTo>
                    <a:pt x="3" y="43"/>
                  </a:lnTo>
                  <a:lnTo>
                    <a:pt x="3" y="31"/>
                  </a:lnTo>
                  <a:lnTo>
                    <a:pt x="12" y="13"/>
                  </a:lnTo>
                  <a:lnTo>
                    <a:pt x="21" y="4"/>
                  </a:lnTo>
                  <a:lnTo>
                    <a:pt x="38" y="4"/>
                  </a:lnTo>
                  <a:lnTo>
                    <a:pt x="62" y="0"/>
                  </a:lnTo>
                  <a:lnTo>
                    <a:pt x="68" y="0"/>
                  </a:lnTo>
                  <a:lnTo>
                    <a:pt x="80" y="13"/>
                  </a:lnTo>
                  <a:lnTo>
                    <a:pt x="86" y="25"/>
                  </a:lnTo>
                  <a:lnTo>
                    <a:pt x="92" y="40"/>
                  </a:lnTo>
                  <a:lnTo>
                    <a:pt x="89" y="49"/>
                  </a:lnTo>
                  <a:lnTo>
                    <a:pt x="83" y="68"/>
                  </a:lnTo>
                  <a:lnTo>
                    <a:pt x="62" y="89"/>
                  </a:lnTo>
                  <a:lnTo>
                    <a:pt x="56" y="98"/>
                  </a:lnTo>
                  <a:lnTo>
                    <a:pt x="44" y="101"/>
                  </a:lnTo>
                  <a:lnTo>
                    <a:pt x="32" y="98"/>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29719" name="Freeform 23"/>
            <p:cNvSpPr>
              <a:spLocks/>
            </p:cNvSpPr>
            <p:nvPr/>
          </p:nvSpPr>
          <p:spPr bwMode="auto">
            <a:xfrm>
              <a:off x="1811" y="2965"/>
              <a:ext cx="165" cy="328"/>
            </a:xfrm>
            <a:custGeom>
              <a:avLst/>
              <a:gdLst/>
              <a:ahLst/>
              <a:cxnLst>
                <a:cxn ang="0">
                  <a:pos x="74" y="21"/>
                </a:cxn>
                <a:cxn ang="0">
                  <a:pos x="51" y="12"/>
                </a:cxn>
                <a:cxn ang="0">
                  <a:pos x="42" y="0"/>
                </a:cxn>
                <a:cxn ang="0">
                  <a:pos x="30" y="30"/>
                </a:cxn>
                <a:cxn ang="0">
                  <a:pos x="12" y="94"/>
                </a:cxn>
                <a:cxn ang="0">
                  <a:pos x="3" y="137"/>
                </a:cxn>
                <a:cxn ang="0">
                  <a:pos x="0" y="177"/>
                </a:cxn>
                <a:cxn ang="0">
                  <a:pos x="3" y="192"/>
                </a:cxn>
                <a:cxn ang="0">
                  <a:pos x="6" y="195"/>
                </a:cxn>
                <a:cxn ang="0">
                  <a:pos x="9" y="192"/>
                </a:cxn>
                <a:cxn ang="0">
                  <a:pos x="18" y="186"/>
                </a:cxn>
                <a:cxn ang="0">
                  <a:pos x="39" y="152"/>
                </a:cxn>
                <a:cxn ang="0">
                  <a:pos x="60" y="103"/>
                </a:cxn>
                <a:cxn ang="0">
                  <a:pos x="86" y="45"/>
                </a:cxn>
                <a:cxn ang="0">
                  <a:pos x="98" y="21"/>
                </a:cxn>
                <a:cxn ang="0">
                  <a:pos x="86" y="24"/>
                </a:cxn>
                <a:cxn ang="0">
                  <a:pos x="74" y="21"/>
                </a:cxn>
              </a:cxnLst>
              <a:rect l="0" t="0" r="r" b="b"/>
              <a:pathLst>
                <a:path w="98" h="195">
                  <a:moveTo>
                    <a:pt x="74" y="21"/>
                  </a:moveTo>
                  <a:lnTo>
                    <a:pt x="51" y="12"/>
                  </a:lnTo>
                  <a:lnTo>
                    <a:pt x="42" y="0"/>
                  </a:lnTo>
                  <a:lnTo>
                    <a:pt x="30" y="30"/>
                  </a:lnTo>
                  <a:lnTo>
                    <a:pt x="12" y="94"/>
                  </a:lnTo>
                  <a:lnTo>
                    <a:pt x="3" y="137"/>
                  </a:lnTo>
                  <a:lnTo>
                    <a:pt x="0" y="177"/>
                  </a:lnTo>
                  <a:lnTo>
                    <a:pt x="3" y="192"/>
                  </a:lnTo>
                  <a:lnTo>
                    <a:pt x="6" y="195"/>
                  </a:lnTo>
                  <a:lnTo>
                    <a:pt x="9" y="192"/>
                  </a:lnTo>
                  <a:lnTo>
                    <a:pt x="18" y="186"/>
                  </a:lnTo>
                  <a:lnTo>
                    <a:pt x="39" y="152"/>
                  </a:lnTo>
                  <a:lnTo>
                    <a:pt x="60" y="103"/>
                  </a:lnTo>
                  <a:lnTo>
                    <a:pt x="86" y="45"/>
                  </a:lnTo>
                  <a:lnTo>
                    <a:pt x="98" y="21"/>
                  </a:lnTo>
                  <a:lnTo>
                    <a:pt x="86" y="24"/>
                  </a:lnTo>
                  <a:lnTo>
                    <a:pt x="74" y="21"/>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29720" name="Group 24"/>
          <p:cNvGrpSpPr>
            <a:grpSpLocks/>
          </p:cNvGrpSpPr>
          <p:nvPr/>
        </p:nvGrpSpPr>
        <p:grpSpPr bwMode="auto">
          <a:xfrm rot="-349308">
            <a:off x="3492500" y="1719263"/>
            <a:ext cx="908050" cy="1603375"/>
            <a:chOff x="966" y="2628"/>
            <a:chExt cx="106" cy="187"/>
          </a:xfrm>
        </p:grpSpPr>
        <p:sp>
          <p:nvSpPr>
            <p:cNvPr id="29721" name="Freeform 25"/>
            <p:cNvSpPr>
              <a:spLocks/>
            </p:cNvSpPr>
            <p:nvPr/>
          </p:nvSpPr>
          <p:spPr bwMode="auto">
            <a:xfrm>
              <a:off x="966" y="2746"/>
              <a:ext cx="93" cy="69"/>
            </a:xfrm>
            <a:custGeom>
              <a:avLst/>
              <a:gdLst/>
              <a:ahLst/>
              <a:cxnLst>
                <a:cxn ang="0">
                  <a:pos x="20" y="0"/>
                </a:cxn>
                <a:cxn ang="0">
                  <a:pos x="8" y="19"/>
                </a:cxn>
                <a:cxn ang="0">
                  <a:pos x="3" y="26"/>
                </a:cxn>
                <a:cxn ang="0">
                  <a:pos x="0" y="35"/>
                </a:cxn>
                <a:cxn ang="0">
                  <a:pos x="0" y="45"/>
                </a:cxn>
                <a:cxn ang="0">
                  <a:pos x="5" y="45"/>
                </a:cxn>
                <a:cxn ang="0">
                  <a:pos x="5" y="38"/>
                </a:cxn>
                <a:cxn ang="0">
                  <a:pos x="5" y="45"/>
                </a:cxn>
                <a:cxn ang="0">
                  <a:pos x="10" y="52"/>
                </a:cxn>
                <a:cxn ang="0">
                  <a:pos x="17" y="59"/>
                </a:cxn>
                <a:cxn ang="0">
                  <a:pos x="23" y="61"/>
                </a:cxn>
                <a:cxn ang="0">
                  <a:pos x="35" y="55"/>
                </a:cxn>
                <a:cxn ang="0">
                  <a:pos x="42" y="55"/>
                </a:cxn>
                <a:cxn ang="0">
                  <a:pos x="42" y="48"/>
                </a:cxn>
                <a:cxn ang="0">
                  <a:pos x="44" y="38"/>
                </a:cxn>
                <a:cxn ang="0">
                  <a:pos x="42" y="48"/>
                </a:cxn>
                <a:cxn ang="0">
                  <a:pos x="42" y="55"/>
                </a:cxn>
                <a:cxn ang="0">
                  <a:pos x="54" y="67"/>
                </a:cxn>
                <a:cxn ang="0">
                  <a:pos x="57" y="69"/>
                </a:cxn>
                <a:cxn ang="0">
                  <a:pos x="61" y="69"/>
                </a:cxn>
                <a:cxn ang="0">
                  <a:pos x="81" y="64"/>
                </a:cxn>
                <a:cxn ang="0">
                  <a:pos x="88" y="61"/>
                </a:cxn>
                <a:cxn ang="0">
                  <a:pos x="91" y="55"/>
                </a:cxn>
                <a:cxn ang="0">
                  <a:pos x="93" y="50"/>
                </a:cxn>
                <a:cxn ang="0">
                  <a:pos x="90" y="29"/>
                </a:cxn>
                <a:cxn ang="0">
                  <a:pos x="90" y="22"/>
                </a:cxn>
                <a:cxn ang="0">
                  <a:pos x="90" y="12"/>
                </a:cxn>
                <a:cxn ang="0">
                  <a:pos x="78" y="9"/>
                </a:cxn>
                <a:cxn ang="0">
                  <a:pos x="71" y="7"/>
                </a:cxn>
                <a:cxn ang="0">
                  <a:pos x="56" y="5"/>
                </a:cxn>
                <a:cxn ang="0">
                  <a:pos x="30" y="0"/>
                </a:cxn>
                <a:cxn ang="0">
                  <a:pos x="20" y="0"/>
                </a:cxn>
              </a:cxnLst>
              <a:rect l="0" t="0" r="r" b="b"/>
              <a:pathLst>
                <a:path w="93" h="69">
                  <a:moveTo>
                    <a:pt x="20" y="0"/>
                  </a:moveTo>
                  <a:lnTo>
                    <a:pt x="8" y="19"/>
                  </a:lnTo>
                  <a:lnTo>
                    <a:pt x="3" y="26"/>
                  </a:lnTo>
                  <a:lnTo>
                    <a:pt x="0" y="35"/>
                  </a:lnTo>
                  <a:lnTo>
                    <a:pt x="0" y="45"/>
                  </a:lnTo>
                  <a:lnTo>
                    <a:pt x="5" y="45"/>
                  </a:lnTo>
                  <a:lnTo>
                    <a:pt x="5" y="38"/>
                  </a:lnTo>
                  <a:lnTo>
                    <a:pt x="5" y="45"/>
                  </a:lnTo>
                  <a:lnTo>
                    <a:pt x="10" y="52"/>
                  </a:lnTo>
                  <a:lnTo>
                    <a:pt x="17" y="59"/>
                  </a:lnTo>
                  <a:lnTo>
                    <a:pt x="23" y="61"/>
                  </a:lnTo>
                  <a:lnTo>
                    <a:pt x="35" y="55"/>
                  </a:lnTo>
                  <a:lnTo>
                    <a:pt x="42" y="55"/>
                  </a:lnTo>
                  <a:lnTo>
                    <a:pt x="42" y="48"/>
                  </a:lnTo>
                  <a:lnTo>
                    <a:pt x="44" y="38"/>
                  </a:lnTo>
                  <a:lnTo>
                    <a:pt x="42" y="48"/>
                  </a:lnTo>
                  <a:lnTo>
                    <a:pt x="42" y="55"/>
                  </a:lnTo>
                  <a:lnTo>
                    <a:pt x="54" y="67"/>
                  </a:lnTo>
                  <a:lnTo>
                    <a:pt x="57" y="69"/>
                  </a:lnTo>
                  <a:lnTo>
                    <a:pt x="61" y="69"/>
                  </a:lnTo>
                  <a:lnTo>
                    <a:pt x="81" y="64"/>
                  </a:lnTo>
                  <a:lnTo>
                    <a:pt x="88" y="61"/>
                  </a:lnTo>
                  <a:lnTo>
                    <a:pt x="91" y="55"/>
                  </a:lnTo>
                  <a:lnTo>
                    <a:pt x="93" y="50"/>
                  </a:lnTo>
                  <a:lnTo>
                    <a:pt x="90" y="29"/>
                  </a:lnTo>
                  <a:lnTo>
                    <a:pt x="90" y="22"/>
                  </a:lnTo>
                  <a:lnTo>
                    <a:pt x="90" y="12"/>
                  </a:lnTo>
                  <a:lnTo>
                    <a:pt x="78" y="9"/>
                  </a:lnTo>
                  <a:lnTo>
                    <a:pt x="71" y="7"/>
                  </a:lnTo>
                  <a:lnTo>
                    <a:pt x="56" y="5"/>
                  </a:lnTo>
                  <a:lnTo>
                    <a:pt x="30" y="0"/>
                  </a:lnTo>
                  <a:lnTo>
                    <a:pt x="20" y="0"/>
                  </a:lnTo>
                  <a:close/>
                </a:path>
              </a:pathLst>
            </a:custGeom>
            <a:solidFill>
              <a:schemeClr val="bg1">
                <a:alpha val="33000"/>
              </a:schemeClr>
            </a:solidFill>
            <a:ln w="0">
              <a:solidFill>
                <a:srgbClr val="000000"/>
              </a:solidFill>
              <a:prstDash val="solid"/>
              <a:round/>
              <a:headEnd/>
              <a:tailEnd/>
            </a:ln>
          </p:spPr>
          <p:txBody>
            <a:bodyPr/>
            <a:lstStyle/>
            <a:p>
              <a:endParaRPr lang="el-GR"/>
            </a:p>
          </p:txBody>
        </p:sp>
        <p:sp>
          <p:nvSpPr>
            <p:cNvPr id="29722" name="Freeform 26"/>
            <p:cNvSpPr>
              <a:spLocks/>
            </p:cNvSpPr>
            <p:nvPr/>
          </p:nvSpPr>
          <p:spPr bwMode="auto">
            <a:xfrm>
              <a:off x="986" y="2635"/>
              <a:ext cx="86" cy="123"/>
            </a:xfrm>
            <a:custGeom>
              <a:avLst/>
              <a:gdLst/>
              <a:ahLst/>
              <a:cxnLst>
                <a:cxn ang="0">
                  <a:pos x="70" y="123"/>
                </a:cxn>
                <a:cxn ang="0">
                  <a:pos x="71" y="104"/>
                </a:cxn>
                <a:cxn ang="0">
                  <a:pos x="76" y="85"/>
                </a:cxn>
                <a:cxn ang="0">
                  <a:pos x="83" y="59"/>
                </a:cxn>
                <a:cxn ang="0">
                  <a:pos x="86" y="49"/>
                </a:cxn>
                <a:cxn ang="0">
                  <a:pos x="85" y="40"/>
                </a:cxn>
                <a:cxn ang="0">
                  <a:pos x="80" y="26"/>
                </a:cxn>
                <a:cxn ang="0">
                  <a:pos x="75" y="14"/>
                </a:cxn>
                <a:cxn ang="0">
                  <a:pos x="68" y="12"/>
                </a:cxn>
                <a:cxn ang="0">
                  <a:pos x="66" y="12"/>
                </a:cxn>
                <a:cxn ang="0">
                  <a:pos x="63" y="17"/>
                </a:cxn>
                <a:cxn ang="0">
                  <a:pos x="63" y="24"/>
                </a:cxn>
                <a:cxn ang="0">
                  <a:pos x="64" y="38"/>
                </a:cxn>
                <a:cxn ang="0">
                  <a:pos x="59" y="52"/>
                </a:cxn>
                <a:cxn ang="0">
                  <a:pos x="51" y="62"/>
                </a:cxn>
                <a:cxn ang="0">
                  <a:pos x="49" y="64"/>
                </a:cxn>
                <a:cxn ang="0">
                  <a:pos x="46" y="66"/>
                </a:cxn>
                <a:cxn ang="0">
                  <a:pos x="41" y="62"/>
                </a:cxn>
                <a:cxn ang="0">
                  <a:pos x="39" y="43"/>
                </a:cxn>
                <a:cxn ang="0">
                  <a:pos x="37" y="26"/>
                </a:cxn>
                <a:cxn ang="0">
                  <a:pos x="37" y="14"/>
                </a:cxn>
                <a:cxn ang="0">
                  <a:pos x="39" y="4"/>
                </a:cxn>
                <a:cxn ang="0">
                  <a:pos x="34" y="0"/>
                </a:cxn>
                <a:cxn ang="0">
                  <a:pos x="31" y="4"/>
                </a:cxn>
                <a:cxn ang="0">
                  <a:pos x="22" y="14"/>
                </a:cxn>
                <a:cxn ang="0">
                  <a:pos x="15" y="26"/>
                </a:cxn>
                <a:cxn ang="0">
                  <a:pos x="15" y="38"/>
                </a:cxn>
                <a:cxn ang="0">
                  <a:pos x="14" y="61"/>
                </a:cxn>
                <a:cxn ang="0">
                  <a:pos x="14" y="80"/>
                </a:cxn>
                <a:cxn ang="0">
                  <a:pos x="10" y="90"/>
                </a:cxn>
                <a:cxn ang="0">
                  <a:pos x="0" y="111"/>
                </a:cxn>
                <a:cxn ang="0">
                  <a:pos x="10" y="111"/>
                </a:cxn>
                <a:cxn ang="0">
                  <a:pos x="36" y="116"/>
                </a:cxn>
                <a:cxn ang="0">
                  <a:pos x="51" y="118"/>
                </a:cxn>
                <a:cxn ang="0">
                  <a:pos x="58" y="120"/>
                </a:cxn>
                <a:cxn ang="0">
                  <a:pos x="70" y="123"/>
                </a:cxn>
              </a:cxnLst>
              <a:rect l="0" t="0" r="r" b="b"/>
              <a:pathLst>
                <a:path w="86" h="123">
                  <a:moveTo>
                    <a:pt x="70" y="123"/>
                  </a:moveTo>
                  <a:lnTo>
                    <a:pt x="71" y="104"/>
                  </a:lnTo>
                  <a:lnTo>
                    <a:pt x="76" y="85"/>
                  </a:lnTo>
                  <a:lnTo>
                    <a:pt x="83" y="59"/>
                  </a:lnTo>
                  <a:lnTo>
                    <a:pt x="86" y="49"/>
                  </a:lnTo>
                  <a:lnTo>
                    <a:pt x="85" y="40"/>
                  </a:lnTo>
                  <a:lnTo>
                    <a:pt x="80" y="26"/>
                  </a:lnTo>
                  <a:lnTo>
                    <a:pt x="75" y="14"/>
                  </a:lnTo>
                  <a:lnTo>
                    <a:pt x="68" y="12"/>
                  </a:lnTo>
                  <a:lnTo>
                    <a:pt x="66" y="12"/>
                  </a:lnTo>
                  <a:lnTo>
                    <a:pt x="63" y="17"/>
                  </a:lnTo>
                  <a:lnTo>
                    <a:pt x="63" y="24"/>
                  </a:lnTo>
                  <a:lnTo>
                    <a:pt x="64" y="38"/>
                  </a:lnTo>
                  <a:lnTo>
                    <a:pt x="59" y="52"/>
                  </a:lnTo>
                  <a:lnTo>
                    <a:pt x="51" y="62"/>
                  </a:lnTo>
                  <a:lnTo>
                    <a:pt x="49" y="64"/>
                  </a:lnTo>
                  <a:lnTo>
                    <a:pt x="46" y="66"/>
                  </a:lnTo>
                  <a:lnTo>
                    <a:pt x="41" y="62"/>
                  </a:lnTo>
                  <a:lnTo>
                    <a:pt x="39" y="43"/>
                  </a:lnTo>
                  <a:lnTo>
                    <a:pt x="37" y="26"/>
                  </a:lnTo>
                  <a:lnTo>
                    <a:pt x="37" y="14"/>
                  </a:lnTo>
                  <a:lnTo>
                    <a:pt x="39" y="4"/>
                  </a:lnTo>
                  <a:lnTo>
                    <a:pt x="34" y="0"/>
                  </a:lnTo>
                  <a:lnTo>
                    <a:pt x="31" y="4"/>
                  </a:lnTo>
                  <a:lnTo>
                    <a:pt x="22" y="14"/>
                  </a:lnTo>
                  <a:lnTo>
                    <a:pt x="15" y="26"/>
                  </a:lnTo>
                  <a:lnTo>
                    <a:pt x="15" y="38"/>
                  </a:lnTo>
                  <a:lnTo>
                    <a:pt x="14" y="61"/>
                  </a:lnTo>
                  <a:lnTo>
                    <a:pt x="14" y="80"/>
                  </a:lnTo>
                  <a:lnTo>
                    <a:pt x="10" y="90"/>
                  </a:lnTo>
                  <a:lnTo>
                    <a:pt x="0" y="111"/>
                  </a:lnTo>
                  <a:lnTo>
                    <a:pt x="10" y="111"/>
                  </a:lnTo>
                  <a:lnTo>
                    <a:pt x="36" y="116"/>
                  </a:lnTo>
                  <a:lnTo>
                    <a:pt x="51" y="118"/>
                  </a:lnTo>
                  <a:lnTo>
                    <a:pt x="58" y="120"/>
                  </a:lnTo>
                  <a:lnTo>
                    <a:pt x="70" y="123"/>
                  </a:lnTo>
                  <a:close/>
                </a:path>
              </a:pathLst>
            </a:custGeom>
            <a:solidFill>
              <a:srgbClr val="FFFF99">
                <a:alpha val="33000"/>
              </a:srgbClr>
            </a:solidFill>
            <a:ln w="0">
              <a:solidFill>
                <a:srgbClr val="000000"/>
              </a:solidFill>
              <a:prstDash val="solid"/>
              <a:round/>
              <a:headEnd/>
              <a:tailEnd/>
            </a:ln>
          </p:spPr>
          <p:txBody>
            <a:bodyPr/>
            <a:lstStyle/>
            <a:p>
              <a:endParaRPr lang="el-GR"/>
            </a:p>
          </p:txBody>
        </p:sp>
        <p:sp>
          <p:nvSpPr>
            <p:cNvPr id="29723" name="Freeform 27"/>
            <p:cNvSpPr>
              <a:spLocks/>
            </p:cNvSpPr>
            <p:nvPr/>
          </p:nvSpPr>
          <p:spPr bwMode="auto">
            <a:xfrm>
              <a:off x="1023" y="2628"/>
              <a:ext cx="27" cy="73"/>
            </a:xfrm>
            <a:custGeom>
              <a:avLst/>
              <a:gdLst/>
              <a:ahLst/>
              <a:cxnLst>
                <a:cxn ang="0">
                  <a:pos x="26" y="24"/>
                </a:cxn>
                <a:cxn ang="0">
                  <a:pos x="26" y="31"/>
                </a:cxn>
                <a:cxn ang="0">
                  <a:pos x="27" y="45"/>
                </a:cxn>
                <a:cxn ang="0">
                  <a:pos x="22" y="59"/>
                </a:cxn>
                <a:cxn ang="0">
                  <a:pos x="14" y="69"/>
                </a:cxn>
                <a:cxn ang="0">
                  <a:pos x="12" y="71"/>
                </a:cxn>
                <a:cxn ang="0">
                  <a:pos x="9" y="73"/>
                </a:cxn>
                <a:cxn ang="0">
                  <a:pos x="4" y="69"/>
                </a:cxn>
                <a:cxn ang="0">
                  <a:pos x="2" y="50"/>
                </a:cxn>
                <a:cxn ang="0">
                  <a:pos x="0" y="33"/>
                </a:cxn>
                <a:cxn ang="0">
                  <a:pos x="0" y="21"/>
                </a:cxn>
                <a:cxn ang="0">
                  <a:pos x="4" y="14"/>
                </a:cxn>
                <a:cxn ang="0">
                  <a:pos x="9" y="2"/>
                </a:cxn>
                <a:cxn ang="0">
                  <a:pos x="16" y="0"/>
                </a:cxn>
                <a:cxn ang="0">
                  <a:pos x="17" y="4"/>
                </a:cxn>
                <a:cxn ang="0">
                  <a:pos x="19" y="11"/>
                </a:cxn>
                <a:cxn ang="0">
                  <a:pos x="26" y="24"/>
                </a:cxn>
              </a:cxnLst>
              <a:rect l="0" t="0" r="r" b="b"/>
              <a:pathLst>
                <a:path w="27" h="73">
                  <a:moveTo>
                    <a:pt x="26" y="24"/>
                  </a:moveTo>
                  <a:lnTo>
                    <a:pt x="26" y="31"/>
                  </a:lnTo>
                  <a:lnTo>
                    <a:pt x="27" y="45"/>
                  </a:lnTo>
                  <a:lnTo>
                    <a:pt x="22" y="59"/>
                  </a:lnTo>
                  <a:lnTo>
                    <a:pt x="14" y="69"/>
                  </a:lnTo>
                  <a:lnTo>
                    <a:pt x="12" y="71"/>
                  </a:lnTo>
                  <a:lnTo>
                    <a:pt x="9" y="73"/>
                  </a:lnTo>
                  <a:lnTo>
                    <a:pt x="4" y="69"/>
                  </a:lnTo>
                  <a:lnTo>
                    <a:pt x="2" y="50"/>
                  </a:lnTo>
                  <a:lnTo>
                    <a:pt x="0" y="33"/>
                  </a:lnTo>
                  <a:lnTo>
                    <a:pt x="0" y="21"/>
                  </a:lnTo>
                  <a:lnTo>
                    <a:pt x="4" y="14"/>
                  </a:lnTo>
                  <a:lnTo>
                    <a:pt x="9" y="2"/>
                  </a:lnTo>
                  <a:lnTo>
                    <a:pt x="16" y="0"/>
                  </a:lnTo>
                  <a:lnTo>
                    <a:pt x="17" y="4"/>
                  </a:lnTo>
                  <a:lnTo>
                    <a:pt x="19" y="11"/>
                  </a:lnTo>
                  <a:lnTo>
                    <a:pt x="26" y="24"/>
                  </a:lnTo>
                  <a:close/>
                </a:path>
              </a:pathLst>
            </a:custGeom>
            <a:solidFill>
              <a:srgbClr val="FFFF99">
                <a:alpha val="33000"/>
              </a:srgbClr>
            </a:solidFill>
            <a:ln w="0">
              <a:solidFill>
                <a:srgbClr val="000000"/>
              </a:solidFill>
              <a:prstDash val="solid"/>
              <a:round/>
              <a:headEnd/>
              <a:tailEnd/>
            </a:ln>
          </p:spPr>
          <p:txBody>
            <a:bodyPr/>
            <a:lstStyle/>
            <a:p>
              <a:endParaRPr lang="el-GR"/>
            </a:p>
          </p:txBody>
        </p:sp>
      </p:grpSp>
      <p:grpSp>
        <p:nvGrpSpPr>
          <p:cNvPr id="29730" name="Group 34"/>
          <p:cNvGrpSpPr>
            <a:grpSpLocks/>
          </p:cNvGrpSpPr>
          <p:nvPr/>
        </p:nvGrpSpPr>
        <p:grpSpPr bwMode="auto">
          <a:xfrm rot="-475768">
            <a:off x="5805488" y="1844675"/>
            <a:ext cx="855662" cy="1793875"/>
            <a:chOff x="2843" y="2326"/>
            <a:chExt cx="268" cy="563"/>
          </a:xfrm>
        </p:grpSpPr>
        <p:sp>
          <p:nvSpPr>
            <p:cNvPr id="29731" name="Freeform 35"/>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29732" name="Freeform 36"/>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alpha val="33000"/>
              </a:srgbClr>
            </a:solidFill>
            <a:ln w="0">
              <a:solidFill>
                <a:schemeClr val="tx1"/>
              </a:solidFill>
              <a:prstDash val="solid"/>
              <a:round/>
              <a:headEnd/>
              <a:tailEnd/>
            </a:ln>
          </p:spPr>
          <p:txBody>
            <a:bodyPr/>
            <a:lstStyle/>
            <a:p>
              <a:endParaRPr lang="el-GR"/>
            </a:p>
          </p:txBody>
        </p:sp>
      </p:grpSp>
      <p:grpSp>
        <p:nvGrpSpPr>
          <p:cNvPr id="29733" name="Group 37"/>
          <p:cNvGrpSpPr>
            <a:grpSpLocks/>
          </p:cNvGrpSpPr>
          <p:nvPr/>
        </p:nvGrpSpPr>
        <p:grpSpPr bwMode="auto">
          <a:xfrm rot="416209">
            <a:off x="5276850" y="3324225"/>
            <a:ext cx="955675" cy="1328738"/>
            <a:chOff x="2373" y="2893"/>
            <a:chExt cx="321" cy="446"/>
          </a:xfrm>
        </p:grpSpPr>
        <p:sp>
          <p:nvSpPr>
            <p:cNvPr id="29734" name="Freeform 38"/>
            <p:cNvSpPr>
              <a:spLocks/>
            </p:cNvSpPr>
            <p:nvPr/>
          </p:nvSpPr>
          <p:spPr bwMode="auto">
            <a:xfrm>
              <a:off x="2514" y="2893"/>
              <a:ext cx="180" cy="220"/>
            </a:xfrm>
            <a:custGeom>
              <a:avLst/>
              <a:gdLst/>
              <a:ahLst/>
              <a:cxnLst>
                <a:cxn ang="0">
                  <a:pos x="65" y="131"/>
                </a:cxn>
                <a:cxn ang="0">
                  <a:pos x="77" y="116"/>
                </a:cxn>
                <a:cxn ang="0">
                  <a:pos x="86" y="107"/>
                </a:cxn>
                <a:cxn ang="0">
                  <a:pos x="92" y="98"/>
                </a:cxn>
                <a:cxn ang="0">
                  <a:pos x="101" y="64"/>
                </a:cxn>
                <a:cxn ang="0">
                  <a:pos x="107" y="21"/>
                </a:cxn>
                <a:cxn ang="0">
                  <a:pos x="107" y="9"/>
                </a:cxn>
                <a:cxn ang="0">
                  <a:pos x="101" y="3"/>
                </a:cxn>
                <a:cxn ang="0">
                  <a:pos x="95" y="0"/>
                </a:cxn>
                <a:cxn ang="0">
                  <a:pos x="86" y="6"/>
                </a:cxn>
                <a:cxn ang="0">
                  <a:pos x="80" y="21"/>
                </a:cxn>
                <a:cxn ang="0">
                  <a:pos x="71" y="31"/>
                </a:cxn>
                <a:cxn ang="0">
                  <a:pos x="62" y="43"/>
                </a:cxn>
                <a:cxn ang="0">
                  <a:pos x="47" y="52"/>
                </a:cxn>
                <a:cxn ang="0">
                  <a:pos x="26" y="61"/>
                </a:cxn>
                <a:cxn ang="0">
                  <a:pos x="14" y="67"/>
                </a:cxn>
                <a:cxn ang="0">
                  <a:pos x="8" y="73"/>
                </a:cxn>
                <a:cxn ang="0">
                  <a:pos x="0" y="91"/>
                </a:cxn>
                <a:cxn ang="0">
                  <a:pos x="2" y="95"/>
                </a:cxn>
                <a:cxn ang="0">
                  <a:pos x="14" y="95"/>
                </a:cxn>
                <a:cxn ang="0">
                  <a:pos x="38" y="88"/>
                </a:cxn>
                <a:cxn ang="0">
                  <a:pos x="44" y="85"/>
                </a:cxn>
                <a:cxn ang="0">
                  <a:pos x="53" y="88"/>
                </a:cxn>
                <a:cxn ang="0">
                  <a:pos x="59" y="91"/>
                </a:cxn>
                <a:cxn ang="0">
                  <a:pos x="59" y="116"/>
                </a:cxn>
                <a:cxn ang="0">
                  <a:pos x="62" y="125"/>
                </a:cxn>
                <a:cxn ang="0">
                  <a:pos x="65" y="131"/>
                </a:cxn>
              </a:cxnLst>
              <a:rect l="0" t="0" r="r" b="b"/>
              <a:pathLst>
                <a:path w="107" h="131">
                  <a:moveTo>
                    <a:pt x="65" y="131"/>
                  </a:moveTo>
                  <a:lnTo>
                    <a:pt x="77" y="116"/>
                  </a:lnTo>
                  <a:lnTo>
                    <a:pt x="86" y="107"/>
                  </a:lnTo>
                  <a:lnTo>
                    <a:pt x="92" y="98"/>
                  </a:lnTo>
                  <a:lnTo>
                    <a:pt x="101" y="64"/>
                  </a:lnTo>
                  <a:lnTo>
                    <a:pt x="107" y="21"/>
                  </a:lnTo>
                  <a:lnTo>
                    <a:pt x="107" y="9"/>
                  </a:lnTo>
                  <a:lnTo>
                    <a:pt x="101" y="3"/>
                  </a:lnTo>
                  <a:lnTo>
                    <a:pt x="95" y="0"/>
                  </a:lnTo>
                  <a:lnTo>
                    <a:pt x="86" y="6"/>
                  </a:lnTo>
                  <a:lnTo>
                    <a:pt x="80" y="21"/>
                  </a:lnTo>
                  <a:lnTo>
                    <a:pt x="71" y="31"/>
                  </a:lnTo>
                  <a:lnTo>
                    <a:pt x="62" y="43"/>
                  </a:lnTo>
                  <a:lnTo>
                    <a:pt x="47" y="52"/>
                  </a:lnTo>
                  <a:lnTo>
                    <a:pt x="26" y="61"/>
                  </a:lnTo>
                  <a:lnTo>
                    <a:pt x="14" y="67"/>
                  </a:lnTo>
                  <a:lnTo>
                    <a:pt x="8" y="73"/>
                  </a:lnTo>
                  <a:lnTo>
                    <a:pt x="0" y="91"/>
                  </a:lnTo>
                  <a:lnTo>
                    <a:pt x="2" y="95"/>
                  </a:lnTo>
                  <a:lnTo>
                    <a:pt x="14" y="95"/>
                  </a:lnTo>
                  <a:lnTo>
                    <a:pt x="38" y="88"/>
                  </a:lnTo>
                  <a:lnTo>
                    <a:pt x="44" y="85"/>
                  </a:lnTo>
                  <a:lnTo>
                    <a:pt x="53" y="88"/>
                  </a:lnTo>
                  <a:lnTo>
                    <a:pt x="59" y="91"/>
                  </a:lnTo>
                  <a:lnTo>
                    <a:pt x="59" y="116"/>
                  </a:lnTo>
                  <a:lnTo>
                    <a:pt x="62" y="125"/>
                  </a:lnTo>
                  <a:lnTo>
                    <a:pt x="65" y="131"/>
                  </a:lnTo>
                  <a:close/>
                </a:path>
              </a:pathLst>
            </a:custGeom>
            <a:solidFill>
              <a:schemeClr val="bg1">
                <a:alpha val="33000"/>
              </a:schemeClr>
            </a:solidFill>
            <a:ln w="0">
              <a:solidFill>
                <a:schemeClr val="tx1"/>
              </a:solidFill>
              <a:prstDash val="solid"/>
              <a:round/>
              <a:headEnd/>
              <a:tailEnd/>
            </a:ln>
          </p:spPr>
          <p:txBody>
            <a:bodyPr/>
            <a:lstStyle/>
            <a:p>
              <a:endParaRPr lang="el-GR"/>
            </a:p>
          </p:txBody>
        </p:sp>
        <p:sp>
          <p:nvSpPr>
            <p:cNvPr id="29735" name="Freeform 39"/>
            <p:cNvSpPr>
              <a:spLocks/>
            </p:cNvSpPr>
            <p:nvPr/>
          </p:nvSpPr>
          <p:spPr bwMode="auto">
            <a:xfrm>
              <a:off x="2373" y="3036"/>
              <a:ext cx="251" cy="303"/>
            </a:xfrm>
            <a:custGeom>
              <a:avLst/>
              <a:gdLst/>
              <a:ahLst/>
              <a:cxnLst>
                <a:cxn ang="0">
                  <a:pos x="84" y="6"/>
                </a:cxn>
                <a:cxn ang="0">
                  <a:pos x="60" y="37"/>
                </a:cxn>
                <a:cxn ang="0">
                  <a:pos x="48" y="58"/>
                </a:cxn>
                <a:cxn ang="0">
                  <a:pos x="15" y="107"/>
                </a:cxn>
                <a:cxn ang="0">
                  <a:pos x="3" y="141"/>
                </a:cxn>
                <a:cxn ang="0">
                  <a:pos x="0" y="162"/>
                </a:cxn>
                <a:cxn ang="0">
                  <a:pos x="0" y="168"/>
                </a:cxn>
                <a:cxn ang="0">
                  <a:pos x="3" y="174"/>
                </a:cxn>
                <a:cxn ang="0">
                  <a:pos x="9" y="180"/>
                </a:cxn>
                <a:cxn ang="0">
                  <a:pos x="21" y="180"/>
                </a:cxn>
                <a:cxn ang="0">
                  <a:pos x="33" y="171"/>
                </a:cxn>
                <a:cxn ang="0">
                  <a:pos x="57" y="156"/>
                </a:cxn>
                <a:cxn ang="0">
                  <a:pos x="72" y="147"/>
                </a:cxn>
                <a:cxn ang="0">
                  <a:pos x="86" y="125"/>
                </a:cxn>
                <a:cxn ang="0">
                  <a:pos x="107" y="104"/>
                </a:cxn>
                <a:cxn ang="0">
                  <a:pos x="149" y="46"/>
                </a:cxn>
                <a:cxn ang="0">
                  <a:pos x="146" y="40"/>
                </a:cxn>
                <a:cxn ang="0">
                  <a:pos x="143" y="31"/>
                </a:cxn>
                <a:cxn ang="0">
                  <a:pos x="143" y="6"/>
                </a:cxn>
                <a:cxn ang="0">
                  <a:pos x="137" y="3"/>
                </a:cxn>
                <a:cxn ang="0">
                  <a:pos x="128" y="0"/>
                </a:cxn>
                <a:cxn ang="0">
                  <a:pos x="122" y="3"/>
                </a:cxn>
                <a:cxn ang="0">
                  <a:pos x="98" y="10"/>
                </a:cxn>
                <a:cxn ang="0">
                  <a:pos x="86" y="10"/>
                </a:cxn>
                <a:cxn ang="0">
                  <a:pos x="84" y="6"/>
                </a:cxn>
              </a:cxnLst>
              <a:rect l="0" t="0" r="r" b="b"/>
              <a:pathLst>
                <a:path w="149" h="180">
                  <a:moveTo>
                    <a:pt x="84" y="6"/>
                  </a:moveTo>
                  <a:lnTo>
                    <a:pt x="60" y="37"/>
                  </a:lnTo>
                  <a:lnTo>
                    <a:pt x="48" y="58"/>
                  </a:lnTo>
                  <a:lnTo>
                    <a:pt x="15" y="107"/>
                  </a:lnTo>
                  <a:lnTo>
                    <a:pt x="3" y="141"/>
                  </a:lnTo>
                  <a:lnTo>
                    <a:pt x="0" y="162"/>
                  </a:lnTo>
                  <a:lnTo>
                    <a:pt x="0" y="168"/>
                  </a:lnTo>
                  <a:lnTo>
                    <a:pt x="3" y="174"/>
                  </a:lnTo>
                  <a:lnTo>
                    <a:pt x="9" y="180"/>
                  </a:lnTo>
                  <a:lnTo>
                    <a:pt x="21" y="180"/>
                  </a:lnTo>
                  <a:lnTo>
                    <a:pt x="33" y="171"/>
                  </a:lnTo>
                  <a:lnTo>
                    <a:pt x="57" y="156"/>
                  </a:lnTo>
                  <a:lnTo>
                    <a:pt x="72" y="147"/>
                  </a:lnTo>
                  <a:lnTo>
                    <a:pt x="86" y="125"/>
                  </a:lnTo>
                  <a:lnTo>
                    <a:pt x="107" y="104"/>
                  </a:lnTo>
                  <a:lnTo>
                    <a:pt x="149" y="46"/>
                  </a:lnTo>
                  <a:lnTo>
                    <a:pt x="146" y="40"/>
                  </a:lnTo>
                  <a:lnTo>
                    <a:pt x="143" y="31"/>
                  </a:lnTo>
                  <a:lnTo>
                    <a:pt x="143" y="6"/>
                  </a:lnTo>
                  <a:lnTo>
                    <a:pt x="137" y="3"/>
                  </a:lnTo>
                  <a:lnTo>
                    <a:pt x="128" y="0"/>
                  </a:lnTo>
                  <a:lnTo>
                    <a:pt x="122" y="3"/>
                  </a:lnTo>
                  <a:lnTo>
                    <a:pt x="98" y="10"/>
                  </a:lnTo>
                  <a:lnTo>
                    <a:pt x="86" y="10"/>
                  </a:lnTo>
                  <a:lnTo>
                    <a:pt x="84" y="6"/>
                  </a:lnTo>
                  <a:close/>
                </a:path>
              </a:pathLst>
            </a:custGeom>
            <a:solidFill>
              <a:srgbClr val="FFFF99">
                <a:alpha val="33000"/>
              </a:srgbClr>
            </a:solidFill>
            <a:ln w="0">
              <a:solidFill>
                <a:schemeClr val="tx1"/>
              </a:solidFill>
              <a:prstDash val="solid"/>
              <a:round/>
              <a:headEnd/>
              <a:tailEnd/>
            </a:ln>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2.96296E-6 L -0.03958 -0.01597 " pathEditMode="relative" rAng="0" ptsTypes="AA">
                                      <p:cBhvr>
                                        <p:cTn id="6" dur="2000" fill="hold"/>
                                        <p:tgtEl>
                                          <p:spTgt spid="29730"/>
                                        </p:tgtEl>
                                        <p:attrNameLst>
                                          <p:attrName>ppt_x</p:attrName>
                                          <p:attrName>ppt_y</p:attrName>
                                        </p:attrNameLst>
                                      </p:cBhvr>
                                      <p:rCtr x="-20" y="-8"/>
                                    </p:animMotion>
                                  </p:childTnLst>
                                </p:cTn>
                              </p:par>
                              <p:par>
                                <p:cTn id="7" presetID="8" presetClass="emph" presetSubtype="0" fill="hold" nodeType="withEffect">
                                  <p:stCondLst>
                                    <p:cond delay="0"/>
                                  </p:stCondLst>
                                  <p:childTnLst>
                                    <p:animRot by="900000">
                                      <p:cBhvr>
                                        <p:cTn id="8" dur="2000" fill="hold"/>
                                        <p:tgtEl>
                                          <p:spTgt spid="29730"/>
                                        </p:tgtEl>
                                        <p:attrNameLst>
                                          <p:attrName>r</p:attrName>
                                        </p:attrNameLst>
                                      </p:cBhvr>
                                    </p:animRot>
                                  </p:childTnLst>
                                </p:cTn>
                              </p:par>
                              <p:par>
                                <p:cTn id="9" presetID="35" presetClass="path" presetSubtype="0" accel="50000" decel="50000" fill="hold" nodeType="withEffect">
                                  <p:stCondLst>
                                    <p:cond delay="0"/>
                                  </p:stCondLst>
                                  <p:childTnLst>
                                    <p:animMotion origin="layout" path="M 8.33333E-7 4.07407E-6 L -0.0184 0.00694 " pathEditMode="relative" rAng="0" ptsTypes="AA">
                                      <p:cBhvr>
                                        <p:cTn id="10" dur="2000" fill="hold"/>
                                        <p:tgtEl>
                                          <p:spTgt spid="29733"/>
                                        </p:tgtEl>
                                        <p:attrNameLst>
                                          <p:attrName>ppt_x</p:attrName>
                                          <p:attrName>ppt_y</p:attrName>
                                        </p:attrNameLst>
                                      </p:cBhvr>
                                      <p:rCtr x="-9" y="3"/>
                                    </p:animMotion>
                                  </p:childTnLst>
                                </p:cTn>
                              </p:par>
                              <p:par>
                                <p:cTn id="11" presetID="8" presetClass="emph" presetSubtype="0" fill="hold" nodeType="withEffect">
                                  <p:stCondLst>
                                    <p:cond delay="0"/>
                                  </p:stCondLst>
                                  <p:childTnLst>
                                    <p:animRot by="-1200000">
                                      <p:cBhvr>
                                        <p:cTn id="12" dur="2000" fill="hold"/>
                                        <p:tgtEl>
                                          <p:spTgt spid="297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100015_mand"/>
          <p:cNvPicPr>
            <a:picLocks noChangeAspect="1" noChangeArrowheads="1"/>
          </p:cNvPicPr>
          <p:nvPr/>
        </p:nvPicPr>
        <p:blipFill>
          <a:blip r:embed="rId3" cstate="print"/>
          <a:srcRect l="2994" t="2267" r="4326"/>
          <a:stretch>
            <a:fillRect/>
          </a:stretch>
        </p:blipFill>
        <p:spPr bwMode="auto">
          <a:xfrm>
            <a:off x="493713" y="357188"/>
            <a:ext cx="8142287" cy="6299200"/>
          </a:xfrm>
          <a:prstGeom prst="rect">
            <a:avLst/>
          </a:prstGeom>
          <a:noFill/>
        </p:spPr>
      </p:pic>
      <p:grpSp>
        <p:nvGrpSpPr>
          <p:cNvPr id="9280" name="Group 64"/>
          <p:cNvGrpSpPr>
            <a:grpSpLocks/>
          </p:cNvGrpSpPr>
          <p:nvPr/>
        </p:nvGrpSpPr>
        <p:grpSpPr bwMode="auto">
          <a:xfrm>
            <a:off x="623888" y="479425"/>
            <a:ext cx="7761287" cy="5948363"/>
            <a:chOff x="393" y="302"/>
            <a:chExt cx="4889" cy="3747"/>
          </a:xfrm>
        </p:grpSpPr>
        <p:grpSp>
          <p:nvGrpSpPr>
            <p:cNvPr id="9279" name="Group 63"/>
            <p:cNvGrpSpPr>
              <a:grpSpLocks/>
            </p:cNvGrpSpPr>
            <p:nvPr/>
          </p:nvGrpSpPr>
          <p:grpSpPr bwMode="auto">
            <a:xfrm>
              <a:off x="4176" y="302"/>
              <a:ext cx="1106" cy="1145"/>
              <a:chOff x="4176" y="302"/>
              <a:chExt cx="1106" cy="1145"/>
            </a:xfrm>
          </p:grpSpPr>
          <p:sp>
            <p:nvSpPr>
              <p:cNvPr id="9227" name="Freeform 11"/>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solidFill>
                <a:srgbClr val="FFFF99"/>
              </a:solidFill>
              <a:ln w="3175">
                <a:solidFill>
                  <a:srgbClr val="1F1A17"/>
                </a:solidFill>
                <a:prstDash val="solid"/>
                <a:round/>
                <a:headEnd/>
                <a:tailEnd/>
              </a:ln>
            </p:spPr>
            <p:txBody>
              <a:bodyPr/>
              <a:lstStyle/>
              <a:p>
                <a:endParaRPr lang="el-GR"/>
              </a:p>
            </p:txBody>
          </p:sp>
          <p:sp>
            <p:nvSpPr>
              <p:cNvPr id="9228" name="Freeform 12"/>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noFill/>
              <a:ln w="3175">
                <a:solidFill>
                  <a:srgbClr val="1F1A17"/>
                </a:solidFill>
                <a:prstDash val="solid"/>
                <a:round/>
                <a:headEnd/>
                <a:tailEnd/>
              </a:ln>
            </p:spPr>
            <p:txBody>
              <a:bodyPr/>
              <a:lstStyle/>
              <a:p>
                <a:endParaRPr lang="el-GR"/>
              </a:p>
            </p:txBody>
          </p:sp>
          <p:sp>
            <p:nvSpPr>
              <p:cNvPr id="9229" name="Freeform 13"/>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noFill/>
              <a:ln w="3175">
                <a:solidFill>
                  <a:srgbClr val="1F1A17"/>
                </a:solidFill>
                <a:prstDash val="solid"/>
                <a:round/>
                <a:headEnd/>
                <a:tailEnd/>
              </a:ln>
            </p:spPr>
            <p:txBody>
              <a:bodyPr/>
              <a:lstStyle/>
              <a:p>
                <a:endParaRPr lang="el-GR"/>
              </a:p>
            </p:txBody>
          </p:sp>
          <p:sp>
            <p:nvSpPr>
              <p:cNvPr id="9230" name="Freeform 14"/>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noFill/>
              <a:ln w="3175">
                <a:solidFill>
                  <a:srgbClr val="1F1A17"/>
                </a:solidFill>
                <a:prstDash val="solid"/>
                <a:round/>
                <a:headEnd/>
                <a:tailEnd/>
              </a:ln>
            </p:spPr>
            <p:txBody>
              <a:bodyPr/>
              <a:lstStyle/>
              <a:p>
                <a:endParaRPr lang="el-GR"/>
              </a:p>
            </p:txBody>
          </p:sp>
          <p:sp>
            <p:nvSpPr>
              <p:cNvPr id="9231" name="Freeform 15"/>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noFill/>
              <a:ln w="3175">
                <a:solidFill>
                  <a:srgbClr val="1F1A17"/>
                </a:solidFill>
                <a:prstDash val="solid"/>
                <a:round/>
                <a:headEnd/>
                <a:tailEnd/>
              </a:ln>
            </p:spPr>
            <p:txBody>
              <a:bodyPr/>
              <a:lstStyle/>
              <a:p>
                <a:endParaRPr lang="el-GR"/>
              </a:p>
            </p:txBody>
          </p:sp>
        </p:grpSp>
        <p:grpSp>
          <p:nvGrpSpPr>
            <p:cNvPr id="9268" name="Group 52"/>
            <p:cNvGrpSpPr>
              <a:grpSpLocks/>
            </p:cNvGrpSpPr>
            <p:nvPr/>
          </p:nvGrpSpPr>
          <p:grpSpPr bwMode="auto">
            <a:xfrm>
              <a:off x="393" y="416"/>
              <a:ext cx="1064" cy="1128"/>
              <a:chOff x="393" y="416"/>
              <a:chExt cx="1083" cy="1148"/>
            </a:xfrm>
          </p:grpSpPr>
          <p:sp>
            <p:nvSpPr>
              <p:cNvPr id="9237" name="Freeform 21"/>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solidFill>
                <a:srgbClr val="FFFF99"/>
              </a:solidFill>
              <a:ln w="4826">
                <a:solidFill>
                  <a:srgbClr val="1F1A17"/>
                </a:solidFill>
                <a:prstDash val="solid"/>
                <a:round/>
                <a:headEnd/>
                <a:tailEnd/>
              </a:ln>
            </p:spPr>
            <p:txBody>
              <a:bodyPr/>
              <a:lstStyle/>
              <a:p>
                <a:endParaRPr lang="el-GR"/>
              </a:p>
            </p:txBody>
          </p:sp>
          <p:sp>
            <p:nvSpPr>
              <p:cNvPr id="9238" name="Freeform 22"/>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noFill/>
              <a:ln w="4763">
                <a:solidFill>
                  <a:srgbClr val="1F1A17"/>
                </a:solidFill>
                <a:prstDash val="solid"/>
                <a:round/>
                <a:headEnd/>
                <a:tailEnd/>
              </a:ln>
            </p:spPr>
            <p:txBody>
              <a:bodyPr/>
              <a:lstStyle/>
              <a:p>
                <a:endParaRPr lang="el-GR"/>
              </a:p>
            </p:txBody>
          </p:sp>
          <p:sp>
            <p:nvSpPr>
              <p:cNvPr id="9239" name="Freeform 23"/>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noFill/>
              <a:ln w="4763">
                <a:solidFill>
                  <a:srgbClr val="1F1A17"/>
                </a:solidFill>
                <a:prstDash val="solid"/>
                <a:round/>
                <a:headEnd/>
                <a:tailEnd/>
              </a:ln>
            </p:spPr>
            <p:txBody>
              <a:bodyPr/>
              <a:lstStyle/>
              <a:p>
                <a:endParaRPr lang="el-GR"/>
              </a:p>
            </p:txBody>
          </p:sp>
          <p:sp>
            <p:nvSpPr>
              <p:cNvPr id="9240" name="Freeform 24"/>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noFill/>
              <a:ln w="4763">
                <a:solidFill>
                  <a:srgbClr val="1F1A17"/>
                </a:solidFill>
                <a:prstDash val="solid"/>
                <a:round/>
                <a:headEnd/>
                <a:tailEnd/>
              </a:ln>
            </p:spPr>
            <p:txBody>
              <a:bodyPr/>
              <a:lstStyle/>
              <a:p>
                <a:endParaRPr lang="el-GR"/>
              </a:p>
            </p:txBody>
          </p:sp>
          <p:sp>
            <p:nvSpPr>
              <p:cNvPr id="9241" name="Freeform 25"/>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noFill/>
              <a:ln w="4763">
                <a:solidFill>
                  <a:srgbClr val="1F1A17"/>
                </a:solidFill>
                <a:prstDash val="solid"/>
                <a:round/>
                <a:headEnd/>
                <a:tailEnd/>
              </a:ln>
            </p:spPr>
            <p:txBody>
              <a:bodyPr/>
              <a:lstStyle/>
              <a:p>
                <a:endParaRPr lang="el-GR"/>
              </a:p>
            </p:txBody>
          </p:sp>
        </p:grpSp>
        <p:grpSp>
          <p:nvGrpSpPr>
            <p:cNvPr id="9278" name="Group 62"/>
            <p:cNvGrpSpPr>
              <a:grpSpLocks/>
            </p:cNvGrpSpPr>
            <p:nvPr/>
          </p:nvGrpSpPr>
          <p:grpSpPr bwMode="auto">
            <a:xfrm>
              <a:off x="4118" y="1410"/>
              <a:ext cx="859" cy="741"/>
              <a:chOff x="4118" y="1410"/>
              <a:chExt cx="859" cy="741"/>
            </a:xfrm>
          </p:grpSpPr>
          <p:sp>
            <p:nvSpPr>
              <p:cNvPr id="9242" name="Freeform 26"/>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solidFill>
                <a:srgbClr val="FFFF99"/>
              </a:solidFill>
              <a:ln w="4826">
                <a:solidFill>
                  <a:srgbClr val="1F1A17"/>
                </a:solidFill>
                <a:prstDash val="solid"/>
                <a:round/>
                <a:headEnd/>
                <a:tailEnd/>
              </a:ln>
            </p:spPr>
            <p:txBody>
              <a:bodyPr/>
              <a:lstStyle/>
              <a:p>
                <a:endParaRPr lang="el-GR"/>
              </a:p>
            </p:txBody>
          </p:sp>
          <p:sp>
            <p:nvSpPr>
              <p:cNvPr id="9246" name="Freeform 30"/>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noFill/>
              <a:ln w="4763">
                <a:solidFill>
                  <a:srgbClr val="1F1A17"/>
                </a:solidFill>
                <a:prstDash val="solid"/>
                <a:round/>
                <a:headEnd/>
                <a:tailEnd/>
              </a:ln>
            </p:spPr>
            <p:txBody>
              <a:bodyPr/>
              <a:lstStyle/>
              <a:p>
                <a:endParaRPr lang="el-GR"/>
              </a:p>
            </p:txBody>
          </p:sp>
          <p:sp>
            <p:nvSpPr>
              <p:cNvPr id="9250" name="Freeform 34"/>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noFill/>
              <a:ln w="4763">
                <a:solidFill>
                  <a:srgbClr val="1F1A17"/>
                </a:solidFill>
                <a:prstDash val="solid"/>
                <a:round/>
                <a:headEnd/>
                <a:tailEnd/>
              </a:ln>
            </p:spPr>
            <p:txBody>
              <a:bodyPr/>
              <a:lstStyle/>
              <a:p>
                <a:endParaRPr lang="el-GR"/>
              </a:p>
            </p:txBody>
          </p:sp>
        </p:grpSp>
        <p:grpSp>
          <p:nvGrpSpPr>
            <p:cNvPr id="9277" name="Group 61"/>
            <p:cNvGrpSpPr>
              <a:grpSpLocks/>
            </p:cNvGrpSpPr>
            <p:nvPr/>
          </p:nvGrpSpPr>
          <p:grpSpPr bwMode="auto">
            <a:xfrm>
              <a:off x="3962" y="2120"/>
              <a:ext cx="784" cy="791"/>
              <a:chOff x="3962" y="2120"/>
              <a:chExt cx="784" cy="791"/>
            </a:xfrm>
          </p:grpSpPr>
          <p:sp>
            <p:nvSpPr>
              <p:cNvPr id="9243" name="Freeform 27"/>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solidFill>
                <a:srgbClr val="FFFF99"/>
              </a:solidFill>
              <a:ln w="4826">
                <a:solidFill>
                  <a:srgbClr val="1F1A17"/>
                </a:solidFill>
                <a:prstDash val="solid"/>
                <a:round/>
                <a:headEnd/>
                <a:tailEnd/>
              </a:ln>
            </p:spPr>
            <p:txBody>
              <a:bodyPr/>
              <a:lstStyle/>
              <a:p>
                <a:endParaRPr lang="el-GR"/>
              </a:p>
            </p:txBody>
          </p:sp>
          <p:sp>
            <p:nvSpPr>
              <p:cNvPr id="9247" name="Freeform 31"/>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noFill/>
              <a:ln w="4763">
                <a:solidFill>
                  <a:srgbClr val="1F1A17"/>
                </a:solidFill>
                <a:prstDash val="solid"/>
                <a:round/>
                <a:headEnd/>
                <a:tailEnd/>
              </a:ln>
            </p:spPr>
            <p:txBody>
              <a:bodyPr/>
              <a:lstStyle/>
              <a:p>
                <a:endParaRPr lang="el-GR"/>
              </a:p>
            </p:txBody>
          </p:sp>
          <p:sp>
            <p:nvSpPr>
              <p:cNvPr id="9251" name="Freeform 3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noFill/>
              <a:ln w="4763">
                <a:solidFill>
                  <a:srgbClr val="1F1A17"/>
                </a:solidFill>
                <a:prstDash val="solid"/>
                <a:round/>
                <a:headEnd/>
                <a:tailEnd/>
              </a:ln>
            </p:spPr>
            <p:txBody>
              <a:bodyPr/>
              <a:lstStyle/>
              <a:p>
                <a:endParaRPr lang="el-GR"/>
              </a:p>
            </p:txBody>
          </p:sp>
        </p:grpSp>
        <p:grpSp>
          <p:nvGrpSpPr>
            <p:cNvPr id="9270" name="Group 54"/>
            <p:cNvGrpSpPr>
              <a:grpSpLocks/>
            </p:cNvGrpSpPr>
            <p:nvPr/>
          </p:nvGrpSpPr>
          <p:grpSpPr bwMode="auto">
            <a:xfrm>
              <a:off x="989" y="2232"/>
              <a:ext cx="822" cy="800"/>
              <a:chOff x="1017" y="2259"/>
              <a:chExt cx="794" cy="773"/>
            </a:xfrm>
          </p:grpSpPr>
          <p:sp>
            <p:nvSpPr>
              <p:cNvPr id="9244" name="Freeform 28"/>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solidFill>
                <a:srgbClr val="FFFF99"/>
              </a:solidFill>
              <a:ln w="4826">
                <a:solidFill>
                  <a:srgbClr val="1F1A17"/>
                </a:solidFill>
                <a:prstDash val="solid"/>
                <a:round/>
                <a:headEnd/>
                <a:tailEnd/>
              </a:ln>
            </p:spPr>
            <p:txBody>
              <a:bodyPr/>
              <a:lstStyle/>
              <a:p>
                <a:endParaRPr lang="el-GR"/>
              </a:p>
            </p:txBody>
          </p:sp>
          <p:sp>
            <p:nvSpPr>
              <p:cNvPr id="9248" name="Freeform 32"/>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noFill/>
              <a:ln w="4763">
                <a:solidFill>
                  <a:srgbClr val="1F1A17"/>
                </a:solidFill>
                <a:prstDash val="solid"/>
                <a:round/>
                <a:headEnd/>
                <a:tailEnd/>
              </a:ln>
            </p:spPr>
            <p:txBody>
              <a:bodyPr/>
              <a:lstStyle/>
              <a:p>
                <a:endParaRPr lang="el-GR"/>
              </a:p>
            </p:txBody>
          </p:sp>
          <p:sp>
            <p:nvSpPr>
              <p:cNvPr id="9252" name="Freeform 36"/>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noFill/>
              <a:ln w="4763">
                <a:solidFill>
                  <a:srgbClr val="1F1A17"/>
                </a:solidFill>
                <a:prstDash val="solid"/>
                <a:round/>
                <a:headEnd/>
                <a:tailEnd/>
              </a:ln>
            </p:spPr>
            <p:txBody>
              <a:bodyPr/>
              <a:lstStyle/>
              <a:p>
                <a:endParaRPr lang="el-GR"/>
              </a:p>
            </p:txBody>
          </p:sp>
        </p:grpSp>
        <p:grpSp>
          <p:nvGrpSpPr>
            <p:cNvPr id="9269" name="Group 53"/>
            <p:cNvGrpSpPr>
              <a:grpSpLocks/>
            </p:cNvGrpSpPr>
            <p:nvPr/>
          </p:nvGrpSpPr>
          <p:grpSpPr bwMode="auto">
            <a:xfrm>
              <a:off x="681" y="1474"/>
              <a:ext cx="888" cy="840"/>
              <a:chOff x="718" y="1509"/>
              <a:chExt cx="851" cy="805"/>
            </a:xfrm>
          </p:grpSpPr>
          <p:sp>
            <p:nvSpPr>
              <p:cNvPr id="9245" name="Freeform 29"/>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solidFill>
                <a:srgbClr val="FFFF99"/>
              </a:solidFill>
              <a:ln w="4826">
                <a:solidFill>
                  <a:srgbClr val="1F1A17"/>
                </a:solidFill>
                <a:prstDash val="solid"/>
                <a:round/>
                <a:headEnd/>
                <a:tailEnd/>
              </a:ln>
            </p:spPr>
            <p:txBody>
              <a:bodyPr/>
              <a:lstStyle/>
              <a:p>
                <a:endParaRPr lang="el-GR"/>
              </a:p>
            </p:txBody>
          </p:sp>
          <p:sp>
            <p:nvSpPr>
              <p:cNvPr id="9249" name="Freeform 33"/>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noFill/>
              <a:ln w="4763">
                <a:solidFill>
                  <a:srgbClr val="1F1A17"/>
                </a:solidFill>
                <a:prstDash val="solid"/>
                <a:round/>
                <a:headEnd/>
                <a:tailEnd/>
              </a:ln>
            </p:spPr>
            <p:txBody>
              <a:bodyPr/>
              <a:lstStyle/>
              <a:p>
                <a:endParaRPr lang="el-GR"/>
              </a:p>
            </p:txBody>
          </p:sp>
          <p:sp>
            <p:nvSpPr>
              <p:cNvPr id="9253" name="Freeform 37"/>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noFill/>
              <a:ln w="4763">
                <a:solidFill>
                  <a:srgbClr val="1F1A17"/>
                </a:solidFill>
                <a:prstDash val="solid"/>
                <a:round/>
                <a:headEnd/>
                <a:tailEnd/>
              </a:ln>
            </p:spPr>
            <p:txBody>
              <a:bodyPr/>
              <a:lstStyle/>
              <a:p>
                <a:endParaRPr lang="el-GR"/>
              </a:p>
            </p:txBody>
          </p:sp>
        </p:grpSp>
        <p:grpSp>
          <p:nvGrpSpPr>
            <p:cNvPr id="9275" name="Group 59"/>
            <p:cNvGrpSpPr>
              <a:grpSpLocks/>
            </p:cNvGrpSpPr>
            <p:nvPr/>
          </p:nvGrpSpPr>
          <p:grpSpPr bwMode="auto">
            <a:xfrm>
              <a:off x="3373" y="3113"/>
              <a:ext cx="630" cy="798"/>
              <a:chOff x="3373" y="3113"/>
              <a:chExt cx="630" cy="798"/>
            </a:xfrm>
          </p:grpSpPr>
          <p:sp>
            <p:nvSpPr>
              <p:cNvPr id="9256" name="Freeform 40"/>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solidFill>
                <a:srgbClr val="FFFF99"/>
              </a:solidFill>
              <a:ln w="4826">
                <a:solidFill>
                  <a:srgbClr val="1F1A17"/>
                </a:solidFill>
                <a:prstDash val="solid"/>
                <a:round/>
                <a:headEnd/>
                <a:tailEnd/>
              </a:ln>
            </p:spPr>
            <p:txBody>
              <a:bodyPr/>
              <a:lstStyle/>
              <a:p>
                <a:endParaRPr lang="el-GR"/>
              </a:p>
            </p:txBody>
          </p:sp>
          <p:sp>
            <p:nvSpPr>
              <p:cNvPr id="9260" name="Freeform 44"/>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noFill/>
              <a:ln w="4763">
                <a:solidFill>
                  <a:srgbClr val="1F1A17"/>
                </a:solidFill>
                <a:prstDash val="solid"/>
                <a:round/>
                <a:headEnd/>
                <a:tailEnd/>
              </a:ln>
            </p:spPr>
            <p:txBody>
              <a:bodyPr/>
              <a:lstStyle/>
              <a:p>
                <a:endParaRPr lang="el-GR"/>
              </a:p>
            </p:txBody>
          </p:sp>
        </p:grpSp>
        <p:grpSp>
          <p:nvGrpSpPr>
            <p:cNvPr id="9274" name="Group 58"/>
            <p:cNvGrpSpPr>
              <a:grpSpLocks/>
            </p:cNvGrpSpPr>
            <p:nvPr/>
          </p:nvGrpSpPr>
          <p:grpSpPr bwMode="auto">
            <a:xfrm>
              <a:off x="2939" y="3251"/>
              <a:ext cx="547" cy="798"/>
              <a:chOff x="2939" y="3251"/>
              <a:chExt cx="547" cy="798"/>
            </a:xfrm>
          </p:grpSpPr>
          <p:sp>
            <p:nvSpPr>
              <p:cNvPr id="9257" name="Freeform 41"/>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solidFill>
                <a:srgbClr val="FFFF99"/>
              </a:solidFill>
              <a:ln w="4826">
                <a:solidFill>
                  <a:srgbClr val="1F1A17"/>
                </a:solidFill>
                <a:prstDash val="solid"/>
                <a:round/>
                <a:headEnd/>
                <a:tailEnd/>
              </a:ln>
            </p:spPr>
            <p:txBody>
              <a:bodyPr/>
              <a:lstStyle/>
              <a:p>
                <a:endParaRPr lang="el-GR"/>
              </a:p>
            </p:txBody>
          </p:sp>
          <p:sp>
            <p:nvSpPr>
              <p:cNvPr id="9261" name="Freeform 45"/>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noFill/>
              <a:ln w="4763">
                <a:solidFill>
                  <a:srgbClr val="1F1A17"/>
                </a:solidFill>
                <a:prstDash val="solid"/>
                <a:round/>
                <a:headEnd/>
                <a:tailEnd/>
              </a:ln>
            </p:spPr>
            <p:txBody>
              <a:bodyPr/>
              <a:lstStyle/>
              <a:p>
                <a:endParaRPr lang="el-GR"/>
              </a:p>
            </p:txBody>
          </p:sp>
        </p:grpSp>
        <p:grpSp>
          <p:nvGrpSpPr>
            <p:cNvPr id="9273" name="Group 57"/>
            <p:cNvGrpSpPr>
              <a:grpSpLocks/>
            </p:cNvGrpSpPr>
            <p:nvPr/>
          </p:nvGrpSpPr>
          <p:grpSpPr bwMode="auto">
            <a:xfrm>
              <a:off x="2385" y="3261"/>
              <a:ext cx="559" cy="778"/>
              <a:chOff x="2385" y="3261"/>
              <a:chExt cx="559" cy="778"/>
            </a:xfrm>
          </p:grpSpPr>
          <p:sp>
            <p:nvSpPr>
              <p:cNvPr id="9258"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solidFill>
                <a:srgbClr val="FFFF99"/>
              </a:solidFill>
              <a:ln w="4826">
                <a:solidFill>
                  <a:srgbClr val="1F1A17"/>
                </a:solidFill>
                <a:prstDash val="solid"/>
                <a:round/>
                <a:headEnd/>
                <a:tailEnd/>
              </a:ln>
            </p:spPr>
            <p:txBody>
              <a:bodyPr/>
              <a:lstStyle/>
              <a:p>
                <a:endParaRPr lang="el-GR"/>
              </a:p>
            </p:txBody>
          </p:sp>
          <p:sp>
            <p:nvSpPr>
              <p:cNvPr id="9262" name="Freeform 46"/>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noFill/>
              <a:ln w="4763">
                <a:solidFill>
                  <a:srgbClr val="1F1A17"/>
                </a:solidFill>
                <a:prstDash val="solid"/>
                <a:round/>
                <a:headEnd/>
                <a:tailEnd/>
              </a:ln>
            </p:spPr>
            <p:txBody>
              <a:bodyPr/>
              <a:lstStyle/>
              <a:p>
                <a:endParaRPr lang="el-GR"/>
              </a:p>
            </p:txBody>
          </p:sp>
        </p:grpSp>
        <p:grpSp>
          <p:nvGrpSpPr>
            <p:cNvPr id="9272" name="Group 56"/>
            <p:cNvGrpSpPr>
              <a:grpSpLocks/>
            </p:cNvGrpSpPr>
            <p:nvPr/>
          </p:nvGrpSpPr>
          <p:grpSpPr bwMode="auto">
            <a:xfrm>
              <a:off x="1841" y="3080"/>
              <a:ext cx="620" cy="776"/>
              <a:chOff x="1841" y="3080"/>
              <a:chExt cx="620" cy="776"/>
            </a:xfrm>
          </p:grpSpPr>
          <p:sp>
            <p:nvSpPr>
              <p:cNvPr id="9259" name="Freeform 43"/>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solidFill>
                <a:srgbClr val="FFFF99"/>
              </a:solidFill>
              <a:ln w="4826">
                <a:solidFill>
                  <a:srgbClr val="1F1A17"/>
                </a:solidFill>
                <a:prstDash val="solid"/>
                <a:round/>
                <a:headEnd/>
                <a:tailEnd/>
              </a:ln>
            </p:spPr>
            <p:txBody>
              <a:bodyPr/>
              <a:lstStyle/>
              <a:p>
                <a:endParaRPr lang="el-GR"/>
              </a:p>
            </p:txBody>
          </p:sp>
          <p:sp>
            <p:nvSpPr>
              <p:cNvPr id="9263" name="Freeform 47"/>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noFill/>
              <a:ln w="4763">
                <a:solidFill>
                  <a:srgbClr val="1F1A17"/>
                </a:solidFill>
                <a:prstDash val="solid"/>
                <a:round/>
                <a:headEnd/>
                <a:tailEnd/>
              </a:ln>
            </p:spPr>
            <p:txBody>
              <a:bodyPr/>
              <a:lstStyle/>
              <a:p>
                <a:endParaRPr lang="el-GR"/>
              </a:p>
            </p:txBody>
          </p:sp>
        </p:grpSp>
        <p:grpSp>
          <p:nvGrpSpPr>
            <p:cNvPr id="9276" name="Group 60"/>
            <p:cNvGrpSpPr>
              <a:grpSpLocks/>
            </p:cNvGrpSpPr>
            <p:nvPr/>
          </p:nvGrpSpPr>
          <p:grpSpPr bwMode="auto">
            <a:xfrm>
              <a:off x="3872" y="2824"/>
              <a:ext cx="577" cy="719"/>
              <a:chOff x="3872" y="2846"/>
              <a:chExt cx="559" cy="697"/>
            </a:xfrm>
          </p:grpSpPr>
          <p:sp>
            <p:nvSpPr>
              <p:cNvPr id="9254" name="Freeform 3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solidFill>
                <a:srgbClr val="FFFF99"/>
              </a:solidFill>
              <a:ln w="4826">
                <a:solidFill>
                  <a:srgbClr val="1F1A17"/>
                </a:solidFill>
                <a:prstDash val="solid"/>
                <a:round/>
                <a:headEnd/>
                <a:tailEnd/>
              </a:ln>
            </p:spPr>
            <p:txBody>
              <a:bodyPr/>
              <a:lstStyle/>
              <a:p>
                <a:endParaRPr lang="el-GR"/>
              </a:p>
            </p:txBody>
          </p:sp>
          <p:sp>
            <p:nvSpPr>
              <p:cNvPr id="9264" name="Freeform 48"/>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noFill/>
              <a:ln w="4763">
                <a:solidFill>
                  <a:srgbClr val="1F1A17"/>
                </a:solidFill>
                <a:prstDash val="solid"/>
                <a:round/>
                <a:headEnd/>
                <a:tailEnd/>
              </a:ln>
            </p:spPr>
            <p:txBody>
              <a:bodyPr/>
              <a:lstStyle/>
              <a:p>
                <a:endParaRPr lang="el-GR"/>
              </a:p>
            </p:txBody>
          </p:sp>
          <p:sp>
            <p:nvSpPr>
              <p:cNvPr id="9266" name="Line 50"/>
              <p:cNvSpPr>
                <a:spLocks noChangeShapeType="1"/>
              </p:cNvSpPr>
              <p:nvPr/>
            </p:nvSpPr>
            <p:spPr bwMode="auto">
              <a:xfrm>
                <a:off x="3995" y="3130"/>
                <a:ext cx="103" cy="202"/>
              </a:xfrm>
              <a:prstGeom prst="line">
                <a:avLst/>
              </a:prstGeom>
              <a:noFill/>
              <a:ln w="4763">
                <a:solidFill>
                  <a:srgbClr val="1F1A17"/>
                </a:solidFill>
                <a:round/>
                <a:headEnd/>
                <a:tailEnd/>
              </a:ln>
            </p:spPr>
            <p:txBody>
              <a:bodyPr/>
              <a:lstStyle/>
              <a:p>
                <a:endParaRPr lang="el-GR"/>
              </a:p>
            </p:txBody>
          </p:sp>
        </p:grpSp>
        <p:grpSp>
          <p:nvGrpSpPr>
            <p:cNvPr id="9271" name="Group 55"/>
            <p:cNvGrpSpPr>
              <a:grpSpLocks/>
            </p:cNvGrpSpPr>
            <p:nvPr/>
          </p:nvGrpSpPr>
          <p:grpSpPr bwMode="auto">
            <a:xfrm>
              <a:off x="1341" y="2923"/>
              <a:ext cx="608" cy="771"/>
              <a:chOff x="1355" y="2941"/>
              <a:chExt cx="594" cy="753"/>
            </a:xfrm>
          </p:grpSpPr>
          <p:sp>
            <p:nvSpPr>
              <p:cNvPr id="9255" name="Freeform 39"/>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solidFill>
                <a:srgbClr val="FFFF99"/>
              </a:solidFill>
              <a:ln w="4826">
                <a:solidFill>
                  <a:srgbClr val="1F1A17"/>
                </a:solidFill>
                <a:prstDash val="solid"/>
                <a:round/>
                <a:headEnd/>
                <a:tailEnd/>
              </a:ln>
            </p:spPr>
            <p:txBody>
              <a:bodyPr/>
              <a:lstStyle/>
              <a:p>
                <a:endParaRPr lang="el-GR"/>
              </a:p>
            </p:txBody>
          </p:sp>
          <p:sp>
            <p:nvSpPr>
              <p:cNvPr id="9265" name="Freeform 49"/>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noFill/>
              <a:ln w="4763">
                <a:solidFill>
                  <a:srgbClr val="1F1A17"/>
                </a:solidFill>
                <a:prstDash val="solid"/>
                <a:round/>
                <a:headEnd/>
                <a:tailEnd/>
              </a:ln>
            </p:spPr>
            <p:txBody>
              <a:bodyPr/>
              <a:lstStyle/>
              <a:p>
                <a:endParaRPr lang="el-GR"/>
              </a:p>
            </p:txBody>
          </p:sp>
          <p:sp>
            <p:nvSpPr>
              <p:cNvPr id="9267" name="Line 51"/>
              <p:cNvSpPr>
                <a:spLocks noChangeShapeType="1"/>
              </p:cNvSpPr>
              <p:nvPr/>
            </p:nvSpPr>
            <p:spPr bwMode="auto">
              <a:xfrm flipH="1">
                <a:off x="1617" y="3143"/>
                <a:ext cx="141" cy="176"/>
              </a:xfrm>
              <a:prstGeom prst="line">
                <a:avLst/>
              </a:prstGeom>
              <a:noFill/>
              <a:ln w="4763">
                <a:solidFill>
                  <a:srgbClr val="1F1A17"/>
                </a:solidFill>
                <a:round/>
                <a:headEnd/>
                <a:tailEnd/>
              </a:ln>
            </p:spPr>
            <p:txBody>
              <a:bodyPr/>
              <a:lstStyle/>
              <a:p>
                <a:endParaRPr lang="el-G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80"/>
                                        </p:tgtEl>
                                        <p:attrNameLst>
                                          <p:attrName>style.visibility</p:attrName>
                                        </p:attrNameLst>
                                      </p:cBhvr>
                                      <p:to>
                                        <p:strVal val="visible"/>
                                      </p:to>
                                    </p:set>
                                    <p:animEffect transition="in" filter="fade">
                                      <p:cBhvr>
                                        <p:cTn id="7" dur="2000"/>
                                        <p:tgtEl>
                                          <p:spTgt spid="9280"/>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3000"/>
                                        <p:tgtEl>
                                          <p:spTgt spid="9222"/>
                                        </p:tgtEl>
                                      </p:cBhvr>
                                    </p:animEffect>
                                    <p:set>
                                      <p:cBhvr>
                                        <p:cTn id="11" dur="1" fill="hold">
                                          <p:stCondLst>
                                            <p:cond delay="2999"/>
                                          </p:stCondLst>
                                        </p:cTn>
                                        <p:tgtEl>
                                          <p:spTgt spid="9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2" name="AutoShape 50"/>
          <p:cNvSpPr>
            <a:spLocks noChangeArrowheads="1"/>
          </p:cNvSpPr>
          <p:nvPr/>
        </p:nvSpPr>
        <p:spPr bwMode="auto">
          <a:xfrm>
            <a:off x="3789363" y="2243138"/>
            <a:ext cx="1636712" cy="1547812"/>
          </a:xfrm>
          <a:prstGeom prst="upArrow">
            <a:avLst>
              <a:gd name="adj1" fmla="val 42778"/>
              <a:gd name="adj2" fmla="val 36412"/>
            </a:avLst>
          </a:prstGeom>
          <a:solidFill>
            <a:schemeClr val="accent1"/>
          </a:solidFill>
          <a:ln w="9525">
            <a:solidFill>
              <a:schemeClr val="tx1"/>
            </a:solidFill>
            <a:miter lim="800000"/>
            <a:headEnd/>
            <a:tailEnd/>
          </a:ln>
          <a:effectLst/>
        </p:spPr>
        <p:txBody>
          <a:bodyPr wrap="none" anchor="ctr"/>
          <a:lstStyle/>
          <a:p>
            <a:endParaRPr lang="el-GR"/>
          </a:p>
        </p:txBody>
      </p:sp>
      <p:grpSp>
        <p:nvGrpSpPr>
          <p:cNvPr id="28674" name="Group 2"/>
          <p:cNvGrpSpPr>
            <a:grpSpLocks/>
          </p:cNvGrpSpPr>
          <p:nvPr/>
        </p:nvGrpSpPr>
        <p:grpSpPr bwMode="auto">
          <a:xfrm>
            <a:off x="6629400" y="479425"/>
            <a:ext cx="1755775" cy="1817688"/>
            <a:chOff x="4176" y="302"/>
            <a:chExt cx="1106" cy="1145"/>
          </a:xfrm>
        </p:grpSpPr>
        <p:sp>
          <p:nvSpPr>
            <p:cNvPr id="28675" name="Freeform 3"/>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solidFill>
              <a:srgbClr val="FFFF99"/>
            </a:solidFill>
            <a:ln w="3175">
              <a:solidFill>
                <a:srgbClr val="1F1A17"/>
              </a:solidFill>
              <a:prstDash val="solid"/>
              <a:round/>
              <a:headEnd/>
              <a:tailEnd/>
            </a:ln>
          </p:spPr>
          <p:txBody>
            <a:bodyPr/>
            <a:lstStyle/>
            <a:p>
              <a:endParaRPr lang="el-GR"/>
            </a:p>
          </p:txBody>
        </p:sp>
        <p:sp>
          <p:nvSpPr>
            <p:cNvPr id="28676" name="Freeform 4"/>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noFill/>
            <a:ln w="3175">
              <a:solidFill>
                <a:srgbClr val="1F1A17"/>
              </a:solidFill>
              <a:prstDash val="solid"/>
              <a:round/>
              <a:headEnd/>
              <a:tailEnd/>
            </a:ln>
          </p:spPr>
          <p:txBody>
            <a:bodyPr/>
            <a:lstStyle/>
            <a:p>
              <a:endParaRPr lang="el-GR"/>
            </a:p>
          </p:txBody>
        </p:sp>
        <p:sp>
          <p:nvSpPr>
            <p:cNvPr id="28677" name="Freeform 5"/>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noFill/>
            <a:ln w="3175">
              <a:solidFill>
                <a:srgbClr val="1F1A17"/>
              </a:solidFill>
              <a:prstDash val="solid"/>
              <a:round/>
              <a:headEnd/>
              <a:tailEnd/>
            </a:ln>
          </p:spPr>
          <p:txBody>
            <a:bodyPr/>
            <a:lstStyle/>
            <a:p>
              <a:endParaRPr lang="el-GR"/>
            </a:p>
          </p:txBody>
        </p:sp>
        <p:sp>
          <p:nvSpPr>
            <p:cNvPr id="28678" name="Freeform 6"/>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noFill/>
            <a:ln w="3175">
              <a:solidFill>
                <a:srgbClr val="1F1A17"/>
              </a:solidFill>
              <a:prstDash val="solid"/>
              <a:round/>
              <a:headEnd/>
              <a:tailEnd/>
            </a:ln>
          </p:spPr>
          <p:txBody>
            <a:bodyPr/>
            <a:lstStyle/>
            <a:p>
              <a:endParaRPr lang="el-GR"/>
            </a:p>
          </p:txBody>
        </p:sp>
        <p:sp>
          <p:nvSpPr>
            <p:cNvPr id="28679" name="Freeform 7"/>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noFill/>
            <a:ln w="3175">
              <a:solidFill>
                <a:srgbClr val="1F1A17"/>
              </a:solidFill>
              <a:prstDash val="solid"/>
              <a:round/>
              <a:headEnd/>
              <a:tailEnd/>
            </a:ln>
          </p:spPr>
          <p:txBody>
            <a:bodyPr/>
            <a:lstStyle/>
            <a:p>
              <a:endParaRPr lang="el-GR"/>
            </a:p>
          </p:txBody>
        </p:sp>
      </p:grpSp>
      <p:grpSp>
        <p:nvGrpSpPr>
          <p:cNvPr id="28680" name="Group 8"/>
          <p:cNvGrpSpPr>
            <a:grpSpLocks/>
          </p:cNvGrpSpPr>
          <p:nvPr/>
        </p:nvGrpSpPr>
        <p:grpSpPr bwMode="auto">
          <a:xfrm>
            <a:off x="623888" y="660400"/>
            <a:ext cx="1689100" cy="1790700"/>
            <a:chOff x="393" y="416"/>
            <a:chExt cx="1083" cy="1148"/>
          </a:xfrm>
        </p:grpSpPr>
        <p:sp>
          <p:nvSpPr>
            <p:cNvPr id="28681" name="Freeform 9"/>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solidFill>
              <a:srgbClr val="FFFF99"/>
            </a:solidFill>
            <a:ln w="4826">
              <a:solidFill>
                <a:srgbClr val="1F1A17"/>
              </a:solidFill>
              <a:prstDash val="solid"/>
              <a:round/>
              <a:headEnd/>
              <a:tailEnd/>
            </a:ln>
          </p:spPr>
          <p:txBody>
            <a:bodyPr/>
            <a:lstStyle/>
            <a:p>
              <a:endParaRPr lang="el-GR"/>
            </a:p>
          </p:txBody>
        </p:sp>
        <p:sp>
          <p:nvSpPr>
            <p:cNvPr id="28682" name="Freeform 10"/>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noFill/>
            <a:ln w="4763">
              <a:solidFill>
                <a:srgbClr val="1F1A17"/>
              </a:solidFill>
              <a:prstDash val="solid"/>
              <a:round/>
              <a:headEnd/>
              <a:tailEnd/>
            </a:ln>
          </p:spPr>
          <p:txBody>
            <a:bodyPr/>
            <a:lstStyle/>
            <a:p>
              <a:endParaRPr lang="el-GR"/>
            </a:p>
          </p:txBody>
        </p:sp>
        <p:sp>
          <p:nvSpPr>
            <p:cNvPr id="28683" name="Freeform 11"/>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noFill/>
            <a:ln w="4763">
              <a:solidFill>
                <a:srgbClr val="1F1A17"/>
              </a:solidFill>
              <a:prstDash val="solid"/>
              <a:round/>
              <a:headEnd/>
              <a:tailEnd/>
            </a:ln>
          </p:spPr>
          <p:txBody>
            <a:bodyPr/>
            <a:lstStyle/>
            <a:p>
              <a:endParaRPr lang="el-GR"/>
            </a:p>
          </p:txBody>
        </p:sp>
        <p:sp>
          <p:nvSpPr>
            <p:cNvPr id="28684" name="Freeform 12"/>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noFill/>
            <a:ln w="4763">
              <a:solidFill>
                <a:srgbClr val="1F1A17"/>
              </a:solidFill>
              <a:prstDash val="solid"/>
              <a:round/>
              <a:headEnd/>
              <a:tailEnd/>
            </a:ln>
          </p:spPr>
          <p:txBody>
            <a:bodyPr/>
            <a:lstStyle/>
            <a:p>
              <a:endParaRPr lang="el-GR"/>
            </a:p>
          </p:txBody>
        </p:sp>
        <p:sp>
          <p:nvSpPr>
            <p:cNvPr id="28685" name="Freeform 13"/>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noFill/>
            <a:ln w="4763">
              <a:solidFill>
                <a:srgbClr val="1F1A17"/>
              </a:solidFill>
              <a:prstDash val="solid"/>
              <a:round/>
              <a:headEnd/>
              <a:tailEnd/>
            </a:ln>
          </p:spPr>
          <p:txBody>
            <a:bodyPr/>
            <a:lstStyle/>
            <a:p>
              <a:endParaRPr lang="el-GR"/>
            </a:p>
          </p:txBody>
        </p:sp>
      </p:grpSp>
      <p:grpSp>
        <p:nvGrpSpPr>
          <p:cNvPr id="28686" name="Group 14"/>
          <p:cNvGrpSpPr>
            <a:grpSpLocks/>
          </p:cNvGrpSpPr>
          <p:nvPr/>
        </p:nvGrpSpPr>
        <p:grpSpPr bwMode="auto">
          <a:xfrm>
            <a:off x="6537325" y="2238375"/>
            <a:ext cx="1363663" cy="1176338"/>
            <a:chOff x="4118" y="1410"/>
            <a:chExt cx="859" cy="741"/>
          </a:xfrm>
        </p:grpSpPr>
        <p:sp>
          <p:nvSpPr>
            <p:cNvPr id="28687" name="Freeform 15"/>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solidFill>
              <a:srgbClr val="FFFF99"/>
            </a:solidFill>
            <a:ln w="4826">
              <a:solidFill>
                <a:srgbClr val="1F1A17"/>
              </a:solidFill>
              <a:prstDash val="solid"/>
              <a:round/>
              <a:headEnd/>
              <a:tailEnd/>
            </a:ln>
          </p:spPr>
          <p:txBody>
            <a:bodyPr/>
            <a:lstStyle/>
            <a:p>
              <a:endParaRPr lang="el-GR"/>
            </a:p>
          </p:txBody>
        </p:sp>
        <p:sp>
          <p:nvSpPr>
            <p:cNvPr id="28688" name="Freeform 16"/>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noFill/>
            <a:ln w="4763">
              <a:solidFill>
                <a:srgbClr val="1F1A17"/>
              </a:solidFill>
              <a:prstDash val="solid"/>
              <a:round/>
              <a:headEnd/>
              <a:tailEnd/>
            </a:ln>
          </p:spPr>
          <p:txBody>
            <a:bodyPr/>
            <a:lstStyle/>
            <a:p>
              <a:endParaRPr lang="el-GR"/>
            </a:p>
          </p:txBody>
        </p:sp>
        <p:sp>
          <p:nvSpPr>
            <p:cNvPr id="28689" name="Freeform 17"/>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noFill/>
            <a:ln w="4763">
              <a:solidFill>
                <a:srgbClr val="1F1A17"/>
              </a:solidFill>
              <a:prstDash val="solid"/>
              <a:round/>
              <a:headEnd/>
              <a:tailEnd/>
            </a:ln>
          </p:spPr>
          <p:txBody>
            <a:bodyPr/>
            <a:lstStyle/>
            <a:p>
              <a:endParaRPr lang="el-GR"/>
            </a:p>
          </p:txBody>
        </p:sp>
      </p:grpSp>
      <p:grpSp>
        <p:nvGrpSpPr>
          <p:cNvPr id="28724" name="Group 52"/>
          <p:cNvGrpSpPr>
            <a:grpSpLocks/>
          </p:cNvGrpSpPr>
          <p:nvPr/>
        </p:nvGrpSpPr>
        <p:grpSpPr bwMode="auto">
          <a:xfrm>
            <a:off x="1570038" y="3365500"/>
            <a:ext cx="5964237" cy="1447800"/>
            <a:chOff x="989" y="2120"/>
            <a:chExt cx="3757" cy="912"/>
          </a:xfrm>
        </p:grpSpPr>
        <p:grpSp>
          <p:nvGrpSpPr>
            <p:cNvPr id="28690" name="Group 18"/>
            <p:cNvGrpSpPr>
              <a:grpSpLocks/>
            </p:cNvGrpSpPr>
            <p:nvPr/>
          </p:nvGrpSpPr>
          <p:grpSpPr bwMode="auto">
            <a:xfrm>
              <a:off x="3962" y="2120"/>
              <a:ext cx="784" cy="791"/>
              <a:chOff x="3962" y="2120"/>
              <a:chExt cx="784" cy="791"/>
            </a:xfrm>
          </p:grpSpPr>
          <p:sp>
            <p:nvSpPr>
              <p:cNvPr id="28691" name="Freeform 19"/>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solidFill>
                <a:srgbClr val="FFFF99"/>
              </a:solidFill>
              <a:ln w="4826">
                <a:solidFill>
                  <a:srgbClr val="1F1A17"/>
                </a:solidFill>
                <a:prstDash val="solid"/>
                <a:round/>
                <a:headEnd/>
                <a:tailEnd/>
              </a:ln>
            </p:spPr>
            <p:txBody>
              <a:bodyPr/>
              <a:lstStyle/>
              <a:p>
                <a:endParaRPr lang="el-GR"/>
              </a:p>
            </p:txBody>
          </p:sp>
          <p:sp>
            <p:nvSpPr>
              <p:cNvPr id="28692" name="Freeform 20"/>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noFill/>
              <a:ln w="4763">
                <a:solidFill>
                  <a:srgbClr val="1F1A17"/>
                </a:solidFill>
                <a:prstDash val="solid"/>
                <a:round/>
                <a:headEnd/>
                <a:tailEnd/>
              </a:ln>
            </p:spPr>
            <p:txBody>
              <a:bodyPr/>
              <a:lstStyle/>
              <a:p>
                <a:endParaRPr lang="el-GR"/>
              </a:p>
            </p:txBody>
          </p:sp>
          <p:sp>
            <p:nvSpPr>
              <p:cNvPr id="28693" name="Freeform 21"/>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noFill/>
              <a:ln w="4763">
                <a:solidFill>
                  <a:srgbClr val="1F1A17"/>
                </a:solidFill>
                <a:prstDash val="solid"/>
                <a:round/>
                <a:headEnd/>
                <a:tailEnd/>
              </a:ln>
            </p:spPr>
            <p:txBody>
              <a:bodyPr/>
              <a:lstStyle/>
              <a:p>
                <a:endParaRPr lang="el-GR"/>
              </a:p>
            </p:txBody>
          </p:sp>
        </p:grpSp>
        <p:grpSp>
          <p:nvGrpSpPr>
            <p:cNvPr id="28694" name="Group 22"/>
            <p:cNvGrpSpPr>
              <a:grpSpLocks/>
            </p:cNvGrpSpPr>
            <p:nvPr/>
          </p:nvGrpSpPr>
          <p:grpSpPr bwMode="auto">
            <a:xfrm>
              <a:off x="989" y="2232"/>
              <a:ext cx="822" cy="800"/>
              <a:chOff x="1017" y="2259"/>
              <a:chExt cx="794" cy="773"/>
            </a:xfrm>
          </p:grpSpPr>
          <p:sp>
            <p:nvSpPr>
              <p:cNvPr id="28695" name="Freeform 23"/>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solidFill>
                <a:srgbClr val="FFFF99"/>
              </a:solidFill>
              <a:ln w="4826">
                <a:solidFill>
                  <a:srgbClr val="1F1A17"/>
                </a:solidFill>
                <a:prstDash val="solid"/>
                <a:round/>
                <a:headEnd/>
                <a:tailEnd/>
              </a:ln>
            </p:spPr>
            <p:txBody>
              <a:bodyPr/>
              <a:lstStyle/>
              <a:p>
                <a:endParaRPr lang="el-GR"/>
              </a:p>
            </p:txBody>
          </p:sp>
          <p:sp>
            <p:nvSpPr>
              <p:cNvPr id="28696" name="Freeform 24"/>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noFill/>
              <a:ln w="4763">
                <a:solidFill>
                  <a:srgbClr val="1F1A17"/>
                </a:solidFill>
                <a:prstDash val="solid"/>
                <a:round/>
                <a:headEnd/>
                <a:tailEnd/>
              </a:ln>
            </p:spPr>
            <p:txBody>
              <a:bodyPr/>
              <a:lstStyle/>
              <a:p>
                <a:endParaRPr lang="el-GR"/>
              </a:p>
            </p:txBody>
          </p:sp>
          <p:sp>
            <p:nvSpPr>
              <p:cNvPr id="28697" name="Freeform 25"/>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noFill/>
              <a:ln w="4763">
                <a:solidFill>
                  <a:srgbClr val="1F1A17"/>
                </a:solidFill>
                <a:prstDash val="solid"/>
                <a:round/>
                <a:headEnd/>
                <a:tailEnd/>
              </a:ln>
            </p:spPr>
            <p:txBody>
              <a:bodyPr/>
              <a:lstStyle/>
              <a:p>
                <a:endParaRPr lang="el-GR"/>
              </a:p>
            </p:txBody>
          </p:sp>
        </p:grpSp>
      </p:grpSp>
      <p:grpSp>
        <p:nvGrpSpPr>
          <p:cNvPr id="28698" name="Group 26"/>
          <p:cNvGrpSpPr>
            <a:grpSpLocks/>
          </p:cNvGrpSpPr>
          <p:nvPr/>
        </p:nvGrpSpPr>
        <p:grpSpPr bwMode="auto">
          <a:xfrm>
            <a:off x="1081088" y="2339975"/>
            <a:ext cx="1409700" cy="1333500"/>
            <a:chOff x="718" y="1509"/>
            <a:chExt cx="851" cy="805"/>
          </a:xfrm>
        </p:grpSpPr>
        <p:sp>
          <p:nvSpPr>
            <p:cNvPr id="28699" name="Freeform 27"/>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solidFill>
              <a:srgbClr val="FFFF99"/>
            </a:solidFill>
            <a:ln w="4826">
              <a:solidFill>
                <a:srgbClr val="1F1A17"/>
              </a:solidFill>
              <a:prstDash val="solid"/>
              <a:round/>
              <a:headEnd/>
              <a:tailEnd/>
            </a:ln>
          </p:spPr>
          <p:txBody>
            <a:bodyPr/>
            <a:lstStyle/>
            <a:p>
              <a:endParaRPr lang="el-GR"/>
            </a:p>
          </p:txBody>
        </p:sp>
        <p:sp>
          <p:nvSpPr>
            <p:cNvPr id="28700" name="Freeform 28"/>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noFill/>
            <a:ln w="4763">
              <a:solidFill>
                <a:srgbClr val="1F1A17"/>
              </a:solidFill>
              <a:prstDash val="solid"/>
              <a:round/>
              <a:headEnd/>
              <a:tailEnd/>
            </a:ln>
          </p:spPr>
          <p:txBody>
            <a:bodyPr/>
            <a:lstStyle/>
            <a:p>
              <a:endParaRPr lang="el-GR"/>
            </a:p>
          </p:txBody>
        </p:sp>
        <p:sp>
          <p:nvSpPr>
            <p:cNvPr id="28701" name="Freeform 29"/>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noFill/>
            <a:ln w="4763">
              <a:solidFill>
                <a:srgbClr val="1F1A17"/>
              </a:solidFill>
              <a:prstDash val="solid"/>
              <a:round/>
              <a:headEnd/>
              <a:tailEnd/>
            </a:ln>
          </p:spPr>
          <p:txBody>
            <a:bodyPr/>
            <a:lstStyle/>
            <a:p>
              <a:endParaRPr lang="el-GR"/>
            </a:p>
          </p:txBody>
        </p:sp>
      </p:grpSp>
      <p:grpSp>
        <p:nvGrpSpPr>
          <p:cNvPr id="28725" name="Group 53"/>
          <p:cNvGrpSpPr>
            <a:grpSpLocks/>
          </p:cNvGrpSpPr>
          <p:nvPr/>
        </p:nvGrpSpPr>
        <p:grpSpPr bwMode="auto">
          <a:xfrm>
            <a:off x="2128838" y="4483100"/>
            <a:ext cx="4933950" cy="1944688"/>
            <a:chOff x="1341" y="2824"/>
            <a:chExt cx="3108" cy="1225"/>
          </a:xfrm>
        </p:grpSpPr>
        <p:grpSp>
          <p:nvGrpSpPr>
            <p:cNvPr id="28702" name="Group 30"/>
            <p:cNvGrpSpPr>
              <a:grpSpLocks/>
            </p:cNvGrpSpPr>
            <p:nvPr/>
          </p:nvGrpSpPr>
          <p:grpSpPr bwMode="auto">
            <a:xfrm>
              <a:off x="3373" y="3113"/>
              <a:ext cx="630" cy="798"/>
              <a:chOff x="3373" y="3113"/>
              <a:chExt cx="630" cy="798"/>
            </a:xfrm>
          </p:grpSpPr>
          <p:sp>
            <p:nvSpPr>
              <p:cNvPr id="28703" name="Freeform 31"/>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solidFill>
                <a:srgbClr val="FFFF99"/>
              </a:solidFill>
              <a:ln w="4826">
                <a:solidFill>
                  <a:srgbClr val="1F1A17"/>
                </a:solidFill>
                <a:prstDash val="solid"/>
                <a:round/>
                <a:headEnd/>
                <a:tailEnd/>
              </a:ln>
            </p:spPr>
            <p:txBody>
              <a:bodyPr/>
              <a:lstStyle/>
              <a:p>
                <a:endParaRPr lang="el-GR"/>
              </a:p>
            </p:txBody>
          </p:sp>
          <p:sp>
            <p:nvSpPr>
              <p:cNvPr id="28704" name="Freeform 32"/>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noFill/>
              <a:ln w="4763">
                <a:solidFill>
                  <a:srgbClr val="1F1A17"/>
                </a:solidFill>
                <a:prstDash val="solid"/>
                <a:round/>
                <a:headEnd/>
                <a:tailEnd/>
              </a:ln>
            </p:spPr>
            <p:txBody>
              <a:bodyPr/>
              <a:lstStyle/>
              <a:p>
                <a:endParaRPr lang="el-GR"/>
              </a:p>
            </p:txBody>
          </p:sp>
        </p:grpSp>
        <p:grpSp>
          <p:nvGrpSpPr>
            <p:cNvPr id="28705" name="Group 33"/>
            <p:cNvGrpSpPr>
              <a:grpSpLocks/>
            </p:cNvGrpSpPr>
            <p:nvPr/>
          </p:nvGrpSpPr>
          <p:grpSpPr bwMode="auto">
            <a:xfrm>
              <a:off x="2939" y="3251"/>
              <a:ext cx="547" cy="798"/>
              <a:chOff x="2939" y="3251"/>
              <a:chExt cx="547" cy="798"/>
            </a:xfrm>
          </p:grpSpPr>
          <p:sp>
            <p:nvSpPr>
              <p:cNvPr id="28706" name="Freeform 34"/>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solidFill>
                <a:srgbClr val="FFFF99"/>
              </a:solidFill>
              <a:ln w="4826">
                <a:solidFill>
                  <a:srgbClr val="1F1A17"/>
                </a:solidFill>
                <a:prstDash val="solid"/>
                <a:round/>
                <a:headEnd/>
                <a:tailEnd/>
              </a:ln>
            </p:spPr>
            <p:txBody>
              <a:bodyPr/>
              <a:lstStyle/>
              <a:p>
                <a:endParaRPr lang="el-GR"/>
              </a:p>
            </p:txBody>
          </p:sp>
          <p:sp>
            <p:nvSpPr>
              <p:cNvPr id="28707" name="Freeform 35"/>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noFill/>
              <a:ln w="4763">
                <a:solidFill>
                  <a:srgbClr val="1F1A17"/>
                </a:solidFill>
                <a:prstDash val="solid"/>
                <a:round/>
                <a:headEnd/>
                <a:tailEnd/>
              </a:ln>
            </p:spPr>
            <p:txBody>
              <a:bodyPr/>
              <a:lstStyle/>
              <a:p>
                <a:endParaRPr lang="el-GR"/>
              </a:p>
            </p:txBody>
          </p:sp>
        </p:grpSp>
        <p:grpSp>
          <p:nvGrpSpPr>
            <p:cNvPr id="28708" name="Group 36"/>
            <p:cNvGrpSpPr>
              <a:grpSpLocks/>
            </p:cNvGrpSpPr>
            <p:nvPr/>
          </p:nvGrpSpPr>
          <p:grpSpPr bwMode="auto">
            <a:xfrm>
              <a:off x="2385" y="3261"/>
              <a:ext cx="559" cy="778"/>
              <a:chOff x="2385" y="3261"/>
              <a:chExt cx="559" cy="778"/>
            </a:xfrm>
          </p:grpSpPr>
          <p:sp>
            <p:nvSpPr>
              <p:cNvPr id="28709" name="Freeform 37"/>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solidFill>
                <a:srgbClr val="FFFF99"/>
              </a:solidFill>
              <a:ln w="4826">
                <a:solidFill>
                  <a:srgbClr val="1F1A17"/>
                </a:solidFill>
                <a:prstDash val="solid"/>
                <a:round/>
                <a:headEnd/>
                <a:tailEnd/>
              </a:ln>
            </p:spPr>
            <p:txBody>
              <a:bodyPr/>
              <a:lstStyle/>
              <a:p>
                <a:endParaRPr lang="el-GR"/>
              </a:p>
            </p:txBody>
          </p:sp>
          <p:sp>
            <p:nvSpPr>
              <p:cNvPr id="28710" name="Freeform 38"/>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noFill/>
              <a:ln w="4763">
                <a:solidFill>
                  <a:srgbClr val="1F1A17"/>
                </a:solidFill>
                <a:prstDash val="solid"/>
                <a:round/>
                <a:headEnd/>
                <a:tailEnd/>
              </a:ln>
            </p:spPr>
            <p:txBody>
              <a:bodyPr/>
              <a:lstStyle/>
              <a:p>
                <a:endParaRPr lang="el-GR"/>
              </a:p>
            </p:txBody>
          </p:sp>
        </p:grpSp>
        <p:grpSp>
          <p:nvGrpSpPr>
            <p:cNvPr id="28711" name="Group 39"/>
            <p:cNvGrpSpPr>
              <a:grpSpLocks/>
            </p:cNvGrpSpPr>
            <p:nvPr/>
          </p:nvGrpSpPr>
          <p:grpSpPr bwMode="auto">
            <a:xfrm>
              <a:off x="1841" y="3080"/>
              <a:ext cx="620" cy="776"/>
              <a:chOff x="1841" y="3080"/>
              <a:chExt cx="620" cy="776"/>
            </a:xfrm>
          </p:grpSpPr>
          <p:sp>
            <p:nvSpPr>
              <p:cNvPr id="28712" name="Freeform 40"/>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solidFill>
                <a:srgbClr val="FFFF99"/>
              </a:solidFill>
              <a:ln w="4826">
                <a:solidFill>
                  <a:srgbClr val="1F1A17"/>
                </a:solidFill>
                <a:prstDash val="solid"/>
                <a:round/>
                <a:headEnd/>
                <a:tailEnd/>
              </a:ln>
            </p:spPr>
            <p:txBody>
              <a:bodyPr/>
              <a:lstStyle/>
              <a:p>
                <a:endParaRPr lang="el-GR"/>
              </a:p>
            </p:txBody>
          </p:sp>
          <p:sp>
            <p:nvSpPr>
              <p:cNvPr id="28713" name="Freeform 41"/>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noFill/>
              <a:ln w="4763">
                <a:solidFill>
                  <a:srgbClr val="1F1A17"/>
                </a:solidFill>
                <a:prstDash val="solid"/>
                <a:round/>
                <a:headEnd/>
                <a:tailEnd/>
              </a:ln>
            </p:spPr>
            <p:txBody>
              <a:bodyPr/>
              <a:lstStyle/>
              <a:p>
                <a:endParaRPr lang="el-GR"/>
              </a:p>
            </p:txBody>
          </p:sp>
        </p:grpSp>
        <p:grpSp>
          <p:nvGrpSpPr>
            <p:cNvPr id="28714" name="Group 42"/>
            <p:cNvGrpSpPr>
              <a:grpSpLocks/>
            </p:cNvGrpSpPr>
            <p:nvPr/>
          </p:nvGrpSpPr>
          <p:grpSpPr bwMode="auto">
            <a:xfrm>
              <a:off x="3872" y="2824"/>
              <a:ext cx="577" cy="719"/>
              <a:chOff x="3872" y="2846"/>
              <a:chExt cx="559" cy="697"/>
            </a:xfrm>
          </p:grpSpPr>
          <p:sp>
            <p:nvSpPr>
              <p:cNvPr id="28715" name="Freeform 43"/>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solidFill>
                <a:srgbClr val="FFFF99"/>
              </a:solidFill>
              <a:ln w="4826">
                <a:solidFill>
                  <a:srgbClr val="1F1A17"/>
                </a:solidFill>
                <a:prstDash val="solid"/>
                <a:round/>
                <a:headEnd/>
                <a:tailEnd/>
              </a:ln>
            </p:spPr>
            <p:txBody>
              <a:bodyPr/>
              <a:lstStyle/>
              <a:p>
                <a:endParaRPr lang="el-GR"/>
              </a:p>
            </p:txBody>
          </p:sp>
          <p:sp>
            <p:nvSpPr>
              <p:cNvPr id="28716" name="Freeform 44"/>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noFill/>
              <a:ln w="4763">
                <a:solidFill>
                  <a:srgbClr val="1F1A17"/>
                </a:solidFill>
                <a:prstDash val="solid"/>
                <a:round/>
                <a:headEnd/>
                <a:tailEnd/>
              </a:ln>
            </p:spPr>
            <p:txBody>
              <a:bodyPr/>
              <a:lstStyle/>
              <a:p>
                <a:endParaRPr lang="el-GR"/>
              </a:p>
            </p:txBody>
          </p:sp>
          <p:sp>
            <p:nvSpPr>
              <p:cNvPr id="28717" name="Line 45"/>
              <p:cNvSpPr>
                <a:spLocks noChangeShapeType="1"/>
              </p:cNvSpPr>
              <p:nvPr/>
            </p:nvSpPr>
            <p:spPr bwMode="auto">
              <a:xfrm>
                <a:off x="3995" y="3130"/>
                <a:ext cx="103" cy="202"/>
              </a:xfrm>
              <a:prstGeom prst="line">
                <a:avLst/>
              </a:prstGeom>
              <a:noFill/>
              <a:ln w="4763">
                <a:solidFill>
                  <a:srgbClr val="1F1A17"/>
                </a:solidFill>
                <a:round/>
                <a:headEnd/>
                <a:tailEnd/>
              </a:ln>
            </p:spPr>
            <p:txBody>
              <a:bodyPr/>
              <a:lstStyle/>
              <a:p>
                <a:endParaRPr lang="el-GR"/>
              </a:p>
            </p:txBody>
          </p:sp>
        </p:grpSp>
        <p:grpSp>
          <p:nvGrpSpPr>
            <p:cNvPr id="28718" name="Group 46"/>
            <p:cNvGrpSpPr>
              <a:grpSpLocks/>
            </p:cNvGrpSpPr>
            <p:nvPr/>
          </p:nvGrpSpPr>
          <p:grpSpPr bwMode="auto">
            <a:xfrm>
              <a:off x="1341" y="2923"/>
              <a:ext cx="608" cy="771"/>
              <a:chOff x="1355" y="2941"/>
              <a:chExt cx="594" cy="753"/>
            </a:xfrm>
          </p:grpSpPr>
          <p:sp>
            <p:nvSpPr>
              <p:cNvPr id="28719" name="Freeform 47"/>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solidFill>
                <a:srgbClr val="FFFF99"/>
              </a:solidFill>
              <a:ln w="4826">
                <a:solidFill>
                  <a:srgbClr val="1F1A17"/>
                </a:solidFill>
                <a:prstDash val="solid"/>
                <a:round/>
                <a:headEnd/>
                <a:tailEnd/>
              </a:ln>
            </p:spPr>
            <p:txBody>
              <a:bodyPr/>
              <a:lstStyle/>
              <a:p>
                <a:endParaRPr lang="el-GR"/>
              </a:p>
            </p:txBody>
          </p:sp>
          <p:sp>
            <p:nvSpPr>
              <p:cNvPr id="28720" name="Freeform 48"/>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noFill/>
              <a:ln w="4763">
                <a:solidFill>
                  <a:srgbClr val="1F1A17"/>
                </a:solidFill>
                <a:prstDash val="solid"/>
                <a:round/>
                <a:headEnd/>
                <a:tailEnd/>
              </a:ln>
            </p:spPr>
            <p:txBody>
              <a:bodyPr/>
              <a:lstStyle/>
              <a:p>
                <a:endParaRPr lang="el-GR"/>
              </a:p>
            </p:txBody>
          </p:sp>
          <p:sp>
            <p:nvSpPr>
              <p:cNvPr id="28721" name="Line 49"/>
              <p:cNvSpPr>
                <a:spLocks noChangeShapeType="1"/>
              </p:cNvSpPr>
              <p:nvPr/>
            </p:nvSpPr>
            <p:spPr bwMode="auto">
              <a:xfrm flipH="1">
                <a:off x="1617" y="3143"/>
                <a:ext cx="141" cy="176"/>
              </a:xfrm>
              <a:prstGeom prst="line">
                <a:avLst/>
              </a:prstGeom>
              <a:noFill/>
              <a:ln w="4763">
                <a:solidFill>
                  <a:srgbClr val="1F1A17"/>
                </a:solidFill>
                <a:round/>
                <a:headEnd/>
                <a:tailEnd/>
              </a:ln>
            </p:spPr>
            <p:txBody>
              <a:bodyPr/>
              <a:lstStyle/>
              <a:p>
                <a:endParaRPr lang="el-G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28724"/>
                                        </p:tgtEl>
                                      </p:cBhvr>
                                    </p:animEffect>
                                    <p:set>
                                      <p:cBhvr>
                                        <p:cTn id="7" dur="1" fill="hold">
                                          <p:stCondLst>
                                            <p:cond delay="999"/>
                                          </p:stCondLst>
                                        </p:cTn>
                                        <p:tgtEl>
                                          <p:spTgt spid="2872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722"/>
                                        </p:tgtEl>
                                        <p:attrNameLst>
                                          <p:attrName>style.visibility</p:attrName>
                                        </p:attrNameLst>
                                      </p:cBhvr>
                                      <p:to>
                                        <p:strVal val="visible"/>
                                      </p:to>
                                    </p:set>
                                    <p:animEffect transition="in" filter="fade">
                                      <p:cBhvr>
                                        <p:cTn id="11" dur="500"/>
                                        <p:tgtEl>
                                          <p:spTgt spid="28722"/>
                                        </p:tgtEl>
                                      </p:cBhvr>
                                    </p:animEffect>
                                  </p:childTnLst>
                                </p:cTn>
                              </p:par>
                            </p:childTnLst>
                          </p:cTn>
                        </p:par>
                        <p:par>
                          <p:cTn id="12" fill="hold">
                            <p:stCondLst>
                              <p:cond delay="1500"/>
                            </p:stCondLst>
                            <p:childTnLst>
                              <p:par>
                                <p:cTn id="13" presetID="64" presetClass="path" presetSubtype="0" accel="50000" decel="50000" fill="hold" nodeType="afterEffect">
                                  <p:stCondLst>
                                    <p:cond delay="0"/>
                                  </p:stCondLst>
                                  <p:childTnLst>
                                    <p:animMotion origin="layout" path="M -4.16667E-6 -3.7037E-7 L -0.00121 -0.17569 " pathEditMode="relative" rAng="0" ptsTypes="AA">
                                      <p:cBhvr>
                                        <p:cTn id="14" dur="2000" fill="hold"/>
                                        <p:tgtEl>
                                          <p:spTgt spid="28725"/>
                                        </p:tgtEl>
                                        <p:attrNameLst>
                                          <p:attrName>ppt_x</p:attrName>
                                          <p:attrName>ppt_y</p:attrName>
                                        </p:attrNameLst>
                                      </p:cBhvr>
                                      <p:rCtr x="-1"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sz="4000">
                <a:solidFill>
                  <a:schemeClr val="tx1">
                    <a:lumMod val="75000"/>
                    <a:lumOff val="25000"/>
                  </a:schemeClr>
                </a:solidFill>
                <a:effectLst/>
              </a:rPr>
              <a:t>Το Σχέδιο Θεραπείας</a:t>
            </a:r>
          </a:p>
        </p:txBody>
      </p:sp>
      <p:sp>
        <p:nvSpPr>
          <p:cNvPr id="10243" name="Rectangle 3"/>
          <p:cNvSpPr>
            <a:spLocks noGrp="1" noChangeArrowheads="1"/>
          </p:cNvSpPr>
          <p:nvPr>
            <p:ph type="body" idx="1"/>
          </p:nvPr>
        </p:nvSpPr>
        <p:spPr/>
        <p:txBody>
          <a:bodyPr/>
          <a:lstStyle/>
          <a:p>
            <a:r>
              <a:rPr lang="el-GR" dirty="0">
                <a:solidFill>
                  <a:schemeClr val="tx1">
                    <a:lumMod val="75000"/>
                    <a:lumOff val="25000"/>
                  </a:schemeClr>
                </a:solidFill>
                <a:effectLst/>
              </a:rPr>
              <a:t>Μετακίνηση των τομέων γλωσσικά-άπω.</a:t>
            </a:r>
          </a:p>
          <a:p>
            <a:r>
              <a:rPr lang="el-GR" dirty="0">
                <a:solidFill>
                  <a:schemeClr val="tx1">
                    <a:lumMod val="75000"/>
                    <a:lumOff val="25000"/>
                  </a:schemeClr>
                </a:solidFill>
                <a:effectLst/>
              </a:rPr>
              <a:t>Χωρίς μετακίνηση των γομφίων εγγύς.</a:t>
            </a:r>
          </a:p>
          <a:p>
            <a:r>
              <a:rPr lang="el-GR" dirty="0">
                <a:solidFill>
                  <a:schemeClr val="tx1">
                    <a:lumMod val="75000"/>
                    <a:lumOff val="25000"/>
                  </a:schemeClr>
                </a:solidFill>
                <a:effectLst/>
              </a:rPr>
              <a:t>Ώστε όλος ο χώρος να καλυφθεί από την μετακίνηση των τομέων και να βελτιωθεί η κατατομή του προσώπου.</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l-GR">
                <a:solidFill>
                  <a:schemeClr val="tx1">
                    <a:lumMod val="75000"/>
                    <a:lumOff val="25000"/>
                  </a:schemeClr>
                </a:solidFill>
                <a:effectLst/>
              </a:rPr>
              <a:t>Η Στρατηγική</a:t>
            </a:r>
          </a:p>
        </p:txBody>
      </p:sp>
      <p:sp>
        <p:nvSpPr>
          <p:cNvPr id="52227" name="Rectangle 3"/>
          <p:cNvSpPr>
            <a:spLocks noGrp="1" noChangeArrowheads="1"/>
          </p:cNvSpPr>
          <p:nvPr>
            <p:ph type="body" idx="1"/>
          </p:nvPr>
        </p:nvSpPr>
        <p:spPr/>
        <p:txBody>
          <a:bodyPr/>
          <a:lstStyle/>
          <a:p>
            <a:r>
              <a:rPr lang="el-GR" dirty="0">
                <a:solidFill>
                  <a:schemeClr val="tx1">
                    <a:lumMod val="75000"/>
                    <a:lumOff val="25000"/>
                  </a:schemeClr>
                </a:solidFill>
                <a:effectLst/>
              </a:rPr>
              <a:t>Μονάδα Μετακίνησης:</a:t>
            </a:r>
            <a:br>
              <a:rPr lang="el-GR" dirty="0">
                <a:solidFill>
                  <a:schemeClr val="tx1">
                    <a:lumMod val="75000"/>
                    <a:lumOff val="25000"/>
                  </a:schemeClr>
                </a:solidFill>
                <a:effectLst/>
              </a:rPr>
            </a:br>
            <a:r>
              <a:rPr lang="el-GR" dirty="0">
                <a:solidFill>
                  <a:schemeClr val="tx1">
                    <a:lumMod val="75000"/>
                    <a:lumOff val="25000"/>
                  </a:schemeClr>
                </a:solidFill>
                <a:effectLst/>
              </a:rPr>
              <a:t>	Κυνόδοντες και Τομείς</a:t>
            </a:r>
          </a:p>
          <a:p>
            <a:endParaRPr lang="el-GR" dirty="0">
              <a:solidFill>
                <a:schemeClr val="tx1">
                  <a:lumMod val="75000"/>
                  <a:lumOff val="25000"/>
                </a:schemeClr>
              </a:solidFill>
              <a:effectLst/>
            </a:endParaRPr>
          </a:p>
          <a:p>
            <a:r>
              <a:rPr lang="el-GR" dirty="0">
                <a:solidFill>
                  <a:schemeClr val="tx1">
                    <a:lumMod val="75000"/>
                    <a:lumOff val="25000"/>
                  </a:schemeClr>
                </a:solidFill>
                <a:effectLst/>
              </a:rPr>
              <a:t>Μονάδα Στήριξης:</a:t>
            </a:r>
            <a:br>
              <a:rPr lang="el-GR" dirty="0">
                <a:solidFill>
                  <a:schemeClr val="tx1">
                    <a:lumMod val="75000"/>
                    <a:lumOff val="25000"/>
                  </a:schemeClr>
                </a:solidFill>
                <a:effectLst/>
              </a:rPr>
            </a:br>
            <a:r>
              <a:rPr lang="el-GR" dirty="0">
                <a:solidFill>
                  <a:schemeClr val="tx1">
                    <a:lumMod val="75000"/>
                    <a:lumOff val="25000"/>
                  </a:schemeClr>
                </a:solidFill>
                <a:effectLst/>
              </a:rPr>
              <a:t>	Γομφίοι και Προγόμφιοι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6750" y="914400"/>
            <a:ext cx="7772400" cy="1143000"/>
          </a:xfrm>
        </p:spPr>
        <p:txBody>
          <a:bodyPr/>
          <a:lstStyle/>
          <a:p>
            <a:r>
              <a:rPr lang="el-GR" sz="4000">
                <a:solidFill>
                  <a:schemeClr val="tx1">
                    <a:lumMod val="75000"/>
                    <a:lumOff val="25000"/>
                  </a:schemeClr>
                </a:solidFill>
                <a:effectLst/>
              </a:rPr>
              <a:t>Το πρόβλημα:</a:t>
            </a:r>
            <a:br>
              <a:rPr lang="el-GR" sz="4000">
                <a:solidFill>
                  <a:schemeClr val="tx1">
                    <a:lumMod val="75000"/>
                    <a:lumOff val="25000"/>
                  </a:schemeClr>
                </a:solidFill>
                <a:effectLst/>
              </a:rPr>
            </a:br>
            <a:r>
              <a:rPr lang="el-GR" sz="4000">
                <a:solidFill>
                  <a:schemeClr val="tx1">
                    <a:lumMod val="75000"/>
                    <a:lumOff val="25000"/>
                  </a:schemeClr>
                </a:solidFill>
                <a:effectLst/>
              </a:rPr>
              <a:t>Ο 3ος Νόμος του Νεύτωνα</a:t>
            </a:r>
          </a:p>
        </p:txBody>
      </p:sp>
      <p:sp>
        <p:nvSpPr>
          <p:cNvPr id="17411" name="Rectangle 3"/>
          <p:cNvSpPr>
            <a:spLocks noGrp="1" noChangeArrowheads="1"/>
          </p:cNvSpPr>
          <p:nvPr>
            <p:ph type="body" idx="1"/>
          </p:nvPr>
        </p:nvSpPr>
        <p:spPr>
          <a:xfrm>
            <a:off x="685800" y="2400300"/>
            <a:ext cx="7772400" cy="3695700"/>
          </a:xfrm>
        </p:spPr>
        <p:txBody>
          <a:bodyPr/>
          <a:lstStyle/>
          <a:p>
            <a:r>
              <a:rPr lang="el-GR" dirty="0">
                <a:solidFill>
                  <a:schemeClr val="tx1">
                    <a:lumMod val="75000"/>
                    <a:lumOff val="25000"/>
                  </a:schemeClr>
                </a:solidFill>
                <a:effectLst/>
              </a:rPr>
              <a:t>Δράση – Αντίδραση</a:t>
            </a:r>
            <a:endParaRPr lang="en-US" dirty="0">
              <a:solidFill>
                <a:schemeClr val="tx1">
                  <a:lumMod val="75000"/>
                  <a:lumOff val="25000"/>
                </a:schemeClr>
              </a:solidFill>
              <a:effectLst/>
            </a:endParaRPr>
          </a:p>
          <a:p>
            <a:r>
              <a:rPr lang="el-GR" dirty="0">
                <a:solidFill>
                  <a:schemeClr val="tx1">
                    <a:lumMod val="75000"/>
                    <a:lumOff val="25000"/>
                  </a:schemeClr>
                </a:solidFill>
                <a:effectLst/>
              </a:rPr>
              <a:t>Δράση: Δύναμη που εφαρμόζεται στα δόντια που θέλουμε να μετακινηθούν.</a:t>
            </a:r>
          </a:p>
          <a:p>
            <a:r>
              <a:rPr lang="el-GR" dirty="0">
                <a:solidFill>
                  <a:schemeClr val="tx1">
                    <a:lumMod val="75000"/>
                    <a:lumOff val="25000"/>
                  </a:schemeClr>
                </a:solidFill>
                <a:effectLst/>
              </a:rPr>
              <a:t>Αντίδραση: Δύναμη που εφαρμόζεται στα δόντια που αποτελούν τη στηρικτική μονάδα.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85" name="Group 57"/>
          <p:cNvGrpSpPr>
            <a:grpSpLocks/>
          </p:cNvGrpSpPr>
          <p:nvPr/>
        </p:nvGrpSpPr>
        <p:grpSpPr bwMode="auto">
          <a:xfrm>
            <a:off x="6537325" y="479425"/>
            <a:ext cx="1847850" cy="2935288"/>
            <a:chOff x="4118" y="302"/>
            <a:chExt cx="1164" cy="1849"/>
          </a:xfrm>
        </p:grpSpPr>
        <p:grpSp>
          <p:nvGrpSpPr>
            <p:cNvPr id="22531" name="Group 3"/>
            <p:cNvGrpSpPr>
              <a:grpSpLocks/>
            </p:cNvGrpSpPr>
            <p:nvPr/>
          </p:nvGrpSpPr>
          <p:grpSpPr bwMode="auto">
            <a:xfrm>
              <a:off x="4176" y="302"/>
              <a:ext cx="1106" cy="1145"/>
              <a:chOff x="4176" y="302"/>
              <a:chExt cx="1106" cy="1145"/>
            </a:xfrm>
          </p:grpSpPr>
          <p:sp>
            <p:nvSpPr>
              <p:cNvPr id="22532" name="Freeform 4"/>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solidFill>
                <a:srgbClr val="FFFF99"/>
              </a:solidFill>
              <a:ln w="3175">
                <a:solidFill>
                  <a:srgbClr val="1F1A17"/>
                </a:solidFill>
                <a:prstDash val="solid"/>
                <a:round/>
                <a:headEnd/>
                <a:tailEnd/>
              </a:ln>
            </p:spPr>
            <p:txBody>
              <a:bodyPr/>
              <a:lstStyle/>
              <a:p>
                <a:endParaRPr lang="el-GR"/>
              </a:p>
            </p:txBody>
          </p:sp>
          <p:sp>
            <p:nvSpPr>
              <p:cNvPr id="22533" name="Freeform 5"/>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noFill/>
              <a:ln w="3175">
                <a:solidFill>
                  <a:srgbClr val="1F1A17"/>
                </a:solidFill>
                <a:prstDash val="solid"/>
                <a:round/>
                <a:headEnd/>
                <a:tailEnd/>
              </a:ln>
            </p:spPr>
            <p:txBody>
              <a:bodyPr/>
              <a:lstStyle/>
              <a:p>
                <a:endParaRPr lang="el-GR"/>
              </a:p>
            </p:txBody>
          </p:sp>
          <p:sp>
            <p:nvSpPr>
              <p:cNvPr id="22534" name="Freeform 6"/>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noFill/>
              <a:ln w="3175">
                <a:solidFill>
                  <a:srgbClr val="1F1A17"/>
                </a:solidFill>
                <a:prstDash val="solid"/>
                <a:round/>
                <a:headEnd/>
                <a:tailEnd/>
              </a:ln>
            </p:spPr>
            <p:txBody>
              <a:bodyPr/>
              <a:lstStyle/>
              <a:p>
                <a:endParaRPr lang="el-GR"/>
              </a:p>
            </p:txBody>
          </p:sp>
          <p:sp>
            <p:nvSpPr>
              <p:cNvPr id="22535" name="Freeform 7"/>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noFill/>
              <a:ln w="3175">
                <a:solidFill>
                  <a:srgbClr val="1F1A17"/>
                </a:solidFill>
                <a:prstDash val="solid"/>
                <a:round/>
                <a:headEnd/>
                <a:tailEnd/>
              </a:ln>
            </p:spPr>
            <p:txBody>
              <a:bodyPr/>
              <a:lstStyle/>
              <a:p>
                <a:endParaRPr lang="el-GR"/>
              </a:p>
            </p:txBody>
          </p:sp>
          <p:sp>
            <p:nvSpPr>
              <p:cNvPr id="22536" name="Freeform 8"/>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noFill/>
              <a:ln w="3175">
                <a:solidFill>
                  <a:srgbClr val="1F1A17"/>
                </a:solidFill>
                <a:prstDash val="solid"/>
                <a:round/>
                <a:headEnd/>
                <a:tailEnd/>
              </a:ln>
            </p:spPr>
            <p:txBody>
              <a:bodyPr/>
              <a:lstStyle/>
              <a:p>
                <a:endParaRPr lang="el-GR"/>
              </a:p>
            </p:txBody>
          </p:sp>
        </p:grpSp>
        <p:grpSp>
          <p:nvGrpSpPr>
            <p:cNvPr id="22543" name="Group 15"/>
            <p:cNvGrpSpPr>
              <a:grpSpLocks/>
            </p:cNvGrpSpPr>
            <p:nvPr/>
          </p:nvGrpSpPr>
          <p:grpSpPr bwMode="auto">
            <a:xfrm>
              <a:off x="4118" y="1410"/>
              <a:ext cx="859" cy="741"/>
              <a:chOff x="4118" y="1410"/>
              <a:chExt cx="859" cy="741"/>
            </a:xfrm>
          </p:grpSpPr>
          <p:sp>
            <p:nvSpPr>
              <p:cNvPr id="22544" name="Freeform 16"/>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solidFill>
                <a:srgbClr val="FFFF99"/>
              </a:solidFill>
              <a:ln w="4826">
                <a:solidFill>
                  <a:srgbClr val="1F1A17"/>
                </a:solidFill>
                <a:prstDash val="solid"/>
                <a:round/>
                <a:headEnd/>
                <a:tailEnd/>
              </a:ln>
            </p:spPr>
            <p:txBody>
              <a:bodyPr/>
              <a:lstStyle/>
              <a:p>
                <a:endParaRPr lang="el-GR"/>
              </a:p>
            </p:txBody>
          </p:sp>
          <p:sp>
            <p:nvSpPr>
              <p:cNvPr id="22545" name="Freeform 17"/>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noFill/>
              <a:ln w="4763">
                <a:solidFill>
                  <a:srgbClr val="1F1A17"/>
                </a:solidFill>
                <a:prstDash val="solid"/>
                <a:round/>
                <a:headEnd/>
                <a:tailEnd/>
              </a:ln>
            </p:spPr>
            <p:txBody>
              <a:bodyPr/>
              <a:lstStyle/>
              <a:p>
                <a:endParaRPr lang="el-GR"/>
              </a:p>
            </p:txBody>
          </p:sp>
          <p:sp>
            <p:nvSpPr>
              <p:cNvPr id="22546" name="Freeform 18"/>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noFill/>
              <a:ln w="4763">
                <a:solidFill>
                  <a:srgbClr val="1F1A17"/>
                </a:solidFill>
                <a:prstDash val="solid"/>
                <a:round/>
                <a:headEnd/>
                <a:tailEnd/>
              </a:ln>
            </p:spPr>
            <p:txBody>
              <a:bodyPr/>
              <a:lstStyle/>
              <a:p>
                <a:endParaRPr lang="el-GR"/>
              </a:p>
            </p:txBody>
          </p:sp>
        </p:grpSp>
      </p:grpSp>
      <p:grpSp>
        <p:nvGrpSpPr>
          <p:cNvPr id="22584" name="Group 56"/>
          <p:cNvGrpSpPr>
            <a:grpSpLocks/>
          </p:cNvGrpSpPr>
          <p:nvPr/>
        </p:nvGrpSpPr>
        <p:grpSpPr bwMode="auto">
          <a:xfrm>
            <a:off x="623888" y="660400"/>
            <a:ext cx="1866900" cy="3013075"/>
            <a:chOff x="393" y="416"/>
            <a:chExt cx="1176" cy="1898"/>
          </a:xfrm>
        </p:grpSpPr>
        <p:grpSp>
          <p:nvGrpSpPr>
            <p:cNvPr id="22537" name="Group 9"/>
            <p:cNvGrpSpPr>
              <a:grpSpLocks/>
            </p:cNvGrpSpPr>
            <p:nvPr/>
          </p:nvGrpSpPr>
          <p:grpSpPr bwMode="auto">
            <a:xfrm>
              <a:off x="393" y="416"/>
              <a:ext cx="1064" cy="1128"/>
              <a:chOff x="393" y="416"/>
              <a:chExt cx="1083" cy="1148"/>
            </a:xfrm>
          </p:grpSpPr>
          <p:sp>
            <p:nvSpPr>
              <p:cNvPr id="22538" name="Freeform 10"/>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solidFill>
                <a:srgbClr val="FFFF99"/>
              </a:solidFill>
              <a:ln w="4826">
                <a:solidFill>
                  <a:srgbClr val="1F1A17"/>
                </a:solidFill>
                <a:prstDash val="solid"/>
                <a:round/>
                <a:headEnd/>
                <a:tailEnd/>
              </a:ln>
            </p:spPr>
            <p:txBody>
              <a:bodyPr/>
              <a:lstStyle/>
              <a:p>
                <a:endParaRPr lang="el-GR"/>
              </a:p>
            </p:txBody>
          </p:sp>
          <p:sp>
            <p:nvSpPr>
              <p:cNvPr id="22539" name="Freeform 11"/>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noFill/>
              <a:ln w="4763">
                <a:solidFill>
                  <a:srgbClr val="1F1A17"/>
                </a:solidFill>
                <a:prstDash val="solid"/>
                <a:round/>
                <a:headEnd/>
                <a:tailEnd/>
              </a:ln>
            </p:spPr>
            <p:txBody>
              <a:bodyPr/>
              <a:lstStyle/>
              <a:p>
                <a:endParaRPr lang="el-GR"/>
              </a:p>
            </p:txBody>
          </p:sp>
          <p:sp>
            <p:nvSpPr>
              <p:cNvPr id="22540" name="Freeform 12"/>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noFill/>
              <a:ln w="4763">
                <a:solidFill>
                  <a:srgbClr val="1F1A17"/>
                </a:solidFill>
                <a:prstDash val="solid"/>
                <a:round/>
                <a:headEnd/>
                <a:tailEnd/>
              </a:ln>
            </p:spPr>
            <p:txBody>
              <a:bodyPr/>
              <a:lstStyle/>
              <a:p>
                <a:endParaRPr lang="el-GR"/>
              </a:p>
            </p:txBody>
          </p:sp>
          <p:sp>
            <p:nvSpPr>
              <p:cNvPr id="22541" name="Freeform 13"/>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noFill/>
              <a:ln w="4763">
                <a:solidFill>
                  <a:srgbClr val="1F1A17"/>
                </a:solidFill>
                <a:prstDash val="solid"/>
                <a:round/>
                <a:headEnd/>
                <a:tailEnd/>
              </a:ln>
            </p:spPr>
            <p:txBody>
              <a:bodyPr/>
              <a:lstStyle/>
              <a:p>
                <a:endParaRPr lang="el-GR"/>
              </a:p>
            </p:txBody>
          </p:sp>
          <p:sp>
            <p:nvSpPr>
              <p:cNvPr id="22542" name="Freeform 14"/>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noFill/>
              <a:ln w="4763">
                <a:solidFill>
                  <a:srgbClr val="1F1A17"/>
                </a:solidFill>
                <a:prstDash val="solid"/>
                <a:round/>
                <a:headEnd/>
                <a:tailEnd/>
              </a:ln>
            </p:spPr>
            <p:txBody>
              <a:bodyPr/>
              <a:lstStyle/>
              <a:p>
                <a:endParaRPr lang="el-GR"/>
              </a:p>
            </p:txBody>
          </p:sp>
        </p:grpSp>
        <p:grpSp>
          <p:nvGrpSpPr>
            <p:cNvPr id="22555" name="Group 27"/>
            <p:cNvGrpSpPr>
              <a:grpSpLocks/>
            </p:cNvGrpSpPr>
            <p:nvPr/>
          </p:nvGrpSpPr>
          <p:grpSpPr bwMode="auto">
            <a:xfrm>
              <a:off x="681" y="1474"/>
              <a:ext cx="888" cy="840"/>
              <a:chOff x="718" y="1509"/>
              <a:chExt cx="851" cy="805"/>
            </a:xfrm>
          </p:grpSpPr>
          <p:sp>
            <p:nvSpPr>
              <p:cNvPr id="22556" name="Freeform 28"/>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solidFill>
                <a:srgbClr val="FFFF99"/>
              </a:solidFill>
              <a:ln w="4826">
                <a:solidFill>
                  <a:srgbClr val="1F1A17"/>
                </a:solidFill>
                <a:prstDash val="solid"/>
                <a:round/>
                <a:headEnd/>
                <a:tailEnd/>
              </a:ln>
            </p:spPr>
            <p:txBody>
              <a:bodyPr/>
              <a:lstStyle/>
              <a:p>
                <a:endParaRPr lang="el-GR"/>
              </a:p>
            </p:txBody>
          </p:sp>
          <p:sp>
            <p:nvSpPr>
              <p:cNvPr id="22557" name="Freeform 29"/>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noFill/>
              <a:ln w="4763">
                <a:solidFill>
                  <a:srgbClr val="1F1A17"/>
                </a:solidFill>
                <a:prstDash val="solid"/>
                <a:round/>
                <a:headEnd/>
                <a:tailEnd/>
              </a:ln>
            </p:spPr>
            <p:txBody>
              <a:bodyPr/>
              <a:lstStyle/>
              <a:p>
                <a:endParaRPr lang="el-GR"/>
              </a:p>
            </p:txBody>
          </p:sp>
          <p:sp>
            <p:nvSpPr>
              <p:cNvPr id="22558" name="Freeform 30"/>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noFill/>
              <a:ln w="4763">
                <a:solidFill>
                  <a:srgbClr val="1F1A17"/>
                </a:solidFill>
                <a:prstDash val="solid"/>
                <a:round/>
                <a:headEnd/>
                <a:tailEnd/>
              </a:ln>
            </p:spPr>
            <p:txBody>
              <a:bodyPr/>
              <a:lstStyle/>
              <a:p>
                <a:endParaRPr lang="el-GR"/>
              </a:p>
            </p:txBody>
          </p:sp>
        </p:grpSp>
      </p:grpSp>
      <p:grpSp>
        <p:nvGrpSpPr>
          <p:cNvPr id="22559" name="Group 31"/>
          <p:cNvGrpSpPr>
            <a:grpSpLocks/>
          </p:cNvGrpSpPr>
          <p:nvPr/>
        </p:nvGrpSpPr>
        <p:grpSpPr bwMode="auto">
          <a:xfrm>
            <a:off x="5354638" y="4941888"/>
            <a:ext cx="1000125" cy="1266825"/>
            <a:chOff x="3373" y="3113"/>
            <a:chExt cx="630" cy="798"/>
          </a:xfrm>
        </p:grpSpPr>
        <p:sp>
          <p:nvSpPr>
            <p:cNvPr id="22560" name="Freeform 32"/>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solidFill>
              <a:srgbClr val="FFFF99"/>
            </a:solidFill>
            <a:ln w="4826">
              <a:solidFill>
                <a:srgbClr val="1F1A17"/>
              </a:solidFill>
              <a:prstDash val="solid"/>
              <a:round/>
              <a:headEnd/>
              <a:tailEnd/>
            </a:ln>
          </p:spPr>
          <p:txBody>
            <a:bodyPr/>
            <a:lstStyle/>
            <a:p>
              <a:endParaRPr lang="el-GR"/>
            </a:p>
          </p:txBody>
        </p:sp>
        <p:sp>
          <p:nvSpPr>
            <p:cNvPr id="22561" name="Freeform 33"/>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noFill/>
            <a:ln w="4763">
              <a:solidFill>
                <a:srgbClr val="1F1A17"/>
              </a:solidFill>
              <a:prstDash val="solid"/>
              <a:round/>
              <a:headEnd/>
              <a:tailEnd/>
            </a:ln>
          </p:spPr>
          <p:txBody>
            <a:bodyPr/>
            <a:lstStyle/>
            <a:p>
              <a:endParaRPr lang="el-GR"/>
            </a:p>
          </p:txBody>
        </p:sp>
      </p:grpSp>
      <p:grpSp>
        <p:nvGrpSpPr>
          <p:cNvPr id="22562" name="Group 34"/>
          <p:cNvGrpSpPr>
            <a:grpSpLocks/>
          </p:cNvGrpSpPr>
          <p:nvPr/>
        </p:nvGrpSpPr>
        <p:grpSpPr bwMode="auto">
          <a:xfrm>
            <a:off x="4665663" y="5160963"/>
            <a:ext cx="868362" cy="1266825"/>
            <a:chOff x="2939" y="3251"/>
            <a:chExt cx="547" cy="798"/>
          </a:xfrm>
        </p:grpSpPr>
        <p:sp>
          <p:nvSpPr>
            <p:cNvPr id="22563" name="Freeform 35"/>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solidFill>
              <a:srgbClr val="FFFF99"/>
            </a:solidFill>
            <a:ln w="4826">
              <a:solidFill>
                <a:srgbClr val="1F1A17"/>
              </a:solidFill>
              <a:prstDash val="solid"/>
              <a:round/>
              <a:headEnd/>
              <a:tailEnd/>
            </a:ln>
          </p:spPr>
          <p:txBody>
            <a:bodyPr/>
            <a:lstStyle/>
            <a:p>
              <a:endParaRPr lang="el-GR"/>
            </a:p>
          </p:txBody>
        </p:sp>
        <p:sp>
          <p:nvSpPr>
            <p:cNvPr id="22564" name="Freeform 36"/>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noFill/>
            <a:ln w="4763">
              <a:solidFill>
                <a:srgbClr val="1F1A17"/>
              </a:solidFill>
              <a:prstDash val="solid"/>
              <a:round/>
              <a:headEnd/>
              <a:tailEnd/>
            </a:ln>
          </p:spPr>
          <p:txBody>
            <a:bodyPr/>
            <a:lstStyle/>
            <a:p>
              <a:endParaRPr lang="el-GR"/>
            </a:p>
          </p:txBody>
        </p:sp>
      </p:grpSp>
      <p:grpSp>
        <p:nvGrpSpPr>
          <p:cNvPr id="22565" name="Group 37"/>
          <p:cNvGrpSpPr>
            <a:grpSpLocks/>
          </p:cNvGrpSpPr>
          <p:nvPr/>
        </p:nvGrpSpPr>
        <p:grpSpPr bwMode="auto">
          <a:xfrm>
            <a:off x="3786188" y="5176838"/>
            <a:ext cx="887412" cy="1235075"/>
            <a:chOff x="2385" y="3261"/>
            <a:chExt cx="559" cy="778"/>
          </a:xfrm>
        </p:grpSpPr>
        <p:sp>
          <p:nvSpPr>
            <p:cNvPr id="22566" name="Freeform 38"/>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solidFill>
              <a:srgbClr val="FFFF99"/>
            </a:solidFill>
            <a:ln w="4826">
              <a:solidFill>
                <a:srgbClr val="1F1A17"/>
              </a:solidFill>
              <a:prstDash val="solid"/>
              <a:round/>
              <a:headEnd/>
              <a:tailEnd/>
            </a:ln>
          </p:spPr>
          <p:txBody>
            <a:bodyPr/>
            <a:lstStyle/>
            <a:p>
              <a:endParaRPr lang="el-GR"/>
            </a:p>
          </p:txBody>
        </p:sp>
        <p:sp>
          <p:nvSpPr>
            <p:cNvPr id="22567" name="Freeform 39"/>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noFill/>
            <a:ln w="4763">
              <a:solidFill>
                <a:srgbClr val="1F1A17"/>
              </a:solidFill>
              <a:prstDash val="solid"/>
              <a:round/>
              <a:headEnd/>
              <a:tailEnd/>
            </a:ln>
          </p:spPr>
          <p:txBody>
            <a:bodyPr/>
            <a:lstStyle/>
            <a:p>
              <a:endParaRPr lang="el-GR"/>
            </a:p>
          </p:txBody>
        </p:sp>
      </p:grpSp>
      <p:grpSp>
        <p:nvGrpSpPr>
          <p:cNvPr id="22568" name="Group 40"/>
          <p:cNvGrpSpPr>
            <a:grpSpLocks/>
          </p:cNvGrpSpPr>
          <p:nvPr/>
        </p:nvGrpSpPr>
        <p:grpSpPr bwMode="auto">
          <a:xfrm>
            <a:off x="2922588" y="4889500"/>
            <a:ext cx="984250" cy="1231900"/>
            <a:chOff x="1841" y="3080"/>
            <a:chExt cx="620" cy="776"/>
          </a:xfrm>
        </p:grpSpPr>
        <p:sp>
          <p:nvSpPr>
            <p:cNvPr id="22569" name="Freeform 41"/>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solidFill>
              <a:srgbClr val="FFFF99"/>
            </a:solidFill>
            <a:ln w="4826">
              <a:solidFill>
                <a:srgbClr val="1F1A17"/>
              </a:solidFill>
              <a:prstDash val="solid"/>
              <a:round/>
              <a:headEnd/>
              <a:tailEnd/>
            </a:ln>
          </p:spPr>
          <p:txBody>
            <a:bodyPr/>
            <a:lstStyle/>
            <a:p>
              <a:endParaRPr lang="el-GR"/>
            </a:p>
          </p:txBody>
        </p:sp>
        <p:sp>
          <p:nvSpPr>
            <p:cNvPr id="22570" name="Freeform 42"/>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noFill/>
            <a:ln w="4763">
              <a:solidFill>
                <a:srgbClr val="1F1A17"/>
              </a:solidFill>
              <a:prstDash val="solid"/>
              <a:round/>
              <a:headEnd/>
              <a:tailEnd/>
            </a:ln>
          </p:spPr>
          <p:txBody>
            <a:bodyPr/>
            <a:lstStyle/>
            <a:p>
              <a:endParaRPr lang="el-GR"/>
            </a:p>
          </p:txBody>
        </p:sp>
      </p:grpSp>
      <p:grpSp>
        <p:nvGrpSpPr>
          <p:cNvPr id="22571" name="Group 43"/>
          <p:cNvGrpSpPr>
            <a:grpSpLocks/>
          </p:cNvGrpSpPr>
          <p:nvPr/>
        </p:nvGrpSpPr>
        <p:grpSpPr bwMode="auto">
          <a:xfrm>
            <a:off x="6146800" y="4483100"/>
            <a:ext cx="915988" cy="1141413"/>
            <a:chOff x="3872" y="2846"/>
            <a:chExt cx="559" cy="697"/>
          </a:xfrm>
        </p:grpSpPr>
        <p:sp>
          <p:nvSpPr>
            <p:cNvPr id="22572" name="Freeform 44"/>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solidFill>
              <a:srgbClr val="FFFF99"/>
            </a:solidFill>
            <a:ln w="4826">
              <a:solidFill>
                <a:srgbClr val="1F1A17"/>
              </a:solidFill>
              <a:prstDash val="solid"/>
              <a:round/>
              <a:headEnd/>
              <a:tailEnd/>
            </a:ln>
          </p:spPr>
          <p:txBody>
            <a:bodyPr/>
            <a:lstStyle/>
            <a:p>
              <a:endParaRPr lang="el-GR"/>
            </a:p>
          </p:txBody>
        </p:sp>
        <p:sp>
          <p:nvSpPr>
            <p:cNvPr id="22573" name="Freeform 45"/>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noFill/>
            <a:ln w="4763">
              <a:solidFill>
                <a:srgbClr val="1F1A17"/>
              </a:solidFill>
              <a:prstDash val="solid"/>
              <a:round/>
              <a:headEnd/>
              <a:tailEnd/>
            </a:ln>
          </p:spPr>
          <p:txBody>
            <a:bodyPr/>
            <a:lstStyle/>
            <a:p>
              <a:endParaRPr lang="el-GR"/>
            </a:p>
          </p:txBody>
        </p:sp>
        <p:sp>
          <p:nvSpPr>
            <p:cNvPr id="22574" name="Line 46"/>
            <p:cNvSpPr>
              <a:spLocks noChangeShapeType="1"/>
            </p:cNvSpPr>
            <p:nvPr/>
          </p:nvSpPr>
          <p:spPr bwMode="auto">
            <a:xfrm>
              <a:off x="3995" y="3130"/>
              <a:ext cx="103" cy="202"/>
            </a:xfrm>
            <a:prstGeom prst="line">
              <a:avLst/>
            </a:prstGeom>
            <a:noFill/>
            <a:ln w="4763">
              <a:solidFill>
                <a:srgbClr val="1F1A17"/>
              </a:solidFill>
              <a:round/>
              <a:headEnd/>
              <a:tailEnd/>
            </a:ln>
          </p:spPr>
          <p:txBody>
            <a:bodyPr/>
            <a:lstStyle/>
            <a:p>
              <a:endParaRPr lang="el-GR"/>
            </a:p>
          </p:txBody>
        </p:sp>
      </p:grpSp>
      <p:grpSp>
        <p:nvGrpSpPr>
          <p:cNvPr id="22575" name="Group 47"/>
          <p:cNvGrpSpPr>
            <a:grpSpLocks/>
          </p:cNvGrpSpPr>
          <p:nvPr/>
        </p:nvGrpSpPr>
        <p:grpSpPr bwMode="auto">
          <a:xfrm>
            <a:off x="2128838" y="4640263"/>
            <a:ext cx="965200" cy="1223962"/>
            <a:chOff x="1355" y="2941"/>
            <a:chExt cx="594" cy="753"/>
          </a:xfrm>
        </p:grpSpPr>
        <p:sp>
          <p:nvSpPr>
            <p:cNvPr id="22576" name="Freeform 48"/>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solidFill>
              <a:srgbClr val="FFFF99"/>
            </a:solidFill>
            <a:ln w="4826">
              <a:solidFill>
                <a:srgbClr val="1F1A17"/>
              </a:solidFill>
              <a:prstDash val="solid"/>
              <a:round/>
              <a:headEnd/>
              <a:tailEnd/>
            </a:ln>
          </p:spPr>
          <p:txBody>
            <a:bodyPr/>
            <a:lstStyle/>
            <a:p>
              <a:endParaRPr lang="el-GR"/>
            </a:p>
          </p:txBody>
        </p:sp>
        <p:sp>
          <p:nvSpPr>
            <p:cNvPr id="22577" name="Freeform 49"/>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noFill/>
            <a:ln w="4763">
              <a:solidFill>
                <a:srgbClr val="1F1A17"/>
              </a:solidFill>
              <a:prstDash val="solid"/>
              <a:round/>
              <a:headEnd/>
              <a:tailEnd/>
            </a:ln>
          </p:spPr>
          <p:txBody>
            <a:bodyPr/>
            <a:lstStyle/>
            <a:p>
              <a:endParaRPr lang="el-GR"/>
            </a:p>
          </p:txBody>
        </p:sp>
        <p:sp>
          <p:nvSpPr>
            <p:cNvPr id="22578" name="Line 50"/>
            <p:cNvSpPr>
              <a:spLocks noChangeShapeType="1"/>
            </p:cNvSpPr>
            <p:nvPr/>
          </p:nvSpPr>
          <p:spPr bwMode="auto">
            <a:xfrm flipH="1">
              <a:off x="1617" y="3143"/>
              <a:ext cx="141" cy="176"/>
            </a:xfrm>
            <a:prstGeom prst="line">
              <a:avLst/>
            </a:prstGeom>
            <a:noFill/>
            <a:ln w="4763">
              <a:solidFill>
                <a:srgbClr val="1F1A17"/>
              </a:solidFill>
              <a:round/>
              <a:headEnd/>
              <a:tailEnd/>
            </a:ln>
          </p:spPr>
          <p:txBody>
            <a:bodyPr/>
            <a:lstStyle/>
            <a:p>
              <a:endParaRPr lang="el-GR"/>
            </a:p>
          </p:txBody>
        </p:sp>
      </p:grpSp>
      <p:sp>
        <p:nvSpPr>
          <p:cNvPr id="22579" name="AutoShape 51"/>
          <p:cNvSpPr>
            <a:spLocks noChangeArrowheads="1"/>
          </p:cNvSpPr>
          <p:nvPr/>
        </p:nvSpPr>
        <p:spPr bwMode="auto">
          <a:xfrm rot="-1292243">
            <a:off x="1427163" y="4605338"/>
            <a:ext cx="760412" cy="1185862"/>
          </a:xfrm>
          <a:prstGeom prst="upArrow">
            <a:avLst>
              <a:gd name="adj1" fmla="val 42778"/>
              <a:gd name="adj2" fmla="val 56785"/>
            </a:avLst>
          </a:prstGeom>
          <a:solidFill>
            <a:schemeClr val="accent1"/>
          </a:solidFill>
          <a:ln w="9525">
            <a:solidFill>
              <a:schemeClr val="tx1"/>
            </a:solidFill>
            <a:miter lim="800000"/>
            <a:headEnd/>
            <a:tailEnd/>
          </a:ln>
          <a:effectLst/>
        </p:spPr>
        <p:txBody>
          <a:bodyPr wrap="none" anchor="ctr"/>
          <a:lstStyle/>
          <a:p>
            <a:endParaRPr lang="el-GR"/>
          </a:p>
        </p:txBody>
      </p:sp>
      <p:sp>
        <p:nvSpPr>
          <p:cNvPr id="22581" name="AutoShape 53"/>
          <p:cNvSpPr>
            <a:spLocks noChangeArrowheads="1"/>
          </p:cNvSpPr>
          <p:nvPr/>
        </p:nvSpPr>
        <p:spPr bwMode="auto">
          <a:xfrm rot="903367">
            <a:off x="7072313" y="4364038"/>
            <a:ext cx="760412" cy="1185862"/>
          </a:xfrm>
          <a:prstGeom prst="upArrow">
            <a:avLst>
              <a:gd name="adj1" fmla="val 42778"/>
              <a:gd name="adj2" fmla="val 56785"/>
            </a:avLst>
          </a:prstGeom>
          <a:solidFill>
            <a:schemeClr val="accent1"/>
          </a:solidFill>
          <a:ln w="9525">
            <a:solidFill>
              <a:schemeClr val="tx1"/>
            </a:solidFill>
            <a:miter lim="800000"/>
            <a:headEnd/>
            <a:tailEnd/>
          </a:ln>
          <a:effectLst/>
        </p:spPr>
        <p:txBody>
          <a:bodyPr wrap="none" anchor="ctr"/>
          <a:lstStyle/>
          <a:p>
            <a:endParaRPr lang="el-GR"/>
          </a:p>
        </p:txBody>
      </p:sp>
      <p:sp>
        <p:nvSpPr>
          <p:cNvPr id="22582" name="AutoShape 54"/>
          <p:cNvSpPr>
            <a:spLocks noChangeArrowheads="1"/>
          </p:cNvSpPr>
          <p:nvPr/>
        </p:nvSpPr>
        <p:spPr bwMode="auto">
          <a:xfrm rot="11657265">
            <a:off x="7974013" y="2522538"/>
            <a:ext cx="760412" cy="1185862"/>
          </a:xfrm>
          <a:prstGeom prst="upArrow">
            <a:avLst>
              <a:gd name="adj1" fmla="val 42778"/>
              <a:gd name="adj2" fmla="val 56785"/>
            </a:avLst>
          </a:prstGeom>
          <a:solidFill>
            <a:srgbClr val="CC0000"/>
          </a:solidFill>
          <a:ln w="9525">
            <a:solidFill>
              <a:schemeClr val="tx1"/>
            </a:solidFill>
            <a:miter lim="800000"/>
            <a:headEnd/>
            <a:tailEnd/>
          </a:ln>
          <a:effectLst/>
        </p:spPr>
        <p:txBody>
          <a:bodyPr wrap="none" anchor="ctr"/>
          <a:lstStyle/>
          <a:p>
            <a:endParaRPr lang="el-GR"/>
          </a:p>
        </p:txBody>
      </p:sp>
      <p:sp>
        <p:nvSpPr>
          <p:cNvPr id="22583" name="AutoShape 55"/>
          <p:cNvSpPr>
            <a:spLocks noChangeArrowheads="1"/>
          </p:cNvSpPr>
          <p:nvPr/>
        </p:nvSpPr>
        <p:spPr bwMode="auto">
          <a:xfrm rot="9347206">
            <a:off x="322263" y="2852738"/>
            <a:ext cx="760412" cy="1185862"/>
          </a:xfrm>
          <a:prstGeom prst="upArrow">
            <a:avLst>
              <a:gd name="adj1" fmla="val 42778"/>
              <a:gd name="adj2" fmla="val 56785"/>
            </a:avLst>
          </a:prstGeom>
          <a:solidFill>
            <a:srgbClr val="CC0000"/>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3.7037E-6 L -0.025 0.17222 " pathEditMode="relative" rAng="0" ptsTypes="AA">
                                      <p:cBhvr>
                                        <p:cTn id="6" dur="2000" fill="hold"/>
                                        <p:tgtEl>
                                          <p:spTgt spid="22585"/>
                                        </p:tgtEl>
                                        <p:attrNameLst>
                                          <p:attrName>ppt_x</p:attrName>
                                          <p:attrName>ppt_y</p:attrName>
                                        </p:attrNameLst>
                                      </p:cBhvr>
                                      <p:rCtr x="-13" y="86"/>
                                    </p:animMotion>
                                  </p:childTnLst>
                                </p:cTn>
                              </p:par>
                              <p:par>
                                <p:cTn id="7" presetID="42" presetClass="path" presetSubtype="0" accel="50000" decel="50000" fill="hold" nodeType="withEffect">
                                  <p:stCondLst>
                                    <p:cond delay="0"/>
                                  </p:stCondLst>
                                  <p:childTnLst>
                                    <p:animMotion origin="layout" path="M -2.5E-6 -2.22222E-6 L 0.02917 0.17222 " pathEditMode="relative" rAng="0" ptsTypes="AA">
                                      <p:cBhvr>
                                        <p:cTn id="8" dur="2000" fill="hold"/>
                                        <p:tgtEl>
                                          <p:spTgt spid="22584"/>
                                        </p:tgtEl>
                                        <p:attrNameLst>
                                          <p:attrName>ppt_x</p:attrName>
                                          <p:attrName>ppt_y</p:attrName>
                                        </p:attrNameLst>
                                      </p:cBhvr>
                                      <p:rCtr x="15"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2894013" y="3125788"/>
            <a:ext cx="258762" cy="1739900"/>
          </a:xfrm>
          <a:prstGeom prst="rect">
            <a:avLst/>
          </a:prstGeom>
          <a:solidFill>
            <a:schemeClr val="folHlink"/>
          </a:solidFill>
          <a:ln w="9525">
            <a:miter lim="800000"/>
            <a:headEnd/>
            <a:tailEnd/>
          </a:ln>
          <a:effectLst/>
          <a:scene3d>
            <a:camera prst="legacyObliqueTopRight">
              <a:rot lat="300000" lon="1500000" rev="0"/>
            </a:camera>
            <a:lightRig rig="legacyFlat3" dir="b"/>
          </a:scene3d>
          <a:sp3d extrusionH="2309800" prstMaterial="legacyMetal">
            <a:bevelT w="13500" h="13500" prst="angle"/>
            <a:bevelB w="13500" h="13500" prst="angle"/>
            <a:extrusionClr>
              <a:schemeClr val="folHlink"/>
            </a:extrusionClr>
          </a:sp3d>
        </p:spPr>
        <p:txBody>
          <a:bodyPr wrap="none" anchor="ctr">
            <a:flatTx/>
          </a:bodyPr>
          <a:lstStyle/>
          <a:p>
            <a:endParaRPr lang="el-GR"/>
          </a:p>
        </p:txBody>
      </p:sp>
      <p:sp>
        <p:nvSpPr>
          <p:cNvPr id="54276" name="Freeform 4"/>
          <p:cNvSpPr>
            <a:spLocks/>
          </p:cNvSpPr>
          <p:nvPr/>
        </p:nvSpPr>
        <p:spPr bwMode="auto">
          <a:xfrm>
            <a:off x="4017963" y="2362200"/>
            <a:ext cx="990600" cy="2374900"/>
          </a:xfrm>
          <a:custGeom>
            <a:avLst/>
            <a:gdLst/>
            <a:ahLst/>
            <a:cxnLst>
              <a:cxn ang="0">
                <a:pos x="624" y="0"/>
              </a:cxn>
              <a:cxn ang="0">
                <a:pos x="624" y="656"/>
              </a:cxn>
              <a:cxn ang="0">
                <a:pos x="182" y="656"/>
              </a:cxn>
              <a:cxn ang="0">
                <a:pos x="182" y="920"/>
              </a:cxn>
              <a:cxn ang="0">
                <a:pos x="614" y="920"/>
              </a:cxn>
              <a:cxn ang="0">
                <a:pos x="614" y="1496"/>
              </a:cxn>
              <a:cxn ang="0">
                <a:pos x="307" y="1496"/>
              </a:cxn>
              <a:cxn ang="0">
                <a:pos x="307" y="1347"/>
              </a:cxn>
              <a:cxn ang="0">
                <a:pos x="432" y="1347"/>
              </a:cxn>
              <a:cxn ang="0">
                <a:pos x="432" y="1174"/>
              </a:cxn>
              <a:cxn ang="0">
                <a:pos x="0" y="1174"/>
              </a:cxn>
              <a:cxn ang="0">
                <a:pos x="0" y="346"/>
              </a:cxn>
              <a:cxn ang="0">
                <a:pos x="420" y="346"/>
              </a:cxn>
              <a:cxn ang="0">
                <a:pos x="419" y="160"/>
              </a:cxn>
              <a:cxn ang="0">
                <a:pos x="253" y="160"/>
              </a:cxn>
              <a:cxn ang="0">
                <a:pos x="253" y="0"/>
              </a:cxn>
              <a:cxn ang="0">
                <a:pos x="624" y="0"/>
              </a:cxn>
            </a:cxnLst>
            <a:rect l="0" t="0" r="r" b="b"/>
            <a:pathLst>
              <a:path w="624" h="1496">
                <a:moveTo>
                  <a:pt x="624" y="0"/>
                </a:moveTo>
                <a:lnTo>
                  <a:pt x="624" y="656"/>
                </a:lnTo>
                <a:lnTo>
                  <a:pt x="182" y="656"/>
                </a:lnTo>
                <a:lnTo>
                  <a:pt x="182" y="920"/>
                </a:lnTo>
                <a:lnTo>
                  <a:pt x="614" y="920"/>
                </a:lnTo>
                <a:lnTo>
                  <a:pt x="614" y="1496"/>
                </a:lnTo>
                <a:lnTo>
                  <a:pt x="307" y="1496"/>
                </a:lnTo>
                <a:lnTo>
                  <a:pt x="307" y="1347"/>
                </a:lnTo>
                <a:lnTo>
                  <a:pt x="432" y="1347"/>
                </a:lnTo>
                <a:lnTo>
                  <a:pt x="432" y="1174"/>
                </a:lnTo>
                <a:lnTo>
                  <a:pt x="0" y="1174"/>
                </a:lnTo>
                <a:lnTo>
                  <a:pt x="0" y="346"/>
                </a:lnTo>
                <a:lnTo>
                  <a:pt x="420" y="346"/>
                </a:lnTo>
                <a:lnTo>
                  <a:pt x="419" y="160"/>
                </a:lnTo>
                <a:lnTo>
                  <a:pt x="253" y="160"/>
                </a:lnTo>
                <a:lnTo>
                  <a:pt x="253" y="0"/>
                </a:lnTo>
                <a:lnTo>
                  <a:pt x="624" y="0"/>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54277" name="Freeform 5"/>
          <p:cNvSpPr>
            <a:spLocks/>
          </p:cNvSpPr>
          <p:nvPr/>
        </p:nvSpPr>
        <p:spPr bwMode="auto">
          <a:xfrm>
            <a:off x="3486150" y="3192463"/>
            <a:ext cx="990600" cy="1325562"/>
          </a:xfrm>
          <a:custGeom>
            <a:avLst/>
            <a:gdLst/>
            <a:ahLst/>
            <a:cxnLst>
              <a:cxn ang="0">
                <a:pos x="624" y="315"/>
              </a:cxn>
              <a:cxn ang="0">
                <a:pos x="182" y="315"/>
              </a:cxn>
              <a:cxn ang="0">
                <a:pos x="182" y="579"/>
              </a:cxn>
              <a:cxn ang="0">
                <a:pos x="614" y="579"/>
              </a:cxn>
              <a:cxn ang="0">
                <a:pos x="614" y="835"/>
              </a:cxn>
              <a:cxn ang="0">
                <a:pos x="0" y="833"/>
              </a:cxn>
              <a:cxn ang="0">
                <a:pos x="0" y="5"/>
              </a:cxn>
              <a:cxn ang="0">
                <a:pos x="623" y="0"/>
              </a:cxn>
              <a:cxn ang="0">
                <a:pos x="624" y="315"/>
              </a:cxn>
            </a:cxnLst>
            <a:rect l="0" t="0" r="r" b="b"/>
            <a:pathLst>
              <a:path w="624" h="835">
                <a:moveTo>
                  <a:pt x="624" y="315"/>
                </a:moveTo>
                <a:lnTo>
                  <a:pt x="182" y="315"/>
                </a:lnTo>
                <a:lnTo>
                  <a:pt x="182" y="579"/>
                </a:lnTo>
                <a:lnTo>
                  <a:pt x="614" y="579"/>
                </a:lnTo>
                <a:lnTo>
                  <a:pt x="614" y="835"/>
                </a:lnTo>
                <a:lnTo>
                  <a:pt x="0" y="833"/>
                </a:lnTo>
                <a:lnTo>
                  <a:pt x="0" y="5"/>
                </a:lnTo>
                <a:lnTo>
                  <a:pt x="623" y="0"/>
                </a:lnTo>
                <a:lnTo>
                  <a:pt x="624" y="315"/>
                </a:lnTo>
                <a:close/>
              </a:path>
            </a:pathLst>
          </a:custGeom>
          <a:solidFill>
            <a:schemeClr val="hlink"/>
          </a:solidFill>
          <a:ln w="9525">
            <a:round/>
            <a:headEnd/>
            <a:tailEnd/>
          </a:ln>
          <a:effectLst/>
          <a:scene3d>
            <a:camera prst="legacyObliqueTopRight">
              <a:rot lat="300000" lon="1500000" rev="0"/>
            </a:camera>
            <a:lightRig rig="legacyFlat3" dir="b"/>
          </a:scene3d>
          <a:sp3d extrusionH="735000" prstMaterial="legacyMetal">
            <a:bevelT w="13500" h="13500" prst="angle"/>
            <a:bevelB w="13500" h="13500" prst="angle"/>
            <a:extrusionClr>
              <a:schemeClr val="hlink"/>
            </a:extrusionClr>
          </a:sp3d>
        </p:spPr>
        <p:txBody>
          <a:bodyPr>
            <a:flatTx/>
          </a:bodyPr>
          <a:lstStyle/>
          <a:p>
            <a:endParaRPr lang="el-GR"/>
          </a:p>
        </p:txBody>
      </p:sp>
      <p:sp>
        <p:nvSpPr>
          <p:cNvPr id="54274" name="Freeform 2"/>
          <p:cNvSpPr>
            <a:spLocks/>
          </p:cNvSpPr>
          <p:nvPr/>
        </p:nvSpPr>
        <p:spPr bwMode="auto">
          <a:xfrm>
            <a:off x="3157538" y="2822575"/>
            <a:ext cx="990600" cy="2374900"/>
          </a:xfrm>
          <a:custGeom>
            <a:avLst/>
            <a:gdLst/>
            <a:ahLst/>
            <a:cxnLst>
              <a:cxn ang="0">
                <a:pos x="624" y="0"/>
              </a:cxn>
              <a:cxn ang="0">
                <a:pos x="624" y="656"/>
              </a:cxn>
              <a:cxn ang="0">
                <a:pos x="182" y="656"/>
              </a:cxn>
              <a:cxn ang="0">
                <a:pos x="182" y="920"/>
              </a:cxn>
              <a:cxn ang="0">
                <a:pos x="614" y="920"/>
              </a:cxn>
              <a:cxn ang="0">
                <a:pos x="614" y="1496"/>
              </a:cxn>
              <a:cxn ang="0">
                <a:pos x="307" y="1496"/>
              </a:cxn>
              <a:cxn ang="0">
                <a:pos x="307" y="1347"/>
              </a:cxn>
              <a:cxn ang="0">
                <a:pos x="432" y="1347"/>
              </a:cxn>
              <a:cxn ang="0">
                <a:pos x="432" y="1174"/>
              </a:cxn>
              <a:cxn ang="0">
                <a:pos x="0" y="1174"/>
              </a:cxn>
              <a:cxn ang="0">
                <a:pos x="0" y="346"/>
              </a:cxn>
              <a:cxn ang="0">
                <a:pos x="420" y="346"/>
              </a:cxn>
              <a:cxn ang="0">
                <a:pos x="419" y="160"/>
              </a:cxn>
              <a:cxn ang="0">
                <a:pos x="253" y="160"/>
              </a:cxn>
              <a:cxn ang="0">
                <a:pos x="253" y="0"/>
              </a:cxn>
              <a:cxn ang="0">
                <a:pos x="624" y="0"/>
              </a:cxn>
            </a:cxnLst>
            <a:rect l="0" t="0" r="r" b="b"/>
            <a:pathLst>
              <a:path w="624" h="1496">
                <a:moveTo>
                  <a:pt x="624" y="0"/>
                </a:moveTo>
                <a:lnTo>
                  <a:pt x="624" y="656"/>
                </a:lnTo>
                <a:lnTo>
                  <a:pt x="182" y="656"/>
                </a:lnTo>
                <a:lnTo>
                  <a:pt x="182" y="920"/>
                </a:lnTo>
                <a:lnTo>
                  <a:pt x="614" y="920"/>
                </a:lnTo>
                <a:lnTo>
                  <a:pt x="614" y="1496"/>
                </a:lnTo>
                <a:lnTo>
                  <a:pt x="307" y="1496"/>
                </a:lnTo>
                <a:lnTo>
                  <a:pt x="307" y="1347"/>
                </a:lnTo>
                <a:lnTo>
                  <a:pt x="432" y="1347"/>
                </a:lnTo>
                <a:lnTo>
                  <a:pt x="432" y="1174"/>
                </a:lnTo>
                <a:lnTo>
                  <a:pt x="0" y="1174"/>
                </a:lnTo>
                <a:lnTo>
                  <a:pt x="0" y="346"/>
                </a:lnTo>
                <a:lnTo>
                  <a:pt x="420" y="346"/>
                </a:lnTo>
                <a:lnTo>
                  <a:pt x="419" y="160"/>
                </a:lnTo>
                <a:lnTo>
                  <a:pt x="253" y="160"/>
                </a:lnTo>
                <a:lnTo>
                  <a:pt x="253" y="0"/>
                </a:lnTo>
                <a:lnTo>
                  <a:pt x="624" y="0"/>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54278" name="Rectangle 6"/>
          <p:cNvSpPr>
            <a:spLocks noGrp="1" noChangeArrowheads="1"/>
          </p:cNvSpPr>
          <p:nvPr>
            <p:ph type="title"/>
          </p:nvPr>
        </p:nvSpPr>
        <p:spPr/>
        <p:txBody>
          <a:bodyPr/>
          <a:lstStyle/>
          <a:p>
            <a:r>
              <a:rPr lang="el-GR">
                <a:solidFill>
                  <a:schemeClr val="tx1">
                    <a:lumMod val="75000"/>
                    <a:lumOff val="25000"/>
                  </a:schemeClr>
                </a:solidFill>
                <a:effectLst/>
              </a:rPr>
              <a:t>Άγκιστρο ή αγκύλιο (</a:t>
            </a:r>
            <a:r>
              <a:rPr lang="en-US">
                <a:solidFill>
                  <a:schemeClr val="tx1">
                    <a:lumMod val="75000"/>
                    <a:lumOff val="25000"/>
                  </a:schemeClr>
                </a:solidFill>
                <a:effectLst/>
              </a:rPr>
              <a:t>bracket)</a:t>
            </a:r>
            <a:endParaRPr lang="el-GR">
              <a:solidFill>
                <a:schemeClr val="tx1">
                  <a:lumMod val="75000"/>
                  <a:lumOff val="25000"/>
                </a:schemeClr>
              </a:solidFill>
              <a:effectLst/>
            </a:endParaRPr>
          </a:p>
        </p:txBody>
      </p:sp>
      <p:sp>
        <p:nvSpPr>
          <p:cNvPr id="54279" name="Text Box 7"/>
          <p:cNvSpPr txBox="1">
            <a:spLocks noChangeArrowheads="1"/>
          </p:cNvSpPr>
          <p:nvPr/>
        </p:nvSpPr>
        <p:spPr bwMode="auto">
          <a:xfrm>
            <a:off x="1250950" y="2449513"/>
            <a:ext cx="871538" cy="457200"/>
          </a:xfrm>
          <a:prstGeom prst="rect">
            <a:avLst/>
          </a:prstGeom>
          <a:noFill/>
          <a:ln w="9525">
            <a:noFill/>
            <a:miter lim="800000"/>
            <a:headEnd/>
            <a:tailEnd/>
          </a:ln>
          <a:effectLst/>
        </p:spPr>
        <p:txBody>
          <a:bodyPr wrap="none">
            <a:spAutoFit/>
          </a:bodyPr>
          <a:lstStyle/>
          <a:p>
            <a:r>
              <a:rPr lang="el-GR" dirty="0">
                <a:solidFill>
                  <a:schemeClr val="tx1">
                    <a:lumMod val="75000"/>
                    <a:lumOff val="25000"/>
                  </a:schemeClr>
                </a:solidFill>
                <a:latin typeface="Calibri" pitchFamily="34" charset="0"/>
              </a:rPr>
              <a:t>Βάση</a:t>
            </a:r>
          </a:p>
        </p:txBody>
      </p:sp>
      <p:sp>
        <p:nvSpPr>
          <p:cNvPr id="54280" name="Text Box 8"/>
          <p:cNvSpPr txBox="1">
            <a:spLocks noChangeArrowheads="1"/>
          </p:cNvSpPr>
          <p:nvPr/>
        </p:nvSpPr>
        <p:spPr bwMode="auto">
          <a:xfrm>
            <a:off x="5864225" y="2566988"/>
            <a:ext cx="1843088" cy="457200"/>
          </a:xfrm>
          <a:prstGeom prst="rect">
            <a:avLst/>
          </a:prstGeom>
          <a:noFill/>
          <a:ln w="9525">
            <a:noFill/>
            <a:miter lim="800000"/>
            <a:headEnd/>
            <a:tailEnd/>
          </a:ln>
          <a:effectLst/>
        </p:spPr>
        <p:txBody>
          <a:bodyPr wrap="none">
            <a:spAutoFit/>
          </a:bodyPr>
          <a:lstStyle/>
          <a:p>
            <a:r>
              <a:rPr lang="el-GR">
                <a:solidFill>
                  <a:schemeClr val="tx1">
                    <a:lumMod val="75000"/>
                    <a:lumOff val="25000"/>
                  </a:schemeClr>
                </a:solidFill>
                <a:latin typeface="Calibri" pitchFamily="34" charset="0"/>
              </a:rPr>
              <a:t>Εγκοπή (</a:t>
            </a:r>
            <a:r>
              <a:rPr lang="en-US">
                <a:solidFill>
                  <a:schemeClr val="tx1">
                    <a:lumMod val="75000"/>
                    <a:lumOff val="25000"/>
                  </a:schemeClr>
                </a:solidFill>
                <a:latin typeface="Calibri" pitchFamily="34" charset="0"/>
              </a:rPr>
              <a:t>slot</a:t>
            </a:r>
            <a:r>
              <a:rPr lang="el-GR">
                <a:solidFill>
                  <a:schemeClr val="tx1">
                    <a:lumMod val="75000"/>
                    <a:lumOff val="25000"/>
                  </a:schemeClr>
                </a:solidFill>
                <a:latin typeface="Calibri" pitchFamily="34" charset="0"/>
              </a:rPr>
              <a:t>)</a:t>
            </a:r>
          </a:p>
        </p:txBody>
      </p:sp>
      <p:sp>
        <p:nvSpPr>
          <p:cNvPr id="54281" name="Text Box 9"/>
          <p:cNvSpPr txBox="1">
            <a:spLocks noChangeArrowheads="1"/>
          </p:cNvSpPr>
          <p:nvPr/>
        </p:nvSpPr>
        <p:spPr bwMode="auto">
          <a:xfrm>
            <a:off x="5997575" y="4824413"/>
            <a:ext cx="1355243" cy="461665"/>
          </a:xfrm>
          <a:prstGeom prst="rect">
            <a:avLst/>
          </a:prstGeom>
          <a:noFill/>
          <a:ln w="9525">
            <a:noFill/>
            <a:miter lim="800000"/>
            <a:headEnd/>
            <a:tailEnd/>
          </a:ln>
          <a:effectLst/>
        </p:spPr>
        <p:txBody>
          <a:bodyPr wrap="none">
            <a:spAutoFit/>
          </a:bodyPr>
          <a:lstStyle/>
          <a:p>
            <a:r>
              <a:rPr lang="el-GR">
                <a:solidFill>
                  <a:schemeClr val="tx1">
                    <a:lumMod val="75000"/>
                    <a:lumOff val="25000"/>
                  </a:schemeClr>
                </a:solidFill>
                <a:latin typeface="Calibri" pitchFamily="34" charset="0"/>
              </a:rPr>
              <a:t>Πτερύγια</a:t>
            </a:r>
          </a:p>
        </p:txBody>
      </p:sp>
      <p:sp>
        <p:nvSpPr>
          <p:cNvPr id="54282" name="Line 10"/>
          <p:cNvSpPr>
            <a:spLocks noChangeShapeType="1"/>
          </p:cNvSpPr>
          <p:nvPr/>
        </p:nvSpPr>
        <p:spPr bwMode="auto">
          <a:xfrm>
            <a:off x="2108200" y="2846388"/>
            <a:ext cx="708025" cy="473075"/>
          </a:xfrm>
          <a:prstGeom prst="line">
            <a:avLst/>
          </a:prstGeom>
          <a:noFill/>
          <a:ln w="76200">
            <a:solidFill>
              <a:schemeClr val="accent1"/>
            </a:solidFill>
            <a:round/>
            <a:headEnd/>
            <a:tailEnd type="triangle" w="med" len="med"/>
          </a:ln>
          <a:effectLst/>
        </p:spPr>
        <p:txBody>
          <a:bodyPr/>
          <a:lstStyle/>
          <a:p>
            <a:endParaRPr lang="el-GR"/>
          </a:p>
        </p:txBody>
      </p:sp>
      <p:sp>
        <p:nvSpPr>
          <p:cNvPr id="54283" name="Line 11"/>
          <p:cNvSpPr>
            <a:spLocks noChangeShapeType="1"/>
          </p:cNvSpPr>
          <p:nvPr/>
        </p:nvSpPr>
        <p:spPr bwMode="auto">
          <a:xfrm flipH="1">
            <a:off x="5243513" y="3003550"/>
            <a:ext cx="677862" cy="487363"/>
          </a:xfrm>
          <a:prstGeom prst="line">
            <a:avLst/>
          </a:prstGeom>
          <a:noFill/>
          <a:ln w="76200">
            <a:solidFill>
              <a:schemeClr val="accent1"/>
            </a:solidFill>
            <a:round/>
            <a:headEnd/>
            <a:tailEnd type="triangle" w="med" len="med"/>
          </a:ln>
          <a:effectLst/>
        </p:spPr>
        <p:txBody>
          <a:bodyPr/>
          <a:lstStyle/>
          <a:p>
            <a:endParaRPr lang="el-GR"/>
          </a:p>
        </p:txBody>
      </p:sp>
      <p:sp>
        <p:nvSpPr>
          <p:cNvPr id="54284" name="Line 12"/>
          <p:cNvSpPr>
            <a:spLocks noChangeShapeType="1"/>
          </p:cNvSpPr>
          <p:nvPr/>
        </p:nvSpPr>
        <p:spPr bwMode="auto">
          <a:xfrm flipH="1" flipV="1">
            <a:off x="5370513" y="4695825"/>
            <a:ext cx="661987" cy="190500"/>
          </a:xfrm>
          <a:prstGeom prst="line">
            <a:avLst/>
          </a:prstGeom>
          <a:noFill/>
          <a:ln w="76200">
            <a:solidFill>
              <a:schemeClr val="accent1"/>
            </a:solidFill>
            <a:round/>
            <a:headEnd/>
            <a:tailEnd type="triangle" w="med" len="med"/>
          </a:ln>
          <a:effectLst/>
        </p:spPr>
        <p:txBody>
          <a:bodyPr/>
          <a:lstStyle/>
          <a:p>
            <a:endParaRPr lang="el-GR"/>
          </a:p>
        </p:txBody>
      </p:sp>
      <p:sp>
        <p:nvSpPr>
          <p:cNvPr id="54285" name="Line 13"/>
          <p:cNvSpPr>
            <a:spLocks noChangeShapeType="1"/>
          </p:cNvSpPr>
          <p:nvPr/>
        </p:nvSpPr>
        <p:spPr bwMode="auto">
          <a:xfrm flipH="1">
            <a:off x="4494213" y="5030788"/>
            <a:ext cx="1443037" cy="74612"/>
          </a:xfrm>
          <a:prstGeom prst="line">
            <a:avLst/>
          </a:prstGeom>
          <a:noFill/>
          <a:ln w="76200">
            <a:solidFill>
              <a:schemeClr val="accent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l-GR">
                <a:solidFill>
                  <a:schemeClr val="tx1">
                    <a:lumMod val="75000"/>
                    <a:lumOff val="25000"/>
                  </a:schemeClr>
                </a:solidFill>
                <a:effectLst/>
              </a:rPr>
              <a:t>Η Στήριξη στην Ορθοδοντική</a:t>
            </a:r>
          </a:p>
        </p:txBody>
      </p:sp>
      <p:sp>
        <p:nvSpPr>
          <p:cNvPr id="4099" name="Rectangle 3"/>
          <p:cNvSpPr>
            <a:spLocks noGrp="1" noChangeArrowheads="1"/>
          </p:cNvSpPr>
          <p:nvPr>
            <p:ph type="subTitle" idx="1"/>
          </p:nvPr>
        </p:nvSpPr>
        <p:spPr>
          <a:xfrm>
            <a:off x="755650" y="3886200"/>
            <a:ext cx="7632700" cy="1752600"/>
          </a:xfrm>
        </p:spPr>
        <p:txBody>
          <a:bodyPr/>
          <a:lstStyle/>
          <a:p>
            <a:pPr>
              <a:lnSpc>
                <a:spcPct val="80000"/>
              </a:lnSpc>
            </a:pPr>
            <a:r>
              <a:rPr lang="en-US" sz="2800" dirty="0">
                <a:solidFill>
                  <a:schemeClr val="tx1">
                    <a:lumMod val="75000"/>
                    <a:lumOff val="25000"/>
                  </a:schemeClr>
                </a:solidFill>
                <a:effectLst/>
              </a:rPr>
              <a:t>“</a:t>
            </a:r>
            <a:r>
              <a:rPr lang="el-GR" sz="2800" dirty="0" err="1">
                <a:solidFill>
                  <a:schemeClr val="tx1">
                    <a:lumMod val="75000"/>
                    <a:lumOff val="25000"/>
                  </a:schemeClr>
                </a:solidFill>
                <a:effectLst/>
              </a:rPr>
              <a:t>Δος</a:t>
            </a:r>
            <a:r>
              <a:rPr lang="el-GR" sz="2800" dirty="0">
                <a:solidFill>
                  <a:schemeClr val="tx1">
                    <a:lumMod val="75000"/>
                    <a:lumOff val="25000"/>
                  </a:schemeClr>
                </a:solidFill>
                <a:effectLst/>
              </a:rPr>
              <a:t> </a:t>
            </a:r>
            <a:r>
              <a:rPr lang="el-GR" sz="2800" dirty="0" err="1">
                <a:solidFill>
                  <a:schemeClr val="tx1">
                    <a:lumMod val="75000"/>
                    <a:lumOff val="25000"/>
                  </a:schemeClr>
                </a:solidFill>
                <a:effectLst/>
              </a:rPr>
              <a:t>μοι</a:t>
            </a:r>
            <a:r>
              <a:rPr lang="el-GR" sz="2800" dirty="0">
                <a:solidFill>
                  <a:schemeClr val="tx1">
                    <a:lumMod val="75000"/>
                    <a:lumOff val="25000"/>
                  </a:schemeClr>
                </a:solidFill>
                <a:effectLst/>
              </a:rPr>
              <a:t> πα </a:t>
            </a:r>
            <a:r>
              <a:rPr lang="el-GR" sz="2800" dirty="0" err="1">
                <a:solidFill>
                  <a:schemeClr val="tx1">
                    <a:lumMod val="75000"/>
                    <a:lumOff val="25000"/>
                  </a:schemeClr>
                </a:solidFill>
                <a:effectLst/>
              </a:rPr>
              <a:t>στω</a:t>
            </a:r>
            <a:r>
              <a:rPr lang="el-GR" sz="2800" dirty="0">
                <a:solidFill>
                  <a:schemeClr val="tx1">
                    <a:lumMod val="75000"/>
                    <a:lumOff val="25000"/>
                  </a:schemeClr>
                </a:solidFill>
                <a:effectLst/>
              </a:rPr>
              <a:t> και τον </a:t>
            </a:r>
            <a:r>
              <a:rPr lang="el-GR" sz="2800" dirty="0" err="1">
                <a:solidFill>
                  <a:schemeClr val="tx1">
                    <a:lumMod val="75000"/>
                    <a:lumOff val="25000"/>
                  </a:schemeClr>
                </a:solidFill>
                <a:effectLst/>
              </a:rPr>
              <a:t>γομφίον</a:t>
            </a:r>
            <a:r>
              <a:rPr lang="el-GR" sz="2800" dirty="0">
                <a:solidFill>
                  <a:schemeClr val="tx1">
                    <a:lumMod val="75000"/>
                    <a:lumOff val="25000"/>
                  </a:schemeClr>
                </a:solidFill>
                <a:effectLst/>
              </a:rPr>
              <a:t> </a:t>
            </a:r>
            <a:r>
              <a:rPr lang="el-GR" sz="2800" dirty="0" err="1">
                <a:solidFill>
                  <a:schemeClr val="tx1">
                    <a:lumMod val="75000"/>
                    <a:lumOff val="25000"/>
                  </a:schemeClr>
                </a:solidFill>
                <a:effectLst/>
              </a:rPr>
              <a:t>κινάσω</a:t>
            </a:r>
            <a:r>
              <a:rPr lang="en-US" sz="2800" dirty="0">
                <a:solidFill>
                  <a:schemeClr val="tx1">
                    <a:lumMod val="75000"/>
                    <a:lumOff val="25000"/>
                  </a:schemeClr>
                </a:solidFill>
                <a:effectLst/>
              </a:rPr>
              <a:t>”</a:t>
            </a:r>
          </a:p>
          <a:p>
            <a:pPr>
              <a:lnSpc>
                <a:spcPct val="80000"/>
              </a:lnSpc>
            </a:pPr>
            <a:r>
              <a:rPr lang="en-US" sz="2800" dirty="0">
                <a:solidFill>
                  <a:schemeClr val="tx1">
                    <a:lumMod val="75000"/>
                    <a:lumOff val="25000"/>
                  </a:schemeClr>
                </a:solidFill>
                <a:effectLst/>
              </a:rPr>
              <a:t>“</a:t>
            </a:r>
            <a:r>
              <a:rPr lang="el-GR" sz="2800" dirty="0" err="1">
                <a:solidFill>
                  <a:schemeClr val="tx1">
                    <a:lumMod val="75000"/>
                    <a:lumOff val="25000"/>
                  </a:schemeClr>
                </a:solidFill>
                <a:effectLst/>
              </a:rPr>
              <a:t>Δος</a:t>
            </a:r>
            <a:r>
              <a:rPr lang="el-GR" sz="2800" dirty="0">
                <a:solidFill>
                  <a:schemeClr val="tx1">
                    <a:lumMod val="75000"/>
                    <a:lumOff val="25000"/>
                  </a:schemeClr>
                </a:solidFill>
                <a:effectLst/>
              </a:rPr>
              <a:t> </a:t>
            </a:r>
            <a:r>
              <a:rPr lang="el-GR" sz="2800" dirty="0" err="1">
                <a:solidFill>
                  <a:schemeClr val="tx1">
                    <a:lumMod val="75000"/>
                    <a:lumOff val="25000"/>
                  </a:schemeClr>
                </a:solidFill>
                <a:effectLst/>
              </a:rPr>
              <a:t>μοι</a:t>
            </a:r>
            <a:r>
              <a:rPr lang="el-GR" sz="2800" dirty="0">
                <a:solidFill>
                  <a:schemeClr val="tx1">
                    <a:lumMod val="75000"/>
                    <a:lumOff val="25000"/>
                  </a:schemeClr>
                </a:solidFill>
                <a:effectLst/>
              </a:rPr>
              <a:t> που </a:t>
            </a:r>
            <a:r>
              <a:rPr lang="el-GR" sz="2800" dirty="0" err="1">
                <a:solidFill>
                  <a:schemeClr val="tx1">
                    <a:lumMod val="75000"/>
                    <a:lumOff val="25000"/>
                  </a:schemeClr>
                </a:solidFill>
                <a:effectLst/>
              </a:rPr>
              <a:t>στω</a:t>
            </a:r>
            <a:r>
              <a:rPr lang="el-GR" sz="2800" dirty="0">
                <a:solidFill>
                  <a:schemeClr val="tx1">
                    <a:lumMod val="75000"/>
                    <a:lumOff val="25000"/>
                  </a:schemeClr>
                </a:solidFill>
                <a:effectLst/>
              </a:rPr>
              <a:t> και κινώ τον </a:t>
            </a:r>
            <a:r>
              <a:rPr lang="el-GR" sz="2800" dirty="0" err="1">
                <a:solidFill>
                  <a:schemeClr val="tx1">
                    <a:lumMod val="75000"/>
                    <a:lumOff val="25000"/>
                  </a:schemeClr>
                </a:solidFill>
                <a:effectLst/>
              </a:rPr>
              <a:t>γομφίον</a:t>
            </a:r>
            <a:r>
              <a:rPr lang="en-US" sz="2800" dirty="0">
                <a:solidFill>
                  <a:schemeClr val="tx1">
                    <a:lumMod val="75000"/>
                    <a:lumOff val="25000"/>
                  </a:schemeClr>
                </a:solidFill>
                <a:effectLst/>
              </a:rPr>
              <a:t>”</a:t>
            </a:r>
          </a:p>
          <a:p>
            <a:pPr>
              <a:lnSpc>
                <a:spcPct val="80000"/>
              </a:lnSpc>
            </a:pPr>
            <a:endParaRPr lang="en-US" sz="2800" dirty="0">
              <a:solidFill>
                <a:schemeClr val="tx1">
                  <a:lumMod val="75000"/>
                  <a:lumOff val="25000"/>
                </a:schemeClr>
              </a:solidFill>
              <a:effectLst/>
            </a:endParaRPr>
          </a:p>
          <a:p>
            <a:pPr algn="r">
              <a:lnSpc>
                <a:spcPct val="80000"/>
              </a:lnSpc>
            </a:pPr>
            <a:r>
              <a:rPr lang="el-GR" sz="2800" dirty="0">
                <a:solidFill>
                  <a:schemeClr val="tx1">
                    <a:lumMod val="75000"/>
                    <a:lumOff val="25000"/>
                  </a:schemeClr>
                </a:solidFill>
                <a:effectLst/>
              </a:rPr>
              <a:t>(Αρχιμήδης)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a:solidFill>
                  <a:schemeClr val="tx1">
                    <a:lumMod val="75000"/>
                    <a:lumOff val="25000"/>
                  </a:schemeClr>
                </a:solidFill>
                <a:effectLst/>
              </a:rPr>
              <a:t>Ορθοδοντική Στήριξη, Ορισμός:</a:t>
            </a:r>
          </a:p>
        </p:txBody>
      </p:sp>
      <p:sp>
        <p:nvSpPr>
          <p:cNvPr id="5123" name="Rectangle 3"/>
          <p:cNvSpPr>
            <a:spLocks noGrp="1" noChangeArrowheads="1"/>
          </p:cNvSpPr>
          <p:nvPr>
            <p:ph type="body" idx="1"/>
          </p:nvPr>
        </p:nvSpPr>
        <p:spPr/>
        <p:txBody>
          <a:bodyPr/>
          <a:lstStyle/>
          <a:p>
            <a:r>
              <a:rPr lang="el-GR" dirty="0">
                <a:solidFill>
                  <a:schemeClr val="tx1">
                    <a:lumMod val="75000"/>
                    <a:lumOff val="25000"/>
                  </a:schemeClr>
                </a:solidFill>
                <a:effectLst/>
              </a:rPr>
              <a:t>Τα στοιχεία (δόντια, κ.ά.) που χρησιμοποιούνται για την εφαρμογή των δυνάμεων.</a:t>
            </a:r>
            <a:endParaRPr lang="en-US" dirty="0">
              <a:solidFill>
                <a:schemeClr val="tx1">
                  <a:lumMod val="75000"/>
                  <a:lumOff val="25000"/>
                </a:schemeClr>
              </a:solidFill>
              <a:effectLst/>
            </a:endParaRPr>
          </a:p>
          <a:p>
            <a:r>
              <a:rPr lang="el-GR" dirty="0">
                <a:solidFill>
                  <a:schemeClr val="tx1">
                    <a:lumMod val="75000"/>
                    <a:lumOff val="25000"/>
                  </a:schemeClr>
                </a:solidFill>
                <a:effectLst/>
              </a:rPr>
              <a:t>Ο έλεγχος των δυνάμεων </a:t>
            </a:r>
            <a:r>
              <a:rPr lang="en-US" dirty="0">
                <a:solidFill>
                  <a:schemeClr val="tx1">
                    <a:lumMod val="75000"/>
                    <a:lumOff val="25000"/>
                  </a:schemeClr>
                </a:solidFill>
                <a:effectLst/>
              </a:rPr>
              <a:t>“</a:t>
            </a:r>
            <a:r>
              <a:rPr lang="el-GR" dirty="0">
                <a:solidFill>
                  <a:schemeClr val="tx1">
                    <a:lumMod val="75000"/>
                    <a:lumOff val="25000"/>
                  </a:schemeClr>
                </a:solidFill>
                <a:effectLst/>
              </a:rPr>
              <a:t>αντίδρασης</a:t>
            </a:r>
            <a:r>
              <a:rPr lang="en-US" dirty="0">
                <a:solidFill>
                  <a:schemeClr val="tx1">
                    <a:lumMod val="75000"/>
                    <a:lumOff val="25000"/>
                  </a:schemeClr>
                </a:solidFill>
                <a:effectLst/>
              </a:rPr>
              <a:t>”</a:t>
            </a:r>
            <a:r>
              <a:rPr lang="el-GR" dirty="0">
                <a:solidFill>
                  <a:schemeClr val="tx1">
                    <a:lumMod val="75000"/>
                    <a:lumOff val="25000"/>
                  </a:schemeClr>
                </a:solidFill>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sz="4000" dirty="0">
                <a:solidFill>
                  <a:schemeClr val="tx1">
                    <a:lumMod val="75000"/>
                    <a:lumOff val="25000"/>
                  </a:schemeClr>
                </a:solidFill>
                <a:effectLst/>
              </a:rPr>
              <a:t>Είδη στήριξης</a:t>
            </a:r>
            <a:br>
              <a:rPr lang="el-GR" sz="4000" dirty="0">
                <a:solidFill>
                  <a:schemeClr val="tx1">
                    <a:lumMod val="75000"/>
                    <a:lumOff val="25000"/>
                  </a:schemeClr>
                </a:solidFill>
                <a:effectLst/>
              </a:rPr>
            </a:br>
            <a:r>
              <a:rPr lang="el-GR" sz="2800" dirty="0">
                <a:solidFill>
                  <a:schemeClr val="tx1">
                    <a:lumMod val="75000"/>
                    <a:lumOff val="25000"/>
                  </a:schemeClr>
                </a:solidFill>
                <a:effectLst/>
              </a:rPr>
              <a:t>(ως προς το στηρικτικό μέσο)</a:t>
            </a:r>
          </a:p>
        </p:txBody>
      </p:sp>
      <p:sp>
        <p:nvSpPr>
          <p:cNvPr id="35843" name="Rectangle 3"/>
          <p:cNvSpPr>
            <a:spLocks noGrp="1" noChangeArrowheads="1"/>
          </p:cNvSpPr>
          <p:nvPr>
            <p:ph type="body" sz="half" idx="1"/>
          </p:nvPr>
        </p:nvSpPr>
        <p:spPr/>
        <p:txBody>
          <a:bodyPr/>
          <a:lstStyle/>
          <a:p>
            <a:r>
              <a:rPr lang="el-GR" sz="3600" dirty="0" err="1">
                <a:solidFill>
                  <a:schemeClr val="tx1">
                    <a:lumMod val="75000"/>
                    <a:lumOff val="25000"/>
                  </a:schemeClr>
                </a:solidFill>
                <a:effectLst/>
              </a:rPr>
              <a:t>Εξωστοματική</a:t>
            </a:r>
            <a:endParaRPr lang="el-GR" sz="3600" dirty="0">
              <a:solidFill>
                <a:schemeClr val="tx1">
                  <a:lumMod val="75000"/>
                  <a:lumOff val="25000"/>
                </a:schemeClr>
              </a:solidFill>
              <a:effectLst/>
            </a:endParaRPr>
          </a:p>
          <a:p>
            <a:pPr lvl="1"/>
            <a:r>
              <a:rPr lang="el-GR" sz="3200" dirty="0">
                <a:solidFill>
                  <a:schemeClr val="tx1">
                    <a:lumMod val="75000"/>
                    <a:lumOff val="25000"/>
                  </a:schemeClr>
                </a:solidFill>
                <a:effectLst/>
              </a:rPr>
              <a:t>Κρανιακή</a:t>
            </a:r>
          </a:p>
          <a:p>
            <a:pPr lvl="1"/>
            <a:r>
              <a:rPr lang="el-GR" sz="3200" dirty="0">
                <a:solidFill>
                  <a:schemeClr val="tx1">
                    <a:lumMod val="75000"/>
                    <a:lumOff val="25000"/>
                  </a:schemeClr>
                </a:solidFill>
                <a:effectLst/>
              </a:rPr>
              <a:t>Ινιακή</a:t>
            </a:r>
          </a:p>
          <a:p>
            <a:pPr lvl="1"/>
            <a:r>
              <a:rPr lang="el-GR" sz="3200" dirty="0">
                <a:solidFill>
                  <a:schemeClr val="tx1">
                    <a:lumMod val="75000"/>
                    <a:lumOff val="25000"/>
                  </a:schemeClr>
                </a:solidFill>
                <a:effectLst/>
              </a:rPr>
              <a:t>Αυχενική</a:t>
            </a:r>
          </a:p>
          <a:p>
            <a:pPr lvl="1"/>
            <a:r>
              <a:rPr lang="el-GR" sz="3200" dirty="0">
                <a:solidFill>
                  <a:schemeClr val="tx1">
                    <a:lumMod val="75000"/>
                    <a:lumOff val="25000"/>
                  </a:schemeClr>
                </a:solidFill>
                <a:effectLst/>
              </a:rPr>
              <a:t>Προσωπική</a:t>
            </a:r>
          </a:p>
        </p:txBody>
      </p:sp>
      <p:sp>
        <p:nvSpPr>
          <p:cNvPr id="35844" name="Rectangle 4"/>
          <p:cNvSpPr>
            <a:spLocks noGrp="1" noChangeArrowheads="1"/>
          </p:cNvSpPr>
          <p:nvPr>
            <p:ph type="body" sz="half" idx="2"/>
          </p:nvPr>
        </p:nvSpPr>
        <p:spPr/>
        <p:txBody>
          <a:bodyPr/>
          <a:lstStyle/>
          <a:p>
            <a:r>
              <a:rPr lang="el-GR" sz="3600" dirty="0">
                <a:solidFill>
                  <a:schemeClr val="tx1">
                    <a:lumMod val="75000"/>
                    <a:lumOff val="25000"/>
                  </a:schemeClr>
                </a:solidFill>
                <a:effectLst/>
              </a:rPr>
              <a:t>Ενδοστοματική</a:t>
            </a:r>
          </a:p>
          <a:p>
            <a:pPr lvl="1"/>
            <a:r>
              <a:rPr lang="el-GR" sz="3200" dirty="0">
                <a:solidFill>
                  <a:schemeClr val="tx1">
                    <a:lumMod val="75000"/>
                    <a:lumOff val="25000"/>
                  </a:schemeClr>
                </a:solidFill>
                <a:effectLst/>
              </a:rPr>
              <a:t>Οδοντική</a:t>
            </a:r>
          </a:p>
          <a:p>
            <a:pPr lvl="1"/>
            <a:r>
              <a:rPr lang="el-GR" sz="3200" dirty="0">
                <a:solidFill>
                  <a:schemeClr val="tx1">
                    <a:lumMod val="75000"/>
                    <a:lumOff val="25000"/>
                  </a:schemeClr>
                </a:solidFill>
                <a:effectLst/>
              </a:rPr>
              <a:t>Οστική - </a:t>
            </a:r>
            <a:r>
              <a:rPr lang="el-GR" sz="3200" dirty="0" err="1">
                <a:solidFill>
                  <a:schemeClr val="tx1">
                    <a:lumMod val="75000"/>
                    <a:lumOff val="25000"/>
                  </a:schemeClr>
                </a:solidFill>
                <a:effectLst/>
              </a:rPr>
              <a:t>Βλεννογόνια</a:t>
            </a:r>
            <a:endParaRPr lang="el-GR" sz="3200" dirty="0">
              <a:solidFill>
                <a:schemeClr val="tx1">
                  <a:lumMod val="75000"/>
                  <a:lumOff val="25000"/>
                </a:schemeClr>
              </a:solidFill>
              <a:effectLst/>
            </a:endParaRPr>
          </a:p>
          <a:p>
            <a:pPr lvl="1"/>
            <a:r>
              <a:rPr lang="el-GR" sz="3200" dirty="0">
                <a:solidFill>
                  <a:schemeClr val="tx1">
                    <a:lumMod val="75000"/>
                    <a:lumOff val="25000"/>
                  </a:schemeClr>
                </a:solidFill>
                <a:effectLst/>
              </a:rPr>
              <a:t>Μυϊκή</a:t>
            </a:r>
          </a:p>
          <a:p>
            <a:r>
              <a:rPr lang="el-GR" sz="3600" dirty="0" err="1">
                <a:solidFill>
                  <a:schemeClr val="tx1">
                    <a:lumMod val="75000"/>
                    <a:lumOff val="25000"/>
                  </a:schemeClr>
                </a:solidFill>
                <a:effectLst/>
              </a:rPr>
              <a:t>Διαγναθική</a:t>
            </a:r>
            <a:r>
              <a:rPr lang="el-GR" sz="3600" dirty="0">
                <a:solidFill>
                  <a:schemeClr val="tx1">
                    <a:lumMod val="75000"/>
                    <a:lumOff val="25000"/>
                  </a:schemeClr>
                </a:solidFill>
                <a:effectLst/>
              </a:rPr>
              <a:t> - </a:t>
            </a:r>
            <a:r>
              <a:rPr lang="el-GR" sz="3600" dirty="0" err="1" smtClean="0">
                <a:solidFill>
                  <a:schemeClr val="tx1">
                    <a:lumMod val="75000"/>
                    <a:lumOff val="25000"/>
                  </a:schemeClr>
                </a:solidFill>
                <a:effectLst/>
              </a:rPr>
              <a:t>Μεσογναθική</a:t>
            </a:r>
            <a:endParaRPr lang="el-GR" sz="3600" dirty="0">
              <a:solidFill>
                <a:schemeClr val="tx1">
                  <a:lumMod val="75000"/>
                  <a:lumOff val="25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a:solidFill>
                  <a:schemeClr val="tx1">
                    <a:lumMod val="75000"/>
                    <a:lumOff val="25000"/>
                  </a:schemeClr>
                </a:solidFill>
                <a:effectLst/>
              </a:rPr>
              <a:t>Απαιτήσεις Στήριξης</a:t>
            </a:r>
          </a:p>
        </p:txBody>
      </p:sp>
      <p:sp>
        <p:nvSpPr>
          <p:cNvPr id="30723" name="Rectangle 3"/>
          <p:cNvSpPr>
            <a:spLocks noGrp="1" noChangeArrowheads="1"/>
          </p:cNvSpPr>
          <p:nvPr>
            <p:ph type="body" idx="1"/>
          </p:nvPr>
        </p:nvSpPr>
        <p:spPr/>
        <p:txBody>
          <a:bodyPr/>
          <a:lstStyle/>
          <a:p>
            <a:r>
              <a:rPr lang="el-GR" dirty="0">
                <a:solidFill>
                  <a:schemeClr val="tx1">
                    <a:lumMod val="75000"/>
                    <a:lumOff val="25000"/>
                  </a:schemeClr>
                </a:solidFill>
                <a:effectLst/>
              </a:rPr>
              <a:t>Ανάλογα με την επιτρεπόμενη μετακίνηση των δοντιών στήριξης: </a:t>
            </a:r>
            <a:r>
              <a:rPr lang="el-GR" sz="2000" dirty="0">
                <a:solidFill>
                  <a:schemeClr val="tx1">
                    <a:lumMod val="75000"/>
                    <a:lumOff val="25000"/>
                  </a:schemeClr>
                </a:solidFill>
                <a:effectLst/>
              </a:rPr>
              <a:t>(σε σχέση με την αναμενόμενη, όταν δεν υπάρχει ενίσχυση)</a:t>
            </a:r>
            <a:endParaRPr lang="el-GR" dirty="0">
              <a:solidFill>
                <a:schemeClr val="tx1">
                  <a:lumMod val="75000"/>
                  <a:lumOff val="25000"/>
                </a:schemeClr>
              </a:solidFill>
              <a:effectLst/>
            </a:endParaRPr>
          </a:p>
          <a:p>
            <a:pPr lvl="1"/>
            <a:r>
              <a:rPr lang="el-GR" dirty="0">
                <a:solidFill>
                  <a:schemeClr val="tx1">
                    <a:lumMod val="75000"/>
                    <a:lumOff val="25000"/>
                  </a:schemeClr>
                </a:solidFill>
                <a:effectLst/>
              </a:rPr>
              <a:t>Μέγιστη (καμία μετακίνηση – αν συμβεί, θα έχουμε πρόβλημα)</a:t>
            </a:r>
          </a:p>
          <a:p>
            <a:pPr lvl="1"/>
            <a:r>
              <a:rPr lang="el-GR" dirty="0">
                <a:solidFill>
                  <a:schemeClr val="tx1">
                    <a:lumMod val="75000"/>
                    <a:lumOff val="25000"/>
                  </a:schemeClr>
                </a:solidFill>
                <a:effectLst/>
              </a:rPr>
              <a:t>Μέτρια (μικρή μετακίνηση – ας συμβεί λίγο, δεν πειράζει)</a:t>
            </a:r>
          </a:p>
          <a:p>
            <a:pPr lvl="1"/>
            <a:r>
              <a:rPr lang="el-GR" dirty="0">
                <a:solidFill>
                  <a:schemeClr val="tx1">
                    <a:lumMod val="75000"/>
                    <a:lumOff val="25000"/>
                  </a:schemeClr>
                </a:solidFill>
                <a:effectLst/>
              </a:rPr>
              <a:t>Ελάχιστη</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oup 3"/>
          <p:cNvGrpSpPr>
            <a:grpSpLocks/>
          </p:cNvGrpSpPr>
          <p:nvPr/>
        </p:nvGrpSpPr>
        <p:grpSpPr bwMode="auto">
          <a:xfrm>
            <a:off x="6629400" y="479425"/>
            <a:ext cx="1755775" cy="1817688"/>
            <a:chOff x="4176" y="302"/>
            <a:chExt cx="1106" cy="1145"/>
          </a:xfrm>
        </p:grpSpPr>
        <p:sp>
          <p:nvSpPr>
            <p:cNvPr id="32772" name="Freeform 4"/>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solidFill>
              <a:srgbClr val="FFFF99"/>
            </a:solidFill>
            <a:ln w="3175">
              <a:solidFill>
                <a:srgbClr val="1F1A17"/>
              </a:solidFill>
              <a:prstDash val="solid"/>
              <a:round/>
              <a:headEnd/>
              <a:tailEnd/>
            </a:ln>
          </p:spPr>
          <p:txBody>
            <a:bodyPr/>
            <a:lstStyle/>
            <a:p>
              <a:endParaRPr lang="el-GR"/>
            </a:p>
          </p:txBody>
        </p:sp>
        <p:sp>
          <p:nvSpPr>
            <p:cNvPr id="32773" name="Freeform 5"/>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noFill/>
            <a:ln w="3175">
              <a:solidFill>
                <a:srgbClr val="1F1A17"/>
              </a:solidFill>
              <a:prstDash val="solid"/>
              <a:round/>
              <a:headEnd/>
              <a:tailEnd/>
            </a:ln>
          </p:spPr>
          <p:txBody>
            <a:bodyPr/>
            <a:lstStyle/>
            <a:p>
              <a:endParaRPr lang="el-GR"/>
            </a:p>
          </p:txBody>
        </p:sp>
        <p:sp>
          <p:nvSpPr>
            <p:cNvPr id="32774" name="Freeform 6"/>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noFill/>
            <a:ln w="3175">
              <a:solidFill>
                <a:srgbClr val="1F1A17"/>
              </a:solidFill>
              <a:prstDash val="solid"/>
              <a:round/>
              <a:headEnd/>
              <a:tailEnd/>
            </a:ln>
          </p:spPr>
          <p:txBody>
            <a:bodyPr/>
            <a:lstStyle/>
            <a:p>
              <a:endParaRPr lang="el-GR"/>
            </a:p>
          </p:txBody>
        </p:sp>
        <p:sp>
          <p:nvSpPr>
            <p:cNvPr id="32775" name="Freeform 7"/>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noFill/>
            <a:ln w="3175">
              <a:solidFill>
                <a:srgbClr val="1F1A17"/>
              </a:solidFill>
              <a:prstDash val="solid"/>
              <a:round/>
              <a:headEnd/>
              <a:tailEnd/>
            </a:ln>
          </p:spPr>
          <p:txBody>
            <a:bodyPr/>
            <a:lstStyle/>
            <a:p>
              <a:endParaRPr lang="el-GR"/>
            </a:p>
          </p:txBody>
        </p:sp>
        <p:sp>
          <p:nvSpPr>
            <p:cNvPr id="32776" name="Freeform 8"/>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noFill/>
            <a:ln w="3175">
              <a:solidFill>
                <a:srgbClr val="1F1A17"/>
              </a:solidFill>
              <a:prstDash val="solid"/>
              <a:round/>
              <a:headEnd/>
              <a:tailEnd/>
            </a:ln>
          </p:spPr>
          <p:txBody>
            <a:bodyPr/>
            <a:lstStyle/>
            <a:p>
              <a:endParaRPr lang="el-GR"/>
            </a:p>
          </p:txBody>
        </p:sp>
      </p:grpSp>
      <p:grpSp>
        <p:nvGrpSpPr>
          <p:cNvPr id="32777" name="Group 9"/>
          <p:cNvGrpSpPr>
            <a:grpSpLocks/>
          </p:cNvGrpSpPr>
          <p:nvPr/>
        </p:nvGrpSpPr>
        <p:grpSpPr bwMode="auto">
          <a:xfrm>
            <a:off x="623888" y="660400"/>
            <a:ext cx="1689100" cy="1790700"/>
            <a:chOff x="393" y="416"/>
            <a:chExt cx="1083" cy="1148"/>
          </a:xfrm>
        </p:grpSpPr>
        <p:sp>
          <p:nvSpPr>
            <p:cNvPr id="32778" name="Freeform 10"/>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solidFill>
              <a:srgbClr val="FFFF99"/>
            </a:solidFill>
            <a:ln w="4826">
              <a:solidFill>
                <a:srgbClr val="1F1A17"/>
              </a:solidFill>
              <a:prstDash val="solid"/>
              <a:round/>
              <a:headEnd/>
              <a:tailEnd/>
            </a:ln>
          </p:spPr>
          <p:txBody>
            <a:bodyPr/>
            <a:lstStyle/>
            <a:p>
              <a:endParaRPr lang="el-GR"/>
            </a:p>
          </p:txBody>
        </p:sp>
        <p:sp>
          <p:nvSpPr>
            <p:cNvPr id="32779" name="Freeform 11"/>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noFill/>
            <a:ln w="4763">
              <a:solidFill>
                <a:srgbClr val="1F1A17"/>
              </a:solidFill>
              <a:prstDash val="solid"/>
              <a:round/>
              <a:headEnd/>
              <a:tailEnd/>
            </a:ln>
          </p:spPr>
          <p:txBody>
            <a:bodyPr/>
            <a:lstStyle/>
            <a:p>
              <a:endParaRPr lang="el-GR"/>
            </a:p>
          </p:txBody>
        </p:sp>
        <p:sp>
          <p:nvSpPr>
            <p:cNvPr id="32780" name="Freeform 12"/>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noFill/>
            <a:ln w="4763">
              <a:solidFill>
                <a:srgbClr val="1F1A17"/>
              </a:solidFill>
              <a:prstDash val="solid"/>
              <a:round/>
              <a:headEnd/>
              <a:tailEnd/>
            </a:ln>
          </p:spPr>
          <p:txBody>
            <a:bodyPr/>
            <a:lstStyle/>
            <a:p>
              <a:endParaRPr lang="el-GR"/>
            </a:p>
          </p:txBody>
        </p:sp>
        <p:sp>
          <p:nvSpPr>
            <p:cNvPr id="32781" name="Freeform 13"/>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noFill/>
            <a:ln w="4763">
              <a:solidFill>
                <a:srgbClr val="1F1A17"/>
              </a:solidFill>
              <a:prstDash val="solid"/>
              <a:round/>
              <a:headEnd/>
              <a:tailEnd/>
            </a:ln>
          </p:spPr>
          <p:txBody>
            <a:bodyPr/>
            <a:lstStyle/>
            <a:p>
              <a:endParaRPr lang="el-GR"/>
            </a:p>
          </p:txBody>
        </p:sp>
        <p:sp>
          <p:nvSpPr>
            <p:cNvPr id="32782" name="Freeform 14"/>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noFill/>
            <a:ln w="4763">
              <a:solidFill>
                <a:srgbClr val="1F1A17"/>
              </a:solidFill>
              <a:prstDash val="solid"/>
              <a:round/>
              <a:headEnd/>
              <a:tailEnd/>
            </a:ln>
          </p:spPr>
          <p:txBody>
            <a:bodyPr/>
            <a:lstStyle/>
            <a:p>
              <a:endParaRPr lang="el-GR"/>
            </a:p>
          </p:txBody>
        </p:sp>
      </p:grpSp>
      <p:grpSp>
        <p:nvGrpSpPr>
          <p:cNvPr id="32783" name="Group 15"/>
          <p:cNvGrpSpPr>
            <a:grpSpLocks/>
          </p:cNvGrpSpPr>
          <p:nvPr/>
        </p:nvGrpSpPr>
        <p:grpSpPr bwMode="auto">
          <a:xfrm>
            <a:off x="6537325" y="2238375"/>
            <a:ext cx="1363663" cy="1176338"/>
            <a:chOff x="4118" y="1410"/>
            <a:chExt cx="859" cy="741"/>
          </a:xfrm>
        </p:grpSpPr>
        <p:sp>
          <p:nvSpPr>
            <p:cNvPr id="32784" name="Freeform 16"/>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solidFill>
              <a:srgbClr val="FFFF99"/>
            </a:solidFill>
            <a:ln w="4826">
              <a:solidFill>
                <a:srgbClr val="1F1A17"/>
              </a:solidFill>
              <a:prstDash val="solid"/>
              <a:round/>
              <a:headEnd/>
              <a:tailEnd/>
            </a:ln>
          </p:spPr>
          <p:txBody>
            <a:bodyPr/>
            <a:lstStyle/>
            <a:p>
              <a:endParaRPr lang="el-GR"/>
            </a:p>
          </p:txBody>
        </p:sp>
        <p:sp>
          <p:nvSpPr>
            <p:cNvPr id="32785" name="Freeform 17"/>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noFill/>
            <a:ln w="4763">
              <a:solidFill>
                <a:srgbClr val="1F1A17"/>
              </a:solidFill>
              <a:prstDash val="solid"/>
              <a:round/>
              <a:headEnd/>
              <a:tailEnd/>
            </a:ln>
          </p:spPr>
          <p:txBody>
            <a:bodyPr/>
            <a:lstStyle/>
            <a:p>
              <a:endParaRPr lang="el-GR"/>
            </a:p>
          </p:txBody>
        </p:sp>
        <p:sp>
          <p:nvSpPr>
            <p:cNvPr id="32786" name="Freeform 18"/>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noFill/>
            <a:ln w="4763">
              <a:solidFill>
                <a:srgbClr val="1F1A17"/>
              </a:solidFill>
              <a:prstDash val="solid"/>
              <a:round/>
              <a:headEnd/>
              <a:tailEnd/>
            </a:ln>
          </p:spPr>
          <p:txBody>
            <a:bodyPr/>
            <a:lstStyle/>
            <a:p>
              <a:endParaRPr lang="el-GR"/>
            </a:p>
          </p:txBody>
        </p:sp>
      </p:grpSp>
      <p:grpSp>
        <p:nvGrpSpPr>
          <p:cNvPr id="32796" name="Group 28"/>
          <p:cNvGrpSpPr>
            <a:grpSpLocks/>
          </p:cNvGrpSpPr>
          <p:nvPr/>
        </p:nvGrpSpPr>
        <p:grpSpPr bwMode="auto">
          <a:xfrm>
            <a:off x="1081088" y="2339975"/>
            <a:ext cx="1409700" cy="1333500"/>
            <a:chOff x="718" y="1509"/>
            <a:chExt cx="851" cy="805"/>
          </a:xfrm>
        </p:grpSpPr>
        <p:sp>
          <p:nvSpPr>
            <p:cNvPr id="32797" name="Freeform 29"/>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solidFill>
              <a:srgbClr val="FFFF99"/>
            </a:solidFill>
            <a:ln w="4826">
              <a:solidFill>
                <a:srgbClr val="1F1A17"/>
              </a:solidFill>
              <a:prstDash val="solid"/>
              <a:round/>
              <a:headEnd/>
              <a:tailEnd/>
            </a:ln>
          </p:spPr>
          <p:txBody>
            <a:bodyPr/>
            <a:lstStyle/>
            <a:p>
              <a:endParaRPr lang="el-GR"/>
            </a:p>
          </p:txBody>
        </p:sp>
        <p:sp>
          <p:nvSpPr>
            <p:cNvPr id="32798" name="Freeform 30"/>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noFill/>
            <a:ln w="4763">
              <a:solidFill>
                <a:srgbClr val="1F1A17"/>
              </a:solidFill>
              <a:prstDash val="solid"/>
              <a:round/>
              <a:headEnd/>
              <a:tailEnd/>
            </a:ln>
          </p:spPr>
          <p:txBody>
            <a:bodyPr/>
            <a:lstStyle/>
            <a:p>
              <a:endParaRPr lang="el-GR"/>
            </a:p>
          </p:txBody>
        </p:sp>
        <p:sp>
          <p:nvSpPr>
            <p:cNvPr id="32799" name="Freeform 31"/>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noFill/>
            <a:ln w="4763">
              <a:solidFill>
                <a:srgbClr val="1F1A17"/>
              </a:solidFill>
              <a:prstDash val="solid"/>
              <a:round/>
              <a:headEnd/>
              <a:tailEnd/>
            </a:ln>
          </p:spPr>
          <p:txBody>
            <a:bodyPr/>
            <a:lstStyle/>
            <a:p>
              <a:endParaRPr lang="el-GR"/>
            </a:p>
          </p:txBody>
        </p:sp>
      </p:grpSp>
      <p:grpSp>
        <p:nvGrpSpPr>
          <p:cNvPr id="32800" name="Group 32"/>
          <p:cNvGrpSpPr>
            <a:grpSpLocks/>
          </p:cNvGrpSpPr>
          <p:nvPr/>
        </p:nvGrpSpPr>
        <p:grpSpPr bwMode="auto">
          <a:xfrm>
            <a:off x="2128838" y="4483100"/>
            <a:ext cx="4933950" cy="1944688"/>
            <a:chOff x="1341" y="2824"/>
            <a:chExt cx="3108" cy="1225"/>
          </a:xfrm>
        </p:grpSpPr>
        <p:grpSp>
          <p:nvGrpSpPr>
            <p:cNvPr id="32801" name="Group 33"/>
            <p:cNvGrpSpPr>
              <a:grpSpLocks/>
            </p:cNvGrpSpPr>
            <p:nvPr/>
          </p:nvGrpSpPr>
          <p:grpSpPr bwMode="auto">
            <a:xfrm>
              <a:off x="3373" y="3113"/>
              <a:ext cx="630" cy="798"/>
              <a:chOff x="3373" y="3113"/>
              <a:chExt cx="630" cy="798"/>
            </a:xfrm>
          </p:grpSpPr>
          <p:sp>
            <p:nvSpPr>
              <p:cNvPr id="32802" name="Freeform 34"/>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solidFill>
                <a:srgbClr val="FFFF99"/>
              </a:solidFill>
              <a:ln w="4826">
                <a:solidFill>
                  <a:srgbClr val="1F1A17"/>
                </a:solidFill>
                <a:prstDash val="solid"/>
                <a:round/>
                <a:headEnd/>
                <a:tailEnd/>
              </a:ln>
            </p:spPr>
            <p:txBody>
              <a:bodyPr/>
              <a:lstStyle/>
              <a:p>
                <a:endParaRPr lang="el-GR"/>
              </a:p>
            </p:txBody>
          </p:sp>
          <p:sp>
            <p:nvSpPr>
              <p:cNvPr id="32803" name="Freeform 35"/>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noFill/>
              <a:ln w="4763">
                <a:solidFill>
                  <a:srgbClr val="1F1A17"/>
                </a:solidFill>
                <a:prstDash val="solid"/>
                <a:round/>
                <a:headEnd/>
                <a:tailEnd/>
              </a:ln>
            </p:spPr>
            <p:txBody>
              <a:bodyPr/>
              <a:lstStyle/>
              <a:p>
                <a:endParaRPr lang="el-GR"/>
              </a:p>
            </p:txBody>
          </p:sp>
        </p:grpSp>
        <p:grpSp>
          <p:nvGrpSpPr>
            <p:cNvPr id="32804" name="Group 36"/>
            <p:cNvGrpSpPr>
              <a:grpSpLocks/>
            </p:cNvGrpSpPr>
            <p:nvPr/>
          </p:nvGrpSpPr>
          <p:grpSpPr bwMode="auto">
            <a:xfrm>
              <a:off x="2939" y="3251"/>
              <a:ext cx="547" cy="798"/>
              <a:chOff x="2939" y="3251"/>
              <a:chExt cx="547" cy="798"/>
            </a:xfrm>
          </p:grpSpPr>
          <p:sp>
            <p:nvSpPr>
              <p:cNvPr id="32805" name="Freeform 37"/>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solidFill>
                <a:srgbClr val="FFFF99"/>
              </a:solidFill>
              <a:ln w="4826">
                <a:solidFill>
                  <a:srgbClr val="1F1A17"/>
                </a:solidFill>
                <a:prstDash val="solid"/>
                <a:round/>
                <a:headEnd/>
                <a:tailEnd/>
              </a:ln>
            </p:spPr>
            <p:txBody>
              <a:bodyPr/>
              <a:lstStyle/>
              <a:p>
                <a:endParaRPr lang="el-GR"/>
              </a:p>
            </p:txBody>
          </p:sp>
          <p:sp>
            <p:nvSpPr>
              <p:cNvPr id="32806" name="Freeform 38"/>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noFill/>
              <a:ln w="4763">
                <a:solidFill>
                  <a:srgbClr val="1F1A17"/>
                </a:solidFill>
                <a:prstDash val="solid"/>
                <a:round/>
                <a:headEnd/>
                <a:tailEnd/>
              </a:ln>
            </p:spPr>
            <p:txBody>
              <a:bodyPr/>
              <a:lstStyle/>
              <a:p>
                <a:endParaRPr lang="el-GR"/>
              </a:p>
            </p:txBody>
          </p:sp>
        </p:grpSp>
        <p:grpSp>
          <p:nvGrpSpPr>
            <p:cNvPr id="32807" name="Group 39"/>
            <p:cNvGrpSpPr>
              <a:grpSpLocks/>
            </p:cNvGrpSpPr>
            <p:nvPr/>
          </p:nvGrpSpPr>
          <p:grpSpPr bwMode="auto">
            <a:xfrm>
              <a:off x="2385" y="3261"/>
              <a:ext cx="559" cy="778"/>
              <a:chOff x="2385" y="3261"/>
              <a:chExt cx="559" cy="778"/>
            </a:xfrm>
          </p:grpSpPr>
          <p:sp>
            <p:nvSpPr>
              <p:cNvPr id="32808" name="Freeform 40"/>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solidFill>
                <a:srgbClr val="FFFF99"/>
              </a:solidFill>
              <a:ln w="4826">
                <a:solidFill>
                  <a:srgbClr val="1F1A17"/>
                </a:solidFill>
                <a:prstDash val="solid"/>
                <a:round/>
                <a:headEnd/>
                <a:tailEnd/>
              </a:ln>
            </p:spPr>
            <p:txBody>
              <a:bodyPr/>
              <a:lstStyle/>
              <a:p>
                <a:endParaRPr lang="el-GR"/>
              </a:p>
            </p:txBody>
          </p:sp>
          <p:sp>
            <p:nvSpPr>
              <p:cNvPr id="32809" name="Freeform 41"/>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noFill/>
              <a:ln w="4763">
                <a:solidFill>
                  <a:srgbClr val="1F1A17"/>
                </a:solidFill>
                <a:prstDash val="solid"/>
                <a:round/>
                <a:headEnd/>
                <a:tailEnd/>
              </a:ln>
            </p:spPr>
            <p:txBody>
              <a:bodyPr/>
              <a:lstStyle/>
              <a:p>
                <a:endParaRPr lang="el-GR"/>
              </a:p>
            </p:txBody>
          </p:sp>
        </p:grpSp>
        <p:grpSp>
          <p:nvGrpSpPr>
            <p:cNvPr id="32810" name="Group 42"/>
            <p:cNvGrpSpPr>
              <a:grpSpLocks/>
            </p:cNvGrpSpPr>
            <p:nvPr/>
          </p:nvGrpSpPr>
          <p:grpSpPr bwMode="auto">
            <a:xfrm>
              <a:off x="1841" y="3080"/>
              <a:ext cx="620" cy="776"/>
              <a:chOff x="1841" y="3080"/>
              <a:chExt cx="620" cy="776"/>
            </a:xfrm>
          </p:grpSpPr>
          <p:sp>
            <p:nvSpPr>
              <p:cNvPr id="32811" name="Freeform 43"/>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solidFill>
                <a:srgbClr val="FFFF99"/>
              </a:solidFill>
              <a:ln w="4826">
                <a:solidFill>
                  <a:srgbClr val="1F1A17"/>
                </a:solidFill>
                <a:prstDash val="solid"/>
                <a:round/>
                <a:headEnd/>
                <a:tailEnd/>
              </a:ln>
            </p:spPr>
            <p:txBody>
              <a:bodyPr/>
              <a:lstStyle/>
              <a:p>
                <a:endParaRPr lang="el-GR"/>
              </a:p>
            </p:txBody>
          </p:sp>
          <p:sp>
            <p:nvSpPr>
              <p:cNvPr id="32812" name="Freeform 44"/>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noFill/>
              <a:ln w="4763">
                <a:solidFill>
                  <a:srgbClr val="1F1A17"/>
                </a:solidFill>
                <a:prstDash val="solid"/>
                <a:round/>
                <a:headEnd/>
                <a:tailEnd/>
              </a:ln>
            </p:spPr>
            <p:txBody>
              <a:bodyPr/>
              <a:lstStyle/>
              <a:p>
                <a:endParaRPr lang="el-GR"/>
              </a:p>
            </p:txBody>
          </p:sp>
        </p:grpSp>
        <p:grpSp>
          <p:nvGrpSpPr>
            <p:cNvPr id="32813" name="Group 45"/>
            <p:cNvGrpSpPr>
              <a:grpSpLocks/>
            </p:cNvGrpSpPr>
            <p:nvPr/>
          </p:nvGrpSpPr>
          <p:grpSpPr bwMode="auto">
            <a:xfrm>
              <a:off x="3872" y="2824"/>
              <a:ext cx="577" cy="719"/>
              <a:chOff x="3872" y="2846"/>
              <a:chExt cx="559" cy="697"/>
            </a:xfrm>
          </p:grpSpPr>
          <p:sp>
            <p:nvSpPr>
              <p:cNvPr id="32814" name="Freeform 46"/>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solidFill>
                <a:srgbClr val="FFFF99"/>
              </a:solidFill>
              <a:ln w="4826">
                <a:solidFill>
                  <a:srgbClr val="1F1A17"/>
                </a:solidFill>
                <a:prstDash val="solid"/>
                <a:round/>
                <a:headEnd/>
                <a:tailEnd/>
              </a:ln>
            </p:spPr>
            <p:txBody>
              <a:bodyPr/>
              <a:lstStyle/>
              <a:p>
                <a:endParaRPr lang="el-GR"/>
              </a:p>
            </p:txBody>
          </p:sp>
          <p:sp>
            <p:nvSpPr>
              <p:cNvPr id="32815" name="Freeform 47"/>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noFill/>
              <a:ln w="4763">
                <a:solidFill>
                  <a:srgbClr val="1F1A17"/>
                </a:solidFill>
                <a:prstDash val="solid"/>
                <a:round/>
                <a:headEnd/>
                <a:tailEnd/>
              </a:ln>
            </p:spPr>
            <p:txBody>
              <a:bodyPr/>
              <a:lstStyle/>
              <a:p>
                <a:endParaRPr lang="el-GR"/>
              </a:p>
            </p:txBody>
          </p:sp>
          <p:sp>
            <p:nvSpPr>
              <p:cNvPr id="32816" name="Line 48"/>
              <p:cNvSpPr>
                <a:spLocks noChangeShapeType="1"/>
              </p:cNvSpPr>
              <p:nvPr/>
            </p:nvSpPr>
            <p:spPr bwMode="auto">
              <a:xfrm>
                <a:off x="3995" y="3130"/>
                <a:ext cx="103" cy="202"/>
              </a:xfrm>
              <a:prstGeom prst="line">
                <a:avLst/>
              </a:prstGeom>
              <a:noFill/>
              <a:ln w="4763">
                <a:solidFill>
                  <a:srgbClr val="1F1A17"/>
                </a:solidFill>
                <a:round/>
                <a:headEnd/>
                <a:tailEnd/>
              </a:ln>
            </p:spPr>
            <p:txBody>
              <a:bodyPr/>
              <a:lstStyle/>
              <a:p>
                <a:endParaRPr lang="el-GR"/>
              </a:p>
            </p:txBody>
          </p:sp>
        </p:grpSp>
        <p:grpSp>
          <p:nvGrpSpPr>
            <p:cNvPr id="32817" name="Group 49"/>
            <p:cNvGrpSpPr>
              <a:grpSpLocks/>
            </p:cNvGrpSpPr>
            <p:nvPr/>
          </p:nvGrpSpPr>
          <p:grpSpPr bwMode="auto">
            <a:xfrm>
              <a:off x="1341" y="2923"/>
              <a:ext cx="608" cy="771"/>
              <a:chOff x="1355" y="2941"/>
              <a:chExt cx="594" cy="753"/>
            </a:xfrm>
          </p:grpSpPr>
          <p:sp>
            <p:nvSpPr>
              <p:cNvPr id="32818" name="Freeform 50"/>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solidFill>
                <a:srgbClr val="FFFF99"/>
              </a:solidFill>
              <a:ln w="4826">
                <a:solidFill>
                  <a:srgbClr val="1F1A17"/>
                </a:solidFill>
                <a:prstDash val="solid"/>
                <a:round/>
                <a:headEnd/>
                <a:tailEnd/>
              </a:ln>
            </p:spPr>
            <p:txBody>
              <a:bodyPr/>
              <a:lstStyle/>
              <a:p>
                <a:endParaRPr lang="el-GR"/>
              </a:p>
            </p:txBody>
          </p:sp>
          <p:sp>
            <p:nvSpPr>
              <p:cNvPr id="32819" name="Freeform 51"/>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noFill/>
              <a:ln w="4763">
                <a:solidFill>
                  <a:srgbClr val="1F1A17"/>
                </a:solidFill>
                <a:prstDash val="solid"/>
                <a:round/>
                <a:headEnd/>
                <a:tailEnd/>
              </a:ln>
            </p:spPr>
            <p:txBody>
              <a:bodyPr/>
              <a:lstStyle/>
              <a:p>
                <a:endParaRPr lang="el-GR"/>
              </a:p>
            </p:txBody>
          </p:sp>
          <p:sp>
            <p:nvSpPr>
              <p:cNvPr id="32820" name="Line 52"/>
              <p:cNvSpPr>
                <a:spLocks noChangeShapeType="1"/>
              </p:cNvSpPr>
              <p:nvPr/>
            </p:nvSpPr>
            <p:spPr bwMode="auto">
              <a:xfrm flipH="1">
                <a:off x="1617" y="3143"/>
                <a:ext cx="141" cy="176"/>
              </a:xfrm>
              <a:prstGeom prst="line">
                <a:avLst/>
              </a:prstGeom>
              <a:noFill/>
              <a:ln w="4763">
                <a:solidFill>
                  <a:srgbClr val="1F1A17"/>
                </a:solidFill>
                <a:round/>
                <a:headEnd/>
                <a:tailEnd/>
              </a:ln>
            </p:spPr>
            <p:txBody>
              <a:bodyPr/>
              <a:lstStyle/>
              <a:p>
                <a:endParaRPr lang="el-GR"/>
              </a:p>
            </p:txBody>
          </p:sp>
        </p:grpSp>
      </p:grpSp>
      <p:sp>
        <p:nvSpPr>
          <p:cNvPr id="32821" name="Rectangle 53"/>
          <p:cNvSpPr>
            <a:spLocks noGrp="1" noChangeArrowheads="1"/>
          </p:cNvSpPr>
          <p:nvPr>
            <p:ph type="title"/>
          </p:nvPr>
        </p:nvSpPr>
        <p:spPr/>
        <p:txBody>
          <a:bodyPr/>
          <a:lstStyle/>
          <a:p>
            <a:r>
              <a:rPr lang="el-GR" dirty="0">
                <a:solidFill>
                  <a:schemeClr val="tx1">
                    <a:lumMod val="75000"/>
                    <a:lumOff val="25000"/>
                  </a:schemeClr>
                </a:solidFill>
                <a:effectLst/>
              </a:rPr>
              <a:t>Μέγιστη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3.7037E-7 L -0.00121 -0.17569 " pathEditMode="relative" rAng="0" ptsTypes="AA">
                                      <p:cBhvr>
                                        <p:cTn id="6" dur="2000" fill="hold"/>
                                        <p:tgtEl>
                                          <p:spTgt spid="32800"/>
                                        </p:tgtEl>
                                        <p:attrNameLst>
                                          <p:attrName>ppt_x</p:attrName>
                                          <p:attrName>ppt_y</p:attrName>
                                        </p:attrNameLst>
                                      </p:cBhvr>
                                      <p:rCtr x="-1"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38" name="Group 22"/>
          <p:cNvGrpSpPr>
            <a:grpSpLocks/>
          </p:cNvGrpSpPr>
          <p:nvPr/>
        </p:nvGrpSpPr>
        <p:grpSpPr bwMode="auto">
          <a:xfrm>
            <a:off x="2128838" y="4483100"/>
            <a:ext cx="4933950" cy="1944688"/>
            <a:chOff x="1341" y="2824"/>
            <a:chExt cx="3108" cy="1225"/>
          </a:xfrm>
        </p:grpSpPr>
        <p:grpSp>
          <p:nvGrpSpPr>
            <p:cNvPr id="34839" name="Group 23"/>
            <p:cNvGrpSpPr>
              <a:grpSpLocks/>
            </p:cNvGrpSpPr>
            <p:nvPr/>
          </p:nvGrpSpPr>
          <p:grpSpPr bwMode="auto">
            <a:xfrm>
              <a:off x="3373" y="3113"/>
              <a:ext cx="630" cy="798"/>
              <a:chOff x="3373" y="3113"/>
              <a:chExt cx="630" cy="798"/>
            </a:xfrm>
          </p:grpSpPr>
          <p:sp>
            <p:nvSpPr>
              <p:cNvPr id="34840" name="Freeform 24"/>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solidFill>
                <a:srgbClr val="FFFF99"/>
              </a:solidFill>
              <a:ln w="4826">
                <a:solidFill>
                  <a:srgbClr val="1F1A17"/>
                </a:solidFill>
                <a:prstDash val="solid"/>
                <a:round/>
                <a:headEnd/>
                <a:tailEnd/>
              </a:ln>
            </p:spPr>
            <p:txBody>
              <a:bodyPr/>
              <a:lstStyle/>
              <a:p>
                <a:endParaRPr lang="el-GR"/>
              </a:p>
            </p:txBody>
          </p:sp>
          <p:sp>
            <p:nvSpPr>
              <p:cNvPr id="34841" name="Freeform 25"/>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noFill/>
              <a:ln w="4763">
                <a:solidFill>
                  <a:srgbClr val="1F1A17"/>
                </a:solidFill>
                <a:prstDash val="solid"/>
                <a:round/>
                <a:headEnd/>
                <a:tailEnd/>
              </a:ln>
            </p:spPr>
            <p:txBody>
              <a:bodyPr/>
              <a:lstStyle/>
              <a:p>
                <a:endParaRPr lang="el-GR"/>
              </a:p>
            </p:txBody>
          </p:sp>
        </p:grpSp>
        <p:grpSp>
          <p:nvGrpSpPr>
            <p:cNvPr id="34842" name="Group 26"/>
            <p:cNvGrpSpPr>
              <a:grpSpLocks/>
            </p:cNvGrpSpPr>
            <p:nvPr/>
          </p:nvGrpSpPr>
          <p:grpSpPr bwMode="auto">
            <a:xfrm>
              <a:off x="2939" y="3251"/>
              <a:ext cx="547" cy="798"/>
              <a:chOff x="2939" y="3251"/>
              <a:chExt cx="547" cy="798"/>
            </a:xfrm>
          </p:grpSpPr>
          <p:sp>
            <p:nvSpPr>
              <p:cNvPr id="34843" name="Freeform 27"/>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solidFill>
                <a:srgbClr val="FFFF99"/>
              </a:solidFill>
              <a:ln w="4826">
                <a:solidFill>
                  <a:srgbClr val="1F1A17"/>
                </a:solidFill>
                <a:prstDash val="solid"/>
                <a:round/>
                <a:headEnd/>
                <a:tailEnd/>
              </a:ln>
            </p:spPr>
            <p:txBody>
              <a:bodyPr/>
              <a:lstStyle/>
              <a:p>
                <a:endParaRPr lang="el-GR"/>
              </a:p>
            </p:txBody>
          </p:sp>
          <p:sp>
            <p:nvSpPr>
              <p:cNvPr id="34844" name="Freeform 28"/>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noFill/>
              <a:ln w="4763">
                <a:solidFill>
                  <a:srgbClr val="1F1A17"/>
                </a:solidFill>
                <a:prstDash val="solid"/>
                <a:round/>
                <a:headEnd/>
                <a:tailEnd/>
              </a:ln>
            </p:spPr>
            <p:txBody>
              <a:bodyPr/>
              <a:lstStyle/>
              <a:p>
                <a:endParaRPr lang="el-GR"/>
              </a:p>
            </p:txBody>
          </p:sp>
        </p:grpSp>
        <p:grpSp>
          <p:nvGrpSpPr>
            <p:cNvPr id="34845" name="Group 29"/>
            <p:cNvGrpSpPr>
              <a:grpSpLocks/>
            </p:cNvGrpSpPr>
            <p:nvPr/>
          </p:nvGrpSpPr>
          <p:grpSpPr bwMode="auto">
            <a:xfrm>
              <a:off x="2385" y="3261"/>
              <a:ext cx="559" cy="778"/>
              <a:chOff x="2385" y="3261"/>
              <a:chExt cx="559" cy="778"/>
            </a:xfrm>
          </p:grpSpPr>
          <p:sp>
            <p:nvSpPr>
              <p:cNvPr id="34846" name="Freeform 30"/>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solidFill>
                <a:srgbClr val="FFFF99"/>
              </a:solidFill>
              <a:ln w="4826">
                <a:solidFill>
                  <a:srgbClr val="1F1A17"/>
                </a:solidFill>
                <a:prstDash val="solid"/>
                <a:round/>
                <a:headEnd/>
                <a:tailEnd/>
              </a:ln>
            </p:spPr>
            <p:txBody>
              <a:bodyPr/>
              <a:lstStyle/>
              <a:p>
                <a:endParaRPr lang="el-GR"/>
              </a:p>
            </p:txBody>
          </p:sp>
          <p:sp>
            <p:nvSpPr>
              <p:cNvPr id="34847" name="Freeform 31"/>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noFill/>
              <a:ln w="4763">
                <a:solidFill>
                  <a:srgbClr val="1F1A17"/>
                </a:solidFill>
                <a:prstDash val="solid"/>
                <a:round/>
                <a:headEnd/>
                <a:tailEnd/>
              </a:ln>
            </p:spPr>
            <p:txBody>
              <a:bodyPr/>
              <a:lstStyle/>
              <a:p>
                <a:endParaRPr lang="el-GR"/>
              </a:p>
            </p:txBody>
          </p:sp>
        </p:grpSp>
        <p:grpSp>
          <p:nvGrpSpPr>
            <p:cNvPr id="34848" name="Group 32"/>
            <p:cNvGrpSpPr>
              <a:grpSpLocks/>
            </p:cNvGrpSpPr>
            <p:nvPr/>
          </p:nvGrpSpPr>
          <p:grpSpPr bwMode="auto">
            <a:xfrm>
              <a:off x="1841" y="3080"/>
              <a:ext cx="620" cy="776"/>
              <a:chOff x="1841" y="3080"/>
              <a:chExt cx="620" cy="776"/>
            </a:xfrm>
          </p:grpSpPr>
          <p:sp>
            <p:nvSpPr>
              <p:cNvPr id="34849" name="Freeform 33"/>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solidFill>
                <a:srgbClr val="FFFF99"/>
              </a:solidFill>
              <a:ln w="4826">
                <a:solidFill>
                  <a:srgbClr val="1F1A17"/>
                </a:solidFill>
                <a:prstDash val="solid"/>
                <a:round/>
                <a:headEnd/>
                <a:tailEnd/>
              </a:ln>
            </p:spPr>
            <p:txBody>
              <a:bodyPr/>
              <a:lstStyle/>
              <a:p>
                <a:endParaRPr lang="el-GR"/>
              </a:p>
            </p:txBody>
          </p:sp>
          <p:sp>
            <p:nvSpPr>
              <p:cNvPr id="34850" name="Freeform 34"/>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noFill/>
              <a:ln w="4763">
                <a:solidFill>
                  <a:srgbClr val="1F1A17"/>
                </a:solidFill>
                <a:prstDash val="solid"/>
                <a:round/>
                <a:headEnd/>
                <a:tailEnd/>
              </a:ln>
            </p:spPr>
            <p:txBody>
              <a:bodyPr/>
              <a:lstStyle/>
              <a:p>
                <a:endParaRPr lang="el-GR"/>
              </a:p>
            </p:txBody>
          </p:sp>
        </p:grpSp>
        <p:grpSp>
          <p:nvGrpSpPr>
            <p:cNvPr id="34851" name="Group 35"/>
            <p:cNvGrpSpPr>
              <a:grpSpLocks/>
            </p:cNvGrpSpPr>
            <p:nvPr/>
          </p:nvGrpSpPr>
          <p:grpSpPr bwMode="auto">
            <a:xfrm>
              <a:off x="3872" y="2824"/>
              <a:ext cx="577" cy="719"/>
              <a:chOff x="3872" y="2846"/>
              <a:chExt cx="559" cy="697"/>
            </a:xfrm>
          </p:grpSpPr>
          <p:sp>
            <p:nvSpPr>
              <p:cNvPr id="34852" name="Freeform 36"/>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solidFill>
                <a:srgbClr val="FFFF99"/>
              </a:solidFill>
              <a:ln w="4826">
                <a:solidFill>
                  <a:srgbClr val="1F1A17"/>
                </a:solidFill>
                <a:prstDash val="solid"/>
                <a:round/>
                <a:headEnd/>
                <a:tailEnd/>
              </a:ln>
            </p:spPr>
            <p:txBody>
              <a:bodyPr/>
              <a:lstStyle/>
              <a:p>
                <a:endParaRPr lang="el-GR"/>
              </a:p>
            </p:txBody>
          </p:sp>
          <p:sp>
            <p:nvSpPr>
              <p:cNvPr id="34853" name="Freeform 37"/>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noFill/>
              <a:ln w="4763">
                <a:solidFill>
                  <a:srgbClr val="1F1A17"/>
                </a:solidFill>
                <a:prstDash val="solid"/>
                <a:round/>
                <a:headEnd/>
                <a:tailEnd/>
              </a:ln>
            </p:spPr>
            <p:txBody>
              <a:bodyPr/>
              <a:lstStyle/>
              <a:p>
                <a:endParaRPr lang="el-GR"/>
              </a:p>
            </p:txBody>
          </p:sp>
          <p:sp>
            <p:nvSpPr>
              <p:cNvPr id="34854" name="Line 38"/>
              <p:cNvSpPr>
                <a:spLocks noChangeShapeType="1"/>
              </p:cNvSpPr>
              <p:nvPr/>
            </p:nvSpPr>
            <p:spPr bwMode="auto">
              <a:xfrm>
                <a:off x="3995" y="3130"/>
                <a:ext cx="103" cy="202"/>
              </a:xfrm>
              <a:prstGeom prst="line">
                <a:avLst/>
              </a:prstGeom>
              <a:noFill/>
              <a:ln w="4763">
                <a:solidFill>
                  <a:srgbClr val="1F1A17"/>
                </a:solidFill>
                <a:round/>
                <a:headEnd/>
                <a:tailEnd/>
              </a:ln>
            </p:spPr>
            <p:txBody>
              <a:bodyPr/>
              <a:lstStyle/>
              <a:p>
                <a:endParaRPr lang="el-GR"/>
              </a:p>
            </p:txBody>
          </p:sp>
        </p:grpSp>
        <p:grpSp>
          <p:nvGrpSpPr>
            <p:cNvPr id="34855" name="Group 39"/>
            <p:cNvGrpSpPr>
              <a:grpSpLocks/>
            </p:cNvGrpSpPr>
            <p:nvPr/>
          </p:nvGrpSpPr>
          <p:grpSpPr bwMode="auto">
            <a:xfrm>
              <a:off x="1341" y="2923"/>
              <a:ext cx="608" cy="771"/>
              <a:chOff x="1355" y="2941"/>
              <a:chExt cx="594" cy="753"/>
            </a:xfrm>
          </p:grpSpPr>
          <p:sp>
            <p:nvSpPr>
              <p:cNvPr id="34856" name="Freeform 40"/>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solidFill>
                <a:srgbClr val="FFFF99"/>
              </a:solidFill>
              <a:ln w="4826">
                <a:solidFill>
                  <a:srgbClr val="1F1A17"/>
                </a:solidFill>
                <a:prstDash val="solid"/>
                <a:round/>
                <a:headEnd/>
                <a:tailEnd/>
              </a:ln>
            </p:spPr>
            <p:txBody>
              <a:bodyPr/>
              <a:lstStyle/>
              <a:p>
                <a:endParaRPr lang="el-GR"/>
              </a:p>
            </p:txBody>
          </p:sp>
          <p:sp>
            <p:nvSpPr>
              <p:cNvPr id="34857" name="Freeform 41"/>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noFill/>
              <a:ln w="4763">
                <a:solidFill>
                  <a:srgbClr val="1F1A17"/>
                </a:solidFill>
                <a:prstDash val="solid"/>
                <a:round/>
                <a:headEnd/>
                <a:tailEnd/>
              </a:ln>
            </p:spPr>
            <p:txBody>
              <a:bodyPr/>
              <a:lstStyle/>
              <a:p>
                <a:endParaRPr lang="el-GR"/>
              </a:p>
            </p:txBody>
          </p:sp>
          <p:sp>
            <p:nvSpPr>
              <p:cNvPr id="34858" name="Line 42"/>
              <p:cNvSpPr>
                <a:spLocks noChangeShapeType="1"/>
              </p:cNvSpPr>
              <p:nvPr/>
            </p:nvSpPr>
            <p:spPr bwMode="auto">
              <a:xfrm flipH="1">
                <a:off x="1617" y="3143"/>
                <a:ext cx="141" cy="176"/>
              </a:xfrm>
              <a:prstGeom prst="line">
                <a:avLst/>
              </a:prstGeom>
              <a:noFill/>
              <a:ln w="4763">
                <a:solidFill>
                  <a:srgbClr val="1F1A17"/>
                </a:solidFill>
                <a:round/>
                <a:headEnd/>
                <a:tailEnd/>
              </a:ln>
            </p:spPr>
            <p:txBody>
              <a:bodyPr/>
              <a:lstStyle/>
              <a:p>
                <a:endParaRPr lang="el-GR"/>
              </a:p>
            </p:txBody>
          </p:sp>
        </p:grpSp>
      </p:grpSp>
      <p:sp>
        <p:nvSpPr>
          <p:cNvPr id="34859" name="Rectangle 43"/>
          <p:cNvSpPr>
            <a:spLocks noGrp="1" noChangeArrowheads="1"/>
          </p:cNvSpPr>
          <p:nvPr>
            <p:ph type="title"/>
          </p:nvPr>
        </p:nvSpPr>
        <p:spPr/>
        <p:txBody>
          <a:bodyPr/>
          <a:lstStyle/>
          <a:p>
            <a:r>
              <a:rPr lang="el-GR" dirty="0">
                <a:solidFill>
                  <a:schemeClr val="tx1">
                    <a:lumMod val="75000"/>
                    <a:lumOff val="25000"/>
                  </a:schemeClr>
                </a:solidFill>
                <a:effectLst/>
              </a:rPr>
              <a:t>Ελάχιστη</a:t>
            </a:r>
          </a:p>
        </p:txBody>
      </p:sp>
      <p:grpSp>
        <p:nvGrpSpPr>
          <p:cNvPr id="34860" name="Group 44"/>
          <p:cNvGrpSpPr>
            <a:grpSpLocks/>
          </p:cNvGrpSpPr>
          <p:nvPr/>
        </p:nvGrpSpPr>
        <p:grpSpPr bwMode="auto">
          <a:xfrm>
            <a:off x="6537325" y="479425"/>
            <a:ext cx="1847850" cy="2935288"/>
            <a:chOff x="4118" y="302"/>
            <a:chExt cx="1164" cy="1849"/>
          </a:xfrm>
        </p:grpSpPr>
        <p:grpSp>
          <p:nvGrpSpPr>
            <p:cNvPr id="34861" name="Group 45"/>
            <p:cNvGrpSpPr>
              <a:grpSpLocks/>
            </p:cNvGrpSpPr>
            <p:nvPr/>
          </p:nvGrpSpPr>
          <p:grpSpPr bwMode="auto">
            <a:xfrm>
              <a:off x="4176" y="302"/>
              <a:ext cx="1106" cy="1145"/>
              <a:chOff x="4176" y="302"/>
              <a:chExt cx="1106" cy="1145"/>
            </a:xfrm>
          </p:grpSpPr>
          <p:sp>
            <p:nvSpPr>
              <p:cNvPr id="34862" name="Freeform 4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solidFill>
                <a:srgbClr val="FFFF99"/>
              </a:solidFill>
              <a:ln w="3175">
                <a:solidFill>
                  <a:srgbClr val="1F1A17"/>
                </a:solidFill>
                <a:prstDash val="solid"/>
                <a:round/>
                <a:headEnd/>
                <a:tailEnd/>
              </a:ln>
            </p:spPr>
            <p:txBody>
              <a:bodyPr/>
              <a:lstStyle/>
              <a:p>
                <a:endParaRPr lang="el-GR"/>
              </a:p>
            </p:txBody>
          </p:sp>
          <p:sp>
            <p:nvSpPr>
              <p:cNvPr id="34863" name="Freeform 4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noFill/>
              <a:ln w="3175">
                <a:solidFill>
                  <a:srgbClr val="1F1A17"/>
                </a:solidFill>
                <a:prstDash val="solid"/>
                <a:round/>
                <a:headEnd/>
                <a:tailEnd/>
              </a:ln>
            </p:spPr>
            <p:txBody>
              <a:bodyPr/>
              <a:lstStyle/>
              <a:p>
                <a:endParaRPr lang="el-GR"/>
              </a:p>
            </p:txBody>
          </p:sp>
          <p:sp>
            <p:nvSpPr>
              <p:cNvPr id="34864" name="Freeform 4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noFill/>
              <a:ln w="3175">
                <a:solidFill>
                  <a:srgbClr val="1F1A17"/>
                </a:solidFill>
                <a:prstDash val="solid"/>
                <a:round/>
                <a:headEnd/>
                <a:tailEnd/>
              </a:ln>
            </p:spPr>
            <p:txBody>
              <a:bodyPr/>
              <a:lstStyle/>
              <a:p>
                <a:endParaRPr lang="el-GR"/>
              </a:p>
            </p:txBody>
          </p:sp>
          <p:sp>
            <p:nvSpPr>
              <p:cNvPr id="34865" name="Freeform 4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noFill/>
              <a:ln w="3175">
                <a:solidFill>
                  <a:srgbClr val="1F1A17"/>
                </a:solidFill>
                <a:prstDash val="solid"/>
                <a:round/>
                <a:headEnd/>
                <a:tailEnd/>
              </a:ln>
            </p:spPr>
            <p:txBody>
              <a:bodyPr/>
              <a:lstStyle/>
              <a:p>
                <a:endParaRPr lang="el-GR"/>
              </a:p>
            </p:txBody>
          </p:sp>
          <p:sp>
            <p:nvSpPr>
              <p:cNvPr id="34866" name="Freeform 5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noFill/>
              <a:ln w="3175">
                <a:solidFill>
                  <a:srgbClr val="1F1A17"/>
                </a:solidFill>
                <a:prstDash val="solid"/>
                <a:round/>
                <a:headEnd/>
                <a:tailEnd/>
              </a:ln>
            </p:spPr>
            <p:txBody>
              <a:bodyPr/>
              <a:lstStyle/>
              <a:p>
                <a:endParaRPr lang="el-GR"/>
              </a:p>
            </p:txBody>
          </p:sp>
        </p:grpSp>
        <p:grpSp>
          <p:nvGrpSpPr>
            <p:cNvPr id="34867" name="Group 51"/>
            <p:cNvGrpSpPr>
              <a:grpSpLocks/>
            </p:cNvGrpSpPr>
            <p:nvPr/>
          </p:nvGrpSpPr>
          <p:grpSpPr bwMode="auto">
            <a:xfrm>
              <a:off x="4118" y="1410"/>
              <a:ext cx="859" cy="741"/>
              <a:chOff x="4118" y="1410"/>
              <a:chExt cx="859" cy="741"/>
            </a:xfrm>
          </p:grpSpPr>
          <p:sp>
            <p:nvSpPr>
              <p:cNvPr id="34868" name="Freeform 52"/>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solidFill>
                <a:srgbClr val="FFFF99"/>
              </a:solidFill>
              <a:ln w="4826">
                <a:solidFill>
                  <a:srgbClr val="1F1A17"/>
                </a:solidFill>
                <a:prstDash val="solid"/>
                <a:round/>
                <a:headEnd/>
                <a:tailEnd/>
              </a:ln>
            </p:spPr>
            <p:txBody>
              <a:bodyPr/>
              <a:lstStyle/>
              <a:p>
                <a:endParaRPr lang="el-GR"/>
              </a:p>
            </p:txBody>
          </p:sp>
          <p:sp>
            <p:nvSpPr>
              <p:cNvPr id="34869" name="Freeform 53"/>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noFill/>
              <a:ln w="4763">
                <a:solidFill>
                  <a:srgbClr val="1F1A17"/>
                </a:solidFill>
                <a:prstDash val="solid"/>
                <a:round/>
                <a:headEnd/>
                <a:tailEnd/>
              </a:ln>
            </p:spPr>
            <p:txBody>
              <a:bodyPr/>
              <a:lstStyle/>
              <a:p>
                <a:endParaRPr lang="el-GR"/>
              </a:p>
            </p:txBody>
          </p:sp>
          <p:sp>
            <p:nvSpPr>
              <p:cNvPr id="34870" name="Freeform 54"/>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noFill/>
              <a:ln w="4763">
                <a:solidFill>
                  <a:srgbClr val="1F1A17"/>
                </a:solidFill>
                <a:prstDash val="solid"/>
                <a:round/>
                <a:headEnd/>
                <a:tailEnd/>
              </a:ln>
            </p:spPr>
            <p:txBody>
              <a:bodyPr/>
              <a:lstStyle/>
              <a:p>
                <a:endParaRPr lang="el-GR"/>
              </a:p>
            </p:txBody>
          </p:sp>
        </p:grpSp>
      </p:grpSp>
      <p:grpSp>
        <p:nvGrpSpPr>
          <p:cNvPr id="34871" name="Group 55"/>
          <p:cNvGrpSpPr>
            <a:grpSpLocks/>
          </p:cNvGrpSpPr>
          <p:nvPr/>
        </p:nvGrpSpPr>
        <p:grpSpPr bwMode="auto">
          <a:xfrm>
            <a:off x="623888" y="660400"/>
            <a:ext cx="1866900" cy="3013075"/>
            <a:chOff x="393" y="416"/>
            <a:chExt cx="1176" cy="1898"/>
          </a:xfrm>
        </p:grpSpPr>
        <p:grpSp>
          <p:nvGrpSpPr>
            <p:cNvPr id="34872" name="Group 56"/>
            <p:cNvGrpSpPr>
              <a:grpSpLocks/>
            </p:cNvGrpSpPr>
            <p:nvPr/>
          </p:nvGrpSpPr>
          <p:grpSpPr bwMode="auto">
            <a:xfrm>
              <a:off x="393" y="416"/>
              <a:ext cx="1064" cy="1128"/>
              <a:chOff x="393" y="416"/>
              <a:chExt cx="1083" cy="1148"/>
            </a:xfrm>
          </p:grpSpPr>
          <p:sp>
            <p:nvSpPr>
              <p:cNvPr id="34873" name="Freeform 57"/>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solidFill>
                <a:srgbClr val="FFFF99"/>
              </a:solidFill>
              <a:ln w="4826">
                <a:solidFill>
                  <a:srgbClr val="1F1A17"/>
                </a:solidFill>
                <a:prstDash val="solid"/>
                <a:round/>
                <a:headEnd/>
                <a:tailEnd/>
              </a:ln>
            </p:spPr>
            <p:txBody>
              <a:bodyPr/>
              <a:lstStyle/>
              <a:p>
                <a:endParaRPr lang="el-GR"/>
              </a:p>
            </p:txBody>
          </p:sp>
          <p:sp>
            <p:nvSpPr>
              <p:cNvPr id="34874" name="Freeform 58"/>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noFill/>
              <a:ln w="4763">
                <a:solidFill>
                  <a:srgbClr val="1F1A17"/>
                </a:solidFill>
                <a:prstDash val="solid"/>
                <a:round/>
                <a:headEnd/>
                <a:tailEnd/>
              </a:ln>
            </p:spPr>
            <p:txBody>
              <a:bodyPr/>
              <a:lstStyle/>
              <a:p>
                <a:endParaRPr lang="el-GR"/>
              </a:p>
            </p:txBody>
          </p:sp>
          <p:sp>
            <p:nvSpPr>
              <p:cNvPr id="34875" name="Freeform 59"/>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noFill/>
              <a:ln w="4763">
                <a:solidFill>
                  <a:srgbClr val="1F1A17"/>
                </a:solidFill>
                <a:prstDash val="solid"/>
                <a:round/>
                <a:headEnd/>
                <a:tailEnd/>
              </a:ln>
            </p:spPr>
            <p:txBody>
              <a:bodyPr/>
              <a:lstStyle/>
              <a:p>
                <a:endParaRPr lang="el-GR"/>
              </a:p>
            </p:txBody>
          </p:sp>
          <p:sp>
            <p:nvSpPr>
              <p:cNvPr id="34876" name="Freeform 60"/>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noFill/>
              <a:ln w="4763">
                <a:solidFill>
                  <a:srgbClr val="1F1A17"/>
                </a:solidFill>
                <a:prstDash val="solid"/>
                <a:round/>
                <a:headEnd/>
                <a:tailEnd/>
              </a:ln>
            </p:spPr>
            <p:txBody>
              <a:bodyPr/>
              <a:lstStyle/>
              <a:p>
                <a:endParaRPr lang="el-GR"/>
              </a:p>
            </p:txBody>
          </p:sp>
          <p:sp>
            <p:nvSpPr>
              <p:cNvPr id="34877" name="Freeform 61"/>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noFill/>
              <a:ln w="4763">
                <a:solidFill>
                  <a:srgbClr val="1F1A17"/>
                </a:solidFill>
                <a:prstDash val="solid"/>
                <a:round/>
                <a:headEnd/>
                <a:tailEnd/>
              </a:ln>
            </p:spPr>
            <p:txBody>
              <a:bodyPr/>
              <a:lstStyle/>
              <a:p>
                <a:endParaRPr lang="el-GR"/>
              </a:p>
            </p:txBody>
          </p:sp>
        </p:grpSp>
        <p:grpSp>
          <p:nvGrpSpPr>
            <p:cNvPr id="34878" name="Group 62"/>
            <p:cNvGrpSpPr>
              <a:grpSpLocks/>
            </p:cNvGrpSpPr>
            <p:nvPr/>
          </p:nvGrpSpPr>
          <p:grpSpPr bwMode="auto">
            <a:xfrm>
              <a:off x="681" y="1474"/>
              <a:ext cx="888" cy="840"/>
              <a:chOff x="718" y="1509"/>
              <a:chExt cx="851" cy="805"/>
            </a:xfrm>
          </p:grpSpPr>
          <p:sp>
            <p:nvSpPr>
              <p:cNvPr id="34879" name="Freeform 63"/>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solidFill>
                <a:srgbClr val="FFFF99"/>
              </a:solidFill>
              <a:ln w="4826">
                <a:solidFill>
                  <a:srgbClr val="1F1A17"/>
                </a:solidFill>
                <a:prstDash val="solid"/>
                <a:round/>
                <a:headEnd/>
                <a:tailEnd/>
              </a:ln>
            </p:spPr>
            <p:txBody>
              <a:bodyPr/>
              <a:lstStyle/>
              <a:p>
                <a:endParaRPr lang="el-GR"/>
              </a:p>
            </p:txBody>
          </p:sp>
          <p:sp>
            <p:nvSpPr>
              <p:cNvPr id="34880" name="Freeform 64"/>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noFill/>
              <a:ln w="4763">
                <a:solidFill>
                  <a:srgbClr val="1F1A17"/>
                </a:solidFill>
                <a:prstDash val="solid"/>
                <a:round/>
                <a:headEnd/>
                <a:tailEnd/>
              </a:ln>
            </p:spPr>
            <p:txBody>
              <a:bodyPr/>
              <a:lstStyle/>
              <a:p>
                <a:endParaRPr lang="el-GR"/>
              </a:p>
            </p:txBody>
          </p:sp>
          <p:sp>
            <p:nvSpPr>
              <p:cNvPr id="34881" name="Freeform 65"/>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noFill/>
              <a:ln w="4763">
                <a:solidFill>
                  <a:srgbClr val="1F1A17"/>
                </a:solidFill>
                <a:prstDash val="solid"/>
                <a:round/>
                <a:headEnd/>
                <a:tailEnd/>
              </a:ln>
            </p:spPr>
            <p:txBody>
              <a:bodyPr/>
              <a:lstStyle/>
              <a:p>
                <a:endParaRPr lang="el-G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3.7037E-7 L -0.00329 -0.10069 " pathEditMode="relative" rAng="0" ptsTypes="AA">
                                      <p:cBhvr>
                                        <p:cTn id="6" dur="2000" fill="hold"/>
                                        <p:tgtEl>
                                          <p:spTgt spid="34838"/>
                                        </p:tgtEl>
                                        <p:attrNameLst>
                                          <p:attrName>ppt_x</p:attrName>
                                          <p:attrName>ppt_y</p:attrName>
                                        </p:attrNameLst>
                                      </p:cBhvr>
                                      <p:rCtr x="-2" y="-50"/>
                                    </p:animMotion>
                                  </p:childTnLst>
                                </p:cTn>
                              </p:par>
                              <p:par>
                                <p:cTn id="7" presetID="42" presetClass="path" presetSubtype="0" accel="50000" decel="50000" fill="hold" nodeType="withEffect">
                                  <p:stCondLst>
                                    <p:cond delay="0"/>
                                  </p:stCondLst>
                                  <p:childTnLst>
                                    <p:animMotion origin="layout" path="M -2.22222E-6 3.7037E-6 L -0.01041 0.08055 " pathEditMode="relative" rAng="0" ptsTypes="AA">
                                      <p:cBhvr>
                                        <p:cTn id="8" dur="2000" fill="hold"/>
                                        <p:tgtEl>
                                          <p:spTgt spid="34860"/>
                                        </p:tgtEl>
                                        <p:attrNameLst>
                                          <p:attrName>ppt_x</p:attrName>
                                          <p:attrName>ppt_y</p:attrName>
                                        </p:attrNameLst>
                                      </p:cBhvr>
                                      <p:rCtr x="-5" y="40"/>
                                    </p:animMotion>
                                  </p:childTnLst>
                                </p:cTn>
                              </p:par>
                              <p:par>
                                <p:cTn id="9" presetID="42" presetClass="path" presetSubtype="0" accel="50000" decel="50000" fill="hold" nodeType="withEffect">
                                  <p:stCondLst>
                                    <p:cond delay="0"/>
                                  </p:stCondLst>
                                  <p:childTnLst>
                                    <p:animMotion origin="layout" path="M -2.5E-6 -2.22222E-6 L 0.01459 0.08334 " pathEditMode="relative" rAng="0" ptsTypes="AA">
                                      <p:cBhvr>
                                        <p:cTn id="10" dur="2000" fill="hold"/>
                                        <p:tgtEl>
                                          <p:spTgt spid="34871"/>
                                        </p:tgtEl>
                                        <p:attrNameLst>
                                          <p:attrName>ppt_x</p:attrName>
                                          <p:attrName>ppt_y</p:attrName>
                                        </p:attrNameLst>
                                      </p:cBhvr>
                                      <p:rCtr x="7"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0088 Retraction T-loops"/>
          <p:cNvPicPr>
            <a:picLocks noChangeAspect="1" noChangeArrowheads="1"/>
          </p:cNvPicPr>
          <p:nvPr/>
        </p:nvPicPr>
        <p:blipFill>
          <a:blip r:embed="rId3" cstate="print"/>
          <a:srcRect/>
          <a:stretch>
            <a:fillRect/>
          </a:stretch>
        </p:blipFill>
        <p:spPr bwMode="auto">
          <a:xfrm>
            <a:off x="280505" y="835378"/>
            <a:ext cx="8582992" cy="51625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0381" y="1024302"/>
            <a:ext cx="9103239" cy="480939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381" y="1024302"/>
            <a:ext cx="9103239" cy="480939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0087 Lingual arch Burstone"/>
          <p:cNvPicPr>
            <a:picLocks noChangeAspect="1" noChangeArrowheads="1"/>
          </p:cNvPicPr>
          <p:nvPr/>
        </p:nvPicPr>
        <p:blipFill>
          <a:blip r:embed="rId3" cstate="print"/>
          <a:srcRect/>
          <a:stretch>
            <a:fillRect/>
          </a:stretch>
        </p:blipFill>
        <p:spPr bwMode="auto">
          <a:xfrm>
            <a:off x="308843" y="579791"/>
            <a:ext cx="8524728" cy="54936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87700" y="3067050"/>
            <a:ext cx="258763" cy="1739900"/>
          </a:xfrm>
          <a:prstGeom prst="rect">
            <a:avLst/>
          </a:prstGeom>
          <a:solidFill>
            <a:schemeClr val="folHlink"/>
          </a:solidFill>
          <a:ln w="9525">
            <a:miter lim="800000"/>
            <a:headEnd/>
            <a:tailEnd/>
          </a:ln>
          <a:effectLst/>
          <a:scene3d>
            <a:camera prst="legacyObliqueTopRight">
              <a:rot lat="300000" lon="1500000" rev="0"/>
            </a:camera>
            <a:lightRig rig="legacyFlat3" dir="b"/>
          </a:scene3d>
          <a:sp3d extrusionH="2309800" prstMaterial="legacyMetal">
            <a:bevelT w="13500" h="13500" prst="angle"/>
            <a:bevelB w="13500" h="13500" prst="angle"/>
            <a:extrusionClr>
              <a:schemeClr val="folHlink"/>
            </a:extrusionClr>
          </a:sp3d>
        </p:spPr>
        <p:txBody>
          <a:bodyPr wrap="none" anchor="ctr">
            <a:flatTx/>
          </a:bodyPr>
          <a:lstStyle/>
          <a:p>
            <a:endParaRPr lang="el-GR"/>
          </a:p>
        </p:txBody>
      </p:sp>
      <p:sp>
        <p:nvSpPr>
          <p:cNvPr id="57360" name="Freeform 16"/>
          <p:cNvSpPr>
            <a:spLocks/>
          </p:cNvSpPr>
          <p:nvPr/>
        </p:nvSpPr>
        <p:spPr bwMode="auto">
          <a:xfrm>
            <a:off x="4337050" y="3321050"/>
            <a:ext cx="974725" cy="1336675"/>
          </a:xfrm>
          <a:custGeom>
            <a:avLst/>
            <a:gdLst/>
            <a:ahLst/>
            <a:cxnLst>
              <a:cxn ang="0">
                <a:pos x="182" y="2"/>
              </a:cxn>
              <a:cxn ang="0">
                <a:pos x="182" y="266"/>
              </a:cxn>
              <a:cxn ang="0">
                <a:pos x="614" y="266"/>
              </a:cxn>
              <a:cxn ang="0">
                <a:pos x="614" y="842"/>
              </a:cxn>
              <a:cxn ang="0">
                <a:pos x="307" y="842"/>
              </a:cxn>
              <a:cxn ang="0">
                <a:pos x="307" y="693"/>
              </a:cxn>
              <a:cxn ang="0">
                <a:pos x="432" y="693"/>
              </a:cxn>
              <a:cxn ang="0">
                <a:pos x="432" y="520"/>
              </a:cxn>
              <a:cxn ang="0">
                <a:pos x="0" y="520"/>
              </a:cxn>
              <a:cxn ang="0">
                <a:pos x="1" y="0"/>
              </a:cxn>
              <a:cxn ang="0">
                <a:pos x="182" y="2"/>
              </a:cxn>
            </a:cxnLst>
            <a:rect l="0" t="0" r="r" b="b"/>
            <a:pathLst>
              <a:path w="614" h="842">
                <a:moveTo>
                  <a:pt x="182" y="2"/>
                </a:moveTo>
                <a:lnTo>
                  <a:pt x="182" y="266"/>
                </a:lnTo>
                <a:lnTo>
                  <a:pt x="614" y="266"/>
                </a:lnTo>
                <a:lnTo>
                  <a:pt x="614" y="842"/>
                </a:lnTo>
                <a:lnTo>
                  <a:pt x="307" y="842"/>
                </a:lnTo>
                <a:lnTo>
                  <a:pt x="307" y="693"/>
                </a:lnTo>
                <a:lnTo>
                  <a:pt x="432" y="693"/>
                </a:lnTo>
                <a:lnTo>
                  <a:pt x="432" y="520"/>
                </a:lnTo>
                <a:lnTo>
                  <a:pt x="0" y="520"/>
                </a:lnTo>
                <a:lnTo>
                  <a:pt x="1" y="0"/>
                </a:lnTo>
                <a:lnTo>
                  <a:pt x="182" y="2"/>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57350" name="Rectangle 6"/>
          <p:cNvSpPr>
            <a:spLocks noGrp="1" noChangeArrowheads="1"/>
          </p:cNvSpPr>
          <p:nvPr>
            <p:ph type="title"/>
          </p:nvPr>
        </p:nvSpPr>
        <p:spPr/>
        <p:txBody>
          <a:bodyPr/>
          <a:lstStyle/>
          <a:p>
            <a:r>
              <a:rPr lang="el-GR" dirty="0">
                <a:solidFill>
                  <a:schemeClr val="tx1">
                    <a:lumMod val="75000"/>
                    <a:lumOff val="25000"/>
                  </a:schemeClr>
                </a:solidFill>
                <a:effectLst/>
              </a:rPr>
              <a:t>Σύρμα - πρόσδεση</a:t>
            </a:r>
          </a:p>
        </p:txBody>
      </p:sp>
      <p:sp>
        <p:nvSpPr>
          <p:cNvPr id="57362" name="Freeform 18"/>
          <p:cNvSpPr>
            <a:spLocks/>
          </p:cNvSpPr>
          <p:nvPr/>
        </p:nvSpPr>
        <p:spPr bwMode="auto">
          <a:xfrm>
            <a:off x="3781425" y="3627438"/>
            <a:ext cx="974725" cy="825500"/>
          </a:xfrm>
          <a:custGeom>
            <a:avLst/>
            <a:gdLst/>
            <a:ahLst/>
            <a:cxnLst>
              <a:cxn ang="0">
                <a:pos x="182" y="0"/>
              </a:cxn>
              <a:cxn ang="0">
                <a:pos x="182" y="264"/>
              </a:cxn>
              <a:cxn ang="0">
                <a:pos x="614" y="264"/>
              </a:cxn>
              <a:cxn ang="0">
                <a:pos x="614" y="520"/>
              </a:cxn>
              <a:cxn ang="0">
                <a:pos x="0" y="518"/>
              </a:cxn>
              <a:cxn ang="0">
                <a:pos x="1" y="1"/>
              </a:cxn>
              <a:cxn ang="0">
                <a:pos x="182" y="0"/>
              </a:cxn>
            </a:cxnLst>
            <a:rect l="0" t="0" r="r" b="b"/>
            <a:pathLst>
              <a:path w="614" h="520">
                <a:moveTo>
                  <a:pt x="182" y="0"/>
                </a:moveTo>
                <a:lnTo>
                  <a:pt x="182" y="264"/>
                </a:lnTo>
                <a:lnTo>
                  <a:pt x="614" y="264"/>
                </a:lnTo>
                <a:lnTo>
                  <a:pt x="614" y="520"/>
                </a:lnTo>
                <a:lnTo>
                  <a:pt x="0" y="518"/>
                </a:lnTo>
                <a:lnTo>
                  <a:pt x="1" y="1"/>
                </a:lnTo>
                <a:lnTo>
                  <a:pt x="182" y="0"/>
                </a:lnTo>
                <a:close/>
              </a:path>
            </a:pathLst>
          </a:custGeom>
          <a:solidFill>
            <a:schemeClr val="hlink"/>
          </a:solidFill>
          <a:ln w="9525">
            <a:round/>
            <a:headEnd/>
            <a:tailEnd/>
          </a:ln>
          <a:effectLst/>
          <a:scene3d>
            <a:camera prst="legacyObliqueTopRight">
              <a:rot lat="300000" lon="1500000" rev="0"/>
            </a:camera>
            <a:lightRig rig="legacyFlat3" dir="b"/>
          </a:scene3d>
          <a:sp3d extrusionH="735000" prstMaterial="legacyMetal">
            <a:bevelT w="13500" h="13500" prst="angle"/>
            <a:bevelB w="13500" h="13500" prst="angle"/>
            <a:extrusionClr>
              <a:schemeClr val="hlink"/>
            </a:extrusionClr>
          </a:sp3d>
        </p:spPr>
        <p:txBody>
          <a:bodyPr>
            <a:flatTx/>
          </a:bodyPr>
          <a:lstStyle/>
          <a:p>
            <a:endParaRPr lang="el-GR"/>
          </a:p>
        </p:txBody>
      </p:sp>
      <p:sp>
        <p:nvSpPr>
          <p:cNvPr id="57359" name="Freeform 15"/>
          <p:cNvSpPr>
            <a:spLocks/>
          </p:cNvSpPr>
          <p:nvPr/>
        </p:nvSpPr>
        <p:spPr bwMode="auto">
          <a:xfrm>
            <a:off x="3470275" y="3787775"/>
            <a:ext cx="974725" cy="1336675"/>
          </a:xfrm>
          <a:custGeom>
            <a:avLst/>
            <a:gdLst/>
            <a:ahLst/>
            <a:cxnLst>
              <a:cxn ang="0">
                <a:pos x="182" y="2"/>
              </a:cxn>
              <a:cxn ang="0">
                <a:pos x="182" y="266"/>
              </a:cxn>
              <a:cxn ang="0">
                <a:pos x="614" y="266"/>
              </a:cxn>
              <a:cxn ang="0">
                <a:pos x="614" y="842"/>
              </a:cxn>
              <a:cxn ang="0">
                <a:pos x="307" y="842"/>
              </a:cxn>
              <a:cxn ang="0">
                <a:pos x="307" y="693"/>
              </a:cxn>
              <a:cxn ang="0">
                <a:pos x="432" y="693"/>
              </a:cxn>
              <a:cxn ang="0">
                <a:pos x="432" y="520"/>
              </a:cxn>
              <a:cxn ang="0">
                <a:pos x="0" y="520"/>
              </a:cxn>
              <a:cxn ang="0">
                <a:pos x="1" y="0"/>
              </a:cxn>
              <a:cxn ang="0">
                <a:pos x="182" y="2"/>
              </a:cxn>
            </a:cxnLst>
            <a:rect l="0" t="0" r="r" b="b"/>
            <a:pathLst>
              <a:path w="614" h="842">
                <a:moveTo>
                  <a:pt x="182" y="2"/>
                </a:moveTo>
                <a:lnTo>
                  <a:pt x="182" y="266"/>
                </a:lnTo>
                <a:lnTo>
                  <a:pt x="614" y="266"/>
                </a:lnTo>
                <a:lnTo>
                  <a:pt x="614" y="842"/>
                </a:lnTo>
                <a:lnTo>
                  <a:pt x="307" y="842"/>
                </a:lnTo>
                <a:lnTo>
                  <a:pt x="307" y="693"/>
                </a:lnTo>
                <a:lnTo>
                  <a:pt x="432" y="693"/>
                </a:lnTo>
                <a:lnTo>
                  <a:pt x="432" y="520"/>
                </a:lnTo>
                <a:lnTo>
                  <a:pt x="0" y="520"/>
                </a:lnTo>
                <a:lnTo>
                  <a:pt x="1" y="0"/>
                </a:lnTo>
                <a:lnTo>
                  <a:pt x="182" y="2"/>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57365" name="Oval 21"/>
          <p:cNvSpPr>
            <a:spLocks noChangeArrowheads="1"/>
          </p:cNvSpPr>
          <p:nvPr/>
        </p:nvSpPr>
        <p:spPr bwMode="auto">
          <a:xfrm>
            <a:off x="2800350" y="4495800"/>
            <a:ext cx="342900" cy="342900"/>
          </a:xfrm>
          <a:prstGeom prst="ellipse">
            <a:avLst/>
          </a:prstGeom>
          <a:solidFill>
            <a:schemeClr val="folHlink"/>
          </a:solidFill>
          <a:ln w="9525" algn="ctr">
            <a:round/>
            <a:headEnd/>
            <a:tailEnd/>
          </a:ln>
          <a:effectLst/>
          <a:scene3d>
            <a:camera prst="legacyObliqueTopRight">
              <a:rot lat="300000" lon="1500000" rev="0"/>
            </a:camera>
            <a:lightRig rig="legacyFlat3" dir="b"/>
          </a:scene3d>
          <a:sp3d extrusionH="4418000" prstMaterial="legacyMetal">
            <a:bevelT w="13500" h="13500" prst="angle"/>
            <a:bevelB w="13500" h="13500" prst="angle"/>
            <a:extrusionClr>
              <a:schemeClr val="folHlink"/>
            </a:extrusionClr>
          </a:sp3d>
        </p:spPr>
        <p:txBody>
          <a:bodyPr wrap="none" anchor="ctr">
            <a:flatTx/>
          </a:bodyPr>
          <a:lstStyle/>
          <a:p>
            <a:endParaRPr lang="el-GR"/>
          </a:p>
        </p:txBody>
      </p:sp>
      <p:sp>
        <p:nvSpPr>
          <p:cNvPr id="57367" name="Freeform 23"/>
          <p:cNvSpPr>
            <a:spLocks/>
          </p:cNvSpPr>
          <p:nvPr/>
        </p:nvSpPr>
        <p:spPr bwMode="auto">
          <a:xfrm>
            <a:off x="5470525" y="2773363"/>
            <a:ext cx="192088" cy="1204912"/>
          </a:xfrm>
          <a:custGeom>
            <a:avLst/>
            <a:gdLst/>
            <a:ahLst/>
            <a:cxnLst>
              <a:cxn ang="0">
                <a:pos x="0" y="0"/>
              </a:cxn>
              <a:cxn ang="0">
                <a:pos x="115" y="351"/>
              </a:cxn>
              <a:cxn ang="0">
                <a:pos x="39" y="759"/>
              </a:cxn>
            </a:cxnLst>
            <a:rect l="0" t="0" r="r" b="b"/>
            <a:pathLst>
              <a:path w="121" h="759">
                <a:moveTo>
                  <a:pt x="0" y="0"/>
                </a:moveTo>
                <a:cubicBezTo>
                  <a:pt x="19" y="59"/>
                  <a:pt x="109" y="225"/>
                  <a:pt x="115" y="351"/>
                </a:cubicBezTo>
                <a:cubicBezTo>
                  <a:pt x="121" y="477"/>
                  <a:pt x="55" y="674"/>
                  <a:pt x="39" y="759"/>
                </a:cubicBezTo>
              </a:path>
            </a:pathLst>
          </a:custGeom>
          <a:noFill/>
          <a:ln w="57150" cmpd="sng">
            <a:solidFill>
              <a:srgbClr val="FF9900"/>
            </a:solidFill>
            <a:round/>
            <a:headEnd/>
            <a:tailEnd/>
          </a:ln>
          <a:effectLst/>
        </p:spPr>
        <p:txBody>
          <a:bodyPr/>
          <a:lstStyle/>
          <a:p>
            <a:endParaRPr lang="el-GR"/>
          </a:p>
        </p:txBody>
      </p:sp>
      <p:sp>
        <p:nvSpPr>
          <p:cNvPr id="57361" name="Freeform 17"/>
          <p:cNvSpPr>
            <a:spLocks/>
          </p:cNvSpPr>
          <p:nvPr/>
        </p:nvSpPr>
        <p:spPr bwMode="auto">
          <a:xfrm>
            <a:off x="4298950" y="2328863"/>
            <a:ext cx="993775" cy="1041400"/>
          </a:xfrm>
          <a:custGeom>
            <a:avLst/>
            <a:gdLst/>
            <a:ahLst/>
            <a:cxnLst>
              <a:cxn ang="0">
                <a:pos x="626" y="0"/>
              </a:cxn>
              <a:cxn ang="0">
                <a:pos x="626" y="656"/>
              </a:cxn>
              <a:cxn ang="0">
                <a:pos x="0" y="656"/>
              </a:cxn>
              <a:cxn ang="0">
                <a:pos x="2" y="346"/>
              </a:cxn>
              <a:cxn ang="0">
                <a:pos x="422" y="346"/>
              </a:cxn>
              <a:cxn ang="0">
                <a:pos x="421" y="160"/>
              </a:cxn>
              <a:cxn ang="0">
                <a:pos x="255" y="160"/>
              </a:cxn>
              <a:cxn ang="0">
                <a:pos x="255" y="0"/>
              </a:cxn>
              <a:cxn ang="0">
                <a:pos x="626" y="0"/>
              </a:cxn>
            </a:cxnLst>
            <a:rect l="0" t="0" r="r" b="b"/>
            <a:pathLst>
              <a:path w="626" h="656">
                <a:moveTo>
                  <a:pt x="626" y="0"/>
                </a:moveTo>
                <a:lnTo>
                  <a:pt x="626" y="656"/>
                </a:lnTo>
                <a:lnTo>
                  <a:pt x="0" y="656"/>
                </a:lnTo>
                <a:lnTo>
                  <a:pt x="2" y="346"/>
                </a:lnTo>
                <a:lnTo>
                  <a:pt x="422" y="346"/>
                </a:lnTo>
                <a:lnTo>
                  <a:pt x="421" y="160"/>
                </a:lnTo>
                <a:lnTo>
                  <a:pt x="255" y="160"/>
                </a:lnTo>
                <a:lnTo>
                  <a:pt x="255" y="0"/>
                </a:lnTo>
                <a:lnTo>
                  <a:pt x="626" y="0"/>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57348" name="Freeform 4"/>
          <p:cNvSpPr>
            <a:spLocks/>
          </p:cNvSpPr>
          <p:nvPr/>
        </p:nvSpPr>
        <p:spPr bwMode="auto">
          <a:xfrm>
            <a:off x="3756025" y="3157538"/>
            <a:ext cx="990600" cy="503237"/>
          </a:xfrm>
          <a:custGeom>
            <a:avLst/>
            <a:gdLst/>
            <a:ahLst/>
            <a:cxnLst>
              <a:cxn ang="0">
                <a:pos x="624" y="315"/>
              </a:cxn>
              <a:cxn ang="0">
                <a:pos x="2" y="317"/>
              </a:cxn>
              <a:cxn ang="0">
                <a:pos x="0" y="5"/>
              </a:cxn>
              <a:cxn ang="0">
                <a:pos x="623" y="0"/>
              </a:cxn>
              <a:cxn ang="0">
                <a:pos x="624" y="315"/>
              </a:cxn>
            </a:cxnLst>
            <a:rect l="0" t="0" r="r" b="b"/>
            <a:pathLst>
              <a:path w="624" h="317">
                <a:moveTo>
                  <a:pt x="624" y="315"/>
                </a:moveTo>
                <a:lnTo>
                  <a:pt x="2" y="317"/>
                </a:lnTo>
                <a:lnTo>
                  <a:pt x="0" y="5"/>
                </a:lnTo>
                <a:lnTo>
                  <a:pt x="623" y="0"/>
                </a:lnTo>
                <a:lnTo>
                  <a:pt x="624" y="315"/>
                </a:lnTo>
                <a:close/>
              </a:path>
            </a:pathLst>
          </a:custGeom>
          <a:solidFill>
            <a:schemeClr val="hlink"/>
          </a:solidFill>
          <a:ln w="9525">
            <a:round/>
            <a:headEnd/>
            <a:tailEnd/>
          </a:ln>
          <a:effectLst/>
          <a:scene3d>
            <a:camera prst="legacyObliqueTopRight">
              <a:rot lat="300000" lon="1500000" rev="0"/>
            </a:camera>
            <a:lightRig rig="legacyFlat3" dir="b"/>
          </a:scene3d>
          <a:sp3d extrusionH="735000" prstMaterial="legacyMetal">
            <a:bevelT w="13500" h="13500" prst="angle"/>
            <a:bevelB w="13500" h="13500" prst="angle"/>
            <a:extrusionClr>
              <a:schemeClr val="hlink"/>
            </a:extrusionClr>
          </a:sp3d>
        </p:spPr>
        <p:txBody>
          <a:bodyPr>
            <a:flatTx/>
          </a:bodyPr>
          <a:lstStyle/>
          <a:p>
            <a:endParaRPr lang="el-GR"/>
          </a:p>
        </p:txBody>
      </p:sp>
      <p:sp>
        <p:nvSpPr>
          <p:cNvPr id="57349" name="Freeform 5"/>
          <p:cNvSpPr>
            <a:spLocks/>
          </p:cNvSpPr>
          <p:nvPr/>
        </p:nvSpPr>
        <p:spPr bwMode="auto">
          <a:xfrm>
            <a:off x="3432175" y="2795588"/>
            <a:ext cx="993775" cy="1041400"/>
          </a:xfrm>
          <a:custGeom>
            <a:avLst/>
            <a:gdLst/>
            <a:ahLst/>
            <a:cxnLst>
              <a:cxn ang="0">
                <a:pos x="626" y="0"/>
              </a:cxn>
              <a:cxn ang="0">
                <a:pos x="626" y="656"/>
              </a:cxn>
              <a:cxn ang="0">
                <a:pos x="0" y="656"/>
              </a:cxn>
              <a:cxn ang="0">
                <a:pos x="2" y="346"/>
              </a:cxn>
              <a:cxn ang="0">
                <a:pos x="422" y="346"/>
              </a:cxn>
              <a:cxn ang="0">
                <a:pos x="421" y="160"/>
              </a:cxn>
              <a:cxn ang="0">
                <a:pos x="255" y="160"/>
              </a:cxn>
              <a:cxn ang="0">
                <a:pos x="255" y="0"/>
              </a:cxn>
              <a:cxn ang="0">
                <a:pos x="626" y="0"/>
              </a:cxn>
            </a:cxnLst>
            <a:rect l="0" t="0" r="r" b="b"/>
            <a:pathLst>
              <a:path w="626" h="656">
                <a:moveTo>
                  <a:pt x="626" y="0"/>
                </a:moveTo>
                <a:lnTo>
                  <a:pt x="626" y="656"/>
                </a:lnTo>
                <a:lnTo>
                  <a:pt x="0" y="656"/>
                </a:lnTo>
                <a:lnTo>
                  <a:pt x="2" y="346"/>
                </a:lnTo>
                <a:lnTo>
                  <a:pt x="422" y="346"/>
                </a:lnTo>
                <a:lnTo>
                  <a:pt x="421" y="160"/>
                </a:lnTo>
                <a:lnTo>
                  <a:pt x="255" y="160"/>
                </a:lnTo>
                <a:lnTo>
                  <a:pt x="255" y="0"/>
                </a:lnTo>
                <a:lnTo>
                  <a:pt x="626" y="0"/>
                </a:lnTo>
                <a:close/>
              </a:path>
            </a:pathLst>
          </a:custGeom>
          <a:solidFill>
            <a:schemeClr val="hlink"/>
          </a:solidFill>
          <a:ln w="9525">
            <a:round/>
            <a:headEnd/>
            <a:tailEnd/>
          </a:ln>
          <a:effectLst/>
          <a:scene3d>
            <a:camera prst="legacyObliqueTopRight">
              <a:rot lat="300000" lon="1500000" rev="0"/>
            </a:camera>
            <a:lightRig rig="legacyFlat3" dir="b"/>
          </a:scene3d>
          <a:sp3d extrusionH="430200" prstMaterial="legacyMetal">
            <a:bevelT w="13500" h="13500" prst="angle"/>
            <a:bevelB w="13500" h="13500" prst="angle"/>
            <a:extrusionClr>
              <a:schemeClr val="hlink"/>
            </a:extrusionClr>
          </a:sp3d>
        </p:spPr>
        <p:txBody>
          <a:bodyPr>
            <a:flatTx/>
          </a:bodyPr>
          <a:lstStyle/>
          <a:p>
            <a:endParaRPr lang="el-GR"/>
          </a:p>
        </p:txBody>
      </p:sp>
      <p:sp>
        <p:nvSpPr>
          <p:cNvPr id="57369" name="Line 25"/>
          <p:cNvSpPr>
            <a:spLocks noChangeShapeType="1"/>
          </p:cNvSpPr>
          <p:nvPr/>
        </p:nvSpPr>
        <p:spPr bwMode="auto">
          <a:xfrm flipH="1">
            <a:off x="4632325" y="2735263"/>
            <a:ext cx="290513" cy="144462"/>
          </a:xfrm>
          <a:prstGeom prst="line">
            <a:avLst/>
          </a:prstGeom>
          <a:noFill/>
          <a:ln w="57150">
            <a:solidFill>
              <a:srgbClr val="FF9900"/>
            </a:solidFill>
            <a:round/>
            <a:headEnd/>
            <a:tailEnd/>
          </a:ln>
          <a:effectLst/>
        </p:spPr>
        <p:txBody>
          <a:bodyPr/>
          <a:lstStyle/>
          <a:p>
            <a:endParaRPr lang="el-GR"/>
          </a:p>
        </p:txBody>
      </p:sp>
      <p:sp>
        <p:nvSpPr>
          <p:cNvPr id="57366" name="Freeform 22"/>
          <p:cNvSpPr>
            <a:spLocks/>
          </p:cNvSpPr>
          <p:nvPr/>
        </p:nvSpPr>
        <p:spPr bwMode="auto">
          <a:xfrm>
            <a:off x="3938588" y="3146425"/>
            <a:ext cx="303212" cy="1608138"/>
          </a:xfrm>
          <a:custGeom>
            <a:avLst/>
            <a:gdLst/>
            <a:ahLst/>
            <a:cxnLst>
              <a:cxn ang="0">
                <a:pos x="97" y="1013"/>
              </a:cxn>
              <a:cxn ang="0">
                <a:pos x="68" y="917"/>
              </a:cxn>
              <a:cxn ang="0">
                <a:pos x="183" y="610"/>
              </a:cxn>
              <a:cxn ang="0">
                <a:pos x="20" y="111"/>
              </a:cxn>
              <a:cxn ang="0">
                <a:pos x="63" y="0"/>
              </a:cxn>
            </a:cxnLst>
            <a:rect l="0" t="0" r="r" b="b"/>
            <a:pathLst>
              <a:path w="191" h="1013">
                <a:moveTo>
                  <a:pt x="97" y="1013"/>
                </a:moveTo>
                <a:cubicBezTo>
                  <a:pt x="92" y="997"/>
                  <a:pt x="54" y="984"/>
                  <a:pt x="68" y="917"/>
                </a:cubicBezTo>
                <a:cubicBezTo>
                  <a:pt x="82" y="850"/>
                  <a:pt x="191" y="744"/>
                  <a:pt x="183" y="610"/>
                </a:cubicBezTo>
                <a:cubicBezTo>
                  <a:pt x="175" y="476"/>
                  <a:pt x="40" y="213"/>
                  <a:pt x="20" y="111"/>
                </a:cubicBezTo>
                <a:cubicBezTo>
                  <a:pt x="0" y="9"/>
                  <a:pt x="54" y="23"/>
                  <a:pt x="63" y="0"/>
                </a:cubicBezTo>
              </a:path>
            </a:pathLst>
          </a:custGeom>
          <a:noFill/>
          <a:ln w="57150" cmpd="sng">
            <a:solidFill>
              <a:srgbClr val="FF99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074 Transpalatal Burstone2"/>
          <p:cNvPicPr>
            <a:picLocks noChangeAspect="1" noChangeArrowheads="1"/>
          </p:cNvPicPr>
          <p:nvPr/>
        </p:nvPicPr>
        <p:blipFill>
          <a:blip r:embed="rId3" cstate="print"/>
          <a:srcRect/>
          <a:stretch>
            <a:fillRect/>
          </a:stretch>
        </p:blipFill>
        <p:spPr bwMode="auto">
          <a:xfrm>
            <a:off x="316897" y="571500"/>
            <a:ext cx="8508620" cy="57277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94006_2"/>
          <p:cNvPicPr>
            <a:picLocks noChangeAspect="1" noChangeArrowheads="1"/>
          </p:cNvPicPr>
          <p:nvPr/>
        </p:nvPicPr>
        <p:blipFill>
          <a:blip r:embed="rId3" cstate="print"/>
          <a:srcRect/>
          <a:stretch>
            <a:fillRect/>
          </a:stretch>
        </p:blipFill>
        <p:spPr bwMode="auto">
          <a:xfrm>
            <a:off x="3173413" y="3568700"/>
            <a:ext cx="5837237" cy="3155950"/>
          </a:xfrm>
          <a:prstGeom prst="rect">
            <a:avLst/>
          </a:prstGeom>
          <a:noFill/>
        </p:spPr>
      </p:pic>
      <p:pic>
        <p:nvPicPr>
          <p:cNvPr id="45059" name="Picture 3" descr="094006_1"/>
          <p:cNvPicPr>
            <a:picLocks noChangeAspect="1" noChangeArrowheads="1"/>
          </p:cNvPicPr>
          <p:nvPr/>
        </p:nvPicPr>
        <p:blipFill>
          <a:blip r:embed="rId4" cstate="print"/>
          <a:srcRect/>
          <a:stretch>
            <a:fillRect/>
          </a:stretch>
        </p:blipFill>
        <p:spPr bwMode="auto">
          <a:xfrm>
            <a:off x="230188" y="266700"/>
            <a:ext cx="5437187" cy="310038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0024 Wilson transpalatal"/>
          <p:cNvPicPr>
            <a:picLocks noChangeAspect="1" noChangeArrowheads="1"/>
          </p:cNvPicPr>
          <p:nvPr/>
        </p:nvPicPr>
        <p:blipFill>
          <a:blip r:embed="rId3" cstate="print"/>
          <a:srcRect/>
          <a:stretch>
            <a:fillRect/>
          </a:stretch>
        </p:blipFill>
        <p:spPr bwMode="auto">
          <a:xfrm>
            <a:off x="508987" y="287161"/>
            <a:ext cx="8124440" cy="612492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0025 Nance"/>
          <p:cNvPicPr>
            <a:picLocks noChangeAspect="1" noChangeArrowheads="1"/>
          </p:cNvPicPr>
          <p:nvPr/>
        </p:nvPicPr>
        <p:blipFill>
          <a:blip r:embed="rId3" cstate="print"/>
          <a:srcRect/>
          <a:stretch>
            <a:fillRect/>
          </a:stretch>
        </p:blipFill>
        <p:spPr bwMode="auto">
          <a:xfrm>
            <a:off x="427886" y="580849"/>
            <a:ext cx="8286642" cy="5729640"/>
          </a:xfrm>
          <a:prstGeom prst="rect">
            <a:avLst/>
          </a:prstGeom>
          <a:noFill/>
        </p:spPr>
      </p:pic>
      <p:sp>
        <p:nvSpPr>
          <p:cNvPr id="40965" name="Line 5"/>
          <p:cNvSpPr>
            <a:spLocks noChangeShapeType="1"/>
          </p:cNvSpPr>
          <p:nvPr/>
        </p:nvSpPr>
        <p:spPr bwMode="auto">
          <a:xfrm>
            <a:off x="771525" y="2581275"/>
            <a:ext cx="7581900" cy="0"/>
          </a:xfrm>
          <a:prstGeom prst="line">
            <a:avLst/>
          </a:prstGeom>
          <a:noFill/>
          <a:ln w="28575" cap="rnd">
            <a:solidFill>
              <a:srgbClr val="66FF66"/>
            </a:solidFill>
            <a:prstDash val="sysDot"/>
            <a:round/>
            <a:headEnd/>
            <a:tailEnd/>
          </a:ln>
          <a:effectLst/>
        </p:spPr>
        <p:txBody>
          <a:bodyPr/>
          <a:lstStyle/>
          <a:p>
            <a:endParaRPr lang="el-GR"/>
          </a:p>
        </p:txBody>
      </p:sp>
      <p:sp>
        <p:nvSpPr>
          <p:cNvPr id="40966" name="Line 6"/>
          <p:cNvSpPr>
            <a:spLocks noChangeShapeType="1"/>
          </p:cNvSpPr>
          <p:nvPr/>
        </p:nvSpPr>
        <p:spPr bwMode="auto">
          <a:xfrm rot="5400000">
            <a:off x="1477962" y="3500438"/>
            <a:ext cx="6086475" cy="0"/>
          </a:xfrm>
          <a:prstGeom prst="line">
            <a:avLst/>
          </a:prstGeom>
          <a:noFill/>
          <a:ln w="28575" cap="rnd">
            <a:solidFill>
              <a:srgbClr val="66FF66"/>
            </a:solidFill>
            <a:prstDash val="sysDot"/>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099014_1"/>
          <p:cNvPicPr>
            <a:picLocks noChangeAspect="1" noChangeArrowheads="1"/>
          </p:cNvPicPr>
          <p:nvPr/>
        </p:nvPicPr>
        <p:blipFill>
          <a:blip r:embed="rId3" cstate="print"/>
          <a:srcRect/>
          <a:stretch>
            <a:fillRect/>
          </a:stretch>
        </p:blipFill>
        <p:spPr bwMode="auto">
          <a:xfrm>
            <a:off x="3848100" y="228600"/>
            <a:ext cx="5048250" cy="3687763"/>
          </a:xfrm>
          <a:prstGeom prst="rect">
            <a:avLst/>
          </a:prstGeom>
          <a:noFill/>
        </p:spPr>
      </p:pic>
      <p:pic>
        <p:nvPicPr>
          <p:cNvPr id="44034" name="Picture 2" descr="099014_2"/>
          <p:cNvPicPr>
            <a:picLocks noChangeAspect="1" noChangeArrowheads="1"/>
          </p:cNvPicPr>
          <p:nvPr/>
        </p:nvPicPr>
        <p:blipFill>
          <a:blip r:embed="rId4" cstate="print"/>
          <a:srcRect/>
          <a:stretch>
            <a:fillRect/>
          </a:stretch>
        </p:blipFill>
        <p:spPr bwMode="auto">
          <a:xfrm>
            <a:off x="258763" y="2852738"/>
            <a:ext cx="5272087" cy="375761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072 Lip-bumper"/>
          <p:cNvPicPr>
            <a:picLocks noChangeAspect="1" noChangeArrowheads="1"/>
          </p:cNvPicPr>
          <p:nvPr/>
        </p:nvPicPr>
        <p:blipFill>
          <a:blip r:embed="rId3" cstate="print"/>
          <a:srcRect/>
          <a:stretch>
            <a:fillRect/>
          </a:stretch>
        </p:blipFill>
        <p:spPr bwMode="auto">
          <a:xfrm>
            <a:off x="349845" y="657579"/>
            <a:ext cx="8444312" cy="551744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F1000035"/>
          <p:cNvPicPr>
            <a:picLocks noChangeAspect="1" noChangeArrowheads="1"/>
          </p:cNvPicPr>
          <p:nvPr/>
        </p:nvPicPr>
        <p:blipFill>
          <a:blip r:embed="rId3" cstate="print"/>
          <a:srcRect/>
          <a:stretch>
            <a:fillRect/>
          </a:stretch>
        </p:blipFill>
        <p:spPr bwMode="auto">
          <a:xfrm>
            <a:off x="371719" y="607660"/>
            <a:ext cx="8400562" cy="561251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0136 Hight pull headgear"/>
          <p:cNvPicPr>
            <a:picLocks noChangeAspect="1" noChangeArrowheads="1"/>
          </p:cNvPicPr>
          <p:nvPr/>
        </p:nvPicPr>
        <p:blipFill>
          <a:blip r:embed="rId3" cstate="print"/>
          <a:srcRect/>
          <a:stretch>
            <a:fillRect/>
          </a:stretch>
        </p:blipFill>
        <p:spPr bwMode="auto">
          <a:xfrm>
            <a:off x="4572000" y="2743200"/>
            <a:ext cx="4429125" cy="3971925"/>
          </a:xfrm>
          <a:prstGeom prst="rect">
            <a:avLst/>
          </a:prstGeom>
          <a:noFill/>
        </p:spPr>
      </p:pic>
      <p:pic>
        <p:nvPicPr>
          <p:cNvPr id="43015" name="Picture 7" descr="087015"/>
          <p:cNvPicPr>
            <a:picLocks noChangeAspect="1" noChangeArrowheads="1"/>
          </p:cNvPicPr>
          <p:nvPr/>
        </p:nvPicPr>
        <p:blipFill>
          <a:blip r:embed="rId4" cstate="print"/>
          <a:srcRect/>
          <a:stretch>
            <a:fillRect/>
          </a:stretch>
        </p:blipFill>
        <p:spPr bwMode="auto">
          <a:xfrm>
            <a:off x="155575" y="173038"/>
            <a:ext cx="4251325" cy="3879850"/>
          </a:xfrm>
          <a:prstGeom prst="rect">
            <a:avLst/>
          </a:prstGeom>
          <a:noFill/>
        </p:spPr>
      </p:pic>
      <p:sp>
        <p:nvSpPr>
          <p:cNvPr id="43012" name="AutoShape 4"/>
          <p:cNvSpPr>
            <a:spLocks noChangeArrowheads="1"/>
          </p:cNvSpPr>
          <p:nvPr/>
        </p:nvSpPr>
        <p:spPr bwMode="auto">
          <a:xfrm rot="642787">
            <a:off x="3200400" y="2686050"/>
            <a:ext cx="381000" cy="238125"/>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l-GR"/>
          </a:p>
        </p:txBody>
      </p:sp>
      <p:sp>
        <p:nvSpPr>
          <p:cNvPr id="43013" name="AutoShape 5"/>
          <p:cNvSpPr>
            <a:spLocks noChangeArrowheads="1"/>
          </p:cNvSpPr>
          <p:nvPr/>
        </p:nvSpPr>
        <p:spPr bwMode="auto">
          <a:xfrm rot="13629665">
            <a:off x="7645401" y="5092700"/>
            <a:ext cx="381000" cy="238125"/>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97011_L2"/>
          <p:cNvPicPr>
            <a:picLocks noChangeAspect="1" noChangeArrowheads="1"/>
          </p:cNvPicPr>
          <p:nvPr/>
        </p:nvPicPr>
        <p:blipFill>
          <a:blip r:embed="rId3" cstate="print"/>
          <a:srcRect/>
          <a:stretch>
            <a:fillRect/>
          </a:stretch>
        </p:blipFill>
        <p:spPr bwMode="auto">
          <a:xfrm>
            <a:off x="1649413" y="3581400"/>
            <a:ext cx="5626100" cy="3067050"/>
          </a:xfrm>
          <a:prstGeom prst="rect">
            <a:avLst/>
          </a:prstGeom>
          <a:noFill/>
        </p:spPr>
      </p:pic>
      <p:pic>
        <p:nvPicPr>
          <p:cNvPr id="50179" name="Picture 3" descr="097011_L1"/>
          <p:cNvPicPr>
            <a:picLocks noChangeAspect="1" noChangeArrowheads="1"/>
          </p:cNvPicPr>
          <p:nvPr/>
        </p:nvPicPr>
        <p:blipFill>
          <a:blip r:embed="rId4" cstate="print"/>
          <a:srcRect/>
          <a:stretch>
            <a:fillRect/>
          </a:stretch>
        </p:blipFill>
        <p:spPr bwMode="auto">
          <a:xfrm>
            <a:off x="1658938" y="230188"/>
            <a:ext cx="5626100" cy="3200400"/>
          </a:xfrm>
          <a:prstGeom prst="rect">
            <a:avLst/>
          </a:prstGeom>
          <a:noFill/>
        </p:spPr>
      </p:pic>
      <p:grpSp>
        <p:nvGrpSpPr>
          <p:cNvPr id="50185" name="Group 9"/>
          <p:cNvGrpSpPr>
            <a:grpSpLocks/>
          </p:cNvGrpSpPr>
          <p:nvPr/>
        </p:nvGrpSpPr>
        <p:grpSpPr bwMode="auto">
          <a:xfrm>
            <a:off x="3009900" y="1168400"/>
            <a:ext cx="5408613" cy="4908550"/>
            <a:chOff x="1896" y="736"/>
            <a:chExt cx="3407" cy="3092"/>
          </a:xfrm>
        </p:grpSpPr>
        <p:sp>
          <p:nvSpPr>
            <p:cNvPr id="50180" name="Line 4"/>
            <p:cNvSpPr>
              <a:spLocks noChangeShapeType="1"/>
            </p:cNvSpPr>
            <p:nvPr/>
          </p:nvSpPr>
          <p:spPr bwMode="auto">
            <a:xfrm>
              <a:off x="1896" y="756"/>
              <a:ext cx="0" cy="3072"/>
            </a:xfrm>
            <a:prstGeom prst="line">
              <a:avLst/>
            </a:prstGeom>
            <a:noFill/>
            <a:ln w="38100">
              <a:solidFill>
                <a:srgbClr val="008000"/>
              </a:solidFill>
              <a:round/>
              <a:headEnd/>
              <a:tailEnd/>
            </a:ln>
            <a:effectLst/>
          </p:spPr>
          <p:txBody>
            <a:bodyPr/>
            <a:lstStyle/>
            <a:p>
              <a:endParaRPr lang="el-GR"/>
            </a:p>
          </p:txBody>
        </p:sp>
        <p:sp>
          <p:nvSpPr>
            <p:cNvPr id="50181" name="Line 5"/>
            <p:cNvSpPr>
              <a:spLocks noChangeShapeType="1"/>
            </p:cNvSpPr>
            <p:nvPr/>
          </p:nvSpPr>
          <p:spPr bwMode="auto">
            <a:xfrm>
              <a:off x="3400" y="736"/>
              <a:ext cx="0" cy="3072"/>
            </a:xfrm>
            <a:prstGeom prst="line">
              <a:avLst/>
            </a:prstGeom>
            <a:noFill/>
            <a:ln w="38100">
              <a:solidFill>
                <a:srgbClr val="008000"/>
              </a:solidFill>
              <a:round/>
              <a:headEnd/>
              <a:tailEnd/>
            </a:ln>
            <a:effectLst/>
          </p:spPr>
          <p:txBody>
            <a:bodyPr/>
            <a:lstStyle/>
            <a:p>
              <a:endParaRPr lang="el-GR"/>
            </a:p>
          </p:txBody>
        </p:sp>
        <p:sp>
          <p:nvSpPr>
            <p:cNvPr id="50182" name="Line 6"/>
            <p:cNvSpPr>
              <a:spLocks noChangeShapeType="1"/>
            </p:cNvSpPr>
            <p:nvPr/>
          </p:nvSpPr>
          <p:spPr bwMode="auto">
            <a:xfrm>
              <a:off x="2816" y="2180"/>
              <a:ext cx="0" cy="1608"/>
            </a:xfrm>
            <a:prstGeom prst="line">
              <a:avLst/>
            </a:prstGeom>
            <a:noFill/>
            <a:ln w="38100">
              <a:solidFill>
                <a:srgbClr val="008000"/>
              </a:solidFill>
              <a:round/>
              <a:headEnd/>
              <a:tailEnd/>
            </a:ln>
            <a:effectLst/>
          </p:spPr>
          <p:txBody>
            <a:bodyPr/>
            <a:lstStyle/>
            <a:p>
              <a:endParaRPr lang="el-GR"/>
            </a:p>
          </p:txBody>
        </p:sp>
        <p:sp>
          <p:nvSpPr>
            <p:cNvPr id="50183" name="AutoShape 7"/>
            <p:cNvSpPr>
              <a:spLocks noChangeArrowheads="1"/>
            </p:cNvSpPr>
            <p:nvPr/>
          </p:nvSpPr>
          <p:spPr bwMode="auto">
            <a:xfrm>
              <a:off x="2868" y="2076"/>
              <a:ext cx="480" cy="288"/>
            </a:xfrm>
            <a:prstGeom prst="lef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l-GR"/>
            </a:p>
          </p:txBody>
        </p:sp>
        <p:sp>
          <p:nvSpPr>
            <p:cNvPr id="50184" name="Text Box 8"/>
            <p:cNvSpPr txBox="1">
              <a:spLocks noChangeArrowheads="1"/>
            </p:cNvSpPr>
            <p:nvPr/>
          </p:nvSpPr>
          <p:spPr bwMode="auto">
            <a:xfrm>
              <a:off x="4718" y="2858"/>
              <a:ext cx="585" cy="692"/>
            </a:xfrm>
            <a:prstGeom prst="rect">
              <a:avLst/>
            </a:prstGeom>
            <a:noFill/>
            <a:ln w="9525">
              <a:noFill/>
              <a:miter lim="800000"/>
              <a:headEnd/>
              <a:tailEnd/>
            </a:ln>
            <a:effectLst/>
          </p:spPr>
          <p:txBody>
            <a:bodyPr>
              <a:spAutoFit/>
            </a:bodyPr>
            <a:lstStyle/>
            <a:p>
              <a:r>
                <a:rPr lang="el-GR" sz="6600" dirty="0">
                  <a:solidFill>
                    <a:schemeClr val="tx1">
                      <a:lumMod val="75000"/>
                      <a:lumOff val="25000"/>
                    </a:schemeClr>
                  </a:solidFill>
                  <a:latin typeface="Arial Black"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fade">
                                      <p:cBhvr>
                                        <p:cTn id="12"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2384425" y="6137275"/>
            <a:ext cx="6597650" cy="457200"/>
          </a:xfrm>
          <a:prstGeom prst="rect">
            <a:avLst/>
          </a:prstGeom>
          <a:noFill/>
          <a:ln w="9525">
            <a:noFill/>
            <a:miter lim="800000"/>
            <a:headEnd/>
            <a:tailEnd/>
          </a:ln>
          <a:effectLst/>
        </p:spPr>
        <p:txBody>
          <a:bodyPr wrap="none">
            <a:spAutoFit/>
          </a:bodyPr>
          <a:lstStyle/>
          <a:p>
            <a:r>
              <a:rPr lang="el-GR" i="1" dirty="0">
                <a:solidFill>
                  <a:schemeClr val="tx1">
                    <a:lumMod val="75000"/>
                    <a:lumOff val="25000"/>
                  </a:schemeClr>
                </a:solidFill>
              </a:rPr>
              <a:t>J.J. </a:t>
            </a:r>
            <a:r>
              <a:rPr lang="el-GR" i="1" dirty="0" err="1">
                <a:solidFill>
                  <a:schemeClr val="tx1">
                    <a:lumMod val="75000"/>
                    <a:lumOff val="25000"/>
                  </a:schemeClr>
                </a:solidFill>
              </a:rPr>
              <a:t>Pindborg</a:t>
            </a:r>
            <a:r>
              <a:rPr lang="el-GR" i="1" dirty="0">
                <a:solidFill>
                  <a:schemeClr val="tx1">
                    <a:lumMod val="75000"/>
                    <a:lumOff val="25000"/>
                  </a:schemeClr>
                </a:solidFill>
              </a:rPr>
              <a:t>. </a:t>
            </a:r>
            <a:r>
              <a:rPr lang="el-GR" i="1" dirty="0" err="1">
                <a:solidFill>
                  <a:schemeClr val="tx1">
                    <a:lumMod val="75000"/>
                    <a:lumOff val="25000"/>
                  </a:schemeClr>
                </a:solidFill>
              </a:rPr>
              <a:t>Pathology</a:t>
            </a:r>
            <a:r>
              <a:rPr lang="el-GR" i="1" dirty="0">
                <a:solidFill>
                  <a:schemeClr val="tx1">
                    <a:lumMod val="75000"/>
                    <a:lumOff val="25000"/>
                  </a:schemeClr>
                </a:solidFill>
              </a:rPr>
              <a:t> </a:t>
            </a:r>
            <a:r>
              <a:rPr lang="el-GR" i="1" dirty="0" err="1">
                <a:solidFill>
                  <a:schemeClr val="tx1">
                    <a:lumMod val="75000"/>
                    <a:lumOff val="25000"/>
                  </a:schemeClr>
                </a:solidFill>
              </a:rPr>
              <a:t>of</a:t>
            </a:r>
            <a:r>
              <a:rPr lang="el-GR" i="1" dirty="0">
                <a:solidFill>
                  <a:schemeClr val="tx1">
                    <a:lumMod val="75000"/>
                    <a:lumOff val="25000"/>
                  </a:schemeClr>
                </a:solidFill>
              </a:rPr>
              <a:t> </a:t>
            </a:r>
            <a:r>
              <a:rPr lang="el-GR" i="1" dirty="0" err="1">
                <a:solidFill>
                  <a:schemeClr val="tx1">
                    <a:lumMod val="75000"/>
                    <a:lumOff val="25000"/>
                  </a:schemeClr>
                </a:solidFill>
              </a:rPr>
              <a:t>the</a:t>
            </a:r>
            <a:r>
              <a:rPr lang="el-GR" i="1" dirty="0">
                <a:solidFill>
                  <a:schemeClr val="tx1">
                    <a:lumMod val="75000"/>
                    <a:lumOff val="25000"/>
                  </a:schemeClr>
                </a:solidFill>
              </a:rPr>
              <a:t> </a:t>
            </a:r>
            <a:r>
              <a:rPr lang="el-GR" i="1" dirty="0" err="1">
                <a:solidFill>
                  <a:schemeClr val="tx1">
                    <a:lumMod val="75000"/>
                    <a:lumOff val="25000"/>
                  </a:schemeClr>
                </a:solidFill>
              </a:rPr>
              <a:t>Dental</a:t>
            </a:r>
            <a:r>
              <a:rPr lang="el-GR" i="1" dirty="0">
                <a:solidFill>
                  <a:schemeClr val="tx1">
                    <a:lumMod val="75000"/>
                    <a:lumOff val="25000"/>
                  </a:schemeClr>
                </a:solidFill>
              </a:rPr>
              <a:t> </a:t>
            </a:r>
            <a:r>
              <a:rPr lang="el-GR" i="1" dirty="0" err="1">
                <a:solidFill>
                  <a:schemeClr val="tx1">
                    <a:lumMod val="75000"/>
                    <a:lumOff val="25000"/>
                  </a:schemeClr>
                </a:solidFill>
              </a:rPr>
              <a:t>Hard</a:t>
            </a:r>
            <a:r>
              <a:rPr lang="el-GR" i="1" dirty="0">
                <a:solidFill>
                  <a:schemeClr val="tx1">
                    <a:lumMod val="75000"/>
                    <a:lumOff val="25000"/>
                  </a:schemeClr>
                </a:solidFill>
              </a:rPr>
              <a:t> </a:t>
            </a:r>
            <a:r>
              <a:rPr lang="el-GR" i="1" dirty="0" err="1">
                <a:solidFill>
                  <a:schemeClr val="tx1">
                    <a:lumMod val="75000"/>
                    <a:lumOff val="25000"/>
                  </a:schemeClr>
                </a:solidFill>
              </a:rPr>
              <a:t>Tissues</a:t>
            </a:r>
            <a:endParaRPr lang="el-GR" i="1" dirty="0">
              <a:solidFill>
                <a:schemeClr val="tx1">
                  <a:lumMod val="75000"/>
                  <a:lumOff val="25000"/>
                </a:schemeClr>
              </a:solidFill>
            </a:endParaRPr>
          </a:p>
        </p:txBody>
      </p:sp>
      <p:pic>
        <p:nvPicPr>
          <p:cNvPr id="81925" name="Picture 5" descr="ANKY_HIS"/>
          <p:cNvPicPr>
            <a:picLocks noChangeAspect="1" noChangeArrowheads="1"/>
          </p:cNvPicPr>
          <p:nvPr/>
        </p:nvPicPr>
        <p:blipFill>
          <a:blip r:embed="rId3" cstate="print"/>
          <a:srcRect/>
          <a:stretch>
            <a:fillRect/>
          </a:stretch>
        </p:blipFill>
        <p:spPr bwMode="auto">
          <a:xfrm>
            <a:off x="1346200" y="650875"/>
            <a:ext cx="6451600" cy="52895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0138 Class II elastics"/>
          <p:cNvPicPr>
            <a:picLocks noChangeAspect="1" noChangeArrowheads="1"/>
          </p:cNvPicPr>
          <p:nvPr/>
        </p:nvPicPr>
        <p:blipFill>
          <a:blip r:embed="rId3" cstate="print"/>
          <a:srcRect/>
          <a:stretch>
            <a:fillRect/>
          </a:stretch>
        </p:blipFill>
        <p:spPr bwMode="auto">
          <a:xfrm>
            <a:off x="274273" y="886178"/>
            <a:ext cx="8595454" cy="508564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a:solidFill>
                  <a:schemeClr val="tx1">
                    <a:lumMod val="75000"/>
                    <a:lumOff val="25000"/>
                  </a:schemeClr>
                </a:solidFill>
                <a:effectLst/>
              </a:rPr>
              <a:t>Ιδανική στήριξη</a:t>
            </a:r>
          </a:p>
        </p:txBody>
      </p:sp>
      <p:sp>
        <p:nvSpPr>
          <p:cNvPr id="16387" name="Rectangle 3"/>
          <p:cNvSpPr>
            <a:spLocks noGrp="1" noChangeArrowheads="1"/>
          </p:cNvSpPr>
          <p:nvPr>
            <p:ph type="body" idx="1"/>
          </p:nvPr>
        </p:nvSpPr>
        <p:spPr/>
        <p:txBody>
          <a:bodyPr/>
          <a:lstStyle/>
          <a:p>
            <a:r>
              <a:rPr lang="el-GR" dirty="0">
                <a:solidFill>
                  <a:schemeClr val="tx1">
                    <a:lumMod val="75000"/>
                    <a:lumOff val="25000"/>
                  </a:schemeClr>
                </a:solidFill>
                <a:effectLst/>
              </a:rPr>
              <a:t>Αγκυλωμένα δόντια</a:t>
            </a:r>
          </a:p>
          <a:p>
            <a:r>
              <a:rPr lang="el-GR" dirty="0">
                <a:solidFill>
                  <a:schemeClr val="tx1">
                    <a:lumMod val="75000"/>
                    <a:lumOff val="25000"/>
                  </a:schemeClr>
                </a:solidFill>
                <a:effectLst/>
              </a:rPr>
              <a:t>Εμφυτεύματα</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387350"/>
            <a:ext cx="7772400" cy="1143000"/>
          </a:xfrm>
        </p:spPr>
        <p:txBody>
          <a:bodyPr/>
          <a:lstStyle/>
          <a:p>
            <a:r>
              <a:rPr lang="el-GR" dirty="0">
                <a:solidFill>
                  <a:schemeClr val="tx1">
                    <a:lumMod val="75000"/>
                    <a:lumOff val="25000"/>
                  </a:schemeClr>
                </a:solidFill>
                <a:effectLst/>
              </a:rPr>
              <a:t>Ορθοδοντικά εμφυτεύματα</a:t>
            </a:r>
          </a:p>
        </p:txBody>
      </p:sp>
      <p:pic>
        <p:nvPicPr>
          <p:cNvPr id="131077" name="Picture 5" descr="0145 TAD1 inserting"/>
          <p:cNvPicPr>
            <a:picLocks noChangeAspect="1" noChangeArrowheads="1"/>
          </p:cNvPicPr>
          <p:nvPr/>
        </p:nvPicPr>
        <p:blipFill>
          <a:blip r:embed="rId2" cstate="print"/>
          <a:srcRect/>
          <a:stretch>
            <a:fillRect/>
          </a:stretch>
        </p:blipFill>
        <p:spPr bwMode="auto">
          <a:xfrm>
            <a:off x="196850" y="1536700"/>
            <a:ext cx="5761038" cy="4321175"/>
          </a:xfrm>
          <a:prstGeom prst="rect">
            <a:avLst/>
          </a:prstGeom>
          <a:noFill/>
        </p:spPr>
      </p:pic>
      <p:pic>
        <p:nvPicPr>
          <p:cNvPr id="131078" name="Picture 6" descr="0146 TAD1 inserted"/>
          <p:cNvPicPr>
            <a:picLocks noChangeAspect="1" noChangeArrowheads="1"/>
          </p:cNvPicPr>
          <p:nvPr/>
        </p:nvPicPr>
        <p:blipFill>
          <a:blip r:embed="rId3" cstate="print"/>
          <a:srcRect/>
          <a:stretch>
            <a:fillRect/>
          </a:stretch>
        </p:blipFill>
        <p:spPr bwMode="auto">
          <a:xfrm>
            <a:off x="4613275" y="3392488"/>
            <a:ext cx="4357688" cy="329406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87350"/>
            <a:ext cx="7772400" cy="1143000"/>
          </a:xfrm>
        </p:spPr>
        <p:txBody>
          <a:bodyPr/>
          <a:lstStyle/>
          <a:p>
            <a:r>
              <a:rPr lang="el-GR" dirty="0">
                <a:solidFill>
                  <a:schemeClr val="tx1">
                    <a:lumMod val="75000"/>
                    <a:lumOff val="25000"/>
                  </a:schemeClr>
                </a:solidFill>
                <a:effectLst/>
              </a:rPr>
              <a:t>Ορθοδοντικά εμφυτεύματα</a:t>
            </a:r>
          </a:p>
        </p:txBody>
      </p:sp>
      <p:pic>
        <p:nvPicPr>
          <p:cNvPr id="133123" name="Picture 3" descr="0147 TAD1 with coil"/>
          <p:cNvPicPr>
            <a:picLocks noChangeAspect="1" noChangeArrowheads="1"/>
          </p:cNvPicPr>
          <p:nvPr/>
        </p:nvPicPr>
        <p:blipFill>
          <a:blip r:embed="rId2" cstate="print"/>
          <a:srcRect/>
          <a:stretch>
            <a:fillRect/>
          </a:stretch>
        </p:blipFill>
        <p:spPr bwMode="auto">
          <a:xfrm>
            <a:off x="1009650" y="1503363"/>
            <a:ext cx="7123113" cy="479107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solidFill>
                  <a:schemeClr val="tx1">
                    <a:lumMod val="75000"/>
                    <a:lumOff val="25000"/>
                  </a:schemeClr>
                </a:solidFill>
                <a:effectLst/>
              </a:rPr>
              <a:t>Βιολογία μετακινήσεων</a:t>
            </a:r>
          </a:p>
        </p:txBody>
      </p:sp>
      <p:sp>
        <p:nvSpPr>
          <p:cNvPr id="12291" name="Rectangle 3"/>
          <p:cNvSpPr>
            <a:spLocks noGrp="1" noChangeArrowheads="1"/>
          </p:cNvSpPr>
          <p:nvPr>
            <p:ph type="body" idx="1"/>
          </p:nvPr>
        </p:nvSpPr>
        <p:spPr/>
        <p:txBody>
          <a:bodyPr/>
          <a:lstStyle/>
          <a:p>
            <a:r>
              <a:rPr lang="el-GR" dirty="0">
                <a:solidFill>
                  <a:schemeClr val="tx1">
                    <a:lumMod val="75000"/>
                    <a:lumOff val="25000"/>
                  </a:schemeClr>
                </a:solidFill>
                <a:effectLst/>
              </a:rPr>
              <a:t>Δράση ορθοδοντικών δυνάμεων:</a:t>
            </a:r>
          </a:p>
          <a:p>
            <a:pPr lvl="1"/>
            <a:r>
              <a:rPr lang="el-GR" dirty="0">
                <a:solidFill>
                  <a:schemeClr val="tx1">
                    <a:lumMod val="75000"/>
                    <a:lumOff val="25000"/>
                  </a:schemeClr>
                </a:solidFill>
                <a:effectLst/>
              </a:rPr>
              <a:t>Μετατόπιση δοντιού και ανάπτυξη τάσεων στο </a:t>
            </a:r>
            <a:r>
              <a:rPr lang="el-GR" dirty="0" err="1">
                <a:solidFill>
                  <a:schemeClr val="tx1">
                    <a:lumMod val="75000"/>
                    <a:lumOff val="25000"/>
                  </a:schemeClr>
                </a:solidFill>
                <a:effectLst/>
              </a:rPr>
              <a:t>περιρρίζιο</a:t>
            </a:r>
            <a:endParaRPr lang="el-GR" dirty="0">
              <a:solidFill>
                <a:schemeClr val="tx1">
                  <a:lumMod val="75000"/>
                  <a:lumOff val="25000"/>
                </a:schemeClr>
              </a:solidFill>
              <a:effectLst/>
            </a:endParaRPr>
          </a:p>
          <a:p>
            <a:pPr lvl="1"/>
            <a:r>
              <a:rPr lang="el-GR" dirty="0">
                <a:solidFill>
                  <a:schemeClr val="tx1">
                    <a:lumMod val="75000"/>
                    <a:lumOff val="25000"/>
                  </a:schemeClr>
                </a:solidFill>
                <a:effectLst/>
              </a:rPr>
              <a:t>Ενεργοποίηση κυτταρικών διεργασιών</a:t>
            </a:r>
          </a:p>
          <a:p>
            <a:pPr lvl="1"/>
            <a:r>
              <a:rPr lang="el-GR" dirty="0">
                <a:solidFill>
                  <a:schemeClr val="tx1">
                    <a:lumMod val="75000"/>
                    <a:lumOff val="25000"/>
                  </a:schemeClr>
                </a:solidFill>
                <a:effectLst/>
              </a:rPr>
              <a:t>Απορρόφηση / εναπόθεση οστού</a:t>
            </a:r>
          </a:p>
          <a:p>
            <a:pPr lvl="1"/>
            <a:r>
              <a:rPr lang="el-GR" dirty="0">
                <a:solidFill>
                  <a:schemeClr val="tx1">
                    <a:lumMod val="75000"/>
                    <a:lumOff val="25000"/>
                  </a:schemeClr>
                </a:solidFill>
                <a:effectLst/>
              </a:rPr>
              <a:t>Μετακίνηση δοντιού</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solidFill>
                  <a:schemeClr val="tx1">
                    <a:lumMod val="75000"/>
                    <a:lumOff val="25000"/>
                  </a:schemeClr>
                </a:solidFill>
                <a:effectLst/>
              </a:rPr>
              <a:t>Σχέση δύναμης - μετακίνησης</a:t>
            </a:r>
          </a:p>
        </p:txBody>
      </p:sp>
      <p:sp>
        <p:nvSpPr>
          <p:cNvPr id="13315" name="Rectangle 3"/>
          <p:cNvSpPr>
            <a:spLocks noGrp="1" noChangeArrowheads="1"/>
          </p:cNvSpPr>
          <p:nvPr>
            <p:ph type="body" idx="1"/>
          </p:nvPr>
        </p:nvSpPr>
        <p:spPr/>
        <p:txBody>
          <a:bodyPr/>
          <a:lstStyle/>
          <a:p>
            <a:r>
              <a:rPr lang="el-GR" dirty="0">
                <a:solidFill>
                  <a:schemeClr val="tx1">
                    <a:lumMod val="75000"/>
                    <a:lumOff val="25000"/>
                  </a:schemeClr>
                </a:solidFill>
                <a:effectLst/>
              </a:rPr>
              <a:t>Ακόμη αδιευκρίνιστη, αλλά:</a:t>
            </a:r>
          </a:p>
          <a:p>
            <a:pPr lvl="1"/>
            <a:r>
              <a:rPr lang="el-GR" dirty="0">
                <a:solidFill>
                  <a:schemeClr val="tx1">
                    <a:lumMod val="75000"/>
                    <a:lumOff val="25000"/>
                  </a:schemeClr>
                </a:solidFill>
                <a:effectLst/>
              </a:rPr>
              <a:t>Μηδενική δύναμη – μηδενική μετακίνηση</a:t>
            </a:r>
          </a:p>
          <a:p>
            <a:pPr lvl="1"/>
            <a:r>
              <a:rPr lang="el-GR" dirty="0">
                <a:solidFill>
                  <a:schemeClr val="tx1">
                    <a:lumMod val="75000"/>
                    <a:lumOff val="25000"/>
                  </a:schemeClr>
                </a:solidFill>
                <a:effectLst/>
              </a:rPr>
              <a:t>Ελάχιστη δύναμη – μετακίνηση</a:t>
            </a:r>
          </a:p>
          <a:p>
            <a:pPr lvl="1"/>
            <a:r>
              <a:rPr lang="el-GR" dirty="0">
                <a:solidFill>
                  <a:schemeClr val="tx1">
                    <a:lumMod val="75000"/>
                    <a:lumOff val="25000"/>
                  </a:schemeClr>
                </a:solidFill>
                <a:effectLst/>
              </a:rPr>
              <a:t>Μεγαλύτερη δύναμη – μεγαλύτερη μετακίνηση</a:t>
            </a:r>
          </a:p>
          <a:p>
            <a:pPr lvl="1"/>
            <a:r>
              <a:rPr lang="el-GR" dirty="0">
                <a:solidFill>
                  <a:schemeClr val="tx1">
                    <a:lumMod val="75000"/>
                    <a:lumOff val="25000"/>
                  </a:schemeClr>
                </a:solidFill>
                <a:effectLst/>
              </a:rPr>
              <a:t>Πολύ μεγάλη δύναμη – μικρότερη μετακίνηση</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a:solidFill>
                  <a:schemeClr val="tx1">
                    <a:lumMod val="75000"/>
                    <a:lumOff val="25000"/>
                  </a:schemeClr>
                </a:solidFill>
                <a:effectLst/>
              </a:rPr>
              <a:t>Υαλινοποίηση (Υάλωση)</a:t>
            </a:r>
          </a:p>
        </p:txBody>
      </p:sp>
      <p:sp>
        <p:nvSpPr>
          <p:cNvPr id="14339" name="Rectangle 3"/>
          <p:cNvSpPr>
            <a:spLocks noGrp="1" noChangeArrowheads="1"/>
          </p:cNvSpPr>
          <p:nvPr>
            <p:ph type="body" idx="1"/>
          </p:nvPr>
        </p:nvSpPr>
        <p:spPr/>
        <p:txBody>
          <a:bodyPr/>
          <a:lstStyle/>
          <a:p>
            <a:r>
              <a:rPr lang="el-GR" dirty="0">
                <a:solidFill>
                  <a:schemeClr val="tx1">
                    <a:lumMod val="75000"/>
                    <a:lumOff val="25000"/>
                  </a:schemeClr>
                </a:solidFill>
                <a:effectLst/>
              </a:rPr>
              <a:t>Δημιουργία </a:t>
            </a:r>
            <a:r>
              <a:rPr lang="el-GR" dirty="0" err="1">
                <a:solidFill>
                  <a:schemeClr val="tx1">
                    <a:lumMod val="75000"/>
                    <a:lumOff val="25000"/>
                  </a:schemeClr>
                </a:solidFill>
                <a:effectLst/>
              </a:rPr>
              <a:t>ακυτταρικής</a:t>
            </a:r>
            <a:r>
              <a:rPr lang="el-GR" dirty="0">
                <a:solidFill>
                  <a:schemeClr val="tx1">
                    <a:lumMod val="75000"/>
                    <a:lumOff val="25000"/>
                  </a:schemeClr>
                </a:solidFill>
                <a:effectLst/>
              </a:rPr>
              <a:t> ζώνης στο </a:t>
            </a:r>
            <a:r>
              <a:rPr lang="el-GR" dirty="0" err="1">
                <a:solidFill>
                  <a:schemeClr val="tx1">
                    <a:lumMod val="75000"/>
                    <a:lumOff val="25000"/>
                  </a:schemeClr>
                </a:solidFill>
                <a:effectLst/>
              </a:rPr>
              <a:t>περιρρίζιο</a:t>
            </a:r>
            <a:r>
              <a:rPr lang="el-GR" dirty="0">
                <a:solidFill>
                  <a:schemeClr val="tx1">
                    <a:lumMod val="75000"/>
                    <a:lumOff val="25000"/>
                  </a:schemeClr>
                </a:solidFill>
                <a:effectLst/>
              </a:rPr>
              <a:t>, όπου δεν μπορεί να γίνει οστική απορρόφηση, άρα η μετακίνηση σταματά.</a:t>
            </a:r>
          </a:p>
          <a:p>
            <a:r>
              <a:rPr lang="el-GR" dirty="0">
                <a:solidFill>
                  <a:schemeClr val="tx1">
                    <a:lumMod val="75000"/>
                    <a:lumOff val="25000"/>
                  </a:schemeClr>
                </a:solidFill>
                <a:effectLst/>
              </a:rPr>
              <a:t>Η περιοχή απορροφάται τελικά από την ‘εσωτερική’ (οστική) πλευρά και η μετακίνηση συνεχίζεται.</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Freeform 10"/>
          <p:cNvSpPr>
            <a:spLocks/>
          </p:cNvSpPr>
          <p:nvPr/>
        </p:nvSpPr>
        <p:spPr bwMode="auto">
          <a:xfrm>
            <a:off x="984250" y="414338"/>
            <a:ext cx="5746750" cy="3594100"/>
          </a:xfrm>
          <a:custGeom>
            <a:avLst/>
            <a:gdLst/>
            <a:ahLst/>
            <a:cxnLst>
              <a:cxn ang="0">
                <a:pos x="0" y="22"/>
              </a:cxn>
              <a:cxn ang="0">
                <a:pos x="632" y="449"/>
              </a:cxn>
              <a:cxn ang="0">
                <a:pos x="1226" y="932"/>
              </a:cxn>
              <a:cxn ang="0">
                <a:pos x="1663" y="1406"/>
              </a:cxn>
              <a:cxn ang="0">
                <a:pos x="2072" y="1898"/>
              </a:cxn>
              <a:cxn ang="0">
                <a:pos x="2332" y="2196"/>
              </a:cxn>
              <a:cxn ang="0">
                <a:pos x="2527" y="2261"/>
              </a:cxn>
              <a:cxn ang="0">
                <a:pos x="2601" y="2177"/>
              </a:cxn>
              <a:cxn ang="0">
                <a:pos x="2471" y="1908"/>
              </a:cxn>
              <a:cxn ang="0">
                <a:pos x="2267" y="1462"/>
              </a:cxn>
              <a:cxn ang="0">
                <a:pos x="2146" y="1016"/>
              </a:cxn>
              <a:cxn ang="0">
                <a:pos x="2072" y="579"/>
              </a:cxn>
              <a:cxn ang="0">
                <a:pos x="2109" y="235"/>
              </a:cxn>
              <a:cxn ang="0">
                <a:pos x="2304" y="170"/>
              </a:cxn>
              <a:cxn ang="0">
                <a:pos x="2499" y="245"/>
              </a:cxn>
              <a:cxn ang="0">
                <a:pos x="2731" y="477"/>
              </a:cxn>
              <a:cxn ang="0">
                <a:pos x="3112" y="904"/>
              </a:cxn>
              <a:cxn ang="0">
                <a:pos x="3409" y="1397"/>
              </a:cxn>
              <a:cxn ang="0">
                <a:pos x="3549" y="1564"/>
              </a:cxn>
              <a:cxn ang="0">
                <a:pos x="3595" y="1517"/>
              </a:cxn>
              <a:cxn ang="0">
                <a:pos x="3586" y="1294"/>
              </a:cxn>
              <a:cxn ang="0">
                <a:pos x="3391" y="904"/>
              </a:cxn>
              <a:cxn ang="0">
                <a:pos x="3251" y="551"/>
              </a:cxn>
              <a:cxn ang="0">
                <a:pos x="3289" y="208"/>
              </a:cxn>
              <a:cxn ang="0">
                <a:pos x="3474" y="12"/>
              </a:cxn>
              <a:cxn ang="0">
                <a:pos x="0" y="22"/>
              </a:cxn>
            </a:cxnLst>
            <a:rect l="0" t="0" r="r" b="b"/>
            <a:pathLst>
              <a:path w="3620" h="2264">
                <a:moveTo>
                  <a:pt x="0" y="22"/>
                </a:moveTo>
                <a:cubicBezTo>
                  <a:pt x="204" y="189"/>
                  <a:pt x="435" y="291"/>
                  <a:pt x="632" y="449"/>
                </a:cubicBezTo>
                <a:cubicBezTo>
                  <a:pt x="836" y="601"/>
                  <a:pt x="1054" y="773"/>
                  <a:pt x="1226" y="932"/>
                </a:cubicBezTo>
                <a:cubicBezTo>
                  <a:pt x="1398" y="1091"/>
                  <a:pt x="1522" y="1245"/>
                  <a:pt x="1663" y="1406"/>
                </a:cubicBezTo>
                <a:cubicBezTo>
                  <a:pt x="1804" y="1567"/>
                  <a:pt x="1961" y="1766"/>
                  <a:pt x="2072" y="1898"/>
                </a:cubicBezTo>
                <a:cubicBezTo>
                  <a:pt x="2183" y="2030"/>
                  <a:pt x="2256" y="2135"/>
                  <a:pt x="2332" y="2196"/>
                </a:cubicBezTo>
                <a:cubicBezTo>
                  <a:pt x="2408" y="2257"/>
                  <a:pt x="2482" y="2264"/>
                  <a:pt x="2527" y="2261"/>
                </a:cubicBezTo>
                <a:cubicBezTo>
                  <a:pt x="2572" y="2258"/>
                  <a:pt x="2610" y="2236"/>
                  <a:pt x="2601" y="2177"/>
                </a:cubicBezTo>
                <a:cubicBezTo>
                  <a:pt x="2592" y="2118"/>
                  <a:pt x="2527" y="2027"/>
                  <a:pt x="2471" y="1908"/>
                </a:cubicBezTo>
                <a:cubicBezTo>
                  <a:pt x="2415" y="1789"/>
                  <a:pt x="2321" y="1611"/>
                  <a:pt x="2267" y="1462"/>
                </a:cubicBezTo>
                <a:cubicBezTo>
                  <a:pt x="2213" y="1313"/>
                  <a:pt x="2178" y="1163"/>
                  <a:pt x="2146" y="1016"/>
                </a:cubicBezTo>
                <a:cubicBezTo>
                  <a:pt x="2114" y="869"/>
                  <a:pt x="2078" y="709"/>
                  <a:pt x="2072" y="579"/>
                </a:cubicBezTo>
                <a:cubicBezTo>
                  <a:pt x="2066" y="449"/>
                  <a:pt x="2070" y="303"/>
                  <a:pt x="2109" y="235"/>
                </a:cubicBezTo>
                <a:cubicBezTo>
                  <a:pt x="2148" y="167"/>
                  <a:pt x="2239" y="168"/>
                  <a:pt x="2304" y="170"/>
                </a:cubicBezTo>
                <a:cubicBezTo>
                  <a:pt x="2369" y="172"/>
                  <a:pt x="2428" y="194"/>
                  <a:pt x="2499" y="245"/>
                </a:cubicBezTo>
                <a:cubicBezTo>
                  <a:pt x="2570" y="296"/>
                  <a:pt x="2629" y="367"/>
                  <a:pt x="2731" y="477"/>
                </a:cubicBezTo>
                <a:cubicBezTo>
                  <a:pt x="2833" y="587"/>
                  <a:pt x="2999" y="751"/>
                  <a:pt x="3112" y="904"/>
                </a:cubicBezTo>
                <a:cubicBezTo>
                  <a:pt x="3225" y="1057"/>
                  <a:pt x="3336" y="1287"/>
                  <a:pt x="3409" y="1397"/>
                </a:cubicBezTo>
                <a:cubicBezTo>
                  <a:pt x="3482" y="1507"/>
                  <a:pt x="3518" y="1544"/>
                  <a:pt x="3549" y="1564"/>
                </a:cubicBezTo>
                <a:cubicBezTo>
                  <a:pt x="3580" y="1584"/>
                  <a:pt x="3589" y="1562"/>
                  <a:pt x="3595" y="1517"/>
                </a:cubicBezTo>
                <a:cubicBezTo>
                  <a:pt x="3601" y="1472"/>
                  <a:pt x="3620" y="1396"/>
                  <a:pt x="3586" y="1294"/>
                </a:cubicBezTo>
                <a:cubicBezTo>
                  <a:pt x="3552" y="1192"/>
                  <a:pt x="3447" y="1028"/>
                  <a:pt x="3391" y="904"/>
                </a:cubicBezTo>
                <a:cubicBezTo>
                  <a:pt x="3335" y="780"/>
                  <a:pt x="3268" y="667"/>
                  <a:pt x="3251" y="551"/>
                </a:cubicBezTo>
                <a:cubicBezTo>
                  <a:pt x="3234" y="435"/>
                  <a:pt x="3252" y="298"/>
                  <a:pt x="3289" y="208"/>
                </a:cubicBezTo>
                <a:cubicBezTo>
                  <a:pt x="3345" y="134"/>
                  <a:pt x="3465" y="115"/>
                  <a:pt x="3474" y="12"/>
                </a:cubicBezTo>
                <a:cubicBezTo>
                  <a:pt x="2931" y="0"/>
                  <a:pt x="873" y="22"/>
                  <a:pt x="0" y="22"/>
                </a:cubicBezTo>
                <a:close/>
              </a:path>
            </a:pathLst>
          </a:custGeom>
          <a:solidFill>
            <a:schemeClr val="bg1"/>
          </a:solidFill>
          <a:ln w="9525">
            <a:noFill/>
            <a:round/>
            <a:headEnd/>
            <a:tailEnd/>
          </a:ln>
          <a:effectLst/>
        </p:spPr>
        <p:txBody>
          <a:bodyPr/>
          <a:lstStyle/>
          <a:p>
            <a:endParaRPr lang="el-GR"/>
          </a:p>
        </p:txBody>
      </p:sp>
      <p:grpSp>
        <p:nvGrpSpPr>
          <p:cNvPr id="82948" name="Group 4"/>
          <p:cNvGrpSpPr>
            <a:grpSpLocks/>
          </p:cNvGrpSpPr>
          <p:nvPr/>
        </p:nvGrpSpPr>
        <p:grpSpPr bwMode="auto">
          <a:xfrm>
            <a:off x="4760913" y="696913"/>
            <a:ext cx="2498725" cy="5238750"/>
            <a:chOff x="2843" y="2326"/>
            <a:chExt cx="268" cy="563"/>
          </a:xfrm>
        </p:grpSpPr>
        <p:sp>
          <p:nvSpPr>
            <p:cNvPr id="82949" name="Freeform 5"/>
            <p:cNvSpPr>
              <a:spLocks/>
            </p:cNvSpPr>
            <p:nvPr/>
          </p:nvSpPr>
          <p:spPr bwMode="auto">
            <a:xfrm rot="-996903">
              <a:off x="2929" y="2612"/>
              <a:ext cx="182" cy="277"/>
            </a:xfrm>
            <a:custGeom>
              <a:avLst/>
              <a:gdLst/>
              <a:ahLst/>
              <a:cxnLst>
                <a:cxn ang="0">
                  <a:pos x="6" y="18"/>
                </a:cxn>
                <a:cxn ang="0">
                  <a:pos x="0" y="31"/>
                </a:cxn>
                <a:cxn ang="0">
                  <a:pos x="6" y="46"/>
                </a:cxn>
                <a:cxn ang="0">
                  <a:pos x="15" y="61"/>
                </a:cxn>
                <a:cxn ang="0">
                  <a:pos x="27" y="76"/>
                </a:cxn>
                <a:cxn ang="0">
                  <a:pos x="42" y="98"/>
                </a:cxn>
                <a:cxn ang="0">
                  <a:pos x="51" y="119"/>
                </a:cxn>
                <a:cxn ang="0">
                  <a:pos x="51" y="131"/>
                </a:cxn>
                <a:cxn ang="0">
                  <a:pos x="57" y="143"/>
                </a:cxn>
                <a:cxn ang="0">
                  <a:pos x="69" y="162"/>
                </a:cxn>
                <a:cxn ang="0">
                  <a:pos x="75" y="165"/>
                </a:cxn>
                <a:cxn ang="0">
                  <a:pos x="81" y="162"/>
                </a:cxn>
                <a:cxn ang="0">
                  <a:pos x="93" y="140"/>
                </a:cxn>
                <a:cxn ang="0">
                  <a:pos x="102" y="107"/>
                </a:cxn>
                <a:cxn ang="0">
                  <a:pos x="108" y="73"/>
                </a:cxn>
                <a:cxn ang="0">
                  <a:pos x="105" y="49"/>
                </a:cxn>
                <a:cxn ang="0">
                  <a:pos x="105" y="28"/>
                </a:cxn>
                <a:cxn ang="0">
                  <a:pos x="99" y="15"/>
                </a:cxn>
                <a:cxn ang="0">
                  <a:pos x="90" y="0"/>
                </a:cxn>
                <a:cxn ang="0">
                  <a:pos x="84" y="6"/>
                </a:cxn>
                <a:cxn ang="0">
                  <a:pos x="78" y="15"/>
                </a:cxn>
                <a:cxn ang="0">
                  <a:pos x="69" y="37"/>
                </a:cxn>
                <a:cxn ang="0">
                  <a:pos x="63" y="43"/>
                </a:cxn>
                <a:cxn ang="0">
                  <a:pos x="57" y="46"/>
                </a:cxn>
                <a:cxn ang="0">
                  <a:pos x="42" y="46"/>
                </a:cxn>
                <a:cxn ang="0">
                  <a:pos x="30" y="34"/>
                </a:cxn>
                <a:cxn ang="0">
                  <a:pos x="21" y="24"/>
                </a:cxn>
                <a:cxn ang="0">
                  <a:pos x="12" y="21"/>
                </a:cxn>
                <a:cxn ang="0">
                  <a:pos x="6" y="18"/>
                </a:cxn>
              </a:cxnLst>
              <a:rect l="0" t="0" r="r" b="b"/>
              <a:pathLst>
                <a:path w="108" h="165">
                  <a:moveTo>
                    <a:pt x="6" y="18"/>
                  </a:moveTo>
                  <a:lnTo>
                    <a:pt x="0" y="31"/>
                  </a:lnTo>
                  <a:lnTo>
                    <a:pt x="6" y="46"/>
                  </a:lnTo>
                  <a:lnTo>
                    <a:pt x="15" y="61"/>
                  </a:lnTo>
                  <a:lnTo>
                    <a:pt x="27" y="76"/>
                  </a:lnTo>
                  <a:lnTo>
                    <a:pt x="42" y="98"/>
                  </a:lnTo>
                  <a:lnTo>
                    <a:pt x="51" y="119"/>
                  </a:lnTo>
                  <a:lnTo>
                    <a:pt x="51" y="131"/>
                  </a:lnTo>
                  <a:lnTo>
                    <a:pt x="57" y="143"/>
                  </a:lnTo>
                  <a:lnTo>
                    <a:pt x="69" y="162"/>
                  </a:lnTo>
                  <a:lnTo>
                    <a:pt x="75" y="165"/>
                  </a:lnTo>
                  <a:lnTo>
                    <a:pt x="81" y="162"/>
                  </a:lnTo>
                  <a:lnTo>
                    <a:pt x="93" y="140"/>
                  </a:lnTo>
                  <a:lnTo>
                    <a:pt x="102" y="107"/>
                  </a:lnTo>
                  <a:lnTo>
                    <a:pt x="108" y="73"/>
                  </a:lnTo>
                  <a:lnTo>
                    <a:pt x="105" y="49"/>
                  </a:lnTo>
                  <a:lnTo>
                    <a:pt x="105" y="28"/>
                  </a:lnTo>
                  <a:lnTo>
                    <a:pt x="99" y="15"/>
                  </a:lnTo>
                  <a:lnTo>
                    <a:pt x="90" y="0"/>
                  </a:lnTo>
                  <a:lnTo>
                    <a:pt x="84" y="6"/>
                  </a:lnTo>
                  <a:lnTo>
                    <a:pt x="78" y="15"/>
                  </a:lnTo>
                  <a:lnTo>
                    <a:pt x="69" y="37"/>
                  </a:lnTo>
                  <a:lnTo>
                    <a:pt x="63" y="43"/>
                  </a:lnTo>
                  <a:lnTo>
                    <a:pt x="57" y="46"/>
                  </a:lnTo>
                  <a:lnTo>
                    <a:pt x="42" y="46"/>
                  </a:lnTo>
                  <a:lnTo>
                    <a:pt x="30" y="34"/>
                  </a:lnTo>
                  <a:lnTo>
                    <a:pt x="21" y="24"/>
                  </a:lnTo>
                  <a:lnTo>
                    <a:pt x="12" y="21"/>
                  </a:lnTo>
                  <a:lnTo>
                    <a:pt x="6" y="18"/>
                  </a:lnTo>
                  <a:close/>
                </a:path>
              </a:pathLst>
            </a:custGeom>
            <a:solidFill>
              <a:schemeClr val="bg1"/>
            </a:solidFill>
            <a:ln w="0">
              <a:solidFill>
                <a:schemeClr val="tx1"/>
              </a:solidFill>
              <a:prstDash val="solid"/>
              <a:round/>
              <a:headEnd/>
              <a:tailEnd/>
            </a:ln>
          </p:spPr>
          <p:txBody>
            <a:bodyPr/>
            <a:lstStyle/>
            <a:p>
              <a:endParaRPr lang="el-GR"/>
            </a:p>
          </p:txBody>
        </p:sp>
        <p:sp>
          <p:nvSpPr>
            <p:cNvPr id="82950" name="Freeform 6"/>
            <p:cNvSpPr>
              <a:spLocks/>
            </p:cNvSpPr>
            <p:nvPr/>
          </p:nvSpPr>
          <p:spPr bwMode="auto">
            <a:xfrm rot="-996903">
              <a:off x="2843" y="2326"/>
              <a:ext cx="167" cy="380"/>
            </a:xfrm>
            <a:custGeom>
              <a:avLst/>
              <a:gdLst/>
              <a:ahLst/>
              <a:cxnLst>
                <a:cxn ang="0">
                  <a:pos x="99" y="180"/>
                </a:cxn>
                <a:cxn ang="0">
                  <a:pos x="90" y="150"/>
                </a:cxn>
                <a:cxn ang="0">
                  <a:pos x="78" y="107"/>
                </a:cxn>
                <a:cxn ang="0">
                  <a:pos x="69" y="76"/>
                </a:cxn>
                <a:cxn ang="0">
                  <a:pos x="57" y="49"/>
                </a:cxn>
                <a:cxn ang="0">
                  <a:pos x="39" y="22"/>
                </a:cxn>
                <a:cxn ang="0">
                  <a:pos x="27" y="0"/>
                </a:cxn>
                <a:cxn ang="0">
                  <a:pos x="18" y="0"/>
                </a:cxn>
                <a:cxn ang="0">
                  <a:pos x="9" y="6"/>
                </a:cxn>
                <a:cxn ang="0">
                  <a:pos x="3" y="37"/>
                </a:cxn>
                <a:cxn ang="0">
                  <a:pos x="0" y="76"/>
                </a:cxn>
                <a:cxn ang="0">
                  <a:pos x="0" y="107"/>
                </a:cxn>
                <a:cxn ang="0">
                  <a:pos x="3" y="143"/>
                </a:cxn>
                <a:cxn ang="0">
                  <a:pos x="12" y="183"/>
                </a:cxn>
                <a:cxn ang="0">
                  <a:pos x="15" y="198"/>
                </a:cxn>
                <a:cxn ang="0">
                  <a:pos x="21" y="201"/>
                </a:cxn>
                <a:cxn ang="0">
                  <a:pos x="30" y="204"/>
                </a:cxn>
                <a:cxn ang="0">
                  <a:pos x="39" y="214"/>
                </a:cxn>
                <a:cxn ang="0">
                  <a:pos x="51" y="226"/>
                </a:cxn>
                <a:cxn ang="0">
                  <a:pos x="66" y="226"/>
                </a:cxn>
                <a:cxn ang="0">
                  <a:pos x="72" y="223"/>
                </a:cxn>
                <a:cxn ang="0">
                  <a:pos x="78" y="217"/>
                </a:cxn>
                <a:cxn ang="0">
                  <a:pos x="87" y="195"/>
                </a:cxn>
                <a:cxn ang="0">
                  <a:pos x="93" y="186"/>
                </a:cxn>
                <a:cxn ang="0">
                  <a:pos x="99" y="180"/>
                </a:cxn>
              </a:cxnLst>
              <a:rect l="0" t="0" r="r" b="b"/>
              <a:pathLst>
                <a:path w="99" h="226">
                  <a:moveTo>
                    <a:pt x="99" y="180"/>
                  </a:moveTo>
                  <a:lnTo>
                    <a:pt x="90" y="150"/>
                  </a:lnTo>
                  <a:lnTo>
                    <a:pt x="78" y="107"/>
                  </a:lnTo>
                  <a:lnTo>
                    <a:pt x="69" y="76"/>
                  </a:lnTo>
                  <a:lnTo>
                    <a:pt x="57" y="49"/>
                  </a:lnTo>
                  <a:lnTo>
                    <a:pt x="39" y="22"/>
                  </a:lnTo>
                  <a:lnTo>
                    <a:pt x="27" y="0"/>
                  </a:lnTo>
                  <a:lnTo>
                    <a:pt x="18" y="0"/>
                  </a:lnTo>
                  <a:lnTo>
                    <a:pt x="9" y="6"/>
                  </a:lnTo>
                  <a:lnTo>
                    <a:pt x="3" y="37"/>
                  </a:lnTo>
                  <a:lnTo>
                    <a:pt x="0" y="76"/>
                  </a:lnTo>
                  <a:lnTo>
                    <a:pt x="0" y="107"/>
                  </a:lnTo>
                  <a:lnTo>
                    <a:pt x="3" y="143"/>
                  </a:lnTo>
                  <a:lnTo>
                    <a:pt x="12" y="183"/>
                  </a:lnTo>
                  <a:lnTo>
                    <a:pt x="15" y="198"/>
                  </a:lnTo>
                  <a:lnTo>
                    <a:pt x="21" y="201"/>
                  </a:lnTo>
                  <a:lnTo>
                    <a:pt x="30" y="204"/>
                  </a:lnTo>
                  <a:lnTo>
                    <a:pt x="39" y="214"/>
                  </a:lnTo>
                  <a:lnTo>
                    <a:pt x="51" y="226"/>
                  </a:lnTo>
                  <a:lnTo>
                    <a:pt x="66" y="226"/>
                  </a:lnTo>
                  <a:lnTo>
                    <a:pt x="72" y="223"/>
                  </a:lnTo>
                  <a:lnTo>
                    <a:pt x="78" y="217"/>
                  </a:lnTo>
                  <a:lnTo>
                    <a:pt x="87" y="195"/>
                  </a:lnTo>
                  <a:lnTo>
                    <a:pt x="93" y="186"/>
                  </a:lnTo>
                  <a:lnTo>
                    <a:pt x="99" y="180"/>
                  </a:lnTo>
                  <a:close/>
                </a:path>
              </a:pathLst>
            </a:custGeom>
            <a:solidFill>
              <a:srgbClr val="FFFF99"/>
            </a:solidFill>
            <a:ln w="0">
              <a:solidFill>
                <a:schemeClr val="tx1"/>
              </a:solidFill>
              <a:prstDash val="solid"/>
              <a:round/>
              <a:headEnd/>
              <a:tailEnd/>
            </a:ln>
          </p:spPr>
          <p:txBody>
            <a:bodyPr/>
            <a:lstStyle/>
            <a:p>
              <a:endParaRPr lang="el-GR"/>
            </a:p>
          </p:txBody>
        </p:sp>
      </p:grpSp>
      <p:sp>
        <p:nvSpPr>
          <p:cNvPr id="82952" name="Freeform 8" descr="Paper bag"/>
          <p:cNvSpPr>
            <a:spLocks/>
          </p:cNvSpPr>
          <p:nvPr/>
        </p:nvSpPr>
        <p:spPr bwMode="auto">
          <a:xfrm>
            <a:off x="958850" y="407988"/>
            <a:ext cx="5746750" cy="3594100"/>
          </a:xfrm>
          <a:custGeom>
            <a:avLst/>
            <a:gdLst/>
            <a:ahLst/>
            <a:cxnLst>
              <a:cxn ang="0">
                <a:pos x="0" y="22"/>
              </a:cxn>
              <a:cxn ang="0">
                <a:pos x="632" y="449"/>
              </a:cxn>
              <a:cxn ang="0">
                <a:pos x="1226" y="932"/>
              </a:cxn>
              <a:cxn ang="0">
                <a:pos x="1663" y="1406"/>
              </a:cxn>
              <a:cxn ang="0">
                <a:pos x="2072" y="1898"/>
              </a:cxn>
              <a:cxn ang="0">
                <a:pos x="2332" y="2196"/>
              </a:cxn>
              <a:cxn ang="0">
                <a:pos x="2527" y="2261"/>
              </a:cxn>
              <a:cxn ang="0">
                <a:pos x="2601" y="2177"/>
              </a:cxn>
              <a:cxn ang="0">
                <a:pos x="2471" y="1908"/>
              </a:cxn>
              <a:cxn ang="0">
                <a:pos x="2267" y="1462"/>
              </a:cxn>
              <a:cxn ang="0">
                <a:pos x="2146" y="1016"/>
              </a:cxn>
              <a:cxn ang="0">
                <a:pos x="2072" y="579"/>
              </a:cxn>
              <a:cxn ang="0">
                <a:pos x="2109" y="235"/>
              </a:cxn>
              <a:cxn ang="0">
                <a:pos x="2304" y="170"/>
              </a:cxn>
              <a:cxn ang="0">
                <a:pos x="2499" y="245"/>
              </a:cxn>
              <a:cxn ang="0">
                <a:pos x="2731" y="477"/>
              </a:cxn>
              <a:cxn ang="0">
                <a:pos x="3112" y="904"/>
              </a:cxn>
              <a:cxn ang="0">
                <a:pos x="3409" y="1397"/>
              </a:cxn>
              <a:cxn ang="0">
                <a:pos x="3549" y="1564"/>
              </a:cxn>
              <a:cxn ang="0">
                <a:pos x="3595" y="1517"/>
              </a:cxn>
              <a:cxn ang="0">
                <a:pos x="3586" y="1294"/>
              </a:cxn>
              <a:cxn ang="0">
                <a:pos x="3391" y="904"/>
              </a:cxn>
              <a:cxn ang="0">
                <a:pos x="3251" y="551"/>
              </a:cxn>
              <a:cxn ang="0">
                <a:pos x="3289" y="208"/>
              </a:cxn>
              <a:cxn ang="0">
                <a:pos x="3474" y="12"/>
              </a:cxn>
              <a:cxn ang="0">
                <a:pos x="0" y="22"/>
              </a:cxn>
            </a:cxnLst>
            <a:rect l="0" t="0" r="r" b="b"/>
            <a:pathLst>
              <a:path w="3620" h="2264">
                <a:moveTo>
                  <a:pt x="0" y="22"/>
                </a:moveTo>
                <a:cubicBezTo>
                  <a:pt x="204" y="189"/>
                  <a:pt x="435" y="291"/>
                  <a:pt x="632" y="449"/>
                </a:cubicBezTo>
                <a:cubicBezTo>
                  <a:pt x="836" y="601"/>
                  <a:pt x="1054" y="773"/>
                  <a:pt x="1226" y="932"/>
                </a:cubicBezTo>
                <a:cubicBezTo>
                  <a:pt x="1398" y="1091"/>
                  <a:pt x="1522" y="1245"/>
                  <a:pt x="1663" y="1406"/>
                </a:cubicBezTo>
                <a:cubicBezTo>
                  <a:pt x="1804" y="1567"/>
                  <a:pt x="1961" y="1766"/>
                  <a:pt x="2072" y="1898"/>
                </a:cubicBezTo>
                <a:cubicBezTo>
                  <a:pt x="2183" y="2030"/>
                  <a:pt x="2256" y="2135"/>
                  <a:pt x="2332" y="2196"/>
                </a:cubicBezTo>
                <a:cubicBezTo>
                  <a:pt x="2408" y="2257"/>
                  <a:pt x="2482" y="2264"/>
                  <a:pt x="2527" y="2261"/>
                </a:cubicBezTo>
                <a:cubicBezTo>
                  <a:pt x="2572" y="2258"/>
                  <a:pt x="2610" y="2236"/>
                  <a:pt x="2601" y="2177"/>
                </a:cubicBezTo>
                <a:cubicBezTo>
                  <a:pt x="2592" y="2118"/>
                  <a:pt x="2527" y="2027"/>
                  <a:pt x="2471" y="1908"/>
                </a:cubicBezTo>
                <a:cubicBezTo>
                  <a:pt x="2415" y="1789"/>
                  <a:pt x="2321" y="1611"/>
                  <a:pt x="2267" y="1462"/>
                </a:cubicBezTo>
                <a:cubicBezTo>
                  <a:pt x="2213" y="1313"/>
                  <a:pt x="2178" y="1163"/>
                  <a:pt x="2146" y="1016"/>
                </a:cubicBezTo>
                <a:cubicBezTo>
                  <a:pt x="2114" y="869"/>
                  <a:pt x="2078" y="709"/>
                  <a:pt x="2072" y="579"/>
                </a:cubicBezTo>
                <a:cubicBezTo>
                  <a:pt x="2066" y="449"/>
                  <a:pt x="2070" y="303"/>
                  <a:pt x="2109" y="235"/>
                </a:cubicBezTo>
                <a:cubicBezTo>
                  <a:pt x="2148" y="167"/>
                  <a:pt x="2239" y="168"/>
                  <a:pt x="2304" y="170"/>
                </a:cubicBezTo>
                <a:cubicBezTo>
                  <a:pt x="2369" y="172"/>
                  <a:pt x="2428" y="194"/>
                  <a:pt x="2499" y="245"/>
                </a:cubicBezTo>
                <a:cubicBezTo>
                  <a:pt x="2570" y="296"/>
                  <a:pt x="2629" y="367"/>
                  <a:pt x="2731" y="477"/>
                </a:cubicBezTo>
                <a:cubicBezTo>
                  <a:pt x="2833" y="587"/>
                  <a:pt x="2999" y="751"/>
                  <a:pt x="3112" y="904"/>
                </a:cubicBezTo>
                <a:cubicBezTo>
                  <a:pt x="3225" y="1057"/>
                  <a:pt x="3336" y="1287"/>
                  <a:pt x="3409" y="1397"/>
                </a:cubicBezTo>
                <a:cubicBezTo>
                  <a:pt x="3482" y="1507"/>
                  <a:pt x="3518" y="1544"/>
                  <a:pt x="3549" y="1564"/>
                </a:cubicBezTo>
                <a:cubicBezTo>
                  <a:pt x="3580" y="1584"/>
                  <a:pt x="3589" y="1562"/>
                  <a:pt x="3595" y="1517"/>
                </a:cubicBezTo>
                <a:cubicBezTo>
                  <a:pt x="3601" y="1472"/>
                  <a:pt x="3620" y="1396"/>
                  <a:pt x="3586" y="1294"/>
                </a:cubicBezTo>
                <a:cubicBezTo>
                  <a:pt x="3552" y="1192"/>
                  <a:pt x="3447" y="1028"/>
                  <a:pt x="3391" y="904"/>
                </a:cubicBezTo>
                <a:cubicBezTo>
                  <a:pt x="3335" y="780"/>
                  <a:pt x="3268" y="667"/>
                  <a:pt x="3251" y="551"/>
                </a:cubicBezTo>
                <a:cubicBezTo>
                  <a:pt x="3234" y="435"/>
                  <a:pt x="3252" y="298"/>
                  <a:pt x="3289" y="208"/>
                </a:cubicBezTo>
                <a:cubicBezTo>
                  <a:pt x="3345" y="134"/>
                  <a:pt x="3465" y="115"/>
                  <a:pt x="3474" y="12"/>
                </a:cubicBezTo>
                <a:cubicBezTo>
                  <a:pt x="2931" y="0"/>
                  <a:pt x="873" y="22"/>
                  <a:pt x="0" y="22"/>
                </a:cubicBezTo>
                <a:close/>
              </a:path>
            </a:pathLst>
          </a:custGeom>
          <a:blipFill dpi="0" rotWithShape="1">
            <a:blip r:embed="rId2" cstate="print">
              <a:alphaModFix amt="29000"/>
            </a:blip>
            <a:srcRect/>
            <a:tile tx="0" ty="0" sx="100000" sy="100000" flip="none" algn="tl"/>
          </a:blipFill>
          <a:ln w="9525">
            <a:noFill/>
            <a:round/>
            <a:headEnd/>
            <a:tailEnd/>
          </a:ln>
          <a:effectLst/>
        </p:spPr>
        <p:txBody>
          <a:bodyPr/>
          <a:lstStyle/>
          <a:p>
            <a:endParaRPr lang="el-GR"/>
          </a:p>
        </p:txBody>
      </p:sp>
      <p:sp>
        <p:nvSpPr>
          <p:cNvPr id="82953" name="Freeform 9"/>
          <p:cNvSpPr>
            <a:spLocks/>
          </p:cNvSpPr>
          <p:nvPr/>
        </p:nvSpPr>
        <p:spPr bwMode="auto">
          <a:xfrm>
            <a:off x="960438" y="444500"/>
            <a:ext cx="5746750" cy="3559175"/>
          </a:xfrm>
          <a:custGeom>
            <a:avLst/>
            <a:gdLst/>
            <a:ahLst/>
            <a:cxnLst>
              <a:cxn ang="0">
                <a:pos x="0" y="0"/>
              </a:cxn>
              <a:cxn ang="0">
                <a:pos x="632" y="427"/>
              </a:cxn>
              <a:cxn ang="0">
                <a:pos x="1226" y="910"/>
              </a:cxn>
              <a:cxn ang="0">
                <a:pos x="1663" y="1384"/>
              </a:cxn>
              <a:cxn ang="0">
                <a:pos x="2072" y="1876"/>
              </a:cxn>
              <a:cxn ang="0">
                <a:pos x="2332" y="2174"/>
              </a:cxn>
              <a:cxn ang="0">
                <a:pos x="2527" y="2239"/>
              </a:cxn>
              <a:cxn ang="0">
                <a:pos x="2601" y="2155"/>
              </a:cxn>
              <a:cxn ang="0">
                <a:pos x="2471" y="1886"/>
              </a:cxn>
              <a:cxn ang="0">
                <a:pos x="2267" y="1440"/>
              </a:cxn>
              <a:cxn ang="0">
                <a:pos x="2146" y="994"/>
              </a:cxn>
              <a:cxn ang="0">
                <a:pos x="2072" y="557"/>
              </a:cxn>
              <a:cxn ang="0">
                <a:pos x="2109" y="213"/>
              </a:cxn>
              <a:cxn ang="0">
                <a:pos x="2304" y="148"/>
              </a:cxn>
              <a:cxn ang="0">
                <a:pos x="2499" y="223"/>
              </a:cxn>
              <a:cxn ang="0">
                <a:pos x="2731" y="455"/>
              </a:cxn>
              <a:cxn ang="0">
                <a:pos x="3112" y="882"/>
              </a:cxn>
              <a:cxn ang="0">
                <a:pos x="3409" y="1375"/>
              </a:cxn>
              <a:cxn ang="0">
                <a:pos x="3549" y="1542"/>
              </a:cxn>
              <a:cxn ang="0">
                <a:pos x="3595" y="1495"/>
              </a:cxn>
              <a:cxn ang="0">
                <a:pos x="3586" y="1272"/>
              </a:cxn>
              <a:cxn ang="0">
                <a:pos x="3391" y="882"/>
              </a:cxn>
              <a:cxn ang="0">
                <a:pos x="3251" y="529"/>
              </a:cxn>
              <a:cxn ang="0">
                <a:pos x="3289" y="186"/>
              </a:cxn>
              <a:cxn ang="0">
                <a:pos x="3492" y="8"/>
              </a:cxn>
            </a:cxnLst>
            <a:rect l="0" t="0" r="r" b="b"/>
            <a:pathLst>
              <a:path w="3620" h="2242">
                <a:moveTo>
                  <a:pt x="0" y="0"/>
                </a:moveTo>
                <a:cubicBezTo>
                  <a:pt x="204" y="167"/>
                  <a:pt x="435" y="269"/>
                  <a:pt x="632" y="427"/>
                </a:cubicBezTo>
                <a:cubicBezTo>
                  <a:pt x="836" y="579"/>
                  <a:pt x="1054" y="751"/>
                  <a:pt x="1226" y="910"/>
                </a:cubicBezTo>
                <a:cubicBezTo>
                  <a:pt x="1398" y="1069"/>
                  <a:pt x="1522" y="1223"/>
                  <a:pt x="1663" y="1384"/>
                </a:cubicBezTo>
                <a:cubicBezTo>
                  <a:pt x="1804" y="1545"/>
                  <a:pt x="1961" y="1744"/>
                  <a:pt x="2072" y="1876"/>
                </a:cubicBezTo>
                <a:cubicBezTo>
                  <a:pt x="2183" y="2008"/>
                  <a:pt x="2256" y="2113"/>
                  <a:pt x="2332" y="2174"/>
                </a:cubicBezTo>
                <a:cubicBezTo>
                  <a:pt x="2408" y="2235"/>
                  <a:pt x="2482" y="2242"/>
                  <a:pt x="2527" y="2239"/>
                </a:cubicBezTo>
                <a:cubicBezTo>
                  <a:pt x="2572" y="2236"/>
                  <a:pt x="2610" y="2214"/>
                  <a:pt x="2601" y="2155"/>
                </a:cubicBezTo>
                <a:cubicBezTo>
                  <a:pt x="2592" y="2096"/>
                  <a:pt x="2527" y="2005"/>
                  <a:pt x="2471" y="1886"/>
                </a:cubicBezTo>
                <a:cubicBezTo>
                  <a:pt x="2415" y="1767"/>
                  <a:pt x="2321" y="1589"/>
                  <a:pt x="2267" y="1440"/>
                </a:cubicBezTo>
                <a:cubicBezTo>
                  <a:pt x="2213" y="1291"/>
                  <a:pt x="2178" y="1141"/>
                  <a:pt x="2146" y="994"/>
                </a:cubicBezTo>
                <a:cubicBezTo>
                  <a:pt x="2114" y="847"/>
                  <a:pt x="2078" y="687"/>
                  <a:pt x="2072" y="557"/>
                </a:cubicBezTo>
                <a:cubicBezTo>
                  <a:pt x="2066" y="427"/>
                  <a:pt x="2070" y="281"/>
                  <a:pt x="2109" y="213"/>
                </a:cubicBezTo>
                <a:cubicBezTo>
                  <a:pt x="2148" y="145"/>
                  <a:pt x="2239" y="146"/>
                  <a:pt x="2304" y="148"/>
                </a:cubicBezTo>
                <a:cubicBezTo>
                  <a:pt x="2369" y="150"/>
                  <a:pt x="2428" y="172"/>
                  <a:pt x="2499" y="223"/>
                </a:cubicBezTo>
                <a:cubicBezTo>
                  <a:pt x="2570" y="274"/>
                  <a:pt x="2629" y="345"/>
                  <a:pt x="2731" y="455"/>
                </a:cubicBezTo>
                <a:cubicBezTo>
                  <a:pt x="2833" y="565"/>
                  <a:pt x="2999" y="729"/>
                  <a:pt x="3112" y="882"/>
                </a:cubicBezTo>
                <a:cubicBezTo>
                  <a:pt x="3225" y="1035"/>
                  <a:pt x="3336" y="1265"/>
                  <a:pt x="3409" y="1375"/>
                </a:cubicBezTo>
                <a:cubicBezTo>
                  <a:pt x="3482" y="1485"/>
                  <a:pt x="3518" y="1522"/>
                  <a:pt x="3549" y="1542"/>
                </a:cubicBezTo>
                <a:cubicBezTo>
                  <a:pt x="3580" y="1562"/>
                  <a:pt x="3589" y="1540"/>
                  <a:pt x="3595" y="1495"/>
                </a:cubicBezTo>
                <a:cubicBezTo>
                  <a:pt x="3601" y="1450"/>
                  <a:pt x="3620" y="1374"/>
                  <a:pt x="3586" y="1272"/>
                </a:cubicBezTo>
                <a:cubicBezTo>
                  <a:pt x="3552" y="1170"/>
                  <a:pt x="3447" y="1006"/>
                  <a:pt x="3391" y="882"/>
                </a:cubicBezTo>
                <a:cubicBezTo>
                  <a:pt x="3335" y="758"/>
                  <a:pt x="3268" y="645"/>
                  <a:pt x="3251" y="529"/>
                </a:cubicBezTo>
                <a:cubicBezTo>
                  <a:pt x="3234" y="413"/>
                  <a:pt x="3249" y="273"/>
                  <a:pt x="3289" y="186"/>
                </a:cubicBezTo>
                <a:cubicBezTo>
                  <a:pt x="3345" y="112"/>
                  <a:pt x="3426" y="54"/>
                  <a:pt x="3492" y="8"/>
                </a:cubicBezTo>
              </a:path>
            </a:pathLst>
          </a:custGeom>
          <a:noFill/>
          <a:ln w="38100" cmpd="sng">
            <a:solidFill>
              <a:srgbClr val="FFFFFF"/>
            </a:solidFill>
            <a:round/>
            <a:headEnd/>
            <a:tailEnd/>
          </a:ln>
          <a:effectLst/>
        </p:spPr>
        <p:txBody>
          <a:bodyPr/>
          <a:lstStyle/>
          <a:p>
            <a:endParaRPr lang="el-GR"/>
          </a:p>
        </p:txBody>
      </p:sp>
      <p:sp useBgFill="1">
        <p:nvSpPr>
          <p:cNvPr id="82956" name="Freeform 12"/>
          <p:cNvSpPr>
            <a:spLocks/>
          </p:cNvSpPr>
          <p:nvPr/>
        </p:nvSpPr>
        <p:spPr bwMode="auto">
          <a:xfrm>
            <a:off x="3848100" y="714375"/>
            <a:ext cx="1012825" cy="3011488"/>
          </a:xfrm>
          <a:custGeom>
            <a:avLst/>
            <a:gdLst/>
            <a:ahLst/>
            <a:cxnLst>
              <a:cxn ang="0">
                <a:pos x="638" y="1868"/>
              </a:cxn>
              <a:cxn ang="0">
                <a:pos x="499" y="1566"/>
              </a:cxn>
              <a:cxn ang="0">
                <a:pos x="365" y="1230"/>
              </a:cxn>
              <a:cxn ang="0">
                <a:pos x="274" y="904"/>
              </a:cxn>
              <a:cxn ang="0">
                <a:pos x="211" y="577"/>
              </a:cxn>
              <a:cxn ang="0">
                <a:pos x="187" y="299"/>
              </a:cxn>
              <a:cxn ang="0">
                <a:pos x="206" y="150"/>
              </a:cxn>
              <a:cxn ang="0">
                <a:pos x="221" y="11"/>
              </a:cxn>
              <a:cxn ang="0">
                <a:pos x="62" y="83"/>
              </a:cxn>
              <a:cxn ang="0">
                <a:pos x="5" y="361"/>
              </a:cxn>
              <a:cxn ang="0">
                <a:pos x="29" y="620"/>
              </a:cxn>
              <a:cxn ang="0">
                <a:pos x="86" y="908"/>
              </a:cxn>
              <a:cxn ang="0">
                <a:pos x="178" y="1216"/>
              </a:cxn>
              <a:cxn ang="0">
                <a:pos x="298" y="1513"/>
              </a:cxn>
              <a:cxn ang="0">
                <a:pos x="422" y="1753"/>
              </a:cxn>
              <a:cxn ang="0">
                <a:pos x="533" y="1878"/>
              </a:cxn>
              <a:cxn ang="0">
                <a:pos x="638" y="1868"/>
              </a:cxn>
            </a:cxnLst>
            <a:rect l="0" t="0" r="r" b="b"/>
            <a:pathLst>
              <a:path w="638" h="1897">
                <a:moveTo>
                  <a:pt x="638" y="1868"/>
                </a:moveTo>
                <a:cubicBezTo>
                  <a:pt x="637" y="1815"/>
                  <a:pt x="544" y="1672"/>
                  <a:pt x="499" y="1566"/>
                </a:cubicBezTo>
                <a:cubicBezTo>
                  <a:pt x="454" y="1460"/>
                  <a:pt x="402" y="1340"/>
                  <a:pt x="365" y="1230"/>
                </a:cubicBezTo>
                <a:cubicBezTo>
                  <a:pt x="328" y="1120"/>
                  <a:pt x="300" y="1013"/>
                  <a:pt x="274" y="904"/>
                </a:cubicBezTo>
                <a:cubicBezTo>
                  <a:pt x="248" y="795"/>
                  <a:pt x="225" y="678"/>
                  <a:pt x="211" y="577"/>
                </a:cubicBezTo>
                <a:cubicBezTo>
                  <a:pt x="197" y="476"/>
                  <a:pt x="188" y="370"/>
                  <a:pt x="187" y="299"/>
                </a:cubicBezTo>
                <a:cubicBezTo>
                  <a:pt x="186" y="228"/>
                  <a:pt x="200" y="198"/>
                  <a:pt x="206" y="150"/>
                </a:cubicBezTo>
                <a:cubicBezTo>
                  <a:pt x="212" y="102"/>
                  <a:pt x="245" y="22"/>
                  <a:pt x="221" y="11"/>
                </a:cubicBezTo>
                <a:cubicBezTo>
                  <a:pt x="197" y="0"/>
                  <a:pt x="98" y="25"/>
                  <a:pt x="62" y="83"/>
                </a:cubicBezTo>
                <a:cubicBezTo>
                  <a:pt x="26" y="141"/>
                  <a:pt x="10" y="272"/>
                  <a:pt x="5" y="361"/>
                </a:cubicBezTo>
                <a:cubicBezTo>
                  <a:pt x="0" y="450"/>
                  <a:pt x="16" y="529"/>
                  <a:pt x="29" y="620"/>
                </a:cubicBezTo>
                <a:cubicBezTo>
                  <a:pt x="42" y="711"/>
                  <a:pt x="61" y="809"/>
                  <a:pt x="86" y="908"/>
                </a:cubicBezTo>
                <a:cubicBezTo>
                  <a:pt x="111" y="1007"/>
                  <a:pt x="143" y="1115"/>
                  <a:pt x="178" y="1216"/>
                </a:cubicBezTo>
                <a:cubicBezTo>
                  <a:pt x="213" y="1317"/>
                  <a:pt x="257" y="1424"/>
                  <a:pt x="298" y="1513"/>
                </a:cubicBezTo>
                <a:cubicBezTo>
                  <a:pt x="339" y="1602"/>
                  <a:pt x="383" y="1692"/>
                  <a:pt x="422" y="1753"/>
                </a:cubicBezTo>
                <a:cubicBezTo>
                  <a:pt x="461" y="1814"/>
                  <a:pt x="497" y="1859"/>
                  <a:pt x="533" y="1878"/>
                </a:cubicBezTo>
                <a:cubicBezTo>
                  <a:pt x="569" y="1897"/>
                  <a:pt x="616" y="1870"/>
                  <a:pt x="638" y="1868"/>
                </a:cubicBezTo>
                <a:close/>
              </a:path>
            </a:pathLst>
          </a:custGeom>
          <a:ln w="28575" cmpd="sng">
            <a:solidFill>
              <a:schemeClr val="bg1"/>
            </a:solidFill>
            <a:round/>
            <a:headEnd/>
            <a:tailEnd/>
          </a:ln>
          <a:effectLst/>
        </p:spPr>
        <p:txBody>
          <a:bodyPr/>
          <a:lstStyle/>
          <a:p>
            <a:endParaRPr lang="el-GR"/>
          </a:p>
        </p:txBody>
      </p:sp>
      <p:sp useBgFill="1">
        <p:nvSpPr>
          <p:cNvPr id="82957" name="Freeform 13"/>
          <p:cNvSpPr>
            <a:spLocks/>
          </p:cNvSpPr>
          <p:nvPr/>
        </p:nvSpPr>
        <p:spPr bwMode="auto">
          <a:xfrm>
            <a:off x="3743325" y="681038"/>
            <a:ext cx="1406525" cy="3463925"/>
          </a:xfrm>
          <a:custGeom>
            <a:avLst/>
            <a:gdLst/>
            <a:ahLst/>
            <a:cxnLst>
              <a:cxn ang="0">
                <a:pos x="886" y="2048"/>
              </a:cxn>
              <a:cxn ang="0">
                <a:pos x="770" y="1789"/>
              </a:cxn>
              <a:cxn ang="0">
                <a:pos x="666" y="1563"/>
              </a:cxn>
              <a:cxn ang="0">
                <a:pos x="530" y="1270"/>
              </a:cxn>
              <a:cxn ang="0">
                <a:pos x="446" y="944"/>
              </a:cxn>
              <a:cxn ang="0">
                <a:pos x="372" y="618"/>
              </a:cxn>
              <a:cxn ang="0">
                <a:pos x="339" y="339"/>
              </a:cxn>
              <a:cxn ang="0">
                <a:pos x="351" y="187"/>
              </a:cxn>
              <a:cxn ang="0">
                <a:pos x="421" y="27"/>
              </a:cxn>
              <a:cxn ang="0">
                <a:pos x="209" y="27"/>
              </a:cxn>
              <a:cxn ang="0">
                <a:pos x="84" y="90"/>
              </a:cxn>
              <a:cxn ang="0">
                <a:pos x="12" y="210"/>
              </a:cxn>
              <a:cxn ang="0">
                <a:pos x="9" y="396"/>
              </a:cxn>
              <a:cxn ang="0">
                <a:pos x="56" y="656"/>
              </a:cxn>
              <a:cxn ang="0">
                <a:pos x="113" y="973"/>
              </a:cxn>
              <a:cxn ang="0">
                <a:pos x="204" y="1275"/>
              </a:cxn>
              <a:cxn ang="0">
                <a:pos x="325" y="1585"/>
              </a:cxn>
              <a:cxn ang="0">
                <a:pos x="418" y="1818"/>
              </a:cxn>
              <a:cxn ang="0">
                <a:pos x="511" y="1985"/>
              </a:cxn>
              <a:cxn ang="0">
                <a:pos x="622" y="2130"/>
              </a:cxn>
              <a:cxn ang="0">
                <a:pos x="780" y="2168"/>
              </a:cxn>
              <a:cxn ang="0">
                <a:pos x="886" y="2048"/>
              </a:cxn>
            </a:cxnLst>
            <a:rect l="0" t="0" r="r" b="b"/>
            <a:pathLst>
              <a:path w="886" h="2182">
                <a:moveTo>
                  <a:pt x="886" y="2048"/>
                </a:moveTo>
                <a:cubicBezTo>
                  <a:pt x="880" y="1991"/>
                  <a:pt x="807" y="1870"/>
                  <a:pt x="770" y="1789"/>
                </a:cubicBezTo>
                <a:cubicBezTo>
                  <a:pt x="733" y="1708"/>
                  <a:pt x="706" y="1649"/>
                  <a:pt x="666" y="1563"/>
                </a:cubicBezTo>
                <a:cubicBezTo>
                  <a:pt x="626" y="1477"/>
                  <a:pt x="567" y="1373"/>
                  <a:pt x="530" y="1270"/>
                </a:cubicBezTo>
                <a:cubicBezTo>
                  <a:pt x="493" y="1167"/>
                  <a:pt x="472" y="1053"/>
                  <a:pt x="446" y="944"/>
                </a:cubicBezTo>
                <a:cubicBezTo>
                  <a:pt x="420" y="835"/>
                  <a:pt x="390" y="719"/>
                  <a:pt x="372" y="618"/>
                </a:cubicBezTo>
                <a:cubicBezTo>
                  <a:pt x="354" y="517"/>
                  <a:pt x="342" y="411"/>
                  <a:pt x="339" y="339"/>
                </a:cubicBezTo>
                <a:cubicBezTo>
                  <a:pt x="336" y="267"/>
                  <a:pt x="337" y="239"/>
                  <a:pt x="351" y="187"/>
                </a:cubicBezTo>
                <a:cubicBezTo>
                  <a:pt x="365" y="135"/>
                  <a:pt x="445" y="54"/>
                  <a:pt x="421" y="27"/>
                </a:cubicBezTo>
                <a:cubicBezTo>
                  <a:pt x="397" y="0"/>
                  <a:pt x="265" y="17"/>
                  <a:pt x="209" y="27"/>
                </a:cubicBezTo>
                <a:cubicBezTo>
                  <a:pt x="153" y="37"/>
                  <a:pt x="117" y="60"/>
                  <a:pt x="84" y="90"/>
                </a:cubicBezTo>
                <a:cubicBezTo>
                  <a:pt x="51" y="120"/>
                  <a:pt x="24" y="159"/>
                  <a:pt x="12" y="210"/>
                </a:cubicBezTo>
                <a:cubicBezTo>
                  <a:pt x="0" y="261"/>
                  <a:pt x="2" y="322"/>
                  <a:pt x="9" y="396"/>
                </a:cubicBezTo>
                <a:cubicBezTo>
                  <a:pt x="16" y="470"/>
                  <a:pt x="39" y="560"/>
                  <a:pt x="56" y="656"/>
                </a:cubicBezTo>
                <a:cubicBezTo>
                  <a:pt x="73" y="752"/>
                  <a:pt x="88" y="870"/>
                  <a:pt x="113" y="973"/>
                </a:cubicBezTo>
                <a:cubicBezTo>
                  <a:pt x="138" y="1076"/>
                  <a:pt x="169" y="1173"/>
                  <a:pt x="204" y="1275"/>
                </a:cubicBezTo>
                <a:cubicBezTo>
                  <a:pt x="239" y="1377"/>
                  <a:pt x="289" y="1495"/>
                  <a:pt x="325" y="1585"/>
                </a:cubicBezTo>
                <a:cubicBezTo>
                  <a:pt x="361" y="1675"/>
                  <a:pt x="387" y="1751"/>
                  <a:pt x="418" y="1818"/>
                </a:cubicBezTo>
                <a:cubicBezTo>
                  <a:pt x="449" y="1885"/>
                  <a:pt x="477" y="1933"/>
                  <a:pt x="511" y="1985"/>
                </a:cubicBezTo>
                <a:cubicBezTo>
                  <a:pt x="545" y="2037"/>
                  <a:pt x="577" y="2100"/>
                  <a:pt x="622" y="2130"/>
                </a:cubicBezTo>
                <a:cubicBezTo>
                  <a:pt x="667" y="2160"/>
                  <a:pt x="736" y="2182"/>
                  <a:pt x="780" y="2168"/>
                </a:cubicBezTo>
                <a:cubicBezTo>
                  <a:pt x="824" y="2154"/>
                  <a:pt x="864" y="2073"/>
                  <a:pt x="886" y="2048"/>
                </a:cubicBezTo>
                <a:close/>
              </a:path>
            </a:pathLst>
          </a:custGeom>
          <a:ln w="9525">
            <a:noFill/>
            <a:round/>
            <a:headEnd/>
            <a:tailEn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4.81481E-6 L -0.01979 -4.81481E-6 " pathEditMode="relative" rAng="0" ptsTypes="AA">
                                      <p:cBhvr>
                                        <p:cTn id="6" dur="2000" fill="hold"/>
                                        <p:tgtEl>
                                          <p:spTgt spid="82948"/>
                                        </p:tgtEl>
                                        <p:attrNameLst>
                                          <p:attrName>ppt_x</p:attrName>
                                          <p:attrName>ppt_y</p:attrName>
                                        </p:attrNameLst>
                                      </p:cBhvr>
                                      <p:rCtr x="-10" y="0"/>
                                    </p:animMotion>
                                  </p:childTnLst>
                                </p:cTn>
                              </p:par>
                            </p:childTnLst>
                          </p:cTn>
                        </p:par>
                        <p:par>
                          <p:cTn id="7" fill="hold">
                            <p:stCondLst>
                              <p:cond delay="2000"/>
                            </p:stCondLst>
                            <p:childTnLst>
                              <p:par>
                                <p:cTn id="8" presetID="10" presetClass="entr" presetSubtype="0" fill="hold" grpId="0" nodeType="afterEffect">
                                  <p:stCondLst>
                                    <p:cond delay="5000"/>
                                  </p:stCondLst>
                                  <p:childTnLst>
                                    <p:set>
                                      <p:cBhvr>
                                        <p:cTn id="9" dur="1" fill="hold">
                                          <p:stCondLst>
                                            <p:cond delay="0"/>
                                          </p:stCondLst>
                                        </p:cTn>
                                        <p:tgtEl>
                                          <p:spTgt spid="82956"/>
                                        </p:tgtEl>
                                        <p:attrNameLst>
                                          <p:attrName>style.visibility</p:attrName>
                                        </p:attrNameLst>
                                      </p:cBhvr>
                                      <p:to>
                                        <p:strVal val="visible"/>
                                      </p:to>
                                    </p:set>
                                    <p:animEffect transition="in" filter="fade">
                                      <p:cBhvr>
                                        <p:cTn id="10" dur="2000"/>
                                        <p:tgtEl>
                                          <p:spTgt spid="82956"/>
                                        </p:tgtEl>
                                      </p:cBhvr>
                                    </p:animEffect>
                                  </p:childTnLst>
                                </p:cTn>
                              </p:par>
                            </p:childTnLst>
                          </p:cTn>
                        </p:par>
                        <p:par>
                          <p:cTn id="11" fill="hold">
                            <p:stCondLst>
                              <p:cond delay="9000"/>
                            </p:stCondLst>
                            <p:childTnLst>
                              <p:par>
                                <p:cTn id="12" presetID="10" presetClass="entr" presetSubtype="0" fill="hold" grpId="0" nodeType="afterEffect">
                                  <p:stCondLst>
                                    <p:cond delay="0"/>
                                  </p:stCondLst>
                                  <p:childTnLst>
                                    <p:set>
                                      <p:cBhvr>
                                        <p:cTn id="13" dur="1" fill="hold">
                                          <p:stCondLst>
                                            <p:cond delay="0"/>
                                          </p:stCondLst>
                                        </p:cTn>
                                        <p:tgtEl>
                                          <p:spTgt spid="82957"/>
                                        </p:tgtEl>
                                        <p:attrNameLst>
                                          <p:attrName>style.visibility</p:attrName>
                                        </p:attrNameLst>
                                      </p:cBhvr>
                                      <p:to>
                                        <p:strVal val="visible"/>
                                      </p:to>
                                    </p:set>
                                    <p:animEffect transition="in" filter="fade">
                                      <p:cBhvr>
                                        <p:cTn id="14" dur="2000"/>
                                        <p:tgtEl>
                                          <p:spTgt spid="82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91039_3"/>
          <p:cNvPicPr>
            <a:picLocks noChangeAspect="1" noChangeArrowheads="1"/>
          </p:cNvPicPr>
          <p:nvPr/>
        </p:nvPicPr>
        <p:blipFill>
          <a:blip r:embed="rId3" cstate="print"/>
          <a:srcRect/>
          <a:stretch>
            <a:fillRect/>
          </a:stretch>
        </p:blipFill>
        <p:spPr bwMode="auto">
          <a:xfrm>
            <a:off x="4068763" y="3725863"/>
            <a:ext cx="4821237" cy="2787650"/>
          </a:xfrm>
          <a:prstGeom prst="rect">
            <a:avLst/>
          </a:prstGeom>
          <a:noFill/>
        </p:spPr>
      </p:pic>
      <p:pic>
        <p:nvPicPr>
          <p:cNvPr id="73731" name="Picture 3" descr="91039_1"/>
          <p:cNvPicPr>
            <a:picLocks noChangeAspect="1" noChangeArrowheads="1"/>
          </p:cNvPicPr>
          <p:nvPr/>
        </p:nvPicPr>
        <p:blipFill>
          <a:blip r:embed="rId4" cstate="print"/>
          <a:srcRect/>
          <a:stretch>
            <a:fillRect/>
          </a:stretch>
        </p:blipFill>
        <p:spPr bwMode="auto">
          <a:xfrm>
            <a:off x="249238" y="287338"/>
            <a:ext cx="3676650" cy="2484437"/>
          </a:xfrm>
          <a:prstGeom prst="rect">
            <a:avLst/>
          </a:prstGeom>
          <a:noFill/>
        </p:spPr>
      </p:pic>
      <p:pic>
        <p:nvPicPr>
          <p:cNvPr id="73732" name="Picture 4" descr="91039_2"/>
          <p:cNvPicPr>
            <a:picLocks noChangeAspect="1" noChangeArrowheads="1"/>
          </p:cNvPicPr>
          <p:nvPr/>
        </p:nvPicPr>
        <p:blipFill>
          <a:blip r:embed="rId5" cstate="print"/>
          <a:srcRect/>
          <a:stretch>
            <a:fillRect/>
          </a:stretch>
        </p:blipFill>
        <p:spPr bwMode="auto">
          <a:xfrm>
            <a:off x="4095750" y="279400"/>
            <a:ext cx="4803775" cy="32464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0037 RPE mixed dentition final"/>
          <p:cNvPicPr>
            <a:picLocks noChangeAspect="1" noChangeArrowheads="1"/>
          </p:cNvPicPr>
          <p:nvPr/>
        </p:nvPicPr>
        <p:blipFill>
          <a:blip r:embed="rId2" cstate="print"/>
          <a:srcRect/>
          <a:stretch>
            <a:fillRect/>
          </a:stretch>
        </p:blipFill>
        <p:spPr bwMode="auto">
          <a:xfrm>
            <a:off x="3687763" y="3035300"/>
            <a:ext cx="5207000" cy="3579813"/>
          </a:xfrm>
          <a:prstGeom prst="rect">
            <a:avLst/>
          </a:prstGeom>
          <a:noFill/>
        </p:spPr>
      </p:pic>
      <p:pic>
        <p:nvPicPr>
          <p:cNvPr id="48131" name="Picture 3" descr="0036 RPE mixed dentition initial"/>
          <p:cNvPicPr>
            <a:picLocks noChangeAspect="1" noChangeArrowheads="1"/>
          </p:cNvPicPr>
          <p:nvPr/>
        </p:nvPicPr>
        <p:blipFill>
          <a:blip r:embed="rId3" cstate="print"/>
          <a:srcRect/>
          <a:stretch>
            <a:fillRect/>
          </a:stretch>
        </p:blipFill>
        <p:spPr bwMode="auto">
          <a:xfrm>
            <a:off x="261938" y="249238"/>
            <a:ext cx="3841750" cy="26416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sz="4000">
                <a:solidFill>
                  <a:schemeClr val="tx1">
                    <a:lumMod val="75000"/>
                    <a:lumOff val="25000"/>
                  </a:schemeClr>
                </a:solidFill>
                <a:effectLst/>
              </a:rPr>
              <a:t>Παράγοντες που επηρεάζουν την οδοντική στήριξη</a:t>
            </a:r>
          </a:p>
        </p:txBody>
      </p:sp>
      <p:sp>
        <p:nvSpPr>
          <p:cNvPr id="15363" name="Rectangle 3"/>
          <p:cNvSpPr>
            <a:spLocks noGrp="1" noChangeArrowheads="1"/>
          </p:cNvSpPr>
          <p:nvPr>
            <p:ph type="body" idx="1"/>
          </p:nvPr>
        </p:nvSpPr>
        <p:spPr>
          <a:xfrm>
            <a:off x="685800" y="1981200"/>
            <a:ext cx="7772400" cy="4476750"/>
          </a:xfrm>
        </p:spPr>
        <p:txBody>
          <a:bodyPr/>
          <a:lstStyle/>
          <a:p>
            <a:r>
              <a:rPr lang="el-GR" sz="2800" dirty="0">
                <a:solidFill>
                  <a:schemeClr val="tx1">
                    <a:lumMod val="75000"/>
                    <a:lumOff val="25000"/>
                  </a:schemeClr>
                </a:solidFill>
                <a:effectLst/>
              </a:rPr>
              <a:t>Πίεση (δύναμη ανά επιφάνεια </a:t>
            </a:r>
            <a:r>
              <a:rPr lang="el-GR" sz="2800" dirty="0" err="1">
                <a:solidFill>
                  <a:schemeClr val="tx1">
                    <a:lumMod val="75000"/>
                    <a:lumOff val="25000"/>
                  </a:schemeClr>
                </a:solidFill>
                <a:effectLst/>
              </a:rPr>
              <a:t>περιρριζίου</a:t>
            </a:r>
            <a:r>
              <a:rPr lang="el-GR" sz="2800" dirty="0">
                <a:solidFill>
                  <a:schemeClr val="tx1">
                    <a:lumMod val="75000"/>
                    <a:lumOff val="25000"/>
                  </a:schemeClr>
                </a:solidFill>
                <a:effectLst/>
              </a:rPr>
              <a:t>)</a:t>
            </a:r>
          </a:p>
          <a:p>
            <a:r>
              <a:rPr lang="el-GR" sz="2800" dirty="0">
                <a:solidFill>
                  <a:schemeClr val="tx1">
                    <a:lumMod val="75000"/>
                    <a:lumOff val="25000"/>
                  </a:schemeClr>
                </a:solidFill>
                <a:effectLst/>
              </a:rPr>
              <a:t>Επιφάνεια ρίζας – αριθμός δοντιών</a:t>
            </a:r>
          </a:p>
          <a:p>
            <a:r>
              <a:rPr lang="el-GR" sz="2800" dirty="0">
                <a:solidFill>
                  <a:schemeClr val="tx1">
                    <a:lumMod val="75000"/>
                    <a:lumOff val="25000"/>
                  </a:schemeClr>
                </a:solidFill>
                <a:effectLst/>
              </a:rPr>
              <a:t>Επιφάνεια </a:t>
            </a:r>
            <a:r>
              <a:rPr lang="el-GR" sz="2800" dirty="0" err="1">
                <a:solidFill>
                  <a:schemeClr val="tx1">
                    <a:lumMod val="75000"/>
                    <a:lumOff val="25000"/>
                  </a:schemeClr>
                </a:solidFill>
                <a:effectLst/>
              </a:rPr>
              <a:t>περιρριζίου</a:t>
            </a:r>
            <a:r>
              <a:rPr lang="el-GR" sz="2800" dirty="0">
                <a:solidFill>
                  <a:schemeClr val="tx1">
                    <a:lumMod val="75000"/>
                    <a:lumOff val="25000"/>
                  </a:schemeClr>
                </a:solidFill>
                <a:effectLst/>
              </a:rPr>
              <a:t> – περιοδοντική κατάσταση</a:t>
            </a:r>
          </a:p>
          <a:p>
            <a:r>
              <a:rPr lang="el-GR" sz="2800" dirty="0">
                <a:solidFill>
                  <a:schemeClr val="tx1">
                    <a:lumMod val="75000"/>
                    <a:lumOff val="25000"/>
                  </a:schemeClr>
                </a:solidFill>
                <a:effectLst/>
              </a:rPr>
              <a:t>Είδος οστού (συμπαγές – σπογγώδες, πυκνότητα)</a:t>
            </a:r>
          </a:p>
          <a:p>
            <a:r>
              <a:rPr lang="el-GR" sz="2800" dirty="0">
                <a:solidFill>
                  <a:schemeClr val="tx1">
                    <a:lumMod val="75000"/>
                    <a:lumOff val="25000"/>
                  </a:schemeClr>
                </a:solidFill>
                <a:effectLst/>
              </a:rPr>
              <a:t>Κατεύθυνση μετακίνησης (εγγύς – άπω, </a:t>
            </a:r>
            <a:r>
              <a:rPr lang="el-GR" sz="2800" dirty="0" err="1">
                <a:solidFill>
                  <a:schemeClr val="tx1">
                    <a:lumMod val="75000"/>
                    <a:lumOff val="25000"/>
                  </a:schemeClr>
                </a:solidFill>
                <a:effectLst/>
              </a:rPr>
              <a:t>υπερέκφυση</a:t>
            </a:r>
            <a:r>
              <a:rPr lang="el-GR" sz="2800" dirty="0">
                <a:solidFill>
                  <a:schemeClr val="tx1">
                    <a:lumMod val="75000"/>
                    <a:lumOff val="25000"/>
                  </a:schemeClr>
                </a:solidFill>
                <a:effectLst/>
              </a:rPr>
              <a:t> – </a:t>
            </a:r>
            <a:r>
              <a:rPr lang="el-GR" sz="2800" dirty="0" err="1">
                <a:solidFill>
                  <a:schemeClr val="tx1">
                    <a:lumMod val="75000"/>
                    <a:lumOff val="25000"/>
                  </a:schemeClr>
                </a:solidFill>
                <a:effectLst/>
              </a:rPr>
              <a:t>εμβύθιση</a:t>
            </a:r>
            <a:r>
              <a:rPr lang="el-GR" sz="2800" dirty="0">
                <a:solidFill>
                  <a:schemeClr val="tx1">
                    <a:lumMod val="75000"/>
                    <a:lumOff val="25000"/>
                  </a:schemeClr>
                </a:solidFill>
                <a:effectLst/>
              </a:rPr>
              <a:t>)</a:t>
            </a:r>
          </a:p>
          <a:p>
            <a:r>
              <a:rPr lang="el-GR" sz="2800" dirty="0">
                <a:solidFill>
                  <a:schemeClr val="tx1">
                    <a:lumMod val="75000"/>
                    <a:lumOff val="25000"/>
                  </a:schemeClr>
                </a:solidFill>
                <a:effectLst/>
              </a:rPr>
              <a:t>Τύπος μετακίνησης (παράλληλη – απόκλιση)</a:t>
            </a:r>
          </a:p>
          <a:p>
            <a:r>
              <a:rPr lang="el-GR" sz="2800" dirty="0">
                <a:solidFill>
                  <a:schemeClr val="tx1">
                    <a:lumMod val="75000"/>
                    <a:lumOff val="25000"/>
                  </a:schemeClr>
                </a:solidFill>
                <a:effectLst/>
              </a:rPr>
              <a:t>Σύγκλειση (φύματα, μασητικές δυνάμεις)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0050 Metal brackets"/>
          <p:cNvPicPr>
            <a:picLocks noChangeAspect="1" noChangeArrowheads="1"/>
          </p:cNvPicPr>
          <p:nvPr/>
        </p:nvPicPr>
        <p:blipFill>
          <a:blip r:embed="rId3" cstate="print"/>
          <a:srcRect l="13374" t="10836" r="14537" b="14291"/>
          <a:stretch>
            <a:fillRect/>
          </a:stretch>
        </p:blipFill>
        <p:spPr bwMode="auto">
          <a:xfrm>
            <a:off x="316668" y="790222"/>
            <a:ext cx="8512252" cy="5215467"/>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solidFill>
                  <a:schemeClr val="tx1">
                    <a:lumMod val="75000"/>
                    <a:lumOff val="25000"/>
                  </a:schemeClr>
                </a:solidFill>
                <a:effectLst/>
              </a:rPr>
              <a:t>Σύνοψη</a:t>
            </a:r>
          </a:p>
        </p:txBody>
      </p:sp>
      <p:sp>
        <p:nvSpPr>
          <p:cNvPr id="19459" name="Rectangle 3"/>
          <p:cNvSpPr>
            <a:spLocks noGrp="1" noChangeArrowheads="1"/>
          </p:cNvSpPr>
          <p:nvPr>
            <p:ph type="body" idx="1"/>
          </p:nvPr>
        </p:nvSpPr>
        <p:spPr/>
        <p:txBody>
          <a:bodyPr/>
          <a:lstStyle/>
          <a:p>
            <a:r>
              <a:rPr lang="el-GR" dirty="0">
                <a:solidFill>
                  <a:schemeClr val="tx1">
                    <a:lumMod val="75000"/>
                    <a:lumOff val="25000"/>
                  </a:schemeClr>
                </a:solidFill>
                <a:effectLst/>
              </a:rPr>
              <a:t>Το σύρμα ασκεί δυνάμεις</a:t>
            </a:r>
          </a:p>
          <a:p>
            <a:r>
              <a:rPr lang="el-GR" dirty="0">
                <a:solidFill>
                  <a:schemeClr val="tx1">
                    <a:lumMod val="75000"/>
                    <a:lumOff val="25000"/>
                  </a:schemeClr>
                </a:solidFill>
                <a:effectLst/>
              </a:rPr>
              <a:t>Η ορθογώνια διατομή επιτρέπει στρέψη</a:t>
            </a:r>
          </a:p>
          <a:p>
            <a:r>
              <a:rPr lang="el-GR" dirty="0">
                <a:solidFill>
                  <a:schemeClr val="tx1">
                    <a:lumMod val="75000"/>
                    <a:lumOff val="25000"/>
                  </a:schemeClr>
                </a:solidFill>
                <a:effectLst/>
              </a:rPr>
              <a:t>Στήριξη ορίζεται…</a:t>
            </a:r>
          </a:p>
          <a:p>
            <a:r>
              <a:rPr lang="el-GR" dirty="0">
                <a:solidFill>
                  <a:schemeClr val="tx1">
                    <a:lumMod val="75000"/>
                    <a:lumOff val="25000"/>
                  </a:schemeClr>
                </a:solidFill>
                <a:effectLst/>
              </a:rPr>
              <a:t>Είδη στήριξης </a:t>
            </a:r>
            <a:r>
              <a:rPr lang="el-GR" sz="2400" dirty="0">
                <a:solidFill>
                  <a:schemeClr val="tx1">
                    <a:lumMod val="75000"/>
                    <a:lumOff val="25000"/>
                  </a:schemeClr>
                </a:solidFill>
                <a:effectLst/>
              </a:rPr>
              <a:t>(</a:t>
            </a:r>
            <a:r>
              <a:rPr lang="el-GR" sz="2400" dirty="0" err="1">
                <a:solidFill>
                  <a:schemeClr val="tx1">
                    <a:lumMod val="75000"/>
                    <a:lumOff val="25000"/>
                  </a:schemeClr>
                </a:solidFill>
                <a:effectLst/>
              </a:rPr>
              <a:t>εξωστοματική</a:t>
            </a:r>
            <a:r>
              <a:rPr lang="el-GR" sz="2400" dirty="0">
                <a:solidFill>
                  <a:schemeClr val="tx1">
                    <a:lumMod val="75000"/>
                    <a:lumOff val="25000"/>
                  </a:schemeClr>
                </a:solidFill>
                <a:effectLst/>
              </a:rPr>
              <a:t>, οδοντική, …)</a:t>
            </a:r>
          </a:p>
          <a:p>
            <a:r>
              <a:rPr lang="el-GR" dirty="0">
                <a:solidFill>
                  <a:schemeClr val="tx1">
                    <a:lumMod val="75000"/>
                    <a:lumOff val="25000"/>
                  </a:schemeClr>
                </a:solidFill>
                <a:effectLst/>
              </a:rPr>
              <a:t>Απαιτήσεις στήριξης </a:t>
            </a:r>
            <a:r>
              <a:rPr lang="el-GR" sz="2400" dirty="0">
                <a:solidFill>
                  <a:schemeClr val="tx1">
                    <a:lumMod val="75000"/>
                    <a:lumOff val="25000"/>
                  </a:schemeClr>
                </a:solidFill>
                <a:effectLst/>
              </a:rPr>
              <a:t>(μέγιστη, …)</a:t>
            </a:r>
          </a:p>
          <a:p>
            <a:r>
              <a:rPr lang="el-GR" dirty="0">
                <a:solidFill>
                  <a:schemeClr val="tx1">
                    <a:lumMod val="75000"/>
                    <a:lumOff val="25000"/>
                  </a:schemeClr>
                </a:solidFill>
                <a:effectLst/>
              </a:rPr>
              <a:t>Παράγοντες που επηρεάζουν την οδοντική στήριξη</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029 Upper aesthetic brackets"/>
          <p:cNvPicPr>
            <a:picLocks noChangeAspect="1" noChangeArrowheads="1"/>
          </p:cNvPicPr>
          <p:nvPr/>
        </p:nvPicPr>
        <p:blipFill>
          <a:blip r:embed="rId3" cstate="print">
            <a:lum bright="6000"/>
          </a:blip>
          <a:srcRect/>
          <a:stretch>
            <a:fillRect/>
          </a:stretch>
        </p:blipFill>
        <p:spPr bwMode="auto">
          <a:xfrm>
            <a:off x="305624" y="949502"/>
            <a:ext cx="8534340" cy="50336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0128 Colored elastics"/>
          <p:cNvPicPr>
            <a:picLocks noChangeAspect="1" noChangeArrowheads="1"/>
          </p:cNvPicPr>
          <p:nvPr/>
        </p:nvPicPr>
        <p:blipFill>
          <a:blip r:embed="rId3" cstate="print"/>
          <a:srcRect/>
          <a:stretch>
            <a:fillRect/>
          </a:stretch>
        </p:blipFill>
        <p:spPr bwMode="auto">
          <a:xfrm>
            <a:off x="528728" y="289455"/>
            <a:ext cx="8086544" cy="628067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0140 Inovation brackets"/>
          <p:cNvPicPr>
            <a:picLocks noChangeAspect="1" noChangeArrowheads="1"/>
          </p:cNvPicPr>
          <p:nvPr/>
        </p:nvPicPr>
        <p:blipFill>
          <a:blip r:embed="rId3" cstate="print"/>
          <a:srcRect/>
          <a:stretch>
            <a:fillRect/>
          </a:stretch>
        </p:blipFill>
        <p:spPr bwMode="auto">
          <a:xfrm>
            <a:off x="441935" y="345899"/>
            <a:ext cx="8260132" cy="616779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TotalTime>
  <Words>1801</Words>
  <Application>Microsoft Office PowerPoint</Application>
  <PresentationFormat>On-screen Show (4:3)</PresentationFormat>
  <Paragraphs>194</Paragraphs>
  <Slides>60</Slides>
  <Notes>41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Design</vt:lpstr>
      <vt:lpstr>Ακίνητα Μηχανήματα - Στήριξη</vt:lpstr>
      <vt:lpstr>Στόχοι Μαθήματος</vt:lpstr>
      <vt:lpstr>Άγκιστρο ή αγκύλιο (bracket)</vt:lpstr>
      <vt:lpstr>Σύρμα - πρόσδεση</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Σύρμα ορθογώνιας διατομής! (Edgewise)</vt:lpstr>
      <vt:lpstr>Slide 18</vt:lpstr>
      <vt:lpstr>Διαφορές κινητών - ακινήτων</vt:lpstr>
      <vt:lpstr>Slide 20</vt:lpstr>
      <vt:lpstr>Slide 21</vt:lpstr>
      <vt:lpstr>Slide 22</vt:lpstr>
      <vt:lpstr>Slide 23</vt:lpstr>
      <vt:lpstr>Slide 24</vt:lpstr>
      <vt:lpstr>Slide 25</vt:lpstr>
      <vt:lpstr>Το Σχέδιο Θεραπείας</vt:lpstr>
      <vt:lpstr>Η Στρατηγική</vt:lpstr>
      <vt:lpstr>Το πρόβλημα: Ο 3ος Νόμος του Νεύτωνα</vt:lpstr>
      <vt:lpstr>Slide 29</vt:lpstr>
      <vt:lpstr>Η Στήριξη στην Ορθοδοντική</vt:lpstr>
      <vt:lpstr>Ορθοδοντική Στήριξη, Ορισμός:</vt:lpstr>
      <vt:lpstr>Είδη στήριξης (ως προς το στηρικτικό μέσο)</vt:lpstr>
      <vt:lpstr>Απαιτήσεις Στήριξης</vt:lpstr>
      <vt:lpstr>Μέγιστη</vt:lpstr>
      <vt:lpstr>Ελάχιστη</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Ιδανική στήριξη</vt:lpstr>
      <vt:lpstr>Ορθοδοντικά εμφυτεύματα</vt:lpstr>
      <vt:lpstr>Ορθοδοντικά εμφυτεύματα</vt:lpstr>
      <vt:lpstr>Βιολογία μετακινήσεων</vt:lpstr>
      <vt:lpstr>Σχέση δύναμης - μετακίνησης</vt:lpstr>
      <vt:lpstr>Υαλινοποίηση (Υάλωση)</vt:lpstr>
      <vt:lpstr>Slide 56</vt:lpstr>
      <vt:lpstr>Slide 57</vt:lpstr>
      <vt:lpstr>Slide 58</vt:lpstr>
      <vt:lpstr>Παράγοντες που επηρεάζουν την οδοντική στήριξη</vt:lpstr>
      <vt:lpstr>Σύνοψη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Demetrios Halazonetis</dc:creator>
  <cp:lastModifiedBy>Demetrios Halazonetis</cp:lastModifiedBy>
  <cp:revision>49</cp:revision>
  <dcterms:created xsi:type="dcterms:W3CDTF">1601-01-01T00:00:00Z</dcterms:created>
  <dcterms:modified xsi:type="dcterms:W3CDTF">2020-09-27T14:31:56Z</dcterms:modified>
</cp:coreProperties>
</file>