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75" r:id="rId2"/>
    <p:sldId id="276" r:id="rId3"/>
    <p:sldId id="461" r:id="rId4"/>
    <p:sldId id="466" r:id="rId5"/>
    <p:sldId id="467" r:id="rId6"/>
    <p:sldId id="468" r:id="rId7"/>
    <p:sldId id="470" r:id="rId8"/>
    <p:sldId id="471" r:id="rId9"/>
    <p:sldId id="472" r:id="rId10"/>
    <p:sldId id="473" r:id="rId11"/>
    <p:sldId id="484" r:id="rId12"/>
    <p:sldId id="469" r:id="rId13"/>
    <p:sldId id="474" r:id="rId14"/>
    <p:sldId id="476" r:id="rId15"/>
    <p:sldId id="475" r:id="rId16"/>
    <p:sldId id="482" r:id="rId17"/>
    <p:sldId id="483" r:id="rId18"/>
    <p:sldId id="464" r:id="rId19"/>
    <p:sldId id="477" r:id="rId20"/>
    <p:sldId id="479" r:id="rId21"/>
    <p:sldId id="478" r:id="rId22"/>
    <p:sldId id="499" r:id="rId23"/>
    <p:sldId id="485" r:id="rId24"/>
    <p:sldId id="465" r:id="rId25"/>
    <p:sldId id="460" r:id="rId26"/>
    <p:sldId id="459" r:id="rId27"/>
    <p:sldId id="463" r:id="rId28"/>
    <p:sldId id="480" r:id="rId29"/>
    <p:sldId id="503" r:id="rId30"/>
    <p:sldId id="486" r:id="rId31"/>
    <p:sldId id="481" r:id="rId32"/>
    <p:sldId id="498" r:id="rId33"/>
    <p:sldId id="507" r:id="rId34"/>
    <p:sldId id="504" r:id="rId35"/>
    <p:sldId id="506" r:id="rId36"/>
    <p:sldId id="487" r:id="rId37"/>
    <p:sldId id="488" r:id="rId38"/>
    <p:sldId id="489" r:id="rId39"/>
    <p:sldId id="490" r:id="rId40"/>
    <p:sldId id="491" r:id="rId41"/>
    <p:sldId id="492" r:id="rId42"/>
    <p:sldId id="493" r:id="rId43"/>
    <p:sldId id="500" r:id="rId44"/>
    <p:sldId id="502" r:id="rId45"/>
    <p:sldId id="501" r:id="rId46"/>
    <p:sldId id="494" r:id="rId47"/>
    <p:sldId id="495" r:id="rId48"/>
    <p:sldId id="496" r:id="rId49"/>
    <p:sldId id="497"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33"/>
    <a:srgbClr val="FF9999"/>
    <a:srgbClr val="CC3300"/>
    <a:srgbClr val="FFCC00"/>
    <a:srgbClr val="FF6600"/>
    <a:srgbClr val="FFFF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86211" autoAdjust="0"/>
  </p:normalViewPr>
  <p:slideViewPr>
    <p:cSldViewPr snapToGrid="0">
      <p:cViewPr varScale="1">
        <p:scale>
          <a:sx n="87" d="100"/>
          <a:sy n="87" d="100"/>
        </p:scale>
        <p:origin x="-534" y="-8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80" d="100"/>
          <a:sy n="80" d="100"/>
        </p:scale>
        <p:origin x="-130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0F6CE7-841A-40A3-897F-1E6FFCD502F9}"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20484" name="Rectangle 4"/>
          <p:cNvSpPr>
            <a:spLocks noRot="1" noChangeArrowheads="1" noTextEdit="1"/>
          </p:cNvSpPr>
          <p:nvPr>
            <p:ph type="sldImg" idx="2"/>
          </p:nvPr>
        </p:nvSpPr>
        <p:spPr bwMode="auto">
          <a:xfrm>
            <a:off x="1338263" y="931863"/>
            <a:ext cx="4192587" cy="3144837"/>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585788" y="4591050"/>
            <a:ext cx="5697537" cy="3725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CEAEABE-3335-4799-AE56-B12D4B0E562A}"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52DC6-07C4-4D29-91B5-91E8D137D7AA}" type="slidenum">
              <a:rPr lang="el-GR"/>
              <a:pPr/>
              <a:t>1</a:t>
            </a:fld>
            <a:endParaRPr lang="el-GR"/>
          </a:p>
        </p:txBody>
      </p:sp>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Copyright © 2007 D. Halazonetis, Kifissia, Greece</a:t>
            </a:r>
            <a:endParaRPr lang="el-GR"/>
          </a:p>
          <a:p>
            <a:r>
              <a:rPr lang="el-GR"/>
              <a:t>Σημείωση: Τα πρόσωπα χωρίς κάλυψη ματιών δεν είναι πραγματικά, αλλά έχουν κατασκευαστεί με τον υπολογιστή.</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FA08C-9B29-45C1-A091-E77B33BB3AC0}" type="slidenum">
              <a:rPr lang="el-GR"/>
              <a:pPr/>
              <a:t>10</a:t>
            </a:fld>
            <a:endParaRPr lang="el-GR"/>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r>
              <a:rPr lang="el-GR"/>
              <a:t>087008</a:t>
            </a:r>
          </a:p>
          <a:p>
            <a:r>
              <a:rPr lang="el-GR"/>
              <a:t>Παράδοξο διάστημα μεταξύ των προγομφίων. Η λύση βρίσκεται στη διαπίστωση ότι ο γομφίος είναι ο δεύτερος και όχι ο πρώτος. Οι ακτινογραφίες του ασθενούς ακολουθούν…</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9DC41-CEE5-4C29-B891-4C5322034C0B}" type="slidenum">
              <a:rPr lang="el-GR"/>
              <a:pPr/>
              <a:t>11</a:t>
            </a:fld>
            <a:endParaRPr lang="el-GR"/>
          </a:p>
        </p:txBody>
      </p:sp>
      <p:sp>
        <p:nvSpPr>
          <p:cNvPr id="510978" name="Rectangle 2"/>
          <p:cNvSpPr>
            <a:spLocks noRot="1" noChangeArrowheads="1" noTextEdit="1"/>
          </p:cNvSpPr>
          <p:nvPr>
            <p:ph type="sldImg"/>
          </p:nvPr>
        </p:nvSpPr>
        <p:spPr>
          <a:ln/>
        </p:spPr>
      </p:sp>
      <p:sp>
        <p:nvSpPr>
          <p:cNvPr id="510979" name="Rectangle 3"/>
          <p:cNvSpPr>
            <a:spLocks noGrp="1" noChangeArrowheads="1"/>
          </p:cNvSpPr>
          <p:nvPr>
            <p:ph type="body" idx="1"/>
          </p:nvPr>
        </p:nvSpPr>
        <p:spPr/>
        <p:txBody>
          <a:bodyPr/>
          <a:lstStyle/>
          <a:p>
            <a:r>
              <a:rPr lang="el-GR"/>
              <a:t>087008</a:t>
            </a:r>
          </a:p>
          <a:p>
            <a:r>
              <a:rPr lang="el-GR"/>
              <a:t>Πανοραμικές του προηγουμένου ασθενούς.</a:t>
            </a:r>
          </a:p>
          <a:p>
            <a:r>
              <a:rPr lang="el-GR"/>
              <a:t>Άπω μετανάστευση δευτέρων προγομφίων κάτω, λόγω απώλειας (εξαγωγής) του πρώτου γομφίου. Αποτέλεσμα, το παράδοξο διάστημα μεταξύ των δύο προγομφίων. Ο δεύτερος προγόμφιος της κάτω γνάθου αρκετά συχνά έχει τάση άπω μετανάστευσης. Προσέξτε ότι από την αρχική ακτινογραφία ο 35 και 45 παρουσίαζαν στροφή.</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20DC4-3C25-4EAE-A40E-2639E7227C1F}" type="slidenum">
              <a:rPr lang="el-GR"/>
              <a:pPr/>
              <a:t>12</a:t>
            </a:fld>
            <a:endParaRPr lang="el-GR"/>
          </a:p>
        </p:txBody>
      </p:sp>
      <p:sp>
        <p:nvSpPr>
          <p:cNvPr id="562178" name="Rectangle 2"/>
          <p:cNvSpPr>
            <a:spLocks noRo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l-GR"/>
              <a:t>Διόρθωση της κατακόρυφης πρόταξης. Γενικώς, η διόρθωση της κατακόρυφης πρόταξης (θυμάστε τη διαφορά από την υπερσύγκλειση;) μπορεί να γίνει είτε με εμβύθιση των προσθίων είτε με υπερέκφυση των οπισθίων. Σε περίπτωση με ουλοχαμόγελο, ποια επιλογή θα προτιμήσουμε;</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25E98-C1FB-430F-AA6E-0AC674A67F83}" type="slidenum">
              <a:rPr lang="el-GR"/>
              <a:pPr/>
              <a:t>13</a:t>
            </a:fld>
            <a:endParaRPr lang="el-GR"/>
          </a:p>
        </p:txBody>
      </p:sp>
      <p:sp>
        <p:nvSpPr>
          <p:cNvPr id="563202" name="Rectangle 2"/>
          <p:cNvSpPr>
            <a:spLocks noRot="1" noChangeArrowheads="1" noTextEdit="1"/>
          </p:cNvSpPr>
          <p:nvPr>
            <p:ph type="sldImg"/>
          </p:nvPr>
        </p:nvSpPr>
        <p:spPr>
          <a:ln/>
        </p:spPr>
      </p:sp>
      <p:sp>
        <p:nvSpPr>
          <p:cNvPr id="563203" name="Rectangle 3"/>
          <p:cNvSpPr>
            <a:spLocks noGrp="1" noChangeArrowheads="1"/>
          </p:cNvSpPr>
          <p:nvPr>
            <p:ph type="body" idx="1"/>
          </p:nvPr>
        </p:nvSpPr>
        <p:spPr/>
        <p:txBody>
          <a:bodyPr/>
          <a:lstStyle/>
          <a:p>
            <a:r>
              <a:rPr lang="el-GR"/>
              <a:t>Διεύρυνση με απωθητήρα του χείλους, που λειτουργεί διαταράσσοντας την ισορροπία μεταξύ των μυϊκών πιέσεων από τη γλώσσα και τα χείλη και τις παρειές.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A8140-E7CE-47B8-8C0A-A5DFF07D6926}" type="slidenum">
              <a:rPr lang="el-GR"/>
              <a:pPr/>
              <a:t>14</a:t>
            </a:fld>
            <a:endParaRPr lang="el-GR"/>
          </a:p>
        </p:txBody>
      </p:sp>
      <p:sp>
        <p:nvSpPr>
          <p:cNvPr id="564226" name="Rectangle 2"/>
          <p:cNvSpPr>
            <a:spLocks noRot="1" noChangeArrowheads="1" noTextEdit="1"/>
          </p:cNvSpPr>
          <p:nvPr>
            <p:ph type="sldImg"/>
          </p:nvPr>
        </p:nvSpPr>
        <p:spPr>
          <a:ln/>
        </p:spPr>
      </p:sp>
      <p:sp>
        <p:nvSpPr>
          <p:cNvPr id="564227" name="Rectangle 3"/>
          <p:cNvSpPr>
            <a:spLocks noGrp="1" noChangeArrowheads="1"/>
          </p:cNvSpPr>
          <p:nvPr>
            <p:ph type="body" idx="1"/>
          </p:nvPr>
        </p:nvSpPr>
        <p:spPr/>
        <p:txBody>
          <a:bodyPr/>
          <a:lstStyle/>
          <a:p>
            <a:r>
              <a:rPr lang="el-GR"/>
              <a:t>Αποκάλυψη και έλξη εγκλείστων κυνοδόντων.</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E5C25-4A50-4836-84BA-1AB1574040AE}" type="slidenum">
              <a:rPr lang="el-GR"/>
              <a:pPr/>
              <a:t>15</a:t>
            </a:fld>
            <a:endParaRPr lang="el-GR"/>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l-GR"/>
              <a:t>Πού οφείλεται αυτή η ανωμαλία;</a:t>
            </a:r>
          </a:p>
          <a:p>
            <a:r>
              <a:rPr lang="el-GR"/>
              <a:t>Η έκτοπη θέση του 12 δεν οφείλεται σε έλλειψη χώρου για την ανατολή του. Οφείλεται σε αγκύλωση. Δόντια με αγκύλωση της ρίζας τους δεν είναι δυνατόν να μετακινηθούν με ορθοδοντικά μέσα (υπάρχουν, όμως, τεχνικές που επιχειρούν να ‘σπάσουν’ το σημείο της αγκύλωσης).</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20D3D-D806-4050-A338-D6520485BEB0}" type="slidenum">
              <a:rPr lang="el-GR"/>
              <a:pPr/>
              <a:t>16</a:t>
            </a:fld>
            <a:endParaRPr lang="el-GR"/>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l-GR"/>
              <a:t>Χειλική μετακίνηση κάτω τομέα σε υπερβολικό βαθμό με αποτέλεσμα η ρίζα να βρεθεί εκτός του οστικού υποβάθρου (όπισθεν ολοταχώς).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7488F-480F-4C58-A5B7-E713F7ECDEB3}" type="slidenum">
              <a:rPr lang="el-GR"/>
              <a:pPr/>
              <a:t>17</a:t>
            </a:fld>
            <a:endParaRPr lang="el-GR"/>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l-GR"/>
              <a:t>Γενικευμένη απορρόφηση ριζών λόγω μακροχρόνιας θεραπείας με μη βιολογικές δυνάμεις, σε μια ανεπιτυχή προσπάθεια διόρθωσης σκελετικής ανωμαλίας ΙΙΙης Τάξης, η οποία θα έπρεπε να αντιμετωπιστεί με χειρουργική θεραπεία.</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457E8-54A3-47A1-BB5C-0698B9A56365}" type="slidenum">
              <a:rPr lang="el-GR"/>
              <a:pPr/>
              <a:t>18</a:t>
            </a:fld>
            <a:endParaRPr lang="el-GR"/>
          </a:p>
        </p:txBody>
      </p:sp>
      <p:sp>
        <p:nvSpPr>
          <p:cNvPr id="481282" name="Rectangle 2"/>
          <p:cNvSpPr>
            <a:spLocks noRot="1" noChangeArrowheads="1" noTextEdit="1"/>
          </p:cNvSpPr>
          <p:nvPr>
            <p:ph type="sldImg"/>
          </p:nvPr>
        </p:nvSpPr>
        <p:spPr>
          <a:ln/>
        </p:spPr>
      </p:sp>
      <p:sp>
        <p:nvSpPr>
          <p:cNvPr id="481283" name="Rectangle 3"/>
          <p:cNvSpPr>
            <a:spLocks noGrp="1" noChangeArrowheads="1"/>
          </p:cNvSpPr>
          <p:nvPr>
            <p:ph type="body" idx="1"/>
          </p:nvPr>
        </p:nvSpPr>
        <p:spPr/>
        <p:txBody>
          <a:bodyPr/>
          <a:lstStyle/>
          <a:p>
            <a:r>
              <a:rPr lang="el-GR"/>
              <a:t>Ο σκελετός θεωρείται ότι σε σημαντικό βαθμό προσαρμόζεται στις λειτουργικές απαιτήσεις των μαλακών μορίων. Άρα: είναι τα μαλακά μόρια σε φυσιολογική κατάσταση τέτοια, που θα επιτρέψει τη σκελετική διόρθωση; Παράδειγμα: σε ασθενή με εγκαύματα προσώπου που έχουν προκαλέσει απώλεια ελαστικότητας μαλακών ιστών, δεν είναι δυνατή η σκελετική διόρθωση οπισθογναθισμού, ακόμη και με χειρουργική θεραπεία. Σε ασθενή με σχιστία, αν υπάρχουν ουλές από προηγούμενες επεμβάσεις, είναι πολύ δύσκολο να διορθωθεί ένας οπισθογναθισμός της άνω γνάθου.</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FCB0A-5527-40B4-A55A-C587C953C483}" type="slidenum">
              <a:rPr lang="el-GR"/>
              <a:pPr/>
              <a:t>19</a:t>
            </a:fld>
            <a:endParaRPr lang="el-GR"/>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l-GR"/>
              <a:t>Διόρθωση ανωμαλίας ΙΙης Τάξης κατά </a:t>
            </a:r>
            <a:r>
              <a:rPr lang="en-US"/>
              <a:t>Angle.</a:t>
            </a:r>
            <a:r>
              <a:rPr lang="el-GR"/>
              <a:t> Άραγε το αποτέλεσμα είναι σκελετικό ή οδοντοφατνιακό;</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8F291-DD4C-423B-8715-A86262030536}" type="slidenum">
              <a:rPr lang="el-GR"/>
              <a:pPr/>
              <a:t>2</a:t>
            </a:fld>
            <a:endParaRPr lang="el-GR"/>
          </a:p>
        </p:txBody>
      </p:sp>
      <p:sp>
        <p:nvSpPr>
          <p:cNvPr id="410626" name="Rectangle 2"/>
          <p:cNvSpPr>
            <a:spLocks noRo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l-GR"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51E1D-A723-4544-A69A-FCBEB6413D31}" type="slidenum">
              <a:rPr lang="el-GR"/>
              <a:pPr/>
              <a:t>21</a:t>
            </a:fld>
            <a:endParaRPr lang="el-GR"/>
          </a:p>
        </p:txBody>
      </p:sp>
      <p:sp>
        <p:nvSpPr>
          <p:cNvPr id="502786" name="Rectangle 2"/>
          <p:cNvSpPr>
            <a:spLocks noRo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l-GR"/>
              <a:t>Η μόνη, ίσως, αδιαμφισβήτητη ορθοπεδική ορθοδοντική παρέμβαση: ταχεία διεύρυνση (‘διάζευξη’) της υπερώας με εγκάρσια μετακίνηση των δύο άνω γνάθων και αποχωρισμό τους.</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E1B25-5F08-4315-B214-4E4372976928}" type="slidenum">
              <a:rPr lang="el-GR"/>
              <a:pPr/>
              <a:t>22</a:t>
            </a:fld>
            <a:endParaRPr lang="el-GR"/>
          </a:p>
        </p:txBody>
      </p:sp>
      <p:sp>
        <p:nvSpPr>
          <p:cNvPr id="565250" name="Rectangle 2"/>
          <p:cNvSpPr>
            <a:spLocks noRot="1" noChangeArrowheads="1" noTextEdit="1"/>
          </p:cNvSpPr>
          <p:nvPr>
            <p:ph type="sldImg"/>
          </p:nvPr>
        </p:nvSpPr>
        <p:spPr>
          <a:ln/>
        </p:spPr>
      </p:sp>
      <p:sp>
        <p:nvSpPr>
          <p:cNvPr id="565251" name="Rectangle 3"/>
          <p:cNvSpPr>
            <a:spLocks noGrp="1" noChangeArrowheads="1"/>
          </p:cNvSpPr>
          <p:nvPr>
            <p:ph type="body" idx="1"/>
          </p:nvPr>
        </p:nvSpPr>
        <p:spPr/>
        <p:txBody>
          <a:bodyPr/>
          <a:lstStyle/>
          <a:p>
            <a:r>
              <a:rPr lang="el-GR"/>
              <a:t>Το μεσοδιάστημα στους τομείς (που δεν υπήρχε πριν την ταχεία διεύρυνση) αποδεικνύει ότι πράγματι έγινε σκελετική διεύρυνση και διάνοιξη της μέσης υπερώιας ραφής. Το διάστημα κλείνει αυτόματα, λόγω της τάσης που έχει αναπτυχθεί στις ουλικές μεσοδόντιες ίνες.</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11C53-2F96-41DA-B5E1-0CA85BA19733}" type="slidenum">
              <a:rPr lang="el-GR"/>
              <a:pPr/>
              <a:t>23</a:t>
            </a:fld>
            <a:endParaRPr lang="el-GR"/>
          </a:p>
        </p:txBody>
      </p:sp>
      <p:sp>
        <p:nvSpPr>
          <p:cNvPr id="513026" name="Rectangle 2"/>
          <p:cNvSpPr>
            <a:spLocks noRot="1" noChangeArrowheads="1" noTextEdit="1"/>
          </p:cNvSpPr>
          <p:nvPr>
            <p:ph type="sldImg"/>
          </p:nvPr>
        </p:nvSpPr>
        <p:spPr>
          <a:xfrm>
            <a:off x="1143000" y="685800"/>
            <a:ext cx="4572000" cy="3429000"/>
          </a:xfrm>
          <a:ln/>
        </p:spPr>
      </p:sp>
      <p:sp>
        <p:nvSpPr>
          <p:cNvPr id="513027" name="Rectangle 3"/>
          <p:cNvSpPr>
            <a:spLocks noGrp="1" noChangeArrowheads="1"/>
          </p:cNvSpPr>
          <p:nvPr>
            <p:ph type="body" idx="1"/>
          </p:nvPr>
        </p:nvSpPr>
        <p:spPr>
          <a:xfrm>
            <a:off x="685800" y="4343400"/>
            <a:ext cx="5486400" cy="4114800"/>
          </a:xfrm>
        </p:spPr>
        <p:txBody>
          <a:bodyPr/>
          <a:lstStyle/>
          <a:p>
            <a:r>
              <a:rPr lang="el-GR"/>
              <a:t>095025</a:t>
            </a:r>
          </a:p>
          <a:p>
            <a:r>
              <a:rPr lang="el-GR"/>
              <a:t>Σκελετική περίπτωση ΙΙΙης Τάξης πριν και μετά τη χειρουργική διόρθωση (σε συνδυασμό με ορθοδοντική θεραπεία).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10D3A-B67F-42F3-A7CB-F5ACC7B7DE68}" type="slidenum">
              <a:rPr lang="el-GR"/>
              <a:pPr/>
              <a:t>24</a:t>
            </a:fld>
            <a:endParaRPr lang="el-GR"/>
          </a:p>
        </p:txBody>
      </p:sp>
      <p:sp>
        <p:nvSpPr>
          <p:cNvPr id="503810" name="Rectangle 2"/>
          <p:cNvSpPr>
            <a:spLocks noRo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l-GR"/>
              <a:t>Σε περιπτώσεις όπου δεν είναι δυνατή η σκελετική διόρθωση με ορθοδοντικά μέσα, προβαίνουμε σε συνδυασμό ορθοδοντικής και γναθοχειρουργικής θεραπείας. Άνω δεξιά: οβελιαία οστεοτομία της κάτω γνάθου. Κάτω: </a:t>
            </a:r>
            <a:r>
              <a:rPr lang="en-US"/>
              <a:t>LeFort I</a:t>
            </a:r>
            <a:r>
              <a:rPr lang="el-GR"/>
              <a:t> οστεοτομία της άνω γνάθου. Άνω αριστερά: Κεφαλομετρική ακτινογραφία μετά την επέμβαση, όπου διακρίνονται οι πλάκες οστεοσύνθεσης.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3CFE9-B8D5-41B5-AF20-DA3364783BE1}" type="slidenum">
              <a:rPr lang="el-GR"/>
              <a:pPr/>
              <a:t>26</a:t>
            </a:fld>
            <a:endParaRPr lang="el-GR"/>
          </a:p>
        </p:txBody>
      </p:sp>
      <p:sp>
        <p:nvSpPr>
          <p:cNvPr id="473090" name="Rectangle 2"/>
          <p:cNvSpPr>
            <a:spLocks noRo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sz="1600"/>
              <a:t>Laine T.</a:t>
            </a:r>
            <a:r>
              <a:rPr lang="el-GR" sz="1600"/>
              <a:t> </a:t>
            </a:r>
            <a:r>
              <a:rPr lang="en-US" sz="1600"/>
              <a:t>Malocclusion traits and articulatory components of speech.</a:t>
            </a:r>
            <a:r>
              <a:rPr lang="el-GR" sz="1600"/>
              <a:t> </a:t>
            </a:r>
            <a:r>
              <a:rPr lang="en-US" sz="1600"/>
              <a:t>Eur J Orthod. 1992;14:302-9. </a:t>
            </a:r>
            <a:endParaRPr lang="el-GR"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C46A5-5CD8-4126-B073-7F920B605526}" type="slidenum">
              <a:rPr lang="el-GR"/>
              <a:pPr/>
              <a:t>27</a:t>
            </a:fld>
            <a:endParaRPr lang="el-GR"/>
          </a:p>
        </p:txBody>
      </p:sp>
      <p:sp>
        <p:nvSpPr>
          <p:cNvPr id="479234" name="Rectangle 2"/>
          <p:cNvSpPr>
            <a:spLocks noRo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Burden D, Mullally B, Sandler J.</a:t>
            </a:r>
            <a:r>
              <a:rPr lang="el-GR"/>
              <a:t> </a:t>
            </a:r>
            <a:r>
              <a:rPr lang="en-US"/>
              <a:t>Orthodontic treatment of patients with medical disorders.</a:t>
            </a:r>
            <a:r>
              <a:rPr lang="el-GR"/>
              <a:t> </a:t>
            </a:r>
            <a:r>
              <a:rPr lang="en-US"/>
              <a:t>Eur J Orthod 2001;23:363-72.</a:t>
            </a:r>
            <a:endParaRPr lang="el-GR"/>
          </a:p>
          <a:p>
            <a:r>
              <a:rPr lang="el-GR"/>
              <a:t>Bensch L, Braem M, Van Acker K, Willems G. Orthodontic treatment considerations in patients with diabetes mellitus. Am J Orthod Dentofacial Orthop 2003;123:74-8.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DC10F-5239-4AEF-A6B4-EC755A8E74F4}" type="slidenum">
              <a:rPr lang="el-GR"/>
              <a:pPr/>
              <a:t>31</a:t>
            </a:fld>
            <a:endParaRPr lang="el-GR"/>
          </a:p>
        </p:txBody>
      </p:sp>
      <p:sp>
        <p:nvSpPr>
          <p:cNvPr id="540674" name="Rectangle 2"/>
          <p:cNvSpPr>
            <a:spLocks noRot="1" noChangeArrowheads="1" noTextEdit="1"/>
          </p:cNvSpPr>
          <p:nvPr>
            <p:ph type="sldImg"/>
          </p:nvPr>
        </p:nvSpPr>
        <p:spPr>
          <a:ln/>
        </p:spPr>
      </p:sp>
      <p:sp>
        <p:nvSpPr>
          <p:cNvPr id="540675" name="Rectangle 3"/>
          <p:cNvSpPr>
            <a:spLocks noGrp="1" noChangeArrowheads="1"/>
          </p:cNvSpPr>
          <p:nvPr>
            <p:ph type="body" idx="1"/>
          </p:nvPr>
        </p:nvSpPr>
        <p:spPr/>
        <p:txBody>
          <a:bodyPr/>
          <a:lstStyle/>
          <a:p>
            <a:r>
              <a:rPr lang="el-GR"/>
              <a:t>Μετανάστευση λόγω περιοδοντικής νόσου. Διόρθωση με ακίνητα μηχανήματα.</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151D8-7168-4A0A-87CA-4514D907B370}" type="slidenum">
              <a:rPr lang="el-GR"/>
              <a:pPr/>
              <a:t>32</a:t>
            </a:fld>
            <a:endParaRPr lang="el-GR"/>
          </a:p>
        </p:txBody>
      </p:sp>
      <p:sp>
        <p:nvSpPr>
          <p:cNvPr id="542722" name="Rectangle 2"/>
          <p:cNvSpPr>
            <a:spLocks noRot="1" noChangeArrowheads="1" noTextEdit="1"/>
          </p:cNvSpPr>
          <p:nvPr>
            <p:ph type="sldImg"/>
          </p:nvPr>
        </p:nvSpPr>
        <p:spPr>
          <a:ln/>
        </p:spPr>
      </p:sp>
      <p:sp>
        <p:nvSpPr>
          <p:cNvPr id="542723" name="Rectangle 3"/>
          <p:cNvSpPr>
            <a:spLocks noGrp="1" noChangeArrowheads="1"/>
          </p:cNvSpPr>
          <p:nvPr>
            <p:ph type="body" idx="1"/>
          </p:nvPr>
        </p:nvSpPr>
        <p:spPr/>
        <p:txBody>
          <a:bodyPr/>
          <a:lstStyle/>
          <a:p>
            <a:r>
              <a:rPr lang="el-GR"/>
              <a:t>102023</a:t>
            </a:r>
          </a:p>
          <a:p>
            <a:r>
              <a:rPr lang="el-GR"/>
              <a:t>Ανωμαλία ΙΙης Τάξης 2ης κατηγορίας. Προσέξτε την υπερέκφυση των τομέων και την έντονη καμπύλη του </a:t>
            </a:r>
            <a:r>
              <a:rPr lang="en-US"/>
              <a:t>Spee</a:t>
            </a:r>
            <a:r>
              <a:rPr lang="el-GR"/>
              <a:t>. Υπάρχει τραυματική σύγκλειση (οι κάτω τομείς, στα ούλα, υπερωΐως των άνω τομέων).</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E3951-D8A6-4BDA-8A9E-948CE367CC11}" type="slidenum">
              <a:rPr lang="el-GR"/>
              <a:pPr/>
              <a:t>33</a:t>
            </a:fld>
            <a:endParaRPr lang="el-GR"/>
          </a:p>
        </p:txBody>
      </p:sp>
      <p:sp>
        <p:nvSpPr>
          <p:cNvPr id="569346" name="Rectangle 2"/>
          <p:cNvSpPr>
            <a:spLocks noRo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l-GR"/>
              <a:t>102023</a:t>
            </a:r>
          </a:p>
          <a:p>
            <a:r>
              <a:rPr lang="el-GR"/>
              <a:t>Ανωμαλία ΙΙης Τάξης 2ης κατηγορίας. Προσέξτε την υπερέκφυση των τομέων και την έντονη καμπύλη του </a:t>
            </a:r>
            <a:r>
              <a:rPr lang="en-US"/>
              <a:t>Spee</a:t>
            </a:r>
            <a:r>
              <a:rPr lang="el-GR"/>
              <a:t>. Υπάρχει τραυματική σύγκλειση (οι κάτω τομείς, στα ούλα, υπερωΐως των άνω τομέων).</a:t>
            </a:r>
            <a:r>
              <a:rPr lang="en-US"/>
              <a:t> </a:t>
            </a:r>
            <a:r>
              <a:rPr lang="el-GR"/>
              <a:t>Μετά τη θεραπεία.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42FA3-8143-465F-B53B-2B9890B1623B}" type="slidenum">
              <a:rPr lang="el-GR"/>
              <a:pPr/>
              <a:t>34</a:t>
            </a:fld>
            <a:endParaRPr lang="el-GR"/>
          </a:p>
        </p:txBody>
      </p:sp>
      <p:sp>
        <p:nvSpPr>
          <p:cNvPr id="566274" name="Rectangle 2"/>
          <p:cNvSpPr>
            <a:spLocks noRot="1" noChangeArrowheads="1" noTextEdit="1"/>
          </p:cNvSpPr>
          <p:nvPr>
            <p:ph type="sldImg"/>
          </p:nvPr>
        </p:nvSpPr>
        <p:spPr>
          <a:ln/>
        </p:spPr>
      </p:sp>
      <p:sp>
        <p:nvSpPr>
          <p:cNvPr id="566275" name="Rectangle 3"/>
          <p:cNvSpPr>
            <a:spLocks noGrp="1" noChangeArrowheads="1"/>
          </p:cNvSpPr>
          <p:nvPr>
            <p:ph type="body" idx="1"/>
          </p:nvPr>
        </p:nvSpPr>
        <p:spPr/>
        <p:txBody>
          <a:bodyPr/>
          <a:lstStyle/>
          <a:p>
            <a:r>
              <a:rPr lang="el-GR"/>
              <a:t>Απώλεια δοντιού προκαλεί υπερέκφυση του ανταγωνιστή. Χωρίς ορθοδοντική θεραπεία η προσθετική αποκατάσταση είναι δύσκολη και απαιτεί και παρασκευή του άνω γομφίου (και ίσως και ενδοδοντική θεραπεία).</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1DC54-516F-4A17-95E0-9CC068757768}" type="slidenum">
              <a:rPr lang="el-GR"/>
              <a:pPr/>
              <a:t>3</a:t>
            </a:fld>
            <a:endParaRPr lang="el-GR"/>
          </a:p>
        </p:txBody>
      </p:sp>
      <p:sp>
        <p:nvSpPr>
          <p:cNvPr id="482306" name="Rectangle 2"/>
          <p:cNvSpPr>
            <a:spLocks noRo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l-GR"/>
              <a:t>Τι μη φυσιολογικό μπορεί να έχει το περιρρίζιο; Απάντηση: Απώλεια πρόσφυσης λόγω περιοδοντίτιδας, φλεγμονή (περιοδοντικής αιτιολογίας, ή ενδοδοντικής, ή τραυματικής, που μπορεί να προκαλεί και εσωτερική ή/και εξωτερική ριζική απορρόφηση), αγκύλωση.</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7FB21-5E5E-408A-B0C9-ECAEE4D96CB4}" type="slidenum">
              <a:rPr lang="el-GR"/>
              <a:pPr/>
              <a:t>35</a:t>
            </a:fld>
            <a:endParaRPr lang="el-GR"/>
          </a:p>
        </p:txBody>
      </p:sp>
      <p:sp>
        <p:nvSpPr>
          <p:cNvPr id="567298" name="Rectangle 2"/>
          <p:cNvSpPr>
            <a:spLocks noRot="1" noChangeArrowheads="1" noTextEdit="1"/>
          </p:cNvSpPr>
          <p:nvPr>
            <p:ph type="sldImg"/>
          </p:nvPr>
        </p:nvSpPr>
        <p:spPr>
          <a:ln/>
        </p:spPr>
      </p:sp>
      <p:sp>
        <p:nvSpPr>
          <p:cNvPr id="567299" name="Rectangle 3"/>
          <p:cNvSpPr>
            <a:spLocks noGrp="1" noChangeArrowheads="1"/>
          </p:cNvSpPr>
          <p:nvPr>
            <p:ph type="body" idx="1"/>
          </p:nvPr>
        </p:nvSpPr>
        <p:spPr/>
        <p:txBody>
          <a:bodyPr/>
          <a:lstStyle/>
          <a:p>
            <a:r>
              <a:rPr lang="el-GR"/>
              <a:t>Εναλλακτική ορθοδοντική λύση.</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DE1B0-7644-4136-931E-A51D256FD850}" type="slidenum">
              <a:rPr lang="el-GR"/>
              <a:pPr/>
              <a:t>36</a:t>
            </a:fld>
            <a:endParaRPr lang="el-GR"/>
          </a:p>
        </p:txBody>
      </p:sp>
      <p:sp>
        <p:nvSpPr>
          <p:cNvPr id="519170" name="Rectangle 2"/>
          <p:cNvSpPr>
            <a:spLocks noRot="1" noChangeArrowheads="1" noTextEdit="1"/>
          </p:cNvSpPr>
          <p:nvPr>
            <p:ph type="sldImg"/>
          </p:nvPr>
        </p:nvSpPr>
        <p:spPr>
          <a:xfrm>
            <a:off x="1143000" y="685800"/>
            <a:ext cx="4572000" cy="3429000"/>
          </a:xfrm>
          <a:ln/>
        </p:spPr>
      </p:sp>
      <p:sp>
        <p:nvSpPr>
          <p:cNvPr id="519171" name="Rectangle 3"/>
          <p:cNvSpPr>
            <a:spLocks noGrp="1" noChangeArrowheads="1"/>
          </p:cNvSpPr>
          <p:nvPr>
            <p:ph type="body" idx="1"/>
          </p:nvPr>
        </p:nvSpPr>
        <p:spPr>
          <a:xfrm>
            <a:off x="685800" y="4343400"/>
            <a:ext cx="5486400" cy="4114800"/>
          </a:xfrm>
        </p:spPr>
        <p:txBody>
          <a:bodyPr/>
          <a:lstStyle/>
          <a:p>
            <a:r>
              <a:rPr lang="el-GR"/>
              <a:t>096014</a:t>
            </a:r>
          </a:p>
          <a:p>
            <a:r>
              <a:rPr lang="el-GR"/>
              <a:t>Θηλασμός δακτύλου. Τάση σκελετικής χασμοδοντίας. Η διόρθωση με το φράγμα γλώσσας ήταν μερική. Το τελικό αποτέλεσμα έγινε με ακίνητα μηχανήματα.</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9CE75-2D77-4A9D-8CB1-0E0C1C81AD63}" type="slidenum">
              <a:rPr lang="el-GR"/>
              <a:pPr/>
              <a:t>37</a:t>
            </a:fld>
            <a:endParaRPr lang="el-GR"/>
          </a:p>
        </p:txBody>
      </p:sp>
      <p:sp>
        <p:nvSpPr>
          <p:cNvPr id="521218" name="Rectangle 2"/>
          <p:cNvSpPr>
            <a:spLocks noRot="1" noChangeArrowheads="1" noTextEdit="1"/>
          </p:cNvSpPr>
          <p:nvPr>
            <p:ph type="sldImg"/>
          </p:nvPr>
        </p:nvSpPr>
        <p:spPr>
          <a:xfrm>
            <a:off x="1143000" y="685800"/>
            <a:ext cx="4572000" cy="3429000"/>
          </a:xfrm>
          <a:ln/>
        </p:spPr>
      </p:sp>
      <p:sp>
        <p:nvSpPr>
          <p:cNvPr id="521219" name="Rectangle 3"/>
          <p:cNvSpPr>
            <a:spLocks noGrp="1" noChangeArrowheads="1"/>
          </p:cNvSpPr>
          <p:nvPr>
            <p:ph type="body" idx="1"/>
          </p:nvPr>
        </p:nvSpPr>
        <p:spPr>
          <a:xfrm>
            <a:off x="685800" y="4343400"/>
            <a:ext cx="5486400" cy="4114800"/>
          </a:xfrm>
        </p:spPr>
        <p:txBody>
          <a:bodyPr/>
          <a:lstStyle/>
          <a:p>
            <a:r>
              <a:rPr lang="el-GR"/>
              <a:t>102005</a:t>
            </a:r>
            <a:endParaRPr lang="en-US"/>
          </a:p>
          <a:p>
            <a:r>
              <a:rPr lang="el-GR"/>
              <a:t>Επιπτώσεις πρόωρης απώλειας κάτω νεογιλών.</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AA8C8-12BE-4535-B63D-3BD81E757F6B}" type="slidenum">
              <a:rPr lang="el-GR"/>
              <a:pPr/>
              <a:t>38</a:t>
            </a:fld>
            <a:endParaRPr lang="el-GR"/>
          </a:p>
        </p:txBody>
      </p:sp>
      <p:sp>
        <p:nvSpPr>
          <p:cNvPr id="523266" name="Rectangle 2"/>
          <p:cNvSpPr>
            <a:spLocks noRo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a:xfrm>
            <a:off x="685800" y="4343400"/>
            <a:ext cx="5486400" cy="4114800"/>
          </a:xfrm>
        </p:spPr>
        <p:txBody>
          <a:bodyPr/>
          <a:lstStyle/>
          <a:p>
            <a:r>
              <a:rPr lang="el-GR"/>
              <a:t>102005</a:t>
            </a:r>
            <a:endParaRPr lang="en-US"/>
          </a:p>
          <a:p>
            <a:r>
              <a:rPr lang="el-GR"/>
              <a:t>Επιπτώσεις πρόωρης απώλειας κάτω νεογιλών. Διατήρηση χώρου με γλωσσικό τόξο.</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F4DC9-E9A6-46C3-AB3E-A39DAA83E0BE}" type="slidenum">
              <a:rPr lang="el-GR"/>
              <a:pPr/>
              <a:t>39</a:t>
            </a:fld>
            <a:endParaRPr lang="el-GR"/>
          </a:p>
        </p:txBody>
      </p:sp>
      <p:sp>
        <p:nvSpPr>
          <p:cNvPr id="525314" name="Rectangle 2"/>
          <p:cNvSpPr>
            <a:spLocks noRot="1" noChangeArrowheads="1" noTextEdit="1"/>
          </p:cNvSpPr>
          <p:nvPr>
            <p:ph type="sldImg"/>
          </p:nvPr>
        </p:nvSpPr>
        <p:spPr>
          <a:xfrm>
            <a:off x="1143000" y="685800"/>
            <a:ext cx="4572000" cy="3429000"/>
          </a:xfrm>
          <a:ln/>
        </p:spPr>
      </p:sp>
      <p:sp>
        <p:nvSpPr>
          <p:cNvPr id="525315" name="Rectangle 3"/>
          <p:cNvSpPr>
            <a:spLocks noGrp="1" noChangeArrowheads="1"/>
          </p:cNvSpPr>
          <p:nvPr>
            <p:ph type="body" idx="1"/>
          </p:nvPr>
        </p:nvSpPr>
        <p:spPr>
          <a:xfrm>
            <a:off x="685800" y="4343400"/>
            <a:ext cx="5486400" cy="4114800"/>
          </a:xfrm>
        </p:spPr>
        <p:txBody>
          <a:bodyPr/>
          <a:lstStyle/>
          <a:p>
            <a:r>
              <a:rPr lang="el-GR"/>
              <a:t>097010</a:t>
            </a:r>
            <a:endParaRPr lang="en-US"/>
          </a:p>
          <a:p>
            <a:r>
              <a:rPr lang="el-GR"/>
              <a:t>Απώλεια νεογιλών πλαγίων.</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A168B-A38B-41D5-BDEC-6C9D90E258F8}" type="slidenum">
              <a:rPr lang="el-GR"/>
              <a:pPr/>
              <a:t>40</a:t>
            </a:fld>
            <a:endParaRPr lang="el-GR"/>
          </a:p>
        </p:txBody>
      </p:sp>
      <p:sp>
        <p:nvSpPr>
          <p:cNvPr id="527362" name="Rectangle 2"/>
          <p:cNvSpPr>
            <a:spLocks noRot="1" noChangeArrowheads="1" noTextEdit="1"/>
          </p:cNvSpPr>
          <p:nvPr>
            <p:ph type="sldImg"/>
          </p:nvPr>
        </p:nvSpPr>
        <p:spPr>
          <a:xfrm>
            <a:off x="1143000" y="685800"/>
            <a:ext cx="4572000" cy="3429000"/>
          </a:xfrm>
          <a:ln/>
        </p:spPr>
      </p:sp>
      <p:sp>
        <p:nvSpPr>
          <p:cNvPr id="527363" name="Rectangle 3"/>
          <p:cNvSpPr>
            <a:spLocks noGrp="1" noChangeArrowheads="1"/>
          </p:cNvSpPr>
          <p:nvPr>
            <p:ph type="body" idx="1"/>
          </p:nvPr>
        </p:nvSpPr>
        <p:spPr>
          <a:xfrm>
            <a:off x="685800" y="4343400"/>
            <a:ext cx="5486400" cy="4114800"/>
          </a:xfrm>
        </p:spPr>
        <p:txBody>
          <a:bodyPr/>
          <a:lstStyle/>
          <a:p>
            <a:r>
              <a:rPr lang="el-GR"/>
              <a:t>097010</a:t>
            </a:r>
            <a:endParaRPr lang="en-US"/>
          </a:p>
          <a:p>
            <a:r>
              <a:rPr lang="el-GR"/>
              <a:t>Απώλεια νεογιλών πλαγίων. Συμπλησίαση κεντρικών.</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72AB9-B520-48EE-B74B-A3B518EFEF0C}" type="slidenum">
              <a:rPr lang="el-GR"/>
              <a:pPr/>
              <a:t>41</a:t>
            </a:fld>
            <a:endParaRPr lang="el-GR"/>
          </a:p>
        </p:txBody>
      </p:sp>
      <p:sp>
        <p:nvSpPr>
          <p:cNvPr id="529410" name="Rectangle 2"/>
          <p:cNvSpPr>
            <a:spLocks noRot="1" noChangeArrowheads="1" noTextEdit="1"/>
          </p:cNvSpPr>
          <p:nvPr>
            <p:ph type="sldImg"/>
          </p:nvPr>
        </p:nvSpPr>
        <p:spPr>
          <a:xfrm>
            <a:off x="1143000" y="685800"/>
            <a:ext cx="4572000" cy="3429000"/>
          </a:xfrm>
          <a:ln/>
        </p:spPr>
      </p:sp>
      <p:sp>
        <p:nvSpPr>
          <p:cNvPr id="529411" name="Rectangle 3"/>
          <p:cNvSpPr>
            <a:spLocks noGrp="1" noChangeArrowheads="1"/>
          </p:cNvSpPr>
          <p:nvPr>
            <p:ph type="body" idx="1"/>
          </p:nvPr>
        </p:nvSpPr>
        <p:spPr>
          <a:xfrm>
            <a:off x="685800" y="4343400"/>
            <a:ext cx="5486400" cy="4114800"/>
          </a:xfrm>
        </p:spPr>
        <p:txBody>
          <a:bodyPr/>
          <a:lstStyle/>
          <a:p>
            <a:r>
              <a:rPr lang="el-GR"/>
              <a:t>097010</a:t>
            </a:r>
            <a:endParaRPr lang="en-US"/>
          </a:p>
          <a:p>
            <a:r>
              <a:rPr lang="el-GR"/>
              <a:t>Απώλεια νεογιλών πλαγίων. Συμπλησίαση κεντρικών, διεύρυνση (εικόνες μετά τη διεύρυνση, και 2 χρόνια αργότερα).</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E58FD-448C-4AD5-9CE6-75B7E8BF0354}" type="slidenum">
              <a:rPr lang="el-GR"/>
              <a:pPr/>
              <a:t>42</a:t>
            </a:fld>
            <a:endParaRPr lang="el-GR"/>
          </a:p>
        </p:txBody>
      </p:sp>
      <p:sp>
        <p:nvSpPr>
          <p:cNvPr id="531458" name="Rectangle 2"/>
          <p:cNvSpPr>
            <a:spLocks noRot="1" noChangeArrowheads="1" noTextEdit="1"/>
          </p:cNvSpPr>
          <p:nvPr>
            <p:ph type="sldImg"/>
          </p:nvPr>
        </p:nvSpPr>
        <p:spPr>
          <a:xfrm>
            <a:off x="1143000" y="685800"/>
            <a:ext cx="4572000" cy="3429000"/>
          </a:xfrm>
          <a:ln/>
        </p:spPr>
      </p:sp>
      <p:sp>
        <p:nvSpPr>
          <p:cNvPr id="531459" name="Rectangle 3"/>
          <p:cNvSpPr>
            <a:spLocks noGrp="1" noChangeArrowheads="1"/>
          </p:cNvSpPr>
          <p:nvPr>
            <p:ph type="body" idx="1"/>
          </p:nvPr>
        </p:nvSpPr>
        <p:spPr>
          <a:xfrm>
            <a:off x="685800" y="4343400"/>
            <a:ext cx="5486400" cy="4114800"/>
          </a:xfrm>
        </p:spPr>
        <p:txBody>
          <a:bodyPr/>
          <a:lstStyle/>
          <a:p>
            <a:r>
              <a:rPr lang="el-GR"/>
              <a:t>104007</a:t>
            </a:r>
          </a:p>
          <a:p>
            <a:r>
              <a:rPr lang="el-GR"/>
              <a:t>Αρχικές φωτογραφίες δείχνουν το πρόβλημα. Ένα χρόνο αργότερα (χωρίς θεραπεία) φαίνονται οι επιπτώσεις στους κάτω τομείς.</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9F1E7-2DEC-4091-8CC6-41F6B3DD4254}" type="slidenum">
              <a:rPr lang="el-GR"/>
              <a:pPr/>
              <a:t>43</a:t>
            </a:fld>
            <a:endParaRPr lang="el-GR"/>
          </a:p>
        </p:txBody>
      </p:sp>
      <p:sp>
        <p:nvSpPr>
          <p:cNvPr id="548866" name="Rectangle 2"/>
          <p:cNvSpPr>
            <a:spLocks noRot="1" noChangeArrowheads="1" noTextEdit="1"/>
          </p:cNvSpPr>
          <p:nvPr>
            <p:ph type="sldImg"/>
          </p:nvPr>
        </p:nvSpPr>
        <p:spPr>
          <a:xfrm>
            <a:off x="1143000" y="685800"/>
            <a:ext cx="4572000" cy="3429000"/>
          </a:xfrm>
          <a:ln/>
        </p:spPr>
      </p:sp>
      <p:sp>
        <p:nvSpPr>
          <p:cNvPr id="548867" name="Rectangle 3"/>
          <p:cNvSpPr>
            <a:spLocks noGrp="1" noChangeArrowheads="1"/>
          </p:cNvSpPr>
          <p:nvPr>
            <p:ph type="body" idx="1"/>
          </p:nvPr>
        </p:nvSpPr>
        <p:spPr>
          <a:xfrm>
            <a:off x="685800" y="4343400"/>
            <a:ext cx="5486400" cy="4114800"/>
          </a:xfrm>
        </p:spPr>
        <p:txBody>
          <a:bodyPr/>
          <a:lstStyle/>
          <a:p>
            <a:r>
              <a:rPr lang="el-GR"/>
              <a:t>103014</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80415-6F4C-4599-AC63-B85FE70A0215}" type="slidenum">
              <a:rPr lang="el-GR"/>
              <a:pPr/>
              <a:t>44</a:t>
            </a:fld>
            <a:endParaRPr lang="el-GR"/>
          </a:p>
        </p:txBody>
      </p:sp>
      <p:sp>
        <p:nvSpPr>
          <p:cNvPr id="552962" name="Rectangle 2"/>
          <p:cNvSpPr>
            <a:spLocks noRot="1" noChangeArrowheads="1" noTextEdit="1"/>
          </p:cNvSpPr>
          <p:nvPr>
            <p:ph type="sldImg"/>
          </p:nvPr>
        </p:nvSpPr>
        <p:spPr>
          <a:xfrm>
            <a:off x="1143000" y="685800"/>
            <a:ext cx="4572000" cy="3429000"/>
          </a:xfrm>
          <a:ln/>
        </p:spPr>
      </p:sp>
      <p:sp>
        <p:nvSpPr>
          <p:cNvPr id="552963" name="Rectangle 3"/>
          <p:cNvSpPr>
            <a:spLocks noGrp="1" noChangeArrowheads="1"/>
          </p:cNvSpPr>
          <p:nvPr>
            <p:ph type="body" idx="1"/>
          </p:nvPr>
        </p:nvSpPr>
        <p:spPr>
          <a:xfrm>
            <a:off x="685800" y="4343400"/>
            <a:ext cx="5486400" cy="4114800"/>
          </a:xfrm>
        </p:spPr>
        <p:txBody>
          <a:bodyPr/>
          <a:lstStyle/>
          <a:p>
            <a:r>
              <a:rPr lang="el-GR"/>
              <a:t>103014</a:t>
            </a:r>
          </a:p>
          <a:p>
            <a:r>
              <a:rPr lang="el-GR"/>
              <a:t>Υπάρχει πρόωρη επαφή, η οποία δημιουργεί προολίσθηση της γνάθου και καθολική σταυροειδή σύγκλειση. Συνυπάρχει σκελετικό πρόβλημα, αλλά όχι τόσο έντονο όσο δείχνει η κλινική εικόνα στη μέγιστη συγγόμφωση.</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5F5F2-3180-4840-8563-E1465B928080}" type="slidenum">
              <a:rPr lang="el-GR"/>
              <a:pPr/>
              <a:t>4</a:t>
            </a:fld>
            <a:endParaRPr lang="el-GR"/>
          </a:p>
        </p:txBody>
      </p:sp>
      <p:sp>
        <p:nvSpPr>
          <p:cNvPr id="543746" name="Rectangle 2"/>
          <p:cNvSpPr>
            <a:spLocks noRot="1"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el-GR"/>
              <a:t>Υπάρχει χώρος για τη διευθέτηση των μονίμων;</a:t>
            </a:r>
          </a:p>
          <a:p>
            <a:r>
              <a:rPr lang="el-GR"/>
              <a:t>Απάντηση: Όχι τώρα, αλλά θα υπάρξει με την απόπτωση των νεογιλών γομφίων (χώρος προσαρμοστικού ελιγμού). Η ανάλυση μεικτού φραγμού θα μας επιτρέψει να υπολογίσουμε αν ο χώρος αυτός θα είναι αρκετός.</a:t>
            </a:r>
            <a:r>
              <a:rPr lang="en-US"/>
              <a:t> </a:t>
            </a:r>
            <a:r>
              <a:rPr lang="el-GR"/>
              <a:t>Στην εικόνα προσέξτε ότι οι νεογιλοί γομφίοι ‘μεταμορφώνονται’ σε προγομφίους. Το συγκρατητικό μηχάνημα είναι σταθερό και διατηρεί το αποτέλεσμα.</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4EEF0-2FFC-49A1-9AF8-C17D0BE9EA3C}" type="slidenum">
              <a:rPr lang="el-GR"/>
              <a:pPr/>
              <a:t>45</a:t>
            </a:fld>
            <a:endParaRPr lang="el-GR"/>
          </a:p>
        </p:txBody>
      </p:sp>
      <p:sp>
        <p:nvSpPr>
          <p:cNvPr id="550914" name="Rectangle 2"/>
          <p:cNvSpPr>
            <a:spLocks noRot="1" noChangeArrowheads="1" noTextEdit="1"/>
          </p:cNvSpPr>
          <p:nvPr>
            <p:ph type="sldImg"/>
          </p:nvPr>
        </p:nvSpPr>
        <p:spPr>
          <a:xfrm>
            <a:off x="1143000" y="685800"/>
            <a:ext cx="4572000" cy="3429000"/>
          </a:xfrm>
          <a:ln/>
        </p:spPr>
      </p:sp>
      <p:sp>
        <p:nvSpPr>
          <p:cNvPr id="550915" name="Rectangle 3"/>
          <p:cNvSpPr>
            <a:spLocks noGrp="1" noChangeArrowheads="1"/>
          </p:cNvSpPr>
          <p:nvPr>
            <p:ph type="body" idx="1"/>
          </p:nvPr>
        </p:nvSpPr>
        <p:spPr>
          <a:xfrm>
            <a:off x="685800" y="4343400"/>
            <a:ext cx="5486400" cy="4114800"/>
          </a:xfrm>
        </p:spPr>
        <p:txBody>
          <a:bodyPr/>
          <a:lstStyle/>
          <a:p>
            <a:r>
              <a:rPr lang="el-GR"/>
              <a:t>103014</a:t>
            </a:r>
          </a:p>
          <a:p>
            <a:r>
              <a:rPr lang="el-GR"/>
              <a:t>Διόρθωση (μερική) με απλή χειλική μετακίνηση των άνω κεντρικών.</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D55DA-9738-4539-8359-81069EA80975}" type="slidenum">
              <a:rPr lang="el-GR"/>
              <a:pPr/>
              <a:t>46</a:t>
            </a:fld>
            <a:endParaRPr lang="el-GR"/>
          </a:p>
        </p:txBody>
      </p:sp>
      <p:sp>
        <p:nvSpPr>
          <p:cNvPr id="533506" name="Rectangle 2"/>
          <p:cNvSpPr>
            <a:spLocks noRo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a:xfrm>
            <a:off x="685800" y="4343400"/>
            <a:ext cx="5486400" cy="4114800"/>
          </a:xfrm>
        </p:spPr>
        <p:txBody>
          <a:bodyPr/>
          <a:lstStyle/>
          <a:p>
            <a:r>
              <a:rPr lang="el-GR"/>
              <a:t>095006</a:t>
            </a:r>
          </a:p>
          <a:p>
            <a:r>
              <a:rPr lang="el-GR"/>
              <a:t>Εξαγωγή νεογιλών κυνοδόντων, μετά τη διάγνωση της τάσης έγκλεισης των 13, 23. Κλινικές εικόνες αμέσως μετά την εξαγωγή. Οπισθοφατνιακές σε διάφορα στάδια (διακρίνεται υπερώια δοκός).</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F3EAF-EFB7-4266-AC9F-F8888C0271B1}" type="slidenum">
              <a:rPr lang="el-GR"/>
              <a:pPr/>
              <a:t>47</a:t>
            </a:fld>
            <a:endParaRPr lang="el-GR"/>
          </a:p>
        </p:txBody>
      </p:sp>
      <p:sp>
        <p:nvSpPr>
          <p:cNvPr id="535554" name="Rectangle 2"/>
          <p:cNvSpPr>
            <a:spLocks noRo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a:xfrm>
            <a:off x="685800" y="4343400"/>
            <a:ext cx="5486400" cy="4114800"/>
          </a:xfrm>
        </p:spPr>
        <p:txBody>
          <a:bodyPr/>
          <a:lstStyle/>
          <a:p>
            <a:r>
              <a:rPr lang="el-GR"/>
              <a:t>095006</a:t>
            </a:r>
          </a:p>
          <a:p>
            <a:r>
              <a:rPr lang="el-GR"/>
              <a:t>Εξαγωγή νεογιλών κυνοδόντων, μετά τη διάγνωση της τάσης έγκλεισης των 13, 23. Κλινικές εικόνες αμέσως μετά την εξαγωγή. Οπισθοφατνιακές σε διάφορα στάδια (διακρίνεται υπερώια δοκός).</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2EF7F-61EE-4197-944B-48446F7EBE3C}" type="slidenum">
              <a:rPr lang="el-GR"/>
              <a:pPr/>
              <a:t>48</a:t>
            </a:fld>
            <a:endParaRPr lang="el-GR"/>
          </a:p>
        </p:txBody>
      </p:sp>
      <p:sp>
        <p:nvSpPr>
          <p:cNvPr id="537602" name="Rectangle 2"/>
          <p:cNvSpPr>
            <a:spLocks noRot="1" noChangeArrowheads="1" noTextEdit="1"/>
          </p:cNvSpPr>
          <p:nvPr>
            <p:ph type="sldImg"/>
          </p:nvPr>
        </p:nvSpPr>
        <p:spPr>
          <a:xfrm>
            <a:off x="1143000" y="685800"/>
            <a:ext cx="4572000" cy="3429000"/>
          </a:xfrm>
          <a:ln/>
        </p:spPr>
      </p:sp>
      <p:sp>
        <p:nvSpPr>
          <p:cNvPr id="537603" name="Rectangle 3"/>
          <p:cNvSpPr>
            <a:spLocks noGrp="1" noChangeArrowheads="1"/>
          </p:cNvSpPr>
          <p:nvPr>
            <p:ph type="body" idx="1"/>
          </p:nvPr>
        </p:nvSpPr>
        <p:spPr>
          <a:xfrm>
            <a:off x="685800" y="4343400"/>
            <a:ext cx="5486400" cy="4114800"/>
          </a:xfrm>
        </p:spPr>
        <p:txBody>
          <a:bodyPr/>
          <a:lstStyle/>
          <a:p>
            <a:r>
              <a:rPr lang="el-GR"/>
              <a:t>095006</a:t>
            </a:r>
          </a:p>
          <a:p>
            <a:r>
              <a:rPr lang="el-GR"/>
              <a:t>Εξαγωγή νεογιλών κυνοδόντων, μετά τη διάγνωση της τάσης έγκλεισης των 13, 23. Κλινικές εικόνες αμέσως μετά την εξαγωγή. Οπισθοφατνιακές σε διάφορα στάδια (διακρίνεται υπερώια δοκός).</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D1E06-F18D-41BD-8A05-614DD7DB929D}" type="slidenum">
              <a:rPr lang="el-GR"/>
              <a:pPr/>
              <a:t>49</a:t>
            </a:fld>
            <a:endParaRPr lang="el-GR"/>
          </a:p>
        </p:txBody>
      </p:sp>
      <p:sp>
        <p:nvSpPr>
          <p:cNvPr id="539650" name="Rectangle 2"/>
          <p:cNvSpPr>
            <a:spLocks noRot="1" noChangeArrowheads="1" noTextEdit="1"/>
          </p:cNvSpPr>
          <p:nvPr>
            <p:ph type="sldImg"/>
          </p:nvPr>
        </p:nvSpPr>
        <p:spPr>
          <a:xfrm>
            <a:off x="1143000" y="685800"/>
            <a:ext cx="4572000" cy="3429000"/>
          </a:xfrm>
          <a:ln/>
        </p:spPr>
      </p:sp>
      <p:sp>
        <p:nvSpPr>
          <p:cNvPr id="539651" name="Rectangle 3"/>
          <p:cNvSpPr>
            <a:spLocks noGrp="1" noChangeArrowheads="1"/>
          </p:cNvSpPr>
          <p:nvPr>
            <p:ph type="body" idx="1"/>
          </p:nvPr>
        </p:nvSpPr>
        <p:spPr>
          <a:xfrm>
            <a:off x="685800" y="4343400"/>
            <a:ext cx="5486400" cy="4114800"/>
          </a:xfrm>
        </p:spPr>
        <p:txBody>
          <a:bodyPr/>
          <a:lstStyle/>
          <a:p>
            <a:r>
              <a:rPr lang="el-GR"/>
              <a:t>098013</a:t>
            </a:r>
          </a:p>
          <a:p>
            <a:r>
              <a:rPr lang="el-GR"/>
              <a:t>Κυνόδοντες πριν και μετά την έγκλειση. Κλινική εικόνα μετά την αποκάλυψη για ορθοδοντική έλξη.</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20711-E812-47AB-855B-8F6AD7C890A2}" type="slidenum">
              <a:rPr lang="el-GR"/>
              <a:pPr/>
              <a:t>5</a:t>
            </a:fld>
            <a:endParaRPr lang="el-GR"/>
          </a:p>
        </p:txBody>
      </p:sp>
      <p:sp>
        <p:nvSpPr>
          <p:cNvPr id="544770" name="Rectangle 2"/>
          <p:cNvSpPr>
            <a:spLocks noRot="1" noChangeArrowheads="1" noTextEdit="1"/>
          </p:cNvSpPr>
          <p:nvPr>
            <p:ph type="sldImg"/>
          </p:nvPr>
        </p:nvSpPr>
        <p:spPr>
          <a:ln/>
        </p:spPr>
      </p:sp>
      <p:sp>
        <p:nvSpPr>
          <p:cNvPr id="544771" name="Rectangle 3"/>
          <p:cNvSpPr>
            <a:spLocks noGrp="1" noChangeArrowheads="1"/>
          </p:cNvSpPr>
          <p:nvPr>
            <p:ph type="body" idx="1"/>
          </p:nvPr>
        </p:nvSpPr>
        <p:spPr/>
        <p:txBody>
          <a:bodyPr/>
          <a:lstStyle/>
          <a:p>
            <a:r>
              <a:rPr lang="el-GR"/>
              <a:t>Σε περίπτωση που δεν είναι δυνατόν να εξευρεθεί χώρος, είναι καλύτερα να προβούμε σε εξαγωγές παρά να μετακινήσουμε τα δόντια σε περιοχές που δεν υπάρχει επαρκής οστική στήριξη ή σε περιοχές όπου η θέση των δοντιών δεν θα είναι σταθερή (θα υποτροπιάσει) λόγω ανισορροπίας μυϊκών δυνάμεων (π.χ. αυξημένη πίεση από τα χείλη σε σχέση με την πίεση από τη γλώσσα).</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210BA-B30B-435A-BE65-11F95E153B57}" type="slidenum">
              <a:rPr lang="el-GR"/>
              <a:pPr/>
              <a:t>6</a:t>
            </a:fld>
            <a:endParaRPr lang="el-GR"/>
          </a:p>
        </p:txBody>
      </p:sp>
      <p:sp>
        <p:nvSpPr>
          <p:cNvPr id="559106" name="Rectangle 2"/>
          <p:cNvSpPr>
            <a:spLocks noRot="1" noChangeArrowheads="1" noTextEdit="1"/>
          </p:cNvSpPr>
          <p:nvPr>
            <p:ph type="sldImg"/>
          </p:nvPr>
        </p:nvSpPr>
        <p:spPr>
          <a:ln/>
        </p:spPr>
      </p:sp>
      <p:sp>
        <p:nvSpPr>
          <p:cNvPr id="559107" name="Rectangle 3"/>
          <p:cNvSpPr>
            <a:spLocks noGrp="1" noChangeArrowheads="1"/>
          </p:cNvSpPr>
          <p:nvPr>
            <p:ph type="body" idx="1"/>
          </p:nvPr>
        </p:nvSpPr>
        <p:spPr/>
        <p:txBody>
          <a:bodyPr/>
          <a:lstStyle/>
          <a:p>
            <a:r>
              <a:rPr lang="el-GR"/>
              <a:t>Εξαγωγή 4 πρώτων προγομφίων.</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A7602-D04B-4B1D-95B0-0E1C95D8F955}" type="slidenum">
              <a:rPr lang="el-GR"/>
              <a:pPr/>
              <a:t>7</a:t>
            </a:fld>
            <a:endParaRPr lang="el-GR"/>
          </a:p>
        </p:txBody>
      </p:sp>
      <p:sp>
        <p:nvSpPr>
          <p:cNvPr id="560130" name="Rectangle 2"/>
          <p:cNvSpPr>
            <a:spLocks noRot="1" noChangeArrowheads="1" noTextEdit="1"/>
          </p:cNvSpPr>
          <p:nvPr>
            <p:ph type="sldImg"/>
          </p:nvPr>
        </p:nvSpPr>
        <p:spPr>
          <a:ln/>
        </p:spPr>
      </p:sp>
      <p:sp>
        <p:nvSpPr>
          <p:cNvPr id="560131" name="Rectangle 3"/>
          <p:cNvSpPr>
            <a:spLocks noGrp="1" noChangeArrowheads="1"/>
          </p:cNvSpPr>
          <p:nvPr>
            <p:ph type="body" idx="1"/>
          </p:nvPr>
        </p:nvSpPr>
        <p:spPr/>
        <p:txBody>
          <a:bodyPr/>
          <a:lstStyle/>
          <a:p>
            <a:r>
              <a:rPr lang="el-GR"/>
              <a:t>Έγκλειστος ο 36. Μετά από χειρουργική αποκάλυψη, ο γομφίος ανέτειλε μόνος του, χωρίς ορθοδοντική βοήθεια.</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3D80E-C2D5-48C1-8899-00B3D5C76981}" type="slidenum">
              <a:rPr lang="el-GR"/>
              <a:pPr/>
              <a:t>8</a:t>
            </a:fld>
            <a:endParaRPr lang="el-GR"/>
          </a:p>
        </p:txBody>
      </p:sp>
      <p:sp>
        <p:nvSpPr>
          <p:cNvPr id="561154" name="Rectangle 2"/>
          <p:cNvSpPr>
            <a:spLocks noRot="1" noChangeArrowheads="1" noTextEdit="1"/>
          </p:cNvSpPr>
          <p:nvPr>
            <p:ph type="sldImg"/>
          </p:nvPr>
        </p:nvSpPr>
        <p:spPr>
          <a:ln/>
        </p:spPr>
      </p:sp>
      <p:sp>
        <p:nvSpPr>
          <p:cNvPr id="561155" name="Rectangle 3"/>
          <p:cNvSpPr>
            <a:spLocks noGrp="1" noChangeArrowheads="1"/>
          </p:cNvSpPr>
          <p:nvPr>
            <p:ph type="body" idx="1"/>
          </p:nvPr>
        </p:nvSpPr>
        <p:spPr/>
        <p:txBody>
          <a:bodyPr/>
          <a:lstStyle/>
          <a:p>
            <a:r>
              <a:rPr lang="el-GR"/>
              <a:t>Ανόρθωση του 37. Προσέξτε τα δόντια: 37, 36, 75.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179CF-047A-44C9-89CD-1B1B7F6A0939}" type="slidenum">
              <a:rPr lang="el-GR"/>
              <a:pPr/>
              <a:t>9</a:t>
            </a:fld>
            <a:endParaRPr lang="el-GR"/>
          </a:p>
        </p:txBody>
      </p:sp>
      <p:sp>
        <p:nvSpPr>
          <p:cNvPr id="545794" name="Rectangle 2"/>
          <p:cNvSpPr>
            <a:spLocks noRot="1"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l-GR"/>
              <a:t>Εμβύθιση κεντρικών τομέων. Η ορθοδοντική εμβύθιση δεν ελαττώνει το ύψος της κλινικής μύλης. Η παρυφή των ούλων και η παρυφή της φατνιακής απόφυσης ακολουθούν την κίνηση των δοντιών.</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userDrawn="1"/>
        </p:nvSpPr>
        <p:spPr bwMode="auto">
          <a:xfrm>
            <a:off x="0" y="282575"/>
            <a:ext cx="9144000" cy="396875"/>
          </a:xfrm>
          <a:prstGeom prst="rect">
            <a:avLst/>
          </a:prstGeom>
          <a:solidFill>
            <a:srgbClr val="FF6600"/>
          </a:solidFill>
          <a:ln w="9525">
            <a:noFill/>
            <a:miter lim="800000"/>
            <a:headEnd/>
            <a:tailEnd/>
          </a:ln>
          <a:effectLst/>
        </p:spPr>
        <p:txBody>
          <a:bodyPr wrap="none" anchor="ctr"/>
          <a:lstStyle/>
          <a:p>
            <a:endParaRPr lang="el-GR"/>
          </a:p>
        </p:txBody>
      </p:sp>
      <p:sp>
        <p:nvSpPr>
          <p:cNvPr id="37891" name="Rectangle 3"/>
          <p:cNvSpPr>
            <a:spLocks noChangeArrowheads="1"/>
          </p:cNvSpPr>
          <p:nvPr userDrawn="1"/>
        </p:nvSpPr>
        <p:spPr bwMode="auto">
          <a:xfrm>
            <a:off x="249238" y="0"/>
            <a:ext cx="1312862"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endParaRPr lang="el-GR"/>
          </a:p>
        </p:txBody>
      </p:sp>
      <p:sp>
        <p:nvSpPr>
          <p:cNvPr id="37892" name="Text Box 4"/>
          <p:cNvSpPr txBox="1">
            <a:spLocks noChangeArrowheads="1"/>
          </p:cNvSpPr>
          <p:nvPr userDrawn="1"/>
        </p:nvSpPr>
        <p:spPr bwMode="auto">
          <a:xfrm>
            <a:off x="1555750" y="323850"/>
            <a:ext cx="6376988" cy="304800"/>
          </a:xfrm>
          <a:prstGeom prst="rect">
            <a:avLst/>
          </a:prstGeom>
          <a:noFill/>
          <a:ln w="9525">
            <a:noFill/>
            <a:miter lim="800000"/>
            <a:headEnd/>
            <a:tailEnd/>
          </a:ln>
          <a:effectLst/>
        </p:spPr>
        <p:txBody>
          <a:bodyPr>
            <a:spAutoFit/>
          </a:bodyPr>
          <a:lstStyle/>
          <a:p>
            <a:r>
              <a:rPr lang="el-GR" sz="1400" b="1">
                <a:solidFill>
                  <a:schemeClr val="bg1"/>
                </a:solidFill>
                <a:latin typeface="Arial" charset="0"/>
              </a:rPr>
              <a:t>Εργαστήριο Ορθοδοντικής,</a:t>
            </a:r>
            <a:r>
              <a:rPr lang="en-US" sz="1400" b="1">
                <a:solidFill>
                  <a:schemeClr val="bg1"/>
                </a:solidFill>
                <a:latin typeface="Arial" charset="0"/>
              </a:rPr>
              <a:t> </a:t>
            </a:r>
            <a:r>
              <a:rPr lang="el-GR" sz="1400" b="1">
                <a:solidFill>
                  <a:schemeClr val="bg1"/>
                </a:solidFill>
                <a:latin typeface="Arial" charset="0"/>
              </a:rPr>
              <a:t>Οδοντιατρικό Τμήμα Πανεπιστημίου Αθηνών</a:t>
            </a:r>
          </a:p>
        </p:txBody>
      </p:sp>
      <p:pic>
        <p:nvPicPr>
          <p:cNvPr id="37893" name="Picture 5" descr="Ortho Seal 2 copy"/>
          <p:cNvPicPr>
            <a:picLocks noChangeAspect="1" noChangeArrowheads="1"/>
          </p:cNvPicPr>
          <p:nvPr userDrawn="1"/>
        </p:nvPicPr>
        <p:blipFill>
          <a:blip r:embed="rId2" cstate="print"/>
          <a:srcRect/>
          <a:stretch>
            <a:fillRect/>
          </a:stretch>
        </p:blipFill>
        <p:spPr bwMode="auto">
          <a:xfrm>
            <a:off x="342900" y="149225"/>
            <a:ext cx="1133475" cy="1133475"/>
          </a:xfrm>
          <a:prstGeom prst="rect">
            <a:avLst/>
          </a:prstGeom>
          <a:noFill/>
        </p:spPr>
      </p:pic>
      <p:sp>
        <p:nvSpPr>
          <p:cNvPr id="37894" name="Rectangle 6"/>
          <p:cNvSpPr>
            <a:spLocks noGrp="1" noChangeArrowheads="1"/>
          </p:cNvSpPr>
          <p:nvPr>
            <p:ph type="ctrTitle"/>
          </p:nvPr>
        </p:nvSpPr>
        <p:spPr>
          <a:xfrm>
            <a:off x="1666875" y="2130425"/>
            <a:ext cx="6791325" cy="1470025"/>
          </a:xfrm>
        </p:spPr>
        <p:txBody>
          <a:bodyPr/>
          <a:lstStyle>
            <a:lvl1pPr>
              <a:defRPr/>
            </a:lvl1pPr>
          </a:lstStyle>
          <a:p>
            <a:r>
              <a:rPr lang="el-GR"/>
              <a:t>Click to edit Master title style</a:t>
            </a:r>
          </a:p>
        </p:txBody>
      </p:sp>
      <p:sp>
        <p:nvSpPr>
          <p:cNvPr id="37895" name="Rectangle 7"/>
          <p:cNvSpPr>
            <a:spLocks noGrp="1" noChangeArrowheads="1"/>
          </p:cNvSpPr>
          <p:nvPr>
            <p:ph type="subTitle" idx="1"/>
          </p:nvPr>
        </p:nvSpPr>
        <p:spPr>
          <a:xfrm>
            <a:off x="1658938" y="3886200"/>
            <a:ext cx="6113462" cy="1752600"/>
          </a:xfrm>
        </p:spPr>
        <p:txBody>
          <a:bodyPr/>
          <a:lstStyle>
            <a:lvl1pPr marL="0" indent="0">
              <a:buFontTx/>
              <a:buNone/>
              <a:defRPr/>
            </a:lvl1pPr>
          </a:lstStyle>
          <a:p>
            <a:r>
              <a:rPr lang="el-GR"/>
              <a:t>Click to edit Master subtitle style</a:t>
            </a:r>
          </a:p>
        </p:txBody>
      </p:sp>
      <p:sp>
        <p:nvSpPr>
          <p:cNvPr id="37896" name="Rectangle 8"/>
          <p:cNvSpPr>
            <a:spLocks noGrp="1" noChangeArrowheads="1"/>
          </p:cNvSpPr>
          <p:nvPr>
            <p:ph type="dt" sz="half" idx="2"/>
          </p:nvPr>
        </p:nvSpPr>
        <p:spPr>
          <a:xfrm>
            <a:off x="457200" y="6245225"/>
            <a:ext cx="2133600" cy="476250"/>
          </a:xfrm>
        </p:spPr>
        <p:txBody>
          <a:bodyPr/>
          <a:lstStyle>
            <a:lvl1pPr>
              <a:defRPr/>
            </a:lvl1pPr>
          </a:lstStyle>
          <a:p>
            <a:endParaRPr lang="el-GR"/>
          </a:p>
        </p:txBody>
      </p:sp>
      <p:sp>
        <p:nvSpPr>
          <p:cNvPr id="37897" name="Rectangle 9"/>
          <p:cNvSpPr>
            <a:spLocks noGrp="1" noChangeArrowheads="1"/>
          </p:cNvSpPr>
          <p:nvPr>
            <p:ph type="ftr" sz="quarter" idx="3"/>
          </p:nvPr>
        </p:nvSpPr>
        <p:spPr>
          <a:xfrm>
            <a:off x="3124200" y="6245225"/>
            <a:ext cx="2895600" cy="476250"/>
          </a:xfrm>
        </p:spPr>
        <p:txBody>
          <a:bodyPr/>
          <a:lstStyle>
            <a:lvl1pPr>
              <a:defRPr/>
            </a:lvl1pPr>
          </a:lstStyle>
          <a:p>
            <a:endParaRPr lang="el-GR"/>
          </a:p>
        </p:txBody>
      </p:sp>
      <p:sp>
        <p:nvSpPr>
          <p:cNvPr id="37898" name="Rectangle 10"/>
          <p:cNvSpPr>
            <a:spLocks noGrp="1" noChangeArrowheads="1"/>
          </p:cNvSpPr>
          <p:nvPr>
            <p:ph type="sldNum" sz="quarter" idx="4"/>
          </p:nvPr>
        </p:nvSpPr>
        <p:spPr>
          <a:xfrm>
            <a:off x="6553200" y="6245225"/>
            <a:ext cx="2133600" cy="476250"/>
          </a:xfrm>
        </p:spPr>
        <p:txBody>
          <a:bodyPr/>
          <a:lstStyle>
            <a:lvl1pPr>
              <a:defRPr/>
            </a:lvl1pPr>
          </a:lstStyle>
          <a:p>
            <a:fld id="{A4FACD7C-D8FD-46B3-85C7-7F8AF1922889}"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EB63A612-F3F3-4614-B9A7-70755AF2B92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85800"/>
            <a:ext cx="1790700" cy="5410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635125" y="685800"/>
            <a:ext cx="522287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3D0298EE-1170-40C3-9176-4CD2232F6F1C}"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51BC42C-14FC-46F4-B47D-C1FB2B0E147F}"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A123DA08-BB33-4552-8D5A-4C9B419B19C3}"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635125" y="1671638"/>
            <a:ext cx="3500438"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87963" y="1671638"/>
            <a:ext cx="3500437"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D7AB735-9CDE-4A19-A148-DE2D9BC44BBE}"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93C7F100-6BCA-4C12-A0A9-631C813000BF}"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6E12B5C6-7352-49E4-8CA4-8DAAE5EE268D}"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77BE7468-BB01-4229-ADFE-5EE645F2350F}"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26708E97-36E3-4AD1-9F03-97B5D04D27FA}"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5B21297A-473C-4CBD-87C0-A8D686634CCF}"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B3DC"/>
            </a:gs>
            <a:gs pos="100000">
              <a:srgbClr val="0071FA"/>
            </a:gs>
          </a:gsLst>
          <a:lin ang="2700000" scaled="1"/>
        </a:gra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127000"/>
            <a:ext cx="9144000" cy="328613"/>
          </a:xfrm>
          <a:prstGeom prst="rect">
            <a:avLst/>
          </a:prstGeom>
          <a:solidFill>
            <a:srgbClr val="FF6600"/>
          </a:solidFill>
          <a:ln w="9525">
            <a:noFill/>
            <a:miter lim="800000"/>
            <a:headEnd/>
            <a:tailEnd/>
          </a:ln>
          <a:effectLst/>
        </p:spPr>
        <p:txBody>
          <a:bodyPr wrap="none" anchor="ctr"/>
          <a:lstStyle/>
          <a:p>
            <a:endParaRPr lang="el-GR"/>
          </a:p>
        </p:txBody>
      </p:sp>
      <p:sp>
        <p:nvSpPr>
          <p:cNvPr id="1032" name="Rectangle 8"/>
          <p:cNvSpPr>
            <a:spLocks noChangeArrowheads="1"/>
          </p:cNvSpPr>
          <p:nvPr userDrawn="1"/>
        </p:nvSpPr>
        <p:spPr bwMode="auto">
          <a:xfrm>
            <a:off x="127000" y="0"/>
            <a:ext cx="1312863"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endParaRPr lang="el-GR"/>
          </a:p>
        </p:txBody>
      </p:sp>
      <p:sp>
        <p:nvSpPr>
          <p:cNvPr id="1033" name="Text Box 9"/>
          <p:cNvSpPr txBox="1">
            <a:spLocks noChangeArrowheads="1"/>
          </p:cNvSpPr>
          <p:nvPr userDrawn="1"/>
        </p:nvSpPr>
        <p:spPr bwMode="auto">
          <a:xfrm>
            <a:off x="1466850" y="134938"/>
            <a:ext cx="6376988" cy="274637"/>
          </a:xfrm>
          <a:prstGeom prst="rect">
            <a:avLst/>
          </a:prstGeom>
          <a:noFill/>
          <a:ln w="9525">
            <a:noFill/>
            <a:miter lim="800000"/>
            <a:headEnd/>
            <a:tailEnd/>
          </a:ln>
          <a:effectLst/>
        </p:spPr>
        <p:txBody>
          <a:bodyPr>
            <a:spAutoFit/>
          </a:bodyPr>
          <a:lstStyle/>
          <a:p>
            <a:r>
              <a:rPr lang="el-GR" sz="1200" b="1">
                <a:solidFill>
                  <a:schemeClr val="bg1"/>
                </a:solidFill>
                <a:latin typeface="Arial" charset="0"/>
              </a:rPr>
              <a:t>Εργαστήριο Ορθοδοντικής,</a:t>
            </a:r>
            <a:r>
              <a:rPr lang="en-US" sz="1200" b="1">
                <a:solidFill>
                  <a:schemeClr val="bg1"/>
                </a:solidFill>
                <a:latin typeface="Arial" charset="0"/>
              </a:rPr>
              <a:t> </a:t>
            </a:r>
            <a:r>
              <a:rPr lang="el-GR" sz="1200" b="1">
                <a:solidFill>
                  <a:schemeClr val="bg1"/>
                </a:solidFill>
                <a:latin typeface="Arial" charset="0"/>
              </a:rPr>
              <a:t>Οδοντιατρικό Τμήμα Πανεπιστημίου Αθηνών</a:t>
            </a:r>
          </a:p>
        </p:txBody>
      </p:sp>
      <p:pic>
        <p:nvPicPr>
          <p:cNvPr id="1034" name="Picture 10" descr="Ortho Seal 2 copy"/>
          <p:cNvPicPr>
            <a:picLocks noChangeAspect="1" noChangeArrowheads="1"/>
          </p:cNvPicPr>
          <p:nvPr userDrawn="1"/>
        </p:nvPicPr>
        <p:blipFill>
          <a:blip r:embed="rId13" cstate="print"/>
          <a:srcRect/>
          <a:stretch>
            <a:fillRect/>
          </a:stretch>
        </p:blipFill>
        <p:spPr bwMode="auto">
          <a:xfrm>
            <a:off x="220663" y="104775"/>
            <a:ext cx="1133475" cy="1133475"/>
          </a:xfrm>
          <a:prstGeom prst="rect">
            <a:avLst/>
          </a:prstGeom>
          <a:noFill/>
        </p:spPr>
      </p:pic>
      <p:sp>
        <p:nvSpPr>
          <p:cNvPr id="1026" name="Rectangle 2"/>
          <p:cNvSpPr>
            <a:spLocks noGrp="1" noChangeArrowheads="1"/>
          </p:cNvSpPr>
          <p:nvPr>
            <p:ph type="title"/>
          </p:nvPr>
        </p:nvSpPr>
        <p:spPr bwMode="auto">
          <a:xfrm>
            <a:off x="1652588" y="685800"/>
            <a:ext cx="7148512" cy="812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1635125" y="1671638"/>
            <a:ext cx="7153275" cy="4424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312120D-FB32-4129-A6E3-F2E4FA81108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Times New Roman" pitchFamily="18" charset="0"/>
        </a:defRPr>
      </a:lvl2pPr>
      <a:lvl3pPr algn="l" rtl="0" fontAlgn="base">
        <a:spcBef>
          <a:spcPct val="0"/>
        </a:spcBef>
        <a:spcAft>
          <a:spcPct val="0"/>
        </a:spcAft>
        <a:defRPr sz="4000">
          <a:solidFill>
            <a:schemeClr val="bg1"/>
          </a:solidFill>
          <a:latin typeface="Times New Roman" pitchFamily="18" charset="0"/>
        </a:defRPr>
      </a:lvl3pPr>
      <a:lvl4pPr algn="l" rtl="0" fontAlgn="base">
        <a:spcBef>
          <a:spcPct val="0"/>
        </a:spcBef>
        <a:spcAft>
          <a:spcPct val="0"/>
        </a:spcAft>
        <a:defRPr sz="4000">
          <a:solidFill>
            <a:schemeClr val="bg1"/>
          </a:solidFill>
          <a:latin typeface="Times New Roman" pitchFamily="18" charset="0"/>
        </a:defRPr>
      </a:lvl4pPr>
      <a:lvl5pPr algn="l" rtl="0" fontAlgn="base">
        <a:spcBef>
          <a:spcPct val="0"/>
        </a:spcBef>
        <a:spcAft>
          <a:spcPct val="0"/>
        </a:spcAft>
        <a:defRPr sz="4000">
          <a:solidFill>
            <a:schemeClr val="bg1"/>
          </a:solidFill>
          <a:latin typeface="Times New Roman" pitchFamily="18" charset="0"/>
        </a:defRPr>
      </a:lvl5pPr>
      <a:lvl6pPr marL="457200" algn="l" rtl="0" fontAlgn="base">
        <a:spcBef>
          <a:spcPct val="0"/>
        </a:spcBef>
        <a:spcAft>
          <a:spcPct val="0"/>
        </a:spcAft>
        <a:defRPr sz="4000">
          <a:solidFill>
            <a:schemeClr val="bg1"/>
          </a:solidFill>
          <a:latin typeface="Times New Roman" pitchFamily="18" charset="0"/>
        </a:defRPr>
      </a:lvl6pPr>
      <a:lvl7pPr marL="914400" algn="l" rtl="0" fontAlgn="base">
        <a:spcBef>
          <a:spcPct val="0"/>
        </a:spcBef>
        <a:spcAft>
          <a:spcPct val="0"/>
        </a:spcAft>
        <a:defRPr sz="4000">
          <a:solidFill>
            <a:schemeClr val="bg1"/>
          </a:solidFill>
          <a:latin typeface="Times New Roman" pitchFamily="18" charset="0"/>
        </a:defRPr>
      </a:lvl7pPr>
      <a:lvl8pPr marL="1371600" algn="l" rtl="0" fontAlgn="base">
        <a:spcBef>
          <a:spcPct val="0"/>
        </a:spcBef>
        <a:spcAft>
          <a:spcPct val="0"/>
        </a:spcAft>
        <a:defRPr sz="4000">
          <a:solidFill>
            <a:schemeClr val="bg1"/>
          </a:solidFill>
          <a:latin typeface="Times New Roman" pitchFamily="18" charset="0"/>
        </a:defRPr>
      </a:lvl8pPr>
      <a:lvl9pPr marL="1828800" algn="l" rtl="0" fontAlgn="base">
        <a:spcBef>
          <a:spcPct val="0"/>
        </a:spcBef>
        <a:spcAft>
          <a:spcPct val="0"/>
        </a:spcAft>
        <a:defRPr sz="4000">
          <a:solidFill>
            <a:schemeClr val="bg1"/>
          </a:solidFill>
          <a:latin typeface="Times New Roman" pitchFamily="18"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bg1"/>
          </a:solidFill>
          <a:latin typeface="+mn-lt"/>
        </a:defRPr>
      </a:lvl2pPr>
      <a:lvl3pPr marL="1143000" indent="-228600" algn="l" rtl="0" fontAlgn="base">
        <a:spcBef>
          <a:spcPct val="20000"/>
        </a:spcBef>
        <a:spcAft>
          <a:spcPct val="0"/>
        </a:spcAft>
        <a:buChar char="•"/>
        <a:defRPr>
          <a:solidFill>
            <a:schemeClr val="bg1"/>
          </a:solidFill>
          <a:latin typeface="+mn-lt"/>
        </a:defRPr>
      </a:lvl3pPr>
      <a:lvl4pPr marL="1600200" indent="-228600" algn="l" rtl="0" fontAlgn="base">
        <a:spcBef>
          <a:spcPct val="20000"/>
        </a:spcBef>
        <a:spcAft>
          <a:spcPct val="0"/>
        </a:spcAft>
        <a:buChar char="–"/>
        <a:defRPr sz="1600">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80.jpeg"/><Relationship Id="rId7"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r>
              <a:rPr lang="el-GR"/>
              <a:t>Δυνατότητες – Περιορισμοί</a:t>
            </a:r>
            <a:br>
              <a:rPr lang="el-GR"/>
            </a:br>
            <a:r>
              <a:rPr lang="el-GR"/>
              <a:t>Ορθοδοντικής Θεραπείας</a:t>
            </a:r>
          </a:p>
        </p:txBody>
      </p:sp>
      <p:sp>
        <p:nvSpPr>
          <p:cNvPr id="38917" name="Rectangle 5"/>
          <p:cNvSpPr>
            <a:spLocks noGrp="1" noChangeArrowheads="1"/>
          </p:cNvSpPr>
          <p:nvPr>
            <p:ph type="subTitle" idx="1"/>
          </p:nvPr>
        </p:nvSpPr>
        <p:spPr>
          <a:xfrm>
            <a:off x="1658938" y="4618038"/>
            <a:ext cx="6113462" cy="1020762"/>
          </a:xfrm>
        </p:spPr>
        <p:txBody>
          <a:bodyPr/>
          <a:lstStyle/>
          <a:p>
            <a:r>
              <a:rPr lang="el-GR" sz="2000"/>
              <a:t>Δημήτρης Χαλαζωνίτης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0" name="Picture 4" descr="0134 Closing lower first molar spaces"/>
          <p:cNvPicPr>
            <a:picLocks noChangeAspect="1" noChangeArrowheads="1" noCrop="1"/>
          </p:cNvPicPr>
          <p:nvPr/>
        </p:nvPicPr>
        <p:blipFill>
          <a:blip r:embed="rId3" cstate="print"/>
          <a:srcRect/>
          <a:stretch>
            <a:fillRect/>
          </a:stretch>
        </p:blipFill>
        <p:spPr bwMode="auto">
          <a:xfrm>
            <a:off x="3143250" y="2352675"/>
            <a:ext cx="2857500" cy="21526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6" name="Picture 4" descr="087008_Pan_24-4-91"/>
          <p:cNvPicPr>
            <a:picLocks noChangeAspect="1" noChangeArrowheads="1"/>
          </p:cNvPicPr>
          <p:nvPr/>
        </p:nvPicPr>
        <p:blipFill>
          <a:blip r:embed="rId3" cstate="print"/>
          <a:srcRect/>
          <a:stretch>
            <a:fillRect/>
          </a:stretch>
        </p:blipFill>
        <p:spPr bwMode="auto">
          <a:xfrm>
            <a:off x="4498975" y="3903663"/>
            <a:ext cx="4521200" cy="2330450"/>
          </a:xfrm>
          <a:prstGeom prst="rect">
            <a:avLst/>
          </a:prstGeom>
          <a:noFill/>
        </p:spPr>
      </p:pic>
      <p:pic>
        <p:nvPicPr>
          <p:cNvPr id="509957" name="Picture 5" descr="087008_Pan_16-3-87"/>
          <p:cNvPicPr>
            <a:picLocks noChangeAspect="1" noChangeArrowheads="1"/>
          </p:cNvPicPr>
          <p:nvPr/>
        </p:nvPicPr>
        <p:blipFill>
          <a:blip r:embed="rId4" cstate="print">
            <a:lum bright="6000"/>
          </a:blip>
          <a:srcRect/>
          <a:stretch>
            <a:fillRect/>
          </a:stretch>
        </p:blipFill>
        <p:spPr bwMode="auto">
          <a:xfrm>
            <a:off x="4513263" y="1420813"/>
            <a:ext cx="4473575" cy="2360612"/>
          </a:xfrm>
          <a:prstGeom prst="rect">
            <a:avLst/>
          </a:prstGeom>
          <a:noFill/>
        </p:spPr>
      </p:pic>
      <p:pic>
        <p:nvPicPr>
          <p:cNvPr id="509958" name="Picture 6" descr="087008_Pan_21-2-86"/>
          <p:cNvPicPr>
            <a:picLocks noChangeAspect="1" noChangeArrowheads="1"/>
          </p:cNvPicPr>
          <p:nvPr/>
        </p:nvPicPr>
        <p:blipFill>
          <a:blip r:embed="rId5" cstate="print"/>
          <a:srcRect/>
          <a:stretch>
            <a:fillRect/>
          </a:stretch>
        </p:blipFill>
        <p:spPr bwMode="auto">
          <a:xfrm>
            <a:off x="247650" y="1428750"/>
            <a:ext cx="4170363" cy="2349500"/>
          </a:xfrm>
          <a:prstGeom prst="rect">
            <a:avLst/>
          </a:prstGeom>
          <a:noFill/>
        </p:spPr>
      </p:pic>
      <p:pic>
        <p:nvPicPr>
          <p:cNvPr id="509959" name="Picture 7" descr="087008_Pan_22-11-88"/>
          <p:cNvPicPr>
            <a:picLocks noChangeAspect="1" noChangeArrowheads="1"/>
          </p:cNvPicPr>
          <p:nvPr/>
        </p:nvPicPr>
        <p:blipFill>
          <a:blip r:embed="rId6" cstate="print"/>
          <a:srcRect/>
          <a:stretch>
            <a:fillRect/>
          </a:stretch>
        </p:blipFill>
        <p:spPr bwMode="auto">
          <a:xfrm>
            <a:off x="222250" y="3898900"/>
            <a:ext cx="4198938" cy="2344738"/>
          </a:xfrm>
          <a:prstGeom prst="rect">
            <a:avLst/>
          </a:prstGeom>
          <a:noFill/>
        </p:spPr>
      </p:pic>
      <p:sp>
        <p:nvSpPr>
          <p:cNvPr id="509960" name="Text Box 8"/>
          <p:cNvSpPr txBox="1">
            <a:spLocks noChangeArrowheads="1"/>
          </p:cNvSpPr>
          <p:nvPr/>
        </p:nvSpPr>
        <p:spPr bwMode="auto">
          <a:xfrm>
            <a:off x="4105275" y="3424238"/>
            <a:ext cx="285750" cy="336550"/>
          </a:xfrm>
          <a:prstGeom prst="rect">
            <a:avLst/>
          </a:prstGeom>
          <a:noFill/>
          <a:ln w="9525">
            <a:noFill/>
            <a:miter lim="800000"/>
            <a:headEnd/>
            <a:tailEnd/>
          </a:ln>
          <a:effectLst/>
        </p:spPr>
        <p:txBody>
          <a:bodyPr wrap="none">
            <a:spAutoFit/>
          </a:bodyPr>
          <a:lstStyle/>
          <a:p>
            <a:r>
              <a:rPr lang="el-GR" sz="1600">
                <a:solidFill>
                  <a:schemeClr val="bg1"/>
                </a:solidFill>
              </a:rPr>
              <a:t>1</a:t>
            </a:r>
          </a:p>
        </p:txBody>
      </p:sp>
      <p:sp>
        <p:nvSpPr>
          <p:cNvPr id="509961" name="Text Box 9"/>
          <p:cNvSpPr txBox="1">
            <a:spLocks noChangeArrowheads="1"/>
          </p:cNvSpPr>
          <p:nvPr/>
        </p:nvSpPr>
        <p:spPr bwMode="auto">
          <a:xfrm>
            <a:off x="8675688" y="3411538"/>
            <a:ext cx="285750" cy="336550"/>
          </a:xfrm>
          <a:prstGeom prst="rect">
            <a:avLst/>
          </a:prstGeom>
          <a:noFill/>
          <a:ln w="9525">
            <a:noFill/>
            <a:miter lim="800000"/>
            <a:headEnd/>
            <a:tailEnd/>
          </a:ln>
          <a:effectLst/>
        </p:spPr>
        <p:txBody>
          <a:bodyPr wrap="none">
            <a:spAutoFit/>
          </a:bodyPr>
          <a:lstStyle/>
          <a:p>
            <a:r>
              <a:rPr lang="el-GR" sz="1600">
                <a:solidFill>
                  <a:schemeClr val="bg1"/>
                </a:solidFill>
              </a:rPr>
              <a:t>2</a:t>
            </a:r>
          </a:p>
        </p:txBody>
      </p:sp>
      <p:sp>
        <p:nvSpPr>
          <p:cNvPr id="509962" name="Text Box 10"/>
          <p:cNvSpPr txBox="1">
            <a:spLocks noChangeArrowheads="1"/>
          </p:cNvSpPr>
          <p:nvPr/>
        </p:nvSpPr>
        <p:spPr bwMode="auto">
          <a:xfrm>
            <a:off x="4090988" y="5892800"/>
            <a:ext cx="285750" cy="336550"/>
          </a:xfrm>
          <a:prstGeom prst="rect">
            <a:avLst/>
          </a:prstGeom>
          <a:noFill/>
          <a:ln w="9525">
            <a:noFill/>
            <a:miter lim="800000"/>
            <a:headEnd/>
            <a:tailEnd/>
          </a:ln>
          <a:effectLst/>
        </p:spPr>
        <p:txBody>
          <a:bodyPr wrap="none">
            <a:spAutoFit/>
          </a:bodyPr>
          <a:lstStyle/>
          <a:p>
            <a:r>
              <a:rPr lang="el-GR" sz="1600">
                <a:solidFill>
                  <a:schemeClr val="bg1"/>
                </a:solidFill>
              </a:rPr>
              <a:t>3</a:t>
            </a:r>
          </a:p>
        </p:txBody>
      </p:sp>
      <p:sp>
        <p:nvSpPr>
          <p:cNvPr id="509963" name="Text Box 11"/>
          <p:cNvSpPr txBox="1">
            <a:spLocks noChangeArrowheads="1"/>
          </p:cNvSpPr>
          <p:nvPr/>
        </p:nvSpPr>
        <p:spPr bwMode="auto">
          <a:xfrm>
            <a:off x="8682038" y="5857875"/>
            <a:ext cx="285750" cy="336550"/>
          </a:xfrm>
          <a:prstGeom prst="rect">
            <a:avLst/>
          </a:prstGeom>
          <a:noFill/>
          <a:ln w="9525">
            <a:noFill/>
            <a:miter lim="800000"/>
            <a:headEnd/>
            <a:tailEnd/>
          </a:ln>
          <a:effectLst/>
        </p:spPr>
        <p:txBody>
          <a:bodyPr wrap="none">
            <a:spAutoFit/>
          </a:bodyPr>
          <a:lstStyle/>
          <a:p>
            <a:r>
              <a:rPr lang="el-GR" sz="1600">
                <a:solidFill>
                  <a:schemeClr val="bg1"/>
                </a:solidFill>
              </a:rPr>
              <a:t>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3" name="Picture 3" descr="0127 Class II div 2 frontal"/>
          <p:cNvPicPr>
            <a:picLocks noChangeAspect="1" noChangeArrowheads="1" noCrop="1"/>
          </p:cNvPicPr>
          <p:nvPr/>
        </p:nvPicPr>
        <p:blipFill>
          <a:blip r:embed="rId3" cstate="print"/>
          <a:srcRect/>
          <a:stretch>
            <a:fillRect/>
          </a:stretch>
        </p:blipFill>
        <p:spPr bwMode="auto">
          <a:xfrm>
            <a:off x="3143250" y="2624138"/>
            <a:ext cx="2857500" cy="1609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7" name="Picture 3" descr="0121 Mandibular expansion with lip bumper"/>
          <p:cNvPicPr>
            <a:picLocks noChangeAspect="1" noChangeArrowheads="1" noCrop="1"/>
          </p:cNvPicPr>
          <p:nvPr/>
        </p:nvPicPr>
        <p:blipFill>
          <a:blip r:embed="rId3" cstate="print"/>
          <a:srcRect/>
          <a:stretch>
            <a:fillRect/>
          </a:stretch>
        </p:blipFill>
        <p:spPr bwMode="auto">
          <a:xfrm>
            <a:off x="3143250" y="2405063"/>
            <a:ext cx="2857500" cy="20478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7" name="Picture 3" descr="0011 Impacted canines occlusal"/>
          <p:cNvPicPr>
            <a:picLocks noChangeAspect="1" noChangeArrowheads="1" noCrop="1"/>
          </p:cNvPicPr>
          <p:nvPr/>
        </p:nvPicPr>
        <p:blipFill>
          <a:blip r:embed="rId3" cstate="print"/>
          <a:srcRect/>
          <a:stretch>
            <a:fillRect/>
          </a:stretch>
        </p:blipFill>
        <p:spPr bwMode="auto">
          <a:xfrm>
            <a:off x="3143250" y="2438400"/>
            <a:ext cx="2857500" cy="198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2" descr="0133 Ankylosed upper lateral"/>
          <p:cNvPicPr>
            <a:picLocks noChangeAspect="1" noChangeArrowheads="1"/>
          </p:cNvPicPr>
          <p:nvPr/>
        </p:nvPicPr>
        <p:blipFill>
          <a:blip r:embed="rId3" cstate="print"/>
          <a:srcRect/>
          <a:stretch>
            <a:fillRect/>
          </a:stretch>
        </p:blipFill>
        <p:spPr bwMode="auto">
          <a:xfrm>
            <a:off x="1647825" y="1403350"/>
            <a:ext cx="6570663" cy="43370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40" name="Picture 4" descr="93022_Ceph1"/>
          <p:cNvPicPr>
            <a:picLocks noChangeAspect="1" noChangeArrowheads="1"/>
          </p:cNvPicPr>
          <p:nvPr/>
        </p:nvPicPr>
        <p:blipFill>
          <a:blip r:embed="rId3" cstate="print"/>
          <a:srcRect/>
          <a:stretch>
            <a:fillRect/>
          </a:stretch>
        </p:blipFill>
        <p:spPr bwMode="auto">
          <a:xfrm>
            <a:off x="368300" y="835025"/>
            <a:ext cx="5797550" cy="5441950"/>
          </a:xfrm>
          <a:prstGeom prst="rect">
            <a:avLst/>
          </a:prstGeom>
          <a:noFill/>
        </p:spPr>
      </p:pic>
      <p:pic>
        <p:nvPicPr>
          <p:cNvPr id="500741" name="Picture 5" descr="93022_Ceph1_Symphysis"/>
          <p:cNvPicPr>
            <a:picLocks noChangeAspect="1" noChangeArrowheads="1"/>
          </p:cNvPicPr>
          <p:nvPr/>
        </p:nvPicPr>
        <p:blipFill>
          <a:blip r:embed="rId4" cstate="print">
            <a:lum bright="6000"/>
          </a:blip>
          <a:srcRect/>
          <a:stretch>
            <a:fillRect/>
          </a:stretch>
        </p:blipFill>
        <p:spPr bwMode="auto">
          <a:xfrm>
            <a:off x="5832475" y="1098550"/>
            <a:ext cx="3057525" cy="4953000"/>
          </a:xfrm>
          <a:prstGeom prst="rect">
            <a:avLst/>
          </a:prstGeom>
          <a:noFill/>
          <a:ln w="28575">
            <a:solidFill>
              <a:srgbClr val="66FF33"/>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4" name="Picture 4" descr="0068 Severe generalized resorption"/>
          <p:cNvPicPr>
            <a:picLocks noChangeAspect="1" noChangeArrowheads="1"/>
          </p:cNvPicPr>
          <p:nvPr/>
        </p:nvPicPr>
        <p:blipFill>
          <a:blip r:embed="rId3" cstate="print"/>
          <a:srcRect/>
          <a:stretch>
            <a:fillRect/>
          </a:stretch>
        </p:blipFill>
        <p:spPr bwMode="auto">
          <a:xfrm>
            <a:off x="473075" y="1565275"/>
            <a:ext cx="8377238" cy="3937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l-GR"/>
              <a:t>Σκελετικές αλλαγές</a:t>
            </a:r>
          </a:p>
        </p:txBody>
      </p:sp>
      <p:sp>
        <p:nvSpPr>
          <p:cNvPr id="480259" name="Rectangle 3"/>
          <p:cNvSpPr>
            <a:spLocks noGrp="1" noChangeArrowheads="1"/>
          </p:cNvSpPr>
          <p:nvPr>
            <p:ph type="body" idx="1"/>
          </p:nvPr>
        </p:nvSpPr>
        <p:spPr/>
        <p:txBody>
          <a:bodyPr/>
          <a:lstStyle/>
          <a:p>
            <a:r>
              <a:rPr lang="el-GR"/>
              <a:t>Υπάρχει αυξητικό δυναμικό;</a:t>
            </a:r>
          </a:p>
          <a:p>
            <a:r>
              <a:rPr lang="el-GR"/>
              <a:t>Υπάρχει ‘λειτουργικό’ υπόβαθρο;</a:t>
            </a:r>
          </a:p>
          <a:p>
            <a:endParaRPr lang="el-GR"/>
          </a:p>
          <a:p>
            <a:r>
              <a:rPr lang="el-GR"/>
              <a:t>Μπορεί η ορθοδοντική θεραπεία να αλλάξει το προκαθορισμένο / προβλεπόμενο μέγεθος των γνάθων;</a:t>
            </a:r>
          </a:p>
          <a:p>
            <a:r>
              <a:rPr lang="el-GR"/>
              <a:t>Μπορεί να αλλάξει την κατεύθυνση αύξησης;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6" name="Picture 4" descr="0006 Class II lateral"/>
          <p:cNvPicPr>
            <a:picLocks noChangeAspect="1" noChangeArrowheads="1" noCrop="1"/>
          </p:cNvPicPr>
          <p:nvPr/>
        </p:nvPicPr>
        <p:blipFill>
          <a:blip r:embed="rId3" cstate="print"/>
          <a:srcRect/>
          <a:stretch>
            <a:fillRect/>
          </a:stretch>
        </p:blipFill>
        <p:spPr bwMode="auto">
          <a:xfrm>
            <a:off x="3143250" y="2524125"/>
            <a:ext cx="2857500" cy="1809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sz="3200"/>
              <a:t>Ορθοδοντική Θεραπεία - Δυνατότητες</a:t>
            </a:r>
          </a:p>
        </p:txBody>
      </p:sp>
      <p:sp>
        <p:nvSpPr>
          <p:cNvPr id="73731" name="Rectangle 3"/>
          <p:cNvSpPr>
            <a:spLocks noGrp="1" noChangeArrowheads="1"/>
          </p:cNvSpPr>
          <p:nvPr>
            <p:ph type="body" idx="1"/>
          </p:nvPr>
        </p:nvSpPr>
        <p:spPr/>
        <p:txBody>
          <a:bodyPr/>
          <a:lstStyle/>
          <a:p>
            <a:r>
              <a:rPr lang="el-GR" sz="2600"/>
              <a:t>Οδοντικές μετακινήσεις</a:t>
            </a:r>
          </a:p>
          <a:p>
            <a:pPr lvl="1"/>
            <a:r>
              <a:rPr lang="el-GR" sz="2200"/>
              <a:t>Ποιες είναι εφικτές; Σε ποια ηλικία;</a:t>
            </a:r>
          </a:p>
          <a:p>
            <a:pPr lvl="1"/>
            <a:r>
              <a:rPr lang="el-GR" sz="2200"/>
              <a:t>Οφέλη - αρνητικές επιπτώσεις</a:t>
            </a:r>
          </a:p>
          <a:p>
            <a:pPr lvl="1"/>
            <a:r>
              <a:rPr lang="el-GR" sz="2200"/>
              <a:t>Διατηρούνται ή υποτροπιάζουν;</a:t>
            </a:r>
          </a:p>
          <a:p>
            <a:r>
              <a:rPr lang="el-GR" sz="2600"/>
              <a:t>Σκελετικές αλλαγές</a:t>
            </a:r>
          </a:p>
          <a:p>
            <a:pPr lvl="1"/>
            <a:r>
              <a:rPr lang="el-GR" sz="2200"/>
              <a:t>Ομοίως</a:t>
            </a:r>
          </a:p>
          <a:p>
            <a:r>
              <a:rPr lang="el-GR" sz="2600"/>
              <a:t>Άλλα</a:t>
            </a:r>
          </a:p>
          <a:p>
            <a:pPr lvl="1"/>
            <a:r>
              <a:rPr lang="el-GR" sz="2200"/>
              <a:t>Κροταφογναθική</a:t>
            </a:r>
          </a:p>
          <a:p>
            <a:pPr lvl="1"/>
            <a:r>
              <a:rPr lang="el-GR" sz="2200"/>
              <a:t>Ομιλία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descr="0082 Class II lateral 2"/>
          <p:cNvPicPr>
            <a:picLocks noChangeAspect="1" noChangeArrowheads="1" noCrop="1"/>
          </p:cNvPicPr>
          <p:nvPr/>
        </p:nvPicPr>
        <p:blipFill>
          <a:blip r:embed="rId2" cstate="print"/>
          <a:srcRect/>
          <a:stretch>
            <a:fillRect/>
          </a:stretch>
        </p:blipFill>
        <p:spPr bwMode="auto">
          <a:xfrm>
            <a:off x="3143250" y="2552700"/>
            <a:ext cx="2857500" cy="1752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9" name="Picture 3" descr="0044 RPE mixed dentition"/>
          <p:cNvPicPr>
            <a:picLocks noChangeAspect="1" noChangeArrowheads="1" noCrop="1"/>
          </p:cNvPicPr>
          <p:nvPr/>
        </p:nvPicPr>
        <p:blipFill>
          <a:blip r:embed="rId3" cstate="print"/>
          <a:srcRect/>
          <a:stretch>
            <a:fillRect/>
          </a:stretch>
        </p:blipFill>
        <p:spPr bwMode="auto">
          <a:xfrm>
            <a:off x="3143250" y="2447925"/>
            <a:ext cx="2857500" cy="19621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21" name="Picture 5" descr="0056 RPE 2 Frontal"/>
          <p:cNvPicPr>
            <a:picLocks noChangeAspect="1" noChangeArrowheads="1" noCrop="1"/>
          </p:cNvPicPr>
          <p:nvPr/>
        </p:nvPicPr>
        <p:blipFill>
          <a:blip r:embed="rId3" cstate="print"/>
          <a:srcRect/>
          <a:stretch>
            <a:fillRect/>
          </a:stretch>
        </p:blipFill>
        <p:spPr bwMode="auto">
          <a:xfrm>
            <a:off x="3143250" y="2600325"/>
            <a:ext cx="2857500" cy="1657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descr="095025-13"/>
          <p:cNvPicPr>
            <a:picLocks noChangeAspect="1" noChangeArrowheads="1"/>
          </p:cNvPicPr>
          <p:nvPr/>
        </p:nvPicPr>
        <p:blipFill>
          <a:blip r:embed="rId3" cstate="print"/>
          <a:srcRect/>
          <a:stretch>
            <a:fillRect/>
          </a:stretch>
        </p:blipFill>
        <p:spPr bwMode="auto">
          <a:xfrm>
            <a:off x="3990975" y="5410200"/>
            <a:ext cx="2370138" cy="1365250"/>
          </a:xfrm>
          <a:prstGeom prst="rect">
            <a:avLst/>
          </a:prstGeom>
          <a:noFill/>
        </p:spPr>
      </p:pic>
      <p:pic>
        <p:nvPicPr>
          <p:cNvPr id="512005" name="Picture 5" descr="095025-11"/>
          <p:cNvPicPr>
            <a:picLocks noChangeAspect="1" noChangeArrowheads="1"/>
          </p:cNvPicPr>
          <p:nvPr/>
        </p:nvPicPr>
        <p:blipFill>
          <a:blip r:embed="rId4" cstate="print"/>
          <a:srcRect/>
          <a:stretch>
            <a:fillRect/>
          </a:stretch>
        </p:blipFill>
        <p:spPr bwMode="auto">
          <a:xfrm>
            <a:off x="4956175" y="3498850"/>
            <a:ext cx="2968625" cy="1836738"/>
          </a:xfrm>
          <a:prstGeom prst="rect">
            <a:avLst/>
          </a:prstGeom>
          <a:noFill/>
        </p:spPr>
      </p:pic>
      <p:pic>
        <p:nvPicPr>
          <p:cNvPr id="512006" name="Picture 6" descr="095025-12"/>
          <p:cNvPicPr>
            <a:picLocks noChangeAspect="1" noChangeArrowheads="1"/>
          </p:cNvPicPr>
          <p:nvPr/>
        </p:nvPicPr>
        <p:blipFill>
          <a:blip r:embed="rId5" cstate="print"/>
          <a:srcRect/>
          <a:stretch>
            <a:fillRect/>
          </a:stretch>
        </p:blipFill>
        <p:spPr bwMode="auto">
          <a:xfrm>
            <a:off x="6484938" y="5405438"/>
            <a:ext cx="2443162" cy="1377950"/>
          </a:xfrm>
          <a:prstGeom prst="rect">
            <a:avLst/>
          </a:prstGeom>
          <a:noFill/>
        </p:spPr>
      </p:pic>
      <p:pic>
        <p:nvPicPr>
          <p:cNvPr id="512007" name="Picture 7" descr="095025-8"/>
          <p:cNvPicPr>
            <a:picLocks noChangeAspect="1" noChangeArrowheads="1"/>
          </p:cNvPicPr>
          <p:nvPr/>
        </p:nvPicPr>
        <p:blipFill>
          <a:blip r:embed="rId6" cstate="print"/>
          <a:srcRect/>
          <a:stretch>
            <a:fillRect/>
          </a:stretch>
        </p:blipFill>
        <p:spPr bwMode="auto">
          <a:xfrm>
            <a:off x="6534150" y="2138363"/>
            <a:ext cx="2376488" cy="1189037"/>
          </a:xfrm>
          <a:prstGeom prst="rect">
            <a:avLst/>
          </a:prstGeom>
          <a:noFill/>
        </p:spPr>
      </p:pic>
      <p:pic>
        <p:nvPicPr>
          <p:cNvPr id="512010" name="Picture 10" descr="095025-3"/>
          <p:cNvPicPr>
            <a:picLocks noChangeAspect="1" noChangeArrowheads="1"/>
          </p:cNvPicPr>
          <p:nvPr/>
        </p:nvPicPr>
        <p:blipFill>
          <a:blip r:embed="rId7" cstate="print"/>
          <a:srcRect/>
          <a:stretch>
            <a:fillRect/>
          </a:stretch>
        </p:blipFill>
        <p:spPr bwMode="auto">
          <a:xfrm>
            <a:off x="5089525" y="198438"/>
            <a:ext cx="2738438" cy="1855787"/>
          </a:xfrm>
          <a:prstGeom prst="rect">
            <a:avLst/>
          </a:prstGeom>
          <a:noFill/>
        </p:spPr>
      </p:pic>
      <p:pic>
        <p:nvPicPr>
          <p:cNvPr id="512011" name="Picture 11" descr="095025-7"/>
          <p:cNvPicPr>
            <a:picLocks noChangeAspect="1" noChangeArrowheads="1"/>
          </p:cNvPicPr>
          <p:nvPr/>
        </p:nvPicPr>
        <p:blipFill>
          <a:blip r:embed="rId8" cstate="print"/>
          <a:srcRect/>
          <a:stretch>
            <a:fillRect/>
          </a:stretch>
        </p:blipFill>
        <p:spPr bwMode="auto">
          <a:xfrm>
            <a:off x="4059238" y="2127250"/>
            <a:ext cx="2349500" cy="11953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2" name="Picture 4" descr="0105 LeFort I downfracture"/>
          <p:cNvPicPr>
            <a:picLocks noChangeAspect="1" noChangeArrowheads="1"/>
          </p:cNvPicPr>
          <p:nvPr/>
        </p:nvPicPr>
        <p:blipFill>
          <a:blip r:embed="rId3" cstate="print"/>
          <a:srcRect/>
          <a:stretch>
            <a:fillRect/>
          </a:stretch>
        </p:blipFill>
        <p:spPr bwMode="auto">
          <a:xfrm>
            <a:off x="1528763" y="3987800"/>
            <a:ext cx="3671887" cy="2481263"/>
          </a:xfrm>
          <a:prstGeom prst="rect">
            <a:avLst/>
          </a:prstGeom>
          <a:noFill/>
        </p:spPr>
      </p:pic>
      <p:pic>
        <p:nvPicPr>
          <p:cNvPr id="483333" name="Picture 5" descr="0057 Surgical ceph"/>
          <p:cNvPicPr>
            <a:picLocks noChangeAspect="1" noChangeArrowheads="1"/>
          </p:cNvPicPr>
          <p:nvPr/>
        </p:nvPicPr>
        <p:blipFill>
          <a:blip r:embed="rId4" cstate="print"/>
          <a:srcRect/>
          <a:stretch>
            <a:fillRect/>
          </a:stretch>
        </p:blipFill>
        <p:spPr bwMode="auto">
          <a:xfrm>
            <a:off x="1546225" y="527050"/>
            <a:ext cx="2878138" cy="3338513"/>
          </a:xfrm>
          <a:prstGeom prst="rect">
            <a:avLst/>
          </a:prstGeom>
          <a:noFill/>
        </p:spPr>
      </p:pic>
      <p:pic>
        <p:nvPicPr>
          <p:cNvPr id="483334" name="Picture 6" descr="0058 Le Fort I"/>
          <p:cNvPicPr>
            <a:picLocks noChangeAspect="1" noChangeArrowheads="1"/>
          </p:cNvPicPr>
          <p:nvPr/>
        </p:nvPicPr>
        <p:blipFill>
          <a:blip r:embed="rId5" cstate="print"/>
          <a:srcRect/>
          <a:stretch>
            <a:fillRect/>
          </a:stretch>
        </p:blipFill>
        <p:spPr bwMode="auto">
          <a:xfrm>
            <a:off x="5313363" y="3997325"/>
            <a:ext cx="3687762" cy="2463800"/>
          </a:xfrm>
          <a:prstGeom prst="rect">
            <a:avLst/>
          </a:prstGeom>
          <a:noFill/>
        </p:spPr>
      </p:pic>
      <p:pic>
        <p:nvPicPr>
          <p:cNvPr id="483335" name="Picture 7" descr="0059 Sagittal osteotomy"/>
          <p:cNvPicPr>
            <a:picLocks noChangeAspect="1" noChangeArrowheads="1"/>
          </p:cNvPicPr>
          <p:nvPr/>
        </p:nvPicPr>
        <p:blipFill>
          <a:blip r:embed="rId6" cstate="print"/>
          <a:srcRect/>
          <a:stretch>
            <a:fillRect/>
          </a:stretch>
        </p:blipFill>
        <p:spPr bwMode="auto">
          <a:xfrm>
            <a:off x="4827588" y="974725"/>
            <a:ext cx="3606800" cy="28749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l-GR"/>
              <a:t>Κροταφογναθική</a:t>
            </a:r>
          </a:p>
        </p:txBody>
      </p:sp>
      <p:sp>
        <p:nvSpPr>
          <p:cNvPr id="474115" name="Rectangle 3"/>
          <p:cNvSpPr>
            <a:spLocks noGrp="1" noChangeArrowheads="1"/>
          </p:cNvSpPr>
          <p:nvPr>
            <p:ph type="body" idx="1"/>
          </p:nvPr>
        </p:nvSpPr>
        <p:spPr/>
        <p:txBody>
          <a:bodyPr/>
          <a:lstStyle/>
          <a:p>
            <a:r>
              <a:rPr lang="el-GR"/>
              <a:t>Η ορθοδοντική θεραπεία δεν προκαλεί προβλήματα στην ΚΓΔ.</a:t>
            </a:r>
          </a:p>
          <a:p>
            <a:r>
              <a:rPr lang="el-GR"/>
              <a:t>Τα θεραπεύει;;;;;</a:t>
            </a:r>
          </a:p>
          <a:p>
            <a:r>
              <a:rPr lang="el-GR"/>
              <a:t>Τα προλαμβάνει;;;;;</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l-GR"/>
              <a:t>Ομιλία</a:t>
            </a:r>
          </a:p>
        </p:txBody>
      </p:sp>
      <p:sp>
        <p:nvSpPr>
          <p:cNvPr id="472067" name="Rectangle 3"/>
          <p:cNvSpPr>
            <a:spLocks noGrp="1" noChangeArrowheads="1"/>
          </p:cNvSpPr>
          <p:nvPr>
            <p:ph type="body" idx="1"/>
          </p:nvPr>
        </p:nvSpPr>
        <p:spPr/>
        <p:txBody>
          <a:bodyPr/>
          <a:lstStyle/>
          <a:p>
            <a:r>
              <a:rPr lang="en-US"/>
              <a:t>/s/</a:t>
            </a:r>
            <a:endParaRPr lang="el-GR"/>
          </a:p>
          <a:p>
            <a:pPr lvl="1"/>
            <a:r>
              <a:rPr lang="el-GR"/>
              <a:t>ΙΙΙη Τάξη</a:t>
            </a:r>
          </a:p>
          <a:p>
            <a:pPr lvl="1"/>
            <a:r>
              <a:rPr lang="el-GR"/>
              <a:t>Πρόσθια σταυροειδής σύγκλειση</a:t>
            </a:r>
          </a:p>
          <a:p>
            <a:pPr lvl="1"/>
            <a:r>
              <a:rPr lang="el-GR"/>
              <a:t>Πρόσθια χασμοδοντία</a:t>
            </a:r>
          </a:p>
          <a:p>
            <a:pPr lvl="1"/>
            <a:r>
              <a:rPr lang="el-GR"/>
              <a:t>Οπίσθια σταυροειδής σύγκλειση</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l-GR" sz="2800"/>
              <a:t>Ορθοδοντική Θεραπεία – Ιατρικό υπόβαθρο</a:t>
            </a:r>
          </a:p>
        </p:txBody>
      </p:sp>
      <p:sp>
        <p:nvSpPr>
          <p:cNvPr id="478211" name="Rectangle 3"/>
          <p:cNvSpPr>
            <a:spLocks noGrp="1" noChangeArrowheads="1"/>
          </p:cNvSpPr>
          <p:nvPr>
            <p:ph type="body" idx="1"/>
          </p:nvPr>
        </p:nvSpPr>
        <p:spPr/>
        <p:txBody>
          <a:bodyPr/>
          <a:lstStyle/>
          <a:p>
            <a:r>
              <a:rPr lang="el-GR"/>
              <a:t>Ενδοκαρδίτιδα</a:t>
            </a:r>
          </a:p>
          <a:p>
            <a:r>
              <a:rPr lang="el-GR"/>
              <a:t>Αιμορροφιλία</a:t>
            </a:r>
          </a:p>
          <a:p>
            <a:r>
              <a:rPr lang="el-GR"/>
              <a:t>Λευχαιμία</a:t>
            </a:r>
          </a:p>
          <a:p>
            <a:r>
              <a:rPr lang="el-GR"/>
              <a:t>Κυστική ίνωση</a:t>
            </a:r>
          </a:p>
          <a:p>
            <a:r>
              <a:rPr lang="el-GR"/>
              <a:t>Ρευματοειδής αρθρίτιδα</a:t>
            </a:r>
          </a:p>
          <a:p>
            <a:r>
              <a:rPr lang="el-GR"/>
              <a:t>Νεφρική ανεπάρκεια</a:t>
            </a:r>
          </a:p>
          <a:p>
            <a:r>
              <a:rPr lang="el-GR"/>
              <a:t>Διαβήτης</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l-GR" sz="3600"/>
              <a:t>Εγώ, ως γενικός οδοντίατρος,</a:t>
            </a:r>
            <a:br>
              <a:rPr lang="el-GR" sz="3600"/>
            </a:br>
            <a:r>
              <a:rPr lang="el-GR" sz="3600"/>
              <a:t>τι μπορώ να κάνω;</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l-GR" sz="3600"/>
              <a:t>Εγώ, ως γενικός οδοντίατρος,</a:t>
            </a:r>
            <a:br>
              <a:rPr lang="el-GR" sz="3600"/>
            </a:br>
            <a:r>
              <a:rPr lang="el-GR" sz="3600"/>
              <a:t>τι μπορώ να κάνω;</a:t>
            </a:r>
          </a:p>
        </p:txBody>
      </p:sp>
      <p:sp>
        <p:nvSpPr>
          <p:cNvPr id="555011" name="Rectangle 3"/>
          <p:cNvSpPr>
            <a:spLocks noGrp="1" noChangeArrowheads="1"/>
          </p:cNvSpPr>
          <p:nvPr>
            <p:ph type="body" idx="1"/>
          </p:nvPr>
        </p:nvSpPr>
        <p:spPr>
          <a:xfrm>
            <a:off x="1635125" y="1804988"/>
            <a:ext cx="7153275" cy="4424362"/>
          </a:xfrm>
        </p:spPr>
        <p:txBody>
          <a:bodyPr/>
          <a:lstStyle/>
          <a:p>
            <a:r>
              <a:rPr lang="el-GR"/>
              <a:t>Ενήλικες:</a:t>
            </a:r>
          </a:p>
          <a:p>
            <a:pPr lvl="1"/>
            <a:r>
              <a:rPr lang="el-GR"/>
              <a:t>Συμβουλευτικές υπηρεσίες σε περιπτώσεις:</a:t>
            </a:r>
          </a:p>
          <a:p>
            <a:pPr lvl="2"/>
            <a:r>
              <a:rPr lang="el-GR"/>
              <a:t>Περιοδοντικής μετανάστευσης</a:t>
            </a:r>
          </a:p>
          <a:p>
            <a:pPr lvl="2"/>
            <a:r>
              <a:rPr lang="el-GR"/>
              <a:t>Προ-προσθετικής ορθοδοντικής</a:t>
            </a:r>
          </a:p>
          <a:p>
            <a:pPr lvl="2"/>
            <a:r>
              <a:rPr lang="el-GR"/>
              <a:t>Τραυματικών συγκλείσεων / αποτριβής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l-GR"/>
              <a:t>Οδοντικές μετακινήσεις</a:t>
            </a:r>
          </a:p>
        </p:txBody>
      </p:sp>
      <p:sp>
        <p:nvSpPr>
          <p:cNvPr id="475139" name="Rectangle 3"/>
          <p:cNvSpPr>
            <a:spLocks noGrp="1" noChangeArrowheads="1"/>
          </p:cNvSpPr>
          <p:nvPr>
            <p:ph type="body" idx="1"/>
          </p:nvPr>
        </p:nvSpPr>
        <p:spPr/>
        <p:txBody>
          <a:bodyPr/>
          <a:lstStyle/>
          <a:p>
            <a:r>
              <a:rPr lang="el-GR"/>
              <a:t>Υπάρχει οστικό υπόβαθρο στην προβλεπόμενη τελική θέση;</a:t>
            </a:r>
          </a:p>
          <a:p>
            <a:r>
              <a:rPr lang="el-GR"/>
              <a:t>Υπάρχει φυσιολογικό περιρρίζιο;</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l-GR" sz="3600"/>
              <a:t>Εγώ, ως γενικός οδοντίατρος,</a:t>
            </a:r>
            <a:br>
              <a:rPr lang="el-GR" sz="3600"/>
            </a:br>
            <a:r>
              <a:rPr lang="el-GR" sz="3600"/>
              <a:t>τι μπορώ να κάνω;</a:t>
            </a:r>
          </a:p>
        </p:txBody>
      </p:sp>
      <p:sp>
        <p:nvSpPr>
          <p:cNvPr id="516099" name="Rectangle 3"/>
          <p:cNvSpPr>
            <a:spLocks noGrp="1" noChangeArrowheads="1"/>
          </p:cNvSpPr>
          <p:nvPr>
            <p:ph type="body" idx="1"/>
          </p:nvPr>
        </p:nvSpPr>
        <p:spPr>
          <a:xfrm>
            <a:off x="1635125" y="1804988"/>
            <a:ext cx="7153275" cy="4424362"/>
          </a:xfrm>
        </p:spPr>
        <p:txBody>
          <a:bodyPr/>
          <a:lstStyle/>
          <a:p>
            <a:r>
              <a:rPr lang="el-GR"/>
              <a:t>Ενήλικες:</a:t>
            </a:r>
          </a:p>
          <a:p>
            <a:pPr lvl="1"/>
            <a:r>
              <a:rPr lang="el-GR"/>
              <a:t>Συμβουλευτικές υπηρεσίες σε περιπτώσεις:</a:t>
            </a:r>
          </a:p>
          <a:p>
            <a:pPr lvl="2"/>
            <a:r>
              <a:rPr lang="el-GR"/>
              <a:t>Περιοδοντικής μετανάστευσης</a:t>
            </a:r>
          </a:p>
          <a:p>
            <a:pPr lvl="2"/>
            <a:r>
              <a:rPr lang="el-GR"/>
              <a:t>Προ-προσθετικής ορθοδοντικής</a:t>
            </a:r>
          </a:p>
          <a:p>
            <a:pPr lvl="2"/>
            <a:r>
              <a:rPr lang="el-GR"/>
              <a:t>Τραυματικών συγκλείσεων / αποτριβής</a:t>
            </a:r>
          </a:p>
          <a:p>
            <a:r>
              <a:rPr lang="el-GR"/>
              <a:t>Παιδιά:</a:t>
            </a:r>
          </a:p>
          <a:p>
            <a:pPr lvl="1"/>
            <a:r>
              <a:rPr lang="el-GR"/>
              <a:t>Προληπτική θεραπεία:</a:t>
            </a:r>
          </a:p>
          <a:p>
            <a:pPr lvl="2"/>
            <a:r>
              <a:rPr lang="el-GR"/>
              <a:t>Αποφυγή απώλειας χώρου</a:t>
            </a:r>
          </a:p>
          <a:p>
            <a:pPr lvl="2"/>
            <a:r>
              <a:rPr lang="el-GR"/>
              <a:t>Αποφυγή έγκλεισης κυνοδόντων</a:t>
            </a:r>
          </a:p>
          <a:p>
            <a:pPr lvl="1"/>
            <a:r>
              <a:rPr lang="el-GR"/>
              <a:t>Κατασταλτική θεραπεία:</a:t>
            </a:r>
          </a:p>
          <a:p>
            <a:pPr lvl="2"/>
            <a:r>
              <a:rPr lang="el-GR"/>
              <a:t>Πρόσθιες / οπίσθιες σταυροειδείς συγκλείσεις</a:t>
            </a:r>
          </a:p>
          <a:p>
            <a:pPr lvl="2"/>
            <a:r>
              <a:rPr lang="el-GR"/>
              <a:t>Διακοπή έξεων (χασμοδοντίες)</a:t>
            </a:r>
          </a:p>
          <a:p>
            <a:pPr lvl="2"/>
            <a:r>
              <a:rPr lang="el-GR"/>
              <a:t>Επανάκτηση χώρου</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1" name="Picture 3" descr="0020 Upper diastema (perio)"/>
          <p:cNvPicPr>
            <a:picLocks noChangeAspect="1" noChangeArrowheads="1" noCrop="1"/>
          </p:cNvPicPr>
          <p:nvPr/>
        </p:nvPicPr>
        <p:blipFill>
          <a:blip r:embed="rId3" cstate="print"/>
          <a:srcRect/>
          <a:stretch>
            <a:fillRect/>
          </a:stretch>
        </p:blipFill>
        <p:spPr bwMode="auto">
          <a:xfrm>
            <a:off x="3143250" y="2547938"/>
            <a:ext cx="2857500" cy="17621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9" name="Picture 3" descr="102023_front"/>
          <p:cNvPicPr>
            <a:picLocks noChangeAspect="1" noChangeArrowheads="1"/>
          </p:cNvPicPr>
          <p:nvPr/>
        </p:nvPicPr>
        <p:blipFill>
          <a:blip r:embed="rId3" cstate="print"/>
          <a:srcRect/>
          <a:stretch>
            <a:fillRect/>
          </a:stretch>
        </p:blipFill>
        <p:spPr bwMode="auto">
          <a:xfrm>
            <a:off x="793750" y="1341438"/>
            <a:ext cx="4151313" cy="2339975"/>
          </a:xfrm>
          <a:prstGeom prst="rect">
            <a:avLst/>
          </a:prstGeom>
          <a:noFill/>
        </p:spPr>
      </p:pic>
      <p:pic>
        <p:nvPicPr>
          <p:cNvPr id="541702" name="Picture 6"/>
          <p:cNvPicPr>
            <a:picLocks noChangeAspect="1" noChangeArrowheads="1"/>
          </p:cNvPicPr>
          <p:nvPr/>
        </p:nvPicPr>
        <p:blipFill>
          <a:blip r:embed="rId4" cstate="print"/>
          <a:srcRect/>
          <a:stretch>
            <a:fillRect/>
          </a:stretch>
        </p:blipFill>
        <p:spPr bwMode="auto">
          <a:xfrm>
            <a:off x="5059363" y="1352550"/>
            <a:ext cx="3935412" cy="2333625"/>
          </a:xfrm>
          <a:prstGeom prst="rect">
            <a:avLst/>
          </a:prstGeom>
          <a:noFill/>
          <a:ln w="9525">
            <a:noFill/>
            <a:miter lim="800000"/>
            <a:headEnd/>
            <a:tailEnd/>
          </a:ln>
          <a:effectLst/>
        </p:spPr>
      </p:pic>
      <p:pic>
        <p:nvPicPr>
          <p:cNvPr id="541703" name="Picture 7"/>
          <p:cNvPicPr>
            <a:picLocks noChangeAspect="1" noChangeArrowheads="1"/>
          </p:cNvPicPr>
          <p:nvPr/>
        </p:nvPicPr>
        <p:blipFill>
          <a:blip r:embed="rId5" cstate="print"/>
          <a:srcRect/>
          <a:stretch>
            <a:fillRect/>
          </a:stretch>
        </p:blipFill>
        <p:spPr bwMode="auto">
          <a:xfrm>
            <a:off x="4824413" y="3814763"/>
            <a:ext cx="4175125" cy="2203450"/>
          </a:xfrm>
          <a:prstGeom prst="rect">
            <a:avLst/>
          </a:prstGeom>
          <a:noFill/>
          <a:ln w="9525">
            <a:noFill/>
            <a:miter lim="800000"/>
            <a:headEnd/>
            <a:tailEnd/>
          </a:ln>
          <a:effectLst/>
        </p:spPr>
      </p:pic>
      <p:pic>
        <p:nvPicPr>
          <p:cNvPr id="541704" name="Picture 8"/>
          <p:cNvPicPr>
            <a:picLocks noChangeAspect="1" noChangeArrowheads="1"/>
          </p:cNvPicPr>
          <p:nvPr/>
        </p:nvPicPr>
        <p:blipFill>
          <a:blip r:embed="rId6" cstate="print"/>
          <a:srcRect/>
          <a:stretch>
            <a:fillRect/>
          </a:stretch>
        </p:blipFill>
        <p:spPr bwMode="auto">
          <a:xfrm>
            <a:off x="142875" y="3824288"/>
            <a:ext cx="4570413" cy="2178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descr="102023_front"/>
          <p:cNvPicPr>
            <a:picLocks noChangeAspect="1" noChangeArrowheads="1"/>
          </p:cNvPicPr>
          <p:nvPr/>
        </p:nvPicPr>
        <p:blipFill>
          <a:blip r:embed="rId3" cstate="print"/>
          <a:srcRect/>
          <a:stretch>
            <a:fillRect/>
          </a:stretch>
        </p:blipFill>
        <p:spPr bwMode="auto">
          <a:xfrm>
            <a:off x="793750" y="1341438"/>
            <a:ext cx="4151313" cy="2339975"/>
          </a:xfrm>
          <a:prstGeom prst="rect">
            <a:avLst/>
          </a:prstGeom>
          <a:noFill/>
        </p:spPr>
      </p:pic>
      <p:pic>
        <p:nvPicPr>
          <p:cNvPr id="568323" name="Picture 3"/>
          <p:cNvPicPr>
            <a:picLocks noChangeAspect="1" noChangeArrowheads="1"/>
          </p:cNvPicPr>
          <p:nvPr/>
        </p:nvPicPr>
        <p:blipFill>
          <a:blip r:embed="rId4" cstate="print"/>
          <a:srcRect/>
          <a:stretch>
            <a:fillRect/>
          </a:stretch>
        </p:blipFill>
        <p:spPr bwMode="auto">
          <a:xfrm>
            <a:off x="5059363" y="1352550"/>
            <a:ext cx="3935412" cy="2333625"/>
          </a:xfrm>
          <a:prstGeom prst="rect">
            <a:avLst/>
          </a:prstGeom>
          <a:noFill/>
          <a:ln w="9525">
            <a:noFill/>
            <a:miter lim="800000"/>
            <a:headEnd/>
            <a:tailEnd/>
          </a:ln>
          <a:effectLst/>
        </p:spPr>
      </p:pic>
      <p:pic>
        <p:nvPicPr>
          <p:cNvPr id="568326" name="Picture 6" descr="102023_front_posttreatment"/>
          <p:cNvPicPr>
            <a:picLocks noChangeAspect="1" noChangeArrowheads="1"/>
          </p:cNvPicPr>
          <p:nvPr/>
        </p:nvPicPr>
        <p:blipFill>
          <a:blip r:embed="rId5" cstate="print"/>
          <a:srcRect/>
          <a:stretch>
            <a:fillRect/>
          </a:stretch>
        </p:blipFill>
        <p:spPr bwMode="auto">
          <a:xfrm>
            <a:off x="820738" y="3836988"/>
            <a:ext cx="4122737" cy="2268537"/>
          </a:xfrm>
          <a:prstGeom prst="rect">
            <a:avLst/>
          </a:prstGeom>
          <a:noFill/>
        </p:spPr>
      </p:pic>
      <p:pic>
        <p:nvPicPr>
          <p:cNvPr id="568327" name="Picture 7" descr="102023_front_open_posttreatment"/>
          <p:cNvPicPr>
            <a:picLocks noChangeAspect="1" noChangeArrowheads="1"/>
          </p:cNvPicPr>
          <p:nvPr/>
        </p:nvPicPr>
        <p:blipFill>
          <a:blip r:embed="rId6" cstate="print">
            <a:lum bright="6000"/>
          </a:blip>
          <a:srcRect/>
          <a:stretch>
            <a:fillRect/>
          </a:stretch>
        </p:blipFill>
        <p:spPr bwMode="auto">
          <a:xfrm>
            <a:off x="5078413" y="3830638"/>
            <a:ext cx="3910012" cy="227488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6038" name="Group 6"/>
          <p:cNvGrpSpPr>
            <a:grpSpLocks/>
          </p:cNvGrpSpPr>
          <p:nvPr/>
        </p:nvGrpSpPr>
        <p:grpSpPr bwMode="auto">
          <a:xfrm rot="534609">
            <a:off x="3122613" y="1720850"/>
            <a:ext cx="1058862" cy="1376363"/>
            <a:chOff x="2214" y="2239"/>
            <a:chExt cx="367" cy="477"/>
          </a:xfrm>
        </p:grpSpPr>
        <p:sp>
          <p:nvSpPr>
            <p:cNvPr id="556039" name="Freeform 7"/>
            <p:cNvSpPr>
              <a:spLocks noChangeAspect="1"/>
            </p:cNvSpPr>
            <p:nvPr/>
          </p:nvSpPr>
          <p:spPr bwMode="auto">
            <a:xfrm>
              <a:off x="2336" y="2239"/>
              <a:ext cx="245" cy="189"/>
            </a:xfrm>
            <a:custGeom>
              <a:avLst/>
              <a:gdLst/>
              <a:ahLst/>
              <a:cxnLst>
                <a:cxn ang="0">
                  <a:pos x="0" y="127"/>
                </a:cxn>
                <a:cxn ang="0">
                  <a:pos x="2" y="82"/>
                </a:cxn>
                <a:cxn ang="0">
                  <a:pos x="2" y="48"/>
                </a:cxn>
                <a:cxn ang="0">
                  <a:pos x="9" y="27"/>
                </a:cxn>
                <a:cxn ang="0">
                  <a:pos x="27" y="0"/>
                </a:cxn>
                <a:cxn ang="0">
                  <a:pos x="54" y="2"/>
                </a:cxn>
                <a:cxn ang="0">
                  <a:pos x="61" y="14"/>
                </a:cxn>
                <a:cxn ang="0">
                  <a:pos x="36" y="59"/>
                </a:cxn>
                <a:cxn ang="0">
                  <a:pos x="61" y="14"/>
                </a:cxn>
                <a:cxn ang="0">
                  <a:pos x="70" y="7"/>
                </a:cxn>
                <a:cxn ang="0">
                  <a:pos x="82" y="5"/>
                </a:cxn>
                <a:cxn ang="0">
                  <a:pos x="102" y="9"/>
                </a:cxn>
                <a:cxn ang="0">
                  <a:pos x="136" y="25"/>
                </a:cxn>
                <a:cxn ang="0">
                  <a:pos x="145" y="48"/>
                </a:cxn>
                <a:cxn ang="0">
                  <a:pos x="141" y="66"/>
                </a:cxn>
                <a:cxn ang="0">
                  <a:pos x="129" y="93"/>
                </a:cxn>
                <a:cxn ang="0">
                  <a:pos x="141" y="66"/>
                </a:cxn>
                <a:cxn ang="0">
                  <a:pos x="145" y="48"/>
                </a:cxn>
                <a:cxn ang="0">
                  <a:pos x="156" y="39"/>
                </a:cxn>
                <a:cxn ang="0">
                  <a:pos x="184" y="39"/>
                </a:cxn>
                <a:cxn ang="0">
                  <a:pos x="204" y="43"/>
                </a:cxn>
                <a:cxn ang="0">
                  <a:pos x="224" y="48"/>
                </a:cxn>
                <a:cxn ang="0">
                  <a:pos x="231" y="61"/>
                </a:cxn>
                <a:cxn ang="0">
                  <a:pos x="234" y="95"/>
                </a:cxn>
                <a:cxn ang="0">
                  <a:pos x="227" y="116"/>
                </a:cxn>
                <a:cxn ang="0">
                  <a:pos x="197" y="152"/>
                </a:cxn>
                <a:cxn ang="0">
                  <a:pos x="181" y="181"/>
                </a:cxn>
                <a:cxn ang="0">
                  <a:pos x="141" y="179"/>
                </a:cxn>
                <a:cxn ang="0">
                  <a:pos x="97" y="168"/>
                </a:cxn>
                <a:cxn ang="0">
                  <a:pos x="50" y="152"/>
                </a:cxn>
                <a:cxn ang="0">
                  <a:pos x="0" y="127"/>
                </a:cxn>
              </a:cxnLst>
              <a:rect l="0" t="0" r="r" b="b"/>
              <a:pathLst>
                <a:path w="234" h="181">
                  <a:moveTo>
                    <a:pt x="0" y="127"/>
                  </a:moveTo>
                  <a:lnTo>
                    <a:pt x="2" y="82"/>
                  </a:lnTo>
                  <a:lnTo>
                    <a:pt x="2" y="48"/>
                  </a:lnTo>
                  <a:lnTo>
                    <a:pt x="9" y="27"/>
                  </a:lnTo>
                  <a:lnTo>
                    <a:pt x="27" y="0"/>
                  </a:lnTo>
                  <a:lnTo>
                    <a:pt x="54" y="2"/>
                  </a:lnTo>
                  <a:lnTo>
                    <a:pt x="61" y="14"/>
                  </a:lnTo>
                  <a:lnTo>
                    <a:pt x="36" y="59"/>
                  </a:lnTo>
                  <a:lnTo>
                    <a:pt x="61" y="14"/>
                  </a:lnTo>
                  <a:lnTo>
                    <a:pt x="70" y="7"/>
                  </a:lnTo>
                  <a:lnTo>
                    <a:pt x="82" y="5"/>
                  </a:lnTo>
                  <a:lnTo>
                    <a:pt x="102" y="9"/>
                  </a:lnTo>
                  <a:lnTo>
                    <a:pt x="136" y="25"/>
                  </a:lnTo>
                  <a:lnTo>
                    <a:pt x="145" y="48"/>
                  </a:lnTo>
                  <a:lnTo>
                    <a:pt x="141" y="66"/>
                  </a:lnTo>
                  <a:lnTo>
                    <a:pt x="129" y="93"/>
                  </a:lnTo>
                  <a:lnTo>
                    <a:pt x="141" y="66"/>
                  </a:lnTo>
                  <a:lnTo>
                    <a:pt x="145" y="48"/>
                  </a:lnTo>
                  <a:lnTo>
                    <a:pt x="156" y="39"/>
                  </a:lnTo>
                  <a:lnTo>
                    <a:pt x="184" y="39"/>
                  </a:lnTo>
                  <a:lnTo>
                    <a:pt x="204" y="43"/>
                  </a:lnTo>
                  <a:lnTo>
                    <a:pt x="224" y="48"/>
                  </a:lnTo>
                  <a:lnTo>
                    <a:pt x="231" y="61"/>
                  </a:lnTo>
                  <a:lnTo>
                    <a:pt x="234" y="95"/>
                  </a:lnTo>
                  <a:lnTo>
                    <a:pt x="227" y="116"/>
                  </a:lnTo>
                  <a:lnTo>
                    <a:pt x="197" y="152"/>
                  </a:lnTo>
                  <a:lnTo>
                    <a:pt x="181" y="181"/>
                  </a:lnTo>
                  <a:lnTo>
                    <a:pt x="141" y="179"/>
                  </a:lnTo>
                  <a:lnTo>
                    <a:pt x="97" y="168"/>
                  </a:lnTo>
                  <a:lnTo>
                    <a:pt x="50" y="152"/>
                  </a:lnTo>
                  <a:lnTo>
                    <a:pt x="0" y="127"/>
                  </a:lnTo>
                  <a:close/>
                </a:path>
              </a:pathLst>
            </a:custGeom>
            <a:solidFill>
              <a:schemeClr val="bg1"/>
            </a:solidFill>
            <a:ln w="0">
              <a:solidFill>
                <a:schemeClr val="tx1"/>
              </a:solidFill>
              <a:prstDash val="solid"/>
              <a:round/>
              <a:headEnd/>
              <a:tailEnd/>
            </a:ln>
          </p:spPr>
          <p:txBody>
            <a:bodyPr/>
            <a:lstStyle/>
            <a:p>
              <a:endParaRPr lang="el-GR"/>
            </a:p>
          </p:txBody>
        </p:sp>
        <p:sp>
          <p:nvSpPr>
            <p:cNvPr id="556040" name="Freeform 8"/>
            <p:cNvSpPr>
              <a:spLocks noChangeAspect="1"/>
            </p:cNvSpPr>
            <p:nvPr/>
          </p:nvSpPr>
          <p:spPr bwMode="auto">
            <a:xfrm>
              <a:off x="2214" y="2372"/>
              <a:ext cx="311" cy="344"/>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41" name="Group 9"/>
          <p:cNvGrpSpPr>
            <a:grpSpLocks/>
          </p:cNvGrpSpPr>
          <p:nvPr/>
        </p:nvGrpSpPr>
        <p:grpSpPr bwMode="auto">
          <a:xfrm rot="-844559">
            <a:off x="5402263" y="1782763"/>
            <a:ext cx="554037" cy="1292225"/>
            <a:chOff x="2711" y="2360"/>
            <a:chExt cx="213" cy="497"/>
          </a:xfrm>
        </p:grpSpPr>
        <p:sp>
          <p:nvSpPr>
            <p:cNvPr id="556042" name="Freeform 10"/>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0">
              <a:solidFill>
                <a:schemeClr val="tx1"/>
              </a:solidFill>
              <a:prstDash val="solid"/>
              <a:round/>
              <a:headEnd/>
              <a:tailEnd/>
            </a:ln>
          </p:spPr>
          <p:txBody>
            <a:bodyPr/>
            <a:lstStyle/>
            <a:p>
              <a:endParaRPr lang="el-GR"/>
            </a:p>
          </p:txBody>
        </p:sp>
        <p:sp>
          <p:nvSpPr>
            <p:cNvPr id="556043" name="Freeform 11"/>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44" name="Group 12"/>
          <p:cNvGrpSpPr>
            <a:grpSpLocks/>
          </p:cNvGrpSpPr>
          <p:nvPr/>
        </p:nvGrpSpPr>
        <p:grpSpPr bwMode="auto">
          <a:xfrm rot="-610285">
            <a:off x="5811838" y="1754188"/>
            <a:ext cx="563562" cy="1485900"/>
            <a:chOff x="2894" y="2383"/>
            <a:chExt cx="195" cy="515"/>
          </a:xfrm>
        </p:grpSpPr>
        <p:sp>
          <p:nvSpPr>
            <p:cNvPr id="556045" name="Freeform 13"/>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0">
              <a:solidFill>
                <a:schemeClr val="tx1"/>
              </a:solidFill>
              <a:prstDash val="solid"/>
              <a:round/>
              <a:headEnd/>
              <a:tailEnd/>
            </a:ln>
          </p:spPr>
          <p:txBody>
            <a:bodyPr/>
            <a:lstStyle/>
            <a:p>
              <a:endParaRPr lang="el-GR"/>
            </a:p>
          </p:txBody>
        </p:sp>
        <p:sp>
          <p:nvSpPr>
            <p:cNvPr id="556046" name="Freeform 14"/>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47" name="Group 15"/>
          <p:cNvGrpSpPr>
            <a:grpSpLocks/>
          </p:cNvGrpSpPr>
          <p:nvPr/>
        </p:nvGrpSpPr>
        <p:grpSpPr bwMode="auto">
          <a:xfrm rot="-1788161">
            <a:off x="4992688" y="1830388"/>
            <a:ext cx="635000" cy="1276350"/>
            <a:chOff x="2497" y="2338"/>
            <a:chExt cx="228" cy="459"/>
          </a:xfrm>
        </p:grpSpPr>
        <p:sp>
          <p:nvSpPr>
            <p:cNvPr id="556048" name="Freeform 16"/>
            <p:cNvSpPr>
              <a:spLocks noChangeAspect="1"/>
            </p:cNvSpPr>
            <p:nvPr/>
          </p:nvSpPr>
          <p:spPr bwMode="auto">
            <a:xfrm>
              <a:off x="2568" y="2338"/>
              <a:ext cx="157" cy="172"/>
            </a:xfrm>
            <a:custGeom>
              <a:avLst/>
              <a:gdLst/>
              <a:ahLst/>
              <a:cxnLst>
                <a:cxn ang="0">
                  <a:pos x="52" y="157"/>
                </a:cxn>
                <a:cxn ang="0">
                  <a:pos x="14" y="141"/>
                </a:cxn>
                <a:cxn ang="0">
                  <a:pos x="0" y="125"/>
                </a:cxn>
                <a:cxn ang="0">
                  <a:pos x="2" y="114"/>
                </a:cxn>
                <a:cxn ang="0">
                  <a:pos x="5" y="71"/>
                </a:cxn>
                <a:cxn ang="0">
                  <a:pos x="5" y="48"/>
                </a:cxn>
                <a:cxn ang="0">
                  <a:pos x="18" y="21"/>
                </a:cxn>
                <a:cxn ang="0">
                  <a:pos x="36" y="5"/>
                </a:cxn>
                <a:cxn ang="0">
                  <a:pos x="66" y="5"/>
                </a:cxn>
                <a:cxn ang="0">
                  <a:pos x="102" y="0"/>
                </a:cxn>
                <a:cxn ang="0">
                  <a:pos x="111" y="0"/>
                </a:cxn>
                <a:cxn ang="0">
                  <a:pos x="132" y="21"/>
                </a:cxn>
                <a:cxn ang="0">
                  <a:pos x="139" y="39"/>
                </a:cxn>
                <a:cxn ang="0">
                  <a:pos x="150" y="64"/>
                </a:cxn>
                <a:cxn ang="0">
                  <a:pos x="148" y="80"/>
                </a:cxn>
                <a:cxn ang="0">
                  <a:pos x="136" y="107"/>
                </a:cxn>
                <a:cxn ang="0">
                  <a:pos x="102" y="141"/>
                </a:cxn>
                <a:cxn ang="0">
                  <a:pos x="93" y="159"/>
                </a:cxn>
                <a:cxn ang="0">
                  <a:pos x="73" y="164"/>
                </a:cxn>
                <a:cxn ang="0">
                  <a:pos x="52" y="157"/>
                </a:cxn>
              </a:cxnLst>
              <a:rect l="0" t="0" r="r" b="b"/>
              <a:pathLst>
                <a:path w="150" h="164">
                  <a:moveTo>
                    <a:pt x="52" y="157"/>
                  </a:moveTo>
                  <a:lnTo>
                    <a:pt x="14" y="141"/>
                  </a:lnTo>
                  <a:lnTo>
                    <a:pt x="0" y="125"/>
                  </a:lnTo>
                  <a:lnTo>
                    <a:pt x="2" y="114"/>
                  </a:lnTo>
                  <a:lnTo>
                    <a:pt x="5" y="71"/>
                  </a:lnTo>
                  <a:lnTo>
                    <a:pt x="5" y="48"/>
                  </a:lnTo>
                  <a:lnTo>
                    <a:pt x="18" y="21"/>
                  </a:lnTo>
                  <a:lnTo>
                    <a:pt x="36" y="5"/>
                  </a:lnTo>
                  <a:lnTo>
                    <a:pt x="66" y="5"/>
                  </a:lnTo>
                  <a:lnTo>
                    <a:pt x="102" y="0"/>
                  </a:lnTo>
                  <a:lnTo>
                    <a:pt x="111" y="0"/>
                  </a:lnTo>
                  <a:lnTo>
                    <a:pt x="132" y="21"/>
                  </a:lnTo>
                  <a:lnTo>
                    <a:pt x="139" y="39"/>
                  </a:lnTo>
                  <a:lnTo>
                    <a:pt x="150" y="64"/>
                  </a:lnTo>
                  <a:lnTo>
                    <a:pt x="148" y="80"/>
                  </a:lnTo>
                  <a:lnTo>
                    <a:pt x="136" y="107"/>
                  </a:lnTo>
                  <a:lnTo>
                    <a:pt x="102" y="141"/>
                  </a:lnTo>
                  <a:lnTo>
                    <a:pt x="93" y="159"/>
                  </a:lnTo>
                  <a:lnTo>
                    <a:pt x="73" y="164"/>
                  </a:lnTo>
                  <a:lnTo>
                    <a:pt x="52" y="157"/>
                  </a:lnTo>
                  <a:close/>
                </a:path>
              </a:pathLst>
            </a:custGeom>
            <a:solidFill>
              <a:schemeClr val="bg1"/>
            </a:solidFill>
            <a:ln w="0">
              <a:solidFill>
                <a:schemeClr val="tx1"/>
              </a:solidFill>
              <a:prstDash val="solid"/>
              <a:round/>
              <a:headEnd/>
              <a:tailEnd/>
            </a:ln>
          </p:spPr>
          <p:txBody>
            <a:bodyPr/>
            <a:lstStyle/>
            <a:p>
              <a:endParaRPr lang="el-GR"/>
            </a:p>
          </p:txBody>
        </p:sp>
        <p:sp>
          <p:nvSpPr>
            <p:cNvPr id="556049" name="Freeform 17"/>
            <p:cNvSpPr>
              <a:spLocks noChangeAspect="1"/>
            </p:cNvSpPr>
            <p:nvPr/>
          </p:nvSpPr>
          <p:spPr bwMode="auto">
            <a:xfrm>
              <a:off x="2497" y="2469"/>
              <a:ext cx="169" cy="328"/>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66" name="Group 34"/>
          <p:cNvGrpSpPr>
            <a:grpSpLocks/>
          </p:cNvGrpSpPr>
          <p:nvPr/>
        </p:nvGrpSpPr>
        <p:grpSpPr bwMode="auto">
          <a:xfrm rot="-826427">
            <a:off x="4144963" y="862013"/>
            <a:ext cx="782637" cy="1387475"/>
            <a:chOff x="2459" y="1733"/>
            <a:chExt cx="316" cy="560"/>
          </a:xfrm>
        </p:grpSpPr>
        <p:sp>
          <p:nvSpPr>
            <p:cNvPr id="556067" name="Freeform 35"/>
            <p:cNvSpPr>
              <a:spLocks noChangeAspect="1"/>
            </p:cNvSpPr>
            <p:nvPr/>
          </p:nvSpPr>
          <p:spPr bwMode="auto">
            <a:xfrm>
              <a:off x="2459" y="2087"/>
              <a:ext cx="276" cy="206"/>
            </a:xfrm>
            <a:custGeom>
              <a:avLst/>
              <a:gdLst/>
              <a:ahLst/>
              <a:cxnLst>
                <a:cxn ang="0">
                  <a:pos x="57" y="0"/>
                </a:cxn>
                <a:cxn ang="0">
                  <a:pos x="23" y="54"/>
                </a:cxn>
                <a:cxn ang="0">
                  <a:pos x="11" y="75"/>
                </a:cxn>
                <a:cxn ang="0">
                  <a:pos x="0" y="97"/>
                </a:cxn>
                <a:cxn ang="0">
                  <a:pos x="2" y="127"/>
                </a:cxn>
                <a:cxn ang="0">
                  <a:pos x="16" y="129"/>
                </a:cxn>
                <a:cxn ang="0">
                  <a:pos x="13" y="107"/>
                </a:cxn>
                <a:cxn ang="0">
                  <a:pos x="16" y="129"/>
                </a:cxn>
                <a:cxn ang="0">
                  <a:pos x="29" y="147"/>
                </a:cxn>
                <a:cxn ang="0">
                  <a:pos x="50" y="168"/>
                </a:cxn>
                <a:cxn ang="0">
                  <a:pos x="66" y="172"/>
                </a:cxn>
                <a:cxn ang="0">
                  <a:pos x="100" y="159"/>
                </a:cxn>
                <a:cxn ang="0">
                  <a:pos x="120" y="154"/>
                </a:cxn>
                <a:cxn ang="0">
                  <a:pos x="118" y="136"/>
                </a:cxn>
                <a:cxn ang="0">
                  <a:pos x="122" y="109"/>
                </a:cxn>
                <a:cxn ang="0">
                  <a:pos x="118" y="136"/>
                </a:cxn>
                <a:cxn ang="0">
                  <a:pos x="120" y="154"/>
                </a:cxn>
                <a:cxn ang="0">
                  <a:pos x="154" y="190"/>
                </a:cxn>
                <a:cxn ang="0">
                  <a:pos x="163" y="197"/>
                </a:cxn>
                <a:cxn ang="0">
                  <a:pos x="175" y="197"/>
                </a:cxn>
                <a:cxn ang="0">
                  <a:pos x="229" y="184"/>
                </a:cxn>
                <a:cxn ang="0">
                  <a:pos x="247" y="172"/>
                </a:cxn>
                <a:cxn ang="0">
                  <a:pos x="258" y="159"/>
                </a:cxn>
                <a:cxn ang="0">
                  <a:pos x="263" y="141"/>
                </a:cxn>
                <a:cxn ang="0">
                  <a:pos x="254" y="84"/>
                </a:cxn>
                <a:cxn ang="0">
                  <a:pos x="254" y="63"/>
                </a:cxn>
                <a:cxn ang="0">
                  <a:pos x="256" y="34"/>
                </a:cxn>
                <a:cxn ang="0">
                  <a:pos x="220" y="23"/>
                </a:cxn>
                <a:cxn ang="0">
                  <a:pos x="199" y="20"/>
                </a:cxn>
                <a:cxn ang="0">
                  <a:pos x="159" y="16"/>
                </a:cxn>
                <a:cxn ang="0">
                  <a:pos x="84" y="0"/>
                </a:cxn>
                <a:cxn ang="0">
                  <a:pos x="57" y="0"/>
                </a:cxn>
              </a:cxnLst>
              <a:rect l="0" t="0" r="r" b="b"/>
              <a:pathLst>
                <a:path w="263" h="197">
                  <a:moveTo>
                    <a:pt x="57" y="0"/>
                  </a:moveTo>
                  <a:lnTo>
                    <a:pt x="23" y="54"/>
                  </a:lnTo>
                  <a:lnTo>
                    <a:pt x="11" y="75"/>
                  </a:lnTo>
                  <a:lnTo>
                    <a:pt x="0" y="97"/>
                  </a:lnTo>
                  <a:lnTo>
                    <a:pt x="2" y="127"/>
                  </a:lnTo>
                  <a:lnTo>
                    <a:pt x="16" y="129"/>
                  </a:lnTo>
                  <a:lnTo>
                    <a:pt x="13" y="107"/>
                  </a:lnTo>
                  <a:lnTo>
                    <a:pt x="16" y="129"/>
                  </a:lnTo>
                  <a:lnTo>
                    <a:pt x="29" y="147"/>
                  </a:lnTo>
                  <a:lnTo>
                    <a:pt x="50" y="168"/>
                  </a:lnTo>
                  <a:lnTo>
                    <a:pt x="66" y="172"/>
                  </a:lnTo>
                  <a:lnTo>
                    <a:pt x="100" y="159"/>
                  </a:lnTo>
                  <a:lnTo>
                    <a:pt x="120" y="154"/>
                  </a:lnTo>
                  <a:lnTo>
                    <a:pt x="118" y="136"/>
                  </a:lnTo>
                  <a:lnTo>
                    <a:pt x="122" y="109"/>
                  </a:lnTo>
                  <a:lnTo>
                    <a:pt x="118" y="136"/>
                  </a:lnTo>
                  <a:lnTo>
                    <a:pt x="120" y="154"/>
                  </a:lnTo>
                  <a:lnTo>
                    <a:pt x="154" y="190"/>
                  </a:lnTo>
                  <a:lnTo>
                    <a:pt x="163" y="197"/>
                  </a:lnTo>
                  <a:lnTo>
                    <a:pt x="175" y="197"/>
                  </a:lnTo>
                  <a:lnTo>
                    <a:pt x="229" y="184"/>
                  </a:lnTo>
                  <a:lnTo>
                    <a:pt x="247" y="172"/>
                  </a:lnTo>
                  <a:lnTo>
                    <a:pt x="258" y="159"/>
                  </a:lnTo>
                  <a:lnTo>
                    <a:pt x="263" y="141"/>
                  </a:lnTo>
                  <a:lnTo>
                    <a:pt x="254" y="84"/>
                  </a:lnTo>
                  <a:lnTo>
                    <a:pt x="254" y="63"/>
                  </a:lnTo>
                  <a:lnTo>
                    <a:pt x="256" y="34"/>
                  </a:lnTo>
                  <a:lnTo>
                    <a:pt x="220" y="23"/>
                  </a:lnTo>
                  <a:lnTo>
                    <a:pt x="199" y="20"/>
                  </a:lnTo>
                  <a:lnTo>
                    <a:pt x="159" y="16"/>
                  </a:lnTo>
                  <a:lnTo>
                    <a:pt x="84" y="0"/>
                  </a:lnTo>
                  <a:lnTo>
                    <a:pt x="57" y="0"/>
                  </a:lnTo>
                  <a:close/>
                </a:path>
              </a:pathLst>
            </a:custGeom>
            <a:solidFill>
              <a:schemeClr val="bg1"/>
            </a:solidFill>
            <a:ln w="0">
              <a:solidFill>
                <a:schemeClr val="tx1"/>
              </a:solidFill>
              <a:prstDash val="solid"/>
              <a:round/>
              <a:headEnd/>
              <a:tailEnd/>
            </a:ln>
          </p:spPr>
          <p:txBody>
            <a:bodyPr/>
            <a:lstStyle/>
            <a:p>
              <a:endParaRPr lang="el-GR"/>
            </a:p>
          </p:txBody>
        </p:sp>
        <p:sp>
          <p:nvSpPr>
            <p:cNvPr id="556068" name="Freeform 36"/>
            <p:cNvSpPr>
              <a:spLocks noChangeAspect="1"/>
            </p:cNvSpPr>
            <p:nvPr/>
          </p:nvSpPr>
          <p:spPr bwMode="auto">
            <a:xfrm>
              <a:off x="2519" y="1757"/>
              <a:ext cx="256" cy="365"/>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solidFill>
            <a:ln w="0">
              <a:solidFill>
                <a:schemeClr val="tx1"/>
              </a:solidFill>
              <a:prstDash val="solid"/>
              <a:round/>
              <a:headEnd/>
              <a:tailEnd/>
            </a:ln>
          </p:spPr>
          <p:txBody>
            <a:bodyPr/>
            <a:lstStyle/>
            <a:p>
              <a:endParaRPr lang="el-GR"/>
            </a:p>
          </p:txBody>
        </p:sp>
        <p:sp>
          <p:nvSpPr>
            <p:cNvPr id="556069" name="Freeform 37"/>
            <p:cNvSpPr>
              <a:spLocks noChangeAspect="1"/>
            </p:cNvSpPr>
            <p:nvPr/>
          </p:nvSpPr>
          <p:spPr bwMode="auto">
            <a:xfrm>
              <a:off x="2628" y="1733"/>
              <a:ext cx="83" cy="221"/>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86" name="Group 54"/>
          <p:cNvGrpSpPr>
            <a:grpSpLocks/>
          </p:cNvGrpSpPr>
          <p:nvPr/>
        </p:nvGrpSpPr>
        <p:grpSpPr bwMode="auto">
          <a:xfrm>
            <a:off x="3113088" y="3048000"/>
            <a:ext cx="3282950" cy="2397125"/>
            <a:chOff x="1961" y="1920"/>
            <a:chExt cx="2068" cy="1510"/>
          </a:xfrm>
        </p:grpSpPr>
        <p:sp>
          <p:nvSpPr>
            <p:cNvPr id="556071" name="Freeform 39"/>
            <p:cNvSpPr>
              <a:spLocks noChangeAspect="1"/>
            </p:cNvSpPr>
            <p:nvPr/>
          </p:nvSpPr>
          <p:spPr bwMode="auto">
            <a:xfrm>
              <a:off x="2233" y="2610"/>
              <a:ext cx="326" cy="243"/>
            </a:xfrm>
            <a:custGeom>
              <a:avLst/>
              <a:gdLst/>
              <a:ahLst/>
              <a:cxnLst>
                <a:cxn ang="0">
                  <a:pos x="0" y="88"/>
                </a:cxn>
                <a:cxn ang="0">
                  <a:pos x="38" y="0"/>
                </a:cxn>
                <a:cxn ang="0">
                  <a:pos x="326" y="51"/>
                </a:cxn>
                <a:cxn ang="0">
                  <a:pos x="323" y="243"/>
                </a:cxn>
                <a:cxn ang="0">
                  <a:pos x="249" y="227"/>
                </a:cxn>
                <a:cxn ang="0">
                  <a:pos x="169" y="194"/>
                </a:cxn>
                <a:cxn ang="0">
                  <a:pos x="86" y="150"/>
                </a:cxn>
                <a:cxn ang="0">
                  <a:pos x="0" y="88"/>
                </a:cxn>
              </a:cxnLst>
              <a:rect l="0" t="0" r="r" b="b"/>
              <a:pathLst>
                <a:path w="326" h="243">
                  <a:moveTo>
                    <a:pt x="0" y="88"/>
                  </a:moveTo>
                  <a:lnTo>
                    <a:pt x="38" y="0"/>
                  </a:lnTo>
                  <a:lnTo>
                    <a:pt x="326" y="51"/>
                  </a:lnTo>
                  <a:lnTo>
                    <a:pt x="323" y="243"/>
                  </a:lnTo>
                  <a:lnTo>
                    <a:pt x="249" y="227"/>
                  </a:lnTo>
                  <a:lnTo>
                    <a:pt x="169" y="194"/>
                  </a:lnTo>
                  <a:lnTo>
                    <a:pt x="86" y="150"/>
                  </a:lnTo>
                  <a:lnTo>
                    <a:pt x="0" y="88"/>
                  </a:lnTo>
                  <a:close/>
                </a:path>
              </a:pathLst>
            </a:custGeom>
            <a:solidFill>
              <a:schemeClr val="bg1"/>
            </a:solidFill>
            <a:ln w="0">
              <a:solidFill>
                <a:schemeClr val="tx1"/>
              </a:solidFill>
              <a:prstDash val="solid"/>
              <a:round/>
              <a:headEnd/>
              <a:tailEnd/>
            </a:ln>
          </p:spPr>
          <p:txBody>
            <a:bodyPr/>
            <a:lstStyle/>
            <a:p>
              <a:endParaRPr lang="el-GR"/>
            </a:p>
          </p:txBody>
        </p:sp>
        <p:sp>
          <p:nvSpPr>
            <p:cNvPr id="556072" name="Freeform 40"/>
            <p:cNvSpPr>
              <a:spLocks noChangeAspect="1"/>
            </p:cNvSpPr>
            <p:nvPr/>
          </p:nvSpPr>
          <p:spPr bwMode="auto">
            <a:xfrm rot="534609">
              <a:off x="1961" y="2705"/>
              <a:ext cx="565" cy="625"/>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solidFill>
            <a:ln w="0">
              <a:solidFill>
                <a:schemeClr val="tx1"/>
              </a:solidFill>
              <a:prstDash val="solid"/>
              <a:round/>
              <a:headEnd/>
              <a:tailEnd/>
            </a:ln>
          </p:spPr>
          <p:txBody>
            <a:bodyPr/>
            <a:lstStyle/>
            <a:p>
              <a:endParaRPr lang="el-GR"/>
            </a:p>
          </p:txBody>
        </p:sp>
        <p:grpSp>
          <p:nvGrpSpPr>
            <p:cNvPr id="556073" name="Group 41"/>
            <p:cNvGrpSpPr>
              <a:grpSpLocks/>
            </p:cNvGrpSpPr>
            <p:nvPr/>
          </p:nvGrpSpPr>
          <p:grpSpPr bwMode="auto">
            <a:xfrm rot="-844559">
              <a:off x="3416" y="2512"/>
              <a:ext cx="349" cy="814"/>
              <a:chOff x="2711" y="2360"/>
              <a:chExt cx="213" cy="497"/>
            </a:xfrm>
          </p:grpSpPr>
          <p:sp>
            <p:nvSpPr>
              <p:cNvPr id="556074" name="Freeform 42"/>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0">
                <a:solidFill>
                  <a:schemeClr val="tx1"/>
                </a:solidFill>
                <a:prstDash val="solid"/>
                <a:round/>
                <a:headEnd/>
                <a:tailEnd/>
              </a:ln>
            </p:spPr>
            <p:txBody>
              <a:bodyPr/>
              <a:lstStyle/>
              <a:p>
                <a:endParaRPr lang="el-GR"/>
              </a:p>
            </p:txBody>
          </p:sp>
          <p:sp>
            <p:nvSpPr>
              <p:cNvPr id="556075" name="Freeform 43"/>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6076" name="Group 44"/>
            <p:cNvGrpSpPr>
              <a:grpSpLocks/>
            </p:cNvGrpSpPr>
            <p:nvPr/>
          </p:nvGrpSpPr>
          <p:grpSpPr bwMode="auto">
            <a:xfrm rot="-610285">
              <a:off x="3674" y="2494"/>
              <a:ext cx="355" cy="936"/>
              <a:chOff x="2894" y="2383"/>
              <a:chExt cx="195" cy="515"/>
            </a:xfrm>
          </p:grpSpPr>
          <p:sp>
            <p:nvSpPr>
              <p:cNvPr id="556077" name="Freeform 45"/>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0">
                <a:solidFill>
                  <a:schemeClr val="tx1"/>
                </a:solidFill>
                <a:prstDash val="solid"/>
                <a:round/>
                <a:headEnd/>
                <a:tailEnd/>
              </a:ln>
            </p:spPr>
            <p:txBody>
              <a:bodyPr/>
              <a:lstStyle/>
              <a:p>
                <a:endParaRPr lang="el-GR"/>
              </a:p>
            </p:txBody>
          </p:sp>
          <p:sp>
            <p:nvSpPr>
              <p:cNvPr id="556078" name="Freeform 46"/>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solidFill>
              <a:ln w="0">
                <a:solidFill>
                  <a:schemeClr val="tx1"/>
                </a:solidFill>
                <a:prstDash val="solid"/>
                <a:round/>
                <a:headEnd/>
                <a:tailEnd/>
              </a:ln>
            </p:spPr>
            <p:txBody>
              <a:bodyPr/>
              <a:lstStyle/>
              <a:p>
                <a:endParaRPr lang="el-GR"/>
              </a:p>
            </p:txBody>
          </p:sp>
        </p:grpSp>
        <p:sp>
          <p:nvSpPr>
            <p:cNvPr id="556080" name="Freeform 48"/>
            <p:cNvSpPr>
              <a:spLocks noChangeAspect="1"/>
            </p:cNvSpPr>
            <p:nvPr/>
          </p:nvSpPr>
          <p:spPr bwMode="auto">
            <a:xfrm>
              <a:off x="3199" y="2634"/>
              <a:ext cx="186" cy="209"/>
            </a:xfrm>
            <a:custGeom>
              <a:avLst/>
              <a:gdLst/>
              <a:ahLst/>
              <a:cxnLst>
                <a:cxn ang="0">
                  <a:pos x="118" y="200"/>
                </a:cxn>
                <a:cxn ang="0">
                  <a:pos x="44" y="209"/>
                </a:cxn>
                <a:cxn ang="0">
                  <a:pos x="7" y="196"/>
                </a:cxn>
                <a:cxn ang="0">
                  <a:pos x="0" y="176"/>
                </a:cxn>
                <a:cxn ang="0">
                  <a:pos x="8" y="30"/>
                </a:cxn>
                <a:cxn ang="0">
                  <a:pos x="86" y="0"/>
                </a:cxn>
                <a:cxn ang="0">
                  <a:pos x="164" y="24"/>
                </a:cxn>
                <a:cxn ang="0">
                  <a:pos x="184" y="129"/>
                </a:cxn>
                <a:cxn ang="0">
                  <a:pos x="186" y="165"/>
                </a:cxn>
                <a:cxn ang="0">
                  <a:pos x="159" y="192"/>
                </a:cxn>
                <a:cxn ang="0">
                  <a:pos x="118" y="200"/>
                </a:cxn>
              </a:cxnLst>
              <a:rect l="0" t="0" r="r" b="b"/>
              <a:pathLst>
                <a:path w="186" h="209">
                  <a:moveTo>
                    <a:pt x="118" y="200"/>
                  </a:moveTo>
                  <a:lnTo>
                    <a:pt x="44" y="209"/>
                  </a:lnTo>
                  <a:lnTo>
                    <a:pt x="7" y="196"/>
                  </a:lnTo>
                  <a:lnTo>
                    <a:pt x="0" y="176"/>
                  </a:lnTo>
                  <a:lnTo>
                    <a:pt x="8" y="30"/>
                  </a:lnTo>
                  <a:lnTo>
                    <a:pt x="86" y="0"/>
                  </a:lnTo>
                  <a:lnTo>
                    <a:pt x="164" y="24"/>
                  </a:lnTo>
                  <a:lnTo>
                    <a:pt x="184" y="129"/>
                  </a:lnTo>
                  <a:lnTo>
                    <a:pt x="186" y="165"/>
                  </a:lnTo>
                  <a:lnTo>
                    <a:pt x="159" y="192"/>
                  </a:lnTo>
                  <a:lnTo>
                    <a:pt x="118" y="200"/>
                  </a:lnTo>
                  <a:close/>
                </a:path>
              </a:pathLst>
            </a:custGeom>
            <a:solidFill>
              <a:schemeClr val="bg1"/>
            </a:solidFill>
            <a:ln w="0">
              <a:solidFill>
                <a:schemeClr val="tx1"/>
              </a:solidFill>
              <a:prstDash val="solid"/>
              <a:round/>
              <a:headEnd/>
              <a:tailEnd/>
            </a:ln>
          </p:spPr>
          <p:txBody>
            <a:bodyPr/>
            <a:lstStyle/>
            <a:p>
              <a:endParaRPr lang="el-GR"/>
            </a:p>
          </p:txBody>
        </p:sp>
        <p:sp>
          <p:nvSpPr>
            <p:cNvPr id="556081" name="Freeform 49"/>
            <p:cNvSpPr>
              <a:spLocks noChangeAspect="1"/>
            </p:cNvSpPr>
            <p:nvPr/>
          </p:nvSpPr>
          <p:spPr bwMode="auto">
            <a:xfrm rot="-1788161">
              <a:off x="3222" y="2781"/>
              <a:ext cx="296" cy="575"/>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solidFill>
            <a:ln w="0">
              <a:solidFill>
                <a:schemeClr val="tx1"/>
              </a:solidFill>
              <a:prstDash val="solid"/>
              <a:round/>
              <a:headEnd/>
              <a:tailEnd/>
            </a:ln>
          </p:spPr>
          <p:txBody>
            <a:bodyPr/>
            <a:lstStyle/>
            <a:p>
              <a:endParaRPr lang="el-GR"/>
            </a:p>
          </p:txBody>
        </p:sp>
        <p:sp>
          <p:nvSpPr>
            <p:cNvPr id="556083" name="Freeform 51"/>
            <p:cNvSpPr>
              <a:spLocks noChangeAspect="1"/>
            </p:cNvSpPr>
            <p:nvPr/>
          </p:nvSpPr>
          <p:spPr bwMode="auto">
            <a:xfrm>
              <a:off x="2748" y="2490"/>
              <a:ext cx="331" cy="144"/>
            </a:xfrm>
            <a:custGeom>
              <a:avLst/>
              <a:gdLst/>
              <a:ahLst/>
              <a:cxnLst>
                <a:cxn ang="0">
                  <a:pos x="0" y="26"/>
                </a:cxn>
                <a:cxn ang="0">
                  <a:pos x="33" y="144"/>
                </a:cxn>
                <a:cxn ang="0">
                  <a:pos x="306" y="132"/>
                </a:cxn>
                <a:cxn ang="0">
                  <a:pos x="331" y="3"/>
                </a:cxn>
                <a:cxn ang="0">
                  <a:pos x="269" y="0"/>
                </a:cxn>
                <a:cxn ang="0">
                  <a:pos x="234" y="3"/>
                </a:cxn>
                <a:cxn ang="0">
                  <a:pos x="169" y="12"/>
                </a:cxn>
                <a:cxn ang="0">
                  <a:pos x="43" y="16"/>
                </a:cxn>
                <a:cxn ang="0">
                  <a:pos x="0" y="26"/>
                </a:cxn>
              </a:cxnLst>
              <a:rect l="0" t="0" r="r" b="b"/>
              <a:pathLst>
                <a:path w="331" h="144">
                  <a:moveTo>
                    <a:pt x="0" y="26"/>
                  </a:moveTo>
                  <a:lnTo>
                    <a:pt x="33" y="144"/>
                  </a:lnTo>
                  <a:lnTo>
                    <a:pt x="306" y="132"/>
                  </a:lnTo>
                  <a:lnTo>
                    <a:pt x="331" y="3"/>
                  </a:lnTo>
                  <a:lnTo>
                    <a:pt x="269" y="0"/>
                  </a:lnTo>
                  <a:lnTo>
                    <a:pt x="234" y="3"/>
                  </a:lnTo>
                  <a:lnTo>
                    <a:pt x="169" y="12"/>
                  </a:lnTo>
                  <a:lnTo>
                    <a:pt x="43" y="16"/>
                  </a:lnTo>
                  <a:lnTo>
                    <a:pt x="0" y="26"/>
                  </a:lnTo>
                  <a:close/>
                </a:path>
              </a:pathLst>
            </a:custGeom>
            <a:solidFill>
              <a:srgbClr val="FF9999"/>
            </a:solidFill>
            <a:ln w="0">
              <a:solidFill>
                <a:schemeClr val="tx1"/>
              </a:solidFill>
              <a:prstDash val="solid"/>
              <a:round/>
              <a:headEnd/>
              <a:tailEnd/>
            </a:ln>
          </p:spPr>
          <p:txBody>
            <a:bodyPr/>
            <a:lstStyle/>
            <a:p>
              <a:endParaRPr lang="el-GR"/>
            </a:p>
          </p:txBody>
        </p:sp>
        <p:sp>
          <p:nvSpPr>
            <p:cNvPr id="556084" name="Freeform 52"/>
            <p:cNvSpPr>
              <a:spLocks noChangeAspect="1"/>
            </p:cNvSpPr>
            <p:nvPr/>
          </p:nvSpPr>
          <p:spPr bwMode="auto">
            <a:xfrm rot="-826427">
              <a:off x="2689" y="1961"/>
              <a:ext cx="399" cy="570"/>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solidFill>
            <a:ln w="0">
              <a:solidFill>
                <a:schemeClr val="tx1"/>
              </a:solidFill>
              <a:prstDash val="solid"/>
              <a:round/>
              <a:headEnd/>
              <a:tailEnd/>
            </a:ln>
          </p:spPr>
          <p:txBody>
            <a:bodyPr/>
            <a:lstStyle/>
            <a:p>
              <a:endParaRPr lang="el-GR"/>
            </a:p>
          </p:txBody>
        </p:sp>
        <p:sp>
          <p:nvSpPr>
            <p:cNvPr id="556085" name="Freeform 53"/>
            <p:cNvSpPr>
              <a:spLocks noChangeAspect="1"/>
            </p:cNvSpPr>
            <p:nvPr/>
          </p:nvSpPr>
          <p:spPr bwMode="auto">
            <a:xfrm rot="-826427">
              <a:off x="2822" y="1920"/>
              <a:ext cx="129" cy="345"/>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solidFill>
            <a:ln w="0">
              <a:solidFill>
                <a:schemeClr val="tx1"/>
              </a:solidFill>
              <a:prstDash val="solid"/>
              <a:round/>
              <a:headEnd/>
              <a:tailEnd/>
            </a:ln>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8112" name="Group 32"/>
          <p:cNvGrpSpPr>
            <a:grpSpLocks/>
          </p:cNvGrpSpPr>
          <p:nvPr/>
        </p:nvGrpSpPr>
        <p:grpSpPr bwMode="auto">
          <a:xfrm rot="534609">
            <a:off x="3144838" y="3937000"/>
            <a:ext cx="1058862" cy="1376363"/>
            <a:chOff x="2214" y="2239"/>
            <a:chExt cx="367" cy="477"/>
          </a:xfrm>
        </p:grpSpPr>
        <p:sp>
          <p:nvSpPr>
            <p:cNvPr id="558113" name="Freeform 33"/>
            <p:cNvSpPr>
              <a:spLocks noChangeAspect="1"/>
            </p:cNvSpPr>
            <p:nvPr/>
          </p:nvSpPr>
          <p:spPr bwMode="auto">
            <a:xfrm>
              <a:off x="2336" y="2239"/>
              <a:ext cx="245" cy="189"/>
            </a:xfrm>
            <a:custGeom>
              <a:avLst/>
              <a:gdLst/>
              <a:ahLst/>
              <a:cxnLst>
                <a:cxn ang="0">
                  <a:pos x="0" y="127"/>
                </a:cxn>
                <a:cxn ang="0">
                  <a:pos x="2" y="82"/>
                </a:cxn>
                <a:cxn ang="0">
                  <a:pos x="2" y="48"/>
                </a:cxn>
                <a:cxn ang="0">
                  <a:pos x="9" y="27"/>
                </a:cxn>
                <a:cxn ang="0">
                  <a:pos x="27" y="0"/>
                </a:cxn>
                <a:cxn ang="0">
                  <a:pos x="54" y="2"/>
                </a:cxn>
                <a:cxn ang="0">
                  <a:pos x="61" y="14"/>
                </a:cxn>
                <a:cxn ang="0">
                  <a:pos x="36" y="59"/>
                </a:cxn>
                <a:cxn ang="0">
                  <a:pos x="61" y="14"/>
                </a:cxn>
                <a:cxn ang="0">
                  <a:pos x="70" y="7"/>
                </a:cxn>
                <a:cxn ang="0">
                  <a:pos x="82" y="5"/>
                </a:cxn>
                <a:cxn ang="0">
                  <a:pos x="102" y="9"/>
                </a:cxn>
                <a:cxn ang="0">
                  <a:pos x="136" y="25"/>
                </a:cxn>
                <a:cxn ang="0">
                  <a:pos x="145" y="48"/>
                </a:cxn>
                <a:cxn ang="0">
                  <a:pos x="141" y="66"/>
                </a:cxn>
                <a:cxn ang="0">
                  <a:pos x="129" y="93"/>
                </a:cxn>
                <a:cxn ang="0">
                  <a:pos x="141" y="66"/>
                </a:cxn>
                <a:cxn ang="0">
                  <a:pos x="145" y="48"/>
                </a:cxn>
                <a:cxn ang="0">
                  <a:pos x="156" y="39"/>
                </a:cxn>
                <a:cxn ang="0">
                  <a:pos x="184" y="39"/>
                </a:cxn>
                <a:cxn ang="0">
                  <a:pos x="204" y="43"/>
                </a:cxn>
                <a:cxn ang="0">
                  <a:pos x="224" y="48"/>
                </a:cxn>
                <a:cxn ang="0">
                  <a:pos x="231" y="61"/>
                </a:cxn>
                <a:cxn ang="0">
                  <a:pos x="234" y="95"/>
                </a:cxn>
                <a:cxn ang="0">
                  <a:pos x="227" y="116"/>
                </a:cxn>
                <a:cxn ang="0">
                  <a:pos x="197" y="152"/>
                </a:cxn>
                <a:cxn ang="0">
                  <a:pos x="181" y="181"/>
                </a:cxn>
                <a:cxn ang="0">
                  <a:pos x="141" y="179"/>
                </a:cxn>
                <a:cxn ang="0">
                  <a:pos x="97" y="168"/>
                </a:cxn>
                <a:cxn ang="0">
                  <a:pos x="50" y="152"/>
                </a:cxn>
                <a:cxn ang="0">
                  <a:pos x="0" y="127"/>
                </a:cxn>
              </a:cxnLst>
              <a:rect l="0" t="0" r="r" b="b"/>
              <a:pathLst>
                <a:path w="234" h="181">
                  <a:moveTo>
                    <a:pt x="0" y="127"/>
                  </a:moveTo>
                  <a:lnTo>
                    <a:pt x="2" y="82"/>
                  </a:lnTo>
                  <a:lnTo>
                    <a:pt x="2" y="48"/>
                  </a:lnTo>
                  <a:lnTo>
                    <a:pt x="9" y="27"/>
                  </a:lnTo>
                  <a:lnTo>
                    <a:pt x="27" y="0"/>
                  </a:lnTo>
                  <a:lnTo>
                    <a:pt x="54" y="2"/>
                  </a:lnTo>
                  <a:lnTo>
                    <a:pt x="61" y="14"/>
                  </a:lnTo>
                  <a:lnTo>
                    <a:pt x="36" y="59"/>
                  </a:lnTo>
                  <a:lnTo>
                    <a:pt x="61" y="14"/>
                  </a:lnTo>
                  <a:lnTo>
                    <a:pt x="70" y="7"/>
                  </a:lnTo>
                  <a:lnTo>
                    <a:pt x="82" y="5"/>
                  </a:lnTo>
                  <a:lnTo>
                    <a:pt x="102" y="9"/>
                  </a:lnTo>
                  <a:lnTo>
                    <a:pt x="136" y="25"/>
                  </a:lnTo>
                  <a:lnTo>
                    <a:pt x="145" y="48"/>
                  </a:lnTo>
                  <a:lnTo>
                    <a:pt x="141" y="66"/>
                  </a:lnTo>
                  <a:lnTo>
                    <a:pt x="129" y="93"/>
                  </a:lnTo>
                  <a:lnTo>
                    <a:pt x="141" y="66"/>
                  </a:lnTo>
                  <a:lnTo>
                    <a:pt x="145" y="48"/>
                  </a:lnTo>
                  <a:lnTo>
                    <a:pt x="156" y="39"/>
                  </a:lnTo>
                  <a:lnTo>
                    <a:pt x="184" y="39"/>
                  </a:lnTo>
                  <a:lnTo>
                    <a:pt x="204" y="43"/>
                  </a:lnTo>
                  <a:lnTo>
                    <a:pt x="224" y="48"/>
                  </a:lnTo>
                  <a:lnTo>
                    <a:pt x="231" y="61"/>
                  </a:lnTo>
                  <a:lnTo>
                    <a:pt x="234" y="95"/>
                  </a:lnTo>
                  <a:lnTo>
                    <a:pt x="227" y="116"/>
                  </a:lnTo>
                  <a:lnTo>
                    <a:pt x="197" y="152"/>
                  </a:lnTo>
                  <a:lnTo>
                    <a:pt x="181" y="181"/>
                  </a:lnTo>
                  <a:lnTo>
                    <a:pt x="141" y="179"/>
                  </a:lnTo>
                  <a:lnTo>
                    <a:pt x="97" y="168"/>
                  </a:lnTo>
                  <a:lnTo>
                    <a:pt x="50" y="152"/>
                  </a:lnTo>
                  <a:lnTo>
                    <a:pt x="0" y="127"/>
                  </a:lnTo>
                  <a:close/>
                </a:path>
              </a:pathLst>
            </a:custGeom>
            <a:solidFill>
              <a:schemeClr val="bg1"/>
            </a:solidFill>
            <a:ln w="0">
              <a:solidFill>
                <a:schemeClr val="tx1"/>
              </a:solidFill>
              <a:prstDash val="solid"/>
              <a:round/>
              <a:headEnd/>
              <a:tailEnd/>
            </a:ln>
          </p:spPr>
          <p:txBody>
            <a:bodyPr/>
            <a:lstStyle/>
            <a:p>
              <a:endParaRPr lang="el-GR"/>
            </a:p>
          </p:txBody>
        </p:sp>
        <p:sp>
          <p:nvSpPr>
            <p:cNvPr id="558114" name="Freeform 34"/>
            <p:cNvSpPr>
              <a:spLocks noChangeAspect="1"/>
            </p:cNvSpPr>
            <p:nvPr/>
          </p:nvSpPr>
          <p:spPr bwMode="auto">
            <a:xfrm>
              <a:off x="2214" y="2372"/>
              <a:ext cx="311" cy="344"/>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115" name="Group 35"/>
          <p:cNvGrpSpPr>
            <a:grpSpLocks/>
          </p:cNvGrpSpPr>
          <p:nvPr/>
        </p:nvGrpSpPr>
        <p:grpSpPr bwMode="auto">
          <a:xfrm rot="-844559">
            <a:off x="5424488" y="3998913"/>
            <a:ext cx="554037" cy="1292225"/>
            <a:chOff x="2711" y="2360"/>
            <a:chExt cx="213" cy="497"/>
          </a:xfrm>
        </p:grpSpPr>
        <p:sp>
          <p:nvSpPr>
            <p:cNvPr id="558116" name="Freeform 36"/>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0">
              <a:solidFill>
                <a:schemeClr val="tx1"/>
              </a:solidFill>
              <a:prstDash val="solid"/>
              <a:round/>
              <a:headEnd/>
              <a:tailEnd/>
            </a:ln>
          </p:spPr>
          <p:txBody>
            <a:bodyPr/>
            <a:lstStyle/>
            <a:p>
              <a:endParaRPr lang="el-GR"/>
            </a:p>
          </p:txBody>
        </p:sp>
        <p:sp>
          <p:nvSpPr>
            <p:cNvPr id="558117" name="Freeform 37"/>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118" name="Group 38"/>
          <p:cNvGrpSpPr>
            <a:grpSpLocks/>
          </p:cNvGrpSpPr>
          <p:nvPr/>
        </p:nvGrpSpPr>
        <p:grpSpPr bwMode="auto">
          <a:xfrm rot="-610285">
            <a:off x="5834063" y="3970338"/>
            <a:ext cx="563562" cy="1485900"/>
            <a:chOff x="2894" y="2383"/>
            <a:chExt cx="195" cy="515"/>
          </a:xfrm>
        </p:grpSpPr>
        <p:sp>
          <p:nvSpPr>
            <p:cNvPr id="558119" name="Freeform 39"/>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0">
              <a:solidFill>
                <a:schemeClr val="tx1"/>
              </a:solidFill>
              <a:prstDash val="solid"/>
              <a:round/>
              <a:headEnd/>
              <a:tailEnd/>
            </a:ln>
          </p:spPr>
          <p:txBody>
            <a:bodyPr/>
            <a:lstStyle/>
            <a:p>
              <a:endParaRPr lang="el-GR"/>
            </a:p>
          </p:txBody>
        </p:sp>
        <p:sp>
          <p:nvSpPr>
            <p:cNvPr id="558120" name="Freeform 40"/>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121" name="Group 41"/>
          <p:cNvGrpSpPr>
            <a:grpSpLocks/>
          </p:cNvGrpSpPr>
          <p:nvPr/>
        </p:nvGrpSpPr>
        <p:grpSpPr bwMode="auto">
          <a:xfrm rot="-1788161">
            <a:off x="5014913" y="4046538"/>
            <a:ext cx="635000" cy="1276350"/>
            <a:chOff x="2497" y="2338"/>
            <a:chExt cx="228" cy="459"/>
          </a:xfrm>
        </p:grpSpPr>
        <p:sp>
          <p:nvSpPr>
            <p:cNvPr id="558122" name="Freeform 42"/>
            <p:cNvSpPr>
              <a:spLocks noChangeAspect="1"/>
            </p:cNvSpPr>
            <p:nvPr/>
          </p:nvSpPr>
          <p:spPr bwMode="auto">
            <a:xfrm>
              <a:off x="2568" y="2338"/>
              <a:ext cx="157" cy="172"/>
            </a:xfrm>
            <a:custGeom>
              <a:avLst/>
              <a:gdLst/>
              <a:ahLst/>
              <a:cxnLst>
                <a:cxn ang="0">
                  <a:pos x="52" y="157"/>
                </a:cxn>
                <a:cxn ang="0">
                  <a:pos x="14" y="141"/>
                </a:cxn>
                <a:cxn ang="0">
                  <a:pos x="0" y="125"/>
                </a:cxn>
                <a:cxn ang="0">
                  <a:pos x="2" y="114"/>
                </a:cxn>
                <a:cxn ang="0">
                  <a:pos x="5" y="71"/>
                </a:cxn>
                <a:cxn ang="0">
                  <a:pos x="5" y="48"/>
                </a:cxn>
                <a:cxn ang="0">
                  <a:pos x="18" y="21"/>
                </a:cxn>
                <a:cxn ang="0">
                  <a:pos x="36" y="5"/>
                </a:cxn>
                <a:cxn ang="0">
                  <a:pos x="66" y="5"/>
                </a:cxn>
                <a:cxn ang="0">
                  <a:pos x="102" y="0"/>
                </a:cxn>
                <a:cxn ang="0">
                  <a:pos x="111" y="0"/>
                </a:cxn>
                <a:cxn ang="0">
                  <a:pos x="132" y="21"/>
                </a:cxn>
                <a:cxn ang="0">
                  <a:pos x="139" y="39"/>
                </a:cxn>
                <a:cxn ang="0">
                  <a:pos x="150" y="64"/>
                </a:cxn>
                <a:cxn ang="0">
                  <a:pos x="148" y="80"/>
                </a:cxn>
                <a:cxn ang="0">
                  <a:pos x="136" y="107"/>
                </a:cxn>
                <a:cxn ang="0">
                  <a:pos x="102" y="141"/>
                </a:cxn>
                <a:cxn ang="0">
                  <a:pos x="93" y="159"/>
                </a:cxn>
                <a:cxn ang="0">
                  <a:pos x="73" y="164"/>
                </a:cxn>
                <a:cxn ang="0">
                  <a:pos x="52" y="157"/>
                </a:cxn>
              </a:cxnLst>
              <a:rect l="0" t="0" r="r" b="b"/>
              <a:pathLst>
                <a:path w="150" h="164">
                  <a:moveTo>
                    <a:pt x="52" y="157"/>
                  </a:moveTo>
                  <a:lnTo>
                    <a:pt x="14" y="141"/>
                  </a:lnTo>
                  <a:lnTo>
                    <a:pt x="0" y="125"/>
                  </a:lnTo>
                  <a:lnTo>
                    <a:pt x="2" y="114"/>
                  </a:lnTo>
                  <a:lnTo>
                    <a:pt x="5" y="71"/>
                  </a:lnTo>
                  <a:lnTo>
                    <a:pt x="5" y="48"/>
                  </a:lnTo>
                  <a:lnTo>
                    <a:pt x="18" y="21"/>
                  </a:lnTo>
                  <a:lnTo>
                    <a:pt x="36" y="5"/>
                  </a:lnTo>
                  <a:lnTo>
                    <a:pt x="66" y="5"/>
                  </a:lnTo>
                  <a:lnTo>
                    <a:pt x="102" y="0"/>
                  </a:lnTo>
                  <a:lnTo>
                    <a:pt x="111" y="0"/>
                  </a:lnTo>
                  <a:lnTo>
                    <a:pt x="132" y="21"/>
                  </a:lnTo>
                  <a:lnTo>
                    <a:pt x="139" y="39"/>
                  </a:lnTo>
                  <a:lnTo>
                    <a:pt x="150" y="64"/>
                  </a:lnTo>
                  <a:lnTo>
                    <a:pt x="148" y="80"/>
                  </a:lnTo>
                  <a:lnTo>
                    <a:pt x="136" y="107"/>
                  </a:lnTo>
                  <a:lnTo>
                    <a:pt x="102" y="141"/>
                  </a:lnTo>
                  <a:lnTo>
                    <a:pt x="93" y="159"/>
                  </a:lnTo>
                  <a:lnTo>
                    <a:pt x="73" y="164"/>
                  </a:lnTo>
                  <a:lnTo>
                    <a:pt x="52" y="157"/>
                  </a:lnTo>
                  <a:close/>
                </a:path>
              </a:pathLst>
            </a:custGeom>
            <a:solidFill>
              <a:schemeClr val="bg1"/>
            </a:solidFill>
            <a:ln w="0">
              <a:solidFill>
                <a:schemeClr val="tx1"/>
              </a:solidFill>
              <a:prstDash val="solid"/>
              <a:round/>
              <a:headEnd/>
              <a:tailEnd/>
            </a:ln>
          </p:spPr>
          <p:txBody>
            <a:bodyPr/>
            <a:lstStyle/>
            <a:p>
              <a:endParaRPr lang="el-GR"/>
            </a:p>
          </p:txBody>
        </p:sp>
        <p:sp>
          <p:nvSpPr>
            <p:cNvPr id="558123" name="Freeform 43"/>
            <p:cNvSpPr>
              <a:spLocks noChangeAspect="1"/>
            </p:cNvSpPr>
            <p:nvPr/>
          </p:nvSpPr>
          <p:spPr bwMode="auto">
            <a:xfrm>
              <a:off x="2497" y="2469"/>
              <a:ext cx="169" cy="328"/>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124" name="Group 44"/>
          <p:cNvGrpSpPr>
            <a:grpSpLocks/>
          </p:cNvGrpSpPr>
          <p:nvPr/>
        </p:nvGrpSpPr>
        <p:grpSpPr bwMode="auto">
          <a:xfrm rot="-826427">
            <a:off x="4167188" y="3078163"/>
            <a:ext cx="782637" cy="1387475"/>
            <a:chOff x="2459" y="1733"/>
            <a:chExt cx="316" cy="560"/>
          </a:xfrm>
        </p:grpSpPr>
        <p:sp>
          <p:nvSpPr>
            <p:cNvPr id="558125" name="Freeform 45"/>
            <p:cNvSpPr>
              <a:spLocks noChangeAspect="1"/>
            </p:cNvSpPr>
            <p:nvPr/>
          </p:nvSpPr>
          <p:spPr bwMode="auto">
            <a:xfrm>
              <a:off x="2459" y="2087"/>
              <a:ext cx="276" cy="206"/>
            </a:xfrm>
            <a:custGeom>
              <a:avLst/>
              <a:gdLst/>
              <a:ahLst/>
              <a:cxnLst>
                <a:cxn ang="0">
                  <a:pos x="57" y="0"/>
                </a:cxn>
                <a:cxn ang="0">
                  <a:pos x="23" y="54"/>
                </a:cxn>
                <a:cxn ang="0">
                  <a:pos x="11" y="75"/>
                </a:cxn>
                <a:cxn ang="0">
                  <a:pos x="0" y="97"/>
                </a:cxn>
                <a:cxn ang="0">
                  <a:pos x="2" y="127"/>
                </a:cxn>
                <a:cxn ang="0">
                  <a:pos x="16" y="129"/>
                </a:cxn>
                <a:cxn ang="0">
                  <a:pos x="13" y="107"/>
                </a:cxn>
                <a:cxn ang="0">
                  <a:pos x="16" y="129"/>
                </a:cxn>
                <a:cxn ang="0">
                  <a:pos x="29" y="147"/>
                </a:cxn>
                <a:cxn ang="0">
                  <a:pos x="50" y="168"/>
                </a:cxn>
                <a:cxn ang="0">
                  <a:pos x="66" y="172"/>
                </a:cxn>
                <a:cxn ang="0">
                  <a:pos x="100" y="159"/>
                </a:cxn>
                <a:cxn ang="0">
                  <a:pos x="120" y="154"/>
                </a:cxn>
                <a:cxn ang="0">
                  <a:pos x="118" y="136"/>
                </a:cxn>
                <a:cxn ang="0">
                  <a:pos x="122" y="109"/>
                </a:cxn>
                <a:cxn ang="0">
                  <a:pos x="118" y="136"/>
                </a:cxn>
                <a:cxn ang="0">
                  <a:pos x="120" y="154"/>
                </a:cxn>
                <a:cxn ang="0">
                  <a:pos x="154" y="190"/>
                </a:cxn>
                <a:cxn ang="0">
                  <a:pos x="163" y="197"/>
                </a:cxn>
                <a:cxn ang="0">
                  <a:pos x="175" y="197"/>
                </a:cxn>
                <a:cxn ang="0">
                  <a:pos x="229" y="184"/>
                </a:cxn>
                <a:cxn ang="0">
                  <a:pos x="247" y="172"/>
                </a:cxn>
                <a:cxn ang="0">
                  <a:pos x="258" y="159"/>
                </a:cxn>
                <a:cxn ang="0">
                  <a:pos x="263" y="141"/>
                </a:cxn>
                <a:cxn ang="0">
                  <a:pos x="254" y="84"/>
                </a:cxn>
                <a:cxn ang="0">
                  <a:pos x="254" y="63"/>
                </a:cxn>
                <a:cxn ang="0">
                  <a:pos x="256" y="34"/>
                </a:cxn>
                <a:cxn ang="0">
                  <a:pos x="220" y="23"/>
                </a:cxn>
                <a:cxn ang="0">
                  <a:pos x="199" y="20"/>
                </a:cxn>
                <a:cxn ang="0">
                  <a:pos x="159" y="16"/>
                </a:cxn>
                <a:cxn ang="0">
                  <a:pos x="84" y="0"/>
                </a:cxn>
                <a:cxn ang="0">
                  <a:pos x="57" y="0"/>
                </a:cxn>
              </a:cxnLst>
              <a:rect l="0" t="0" r="r" b="b"/>
              <a:pathLst>
                <a:path w="263" h="197">
                  <a:moveTo>
                    <a:pt x="57" y="0"/>
                  </a:moveTo>
                  <a:lnTo>
                    <a:pt x="23" y="54"/>
                  </a:lnTo>
                  <a:lnTo>
                    <a:pt x="11" y="75"/>
                  </a:lnTo>
                  <a:lnTo>
                    <a:pt x="0" y="97"/>
                  </a:lnTo>
                  <a:lnTo>
                    <a:pt x="2" y="127"/>
                  </a:lnTo>
                  <a:lnTo>
                    <a:pt x="16" y="129"/>
                  </a:lnTo>
                  <a:lnTo>
                    <a:pt x="13" y="107"/>
                  </a:lnTo>
                  <a:lnTo>
                    <a:pt x="16" y="129"/>
                  </a:lnTo>
                  <a:lnTo>
                    <a:pt x="29" y="147"/>
                  </a:lnTo>
                  <a:lnTo>
                    <a:pt x="50" y="168"/>
                  </a:lnTo>
                  <a:lnTo>
                    <a:pt x="66" y="172"/>
                  </a:lnTo>
                  <a:lnTo>
                    <a:pt x="100" y="159"/>
                  </a:lnTo>
                  <a:lnTo>
                    <a:pt x="120" y="154"/>
                  </a:lnTo>
                  <a:lnTo>
                    <a:pt x="118" y="136"/>
                  </a:lnTo>
                  <a:lnTo>
                    <a:pt x="122" y="109"/>
                  </a:lnTo>
                  <a:lnTo>
                    <a:pt x="118" y="136"/>
                  </a:lnTo>
                  <a:lnTo>
                    <a:pt x="120" y="154"/>
                  </a:lnTo>
                  <a:lnTo>
                    <a:pt x="154" y="190"/>
                  </a:lnTo>
                  <a:lnTo>
                    <a:pt x="163" y="197"/>
                  </a:lnTo>
                  <a:lnTo>
                    <a:pt x="175" y="197"/>
                  </a:lnTo>
                  <a:lnTo>
                    <a:pt x="229" y="184"/>
                  </a:lnTo>
                  <a:lnTo>
                    <a:pt x="247" y="172"/>
                  </a:lnTo>
                  <a:lnTo>
                    <a:pt x="258" y="159"/>
                  </a:lnTo>
                  <a:lnTo>
                    <a:pt x="263" y="141"/>
                  </a:lnTo>
                  <a:lnTo>
                    <a:pt x="254" y="84"/>
                  </a:lnTo>
                  <a:lnTo>
                    <a:pt x="254" y="63"/>
                  </a:lnTo>
                  <a:lnTo>
                    <a:pt x="256" y="34"/>
                  </a:lnTo>
                  <a:lnTo>
                    <a:pt x="220" y="23"/>
                  </a:lnTo>
                  <a:lnTo>
                    <a:pt x="199" y="20"/>
                  </a:lnTo>
                  <a:lnTo>
                    <a:pt x="159" y="16"/>
                  </a:lnTo>
                  <a:lnTo>
                    <a:pt x="84" y="0"/>
                  </a:lnTo>
                  <a:lnTo>
                    <a:pt x="57" y="0"/>
                  </a:lnTo>
                  <a:close/>
                </a:path>
              </a:pathLst>
            </a:custGeom>
            <a:solidFill>
              <a:schemeClr val="bg1"/>
            </a:solidFill>
            <a:ln w="0">
              <a:solidFill>
                <a:schemeClr val="tx1"/>
              </a:solidFill>
              <a:prstDash val="solid"/>
              <a:round/>
              <a:headEnd/>
              <a:tailEnd/>
            </a:ln>
          </p:spPr>
          <p:txBody>
            <a:bodyPr/>
            <a:lstStyle/>
            <a:p>
              <a:endParaRPr lang="el-GR"/>
            </a:p>
          </p:txBody>
        </p:sp>
        <p:sp>
          <p:nvSpPr>
            <p:cNvPr id="558126" name="Freeform 46"/>
            <p:cNvSpPr>
              <a:spLocks noChangeAspect="1"/>
            </p:cNvSpPr>
            <p:nvPr/>
          </p:nvSpPr>
          <p:spPr bwMode="auto">
            <a:xfrm>
              <a:off x="2519" y="1757"/>
              <a:ext cx="256" cy="365"/>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solidFill>
            <a:ln w="0">
              <a:solidFill>
                <a:schemeClr val="tx1"/>
              </a:solidFill>
              <a:prstDash val="solid"/>
              <a:round/>
              <a:headEnd/>
              <a:tailEnd/>
            </a:ln>
          </p:spPr>
          <p:txBody>
            <a:bodyPr/>
            <a:lstStyle/>
            <a:p>
              <a:endParaRPr lang="el-GR"/>
            </a:p>
          </p:txBody>
        </p:sp>
        <p:sp>
          <p:nvSpPr>
            <p:cNvPr id="558127" name="Freeform 47"/>
            <p:cNvSpPr>
              <a:spLocks noChangeAspect="1"/>
            </p:cNvSpPr>
            <p:nvPr/>
          </p:nvSpPr>
          <p:spPr bwMode="auto">
            <a:xfrm>
              <a:off x="2628" y="1733"/>
              <a:ext cx="83" cy="221"/>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082" name="Group 2"/>
          <p:cNvGrpSpPr>
            <a:grpSpLocks/>
          </p:cNvGrpSpPr>
          <p:nvPr/>
        </p:nvGrpSpPr>
        <p:grpSpPr bwMode="auto">
          <a:xfrm rot="534609">
            <a:off x="3122613" y="1720850"/>
            <a:ext cx="1058862" cy="1376363"/>
            <a:chOff x="2214" y="2239"/>
            <a:chExt cx="367" cy="477"/>
          </a:xfrm>
        </p:grpSpPr>
        <p:sp>
          <p:nvSpPr>
            <p:cNvPr id="558083" name="Freeform 3"/>
            <p:cNvSpPr>
              <a:spLocks noChangeAspect="1"/>
            </p:cNvSpPr>
            <p:nvPr/>
          </p:nvSpPr>
          <p:spPr bwMode="auto">
            <a:xfrm>
              <a:off x="2336" y="2239"/>
              <a:ext cx="245" cy="189"/>
            </a:xfrm>
            <a:custGeom>
              <a:avLst/>
              <a:gdLst/>
              <a:ahLst/>
              <a:cxnLst>
                <a:cxn ang="0">
                  <a:pos x="0" y="127"/>
                </a:cxn>
                <a:cxn ang="0">
                  <a:pos x="2" y="82"/>
                </a:cxn>
                <a:cxn ang="0">
                  <a:pos x="2" y="48"/>
                </a:cxn>
                <a:cxn ang="0">
                  <a:pos x="9" y="27"/>
                </a:cxn>
                <a:cxn ang="0">
                  <a:pos x="27" y="0"/>
                </a:cxn>
                <a:cxn ang="0">
                  <a:pos x="54" y="2"/>
                </a:cxn>
                <a:cxn ang="0">
                  <a:pos x="61" y="14"/>
                </a:cxn>
                <a:cxn ang="0">
                  <a:pos x="36" y="59"/>
                </a:cxn>
                <a:cxn ang="0">
                  <a:pos x="61" y="14"/>
                </a:cxn>
                <a:cxn ang="0">
                  <a:pos x="70" y="7"/>
                </a:cxn>
                <a:cxn ang="0">
                  <a:pos x="82" y="5"/>
                </a:cxn>
                <a:cxn ang="0">
                  <a:pos x="102" y="9"/>
                </a:cxn>
                <a:cxn ang="0">
                  <a:pos x="136" y="25"/>
                </a:cxn>
                <a:cxn ang="0">
                  <a:pos x="145" y="48"/>
                </a:cxn>
                <a:cxn ang="0">
                  <a:pos x="141" y="66"/>
                </a:cxn>
                <a:cxn ang="0">
                  <a:pos x="129" y="93"/>
                </a:cxn>
                <a:cxn ang="0">
                  <a:pos x="141" y="66"/>
                </a:cxn>
                <a:cxn ang="0">
                  <a:pos x="145" y="48"/>
                </a:cxn>
                <a:cxn ang="0">
                  <a:pos x="156" y="39"/>
                </a:cxn>
                <a:cxn ang="0">
                  <a:pos x="184" y="39"/>
                </a:cxn>
                <a:cxn ang="0">
                  <a:pos x="204" y="43"/>
                </a:cxn>
                <a:cxn ang="0">
                  <a:pos x="224" y="48"/>
                </a:cxn>
                <a:cxn ang="0">
                  <a:pos x="231" y="61"/>
                </a:cxn>
                <a:cxn ang="0">
                  <a:pos x="234" y="95"/>
                </a:cxn>
                <a:cxn ang="0">
                  <a:pos x="227" y="116"/>
                </a:cxn>
                <a:cxn ang="0">
                  <a:pos x="197" y="152"/>
                </a:cxn>
                <a:cxn ang="0">
                  <a:pos x="181" y="181"/>
                </a:cxn>
                <a:cxn ang="0">
                  <a:pos x="141" y="179"/>
                </a:cxn>
                <a:cxn ang="0">
                  <a:pos x="97" y="168"/>
                </a:cxn>
                <a:cxn ang="0">
                  <a:pos x="50" y="152"/>
                </a:cxn>
                <a:cxn ang="0">
                  <a:pos x="0" y="127"/>
                </a:cxn>
              </a:cxnLst>
              <a:rect l="0" t="0" r="r" b="b"/>
              <a:pathLst>
                <a:path w="234" h="181">
                  <a:moveTo>
                    <a:pt x="0" y="127"/>
                  </a:moveTo>
                  <a:lnTo>
                    <a:pt x="2" y="82"/>
                  </a:lnTo>
                  <a:lnTo>
                    <a:pt x="2" y="48"/>
                  </a:lnTo>
                  <a:lnTo>
                    <a:pt x="9" y="27"/>
                  </a:lnTo>
                  <a:lnTo>
                    <a:pt x="27" y="0"/>
                  </a:lnTo>
                  <a:lnTo>
                    <a:pt x="54" y="2"/>
                  </a:lnTo>
                  <a:lnTo>
                    <a:pt x="61" y="14"/>
                  </a:lnTo>
                  <a:lnTo>
                    <a:pt x="36" y="59"/>
                  </a:lnTo>
                  <a:lnTo>
                    <a:pt x="61" y="14"/>
                  </a:lnTo>
                  <a:lnTo>
                    <a:pt x="70" y="7"/>
                  </a:lnTo>
                  <a:lnTo>
                    <a:pt x="82" y="5"/>
                  </a:lnTo>
                  <a:lnTo>
                    <a:pt x="102" y="9"/>
                  </a:lnTo>
                  <a:lnTo>
                    <a:pt x="136" y="25"/>
                  </a:lnTo>
                  <a:lnTo>
                    <a:pt x="145" y="48"/>
                  </a:lnTo>
                  <a:lnTo>
                    <a:pt x="141" y="66"/>
                  </a:lnTo>
                  <a:lnTo>
                    <a:pt x="129" y="93"/>
                  </a:lnTo>
                  <a:lnTo>
                    <a:pt x="141" y="66"/>
                  </a:lnTo>
                  <a:lnTo>
                    <a:pt x="145" y="48"/>
                  </a:lnTo>
                  <a:lnTo>
                    <a:pt x="156" y="39"/>
                  </a:lnTo>
                  <a:lnTo>
                    <a:pt x="184" y="39"/>
                  </a:lnTo>
                  <a:lnTo>
                    <a:pt x="204" y="43"/>
                  </a:lnTo>
                  <a:lnTo>
                    <a:pt x="224" y="48"/>
                  </a:lnTo>
                  <a:lnTo>
                    <a:pt x="231" y="61"/>
                  </a:lnTo>
                  <a:lnTo>
                    <a:pt x="234" y="95"/>
                  </a:lnTo>
                  <a:lnTo>
                    <a:pt x="227" y="116"/>
                  </a:lnTo>
                  <a:lnTo>
                    <a:pt x="197" y="152"/>
                  </a:lnTo>
                  <a:lnTo>
                    <a:pt x="181" y="181"/>
                  </a:lnTo>
                  <a:lnTo>
                    <a:pt x="141" y="179"/>
                  </a:lnTo>
                  <a:lnTo>
                    <a:pt x="97" y="168"/>
                  </a:lnTo>
                  <a:lnTo>
                    <a:pt x="50" y="152"/>
                  </a:lnTo>
                  <a:lnTo>
                    <a:pt x="0" y="127"/>
                  </a:lnTo>
                  <a:close/>
                </a:path>
              </a:pathLst>
            </a:custGeom>
            <a:solidFill>
              <a:schemeClr val="bg1"/>
            </a:solidFill>
            <a:ln w="0">
              <a:solidFill>
                <a:schemeClr val="tx1"/>
              </a:solidFill>
              <a:prstDash val="solid"/>
              <a:round/>
              <a:headEnd/>
              <a:tailEnd/>
            </a:ln>
          </p:spPr>
          <p:txBody>
            <a:bodyPr/>
            <a:lstStyle/>
            <a:p>
              <a:endParaRPr lang="el-GR"/>
            </a:p>
          </p:txBody>
        </p:sp>
        <p:sp>
          <p:nvSpPr>
            <p:cNvPr id="558084" name="Freeform 4"/>
            <p:cNvSpPr>
              <a:spLocks noChangeAspect="1"/>
            </p:cNvSpPr>
            <p:nvPr/>
          </p:nvSpPr>
          <p:spPr bwMode="auto">
            <a:xfrm>
              <a:off x="2214" y="2372"/>
              <a:ext cx="311" cy="344"/>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085" name="Group 5"/>
          <p:cNvGrpSpPr>
            <a:grpSpLocks/>
          </p:cNvGrpSpPr>
          <p:nvPr/>
        </p:nvGrpSpPr>
        <p:grpSpPr bwMode="auto">
          <a:xfrm rot="-844559">
            <a:off x="5402263" y="1782763"/>
            <a:ext cx="554037" cy="1292225"/>
            <a:chOff x="2711" y="2360"/>
            <a:chExt cx="213" cy="497"/>
          </a:xfrm>
        </p:grpSpPr>
        <p:sp>
          <p:nvSpPr>
            <p:cNvPr id="558086" name="Freeform 6"/>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0">
              <a:solidFill>
                <a:schemeClr val="tx1"/>
              </a:solidFill>
              <a:prstDash val="solid"/>
              <a:round/>
              <a:headEnd/>
              <a:tailEnd/>
            </a:ln>
          </p:spPr>
          <p:txBody>
            <a:bodyPr/>
            <a:lstStyle/>
            <a:p>
              <a:endParaRPr lang="el-GR"/>
            </a:p>
          </p:txBody>
        </p:sp>
        <p:sp>
          <p:nvSpPr>
            <p:cNvPr id="558087" name="Freeform 7"/>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088" name="Group 8"/>
          <p:cNvGrpSpPr>
            <a:grpSpLocks/>
          </p:cNvGrpSpPr>
          <p:nvPr/>
        </p:nvGrpSpPr>
        <p:grpSpPr bwMode="auto">
          <a:xfrm rot="-610285">
            <a:off x="5811838" y="1754188"/>
            <a:ext cx="563562" cy="1485900"/>
            <a:chOff x="2894" y="2383"/>
            <a:chExt cx="195" cy="515"/>
          </a:xfrm>
        </p:grpSpPr>
        <p:sp>
          <p:nvSpPr>
            <p:cNvPr id="558089" name="Freeform 9"/>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0">
              <a:solidFill>
                <a:schemeClr val="tx1"/>
              </a:solidFill>
              <a:prstDash val="solid"/>
              <a:round/>
              <a:headEnd/>
              <a:tailEnd/>
            </a:ln>
          </p:spPr>
          <p:txBody>
            <a:bodyPr/>
            <a:lstStyle/>
            <a:p>
              <a:endParaRPr lang="el-GR"/>
            </a:p>
          </p:txBody>
        </p:sp>
        <p:sp>
          <p:nvSpPr>
            <p:cNvPr id="558090" name="Freeform 10"/>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091" name="Group 11"/>
          <p:cNvGrpSpPr>
            <a:grpSpLocks/>
          </p:cNvGrpSpPr>
          <p:nvPr/>
        </p:nvGrpSpPr>
        <p:grpSpPr bwMode="auto">
          <a:xfrm rot="-1788161">
            <a:off x="4992688" y="1830388"/>
            <a:ext cx="635000" cy="1276350"/>
            <a:chOff x="2497" y="2338"/>
            <a:chExt cx="228" cy="459"/>
          </a:xfrm>
        </p:grpSpPr>
        <p:sp>
          <p:nvSpPr>
            <p:cNvPr id="558092" name="Freeform 12"/>
            <p:cNvSpPr>
              <a:spLocks noChangeAspect="1"/>
            </p:cNvSpPr>
            <p:nvPr/>
          </p:nvSpPr>
          <p:spPr bwMode="auto">
            <a:xfrm>
              <a:off x="2568" y="2338"/>
              <a:ext cx="157" cy="172"/>
            </a:xfrm>
            <a:custGeom>
              <a:avLst/>
              <a:gdLst/>
              <a:ahLst/>
              <a:cxnLst>
                <a:cxn ang="0">
                  <a:pos x="52" y="157"/>
                </a:cxn>
                <a:cxn ang="0">
                  <a:pos x="14" y="141"/>
                </a:cxn>
                <a:cxn ang="0">
                  <a:pos x="0" y="125"/>
                </a:cxn>
                <a:cxn ang="0">
                  <a:pos x="2" y="114"/>
                </a:cxn>
                <a:cxn ang="0">
                  <a:pos x="5" y="71"/>
                </a:cxn>
                <a:cxn ang="0">
                  <a:pos x="5" y="48"/>
                </a:cxn>
                <a:cxn ang="0">
                  <a:pos x="18" y="21"/>
                </a:cxn>
                <a:cxn ang="0">
                  <a:pos x="36" y="5"/>
                </a:cxn>
                <a:cxn ang="0">
                  <a:pos x="66" y="5"/>
                </a:cxn>
                <a:cxn ang="0">
                  <a:pos x="102" y="0"/>
                </a:cxn>
                <a:cxn ang="0">
                  <a:pos x="111" y="0"/>
                </a:cxn>
                <a:cxn ang="0">
                  <a:pos x="132" y="21"/>
                </a:cxn>
                <a:cxn ang="0">
                  <a:pos x="139" y="39"/>
                </a:cxn>
                <a:cxn ang="0">
                  <a:pos x="150" y="64"/>
                </a:cxn>
                <a:cxn ang="0">
                  <a:pos x="148" y="80"/>
                </a:cxn>
                <a:cxn ang="0">
                  <a:pos x="136" y="107"/>
                </a:cxn>
                <a:cxn ang="0">
                  <a:pos x="102" y="141"/>
                </a:cxn>
                <a:cxn ang="0">
                  <a:pos x="93" y="159"/>
                </a:cxn>
                <a:cxn ang="0">
                  <a:pos x="73" y="164"/>
                </a:cxn>
                <a:cxn ang="0">
                  <a:pos x="52" y="157"/>
                </a:cxn>
              </a:cxnLst>
              <a:rect l="0" t="0" r="r" b="b"/>
              <a:pathLst>
                <a:path w="150" h="164">
                  <a:moveTo>
                    <a:pt x="52" y="157"/>
                  </a:moveTo>
                  <a:lnTo>
                    <a:pt x="14" y="141"/>
                  </a:lnTo>
                  <a:lnTo>
                    <a:pt x="0" y="125"/>
                  </a:lnTo>
                  <a:lnTo>
                    <a:pt x="2" y="114"/>
                  </a:lnTo>
                  <a:lnTo>
                    <a:pt x="5" y="71"/>
                  </a:lnTo>
                  <a:lnTo>
                    <a:pt x="5" y="48"/>
                  </a:lnTo>
                  <a:lnTo>
                    <a:pt x="18" y="21"/>
                  </a:lnTo>
                  <a:lnTo>
                    <a:pt x="36" y="5"/>
                  </a:lnTo>
                  <a:lnTo>
                    <a:pt x="66" y="5"/>
                  </a:lnTo>
                  <a:lnTo>
                    <a:pt x="102" y="0"/>
                  </a:lnTo>
                  <a:lnTo>
                    <a:pt x="111" y="0"/>
                  </a:lnTo>
                  <a:lnTo>
                    <a:pt x="132" y="21"/>
                  </a:lnTo>
                  <a:lnTo>
                    <a:pt x="139" y="39"/>
                  </a:lnTo>
                  <a:lnTo>
                    <a:pt x="150" y="64"/>
                  </a:lnTo>
                  <a:lnTo>
                    <a:pt x="148" y="80"/>
                  </a:lnTo>
                  <a:lnTo>
                    <a:pt x="136" y="107"/>
                  </a:lnTo>
                  <a:lnTo>
                    <a:pt x="102" y="141"/>
                  </a:lnTo>
                  <a:lnTo>
                    <a:pt x="93" y="159"/>
                  </a:lnTo>
                  <a:lnTo>
                    <a:pt x="73" y="164"/>
                  </a:lnTo>
                  <a:lnTo>
                    <a:pt x="52" y="157"/>
                  </a:lnTo>
                  <a:close/>
                </a:path>
              </a:pathLst>
            </a:custGeom>
            <a:solidFill>
              <a:schemeClr val="bg1"/>
            </a:solidFill>
            <a:ln w="0">
              <a:solidFill>
                <a:schemeClr val="tx1"/>
              </a:solidFill>
              <a:prstDash val="solid"/>
              <a:round/>
              <a:headEnd/>
              <a:tailEnd/>
            </a:ln>
          </p:spPr>
          <p:txBody>
            <a:bodyPr/>
            <a:lstStyle/>
            <a:p>
              <a:endParaRPr lang="el-GR"/>
            </a:p>
          </p:txBody>
        </p:sp>
        <p:sp>
          <p:nvSpPr>
            <p:cNvPr id="558093" name="Freeform 13"/>
            <p:cNvSpPr>
              <a:spLocks noChangeAspect="1"/>
            </p:cNvSpPr>
            <p:nvPr/>
          </p:nvSpPr>
          <p:spPr bwMode="auto">
            <a:xfrm>
              <a:off x="2497" y="2469"/>
              <a:ext cx="169" cy="328"/>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solidFill>
            <a:ln w="0">
              <a:solidFill>
                <a:schemeClr val="tx1"/>
              </a:solidFill>
              <a:prstDash val="solid"/>
              <a:round/>
              <a:headEnd/>
              <a:tailEnd/>
            </a:ln>
          </p:spPr>
          <p:txBody>
            <a:bodyPr/>
            <a:lstStyle/>
            <a:p>
              <a:endParaRPr lang="el-GR"/>
            </a:p>
          </p:txBody>
        </p:sp>
      </p:grpSp>
      <p:grpSp>
        <p:nvGrpSpPr>
          <p:cNvPr id="558094" name="Group 14"/>
          <p:cNvGrpSpPr>
            <a:grpSpLocks/>
          </p:cNvGrpSpPr>
          <p:nvPr/>
        </p:nvGrpSpPr>
        <p:grpSpPr bwMode="auto">
          <a:xfrm rot="-826427">
            <a:off x="4144963" y="862013"/>
            <a:ext cx="782637" cy="1387475"/>
            <a:chOff x="2459" y="1733"/>
            <a:chExt cx="316" cy="560"/>
          </a:xfrm>
        </p:grpSpPr>
        <p:sp>
          <p:nvSpPr>
            <p:cNvPr id="558095" name="Freeform 15"/>
            <p:cNvSpPr>
              <a:spLocks noChangeAspect="1"/>
            </p:cNvSpPr>
            <p:nvPr/>
          </p:nvSpPr>
          <p:spPr bwMode="auto">
            <a:xfrm>
              <a:off x="2459" y="2087"/>
              <a:ext cx="276" cy="206"/>
            </a:xfrm>
            <a:custGeom>
              <a:avLst/>
              <a:gdLst/>
              <a:ahLst/>
              <a:cxnLst>
                <a:cxn ang="0">
                  <a:pos x="57" y="0"/>
                </a:cxn>
                <a:cxn ang="0">
                  <a:pos x="23" y="54"/>
                </a:cxn>
                <a:cxn ang="0">
                  <a:pos x="11" y="75"/>
                </a:cxn>
                <a:cxn ang="0">
                  <a:pos x="0" y="97"/>
                </a:cxn>
                <a:cxn ang="0">
                  <a:pos x="2" y="127"/>
                </a:cxn>
                <a:cxn ang="0">
                  <a:pos x="16" y="129"/>
                </a:cxn>
                <a:cxn ang="0">
                  <a:pos x="13" y="107"/>
                </a:cxn>
                <a:cxn ang="0">
                  <a:pos x="16" y="129"/>
                </a:cxn>
                <a:cxn ang="0">
                  <a:pos x="29" y="147"/>
                </a:cxn>
                <a:cxn ang="0">
                  <a:pos x="50" y="168"/>
                </a:cxn>
                <a:cxn ang="0">
                  <a:pos x="66" y="172"/>
                </a:cxn>
                <a:cxn ang="0">
                  <a:pos x="100" y="159"/>
                </a:cxn>
                <a:cxn ang="0">
                  <a:pos x="120" y="154"/>
                </a:cxn>
                <a:cxn ang="0">
                  <a:pos x="118" y="136"/>
                </a:cxn>
                <a:cxn ang="0">
                  <a:pos x="122" y="109"/>
                </a:cxn>
                <a:cxn ang="0">
                  <a:pos x="118" y="136"/>
                </a:cxn>
                <a:cxn ang="0">
                  <a:pos x="120" y="154"/>
                </a:cxn>
                <a:cxn ang="0">
                  <a:pos x="154" y="190"/>
                </a:cxn>
                <a:cxn ang="0">
                  <a:pos x="163" y="197"/>
                </a:cxn>
                <a:cxn ang="0">
                  <a:pos x="175" y="197"/>
                </a:cxn>
                <a:cxn ang="0">
                  <a:pos x="229" y="184"/>
                </a:cxn>
                <a:cxn ang="0">
                  <a:pos x="247" y="172"/>
                </a:cxn>
                <a:cxn ang="0">
                  <a:pos x="258" y="159"/>
                </a:cxn>
                <a:cxn ang="0">
                  <a:pos x="263" y="141"/>
                </a:cxn>
                <a:cxn ang="0">
                  <a:pos x="254" y="84"/>
                </a:cxn>
                <a:cxn ang="0">
                  <a:pos x="254" y="63"/>
                </a:cxn>
                <a:cxn ang="0">
                  <a:pos x="256" y="34"/>
                </a:cxn>
                <a:cxn ang="0">
                  <a:pos x="220" y="23"/>
                </a:cxn>
                <a:cxn ang="0">
                  <a:pos x="199" y="20"/>
                </a:cxn>
                <a:cxn ang="0">
                  <a:pos x="159" y="16"/>
                </a:cxn>
                <a:cxn ang="0">
                  <a:pos x="84" y="0"/>
                </a:cxn>
                <a:cxn ang="0">
                  <a:pos x="57" y="0"/>
                </a:cxn>
              </a:cxnLst>
              <a:rect l="0" t="0" r="r" b="b"/>
              <a:pathLst>
                <a:path w="263" h="197">
                  <a:moveTo>
                    <a:pt x="57" y="0"/>
                  </a:moveTo>
                  <a:lnTo>
                    <a:pt x="23" y="54"/>
                  </a:lnTo>
                  <a:lnTo>
                    <a:pt x="11" y="75"/>
                  </a:lnTo>
                  <a:lnTo>
                    <a:pt x="0" y="97"/>
                  </a:lnTo>
                  <a:lnTo>
                    <a:pt x="2" y="127"/>
                  </a:lnTo>
                  <a:lnTo>
                    <a:pt x="16" y="129"/>
                  </a:lnTo>
                  <a:lnTo>
                    <a:pt x="13" y="107"/>
                  </a:lnTo>
                  <a:lnTo>
                    <a:pt x="16" y="129"/>
                  </a:lnTo>
                  <a:lnTo>
                    <a:pt x="29" y="147"/>
                  </a:lnTo>
                  <a:lnTo>
                    <a:pt x="50" y="168"/>
                  </a:lnTo>
                  <a:lnTo>
                    <a:pt x="66" y="172"/>
                  </a:lnTo>
                  <a:lnTo>
                    <a:pt x="100" y="159"/>
                  </a:lnTo>
                  <a:lnTo>
                    <a:pt x="120" y="154"/>
                  </a:lnTo>
                  <a:lnTo>
                    <a:pt x="118" y="136"/>
                  </a:lnTo>
                  <a:lnTo>
                    <a:pt x="122" y="109"/>
                  </a:lnTo>
                  <a:lnTo>
                    <a:pt x="118" y="136"/>
                  </a:lnTo>
                  <a:lnTo>
                    <a:pt x="120" y="154"/>
                  </a:lnTo>
                  <a:lnTo>
                    <a:pt x="154" y="190"/>
                  </a:lnTo>
                  <a:lnTo>
                    <a:pt x="163" y="197"/>
                  </a:lnTo>
                  <a:lnTo>
                    <a:pt x="175" y="197"/>
                  </a:lnTo>
                  <a:lnTo>
                    <a:pt x="229" y="184"/>
                  </a:lnTo>
                  <a:lnTo>
                    <a:pt x="247" y="172"/>
                  </a:lnTo>
                  <a:lnTo>
                    <a:pt x="258" y="159"/>
                  </a:lnTo>
                  <a:lnTo>
                    <a:pt x="263" y="141"/>
                  </a:lnTo>
                  <a:lnTo>
                    <a:pt x="254" y="84"/>
                  </a:lnTo>
                  <a:lnTo>
                    <a:pt x="254" y="63"/>
                  </a:lnTo>
                  <a:lnTo>
                    <a:pt x="256" y="34"/>
                  </a:lnTo>
                  <a:lnTo>
                    <a:pt x="220" y="23"/>
                  </a:lnTo>
                  <a:lnTo>
                    <a:pt x="199" y="20"/>
                  </a:lnTo>
                  <a:lnTo>
                    <a:pt x="159" y="16"/>
                  </a:lnTo>
                  <a:lnTo>
                    <a:pt x="84" y="0"/>
                  </a:lnTo>
                  <a:lnTo>
                    <a:pt x="57" y="0"/>
                  </a:lnTo>
                  <a:close/>
                </a:path>
              </a:pathLst>
            </a:custGeom>
            <a:solidFill>
              <a:schemeClr val="bg1"/>
            </a:solidFill>
            <a:ln w="0">
              <a:solidFill>
                <a:schemeClr val="tx1"/>
              </a:solidFill>
              <a:prstDash val="solid"/>
              <a:round/>
              <a:headEnd/>
              <a:tailEnd/>
            </a:ln>
          </p:spPr>
          <p:txBody>
            <a:bodyPr/>
            <a:lstStyle/>
            <a:p>
              <a:endParaRPr lang="el-GR"/>
            </a:p>
          </p:txBody>
        </p:sp>
        <p:sp>
          <p:nvSpPr>
            <p:cNvPr id="558096" name="Freeform 16"/>
            <p:cNvSpPr>
              <a:spLocks noChangeAspect="1"/>
            </p:cNvSpPr>
            <p:nvPr/>
          </p:nvSpPr>
          <p:spPr bwMode="auto">
            <a:xfrm>
              <a:off x="2519" y="1757"/>
              <a:ext cx="256" cy="365"/>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solidFill>
            <a:ln w="0">
              <a:solidFill>
                <a:schemeClr val="tx1"/>
              </a:solidFill>
              <a:prstDash val="solid"/>
              <a:round/>
              <a:headEnd/>
              <a:tailEnd/>
            </a:ln>
          </p:spPr>
          <p:txBody>
            <a:bodyPr/>
            <a:lstStyle/>
            <a:p>
              <a:endParaRPr lang="el-GR"/>
            </a:p>
          </p:txBody>
        </p:sp>
        <p:sp>
          <p:nvSpPr>
            <p:cNvPr id="558097" name="Freeform 17"/>
            <p:cNvSpPr>
              <a:spLocks noChangeAspect="1"/>
            </p:cNvSpPr>
            <p:nvPr/>
          </p:nvSpPr>
          <p:spPr bwMode="auto">
            <a:xfrm>
              <a:off x="2628" y="1733"/>
              <a:ext cx="83" cy="221"/>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solidFill>
            <a:ln w="0">
              <a:solidFill>
                <a:schemeClr val="tx1"/>
              </a:solidFill>
              <a:prstDash val="solid"/>
              <a:round/>
              <a:headEnd/>
              <a:tailEnd/>
            </a:ln>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3.33333E-6 L 2.5E-6 -0.03333 " pathEditMode="relative" rAng="0" ptsTypes="AA">
                                      <p:cBhvr>
                                        <p:cTn id="6" dur="2000" fill="hold"/>
                                        <p:tgtEl>
                                          <p:spTgt spid="558124"/>
                                        </p:tgtEl>
                                        <p:attrNameLst>
                                          <p:attrName>ppt_x</p:attrName>
                                          <p:attrName>ppt_y</p:attrName>
                                        </p:attrNameLst>
                                      </p:cBhvr>
                                      <p:rCtr x="0" y="-17"/>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380000">
                                      <p:cBhvr>
                                        <p:cTn id="10" dur="2000" fill="hold"/>
                                        <p:tgtEl>
                                          <p:spTgt spid="558112"/>
                                        </p:tgtEl>
                                        <p:attrNameLst>
                                          <p:attrName>r</p:attrName>
                                        </p:attrNameLst>
                                      </p:cBhvr>
                                    </p:animRot>
                                  </p:childTnLst>
                                </p:cTn>
                              </p:par>
                              <p:par>
                                <p:cTn id="11" presetID="63" presetClass="path" presetSubtype="0" fill="hold" nodeType="withEffect">
                                  <p:stCondLst>
                                    <p:cond delay="0"/>
                                  </p:stCondLst>
                                  <p:childTnLst>
                                    <p:animMotion origin="layout" path="M -2.77778E-6 2.96296E-6 L 0.02709 0.01852 " pathEditMode="relative" rAng="0" ptsTypes="AA">
                                      <p:cBhvr>
                                        <p:cTn id="12" dur="2000" fill="hold"/>
                                        <p:tgtEl>
                                          <p:spTgt spid="558112"/>
                                        </p:tgtEl>
                                        <p:attrNameLst>
                                          <p:attrName>ppt_x</p:attrName>
                                          <p:attrName>ppt_y</p:attrName>
                                        </p:attrNameLst>
                                      </p:cBhvr>
                                      <p:rCtr x="14" y="9"/>
                                    </p:animMotion>
                                  </p:childTnLst>
                                </p:cTn>
                              </p:par>
                            </p:childTnLst>
                          </p:cTn>
                        </p:par>
                        <p:par>
                          <p:cTn id="13" fill="hold">
                            <p:stCondLst>
                              <p:cond delay="2000"/>
                            </p:stCondLst>
                            <p:childTnLst>
                              <p:par>
                                <p:cTn id="14" presetID="8" presetClass="emph" presetSubtype="0" fill="hold" nodeType="afterEffect">
                                  <p:stCondLst>
                                    <p:cond delay="0"/>
                                  </p:stCondLst>
                                  <p:childTnLst>
                                    <p:animRot by="300000">
                                      <p:cBhvr>
                                        <p:cTn id="15" dur="2000" fill="hold"/>
                                        <p:tgtEl>
                                          <p:spTgt spid="5581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Picture 2" descr="096014-1"/>
          <p:cNvPicPr>
            <a:picLocks noChangeAspect="1" noChangeArrowheads="1"/>
          </p:cNvPicPr>
          <p:nvPr/>
        </p:nvPicPr>
        <p:blipFill>
          <a:blip r:embed="rId3" cstate="print"/>
          <a:srcRect/>
          <a:stretch>
            <a:fillRect/>
          </a:stretch>
        </p:blipFill>
        <p:spPr bwMode="auto">
          <a:xfrm>
            <a:off x="381000" y="688975"/>
            <a:ext cx="3944938" cy="2509838"/>
          </a:xfrm>
          <a:prstGeom prst="rect">
            <a:avLst/>
          </a:prstGeom>
          <a:noFill/>
        </p:spPr>
      </p:pic>
      <p:pic>
        <p:nvPicPr>
          <p:cNvPr id="518147" name="Picture 3" descr="096014-6_2"/>
          <p:cNvPicPr>
            <a:picLocks noChangeAspect="1" noChangeArrowheads="1"/>
          </p:cNvPicPr>
          <p:nvPr/>
        </p:nvPicPr>
        <p:blipFill>
          <a:blip r:embed="rId4" cstate="print"/>
          <a:srcRect/>
          <a:stretch>
            <a:fillRect/>
          </a:stretch>
        </p:blipFill>
        <p:spPr bwMode="auto">
          <a:xfrm>
            <a:off x="4619625" y="684213"/>
            <a:ext cx="4017963" cy="2479675"/>
          </a:xfrm>
          <a:prstGeom prst="rect">
            <a:avLst/>
          </a:prstGeom>
          <a:noFill/>
        </p:spPr>
      </p:pic>
      <p:pic>
        <p:nvPicPr>
          <p:cNvPr id="518148" name="Picture 4" descr="096014-7_2"/>
          <p:cNvPicPr>
            <a:picLocks noChangeAspect="1" noChangeArrowheads="1"/>
          </p:cNvPicPr>
          <p:nvPr/>
        </p:nvPicPr>
        <p:blipFill>
          <a:blip r:embed="rId5" cstate="print"/>
          <a:srcRect/>
          <a:stretch>
            <a:fillRect/>
          </a:stretch>
        </p:blipFill>
        <p:spPr bwMode="auto">
          <a:xfrm>
            <a:off x="393700" y="3481388"/>
            <a:ext cx="3921125" cy="2574925"/>
          </a:xfrm>
          <a:prstGeom prst="rect">
            <a:avLst/>
          </a:prstGeom>
          <a:noFill/>
        </p:spPr>
      </p:pic>
      <p:pic>
        <p:nvPicPr>
          <p:cNvPr id="518149" name="Picture 5" descr="096014-8_2"/>
          <p:cNvPicPr>
            <a:picLocks noChangeAspect="1" noChangeArrowheads="1"/>
          </p:cNvPicPr>
          <p:nvPr/>
        </p:nvPicPr>
        <p:blipFill>
          <a:blip r:embed="rId6" cstate="print"/>
          <a:srcRect/>
          <a:stretch>
            <a:fillRect/>
          </a:stretch>
        </p:blipFill>
        <p:spPr bwMode="auto">
          <a:xfrm>
            <a:off x="4641850" y="3486150"/>
            <a:ext cx="3986213" cy="265271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Picture 2" descr="102005-1_2"/>
          <p:cNvPicPr>
            <a:picLocks noChangeAspect="1" noChangeArrowheads="1"/>
          </p:cNvPicPr>
          <p:nvPr/>
        </p:nvPicPr>
        <p:blipFill>
          <a:blip r:embed="rId3" cstate="print"/>
          <a:srcRect/>
          <a:stretch>
            <a:fillRect/>
          </a:stretch>
        </p:blipFill>
        <p:spPr bwMode="auto">
          <a:xfrm>
            <a:off x="2686050" y="100013"/>
            <a:ext cx="3573463" cy="2417762"/>
          </a:xfrm>
          <a:prstGeom prst="rect">
            <a:avLst/>
          </a:prstGeom>
          <a:noFill/>
        </p:spPr>
      </p:pic>
      <p:pic>
        <p:nvPicPr>
          <p:cNvPr id="520195" name="Picture 3" descr="102005-2_2"/>
          <p:cNvPicPr>
            <a:picLocks noChangeAspect="1" noChangeArrowheads="1"/>
          </p:cNvPicPr>
          <p:nvPr/>
        </p:nvPicPr>
        <p:blipFill>
          <a:blip r:embed="rId4" cstate="print"/>
          <a:srcRect/>
          <a:stretch>
            <a:fillRect/>
          </a:stretch>
        </p:blipFill>
        <p:spPr bwMode="auto">
          <a:xfrm>
            <a:off x="128588" y="2101850"/>
            <a:ext cx="3208337" cy="2503488"/>
          </a:xfrm>
          <a:prstGeom prst="rect">
            <a:avLst/>
          </a:prstGeom>
          <a:noFill/>
        </p:spPr>
      </p:pic>
      <p:pic>
        <p:nvPicPr>
          <p:cNvPr id="520196" name="Picture 4" descr="102005-3_2"/>
          <p:cNvPicPr>
            <a:picLocks noChangeAspect="1" noChangeArrowheads="1"/>
          </p:cNvPicPr>
          <p:nvPr/>
        </p:nvPicPr>
        <p:blipFill>
          <a:blip r:embed="rId5" cstate="print"/>
          <a:srcRect/>
          <a:stretch>
            <a:fillRect/>
          </a:stretch>
        </p:blipFill>
        <p:spPr bwMode="auto">
          <a:xfrm>
            <a:off x="5372100" y="2093913"/>
            <a:ext cx="3657600" cy="2487612"/>
          </a:xfrm>
          <a:prstGeom prst="rect">
            <a:avLst/>
          </a:prstGeom>
          <a:noFill/>
        </p:spPr>
      </p:pic>
      <p:grpSp>
        <p:nvGrpSpPr>
          <p:cNvPr id="520197" name="Group 5"/>
          <p:cNvGrpSpPr>
            <a:grpSpLocks/>
          </p:cNvGrpSpPr>
          <p:nvPr/>
        </p:nvGrpSpPr>
        <p:grpSpPr bwMode="auto">
          <a:xfrm>
            <a:off x="1236663" y="4675188"/>
            <a:ext cx="6670675" cy="2071687"/>
            <a:chOff x="746" y="2873"/>
            <a:chExt cx="4202" cy="1305"/>
          </a:xfrm>
        </p:grpSpPr>
        <p:pic>
          <p:nvPicPr>
            <p:cNvPr id="520198" name="Picture 6" descr="102005-4_2"/>
            <p:cNvPicPr>
              <a:picLocks noChangeAspect="1" noChangeArrowheads="1"/>
            </p:cNvPicPr>
            <p:nvPr/>
          </p:nvPicPr>
          <p:blipFill>
            <a:blip r:embed="rId6" cstate="print"/>
            <a:srcRect/>
            <a:stretch>
              <a:fillRect/>
            </a:stretch>
          </p:blipFill>
          <p:spPr bwMode="auto">
            <a:xfrm>
              <a:off x="2939" y="2873"/>
              <a:ext cx="2009" cy="1296"/>
            </a:xfrm>
            <a:prstGeom prst="rect">
              <a:avLst/>
            </a:prstGeom>
            <a:noFill/>
          </p:spPr>
        </p:pic>
        <p:pic>
          <p:nvPicPr>
            <p:cNvPr id="520199" name="Picture 7" descr="102005-5_2"/>
            <p:cNvPicPr>
              <a:picLocks noChangeAspect="1" noChangeArrowheads="1"/>
            </p:cNvPicPr>
            <p:nvPr/>
          </p:nvPicPr>
          <p:blipFill>
            <a:blip r:embed="rId7" cstate="print"/>
            <a:srcRect/>
            <a:stretch>
              <a:fillRect/>
            </a:stretch>
          </p:blipFill>
          <p:spPr bwMode="auto">
            <a:xfrm>
              <a:off x="746" y="2882"/>
              <a:ext cx="2092" cy="1296"/>
            </a:xfrm>
            <a:prstGeom prst="rect">
              <a:avLst/>
            </a:prstGeom>
            <a:noFill/>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102005-6_2"/>
          <p:cNvPicPr>
            <a:picLocks noChangeAspect="1" noChangeArrowheads="1"/>
          </p:cNvPicPr>
          <p:nvPr/>
        </p:nvPicPr>
        <p:blipFill>
          <a:blip r:embed="rId3" cstate="print"/>
          <a:srcRect/>
          <a:stretch>
            <a:fillRect/>
          </a:stretch>
        </p:blipFill>
        <p:spPr bwMode="auto">
          <a:xfrm>
            <a:off x="4175125" y="3454400"/>
            <a:ext cx="4840288" cy="3275013"/>
          </a:xfrm>
          <a:prstGeom prst="rect">
            <a:avLst/>
          </a:prstGeom>
          <a:noFill/>
        </p:spPr>
      </p:pic>
      <p:pic>
        <p:nvPicPr>
          <p:cNvPr id="522243" name="Picture 3" descr="102005-3_2"/>
          <p:cNvPicPr>
            <a:picLocks noChangeAspect="1" noChangeArrowheads="1"/>
          </p:cNvPicPr>
          <p:nvPr/>
        </p:nvPicPr>
        <p:blipFill>
          <a:blip r:embed="rId4" cstate="print"/>
          <a:srcRect/>
          <a:stretch>
            <a:fillRect/>
          </a:stretch>
        </p:blipFill>
        <p:spPr bwMode="auto">
          <a:xfrm>
            <a:off x="128588" y="100013"/>
            <a:ext cx="4791075" cy="32591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0" name="Picture 2" descr="097010-3"/>
          <p:cNvPicPr>
            <a:picLocks noChangeAspect="1" noChangeArrowheads="1"/>
          </p:cNvPicPr>
          <p:nvPr/>
        </p:nvPicPr>
        <p:blipFill>
          <a:blip r:embed="rId3" cstate="print"/>
          <a:srcRect l="6166" t="6937" r="4361" b="13805"/>
          <a:stretch>
            <a:fillRect/>
          </a:stretch>
        </p:blipFill>
        <p:spPr bwMode="auto">
          <a:xfrm>
            <a:off x="3273425" y="530225"/>
            <a:ext cx="3221038" cy="2082800"/>
          </a:xfrm>
          <a:prstGeom prst="rect">
            <a:avLst/>
          </a:prstGeom>
          <a:noFill/>
        </p:spPr>
      </p:pic>
      <p:pic>
        <p:nvPicPr>
          <p:cNvPr id="524291" name="Picture 3" descr="097010-4"/>
          <p:cNvPicPr>
            <a:picLocks noChangeAspect="1" noChangeArrowheads="1"/>
          </p:cNvPicPr>
          <p:nvPr/>
        </p:nvPicPr>
        <p:blipFill>
          <a:blip r:embed="rId4" cstate="print"/>
          <a:srcRect/>
          <a:stretch>
            <a:fillRect/>
          </a:stretch>
        </p:blipFill>
        <p:spPr bwMode="auto">
          <a:xfrm>
            <a:off x="2084388" y="2752725"/>
            <a:ext cx="2700337" cy="2079625"/>
          </a:xfrm>
          <a:prstGeom prst="rect">
            <a:avLst/>
          </a:prstGeom>
          <a:noFill/>
        </p:spPr>
      </p:pic>
      <p:pic>
        <p:nvPicPr>
          <p:cNvPr id="524292" name="Picture 4" descr="097010-5"/>
          <p:cNvPicPr>
            <a:picLocks noChangeAspect="1" noChangeArrowheads="1"/>
          </p:cNvPicPr>
          <p:nvPr/>
        </p:nvPicPr>
        <p:blipFill>
          <a:blip r:embed="rId5" cstate="print"/>
          <a:srcRect/>
          <a:stretch>
            <a:fillRect/>
          </a:stretch>
        </p:blipFill>
        <p:spPr bwMode="auto">
          <a:xfrm>
            <a:off x="4967288" y="2743200"/>
            <a:ext cx="2974975" cy="2089150"/>
          </a:xfrm>
          <a:prstGeom prst="rect">
            <a:avLst/>
          </a:prstGeom>
          <a:noFill/>
        </p:spPr>
      </p:pic>
      <p:grpSp>
        <p:nvGrpSpPr>
          <p:cNvPr id="524293" name="Group 5"/>
          <p:cNvGrpSpPr>
            <a:grpSpLocks/>
          </p:cNvGrpSpPr>
          <p:nvPr/>
        </p:nvGrpSpPr>
        <p:grpSpPr bwMode="auto">
          <a:xfrm>
            <a:off x="2012950" y="4949825"/>
            <a:ext cx="5783263" cy="1781175"/>
            <a:chOff x="669" y="3090"/>
            <a:chExt cx="3643" cy="1122"/>
          </a:xfrm>
        </p:grpSpPr>
        <p:pic>
          <p:nvPicPr>
            <p:cNvPr id="524294" name="Picture 6" descr="097010-6"/>
            <p:cNvPicPr>
              <a:picLocks noChangeAspect="1" noChangeArrowheads="1"/>
            </p:cNvPicPr>
            <p:nvPr/>
          </p:nvPicPr>
          <p:blipFill>
            <a:blip r:embed="rId6" cstate="print"/>
            <a:srcRect/>
            <a:stretch>
              <a:fillRect/>
            </a:stretch>
          </p:blipFill>
          <p:spPr bwMode="auto">
            <a:xfrm>
              <a:off x="669" y="3090"/>
              <a:ext cx="1750" cy="1122"/>
            </a:xfrm>
            <a:prstGeom prst="rect">
              <a:avLst/>
            </a:prstGeom>
            <a:noFill/>
          </p:spPr>
        </p:pic>
        <p:pic>
          <p:nvPicPr>
            <p:cNvPr id="524295" name="Picture 7" descr="097010-7"/>
            <p:cNvPicPr>
              <a:picLocks noChangeAspect="1" noChangeArrowheads="1"/>
            </p:cNvPicPr>
            <p:nvPr/>
          </p:nvPicPr>
          <p:blipFill>
            <a:blip r:embed="rId7" cstate="print"/>
            <a:srcRect/>
            <a:stretch>
              <a:fillRect/>
            </a:stretch>
          </p:blipFill>
          <p:spPr bwMode="auto">
            <a:xfrm>
              <a:off x="2517" y="3090"/>
              <a:ext cx="1795" cy="1122"/>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6" name="Picture 4" descr="0001 Non-extr lower occlusal"/>
          <p:cNvPicPr>
            <a:picLocks noChangeAspect="1" noChangeArrowheads="1" noCrop="1"/>
          </p:cNvPicPr>
          <p:nvPr/>
        </p:nvPicPr>
        <p:blipFill>
          <a:blip r:embed="rId3" cstate="print"/>
          <a:srcRect/>
          <a:stretch>
            <a:fillRect/>
          </a:stretch>
        </p:blipFill>
        <p:spPr bwMode="auto">
          <a:xfrm>
            <a:off x="3143250" y="2462213"/>
            <a:ext cx="2857500" cy="19335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097010-3"/>
          <p:cNvPicPr>
            <a:picLocks noChangeAspect="1" noChangeArrowheads="1"/>
          </p:cNvPicPr>
          <p:nvPr/>
        </p:nvPicPr>
        <p:blipFill>
          <a:blip r:embed="rId3" cstate="print"/>
          <a:srcRect l="4878" t="8392" r="3630" b="17326"/>
          <a:stretch>
            <a:fillRect/>
          </a:stretch>
        </p:blipFill>
        <p:spPr bwMode="auto">
          <a:xfrm>
            <a:off x="944563" y="1397000"/>
            <a:ext cx="2560637" cy="1517650"/>
          </a:xfrm>
          <a:prstGeom prst="rect">
            <a:avLst/>
          </a:prstGeom>
          <a:noFill/>
        </p:spPr>
      </p:pic>
      <p:pic>
        <p:nvPicPr>
          <p:cNvPr id="526339" name="Picture 3" descr="097010-8"/>
          <p:cNvPicPr>
            <a:picLocks noChangeAspect="1" noChangeArrowheads="1"/>
          </p:cNvPicPr>
          <p:nvPr/>
        </p:nvPicPr>
        <p:blipFill>
          <a:blip r:embed="rId4" cstate="print"/>
          <a:srcRect/>
          <a:stretch>
            <a:fillRect/>
          </a:stretch>
        </p:blipFill>
        <p:spPr bwMode="auto">
          <a:xfrm>
            <a:off x="3678238" y="622300"/>
            <a:ext cx="4476750" cy="2635250"/>
          </a:xfrm>
          <a:prstGeom prst="rect">
            <a:avLst/>
          </a:prstGeom>
          <a:noFill/>
        </p:spPr>
      </p:pic>
      <p:pic>
        <p:nvPicPr>
          <p:cNvPr id="526340" name="Picture 4" descr="097010-9"/>
          <p:cNvPicPr>
            <a:picLocks noChangeAspect="1" noChangeArrowheads="1"/>
          </p:cNvPicPr>
          <p:nvPr/>
        </p:nvPicPr>
        <p:blipFill>
          <a:blip r:embed="rId5" cstate="print"/>
          <a:srcRect/>
          <a:stretch>
            <a:fillRect/>
          </a:stretch>
        </p:blipFill>
        <p:spPr bwMode="auto">
          <a:xfrm>
            <a:off x="2863850" y="3387725"/>
            <a:ext cx="4170363" cy="3251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097010-13"/>
          <p:cNvPicPr>
            <a:picLocks noChangeAspect="1" noChangeArrowheads="1"/>
          </p:cNvPicPr>
          <p:nvPr/>
        </p:nvPicPr>
        <p:blipFill>
          <a:blip r:embed="rId3" cstate="print"/>
          <a:srcRect/>
          <a:stretch>
            <a:fillRect/>
          </a:stretch>
        </p:blipFill>
        <p:spPr bwMode="auto">
          <a:xfrm>
            <a:off x="4659313" y="3863975"/>
            <a:ext cx="4244975" cy="2828925"/>
          </a:xfrm>
          <a:prstGeom prst="rect">
            <a:avLst/>
          </a:prstGeom>
          <a:noFill/>
        </p:spPr>
      </p:pic>
      <p:pic>
        <p:nvPicPr>
          <p:cNvPr id="528387" name="Picture 3" descr="097010-10"/>
          <p:cNvPicPr>
            <a:picLocks noChangeAspect="1" noChangeArrowheads="1"/>
          </p:cNvPicPr>
          <p:nvPr/>
        </p:nvPicPr>
        <p:blipFill>
          <a:blip r:embed="rId4" cstate="print"/>
          <a:srcRect/>
          <a:stretch>
            <a:fillRect/>
          </a:stretch>
        </p:blipFill>
        <p:spPr bwMode="auto">
          <a:xfrm>
            <a:off x="4678363" y="569913"/>
            <a:ext cx="4243387" cy="3125787"/>
          </a:xfrm>
          <a:prstGeom prst="rect">
            <a:avLst/>
          </a:prstGeom>
          <a:noFill/>
        </p:spPr>
      </p:pic>
      <p:pic>
        <p:nvPicPr>
          <p:cNvPr id="528388" name="Picture 4" descr="097010-12"/>
          <p:cNvPicPr>
            <a:picLocks noChangeAspect="1" noChangeArrowheads="1"/>
          </p:cNvPicPr>
          <p:nvPr/>
        </p:nvPicPr>
        <p:blipFill>
          <a:blip r:embed="rId5" cstate="print"/>
          <a:srcRect/>
          <a:stretch>
            <a:fillRect/>
          </a:stretch>
        </p:blipFill>
        <p:spPr bwMode="auto">
          <a:xfrm>
            <a:off x="255588" y="574675"/>
            <a:ext cx="4237037" cy="31019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5" name="Picture 3" descr="104007-1"/>
          <p:cNvPicPr>
            <a:picLocks noChangeAspect="1" noChangeArrowheads="1"/>
          </p:cNvPicPr>
          <p:nvPr/>
        </p:nvPicPr>
        <p:blipFill>
          <a:blip r:embed="rId3" cstate="print"/>
          <a:srcRect/>
          <a:stretch>
            <a:fillRect/>
          </a:stretch>
        </p:blipFill>
        <p:spPr bwMode="auto">
          <a:xfrm>
            <a:off x="368300" y="1335088"/>
            <a:ext cx="4135438" cy="2522537"/>
          </a:xfrm>
          <a:prstGeom prst="rect">
            <a:avLst/>
          </a:prstGeom>
          <a:noFill/>
        </p:spPr>
      </p:pic>
      <p:pic>
        <p:nvPicPr>
          <p:cNvPr id="530436" name="Picture 4" descr="104007-2"/>
          <p:cNvPicPr>
            <a:picLocks noChangeAspect="1" noChangeArrowheads="1"/>
          </p:cNvPicPr>
          <p:nvPr/>
        </p:nvPicPr>
        <p:blipFill>
          <a:blip r:embed="rId4" cstate="print"/>
          <a:srcRect/>
          <a:stretch>
            <a:fillRect/>
          </a:stretch>
        </p:blipFill>
        <p:spPr bwMode="auto">
          <a:xfrm>
            <a:off x="4627563" y="1338263"/>
            <a:ext cx="4341812" cy="2541587"/>
          </a:xfrm>
          <a:prstGeom prst="rect">
            <a:avLst/>
          </a:prstGeom>
          <a:noFill/>
        </p:spPr>
      </p:pic>
      <p:pic>
        <p:nvPicPr>
          <p:cNvPr id="530438" name="Picture 6" descr="104007-3"/>
          <p:cNvPicPr>
            <a:picLocks noChangeAspect="1" noChangeArrowheads="1"/>
          </p:cNvPicPr>
          <p:nvPr/>
        </p:nvPicPr>
        <p:blipFill>
          <a:blip r:embed="rId5" cstate="print"/>
          <a:srcRect/>
          <a:stretch>
            <a:fillRect/>
          </a:stretch>
        </p:blipFill>
        <p:spPr bwMode="auto">
          <a:xfrm>
            <a:off x="233363" y="3979863"/>
            <a:ext cx="4260850" cy="2528887"/>
          </a:xfrm>
          <a:prstGeom prst="rect">
            <a:avLst/>
          </a:prstGeom>
          <a:noFill/>
        </p:spPr>
      </p:pic>
      <p:pic>
        <p:nvPicPr>
          <p:cNvPr id="530439" name="Picture 7" descr="104007-4"/>
          <p:cNvPicPr>
            <a:picLocks noChangeAspect="1" noChangeArrowheads="1"/>
          </p:cNvPicPr>
          <p:nvPr/>
        </p:nvPicPr>
        <p:blipFill>
          <a:blip r:embed="rId6" cstate="print"/>
          <a:srcRect/>
          <a:stretch>
            <a:fillRect/>
          </a:stretch>
        </p:blipFill>
        <p:spPr bwMode="auto">
          <a:xfrm>
            <a:off x="4603750" y="4003675"/>
            <a:ext cx="4375150" cy="250031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Picture 2" descr="103014_1"/>
          <p:cNvPicPr>
            <a:picLocks noChangeAspect="1" noChangeArrowheads="1"/>
          </p:cNvPicPr>
          <p:nvPr/>
        </p:nvPicPr>
        <p:blipFill>
          <a:blip r:embed="rId3" cstate="print"/>
          <a:srcRect/>
          <a:stretch>
            <a:fillRect/>
          </a:stretch>
        </p:blipFill>
        <p:spPr bwMode="auto">
          <a:xfrm>
            <a:off x="1573213" y="654050"/>
            <a:ext cx="4171950" cy="27114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38" name="Picture 2" descr="103014_1"/>
          <p:cNvPicPr>
            <a:picLocks noChangeAspect="1" noChangeArrowheads="1"/>
          </p:cNvPicPr>
          <p:nvPr/>
        </p:nvPicPr>
        <p:blipFill>
          <a:blip r:embed="rId3" cstate="print"/>
          <a:srcRect/>
          <a:stretch>
            <a:fillRect/>
          </a:stretch>
        </p:blipFill>
        <p:spPr bwMode="auto">
          <a:xfrm>
            <a:off x="1573213" y="654050"/>
            <a:ext cx="4171950" cy="2711450"/>
          </a:xfrm>
          <a:prstGeom prst="rect">
            <a:avLst/>
          </a:prstGeom>
          <a:noFill/>
        </p:spPr>
      </p:pic>
      <p:pic>
        <p:nvPicPr>
          <p:cNvPr id="551939" name="Picture 3" descr="103014_2"/>
          <p:cNvPicPr>
            <a:picLocks noChangeAspect="1" noChangeArrowheads="1"/>
          </p:cNvPicPr>
          <p:nvPr/>
        </p:nvPicPr>
        <p:blipFill>
          <a:blip r:embed="rId4" cstate="print"/>
          <a:srcRect/>
          <a:stretch>
            <a:fillRect/>
          </a:stretch>
        </p:blipFill>
        <p:spPr bwMode="auto">
          <a:xfrm>
            <a:off x="4327525" y="3481388"/>
            <a:ext cx="4603750" cy="31623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3" name="Picture 5" descr="103014_5"/>
          <p:cNvPicPr>
            <a:picLocks noChangeAspect="1" noChangeArrowheads="1"/>
          </p:cNvPicPr>
          <p:nvPr/>
        </p:nvPicPr>
        <p:blipFill>
          <a:blip r:embed="rId3" cstate="print"/>
          <a:srcRect/>
          <a:stretch>
            <a:fillRect/>
          </a:stretch>
        </p:blipFill>
        <p:spPr bwMode="auto">
          <a:xfrm>
            <a:off x="4649788" y="3452813"/>
            <a:ext cx="4348162" cy="3197225"/>
          </a:xfrm>
          <a:prstGeom prst="rect">
            <a:avLst/>
          </a:prstGeom>
          <a:noFill/>
        </p:spPr>
      </p:pic>
      <p:pic>
        <p:nvPicPr>
          <p:cNvPr id="549894" name="Picture 6" descr="103014_4"/>
          <p:cNvPicPr>
            <a:picLocks noChangeAspect="1" noChangeArrowheads="1"/>
          </p:cNvPicPr>
          <p:nvPr/>
        </p:nvPicPr>
        <p:blipFill>
          <a:blip r:embed="rId4" cstate="print"/>
          <a:srcRect/>
          <a:stretch>
            <a:fillRect/>
          </a:stretch>
        </p:blipFill>
        <p:spPr bwMode="auto">
          <a:xfrm>
            <a:off x="1597025" y="3441700"/>
            <a:ext cx="2901950" cy="1954213"/>
          </a:xfrm>
          <a:prstGeom prst="rect">
            <a:avLst/>
          </a:prstGeom>
          <a:noFill/>
        </p:spPr>
      </p:pic>
      <p:pic>
        <p:nvPicPr>
          <p:cNvPr id="549895" name="Picture 7" descr="103014_1"/>
          <p:cNvPicPr>
            <a:picLocks noChangeAspect="1" noChangeArrowheads="1"/>
          </p:cNvPicPr>
          <p:nvPr/>
        </p:nvPicPr>
        <p:blipFill>
          <a:blip r:embed="rId5" cstate="print"/>
          <a:srcRect/>
          <a:stretch>
            <a:fillRect/>
          </a:stretch>
        </p:blipFill>
        <p:spPr bwMode="auto">
          <a:xfrm>
            <a:off x="1571625" y="639763"/>
            <a:ext cx="4171950" cy="27114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descr="095006-xray1_3-2-95"/>
          <p:cNvPicPr>
            <a:picLocks noChangeAspect="1" noChangeArrowheads="1"/>
          </p:cNvPicPr>
          <p:nvPr/>
        </p:nvPicPr>
        <p:blipFill>
          <a:blip r:embed="rId3" cstate="print"/>
          <a:srcRect/>
          <a:stretch>
            <a:fillRect/>
          </a:stretch>
        </p:blipFill>
        <p:spPr bwMode="auto">
          <a:xfrm>
            <a:off x="5213350" y="4251325"/>
            <a:ext cx="1474788" cy="2344738"/>
          </a:xfrm>
          <a:prstGeom prst="rect">
            <a:avLst/>
          </a:prstGeom>
          <a:noFill/>
        </p:spPr>
      </p:pic>
      <p:pic>
        <p:nvPicPr>
          <p:cNvPr id="532483" name="Picture 3" descr="095006-xray2_3-2-95"/>
          <p:cNvPicPr>
            <a:picLocks noChangeAspect="1" noChangeArrowheads="1"/>
          </p:cNvPicPr>
          <p:nvPr/>
        </p:nvPicPr>
        <p:blipFill>
          <a:blip r:embed="rId4" cstate="print"/>
          <a:srcRect/>
          <a:stretch>
            <a:fillRect/>
          </a:stretch>
        </p:blipFill>
        <p:spPr bwMode="auto">
          <a:xfrm>
            <a:off x="3579813" y="4229100"/>
            <a:ext cx="1492250" cy="2366963"/>
          </a:xfrm>
          <a:prstGeom prst="rect">
            <a:avLst/>
          </a:prstGeom>
          <a:noFill/>
        </p:spPr>
      </p:pic>
      <p:pic>
        <p:nvPicPr>
          <p:cNvPr id="532484" name="Picture 4" descr="095006_Pan1"/>
          <p:cNvPicPr>
            <a:picLocks noChangeAspect="1" noChangeArrowheads="1"/>
          </p:cNvPicPr>
          <p:nvPr/>
        </p:nvPicPr>
        <p:blipFill>
          <a:blip r:embed="rId5" cstate="print"/>
          <a:srcRect/>
          <a:stretch>
            <a:fillRect/>
          </a:stretch>
        </p:blipFill>
        <p:spPr bwMode="auto">
          <a:xfrm>
            <a:off x="1768475" y="693738"/>
            <a:ext cx="6789738" cy="33718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4533" name="Group 5"/>
          <p:cNvGrpSpPr>
            <a:grpSpLocks/>
          </p:cNvGrpSpPr>
          <p:nvPr/>
        </p:nvGrpSpPr>
        <p:grpSpPr bwMode="auto">
          <a:xfrm>
            <a:off x="1152525" y="3800475"/>
            <a:ext cx="6837363" cy="2093913"/>
            <a:chOff x="500" y="2774"/>
            <a:chExt cx="4307" cy="1319"/>
          </a:xfrm>
        </p:grpSpPr>
        <p:pic>
          <p:nvPicPr>
            <p:cNvPr id="534534" name="Picture 6" descr="095006-7_2"/>
            <p:cNvPicPr>
              <a:picLocks noChangeAspect="1" noChangeArrowheads="1"/>
            </p:cNvPicPr>
            <p:nvPr/>
          </p:nvPicPr>
          <p:blipFill>
            <a:blip r:embed="rId3" cstate="print"/>
            <a:srcRect/>
            <a:stretch>
              <a:fillRect/>
            </a:stretch>
          </p:blipFill>
          <p:spPr bwMode="auto">
            <a:xfrm>
              <a:off x="2750" y="2780"/>
              <a:ext cx="2057" cy="1313"/>
            </a:xfrm>
            <a:prstGeom prst="rect">
              <a:avLst/>
            </a:prstGeom>
            <a:noFill/>
          </p:spPr>
        </p:pic>
        <p:pic>
          <p:nvPicPr>
            <p:cNvPr id="534535" name="Picture 7" descr="095006-6_2"/>
            <p:cNvPicPr>
              <a:picLocks noChangeAspect="1" noChangeArrowheads="1"/>
            </p:cNvPicPr>
            <p:nvPr/>
          </p:nvPicPr>
          <p:blipFill>
            <a:blip r:embed="rId4" cstate="print"/>
            <a:srcRect/>
            <a:stretch>
              <a:fillRect/>
            </a:stretch>
          </p:blipFill>
          <p:spPr bwMode="auto">
            <a:xfrm>
              <a:off x="500" y="2774"/>
              <a:ext cx="2154" cy="1301"/>
            </a:xfrm>
            <a:prstGeom prst="rect">
              <a:avLst/>
            </a:prstGeom>
            <a:noFill/>
          </p:spPr>
        </p:pic>
      </p:grpSp>
      <p:pic>
        <p:nvPicPr>
          <p:cNvPr id="534536" name="Picture 8" descr="095006-5_2"/>
          <p:cNvPicPr>
            <a:picLocks noChangeAspect="1" noChangeArrowheads="1"/>
          </p:cNvPicPr>
          <p:nvPr/>
        </p:nvPicPr>
        <p:blipFill>
          <a:blip r:embed="rId5" cstate="print"/>
          <a:srcRect/>
          <a:stretch>
            <a:fillRect/>
          </a:stretch>
        </p:blipFill>
        <p:spPr bwMode="auto">
          <a:xfrm>
            <a:off x="6015038" y="1495425"/>
            <a:ext cx="2986087" cy="2122488"/>
          </a:xfrm>
          <a:prstGeom prst="rect">
            <a:avLst/>
          </a:prstGeom>
          <a:noFill/>
        </p:spPr>
      </p:pic>
      <p:pic>
        <p:nvPicPr>
          <p:cNvPr id="534537" name="Picture 9" descr="095006-4_2"/>
          <p:cNvPicPr>
            <a:picLocks noChangeAspect="1" noChangeArrowheads="1"/>
          </p:cNvPicPr>
          <p:nvPr/>
        </p:nvPicPr>
        <p:blipFill>
          <a:blip r:embed="rId6" cstate="print"/>
          <a:srcRect/>
          <a:stretch>
            <a:fillRect/>
          </a:stretch>
        </p:blipFill>
        <p:spPr bwMode="auto">
          <a:xfrm>
            <a:off x="174625" y="1500188"/>
            <a:ext cx="2646363" cy="2135187"/>
          </a:xfrm>
          <a:prstGeom prst="rect">
            <a:avLst/>
          </a:prstGeom>
          <a:noFill/>
        </p:spPr>
      </p:pic>
      <p:pic>
        <p:nvPicPr>
          <p:cNvPr id="534538" name="Picture 10" descr="095006-3_2"/>
          <p:cNvPicPr>
            <a:picLocks noChangeAspect="1" noChangeArrowheads="1"/>
          </p:cNvPicPr>
          <p:nvPr/>
        </p:nvPicPr>
        <p:blipFill>
          <a:blip r:embed="rId7" cstate="print"/>
          <a:srcRect/>
          <a:stretch>
            <a:fillRect/>
          </a:stretch>
        </p:blipFill>
        <p:spPr bwMode="auto">
          <a:xfrm>
            <a:off x="2941638" y="1497013"/>
            <a:ext cx="2946400" cy="214788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Picture 2" descr="095006-8"/>
          <p:cNvPicPr>
            <a:picLocks noChangeAspect="1" noChangeArrowheads="1"/>
          </p:cNvPicPr>
          <p:nvPr/>
        </p:nvPicPr>
        <p:blipFill>
          <a:blip r:embed="rId3" cstate="print"/>
          <a:srcRect/>
          <a:stretch>
            <a:fillRect/>
          </a:stretch>
        </p:blipFill>
        <p:spPr bwMode="auto">
          <a:xfrm>
            <a:off x="2690813" y="3965575"/>
            <a:ext cx="4160837" cy="2571750"/>
          </a:xfrm>
          <a:prstGeom prst="rect">
            <a:avLst/>
          </a:prstGeom>
          <a:noFill/>
        </p:spPr>
      </p:pic>
      <p:grpSp>
        <p:nvGrpSpPr>
          <p:cNvPr id="536579" name="Group 3"/>
          <p:cNvGrpSpPr>
            <a:grpSpLocks/>
          </p:cNvGrpSpPr>
          <p:nvPr/>
        </p:nvGrpSpPr>
        <p:grpSpPr bwMode="auto">
          <a:xfrm>
            <a:off x="812800" y="785813"/>
            <a:ext cx="8118475" cy="3605212"/>
            <a:chOff x="130" y="119"/>
            <a:chExt cx="5114" cy="2271"/>
          </a:xfrm>
        </p:grpSpPr>
        <p:pic>
          <p:nvPicPr>
            <p:cNvPr id="536580" name="Picture 4" descr="095006-xray1_18-10-96"/>
            <p:cNvPicPr>
              <a:picLocks noChangeAspect="1" noChangeArrowheads="1"/>
            </p:cNvPicPr>
            <p:nvPr/>
          </p:nvPicPr>
          <p:blipFill>
            <a:blip r:embed="rId4" cstate="print"/>
            <a:srcRect/>
            <a:stretch>
              <a:fillRect/>
            </a:stretch>
          </p:blipFill>
          <p:spPr bwMode="auto">
            <a:xfrm>
              <a:off x="4387" y="1028"/>
              <a:ext cx="857" cy="1362"/>
            </a:xfrm>
            <a:prstGeom prst="rect">
              <a:avLst/>
            </a:prstGeom>
            <a:noFill/>
          </p:spPr>
        </p:pic>
        <p:grpSp>
          <p:nvGrpSpPr>
            <p:cNvPr id="536581" name="Group 5"/>
            <p:cNvGrpSpPr>
              <a:grpSpLocks/>
            </p:cNvGrpSpPr>
            <p:nvPr/>
          </p:nvGrpSpPr>
          <p:grpSpPr bwMode="auto">
            <a:xfrm>
              <a:off x="2232" y="572"/>
              <a:ext cx="1832" cy="1386"/>
              <a:chOff x="213" y="1931"/>
              <a:chExt cx="1832" cy="1386"/>
            </a:xfrm>
          </p:grpSpPr>
          <p:pic>
            <p:nvPicPr>
              <p:cNvPr id="536582" name="Picture 6" descr="095006-xray2_27-12-95"/>
              <p:cNvPicPr>
                <a:picLocks noChangeAspect="1" noChangeArrowheads="1"/>
              </p:cNvPicPr>
              <p:nvPr/>
            </p:nvPicPr>
            <p:blipFill>
              <a:blip r:embed="rId5" cstate="print"/>
              <a:srcRect/>
              <a:stretch>
                <a:fillRect/>
              </a:stretch>
            </p:blipFill>
            <p:spPr bwMode="auto">
              <a:xfrm>
                <a:off x="1156" y="1931"/>
                <a:ext cx="889" cy="1386"/>
              </a:xfrm>
              <a:prstGeom prst="rect">
                <a:avLst/>
              </a:prstGeom>
              <a:noFill/>
            </p:spPr>
          </p:pic>
          <p:pic>
            <p:nvPicPr>
              <p:cNvPr id="536583" name="Picture 7" descr="095006-xray1_27-12-95"/>
              <p:cNvPicPr>
                <a:picLocks noChangeAspect="1" noChangeArrowheads="1"/>
              </p:cNvPicPr>
              <p:nvPr/>
            </p:nvPicPr>
            <p:blipFill>
              <a:blip r:embed="rId6" cstate="print"/>
              <a:srcRect/>
              <a:stretch>
                <a:fillRect/>
              </a:stretch>
            </p:blipFill>
            <p:spPr bwMode="auto">
              <a:xfrm>
                <a:off x="213" y="1937"/>
                <a:ext cx="873" cy="1378"/>
              </a:xfrm>
              <a:prstGeom prst="rect">
                <a:avLst/>
              </a:prstGeom>
              <a:noFill/>
            </p:spPr>
          </p:pic>
        </p:grpSp>
        <p:grpSp>
          <p:nvGrpSpPr>
            <p:cNvPr id="536584" name="Group 8"/>
            <p:cNvGrpSpPr>
              <a:grpSpLocks/>
            </p:cNvGrpSpPr>
            <p:nvPr/>
          </p:nvGrpSpPr>
          <p:grpSpPr bwMode="auto">
            <a:xfrm>
              <a:off x="130" y="119"/>
              <a:ext cx="1852" cy="1441"/>
              <a:chOff x="904" y="563"/>
              <a:chExt cx="1852" cy="1441"/>
            </a:xfrm>
          </p:grpSpPr>
          <p:pic>
            <p:nvPicPr>
              <p:cNvPr id="536585" name="Picture 9" descr="095006-xray1_3-2-95"/>
              <p:cNvPicPr>
                <a:picLocks noChangeAspect="1" noChangeArrowheads="1"/>
              </p:cNvPicPr>
              <p:nvPr/>
            </p:nvPicPr>
            <p:blipFill>
              <a:blip r:embed="rId7" cstate="print"/>
              <a:srcRect/>
              <a:stretch>
                <a:fillRect/>
              </a:stretch>
            </p:blipFill>
            <p:spPr bwMode="auto">
              <a:xfrm>
                <a:off x="1864" y="567"/>
                <a:ext cx="892" cy="1419"/>
              </a:xfrm>
              <a:prstGeom prst="rect">
                <a:avLst/>
              </a:prstGeom>
              <a:noFill/>
            </p:spPr>
          </p:pic>
          <p:pic>
            <p:nvPicPr>
              <p:cNvPr id="536586" name="Picture 10" descr="095006-xray2_3-2-95"/>
              <p:cNvPicPr>
                <a:picLocks noChangeAspect="1" noChangeArrowheads="1"/>
              </p:cNvPicPr>
              <p:nvPr/>
            </p:nvPicPr>
            <p:blipFill>
              <a:blip r:embed="rId8" cstate="print"/>
              <a:srcRect/>
              <a:stretch>
                <a:fillRect/>
              </a:stretch>
            </p:blipFill>
            <p:spPr bwMode="auto">
              <a:xfrm>
                <a:off x="904" y="563"/>
                <a:ext cx="908" cy="1441"/>
              </a:xfrm>
              <a:prstGeom prst="rect">
                <a:avLst/>
              </a:prstGeom>
              <a:noFill/>
            </p:spPr>
          </p:pic>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descr="098013-6"/>
          <p:cNvPicPr>
            <a:picLocks noChangeAspect="1" noChangeArrowheads="1"/>
          </p:cNvPicPr>
          <p:nvPr/>
        </p:nvPicPr>
        <p:blipFill>
          <a:blip r:embed="rId3" cstate="print"/>
          <a:srcRect/>
          <a:stretch>
            <a:fillRect/>
          </a:stretch>
        </p:blipFill>
        <p:spPr bwMode="auto">
          <a:xfrm>
            <a:off x="207963" y="3833813"/>
            <a:ext cx="3341687" cy="2544762"/>
          </a:xfrm>
          <a:prstGeom prst="rect">
            <a:avLst/>
          </a:prstGeom>
          <a:noFill/>
        </p:spPr>
      </p:pic>
      <p:pic>
        <p:nvPicPr>
          <p:cNvPr id="538627" name="Picture 3" descr="098013-Pan_12-2-98"/>
          <p:cNvPicPr>
            <a:picLocks noChangeAspect="1" noChangeArrowheads="1"/>
          </p:cNvPicPr>
          <p:nvPr/>
        </p:nvPicPr>
        <p:blipFill>
          <a:blip r:embed="rId4" cstate="print"/>
          <a:srcRect/>
          <a:stretch>
            <a:fillRect/>
          </a:stretch>
        </p:blipFill>
        <p:spPr bwMode="auto">
          <a:xfrm>
            <a:off x="231775" y="179388"/>
            <a:ext cx="5199063" cy="3143250"/>
          </a:xfrm>
          <a:prstGeom prst="rect">
            <a:avLst/>
          </a:prstGeom>
          <a:noFill/>
        </p:spPr>
      </p:pic>
      <p:pic>
        <p:nvPicPr>
          <p:cNvPr id="538628" name="Picture 4" descr="098013-Pan_7-9-00"/>
          <p:cNvPicPr>
            <a:picLocks noChangeAspect="1" noChangeArrowheads="1"/>
          </p:cNvPicPr>
          <p:nvPr/>
        </p:nvPicPr>
        <p:blipFill>
          <a:blip r:embed="rId5" cstate="print"/>
          <a:srcRect/>
          <a:stretch>
            <a:fillRect/>
          </a:stretch>
        </p:blipFill>
        <p:spPr bwMode="auto">
          <a:xfrm>
            <a:off x="3702050" y="3490913"/>
            <a:ext cx="5289550" cy="3209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9" name="Picture 3" descr="0003 PM-extr upper occlusal"/>
          <p:cNvPicPr>
            <a:picLocks noChangeAspect="1" noChangeArrowheads="1" noCrop="1"/>
          </p:cNvPicPr>
          <p:nvPr/>
        </p:nvPicPr>
        <p:blipFill>
          <a:blip r:embed="rId3" cstate="print"/>
          <a:srcRect/>
          <a:stretch>
            <a:fillRect/>
          </a:stretch>
        </p:blipFill>
        <p:spPr bwMode="auto">
          <a:xfrm>
            <a:off x="3143250" y="2324100"/>
            <a:ext cx="2857500" cy="220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4" name="Picture 4" descr="0005 PM-extr frontal"/>
          <p:cNvPicPr>
            <a:picLocks noChangeAspect="1" noChangeArrowheads="1" noCrop="1"/>
          </p:cNvPicPr>
          <p:nvPr/>
        </p:nvPicPr>
        <p:blipFill>
          <a:blip r:embed="rId3" cstate="print"/>
          <a:srcRect/>
          <a:stretch>
            <a:fillRect/>
          </a:stretch>
        </p:blipFill>
        <p:spPr bwMode="auto">
          <a:xfrm>
            <a:off x="3143250" y="2505075"/>
            <a:ext cx="2857500" cy="1847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7" name="Picture 3" descr="0013 Impacted lower molar (panoramic)"/>
          <p:cNvPicPr>
            <a:picLocks noChangeAspect="1" noChangeArrowheads="1" noCrop="1"/>
          </p:cNvPicPr>
          <p:nvPr/>
        </p:nvPicPr>
        <p:blipFill>
          <a:blip r:embed="rId3" cstate="print"/>
          <a:srcRect/>
          <a:stretch>
            <a:fillRect/>
          </a:stretch>
        </p:blipFill>
        <p:spPr bwMode="auto">
          <a:xfrm>
            <a:off x="3143250" y="2547938"/>
            <a:ext cx="2857500" cy="1762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1" name="Picture 3" descr="0045 Lower molar uprighting"/>
          <p:cNvPicPr>
            <a:picLocks noChangeAspect="1" noChangeArrowheads="1" noCrop="1"/>
          </p:cNvPicPr>
          <p:nvPr/>
        </p:nvPicPr>
        <p:blipFill>
          <a:blip r:embed="rId3" cstate="print"/>
          <a:srcRect/>
          <a:stretch>
            <a:fillRect/>
          </a:stretch>
        </p:blipFill>
        <p:spPr bwMode="auto">
          <a:xfrm>
            <a:off x="4105275" y="2476500"/>
            <a:ext cx="93345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5" name="Picture 3" descr="0084 Incisor intrusion"/>
          <p:cNvPicPr>
            <a:picLocks noChangeAspect="1" noChangeArrowheads="1" noCrop="1"/>
          </p:cNvPicPr>
          <p:nvPr/>
        </p:nvPicPr>
        <p:blipFill>
          <a:blip r:embed="rId3" cstate="print"/>
          <a:srcRect/>
          <a:stretch>
            <a:fillRect/>
          </a:stretch>
        </p:blipFill>
        <p:spPr bwMode="auto">
          <a:xfrm>
            <a:off x="3143250" y="2638425"/>
            <a:ext cx="2857500" cy="1581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TotalTime>
  <Words>1472</Words>
  <Application>Microsoft Office PowerPoint</Application>
  <PresentationFormat>On-screen Show (4:3)</PresentationFormat>
  <Paragraphs>174</Paragraphs>
  <Slides>49</Slides>
  <Notes>44</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Times New Roman</vt:lpstr>
      <vt:lpstr>Arial</vt:lpstr>
      <vt:lpstr>Default Design</vt:lpstr>
      <vt:lpstr>Δυνατότητες – Περιορισμοί Ορθοδοντικής Θεραπείας</vt:lpstr>
      <vt:lpstr>Ορθοδοντική Θεραπεία - Δυνατότητες</vt:lpstr>
      <vt:lpstr>Οδοντικές μετακινήσεις</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Σκελετικές αλλαγές</vt:lpstr>
      <vt:lpstr>Slide 19</vt:lpstr>
      <vt:lpstr>Slide 20</vt:lpstr>
      <vt:lpstr>Slide 21</vt:lpstr>
      <vt:lpstr>Slide 22</vt:lpstr>
      <vt:lpstr>Slide 23</vt:lpstr>
      <vt:lpstr>Slide 24</vt:lpstr>
      <vt:lpstr>Κροταφογναθική</vt:lpstr>
      <vt:lpstr>Ομιλία</vt:lpstr>
      <vt:lpstr>Ορθοδοντική Θεραπεία – Ιατρικό υπόβαθρο</vt:lpstr>
      <vt:lpstr>Εγώ, ως γενικός οδοντίατρος, τι μπορώ να κάνω;</vt:lpstr>
      <vt:lpstr>Εγώ, ως γενικός οδοντίατρος, τι μπορώ να κάνω;</vt:lpstr>
      <vt:lpstr>Εγώ, ως γενικός οδοντίατρος, τι μπορώ να κάνω;</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Halazonetis</dc:creator>
  <cp:lastModifiedBy>Demetrios Halazonetis</cp:lastModifiedBy>
  <cp:revision>135</cp:revision>
  <dcterms:created xsi:type="dcterms:W3CDTF">1601-01-01T00:00:00Z</dcterms:created>
  <dcterms:modified xsi:type="dcterms:W3CDTF">2014-09-16T12:57:35Z</dcterms:modified>
</cp:coreProperties>
</file>