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notesSlides/notesSlide55.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70"/>
  </p:notesMasterIdLst>
  <p:sldIdLst>
    <p:sldId id="319" r:id="rId2"/>
    <p:sldId id="304" r:id="rId3"/>
    <p:sldId id="257" r:id="rId4"/>
    <p:sldId id="261" r:id="rId5"/>
    <p:sldId id="275" r:id="rId6"/>
    <p:sldId id="266" r:id="rId7"/>
    <p:sldId id="264" r:id="rId8"/>
    <p:sldId id="269" r:id="rId9"/>
    <p:sldId id="268" r:id="rId10"/>
    <p:sldId id="272" r:id="rId11"/>
    <p:sldId id="267" r:id="rId12"/>
    <p:sldId id="350" r:id="rId13"/>
    <p:sldId id="276" r:id="rId14"/>
    <p:sldId id="305" r:id="rId15"/>
    <p:sldId id="270" r:id="rId16"/>
    <p:sldId id="299" r:id="rId17"/>
    <p:sldId id="301" r:id="rId18"/>
    <p:sldId id="300" r:id="rId19"/>
    <p:sldId id="338" r:id="rId20"/>
    <p:sldId id="302" r:id="rId21"/>
    <p:sldId id="279" r:id="rId22"/>
    <p:sldId id="307" r:id="rId23"/>
    <p:sldId id="277" r:id="rId24"/>
    <p:sldId id="308" r:id="rId25"/>
    <p:sldId id="309" r:id="rId26"/>
    <p:sldId id="310" r:id="rId27"/>
    <p:sldId id="286" r:id="rId28"/>
    <p:sldId id="288" r:id="rId29"/>
    <p:sldId id="278" r:id="rId30"/>
    <p:sldId id="271" r:id="rId31"/>
    <p:sldId id="311" r:id="rId32"/>
    <p:sldId id="291" r:id="rId33"/>
    <p:sldId id="289" r:id="rId34"/>
    <p:sldId id="314" r:id="rId35"/>
    <p:sldId id="312" r:id="rId36"/>
    <p:sldId id="313" r:id="rId37"/>
    <p:sldId id="315" r:id="rId38"/>
    <p:sldId id="351" r:id="rId39"/>
    <p:sldId id="354" r:id="rId40"/>
    <p:sldId id="353" r:id="rId41"/>
    <p:sldId id="317" r:id="rId42"/>
    <p:sldId id="298" r:id="rId43"/>
    <p:sldId id="320" r:id="rId44"/>
    <p:sldId id="295" r:id="rId45"/>
    <p:sldId id="296" r:id="rId46"/>
    <p:sldId id="321" r:id="rId47"/>
    <p:sldId id="329" r:id="rId48"/>
    <p:sldId id="318" r:id="rId49"/>
    <p:sldId id="333" r:id="rId50"/>
    <p:sldId id="334" r:id="rId51"/>
    <p:sldId id="335" r:id="rId52"/>
    <p:sldId id="336" r:id="rId53"/>
    <p:sldId id="337" r:id="rId54"/>
    <p:sldId id="339" r:id="rId55"/>
    <p:sldId id="340" r:id="rId56"/>
    <p:sldId id="341" r:id="rId57"/>
    <p:sldId id="294" r:id="rId58"/>
    <p:sldId id="322" r:id="rId59"/>
    <p:sldId id="326" r:id="rId60"/>
    <p:sldId id="325" r:id="rId61"/>
    <p:sldId id="327" r:id="rId62"/>
    <p:sldId id="345" r:id="rId63"/>
    <p:sldId id="323" r:id="rId64"/>
    <p:sldId id="342" r:id="rId65"/>
    <p:sldId id="328" r:id="rId66"/>
    <p:sldId id="343" r:id="rId67"/>
    <p:sldId id="344" r:id="rId68"/>
    <p:sldId id="346" r:id="rId6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showScrollbar="0"/>
    <p:sldAll/>
    <p:penClr>
      <a:srgbClr val="FF0000"/>
    </p:penClr>
  </p:showPr>
  <p:clrMru>
    <a:srgbClr val="EBF1DE"/>
    <a:srgbClr val="FFFFCC"/>
    <a:srgbClr val="FFFF99"/>
    <a:srgbClr val="000000"/>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540" autoAdjust="0"/>
  </p:normalViewPr>
  <p:slideViewPr>
    <p:cSldViewPr snapToGrid="0">
      <p:cViewPr varScale="1">
        <p:scale>
          <a:sx n="127" d="100"/>
          <a:sy n="127" d="100"/>
        </p:scale>
        <p:origin x="-1080" y="-90"/>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4D08E5A-BBA1-4B93-9B2E-D0D500B522AF}" type="datetimeFigureOut">
              <a:rPr lang="el-GR" smtClean="0"/>
              <a:pPr/>
              <a:t>9/4/2020</a:t>
            </a:fld>
            <a:endParaRPr lang="el-GR"/>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0FAC76D-5DAA-4770-99EE-7C706F6E7227}"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Προστασία Πνευματικών Δικαιωμάτων</a:t>
            </a:r>
          </a:p>
          <a:p>
            <a:r>
              <a:rPr lang="el-GR" dirty="0" smtClean="0"/>
              <a:t>Σας υπενθυμίζουμε ότι το σύνολο της εξ αποστάσεως εκπαίδευσης και του αντίστοιχου υλικού έχουν δημιουργηθεί αποκλειστικά για την εκπαίδευση των φοιτητών της Οδοντιατρικής Σχολής του ΕΚΠΑ.</a:t>
            </a:r>
          </a:p>
          <a:p>
            <a:r>
              <a:rPr lang="el-GR" dirty="0" smtClean="0"/>
              <a:t>Συνεπώς, θα πρέπει να επιδείξετε ιδιαίτερη προσοχή όσο αφορά στην προστασία των πνευματικών δικαιωμάτων και των προσωπικών δεδομένων που αφορούν στις ηλεκτρονικές διαλέξεις και στο υλικό που είναι αναρτημένο στην η-τάξη. Δικαίωμα πρόσβασης σε αυτά έχουν μόνο οι φοιτητές που είναι εγγεγραμμένοι στο μάθημα.</a:t>
            </a:r>
          </a:p>
          <a:p>
            <a:r>
              <a:rPr lang="el-GR" dirty="0" smtClean="0"/>
              <a:t>Ως εκ τούτου η βιντεοσκόπηση, αναπαραγωγή υλικού (π.χ. σε μέσα κοινωνικής δικτύωσης) και προώθηση υλικού σε άτομα, ομάδες και πλατφόρμες πέραν των διδασκομένων, χωρίς προηγούμενη άδεια του διδάσκοντα/συγγραφέα, εγείρει νομικές συνέπειες και κυρώσεις.</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1</a:t>
            </a:fld>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Μπορούμε να βγάλουμε συμπεράσματα σχετικά με τη λειτουργία; Ενδιαφερόμαστε για στοματική αναπνοή, τάση και στάση των χειλέων, χαμόγελο. Αυτά πρέπει να εξεταστούν κατά την κλινική εξέταση. Εδώ μπορούμε να υποθέσουμε ότι δεν υπάρχει στοματική αναπνοή, αφού τα χείλη κλείνουν με </a:t>
            </a:r>
            <a:r>
              <a:rPr lang="el-GR" dirty="0" err="1" smtClean="0"/>
              <a:t>χάλαση</a:t>
            </a:r>
            <a:r>
              <a:rPr lang="el-GR" dirty="0" smtClean="0"/>
              <a:t> και δεν αφίστανται, αλλά αυτό το συμπέρασμα είναι επισφαλές καθόσον η φωτογραφία είναι στατική αποτύπωση μιας μόνο χρονικής στιγμής.</a:t>
            </a:r>
          </a:p>
        </p:txBody>
      </p:sp>
      <p:sp>
        <p:nvSpPr>
          <p:cNvPr id="4" name="Slide Number Placeholder 3"/>
          <p:cNvSpPr>
            <a:spLocks noGrp="1"/>
          </p:cNvSpPr>
          <p:nvPr>
            <p:ph type="sldNum" sz="quarter" idx="10"/>
          </p:nvPr>
        </p:nvSpPr>
        <p:spPr/>
        <p:txBody>
          <a:bodyPr/>
          <a:lstStyle/>
          <a:p>
            <a:fld id="{B0FAC76D-5DAA-4770-99EE-7C706F6E7227}" type="slidenum">
              <a:rPr lang="el-GR" smtClean="0"/>
              <a:pPr/>
              <a:t>10</a:t>
            </a:fld>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Εξέταση από τα πλάγια. Η εικόνα έχει περιστραφεί ώστε το επίπεδο Φραγκφούρτης να είναι οριζόντιο.</a:t>
            </a:r>
          </a:p>
          <a:p>
            <a:r>
              <a:rPr lang="el-GR" dirty="0" smtClean="0"/>
              <a:t>Προσέξτε ότι το </a:t>
            </a:r>
            <a:r>
              <a:rPr lang="en-US" dirty="0" err="1" smtClean="0"/>
              <a:t>Nasion</a:t>
            </a:r>
            <a:r>
              <a:rPr lang="el-GR" dirty="0" smtClean="0"/>
              <a:t> είναι όντως στο ύψος των άνω βλεφάρων.</a:t>
            </a:r>
          </a:p>
          <a:p>
            <a:r>
              <a:rPr lang="el-GR" dirty="0" smtClean="0"/>
              <a:t>Το επίπεδο Φραγκφούρτης διέρχεται από το </a:t>
            </a:r>
            <a:r>
              <a:rPr lang="el-GR" dirty="0" err="1" smtClean="0"/>
              <a:t>πόριο</a:t>
            </a:r>
            <a:r>
              <a:rPr lang="el-GR" dirty="0" smtClean="0"/>
              <a:t> και το </a:t>
            </a:r>
            <a:r>
              <a:rPr lang="el-GR" dirty="0" err="1" smtClean="0"/>
              <a:t>υποκόγχιο</a:t>
            </a:r>
            <a:r>
              <a:rPr lang="el-GR" baseline="0" dirty="0" smtClean="0"/>
              <a:t> (</a:t>
            </a:r>
            <a:r>
              <a:rPr lang="en-US" dirty="0" err="1" smtClean="0"/>
              <a:t>orbitale</a:t>
            </a:r>
            <a:r>
              <a:rPr lang="el-GR" dirty="0" smtClean="0"/>
              <a:t>). Το επίπεδο αρμονίας είναι</a:t>
            </a:r>
            <a:r>
              <a:rPr lang="el-GR" baseline="0" dirty="0" smtClean="0"/>
              <a:t> κάθετο στο επίπεδο Φραγκφούρτης και διέρχεται από το </a:t>
            </a:r>
            <a:r>
              <a:rPr lang="en-US" baseline="0" dirty="0" err="1" smtClean="0"/>
              <a:t>Nasion</a:t>
            </a:r>
            <a:r>
              <a:rPr lang="en-US" baseline="0" dirty="0" smtClean="0"/>
              <a:t>.</a:t>
            </a:r>
            <a:r>
              <a:rPr lang="el-GR" baseline="0" dirty="0" smtClean="0"/>
              <a:t> Ονομάζουμε αρμονικά τα πρόσωπα στα οποία η γραμμή αρμονίας τέμνει ελαφρώς το άνω χείλος, ακουμπάει στο κάτω χείλος, και είναι ελαφρώς πιο μπροστά από τον πώγωνα. </a:t>
            </a:r>
            <a:r>
              <a:rPr lang="el-GR" baseline="0" dirty="0" err="1" smtClean="0"/>
              <a:t>Ορθογναθικό</a:t>
            </a:r>
            <a:r>
              <a:rPr lang="el-GR" baseline="0" dirty="0" smtClean="0"/>
              <a:t> είναι το πρόσωπο στο οποίο τα χείλη και ο πώγωνας βρίσκονται πάνω στην γραμμή αρμονίας (οι ορισμοί είναι αυθαίρετοι και επιβάλλουν διαχωριστικές γραμμές σε μεταβλητές που είναι από τη φύση τους συνεχόμενες, χωρίς διακριτά όρια).</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11</a:t>
            </a:fld>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Εξέταση από τα πλάγια. Η εικόνα έχει περιστραφεί ώστε το επίπεδο Φραγκφούρτης να είναι οριζόντιο.</a:t>
            </a:r>
          </a:p>
          <a:p>
            <a:r>
              <a:rPr lang="el-GR" dirty="0" smtClean="0"/>
              <a:t>Προσέξτε ότι το </a:t>
            </a:r>
            <a:r>
              <a:rPr lang="en-US" dirty="0" err="1" smtClean="0"/>
              <a:t>Nasion</a:t>
            </a:r>
            <a:r>
              <a:rPr lang="el-GR" dirty="0" smtClean="0"/>
              <a:t> είναι όντως στο ύψος των άνω βλεφάρων.</a:t>
            </a:r>
          </a:p>
          <a:p>
            <a:r>
              <a:rPr lang="el-GR" dirty="0" smtClean="0"/>
              <a:t>Το επίπεδο Φραγκφούρτης διέρχεται από το </a:t>
            </a:r>
            <a:r>
              <a:rPr lang="el-GR" dirty="0" err="1" smtClean="0"/>
              <a:t>πόριο</a:t>
            </a:r>
            <a:r>
              <a:rPr lang="el-GR" dirty="0" smtClean="0"/>
              <a:t> και το </a:t>
            </a:r>
            <a:r>
              <a:rPr lang="el-GR" dirty="0" err="1" smtClean="0"/>
              <a:t>υποκόγχιο</a:t>
            </a:r>
            <a:r>
              <a:rPr lang="el-GR" baseline="0" dirty="0" smtClean="0"/>
              <a:t> (</a:t>
            </a:r>
            <a:r>
              <a:rPr lang="en-US" dirty="0" err="1" smtClean="0"/>
              <a:t>orbitale</a:t>
            </a:r>
            <a:r>
              <a:rPr lang="el-GR" dirty="0" smtClean="0"/>
              <a:t>). Το επίπεδο αρμονίας είναι</a:t>
            </a:r>
            <a:r>
              <a:rPr lang="el-GR" baseline="0" dirty="0" smtClean="0"/>
              <a:t> κάθετο στο επίπεδο Φραγκφούρτης και διέρχεται από το </a:t>
            </a:r>
            <a:r>
              <a:rPr lang="en-US" baseline="0" dirty="0" err="1" smtClean="0"/>
              <a:t>Nasion</a:t>
            </a:r>
            <a:r>
              <a:rPr lang="en-US" baseline="0" dirty="0" smtClean="0"/>
              <a:t>.</a:t>
            </a:r>
            <a:r>
              <a:rPr lang="el-GR" baseline="0" dirty="0" smtClean="0"/>
              <a:t> Ονομάζουμε αρμονικά τα πρόσωπα στα οποία η γραμμή αρμονίας τέμνει ελαφρώς το άνω χείλος, ακουμπάει στο κάτω χείλος, και είναι ελαφρώς πιο μπροστά από τον πώγωνα. </a:t>
            </a:r>
            <a:r>
              <a:rPr lang="el-GR" baseline="0" dirty="0" err="1" smtClean="0"/>
              <a:t>Ορθογναθικό</a:t>
            </a:r>
            <a:r>
              <a:rPr lang="el-GR" baseline="0" dirty="0" smtClean="0"/>
              <a:t> είναι το πρόσωπο στο οποίο τα χείλη και ο πώγωνας βρίσκονται πάνω στην γραμμή αρμονίας (οι ορισμοί είναι αυθαίρετοι και επιβάλλουν διαχωριστικές γραμμές σε μεταβλητές που είναι από τη φύση τους συνεχόμενες, χωρίς διακριτά όρια).</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12</a:t>
            </a:fld>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Τιμές για σκελετική Τάξη </a:t>
            </a:r>
            <a:r>
              <a:rPr lang="en-GB" dirty="0" smtClean="0"/>
              <a:t>I:</a:t>
            </a:r>
          </a:p>
          <a:p>
            <a:r>
              <a:rPr lang="en-GB" dirty="0" smtClean="0"/>
              <a:t>ANB: 5 (SD: 4) (SD: standard deviation, </a:t>
            </a:r>
            <a:r>
              <a:rPr lang="el-GR" dirty="0" smtClean="0"/>
              <a:t>τυπική απόκλιση)</a:t>
            </a:r>
          </a:p>
          <a:p>
            <a:r>
              <a:rPr lang="en-GB" i="1" dirty="0" err="1" smtClean="0"/>
              <a:t>Godt</a:t>
            </a:r>
            <a:r>
              <a:rPr lang="en-GB" i="1" dirty="0" smtClean="0"/>
              <a:t> A, </a:t>
            </a:r>
            <a:r>
              <a:rPr lang="en-GB" i="1" dirty="0" err="1" smtClean="0"/>
              <a:t>Müller</a:t>
            </a:r>
            <a:r>
              <a:rPr lang="en-GB" i="1" dirty="0" smtClean="0"/>
              <a:t> A, </a:t>
            </a:r>
            <a:r>
              <a:rPr lang="en-GB" i="1" dirty="0" err="1" smtClean="0"/>
              <a:t>Kalwitzki</a:t>
            </a:r>
            <a:r>
              <a:rPr lang="en-GB" i="1" dirty="0" smtClean="0"/>
              <a:t> M, </a:t>
            </a:r>
            <a:r>
              <a:rPr lang="en-GB" i="1" dirty="0" err="1" smtClean="0"/>
              <a:t>Göz</a:t>
            </a:r>
            <a:r>
              <a:rPr lang="en-GB" i="1" dirty="0" smtClean="0"/>
              <a:t> G. Angles of facial convexity in different skeletal Classes. </a:t>
            </a:r>
            <a:r>
              <a:rPr lang="en-GB" i="1" dirty="0" err="1" smtClean="0"/>
              <a:t>Eur</a:t>
            </a:r>
            <a:r>
              <a:rPr lang="en-GB" i="1" dirty="0" smtClean="0"/>
              <a:t> J </a:t>
            </a:r>
            <a:r>
              <a:rPr lang="en-GB" i="1" dirty="0" err="1" smtClean="0"/>
              <a:t>Orthod</a:t>
            </a:r>
            <a:r>
              <a:rPr lang="en-GB" i="1" dirty="0" smtClean="0"/>
              <a:t> 2007;29:648-53</a:t>
            </a:r>
            <a:r>
              <a:rPr lang="en-GB" dirty="0" smtClean="0"/>
              <a:t>.</a:t>
            </a:r>
          </a:p>
          <a:p>
            <a:r>
              <a:rPr lang="el-GR" dirty="0" smtClean="0"/>
              <a:t>Εδώ η γωνία είναι περίπου 10 μοίρες, άρα υπάρχει μια</a:t>
            </a:r>
            <a:r>
              <a:rPr lang="el-GR" baseline="0" dirty="0" smtClean="0"/>
              <a:t> τάση σκελετικής Τάξης ΙΙ. Αυτή μπορεί να οφείλεται σε προγναθισμό της άνω γνάθου, </a:t>
            </a:r>
            <a:r>
              <a:rPr lang="el-GR" baseline="0" dirty="0" err="1" smtClean="0"/>
              <a:t>οπισθογναθισμό</a:t>
            </a:r>
            <a:r>
              <a:rPr lang="el-GR" baseline="0" dirty="0" smtClean="0"/>
              <a:t> της κάτω γνάθου, ή συνδυασμό αυτών.</a:t>
            </a:r>
          </a:p>
          <a:p>
            <a:endParaRPr lang="el-GR" baseline="0" dirty="0" smtClean="0"/>
          </a:p>
        </p:txBody>
      </p:sp>
      <p:sp>
        <p:nvSpPr>
          <p:cNvPr id="4" name="Slide Number Placeholder 3"/>
          <p:cNvSpPr>
            <a:spLocks noGrp="1"/>
          </p:cNvSpPr>
          <p:nvPr>
            <p:ph type="sldNum" sz="quarter" idx="10"/>
          </p:nvPr>
        </p:nvSpPr>
        <p:spPr/>
        <p:txBody>
          <a:bodyPr/>
          <a:lstStyle/>
          <a:p>
            <a:fld id="{B0FAC76D-5DAA-4770-99EE-7C706F6E7227}" type="slidenum">
              <a:rPr lang="el-GR" smtClean="0"/>
              <a:pPr/>
              <a:t>13</a:t>
            </a:fld>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aseline="0" dirty="0" smtClean="0"/>
              <a:t>Συμπεράσματα από την εξέταση του προσώπου και ερωτήματα που προκύπτουν.</a:t>
            </a:r>
            <a:endParaRPr lang="en-GB" dirty="0" smtClean="0"/>
          </a:p>
          <a:p>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14</a:t>
            </a:fld>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Ενδοστοματική εξέταση.</a:t>
            </a:r>
          </a:p>
          <a:p>
            <a:r>
              <a:rPr lang="el-GR" dirty="0" smtClean="0"/>
              <a:t>Αναγνωρίστε τα δόντια. Ποιο δόντι</a:t>
            </a:r>
            <a:r>
              <a:rPr lang="el-GR" baseline="0" dirty="0" smtClean="0"/>
              <a:t> είναι το 1; Ποιο το 2;</a:t>
            </a:r>
          </a:p>
          <a:p>
            <a:r>
              <a:rPr lang="el-GR" baseline="0" dirty="0" smtClean="0"/>
              <a:t>Ποιο το στάδιο μικτού φραγμού; Ποια η οδοντική ηλικία;</a:t>
            </a:r>
          </a:p>
          <a:p>
            <a:r>
              <a:rPr lang="el-GR" baseline="0" dirty="0" smtClean="0"/>
              <a:t>Ας αρχίσουμε να βλέπουμε αν οι πληροφορίες που συλλέγουμε συμφωνούν μεταξύ τους, ή αν υπάρχουν αντιφατικά ευρήματα.</a:t>
            </a:r>
          </a:p>
          <a:p>
            <a:r>
              <a:rPr lang="el-GR" baseline="0" dirty="0" smtClean="0"/>
              <a:t>Συμβαδίζει η οδοντική ηλικία με τη χρονολογική ηλικία της ασθενούς (9 ετών);</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15</a:t>
            </a:fld>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Το</a:t>
            </a:r>
            <a:r>
              <a:rPr lang="el-GR" baseline="0" dirty="0" smtClean="0"/>
              <a:t> διάγραμμα βρίσκεται σ</a:t>
            </a:r>
            <a:r>
              <a:rPr lang="el-GR" dirty="0" smtClean="0"/>
              <a:t>τον σύνδεσμο </a:t>
            </a:r>
            <a:r>
              <a:rPr lang="en-GB" dirty="0" smtClean="0"/>
              <a:t>http://www.atlas.dentistry.qmul.ac.uk/</a:t>
            </a:r>
            <a:r>
              <a:rPr lang="el-GR" dirty="0" smtClean="0"/>
              <a:t> όπου υπάρχει και </a:t>
            </a:r>
            <a:r>
              <a:rPr lang="el-GR" dirty="0" err="1" smtClean="0"/>
              <a:t>διαδραστική</a:t>
            </a:r>
            <a:r>
              <a:rPr lang="el-GR" baseline="0" dirty="0" smtClean="0"/>
              <a:t> εφαρμογή για υπολογισμό ηλικίας.</a:t>
            </a:r>
            <a:endParaRPr lang="el-GR" dirty="0" smtClean="0"/>
          </a:p>
        </p:txBody>
      </p:sp>
      <p:sp>
        <p:nvSpPr>
          <p:cNvPr id="4" name="Slide Number Placeholder 3"/>
          <p:cNvSpPr>
            <a:spLocks noGrp="1"/>
          </p:cNvSpPr>
          <p:nvPr>
            <p:ph type="sldNum" sz="quarter" idx="10"/>
          </p:nvPr>
        </p:nvSpPr>
        <p:spPr/>
        <p:txBody>
          <a:bodyPr/>
          <a:lstStyle/>
          <a:p>
            <a:fld id="{B0FAC76D-5DAA-4770-99EE-7C706F6E7227}" type="slidenum">
              <a:rPr lang="el-GR" smtClean="0"/>
              <a:pPr/>
              <a:t>16</a:t>
            </a:fld>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Διαφορετική αναπαράσταση των ηλικιών ανατολής. Στο επάνω μισό, τα δόντια της άνω γνάθου, κάτω τα δόντια της κάτω γνάθου. Παρατηρήστε την ομαδοποίηση σε δύο φάσεις (πρώιμη και όψιμη μικτού φραγμού)</a:t>
            </a:r>
            <a:r>
              <a:rPr lang="el-GR" baseline="0" dirty="0" smtClean="0"/>
              <a:t> με ενδιάμεση φάση ηρεμίας. Οι φάσεις αντιστοιχούν πολύ αδρά στις ηλικίες 6-8, 8-10 και 10-12 (διακεκομμένες γραμμές).</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17</a:t>
            </a:fld>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Στα κορίτσια τα δόντια ανατέλλουν λίγο νωρίτερα από </a:t>
            </a:r>
            <a:r>
              <a:rPr lang="el-GR" dirty="0" err="1" smtClean="0"/>
              <a:t>ό,τι</a:t>
            </a:r>
            <a:r>
              <a:rPr lang="el-GR" dirty="0" smtClean="0"/>
              <a:t> στα αγόρια.</a:t>
            </a:r>
          </a:p>
          <a:p>
            <a:r>
              <a:rPr lang="el-GR" dirty="0" smtClean="0"/>
              <a:t>Είναι περίεργο να είναι 9 ετών και να μην έχει ακόμα ανατείλει ο άνω πλάγιος; Σε περίπου</a:t>
            </a:r>
            <a:r>
              <a:rPr lang="el-GR" baseline="0" dirty="0" smtClean="0"/>
              <a:t> 1 στα 5 κορίτσια, ο πλάγιος θα ανατείλει μετά τα 9.</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18</a:t>
            </a:fld>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Στα κορίτσια τα δόντια ανατέλλουν λίγο νωρίτερα από </a:t>
            </a:r>
            <a:r>
              <a:rPr lang="el-GR" dirty="0" err="1" smtClean="0"/>
              <a:t>ό,τι</a:t>
            </a:r>
            <a:r>
              <a:rPr lang="el-GR" dirty="0" smtClean="0"/>
              <a:t> στα αγόρια.</a:t>
            </a:r>
          </a:p>
          <a:p>
            <a:r>
              <a:rPr lang="el-GR" dirty="0" smtClean="0"/>
              <a:t>Είναι περίεργο η ασθενής μας να είναι 9 ετών και να μην έχει ακόμα ανατείλει ο άνω πλάγιος; Σε περίπου</a:t>
            </a:r>
            <a:r>
              <a:rPr lang="el-GR" baseline="0" dirty="0" smtClean="0"/>
              <a:t> 1 στα 5 κορίτσια, ο πλάγιος θα ανατείλει μετά τα 9.</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19</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Σκοπός του μαθήματος είναι η παρουσίαση της διαγνωστικής διαδικασίας</a:t>
            </a:r>
            <a:r>
              <a:rPr lang="el-GR" baseline="0" dirty="0" smtClean="0"/>
              <a:t> στην ορθοδοντική ώστε ο φοιτητής να είναι ικανός α) να συλλέξει τα διαγνωστικά στοιχεία μέσω κλινικής και εργαστηριακής εξέτασης και β) να συνθέσει τις πληροφορίες σε ολοκληρωμένη διάγνωση, που συνδέει τα επιμέρους ευρήματα μεταξύ τους και εξηγεί, όσο το δυνατόν, την παρούσα κατάσταση. Το μάθημα περιλαμβάνει </a:t>
            </a:r>
            <a:r>
              <a:rPr lang="el-GR" dirty="0" smtClean="0"/>
              <a:t>επανάληψη των θεμάτων του 7</a:t>
            </a:r>
            <a:r>
              <a:rPr lang="el-GR" baseline="30000" dirty="0" smtClean="0"/>
              <a:t>ου</a:t>
            </a:r>
            <a:r>
              <a:rPr lang="el-GR" dirty="0" smtClean="0"/>
              <a:t> εξαμήνου σχετικά με τη διάγνωση ορθοδοντικών</a:t>
            </a:r>
            <a:r>
              <a:rPr lang="el-GR" baseline="0" dirty="0" smtClean="0"/>
              <a:t> περιπτώσεων.</a:t>
            </a:r>
          </a:p>
          <a:p>
            <a:r>
              <a:rPr lang="el-GR" baseline="0" dirty="0" smtClean="0"/>
              <a:t>Από τις εικόνες της διαφάνειας μπορούμε εύκολα να περιγράψουμε την ανωμαλία σύγκλεισης (π.χ. σταυροειδής σύγκλειση δεξιά, συνωστισμός κάτω προσθίων, Τάξη ΙΙ δεξιά). Αυτό δεν αρκεί για να καταστρωθεί κατάλληλο σχέδιο θεραπείας γιατί μπορεί να οδηγήσει σε λανθασμένη αντιμετώπιση (π.χ. παρειακή μετακίνηση των δοντιών του άνω δεξιού ημιμορίου). Χρειάζεται να εξετάσουμε τα επιμέρους στοιχεία που δημιουργούν την συνολική εικόνα (π.χ. είναι όντως τα άνω δεξιά δόντια που είναι σε υπερώια θέση, ή μήπως τα κάτω δόντια είναι σε παρειακή θέση), και πώς τα επιμέρους στοιχεία αλληλεπιδρούν μεταξύ τους. </a:t>
            </a:r>
          </a:p>
          <a:p>
            <a:r>
              <a:rPr lang="el-GR" dirty="0" smtClean="0"/>
              <a:t>Δείτε τις παρουσιάσεις στο μάθημα του 7</a:t>
            </a:r>
            <a:r>
              <a:rPr lang="el-GR" baseline="30000" dirty="0" smtClean="0"/>
              <a:t>ου</a:t>
            </a:r>
            <a:r>
              <a:rPr lang="el-GR" dirty="0" smtClean="0"/>
              <a:t> εξαμήνου: </a:t>
            </a:r>
            <a:r>
              <a:rPr lang="en-GB" dirty="0" smtClean="0"/>
              <a:t>https://eclass.uoa.gr/courses/DENT321/</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a:t>
            </a:fld>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Περιγραφή της ανωμαλίας</a:t>
            </a:r>
            <a:r>
              <a:rPr lang="el-GR" baseline="0" dirty="0" smtClean="0"/>
              <a:t> σύγκλεισης. Τάξη ΙΙ, κατηγορία 1 (αν και δεν έχει αυξημένη οριζόντια πρόταξη), υποκατηγορία δεξιά (γιατί αριστερά είναι Τάξη Ι), οπίσθια </a:t>
            </a:r>
            <a:r>
              <a:rPr lang="el-GR" baseline="0" dirty="0" err="1" smtClean="0"/>
              <a:t>ετερόπλευρη</a:t>
            </a:r>
            <a:r>
              <a:rPr lang="el-GR" baseline="0" dirty="0" smtClean="0"/>
              <a:t> σταυροειδής σύγκλειση δεξιά, συνωστισμός κάτω τομέων, έλλειψη χώρου για ανατολή του #12, απόκλιση της μέσης γραμμής (κάτω προς τα δεξιά σε σχέση με την άνω – πρέπει να εξεταστούν οι μέσες γραμμές σε σχέση με το πρόσωπο).</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20</a:t>
            </a:fld>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Συμβαδίζει η οδοντική σχέση με το πρόσωπο της ασθενούς;</a:t>
            </a:r>
          </a:p>
          <a:p>
            <a:r>
              <a:rPr lang="el-GR" dirty="0" smtClean="0"/>
              <a:t>Ναι, γιατί το βρήκαμε ελαφρώς κυρτό.</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21</a:t>
            </a:fld>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Συμβαδίζει η οδοντική μέση γραμμή με</a:t>
            </a:r>
            <a:r>
              <a:rPr lang="el-GR" baseline="0" dirty="0" smtClean="0"/>
              <a:t> τα ευρήματα από το πρόσωπο; Ναι, γιατί βρήκαμε απόκλιση του πώγωνα προς τα δεξιά, όπως βλέπουμε και εδώ απόκλιση της κάτω μέσης γραμμής προς τα δεξιά.</a:t>
            </a:r>
          </a:p>
          <a:p>
            <a:r>
              <a:rPr lang="el-GR" baseline="0" dirty="0" smtClean="0"/>
              <a:t>Όμως, βλέπουμε, επίσης, ασύμμετρο συνωστισμό στους κάτω τομείς. Που θα ήταν η κάτω μέση γραμμή αν δεν υπήρχε συνωστισμός;</a:t>
            </a:r>
          </a:p>
          <a:p>
            <a:r>
              <a:rPr lang="el-GR" baseline="0" dirty="0" smtClean="0"/>
              <a:t>Αν προσομοιάσουμε τη θέση των τομέων μετά από διόρθωση του συνωστισμού, θα δούμε ότι η κάτω μέση γραμμή θα βελτιωθεί, ίσως και να μετακινηθεί προς τα αριστερά της άνω. Άρα, εδώ έχουμε μια αντίφαση.</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22</a:t>
            </a:fld>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σταυροειδής σύγκλειση οφείλεται σε </a:t>
            </a:r>
            <a:r>
              <a:rPr lang="el-GR" dirty="0" err="1" smtClean="0"/>
              <a:t>ετερόπλευρη</a:t>
            </a:r>
            <a:r>
              <a:rPr lang="el-GR" dirty="0" smtClean="0"/>
              <a:t> στένωση του άνω οδοντικού τόξου;</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23</a:t>
            </a:fld>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Μπορούμε να υποθέσουμε ότι η μέση υπερώια ραφή αποτελεί το επίπεδο συμμετρίας της άνω γνάθου, άρα</a:t>
            </a:r>
            <a:r>
              <a:rPr lang="el-GR" baseline="0" dirty="0" smtClean="0"/>
              <a:t> τα δόντια της δεξιάς πλευράς πρέπει να απέχουν από τη ραφή όσο και τα δόντια της αριστερής. Η μέτρηση αυτή μπορεί να γίνει σε εκμαγεία, ή σε φωτογραφίες εκμαγείων που έχουν ληφθεί κάθετα στο μασητικό επίπεδο. Εδώ χρησιμοποιούμε τις κλινικές εικόνες, ελλείψει άλλων.</a:t>
            </a:r>
          </a:p>
          <a:p>
            <a:r>
              <a:rPr lang="el-GR" baseline="0" dirty="0" smtClean="0"/>
              <a:t>Αντιστρέφουμε την εικόνα και σημειώνουμε τη μέση υπερώια ραφή (παρατηρήστε ότι δεν είναι ευθεία, αλλά παρουσιάζει καμπύλη προς τα δεξιά στην πρόσθια περιοχή).</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24</a:t>
            </a:fld>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Στην αντιστραμμένη εικόνα ιχνογραφούμε το περίγραμμα των δοντιών.</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25</a:t>
            </a:fld>
            <a:endParaRPr lang="el-G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Μετακινούμε το περίγραμμα, μαζί με τη μέση γραμμή,</a:t>
            </a:r>
            <a:r>
              <a:rPr lang="el-GR" baseline="0" dirty="0" smtClean="0"/>
              <a:t> και τα </a:t>
            </a:r>
            <a:r>
              <a:rPr lang="el-GR" baseline="0" dirty="0" err="1" smtClean="0"/>
              <a:t>αλληλεπιθέτουμε</a:t>
            </a:r>
            <a:r>
              <a:rPr lang="el-GR" baseline="0" dirty="0" smtClean="0"/>
              <a:t> στην αρχική εικόνα. Αν υπάρχει ασυμμετρία στην </a:t>
            </a:r>
            <a:r>
              <a:rPr lang="el-GR" baseline="0" dirty="0" err="1" smtClean="0"/>
              <a:t>παρειογλωσσική</a:t>
            </a:r>
            <a:r>
              <a:rPr lang="el-GR" baseline="0" dirty="0" smtClean="0"/>
              <a:t> θέση των δοντιών θα φανεί πολύ καθαρά.</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26</a:t>
            </a:fld>
            <a:endParaRPr lang="el-G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Βλέπουμε</a:t>
            </a:r>
            <a:r>
              <a:rPr lang="el-GR" baseline="0" dirty="0" smtClean="0"/>
              <a:t> απόλυτη σύμπτωση, άρα δεν υπάρχει ασυμμετρία του οδοντικού τόξου ως προς τη μέση υπερώια ραφή.</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27</a:t>
            </a:fld>
            <a:endParaRPr lang="el-G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Μήπως η</a:t>
            </a:r>
            <a:r>
              <a:rPr lang="el-GR" baseline="0" dirty="0" smtClean="0"/>
              <a:t> σταυροειδής προκύπτει από συμμετρία του κάτω τόξου; Αυτό είναι δύσκολο να διαπιστωθεί, γιατί εδώ δεν έχουμε μέση ραφή ή κάποιο άλλο σκελετικό στοιχείο. Πάντως δεν βλέπουμε κάποια εμφανή ένδειξη ασυμμετρίας.</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28</a:t>
            </a:fld>
            <a:endParaRPr lang="el-G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Υπάρχει κανένα παθολογικό εύρημα;</a:t>
            </a:r>
          </a:p>
          <a:p>
            <a:r>
              <a:rPr lang="el-GR" dirty="0" smtClean="0"/>
              <a:t>Δείτε τη φορά ανατολής των 35,</a:t>
            </a:r>
            <a:r>
              <a:rPr lang="el-GR" baseline="0" dirty="0" smtClean="0"/>
              <a:t> 45. Υπάρχει πιθανότητα απορρόφησης μόνο της άπω ρίζας των νεογιλών γομφίων και δυσκολία στην απόπτωσή τους.</a:t>
            </a:r>
          </a:p>
          <a:p>
            <a:r>
              <a:rPr lang="el-GR" baseline="0" dirty="0" smtClean="0"/>
              <a:t>Σε ποια ηλικία εμφανίζονται τα σπέρματα των τρίτων γομφίων; Δείτε πάλι το διάγραμμα των ηλικιών ανατολής και διάπλασης. Είμαστε βέβαιοι για την ύπαρξη ή όχι των τρίτων γομφίων;</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29</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baseline="0" dirty="0" smtClean="0"/>
              <a:t>Θα ξεκινήσουμε από το πρόσωπο, από την πρόσθια όψη. Εξετάζουμε το πρόσωπο μορφολογικά (σχήμα, συμμετρία, μέση γραμμή) και λειτουργικά (λειτουργικά στοιχεία ανιχνεύονται από τη μορφολογία, τη στάση και την κίνηση).</a:t>
            </a:r>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Δείτε την παρουσίαση για την ανάλυση προσώπων εδώ: </a:t>
            </a:r>
            <a:r>
              <a:rPr lang="en-GB" dirty="0" smtClean="0"/>
              <a:t>https://eclass.uoa.gr/modules/units/?course=DENT321&amp;id=5024</a:t>
            </a:r>
            <a:endParaRPr lang="el-GR" dirty="0" smtClean="0"/>
          </a:p>
          <a:p>
            <a:endParaRPr lang="el-GR" baseline="0" dirty="0" smtClean="0"/>
          </a:p>
        </p:txBody>
      </p:sp>
      <p:sp>
        <p:nvSpPr>
          <p:cNvPr id="4" name="Slide Number Placeholder 3"/>
          <p:cNvSpPr>
            <a:spLocks noGrp="1"/>
          </p:cNvSpPr>
          <p:nvPr>
            <p:ph type="sldNum" sz="quarter" idx="10"/>
          </p:nvPr>
        </p:nvSpPr>
        <p:spPr/>
        <p:txBody>
          <a:bodyPr/>
          <a:lstStyle/>
          <a:p>
            <a:fld id="{B0FAC76D-5DAA-4770-99EE-7C706F6E7227}" type="slidenum">
              <a:rPr lang="el-GR" smtClean="0"/>
              <a:pPr/>
              <a:t>3</a:t>
            </a:fld>
            <a:endParaRPr lang="el-G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Όταν παραγγέλνουμε ακτινογραφίες είμαστε υποχρεωμένοι (και νομικά) να τις αξιολογούμε από κάθε άποψη, και στις περιοχές που μπορεί να μην εμπίπτουν στην ειδίκευσή μας. Βλέπουμε κάτι</a:t>
            </a:r>
            <a:r>
              <a:rPr lang="el-GR" baseline="0" dirty="0" smtClean="0"/>
              <a:t> το παθολογικό ή κάποια παραλλαγή του φυσιολογικού, ακόμα και σε περιοχές εκτός της στοματικής;</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30</a:t>
            </a:fld>
            <a:endParaRPr lang="el-G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Οι πρόσθιες </a:t>
            </a:r>
            <a:r>
              <a:rPr lang="el-GR" dirty="0" err="1" smtClean="0"/>
              <a:t>κλινοειδείς</a:t>
            </a:r>
            <a:r>
              <a:rPr lang="el-GR" dirty="0" smtClean="0"/>
              <a:t> αποφύσεις φαίνονται να έρχονται σε επαφή</a:t>
            </a:r>
            <a:r>
              <a:rPr lang="el-GR" baseline="0" dirty="0" smtClean="0"/>
              <a:t> με την οπίσθια (γέφυρα). Αυτό είναι συχνή παραλλαγή της ανατομίας του τουρκικού εφιππίου και δεν πρόκειται, τις περισσότερες φορές, για αληθή ένωση ή επαφή, αλλά για ακτινογραφική </a:t>
            </a:r>
            <a:r>
              <a:rPr lang="el-GR" baseline="0" dirty="0" err="1" smtClean="0"/>
              <a:t>αλληλεπίθεση</a:t>
            </a:r>
            <a:r>
              <a:rPr lang="el-GR" baseline="0" dirty="0" smtClean="0"/>
              <a:t>. Οι πρόσθιες </a:t>
            </a:r>
            <a:r>
              <a:rPr lang="el-GR" baseline="0" dirty="0" err="1" smtClean="0"/>
              <a:t>κλινοειδείς</a:t>
            </a:r>
            <a:r>
              <a:rPr lang="el-GR" baseline="0" dirty="0" smtClean="0"/>
              <a:t> αποφύσεις είναι στα πλάγια του εφιππίου και όχι στο ίδιο οβελιαίο επίπεδο με την οπίσθια.</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31</a:t>
            </a:fld>
            <a:endParaRPr lang="el-G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Γιατί έχουμε</a:t>
            </a:r>
            <a:r>
              <a:rPr lang="el-GR" baseline="0" dirty="0" smtClean="0"/>
              <a:t> διπλό περίγραμμα της κάτω γνάθου; Είναι αναμενόμενο ή αναδεικνύει ασυμμετρία;</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32</a:t>
            </a:fld>
            <a:endParaRPr lang="el-G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Στην κεφαλομετρική ακτινογραφία, η κεντρική ακτίνα διέρχεται από τον</a:t>
            </a:r>
            <a:r>
              <a:rPr lang="el-GR" baseline="0" dirty="0" smtClean="0"/>
              <a:t> έξω ακουστικό πόρο. Αν θεωρήσουμε ότι η αριστερή πλευρά του ασθενούς είναι κοντύτερα στην ακτινογραφική πλάκα, τότε η αριστερή πλευρά θα υποστεί μικρότερη μεγέθυνση από την δεξιά. Έτσι, ένα αντικείμενο με το σχήμα που βλέπετε, θα αποτυπωθεί μικρότερο αν είναι αριστερά…</a:t>
            </a:r>
          </a:p>
          <a:p>
            <a:r>
              <a:rPr lang="el-GR" baseline="0" dirty="0" smtClean="0"/>
              <a:t>(δείτε πάλι: </a:t>
            </a:r>
            <a:r>
              <a:rPr lang="en-GB" baseline="0" dirty="0" smtClean="0"/>
              <a:t>https://eclass.uoa.gr/modules/units/?course=DENT321&amp;id=5575</a:t>
            </a:r>
            <a:r>
              <a:rPr lang="el-GR" baseline="0" dirty="0" smtClean="0"/>
              <a:t>)</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33</a:t>
            </a:fld>
            <a:endParaRPr lang="el-G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 από </a:t>
            </a:r>
            <a:r>
              <a:rPr lang="el-GR" dirty="0" err="1" smtClean="0"/>
              <a:t>ό,τι</a:t>
            </a:r>
            <a:r>
              <a:rPr lang="el-GR" dirty="0" smtClean="0"/>
              <a:t> αν είναι δεξιά.</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34</a:t>
            </a:fld>
            <a:endParaRPr lang="el-G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Άρα, ο δεξιός κλάδος θα φαίνεται πιο μπροστά από τον αριστερό (γιατί και οι δύο είναι μπροστά από τον έξω ακουστικό πόρο, από όπου διέρχεται η κεντρική ακτίνα)…</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35</a:t>
            </a:fld>
            <a:endParaRPr lang="el-G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 και το δεξιό κάτω χείλος της γνάθου θα αποτυπωθεί χαμηλότερα από το αριστερό. Έτσι, αναγκαστικά, σε περίπτωση απόλυτης συμμετρίας μεγέθους της γνάθου,…</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36</a:t>
            </a:fld>
            <a:endParaRPr lang="el-G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 θα υπάρχει διπλό περίγραμμα που θα χιάζεται στη</a:t>
            </a:r>
            <a:r>
              <a:rPr lang="el-GR" baseline="0" dirty="0" smtClean="0"/>
              <a:t>  γωνία της γνάθου. Αν δεν βλέπουμε τέτοια εικόνα, τότε είναι πιθανόν να υπάρχει ασυμμετρία στην κάτω γνάθο, όπως βλέπουμε στην ασθενή μας.</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37</a:t>
            </a:fld>
            <a:endParaRPr lang="el-G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Δεν βλέπουμε χίασμα.</a:t>
            </a:r>
          </a:p>
        </p:txBody>
      </p:sp>
      <p:sp>
        <p:nvSpPr>
          <p:cNvPr id="4" name="Slide Number Placeholder 3"/>
          <p:cNvSpPr>
            <a:spLocks noGrp="1"/>
          </p:cNvSpPr>
          <p:nvPr>
            <p:ph type="sldNum" sz="quarter" idx="10"/>
          </p:nvPr>
        </p:nvSpPr>
        <p:spPr/>
        <p:txBody>
          <a:bodyPr/>
          <a:lstStyle/>
          <a:p>
            <a:fld id="{B0FAC76D-5DAA-4770-99EE-7C706F6E7227}" type="slidenum">
              <a:rPr lang="el-GR" smtClean="0"/>
              <a:pPr/>
              <a:t>38</a:t>
            </a:fld>
            <a:endParaRPr lang="el-G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Το ιχνογράφημα. Δείχνουμε τη μέτρηση της γωνίας </a:t>
            </a:r>
            <a:r>
              <a:rPr lang="en-US" dirty="0" smtClean="0"/>
              <a:t>ANB</a:t>
            </a:r>
            <a:r>
              <a:rPr lang="el-GR" dirty="0" smtClean="0"/>
              <a:t>. Συμβαδίζει με τα ευρήματα</a:t>
            </a:r>
            <a:r>
              <a:rPr lang="el-GR" baseline="0" dirty="0" smtClean="0"/>
              <a:t> του προσώπου; (μέση τιμή: 2°).</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39</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Ο τύπος του προσώπου αξιολογείται συνήθως με τον λόγο ύψους προς πλάτος. Είναι σημαντικό να ορισθούν με ακρίβεια τα σημεία που θα χρησιμοποιηθούν για τη μέτρηση, γιατί ο λόγος είναι ευαίσθητος στην επιλογή των σημείων. Εδώ χρησιμοποιούμε τα σημεία </a:t>
            </a:r>
            <a:r>
              <a:rPr lang="el-GR" baseline="0" dirty="0" err="1" smtClean="0"/>
              <a:t>ριζορρίνιο</a:t>
            </a:r>
            <a:r>
              <a:rPr lang="el-GR" baseline="0" dirty="0" smtClean="0"/>
              <a:t> </a:t>
            </a:r>
            <a:r>
              <a:rPr lang="en-US" baseline="0" dirty="0" smtClean="0"/>
              <a:t>(</a:t>
            </a:r>
            <a:r>
              <a:rPr lang="en-US" baseline="0" dirty="0" err="1" smtClean="0"/>
              <a:t>Nasion</a:t>
            </a:r>
            <a:r>
              <a:rPr lang="en-US" baseline="0" dirty="0" smtClean="0"/>
              <a:t>) </a:t>
            </a:r>
            <a:r>
              <a:rPr lang="el-GR" baseline="0" dirty="0" smtClean="0"/>
              <a:t>και </a:t>
            </a:r>
            <a:r>
              <a:rPr lang="en-US" baseline="0" dirty="0" err="1" smtClean="0"/>
              <a:t>Menton</a:t>
            </a:r>
            <a:r>
              <a:rPr lang="el-GR" baseline="0" dirty="0" smtClean="0"/>
              <a:t> για το ύψος, και τα πιο προέχοντα σημεία του ζυγωματικού (</a:t>
            </a:r>
            <a:r>
              <a:rPr lang="en-US" baseline="0" dirty="0" err="1" smtClean="0"/>
              <a:t>Zygion</a:t>
            </a:r>
            <a:r>
              <a:rPr lang="el-GR" baseline="0" dirty="0" smtClean="0"/>
              <a:t>) για το εύρος.</a:t>
            </a:r>
            <a:endParaRPr lang="el-GR" dirty="0" smtClean="0"/>
          </a:p>
          <a:p>
            <a:r>
              <a:rPr lang="en-US" dirty="0" err="1" smtClean="0"/>
              <a:t>Nasion</a:t>
            </a:r>
            <a:r>
              <a:rPr lang="en-US" dirty="0" smtClean="0"/>
              <a:t>:</a:t>
            </a:r>
            <a:r>
              <a:rPr lang="el-GR" dirty="0" smtClean="0"/>
              <a:t> το πιο </a:t>
            </a:r>
            <a:r>
              <a:rPr lang="el-GR" dirty="0" err="1" smtClean="0"/>
              <a:t>εισέχον</a:t>
            </a:r>
            <a:r>
              <a:rPr lang="el-GR" dirty="0" smtClean="0"/>
              <a:t> σημείο στη βάση της μύτης. Στην</a:t>
            </a:r>
            <a:r>
              <a:rPr lang="el-GR" baseline="0" dirty="0" smtClean="0"/>
              <a:t> πρόσθια φωτογραφία δεν είναι εύκολο να προσδιοριστεί, </a:t>
            </a:r>
            <a:r>
              <a:rPr lang="el-GR" baseline="0" dirty="0" err="1" smtClean="0"/>
              <a:t>γι’αυτό</a:t>
            </a:r>
            <a:r>
              <a:rPr lang="el-GR" baseline="0" dirty="0" smtClean="0"/>
              <a:t> χρησιμοποιούμε τη γραμμή που ενώνει τα δύο άνω βλέφαρα. Αν έχουμε και τη φωτογραφία προφίλ, μπορούμε να το προσδιορίσουμε εκεί, και να το μεταφέρουμε την πρόσθια εικόνα.</a:t>
            </a:r>
            <a:endParaRPr lang="en-US" dirty="0" smtClean="0"/>
          </a:p>
          <a:p>
            <a:r>
              <a:rPr lang="el-GR" dirty="0" smtClean="0"/>
              <a:t>Εναλλακτική ορολογία:</a:t>
            </a:r>
          </a:p>
          <a:p>
            <a:r>
              <a:rPr lang="el-GR" dirty="0" err="1" smtClean="0"/>
              <a:t>Βραχυπρόσωπος</a:t>
            </a:r>
            <a:r>
              <a:rPr lang="el-GR" dirty="0" smtClean="0"/>
              <a:t>, </a:t>
            </a:r>
            <a:r>
              <a:rPr lang="el-GR" dirty="0" err="1" smtClean="0"/>
              <a:t>μεσοπρόσωπος</a:t>
            </a:r>
            <a:r>
              <a:rPr lang="el-GR" dirty="0" smtClean="0"/>
              <a:t>, </a:t>
            </a:r>
            <a:r>
              <a:rPr lang="el-GR" dirty="0" err="1" smtClean="0"/>
              <a:t>λεπτοπρόσωπος</a:t>
            </a:r>
            <a:r>
              <a:rPr lang="el-GR" dirty="0" smtClean="0"/>
              <a:t>.</a:t>
            </a:r>
          </a:p>
          <a:p>
            <a:r>
              <a:rPr lang="el-GR" dirty="0" smtClean="0"/>
              <a:t>Τα όρια μεταξύ των κατηγοριών είναι ενδεικτικά και</a:t>
            </a:r>
            <a:r>
              <a:rPr lang="el-GR" baseline="0" dirty="0" smtClean="0"/>
              <a:t> αυθαίρετα. Μπορεί άλλοι κλινικοί να χρησιμοποιούν άλλα όρια.</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4</a:t>
            </a:fld>
            <a:endParaRPr lang="el-G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Οι γωνίες </a:t>
            </a:r>
            <a:r>
              <a:rPr lang="en-US" dirty="0" smtClean="0"/>
              <a:t>SNA </a:t>
            </a:r>
            <a:r>
              <a:rPr lang="el-GR" dirty="0" smtClean="0"/>
              <a:t>και </a:t>
            </a:r>
            <a:r>
              <a:rPr lang="en-US" dirty="0" smtClean="0"/>
              <a:t>SNB</a:t>
            </a:r>
            <a:r>
              <a:rPr lang="el-GR" dirty="0" smtClean="0"/>
              <a:t> έχουν μέσες τιμές 82 και 80, αντίστοιχα. Άρα η σκελετική τάξη ΙΙ μάλλον οφείλεται στην κάτω γνάθο. Η γραμμή που εφάπτεται στο κάτω χείλος της κάτω γνάθου εφάπτεται επίσης στο ινιακό, πράγμα που δείχνει ότι δεν υπάρχει πρόβλημα στο κατακόρυφο επίπεδο.</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40</a:t>
            </a:fld>
            <a:endParaRPr lang="el-G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Σημαντικό στοιχείο είναι η λειτουργία. Η κεντρική σχέση φαίνεται στην κάτω εικόνα, όπου διαπιστώνουμε πρόωρη επαφή των 53-83. Η κάτω γνάθος </a:t>
            </a:r>
            <a:r>
              <a:rPr lang="el-GR" dirty="0" err="1" smtClean="0"/>
              <a:t>πλαγιολισθαίνει</a:t>
            </a:r>
            <a:r>
              <a:rPr lang="el-GR" dirty="0" smtClean="0"/>
              <a:t> προς τα δεξιά.</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42</a:t>
            </a:fld>
            <a:endParaRPr lang="el-G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πλαγιολίσθηση δεν είναι παράλληλη</a:t>
            </a:r>
            <a:r>
              <a:rPr lang="el-GR" baseline="0" dirty="0" smtClean="0"/>
              <a:t> μετακίνηση.</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43</a:t>
            </a:fld>
            <a:endParaRPr lang="el-G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Αλλά περιστροφή, κυρίως, γύρω από τον ένα κόνδυλο</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44</a:t>
            </a:fld>
            <a:endParaRPr lang="el-G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Ο αριστερός κόνδυλος μετακινείται προς τα εμπρός, και ο δεξιός περιστρέφεται. Παρατηρήστε την κίνηση των γομφίων.</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45</a:t>
            </a:fld>
            <a:endParaRPr lang="el-G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Ο αριστερός γομφίος μετακινείται κυρίως εγγύς, αλλάζοντας σχέση με τον άνω γομφίο, από </a:t>
            </a:r>
            <a:r>
              <a:rPr lang="el-GR" dirty="0" err="1" smtClean="0"/>
              <a:t>ΙΙη</a:t>
            </a:r>
            <a:r>
              <a:rPr lang="el-GR" dirty="0" smtClean="0"/>
              <a:t> σε Ιη, ή από Ιη σε </a:t>
            </a:r>
            <a:r>
              <a:rPr lang="el-GR" dirty="0" err="1" smtClean="0"/>
              <a:t>ΙΙΙη</a:t>
            </a:r>
            <a:r>
              <a:rPr lang="el-GR" dirty="0" smtClean="0"/>
              <a:t>, ενώ ο δεξιός γομφίος μετακινείται παρειακά, διατηρώντας την </a:t>
            </a:r>
            <a:r>
              <a:rPr lang="el-GR" dirty="0" err="1" smtClean="0"/>
              <a:t>προσθιοπίσθια</a:t>
            </a:r>
            <a:r>
              <a:rPr lang="el-GR" dirty="0" smtClean="0"/>
              <a:t> σχέση αλλά ερχόμενος σε σταυροειδή σύγκλειση.</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46</a:t>
            </a:fld>
            <a:endParaRPr lang="el-G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Κατά την πλαγιολίσθηση, στην πλευρά που δεν εμφανίζεται σταυροειδής σύγκλειση, ο κόνδυλος μετακινείται προς τα εμπρός και κάτω, και δημιουργείται (παροδικά) </a:t>
            </a:r>
            <a:r>
              <a:rPr lang="el-GR" dirty="0" err="1" smtClean="0"/>
              <a:t>μεσοφραγματικός</a:t>
            </a:r>
            <a:r>
              <a:rPr lang="el-GR" dirty="0" smtClean="0"/>
              <a:t> χώρος,</a:t>
            </a:r>
            <a:r>
              <a:rPr lang="el-GR" baseline="0" dirty="0" smtClean="0"/>
              <a:t> όπως γίνεται σε κάθε πλάγια κίνηση της κάτω γνάθου στη μη εργαζόμενη πλευρά. Εάν η γνάθος διατηρείται σε αυτήν τη θέση, τα δόντια της πλευράς αυτής θα </a:t>
            </a:r>
            <a:r>
              <a:rPr lang="el-GR" baseline="0" dirty="0" err="1" smtClean="0"/>
              <a:t>υπερεκφυθούν</a:t>
            </a:r>
            <a:r>
              <a:rPr lang="el-GR" baseline="0" dirty="0" smtClean="0"/>
              <a:t> έως ότου έρθουν σε επαφή. Τα δόντια της άλλης πλευράς δεν θα έχουν </a:t>
            </a:r>
            <a:r>
              <a:rPr lang="el-GR" baseline="0" dirty="0" err="1" smtClean="0"/>
              <a:t>υπερεκφυθεί</a:t>
            </a:r>
            <a:r>
              <a:rPr lang="el-GR" baseline="0" dirty="0" smtClean="0"/>
              <a:t>, άρα, στη θέση κεντρικής σχέσης, θα υπάρχει μεγαλύτερος </a:t>
            </a:r>
            <a:r>
              <a:rPr lang="el-GR" baseline="0" dirty="0" err="1" smtClean="0"/>
              <a:t>μεσοφραγματικός</a:t>
            </a:r>
            <a:r>
              <a:rPr lang="el-GR" baseline="0" dirty="0" smtClean="0"/>
              <a:t> χώρος στην πλευρά της σταυροειδούς σύγκλεισης.</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47</a:t>
            </a:fld>
            <a:endParaRPr lang="el-G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Οι γραμμές δείχνουν τη συμμετρική σχέση στο εγκάρσιο επίπεδο όταν η γνάθος είναι σε θέση κεντρικής σχέσης (επαφή στους</a:t>
            </a:r>
            <a:r>
              <a:rPr lang="el-GR" baseline="0" dirty="0" smtClean="0"/>
              <a:t> δεξιούς κυνόδοντες). Η μέση γραμμή του προσώπου δεν συμπίπτει με καμία οδοντική μέση γραμμή γιατί και οι δύο οδοντικές γραμμές είναι μετατοπισμένες δεξιά λόγω τοπικού αιτίου.</a:t>
            </a:r>
            <a:endParaRPr lang="el-GR" dirty="0" smtClean="0"/>
          </a:p>
          <a:p>
            <a:r>
              <a:rPr lang="el-GR" dirty="0" smtClean="0"/>
              <a:t>Συγκρίνετε τον </a:t>
            </a:r>
            <a:r>
              <a:rPr lang="el-GR" dirty="0" err="1" smtClean="0"/>
              <a:t>μεσοφραγματικό</a:t>
            </a:r>
            <a:r>
              <a:rPr lang="el-GR" dirty="0" smtClean="0"/>
              <a:t> χώρο μεταξύ των δύο πλευρών.</a:t>
            </a:r>
          </a:p>
          <a:p>
            <a:r>
              <a:rPr lang="el-GR" dirty="0" smtClean="0"/>
              <a:t>Η αριστερή πλευρά είναι σχεδόν Τάξη</a:t>
            </a:r>
            <a:r>
              <a:rPr lang="el-GR" baseline="0" dirty="0" smtClean="0"/>
              <a:t> ΙΙ, όπως και η δεξιά, γιατί τώρα δεν συμβαίνει πλαγιολίσθηση.</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48</a:t>
            </a:fld>
            <a:endParaRPr lang="el-G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Στην ασθενή έχουμε 4 προβλήματα</a:t>
            </a:r>
            <a:r>
              <a:rPr lang="el-GR" baseline="0" dirty="0" smtClean="0"/>
              <a:t> (πράσινα βέλη).</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49</a:t>
            </a:fld>
            <a:endParaRPr lang="el-G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Πιθανές μακροχρόνιες</a:t>
            </a:r>
            <a:r>
              <a:rPr lang="el-GR" baseline="0" dirty="0" smtClean="0"/>
              <a:t> </a:t>
            </a:r>
            <a:r>
              <a:rPr lang="el-GR" dirty="0" smtClean="0"/>
              <a:t>επιπτώσεις.</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53</a:t>
            </a:fld>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sz="1200" kern="1200" baseline="0" dirty="0" smtClean="0">
                <a:solidFill>
                  <a:schemeClr val="tx1"/>
                </a:solidFill>
                <a:latin typeface="+mn-lt"/>
                <a:ea typeface="+mn-ea"/>
                <a:cs typeface="+mn-cs"/>
              </a:rPr>
              <a:t>Εδώ θεωρούμε ότι ο μέσος όρος του πληθυσμού είναι περίπου 87 – 88% και η τυπική απόκλιση περίπου 5%. Με βάση αυτά τα στοιχεία, αναμένουμε ότι περίπου το 46% του πληθυσμού θα είναι μέσος τύπος και περίπου 30% είτε </a:t>
            </a:r>
            <a:r>
              <a:rPr lang="el-GR" sz="1200" kern="1200" baseline="0" dirty="0" err="1" smtClean="0">
                <a:solidFill>
                  <a:schemeClr val="tx1"/>
                </a:solidFill>
                <a:latin typeface="+mn-lt"/>
                <a:ea typeface="+mn-ea"/>
                <a:cs typeface="+mn-cs"/>
              </a:rPr>
              <a:t>στρογγύλος</a:t>
            </a:r>
            <a:r>
              <a:rPr lang="el-GR" sz="1200" kern="1200" baseline="0" dirty="0" smtClean="0">
                <a:solidFill>
                  <a:schemeClr val="tx1"/>
                </a:solidFill>
                <a:latin typeface="+mn-lt"/>
                <a:ea typeface="+mn-ea"/>
                <a:cs typeface="+mn-cs"/>
              </a:rPr>
              <a:t> είτε επιμήκης. Τα ποσοστά αυτά εξαρτώνται από τα όρια που θέτουμε στον (αυθαίρετο) διαχωρισμό σε κατηγορίες, αφού α) ο λόγος ύψος/πλάτος είναι συνεχόμενη μεταβλητή, και β) η μέση τιμή και η τυπική απόκλιση εξαρτώνται από τον πληθυσμό που μελετάμε. Τα όρια 0.85, 0.90 είναι βολικά γιατί είναι εύκολο να τα θυμόμαστε. Συνήθως αρκούμαστε στην εμπειρική διαπίστωση του σχήματος του προσώπου από οπτική παρατήρηση, χωρίς μέτρηση. Όμως, αυτό μπορεί να μας παραπλανήσει γιατί επηρεάζεται από πολλούς παράγοντες, μεταξύ των οποίων η διάταξη και το σχήμα και μέγεθος των εσωτερικών χαρακτηριστικών (μάτια, μύτη, στόμα). Βλ.:</a:t>
            </a:r>
          </a:p>
          <a:p>
            <a:r>
              <a:rPr lang="en-GB" sz="1200" i="1" kern="1200" dirty="0" err="1" smtClean="0">
                <a:solidFill>
                  <a:schemeClr val="tx1"/>
                </a:solidFill>
                <a:latin typeface="+mn-lt"/>
                <a:ea typeface="+mn-ea"/>
                <a:cs typeface="+mn-cs"/>
              </a:rPr>
              <a:t>Karavaka</a:t>
            </a:r>
            <a:r>
              <a:rPr lang="en-GB" sz="1200" i="1" kern="1200" dirty="0" smtClean="0">
                <a:solidFill>
                  <a:schemeClr val="tx1"/>
                </a:solidFill>
                <a:latin typeface="+mn-lt"/>
                <a:ea typeface="+mn-ea"/>
                <a:cs typeface="+mn-cs"/>
              </a:rPr>
              <a:t> SM, </a:t>
            </a:r>
            <a:r>
              <a:rPr lang="en-GB" sz="1200" i="1" kern="1200" dirty="0" err="1" smtClean="0">
                <a:solidFill>
                  <a:schemeClr val="tx1"/>
                </a:solidFill>
                <a:latin typeface="+mn-lt"/>
                <a:ea typeface="+mn-ea"/>
                <a:cs typeface="+mn-cs"/>
              </a:rPr>
              <a:t>Halazonetis</a:t>
            </a:r>
            <a:r>
              <a:rPr lang="en-GB" sz="1200" i="1" kern="1200" dirty="0" smtClean="0">
                <a:solidFill>
                  <a:schemeClr val="tx1"/>
                </a:solidFill>
                <a:latin typeface="+mn-lt"/>
                <a:ea typeface="+mn-ea"/>
                <a:cs typeface="+mn-cs"/>
              </a:rPr>
              <a:t> DJ, </a:t>
            </a:r>
            <a:r>
              <a:rPr lang="en-GB" sz="1200" i="1" kern="1200" dirty="0" err="1" smtClean="0">
                <a:solidFill>
                  <a:schemeClr val="tx1"/>
                </a:solidFill>
                <a:latin typeface="+mn-lt"/>
                <a:ea typeface="+mn-ea"/>
                <a:cs typeface="+mn-cs"/>
              </a:rPr>
              <a:t>Spyropoulos</a:t>
            </a:r>
            <a:r>
              <a:rPr lang="en-GB" sz="1200" i="1" kern="1200" dirty="0" smtClean="0">
                <a:solidFill>
                  <a:schemeClr val="tx1"/>
                </a:solidFill>
                <a:latin typeface="+mn-lt"/>
                <a:ea typeface="+mn-ea"/>
                <a:cs typeface="+mn-cs"/>
              </a:rPr>
              <a:t> MN. Configuration of facial features influences subjective evaluation of facial type. </a:t>
            </a:r>
            <a:r>
              <a:rPr lang="el-GR" sz="1200" i="1" kern="1200" dirty="0" err="1" smtClean="0">
                <a:solidFill>
                  <a:schemeClr val="tx1"/>
                </a:solidFill>
                <a:latin typeface="+mn-lt"/>
                <a:ea typeface="+mn-ea"/>
                <a:cs typeface="+mn-cs"/>
              </a:rPr>
              <a:t>Am</a:t>
            </a:r>
            <a:r>
              <a:rPr lang="el-GR" sz="1200" i="1" kern="1200" dirty="0" smtClean="0">
                <a:solidFill>
                  <a:schemeClr val="tx1"/>
                </a:solidFill>
                <a:latin typeface="+mn-lt"/>
                <a:ea typeface="+mn-ea"/>
                <a:cs typeface="+mn-cs"/>
              </a:rPr>
              <a:t> J </a:t>
            </a:r>
            <a:r>
              <a:rPr lang="el-GR" sz="1200" i="1" kern="1200" dirty="0" err="1" smtClean="0">
                <a:solidFill>
                  <a:schemeClr val="tx1"/>
                </a:solidFill>
                <a:latin typeface="+mn-lt"/>
                <a:ea typeface="+mn-ea"/>
                <a:cs typeface="+mn-cs"/>
              </a:rPr>
              <a:t>Orthod</a:t>
            </a:r>
            <a:r>
              <a:rPr lang="el-GR" sz="1200" i="1" kern="1200" dirty="0" smtClean="0">
                <a:solidFill>
                  <a:schemeClr val="tx1"/>
                </a:solidFill>
                <a:latin typeface="+mn-lt"/>
                <a:ea typeface="+mn-ea"/>
                <a:cs typeface="+mn-cs"/>
              </a:rPr>
              <a:t> </a:t>
            </a:r>
            <a:r>
              <a:rPr lang="el-GR" sz="1200" i="1" kern="1200" dirty="0" err="1" smtClean="0">
                <a:solidFill>
                  <a:schemeClr val="tx1"/>
                </a:solidFill>
                <a:latin typeface="+mn-lt"/>
                <a:ea typeface="+mn-ea"/>
                <a:cs typeface="+mn-cs"/>
              </a:rPr>
              <a:t>Dentofacial</a:t>
            </a:r>
            <a:r>
              <a:rPr lang="el-GR" sz="1200" i="1" kern="1200" dirty="0" smtClean="0">
                <a:solidFill>
                  <a:schemeClr val="tx1"/>
                </a:solidFill>
                <a:latin typeface="+mn-lt"/>
                <a:ea typeface="+mn-ea"/>
                <a:cs typeface="+mn-cs"/>
              </a:rPr>
              <a:t> </a:t>
            </a:r>
            <a:r>
              <a:rPr lang="el-GR" sz="1200" i="1" kern="1200" dirty="0" err="1" smtClean="0">
                <a:solidFill>
                  <a:schemeClr val="tx1"/>
                </a:solidFill>
                <a:latin typeface="+mn-lt"/>
                <a:ea typeface="+mn-ea"/>
                <a:cs typeface="+mn-cs"/>
              </a:rPr>
              <a:t>Orthop</a:t>
            </a:r>
            <a:r>
              <a:rPr lang="el-GR" sz="1200" i="1" kern="1200" dirty="0" smtClean="0">
                <a:solidFill>
                  <a:schemeClr val="tx1"/>
                </a:solidFill>
                <a:latin typeface="+mn-lt"/>
                <a:ea typeface="+mn-ea"/>
                <a:cs typeface="+mn-cs"/>
              </a:rPr>
              <a:t> 2008;133:277-82.</a:t>
            </a:r>
            <a:endParaRPr lang="el-GR" sz="1200" i="1" kern="1200" baseline="0" dirty="0" smtClean="0">
              <a:solidFill>
                <a:schemeClr val="tx1"/>
              </a:solidFill>
              <a:latin typeface="+mn-lt"/>
              <a:ea typeface="+mn-ea"/>
              <a:cs typeface="+mn-cs"/>
            </a:endParaRPr>
          </a:p>
          <a:p>
            <a:r>
              <a:rPr lang="el-GR" sz="1200" kern="1200" baseline="0" dirty="0" smtClean="0">
                <a:solidFill>
                  <a:schemeClr val="tx1"/>
                </a:solidFill>
                <a:latin typeface="+mn-lt"/>
                <a:ea typeface="+mn-ea"/>
                <a:cs typeface="+mn-cs"/>
              </a:rPr>
              <a:t>Υπάρχουν διαφορές μεταξύ πληθυσμών. Φαίνεται ότι οι Έλληνες είναι πιο επιμήκεις σε σχέση με άλλους ευρωπαίους, όπως π.χ. οι γερμανοί:</a:t>
            </a: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200" i="1" kern="1200" baseline="0" dirty="0" smtClean="0">
                <a:solidFill>
                  <a:schemeClr val="tx1"/>
                </a:solidFill>
                <a:latin typeface="+mn-lt"/>
                <a:ea typeface="+mn-ea"/>
                <a:cs typeface="+mn-cs"/>
              </a:rPr>
              <a:t>Ritz-</a:t>
            </a:r>
            <a:r>
              <a:rPr lang="en-GB" sz="1200" i="1" kern="1200" baseline="0" dirty="0" err="1" smtClean="0">
                <a:solidFill>
                  <a:schemeClr val="tx1"/>
                </a:solidFill>
                <a:latin typeface="+mn-lt"/>
                <a:ea typeface="+mn-ea"/>
                <a:cs typeface="+mn-cs"/>
              </a:rPr>
              <a:t>Timme</a:t>
            </a:r>
            <a:r>
              <a:rPr lang="en-GB" sz="1200" i="1" kern="1200" baseline="0" dirty="0" smtClean="0">
                <a:solidFill>
                  <a:schemeClr val="tx1"/>
                </a:solidFill>
                <a:latin typeface="+mn-lt"/>
                <a:ea typeface="+mn-ea"/>
                <a:cs typeface="+mn-cs"/>
              </a:rPr>
              <a:t> S, Gabriel P, </a:t>
            </a:r>
            <a:r>
              <a:rPr lang="en-GB" sz="1200" i="1" kern="1200" baseline="0" dirty="0" err="1" smtClean="0">
                <a:solidFill>
                  <a:schemeClr val="tx1"/>
                </a:solidFill>
                <a:latin typeface="+mn-lt"/>
                <a:ea typeface="+mn-ea"/>
                <a:cs typeface="+mn-cs"/>
              </a:rPr>
              <a:t>Tutkuviene</a:t>
            </a:r>
            <a:r>
              <a:rPr lang="en-GB" sz="1200" i="1" kern="1200" baseline="0" dirty="0" smtClean="0">
                <a:solidFill>
                  <a:schemeClr val="tx1"/>
                </a:solidFill>
                <a:latin typeface="+mn-lt"/>
                <a:ea typeface="+mn-ea"/>
                <a:cs typeface="+mn-cs"/>
              </a:rPr>
              <a:t> J, Poppa P, </a:t>
            </a:r>
            <a:r>
              <a:rPr lang="en-GB" sz="1200" i="1" kern="1200" baseline="0" dirty="0" err="1" smtClean="0">
                <a:solidFill>
                  <a:schemeClr val="tx1"/>
                </a:solidFill>
                <a:latin typeface="+mn-lt"/>
                <a:ea typeface="+mn-ea"/>
                <a:cs typeface="+mn-cs"/>
              </a:rPr>
              <a:t>Obertová</a:t>
            </a:r>
            <a:r>
              <a:rPr lang="en-GB" sz="1200" i="1" kern="1200" baseline="0" dirty="0" smtClean="0">
                <a:solidFill>
                  <a:schemeClr val="tx1"/>
                </a:solidFill>
                <a:latin typeface="+mn-lt"/>
                <a:ea typeface="+mn-ea"/>
                <a:cs typeface="+mn-cs"/>
              </a:rPr>
              <a:t> Z, </a:t>
            </a:r>
            <a:r>
              <a:rPr lang="en-GB" sz="1200" i="1" kern="1200" baseline="0" dirty="0" err="1" smtClean="0">
                <a:solidFill>
                  <a:schemeClr val="tx1"/>
                </a:solidFill>
                <a:latin typeface="+mn-lt"/>
                <a:ea typeface="+mn-ea"/>
                <a:cs typeface="+mn-cs"/>
              </a:rPr>
              <a:t>Gibelli</a:t>
            </a:r>
            <a:r>
              <a:rPr lang="en-GB" sz="1200" i="1" kern="1200" baseline="0" dirty="0" smtClean="0">
                <a:solidFill>
                  <a:schemeClr val="tx1"/>
                </a:solidFill>
                <a:latin typeface="+mn-lt"/>
                <a:ea typeface="+mn-ea"/>
                <a:cs typeface="+mn-cs"/>
              </a:rPr>
              <a:t> D, De Angelis D, </a:t>
            </a:r>
            <a:r>
              <a:rPr lang="en-GB" sz="1200" i="1" kern="1200" baseline="0" dirty="0" err="1" smtClean="0">
                <a:solidFill>
                  <a:schemeClr val="tx1"/>
                </a:solidFill>
                <a:latin typeface="+mn-lt"/>
                <a:ea typeface="+mn-ea"/>
                <a:cs typeface="+mn-cs"/>
              </a:rPr>
              <a:t>Ratnayake</a:t>
            </a:r>
            <a:r>
              <a:rPr lang="en-GB" sz="1200" i="1" kern="1200" baseline="0" dirty="0" smtClean="0">
                <a:solidFill>
                  <a:schemeClr val="tx1"/>
                </a:solidFill>
                <a:latin typeface="+mn-lt"/>
                <a:ea typeface="+mn-ea"/>
                <a:cs typeface="+mn-cs"/>
              </a:rPr>
              <a:t> M, </a:t>
            </a:r>
            <a:r>
              <a:rPr lang="en-GB" sz="1200" i="1" kern="1200" baseline="0" dirty="0" err="1" smtClean="0">
                <a:solidFill>
                  <a:schemeClr val="tx1"/>
                </a:solidFill>
                <a:latin typeface="+mn-lt"/>
                <a:ea typeface="+mn-ea"/>
                <a:cs typeface="+mn-cs"/>
              </a:rPr>
              <a:t>Rizgeliene</a:t>
            </a:r>
            <a:r>
              <a:rPr lang="en-GB" sz="1200" i="1" kern="1200" baseline="0" dirty="0" smtClean="0">
                <a:solidFill>
                  <a:schemeClr val="tx1"/>
                </a:solidFill>
                <a:latin typeface="+mn-lt"/>
                <a:ea typeface="+mn-ea"/>
                <a:cs typeface="+mn-cs"/>
              </a:rPr>
              <a:t> R, </a:t>
            </a:r>
            <a:r>
              <a:rPr lang="en-GB" sz="1200" i="1" kern="1200" baseline="0" dirty="0" err="1" smtClean="0">
                <a:solidFill>
                  <a:schemeClr val="tx1"/>
                </a:solidFill>
                <a:latin typeface="+mn-lt"/>
                <a:ea typeface="+mn-ea"/>
                <a:cs typeface="+mn-cs"/>
              </a:rPr>
              <a:t>Barkus</a:t>
            </a:r>
            <a:r>
              <a:rPr lang="en-GB" sz="1200" i="1" kern="1200" baseline="0" dirty="0" smtClean="0">
                <a:solidFill>
                  <a:schemeClr val="tx1"/>
                </a:solidFill>
                <a:latin typeface="+mn-lt"/>
                <a:ea typeface="+mn-ea"/>
                <a:cs typeface="+mn-cs"/>
              </a:rPr>
              <a:t> A, </a:t>
            </a:r>
            <a:r>
              <a:rPr lang="en-GB" sz="1200" i="1" kern="1200" baseline="0" dirty="0" err="1" smtClean="0">
                <a:solidFill>
                  <a:schemeClr val="tx1"/>
                </a:solidFill>
                <a:latin typeface="+mn-lt"/>
                <a:ea typeface="+mn-ea"/>
                <a:cs typeface="+mn-cs"/>
              </a:rPr>
              <a:t>Cattaneo</a:t>
            </a:r>
            <a:r>
              <a:rPr lang="en-GB" sz="1200" i="1" kern="1200" baseline="0" dirty="0" smtClean="0">
                <a:solidFill>
                  <a:schemeClr val="tx1"/>
                </a:solidFill>
                <a:latin typeface="+mn-lt"/>
                <a:ea typeface="+mn-ea"/>
                <a:cs typeface="+mn-cs"/>
              </a:rPr>
              <a:t> C. Metric and morphological assessment of facial features: a study on three European populations. Forensic </a:t>
            </a:r>
            <a:r>
              <a:rPr lang="en-GB" sz="1200" i="1" kern="1200" baseline="0" dirty="0" err="1" smtClean="0">
                <a:solidFill>
                  <a:schemeClr val="tx1"/>
                </a:solidFill>
                <a:latin typeface="+mn-lt"/>
                <a:ea typeface="+mn-ea"/>
                <a:cs typeface="+mn-cs"/>
              </a:rPr>
              <a:t>Sci</a:t>
            </a:r>
            <a:r>
              <a:rPr lang="en-GB" sz="1200" i="1" kern="1200" baseline="0" dirty="0" smtClean="0">
                <a:solidFill>
                  <a:schemeClr val="tx1"/>
                </a:solidFill>
                <a:latin typeface="+mn-lt"/>
                <a:ea typeface="+mn-ea"/>
                <a:cs typeface="+mn-cs"/>
              </a:rPr>
              <a:t> </a:t>
            </a:r>
            <a:r>
              <a:rPr lang="en-GB" sz="1200" i="1" kern="1200" baseline="0" dirty="0" err="1" smtClean="0">
                <a:solidFill>
                  <a:schemeClr val="tx1"/>
                </a:solidFill>
                <a:latin typeface="+mn-lt"/>
                <a:ea typeface="+mn-ea"/>
                <a:cs typeface="+mn-cs"/>
              </a:rPr>
              <a:t>Int</a:t>
            </a:r>
            <a:r>
              <a:rPr lang="en-GB" sz="1200" i="1" kern="1200" baseline="0" dirty="0" smtClean="0">
                <a:solidFill>
                  <a:schemeClr val="tx1"/>
                </a:solidFill>
                <a:latin typeface="+mn-lt"/>
                <a:ea typeface="+mn-ea"/>
                <a:cs typeface="+mn-cs"/>
              </a:rPr>
              <a:t> 2011;207(1-3):239.e1-8. </a:t>
            </a:r>
            <a:r>
              <a:rPr lang="en-GB" sz="1200" i="1" kern="1200" baseline="0" dirty="0" err="1" smtClean="0">
                <a:solidFill>
                  <a:schemeClr val="tx1"/>
                </a:solidFill>
                <a:latin typeface="+mn-lt"/>
                <a:ea typeface="+mn-ea"/>
                <a:cs typeface="+mn-cs"/>
              </a:rPr>
              <a:t>doi</a:t>
            </a:r>
            <a:r>
              <a:rPr lang="en-GB" sz="1200" i="1" kern="1200" baseline="0" dirty="0" smtClean="0">
                <a:solidFill>
                  <a:schemeClr val="tx1"/>
                </a:solidFill>
                <a:latin typeface="+mn-lt"/>
                <a:ea typeface="+mn-ea"/>
                <a:cs typeface="+mn-cs"/>
              </a:rPr>
              <a:t>: 10.1016/j.forsciint.2011.01.035.</a:t>
            </a: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latin typeface="+mn-lt"/>
                <a:ea typeface="+mn-ea"/>
                <a:cs typeface="+mn-cs"/>
              </a:rPr>
              <a:t>Το άρθρο αυτό έχει μέσες τιμές και τυπικές αποκλίσεις του δείκτη ύψος/πλάτος προσώπου για 3 πληθυσμούς (Γερμανία, Ιταλία, Λιθουανία). Οι τιμές διαφέρουν σημαντικά:</a:t>
            </a:r>
            <a:endParaRPr lang="en-GB"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l-GR"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Germany</a:t>
            </a:r>
            <a:r>
              <a:rPr lang="el-GR"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Italy</a:t>
            </a:r>
            <a:r>
              <a:rPr lang="el-GR"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Lithuania</a:t>
            </a:r>
            <a:r>
              <a:rPr lang="el-GR"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Total</a:t>
            </a:r>
            <a:endParaRPr lang="el-GR"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Facial index (se-</a:t>
            </a:r>
            <a:r>
              <a:rPr lang="en-GB" sz="1200" kern="1200" baseline="0" dirty="0" err="1" smtClean="0">
                <a:solidFill>
                  <a:schemeClr val="tx1"/>
                </a:solidFill>
                <a:latin typeface="+mn-lt"/>
                <a:ea typeface="+mn-ea"/>
                <a:cs typeface="+mn-cs"/>
              </a:rPr>
              <a:t>gn</a:t>
            </a:r>
            <a:r>
              <a:rPr lang="en-GB" sz="1200" kern="1200" baseline="0" dirty="0" smtClean="0">
                <a:solidFill>
                  <a:schemeClr val="tx1"/>
                </a:solidFill>
                <a:latin typeface="+mn-lt"/>
                <a:ea typeface="+mn-ea"/>
                <a:cs typeface="+mn-cs"/>
              </a:rPr>
              <a:t>/</a:t>
            </a:r>
            <a:r>
              <a:rPr lang="en-GB" sz="1200" kern="1200" baseline="0" dirty="0" err="1" smtClean="0">
                <a:solidFill>
                  <a:schemeClr val="tx1"/>
                </a:solidFill>
                <a:latin typeface="+mn-lt"/>
                <a:ea typeface="+mn-ea"/>
                <a:cs typeface="+mn-cs"/>
              </a:rPr>
              <a:t>zy-zy</a:t>
            </a:r>
            <a:r>
              <a:rPr lang="en-GB" sz="1200" kern="1200" baseline="0" dirty="0" smtClean="0">
                <a:solidFill>
                  <a:schemeClr val="tx1"/>
                </a:solidFill>
                <a:latin typeface="+mn-lt"/>
                <a:ea typeface="+mn-ea"/>
                <a:cs typeface="+mn-cs"/>
              </a:rPr>
              <a:t>)</a:t>
            </a:r>
            <a:r>
              <a:rPr lang="el-GR"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86.4 (5.2)</a:t>
            </a:r>
            <a:r>
              <a:rPr lang="el-GR"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97.9 (7.7)</a:t>
            </a:r>
            <a:r>
              <a:rPr lang="el-GR"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80.4 (5.0)</a:t>
            </a:r>
            <a:r>
              <a:rPr lang="el-GR" sz="1200" kern="1200" baseline="0" dirty="0" smtClean="0">
                <a:solidFill>
                  <a:schemeClr val="tx1"/>
                </a:solidFill>
                <a:latin typeface="+mn-lt"/>
                <a:ea typeface="+mn-ea"/>
                <a:cs typeface="+mn-cs"/>
              </a:rPr>
              <a:t>	</a:t>
            </a:r>
            <a:r>
              <a:rPr lang="en-GB" sz="1200" kern="1200" baseline="0" dirty="0" smtClean="0">
                <a:solidFill>
                  <a:schemeClr val="tx1"/>
                </a:solidFill>
                <a:latin typeface="+mn-lt"/>
                <a:ea typeface="+mn-ea"/>
                <a:cs typeface="+mn-cs"/>
              </a:rPr>
              <a:t>88.1 (9.4)</a:t>
            </a:r>
            <a:endParaRPr lang="el-GR" sz="1200" kern="1200" baseline="0" dirty="0" smtClean="0">
              <a:solidFill>
                <a:schemeClr val="tx1"/>
              </a:solidFill>
              <a:latin typeface="+mn-lt"/>
              <a:ea typeface="+mn-ea"/>
              <a:cs typeface="+mn-cs"/>
            </a:endParaRPr>
          </a:p>
          <a:p>
            <a:r>
              <a:rPr lang="el-GR" sz="1200" kern="1200" baseline="0" dirty="0" smtClean="0">
                <a:solidFill>
                  <a:schemeClr val="tx1"/>
                </a:solidFill>
                <a:latin typeface="+mn-lt"/>
                <a:ea typeface="+mn-ea"/>
                <a:cs typeface="+mn-cs"/>
              </a:rPr>
              <a:t>Μετρήσεις σε Έλληνες:</a:t>
            </a:r>
          </a:p>
          <a:p>
            <a:r>
              <a:rPr lang="en-GB" i="1" dirty="0" err="1" smtClean="0"/>
              <a:t>Zacharopoulos</a:t>
            </a:r>
            <a:r>
              <a:rPr lang="en-GB" i="1" dirty="0" smtClean="0"/>
              <a:t> GV, </a:t>
            </a:r>
            <a:r>
              <a:rPr lang="en-GB" i="1" dirty="0" err="1" smtClean="0"/>
              <a:t>Manios</a:t>
            </a:r>
            <a:r>
              <a:rPr lang="en-GB" i="1" dirty="0" smtClean="0"/>
              <a:t> A, </a:t>
            </a:r>
            <a:r>
              <a:rPr lang="en-GB" i="1" dirty="0" err="1" smtClean="0"/>
              <a:t>Kau</a:t>
            </a:r>
            <a:r>
              <a:rPr lang="en-GB" i="1" dirty="0" smtClean="0"/>
              <a:t> CH, </a:t>
            </a:r>
            <a:r>
              <a:rPr lang="en-GB" i="1" dirty="0" err="1" smtClean="0"/>
              <a:t>Velagrakis</a:t>
            </a:r>
            <a:r>
              <a:rPr lang="en-GB" i="1" dirty="0" smtClean="0"/>
              <a:t> G, </a:t>
            </a:r>
            <a:r>
              <a:rPr lang="en-GB" i="1" dirty="0" err="1" smtClean="0"/>
              <a:t>Tzanakakis</a:t>
            </a:r>
            <a:r>
              <a:rPr lang="en-GB" i="1" dirty="0" smtClean="0"/>
              <a:t> GN, de </a:t>
            </a:r>
            <a:r>
              <a:rPr lang="en-GB" i="1" dirty="0" err="1" smtClean="0"/>
              <a:t>Bree</a:t>
            </a:r>
            <a:r>
              <a:rPr lang="en-GB" i="1" dirty="0" smtClean="0"/>
              <a:t> E.</a:t>
            </a:r>
            <a:r>
              <a:rPr lang="el-GR" i="1" dirty="0" smtClean="0"/>
              <a:t> </a:t>
            </a:r>
            <a:r>
              <a:rPr lang="en-GB" i="1" dirty="0" smtClean="0"/>
              <a:t>Anthropometric Analysis of the Face.</a:t>
            </a:r>
            <a:r>
              <a:rPr lang="el-GR" i="1" dirty="0" smtClean="0"/>
              <a:t> </a:t>
            </a:r>
            <a:r>
              <a:rPr lang="en-GB" i="1" dirty="0" smtClean="0"/>
              <a:t>J </a:t>
            </a:r>
            <a:r>
              <a:rPr lang="en-GB" i="1" dirty="0" err="1" smtClean="0"/>
              <a:t>Craniofac</a:t>
            </a:r>
            <a:r>
              <a:rPr lang="en-GB" i="1" dirty="0" smtClean="0"/>
              <a:t> </a:t>
            </a:r>
            <a:r>
              <a:rPr lang="en-GB" i="1" dirty="0" err="1" smtClean="0"/>
              <a:t>Surg</a:t>
            </a:r>
            <a:r>
              <a:rPr lang="en-GB" i="1" dirty="0" smtClean="0"/>
              <a:t> 2016;27(1):e71-5. </a:t>
            </a:r>
            <a:r>
              <a:rPr lang="en-GB" i="1" dirty="0" err="1" smtClean="0"/>
              <a:t>doi</a:t>
            </a:r>
            <a:r>
              <a:rPr lang="en-GB" i="1" dirty="0" smtClean="0"/>
              <a:t>: 10.1097/SCS.0000000000002231</a:t>
            </a:r>
            <a:r>
              <a:rPr lang="en-GB" dirty="0" smtClean="0"/>
              <a:t>.</a:t>
            </a:r>
            <a:endParaRPr lang="el-GR" dirty="0" smtClean="0"/>
          </a:p>
          <a:p>
            <a:r>
              <a:rPr lang="el-GR" dirty="0" smtClean="0"/>
              <a:t>Δυστυχώς δεν έχει τη μέση τιμή και την τυπική απόκλιση για τον λόγο ύψος/πλάτος, αλλά το γράφημα που παρουσιάζει δείχνει ότι η κατανομή είναι μετατοπισμένη προς τον επιμήκη</a:t>
            </a:r>
            <a:r>
              <a:rPr lang="el-GR" baseline="0" dirty="0" smtClean="0"/>
              <a:t> τύπο προσώπου. Όμως, τα κριτήρια (δηλ. αριθμητικά όρια μεταξύ των κατηγοριών) που χρησιμοποιεί είναι διαφορετικά από αυτά που αναφέρονται εδώ.</a:t>
            </a:r>
            <a:endParaRPr lang="el-GR" dirty="0" smtClean="0"/>
          </a:p>
          <a:p>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5</a:t>
            </a:fld>
            <a:endParaRPr lang="el-G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Πιθανές μακροχρόνιες</a:t>
            </a:r>
            <a:r>
              <a:rPr lang="el-GR" baseline="0" dirty="0" smtClean="0"/>
              <a:t> </a:t>
            </a:r>
            <a:r>
              <a:rPr lang="el-GR" dirty="0" smtClean="0"/>
              <a:t>επιπτώσεις.</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54</a:t>
            </a:fld>
            <a:endParaRPr lang="el-G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Πιθανές μακροχρόνιες</a:t>
            </a:r>
            <a:r>
              <a:rPr lang="el-GR" baseline="0" dirty="0" smtClean="0"/>
              <a:t> </a:t>
            </a:r>
            <a:r>
              <a:rPr lang="el-GR" dirty="0" smtClean="0"/>
              <a:t>επιπτώσεις.</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55</a:t>
            </a:fld>
            <a:endParaRPr lang="el-G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Πιθανές επιπτώσεις της πλαγιολίσθησης.</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56</a:t>
            </a:fld>
            <a:endParaRPr lang="el-G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διεύρυνση που απαιτείται είναι όσο η απόσταση μεταξύ των φυμάτων</a:t>
            </a:r>
            <a:r>
              <a:rPr lang="el-GR" baseline="0" dirty="0" smtClean="0"/>
              <a:t> (περίπου 5 – 6 χιλιοστά).</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59</a:t>
            </a:fld>
            <a:endParaRPr lang="el-G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Επειδή θα διορθωθεί η πλαγιολίσθηση, η διεύρυνση δεν θα είναι </a:t>
            </a:r>
            <a:r>
              <a:rPr lang="el-GR" dirty="0" err="1" smtClean="0"/>
              <a:t>ετερόπλευρη</a:t>
            </a:r>
            <a:r>
              <a:rPr lang="el-GR" dirty="0" smtClean="0"/>
              <a:t>…</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60</a:t>
            </a:fld>
            <a:endParaRPr lang="el-G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 αλλά </a:t>
            </a:r>
            <a:r>
              <a:rPr lang="el-GR" dirty="0" err="1" smtClean="0"/>
              <a:t>αμφοτερόπλευρη</a:t>
            </a:r>
            <a:r>
              <a:rPr lang="el-GR" dirty="0" smtClean="0"/>
              <a:t> διεύρυνση περίπου 2 έως 3 χιλιοστά σε κάθε πλευρά. Τόση διεύρυνση είναι συνήθως εφικτή</a:t>
            </a:r>
            <a:r>
              <a:rPr lang="el-GR" baseline="0" dirty="0" smtClean="0"/>
              <a:t> με οδοντική μετακίνηση μέσω κινητού μηχανήματος τύπου </a:t>
            </a:r>
            <a:r>
              <a:rPr lang="en-US" baseline="0" dirty="0" smtClean="0"/>
              <a:t>Hawley</a:t>
            </a:r>
            <a:r>
              <a:rPr lang="el-GR" baseline="0" dirty="0" smtClean="0"/>
              <a:t> με </a:t>
            </a:r>
            <a:r>
              <a:rPr lang="el-GR" baseline="0" dirty="0" err="1" smtClean="0"/>
              <a:t>εξελίκτρα</a:t>
            </a:r>
            <a:r>
              <a:rPr lang="el-GR" baseline="0" dirty="0" smtClean="0"/>
              <a:t>. Εάν η σταυροειδής σύγκλειση είναι </a:t>
            </a:r>
            <a:r>
              <a:rPr lang="el-GR" baseline="0" dirty="0" err="1" smtClean="0"/>
              <a:t>αμφοτερόπλευρη</a:t>
            </a:r>
            <a:r>
              <a:rPr lang="el-GR" baseline="0" dirty="0" smtClean="0"/>
              <a:t>, τότε η απαιτούμενη διεύρυνση μπορεί να είναι 10 ή 12 χιλιοστά, άρα τότε απαιτείται συνήθως σκελετική διεύρυνση, η οποία επιτυγχάνεται με μηχάνημα ταχείας διεύρυνσης (ακίνητο).</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61</a:t>
            </a:fld>
            <a:endParaRPr lang="el-G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Αν δεν επέμβουμε, ο μόνιμος γομφίος θα μετακινηθεί εγγύς και ο χώρος θα κλείσει. Άρα, αν θέλουμε να τον αξιοποιήσουμε για τη διευθέτηση των προσθίων,</a:t>
            </a:r>
            <a:r>
              <a:rPr lang="el-GR" baseline="0" dirty="0" smtClean="0"/>
              <a:t> θα πρέπει να διατηρήσουμε τον γομφίο στη θέση του και να μην επιτρέψουμε εγγύς μετακίνησή του. Αυτό μπορεί να γίνει εύκολα με τοποθέτηση γλωσσικού τόξου. Το γλωσσικό τόξο πρέπει να τοποθετηθεί πριν την απόπτωση των 75, 85, αλλά δεν υπάρχει λόγος να τοποθετηθεί από τώρα. Δεδομένου ότι η ασθενής παρουσιάζει καθυστέρηση στην ανατολή των δοντιών, και βάσει των πινάκων της ηλικίας ανατολής, υπολογίζουμε ότι η ανατολή των 35, 45 θα συμβεί όταν είναι περίπου 12 ετών. Άρα, καλό θα ήταν να είναι σε παρακολούθηση μέχρι τότε ανά εξάμηνο ώστε να επέμβουμε εγκαίρως (λίγο πριν την απόπτωση του δεύτερου νεογιλού γομφίου). Δεν μας ενδιαφέρει να διατηρήσουμε τον χώρο του πρώτου νεογιλού γομφίου γιατί ο χώρος προσαρμοστικού ελιγμού προκύπτει κυρίως από τη διαφορά μεγέθους μεταξύ του δεύτερου νεογιλού γομφίου και του δεύτερου προγομφίου (είναι εμφανές και στην ακτινογραφία).</a:t>
            </a:r>
          </a:p>
          <a:p>
            <a:r>
              <a:rPr lang="el-GR" baseline="0" dirty="0" smtClean="0"/>
              <a:t>Το γλωσσικό τόξο θέλει παρακολούθηση γιατί μπορεί να στραβώσει από τις μασητικές δυνάμεις και να προκαλέσει </a:t>
            </a:r>
            <a:r>
              <a:rPr lang="el-GR" baseline="0" dirty="0" err="1" smtClean="0"/>
              <a:t>ιατρογενή</a:t>
            </a:r>
            <a:r>
              <a:rPr lang="el-GR" baseline="0" dirty="0" smtClean="0"/>
              <a:t> μετακίνηση του γομφίου (εγγύς απόκλιση, ή παρειακή απόκλιση και σταυροειδή σύγκλειση).</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63</a:t>
            </a:fld>
            <a:endParaRPr lang="el-G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Υπάρχουν πρότερα αίτια;</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64</a:t>
            </a:fld>
            <a:endParaRPr lang="el-G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γλώσσα παραμένει</a:t>
            </a:r>
            <a:r>
              <a:rPr lang="el-GR" baseline="0" dirty="0" smtClean="0"/>
              <a:t> στο έδαφος του στόματος και εγκαθίσταται ανισορροπία μεταξύ των παρειακών και γλωσσικών πιέσεων στο άνω (και στο κάτω) οδοντικό τόξο, με αποτέλεσμα τη στένωση άνω και τη διεύρυνση κάτω.</a:t>
            </a:r>
          </a:p>
          <a:p>
            <a:r>
              <a:rPr lang="el-GR" dirty="0" smtClean="0"/>
              <a:t>Η στοματική αναπνοή μπορεί να οδηγήσει σε σταυροειδή σύγκλειση γιατί η γλώσσα παραμένει χαμηλά για να επιτρέψει τη δίοδο του αέρα, και άρα δημιουργείται</a:t>
            </a:r>
            <a:r>
              <a:rPr lang="el-GR" baseline="0" dirty="0" smtClean="0"/>
              <a:t> ανισορροπία πιέσεων στα οδοντικά τόξα, όπως με την </a:t>
            </a:r>
            <a:r>
              <a:rPr lang="el-GR" baseline="0" dirty="0" err="1" smtClean="0"/>
              <a:t>αγκυλογλωσσία</a:t>
            </a:r>
            <a:r>
              <a:rPr lang="el-GR" baseline="0" dirty="0" smtClean="0"/>
              <a:t>. Επιπρόσθετα, η κάτω γνάθος είναι σε </a:t>
            </a:r>
            <a:r>
              <a:rPr lang="el-GR" baseline="0" dirty="0" err="1" smtClean="0"/>
              <a:t>κατάσπαση</a:t>
            </a:r>
            <a:r>
              <a:rPr lang="el-GR" baseline="0" dirty="0" smtClean="0"/>
              <a:t>, για να παραμένει ανοικτό το στόμα, με αποτέλεσμα κατακόρυφη αύξηση των φατνιακών αποφύσεων, αυξημένο ύψος προσώπου και πρόσθια </a:t>
            </a:r>
            <a:r>
              <a:rPr lang="el-GR" baseline="0" dirty="0" err="1" smtClean="0"/>
              <a:t>χασμοδοντία</a:t>
            </a:r>
            <a:r>
              <a:rPr lang="el-GR" baseline="0" dirty="0" smtClean="0"/>
              <a:t>.</a:t>
            </a:r>
          </a:p>
          <a:p>
            <a:r>
              <a:rPr lang="el-GR" baseline="0" dirty="0" smtClean="0"/>
              <a:t>Η ασθενής που εξετάζουμε δεν φαίνεται να έχει τέτοιο πρόβλημα.</a:t>
            </a:r>
            <a:endParaRPr lang="el-GR" dirty="0" smtClean="0"/>
          </a:p>
          <a:p>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65</a:t>
            </a:fld>
            <a:endParaRPr lang="el-G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γλώσσα παραμένει</a:t>
            </a:r>
            <a:r>
              <a:rPr lang="el-GR" baseline="0" dirty="0" smtClean="0"/>
              <a:t> στο έδαφος του στόματος και εγκαθίσταται ανισορροπία μεταξύ των παρειακών και γλωσσικών πιέσεων στο άνω (και στο κάτω) οδοντικό τόξο, με αποτέλεσμα τη στένωση άνω και τη διεύρυνση κάτω.</a:t>
            </a:r>
          </a:p>
          <a:p>
            <a:r>
              <a:rPr lang="el-GR" dirty="0" smtClean="0"/>
              <a:t>Η στοματική αναπνοή μπορεί να οδηγήσει σε σταυροειδή σύγκλειση γιατί η γλώσσα παραμένει χαμηλά για να επιτρέψει τη δίοδο του αέρα, και άρα δημιουργείται</a:t>
            </a:r>
            <a:r>
              <a:rPr lang="el-GR" baseline="0" dirty="0" smtClean="0"/>
              <a:t> ανισορροπία πιέσεων στα οδοντικά τόξα, όπως με την </a:t>
            </a:r>
            <a:r>
              <a:rPr lang="el-GR" baseline="0" dirty="0" err="1" smtClean="0"/>
              <a:t>αγκυλογλωσσία</a:t>
            </a:r>
            <a:r>
              <a:rPr lang="el-GR" baseline="0" dirty="0" smtClean="0"/>
              <a:t>. Επιπρόσθετα, η κάτω γνάθος είναι σε </a:t>
            </a:r>
            <a:r>
              <a:rPr lang="el-GR" baseline="0" dirty="0" err="1" smtClean="0"/>
              <a:t>κατάσπαση</a:t>
            </a:r>
            <a:r>
              <a:rPr lang="el-GR" baseline="0" dirty="0" smtClean="0"/>
              <a:t>, για να παραμένει ανοικτό το στόμα, με αποτέλεσμα κατακόρυφη αύξηση των φατνιακών αποφύσεων, αυξημένο ύψος προσώπου και πρόσθια </a:t>
            </a:r>
            <a:r>
              <a:rPr lang="el-GR" baseline="0" dirty="0" err="1" smtClean="0"/>
              <a:t>χασμοδοντία</a:t>
            </a:r>
            <a:r>
              <a:rPr lang="el-GR" baseline="0" dirty="0" smtClean="0"/>
              <a:t>.</a:t>
            </a:r>
          </a:p>
          <a:p>
            <a:r>
              <a:rPr lang="el-GR" baseline="0" dirty="0" smtClean="0"/>
              <a:t>Η ασθενής που εξετάζουμε δεν φαίνεται να έχει τέτοιο πρόβλημα.</a:t>
            </a:r>
            <a:endParaRPr lang="en-US" baseline="0" dirty="0" smtClean="0"/>
          </a:p>
          <a:p>
            <a:r>
              <a:rPr lang="el-GR" dirty="0" smtClean="0"/>
              <a:t>Δείτε την παρουσίαση για την ανάλυση προσώπων εδώ: </a:t>
            </a:r>
            <a:r>
              <a:rPr lang="en-GB" dirty="0" smtClean="0"/>
              <a:t>https://eclass.uoa.gr/modules/units/?course=DENT321&amp;id=5024</a:t>
            </a:r>
            <a:endParaRPr lang="el-GR" dirty="0" smtClean="0"/>
          </a:p>
          <a:p>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66</a:t>
            </a:fld>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Δύο πρόσωπα που είναι στα όρια 0.85 και 0.90.</a:t>
            </a:r>
          </a:p>
          <a:p>
            <a:r>
              <a:rPr lang="el-GR" dirty="0" smtClean="0"/>
              <a:t>Αν έχετε τις φωτογραφίες</a:t>
            </a:r>
            <a:r>
              <a:rPr lang="el-GR" baseline="0" dirty="0" smtClean="0"/>
              <a:t> στο </a:t>
            </a:r>
            <a:r>
              <a:rPr lang="en-US" baseline="0" dirty="0" err="1" smtClean="0"/>
              <a:t>powerpoint</a:t>
            </a:r>
            <a:r>
              <a:rPr lang="el-GR" baseline="0" dirty="0" smtClean="0"/>
              <a:t>, μπορείτε να δείτε το μήκος των γραμμών (κίτρινο και πράσινο βέλος) από τις ιδιότητές τους, και να κάνετε τη διαίρεση, όπως φαίνεται εδώ.</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6</a:t>
            </a:fld>
            <a:endParaRPr lang="el-G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γλώσσα παραμένει</a:t>
            </a:r>
            <a:r>
              <a:rPr lang="el-GR" baseline="0" dirty="0" smtClean="0"/>
              <a:t> στο έδαφος του στόματος και εγκαθίσταται ανισορροπία μεταξύ των παρειακών και γλωσσικών πιέσεων στο άνω (και στο κάτω) οδοντικό τόξο, με αποτέλεσμα τη στένωση άνω και τη διεύρυνση κάτω.</a:t>
            </a:r>
          </a:p>
          <a:p>
            <a:r>
              <a:rPr lang="el-GR" dirty="0" smtClean="0"/>
              <a:t>Η στοματική αναπνοή μπορεί να οδηγήσει σε σταυροειδή σύγκλειση γιατί η γλώσσα παραμένει χαμηλά για να επιτρέψει τη δίοδο του αέρα, και άρα δημιουργείται</a:t>
            </a:r>
            <a:r>
              <a:rPr lang="el-GR" baseline="0" dirty="0" smtClean="0"/>
              <a:t> ανισορροπία πιέσεων στα οδοντικά τόξα, όπως με την </a:t>
            </a:r>
            <a:r>
              <a:rPr lang="el-GR" baseline="0" dirty="0" err="1" smtClean="0"/>
              <a:t>αγκυλογλωσσία</a:t>
            </a:r>
            <a:r>
              <a:rPr lang="el-GR" baseline="0" dirty="0" smtClean="0"/>
              <a:t>. Επιπρόσθετα, η κάτω γνάθος είναι σε </a:t>
            </a:r>
            <a:r>
              <a:rPr lang="el-GR" baseline="0" dirty="0" err="1" smtClean="0"/>
              <a:t>κατάσπαση</a:t>
            </a:r>
            <a:r>
              <a:rPr lang="el-GR" baseline="0" dirty="0" smtClean="0"/>
              <a:t>, για να παραμένει ανοικτό το στόμα, με αποτέλεσμα κατακόρυφη αύξηση των φατνιακών αποφύσεων, αυξημένο ύψος προσώπου και πρόσθια </a:t>
            </a:r>
            <a:r>
              <a:rPr lang="el-GR" baseline="0" dirty="0" err="1" smtClean="0"/>
              <a:t>χασμοδοντία</a:t>
            </a:r>
            <a:r>
              <a:rPr lang="el-GR" baseline="0" dirty="0" smtClean="0"/>
              <a:t>.</a:t>
            </a:r>
          </a:p>
          <a:p>
            <a:r>
              <a:rPr lang="el-GR" baseline="0" dirty="0" smtClean="0"/>
              <a:t>Η ασθενής που εξετάζουμε δεν φαίνεται να έχει τέτοιο πρόβλημα.</a:t>
            </a:r>
            <a:endParaRPr lang="el-GR"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Δείτε την παρουσίαση για την ανάλυση προσώπων εδώ: </a:t>
            </a:r>
            <a:r>
              <a:rPr lang="en-GB" dirty="0" smtClean="0"/>
              <a:t>https://eclass.uoa.gr/modules/units/?course=DENT321&amp;id=5024</a:t>
            </a:r>
            <a:endParaRPr lang="el-GR" dirty="0" smtClean="0"/>
          </a:p>
          <a:p>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67</a:t>
            </a:fld>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Η γραμμή στη μέση είναι κάθετη στον άξονα που συνδέει τις κόρες των ματιών, και βρίσκεται</a:t>
            </a:r>
            <a:r>
              <a:rPr lang="el-GR" baseline="0" dirty="0" smtClean="0"/>
              <a:t> στο μέσο μεταξύ τους. Η καμπύλη που έχει προσαρμοστεί στο περίγραμμα της γνάθου δεξιά του ασθενούς έχει αντιγραφεί και αντιστραφεί στην αριστερή πλευρά. Παρατηρήστε την ασύμμετρη θέση του στόματος, σε σχέση με τα μάτια, την ασυμμετρία της μύτης και την ασυμμετρία στο περίγραμμα της γνάθου.</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7</a:t>
            </a:fld>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l-GR" dirty="0" smtClean="0"/>
              <a:t>Κατασκευή του προσώπου από</a:t>
            </a:r>
            <a:r>
              <a:rPr lang="el-GR" baseline="0" dirty="0" smtClean="0"/>
              <a:t> τα δύο μισά. Η τεχνική αυτή αναδεικνύει την ασυμμετρία αλλά είναι πολύ ευαίσθητη στην επιλογή του μέσου οβελιαίου επιπέδου. Είναι δυνατόν να είναι συμμετρική η γνάθος και ασύμμετρα τα μάτια; Πώς θα καθορίσουμε το ‘μέσο’ οβελιαίο επίπεδο αν υπάρχει ασυμμετρία στα μάτια, τη μύτη και την κάτω γνάθο;</a:t>
            </a:r>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8</a:t>
            </a:fld>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l-GR" dirty="0" smtClean="0"/>
              <a:t>Σημεία της μέσης γραμμής. </a:t>
            </a:r>
            <a:r>
              <a:rPr lang="el-GR" dirty="0" err="1" smtClean="0"/>
              <a:t>Ριζορρίνιο</a:t>
            </a:r>
            <a:r>
              <a:rPr lang="el-GR" dirty="0" smtClean="0"/>
              <a:t> (</a:t>
            </a:r>
            <a:r>
              <a:rPr lang="en-US" dirty="0" err="1" smtClean="0"/>
              <a:t>Nasion</a:t>
            </a:r>
            <a:r>
              <a:rPr lang="en-US" dirty="0" smtClean="0"/>
              <a:t>)</a:t>
            </a:r>
            <a:r>
              <a:rPr lang="el-GR" dirty="0" smtClean="0"/>
              <a:t>, άκρη της μύτης, </a:t>
            </a:r>
            <a:r>
              <a:rPr lang="en-US" dirty="0" err="1" smtClean="0"/>
              <a:t>Subnasale</a:t>
            </a:r>
            <a:r>
              <a:rPr lang="el-GR" dirty="0" smtClean="0"/>
              <a:t>, άνω χείλος, κάτω χείλος, </a:t>
            </a:r>
            <a:r>
              <a:rPr lang="el-GR" dirty="0" err="1" smtClean="0"/>
              <a:t>πωγώνιο</a:t>
            </a:r>
            <a:r>
              <a:rPr lang="el-GR" dirty="0" smtClean="0"/>
              <a:t> (</a:t>
            </a:r>
            <a:r>
              <a:rPr lang="en-US" dirty="0" err="1" smtClean="0"/>
              <a:t>Pogonion</a:t>
            </a:r>
            <a:r>
              <a:rPr lang="en-US" dirty="0" smtClean="0"/>
              <a:t>)</a:t>
            </a:r>
            <a:r>
              <a:rPr lang="el-GR" dirty="0" smtClean="0"/>
              <a:t>, </a:t>
            </a:r>
            <a:r>
              <a:rPr lang="en-US" dirty="0" err="1" smtClean="0"/>
              <a:t>Menton</a:t>
            </a:r>
            <a:r>
              <a:rPr lang="el-GR" dirty="0" smtClean="0"/>
              <a:t>. Παρατηρούμε απόκλιση</a:t>
            </a:r>
            <a:r>
              <a:rPr lang="el-GR" baseline="0" dirty="0" smtClean="0"/>
              <a:t> της μύτης και απόκλιση των σημείων της κάτω γνάθου προς τα δεξιά.</a:t>
            </a:r>
          </a:p>
          <a:p>
            <a:pPr marL="0" marR="0" indent="0" algn="l" defTabSz="914400" rtl="0" eaLnBrk="1" fontAlgn="auto" latinLnBrk="0" hangingPunct="1">
              <a:lnSpc>
                <a:spcPct val="100000"/>
              </a:lnSpc>
              <a:spcBef>
                <a:spcPts val="0"/>
              </a:spcBef>
              <a:spcAft>
                <a:spcPts val="0"/>
              </a:spcAft>
              <a:buClrTx/>
              <a:buSzTx/>
              <a:buFontTx/>
              <a:buNone/>
              <a:tabLst/>
              <a:defRPr/>
            </a:pPr>
            <a:r>
              <a:rPr lang="el-GR" baseline="0" dirty="0" smtClean="0"/>
              <a:t>(Στην εξέταση αυτή πρέπει να συμπεριλάβουμε τις μέσες γραμμές των οδοντικών τόξων, άρα απαιτείται και φωτογραφία με χαμόγελο, ή με </a:t>
            </a:r>
            <a:r>
              <a:rPr lang="el-GR" baseline="0" dirty="0" err="1" smtClean="0"/>
              <a:t>παρειοκάτοχα</a:t>
            </a:r>
            <a:r>
              <a:rPr lang="el-GR" baseline="0" dirty="0" smtClean="0"/>
              <a:t>)</a:t>
            </a:r>
            <a:endParaRPr lang="el-GR" dirty="0" smtClean="0"/>
          </a:p>
          <a:p>
            <a:endParaRPr lang="el-GR" dirty="0"/>
          </a:p>
        </p:txBody>
      </p:sp>
      <p:sp>
        <p:nvSpPr>
          <p:cNvPr id="4" name="Slide Number Placeholder 3"/>
          <p:cNvSpPr>
            <a:spLocks noGrp="1"/>
          </p:cNvSpPr>
          <p:nvPr>
            <p:ph type="sldNum" sz="quarter" idx="10"/>
          </p:nvPr>
        </p:nvSpPr>
        <p:spPr/>
        <p:txBody>
          <a:bodyPr/>
          <a:lstStyle/>
          <a:p>
            <a:fld id="{B0FAC76D-5DAA-4770-99EE-7C706F6E7227}" type="slidenum">
              <a:rPr lang="el-GR" smtClean="0"/>
              <a:pPr/>
              <a:t>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4/9/2020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4/9/2020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4/9/2020</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class.uoa.gr/courses/DENT421/"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10" Type="http://schemas.openxmlformats.org/officeDocument/2006/relationships/image" Target="../media/image8.jpeg"/><Relationship Id="rId4" Type="http://schemas.openxmlformats.org/officeDocument/2006/relationships/image" Target="../media/image2.jpeg"/><Relationship Id="rId9"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8.xml"/><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1.xml"/><Relationship Id="rId1" Type="http://schemas.openxmlformats.org/officeDocument/2006/relationships/slideLayout" Target="../slideLayouts/slideLayout7.xml"/><Relationship Id="rId5" Type="http://schemas.openxmlformats.org/officeDocument/2006/relationships/image" Target="../media/image16.png"/><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1.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6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8.xml"/><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6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9.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6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0.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4.jpe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32956"/>
            <a:ext cx="7772400" cy="1102519"/>
          </a:xfrm>
        </p:spPr>
        <p:txBody>
          <a:bodyPr/>
          <a:lstStyle/>
          <a:p>
            <a:r>
              <a:rPr lang="el-GR" dirty="0" smtClean="0">
                <a:solidFill>
                  <a:schemeClr val="tx1">
                    <a:lumMod val="75000"/>
                    <a:lumOff val="25000"/>
                  </a:schemeClr>
                </a:solidFill>
              </a:rPr>
              <a:t>Εξέταση - Διάγνωση</a:t>
            </a:r>
            <a:endParaRPr lang="el-GR" dirty="0">
              <a:solidFill>
                <a:schemeClr val="tx1">
                  <a:lumMod val="75000"/>
                  <a:lumOff val="25000"/>
                </a:schemeClr>
              </a:solidFill>
            </a:endParaRPr>
          </a:p>
        </p:txBody>
      </p:sp>
      <p:sp>
        <p:nvSpPr>
          <p:cNvPr id="3" name="Subtitle 2"/>
          <p:cNvSpPr>
            <a:spLocks noGrp="1"/>
          </p:cNvSpPr>
          <p:nvPr>
            <p:ph type="subTitle" idx="1"/>
          </p:nvPr>
        </p:nvSpPr>
        <p:spPr>
          <a:xfrm>
            <a:off x="1371600" y="2423155"/>
            <a:ext cx="6400800" cy="1314450"/>
          </a:xfrm>
        </p:spPr>
        <p:txBody>
          <a:bodyPr>
            <a:normAutofit/>
          </a:bodyPr>
          <a:lstStyle/>
          <a:p>
            <a:r>
              <a:rPr lang="el-GR" sz="2000" dirty="0" smtClean="0"/>
              <a:t>Εργαστήριο Ορθοδοντικής</a:t>
            </a:r>
          </a:p>
          <a:p>
            <a:r>
              <a:rPr lang="el-GR" sz="2000" dirty="0" smtClean="0"/>
              <a:t>Ορθοδοντική ΙΙ, 8</a:t>
            </a:r>
            <a:r>
              <a:rPr lang="el-GR" sz="2000" baseline="30000" dirty="0" smtClean="0"/>
              <a:t>ο</a:t>
            </a:r>
            <a:r>
              <a:rPr lang="el-GR" sz="2000" dirty="0" smtClean="0"/>
              <a:t> Εξάμηνο</a:t>
            </a:r>
            <a:r>
              <a:rPr lang="en-US" sz="2000" dirty="0" smtClean="0"/>
              <a:t>, 2020</a:t>
            </a:r>
            <a:endParaRPr lang="el-GR" sz="2000" dirty="0" smtClean="0"/>
          </a:p>
          <a:p>
            <a:r>
              <a:rPr lang="el-GR" sz="1600" dirty="0" smtClean="0"/>
              <a:t>Δημήτρης </a:t>
            </a:r>
            <a:r>
              <a:rPr lang="el-GR" sz="1600" dirty="0" err="1" smtClean="0"/>
              <a:t>Χαλαζωνίτης</a:t>
            </a:r>
            <a:endParaRPr lang="el-GR" sz="1600" dirty="0"/>
          </a:p>
        </p:txBody>
      </p:sp>
      <p:sp>
        <p:nvSpPr>
          <p:cNvPr id="5" name="Text Box 18"/>
          <p:cNvSpPr txBox="1">
            <a:spLocks noChangeArrowheads="1"/>
          </p:cNvSpPr>
          <p:nvPr/>
        </p:nvSpPr>
        <p:spPr bwMode="auto">
          <a:xfrm>
            <a:off x="0" y="4370070"/>
            <a:ext cx="9144000" cy="646331"/>
          </a:xfrm>
          <a:prstGeom prst="rect">
            <a:avLst/>
          </a:prstGeom>
          <a:noFill/>
          <a:ln w="9525">
            <a:noFill/>
            <a:miter lim="800000"/>
            <a:headEnd/>
            <a:tailEnd/>
          </a:ln>
        </p:spPr>
        <p:txBody>
          <a:bodyPr wrap="square">
            <a:spAutoFit/>
          </a:bodyPr>
          <a:lstStyle/>
          <a:p>
            <a:pPr algn="ctr"/>
            <a:r>
              <a:rPr lang="el-GR" sz="1200" dirty="0" smtClean="0">
                <a:solidFill>
                  <a:schemeClr val="tx1">
                    <a:lumMod val="75000"/>
                    <a:lumOff val="25000"/>
                  </a:schemeClr>
                </a:solidFill>
              </a:rPr>
              <a:t>Τα </a:t>
            </a:r>
            <a:r>
              <a:rPr lang="el-GR" sz="1200" dirty="0">
                <a:solidFill>
                  <a:schemeClr val="tx1">
                    <a:lumMod val="75000"/>
                    <a:lumOff val="25000"/>
                  </a:schemeClr>
                </a:solidFill>
              </a:rPr>
              <a:t>πρόσωπα που παρουσιάζονται δεν είναι πραγματικά αλλά έχουν δημιουργηθεί με λογισμικό επεξεργασίας </a:t>
            </a:r>
            <a:r>
              <a:rPr lang="el-GR" sz="1200" dirty="0" smtClean="0">
                <a:solidFill>
                  <a:schemeClr val="tx1">
                    <a:lumMod val="75000"/>
                    <a:lumOff val="25000"/>
                  </a:schemeClr>
                </a:solidFill>
              </a:rPr>
              <a:t>εικόνας.</a:t>
            </a:r>
            <a:r>
              <a:rPr lang="en-US" sz="1200" dirty="0" smtClean="0">
                <a:solidFill>
                  <a:schemeClr val="tx1">
                    <a:lumMod val="75000"/>
                    <a:lumOff val="25000"/>
                  </a:schemeClr>
                </a:solidFill>
              </a:rPr>
              <a:t/>
            </a:r>
            <a:br>
              <a:rPr lang="en-US" sz="1200" dirty="0" smtClean="0">
                <a:solidFill>
                  <a:schemeClr val="tx1">
                    <a:lumMod val="75000"/>
                    <a:lumOff val="25000"/>
                  </a:schemeClr>
                </a:solidFill>
              </a:rPr>
            </a:br>
            <a:r>
              <a:rPr lang="el-GR" sz="1200" dirty="0" smtClean="0">
                <a:solidFill>
                  <a:schemeClr val="tx1">
                    <a:lumMod val="75000"/>
                    <a:lumOff val="25000"/>
                  </a:schemeClr>
                </a:solidFill>
              </a:rPr>
              <a:t>Τα ονόματα και τα άλλα στοιχεία των ασθενών είναι παραποιημένα για την προστασία των προσωπικών δεδομένων.</a:t>
            </a:r>
            <a:r>
              <a:rPr lang="en-US" sz="1200" dirty="0" smtClean="0">
                <a:solidFill>
                  <a:schemeClr val="tx1">
                    <a:lumMod val="75000"/>
                    <a:lumOff val="25000"/>
                  </a:schemeClr>
                </a:solidFill>
              </a:rPr>
              <a:t/>
            </a:r>
            <a:br>
              <a:rPr lang="en-US" sz="1200" dirty="0" smtClean="0">
                <a:solidFill>
                  <a:schemeClr val="tx1">
                    <a:lumMod val="75000"/>
                    <a:lumOff val="25000"/>
                  </a:schemeClr>
                </a:solidFill>
              </a:rPr>
            </a:br>
            <a:r>
              <a:rPr lang="el-GR" sz="1200" dirty="0" smtClean="0">
                <a:solidFill>
                  <a:schemeClr val="tx1">
                    <a:lumMod val="75000"/>
                    <a:lumOff val="25000"/>
                  </a:schemeClr>
                </a:solidFill>
              </a:rPr>
              <a:t>Οποιαδήποτε </a:t>
            </a:r>
            <a:r>
              <a:rPr lang="el-GR" sz="1200" dirty="0">
                <a:solidFill>
                  <a:schemeClr val="tx1">
                    <a:lumMod val="75000"/>
                    <a:lumOff val="25000"/>
                  </a:schemeClr>
                </a:solidFill>
              </a:rPr>
              <a:t>ομοιότητα με πραγματικά άτομα είναι συμπτωματική.</a:t>
            </a:r>
          </a:p>
        </p:txBody>
      </p:sp>
      <p:sp>
        <p:nvSpPr>
          <p:cNvPr id="6" name="TextBox 5">
            <a:hlinkClick r:id="rId3"/>
          </p:cNvPr>
          <p:cNvSpPr txBox="1"/>
          <p:nvPr/>
        </p:nvSpPr>
        <p:spPr>
          <a:xfrm>
            <a:off x="2590047" y="1604683"/>
            <a:ext cx="3963906" cy="369332"/>
          </a:xfrm>
          <a:prstGeom prst="rect">
            <a:avLst/>
          </a:prstGeom>
          <a:noFill/>
        </p:spPr>
        <p:txBody>
          <a:bodyPr wrap="none" rtlCol="0">
            <a:spAutoFit/>
          </a:bodyPr>
          <a:lstStyle/>
          <a:p>
            <a:r>
              <a:rPr lang="en-GB" dirty="0" smtClean="0">
                <a:hlinkClick r:id="rId3"/>
              </a:rPr>
              <a:t>https://eclass.uoa.gr/courses/DENT421/</a:t>
            </a:r>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face_eyes.png"/>
          <p:cNvPicPr>
            <a:picLocks noChangeAspect="1"/>
          </p:cNvPicPr>
          <p:nvPr/>
        </p:nvPicPr>
        <p:blipFill>
          <a:blip r:embed="rId3"/>
          <a:srcRect t="25000"/>
          <a:stretch>
            <a:fillRect/>
          </a:stretch>
        </p:blipFill>
        <p:spPr>
          <a:xfrm>
            <a:off x="1762298" y="0"/>
            <a:ext cx="5486400" cy="5143500"/>
          </a:xfrm>
          <a:prstGeom prst="rect">
            <a:avLst/>
          </a:prstGeom>
        </p:spPr>
      </p:pic>
      <p:sp>
        <p:nvSpPr>
          <p:cNvPr id="3" name="TextBox 2"/>
          <p:cNvSpPr txBox="1"/>
          <p:nvPr/>
        </p:nvSpPr>
        <p:spPr>
          <a:xfrm>
            <a:off x="381000" y="1200150"/>
            <a:ext cx="1231427" cy="369332"/>
          </a:xfrm>
          <a:prstGeom prst="rect">
            <a:avLst/>
          </a:prstGeom>
          <a:noFill/>
        </p:spPr>
        <p:txBody>
          <a:bodyPr wrap="none" rtlCol="0">
            <a:spAutoFit/>
          </a:bodyPr>
          <a:lstStyle/>
          <a:p>
            <a:r>
              <a:rPr lang="el-GR" dirty="0" smtClean="0"/>
              <a:t>Λειτουργία</a:t>
            </a:r>
            <a:endParaRPr lang="el-G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profile.jpg"/>
          <p:cNvPicPr>
            <a:picLocks noChangeAspect="1"/>
          </p:cNvPicPr>
          <p:nvPr/>
        </p:nvPicPr>
        <p:blipFill>
          <a:blip r:embed="rId3"/>
          <a:stretch>
            <a:fillRect/>
          </a:stretch>
        </p:blipFill>
        <p:spPr>
          <a:xfrm rot="300000">
            <a:off x="55983" y="-74645"/>
            <a:ext cx="4557141" cy="5143500"/>
          </a:xfrm>
          <a:prstGeom prst="rect">
            <a:avLst/>
          </a:prstGeom>
        </p:spPr>
      </p:pic>
      <p:sp>
        <p:nvSpPr>
          <p:cNvPr id="10" name="Line 9"/>
          <p:cNvSpPr>
            <a:spLocks noChangeShapeType="1"/>
          </p:cNvSpPr>
          <p:nvPr/>
        </p:nvSpPr>
        <p:spPr bwMode="auto">
          <a:xfrm rot="9486">
            <a:off x="1726830" y="2795630"/>
            <a:ext cx="2623644" cy="0"/>
          </a:xfrm>
          <a:prstGeom prst="line">
            <a:avLst/>
          </a:prstGeom>
          <a:noFill/>
          <a:ln w="38100">
            <a:solidFill>
              <a:srgbClr val="FFCC00"/>
            </a:solidFill>
            <a:round/>
            <a:headEnd/>
            <a:tailEnd/>
          </a:ln>
          <a:effectLst/>
        </p:spPr>
        <p:txBody>
          <a:bodyPr/>
          <a:lstStyle/>
          <a:p>
            <a:endParaRPr lang="el-GR"/>
          </a:p>
        </p:txBody>
      </p:sp>
      <p:sp>
        <p:nvSpPr>
          <p:cNvPr id="12" name="TextBox 11"/>
          <p:cNvSpPr txBox="1"/>
          <p:nvPr/>
        </p:nvSpPr>
        <p:spPr>
          <a:xfrm>
            <a:off x="4394718" y="2584579"/>
            <a:ext cx="3336554" cy="369332"/>
          </a:xfrm>
          <a:prstGeom prst="rect">
            <a:avLst/>
          </a:prstGeom>
          <a:noFill/>
        </p:spPr>
        <p:txBody>
          <a:bodyPr wrap="none" rtlCol="0">
            <a:spAutoFit/>
          </a:bodyPr>
          <a:lstStyle/>
          <a:p>
            <a:r>
              <a:rPr lang="el-GR" dirty="0" smtClean="0"/>
              <a:t>επίπεδο Φραγκφούρτης (</a:t>
            </a:r>
            <a:r>
              <a:rPr lang="en-US" dirty="0" smtClean="0"/>
              <a:t>Po – Or)</a:t>
            </a:r>
            <a:endParaRPr lang="el-G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profile.jpg"/>
          <p:cNvPicPr>
            <a:picLocks noChangeAspect="1"/>
          </p:cNvPicPr>
          <p:nvPr/>
        </p:nvPicPr>
        <p:blipFill>
          <a:blip r:embed="rId3"/>
          <a:stretch>
            <a:fillRect/>
          </a:stretch>
        </p:blipFill>
        <p:spPr>
          <a:xfrm rot="300000">
            <a:off x="55983" y="-74645"/>
            <a:ext cx="4557141" cy="5143500"/>
          </a:xfrm>
          <a:prstGeom prst="rect">
            <a:avLst/>
          </a:prstGeom>
        </p:spPr>
      </p:pic>
      <p:sp>
        <p:nvSpPr>
          <p:cNvPr id="13" name="TextBox 12"/>
          <p:cNvSpPr txBox="1"/>
          <p:nvPr/>
        </p:nvSpPr>
        <p:spPr>
          <a:xfrm>
            <a:off x="4394718" y="2584579"/>
            <a:ext cx="3336554" cy="369332"/>
          </a:xfrm>
          <a:prstGeom prst="rect">
            <a:avLst/>
          </a:prstGeom>
          <a:noFill/>
        </p:spPr>
        <p:txBody>
          <a:bodyPr wrap="none" rtlCol="0">
            <a:spAutoFit/>
          </a:bodyPr>
          <a:lstStyle/>
          <a:p>
            <a:r>
              <a:rPr lang="el-GR" dirty="0" smtClean="0"/>
              <a:t>επίπεδο Φραγκφούρτης (</a:t>
            </a:r>
            <a:r>
              <a:rPr lang="en-US" dirty="0" smtClean="0"/>
              <a:t>Po – Or)</a:t>
            </a:r>
            <a:endParaRPr lang="el-GR" dirty="0"/>
          </a:p>
        </p:txBody>
      </p:sp>
      <p:sp>
        <p:nvSpPr>
          <p:cNvPr id="16" name="TextBox 15"/>
          <p:cNvSpPr txBox="1"/>
          <p:nvPr/>
        </p:nvSpPr>
        <p:spPr>
          <a:xfrm>
            <a:off x="4136571" y="1579983"/>
            <a:ext cx="2351798" cy="369332"/>
          </a:xfrm>
          <a:prstGeom prst="rect">
            <a:avLst/>
          </a:prstGeom>
          <a:noFill/>
        </p:spPr>
        <p:txBody>
          <a:bodyPr wrap="none" rtlCol="0">
            <a:spAutoFit/>
          </a:bodyPr>
          <a:lstStyle/>
          <a:p>
            <a:r>
              <a:rPr lang="el-GR" dirty="0" smtClean="0"/>
              <a:t>επίπεδο αρμονίας (</a:t>
            </a:r>
            <a:r>
              <a:rPr lang="en-US" dirty="0" smtClean="0"/>
              <a:t>Na)</a:t>
            </a:r>
            <a:endParaRPr lang="el-GR" dirty="0"/>
          </a:p>
        </p:txBody>
      </p:sp>
      <p:sp>
        <p:nvSpPr>
          <p:cNvPr id="17" name="Rectangle 16"/>
          <p:cNvSpPr/>
          <p:nvPr/>
        </p:nvSpPr>
        <p:spPr>
          <a:xfrm>
            <a:off x="3732245" y="2789853"/>
            <a:ext cx="223934" cy="223934"/>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Line 9"/>
          <p:cNvSpPr>
            <a:spLocks noChangeShapeType="1"/>
          </p:cNvSpPr>
          <p:nvPr/>
        </p:nvSpPr>
        <p:spPr bwMode="auto">
          <a:xfrm rot="9486">
            <a:off x="1726830" y="2795630"/>
            <a:ext cx="2623644" cy="0"/>
          </a:xfrm>
          <a:prstGeom prst="line">
            <a:avLst/>
          </a:prstGeom>
          <a:noFill/>
          <a:ln w="38100">
            <a:solidFill>
              <a:srgbClr val="FFCC00"/>
            </a:solidFill>
            <a:round/>
            <a:headEnd/>
            <a:tailEnd/>
          </a:ln>
          <a:effectLst/>
        </p:spPr>
        <p:txBody>
          <a:bodyPr/>
          <a:lstStyle/>
          <a:p>
            <a:endParaRPr lang="el-GR"/>
          </a:p>
        </p:txBody>
      </p:sp>
      <p:cxnSp>
        <p:nvCxnSpPr>
          <p:cNvPr id="15" name="Straight Connector 14"/>
          <p:cNvCxnSpPr/>
          <p:nvPr/>
        </p:nvCxnSpPr>
        <p:spPr>
          <a:xfrm>
            <a:off x="3956178" y="1800818"/>
            <a:ext cx="0" cy="2649894"/>
          </a:xfrm>
          <a:prstGeom prst="line">
            <a:avLst/>
          </a:prstGeom>
          <a:noFill/>
          <a:ln w="38100">
            <a:solidFill>
              <a:srgbClr val="FFCC00"/>
            </a:solidFill>
            <a:round/>
            <a:headEnd/>
            <a:tailEnd/>
          </a:ln>
          <a:effectLst/>
        </p:spPr>
      </p:cxnSp>
      <p:cxnSp>
        <p:nvCxnSpPr>
          <p:cNvPr id="19" name="Straight Arrow Connector 18"/>
          <p:cNvCxnSpPr/>
          <p:nvPr/>
        </p:nvCxnSpPr>
        <p:spPr>
          <a:xfrm flipH="1">
            <a:off x="4077477" y="3359020"/>
            <a:ext cx="513184" cy="2799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4005942" y="4024604"/>
            <a:ext cx="513184" cy="2799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 name="Text Box 12"/>
          <p:cNvSpPr txBox="1">
            <a:spLocks noChangeArrowheads="1"/>
          </p:cNvSpPr>
          <p:nvPr/>
        </p:nvSpPr>
        <p:spPr bwMode="auto">
          <a:xfrm>
            <a:off x="6781380" y="3325853"/>
            <a:ext cx="1953548" cy="1600438"/>
          </a:xfrm>
          <a:prstGeom prst="rect">
            <a:avLst/>
          </a:prstGeom>
          <a:noFill/>
          <a:ln w="9525">
            <a:noFill/>
            <a:miter lim="800000"/>
            <a:headEnd/>
            <a:tailEnd/>
          </a:ln>
          <a:effectLst/>
        </p:spPr>
        <p:txBody>
          <a:bodyPr wrap="none">
            <a:spAutoFit/>
          </a:bodyPr>
          <a:lstStyle/>
          <a:p>
            <a:pPr marL="263525" indent="-263525"/>
            <a:r>
              <a:rPr lang="el-GR" dirty="0" smtClean="0"/>
              <a:t>Τύπος Προσώπου:</a:t>
            </a:r>
            <a:endParaRPr lang="el-GR" dirty="0"/>
          </a:p>
          <a:p>
            <a:pPr marL="263525" indent="-263525">
              <a:buFontTx/>
              <a:buChar char="•"/>
            </a:pPr>
            <a:r>
              <a:rPr lang="el-GR" sz="2000" dirty="0" smtClean="0"/>
              <a:t>Κυρτός</a:t>
            </a:r>
          </a:p>
          <a:p>
            <a:pPr marL="263525" indent="-263525">
              <a:buFontTx/>
              <a:buChar char="•"/>
            </a:pPr>
            <a:r>
              <a:rPr lang="el-GR" sz="2000" dirty="0" smtClean="0"/>
              <a:t>Αρμονικός</a:t>
            </a:r>
            <a:endParaRPr lang="el-GR" sz="2000" dirty="0"/>
          </a:p>
          <a:p>
            <a:pPr marL="263525" indent="-263525">
              <a:buFontTx/>
              <a:buChar char="•"/>
            </a:pPr>
            <a:r>
              <a:rPr lang="el-GR" sz="2000" dirty="0" err="1" smtClean="0"/>
              <a:t>Ορθογναθικός</a:t>
            </a:r>
            <a:endParaRPr lang="el-GR" sz="2000" dirty="0"/>
          </a:p>
          <a:p>
            <a:pPr marL="263525" indent="-263525">
              <a:buFontTx/>
              <a:buChar char="•"/>
            </a:pPr>
            <a:r>
              <a:rPr lang="el-GR" sz="2000" dirty="0" smtClean="0"/>
              <a:t>Κοίλος</a:t>
            </a:r>
            <a:endParaRPr lang="el-GR" sz="2000" dirty="0"/>
          </a:p>
        </p:txBody>
      </p:sp>
      <p:cxnSp>
        <p:nvCxnSpPr>
          <p:cNvPr id="11" name="Straight Arrow Connector 10"/>
          <p:cNvCxnSpPr/>
          <p:nvPr/>
        </p:nvCxnSpPr>
        <p:spPr>
          <a:xfrm flipH="1">
            <a:off x="4054386" y="3622256"/>
            <a:ext cx="513184" cy="27992"/>
          </a:xfrm>
          <a:prstGeom prst="straightConnector1">
            <a:avLst/>
          </a:prstGeom>
          <a:ln w="5715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profile.jpg"/>
          <p:cNvPicPr>
            <a:picLocks noChangeAspect="1"/>
          </p:cNvPicPr>
          <p:nvPr/>
        </p:nvPicPr>
        <p:blipFill>
          <a:blip r:embed="rId3"/>
          <a:stretch>
            <a:fillRect/>
          </a:stretch>
        </p:blipFill>
        <p:spPr>
          <a:xfrm rot="300000">
            <a:off x="55983" y="-74645"/>
            <a:ext cx="4557141" cy="5143500"/>
          </a:xfrm>
          <a:prstGeom prst="rect">
            <a:avLst/>
          </a:prstGeom>
        </p:spPr>
      </p:pic>
      <p:sp>
        <p:nvSpPr>
          <p:cNvPr id="18" name="Text Box 8"/>
          <p:cNvSpPr txBox="1">
            <a:spLocks noChangeArrowheads="1"/>
          </p:cNvSpPr>
          <p:nvPr/>
        </p:nvSpPr>
        <p:spPr bwMode="auto">
          <a:xfrm>
            <a:off x="3769617" y="3670693"/>
            <a:ext cx="387350" cy="457200"/>
          </a:xfrm>
          <a:prstGeom prst="rect">
            <a:avLst/>
          </a:prstGeom>
          <a:noFill/>
          <a:ln w="9525">
            <a:noFill/>
            <a:miter lim="800000"/>
            <a:headEnd/>
            <a:tailEnd/>
          </a:ln>
          <a:effectLst/>
        </p:spPr>
        <p:txBody>
          <a:bodyPr wrap="none">
            <a:spAutoFit/>
          </a:bodyPr>
          <a:lstStyle/>
          <a:p>
            <a:r>
              <a:rPr lang="en-US" dirty="0"/>
              <a:t>B</a:t>
            </a:r>
            <a:endParaRPr lang="el-GR" dirty="0"/>
          </a:p>
        </p:txBody>
      </p:sp>
      <p:sp>
        <p:nvSpPr>
          <p:cNvPr id="23" name="Line 18"/>
          <p:cNvSpPr>
            <a:spLocks noChangeShapeType="1"/>
          </p:cNvSpPr>
          <p:nvPr/>
        </p:nvSpPr>
        <p:spPr bwMode="auto">
          <a:xfrm flipV="1">
            <a:off x="3782291" y="2416629"/>
            <a:ext cx="172192" cy="1413163"/>
          </a:xfrm>
          <a:prstGeom prst="line">
            <a:avLst/>
          </a:prstGeom>
          <a:noFill/>
          <a:ln w="38100">
            <a:solidFill>
              <a:srgbClr val="FFCC00"/>
            </a:solidFill>
            <a:round/>
            <a:headEnd/>
            <a:tailEnd/>
          </a:ln>
          <a:effectLst/>
        </p:spPr>
        <p:txBody>
          <a:bodyPr/>
          <a:lstStyle/>
          <a:p>
            <a:endParaRPr lang="el-GR"/>
          </a:p>
        </p:txBody>
      </p:sp>
      <p:sp>
        <p:nvSpPr>
          <p:cNvPr id="28" name="Oval 6"/>
          <p:cNvSpPr>
            <a:spLocks noChangeArrowheads="1"/>
          </p:cNvSpPr>
          <p:nvPr/>
        </p:nvSpPr>
        <p:spPr bwMode="auto">
          <a:xfrm>
            <a:off x="3744799" y="3781841"/>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9" name="Line 18"/>
          <p:cNvSpPr>
            <a:spLocks noChangeShapeType="1"/>
          </p:cNvSpPr>
          <p:nvPr/>
        </p:nvSpPr>
        <p:spPr bwMode="auto">
          <a:xfrm flipH="1" flipV="1">
            <a:off x="3960421" y="2422566"/>
            <a:ext cx="29688" cy="890650"/>
          </a:xfrm>
          <a:prstGeom prst="line">
            <a:avLst/>
          </a:prstGeom>
          <a:noFill/>
          <a:ln w="38100">
            <a:solidFill>
              <a:srgbClr val="FFCC00"/>
            </a:solidFill>
            <a:round/>
            <a:headEnd/>
            <a:tailEnd/>
          </a:ln>
          <a:effectLst/>
        </p:spPr>
        <p:txBody>
          <a:bodyPr/>
          <a:lstStyle/>
          <a:p>
            <a:endParaRPr lang="el-GR"/>
          </a:p>
        </p:txBody>
      </p:sp>
      <p:sp>
        <p:nvSpPr>
          <p:cNvPr id="21" name="Text Box 16"/>
          <p:cNvSpPr txBox="1">
            <a:spLocks noChangeArrowheads="1"/>
          </p:cNvSpPr>
          <p:nvPr/>
        </p:nvSpPr>
        <p:spPr bwMode="auto">
          <a:xfrm>
            <a:off x="3977625" y="3123112"/>
            <a:ext cx="404812" cy="457200"/>
          </a:xfrm>
          <a:prstGeom prst="rect">
            <a:avLst/>
          </a:prstGeom>
          <a:noFill/>
          <a:ln w="9525">
            <a:noFill/>
            <a:miter lim="800000"/>
            <a:headEnd/>
            <a:tailEnd/>
          </a:ln>
          <a:effectLst/>
        </p:spPr>
        <p:txBody>
          <a:bodyPr wrap="none">
            <a:spAutoFit/>
          </a:bodyPr>
          <a:lstStyle/>
          <a:p>
            <a:r>
              <a:rPr lang="en-US" dirty="0"/>
              <a:t>A</a:t>
            </a:r>
            <a:endParaRPr lang="el-GR" dirty="0"/>
          </a:p>
        </p:txBody>
      </p:sp>
      <p:sp>
        <p:nvSpPr>
          <p:cNvPr id="24" name="Line 19"/>
          <p:cNvSpPr>
            <a:spLocks noChangeShapeType="1"/>
          </p:cNvSpPr>
          <p:nvPr/>
        </p:nvSpPr>
        <p:spPr bwMode="auto">
          <a:xfrm flipH="1" flipV="1">
            <a:off x="3825988" y="2976607"/>
            <a:ext cx="190500" cy="6350"/>
          </a:xfrm>
          <a:prstGeom prst="line">
            <a:avLst/>
          </a:prstGeom>
          <a:noFill/>
          <a:ln w="38100">
            <a:solidFill>
              <a:srgbClr val="FFFF00"/>
            </a:solidFill>
            <a:round/>
            <a:headEnd/>
            <a:tailEnd type="triangle" w="sm" len="med"/>
          </a:ln>
          <a:effectLst>
            <a:outerShdw blurRad="50800" dist="38100" dir="2700000" algn="tl" rotWithShape="0">
              <a:prstClr val="black">
                <a:alpha val="40000"/>
              </a:prstClr>
            </a:outerShdw>
          </a:effectLst>
        </p:spPr>
        <p:txBody>
          <a:bodyPr/>
          <a:lstStyle/>
          <a:p>
            <a:endParaRPr lang="el-GR"/>
          </a:p>
        </p:txBody>
      </p:sp>
      <p:sp>
        <p:nvSpPr>
          <p:cNvPr id="26" name="Oval 21"/>
          <p:cNvSpPr>
            <a:spLocks noChangeArrowheads="1"/>
          </p:cNvSpPr>
          <p:nvPr/>
        </p:nvSpPr>
        <p:spPr bwMode="auto">
          <a:xfrm>
            <a:off x="3958636" y="3275573"/>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22" name="Text Box 17"/>
          <p:cNvSpPr txBox="1">
            <a:spLocks noChangeArrowheads="1"/>
          </p:cNvSpPr>
          <p:nvPr/>
        </p:nvSpPr>
        <p:spPr bwMode="auto">
          <a:xfrm>
            <a:off x="3940390" y="2223250"/>
            <a:ext cx="539750" cy="457200"/>
          </a:xfrm>
          <a:prstGeom prst="rect">
            <a:avLst/>
          </a:prstGeom>
          <a:noFill/>
          <a:ln w="9525">
            <a:noFill/>
            <a:miter lim="800000"/>
            <a:headEnd/>
            <a:tailEnd/>
          </a:ln>
          <a:effectLst/>
        </p:spPr>
        <p:txBody>
          <a:bodyPr wrap="none">
            <a:spAutoFit/>
          </a:bodyPr>
          <a:lstStyle/>
          <a:p>
            <a:r>
              <a:rPr lang="en-US" dirty="0"/>
              <a:t>Na</a:t>
            </a:r>
            <a:endParaRPr lang="el-GR" dirty="0"/>
          </a:p>
        </p:txBody>
      </p:sp>
      <p:sp>
        <p:nvSpPr>
          <p:cNvPr id="25" name="Oval 20"/>
          <p:cNvSpPr>
            <a:spLocks noChangeArrowheads="1"/>
          </p:cNvSpPr>
          <p:nvPr/>
        </p:nvSpPr>
        <p:spPr bwMode="auto">
          <a:xfrm>
            <a:off x="3918640" y="2385831"/>
            <a:ext cx="69850" cy="69850"/>
          </a:xfrm>
          <a:prstGeom prst="ellipse">
            <a:avLst/>
          </a:prstGeom>
          <a:solidFill>
            <a:schemeClr val="accent1"/>
          </a:solidFill>
          <a:ln w="9525">
            <a:solidFill>
              <a:schemeClr val="tx1"/>
            </a:solidFill>
            <a:round/>
            <a:headEnd/>
            <a:tailEnd/>
          </a:ln>
          <a:effectLst/>
        </p:spPr>
        <p:txBody>
          <a:bodyPr wrap="none" anchor="ctr"/>
          <a:lstStyle/>
          <a:p>
            <a:endParaRPr lang="el-GR"/>
          </a:p>
        </p:txBody>
      </p:sp>
      <p:sp>
        <p:nvSpPr>
          <p:cNvPr id="31" name="Text Box 4"/>
          <p:cNvSpPr txBox="1">
            <a:spLocks noChangeArrowheads="1"/>
          </p:cNvSpPr>
          <p:nvPr/>
        </p:nvSpPr>
        <p:spPr bwMode="auto">
          <a:xfrm>
            <a:off x="4755425" y="2172554"/>
            <a:ext cx="1953483" cy="369332"/>
          </a:xfrm>
          <a:prstGeom prst="rect">
            <a:avLst/>
          </a:prstGeom>
          <a:noFill/>
          <a:ln w="9525">
            <a:noFill/>
            <a:miter lim="800000"/>
            <a:headEnd/>
            <a:tailEnd/>
          </a:ln>
          <a:effectLst/>
        </p:spPr>
        <p:txBody>
          <a:bodyPr wrap="none">
            <a:spAutoFit/>
          </a:bodyPr>
          <a:lstStyle/>
          <a:p>
            <a:pPr marL="263525" indent="-263525"/>
            <a:r>
              <a:rPr lang="el-GR" dirty="0"/>
              <a:t>Γωνία </a:t>
            </a:r>
            <a:r>
              <a:rPr lang="en-US" dirty="0"/>
              <a:t>ANB</a:t>
            </a:r>
            <a:r>
              <a:rPr lang="el-GR" dirty="0"/>
              <a:t> (5°</a:t>
            </a:r>
            <a:r>
              <a:rPr lang="en-US" dirty="0"/>
              <a:t>±</a:t>
            </a:r>
            <a:r>
              <a:rPr lang="el-GR" dirty="0" smtClean="0"/>
              <a:t>4°)</a:t>
            </a:r>
            <a:endParaRPr lang="el-GR" dirty="0"/>
          </a:p>
        </p:txBody>
      </p:sp>
      <p:sp>
        <p:nvSpPr>
          <p:cNvPr id="32" name="Text Box 4"/>
          <p:cNvSpPr txBox="1">
            <a:spLocks noChangeArrowheads="1"/>
          </p:cNvSpPr>
          <p:nvPr/>
        </p:nvSpPr>
        <p:spPr bwMode="auto">
          <a:xfrm>
            <a:off x="4515940" y="3565927"/>
            <a:ext cx="532518" cy="400110"/>
          </a:xfrm>
          <a:prstGeom prst="rect">
            <a:avLst/>
          </a:prstGeom>
          <a:noFill/>
          <a:ln w="9525">
            <a:noFill/>
            <a:miter lim="800000"/>
            <a:headEnd/>
            <a:tailEnd/>
          </a:ln>
          <a:effectLst/>
        </p:spPr>
        <p:txBody>
          <a:bodyPr wrap="none">
            <a:spAutoFit/>
          </a:bodyPr>
          <a:lstStyle/>
          <a:p>
            <a:pPr marL="263525" indent="-263525"/>
            <a:r>
              <a:rPr lang="en-US" sz="2000" b="1" dirty="0" smtClean="0"/>
              <a:t>10</a:t>
            </a:r>
            <a:r>
              <a:rPr lang="el-GR" sz="2000" b="1" dirty="0" smtClean="0"/>
              <a:t>°</a:t>
            </a:r>
            <a:endParaRPr lang="el-GR" sz="2000" b="1" dirty="0"/>
          </a:p>
        </p:txBody>
      </p:sp>
      <p:sp>
        <p:nvSpPr>
          <p:cNvPr id="14" name="Text Box 12"/>
          <p:cNvSpPr txBox="1">
            <a:spLocks noChangeArrowheads="1"/>
          </p:cNvSpPr>
          <p:nvPr/>
        </p:nvSpPr>
        <p:spPr bwMode="auto">
          <a:xfrm>
            <a:off x="6227215" y="3288908"/>
            <a:ext cx="2280240" cy="369332"/>
          </a:xfrm>
          <a:prstGeom prst="rect">
            <a:avLst/>
          </a:prstGeom>
          <a:noFill/>
          <a:ln w="9525">
            <a:noFill/>
            <a:miter lim="800000"/>
            <a:headEnd/>
            <a:tailEnd/>
          </a:ln>
          <a:effectLst/>
        </p:spPr>
        <p:txBody>
          <a:bodyPr wrap="none">
            <a:spAutoFit/>
          </a:bodyPr>
          <a:lstStyle/>
          <a:p>
            <a:pPr marL="263525" indent="-263525"/>
            <a:r>
              <a:rPr lang="el-GR" dirty="0" smtClean="0"/>
              <a:t>Κυρτότητα Προσώπου</a:t>
            </a:r>
            <a:endParaRPr lang="el-GR" sz="20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profile.jpg"/>
          <p:cNvPicPr>
            <a:picLocks noChangeAspect="1"/>
          </p:cNvPicPr>
          <p:nvPr/>
        </p:nvPicPr>
        <p:blipFill>
          <a:blip r:embed="rId3"/>
          <a:stretch>
            <a:fillRect/>
          </a:stretch>
        </p:blipFill>
        <p:spPr>
          <a:xfrm rot="300000">
            <a:off x="-670258" y="105163"/>
            <a:ext cx="3652954" cy="4122973"/>
          </a:xfrm>
          <a:prstGeom prst="rect">
            <a:avLst/>
          </a:prstGeom>
        </p:spPr>
      </p:pic>
      <p:pic>
        <p:nvPicPr>
          <p:cNvPr id="15" name="Picture 14" descr="Στέλλα_face_eyes.png"/>
          <p:cNvPicPr>
            <a:picLocks noChangeAspect="1"/>
          </p:cNvPicPr>
          <p:nvPr/>
        </p:nvPicPr>
        <p:blipFill>
          <a:blip r:embed="rId4"/>
          <a:srcRect l="7323" r="10101"/>
          <a:stretch>
            <a:fillRect/>
          </a:stretch>
        </p:blipFill>
        <p:spPr>
          <a:xfrm>
            <a:off x="2909457" y="0"/>
            <a:ext cx="2904361" cy="4396509"/>
          </a:xfrm>
          <a:prstGeom prst="rect">
            <a:avLst/>
          </a:prstGeom>
        </p:spPr>
      </p:pic>
      <p:sp>
        <p:nvSpPr>
          <p:cNvPr id="16" name="Text Box 12"/>
          <p:cNvSpPr txBox="1">
            <a:spLocks noChangeArrowheads="1"/>
          </p:cNvSpPr>
          <p:nvPr/>
        </p:nvSpPr>
        <p:spPr bwMode="auto">
          <a:xfrm>
            <a:off x="5968579" y="1247669"/>
            <a:ext cx="2815201" cy="1323439"/>
          </a:xfrm>
          <a:prstGeom prst="rect">
            <a:avLst/>
          </a:prstGeom>
          <a:noFill/>
          <a:ln w="9525">
            <a:noFill/>
            <a:miter lim="800000"/>
            <a:headEnd/>
            <a:tailEnd/>
          </a:ln>
          <a:effectLst/>
        </p:spPr>
        <p:txBody>
          <a:bodyPr wrap="square">
            <a:spAutoFit/>
          </a:bodyPr>
          <a:lstStyle/>
          <a:p>
            <a:pPr marL="263525" indent="-263525">
              <a:buFontTx/>
              <a:buChar char="•"/>
            </a:pPr>
            <a:r>
              <a:rPr lang="el-GR" sz="2000" dirty="0" smtClean="0"/>
              <a:t>Ασυμμετρία</a:t>
            </a:r>
          </a:p>
          <a:p>
            <a:pPr marL="263525" indent="-263525">
              <a:buFontTx/>
              <a:buChar char="•"/>
            </a:pPr>
            <a:r>
              <a:rPr lang="el-GR" sz="2000" dirty="0" smtClean="0"/>
              <a:t>Μέση γραμμή κάτω γνάθου δεξιά</a:t>
            </a:r>
          </a:p>
          <a:p>
            <a:pPr marL="263525" indent="-263525">
              <a:buFontTx/>
              <a:buChar char="•"/>
            </a:pPr>
            <a:r>
              <a:rPr lang="el-GR" sz="2000" dirty="0" smtClean="0"/>
              <a:t>Ελαφρώς κυρτό</a:t>
            </a:r>
          </a:p>
        </p:txBody>
      </p:sp>
      <p:sp>
        <p:nvSpPr>
          <p:cNvPr id="17" name="Text Box 12"/>
          <p:cNvSpPr txBox="1">
            <a:spLocks noChangeArrowheads="1"/>
          </p:cNvSpPr>
          <p:nvPr/>
        </p:nvSpPr>
        <p:spPr bwMode="auto">
          <a:xfrm>
            <a:off x="5968579" y="2942541"/>
            <a:ext cx="3096910" cy="707886"/>
          </a:xfrm>
          <a:prstGeom prst="rect">
            <a:avLst/>
          </a:prstGeom>
          <a:noFill/>
          <a:ln w="9525">
            <a:noFill/>
            <a:miter lim="800000"/>
            <a:headEnd/>
            <a:tailEnd/>
          </a:ln>
          <a:effectLst/>
        </p:spPr>
        <p:txBody>
          <a:bodyPr wrap="square">
            <a:spAutoFit/>
          </a:bodyPr>
          <a:lstStyle/>
          <a:p>
            <a:pPr marL="263525" indent="-263525">
              <a:buFontTx/>
              <a:buChar char="•"/>
            </a:pPr>
            <a:r>
              <a:rPr lang="el-GR" sz="2000" dirty="0" smtClean="0"/>
              <a:t>Σκελετική ασυμμετρία;</a:t>
            </a:r>
          </a:p>
          <a:p>
            <a:pPr marL="263525" indent="-263525">
              <a:buFontTx/>
              <a:buChar char="•"/>
            </a:pPr>
            <a:r>
              <a:rPr lang="el-GR" sz="2000" dirty="0" smtClean="0"/>
              <a:t>Τάξη ΙΙ σκελετική;</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R.jpg"/>
          <p:cNvPicPr>
            <a:picLocks noChangeAspect="1"/>
          </p:cNvPicPr>
          <p:nvPr/>
        </p:nvPicPr>
        <p:blipFill>
          <a:blip r:embed="rId3"/>
          <a:stretch>
            <a:fillRect/>
          </a:stretch>
        </p:blipFill>
        <p:spPr>
          <a:xfrm>
            <a:off x="1105709" y="2932758"/>
            <a:ext cx="3430588" cy="1980000"/>
          </a:xfrm>
          <a:prstGeom prst="rect">
            <a:avLst/>
          </a:prstGeom>
        </p:spPr>
      </p:pic>
      <p:pic>
        <p:nvPicPr>
          <p:cNvPr id="3" name="Picture 2" descr="Στέλλα_L.jpg"/>
          <p:cNvPicPr>
            <a:picLocks noChangeAspect="1"/>
          </p:cNvPicPr>
          <p:nvPr/>
        </p:nvPicPr>
        <p:blipFill>
          <a:blip r:embed="rId4"/>
          <a:stretch>
            <a:fillRect/>
          </a:stretch>
        </p:blipFill>
        <p:spPr>
          <a:xfrm>
            <a:off x="4606182" y="2932758"/>
            <a:ext cx="3422958" cy="1980000"/>
          </a:xfrm>
          <a:prstGeom prst="rect">
            <a:avLst/>
          </a:prstGeom>
        </p:spPr>
      </p:pic>
      <p:pic>
        <p:nvPicPr>
          <p:cNvPr id="5" name="Picture 4" descr="Στέλλα_max.jpg"/>
          <p:cNvPicPr>
            <a:picLocks noChangeAspect="1"/>
          </p:cNvPicPr>
          <p:nvPr/>
        </p:nvPicPr>
        <p:blipFill>
          <a:blip r:embed="rId5"/>
          <a:stretch>
            <a:fillRect/>
          </a:stretch>
        </p:blipFill>
        <p:spPr>
          <a:xfrm>
            <a:off x="0" y="521289"/>
            <a:ext cx="2897389" cy="2341545"/>
          </a:xfrm>
          <a:prstGeom prst="rect">
            <a:avLst/>
          </a:prstGeom>
        </p:spPr>
      </p:pic>
      <p:pic>
        <p:nvPicPr>
          <p:cNvPr id="4" name="Picture 3" descr="Στέλλα_mand.jpg"/>
          <p:cNvPicPr>
            <a:picLocks noChangeAspect="1"/>
          </p:cNvPicPr>
          <p:nvPr/>
        </p:nvPicPr>
        <p:blipFill>
          <a:blip r:embed="rId6"/>
          <a:srcRect l="2367" r="1733" b="6477"/>
          <a:stretch>
            <a:fillRect/>
          </a:stretch>
        </p:blipFill>
        <p:spPr>
          <a:xfrm>
            <a:off x="6245385" y="854574"/>
            <a:ext cx="2898615" cy="2016808"/>
          </a:xfrm>
          <a:prstGeom prst="rect">
            <a:avLst/>
          </a:prstGeom>
        </p:spPr>
      </p:pic>
      <p:pic>
        <p:nvPicPr>
          <p:cNvPr id="7" name="Picture 6" descr="092018_F_closedHue.jpg"/>
          <p:cNvPicPr>
            <a:picLocks noChangeAspect="1"/>
          </p:cNvPicPr>
          <p:nvPr/>
        </p:nvPicPr>
        <p:blipFill>
          <a:blip r:embed="rId7"/>
          <a:stretch>
            <a:fillRect/>
          </a:stretch>
        </p:blipFill>
        <p:spPr>
          <a:xfrm>
            <a:off x="2931207" y="661802"/>
            <a:ext cx="3273685" cy="1901948"/>
          </a:xfrm>
          <a:prstGeom prst="rect">
            <a:avLst/>
          </a:prstGeom>
        </p:spPr>
      </p:pic>
      <p:grpSp>
        <p:nvGrpSpPr>
          <p:cNvPr id="11" name="Group 10"/>
          <p:cNvGrpSpPr/>
          <p:nvPr/>
        </p:nvGrpSpPr>
        <p:grpSpPr>
          <a:xfrm>
            <a:off x="1911928" y="498765"/>
            <a:ext cx="3977756" cy="3195657"/>
            <a:chOff x="1911928" y="498765"/>
            <a:chExt cx="3977756" cy="3195657"/>
          </a:xfrm>
        </p:grpSpPr>
        <p:sp>
          <p:nvSpPr>
            <p:cNvPr id="8" name="TextBox 7"/>
            <p:cNvSpPr txBox="1"/>
            <p:nvPr/>
          </p:nvSpPr>
          <p:spPr>
            <a:xfrm>
              <a:off x="1911928" y="498765"/>
              <a:ext cx="301686" cy="369332"/>
            </a:xfrm>
            <a:prstGeom prst="rect">
              <a:avLst/>
            </a:prstGeom>
            <a:noFill/>
          </p:spPr>
          <p:txBody>
            <a:bodyPr wrap="none" rtlCol="0">
              <a:spAutoFit/>
            </a:bodyPr>
            <a:lstStyle/>
            <a:p>
              <a:r>
                <a:rPr lang="el-GR" dirty="0" smtClean="0">
                  <a:solidFill>
                    <a:srgbClr val="FFFF00"/>
                  </a:solidFill>
                  <a:effectLst>
                    <a:outerShdw blurRad="38100" dist="38100" dir="2700000" algn="tl">
                      <a:srgbClr val="000000">
                        <a:alpha val="43137"/>
                      </a:srgbClr>
                    </a:outerShdw>
                  </a:effectLst>
                </a:rPr>
                <a:t>1</a:t>
              </a:r>
              <a:endParaRPr lang="el-GR"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5066144" y="974437"/>
              <a:ext cx="301686" cy="369332"/>
            </a:xfrm>
            <a:prstGeom prst="rect">
              <a:avLst/>
            </a:prstGeom>
            <a:noFill/>
          </p:spPr>
          <p:txBody>
            <a:bodyPr wrap="none" rtlCol="0">
              <a:spAutoFit/>
            </a:bodyPr>
            <a:lstStyle/>
            <a:p>
              <a:r>
                <a:rPr lang="el-GR" dirty="0" smtClean="0">
                  <a:solidFill>
                    <a:srgbClr val="FFFF00"/>
                  </a:solidFill>
                  <a:effectLst>
                    <a:outerShdw blurRad="38100" dist="38100" dir="2700000" algn="tl">
                      <a:srgbClr val="000000">
                        <a:alpha val="43137"/>
                      </a:srgbClr>
                    </a:outerShdw>
                  </a:effectLst>
                </a:rPr>
                <a:t>1</a:t>
              </a:r>
              <a:endParaRPr lang="el-GR"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5587998" y="3325090"/>
              <a:ext cx="301686" cy="369332"/>
            </a:xfrm>
            <a:prstGeom prst="rect">
              <a:avLst/>
            </a:prstGeom>
            <a:noFill/>
          </p:spPr>
          <p:txBody>
            <a:bodyPr wrap="none" rtlCol="0">
              <a:spAutoFit/>
            </a:bodyPr>
            <a:lstStyle/>
            <a:p>
              <a:r>
                <a:rPr lang="el-GR" dirty="0" smtClean="0">
                  <a:solidFill>
                    <a:srgbClr val="FFFF00"/>
                  </a:solidFill>
                  <a:effectLst>
                    <a:outerShdw blurRad="38100" dist="38100" dir="2700000" algn="tl">
                      <a:srgbClr val="000000">
                        <a:alpha val="43137"/>
                      </a:srgbClr>
                    </a:outerShdw>
                  </a:effectLst>
                </a:rPr>
                <a:t>1</a:t>
              </a:r>
              <a:endParaRPr lang="el-GR" dirty="0">
                <a:solidFill>
                  <a:srgbClr val="FFFF00"/>
                </a:solidFill>
                <a:effectLst>
                  <a:outerShdw blurRad="38100" dist="38100" dir="2700000" algn="tl">
                    <a:srgbClr val="000000">
                      <a:alpha val="43137"/>
                    </a:srgbClr>
                  </a:outerShdw>
                </a:effectLst>
              </a:endParaRPr>
            </a:p>
          </p:txBody>
        </p:sp>
      </p:grpSp>
      <p:grpSp>
        <p:nvGrpSpPr>
          <p:cNvPr id="15" name="Group 14"/>
          <p:cNvGrpSpPr/>
          <p:nvPr/>
        </p:nvGrpSpPr>
        <p:grpSpPr>
          <a:xfrm>
            <a:off x="2978725" y="1870365"/>
            <a:ext cx="883580" cy="2650715"/>
            <a:chOff x="2978725" y="1870365"/>
            <a:chExt cx="883580" cy="2650715"/>
          </a:xfrm>
        </p:grpSpPr>
        <p:sp>
          <p:nvSpPr>
            <p:cNvPr id="12" name="TextBox 11"/>
            <p:cNvSpPr txBox="1"/>
            <p:nvPr/>
          </p:nvSpPr>
          <p:spPr>
            <a:xfrm>
              <a:off x="3560619" y="1870365"/>
              <a:ext cx="301686" cy="369332"/>
            </a:xfrm>
            <a:prstGeom prst="rect">
              <a:avLst/>
            </a:prstGeom>
            <a:noFill/>
          </p:spPr>
          <p:txBody>
            <a:bodyPr wrap="none" rtlCol="0">
              <a:spAutoFit/>
            </a:bodyPr>
            <a:lstStyle/>
            <a:p>
              <a:r>
                <a:rPr lang="el-GR" dirty="0" smtClean="0">
                  <a:solidFill>
                    <a:srgbClr val="FFFF00"/>
                  </a:solidFill>
                  <a:effectLst>
                    <a:outerShdw blurRad="38100" dist="38100" dir="2700000" algn="tl">
                      <a:srgbClr val="000000">
                        <a:alpha val="43137"/>
                      </a:srgbClr>
                    </a:outerShdw>
                  </a:effectLst>
                </a:rPr>
                <a:t>2</a:t>
              </a:r>
              <a:endParaRPr lang="el-GR" dirty="0">
                <a:solidFill>
                  <a:srgbClr val="FFFF00"/>
                </a:solidFill>
                <a:effectLst>
                  <a:outerShdw blurRad="38100" dist="38100" dir="2700000" algn="tl">
                    <a:srgbClr val="000000">
                      <a:alpha val="43137"/>
                    </a:srgbClr>
                  </a:outerShdw>
                </a:effectLst>
              </a:endParaRPr>
            </a:p>
          </p:txBody>
        </p:sp>
        <p:sp>
          <p:nvSpPr>
            <p:cNvPr id="14" name="TextBox 13"/>
            <p:cNvSpPr txBox="1"/>
            <p:nvPr/>
          </p:nvSpPr>
          <p:spPr>
            <a:xfrm>
              <a:off x="2978725" y="4151748"/>
              <a:ext cx="301686" cy="369332"/>
            </a:xfrm>
            <a:prstGeom prst="rect">
              <a:avLst/>
            </a:prstGeom>
            <a:noFill/>
          </p:spPr>
          <p:txBody>
            <a:bodyPr wrap="none" rtlCol="0">
              <a:spAutoFit/>
            </a:bodyPr>
            <a:lstStyle/>
            <a:p>
              <a:r>
                <a:rPr lang="el-GR" dirty="0" smtClean="0">
                  <a:solidFill>
                    <a:srgbClr val="FFFF00"/>
                  </a:solidFill>
                  <a:effectLst>
                    <a:outerShdw blurRad="38100" dist="38100" dir="2700000" algn="tl">
                      <a:srgbClr val="000000">
                        <a:alpha val="43137"/>
                      </a:srgbClr>
                    </a:outerShdw>
                  </a:effectLst>
                </a:rPr>
                <a:t>2</a:t>
              </a:r>
              <a:endParaRPr lang="el-GR" dirty="0">
                <a:solidFill>
                  <a:srgbClr val="FFFF00"/>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screen"/>
          <a:stretch>
            <a:fillRect/>
          </a:stretch>
        </p:blipFill>
        <p:spPr>
          <a:xfrm>
            <a:off x="1902250" y="0"/>
            <a:ext cx="7241750" cy="5143500"/>
          </a:xfrm>
          <a:prstGeom prst="rect">
            <a:avLst/>
          </a:prstGeom>
        </p:spPr>
      </p:pic>
      <p:pic>
        <p:nvPicPr>
          <p:cNvPr id="4" name="Picture 3"/>
          <p:cNvPicPr>
            <a:picLocks noChangeAspect="1"/>
          </p:cNvPicPr>
          <p:nvPr/>
        </p:nvPicPr>
        <p:blipFill>
          <a:blip r:embed="rId4" cstate="screen"/>
          <a:stretch>
            <a:fillRect/>
          </a:stretch>
        </p:blipFill>
        <p:spPr>
          <a:xfrm>
            <a:off x="81217" y="1556718"/>
            <a:ext cx="2651429" cy="2397460"/>
          </a:xfrm>
          <a:prstGeom prst="rect">
            <a:avLst/>
          </a:prstGeom>
          <a:effectLst>
            <a:outerShdw blurRad="50800" dist="38100" dir="2700000" algn="tl" rotWithShape="0">
              <a:prstClr val="black">
                <a:alpha val="40000"/>
              </a:prstClr>
            </a:outerShdw>
          </a:effectLst>
        </p:spPr>
      </p:pic>
      <p:sp>
        <p:nvSpPr>
          <p:cNvPr id="6" name="Freeform 5"/>
          <p:cNvSpPr/>
          <p:nvPr/>
        </p:nvSpPr>
        <p:spPr>
          <a:xfrm>
            <a:off x="2354580" y="397510"/>
            <a:ext cx="5689600" cy="3912870"/>
          </a:xfrm>
          <a:custGeom>
            <a:avLst/>
            <a:gdLst>
              <a:gd name="connsiteX0" fmla="*/ 0 w 5669280"/>
              <a:gd name="connsiteY0" fmla="*/ 22860 h 3878580"/>
              <a:gd name="connsiteX1" fmla="*/ 1005840 w 5669280"/>
              <a:gd name="connsiteY1" fmla="*/ 0 h 3878580"/>
              <a:gd name="connsiteX2" fmla="*/ 1988820 w 5669280"/>
              <a:gd name="connsiteY2" fmla="*/ 60960 h 3878580"/>
              <a:gd name="connsiteX3" fmla="*/ 2964180 w 5669280"/>
              <a:gd name="connsiteY3" fmla="*/ 60960 h 3878580"/>
              <a:gd name="connsiteX4" fmla="*/ 3718560 w 5669280"/>
              <a:gd name="connsiteY4" fmla="*/ 76200 h 3878580"/>
              <a:gd name="connsiteX5" fmla="*/ 4632960 w 5669280"/>
              <a:gd name="connsiteY5" fmla="*/ 167640 h 3878580"/>
              <a:gd name="connsiteX6" fmla="*/ 5501640 w 5669280"/>
              <a:gd name="connsiteY6" fmla="*/ 548640 h 3878580"/>
              <a:gd name="connsiteX7" fmla="*/ 5669280 w 5669280"/>
              <a:gd name="connsiteY7" fmla="*/ 1531620 h 3878580"/>
              <a:gd name="connsiteX8" fmla="*/ 5623560 w 5669280"/>
              <a:gd name="connsiteY8" fmla="*/ 2506980 h 3878580"/>
              <a:gd name="connsiteX9" fmla="*/ 5356860 w 5669280"/>
              <a:gd name="connsiteY9" fmla="*/ 3299460 h 3878580"/>
              <a:gd name="connsiteX10" fmla="*/ 4114800 w 5669280"/>
              <a:gd name="connsiteY10" fmla="*/ 3810000 h 3878580"/>
              <a:gd name="connsiteX11" fmla="*/ 2834640 w 5669280"/>
              <a:gd name="connsiteY11" fmla="*/ 3878580 h 3878580"/>
              <a:gd name="connsiteX12" fmla="*/ 1440180 w 5669280"/>
              <a:gd name="connsiteY12" fmla="*/ 3810000 h 3878580"/>
              <a:gd name="connsiteX13" fmla="*/ 388620 w 5669280"/>
              <a:gd name="connsiteY13" fmla="*/ 3268980 h 3878580"/>
              <a:gd name="connsiteX14" fmla="*/ 243840 w 5669280"/>
              <a:gd name="connsiteY14" fmla="*/ 2354580 h 3878580"/>
              <a:gd name="connsiteX15" fmla="*/ 510540 w 5669280"/>
              <a:gd name="connsiteY15" fmla="*/ 1386840 h 3878580"/>
              <a:gd name="connsiteX16" fmla="*/ 1478280 w 5669280"/>
              <a:gd name="connsiteY16" fmla="*/ 922020 h 3878580"/>
              <a:gd name="connsiteX17" fmla="*/ 2842260 w 5669280"/>
              <a:gd name="connsiteY17" fmla="*/ 800100 h 3878580"/>
              <a:gd name="connsiteX18" fmla="*/ 4076700 w 5669280"/>
              <a:gd name="connsiteY18" fmla="*/ 982980 h 3878580"/>
              <a:gd name="connsiteX19" fmla="*/ 4411980 w 5669280"/>
              <a:gd name="connsiteY19" fmla="*/ 1935480 h 3878580"/>
              <a:gd name="connsiteX20" fmla="*/ 3924300 w 5669280"/>
              <a:gd name="connsiteY20" fmla="*/ 2758440 h 3878580"/>
              <a:gd name="connsiteX21" fmla="*/ 2644140 w 5669280"/>
              <a:gd name="connsiteY21" fmla="*/ 2895600 h 3878580"/>
              <a:gd name="connsiteX22" fmla="*/ 1463040 w 5669280"/>
              <a:gd name="connsiteY22" fmla="*/ 2270760 h 3878580"/>
              <a:gd name="connsiteX0" fmla="*/ 0 w 5669280"/>
              <a:gd name="connsiteY0" fmla="*/ 22860 h 3878580"/>
              <a:gd name="connsiteX1" fmla="*/ 1005840 w 5669280"/>
              <a:gd name="connsiteY1" fmla="*/ 0 h 3878580"/>
              <a:gd name="connsiteX2" fmla="*/ 1988820 w 5669280"/>
              <a:gd name="connsiteY2" fmla="*/ 60960 h 3878580"/>
              <a:gd name="connsiteX3" fmla="*/ 2964180 w 5669280"/>
              <a:gd name="connsiteY3" fmla="*/ 60960 h 3878580"/>
              <a:gd name="connsiteX4" fmla="*/ 3718560 w 5669280"/>
              <a:gd name="connsiteY4" fmla="*/ 76200 h 3878580"/>
              <a:gd name="connsiteX5" fmla="*/ 4632960 w 5669280"/>
              <a:gd name="connsiteY5" fmla="*/ 167640 h 3878580"/>
              <a:gd name="connsiteX6" fmla="*/ 5501640 w 5669280"/>
              <a:gd name="connsiteY6" fmla="*/ 548640 h 3878580"/>
              <a:gd name="connsiteX7" fmla="*/ 5669280 w 5669280"/>
              <a:gd name="connsiteY7" fmla="*/ 1531620 h 3878580"/>
              <a:gd name="connsiteX8" fmla="*/ 5623560 w 5669280"/>
              <a:gd name="connsiteY8" fmla="*/ 2506980 h 3878580"/>
              <a:gd name="connsiteX9" fmla="*/ 5356860 w 5669280"/>
              <a:gd name="connsiteY9" fmla="*/ 3299460 h 3878580"/>
              <a:gd name="connsiteX10" fmla="*/ 4114800 w 5669280"/>
              <a:gd name="connsiteY10" fmla="*/ 3810000 h 3878580"/>
              <a:gd name="connsiteX11" fmla="*/ 2834640 w 5669280"/>
              <a:gd name="connsiteY11" fmla="*/ 3878580 h 3878580"/>
              <a:gd name="connsiteX12" fmla="*/ 1440180 w 5669280"/>
              <a:gd name="connsiteY12" fmla="*/ 3810000 h 3878580"/>
              <a:gd name="connsiteX13" fmla="*/ 388620 w 5669280"/>
              <a:gd name="connsiteY13" fmla="*/ 3268980 h 3878580"/>
              <a:gd name="connsiteX14" fmla="*/ 243840 w 5669280"/>
              <a:gd name="connsiteY14" fmla="*/ 2354580 h 3878580"/>
              <a:gd name="connsiteX15" fmla="*/ 510540 w 5669280"/>
              <a:gd name="connsiteY15" fmla="*/ 1386840 h 3878580"/>
              <a:gd name="connsiteX16" fmla="*/ 1478280 w 5669280"/>
              <a:gd name="connsiteY16" fmla="*/ 922020 h 3878580"/>
              <a:gd name="connsiteX17" fmla="*/ 2842260 w 5669280"/>
              <a:gd name="connsiteY17" fmla="*/ 800100 h 3878580"/>
              <a:gd name="connsiteX18" fmla="*/ 4076700 w 5669280"/>
              <a:gd name="connsiteY18" fmla="*/ 982980 h 3878580"/>
              <a:gd name="connsiteX19" fmla="*/ 4411980 w 5669280"/>
              <a:gd name="connsiteY19" fmla="*/ 1935480 h 3878580"/>
              <a:gd name="connsiteX20" fmla="*/ 3924300 w 5669280"/>
              <a:gd name="connsiteY20" fmla="*/ 2758440 h 3878580"/>
              <a:gd name="connsiteX21" fmla="*/ 2644140 w 5669280"/>
              <a:gd name="connsiteY21" fmla="*/ 2895600 h 3878580"/>
              <a:gd name="connsiteX22" fmla="*/ 1463040 w 5669280"/>
              <a:gd name="connsiteY22" fmla="*/ 2270760 h 3878580"/>
              <a:gd name="connsiteX0" fmla="*/ 0 w 5669280"/>
              <a:gd name="connsiteY0" fmla="*/ 22860 h 3878580"/>
              <a:gd name="connsiteX1" fmla="*/ 1005840 w 5669280"/>
              <a:gd name="connsiteY1" fmla="*/ 0 h 3878580"/>
              <a:gd name="connsiteX2" fmla="*/ 1996440 w 5669280"/>
              <a:gd name="connsiteY2" fmla="*/ 30480 h 3878580"/>
              <a:gd name="connsiteX3" fmla="*/ 2964180 w 5669280"/>
              <a:gd name="connsiteY3" fmla="*/ 60960 h 3878580"/>
              <a:gd name="connsiteX4" fmla="*/ 3718560 w 5669280"/>
              <a:gd name="connsiteY4" fmla="*/ 76200 h 3878580"/>
              <a:gd name="connsiteX5" fmla="*/ 4632960 w 5669280"/>
              <a:gd name="connsiteY5" fmla="*/ 167640 h 3878580"/>
              <a:gd name="connsiteX6" fmla="*/ 5501640 w 5669280"/>
              <a:gd name="connsiteY6" fmla="*/ 548640 h 3878580"/>
              <a:gd name="connsiteX7" fmla="*/ 5669280 w 5669280"/>
              <a:gd name="connsiteY7" fmla="*/ 1531620 h 3878580"/>
              <a:gd name="connsiteX8" fmla="*/ 5623560 w 5669280"/>
              <a:gd name="connsiteY8" fmla="*/ 2506980 h 3878580"/>
              <a:gd name="connsiteX9" fmla="*/ 5356860 w 5669280"/>
              <a:gd name="connsiteY9" fmla="*/ 3299460 h 3878580"/>
              <a:gd name="connsiteX10" fmla="*/ 4114800 w 5669280"/>
              <a:gd name="connsiteY10" fmla="*/ 3810000 h 3878580"/>
              <a:gd name="connsiteX11" fmla="*/ 2834640 w 5669280"/>
              <a:gd name="connsiteY11" fmla="*/ 3878580 h 3878580"/>
              <a:gd name="connsiteX12" fmla="*/ 1440180 w 5669280"/>
              <a:gd name="connsiteY12" fmla="*/ 3810000 h 3878580"/>
              <a:gd name="connsiteX13" fmla="*/ 388620 w 5669280"/>
              <a:gd name="connsiteY13" fmla="*/ 3268980 h 3878580"/>
              <a:gd name="connsiteX14" fmla="*/ 243840 w 5669280"/>
              <a:gd name="connsiteY14" fmla="*/ 2354580 h 3878580"/>
              <a:gd name="connsiteX15" fmla="*/ 510540 w 5669280"/>
              <a:gd name="connsiteY15" fmla="*/ 1386840 h 3878580"/>
              <a:gd name="connsiteX16" fmla="*/ 1478280 w 5669280"/>
              <a:gd name="connsiteY16" fmla="*/ 922020 h 3878580"/>
              <a:gd name="connsiteX17" fmla="*/ 2842260 w 5669280"/>
              <a:gd name="connsiteY17" fmla="*/ 800100 h 3878580"/>
              <a:gd name="connsiteX18" fmla="*/ 4076700 w 5669280"/>
              <a:gd name="connsiteY18" fmla="*/ 982980 h 3878580"/>
              <a:gd name="connsiteX19" fmla="*/ 4411980 w 5669280"/>
              <a:gd name="connsiteY19" fmla="*/ 1935480 h 3878580"/>
              <a:gd name="connsiteX20" fmla="*/ 3924300 w 5669280"/>
              <a:gd name="connsiteY20" fmla="*/ 2758440 h 3878580"/>
              <a:gd name="connsiteX21" fmla="*/ 2644140 w 5669280"/>
              <a:gd name="connsiteY21" fmla="*/ 2895600 h 3878580"/>
              <a:gd name="connsiteX22" fmla="*/ 1463040 w 5669280"/>
              <a:gd name="connsiteY22" fmla="*/ 2270760 h 3878580"/>
              <a:gd name="connsiteX0" fmla="*/ 0 w 5669280"/>
              <a:gd name="connsiteY0" fmla="*/ 29210 h 3884930"/>
              <a:gd name="connsiteX1" fmla="*/ 1005840 w 5669280"/>
              <a:gd name="connsiteY1" fmla="*/ 6350 h 3884930"/>
              <a:gd name="connsiteX2" fmla="*/ 1996440 w 5669280"/>
              <a:gd name="connsiteY2" fmla="*/ 36830 h 3884930"/>
              <a:gd name="connsiteX3" fmla="*/ 2964180 w 5669280"/>
              <a:gd name="connsiteY3" fmla="*/ 67310 h 3884930"/>
              <a:gd name="connsiteX4" fmla="*/ 3718560 w 5669280"/>
              <a:gd name="connsiteY4" fmla="*/ 82550 h 3884930"/>
              <a:gd name="connsiteX5" fmla="*/ 4632960 w 5669280"/>
              <a:gd name="connsiteY5" fmla="*/ 173990 h 3884930"/>
              <a:gd name="connsiteX6" fmla="*/ 5501640 w 5669280"/>
              <a:gd name="connsiteY6" fmla="*/ 554990 h 3884930"/>
              <a:gd name="connsiteX7" fmla="*/ 5669280 w 5669280"/>
              <a:gd name="connsiteY7" fmla="*/ 1537970 h 3884930"/>
              <a:gd name="connsiteX8" fmla="*/ 5623560 w 5669280"/>
              <a:gd name="connsiteY8" fmla="*/ 2513330 h 3884930"/>
              <a:gd name="connsiteX9" fmla="*/ 5356860 w 5669280"/>
              <a:gd name="connsiteY9" fmla="*/ 3305810 h 3884930"/>
              <a:gd name="connsiteX10" fmla="*/ 4114800 w 5669280"/>
              <a:gd name="connsiteY10" fmla="*/ 3816350 h 3884930"/>
              <a:gd name="connsiteX11" fmla="*/ 2834640 w 5669280"/>
              <a:gd name="connsiteY11" fmla="*/ 3884930 h 3884930"/>
              <a:gd name="connsiteX12" fmla="*/ 1440180 w 5669280"/>
              <a:gd name="connsiteY12" fmla="*/ 3816350 h 3884930"/>
              <a:gd name="connsiteX13" fmla="*/ 388620 w 5669280"/>
              <a:gd name="connsiteY13" fmla="*/ 3275330 h 3884930"/>
              <a:gd name="connsiteX14" fmla="*/ 243840 w 5669280"/>
              <a:gd name="connsiteY14" fmla="*/ 2360930 h 3884930"/>
              <a:gd name="connsiteX15" fmla="*/ 510540 w 5669280"/>
              <a:gd name="connsiteY15" fmla="*/ 1393190 h 3884930"/>
              <a:gd name="connsiteX16" fmla="*/ 1478280 w 5669280"/>
              <a:gd name="connsiteY16" fmla="*/ 928370 h 3884930"/>
              <a:gd name="connsiteX17" fmla="*/ 2842260 w 5669280"/>
              <a:gd name="connsiteY17" fmla="*/ 806450 h 3884930"/>
              <a:gd name="connsiteX18" fmla="*/ 4076700 w 5669280"/>
              <a:gd name="connsiteY18" fmla="*/ 989330 h 3884930"/>
              <a:gd name="connsiteX19" fmla="*/ 4411980 w 5669280"/>
              <a:gd name="connsiteY19" fmla="*/ 1941830 h 3884930"/>
              <a:gd name="connsiteX20" fmla="*/ 3924300 w 5669280"/>
              <a:gd name="connsiteY20" fmla="*/ 2764790 h 3884930"/>
              <a:gd name="connsiteX21" fmla="*/ 2644140 w 5669280"/>
              <a:gd name="connsiteY21" fmla="*/ 2901950 h 3884930"/>
              <a:gd name="connsiteX22" fmla="*/ 1463040 w 5669280"/>
              <a:gd name="connsiteY22" fmla="*/ 2277110 h 3884930"/>
              <a:gd name="connsiteX0" fmla="*/ 0 w 5669280"/>
              <a:gd name="connsiteY0" fmla="*/ 29210 h 3884930"/>
              <a:gd name="connsiteX1" fmla="*/ 1005840 w 5669280"/>
              <a:gd name="connsiteY1" fmla="*/ 6350 h 3884930"/>
              <a:gd name="connsiteX2" fmla="*/ 1996440 w 5669280"/>
              <a:gd name="connsiteY2" fmla="*/ 36830 h 3884930"/>
              <a:gd name="connsiteX3" fmla="*/ 2964180 w 5669280"/>
              <a:gd name="connsiteY3" fmla="*/ 67310 h 3884930"/>
              <a:gd name="connsiteX4" fmla="*/ 3718560 w 5669280"/>
              <a:gd name="connsiteY4" fmla="*/ 82550 h 3884930"/>
              <a:gd name="connsiteX5" fmla="*/ 4632960 w 5669280"/>
              <a:gd name="connsiteY5" fmla="*/ 173990 h 3884930"/>
              <a:gd name="connsiteX6" fmla="*/ 5501640 w 5669280"/>
              <a:gd name="connsiteY6" fmla="*/ 554990 h 3884930"/>
              <a:gd name="connsiteX7" fmla="*/ 5669280 w 5669280"/>
              <a:gd name="connsiteY7" fmla="*/ 1537970 h 3884930"/>
              <a:gd name="connsiteX8" fmla="*/ 5623560 w 5669280"/>
              <a:gd name="connsiteY8" fmla="*/ 2513330 h 3884930"/>
              <a:gd name="connsiteX9" fmla="*/ 5356860 w 5669280"/>
              <a:gd name="connsiteY9" fmla="*/ 3305810 h 3884930"/>
              <a:gd name="connsiteX10" fmla="*/ 4114800 w 5669280"/>
              <a:gd name="connsiteY10" fmla="*/ 3816350 h 3884930"/>
              <a:gd name="connsiteX11" fmla="*/ 2834640 w 5669280"/>
              <a:gd name="connsiteY11" fmla="*/ 3884930 h 3884930"/>
              <a:gd name="connsiteX12" fmla="*/ 1440180 w 5669280"/>
              <a:gd name="connsiteY12" fmla="*/ 3816350 h 3884930"/>
              <a:gd name="connsiteX13" fmla="*/ 388620 w 5669280"/>
              <a:gd name="connsiteY13" fmla="*/ 3275330 h 3884930"/>
              <a:gd name="connsiteX14" fmla="*/ 243840 w 5669280"/>
              <a:gd name="connsiteY14" fmla="*/ 2360930 h 3884930"/>
              <a:gd name="connsiteX15" fmla="*/ 510540 w 5669280"/>
              <a:gd name="connsiteY15" fmla="*/ 1393190 h 3884930"/>
              <a:gd name="connsiteX16" fmla="*/ 1478280 w 5669280"/>
              <a:gd name="connsiteY16" fmla="*/ 928370 h 3884930"/>
              <a:gd name="connsiteX17" fmla="*/ 2842260 w 5669280"/>
              <a:gd name="connsiteY17" fmla="*/ 806450 h 3884930"/>
              <a:gd name="connsiteX18" fmla="*/ 4076700 w 5669280"/>
              <a:gd name="connsiteY18" fmla="*/ 989330 h 3884930"/>
              <a:gd name="connsiteX19" fmla="*/ 4411980 w 5669280"/>
              <a:gd name="connsiteY19" fmla="*/ 1941830 h 3884930"/>
              <a:gd name="connsiteX20" fmla="*/ 3924300 w 5669280"/>
              <a:gd name="connsiteY20" fmla="*/ 2764790 h 3884930"/>
              <a:gd name="connsiteX21" fmla="*/ 2644140 w 5669280"/>
              <a:gd name="connsiteY21" fmla="*/ 2901950 h 3884930"/>
              <a:gd name="connsiteX22" fmla="*/ 1463040 w 5669280"/>
              <a:gd name="connsiteY22" fmla="*/ 2277110 h 3884930"/>
              <a:gd name="connsiteX0" fmla="*/ 0 w 5669280"/>
              <a:gd name="connsiteY0" fmla="*/ 29210 h 3884930"/>
              <a:gd name="connsiteX1" fmla="*/ 1005840 w 5669280"/>
              <a:gd name="connsiteY1" fmla="*/ 6350 h 3884930"/>
              <a:gd name="connsiteX2" fmla="*/ 1996440 w 5669280"/>
              <a:gd name="connsiteY2" fmla="*/ 36830 h 3884930"/>
              <a:gd name="connsiteX3" fmla="*/ 2964180 w 5669280"/>
              <a:gd name="connsiteY3" fmla="*/ 67310 h 3884930"/>
              <a:gd name="connsiteX4" fmla="*/ 3718560 w 5669280"/>
              <a:gd name="connsiteY4" fmla="*/ 82550 h 3884930"/>
              <a:gd name="connsiteX5" fmla="*/ 4632960 w 5669280"/>
              <a:gd name="connsiteY5" fmla="*/ 173990 h 3884930"/>
              <a:gd name="connsiteX6" fmla="*/ 5501640 w 5669280"/>
              <a:gd name="connsiteY6" fmla="*/ 554990 h 3884930"/>
              <a:gd name="connsiteX7" fmla="*/ 5669280 w 5669280"/>
              <a:gd name="connsiteY7" fmla="*/ 1537970 h 3884930"/>
              <a:gd name="connsiteX8" fmla="*/ 5623560 w 5669280"/>
              <a:gd name="connsiteY8" fmla="*/ 2513330 h 3884930"/>
              <a:gd name="connsiteX9" fmla="*/ 5356860 w 5669280"/>
              <a:gd name="connsiteY9" fmla="*/ 3305810 h 3884930"/>
              <a:gd name="connsiteX10" fmla="*/ 4114800 w 5669280"/>
              <a:gd name="connsiteY10" fmla="*/ 3816350 h 3884930"/>
              <a:gd name="connsiteX11" fmla="*/ 2834640 w 5669280"/>
              <a:gd name="connsiteY11" fmla="*/ 3884930 h 3884930"/>
              <a:gd name="connsiteX12" fmla="*/ 1440180 w 5669280"/>
              <a:gd name="connsiteY12" fmla="*/ 3816350 h 3884930"/>
              <a:gd name="connsiteX13" fmla="*/ 388620 w 5669280"/>
              <a:gd name="connsiteY13" fmla="*/ 3275330 h 3884930"/>
              <a:gd name="connsiteX14" fmla="*/ 243840 w 5669280"/>
              <a:gd name="connsiteY14" fmla="*/ 2360930 h 3884930"/>
              <a:gd name="connsiteX15" fmla="*/ 510540 w 5669280"/>
              <a:gd name="connsiteY15" fmla="*/ 1393190 h 3884930"/>
              <a:gd name="connsiteX16" fmla="*/ 1478280 w 5669280"/>
              <a:gd name="connsiteY16" fmla="*/ 928370 h 3884930"/>
              <a:gd name="connsiteX17" fmla="*/ 2842260 w 5669280"/>
              <a:gd name="connsiteY17" fmla="*/ 806450 h 3884930"/>
              <a:gd name="connsiteX18" fmla="*/ 4076700 w 5669280"/>
              <a:gd name="connsiteY18" fmla="*/ 989330 h 3884930"/>
              <a:gd name="connsiteX19" fmla="*/ 4411980 w 5669280"/>
              <a:gd name="connsiteY19" fmla="*/ 1941830 h 3884930"/>
              <a:gd name="connsiteX20" fmla="*/ 3924300 w 5669280"/>
              <a:gd name="connsiteY20" fmla="*/ 2764790 h 3884930"/>
              <a:gd name="connsiteX21" fmla="*/ 2644140 w 5669280"/>
              <a:gd name="connsiteY21" fmla="*/ 2901950 h 3884930"/>
              <a:gd name="connsiteX22" fmla="*/ 1463040 w 5669280"/>
              <a:gd name="connsiteY22" fmla="*/ 2277110 h 3884930"/>
              <a:gd name="connsiteX0" fmla="*/ 0 w 5669280"/>
              <a:gd name="connsiteY0" fmla="*/ 29210 h 3884930"/>
              <a:gd name="connsiteX1" fmla="*/ 1005840 w 5669280"/>
              <a:gd name="connsiteY1" fmla="*/ 6350 h 3884930"/>
              <a:gd name="connsiteX2" fmla="*/ 1996440 w 5669280"/>
              <a:gd name="connsiteY2" fmla="*/ 36830 h 3884930"/>
              <a:gd name="connsiteX3" fmla="*/ 2964180 w 5669280"/>
              <a:gd name="connsiteY3" fmla="*/ 67310 h 3884930"/>
              <a:gd name="connsiteX4" fmla="*/ 3718560 w 5669280"/>
              <a:gd name="connsiteY4" fmla="*/ 82550 h 3884930"/>
              <a:gd name="connsiteX5" fmla="*/ 4632960 w 5669280"/>
              <a:gd name="connsiteY5" fmla="*/ 173990 h 3884930"/>
              <a:gd name="connsiteX6" fmla="*/ 5501640 w 5669280"/>
              <a:gd name="connsiteY6" fmla="*/ 554990 h 3884930"/>
              <a:gd name="connsiteX7" fmla="*/ 5669280 w 5669280"/>
              <a:gd name="connsiteY7" fmla="*/ 1537970 h 3884930"/>
              <a:gd name="connsiteX8" fmla="*/ 5623560 w 5669280"/>
              <a:gd name="connsiteY8" fmla="*/ 2513330 h 3884930"/>
              <a:gd name="connsiteX9" fmla="*/ 5356860 w 5669280"/>
              <a:gd name="connsiteY9" fmla="*/ 3305810 h 3884930"/>
              <a:gd name="connsiteX10" fmla="*/ 4114800 w 5669280"/>
              <a:gd name="connsiteY10" fmla="*/ 3816350 h 3884930"/>
              <a:gd name="connsiteX11" fmla="*/ 2834640 w 5669280"/>
              <a:gd name="connsiteY11" fmla="*/ 3884930 h 3884930"/>
              <a:gd name="connsiteX12" fmla="*/ 1440180 w 5669280"/>
              <a:gd name="connsiteY12" fmla="*/ 3816350 h 3884930"/>
              <a:gd name="connsiteX13" fmla="*/ 388620 w 5669280"/>
              <a:gd name="connsiteY13" fmla="*/ 3275330 h 3884930"/>
              <a:gd name="connsiteX14" fmla="*/ 243840 w 5669280"/>
              <a:gd name="connsiteY14" fmla="*/ 2360930 h 3884930"/>
              <a:gd name="connsiteX15" fmla="*/ 510540 w 5669280"/>
              <a:gd name="connsiteY15" fmla="*/ 1393190 h 3884930"/>
              <a:gd name="connsiteX16" fmla="*/ 1478280 w 5669280"/>
              <a:gd name="connsiteY16" fmla="*/ 928370 h 3884930"/>
              <a:gd name="connsiteX17" fmla="*/ 2842260 w 5669280"/>
              <a:gd name="connsiteY17" fmla="*/ 806450 h 3884930"/>
              <a:gd name="connsiteX18" fmla="*/ 4076700 w 5669280"/>
              <a:gd name="connsiteY18" fmla="*/ 989330 h 3884930"/>
              <a:gd name="connsiteX19" fmla="*/ 4411980 w 5669280"/>
              <a:gd name="connsiteY19" fmla="*/ 1941830 h 3884930"/>
              <a:gd name="connsiteX20" fmla="*/ 3924300 w 5669280"/>
              <a:gd name="connsiteY20" fmla="*/ 2764790 h 3884930"/>
              <a:gd name="connsiteX21" fmla="*/ 2644140 w 5669280"/>
              <a:gd name="connsiteY21" fmla="*/ 2901950 h 3884930"/>
              <a:gd name="connsiteX22" fmla="*/ 1463040 w 5669280"/>
              <a:gd name="connsiteY22" fmla="*/ 2277110 h 3884930"/>
              <a:gd name="connsiteX0" fmla="*/ 0 w 5674360"/>
              <a:gd name="connsiteY0" fmla="*/ 29210 h 3884930"/>
              <a:gd name="connsiteX1" fmla="*/ 1005840 w 5674360"/>
              <a:gd name="connsiteY1" fmla="*/ 6350 h 3884930"/>
              <a:gd name="connsiteX2" fmla="*/ 1996440 w 5674360"/>
              <a:gd name="connsiteY2" fmla="*/ 36830 h 3884930"/>
              <a:gd name="connsiteX3" fmla="*/ 2964180 w 5674360"/>
              <a:gd name="connsiteY3" fmla="*/ 67310 h 3884930"/>
              <a:gd name="connsiteX4" fmla="*/ 3718560 w 5674360"/>
              <a:gd name="connsiteY4" fmla="*/ 82550 h 3884930"/>
              <a:gd name="connsiteX5" fmla="*/ 4632960 w 5674360"/>
              <a:gd name="connsiteY5" fmla="*/ 173990 h 3884930"/>
              <a:gd name="connsiteX6" fmla="*/ 5501640 w 5674360"/>
              <a:gd name="connsiteY6" fmla="*/ 554990 h 3884930"/>
              <a:gd name="connsiteX7" fmla="*/ 5669280 w 5674360"/>
              <a:gd name="connsiteY7" fmla="*/ 1537970 h 3884930"/>
              <a:gd name="connsiteX8" fmla="*/ 5623560 w 5674360"/>
              <a:gd name="connsiteY8" fmla="*/ 2513330 h 3884930"/>
              <a:gd name="connsiteX9" fmla="*/ 5356860 w 5674360"/>
              <a:gd name="connsiteY9" fmla="*/ 3305810 h 3884930"/>
              <a:gd name="connsiteX10" fmla="*/ 4114800 w 5674360"/>
              <a:gd name="connsiteY10" fmla="*/ 3816350 h 3884930"/>
              <a:gd name="connsiteX11" fmla="*/ 2834640 w 5674360"/>
              <a:gd name="connsiteY11" fmla="*/ 3884930 h 3884930"/>
              <a:gd name="connsiteX12" fmla="*/ 1440180 w 5674360"/>
              <a:gd name="connsiteY12" fmla="*/ 3816350 h 3884930"/>
              <a:gd name="connsiteX13" fmla="*/ 388620 w 5674360"/>
              <a:gd name="connsiteY13" fmla="*/ 3275330 h 3884930"/>
              <a:gd name="connsiteX14" fmla="*/ 243840 w 5674360"/>
              <a:gd name="connsiteY14" fmla="*/ 2360930 h 3884930"/>
              <a:gd name="connsiteX15" fmla="*/ 510540 w 5674360"/>
              <a:gd name="connsiteY15" fmla="*/ 1393190 h 3884930"/>
              <a:gd name="connsiteX16" fmla="*/ 1478280 w 5674360"/>
              <a:gd name="connsiteY16" fmla="*/ 928370 h 3884930"/>
              <a:gd name="connsiteX17" fmla="*/ 2842260 w 5674360"/>
              <a:gd name="connsiteY17" fmla="*/ 806450 h 3884930"/>
              <a:gd name="connsiteX18" fmla="*/ 4076700 w 5674360"/>
              <a:gd name="connsiteY18" fmla="*/ 989330 h 3884930"/>
              <a:gd name="connsiteX19" fmla="*/ 4411980 w 5674360"/>
              <a:gd name="connsiteY19" fmla="*/ 1941830 h 3884930"/>
              <a:gd name="connsiteX20" fmla="*/ 3924300 w 5674360"/>
              <a:gd name="connsiteY20" fmla="*/ 2764790 h 3884930"/>
              <a:gd name="connsiteX21" fmla="*/ 2644140 w 5674360"/>
              <a:gd name="connsiteY21" fmla="*/ 2901950 h 3884930"/>
              <a:gd name="connsiteX22" fmla="*/ 1463040 w 5674360"/>
              <a:gd name="connsiteY22" fmla="*/ 2277110 h 3884930"/>
              <a:gd name="connsiteX0" fmla="*/ 0 w 5689600"/>
              <a:gd name="connsiteY0" fmla="*/ 29210 h 3884930"/>
              <a:gd name="connsiteX1" fmla="*/ 1005840 w 5689600"/>
              <a:gd name="connsiteY1" fmla="*/ 6350 h 3884930"/>
              <a:gd name="connsiteX2" fmla="*/ 1996440 w 5689600"/>
              <a:gd name="connsiteY2" fmla="*/ 36830 h 3884930"/>
              <a:gd name="connsiteX3" fmla="*/ 2964180 w 5689600"/>
              <a:gd name="connsiteY3" fmla="*/ 67310 h 3884930"/>
              <a:gd name="connsiteX4" fmla="*/ 3718560 w 5689600"/>
              <a:gd name="connsiteY4" fmla="*/ 82550 h 3884930"/>
              <a:gd name="connsiteX5" fmla="*/ 4632960 w 5689600"/>
              <a:gd name="connsiteY5" fmla="*/ 173990 h 3884930"/>
              <a:gd name="connsiteX6" fmla="*/ 5501640 w 5689600"/>
              <a:gd name="connsiteY6" fmla="*/ 554990 h 3884930"/>
              <a:gd name="connsiteX7" fmla="*/ 5669280 w 5689600"/>
              <a:gd name="connsiteY7" fmla="*/ 1537970 h 3884930"/>
              <a:gd name="connsiteX8" fmla="*/ 5623560 w 5689600"/>
              <a:gd name="connsiteY8" fmla="*/ 2513330 h 3884930"/>
              <a:gd name="connsiteX9" fmla="*/ 5356860 w 5689600"/>
              <a:gd name="connsiteY9" fmla="*/ 3305810 h 3884930"/>
              <a:gd name="connsiteX10" fmla="*/ 4114800 w 5689600"/>
              <a:gd name="connsiteY10" fmla="*/ 3816350 h 3884930"/>
              <a:gd name="connsiteX11" fmla="*/ 2834640 w 5689600"/>
              <a:gd name="connsiteY11" fmla="*/ 3884930 h 3884930"/>
              <a:gd name="connsiteX12" fmla="*/ 1440180 w 5689600"/>
              <a:gd name="connsiteY12" fmla="*/ 3816350 h 3884930"/>
              <a:gd name="connsiteX13" fmla="*/ 388620 w 5689600"/>
              <a:gd name="connsiteY13" fmla="*/ 3275330 h 3884930"/>
              <a:gd name="connsiteX14" fmla="*/ 243840 w 5689600"/>
              <a:gd name="connsiteY14" fmla="*/ 2360930 h 3884930"/>
              <a:gd name="connsiteX15" fmla="*/ 510540 w 5689600"/>
              <a:gd name="connsiteY15" fmla="*/ 1393190 h 3884930"/>
              <a:gd name="connsiteX16" fmla="*/ 1478280 w 5689600"/>
              <a:gd name="connsiteY16" fmla="*/ 928370 h 3884930"/>
              <a:gd name="connsiteX17" fmla="*/ 2842260 w 5689600"/>
              <a:gd name="connsiteY17" fmla="*/ 806450 h 3884930"/>
              <a:gd name="connsiteX18" fmla="*/ 4076700 w 5689600"/>
              <a:gd name="connsiteY18" fmla="*/ 989330 h 3884930"/>
              <a:gd name="connsiteX19" fmla="*/ 4411980 w 5689600"/>
              <a:gd name="connsiteY19" fmla="*/ 1941830 h 3884930"/>
              <a:gd name="connsiteX20" fmla="*/ 3924300 w 5689600"/>
              <a:gd name="connsiteY20" fmla="*/ 2764790 h 3884930"/>
              <a:gd name="connsiteX21" fmla="*/ 2644140 w 5689600"/>
              <a:gd name="connsiteY21" fmla="*/ 2901950 h 3884930"/>
              <a:gd name="connsiteX22" fmla="*/ 1463040 w 5689600"/>
              <a:gd name="connsiteY22" fmla="*/ 2277110 h 3884930"/>
              <a:gd name="connsiteX0" fmla="*/ 0 w 5689600"/>
              <a:gd name="connsiteY0" fmla="*/ 29210 h 3884930"/>
              <a:gd name="connsiteX1" fmla="*/ 1005840 w 5689600"/>
              <a:gd name="connsiteY1" fmla="*/ 6350 h 3884930"/>
              <a:gd name="connsiteX2" fmla="*/ 1996440 w 5689600"/>
              <a:gd name="connsiteY2" fmla="*/ 36830 h 3884930"/>
              <a:gd name="connsiteX3" fmla="*/ 2964180 w 5689600"/>
              <a:gd name="connsiteY3" fmla="*/ 67310 h 3884930"/>
              <a:gd name="connsiteX4" fmla="*/ 3718560 w 5689600"/>
              <a:gd name="connsiteY4" fmla="*/ 82550 h 3884930"/>
              <a:gd name="connsiteX5" fmla="*/ 4632960 w 5689600"/>
              <a:gd name="connsiteY5" fmla="*/ 173990 h 3884930"/>
              <a:gd name="connsiteX6" fmla="*/ 5501640 w 5689600"/>
              <a:gd name="connsiteY6" fmla="*/ 554990 h 3884930"/>
              <a:gd name="connsiteX7" fmla="*/ 5669280 w 5689600"/>
              <a:gd name="connsiteY7" fmla="*/ 1537970 h 3884930"/>
              <a:gd name="connsiteX8" fmla="*/ 5623560 w 5689600"/>
              <a:gd name="connsiteY8" fmla="*/ 2513330 h 3884930"/>
              <a:gd name="connsiteX9" fmla="*/ 5356860 w 5689600"/>
              <a:gd name="connsiteY9" fmla="*/ 3305810 h 3884930"/>
              <a:gd name="connsiteX10" fmla="*/ 4114800 w 5689600"/>
              <a:gd name="connsiteY10" fmla="*/ 3816350 h 3884930"/>
              <a:gd name="connsiteX11" fmla="*/ 2834640 w 5689600"/>
              <a:gd name="connsiteY11" fmla="*/ 3884930 h 3884930"/>
              <a:gd name="connsiteX12" fmla="*/ 1440180 w 5689600"/>
              <a:gd name="connsiteY12" fmla="*/ 3816350 h 3884930"/>
              <a:gd name="connsiteX13" fmla="*/ 388620 w 5689600"/>
              <a:gd name="connsiteY13" fmla="*/ 3275330 h 3884930"/>
              <a:gd name="connsiteX14" fmla="*/ 243840 w 5689600"/>
              <a:gd name="connsiteY14" fmla="*/ 2360930 h 3884930"/>
              <a:gd name="connsiteX15" fmla="*/ 510540 w 5689600"/>
              <a:gd name="connsiteY15" fmla="*/ 1393190 h 3884930"/>
              <a:gd name="connsiteX16" fmla="*/ 1478280 w 5689600"/>
              <a:gd name="connsiteY16" fmla="*/ 928370 h 3884930"/>
              <a:gd name="connsiteX17" fmla="*/ 2842260 w 5689600"/>
              <a:gd name="connsiteY17" fmla="*/ 806450 h 3884930"/>
              <a:gd name="connsiteX18" fmla="*/ 4076700 w 5689600"/>
              <a:gd name="connsiteY18" fmla="*/ 989330 h 3884930"/>
              <a:gd name="connsiteX19" fmla="*/ 4411980 w 5689600"/>
              <a:gd name="connsiteY19" fmla="*/ 1941830 h 3884930"/>
              <a:gd name="connsiteX20" fmla="*/ 3924300 w 5689600"/>
              <a:gd name="connsiteY20" fmla="*/ 2764790 h 3884930"/>
              <a:gd name="connsiteX21" fmla="*/ 2644140 w 5689600"/>
              <a:gd name="connsiteY21" fmla="*/ 2901950 h 3884930"/>
              <a:gd name="connsiteX22" fmla="*/ 1463040 w 5689600"/>
              <a:gd name="connsiteY22" fmla="*/ 2277110 h 3884930"/>
              <a:gd name="connsiteX0" fmla="*/ 0 w 5689600"/>
              <a:gd name="connsiteY0" fmla="*/ 29210 h 3884930"/>
              <a:gd name="connsiteX1" fmla="*/ 1005840 w 5689600"/>
              <a:gd name="connsiteY1" fmla="*/ 6350 h 3884930"/>
              <a:gd name="connsiteX2" fmla="*/ 1996440 w 5689600"/>
              <a:gd name="connsiteY2" fmla="*/ 36830 h 3884930"/>
              <a:gd name="connsiteX3" fmla="*/ 2964180 w 5689600"/>
              <a:gd name="connsiteY3" fmla="*/ 67310 h 3884930"/>
              <a:gd name="connsiteX4" fmla="*/ 3718560 w 5689600"/>
              <a:gd name="connsiteY4" fmla="*/ 82550 h 3884930"/>
              <a:gd name="connsiteX5" fmla="*/ 4632960 w 5689600"/>
              <a:gd name="connsiteY5" fmla="*/ 173990 h 3884930"/>
              <a:gd name="connsiteX6" fmla="*/ 5501640 w 5689600"/>
              <a:gd name="connsiteY6" fmla="*/ 554990 h 3884930"/>
              <a:gd name="connsiteX7" fmla="*/ 5669280 w 5689600"/>
              <a:gd name="connsiteY7" fmla="*/ 1537970 h 3884930"/>
              <a:gd name="connsiteX8" fmla="*/ 5623560 w 5689600"/>
              <a:gd name="connsiteY8" fmla="*/ 2513330 h 3884930"/>
              <a:gd name="connsiteX9" fmla="*/ 5356860 w 5689600"/>
              <a:gd name="connsiteY9" fmla="*/ 3305810 h 3884930"/>
              <a:gd name="connsiteX10" fmla="*/ 4114800 w 5689600"/>
              <a:gd name="connsiteY10" fmla="*/ 3816350 h 3884930"/>
              <a:gd name="connsiteX11" fmla="*/ 2834640 w 5689600"/>
              <a:gd name="connsiteY11" fmla="*/ 3884930 h 3884930"/>
              <a:gd name="connsiteX12" fmla="*/ 1440180 w 5689600"/>
              <a:gd name="connsiteY12" fmla="*/ 3816350 h 3884930"/>
              <a:gd name="connsiteX13" fmla="*/ 388620 w 5689600"/>
              <a:gd name="connsiteY13" fmla="*/ 3275330 h 3884930"/>
              <a:gd name="connsiteX14" fmla="*/ 243840 w 5689600"/>
              <a:gd name="connsiteY14" fmla="*/ 2360930 h 3884930"/>
              <a:gd name="connsiteX15" fmla="*/ 510540 w 5689600"/>
              <a:gd name="connsiteY15" fmla="*/ 1393190 h 3884930"/>
              <a:gd name="connsiteX16" fmla="*/ 1478280 w 5689600"/>
              <a:gd name="connsiteY16" fmla="*/ 928370 h 3884930"/>
              <a:gd name="connsiteX17" fmla="*/ 2842260 w 5689600"/>
              <a:gd name="connsiteY17" fmla="*/ 806450 h 3884930"/>
              <a:gd name="connsiteX18" fmla="*/ 4076700 w 5689600"/>
              <a:gd name="connsiteY18" fmla="*/ 989330 h 3884930"/>
              <a:gd name="connsiteX19" fmla="*/ 4411980 w 5689600"/>
              <a:gd name="connsiteY19" fmla="*/ 1941830 h 3884930"/>
              <a:gd name="connsiteX20" fmla="*/ 3924300 w 5689600"/>
              <a:gd name="connsiteY20" fmla="*/ 2764790 h 3884930"/>
              <a:gd name="connsiteX21" fmla="*/ 2644140 w 5689600"/>
              <a:gd name="connsiteY21" fmla="*/ 2901950 h 3884930"/>
              <a:gd name="connsiteX22" fmla="*/ 1463040 w 5689600"/>
              <a:gd name="connsiteY22" fmla="*/ 2277110 h 3884930"/>
              <a:gd name="connsiteX0" fmla="*/ 0 w 5689600"/>
              <a:gd name="connsiteY0" fmla="*/ 29210 h 3884930"/>
              <a:gd name="connsiteX1" fmla="*/ 1005840 w 5689600"/>
              <a:gd name="connsiteY1" fmla="*/ 6350 h 3884930"/>
              <a:gd name="connsiteX2" fmla="*/ 1996440 w 5689600"/>
              <a:gd name="connsiteY2" fmla="*/ 36830 h 3884930"/>
              <a:gd name="connsiteX3" fmla="*/ 2964180 w 5689600"/>
              <a:gd name="connsiteY3" fmla="*/ 67310 h 3884930"/>
              <a:gd name="connsiteX4" fmla="*/ 3718560 w 5689600"/>
              <a:gd name="connsiteY4" fmla="*/ 82550 h 3884930"/>
              <a:gd name="connsiteX5" fmla="*/ 4632960 w 5689600"/>
              <a:gd name="connsiteY5" fmla="*/ 173990 h 3884930"/>
              <a:gd name="connsiteX6" fmla="*/ 5501640 w 5689600"/>
              <a:gd name="connsiteY6" fmla="*/ 554990 h 3884930"/>
              <a:gd name="connsiteX7" fmla="*/ 5669280 w 5689600"/>
              <a:gd name="connsiteY7" fmla="*/ 1537970 h 3884930"/>
              <a:gd name="connsiteX8" fmla="*/ 5623560 w 5689600"/>
              <a:gd name="connsiteY8" fmla="*/ 2513330 h 3884930"/>
              <a:gd name="connsiteX9" fmla="*/ 5356860 w 5689600"/>
              <a:gd name="connsiteY9" fmla="*/ 3305810 h 3884930"/>
              <a:gd name="connsiteX10" fmla="*/ 4114800 w 5689600"/>
              <a:gd name="connsiteY10" fmla="*/ 3816350 h 3884930"/>
              <a:gd name="connsiteX11" fmla="*/ 2834640 w 5689600"/>
              <a:gd name="connsiteY11" fmla="*/ 3884930 h 3884930"/>
              <a:gd name="connsiteX12" fmla="*/ 1440180 w 5689600"/>
              <a:gd name="connsiteY12" fmla="*/ 3816350 h 3884930"/>
              <a:gd name="connsiteX13" fmla="*/ 388620 w 5689600"/>
              <a:gd name="connsiteY13" fmla="*/ 3275330 h 3884930"/>
              <a:gd name="connsiteX14" fmla="*/ 243840 w 5689600"/>
              <a:gd name="connsiteY14" fmla="*/ 2360930 h 3884930"/>
              <a:gd name="connsiteX15" fmla="*/ 510540 w 5689600"/>
              <a:gd name="connsiteY15" fmla="*/ 1393190 h 3884930"/>
              <a:gd name="connsiteX16" fmla="*/ 1478280 w 5689600"/>
              <a:gd name="connsiteY16" fmla="*/ 928370 h 3884930"/>
              <a:gd name="connsiteX17" fmla="*/ 2842260 w 5689600"/>
              <a:gd name="connsiteY17" fmla="*/ 806450 h 3884930"/>
              <a:gd name="connsiteX18" fmla="*/ 4076700 w 5689600"/>
              <a:gd name="connsiteY18" fmla="*/ 989330 h 3884930"/>
              <a:gd name="connsiteX19" fmla="*/ 4411980 w 5689600"/>
              <a:gd name="connsiteY19" fmla="*/ 1941830 h 3884930"/>
              <a:gd name="connsiteX20" fmla="*/ 3924300 w 5689600"/>
              <a:gd name="connsiteY20" fmla="*/ 2764790 h 3884930"/>
              <a:gd name="connsiteX21" fmla="*/ 2644140 w 5689600"/>
              <a:gd name="connsiteY21" fmla="*/ 2901950 h 3884930"/>
              <a:gd name="connsiteX22" fmla="*/ 1463040 w 5689600"/>
              <a:gd name="connsiteY22" fmla="*/ 2277110 h 3884930"/>
              <a:gd name="connsiteX0" fmla="*/ 0 w 5689600"/>
              <a:gd name="connsiteY0" fmla="*/ 29210 h 3912870"/>
              <a:gd name="connsiteX1" fmla="*/ 1005840 w 5689600"/>
              <a:gd name="connsiteY1" fmla="*/ 6350 h 3912870"/>
              <a:gd name="connsiteX2" fmla="*/ 1996440 w 5689600"/>
              <a:gd name="connsiteY2" fmla="*/ 36830 h 3912870"/>
              <a:gd name="connsiteX3" fmla="*/ 2964180 w 5689600"/>
              <a:gd name="connsiteY3" fmla="*/ 67310 h 3912870"/>
              <a:gd name="connsiteX4" fmla="*/ 3718560 w 5689600"/>
              <a:gd name="connsiteY4" fmla="*/ 82550 h 3912870"/>
              <a:gd name="connsiteX5" fmla="*/ 4632960 w 5689600"/>
              <a:gd name="connsiteY5" fmla="*/ 173990 h 3912870"/>
              <a:gd name="connsiteX6" fmla="*/ 5501640 w 5689600"/>
              <a:gd name="connsiteY6" fmla="*/ 554990 h 3912870"/>
              <a:gd name="connsiteX7" fmla="*/ 5669280 w 5689600"/>
              <a:gd name="connsiteY7" fmla="*/ 1537970 h 3912870"/>
              <a:gd name="connsiteX8" fmla="*/ 5623560 w 5689600"/>
              <a:gd name="connsiteY8" fmla="*/ 2513330 h 3912870"/>
              <a:gd name="connsiteX9" fmla="*/ 5356860 w 5689600"/>
              <a:gd name="connsiteY9" fmla="*/ 3305810 h 3912870"/>
              <a:gd name="connsiteX10" fmla="*/ 4114800 w 5689600"/>
              <a:gd name="connsiteY10" fmla="*/ 3816350 h 3912870"/>
              <a:gd name="connsiteX11" fmla="*/ 2834640 w 5689600"/>
              <a:gd name="connsiteY11" fmla="*/ 3884930 h 3912870"/>
              <a:gd name="connsiteX12" fmla="*/ 1440180 w 5689600"/>
              <a:gd name="connsiteY12" fmla="*/ 3816350 h 3912870"/>
              <a:gd name="connsiteX13" fmla="*/ 388620 w 5689600"/>
              <a:gd name="connsiteY13" fmla="*/ 3275330 h 3912870"/>
              <a:gd name="connsiteX14" fmla="*/ 243840 w 5689600"/>
              <a:gd name="connsiteY14" fmla="*/ 2360930 h 3912870"/>
              <a:gd name="connsiteX15" fmla="*/ 510540 w 5689600"/>
              <a:gd name="connsiteY15" fmla="*/ 1393190 h 3912870"/>
              <a:gd name="connsiteX16" fmla="*/ 1478280 w 5689600"/>
              <a:gd name="connsiteY16" fmla="*/ 928370 h 3912870"/>
              <a:gd name="connsiteX17" fmla="*/ 2842260 w 5689600"/>
              <a:gd name="connsiteY17" fmla="*/ 806450 h 3912870"/>
              <a:gd name="connsiteX18" fmla="*/ 4076700 w 5689600"/>
              <a:gd name="connsiteY18" fmla="*/ 989330 h 3912870"/>
              <a:gd name="connsiteX19" fmla="*/ 4411980 w 5689600"/>
              <a:gd name="connsiteY19" fmla="*/ 1941830 h 3912870"/>
              <a:gd name="connsiteX20" fmla="*/ 3924300 w 5689600"/>
              <a:gd name="connsiteY20" fmla="*/ 2764790 h 3912870"/>
              <a:gd name="connsiteX21" fmla="*/ 2644140 w 5689600"/>
              <a:gd name="connsiteY21" fmla="*/ 2901950 h 3912870"/>
              <a:gd name="connsiteX22" fmla="*/ 1463040 w 5689600"/>
              <a:gd name="connsiteY22" fmla="*/ 2277110 h 391287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7950"/>
              <a:gd name="connsiteX1" fmla="*/ 1005840 w 5689600"/>
              <a:gd name="connsiteY1" fmla="*/ 6350 h 3917950"/>
              <a:gd name="connsiteX2" fmla="*/ 1996440 w 5689600"/>
              <a:gd name="connsiteY2" fmla="*/ 36830 h 3917950"/>
              <a:gd name="connsiteX3" fmla="*/ 2964180 w 5689600"/>
              <a:gd name="connsiteY3" fmla="*/ 67310 h 3917950"/>
              <a:gd name="connsiteX4" fmla="*/ 3718560 w 5689600"/>
              <a:gd name="connsiteY4" fmla="*/ 82550 h 3917950"/>
              <a:gd name="connsiteX5" fmla="*/ 4632960 w 5689600"/>
              <a:gd name="connsiteY5" fmla="*/ 173990 h 3917950"/>
              <a:gd name="connsiteX6" fmla="*/ 5501640 w 5689600"/>
              <a:gd name="connsiteY6" fmla="*/ 554990 h 3917950"/>
              <a:gd name="connsiteX7" fmla="*/ 5669280 w 5689600"/>
              <a:gd name="connsiteY7" fmla="*/ 1537970 h 3917950"/>
              <a:gd name="connsiteX8" fmla="*/ 5623560 w 5689600"/>
              <a:gd name="connsiteY8" fmla="*/ 2513330 h 3917950"/>
              <a:gd name="connsiteX9" fmla="*/ 5356860 w 5689600"/>
              <a:gd name="connsiteY9" fmla="*/ 3305810 h 3917950"/>
              <a:gd name="connsiteX10" fmla="*/ 4114800 w 5689600"/>
              <a:gd name="connsiteY10" fmla="*/ 3816350 h 3917950"/>
              <a:gd name="connsiteX11" fmla="*/ 2834640 w 5689600"/>
              <a:gd name="connsiteY11" fmla="*/ 3884930 h 3917950"/>
              <a:gd name="connsiteX12" fmla="*/ 1440180 w 5689600"/>
              <a:gd name="connsiteY12" fmla="*/ 3816350 h 3917950"/>
              <a:gd name="connsiteX13" fmla="*/ 388620 w 5689600"/>
              <a:gd name="connsiteY13" fmla="*/ 3275330 h 3917950"/>
              <a:gd name="connsiteX14" fmla="*/ 243840 w 5689600"/>
              <a:gd name="connsiteY14" fmla="*/ 2360930 h 3917950"/>
              <a:gd name="connsiteX15" fmla="*/ 510540 w 5689600"/>
              <a:gd name="connsiteY15" fmla="*/ 1393190 h 3917950"/>
              <a:gd name="connsiteX16" fmla="*/ 1478280 w 5689600"/>
              <a:gd name="connsiteY16" fmla="*/ 928370 h 3917950"/>
              <a:gd name="connsiteX17" fmla="*/ 2842260 w 5689600"/>
              <a:gd name="connsiteY17" fmla="*/ 806450 h 3917950"/>
              <a:gd name="connsiteX18" fmla="*/ 4076700 w 5689600"/>
              <a:gd name="connsiteY18" fmla="*/ 989330 h 3917950"/>
              <a:gd name="connsiteX19" fmla="*/ 4411980 w 5689600"/>
              <a:gd name="connsiteY19" fmla="*/ 1941830 h 3917950"/>
              <a:gd name="connsiteX20" fmla="*/ 3924300 w 5689600"/>
              <a:gd name="connsiteY20" fmla="*/ 2764790 h 3917950"/>
              <a:gd name="connsiteX21" fmla="*/ 2644140 w 5689600"/>
              <a:gd name="connsiteY21" fmla="*/ 2901950 h 3917950"/>
              <a:gd name="connsiteX22" fmla="*/ 1463040 w 5689600"/>
              <a:gd name="connsiteY22" fmla="*/ 2277110 h 3917950"/>
              <a:gd name="connsiteX0" fmla="*/ 0 w 5689600"/>
              <a:gd name="connsiteY0" fmla="*/ 29210 h 3912870"/>
              <a:gd name="connsiteX1" fmla="*/ 1005840 w 5689600"/>
              <a:gd name="connsiteY1" fmla="*/ 6350 h 3912870"/>
              <a:gd name="connsiteX2" fmla="*/ 1996440 w 5689600"/>
              <a:gd name="connsiteY2" fmla="*/ 36830 h 3912870"/>
              <a:gd name="connsiteX3" fmla="*/ 2964180 w 5689600"/>
              <a:gd name="connsiteY3" fmla="*/ 67310 h 3912870"/>
              <a:gd name="connsiteX4" fmla="*/ 3718560 w 5689600"/>
              <a:gd name="connsiteY4" fmla="*/ 82550 h 3912870"/>
              <a:gd name="connsiteX5" fmla="*/ 4632960 w 5689600"/>
              <a:gd name="connsiteY5" fmla="*/ 173990 h 3912870"/>
              <a:gd name="connsiteX6" fmla="*/ 5501640 w 5689600"/>
              <a:gd name="connsiteY6" fmla="*/ 554990 h 3912870"/>
              <a:gd name="connsiteX7" fmla="*/ 5669280 w 5689600"/>
              <a:gd name="connsiteY7" fmla="*/ 1537970 h 3912870"/>
              <a:gd name="connsiteX8" fmla="*/ 5623560 w 5689600"/>
              <a:gd name="connsiteY8" fmla="*/ 2513330 h 3912870"/>
              <a:gd name="connsiteX9" fmla="*/ 5356860 w 5689600"/>
              <a:gd name="connsiteY9" fmla="*/ 3305810 h 3912870"/>
              <a:gd name="connsiteX10" fmla="*/ 4114800 w 5689600"/>
              <a:gd name="connsiteY10" fmla="*/ 3816350 h 3912870"/>
              <a:gd name="connsiteX11" fmla="*/ 2834640 w 5689600"/>
              <a:gd name="connsiteY11" fmla="*/ 3884930 h 3912870"/>
              <a:gd name="connsiteX12" fmla="*/ 1440180 w 5689600"/>
              <a:gd name="connsiteY12" fmla="*/ 3816350 h 3912870"/>
              <a:gd name="connsiteX13" fmla="*/ 518160 w 5689600"/>
              <a:gd name="connsiteY13" fmla="*/ 3343910 h 3912870"/>
              <a:gd name="connsiteX14" fmla="*/ 243840 w 5689600"/>
              <a:gd name="connsiteY14" fmla="*/ 2360930 h 3912870"/>
              <a:gd name="connsiteX15" fmla="*/ 510540 w 5689600"/>
              <a:gd name="connsiteY15" fmla="*/ 1393190 h 3912870"/>
              <a:gd name="connsiteX16" fmla="*/ 1478280 w 5689600"/>
              <a:gd name="connsiteY16" fmla="*/ 928370 h 3912870"/>
              <a:gd name="connsiteX17" fmla="*/ 2842260 w 5689600"/>
              <a:gd name="connsiteY17" fmla="*/ 806450 h 3912870"/>
              <a:gd name="connsiteX18" fmla="*/ 4076700 w 5689600"/>
              <a:gd name="connsiteY18" fmla="*/ 989330 h 3912870"/>
              <a:gd name="connsiteX19" fmla="*/ 4411980 w 5689600"/>
              <a:gd name="connsiteY19" fmla="*/ 1941830 h 3912870"/>
              <a:gd name="connsiteX20" fmla="*/ 3924300 w 5689600"/>
              <a:gd name="connsiteY20" fmla="*/ 2764790 h 3912870"/>
              <a:gd name="connsiteX21" fmla="*/ 2644140 w 5689600"/>
              <a:gd name="connsiteY21" fmla="*/ 2901950 h 3912870"/>
              <a:gd name="connsiteX22" fmla="*/ 1463040 w 5689600"/>
              <a:gd name="connsiteY22" fmla="*/ 2277110 h 3912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689600" h="3912870">
                <a:moveTo>
                  <a:pt x="0" y="29210"/>
                </a:moveTo>
                <a:cubicBezTo>
                  <a:pt x="335280" y="21590"/>
                  <a:pt x="674370" y="0"/>
                  <a:pt x="1005840" y="6350"/>
                </a:cubicBezTo>
                <a:cubicBezTo>
                  <a:pt x="1337310" y="12700"/>
                  <a:pt x="1670050" y="26670"/>
                  <a:pt x="1996440" y="36830"/>
                </a:cubicBezTo>
                <a:lnTo>
                  <a:pt x="2964180" y="67310"/>
                </a:lnTo>
                <a:cubicBezTo>
                  <a:pt x="3251200" y="74930"/>
                  <a:pt x="3440430" y="64770"/>
                  <a:pt x="3718560" y="82550"/>
                </a:cubicBezTo>
                <a:cubicBezTo>
                  <a:pt x="3996690" y="100330"/>
                  <a:pt x="4335780" y="95250"/>
                  <a:pt x="4632960" y="173990"/>
                </a:cubicBezTo>
                <a:cubicBezTo>
                  <a:pt x="4930140" y="252730"/>
                  <a:pt x="5328920" y="327660"/>
                  <a:pt x="5501640" y="554990"/>
                </a:cubicBezTo>
                <a:cubicBezTo>
                  <a:pt x="5674360" y="782320"/>
                  <a:pt x="5648960" y="1211580"/>
                  <a:pt x="5669280" y="1537970"/>
                </a:cubicBezTo>
                <a:cubicBezTo>
                  <a:pt x="5689600" y="1864360"/>
                  <a:pt x="5645150" y="2310130"/>
                  <a:pt x="5623560" y="2513330"/>
                </a:cubicBezTo>
                <a:cubicBezTo>
                  <a:pt x="5601970" y="2716530"/>
                  <a:pt x="5608320" y="3088640"/>
                  <a:pt x="5356860" y="3305810"/>
                </a:cubicBezTo>
                <a:cubicBezTo>
                  <a:pt x="5105400" y="3522980"/>
                  <a:pt x="4535170" y="3719830"/>
                  <a:pt x="4114800" y="3816350"/>
                </a:cubicBezTo>
                <a:cubicBezTo>
                  <a:pt x="3694430" y="3912870"/>
                  <a:pt x="3280410" y="3884930"/>
                  <a:pt x="2834640" y="3884930"/>
                </a:cubicBezTo>
                <a:cubicBezTo>
                  <a:pt x="2388870" y="3884930"/>
                  <a:pt x="1826260" y="3906520"/>
                  <a:pt x="1440180" y="3816350"/>
                </a:cubicBezTo>
                <a:cubicBezTo>
                  <a:pt x="1054100" y="3726180"/>
                  <a:pt x="717550" y="3586480"/>
                  <a:pt x="518160" y="3343910"/>
                </a:cubicBezTo>
                <a:cubicBezTo>
                  <a:pt x="318770" y="3101340"/>
                  <a:pt x="245110" y="2686050"/>
                  <a:pt x="243840" y="2360930"/>
                </a:cubicBezTo>
                <a:cubicBezTo>
                  <a:pt x="242570" y="2035810"/>
                  <a:pt x="304800" y="1631950"/>
                  <a:pt x="510540" y="1393190"/>
                </a:cubicBezTo>
                <a:cubicBezTo>
                  <a:pt x="716280" y="1154430"/>
                  <a:pt x="1089660" y="1026160"/>
                  <a:pt x="1478280" y="928370"/>
                </a:cubicBezTo>
                <a:cubicBezTo>
                  <a:pt x="1866900" y="830580"/>
                  <a:pt x="2409190" y="796290"/>
                  <a:pt x="2842260" y="806450"/>
                </a:cubicBezTo>
                <a:cubicBezTo>
                  <a:pt x="3275330" y="816610"/>
                  <a:pt x="3815080" y="800100"/>
                  <a:pt x="4076700" y="989330"/>
                </a:cubicBezTo>
                <a:cubicBezTo>
                  <a:pt x="4338320" y="1178560"/>
                  <a:pt x="4437380" y="1645920"/>
                  <a:pt x="4411980" y="1941830"/>
                </a:cubicBezTo>
                <a:cubicBezTo>
                  <a:pt x="4386580" y="2237740"/>
                  <a:pt x="4218940" y="2604770"/>
                  <a:pt x="3924300" y="2764790"/>
                </a:cubicBezTo>
                <a:cubicBezTo>
                  <a:pt x="3629660" y="2924810"/>
                  <a:pt x="3054350" y="2983230"/>
                  <a:pt x="2644140" y="2901950"/>
                </a:cubicBezTo>
                <a:cubicBezTo>
                  <a:pt x="2233930" y="2820670"/>
                  <a:pt x="1673860" y="2561590"/>
                  <a:pt x="1463040" y="2277110"/>
                </a:cubicBezTo>
              </a:path>
            </a:pathLst>
          </a:custGeom>
          <a:ln w="57150">
            <a:solidFill>
              <a:srgbClr val="0070C0"/>
            </a:solidFill>
            <a:headEnd type="none" w="med" len="med"/>
            <a:tailEnd type="triangl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552015" y="178125"/>
            <a:ext cx="8087470" cy="461665"/>
          </a:xfrm>
          <a:prstGeom prst="rect">
            <a:avLst/>
          </a:prstGeom>
          <a:noFill/>
        </p:spPr>
        <p:txBody>
          <a:bodyPr wrap="none" rtlCol="0">
            <a:spAutoFit/>
          </a:bodyPr>
          <a:lstStyle/>
          <a:p>
            <a:r>
              <a:rPr lang="el-GR" dirty="0" smtClean="0"/>
              <a:t>Ηλικίες ανατολής αγοριών – μέσος όρος ± 1 τυπ. απόκλιση</a:t>
            </a:r>
            <a:endParaRPr lang="el-GR" dirty="0"/>
          </a:p>
        </p:txBody>
      </p:sp>
      <p:grpSp>
        <p:nvGrpSpPr>
          <p:cNvPr id="62" name="Group 61"/>
          <p:cNvGrpSpPr/>
          <p:nvPr/>
        </p:nvGrpSpPr>
        <p:grpSpPr>
          <a:xfrm>
            <a:off x="382979" y="634433"/>
            <a:ext cx="8403771" cy="4293830"/>
            <a:chOff x="382979" y="705682"/>
            <a:chExt cx="8403771" cy="4809207"/>
          </a:xfrm>
        </p:grpSpPr>
        <p:cxnSp>
          <p:nvCxnSpPr>
            <p:cNvPr id="2" name="Straight Connector 1"/>
            <p:cNvCxnSpPr/>
            <p:nvPr/>
          </p:nvCxnSpPr>
          <p:spPr>
            <a:xfrm>
              <a:off x="1788755" y="705682"/>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3195797" y="705682"/>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4" name="Straight Connector 3"/>
            <p:cNvCxnSpPr/>
            <p:nvPr/>
          </p:nvCxnSpPr>
          <p:spPr>
            <a:xfrm>
              <a:off x="4592206" y="705682"/>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5999248" y="705682"/>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82979" y="714289"/>
              <a:ext cx="8403771" cy="4800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7" name="Straight Connector 6"/>
            <p:cNvCxnSpPr/>
            <p:nvPr/>
          </p:nvCxnSpPr>
          <p:spPr>
            <a:xfrm>
              <a:off x="1576103" y="2698068"/>
              <a:ext cx="12759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2095880" y="2425165"/>
              <a:ext cx="12997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829971" y="2147500"/>
              <a:ext cx="128952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4541481" y="1878694"/>
              <a:ext cx="167828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4820365" y="1601360"/>
              <a:ext cx="164228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5013524" y="1328789"/>
              <a:ext cx="168248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5425758" y="1051455"/>
              <a:ext cx="16893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1472893" y="3545503"/>
              <a:ext cx="98132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1695381" y="3817534"/>
              <a:ext cx="117014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278191" y="4092965"/>
              <a:ext cx="11278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232876" y="4364996"/>
              <a:ext cx="169198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393663" y="4640071"/>
              <a:ext cx="167736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90069" y="4915502"/>
              <a:ext cx="181661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287894" y="5190933"/>
              <a:ext cx="170773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906252" y="2853457"/>
              <a:ext cx="346570" cy="461665"/>
            </a:xfrm>
            <a:prstGeom prst="rect">
              <a:avLst/>
            </a:prstGeom>
            <a:noFill/>
          </p:spPr>
          <p:txBody>
            <a:bodyPr wrap="none" rtlCol="0">
              <a:spAutoFit/>
            </a:bodyPr>
            <a:lstStyle/>
            <a:p>
              <a:r>
                <a:rPr lang="el-GR" dirty="0" smtClean="0"/>
                <a:t>5</a:t>
              </a:r>
              <a:endParaRPr lang="el-GR" dirty="0"/>
            </a:p>
          </p:txBody>
        </p:sp>
        <p:sp>
          <p:nvSpPr>
            <p:cNvPr id="22" name="TextBox 21"/>
            <p:cNvSpPr txBox="1"/>
            <p:nvPr/>
          </p:nvSpPr>
          <p:spPr>
            <a:xfrm>
              <a:off x="1606851" y="2853457"/>
              <a:ext cx="359394" cy="461665"/>
            </a:xfrm>
            <a:prstGeom prst="rect">
              <a:avLst/>
            </a:prstGeom>
            <a:noFill/>
          </p:spPr>
          <p:txBody>
            <a:bodyPr wrap="none" rtlCol="0">
              <a:spAutoFit/>
            </a:bodyPr>
            <a:lstStyle/>
            <a:p>
              <a:r>
                <a:rPr lang="el-GR" dirty="0" smtClean="0"/>
                <a:t>6</a:t>
              </a:r>
              <a:endParaRPr lang="el-GR" dirty="0"/>
            </a:p>
          </p:txBody>
        </p:sp>
        <p:sp>
          <p:nvSpPr>
            <p:cNvPr id="23" name="TextBox 22"/>
            <p:cNvSpPr txBox="1"/>
            <p:nvPr/>
          </p:nvSpPr>
          <p:spPr>
            <a:xfrm>
              <a:off x="2319326" y="2853457"/>
              <a:ext cx="346570" cy="461665"/>
            </a:xfrm>
            <a:prstGeom prst="rect">
              <a:avLst/>
            </a:prstGeom>
            <a:noFill/>
          </p:spPr>
          <p:txBody>
            <a:bodyPr wrap="none" rtlCol="0">
              <a:spAutoFit/>
            </a:bodyPr>
            <a:lstStyle/>
            <a:p>
              <a:r>
                <a:rPr lang="el-GR" dirty="0" smtClean="0"/>
                <a:t>7</a:t>
              </a:r>
              <a:endParaRPr lang="el-GR" dirty="0"/>
            </a:p>
          </p:txBody>
        </p:sp>
        <p:sp>
          <p:nvSpPr>
            <p:cNvPr id="24" name="TextBox 23"/>
            <p:cNvSpPr txBox="1"/>
            <p:nvPr/>
          </p:nvSpPr>
          <p:spPr>
            <a:xfrm>
              <a:off x="3008049" y="2853457"/>
              <a:ext cx="367408" cy="461665"/>
            </a:xfrm>
            <a:prstGeom prst="rect">
              <a:avLst/>
            </a:prstGeom>
            <a:noFill/>
          </p:spPr>
          <p:txBody>
            <a:bodyPr wrap="none" rtlCol="0">
              <a:spAutoFit/>
            </a:bodyPr>
            <a:lstStyle/>
            <a:p>
              <a:r>
                <a:rPr lang="el-GR" dirty="0" smtClean="0"/>
                <a:t>8</a:t>
              </a:r>
              <a:endParaRPr lang="el-GR" dirty="0"/>
            </a:p>
          </p:txBody>
        </p:sp>
        <p:sp>
          <p:nvSpPr>
            <p:cNvPr id="25" name="TextBox 24"/>
            <p:cNvSpPr txBox="1"/>
            <p:nvPr/>
          </p:nvSpPr>
          <p:spPr>
            <a:xfrm>
              <a:off x="3708648" y="2853457"/>
              <a:ext cx="359394" cy="461665"/>
            </a:xfrm>
            <a:prstGeom prst="rect">
              <a:avLst/>
            </a:prstGeom>
            <a:noFill/>
          </p:spPr>
          <p:txBody>
            <a:bodyPr wrap="none" rtlCol="0">
              <a:spAutoFit/>
            </a:bodyPr>
            <a:lstStyle/>
            <a:p>
              <a:r>
                <a:rPr lang="el-GR" dirty="0" smtClean="0"/>
                <a:t>9</a:t>
              </a:r>
              <a:endParaRPr lang="el-GR" dirty="0"/>
            </a:p>
          </p:txBody>
        </p:sp>
        <p:sp>
          <p:nvSpPr>
            <p:cNvPr id="26" name="TextBox 25"/>
            <p:cNvSpPr txBox="1"/>
            <p:nvPr/>
          </p:nvSpPr>
          <p:spPr>
            <a:xfrm>
              <a:off x="4337991" y="2853457"/>
              <a:ext cx="506870" cy="461665"/>
            </a:xfrm>
            <a:prstGeom prst="rect">
              <a:avLst/>
            </a:prstGeom>
            <a:noFill/>
          </p:spPr>
          <p:txBody>
            <a:bodyPr wrap="none" rtlCol="0">
              <a:spAutoFit/>
            </a:bodyPr>
            <a:lstStyle/>
            <a:p>
              <a:r>
                <a:rPr lang="el-GR" dirty="0" smtClean="0"/>
                <a:t>10</a:t>
              </a:r>
              <a:endParaRPr lang="el-GR" dirty="0"/>
            </a:p>
          </p:txBody>
        </p:sp>
        <p:sp>
          <p:nvSpPr>
            <p:cNvPr id="27" name="TextBox 26"/>
            <p:cNvSpPr txBox="1"/>
            <p:nvPr/>
          </p:nvSpPr>
          <p:spPr>
            <a:xfrm>
              <a:off x="5056404" y="2853457"/>
              <a:ext cx="450764" cy="461665"/>
            </a:xfrm>
            <a:prstGeom prst="rect">
              <a:avLst/>
            </a:prstGeom>
            <a:noFill/>
          </p:spPr>
          <p:txBody>
            <a:bodyPr wrap="none" rtlCol="0">
              <a:spAutoFit/>
            </a:bodyPr>
            <a:lstStyle/>
            <a:p>
              <a:r>
                <a:rPr lang="el-GR" dirty="0" smtClean="0"/>
                <a:t>11</a:t>
              </a:r>
              <a:endParaRPr lang="el-GR" dirty="0"/>
            </a:p>
          </p:txBody>
        </p:sp>
        <p:sp>
          <p:nvSpPr>
            <p:cNvPr id="28" name="TextBox 27"/>
            <p:cNvSpPr txBox="1"/>
            <p:nvPr/>
          </p:nvSpPr>
          <p:spPr>
            <a:xfrm>
              <a:off x="5751065" y="2853457"/>
              <a:ext cx="489236" cy="461665"/>
            </a:xfrm>
            <a:prstGeom prst="rect">
              <a:avLst/>
            </a:prstGeom>
            <a:noFill/>
          </p:spPr>
          <p:txBody>
            <a:bodyPr wrap="none" rtlCol="0">
              <a:spAutoFit/>
            </a:bodyPr>
            <a:lstStyle/>
            <a:p>
              <a:r>
                <a:rPr lang="el-GR" dirty="0" smtClean="0"/>
                <a:t>12</a:t>
              </a:r>
              <a:endParaRPr lang="el-GR" dirty="0"/>
            </a:p>
          </p:txBody>
        </p:sp>
        <p:sp>
          <p:nvSpPr>
            <p:cNvPr id="29" name="TextBox 28"/>
            <p:cNvSpPr txBox="1"/>
            <p:nvPr/>
          </p:nvSpPr>
          <p:spPr>
            <a:xfrm>
              <a:off x="6451664" y="2853457"/>
              <a:ext cx="487634" cy="461665"/>
            </a:xfrm>
            <a:prstGeom prst="rect">
              <a:avLst/>
            </a:prstGeom>
            <a:noFill/>
          </p:spPr>
          <p:txBody>
            <a:bodyPr wrap="none" rtlCol="0">
              <a:spAutoFit/>
            </a:bodyPr>
            <a:lstStyle/>
            <a:p>
              <a:r>
                <a:rPr lang="el-GR" dirty="0" smtClean="0"/>
                <a:t>13</a:t>
              </a:r>
              <a:endParaRPr lang="el-GR" dirty="0"/>
            </a:p>
          </p:txBody>
        </p:sp>
        <p:sp>
          <p:nvSpPr>
            <p:cNvPr id="30" name="TextBox 29"/>
            <p:cNvSpPr txBox="1"/>
            <p:nvPr/>
          </p:nvSpPr>
          <p:spPr>
            <a:xfrm>
              <a:off x="7146325" y="2853457"/>
              <a:ext cx="490840" cy="461665"/>
            </a:xfrm>
            <a:prstGeom prst="rect">
              <a:avLst/>
            </a:prstGeom>
            <a:noFill/>
          </p:spPr>
          <p:txBody>
            <a:bodyPr wrap="none" rtlCol="0">
              <a:spAutoFit/>
            </a:bodyPr>
            <a:lstStyle/>
            <a:p>
              <a:r>
                <a:rPr lang="el-GR" dirty="0" smtClean="0"/>
                <a:t>14</a:t>
              </a:r>
              <a:endParaRPr lang="el-GR" dirty="0"/>
            </a:p>
          </p:txBody>
        </p:sp>
        <p:sp>
          <p:nvSpPr>
            <p:cNvPr id="31" name="TextBox 30"/>
            <p:cNvSpPr txBox="1"/>
            <p:nvPr/>
          </p:nvSpPr>
          <p:spPr>
            <a:xfrm>
              <a:off x="7858800" y="2853457"/>
              <a:ext cx="479618" cy="461665"/>
            </a:xfrm>
            <a:prstGeom prst="rect">
              <a:avLst/>
            </a:prstGeom>
            <a:noFill/>
          </p:spPr>
          <p:txBody>
            <a:bodyPr wrap="none" rtlCol="0">
              <a:spAutoFit/>
            </a:bodyPr>
            <a:lstStyle/>
            <a:p>
              <a:r>
                <a:rPr lang="el-GR" dirty="0" smtClean="0"/>
                <a:t>15</a:t>
              </a:r>
              <a:endParaRPr lang="el-GR" dirty="0"/>
            </a:p>
          </p:txBody>
        </p:sp>
        <p:sp>
          <p:nvSpPr>
            <p:cNvPr id="32" name="Rectangle 31"/>
            <p:cNvSpPr/>
            <p:nvPr/>
          </p:nvSpPr>
          <p:spPr>
            <a:xfrm>
              <a:off x="2185925" y="2630175"/>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3" name="Rectangle 32"/>
            <p:cNvSpPr/>
            <p:nvPr/>
          </p:nvSpPr>
          <p:spPr>
            <a:xfrm>
              <a:off x="2719325" y="2353950"/>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4" name="Rectangle 33"/>
            <p:cNvSpPr/>
            <p:nvPr/>
          </p:nvSpPr>
          <p:spPr>
            <a:xfrm>
              <a:off x="3452750" y="2082487"/>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5" name="Rectangle 34"/>
            <p:cNvSpPr/>
            <p:nvPr/>
          </p:nvSpPr>
          <p:spPr>
            <a:xfrm>
              <a:off x="5357750" y="1806262"/>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6" name="Rectangle 35"/>
            <p:cNvSpPr/>
            <p:nvPr/>
          </p:nvSpPr>
          <p:spPr>
            <a:xfrm>
              <a:off x="5614925" y="1534799"/>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Rectangle 36"/>
            <p:cNvSpPr/>
            <p:nvPr/>
          </p:nvSpPr>
          <p:spPr>
            <a:xfrm>
              <a:off x="5829238" y="1258573"/>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8" name="Rectangle 37"/>
            <p:cNvSpPr/>
            <p:nvPr/>
          </p:nvSpPr>
          <p:spPr>
            <a:xfrm>
              <a:off x="6243597" y="982347"/>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Box 38"/>
            <p:cNvSpPr txBox="1"/>
            <p:nvPr/>
          </p:nvSpPr>
          <p:spPr>
            <a:xfrm>
              <a:off x="2138298" y="2406337"/>
              <a:ext cx="301686" cy="307777"/>
            </a:xfrm>
            <a:prstGeom prst="rect">
              <a:avLst/>
            </a:prstGeom>
            <a:noFill/>
          </p:spPr>
          <p:txBody>
            <a:bodyPr wrap="none" rtlCol="0">
              <a:spAutoFit/>
            </a:bodyPr>
            <a:lstStyle/>
            <a:p>
              <a:r>
                <a:rPr lang="el-GR" sz="1400" b="1" dirty="0" smtClean="0"/>
                <a:t>6</a:t>
              </a:r>
              <a:endParaRPr lang="el-GR" sz="1400" b="1" dirty="0"/>
            </a:p>
          </p:txBody>
        </p:sp>
        <p:sp>
          <p:nvSpPr>
            <p:cNvPr id="40" name="TextBox 39"/>
            <p:cNvSpPr txBox="1"/>
            <p:nvPr/>
          </p:nvSpPr>
          <p:spPr>
            <a:xfrm>
              <a:off x="2685987" y="2134872"/>
              <a:ext cx="272832" cy="307777"/>
            </a:xfrm>
            <a:prstGeom prst="rect">
              <a:avLst/>
            </a:prstGeom>
            <a:noFill/>
          </p:spPr>
          <p:txBody>
            <a:bodyPr wrap="none" rtlCol="0">
              <a:spAutoFit/>
            </a:bodyPr>
            <a:lstStyle/>
            <a:p>
              <a:r>
                <a:rPr lang="el-GR" sz="1400" b="1" dirty="0" smtClean="0"/>
                <a:t>1</a:t>
              </a:r>
              <a:endParaRPr lang="el-GR" sz="1400" b="1" dirty="0"/>
            </a:p>
          </p:txBody>
        </p:sp>
        <p:sp>
          <p:nvSpPr>
            <p:cNvPr id="41" name="TextBox 40"/>
            <p:cNvSpPr txBox="1"/>
            <p:nvPr/>
          </p:nvSpPr>
          <p:spPr>
            <a:xfrm>
              <a:off x="3424176" y="1849123"/>
              <a:ext cx="301686" cy="307777"/>
            </a:xfrm>
            <a:prstGeom prst="rect">
              <a:avLst/>
            </a:prstGeom>
            <a:noFill/>
          </p:spPr>
          <p:txBody>
            <a:bodyPr wrap="none" rtlCol="0">
              <a:spAutoFit/>
            </a:bodyPr>
            <a:lstStyle/>
            <a:p>
              <a:r>
                <a:rPr lang="el-GR" sz="1400" b="1" dirty="0" smtClean="0"/>
                <a:t>2</a:t>
              </a:r>
              <a:endParaRPr lang="el-GR" sz="1400" b="1" dirty="0"/>
            </a:p>
          </p:txBody>
        </p:sp>
        <p:sp>
          <p:nvSpPr>
            <p:cNvPr id="42" name="TextBox 41"/>
            <p:cNvSpPr txBox="1"/>
            <p:nvPr/>
          </p:nvSpPr>
          <p:spPr>
            <a:xfrm>
              <a:off x="5310122" y="1563370"/>
              <a:ext cx="301686" cy="307777"/>
            </a:xfrm>
            <a:prstGeom prst="rect">
              <a:avLst/>
            </a:prstGeom>
            <a:noFill/>
          </p:spPr>
          <p:txBody>
            <a:bodyPr wrap="none" rtlCol="0">
              <a:spAutoFit/>
            </a:bodyPr>
            <a:lstStyle/>
            <a:p>
              <a:r>
                <a:rPr lang="el-GR" sz="1400" b="1" dirty="0" smtClean="0"/>
                <a:t>4</a:t>
              </a:r>
              <a:endParaRPr lang="el-GR" sz="1400" b="1" dirty="0"/>
            </a:p>
          </p:txBody>
        </p:sp>
        <p:sp>
          <p:nvSpPr>
            <p:cNvPr id="43" name="TextBox 42"/>
            <p:cNvSpPr txBox="1"/>
            <p:nvPr/>
          </p:nvSpPr>
          <p:spPr>
            <a:xfrm>
              <a:off x="5581585" y="1287143"/>
              <a:ext cx="301686" cy="307777"/>
            </a:xfrm>
            <a:prstGeom prst="rect">
              <a:avLst/>
            </a:prstGeom>
            <a:noFill/>
          </p:spPr>
          <p:txBody>
            <a:bodyPr wrap="none" rtlCol="0">
              <a:spAutoFit/>
            </a:bodyPr>
            <a:lstStyle/>
            <a:p>
              <a:r>
                <a:rPr lang="el-GR" sz="1400" b="1" dirty="0" smtClean="0"/>
                <a:t>3</a:t>
              </a:r>
              <a:endParaRPr lang="el-GR" sz="1400" b="1" dirty="0"/>
            </a:p>
          </p:txBody>
        </p:sp>
        <p:sp>
          <p:nvSpPr>
            <p:cNvPr id="44" name="TextBox 43"/>
            <p:cNvSpPr txBox="1"/>
            <p:nvPr/>
          </p:nvSpPr>
          <p:spPr>
            <a:xfrm>
              <a:off x="5791135" y="1015682"/>
              <a:ext cx="301686" cy="307777"/>
            </a:xfrm>
            <a:prstGeom prst="rect">
              <a:avLst/>
            </a:prstGeom>
            <a:noFill/>
          </p:spPr>
          <p:txBody>
            <a:bodyPr wrap="none" rtlCol="0">
              <a:spAutoFit/>
            </a:bodyPr>
            <a:lstStyle/>
            <a:p>
              <a:r>
                <a:rPr lang="el-GR" sz="1400" b="1" dirty="0" smtClean="0"/>
                <a:t>5</a:t>
              </a:r>
              <a:endParaRPr lang="el-GR" sz="1400" b="1" dirty="0"/>
            </a:p>
          </p:txBody>
        </p:sp>
        <p:sp>
          <p:nvSpPr>
            <p:cNvPr id="45" name="TextBox 44"/>
            <p:cNvSpPr txBox="1"/>
            <p:nvPr/>
          </p:nvSpPr>
          <p:spPr>
            <a:xfrm>
              <a:off x="6205473" y="734694"/>
              <a:ext cx="284052" cy="307777"/>
            </a:xfrm>
            <a:prstGeom prst="rect">
              <a:avLst/>
            </a:prstGeom>
            <a:noFill/>
          </p:spPr>
          <p:txBody>
            <a:bodyPr wrap="none" rtlCol="0">
              <a:spAutoFit/>
            </a:bodyPr>
            <a:lstStyle/>
            <a:p>
              <a:r>
                <a:rPr lang="el-GR" sz="1400" b="1" dirty="0" smtClean="0"/>
                <a:t>7</a:t>
              </a:r>
              <a:endParaRPr lang="el-GR" sz="1400" b="1" dirty="0"/>
            </a:p>
          </p:txBody>
        </p:sp>
        <p:sp>
          <p:nvSpPr>
            <p:cNvPr id="46" name="Rectangle 45"/>
            <p:cNvSpPr/>
            <p:nvPr/>
          </p:nvSpPr>
          <p:spPr>
            <a:xfrm>
              <a:off x="1940402" y="3478299"/>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7" name="TextBox 46"/>
            <p:cNvSpPr txBox="1"/>
            <p:nvPr/>
          </p:nvSpPr>
          <p:spPr>
            <a:xfrm>
              <a:off x="1904205" y="3254461"/>
              <a:ext cx="272832" cy="307777"/>
            </a:xfrm>
            <a:prstGeom prst="rect">
              <a:avLst/>
            </a:prstGeom>
            <a:noFill/>
          </p:spPr>
          <p:txBody>
            <a:bodyPr wrap="none" rtlCol="0">
              <a:spAutoFit/>
            </a:bodyPr>
            <a:lstStyle/>
            <a:p>
              <a:r>
                <a:rPr lang="el-GR" sz="1400" b="1" dirty="0" smtClean="0"/>
                <a:t>1</a:t>
              </a:r>
              <a:endParaRPr lang="el-GR" sz="1400" b="1" dirty="0"/>
            </a:p>
          </p:txBody>
        </p:sp>
        <p:sp>
          <p:nvSpPr>
            <p:cNvPr id="48" name="Rectangle 47"/>
            <p:cNvSpPr/>
            <p:nvPr/>
          </p:nvSpPr>
          <p:spPr>
            <a:xfrm>
              <a:off x="2252822" y="3752619"/>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9" name="Rectangle 48"/>
            <p:cNvSpPr/>
            <p:nvPr/>
          </p:nvSpPr>
          <p:spPr>
            <a:xfrm>
              <a:off x="2820512" y="4026939"/>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0" name="Rectangle 49"/>
            <p:cNvSpPr/>
            <p:nvPr/>
          </p:nvSpPr>
          <p:spPr>
            <a:xfrm>
              <a:off x="5056982" y="4297449"/>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1" name="Rectangle 50"/>
            <p:cNvSpPr/>
            <p:nvPr/>
          </p:nvSpPr>
          <p:spPr>
            <a:xfrm>
              <a:off x="5213192" y="4579389"/>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2" name="Rectangle 51"/>
            <p:cNvSpPr/>
            <p:nvPr/>
          </p:nvSpPr>
          <p:spPr>
            <a:xfrm>
              <a:off x="5769452" y="4849899"/>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3" name="Rectangle 52"/>
            <p:cNvSpPr/>
            <p:nvPr/>
          </p:nvSpPr>
          <p:spPr>
            <a:xfrm>
              <a:off x="6123782" y="5128029"/>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54" name="TextBox 53"/>
            <p:cNvSpPr txBox="1"/>
            <p:nvPr/>
          </p:nvSpPr>
          <p:spPr>
            <a:xfrm>
              <a:off x="2209005" y="3532591"/>
              <a:ext cx="301686" cy="307777"/>
            </a:xfrm>
            <a:prstGeom prst="rect">
              <a:avLst/>
            </a:prstGeom>
            <a:noFill/>
          </p:spPr>
          <p:txBody>
            <a:bodyPr wrap="none" rtlCol="0">
              <a:spAutoFit/>
            </a:bodyPr>
            <a:lstStyle/>
            <a:p>
              <a:r>
                <a:rPr lang="el-GR" sz="1400" b="1" dirty="0" smtClean="0"/>
                <a:t>6</a:t>
              </a:r>
              <a:endParaRPr lang="el-GR" sz="1400" b="1" dirty="0"/>
            </a:p>
          </p:txBody>
        </p:sp>
        <p:sp>
          <p:nvSpPr>
            <p:cNvPr id="55" name="TextBox 54"/>
            <p:cNvSpPr txBox="1"/>
            <p:nvPr/>
          </p:nvSpPr>
          <p:spPr>
            <a:xfrm>
              <a:off x="2788125" y="3795481"/>
              <a:ext cx="296876" cy="307777"/>
            </a:xfrm>
            <a:prstGeom prst="rect">
              <a:avLst/>
            </a:prstGeom>
            <a:noFill/>
          </p:spPr>
          <p:txBody>
            <a:bodyPr wrap="none" rtlCol="0">
              <a:spAutoFit/>
            </a:bodyPr>
            <a:lstStyle/>
            <a:p>
              <a:r>
                <a:rPr lang="el-GR" sz="1400" b="1" dirty="0" smtClean="0"/>
                <a:t>2</a:t>
              </a:r>
              <a:endParaRPr lang="el-GR" sz="1400" b="1" dirty="0"/>
            </a:p>
          </p:txBody>
        </p:sp>
        <p:sp>
          <p:nvSpPr>
            <p:cNvPr id="56" name="TextBox 55"/>
            <p:cNvSpPr txBox="1"/>
            <p:nvPr/>
          </p:nvSpPr>
          <p:spPr>
            <a:xfrm>
              <a:off x="5028405" y="4043131"/>
              <a:ext cx="296876" cy="307777"/>
            </a:xfrm>
            <a:prstGeom prst="rect">
              <a:avLst/>
            </a:prstGeom>
            <a:noFill/>
          </p:spPr>
          <p:txBody>
            <a:bodyPr wrap="none" rtlCol="0">
              <a:spAutoFit/>
            </a:bodyPr>
            <a:lstStyle/>
            <a:p>
              <a:r>
                <a:rPr lang="el-GR" sz="1400" b="1" dirty="0" smtClean="0"/>
                <a:t>3</a:t>
              </a:r>
              <a:endParaRPr lang="el-GR" sz="1400" b="1" dirty="0"/>
            </a:p>
          </p:txBody>
        </p:sp>
        <p:sp>
          <p:nvSpPr>
            <p:cNvPr id="57" name="TextBox 56"/>
            <p:cNvSpPr txBox="1"/>
            <p:nvPr/>
          </p:nvSpPr>
          <p:spPr>
            <a:xfrm>
              <a:off x="5165565" y="4332691"/>
              <a:ext cx="301686" cy="307777"/>
            </a:xfrm>
            <a:prstGeom prst="rect">
              <a:avLst/>
            </a:prstGeom>
            <a:noFill/>
          </p:spPr>
          <p:txBody>
            <a:bodyPr wrap="none" rtlCol="0">
              <a:spAutoFit/>
            </a:bodyPr>
            <a:lstStyle/>
            <a:p>
              <a:r>
                <a:rPr lang="el-GR" sz="1400" b="1" dirty="0" smtClean="0"/>
                <a:t>4</a:t>
              </a:r>
              <a:endParaRPr lang="el-GR" sz="1400" b="1" dirty="0"/>
            </a:p>
          </p:txBody>
        </p:sp>
        <p:sp>
          <p:nvSpPr>
            <p:cNvPr id="58" name="TextBox 57"/>
            <p:cNvSpPr txBox="1"/>
            <p:nvPr/>
          </p:nvSpPr>
          <p:spPr>
            <a:xfrm>
              <a:off x="5733255" y="4614631"/>
              <a:ext cx="292068" cy="307777"/>
            </a:xfrm>
            <a:prstGeom prst="rect">
              <a:avLst/>
            </a:prstGeom>
            <a:noFill/>
          </p:spPr>
          <p:txBody>
            <a:bodyPr wrap="none" rtlCol="0">
              <a:spAutoFit/>
            </a:bodyPr>
            <a:lstStyle/>
            <a:p>
              <a:r>
                <a:rPr lang="el-GR" sz="1400" b="1" dirty="0" smtClean="0"/>
                <a:t>5</a:t>
              </a:r>
              <a:endParaRPr lang="el-GR" sz="1400" b="1" dirty="0"/>
            </a:p>
          </p:txBody>
        </p:sp>
        <p:sp>
          <p:nvSpPr>
            <p:cNvPr id="59" name="TextBox 58"/>
            <p:cNvSpPr txBox="1"/>
            <p:nvPr/>
          </p:nvSpPr>
          <p:spPr>
            <a:xfrm>
              <a:off x="6079965" y="4873711"/>
              <a:ext cx="284052" cy="307777"/>
            </a:xfrm>
            <a:prstGeom prst="rect">
              <a:avLst/>
            </a:prstGeom>
            <a:noFill/>
          </p:spPr>
          <p:txBody>
            <a:bodyPr wrap="none" rtlCol="0">
              <a:spAutoFit/>
            </a:bodyPr>
            <a:lstStyle/>
            <a:p>
              <a:r>
                <a:rPr lang="el-GR" sz="1400" b="1" dirty="0" smtClean="0"/>
                <a:t>7</a:t>
              </a:r>
              <a:endParaRPr lang="el-GR" sz="1400" b="1" dirty="0"/>
            </a:p>
          </p:txBody>
        </p:sp>
        <p:sp>
          <p:nvSpPr>
            <p:cNvPr id="61" name="Rectangle 60"/>
            <p:cNvSpPr/>
            <p:nvPr/>
          </p:nvSpPr>
          <p:spPr>
            <a:xfrm>
              <a:off x="382980" y="2869661"/>
              <a:ext cx="8403770" cy="39741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 name="Group 121"/>
          <p:cNvGrpSpPr/>
          <p:nvPr/>
        </p:nvGrpSpPr>
        <p:grpSpPr>
          <a:xfrm>
            <a:off x="382978" y="633156"/>
            <a:ext cx="8403771" cy="4293620"/>
            <a:chOff x="359229" y="1275907"/>
            <a:chExt cx="8403771" cy="4809207"/>
          </a:xfrm>
        </p:grpSpPr>
        <p:cxnSp>
          <p:nvCxnSpPr>
            <p:cNvPr id="63" name="Straight Connector 62"/>
            <p:cNvCxnSpPr/>
            <p:nvPr/>
          </p:nvCxnSpPr>
          <p:spPr>
            <a:xfrm>
              <a:off x="1765005" y="1275907"/>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72047" y="1275907"/>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568456" y="1275907"/>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975498" y="1275907"/>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59229" y="1284514"/>
              <a:ext cx="8403771" cy="4800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8" name="Straight Connector 67"/>
            <p:cNvCxnSpPr/>
            <p:nvPr/>
          </p:nvCxnSpPr>
          <p:spPr>
            <a:xfrm>
              <a:off x="1562100" y="3268293"/>
              <a:ext cx="1162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015490" y="2995390"/>
              <a:ext cx="11468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567940" y="2717725"/>
              <a:ext cx="13639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33850" y="2448919"/>
              <a:ext cx="176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335780" y="2171585"/>
              <a:ext cx="18211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789170" y="1899014"/>
              <a:ext cx="2019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208270" y="1621680"/>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360170" y="4115728"/>
              <a:ext cx="10169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23060" y="4387759"/>
              <a:ext cx="1021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091690" y="4663190"/>
              <a:ext cx="11734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520440" y="4935221"/>
              <a:ext cx="17564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20490" y="5210296"/>
              <a:ext cx="1805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716780" y="5485727"/>
              <a:ext cx="176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880610" y="5761158"/>
              <a:ext cx="1969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82502" y="3423682"/>
              <a:ext cx="346570" cy="461665"/>
            </a:xfrm>
            <a:prstGeom prst="rect">
              <a:avLst/>
            </a:prstGeom>
            <a:noFill/>
          </p:spPr>
          <p:txBody>
            <a:bodyPr wrap="none" rtlCol="0">
              <a:spAutoFit/>
            </a:bodyPr>
            <a:lstStyle/>
            <a:p>
              <a:r>
                <a:rPr lang="el-GR" dirty="0" smtClean="0"/>
                <a:t>5</a:t>
              </a:r>
              <a:endParaRPr lang="el-GR" dirty="0"/>
            </a:p>
          </p:txBody>
        </p:sp>
        <p:sp>
          <p:nvSpPr>
            <p:cNvPr id="83" name="TextBox 82"/>
            <p:cNvSpPr txBox="1"/>
            <p:nvPr/>
          </p:nvSpPr>
          <p:spPr>
            <a:xfrm>
              <a:off x="1583101" y="3423682"/>
              <a:ext cx="359394" cy="461665"/>
            </a:xfrm>
            <a:prstGeom prst="rect">
              <a:avLst/>
            </a:prstGeom>
            <a:noFill/>
          </p:spPr>
          <p:txBody>
            <a:bodyPr wrap="none" rtlCol="0">
              <a:spAutoFit/>
            </a:bodyPr>
            <a:lstStyle/>
            <a:p>
              <a:r>
                <a:rPr lang="el-GR" dirty="0" smtClean="0"/>
                <a:t>6</a:t>
              </a:r>
              <a:endParaRPr lang="el-GR" dirty="0"/>
            </a:p>
          </p:txBody>
        </p:sp>
        <p:sp>
          <p:nvSpPr>
            <p:cNvPr id="84" name="TextBox 83"/>
            <p:cNvSpPr txBox="1"/>
            <p:nvPr/>
          </p:nvSpPr>
          <p:spPr>
            <a:xfrm>
              <a:off x="2295576" y="3423682"/>
              <a:ext cx="346570" cy="461665"/>
            </a:xfrm>
            <a:prstGeom prst="rect">
              <a:avLst/>
            </a:prstGeom>
            <a:noFill/>
          </p:spPr>
          <p:txBody>
            <a:bodyPr wrap="none" rtlCol="0">
              <a:spAutoFit/>
            </a:bodyPr>
            <a:lstStyle/>
            <a:p>
              <a:r>
                <a:rPr lang="el-GR" dirty="0" smtClean="0"/>
                <a:t>7</a:t>
              </a:r>
              <a:endParaRPr lang="el-GR" dirty="0"/>
            </a:p>
          </p:txBody>
        </p:sp>
        <p:sp>
          <p:nvSpPr>
            <p:cNvPr id="85" name="TextBox 84"/>
            <p:cNvSpPr txBox="1"/>
            <p:nvPr/>
          </p:nvSpPr>
          <p:spPr>
            <a:xfrm>
              <a:off x="2984299" y="3423682"/>
              <a:ext cx="367408" cy="461665"/>
            </a:xfrm>
            <a:prstGeom prst="rect">
              <a:avLst/>
            </a:prstGeom>
            <a:noFill/>
          </p:spPr>
          <p:txBody>
            <a:bodyPr wrap="none" rtlCol="0">
              <a:spAutoFit/>
            </a:bodyPr>
            <a:lstStyle/>
            <a:p>
              <a:r>
                <a:rPr lang="el-GR" dirty="0" smtClean="0"/>
                <a:t>8</a:t>
              </a:r>
              <a:endParaRPr lang="el-GR" dirty="0"/>
            </a:p>
          </p:txBody>
        </p:sp>
        <p:sp>
          <p:nvSpPr>
            <p:cNvPr id="86" name="TextBox 85"/>
            <p:cNvSpPr txBox="1"/>
            <p:nvPr/>
          </p:nvSpPr>
          <p:spPr>
            <a:xfrm>
              <a:off x="3684898" y="3423682"/>
              <a:ext cx="359394" cy="461665"/>
            </a:xfrm>
            <a:prstGeom prst="rect">
              <a:avLst/>
            </a:prstGeom>
            <a:noFill/>
          </p:spPr>
          <p:txBody>
            <a:bodyPr wrap="none" rtlCol="0">
              <a:spAutoFit/>
            </a:bodyPr>
            <a:lstStyle/>
            <a:p>
              <a:r>
                <a:rPr lang="el-GR" dirty="0" smtClean="0"/>
                <a:t>9</a:t>
              </a:r>
              <a:endParaRPr lang="el-GR" dirty="0"/>
            </a:p>
          </p:txBody>
        </p:sp>
        <p:sp>
          <p:nvSpPr>
            <p:cNvPr id="87" name="TextBox 86"/>
            <p:cNvSpPr txBox="1"/>
            <p:nvPr/>
          </p:nvSpPr>
          <p:spPr>
            <a:xfrm>
              <a:off x="4314241" y="3423682"/>
              <a:ext cx="506870" cy="461665"/>
            </a:xfrm>
            <a:prstGeom prst="rect">
              <a:avLst/>
            </a:prstGeom>
            <a:noFill/>
          </p:spPr>
          <p:txBody>
            <a:bodyPr wrap="none" rtlCol="0">
              <a:spAutoFit/>
            </a:bodyPr>
            <a:lstStyle/>
            <a:p>
              <a:r>
                <a:rPr lang="el-GR" dirty="0" smtClean="0"/>
                <a:t>10</a:t>
              </a:r>
              <a:endParaRPr lang="el-GR" dirty="0"/>
            </a:p>
          </p:txBody>
        </p:sp>
        <p:sp>
          <p:nvSpPr>
            <p:cNvPr id="88" name="TextBox 87"/>
            <p:cNvSpPr txBox="1"/>
            <p:nvPr/>
          </p:nvSpPr>
          <p:spPr>
            <a:xfrm>
              <a:off x="5032654" y="3423682"/>
              <a:ext cx="450764" cy="461665"/>
            </a:xfrm>
            <a:prstGeom prst="rect">
              <a:avLst/>
            </a:prstGeom>
            <a:noFill/>
          </p:spPr>
          <p:txBody>
            <a:bodyPr wrap="none" rtlCol="0">
              <a:spAutoFit/>
            </a:bodyPr>
            <a:lstStyle/>
            <a:p>
              <a:r>
                <a:rPr lang="el-GR" dirty="0" smtClean="0"/>
                <a:t>11</a:t>
              </a:r>
              <a:endParaRPr lang="el-GR" dirty="0"/>
            </a:p>
          </p:txBody>
        </p:sp>
        <p:sp>
          <p:nvSpPr>
            <p:cNvPr id="89" name="TextBox 88"/>
            <p:cNvSpPr txBox="1"/>
            <p:nvPr/>
          </p:nvSpPr>
          <p:spPr>
            <a:xfrm>
              <a:off x="5727315" y="3423682"/>
              <a:ext cx="489236" cy="461665"/>
            </a:xfrm>
            <a:prstGeom prst="rect">
              <a:avLst/>
            </a:prstGeom>
            <a:noFill/>
          </p:spPr>
          <p:txBody>
            <a:bodyPr wrap="none" rtlCol="0">
              <a:spAutoFit/>
            </a:bodyPr>
            <a:lstStyle/>
            <a:p>
              <a:r>
                <a:rPr lang="el-GR" dirty="0" smtClean="0"/>
                <a:t>12</a:t>
              </a:r>
              <a:endParaRPr lang="el-GR" dirty="0"/>
            </a:p>
          </p:txBody>
        </p:sp>
        <p:sp>
          <p:nvSpPr>
            <p:cNvPr id="90" name="TextBox 89"/>
            <p:cNvSpPr txBox="1"/>
            <p:nvPr/>
          </p:nvSpPr>
          <p:spPr>
            <a:xfrm>
              <a:off x="6427914" y="3423682"/>
              <a:ext cx="487634" cy="461665"/>
            </a:xfrm>
            <a:prstGeom prst="rect">
              <a:avLst/>
            </a:prstGeom>
            <a:noFill/>
          </p:spPr>
          <p:txBody>
            <a:bodyPr wrap="none" rtlCol="0">
              <a:spAutoFit/>
            </a:bodyPr>
            <a:lstStyle/>
            <a:p>
              <a:r>
                <a:rPr lang="el-GR" dirty="0" smtClean="0"/>
                <a:t>13</a:t>
              </a:r>
              <a:endParaRPr lang="el-GR" dirty="0"/>
            </a:p>
          </p:txBody>
        </p:sp>
        <p:sp>
          <p:nvSpPr>
            <p:cNvPr id="91" name="TextBox 90"/>
            <p:cNvSpPr txBox="1"/>
            <p:nvPr/>
          </p:nvSpPr>
          <p:spPr>
            <a:xfrm>
              <a:off x="7122575" y="3423682"/>
              <a:ext cx="490840" cy="461665"/>
            </a:xfrm>
            <a:prstGeom prst="rect">
              <a:avLst/>
            </a:prstGeom>
            <a:noFill/>
          </p:spPr>
          <p:txBody>
            <a:bodyPr wrap="none" rtlCol="0">
              <a:spAutoFit/>
            </a:bodyPr>
            <a:lstStyle/>
            <a:p>
              <a:r>
                <a:rPr lang="el-GR" dirty="0" smtClean="0"/>
                <a:t>14</a:t>
              </a:r>
              <a:endParaRPr lang="el-GR" dirty="0"/>
            </a:p>
          </p:txBody>
        </p:sp>
        <p:sp>
          <p:nvSpPr>
            <p:cNvPr id="92" name="TextBox 91"/>
            <p:cNvSpPr txBox="1"/>
            <p:nvPr/>
          </p:nvSpPr>
          <p:spPr>
            <a:xfrm>
              <a:off x="7835050" y="3423682"/>
              <a:ext cx="479618" cy="461665"/>
            </a:xfrm>
            <a:prstGeom prst="rect">
              <a:avLst/>
            </a:prstGeom>
            <a:noFill/>
          </p:spPr>
          <p:txBody>
            <a:bodyPr wrap="none" rtlCol="0">
              <a:spAutoFit/>
            </a:bodyPr>
            <a:lstStyle/>
            <a:p>
              <a:r>
                <a:rPr lang="el-GR" dirty="0" smtClean="0"/>
                <a:t>15</a:t>
              </a:r>
              <a:endParaRPr lang="el-GR" dirty="0"/>
            </a:p>
          </p:txBody>
        </p:sp>
        <p:sp>
          <p:nvSpPr>
            <p:cNvPr id="93" name="Rectangle 92"/>
            <p:cNvSpPr/>
            <p:nvPr/>
          </p:nvSpPr>
          <p:spPr>
            <a:xfrm>
              <a:off x="2120265" y="3200400"/>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4" name="Rectangle 93"/>
            <p:cNvSpPr/>
            <p:nvPr/>
          </p:nvSpPr>
          <p:spPr>
            <a:xfrm>
              <a:off x="2566035" y="2924175"/>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5" name="Rectangle 94"/>
            <p:cNvSpPr/>
            <p:nvPr/>
          </p:nvSpPr>
          <p:spPr>
            <a:xfrm>
              <a:off x="3227070" y="2652712"/>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6" name="Rectangle 95"/>
            <p:cNvSpPr/>
            <p:nvPr/>
          </p:nvSpPr>
          <p:spPr>
            <a:xfrm>
              <a:off x="4983480" y="2376487"/>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7" name="Rectangle 96"/>
            <p:cNvSpPr/>
            <p:nvPr/>
          </p:nvSpPr>
          <p:spPr>
            <a:xfrm>
              <a:off x="5206365" y="210502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8" name="Rectangle 97"/>
            <p:cNvSpPr/>
            <p:nvPr/>
          </p:nvSpPr>
          <p:spPr>
            <a:xfrm>
              <a:off x="5763578" y="1828798"/>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9" name="Rectangle 98"/>
            <p:cNvSpPr/>
            <p:nvPr/>
          </p:nvSpPr>
          <p:spPr>
            <a:xfrm>
              <a:off x="6170317" y="1552572"/>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0" name="TextBox 99"/>
            <p:cNvSpPr txBox="1"/>
            <p:nvPr/>
          </p:nvSpPr>
          <p:spPr>
            <a:xfrm>
              <a:off x="2084068" y="2976562"/>
              <a:ext cx="301686" cy="307777"/>
            </a:xfrm>
            <a:prstGeom prst="rect">
              <a:avLst/>
            </a:prstGeom>
            <a:noFill/>
          </p:spPr>
          <p:txBody>
            <a:bodyPr wrap="none" rtlCol="0">
              <a:spAutoFit/>
            </a:bodyPr>
            <a:lstStyle/>
            <a:p>
              <a:r>
                <a:rPr lang="el-GR" sz="1400" b="1" dirty="0" smtClean="0"/>
                <a:t>6</a:t>
              </a:r>
              <a:endParaRPr lang="el-GR" sz="1400" b="1" dirty="0"/>
            </a:p>
          </p:txBody>
        </p:sp>
        <p:sp>
          <p:nvSpPr>
            <p:cNvPr id="101" name="TextBox 100"/>
            <p:cNvSpPr txBox="1"/>
            <p:nvPr/>
          </p:nvSpPr>
          <p:spPr>
            <a:xfrm>
              <a:off x="2544127" y="2705097"/>
              <a:ext cx="272832" cy="307777"/>
            </a:xfrm>
            <a:prstGeom prst="rect">
              <a:avLst/>
            </a:prstGeom>
            <a:noFill/>
          </p:spPr>
          <p:txBody>
            <a:bodyPr wrap="none" rtlCol="0">
              <a:spAutoFit/>
            </a:bodyPr>
            <a:lstStyle/>
            <a:p>
              <a:r>
                <a:rPr lang="el-GR" sz="1400" b="1" dirty="0" smtClean="0"/>
                <a:t>1</a:t>
              </a:r>
              <a:endParaRPr lang="el-GR" sz="1400" b="1" dirty="0"/>
            </a:p>
          </p:txBody>
        </p:sp>
        <p:sp>
          <p:nvSpPr>
            <p:cNvPr id="102" name="TextBox 101"/>
            <p:cNvSpPr txBox="1"/>
            <p:nvPr/>
          </p:nvSpPr>
          <p:spPr>
            <a:xfrm>
              <a:off x="3198496" y="2419348"/>
              <a:ext cx="301686" cy="307777"/>
            </a:xfrm>
            <a:prstGeom prst="rect">
              <a:avLst/>
            </a:prstGeom>
            <a:noFill/>
          </p:spPr>
          <p:txBody>
            <a:bodyPr wrap="none" rtlCol="0">
              <a:spAutoFit/>
            </a:bodyPr>
            <a:lstStyle/>
            <a:p>
              <a:r>
                <a:rPr lang="el-GR" sz="1400" b="1" dirty="0" smtClean="0"/>
                <a:t>2</a:t>
              </a:r>
              <a:endParaRPr lang="el-GR" sz="1400" b="1" dirty="0"/>
            </a:p>
          </p:txBody>
        </p:sp>
        <p:sp>
          <p:nvSpPr>
            <p:cNvPr id="103" name="TextBox 102"/>
            <p:cNvSpPr txBox="1"/>
            <p:nvPr/>
          </p:nvSpPr>
          <p:spPr>
            <a:xfrm>
              <a:off x="4935852" y="2133595"/>
              <a:ext cx="301686" cy="307777"/>
            </a:xfrm>
            <a:prstGeom prst="rect">
              <a:avLst/>
            </a:prstGeom>
            <a:noFill/>
          </p:spPr>
          <p:txBody>
            <a:bodyPr wrap="none" rtlCol="0">
              <a:spAutoFit/>
            </a:bodyPr>
            <a:lstStyle/>
            <a:p>
              <a:r>
                <a:rPr lang="el-GR" sz="1400" b="1" dirty="0" smtClean="0"/>
                <a:t>4</a:t>
              </a:r>
              <a:endParaRPr lang="el-GR" sz="1400" b="1" dirty="0"/>
            </a:p>
          </p:txBody>
        </p:sp>
        <p:sp>
          <p:nvSpPr>
            <p:cNvPr id="104" name="TextBox 103"/>
            <p:cNvSpPr txBox="1"/>
            <p:nvPr/>
          </p:nvSpPr>
          <p:spPr>
            <a:xfrm>
              <a:off x="5173025" y="1857368"/>
              <a:ext cx="301686" cy="307777"/>
            </a:xfrm>
            <a:prstGeom prst="rect">
              <a:avLst/>
            </a:prstGeom>
            <a:noFill/>
          </p:spPr>
          <p:txBody>
            <a:bodyPr wrap="none" rtlCol="0">
              <a:spAutoFit/>
            </a:bodyPr>
            <a:lstStyle/>
            <a:p>
              <a:r>
                <a:rPr lang="el-GR" sz="1400" b="1" dirty="0" smtClean="0"/>
                <a:t>3</a:t>
              </a:r>
              <a:endParaRPr lang="el-GR" sz="1400" b="1" dirty="0"/>
            </a:p>
          </p:txBody>
        </p:sp>
        <p:sp>
          <p:nvSpPr>
            <p:cNvPr id="105" name="TextBox 104"/>
            <p:cNvSpPr txBox="1"/>
            <p:nvPr/>
          </p:nvSpPr>
          <p:spPr>
            <a:xfrm>
              <a:off x="5725475" y="1585907"/>
              <a:ext cx="301686" cy="307777"/>
            </a:xfrm>
            <a:prstGeom prst="rect">
              <a:avLst/>
            </a:prstGeom>
            <a:noFill/>
          </p:spPr>
          <p:txBody>
            <a:bodyPr wrap="none" rtlCol="0">
              <a:spAutoFit/>
            </a:bodyPr>
            <a:lstStyle/>
            <a:p>
              <a:r>
                <a:rPr lang="el-GR" sz="1400" b="1" dirty="0" smtClean="0"/>
                <a:t>5</a:t>
              </a:r>
              <a:endParaRPr lang="el-GR" sz="1400" b="1" dirty="0"/>
            </a:p>
          </p:txBody>
        </p:sp>
        <p:sp>
          <p:nvSpPr>
            <p:cNvPr id="106" name="TextBox 105"/>
            <p:cNvSpPr txBox="1"/>
            <p:nvPr/>
          </p:nvSpPr>
          <p:spPr>
            <a:xfrm>
              <a:off x="6132193" y="1304919"/>
              <a:ext cx="284052" cy="307777"/>
            </a:xfrm>
            <a:prstGeom prst="rect">
              <a:avLst/>
            </a:prstGeom>
            <a:noFill/>
          </p:spPr>
          <p:txBody>
            <a:bodyPr wrap="none" rtlCol="0">
              <a:spAutoFit/>
            </a:bodyPr>
            <a:lstStyle/>
            <a:p>
              <a:r>
                <a:rPr lang="el-GR" sz="1400" b="1" dirty="0" smtClean="0"/>
                <a:t>7</a:t>
              </a:r>
              <a:endParaRPr lang="el-GR" sz="1400" b="1" dirty="0"/>
            </a:p>
          </p:txBody>
        </p:sp>
        <p:sp>
          <p:nvSpPr>
            <p:cNvPr id="107" name="Rectangle 106"/>
            <p:cNvSpPr/>
            <p:nvPr/>
          </p:nvSpPr>
          <p:spPr>
            <a:xfrm>
              <a:off x="1848072" y="404852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TextBox 107"/>
            <p:cNvSpPr txBox="1"/>
            <p:nvPr/>
          </p:nvSpPr>
          <p:spPr>
            <a:xfrm>
              <a:off x="1811875" y="3824686"/>
              <a:ext cx="272832" cy="307777"/>
            </a:xfrm>
            <a:prstGeom prst="rect">
              <a:avLst/>
            </a:prstGeom>
            <a:noFill/>
          </p:spPr>
          <p:txBody>
            <a:bodyPr wrap="none" rtlCol="0">
              <a:spAutoFit/>
            </a:bodyPr>
            <a:lstStyle/>
            <a:p>
              <a:r>
                <a:rPr lang="el-GR" sz="1400" b="1" dirty="0" smtClean="0"/>
                <a:t>1</a:t>
              </a:r>
              <a:endParaRPr lang="el-GR" sz="1400" b="1" dirty="0"/>
            </a:p>
          </p:txBody>
        </p:sp>
        <p:sp>
          <p:nvSpPr>
            <p:cNvPr id="109" name="Rectangle 108"/>
            <p:cNvSpPr/>
            <p:nvPr/>
          </p:nvSpPr>
          <p:spPr>
            <a:xfrm>
              <a:off x="2114772" y="432284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Rectangle 109"/>
            <p:cNvSpPr/>
            <p:nvPr/>
          </p:nvSpPr>
          <p:spPr>
            <a:xfrm>
              <a:off x="2640552" y="459716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1" name="Rectangle 110"/>
            <p:cNvSpPr/>
            <p:nvPr/>
          </p:nvSpPr>
          <p:spPr>
            <a:xfrm>
              <a:off x="4370292" y="486767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2" name="Rectangle 111"/>
            <p:cNvSpPr/>
            <p:nvPr/>
          </p:nvSpPr>
          <p:spPr>
            <a:xfrm>
              <a:off x="4804632" y="514961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3" name="Rectangle 112"/>
            <p:cNvSpPr/>
            <p:nvPr/>
          </p:nvSpPr>
          <p:spPr>
            <a:xfrm>
              <a:off x="5566632" y="542012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4" name="Rectangle 113"/>
            <p:cNvSpPr/>
            <p:nvPr/>
          </p:nvSpPr>
          <p:spPr>
            <a:xfrm>
              <a:off x="5833332" y="569825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5" name="TextBox 114"/>
            <p:cNvSpPr txBox="1"/>
            <p:nvPr/>
          </p:nvSpPr>
          <p:spPr>
            <a:xfrm>
              <a:off x="2070955" y="4102816"/>
              <a:ext cx="301686" cy="307777"/>
            </a:xfrm>
            <a:prstGeom prst="rect">
              <a:avLst/>
            </a:prstGeom>
            <a:noFill/>
          </p:spPr>
          <p:txBody>
            <a:bodyPr wrap="none" rtlCol="0">
              <a:spAutoFit/>
            </a:bodyPr>
            <a:lstStyle/>
            <a:p>
              <a:r>
                <a:rPr lang="el-GR" sz="1400" b="1" dirty="0" smtClean="0"/>
                <a:t>6</a:t>
              </a:r>
              <a:endParaRPr lang="el-GR" sz="1400" b="1" dirty="0"/>
            </a:p>
          </p:txBody>
        </p:sp>
        <p:sp>
          <p:nvSpPr>
            <p:cNvPr id="116" name="TextBox 115"/>
            <p:cNvSpPr txBox="1"/>
            <p:nvPr/>
          </p:nvSpPr>
          <p:spPr>
            <a:xfrm>
              <a:off x="2608165" y="4365706"/>
              <a:ext cx="296876" cy="307777"/>
            </a:xfrm>
            <a:prstGeom prst="rect">
              <a:avLst/>
            </a:prstGeom>
            <a:noFill/>
          </p:spPr>
          <p:txBody>
            <a:bodyPr wrap="none" rtlCol="0">
              <a:spAutoFit/>
            </a:bodyPr>
            <a:lstStyle/>
            <a:p>
              <a:r>
                <a:rPr lang="el-GR" sz="1400" b="1" dirty="0" smtClean="0"/>
                <a:t>2</a:t>
              </a:r>
              <a:endParaRPr lang="el-GR" sz="1400" b="1" dirty="0"/>
            </a:p>
          </p:txBody>
        </p:sp>
        <p:sp>
          <p:nvSpPr>
            <p:cNvPr id="117" name="TextBox 116"/>
            <p:cNvSpPr txBox="1"/>
            <p:nvPr/>
          </p:nvSpPr>
          <p:spPr>
            <a:xfrm>
              <a:off x="4341715" y="4613356"/>
              <a:ext cx="296876" cy="307777"/>
            </a:xfrm>
            <a:prstGeom prst="rect">
              <a:avLst/>
            </a:prstGeom>
            <a:noFill/>
          </p:spPr>
          <p:txBody>
            <a:bodyPr wrap="none" rtlCol="0">
              <a:spAutoFit/>
            </a:bodyPr>
            <a:lstStyle/>
            <a:p>
              <a:r>
                <a:rPr lang="el-GR" sz="1400" b="1" dirty="0" smtClean="0"/>
                <a:t>3</a:t>
              </a:r>
              <a:endParaRPr lang="el-GR" sz="1400" b="1" dirty="0"/>
            </a:p>
          </p:txBody>
        </p:sp>
        <p:sp>
          <p:nvSpPr>
            <p:cNvPr id="118" name="TextBox 117"/>
            <p:cNvSpPr txBox="1"/>
            <p:nvPr/>
          </p:nvSpPr>
          <p:spPr>
            <a:xfrm>
              <a:off x="4757005" y="4902916"/>
              <a:ext cx="301686" cy="307777"/>
            </a:xfrm>
            <a:prstGeom prst="rect">
              <a:avLst/>
            </a:prstGeom>
            <a:noFill/>
          </p:spPr>
          <p:txBody>
            <a:bodyPr wrap="none" rtlCol="0">
              <a:spAutoFit/>
            </a:bodyPr>
            <a:lstStyle/>
            <a:p>
              <a:r>
                <a:rPr lang="el-GR" sz="1400" b="1" dirty="0" smtClean="0"/>
                <a:t>4</a:t>
              </a:r>
              <a:endParaRPr lang="el-GR" sz="1400" b="1" dirty="0"/>
            </a:p>
          </p:txBody>
        </p:sp>
        <p:sp>
          <p:nvSpPr>
            <p:cNvPr id="119" name="TextBox 118"/>
            <p:cNvSpPr txBox="1"/>
            <p:nvPr/>
          </p:nvSpPr>
          <p:spPr>
            <a:xfrm>
              <a:off x="5530435" y="5184856"/>
              <a:ext cx="292068" cy="307777"/>
            </a:xfrm>
            <a:prstGeom prst="rect">
              <a:avLst/>
            </a:prstGeom>
            <a:noFill/>
          </p:spPr>
          <p:txBody>
            <a:bodyPr wrap="none" rtlCol="0">
              <a:spAutoFit/>
            </a:bodyPr>
            <a:lstStyle/>
            <a:p>
              <a:r>
                <a:rPr lang="el-GR" sz="1400" b="1" dirty="0" smtClean="0"/>
                <a:t>5</a:t>
              </a:r>
              <a:endParaRPr lang="el-GR" sz="1400" b="1" dirty="0"/>
            </a:p>
          </p:txBody>
        </p:sp>
        <p:sp>
          <p:nvSpPr>
            <p:cNvPr id="120" name="TextBox 119"/>
            <p:cNvSpPr txBox="1"/>
            <p:nvPr/>
          </p:nvSpPr>
          <p:spPr>
            <a:xfrm>
              <a:off x="5789515" y="5443936"/>
              <a:ext cx="284052" cy="307777"/>
            </a:xfrm>
            <a:prstGeom prst="rect">
              <a:avLst/>
            </a:prstGeom>
            <a:noFill/>
          </p:spPr>
          <p:txBody>
            <a:bodyPr wrap="none" rtlCol="0">
              <a:spAutoFit/>
            </a:bodyPr>
            <a:lstStyle/>
            <a:p>
              <a:r>
                <a:rPr lang="el-GR" sz="1400" b="1" dirty="0" smtClean="0"/>
                <a:t>7</a:t>
              </a:r>
              <a:endParaRPr lang="el-GR" sz="1400" b="1" dirty="0"/>
            </a:p>
          </p:txBody>
        </p:sp>
        <p:sp>
          <p:nvSpPr>
            <p:cNvPr id="121" name="Rectangle 120"/>
            <p:cNvSpPr/>
            <p:nvPr/>
          </p:nvSpPr>
          <p:spPr>
            <a:xfrm>
              <a:off x="359230" y="3439885"/>
              <a:ext cx="8403770" cy="3973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0" name="TextBox 59"/>
          <p:cNvSpPr txBox="1"/>
          <p:nvPr/>
        </p:nvSpPr>
        <p:spPr>
          <a:xfrm>
            <a:off x="552015" y="178125"/>
            <a:ext cx="5851602" cy="369332"/>
          </a:xfrm>
          <a:prstGeom prst="rect">
            <a:avLst/>
          </a:prstGeom>
          <a:noFill/>
        </p:spPr>
        <p:txBody>
          <a:bodyPr wrap="none" rtlCol="0">
            <a:spAutoFit/>
          </a:bodyPr>
          <a:lstStyle/>
          <a:p>
            <a:r>
              <a:rPr lang="el-GR" dirty="0" smtClean="0"/>
              <a:t>Ηλικίες ανατολής κοριτσιών – μέσος όρος ± 1 τυπ. απόκλιση</a:t>
            </a:r>
            <a:endParaRPr lang="el-GR" dirty="0"/>
          </a:p>
        </p:txBody>
      </p:sp>
      <p:sp>
        <p:nvSpPr>
          <p:cNvPr id="123" name="Oval 122"/>
          <p:cNvSpPr/>
          <p:nvPr/>
        </p:nvSpPr>
        <p:spPr>
          <a:xfrm>
            <a:off x="2537012" y="1658471"/>
            <a:ext cx="1488141" cy="50202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1"/>
          <p:cNvGrpSpPr/>
          <p:nvPr/>
        </p:nvGrpSpPr>
        <p:grpSpPr>
          <a:xfrm>
            <a:off x="382978" y="633156"/>
            <a:ext cx="8403771" cy="4293620"/>
            <a:chOff x="359229" y="1275907"/>
            <a:chExt cx="8403771" cy="4809207"/>
          </a:xfrm>
        </p:grpSpPr>
        <p:cxnSp>
          <p:nvCxnSpPr>
            <p:cNvPr id="63" name="Straight Connector 62"/>
            <p:cNvCxnSpPr/>
            <p:nvPr/>
          </p:nvCxnSpPr>
          <p:spPr>
            <a:xfrm>
              <a:off x="1765005" y="1275907"/>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3172047" y="1275907"/>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4568456" y="1275907"/>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975498" y="1275907"/>
              <a:ext cx="0" cy="4805916"/>
            </a:xfrm>
            <a:prstGeom prst="line">
              <a:avLst/>
            </a:prstGeom>
            <a:ln w="19050">
              <a:prstDash val="sysDash"/>
            </a:ln>
          </p:spPr>
          <p:style>
            <a:lnRef idx="1">
              <a:schemeClr val="accent1"/>
            </a:lnRef>
            <a:fillRef idx="0">
              <a:schemeClr val="accent1"/>
            </a:fillRef>
            <a:effectRef idx="0">
              <a:schemeClr val="accent1"/>
            </a:effectRef>
            <a:fontRef idx="minor">
              <a:schemeClr val="tx1"/>
            </a:fontRef>
          </p:style>
        </p:cxnSp>
        <p:sp>
          <p:nvSpPr>
            <p:cNvPr id="67" name="Rectangle 66"/>
            <p:cNvSpPr/>
            <p:nvPr/>
          </p:nvSpPr>
          <p:spPr>
            <a:xfrm>
              <a:off x="359229" y="1284514"/>
              <a:ext cx="8403771" cy="4800600"/>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8" name="Straight Connector 67"/>
            <p:cNvCxnSpPr/>
            <p:nvPr/>
          </p:nvCxnSpPr>
          <p:spPr>
            <a:xfrm>
              <a:off x="1562100" y="3268293"/>
              <a:ext cx="11620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015490" y="2995390"/>
              <a:ext cx="11468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2567940" y="2717725"/>
              <a:ext cx="13639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133850" y="2448919"/>
              <a:ext cx="176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4335780" y="2171585"/>
              <a:ext cx="18211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4789170" y="1899014"/>
              <a:ext cx="20193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5208270" y="1621680"/>
              <a:ext cx="19812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1360170" y="4115728"/>
              <a:ext cx="1016958"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1623060" y="4387759"/>
              <a:ext cx="10210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2091690" y="4663190"/>
              <a:ext cx="117348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520440" y="4935221"/>
              <a:ext cx="175641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3920490" y="5210296"/>
              <a:ext cx="180594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716780" y="5485727"/>
              <a:ext cx="176022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880610" y="5761158"/>
              <a:ext cx="196977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2" name="TextBox 81"/>
            <p:cNvSpPr txBox="1"/>
            <p:nvPr/>
          </p:nvSpPr>
          <p:spPr>
            <a:xfrm>
              <a:off x="882502" y="3423682"/>
              <a:ext cx="346570" cy="461665"/>
            </a:xfrm>
            <a:prstGeom prst="rect">
              <a:avLst/>
            </a:prstGeom>
            <a:noFill/>
          </p:spPr>
          <p:txBody>
            <a:bodyPr wrap="none" rtlCol="0">
              <a:spAutoFit/>
            </a:bodyPr>
            <a:lstStyle/>
            <a:p>
              <a:r>
                <a:rPr lang="el-GR" dirty="0" smtClean="0"/>
                <a:t>5</a:t>
              </a:r>
              <a:endParaRPr lang="el-GR" dirty="0"/>
            </a:p>
          </p:txBody>
        </p:sp>
        <p:sp>
          <p:nvSpPr>
            <p:cNvPr id="83" name="TextBox 82"/>
            <p:cNvSpPr txBox="1"/>
            <p:nvPr/>
          </p:nvSpPr>
          <p:spPr>
            <a:xfrm>
              <a:off x="1583101" y="3423682"/>
              <a:ext cx="359394" cy="461665"/>
            </a:xfrm>
            <a:prstGeom prst="rect">
              <a:avLst/>
            </a:prstGeom>
            <a:noFill/>
          </p:spPr>
          <p:txBody>
            <a:bodyPr wrap="none" rtlCol="0">
              <a:spAutoFit/>
            </a:bodyPr>
            <a:lstStyle/>
            <a:p>
              <a:r>
                <a:rPr lang="el-GR" dirty="0" smtClean="0"/>
                <a:t>6</a:t>
              </a:r>
              <a:endParaRPr lang="el-GR" dirty="0"/>
            </a:p>
          </p:txBody>
        </p:sp>
        <p:sp>
          <p:nvSpPr>
            <p:cNvPr id="84" name="TextBox 83"/>
            <p:cNvSpPr txBox="1"/>
            <p:nvPr/>
          </p:nvSpPr>
          <p:spPr>
            <a:xfrm>
              <a:off x="2295576" y="3423682"/>
              <a:ext cx="346570" cy="461665"/>
            </a:xfrm>
            <a:prstGeom prst="rect">
              <a:avLst/>
            </a:prstGeom>
            <a:noFill/>
          </p:spPr>
          <p:txBody>
            <a:bodyPr wrap="none" rtlCol="0">
              <a:spAutoFit/>
            </a:bodyPr>
            <a:lstStyle/>
            <a:p>
              <a:r>
                <a:rPr lang="el-GR" dirty="0" smtClean="0"/>
                <a:t>7</a:t>
              </a:r>
              <a:endParaRPr lang="el-GR" dirty="0"/>
            </a:p>
          </p:txBody>
        </p:sp>
        <p:sp>
          <p:nvSpPr>
            <p:cNvPr id="85" name="TextBox 84"/>
            <p:cNvSpPr txBox="1"/>
            <p:nvPr/>
          </p:nvSpPr>
          <p:spPr>
            <a:xfrm>
              <a:off x="2984299" y="3423682"/>
              <a:ext cx="367408" cy="461665"/>
            </a:xfrm>
            <a:prstGeom prst="rect">
              <a:avLst/>
            </a:prstGeom>
            <a:noFill/>
          </p:spPr>
          <p:txBody>
            <a:bodyPr wrap="none" rtlCol="0">
              <a:spAutoFit/>
            </a:bodyPr>
            <a:lstStyle/>
            <a:p>
              <a:r>
                <a:rPr lang="el-GR" dirty="0" smtClean="0"/>
                <a:t>8</a:t>
              </a:r>
              <a:endParaRPr lang="el-GR" dirty="0"/>
            </a:p>
          </p:txBody>
        </p:sp>
        <p:sp>
          <p:nvSpPr>
            <p:cNvPr id="86" name="TextBox 85"/>
            <p:cNvSpPr txBox="1"/>
            <p:nvPr/>
          </p:nvSpPr>
          <p:spPr>
            <a:xfrm>
              <a:off x="3684898" y="3423682"/>
              <a:ext cx="359394" cy="461665"/>
            </a:xfrm>
            <a:prstGeom prst="rect">
              <a:avLst/>
            </a:prstGeom>
            <a:noFill/>
          </p:spPr>
          <p:txBody>
            <a:bodyPr wrap="none" rtlCol="0">
              <a:spAutoFit/>
            </a:bodyPr>
            <a:lstStyle/>
            <a:p>
              <a:r>
                <a:rPr lang="el-GR" dirty="0" smtClean="0"/>
                <a:t>9</a:t>
              </a:r>
              <a:endParaRPr lang="el-GR" dirty="0"/>
            </a:p>
          </p:txBody>
        </p:sp>
        <p:sp>
          <p:nvSpPr>
            <p:cNvPr id="87" name="TextBox 86"/>
            <p:cNvSpPr txBox="1"/>
            <p:nvPr/>
          </p:nvSpPr>
          <p:spPr>
            <a:xfrm>
              <a:off x="4314241" y="3423682"/>
              <a:ext cx="506870" cy="461665"/>
            </a:xfrm>
            <a:prstGeom prst="rect">
              <a:avLst/>
            </a:prstGeom>
            <a:noFill/>
          </p:spPr>
          <p:txBody>
            <a:bodyPr wrap="none" rtlCol="0">
              <a:spAutoFit/>
            </a:bodyPr>
            <a:lstStyle/>
            <a:p>
              <a:r>
                <a:rPr lang="el-GR" dirty="0" smtClean="0"/>
                <a:t>10</a:t>
              </a:r>
              <a:endParaRPr lang="el-GR" dirty="0"/>
            </a:p>
          </p:txBody>
        </p:sp>
        <p:sp>
          <p:nvSpPr>
            <p:cNvPr id="88" name="TextBox 87"/>
            <p:cNvSpPr txBox="1"/>
            <p:nvPr/>
          </p:nvSpPr>
          <p:spPr>
            <a:xfrm>
              <a:off x="5032654" y="3423682"/>
              <a:ext cx="450764" cy="461665"/>
            </a:xfrm>
            <a:prstGeom prst="rect">
              <a:avLst/>
            </a:prstGeom>
            <a:noFill/>
          </p:spPr>
          <p:txBody>
            <a:bodyPr wrap="none" rtlCol="0">
              <a:spAutoFit/>
            </a:bodyPr>
            <a:lstStyle/>
            <a:p>
              <a:r>
                <a:rPr lang="el-GR" dirty="0" smtClean="0"/>
                <a:t>11</a:t>
              </a:r>
              <a:endParaRPr lang="el-GR" dirty="0"/>
            </a:p>
          </p:txBody>
        </p:sp>
        <p:sp>
          <p:nvSpPr>
            <p:cNvPr id="89" name="TextBox 88"/>
            <p:cNvSpPr txBox="1"/>
            <p:nvPr/>
          </p:nvSpPr>
          <p:spPr>
            <a:xfrm>
              <a:off x="5727315" y="3423682"/>
              <a:ext cx="489236" cy="461665"/>
            </a:xfrm>
            <a:prstGeom prst="rect">
              <a:avLst/>
            </a:prstGeom>
            <a:noFill/>
          </p:spPr>
          <p:txBody>
            <a:bodyPr wrap="none" rtlCol="0">
              <a:spAutoFit/>
            </a:bodyPr>
            <a:lstStyle/>
            <a:p>
              <a:r>
                <a:rPr lang="el-GR" dirty="0" smtClean="0"/>
                <a:t>12</a:t>
              </a:r>
              <a:endParaRPr lang="el-GR" dirty="0"/>
            </a:p>
          </p:txBody>
        </p:sp>
        <p:sp>
          <p:nvSpPr>
            <p:cNvPr id="90" name="TextBox 89"/>
            <p:cNvSpPr txBox="1"/>
            <p:nvPr/>
          </p:nvSpPr>
          <p:spPr>
            <a:xfrm>
              <a:off x="6427914" y="3423682"/>
              <a:ext cx="487634" cy="461665"/>
            </a:xfrm>
            <a:prstGeom prst="rect">
              <a:avLst/>
            </a:prstGeom>
            <a:noFill/>
          </p:spPr>
          <p:txBody>
            <a:bodyPr wrap="none" rtlCol="0">
              <a:spAutoFit/>
            </a:bodyPr>
            <a:lstStyle/>
            <a:p>
              <a:r>
                <a:rPr lang="el-GR" dirty="0" smtClean="0"/>
                <a:t>13</a:t>
              </a:r>
              <a:endParaRPr lang="el-GR" dirty="0"/>
            </a:p>
          </p:txBody>
        </p:sp>
        <p:sp>
          <p:nvSpPr>
            <p:cNvPr id="91" name="TextBox 90"/>
            <p:cNvSpPr txBox="1"/>
            <p:nvPr/>
          </p:nvSpPr>
          <p:spPr>
            <a:xfrm>
              <a:off x="7122575" y="3423682"/>
              <a:ext cx="490840" cy="461665"/>
            </a:xfrm>
            <a:prstGeom prst="rect">
              <a:avLst/>
            </a:prstGeom>
            <a:noFill/>
          </p:spPr>
          <p:txBody>
            <a:bodyPr wrap="none" rtlCol="0">
              <a:spAutoFit/>
            </a:bodyPr>
            <a:lstStyle/>
            <a:p>
              <a:r>
                <a:rPr lang="el-GR" dirty="0" smtClean="0"/>
                <a:t>14</a:t>
              </a:r>
              <a:endParaRPr lang="el-GR" dirty="0"/>
            </a:p>
          </p:txBody>
        </p:sp>
        <p:sp>
          <p:nvSpPr>
            <p:cNvPr id="92" name="TextBox 91"/>
            <p:cNvSpPr txBox="1"/>
            <p:nvPr/>
          </p:nvSpPr>
          <p:spPr>
            <a:xfrm>
              <a:off x="7835050" y="3423682"/>
              <a:ext cx="479618" cy="461665"/>
            </a:xfrm>
            <a:prstGeom prst="rect">
              <a:avLst/>
            </a:prstGeom>
            <a:noFill/>
          </p:spPr>
          <p:txBody>
            <a:bodyPr wrap="none" rtlCol="0">
              <a:spAutoFit/>
            </a:bodyPr>
            <a:lstStyle/>
            <a:p>
              <a:r>
                <a:rPr lang="el-GR" dirty="0" smtClean="0"/>
                <a:t>15</a:t>
              </a:r>
              <a:endParaRPr lang="el-GR" dirty="0"/>
            </a:p>
          </p:txBody>
        </p:sp>
        <p:sp>
          <p:nvSpPr>
            <p:cNvPr id="93" name="Rectangle 92"/>
            <p:cNvSpPr/>
            <p:nvPr/>
          </p:nvSpPr>
          <p:spPr>
            <a:xfrm>
              <a:off x="2120265" y="3200400"/>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4" name="Rectangle 93"/>
            <p:cNvSpPr/>
            <p:nvPr/>
          </p:nvSpPr>
          <p:spPr>
            <a:xfrm>
              <a:off x="2566035" y="2924175"/>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5" name="Rectangle 94"/>
            <p:cNvSpPr/>
            <p:nvPr/>
          </p:nvSpPr>
          <p:spPr>
            <a:xfrm>
              <a:off x="3227070" y="2652712"/>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6" name="Rectangle 95"/>
            <p:cNvSpPr/>
            <p:nvPr/>
          </p:nvSpPr>
          <p:spPr>
            <a:xfrm>
              <a:off x="4983480" y="2376487"/>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7" name="Rectangle 96"/>
            <p:cNvSpPr/>
            <p:nvPr/>
          </p:nvSpPr>
          <p:spPr>
            <a:xfrm>
              <a:off x="5206365" y="210502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8" name="Rectangle 97"/>
            <p:cNvSpPr/>
            <p:nvPr/>
          </p:nvSpPr>
          <p:spPr>
            <a:xfrm>
              <a:off x="5763578" y="1828798"/>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99" name="Rectangle 98"/>
            <p:cNvSpPr/>
            <p:nvPr/>
          </p:nvSpPr>
          <p:spPr>
            <a:xfrm>
              <a:off x="6170317" y="1552572"/>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0" name="TextBox 99"/>
            <p:cNvSpPr txBox="1"/>
            <p:nvPr/>
          </p:nvSpPr>
          <p:spPr>
            <a:xfrm>
              <a:off x="2084068" y="2976562"/>
              <a:ext cx="301686" cy="307777"/>
            </a:xfrm>
            <a:prstGeom prst="rect">
              <a:avLst/>
            </a:prstGeom>
            <a:noFill/>
          </p:spPr>
          <p:txBody>
            <a:bodyPr wrap="none" rtlCol="0">
              <a:spAutoFit/>
            </a:bodyPr>
            <a:lstStyle/>
            <a:p>
              <a:r>
                <a:rPr lang="el-GR" sz="1400" b="1" dirty="0" smtClean="0"/>
                <a:t>6</a:t>
              </a:r>
              <a:endParaRPr lang="el-GR" sz="1400" b="1" dirty="0"/>
            </a:p>
          </p:txBody>
        </p:sp>
        <p:sp>
          <p:nvSpPr>
            <p:cNvPr id="101" name="TextBox 100"/>
            <p:cNvSpPr txBox="1"/>
            <p:nvPr/>
          </p:nvSpPr>
          <p:spPr>
            <a:xfrm>
              <a:off x="2544127" y="2705097"/>
              <a:ext cx="272832" cy="307777"/>
            </a:xfrm>
            <a:prstGeom prst="rect">
              <a:avLst/>
            </a:prstGeom>
            <a:noFill/>
          </p:spPr>
          <p:txBody>
            <a:bodyPr wrap="none" rtlCol="0">
              <a:spAutoFit/>
            </a:bodyPr>
            <a:lstStyle/>
            <a:p>
              <a:r>
                <a:rPr lang="el-GR" sz="1400" b="1" dirty="0" smtClean="0"/>
                <a:t>1</a:t>
              </a:r>
              <a:endParaRPr lang="el-GR" sz="1400" b="1" dirty="0"/>
            </a:p>
          </p:txBody>
        </p:sp>
        <p:sp>
          <p:nvSpPr>
            <p:cNvPr id="102" name="TextBox 101"/>
            <p:cNvSpPr txBox="1"/>
            <p:nvPr/>
          </p:nvSpPr>
          <p:spPr>
            <a:xfrm>
              <a:off x="3198496" y="2419348"/>
              <a:ext cx="301686" cy="307777"/>
            </a:xfrm>
            <a:prstGeom prst="rect">
              <a:avLst/>
            </a:prstGeom>
            <a:noFill/>
          </p:spPr>
          <p:txBody>
            <a:bodyPr wrap="none" rtlCol="0">
              <a:spAutoFit/>
            </a:bodyPr>
            <a:lstStyle/>
            <a:p>
              <a:r>
                <a:rPr lang="el-GR" sz="1400" b="1" dirty="0" smtClean="0"/>
                <a:t>2</a:t>
              </a:r>
              <a:endParaRPr lang="el-GR" sz="1400" b="1" dirty="0"/>
            </a:p>
          </p:txBody>
        </p:sp>
        <p:sp>
          <p:nvSpPr>
            <p:cNvPr id="103" name="TextBox 102"/>
            <p:cNvSpPr txBox="1"/>
            <p:nvPr/>
          </p:nvSpPr>
          <p:spPr>
            <a:xfrm>
              <a:off x="4935852" y="2133595"/>
              <a:ext cx="301686" cy="307777"/>
            </a:xfrm>
            <a:prstGeom prst="rect">
              <a:avLst/>
            </a:prstGeom>
            <a:noFill/>
          </p:spPr>
          <p:txBody>
            <a:bodyPr wrap="none" rtlCol="0">
              <a:spAutoFit/>
            </a:bodyPr>
            <a:lstStyle/>
            <a:p>
              <a:r>
                <a:rPr lang="el-GR" sz="1400" b="1" dirty="0" smtClean="0"/>
                <a:t>4</a:t>
              </a:r>
              <a:endParaRPr lang="el-GR" sz="1400" b="1" dirty="0"/>
            </a:p>
          </p:txBody>
        </p:sp>
        <p:sp>
          <p:nvSpPr>
            <p:cNvPr id="104" name="TextBox 103"/>
            <p:cNvSpPr txBox="1"/>
            <p:nvPr/>
          </p:nvSpPr>
          <p:spPr>
            <a:xfrm>
              <a:off x="5173025" y="1857368"/>
              <a:ext cx="301686" cy="307777"/>
            </a:xfrm>
            <a:prstGeom prst="rect">
              <a:avLst/>
            </a:prstGeom>
            <a:noFill/>
          </p:spPr>
          <p:txBody>
            <a:bodyPr wrap="none" rtlCol="0">
              <a:spAutoFit/>
            </a:bodyPr>
            <a:lstStyle/>
            <a:p>
              <a:r>
                <a:rPr lang="el-GR" sz="1400" b="1" dirty="0" smtClean="0"/>
                <a:t>3</a:t>
              </a:r>
              <a:endParaRPr lang="el-GR" sz="1400" b="1" dirty="0"/>
            </a:p>
          </p:txBody>
        </p:sp>
        <p:sp>
          <p:nvSpPr>
            <p:cNvPr id="105" name="TextBox 104"/>
            <p:cNvSpPr txBox="1"/>
            <p:nvPr/>
          </p:nvSpPr>
          <p:spPr>
            <a:xfrm>
              <a:off x="5725475" y="1585907"/>
              <a:ext cx="301686" cy="307777"/>
            </a:xfrm>
            <a:prstGeom prst="rect">
              <a:avLst/>
            </a:prstGeom>
            <a:noFill/>
          </p:spPr>
          <p:txBody>
            <a:bodyPr wrap="none" rtlCol="0">
              <a:spAutoFit/>
            </a:bodyPr>
            <a:lstStyle/>
            <a:p>
              <a:r>
                <a:rPr lang="el-GR" sz="1400" b="1" dirty="0" smtClean="0"/>
                <a:t>5</a:t>
              </a:r>
              <a:endParaRPr lang="el-GR" sz="1400" b="1" dirty="0"/>
            </a:p>
          </p:txBody>
        </p:sp>
        <p:sp>
          <p:nvSpPr>
            <p:cNvPr id="106" name="TextBox 105"/>
            <p:cNvSpPr txBox="1"/>
            <p:nvPr/>
          </p:nvSpPr>
          <p:spPr>
            <a:xfrm>
              <a:off x="6132193" y="1304919"/>
              <a:ext cx="284052" cy="307777"/>
            </a:xfrm>
            <a:prstGeom prst="rect">
              <a:avLst/>
            </a:prstGeom>
            <a:noFill/>
          </p:spPr>
          <p:txBody>
            <a:bodyPr wrap="none" rtlCol="0">
              <a:spAutoFit/>
            </a:bodyPr>
            <a:lstStyle/>
            <a:p>
              <a:r>
                <a:rPr lang="el-GR" sz="1400" b="1" dirty="0" smtClean="0"/>
                <a:t>7</a:t>
              </a:r>
              <a:endParaRPr lang="el-GR" sz="1400" b="1" dirty="0"/>
            </a:p>
          </p:txBody>
        </p:sp>
        <p:sp>
          <p:nvSpPr>
            <p:cNvPr id="107" name="Rectangle 106"/>
            <p:cNvSpPr/>
            <p:nvPr/>
          </p:nvSpPr>
          <p:spPr>
            <a:xfrm>
              <a:off x="1848072" y="404852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8" name="TextBox 107"/>
            <p:cNvSpPr txBox="1"/>
            <p:nvPr/>
          </p:nvSpPr>
          <p:spPr>
            <a:xfrm>
              <a:off x="1811875" y="3824686"/>
              <a:ext cx="272832" cy="307777"/>
            </a:xfrm>
            <a:prstGeom prst="rect">
              <a:avLst/>
            </a:prstGeom>
            <a:noFill/>
          </p:spPr>
          <p:txBody>
            <a:bodyPr wrap="none" rtlCol="0">
              <a:spAutoFit/>
            </a:bodyPr>
            <a:lstStyle/>
            <a:p>
              <a:r>
                <a:rPr lang="el-GR" sz="1400" b="1" dirty="0" smtClean="0"/>
                <a:t>1</a:t>
              </a:r>
              <a:endParaRPr lang="el-GR" sz="1400" b="1" dirty="0"/>
            </a:p>
          </p:txBody>
        </p:sp>
        <p:sp>
          <p:nvSpPr>
            <p:cNvPr id="109" name="Rectangle 108"/>
            <p:cNvSpPr/>
            <p:nvPr/>
          </p:nvSpPr>
          <p:spPr>
            <a:xfrm>
              <a:off x="2114772" y="432284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0" name="Rectangle 109"/>
            <p:cNvSpPr/>
            <p:nvPr/>
          </p:nvSpPr>
          <p:spPr>
            <a:xfrm>
              <a:off x="2640552" y="459716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1" name="Rectangle 110"/>
            <p:cNvSpPr/>
            <p:nvPr/>
          </p:nvSpPr>
          <p:spPr>
            <a:xfrm>
              <a:off x="4370292" y="486767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2" name="Rectangle 111"/>
            <p:cNvSpPr/>
            <p:nvPr/>
          </p:nvSpPr>
          <p:spPr>
            <a:xfrm>
              <a:off x="4804632" y="514961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3" name="Rectangle 112"/>
            <p:cNvSpPr/>
            <p:nvPr/>
          </p:nvSpPr>
          <p:spPr>
            <a:xfrm>
              <a:off x="5566632" y="542012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4" name="Rectangle 113"/>
            <p:cNvSpPr/>
            <p:nvPr/>
          </p:nvSpPr>
          <p:spPr>
            <a:xfrm>
              <a:off x="5833332" y="5698254"/>
              <a:ext cx="45719" cy="1285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5" name="TextBox 114"/>
            <p:cNvSpPr txBox="1"/>
            <p:nvPr/>
          </p:nvSpPr>
          <p:spPr>
            <a:xfrm>
              <a:off x="2070955" y="4102816"/>
              <a:ext cx="301686" cy="307777"/>
            </a:xfrm>
            <a:prstGeom prst="rect">
              <a:avLst/>
            </a:prstGeom>
            <a:noFill/>
          </p:spPr>
          <p:txBody>
            <a:bodyPr wrap="none" rtlCol="0">
              <a:spAutoFit/>
            </a:bodyPr>
            <a:lstStyle/>
            <a:p>
              <a:r>
                <a:rPr lang="el-GR" sz="1400" b="1" dirty="0" smtClean="0"/>
                <a:t>6</a:t>
              </a:r>
              <a:endParaRPr lang="el-GR" sz="1400" b="1" dirty="0"/>
            </a:p>
          </p:txBody>
        </p:sp>
        <p:sp>
          <p:nvSpPr>
            <p:cNvPr id="116" name="TextBox 115"/>
            <p:cNvSpPr txBox="1"/>
            <p:nvPr/>
          </p:nvSpPr>
          <p:spPr>
            <a:xfrm>
              <a:off x="2608165" y="4365706"/>
              <a:ext cx="296876" cy="307777"/>
            </a:xfrm>
            <a:prstGeom prst="rect">
              <a:avLst/>
            </a:prstGeom>
            <a:noFill/>
          </p:spPr>
          <p:txBody>
            <a:bodyPr wrap="none" rtlCol="0">
              <a:spAutoFit/>
            </a:bodyPr>
            <a:lstStyle/>
            <a:p>
              <a:r>
                <a:rPr lang="el-GR" sz="1400" b="1" dirty="0" smtClean="0"/>
                <a:t>2</a:t>
              </a:r>
              <a:endParaRPr lang="el-GR" sz="1400" b="1" dirty="0"/>
            </a:p>
          </p:txBody>
        </p:sp>
        <p:sp>
          <p:nvSpPr>
            <p:cNvPr id="117" name="TextBox 116"/>
            <p:cNvSpPr txBox="1"/>
            <p:nvPr/>
          </p:nvSpPr>
          <p:spPr>
            <a:xfrm>
              <a:off x="4341715" y="4613356"/>
              <a:ext cx="296876" cy="307777"/>
            </a:xfrm>
            <a:prstGeom prst="rect">
              <a:avLst/>
            </a:prstGeom>
            <a:noFill/>
          </p:spPr>
          <p:txBody>
            <a:bodyPr wrap="none" rtlCol="0">
              <a:spAutoFit/>
            </a:bodyPr>
            <a:lstStyle/>
            <a:p>
              <a:r>
                <a:rPr lang="el-GR" sz="1400" b="1" dirty="0" smtClean="0"/>
                <a:t>3</a:t>
              </a:r>
              <a:endParaRPr lang="el-GR" sz="1400" b="1" dirty="0"/>
            </a:p>
          </p:txBody>
        </p:sp>
        <p:sp>
          <p:nvSpPr>
            <p:cNvPr id="118" name="TextBox 117"/>
            <p:cNvSpPr txBox="1"/>
            <p:nvPr/>
          </p:nvSpPr>
          <p:spPr>
            <a:xfrm>
              <a:off x="4757005" y="4902916"/>
              <a:ext cx="301686" cy="307777"/>
            </a:xfrm>
            <a:prstGeom prst="rect">
              <a:avLst/>
            </a:prstGeom>
            <a:noFill/>
          </p:spPr>
          <p:txBody>
            <a:bodyPr wrap="none" rtlCol="0">
              <a:spAutoFit/>
            </a:bodyPr>
            <a:lstStyle/>
            <a:p>
              <a:r>
                <a:rPr lang="el-GR" sz="1400" b="1" dirty="0" smtClean="0"/>
                <a:t>4</a:t>
              </a:r>
              <a:endParaRPr lang="el-GR" sz="1400" b="1" dirty="0"/>
            </a:p>
          </p:txBody>
        </p:sp>
        <p:sp>
          <p:nvSpPr>
            <p:cNvPr id="119" name="TextBox 118"/>
            <p:cNvSpPr txBox="1"/>
            <p:nvPr/>
          </p:nvSpPr>
          <p:spPr>
            <a:xfrm>
              <a:off x="5530435" y="5184856"/>
              <a:ext cx="292068" cy="307777"/>
            </a:xfrm>
            <a:prstGeom prst="rect">
              <a:avLst/>
            </a:prstGeom>
            <a:noFill/>
          </p:spPr>
          <p:txBody>
            <a:bodyPr wrap="none" rtlCol="0">
              <a:spAutoFit/>
            </a:bodyPr>
            <a:lstStyle/>
            <a:p>
              <a:r>
                <a:rPr lang="el-GR" sz="1400" b="1" dirty="0" smtClean="0"/>
                <a:t>5</a:t>
              </a:r>
              <a:endParaRPr lang="el-GR" sz="1400" b="1" dirty="0"/>
            </a:p>
          </p:txBody>
        </p:sp>
        <p:sp>
          <p:nvSpPr>
            <p:cNvPr id="120" name="TextBox 119"/>
            <p:cNvSpPr txBox="1"/>
            <p:nvPr/>
          </p:nvSpPr>
          <p:spPr>
            <a:xfrm>
              <a:off x="5789515" y="5443936"/>
              <a:ext cx="284052" cy="307777"/>
            </a:xfrm>
            <a:prstGeom prst="rect">
              <a:avLst/>
            </a:prstGeom>
            <a:noFill/>
          </p:spPr>
          <p:txBody>
            <a:bodyPr wrap="none" rtlCol="0">
              <a:spAutoFit/>
            </a:bodyPr>
            <a:lstStyle/>
            <a:p>
              <a:r>
                <a:rPr lang="el-GR" sz="1400" b="1" dirty="0" smtClean="0"/>
                <a:t>7</a:t>
              </a:r>
              <a:endParaRPr lang="el-GR" sz="1400" b="1" dirty="0"/>
            </a:p>
          </p:txBody>
        </p:sp>
        <p:sp>
          <p:nvSpPr>
            <p:cNvPr id="121" name="Rectangle 120"/>
            <p:cNvSpPr/>
            <p:nvPr/>
          </p:nvSpPr>
          <p:spPr>
            <a:xfrm>
              <a:off x="359230" y="3439885"/>
              <a:ext cx="8403770" cy="397301"/>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60" name="TextBox 59"/>
          <p:cNvSpPr txBox="1"/>
          <p:nvPr/>
        </p:nvSpPr>
        <p:spPr>
          <a:xfrm>
            <a:off x="552015" y="178125"/>
            <a:ext cx="5851602" cy="369332"/>
          </a:xfrm>
          <a:prstGeom prst="rect">
            <a:avLst/>
          </a:prstGeom>
          <a:noFill/>
        </p:spPr>
        <p:txBody>
          <a:bodyPr wrap="none" rtlCol="0">
            <a:spAutoFit/>
          </a:bodyPr>
          <a:lstStyle/>
          <a:p>
            <a:r>
              <a:rPr lang="el-GR" dirty="0" smtClean="0"/>
              <a:t>Ηλικίες ανατολής κοριτσιών – μέσος όρος ± 1 τυπ. απόκλιση</a:t>
            </a:r>
            <a:endParaRPr lang="el-GR" dirty="0"/>
          </a:p>
        </p:txBody>
      </p:sp>
      <p:cxnSp>
        <p:nvCxnSpPr>
          <p:cNvPr id="124" name="Straight Connector 123"/>
          <p:cNvCxnSpPr/>
          <p:nvPr/>
        </p:nvCxnSpPr>
        <p:spPr>
          <a:xfrm>
            <a:off x="3851563" y="628073"/>
            <a:ext cx="0" cy="4301115"/>
          </a:xfrm>
          <a:prstGeom prst="line">
            <a:avLst/>
          </a:prstGeom>
          <a:ln w="38100">
            <a:solidFill>
              <a:srgbClr val="002060"/>
            </a:solidFill>
            <a:prstDash val="solid"/>
          </a:ln>
        </p:spPr>
        <p:style>
          <a:lnRef idx="1">
            <a:schemeClr val="accent1"/>
          </a:lnRef>
          <a:fillRef idx="0">
            <a:schemeClr val="accent1"/>
          </a:fillRef>
          <a:effectRef idx="0">
            <a:schemeClr val="accent1"/>
          </a:effectRef>
          <a:fontRef idx="minor">
            <a:schemeClr val="tx1"/>
          </a:fontRef>
        </p:style>
      </p:cxnSp>
      <p:grpSp>
        <p:nvGrpSpPr>
          <p:cNvPr id="3" name="Group 130"/>
          <p:cNvGrpSpPr/>
          <p:nvPr/>
        </p:nvGrpSpPr>
        <p:grpSpPr>
          <a:xfrm>
            <a:off x="2064332" y="628073"/>
            <a:ext cx="2435701" cy="4301115"/>
            <a:chOff x="2064332" y="628073"/>
            <a:chExt cx="2435701" cy="4301115"/>
          </a:xfrm>
        </p:grpSpPr>
        <p:sp>
          <p:nvSpPr>
            <p:cNvPr id="126" name="TextBox 125"/>
            <p:cNvSpPr txBox="1"/>
            <p:nvPr/>
          </p:nvSpPr>
          <p:spPr>
            <a:xfrm>
              <a:off x="3916219" y="1736437"/>
              <a:ext cx="583814" cy="369332"/>
            </a:xfrm>
            <a:prstGeom prst="rect">
              <a:avLst/>
            </a:prstGeom>
            <a:noFill/>
          </p:spPr>
          <p:txBody>
            <a:bodyPr wrap="none" rtlCol="0">
              <a:spAutoFit/>
            </a:bodyPr>
            <a:lstStyle/>
            <a:p>
              <a:r>
                <a:rPr lang="el-GR" dirty="0" smtClean="0">
                  <a:solidFill>
                    <a:srgbClr val="FF0000"/>
                  </a:solidFill>
                </a:rPr>
                <a:t>84%</a:t>
              </a:r>
              <a:endParaRPr lang="el-GR" dirty="0">
                <a:solidFill>
                  <a:srgbClr val="FF0000"/>
                </a:solidFill>
              </a:endParaRPr>
            </a:p>
          </p:txBody>
        </p:sp>
        <p:sp>
          <p:nvSpPr>
            <p:cNvPr id="127" name="TextBox 126"/>
            <p:cNvSpPr txBox="1"/>
            <p:nvPr/>
          </p:nvSpPr>
          <p:spPr>
            <a:xfrm>
              <a:off x="2064332" y="1736437"/>
              <a:ext cx="583814" cy="369332"/>
            </a:xfrm>
            <a:prstGeom prst="rect">
              <a:avLst/>
            </a:prstGeom>
            <a:noFill/>
          </p:spPr>
          <p:txBody>
            <a:bodyPr wrap="none" rtlCol="0">
              <a:spAutoFit/>
            </a:bodyPr>
            <a:lstStyle/>
            <a:p>
              <a:r>
                <a:rPr lang="el-GR" dirty="0" smtClean="0">
                  <a:solidFill>
                    <a:srgbClr val="FF0000"/>
                  </a:solidFill>
                </a:rPr>
                <a:t>16%</a:t>
              </a:r>
              <a:endParaRPr lang="el-GR" dirty="0">
                <a:solidFill>
                  <a:srgbClr val="FF0000"/>
                </a:solidFill>
              </a:endParaRPr>
            </a:p>
          </p:txBody>
        </p:sp>
        <p:cxnSp>
          <p:nvCxnSpPr>
            <p:cNvPr id="128" name="Straight Connector 127"/>
            <p:cNvCxnSpPr/>
            <p:nvPr/>
          </p:nvCxnSpPr>
          <p:spPr>
            <a:xfrm>
              <a:off x="3283526" y="628073"/>
              <a:ext cx="0" cy="4301115"/>
            </a:xfrm>
            <a:prstGeom prst="line">
              <a:avLst/>
            </a:prstGeom>
            <a:ln w="38100">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a:xfrm>
              <a:off x="2604652" y="628073"/>
              <a:ext cx="0" cy="430111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a:off x="3967014" y="628073"/>
              <a:ext cx="0" cy="4301115"/>
            </a:xfrm>
            <a:prstGeom prst="line">
              <a:avLst/>
            </a:prstGeom>
            <a:ln w="38100">
              <a:solidFill>
                <a:srgbClr val="92D050"/>
              </a:solidFill>
              <a:prstDash val="sysDash"/>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R.jpg"/>
          <p:cNvPicPr>
            <a:picLocks noChangeAspect="1"/>
          </p:cNvPicPr>
          <p:nvPr/>
        </p:nvPicPr>
        <p:blipFill>
          <a:blip r:embed="rId3"/>
          <a:srcRect l="2088" t="7074" r="1868" b="7009"/>
          <a:stretch>
            <a:fillRect/>
          </a:stretch>
        </p:blipFill>
        <p:spPr>
          <a:xfrm>
            <a:off x="3766731" y="3717575"/>
            <a:ext cx="2579873" cy="1332000"/>
          </a:xfrm>
          <a:prstGeom prst="rect">
            <a:avLst/>
          </a:prstGeom>
        </p:spPr>
      </p:pic>
      <p:pic>
        <p:nvPicPr>
          <p:cNvPr id="3" name="Picture 2" descr="Στέλλα_L.jpg"/>
          <p:cNvPicPr>
            <a:picLocks noChangeAspect="1"/>
          </p:cNvPicPr>
          <p:nvPr/>
        </p:nvPicPr>
        <p:blipFill>
          <a:blip r:embed="rId4"/>
          <a:srcRect l="2614" t="7118" r="2481" b="7910"/>
          <a:stretch>
            <a:fillRect/>
          </a:stretch>
        </p:blipFill>
        <p:spPr>
          <a:xfrm>
            <a:off x="6432259" y="3717575"/>
            <a:ext cx="2571892" cy="1332000"/>
          </a:xfrm>
          <a:prstGeom prst="rect">
            <a:avLst/>
          </a:prstGeom>
        </p:spPr>
      </p:pic>
      <p:pic>
        <p:nvPicPr>
          <p:cNvPr id="5" name="Picture 4" descr="Στέλλα_max.jpg"/>
          <p:cNvPicPr>
            <a:picLocks noChangeAspect="1"/>
          </p:cNvPicPr>
          <p:nvPr/>
        </p:nvPicPr>
        <p:blipFill>
          <a:blip r:embed="rId5"/>
          <a:stretch>
            <a:fillRect/>
          </a:stretch>
        </p:blipFill>
        <p:spPr>
          <a:xfrm>
            <a:off x="3755185" y="1702875"/>
            <a:ext cx="2405474" cy="1944000"/>
          </a:xfrm>
          <a:prstGeom prst="rect">
            <a:avLst/>
          </a:prstGeom>
        </p:spPr>
      </p:pic>
      <p:pic>
        <p:nvPicPr>
          <p:cNvPr id="4" name="Picture 3" descr="Στέλλα_mand.jpg"/>
          <p:cNvPicPr>
            <a:picLocks noChangeAspect="1"/>
          </p:cNvPicPr>
          <p:nvPr/>
        </p:nvPicPr>
        <p:blipFill>
          <a:blip r:embed="rId6"/>
          <a:srcRect l="2367" r="1733" b="6477"/>
          <a:stretch>
            <a:fillRect/>
          </a:stretch>
        </p:blipFill>
        <p:spPr>
          <a:xfrm>
            <a:off x="6215395" y="1702875"/>
            <a:ext cx="2793973" cy="1944000"/>
          </a:xfrm>
          <a:prstGeom prst="rect">
            <a:avLst/>
          </a:prstGeom>
        </p:spPr>
      </p:pic>
      <p:pic>
        <p:nvPicPr>
          <p:cNvPr id="7" name="Picture 6" descr="092018_F_closedHue.jpg"/>
          <p:cNvPicPr>
            <a:picLocks noChangeAspect="1"/>
          </p:cNvPicPr>
          <p:nvPr/>
        </p:nvPicPr>
        <p:blipFill>
          <a:blip r:embed="rId7"/>
          <a:srcRect b="8388"/>
          <a:stretch>
            <a:fillRect/>
          </a:stretch>
        </p:blipFill>
        <p:spPr>
          <a:xfrm>
            <a:off x="3751745" y="68580"/>
            <a:ext cx="2923375" cy="1555955"/>
          </a:xfrm>
          <a:prstGeom prst="rect">
            <a:avLst/>
          </a:prstGeom>
        </p:spPr>
      </p:pic>
      <p:pic>
        <p:nvPicPr>
          <p:cNvPr id="8" name="Picture 7" descr="Στέλλα_face_eyes.png"/>
          <p:cNvPicPr>
            <a:picLocks noChangeAspect="1"/>
          </p:cNvPicPr>
          <p:nvPr/>
        </p:nvPicPr>
        <p:blipFill>
          <a:blip r:embed="rId8"/>
          <a:srcRect l="7454" r="13129"/>
          <a:stretch>
            <a:fillRect/>
          </a:stretch>
        </p:blipFill>
        <p:spPr>
          <a:xfrm>
            <a:off x="1954655" y="179437"/>
            <a:ext cx="1710807" cy="2692760"/>
          </a:xfrm>
          <a:prstGeom prst="rect">
            <a:avLst/>
          </a:prstGeom>
        </p:spPr>
      </p:pic>
      <p:pic>
        <p:nvPicPr>
          <p:cNvPr id="9" name="Picture 8" descr="Στέλλα_profile.jpg"/>
          <p:cNvPicPr>
            <a:picLocks noChangeAspect="1"/>
          </p:cNvPicPr>
          <p:nvPr/>
        </p:nvPicPr>
        <p:blipFill>
          <a:blip r:embed="rId9"/>
          <a:srcRect l="20452"/>
          <a:stretch>
            <a:fillRect/>
          </a:stretch>
        </p:blipFill>
        <p:spPr>
          <a:xfrm>
            <a:off x="0" y="179436"/>
            <a:ext cx="1895168" cy="2688962"/>
          </a:xfrm>
          <a:prstGeom prst="rect">
            <a:avLst/>
          </a:prstGeom>
        </p:spPr>
      </p:pic>
      <p:sp>
        <p:nvSpPr>
          <p:cNvPr id="10" name="TextBox 9"/>
          <p:cNvSpPr txBox="1"/>
          <p:nvPr/>
        </p:nvSpPr>
        <p:spPr>
          <a:xfrm>
            <a:off x="6742719" y="137160"/>
            <a:ext cx="830612" cy="369332"/>
          </a:xfrm>
          <a:prstGeom prst="rect">
            <a:avLst/>
          </a:prstGeom>
          <a:noFill/>
        </p:spPr>
        <p:txBody>
          <a:bodyPr wrap="none" rtlCol="0">
            <a:spAutoFit/>
          </a:bodyPr>
          <a:lstStyle/>
          <a:p>
            <a:r>
              <a:rPr lang="el-GR" dirty="0" smtClean="0">
                <a:solidFill>
                  <a:schemeClr val="tx1">
                    <a:lumMod val="75000"/>
                    <a:lumOff val="25000"/>
                  </a:schemeClr>
                </a:solidFill>
              </a:rPr>
              <a:t>Στέλλα</a:t>
            </a:r>
            <a:endParaRPr lang="el-GR" dirty="0">
              <a:solidFill>
                <a:schemeClr val="tx1">
                  <a:lumMod val="75000"/>
                  <a:lumOff val="25000"/>
                </a:schemeClr>
              </a:solidFill>
            </a:endParaRPr>
          </a:p>
        </p:txBody>
      </p:sp>
      <p:sp>
        <p:nvSpPr>
          <p:cNvPr id="11" name="TextBox 10"/>
          <p:cNvSpPr txBox="1"/>
          <p:nvPr/>
        </p:nvSpPr>
        <p:spPr>
          <a:xfrm>
            <a:off x="6742719" y="518160"/>
            <a:ext cx="812851" cy="369332"/>
          </a:xfrm>
          <a:prstGeom prst="rect">
            <a:avLst/>
          </a:prstGeom>
          <a:noFill/>
        </p:spPr>
        <p:txBody>
          <a:bodyPr wrap="none" rtlCol="0">
            <a:spAutoFit/>
          </a:bodyPr>
          <a:lstStyle/>
          <a:p>
            <a:r>
              <a:rPr lang="el-GR" dirty="0" smtClean="0">
                <a:solidFill>
                  <a:schemeClr val="tx1">
                    <a:lumMod val="75000"/>
                    <a:lumOff val="25000"/>
                  </a:schemeClr>
                </a:solidFill>
              </a:rPr>
              <a:t>9 ετών</a:t>
            </a:r>
            <a:endParaRPr lang="el-GR" dirty="0">
              <a:solidFill>
                <a:schemeClr val="tx1">
                  <a:lumMod val="75000"/>
                  <a:lumOff val="25000"/>
                </a:schemeClr>
              </a:solidFill>
            </a:endParaRPr>
          </a:p>
        </p:txBody>
      </p:sp>
      <p:sp>
        <p:nvSpPr>
          <p:cNvPr id="12" name="TextBox 11"/>
          <p:cNvSpPr txBox="1"/>
          <p:nvPr/>
        </p:nvSpPr>
        <p:spPr>
          <a:xfrm>
            <a:off x="6742719" y="899160"/>
            <a:ext cx="2279361" cy="646331"/>
          </a:xfrm>
          <a:prstGeom prst="rect">
            <a:avLst/>
          </a:prstGeom>
          <a:noFill/>
        </p:spPr>
        <p:txBody>
          <a:bodyPr wrap="square" rtlCol="0">
            <a:spAutoFit/>
          </a:bodyPr>
          <a:lstStyle/>
          <a:p>
            <a:r>
              <a:rPr lang="el-GR" dirty="0" smtClean="0">
                <a:solidFill>
                  <a:schemeClr val="tx1">
                    <a:lumMod val="75000"/>
                    <a:lumOff val="25000"/>
                  </a:schemeClr>
                </a:solidFill>
              </a:rPr>
              <a:t>«Τα δόντια κλείνουν</a:t>
            </a:r>
            <a:r>
              <a:rPr lang="en-US" dirty="0" smtClean="0">
                <a:solidFill>
                  <a:schemeClr val="tx1">
                    <a:lumMod val="75000"/>
                    <a:lumOff val="25000"/>
                  </a:schemeClr>
                </a:solidFill>
              </a:rPr>
              <a:t/>
            </a:r>
            <a:br>
              <a:rPr lang="en-US" dirty="0" smtClean="0">
                <a:solidFill>
                  <a:schemeClr val="tx1">
                    <a:lumMod val="75000"/>
                    <a:lumOff val="25000"/>
                  </a:schemeClr>
                </a:solidFill>
              </a:rPr>
            </a:br>
            <a:r>
              <a:rPr lang="el-GR" dirty="0" smtClean="0">
                <a:solidFill>
                  <a:schemeClr val="tx1">
                    <a:lumMod val="75000"/>
                    <a:lumOff val="25000"/>
                  </a:schemeClr>
                </a:solidFill>
              </a:rPr>
              <a:t>από μέσα»</a:t>
            </a:r>
            <a:endParaRPr lang="el-GR" dirty="0">
              <a:solidFill>
                <a:schemeClr val="tx1">
                  <a:lumMod val="75000"/>
                  <a:lumOff val="25000"/>
                </a:schemeClr>
              </a:solidFill>
            </a:endParaRPr>
          </a:p>
        </p:txBody>
      </p:sp>
      <p:pic>
        <p:nvPicPr>
          <p:cNvPr id="13" name="Picture 12" descr="Στέλλα_pan.jpg"/>
          <p:cNvPicPr>
            <a:picLocks noChangeAspect="1"/>
          </p:cNvPicPr>
          <p:nvPr/>
        </p:nvPicPr>
        <p:blipFill>
          <a:blip r:embed="rId10"/>
          <a:srcRect l="19181" t="24575" r="17868" b="4214"/>
          <a:stretch>
            <a:fillRect/>
          </a:stretch>
        </p:blipFill>
        <p:spPr>
          <a:xfrm>
            <a:off x="121920" y="2941320"/>
            <a:ext cx="3565443" cy="185928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R.jpg"/>
          <p:cNvPicPr>
            <a:picLocks noChangeAspect="1"/>
          </p:cNvPicPr>
          <p:nvPr/>
        </p:nvPicPr>
        <p:blipFill>
          <a:blip r:embed="rId3"/>
          <a:stretch>
            <a:fillRect/>
          </a:stretch>
        </p:blipFill>
        <p:spPr>
          <a:xfrm>
            <a:off x="1105709" y="2932758"/>
            <a:ext cx="3430588" cy="1980000"/>
          </a:xfrm>
          <a:prstGeom prst="rect">
            <a:avLst/>
          </a:prstGeom>
        </p:spPr>
      </p:pic>
      <p:pic>
        <p:nvPicPr>
          <p:cNvPr id="3" name="Picture 2" descr="Στέλλα_L.jpg"/>
          <p:cNvPicPr>
            <a:picLocks noChangeAspect="1"/>
          </p:cNvPicPr>
          <p:nvPr/>
        </p:nvPicPr>
        <p:blipFill>
          <a:blip r:embed="rId4"/>
          <a:stretch>
            <a:fillRect/>
          </a:stretch>
        </p:blipFill>
        <p:spPr>
          <a:xfrm>
            <a:off x="4606182" y="2932758"/>
            <a:ext cx="3422958" cy="1980000"/>
          </a:xfrm>
          <a:prstGeom prst="rect">
            <a:avLst/>
          </a:prstGeom>
        </p:spPr>
      </p:pic>
      <p:pic>
        <p:nvPicPr>
          <p:cNvPr id="5" name="Picture 4" descr="Στέλλα_max.jpg"/>
          <p:cNvPicPr>
            <a:picLocks noChangeAspect="1"/>
          </p:cNvPicPr>
          <p:nvPr/>
        </p:nvPicPr>
        <p:blipFill>
          <a:blip r:embed="rId5"/>
          <a:stretch>
            <a:fillRect/>
          </a:stretch>
        </p:blipFill>
        <p:spPr>
          <a:xfrm>
            <a:off x="0" y="521289"/>
            <a:ext cx="2897389" cy="2341545"/>
          </a:xfrm>
          <a:prstGeom prst="rect">
            <a:avLst/>
          </a:prstGeom>
        </p:spPr>
      </p:pic>
      <p:pic>
        <p:nvPicPr>
          <p:cNvPr id="4" name="Picture 3" descr="Στέλλα_mand.jpg"/>
          <p:cNvPicPr>
            <a:picLocks noChangeAspect="1"/>
          </p:cNvPicPr>
          <p:nvPr/>
        </p:nvPicPr>
        <p:blipFill>
          <a:blip r:embed="rId6"/>
          <a:srcRect l="2367" r="1733" b="6477"/>
          <a:stretch>
            <a:fillRect/>
          </a:stretch>
        </p:blipFill>
        <p:spPr>
          <a:xfrm>
            <a:off x="6245385" y="854574"/>
            <a:ext cx="2898615" cy="2016808"/>
          </a:xfrm>
          <a:prstGeom prst="rect">
            <a:avLst/>
          </a:prstGeom>
        </p:spPr>
      </p:pic>
      <p:pic>
        <p:nvPicPr>
          <p:cNvPr id="7" name="Picture 6" descr="092018_F_closedHue.jpg"/>
          <p:cNvPicPr>
            <a:picLocks noChangeAspect="1"/>
          </p:cNvPicPr>
          <p:nvPr/>
        </p:nvPicPr>
        <p:blipFill>
          <a:blip r:embed="rId7"/>
          <a:stretch>
            <a:fillRect/>
          </a:stretch>
        </p:blipFill>
        <p:spPr>
          <a:xfrm>
            <a:off x="2931207" y="661802"/>
            <a:ext cx="3273685" cy="1901948"/>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9" name="Group 108"/>
          <p:cNvGrpSpPr/>
          <p:nvPr/>
        </p:nvGrpSpPr>
        <p:grpSpPr>
          <a:xfrm>
            <a:off x="1512659" y="240280"/>
            <a:ext cx="1815577" cy="1325618"/>
            <a:chOff x="1974143" y="206096"/>
            <a:chExt cx="1815577" cy="1325618"/>
          </a:xfrm>
        </p:grpSpPr>
        <p:grpSp>
          <p:nvGrpSpPr>
            <p:cNvPr id="86" name="Group 130"/>
            <p:cNvGrpSpPr>
              <a:grpSpLocks/>
            </p:cNvGrpSpPr>
            <p:nvPr/>
          </p:nvGrpSpPr>
          <p:grpSpPr bwMode="auto">
            <a:xfrm>
              <a:off x="3010879" y="301520"/>
              <a:ext cx="363631" cy="1201825"/>
              <a:chOff x="2932" y="1847"/>
              <a:chExt cx="157" cy="517"/>
            </a:xfrm>
          </p:grpSpPr>
          <p:sp>
            <p:nvSpPr>
              <p:cNvPr id="97" name="Freeform 112"/>
              <p:cNvSpPr>
                <a:spLocks noChangeAspect="1"/>
              </p:cNvSpPr>
              <p:nvPr/>
            </p:nvSpPr>
            <p:spPr bwMode="auto">
              <a:xfrm>
                <a:off x="2932" y="2169"/>
                <a:ext cx="157" cy="195"/>
              </a:xfrm>
              <a:custGeom>
                <a:avLst/>
                <a:gdLst/>
                <a:ahLst/>
                <a:cxnLst>
                  <a:cxn ang="0">
                    <a:pos x="73" y="186"/>
                  </a:cxn>
                  <a:cxn ang="0">
                    <a:pos x="66" y="186"/>
                  </a:cxn>
                  <a:cxn ang="0">
                    <a:pos x="41" y="175"/>
                  </a:cxn>
                  <a:cxn ang="0">
                    <a:pos x="18" y="157"/>
                  </a:cxn>
                  <a:cxn ang="0">
                    <a:pos x="2" y="132"/>
                  </a:cxn>
                  <a:cxn ang="0">
                    <a:pos x="0" y="114"/>
                  </a:cxn>
                  <a:cxn ang="0">
                    <a:pos x="0" y="100"/>
                  </a:cxn>
                  <a:cxn ang="0">
                    <a:pos x="14" y="48"/>
                  </a:cxn>
                  <a:cxn ang="0">
                    <a:pos x="18" y="28"/>
                  </a:cxn>
                  <a:cxn ang="0">
                    <a:pos x="21" y="16"/>
                  </a:cxn>
                  <a:cxn ang="0">
                    <a:pos x="36" y="5"/>
                  </a:cxn>
                  <a:cxn ang="0">
                    <a:pos x="46" y="0"/>
                  </a:cxn>
                  <a:cxn ang="0">
                    <a:pos x="82" y="0"/>
                  </a:cxn>
                  <a:cxn ang="0">
                    <a:pos x="100" y="5"/>
                  </a:cxn>
                  <a:cxn ang="0">
                    <a:pos x="118" y="12"/>
                  </a:cxn>
                  <a:cxn ang="0">
                    <a:pos x="127" y="23"/>
                  </a:cxn>
                  <a:cxn ang="0">
                    <a:pos x="129" y="48"/>
                  </a:cxn>
                  <a:cxn ang="0">
                    <a:pos x="134" y="55"/>
                  </a:cxn>
                  <a:cxn ang="0">
                    <a:pos x="145" y="91"/>
                  </a:cxn>
                  <a:cxn ang="0">
                    <a:pos x="150" y="107"/>
                  </a:cxn>
                  <a:cxn ang="0">
                    <a:pos x="145" y="116"/>
                  </a:cxn>
                  <a:cxn ang="0">
                    <a:pos x="141" y="134"/>
                  </a:cxn>
                  <a:cxn ang="0">
                    <a:pos x="123" y="152"/>
                  </a:cxn>
                  <a:cxn ang="0">
                    <a:pos x="109" y="168"/>
                  </a:cxn>
                  <a:cxn ang="0">
                    <a:pos x="86" y="182"/>
                  </a:cxn>
                  <a:cxn ang="0">
                    <a:pos x="73" y="186"/>
                  </a:cxn>
                </a:cxnLst>
                <a:rect l="0" t="0" r="r" b="b"/>
                <a:pathLst>
                  <a:path w="150" h="186">
                    <a:moveTo>
                      <a:pt x="73" y="186"/>
                    </a:moveTo>
                    <a:lnTo>
                      <a:pt x="66" y="186"/>
                    </a:lnTo>
                    <a:lnTo>
                      <a:pt x="41" y="175"/>
                    </a:lnTo>
                    <a:lnTo>
                      <a:pt x="18" y="157"/>
                    </a:lnTo>
                    <a:lnTo>
                      <a:pt x="2" y="132"/>
                    </a:lnTo>
                    <a:lnTo>
                      <a:pt x="0" y="114"/>
                    </a:lnTo>
                    <a:lnTo>
                      <a:pt x="0" y="100"/>
                    </a:lnTo>
                    <a:lnTo>
                      <a:pt x="14" y="48"/>
                    </a:lnTo>
                    <a:lnTo>
                      <a:pt x="18" y="28"/>
                    </a:lnTo>
                    <a:lnTo>
                      <a:pt x="21" y="16"/>
                    </a:lnTo>
                    <a:lnTo>
                      <a:pt x="36" y="5"/>
                    </a:lnTo>
                    <a:lnTo>
                      <a:pt x="46" y="0"/>
                    </a:lnTo>
                    <a:lnTo>
                      <a:pt x="82" y="0"/>
                    </a:lnTo>
                    <a:lnTo>
                      <a:pt x="100" y="5"/>
                    </a:lnTo>
                    <a:lnTo>
                      <a:pt x="118" y="12"/>
                    </a:lnTo>
                    <a:lnTo>
                      <a:pt x="127" y="23"/>
                    </a:lnTo>
                    <a:lnTo>
                      <a:pt x="129" y="48"/>
                    </a:lnTo>
                    <a:lnTo>
                      <a:pt x="134" y="55"/>
                    </a:lnTo>
                    <a:lnTo>
                      <a:pt x="145" y="91"/>
                    </a:lnTo>
                    <a:lnTo>
                      <a:pt x="150" y="107"/>
                    </a:lnTo>
                    <a:lnTo>
                      <a:pt x="145" y="116"/>
                    </a:lnTo>
                    <a:lnTo>
                      <a:pt x="141" y="134"/>
                    </a:lnTo>
                    <a:lnTo>
                      <a:pt x="123" y="152"/>
                    </a:lnTo>
                    <a:lnTo>
                      <a:pt x="109" y="168"/>
                    </a:lnTo>
                    <a:lnTo>
                      <a:pt x="86" y="182"/>
                    </a:lnTo>
                    <a:lnTo>
                      <a:pt x="73" y="186"/>
                    </a:lnTo>
                    <a:close/>
                  </a:path>
                </a:pathLst>
              </a:custGeom>
              <a:solidFill>
                <a:schemeClr val="bg1"/>
              </a:solidFill>
              <a:ln w="19050">
                <a:solidFill>
                  <a:schemeClr val="tx1"/>
                </a:solidFill>
                <a:prstDash val="solid"/>
                <a:round/>
                <a:headEnd/>
                <a:tailEnd/>
              </a:ln>
            </p:spPr>
            <p:txBody>
              <a:bodyPr/>
              <a:lstStyle/>
              <a:p>
                <a:endParaRPr lang="el-GR"/>
              </a:p>
            </p:txBody>
          </p:sp>
          <p:sp>
            <p:nvSpPr>
              <p:cNvPr id="98" name="Freeform 113"/>
              <p:cNvSpPr>
                <a:spLocks noChangeAspect="1"/>
              </p:cNvSpPr>
              <p:nvPr/>
            </p:nvSpPr>
            <p:spPr bwMode="auto">
              <a:xfrm>
                <a:off x="2954" y="1847"/>
                <a:ext cx="111" cy="347"/>
              </a:xfrm>
              <a:custGeom>
                <a:avLst/>
                <a:gdLst/>
                <a:ahLst/>
                <a:cxnLst>
                  <a:cxn ang="0">
                    <a:pos x="0" y="324"/>
                  </a:cxn>
                  <a:cxn ang="0">
                    <a:pos x="15" y="313"/>
                  </a:cxn>
                  <a:cxn ang="0">
                    <a:pos x="25" y="308"/>
                  </a:cxn>
                  <a:cxn ang="0">
                    <a:pos x="61" y="308"/>
                  </a:cxn>
                  <a:cxn ang="0">
                    <a:pos x="79" y="313"/>
                  </a:cxn>
                  <a:cxn ang="0">
                    <a:pos x="97" y="320"/>
                  </a:cxn>
                  <a:cxn ang="0">
                    <a:pos x="106" y="331"/>
                  </a:cxn>
                  <a:cxn ang="0">
                    <a:pos x="106" y="277"/>
                  </a:cxn>
                  <a:cxn ang="0">
                    <a:pos x="97" y="218"/>
                  </a:cxn>
                  <a:cxn ang="0">
                    <a:pos x="95" y="170"/>
                  </a:cxn>
                  <a:cxn ang="0">
                    <a:pos x="79" y="102"/>
                  </a:cxn>
                  <a:cxn ang="0">
                    <a:pos x="74" y="48"/>
                  </a:cxn>
                  <a:cxn ang="0">
                    <a:pos x="63" y="11"/>
                  </a:cxn>
                  <a:cxn ang="0">
                    <a:pos x="49" y="0"/>
                  </a:cxn>
                  <a:cxn ang="0">
                    <a:pos x="38" y="4"/>
                  </a:cxn>
                  <a:cxn ang="0">
                    <a:pos x="36" y="23"/>
                  </a:cxn>
                  <a:cxn ang="0">
                    <a:pos x="31" y="50"/>
                  </a:cxn>
                  <a:cxn ang="0">
                    <a:pos x="20" y="95"/>
                  </a:cxn>
                  <a:cxn ang="0">
                    <a:pos x="18" y="138"/>
                  </a:cxn>
                  <a:cxn ang="0">
                    <a:pos x="11" y="181"/>
                  </a:cxn>
                  <a:cxn ang="0">
                    <a:pos x="4" y="218"/>
                  </a:cxn>
                  <a:cxn ang="0">
                    <a:pos x="0" y="258"/>
                  </a:cxn>
                  <a:cxn ang="0">
                    <a:pos x="0" y="290"/>
                  </a:cxn>
                  <a:cxn ang="0">
                    <a:pos x="0" y="324"/>
                  </a:cxn>
                </a:cxnLst>
                <a:rect l="0" t="0" r="r" b="b"/>
                <a:pathLst>
                  <a:path w="106" h="331">
                    <a:moveTo>
                      <a:pt x="0" y="324"/>
                    </a:moveTo>
                    <a:lnTo>
                      <a:pt x="15" y="313"/>
                    </a:lnTo>
                    <a:lnTo>
                      <a:pt x="25" y="308"/>
                    </a:lnTo>
                    <a:lnTo>
                      <a:pt x="61" y="308"/>
                    </a:lnTo>
                    <a:lnTo>
                      <a:pt x="79" y="313"/>
                    </a:lnTo>
                    <a:lnTo>
                      <a:pt x="97" y="320"/>
                    </a:lnTo>
                    <a:lnTo>
                      <a:pt x="106" y="331"/>
                    </a:lnTo>
                    <a:lnTo>
                      <a:pt x="106" y="277"/>
                    </a:lnTo>
                    <a:lnTo>
                      <a:pt x="97" y="218"/>
                    </a:lnTo>
                    <a:lnTo>
                      <a:pt x="95" y="170"/>
                    </a:lnTo>
                    <a:lnTo>
                      <a:pt x="79" y="102"/>
                    </a:lnTo>
                    <a:lnTo>
                      <a:pt x="74" y="48"/>
                    </a:lnTo>
                    <a:lnTo>
                      <a:pt x="63" y="11"/>
                    </a:lnTo>
                    <a:lnTo>
                      <a:pt x="49" y="0"/>
                    </a:lnTo>
                    <a:lnTo>
                      <a:pt x="38" y="4"/>
                    </a:lnTo>
                    <a:lnTo>
                      <a:pt x="36" y="23"/>
                    </a:lnTo>
                    <a:lnTo>
                      <a:pt x="31" y="50"/>
                    </a:lnTo>
                    <a:lnTo>
                      <a:pt x="20" y="95"/>
                    </a:lnTo>
                    <a:lnTo>
                      <a:pt x="18" y="138"/>
                    </a:lnTo>
                    <a:lnTo>
                      <a:pt x="11" y="181"/>
                    </a:lnTo>
                    <a:lnTo>
                      <a:pt x="4" y="218"/>
                    </a:lnTo>
                    <a:lnTo>
                      <a:pt x="0" y="258"/>
                    </a:lnTo>
                    <a:lnTo>
                      <a:pt x="0" y="290"/>
                    </a:lnTo>
                    <a:lnTo>
                      <a:pt x="0" y="324"/>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87" name="Group 129"/>
            <p:cNvGrpSpPr>
              <a:grpSpLocks/>
            </p:cNvGrpSpPr>
            <p:nvPr/>
          </p:nvGrpSpPr>
          <p:grpSpPr bwMode="auto">
            <a:xfrm rot="311971">
              <a:off x="3371931" y="206096"/>
              <a:ext cx="417789" cy="1299828"/>
              <a:chOff x="3046" y="1845"/>
              <a:chExt cx="154" cy="519"/>
            </a:xfrm>
          </p:grpSpPr>
          <p:sp>
            <p:nvSpPr>
              <p:cNvPr id="95" name="Freeform 114"/>
              <p:cNvSpPr>
                <a:spLocks noChangeAspect="1"/>
              </p:cNvSpPr>
              <p:nvPr/>
            </p:nvSpPr>
            <p:spPr bwMode="auto">
              <a:xfrm>
                <a:off x="3051" y="2175"/>
                <a:ext cx="149" cy="189"/>
              </a:xfrm>
              <a:custGeom>
                <a:avLst/>
                <a:gdLst/>
                <a:ahLst/>
                <a:cxnLst>
                  <a:cxn ang="0">
                    <a:pos x="90" y="181"/>
                  </a:cxn>
                  <a:cxn ang="0">
                    <a:pos x="72" y="177"/>
                  </a:cxn>
                  <a:cxn ang="0">
                    <a:pos x="45" y="168"/>
                  </a:cxn>
                  <a:cxn ang="0">
                    <a:pos x="29" y="161"/>
                  </a:cxn>
                  <a:cxn ang="0">
                    <a:pos x="11" y="136"/>
                  </a:cxn>
                  <a:cxn ang="0">
                    <a:pos x="2" y="106"/>
                  </a:cxn>
                  <a:cxn ang="0">
                    <a:pos x="0" y="88"/>
                  </a:cxn>
                  <a:cxn ang="0">
                    <a:pos x="6" y="59"/>
                  </a:cxn>
                  <a:cxn ang="0">
                    <a:pos x="11" y="32"/>
                  </a:cxn>
                  <a:cxn ang="0">
                    <a:pos x="15" y="16"/>
                  </a:cxn>
                  <a:cxn ang="0">
                    <a:pos x="27" y="7"/>
                  </a:cxn>
                  <a:cxn ang="0">
                    <a:pos x="47" y="0"/>
                  </a:cxn>
                  <a:cxn ang="0">
                    <a:pos x="70" y="0"/>
                  </a:cxn>
                  <a:cxn ang="0">
                    <a:pos x="88" y="4"/>
                  </a:cxn>
                  <a:cxn ang="0">
                    <a:pos x="102" y="9"/>
                  </a:cxn>
                  <a:cxn ang="0">
                    <a:pos x="113" y="25"/>
                  </a:cxn>
                  <a:cxn ang="0">
                    <a:pos x="129" y="61"/>
                  </a:cxn>
                  <a:cxn ang="0">
                    <a:pos x="133" y="84"/>
                  </a:cxn>
                  <a:cxn ang="0">
                    <a:pos x="140" y="102"/>
                  </a:cxn>
                  <a:cxn ang="0">
                    <a:pos x="142" y="120"/>
                  </a:cxn>
                  <a:cxn ang="0">
                    <a:pos x="136" y="145"/>
                  </a:cxn>
                  <a:cxn ang="0">
                    <a:pos x="111" y="168"/>
                  </a:cxn>
                  <a:cxn ang="0">
                    <a:pos x="99" y="177"/>
                  </a:cxn>
                  <a:cxn ang="0">
                    <a:pos x="90" y="181"/>
                  </a:cxn>
                </a:cxnLst>
                <a:rect l="0" t="0" r="r" b="b"/>
                <a:pathLst>
                  <a:path w="142" h="181">
                    <a:moveTo>
                      <a:pt x="90" y="181"/>
                    </a:moveTo>
                    <a:lnTo>
                      <a:pt x="72" y="177"/>
                    </a:lnTo>
                    <a:lnTo>
                      <a:pt x="45" y="168"/>
                    </a:lnTo>
                    <a:lnTo>
                      <a:pt x="29" y="161"/>
                    </a:lnTo>
                    <a:lnTo>
                      <a:pt x="11" y="136"/>
                    </a:lnTo>
                    <a:lnTo>
                      <a:pt x="2" y="106"/>
                    </a:lnTo>
                    <a:lnTo>
                      <a:pt x="0" y="88"/>
                    </a:lnTo>
                    <a:lnTo>
                      <a:pt x="6" y="59"/>
                    </a:lnTo>
                    <a:lnTo>
                      <a:pt x="11" y="32"/>
                    </a:lnTo>
                    <a:lnTo>
                      <a:pt x="15" y="16"/>
                    </a:lnTo>
                    <a:lnTo>
                      <a:pt x="27" y="7"/>
                    </a:lnTo>
                    <a:lnTo>
                      <a:pt x="47" y="0"/>
                    </a:lnTo>
                    <a:lnTo>
                      <a:pt x="70" y="0"/>
                    </a:lnTo>
                    <a:lnTo>
                      <a:pt x="88" y="4"/>
                    </a:lnTo>
                    <a:lnTo>
                      <a:pt x="102" y="9"/>
                    </a:lnTo>
                    <a:lnTo>
                      <a:pt x="113" y="25"/>
                    </a:lnTo>
                    <a:lnTo>
                      <a:pt x="129" y="61"/>
                    </a:lnTo>
                    <a:lnTo>
                      <a:pt x="133" y="84"/>
                    </a:lnTo>
                    <a:lnTo>
                      <a:pt x="140" y="102"/>
                    </a:lnTo>
                    <a:lnTo>
                      <a:pt x="142" y="120"/>
                    </a:lnTo>
                    <a:lnTo>
                      <a:pt x="136" y="145"/>
                    </a:lnTo>
                    <a:lnTo>
                      <a:pt x="111" y="168"/>
                    </a:lnTo>
                    <a:lnTo>
                      <a:pt x="99" y="177"/>
                    </a:lnTo>
                    <a:lnTo>
                      <a:pt x="90" y="181"/>
                    </a:lnTo>
                    <a:close/>
                  </a:path>
                </a:pathLst>
              </a:custGeom>
              <a:solidFill>
                <a:schemeClr val="bg1"/>
              </a:solidFill>
              <a:ln w="19050">
                <a:solidFill>
                  <a:schemeClr val="tx1"/>
                </a:solidFill>
                <a:prstDash val="solid"/>
                <a:round/>
                <a:headEnd/>
                <a:tailEnd/>
              </a:ln>
            </p:spPr>
            <p:txBody>
              <a:bodyPr/>
              <a:lstStyle/>
              <a:p>
                <a:endParaRPr lang="el-GR"/>
              </a:p>
            </p:txBody>
          </p:sp>
          <p:sp>
            <p:nvSpPr>
              <p:cNvPr id="96" name="Freeform 115"/>
              <p:cNvSpPr>
                <a:spLocks noChangeAspect="1"/>
              </p:cNvSpPr>
              <p:nvPr/>
            </p:nvSpPr>
            <p:spPr bwMode="auto">
              <a:xfrm>
                <a:off x="3046" y="1845"/>
                <a:ext cx="123" cy="363"/>
              </a:xfrm>
              <a:custGeom>
                <a:avLst/>
                <a:gdLst/>
                <a:ahLst/>
                <a:cxnLst>
                  <a:cxn ang="0">
                    <a:pos x="16" y="347"/>
                  </a:cxn>
                  <a:cxn ang="0">
                    <a:pos x="20" y="331"/>
                  </a:cxn>
                  <a:cxn ang="0">
                    <a:pos x="32" y="322"/>
                  </a:cxn>
                  <a:cxn ang="0">
                    <a:pos x="52" y="315"/>
                  </a:cxn>
                  <a:cxn ang="0">
                    <a:pos x="75" y="315"/>
                  </a:cxn>
                  <a:cxn ang="0">
                    <a:pos x="93" y="319"/>
                  </a:cxn>
                  <a:cxn ang="0">
                    <a:pos x="107" y="324"/>
                  </a:cxn>
                  <a:cxn ang="0">
                    <a:pos x="118" y="340"/>
                  </a:cxn>
                  <a:cxn ang="0">
                    <a:pos x="111" y="283"/>
                  </a:cxn>
                  <a:cxn ang="0">
                    <a:pos x="104" y="254"/>
                  </a:cxn>
                  <a:cxn ang="0">
                    <a:pos x="98" y="222"/>
                  </a:cxn>
                  <a:cxn ang="0">
                    <a:pos x="91" y="179"/>
                  </a:cxn>
                  <a:cxn ang="0">
                    <a:pos x="75" y="113"/>
                  </a:cxn>
                  <a:cxn ang="0">
                    <a:pos x="66" y="86"/>
                  </a:cxn>
                  <a:cxn ang="0">
                    <a:pos x="59" y="47"/>
                  </a:cxn>
                  <a:cxn ang="0">
                    <a:pos x="50" y="18"/>
                  </a:cxn>
                  <a:cxn ang="0">
                    <a:pos x="45" y="4"/>
                  </a:cxn>
                  <a:cxn ang="0">
                    <a:pos x="39" y="0"/>
                  </a:cxn>
                  <a:cxn ang="0">
                    <a:pos x="27" y="4"/>
                  </a:cxn>
                  <a:cxn ang="0">
                    <a:pos x="23" y="20"/>
                  </a:cxn>
                  <a:cxn ang="0">
                    <a:pos x="18" y="45"/>
                  </a:cxn>
                  <a:cxn ang="0">
                    <a:pos x="11" y="106"/>
                  </a:cxn>
                  <a:cxn ang="0">
                    <a:pos x="7" y="131"/>
                  </a:cxn>
                  <a:cxn ang="0">
                    <a:pos x="5" y="206"/>
                  </a:cxn>
                  <a:cxn ang="0">
                    <a:pos x="0" y="231"/>
                  </a:cxn>
                  <a:cxn ang="0">
                    <a:pos x="5" y="265"/>
                  </a:cxn>
                  <a:cxn ang="0">
                    <a:pos x="9" y="288"/>
                  </a:cxn>
                  <a:cxn ang="0">
                    <a:pos x="14" y="319"/>
                  </a:cxn>
                  <a:cxn ang="0">
                    <a:pos x="16" y="347"/>
                  </a:cxn>
                </a:cxnLst>
                <a:rect l="0" t="0" r="r" b="b"/>
                <a:pathLst>
                  <a:path w="118" h="347">
                    <a:moveTo>
                      <a:pt x="16" y="347"/>
                    </a:moveTo>
                    <a:lnTo>
                      <a:pt x="20" y="331"/>
                    </a:lnTo>
                    <a:lnTo>
                      <a:pt x="32" y="322"/>
                    </a:lnTo>
                    <a:lnTo>
                      <a:pt x="52" y="315"/>
                    </a:lnTo>
                    <a:lnTo>
                      <a:pt x="75" y="315"/>
                    </a:lnTo>
                    <a:lnTo>
                      <a:pt x="93" y="319"/>
                    </a:lnTo>
                    <a:lnTo>
                      <a:pt x="107" y="324"/>
                    </a:lnTo>
                    <a:lnTo>
                      <a:pt x="118" y="340"/>
                    </a:lnTo>
                    <a:lnTo>
                      <a:pt x="111" y="283"/>
                    </a:lnTo>
                    <a:lnTo>
                      <a:pt x="104" y="254"/>
                    </a:lnTo>
                    <a:lnTo>
                      <a:pt x="98" y="222"/>
                    </a:lnTo>
                    <a:lnTo>
                      <a:pt x="91" y="179"/>
                    </a:lnTo>
                    <a:lnTo>
                      <a:pt x="75" y="113"/>
                    </a:lnTo>
                    <a:lnTo>
                      <a:pt x="66" y="86"/>
                    </a:lnTo>
                    <a:lnTo>
                      <a:pt x="59" y="47"/>
                    </a:lnTo>
                    <a:lnTo>
                      <a:pt x="50" y="18"/>
                    </a:lnTo>
                    <a:lnTo>
                      <a:pt x="45" y="4"/>
                    </a:lnTo>
                    <a:lnTo>
                      <a:pt x="39" y="0"/>
                    </a:lnTo>
                    <a:lnTo>
                      <a:pt x="27" y="4"/>
                    </a:lnTo>
                    <a:lnTo>
                      <a:pt x="23" y="20"/>
                    </a:lnTo>
                    <a:lnTo>
                      <a:pt x="18" y="45"/>
                    </a:lnTo>
                    <a:lnTo>
                      <a:pt x="11" y="106"/>
                    </a:lnTo>
                    <a:lnTo>
                      <a:pt x="7" y="131"/>
                    </a:lnTo>
                    <a:lnTo>
                      <a:pt x="5" y="206"/>
                    </a:lnTo>
                    <a:lnTo>
                      <a:pt x="0" y="231"/>
                    </a:lnTo>
                    <a:lnTo>
                      <a:pt x="5" y="265"/>
                    </a:lnTo>
                    <a:lnTo>
                      <a:pt x="9" y="288"/>
                    </a:lnTo>
                    <a:lnTo>
                      <a:pt x="14" y="319"/>
                    </a:lnTo>
                    <a:lnTo>
                      <a:pt x="16" y="347"/>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88" name="Group 132"/>
            <p:cNvGrpSpPr>
              <a:grpSpLocks/>
            </p:cNvGrpSpPr>
            <p:nvPr/>
          </p:nvGrpSpPr>
          <p:grpSpPr bwMode="auto">
            <a:xfrm rot="21330458">
              <a:off x="2670458" y="309257"/>
              <a:ext cx="317210" cy="1201825"/>
              <a:chOff x="2765" y="1797"/>
              <a:chExt cx="167" cy="548"/>
            </a:xfrm>
          </p:grpSpPr>
          <p:sp>
            <p:nvSpPr>
              <p:cNvPr id="93" name="Freeform 118"/>
              <p:cNvSpPr>
                <a:spLocks noChangeAspect="1"/>
              </p:cNvSpPr>
              <p:nvPr/>
            </p:nvSpPr>
            <p:spPr bwMode="auto">
              <a:xfrm>
                <a:off x="2765" y="2139"/>
                <a:ext cx="167" cy="206"/>
              </a:xfrm>
              <a:custGeom>
                <a:avLst/>
                <a:gdLst/>
                <a:ahLst/>
                <a:cxnLst>
                  <a:cxn ang="0">
                    <a:pos x="73" y="197"/>
                  </a:cxn>
                  <a:cxn ang="0">
                    <a:pos x="66" y="197"/>
                  </a:cxn>
                  <a:cxn ang="0">
                    <a:pos x="39" y="184"/>
                  </a:cxn>
                  <a:cxn ang="0">
                    <a:pos x="16" y="163"/>
                  </a:cxn>
                  <a:cxn ang="0">
                    <a:pos x="3" y="136"/>
                  </a:cxn>
                  <a:cxn ang="0">
                    <a:pos x="0" y="115"/>
                  </a:cxn>
                  <a:cxn ang="0">
                    <a:pos x="0" y="100"/>
                  </a:cxn>
                  <a:cxn ang="0">
                    <a:pos x="19" y="47"/>
                  </a:cxn>
                  <a:cxn ang="0">
                    <a:pos x="25" y="25"/>
                  </a:cxn>
                  <a:cxn ang="0">
                    <a:pos x="30" y="13"/>
                  </a:cxn>
                  <a:cxn ang="0">
                    <a:pos x="46" y="2"/>
                  </a:cxn>
                  <a:cxn ang="0">
                    <a:pos x="57" y="0"/>
                  </a:cxn>
                  <a:cxn ang="0">
                    <a:pos x="96" y="2"/>
                  </a:cxn>
                  <a:cxn ang="0">
                    <a:pos x="114" y="7"/>
                  </a:cxn>
                  <a:cxn ang="0">
                    <a:pos x="134" y="16"/>
                  </a:cxn>
                  <a:cxn ang="0">
                    <a:pos x="141" y="27"/>
                  </a:cxn>
                  <a:cxn ang="0">
                    <a:pos x="143" y="54"/>
                  </a:cxn>
                  <a:cxn ang="0">
                    <a:pos x="146" y="61"/>
                  </a:cxn>
                  <a:cxn ang="0">
                    <a:pos x="155" y="102"/>
                  </a:cxn>
                  <a:cxn ang="0">
                    <a:pos x="159" y="118"/>
                  </a:cxn>
                  <a:cxn ang="0">
                    <a:pos x="155" y="129"/>
                  </a:cxn>
                  <a:cxn ang="0">
                    <a:pos x="150" y="147"/>
                  </a:cxn>
                  <a:cxn ang="0">
                    <a:pos x="130" y="165"/>
                  </a:cxn>
                  <a:cxn ang="0">
                    <a:pos x="112" y="179"/>
                  </a:cxn>
                  <a:cxn ang="0">
                    <a:pos x="89" y="195"/>
                  </a:cxn>
                  <a:cxn ang="0">
                    <a:pos x="73" y="197"/>
                  </a:cxn>
                </a:cxnLst>
                <a:rect l="0" t="0" r="r" b="b"/>
                <a:pathLst>
                  <a:path w="159" h="197">
                    <a:moveTo>
                      <a:pt x="73" y="197"/>
                    </a:moveTo>
                    <a:lnTo>
                      <a:pt x="66" y="197"/>
                    </a:lnTo>
                    <a:lnTo>
                      <a:pt x="39" y="184"/>
                    </a:lnTo>
                    <a:lnTo>
                      <a:pt x="16" y="163"/>
                    </a:lnTo>
                    <a:lnTo>
                      <a:pt x="3" y="136"/>
                    </a:lnTo>
                    <a:lnTo>
                      <a:pt x="0" y="115"/>
                    </a:lnTo>
                    <a:lnTo>
                      <a:pt x="0" y="100"/>
                    </a:lnTo>
                    <a:lnTo>
                      <a:pt x="19" y="47"/>
                    </a:lnTo>
                    <a:lnTo>
                      <a:pt x="25" y="25"/>
                    </a:lnTo>
                    <a:lnTo>
                      <a:pt x="30" y="13"/>
                    </a:lnTo>
                    <a:lnTo>
                      <a:pt x="46" y="2"/>
                    </a:lnTo>
                    <a:lnTo>
                      <a:pt x="57" y="0"/>
                    </a:lnTo>
                    <a:lnTo>
                      <a:pt x="96" y="2"/>
                    </a:lnTo>
                    <a:lnTo>
                      <a:pt x="114" y="7"/>
                    </a:lnTo>
                    <a:lnTo>
                      <a:pt x="134" y="16"/>
                    </a:lnTo>
                    <a:lnTo>
                      <a:pt x="141" y="27"/>
                    </a:lnTo>
                    <a:lnTo>
                      <a:pt x="143" y="54"/>
                    </a:lnTo>
                    <a:lnTo>
                      <a:pt x="146" y="61"/>
                    </a:lnTo>
                    <a:lnTo>
                      <a:pt x="155" y="102"/>
                    </a:lnTo>
                    <a:lnTo>
                      <a:pt x="159" y="118"/>
                    </a:lnTo>
                    <a:lnTo>
                      <a:pt x="155" y="129"/>
                    </a:lnTo>
                    <a:lnTo>
                      <a:pt x="150" y="147"/>
                    </a:lnTo>
                    <a:lnTo>
                      <a:pt x="130" y="165"/>
                    </a:lnTo>
                    <a:lnTo>
                      <a:pt x="112" y="179"/>
                    </a:lnTo>
                    <a:lnTo>
                      <a:pt x="89" y="195"/>
                    </a:lnTo>
                    <a:lnTo>
                      <a:pt x="73" y="197"/>
                    </a:lnTo>
                    <a:close/>
                  </a:path>
                </a:pathLst>
              </a:custGeom>
              <a:solidFill>
                <a:schemeClr val="bg1"/>
              </a:solidFill>
              <a:ln w="19050">
                <a:solidFill>
                  <a:schemeClr val="tx1"/>
                </a:solidFill>
                <a:prstDash val="solid"/>
                <a:round/>
                <a:headEnd/>
                <a:tailEnd/>
              </a:ln>
            </p:spPr>
            <p:txBody>
              <a:bodyPr/>
              <a:lstStyle/>
              <a:p>
                <a:endParaRPr lang="el-GR"/>
              </a:p>
            </p:txBody>
          </p:sp>
          <p:sp>
            <p:nvSpPr>
              <p:cNvPr id="94" name="Freeform 119"/>
              <p:cNvSpPr>
                <a:spLocks noChangeAspect="1"/>
              </p:cNvSpPr>
              <p:nvPr/>
            </p:nvSpPr>
            <p:spPr bwMode="auto">
              <a:xfrm>
                <a:off x="2797" y="1797"/>
                <a:ext cx="118" cy="370"/>
              </a:xfrm>
              <a:custGeom>
                <a:avLst/>
                <a:gdLst/>
                <a:ahLst/>
                <a:cxnLst>
                  <a:cxn ang="0">
                    <a:pos x="0" y="340"/>
                  </a:cxn>
                  <a:cxn ang="0">
                    <a:pos x="16" y="329"/>
                  </a:cxn>
                  <a:cxn ang="0">
                    <a:pos x="27" y="327"/>
                  </a:cxn>
                  <a:cxn ang="0">
                    <a:pos x="66" y="329"/>
                  </a:cxn>
                  <a:cxn ang="0">
                    <a:pos x="84" y="334"/>
                  </a:cxn>
                  <a:cxn ang="0">
                    <a:pos x="104" y="343"/>
                  </a:cxn>
                  <a:cxn ang="0">
                    <a:pos x="111" y="354"/>
                  </a:cxn>
                  <a:cxn ang="0">
                    <a:pos x="113" y="297"/>
                  </a:cxn>
                  <a:cxn ang="0">
                    <a:pos x="109" y="234"/>
                  </a:cxn>
                  <a:cxn ang="0">
                    <a:pos x="109" y="184"/>
                  </a:cxn>
                  <a:cxn ang="0">
                    <a:pos x="97" y="109"/>
                  </a:cxn>
                  <a:cxn ang="0">
                    <a:pos x="97" y="52"/>
                  </a:cxn>
                  <a:cxn ang="0">
                    <a:pos x="88" y="12"/>
                  </a:cxn>
                  <a:cxn ang="0">
                    <a:pos x="72" y="0"/>
                  </a:cxn>
                  <a:cxn ang="0">
                    <a:pos x="61" y="3"/>
                  </a:cxn>
                  <a:cxn ang="0">
                    <a:pos x="57" y="23"/>
                  </a:cxn>
                  <a:cxn ang="0">
                    <a:pos x="50" y="52"/>
                  </a:cxn>
                  <a:cxn ang="0">
                    <a:pos x="36" y="98"/>
                  </a:cxn>
                  <a:cxn ang="0">
                    <a:pos x="29" y="145"/>
                  </a:cxn>
                  <a:cxn ang="0">
                    <a:pos x="20" y="191"/>
                  </a:cxn>
                  <a:cxn ang="0">
                    <a:pos x="9" y="229"/>
                  </a:cxn>
                  <a:cxn ang="0">
                    <a:pos x="2" y="270"/>
                  </a:cxn>
                  <a:cxn ang="0">
                    <a:pos x="2" y="306"/>
                  </a:cxn>
                  <a:cxn ang="0">
                    <a:pos x="0" y="340"/>
                  </a:cxn>
                </a:cxnLst>
                <a:rect l="0" t="0" r="r" b="b"/>
                <a:pathLst>
                  <a:path w="113" h="354">
                    <a:moveTo>
                      <a:pt x="0" y="340"/>
                    </a:moveTo>
                    <a:lnTo>
                      <a:pt x="16" y="329"/>
                    </a:lnTo>
                    <a:lnTo>
                      <a:pt x="27" y="327"/>
                    </a:lnTo>
                    <a:lnTo>
                      <a:pt x="66" y="329"/>
                    </a:lnTo>
                    <a:lnTo>
                      <a:pt x="84" y="334"/>
                    </a:lnTo>
                    <a:lnTo>
                      <a:pt x="104" y="343"/>
                    </a:lnTo>
                    <a:lnTo>
                      <a:pt x="111" y="354"/>
                    </a:lnTo>
                    <a:lnTo>
                      <a:pt x="113" y="297"/>
                    </a:lnTo>
                    <a:lnTo>
                      <a:pt x="109" y="234"/>
                    </a:lnTo>
                    <a:lnTo>
                      <a:pt x="109" y="184"/>
                    </a:lnTo>
                    <a:lnTo>
                      <a:pt x="97" y="109"/>
                    </a:lnTo>
                    <a:lnTo>
                      <a:pt x="97" y="52"/>
                    </a:lnTo>
                    <a:lnTo>
                      <a:pt x="88" y="12"/>
                    </a:lnTo>
                    <a:lnTo>
                      <a:pt x="72" y="0"/>
                    </a:lnTo>
                    <a:lnTo>
                      <a:pt x="61" y="3"/>
                    </a:lnTo>
                    <a:lnTo>
                      <a:pt x="57" y="23"/>
                    </a:lnTo>
                    <a:lnTo>
                      <a:pt x="50" y="52"/>
                    </a:lnTo>
                    <a:lnTo>
                      <a:pt x="36" y="98"/>
                    </a:lnTo>
                    <a:lnTo>
                      <a:pt x="29" y="145"/>
                    </a:lnTo>
                    <a:lnTo>
                      <a:pt x="20" y="191"/>
                    </a:lnTo>
                    <a:lnTo>
                      <a:pt x="9" y="229"/>
                    </a:lnTo>
                    <a:lnTo>
                      <a:pt x="2" y="270"/>
                    </a:lnTo>
                    <a:lnTo>
                      <a:pt x="2" y="306"/>
                    </a:lnTo>
                    <a:lnTo>
                      <a:pt x="0" y="340"/>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89" name="Group 135"/>
            <p:cNvGrpSpPr>
              <a:grpSpLocks/>
            </p:cNvGrpSpPr>
            <p:nvPr/>
          </p:nvGrpSpPr>
          <p:grpSpPr bwMode="auto">
            <a:xfrm rot="20647752">
              <a:off x="1974143" y="291204"/>
              <a:ext cx="698894" cy="1240510"/>
              <a:chOff x="2459" y="1733"/>
              <a:chExt cx="316" cy="560"/>
            </a:xfrm>
          </p:grpSpPr>
          <p:sp>
            <p:nvSpPr>
              <p:cNvPr id="90" name="Freeform 66"/>
              <p:cNvSpPr>
                <a:spLocks noChangeAspect="1"/>
              </p:cNvSpPr>
              <p:nvPr/>
            </p:nvSpPr>
            <p:spPr bwMode="auto">
              <a:xfrm>
                <a:off x="2459" y="2087"/>
                <a:ext cx="276" cy="206"/>
              </a:xfrm>
              <a:custGeom>
                <a:avLst/>
                <a:gdLst/>
                <a:ahLst/>
                <a:cxnLst>
                  <a:cxn ang="0">
                    <a:pos x="57" y="0"/>
                  </a:cxn>
                  <a:cxn ang="0">
                    <a:pos x="23" y="54"/>
                  </a:cxn>
                  <a:cxn ang="0">
                    <a:pos x="11" y="75"/>
                  </a:cxn>
                  <a:cxn ang="0">
                    <a:pos x="0" y="97"/>
                  </a:cxn>
                  <a:cxn ang="0">
                    <a:pos x="2" y="127"/>
                  </a:cxn>
                  <a:cxn ang="0">
                    <a:pos x="16" y="129"/>
                  </a:cxn>
                  <a:cxn ang="0">
                    <a:pos x="13" y="107"/>
                  </a:cxn>
                  <a:cxn ang="0">
                    <a:pos x="16" y="129"/>
                  </a:cxn>
                  <a:cxn ang="0">
                    <a:pos x="29" y="147"/>
                  </a:cxn>
                  <a:cxn ang="0">
                    <a:pos x="50" y="168"/>
                  </a:cxn>
                  <a:cxn ang="0">
                    <a:pos x="66" y="172"/>
                  </a:cxn>
                  <a:cxn ang="0">
                    <a:pos x="100" y="159"/>
                  </a:cxn>
                  <a:cxn ang="0">
                    <a:pos x="120" y="154"/>
                  </a:cxn>
                  <a:cxn ang="0">
                    <a:pos x="118" y="136"/>
                  </a:cxn>
                  <a:cxn ang="0">
                    <a:pos x="122" y="109"/>
                  </a:cxn>
                  <a:cxn ang="0">
                    <a:pos x="118" y="136"/>
                  </a:cxn>
                  <a:cxn ang="0">
                    <a:pos x="120" y="154"/>
                  </a:cxn>
                  <a:cxn ang="0">
                    <a:pos x="154" y="190"/>
                  </a:cxn>
                  <a:cxn ang="0">
                    <a:pos x="163" y="197"/>
                  </a:cxn>
                  <a:cxn ang="0">
                    <a:pos x="175" y="197"/>
                  </a:cxn>
                  <a:cxn ang="0">
                    <a:pos x="229" y="184"/>
                  </a:cxn>
                  <a:cxn ang="0">
                    <a:pos x="247" y="172"/>
                  </a:cxn>
                  <a:cxn ang="0">
                    <a:pos x="258" y="159"/>
                  </a:cxn>
                  <a:cxn ang="0">
                    <a:pos x="263" y="141"/>
                  </a:cxn>
                  <a:cxn ang="0">
                    <a:pos x="254" y="84"/>
                  </a:cxn>
                  <a:cxn ang="0">
                    <a:pos x="254" y="63"/>
                  </a:cxn>
                  <a:cxn ang="0">
                    <a:pos x="256" y="34"/>
                  </a:cxn>
                  <a:cxn ang="0">
                    <a:pos x="220" y="23"/>
                  </a:cxn>
                  <a:cxn ang="0">
                    <a:pos x="199" y="20"/>
                  </a:cxn>
                  <a:cxn ang="0">
                    <a:pos x="159" y="16"/>
                  </a:cxn>
                  <a:cxn ang="0">
                    <a:pos x="84" y="0"/>
                  </a:cxn>
                  <a:cxn ang="0">
                    <a:pos x="57" y="0"/>
                  </a:cxn>
                </a:cxnLst>
                <a:rect l="0" t="0" r="r" b="b"/>
                <a:pathLst>
                  <a:path w="263" h="197">
                    <a:moveTo>
                      <a:pt x="57" y="0"/>
                    </a:moveTo>
                    <a:lnTo>
                      <a:pt x="23" y="54"/>
                    </a:lnTo>
                    <a:lnTo>
                      <a:pt x="11" y="75"/>
                    </a:lnTo>
                    <a:lnTo>
                      <a:pt x="0" y="97"/>
                    </a:lnTo>
                    <a:lnTo>
                      <a:pt x="2" y="127"/>
                    </a:lnTo>
                    <a:lnTo>
                      <a:pt x="16" y="129"/>
                    </a:lnTo>
                    <a:lnTo>
                      <a:pt x="13" y="107"/>
                    </a:lnTo>
                    <a:lnTo>
                      <a:pt x="16" y="129"/>
                    </a:lnTo>
                    <a:lnTo>
                      <a:pt x="29" y="147"/>
                    </a:lnTo>
                    <a:lnTo>
                      <a:pt x="50" y="168"/>
                    </a:lnTo>
                    <a:lnTo>
                      <a:pt x="66" y="172"/>
                    </a:lnTo>
                    <a:lnTo>
                      <a:pt x="100" y="159"/>
                    </a:lnTo>
                    <a:lnTo>
                      <a:pt x="120" y="154"/>
                    </a:lnTo>
                    <a:lnTo>
                      <a:pt x="118" y="136"/>
                    </a:lnTo>
                    <a:lnTo>
                      <a:pt x="122" y="109"/>
                    </a:lnTo>
                    <a:lnTo>
                      <a:pt x="118" y="136"/>
                    </a:lnTo>
                    <a:lnTo>
                      <a:pt x="120" y="154"/>
                    </a:lnTo>
                    <a:lnTo>
                      <a:pt x="154" y="190"/>
                    </a:lnTo>
                    <a:lnTo>
                      <a:pt x="163" y="197"/>
                    </a:lnTo>
                    <a:lnTo>
                      <a:pt x="175" y="197"/>
                    </a:lnTo>
                    <a:lnTo>
                      <a:pt x="229" y="184"/>
                    </a:lnTo>
                    <a:lnTo>
                      <a:pt x="247" y="172"/>
                    </a:lnTo>
                    <a:lnTo>
                      <a:pt x="258" y="159"/>
                    </a:lnTo>
                    <a:lnTo>
                      <a:pt x="263" y="141"/>
                    </a:lnTo>
                    <a:lnTo>
                      <a:pt x="254" y="84"/>
                    </a:lnTo>
                    <a:lnTo>
                      <a:pt x="254" y="63"/>
                    </a:lnTo>
                    <a:lnTo>
                      <a:pt x="256" y="34"/>
                    </a:lnTo>
                    <a:lnTo>
                      <a:pt x="220" y="23"/>
                    </a:lnTo>
                    <a:lnTo>
                      <a:pt x="199" y="20"/>
                    </a:lnTo>
                    <a:lnTo>
                      <a:pt x="159" y="16"/>
                    </a:lnTo>
                    <a:lnTo>
                      <a:pt x="84" y="0"/>
                    </a:lnTo>
                    <a:lnTo>
                      <a:pt x="57" y="0"/>
                    </a:lnTo>
                    <a:close/>
                  </a:path>
                </a:pathLst>
              </a:custGeom>
              <a:solidFill>
                <a:schemeClr val="bg1"/>
              </a:solidFill>
              <a:ln w="19050">
                <a:solidFill>
                  <a:schemeClr val="tx1"/>
                </a:solidFill>
                <a:prstDash val="solid"/>
                <a:round/>
                <a:headEnd/>
                <a:tailEnd/>
              </a:ln>
            </p:spPr>
            <p:txBody>
              <a:bodyPr/>
              <a:lstStyle/>
              <a:p>
                <a:endParaRPr lang="el-GR"/>
              </a:p>
            </p:txBody>
          </p:sp>
          <p:sp>
            <p:nvSpPr>
              <p:cNvPr id="91" name="Freeform 67"/>
              <p:cNvSpPr>
                <a:spLocks noChangeAspect="1"/>
              </p:cNvSpPr>
              <p:nvPr/>
            </p:nvSpPr>
            <p:spPr bwMode="auto">
              <a:xfrm>
                <a:off x="2519" y="1757"/>
                <a:ext cx="256" cy="365"/>
              </a:xfrm>
              <a:custGeom>
                <a:avLst/>
                <a:gdLst/>
                <a:ahLst/>
                <a:cxnLst>
                  <a:cxn ang="0">
                    <a:pos x="199" y="349"/>
                  </a:cxn>
                  <a:cxn ang="0">
                    <a:pos x="204" y="292"/>
                  </a:cxn>
                  <a:cxn ang="0">
                    <a:pos x="217" y="240"/>
                  </a:cxn>
                  <a:cxn ang="0">
                    <a:pos x="238" y="165"/>
                  </a:cxn>
                  <a:cxn ang="0">
                    <a:pos x="244" y="138"/>
                  </a:cxn>
                  <a:cxn ang="0">
                    <a:pos x="242" y="113"/>
                  </a:cxn>
                  <a:cxn ang="0">
                    <a:pos x="226" y="72"/>
                  </a:cxn>
                  <a:cxn ang="0">
                    <a:pos x="213" y="41"/>
                  </a:cxn>
                  <a:cxn ang="0">
                    <a:pos x="195" y="31"/>
                  </a:cxn>
                  <a:cxn ang="0">
                    <a:pos x="186" y="34"/>
                  </a:cxn>
                  <a:cxn ang="0">
                    <a:pos x="176" y="47"/>
                  </a:cxn>
                  <a:cxn ang="0">
                    <a:pos x="179" y="70"/>
                  </a:cxn>
                  <a:cxn ang="0">
                    <a:pos x="183" y="106"/>
                  </a:cxn>
                  <a:cxn ang="0">
                    <a:pos x="170" y="145"/>
                  </a:cxn>
                  <a:cxn ang="0">
                    <a:pos x="145" y="174"/>
                  </a:cxn>
                  <a:cxn ang="0">
                    <a:pos x="140" y="179"/>
                  </a:cxn>
                  <a:cxn ang="0">
                    <a:pos x="131" y="188"/>
                  </a:cxn>
                  <a:cxn ang="0">
                    <a:pos x="118" y="174"/>
                  </a:cxn>
                  <a:cxn ang="0">
                    <a:pos x="108" y="122"/>
                  </a:cxn>
                  <a:cxn ang="0">
                    <a:pos x="104" y="72"/>
                  </a:cxn>
                  <a:cxn ang="0">
                    <a:pos x="106" y="41"/>
                  </a:cxn>
                  <a:cxn ang="0">
                    <a:pos x="108" y="11"/>
                  </a:cxn>
                  <a:cxn ang="0">
                    <a:pos x="95" y="0"/>
                  </a:cxn>
                  <a:cxn ang="0">
                    <a:pos x="86" y="7"/>
                  </a:cxn>
                  <a:cxn ang="0">
                    <a:pos x="61" y="36"/>
                  </a:cxn>
                  <a:cxn ang="0">
                    <a:pos x="45" y="75"/>
                  </a:cxn>
                  <a:cxn ang="0">
                    <a:pos x="43" y="109"/>
                  </a:cxn>
                  <a:cxn ang="0">
                    <a:pos x="38" y="172"/>
                  </a:cxn>
                  <a:cxn ang="0">
                    <a:pos x="38" y="224"/>
                  </a:cxn>
                  <a:cxn ang="0">
                    <a:pos x="31" y="254"/>
                  </a:cxn>
                  <a:cxn ang="0">
                    <a:pos x="0" y="315"/>
                  </a:cxn>
                  <a:cxn ang="0">
                    <a:pos x="27" y="315"/>
                  </a:cxn>
                  <a:cxn ang="0">
                    <a:pos x="102" y="331"/>
                  </a:cxn>
                  <a:cxn ang="0">
                    <a:pos x="142" y="335"/>
                  </a:cxn>
                  <a:cxn ang="0">
                    <a:pos x="163" y="338"/>
                  </a:cxn>
                  <a:cxn ang="0">
                    <a:pos x="199" y="349"/>
                  </a:cxn>
                </a:cxnLst>
                <a:rect l="0" t="0" r="r" b="b"/>
                <a:pathLst>
                  <a:path w="244" h="349">
                    <a:moveTo>
                      <a:pt x="199" y="349"/>
                    </a:moveTo>
                    <a:lnTo>
                      <a:pt x="204" y="292"/>
                    </a:lnTo>
                    <a:lnTo>
                      <a:pt x="217" y="240"/>
                    </a:lnTo>
                    <a:lnTo>
                      <a:pt x="238" y="165"/>
                    </a:lnTo>
                    <a:lnTo>
                      <a:pt x="244" y="138"/>
                    </a:lnTo>
                    <a:lnTo>
                      <a:pt x="242" y="113"/>
                    </a:lnTo>
                    <a:lnTo>
                      <a:pt x="226" y="72"/>
                    </a:lnTo>
                    <a:lnTo>
                      <a:pt x="213" y="41"/>
                    </a:lnTo>
                    <a:lnTo>
                      <a:pt x="195" y="31"/>
                    </a:lnTo>
                    <a:lnTo>
                      <a:pt x="186" y="34"/>
                    </a:lnTo>
                    <a:lnTo>
                      <a:pt x="176" y="47"/>
                    </a:lnTo>
                    <a:lnTo>
                      <a:pt x="179" y="70"/>
                    </a:lnTo>
                    <a:lnTo>
                      <a:pt x="183" y="106"/>
                    </a:lnTo>
                    <a:lnTo>
                      <a:pt x="170" y="145"/>
                    </a:lnTo>
                    <a:lnTo>
                      <a:pt x="145" y="174"/>
                    </a:lnTo>
                    <a:lnTo>
                      <a:pt x="140" y="179"/>
                    </a:lnTo>
                    <a:lnTo>
                      <a:pt x="131" y="188"/>
                    </a:lnTo>
                    <a:lnTo>
                      <a:pt x="118" y="174"/>
                    </a:lnTo>
                    <a:lnTo>
                      <a:pt x="108" y="122"/>
                    </a:lnTo>
                    <a:lnTo>
                      <a:pt x="104" y="72"/>
                    </a:lnTo>
                    <a:lnTo>
                      <a:pt x="106" y="41"/>
                    </a:lnTo>
                    <a:lnTo>
                      <a:pt x="108" y="11"/>
                    </a:lnTo>
                    <a:lnTo>
                      <a:pt x="95" y="0"/>
                    </a:lnTo>
                    <a:lnTo>
                      <a:pt x="86" y="7"/>
                    </a:lnTo>
                    <a:lnTo>
                      <a:pt x="61" y="36"/>
                    </a:lnTo>
                    <a:lnTo>
                      <a:pt x="45" y="75"/>
                    </a:lnTo>
                    <a:lnTo>
                      <a:pt x="43" y="109"/>
                    </a:lnTo>
                    <a:lnTo>
                      <a:pt x="38" y="172"/>
                    </a:lnTo>
                    <a:lnTo>
                      <a:pt x="38" y="224"/>
                    </a:lnTo>
                    <a:lnTo>
                      <a:pt x="31" y="254"/>
                    </a:lnTo>
                    <a:lnTo>
                      <a:pt x="0" y="315"/>
                    </a:lnTo>
                    <a:lnTo>
                      <a:pt x="27" y="315"/>
                    </a:lnTo>
                    <a:lnTo>
                      <a:pt x="102" y="331"/>
                    </a:lnTo>
                    <a:lnTo>
                      <a:pt x="142" y="335"/>
                    </a:lnTo>
                    <a:lnTo>
                      <a:pt x="163" y="338"/>
                    </a:lnTo>
                    <a:lnTo>
                      <a:pt x="199" y="349"/>
                    </a:lnTo>
                    <a:close/>
                  </a:path>
                </a:pathLst>
              </a:custGeom>
              <a:solidFill>
                <a:srgbClr val="FFFF99">
                  <a:alpha val="50196"/>
                </a:srgbClr>
              </a:solidFill>
              <a:ln w="12700">
                <a:solidFill>
                  <a:schemeClr val="tx1"/>
                </a:solidFill>
                <a:prstDash val="sysDash"/>
                <a:round/>
                <a:headEnd/>
                <a:tailEnd/>
              </a:ln>
            </p:spPr>
            <p:txBody>
              <a:bodyPr/>
              <a:lstStyle/>
              <a:p>
                <a:endParaRPr lang="el-GR"/>
              </a:p>
            </p:txBody>
          </p:sp>
          <p:sp>
            <p:nvSpPr>
              <p:cNvPr id="92" name="Freeform 68"/>
              <p:cNvSpPr>
                <a:spLocks noChangeAspect="1"/>
              </p:cNvSpPr>
              <p:nvPr/>
            </p:nvSpPr>
            <p:spPr bwMode="auto">
              <a:xfrm>
                <a:off x="2628" y="1733"/>
                <a:ext cx="83" cy="221"/>
              </a:xfrm>
              <a:custGeom>
                <a:avLst/>
                <a:gdLst/>
                <a:ahLst/>
                <a:cxnLst>
                  <a:cxn ang="0">
                    <a:pos x="72" y="70"/>
                  </a:cxn>
                  <a:cxn ang="0">
                    <a:pos x="75" y="93"/>
                  </a:cxn>
                  <a:cxn ang="0">
                    <a:pos x="79" y="129"/>
                  </a:cxn>
                  <a:cxn ang="0">
                    <a:pos x="66" y="168"/>
                  </a:cxn>
                  <a:cxn ang="0">
                    <a:pos x="41" y="197"/>
                  </a:cxn>
                  <a:cxn ang="0">
                    <a:pos x="36" y="202"/>
                  </a:cxn>
                  <a:cxn ang="0">
                    <a:pos x="27" y="211"/>
                  </a:cxn>
                  <a:cxn ang="0">
                    <a:pos x="14" y="197"/>
                  </a:cxn>
                  <a:cxn ang="0">
                    <a:pos x="4" y="145"/>
                  </a:cxn>
                  <a:cxn ang="0">
                    <a:pos x="0" y="95"/>
                  </a:cxn>
                  <a:cxn ang="0">
                    <a:pos x="2" y="64"/>
                  </a:cxn>
                  <a:cxn ang="0">
                    <a:pos x="11" y="43"/>
                  </a:cxn>
                  <a:cxn ang="0">
                    <a:pos x="27" y="9"/>
                  </a:cxn>
                  <a:cxn ang="0">
                    <a:pos x="43" y="0"/>
                  </a:cxn>
                  <a:cxn ang="0">
                    <a:pos x="52" y="11"/>
                  </a:cxn>
                  <a:cxn ang="0">
                    <a:pos x="57" y="30"/>
                  </a:cxn>
                  <a:cxn ang="0">
                    <a:pos x="72" y="70"/>
                  </a:cxn>
                </a:cxnLst>
                <a:rect l="0" t="0" r="r" b="b"/>
                <a:pathLst>
                  <a:path w="79" h="211">
                    <a:moveTo>
                      <a:pt x="72" y="70"/>
                    </a:moveTo>
                    <a:lnTo>
                      <a:pt x="75" y="93"/>
                    </a:lnTo>
                    <a:lnTo>
                      <a:pt x="79" y="129"/>
                    </a:lnTo>
                    <a:lnTo>
                      <a:pt x="66" y="168"/>
                    </a:lnTo>
                    <a:lnTo>
                      <a:pt x="41" y="197"/>
                    </a:lnTo>
                    <a:lnTo>
                      <a:pt x="36" y="202"/>
                    </a:lnTo>
                    <a:lnTo>
                      <a:pt x="27" y="211"/>
                    </a:lnTo>
                    <a:lnTo>
                      <a:pt x="14" y="197"/>
                    </a:lnTo>
                    <a:lnTo>
                      <a:pt x="4" y="145"/>
                    </a:lnTo>
                    <a:lnTo>
                      <a:pt x="0" y="95"/>
                    </a:lnTo>
                    <a:lnTo>
                      <a:pt x="2" y="64"/>
                    </a:lnTo>
                    <a:lnTo>
                      <a:pt x="11" y="43"/>
                    </a:lnTo>
                    <a:lnTo>
                      <a:pt x="27" y="9"/>
                    </a:lnTo>
                    <a:lnTo>
                      <a:pt x="43" y="0"/>
                    </a:lnTo>
                    <a:lnTo>
                      <a:pt x="52" y="11"/>
                    </a:lnTo>
                    <a:lnTo>
                      <a:pt x="57" y="30"/>
                    </a:lnTo>
                    <a:lnTo>
                      <a:pt x="72" y="70"/>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grpSp>
        <p:nvGrpSpPr>
          <p:cNvPr id="118" name="Group 117"/>
          <p:cNvGrpSpPr/>
          <p:nvPr/>
        </p:nvGrpSpPr>
        <p:grpSpPr>
          <a:xfrm>
            <a:off x="1110285" y="2796022"/>
            <a:ext cx="6923431" cy="1980000"/>
            <a:chOff x="1105709" y="2796022"/>
            <a:chExt cx="6923431" cy="1980000"/>
          </a:xfrm>
        </p:grpSpPr>
        <p:pic>
          <p:nvPicPr>
            <p:cNvPr id="2" name="Picture 1" descr="Στέλλα_R.jpg"/>
            <p:cNvPicPr>
              <a:picLocks noChangeAspect="1"/>
            </p:cNvPicPr>
            <p:nvPr/>
          </p:nvPicPr>
          <p:blipFill>
            <a:blip r:embed="rId3"/>
            <a:stretch>
              <a:fillRect/>
            </a:stretch>
          </p:blipFill>
          <p:spPr>
            <a:xfrm>
              <a:off x="1105709" y="2796022"/>
              <a:ext cx="3430588" cy="1980000"/>
            </a:xfrm>
            <a:prstGeom prst="rect">
              <a:avLst/>
            </a:prstGeom>
          </p:spPr>
        </p:pic>
        <p:pic>
          <p:nvPicPr>
            <p:cNvPr id="3" name="Picture 2" descr="Στέλλα_L.jpg"/>
            <p:cNvPicPr>
              <a:picLocks noChangeAspect="1"/>
            </p:cNvPicPr>
            <p:nvPr/>
          </p:nvPicPr>
          <p:blipFill>
            <a:blip r:embed="rId4"/>
            <a:stretch>
              <a:fillRect/>
            </a:stretch>
          </p:blipFill>
          <p:spPr>
            <a:xfrm>
              <a:off x="4606182" y="2796022"/>
              <a:ext cx="3422958" cy="1980000"/>
            </a:xfrm>
            <a:prstGeom prst="rect">
              <a:avLst/>
            </a:prstGeom>
          </p:spPr>
        </p:pic>
      </p:grpSp>
      <p:grpSp>
        <p:nvGrpSpPr>
          <p:cNvPr id="40" name="Group 138"/>
          <p:cNvGrpSpPr>
            <a:grpSpLocks/>
          </p:cNvGrpSpPr>
          <p:nvPr/>
        </p:nvGrpSpPr>
        <p:grpSpPr bwMode="auto">
          <a:xfrm flipH="1">
            <a:off x="5829569" y="233158"/>
            <a:ext cx="2068313" cy="2475862"/>
            <a:chOff x="2189" y="1876"/>
            <a:chExt cx="802" cy="960"/>
          </a:xfrm>
        </p:grpSpPr>
        <p:grpSp>
          <p:nvGrpSpPr>
            <p:cNvPr id="42" name="Group 136"/>
            <p:cNvGrpSpPr>
              <a:grpSpLocks/>
            </p:cNvGrpSpPr>
            <p:nvPr/>
          </p:nvGrpSpPr>
          <p:grpSpPr bwMode="auto">
            <a:xfrm rot="-882910">
              <a:off x="2189" y="2333"/>
              <a:ext cx="367" cy="477"/>
              <a:chOff x="2214" y="2239"/>
              <a:chExt cx="367" cy="477"/>
            </a:xfrm>
          </p:grpSpPr>
          <p:sp>
            <p:nvSpPr>
              <p:cNvPr id="68" name="Freeform 69"/>
              <p:cNvSpPr>
                <a:spLocks noChangeAspect="1"/>
              </p:cNvSpPr>
              <p:nvPr/>
            </p:nvSpPr>
            <p:spPr bwMode="auto">
              <a:xfrm>
                <a:off x="2336" y="2239"/>
                <a:ext cx="245" cy="189"/>
              </a:xfrm>
              <a:custGeom>
                <a:avLst/>
                <a:gdLst/>
                <a:ahLst/>
                <a:cxnLst>
                  <a:cxn ang="0">
                    <a:pos x="0" y="127"/>
                  </a:cxn>
                  <a:cxn ang="0">
                    <a:pos x="2" y="82"/>
                  </a:cxn>
                  <a:cxn ang="0">
                    <a:pos x="2" y="48"/>
                  </a:cxn>
                  <a:cxn ang="0">
                    <a:pos x="9" y="27"/>
                  </a:cxn>
                  <a:cxn ang="0">
                    <a:pos x="27" y="0"/>
                  </a:cxn>
                  <a:cxn ang="0">
                    <a:pos x="54" y="2"/>
                  </a:cxn>
                  <a:cxn ang="0">
                    <a:pos x="61" y="14"/>
                  </a:cxn>
                  <a:cxn ang="0">
                    <a:pos x="36" y="59"/>
                  </a:cxn>
                  <a:cxn ang="0">
                    <a:pos x="61" y="14"/>
                  </a:cxn>
                  <a:cxn ang="0">
                    <a:pos x="70" y="7"/>
                  </a:cxn>
                  <a:cxn ang="0">
                    <a:pos x="82" y="5"/>
                  </a:cxn>
                  <a:cxn ang="0">
                    <a:pos x="102" y="9"/>
                  </a:cxn>
                  <a:cxn ang="0">
                    <a:pos x="136" y="25"/>
                  </a:cxn>
                  <a:cxn ang="0">
                    <a:pos x="145" y="48"/>
                  </a:cxn>
                  <a:cxn ang="0">
                    <a:pos x="141" y="66"/>
                  </a:cxn>
                  <a:cxn ang="0">
                    <a:pos x="129" y="93"/>
                  </a:cxn>
                  <a:cxn ang="0">
                    <a:pos x="141" y="66"/>
                  </a:cxn>
                  <a:cxn ang="0">
                    <a:pos x="145" y="48"/>
                  </a:cxn>
                  <a:cxn ang="0">
                    <a:pos x="156" y="39"/>
                  </a:cxn>
                  <a:cxn ang="0">
                    <a:pos x="184" y="39"/>
                  </a:cxn>
                  <a:cxn ang="0">
                    <a:pos x="204" y="43"/>
                  </a:cxn>
                  <a:cxn ang="0">
                    <a:pos x="224" y="48"/>
                  </a:cxn>
                  <a:cxn ang="0">
                    <a:pos x="231" y="61"/>
                  </a:cxn>
                  <a:cxn ang="0">
                    <a:pos x="234" y="95"/>
                  </a:cxn>
                  <a:cxn ang="0">
                    <a:pos x="227" y="116"/>
                  </a:cxn>
                  <a:cxn ang="0">
                    <a:pos x="197" y="152"/>
                  </a:cxn>
                  <a:cxn ang="0">
                    <a:pos x="181" y="181"/>
                  </a:cxn>
                  <a:cxn ang="0">
                    <a:pos x="141" y="179"/>
                  </a:cxn>
                  <a:cxn ang="0">
                    <a:pos x="97" y="168"/>
                  </a:cxn>
                  <a:cxn ang="0">
                    <a:pos x="50" y="152"/>
                  </a:cxn>
                  <a:cxn ang="0">
                    <a:pos x="0" y="127"/>
                  </a:cxn>
                </a:cxnLst>
                <a:rect l="0" t="0" r="r" b="b"/>
                <a:pathLst>
                  <a:path w="234" h="181">
                    <a:moveTo>
                      <a:pt x="0" y="127"/>
                    </a:moveTo>
                    <a:lnTo>
                      <a:pt x="2" y="82"/>
                    </a:lnTo>
                    <a:lnTo>
                      <a:pt x="2" y="48"/>
                    </a:lnTo>
                    <a:lnTo>
                      <a:pt x="9" y="27"/>
                    </a:lnTo>
                    <a:lnTo>
                      <a:pt x="27" y="0"/>
                    </a:lnTo>
                    <a:lnTo>
                      <a:pt x="54" y="2"/>
                    </a:lnTo>
                    <a:lnTo>
                      <a:pt x="61" y="14"/>
                    </a:lnTo>
                    <a:lnTo>
                      <a:pt x="36" y="59"/>
                    </a:lnTo>
                    <a:lnTo>
                      <a:pt x="61" y="14"/>
                    </a:lnTo>
                    <a:lnTo>
                      <a:pt x="70" y="7"/>
                    </a:lnTo>
                    <a:lnTo>
                      <a:pt x="82" y="5"/>
                    </a:lnTo>
                    <a:lnTo>
                      <a:pt x="102" y="9"/>
                    </a:lnTo>
                    <a:lnTo>
                      <a:pt x="136" y="25"/>
                    </a:lnTo>
                    <a:lnTo>
                      <a:pt x="145" y="48"/>
                    </a:lnTo>
                    <a:lnTo>
                      <a:pt x="141" y="66"/>
                    </a:lnTo>
                    <a:lnTo>
                      <a:pt x="129" y="93"/>
                    </a:lnTo>
                    <a:lnTo>
                      <a:pt x="141" y="66"/>
                    </a:lnTo>
                    <a:lnTo>
                      <a:pt x="145" y="48"/>
                    </a:lnTo>
                    <a:lnTo>
                      <a:pt x="156" y="39"/>
                    </a:lnTo>
                    <a:lnTo>
                      <a:pt x="184" y="39"/>
                    </a:lnTo>
                    <a:lnTo>
                      <a:pt x="204" y="43"/>
                    </a:lnTo>
                    <a:lnTo>
                      <a:pt x="224" y="48"/>
                    </a:lnTo>
                    <a:lnTo>
                      <a:pt x="231" y="61"/>
                    </a:lnTo>
                    <a:lnTo>
                      <a:pt x="234" y="95"/>
                    </a:lnTo>
                    <a:lnTo>
                      <a:pt x="227" y="116"/>
                    </a:lnTo>
                    <a:lnTo>
                      <a:pt x="197" y="152"/>
                    </a:lnTo>
                    <a:lnTo>
                      <a:pt x="181" y="181"/>
                    </a:lnTo>
                    <a:lnTo>
                      <a:pt x="141" y="179"/>
                    </a:lnTo>
                    <a:lnTo>
                      <a:pt x="97" y="168"/>
                    </a:lnTo>
                    <a:lnTo>
                      <a:pt x="50" y="152"/>
                    </a:lnTo>
                    <a:lnTo>
                      <a:pt x="0" y="127"/>
                    </a:lnTo>
                    <a:close/>
                  </a:path>
                </a:pathLst>
              </a:custGeom>
              <a:solidFill>
                <a:schemeClr val="bg1"/>
              </a:solidFill>
              <a:ln w="19050">
                <a:solidFill>
                  <a:schemeClr val="tx1"/>
                </a:solidFill>
                <a:prstDash val="solid"/>
                <a:round/>
                <a:headEnd/>
                <a:tailEnd/>
              </a:ln>
            </p:spPr>
            <p:txBody>
              <a:bodyPr/>
              <a:lstStyle/>
              <a:p>
                <a:endParaRPr lang="el-GR"/>
              </a:p>
            </p:txBody>
          </p:sp>
          <p:sp>
            <p:nvSpPr>
              <p:cNvPr id="69" name="Freeform 70"/>
              <p:cNvSpPr>
                <a:spLocks noChangeAspect="1"/>
              </p:cNvSpPr>
              <p:nvPr/>
            </p:nvSpPr>
            <p:spPr bwMode="auto">
              <a:xfrm>
                <a:off x="2214" y="2372"/>
                <a:ext cx="311" cy="344"/>
              </a:xfrm>
              <a:custGeom>
                <a:avLst/>
                <a:gdLst/>
                <a:ahLst/>
                <a:cxnLst>
                  <a:cxn ang="0">
                    <a:pos x="297" y="54"/>
                  </a:cxn>
                  <a:cxn ang="0">
                    <a:pos x="257" y="52"/>
                  </a:cxn>
                  <a:cxn ang="0">
                    <a:pos x="213" y="41"/>
                  </a:cxn>
                  <a:cxn ang="0">
                    <a:pos x="166" y="25"/>
                  </a:cxn>
                  <a:cxn ang="0">
                    <a:pos x="116" y="0"/>
                  </a:cxn>
                  <a:cxn ang="0">
                    <a:pos x="100" y="50"/>
                  </a:cxn>
                  <a:cxn ang="0">
                    <a:pos x="55" y="127"/>
                  </a:cxn>
                  <a:cxn ang="0">
                    <a:pos x="25" y="209"/>
                  </a:cxn>
                  <a:cxn ang="0">
                    <a:pos x="0" y="245"/>
                  </a:cxn>
                  <a:cxn ang="0">
                    <a:pos x="0" y="274"/>
                  </a:cxn>
                  <a:cxn ang="0">
                    <a:pos x="7" y="281"/>
                  </a:cxn>
                  <a:cxn ang="0">
                    <a:pos x="32" y="277"/>
                  </a:cxn>
                  <a:cxn ang="0">
                    <a:pos x="52" y="259"/>
                  </a:cxn>
                  <a:cxn ang="0">
                    <a:pos x="82" y="213"/>
                  </a:cxn>
                  <a:cxn ang="0">
                    <a:pos x="175" y="118"/>
                  </a:cxn>
                  <a:cxn ang="0">
                    <a:pos x="179" y="125"/>
                  </a:cxn>
                  <a:cxn ang="0">
                    <a:pos x="186" y="143"/>
                  </a:cxn>
                  <a:cxn ang="0">
                    <a:pos x="184" y="166"/>
                  </a:cxn>
                  <a:cxn ang="0">
                    <a:pos x="177" y="197"/>
                  </a:cxn>
                  <a:cxn ang="0">
                    <a:pos x="155" y="245"/>
                  </a:cxn>
                  <a:cxn ang="0">
                    <a:pos x="134" y="274"/>
                  </a:cxn>
                  <a:cxn ang="0">
                    <a:pos x="123" y="304"/>
                  </a:cxn>
                  <a:cxn ang="0">
                    <a:pos x="130" y="324"/>
                  </a:cxn>
                  <a:cxn ang="0">
                    <a:pos x="139" y="329"/>
                  </a:cxn>
                  <a:cxn ang="0">
                    <a:pos x="164" y="322"/>
                  </a:cxn>
                  <a:cxn ang="0">
                    <a:pos x="204" y="284"/>
                  </a:cxn>
                  <a:cxn ang="0">
                    <a:pos x="238" y="250"/>
                  </a:cxn>
                  <a:cxn ang="0">
                    <a:pos x="250" y="229"/>
                  </a:cxn>
                  <a:cxn ang="0">
                    <a:pos x="261" y="188"/>
                  </a:cxn>
                  <a:cxn ang="0">
                    <a:pos x="266" y="134"/>
                  </a:cxn>
                  <a:cxn ang="0">
                    <a:pos x="275" y="100"/>
                  </a:cxn>
                  <a:cxn ang="0">
                    <a:pos x="297" y="54"/>
                  </a:cxn>
                </a:cxnLst>
                <a:rect l="0" t="0" r="r" b="b"/>
                <a:pathLst>
                  <a:path w="297" h="329">
                    <a:moveTo>
                      <a:pt x="297" y="54"/>
                    </a:moveTo>
                    <a:lnTo>
                      <a:pt x="257" y="52"/>
                    </a:lnTo>
                    <a:lnTo>
                      <a:pt x="213" y="41"/>
                    </a:lnTo>
                    <a:lnTo>
                      <a:pt x="166" y="25"/>
                    </a:lnTo>
                    <a:lnTo>
                      <a:pt x="116" y="0"/>
                    </a:lnTo>
                    <a:lnTo>
                      <a:pt x="100" y="50"/>
                    </a:lnTo>
                    <a:lnTo>
                      <a:pt x="55" y="127"/>
                    </a:lnTo>
                    <a:lnTo>
                      <a:pt x="25" y="209"/>
                    </a:lnTo>
                    <a:lnTo>
                      <a:pt x="0" y="245"/>
                    </a:lnTo>
                    <a:lnTo>
                      <a:pt x="0" y="274"/>
                    </a:lnTo>
                    <a:lnTo>
                      <a:pt x="7" y="281"/>
                    </a:lnTo>
                    <a:lnTo>
                      <a:pt x="32" y="277"/>
                    </a:lnTo>
                    <a:lnTo>
                      <a:pt x="52" y="259"/>
                    </a:lnTo>
                    <a:lnTo>
                      <a:pt x="82" y="213"/>
                    </a:lnTo>
                    <a:lnTo>
                      <a:pt x="175" y="118"/>
                    </a:lnTo>
                    <a:lnTo>
                      <a:pt x="179" y="125"/>
                    </a:lnTo>
                    <a:lnTo>
                      <a:pt x="186" y="143"/>
                    </a:lnTo>
                    <a:lnTo>
                      <a:pt x="184" y="166"/>
                    </a:lnTo>
                    <a:lnTo>
                      <a:pt x="177" y="197"/>
                    </a:lnTo>
                    <a:lnTo>
                      <a:pt x="155" y="245"/>
                    </a:lnTo>
                    <a:lnTo>
                      <a:pt x="134" y="274"/>
                    </a:lnTo>
                    <a:lnTo>
                      <a:pt x="123" y="304"/>
                    </a:lnTo>
                    <a:lnTo>
                      <a:pt x="130" y="324"/>
                    </a:lnTo>
                    <a:lnTo>
                      <a:pt x="139" y="329"/>
                    </a:lnTo>
                    <a:lnTo>
                      <a:pt x="164" y="322"/>
                    </a:lnTo>
                    <a:lnTo>
                      <a:pt x="204" y="284"/>
                    </a:lnTo>
                    <a:lnTo>
                      <a:pt x="238" y="250"/>
                    </a:lnTo>
                    <a:lnTo>
                      <a:pt x="250" y="229"/>
                    </a:lnTo>
                    <a:lnTo>
                      <a:pt x="261" y="188"/>
                    </a:lnTo>
                    <a:lnTo>
                      <a:pt x="266" y="134"/>
                    </a:lnTo>
                    <a:lnTo>
                      <a:pt x="275" y="100"/>
                    </a:lnTo>
                    <a:lnTo>
                      <a:pt x="297" y="54"/>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43" name="Group 133"/>
            <p:cNvGrpSpPr>
              <a:grpSpLocks/>
            </p:cNvGrpSpPr>
            <p:nvPr/>
          </p:nvGrpSpPr>
          <p:grpSpPr bwMode="auto">
            <a:xfrm rot="-844559">
              <a:off x="2654" y="2331"/>
              <a:ext cx="192" cy="448"/>
              <a:chOff x="2711" y="2360"/>
              <a:chExt cx="213" cy="497"/>
            </a:xfrm>
          </p:grpSpPr>
          <p:sp>
            <p:nvSpPr>
              <p:cNvPr id="66" name="Freeform 110"/>
              <p:cNvSpPr>
                <a:spLocks noChangeAspect="1"/>
              </p:cNvSpPr>
              <p:nvPr/>
            </p:nvSpPr>
            <p:spPr bwMode="auto">
              <a:xfrm>
                <a:off x="2763" y="2360"/>
                <a:ext cx="161" cy="195"/>
              </a:xfrm>
              <a:custGeom>
                <a:avLst/>
                <a:gdLst/>
                <a:ahLst/>
                <a:cxnLst>
                  <a:cxn ang="0">
                    <a:pos x="50" y="179"/>
                  </a:cxn>
                  <a:cxn ang="0">
                    <a:pos x="18" y="168"/>
                  </a:cxn>
                  <a:cxn ang="0">
                    <a:pos x="2" y="143"/>
                  </a:cxn>
                  <a:cxn ang="0">
                    <a:pos x="0" y="72"/>
                  </a:cxn>
                  <a:cxn ang="0">
                    <a:pos x="11" y="41"/>
                  </a:cxn>
                  <a:cxn ang="0">
                    <a:pos x="30" y="20"/>
                  </a:cxn>
                  <a:cxn ang="0">
                    <a:pos x="77" y="4"/>
                  </a:cxn>
                  <a:cxn ang="0">
                    <a:pos x="102" y="0"/>
                  </a:cxn>
                  <a:cxn ang="0">
                    <a:pos x="111" y="7"/>
                  </a:cxn>
                  <a:cxn ang="0">
                    <a:pos x="127" y="34"/>
                  </a:cxn>
                  <a:cxn ang="0">
                    <a:pos x="154" y="72"/>
                  </a:cxn>
                  <a:cxn ang="0">
                    <a:pos x="154" y="95"/>
                  </a:cxn>
                  <a:cxn ang="0">
                    <a:pos x="143" y="127"/>
                  </a:cxn>
                  <a:cxn ang="0">
                    <a:pos x="114" y="163"/>
                  </a:cxn>
                  <a:cxn ang="0">
                    <a:pos x="107" y="179"/>
                  </a:cxn>
                  <a:cxn ang="0">
                    <a:pos x="93" y="186"/>
                  </a:cxn>
                  <a:cxn ang="0">
                    <a:pos x="50" y="179"/>
                  </a:cxn>
                </a:cxnLst>
                <a:rect l="0" t="0" r="r" b="b"/>
                <a:pathLst>
                  <a:path w="154" h="186">
                    <a:moveTo>
                      <a:pt x="50" y="179"/>
                    </a:moveTo>
                    <a:lnTo>
                      <a:pt x="18" y="168"/>
                    </a:lnTo>
                    <a:lnTo>
                      <a:pt x="2" y="143"/>
                    </a:lnTo>
                    <a:lnTo>
                      <a:pt x="0" y="72"/>
                    </a:lnTo>
                    <a:lnTo>
                      <a:pt x="11" y="41"/>
                    </a:lnTo>
                    <a:lnTo>
                      <a:pt x="30" y="20"/>
                    </a:lnTo>
                    <a:lnTo>
                      <a:pt x="77" y="4"/>
                    </a:lnTo>
                    <a:lnTo>
                      <a:pt x="102" y="0"/>
                    </a:lnTo>
                    <a:lnTo>
                      <a:pt x="111" y="7"/>
                    </a:lnTo>
                    <a:lnTo>
                      <a:pt x="127" y="34"/>
                    </a:lnTo>
                    <a:lnTo>
                      <a:pt x="154" y="72"/>
                    </a:lnTo>
                    <a:lnTo>
                      <a:pt x="154" y="95"/>
                    </a:lnTo>
                    <a:lnTo>
                      <a:pt x="143" y="127"/>
                    </a:lnTo>
                    <a:lnTo>
                      <a:pt x="114" y="163"/>
                    </a:lnTo>
                    <a:lnTo>
                      <a:pt x="107" y="179"/>
                    </a:lnTo>
                    <a:lnTo>
                      <a:pt x="93" y="186"/>
                    </a:lnTo>
                    <a:lnTo>
                      <a:pt x="50" y="179"/>
                    </a:lnTo>
                    <a:close/>
                  </a:path>
                </a:pathLst>
              </a:custGeom>
              <a:solidFill>
                <a:schemeClr val="bg1"/>
              </a:solidFill>
              <a:ln w="19050">
                <a:solidFill>
                  <a:schemeClr val="tx1"/>
                </a:solidFill>
                <a:prstDash val="solid"/>
                <a:round/>
                <a:headEnd/>
                <a:tailEnd/>
              </a:ln>
            </p:spPr>
            <p:txBody>
              <a:bodyPr/>
              <a:lstStyle/>
              <a:p>
                <a:endParaRPr lang="el-GR"/>
              </a:p>
            </p:txBody>
          </p:sp>
          <p:sp>
            <p:nvSpPr>
              <p:cNvPr id="67" name="Freeform 111"/>
              <p:cNvSpPr>
                <a:spLocks noChangeAspect="1"/>
              </p:cNvSpPr>
              <p:nvPr/>
            </p:nvSpPr>
            <p:spPr bwMode="auto">
              <a:xfrm>
                <a:off x="2711" y="2510"/>
                <a:ext cx="164" cy="347"/>
              </a:xfrm>
              <a:custGeom>
                <a:avLst/>
                <a:gdLst/>
                <a:ahLst/>
                <a:cxnLst>
                  <a:cxn ang="0">
                    <a:pos x="100" y="36"/>
                  </a:cxn>
                  <a:cxn ang="0">
                    <a:pos x="68" y="25"/>
                  </a:cxn>
                  <a:cxn ang="0">
                    <a:pos x="52" y="0"/>
                  </a:cxn>
                  <a:cxn ang="0">
                    <a:pos x="43" y="54"/>
                  </a:cxn>
                  <a:cxn ang="0">
                    <a:pos x="18" y="161"/>
                  </a:cxn>
                  <a:cxn ang="0">
                    <a:pos x="9" y="238"/>
                  </a:cxn>
                  <a:cxn ang="0">
                    <a:pos x="0" y="306"/>
                  </a:cxn>
                  <a:cxn ang="0">
                    <a:pos x="7" y="324"/>
                  </a:cxn>
                  <a:cxn ang="0">
                    <a:pos x="12" y="331"/>
                  </a:cxn>
                  <a:cxn ang="0">
                    <a:pos x="18" y="328"/>
                  </a:cxn>
                  <a:cxn ang="0">
                    <a:pos x="34" y="315"/>
                  </a:cxn>
                  <a:cxn ang="0">
                    <a:pos x="64" y="254"/>
                  </a:cxn>
                  <a:cxn ang="0">
                    <a:pos x="98" y="186"/>
                  </a:cxn>
                  <a:cxn ang="0">
                    <a:pos x="136" y="81"/>
                  </a:cxn>
                  <a:cxn ang="0">
                    <a:pos x="157" y="36"/>
                  </a:cxn>
                  <a:cxn ang="0">
                    <a:pos x="143" y="43"/>
                  </a:cxn>
                  <a:cxn ang="0">
                    <a:pos x="100" y="36"/>
                  </a:cxn>
                </a:cxnLst>
                <a:rect l="0" t="0" r="r" b="b"/>
                <a:pathLst>
                  <a:path w="157" h="331">
                    <a:moveTo>
                      <a:pt x="100" y="36"/>
                    </a:moveTo>
                    <a:lnTo>
                      <a:pt x="68" y="25"/>
                    </a:lnTo>
                    <a:lnTo>
                      <a:pt x="52" y="0"/>
                    </a:lnTo>
                    <a:lnTo>
                      <a:pt x="43" y="54"/>
                    </a:lnTo>
                    <a:lnTo>
                      <a:pt x="18" y="161"/>
                    </a:lnTo>
                    <a:lnTo>
                      <a:pt x="9" y="238"/>
                    </a:lnTo>
                    <a:lnTo>
                      <a:pt x="0" y="306"/>
                    </a:lnTo>
                    <a:lnTo>
                      <a:pt x="7" y="324"/>
                    </a:lnTo>
                    <a:lnTo>
                      <a:pt x="12" y="331"/>
                    </a:lnTo>
                    <a:lnTo>
                      <a:pt x="18" y="328"/>
                    </a:lnTo>
                    <a:lnTo>
                      <a:pt x="34" y="315"/>
                    </a:lnTo>
                    <a:lnTo>
                      <a:pt x="64" y="254"/>
                    </a:lnTo>
                    <a:lnTo>
                      <a:pt x="98" y="186"/>
                    </a:lnTo>
                    <a:lnTo>
                      <a:pt x="136" y="81"/>
                    </a:lnTo>
                    <a:lnTo>
                      <a:pt x="157" y="36"/>
                    </a:lnTo>
                    <a:lnTo>
                      <a:pt x="143" y="43"/>
                    </a:lnTo>
                    <a:lnTo>
                      <a:pt x="100" y="36"/>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44" name="Group 131"/>
            <p:cNvGrpSpPr>
              <a:grpSpLocks/>
            </p:cNvGrpSpPr>
            <p:nvPr/>
          </p:nvGrpSpPr>
          <p:grpSpPr bwMode="auto">
            <a:xfrm rot="-610285">
              <a:off x="2796" y="2321"/>
              <a:ext cx="195" cy="515"/>
              <a:chOff x="2894" y="2383"/>
              <a:chExt cx="195" cy="515"/>
            </a:xfrm>
          </p:grpSpPr>
          <p:sp>
            <p:nvSpPr>
              <p:cNvPr id="64" name="Freeform 116"/>
              <p:cNvSpPr>
                <a:spLocks noChangeAspect="1"/>
              </p:cNvSpPr>
              <p:nvPr/>
            </p:nvSpPr>
            <p:spPr bwMode="auto">
              <a:xfrm>
                <a:off x="2937" y="2383"/>
                <a:ext cx="152" cy="210"/>
              </a:xfrm>
              <a:custGeom>
                <a:avLst/>
                <a:gdLst/>
                <a:ahLst/>
                <a:cxnLst>
                  <a:cxn ang="0">
                    <a:pos x="52" y="200"/>
                  </a:cxn>
                  <a:cxn ang="0">
                    <a:pos x="18" y="186"/>
                  </a:cxn>
                  <a:cxn ang="0">
                    <a:pos x="0" y="180"/>
                  </a:cxn>
                  <a:cxn ang="0">
                    <a:pos x="9" y="132"/>
                  </a:cxn>
                  <a:cxn ang="0">
                    <a:pos x="4" y="82"/>
                  </a:cxn>
                  <a:cxn ang="0">
                    <a:pos x="16" y="46"/>
                  </a:cxn>
                  <a:cxn ang="0">
                    <a:pos x="29" y="21"/>
                  </a:cxn>
                  <a:cxn ang="0">
                    <a:pos x="97" y="0"/>
                  </a:cxn>
                  <a:cxn ang="0">
                    <a:pos x="102" y="0"/>
                  </a:cxn>
                  <a:cxn ang="0">
                    <a:pos x="136" y="23"/>
                  </a:cxn>
                  <a:cxn ang="0">
                    <a:pos x="145" y="41"/>
                  </a:cxn>
                  <a:cxn ang="0">
                    <a:pos x="143" y="68"/>
                  </a:cxn>
                  <a:cxn ang="0">
                    <a:pos x="131" y="105"/>
                  </a:cxn>
                  <a:cxn ang="0">
                    <a:pos x="104" y="175"/>
                  </a:cxn>
                  <a:cxn ang="0">
                    <a:pos x="77" y="198"/>
                  </a:cxn>
                  <a:cxn ang="0">
                    <a:pos x="52" y="200"/>
                  </a:cxn>
                </a:cxnLst>
                <a:rect l="0" t="0" r="r" b="b"/>
                <a:pathLst>
                  <a:path w="145" h="200">
                    <a:moveTo>
                      <a:pt x="52" y="200"/>
                    </a:moveTo>
                    <a:lnTo>
                      <a:pt x="18" y="186"/>
                    </a:lnTo>
                    <a:lnTo>
                      <a:pt x="0" y="180"/>
                    </a:lnTo>
                    <a:lnTo>
                      <a:pt x="9" y="132"/>
                    </a:lnTo>
                    <a:lnTo>
                      <a:pt x="4" y="82"/>
                    </a:lnTo>
                    <a:lnTo>
                      <a:pt x="16" y="46"/>
                    </a:lnTo>
                    <a:lnTo>
                      <a:pt x="29" y="21"/>
                    </a:lnTo>
                    <a:lnTo>
                      <a:pt x="97" y="0"/>
                    </a:lnTo>
                    <a:lnTo>
                      <a:pt x="102" y="0"/>
                    </a:lnTo>
                    <a:lnTo>
                      <a:pt x="136" y="23"/>
                    </a:lnTo>
                    <a:lnTo>
                      <a:pt x="145" y="41"/>
                    </a:lnTo>
                    <a:lnTo>
                      <a:pt x="143" y="68"/>
                    </a:lnTo>
                    <a:lnTo>
                      <a:pt x="131" y="105"/>
                    </a:lnTo>
                    <a:lnTo>
                      <a:pt x="104" y="175"/>
                    </a:lnTo>
                    <a:lnTo>
                      <a:pt x="77" y="198"/>
                    </a:lnTo>
                    <a:lnTo>
                      <a:pt x="52" y="200"/>
                    </a:lnTo>
                    <a:close/>
                  </a:path>
                </a:pathLst>
              </a:custGeom>
              <a:solidFill>
                <a:schemeClr val="bg1"/>
              </a:solidFill>
              <a:ln w="19050">
                <a:solidFill>
                  <a:schemeClr val="tx1"/>
                </a:solidFill>
                <a:prstDash val="solid"/>
                <a:round/>
                <a:headEnd/>
                <a:tailEnd/>
              </a:ln>
            </p:spPr>
            <p:txBody>
              <a:bodyPr/>
              <a:lstStyle/>
              <a:p>
                <a:endParaRPr lang="el-GR"/>
              </a:p>
            </p:txBody>
          </p:sp>
          <p:sp>
            <p:nvSpPr>
              <p:cNvPr id="65" name="Freeform 117"/>
              <p:cNvSpPr>
                <a:spLocks noChangeAspect="1"/>
              </p:cNvSpPr>
              <p:nvPr/>
            </p:nvSpPr>
            <p:spPr bwMode="auto">
              <a:xfrm>
                <a:off x="2894" y="2566"/>
                <a:ext cx="152" cy="332"/>
              </a:xfrm>
              <a:custGeom>
                <a:avLst/>
                <a:gdLst/>
                <a:ahLst/>
                <a:cxnLst>
                  <a:cxn ang="0">
                    <a:pos x="93" y="25"/>
                  </a:cxn>
                  <a:cxn ang="0">
                    <a:pos x="59" y="11"/>
                  </a:cxn>
                  <a:cxn ang="0">
                    <a:pos x="41" y="5"/>
                  </a:cxn>
                  <a:cxn ang="0">
                    <a:pos x="20" y="86"/>
                  </a:cxn>
                  <a:cxn ang="0">
                    <a:pos x="13" y="141"/>
                  </a:cxn>
                  <a:cxn ang="0">
                    <a:pos x="2" y="215"/>
                  </a:cxn>
                  <a:cxn ang="0">
                    <a:pos x="0" y="254"/>
                  </a:cxn>
                  <a:cxn ang="0">
                    <a:pos x="2" y="283"/>
                  </a:cxn>
                  <a:cxn ang="0">
                    <a:pos x="9" y="308"/>
                  </a:cxn>
                  <a:cxn ang="0">
                    <a:pos x="23" y="317"/>
                  </a:cxn>
                  <a:cxn ang="0">
                    <a:pos x="32" y="313"/>
                  </a:cxn>
                  <a:cxn ang="0">
                    <a:pos x="45" y="295"/>
                  </a:cxn>
                  <a:cxn ang="0">
                    <a:pos x="54" y="268"/>
                  </a:cxn>
                  <a:cxn ang="0">
                    <a:pos x="66" y="231"/>
                  </a:cxn>
                  <a:cxn ang="0">
                    <a:pos x="93" y="161"/>
                  </a:cxn>
                  <a:cxn ang="0">
                    <a:pos x="113" y="107"/>
                  </a:cxn>
                  <a:cxn ang="0">
                    <a:pos x="145" y="0"/>
                  </a:cxn>
                  <a:cxn ang="0">
                    <a:pos x="118" y="23"/>
                  </a:cxn>
                  <a:cxn ang="0">
                    <a:pos x="93" y="25"/>
                  </a:cxn>
                </a:cxnLst>
                <a:rect l="0" t="0" r="r" b="b"/>
                <a:pathLst>
                  <a:path w="145" h="317">
                    <a:moveTo>
                      <a:pt x="93" y="25"/>
                    </a:moveTo>
                    <a:lnTo>
                      <a:pt x="59" y="11"/>
                    </a:lnTo>
                    <a:lnTo>
                      <a:pt x="41" y="5"/>
                    </a:lnTo>
                    <a:lnTo>
                      <a:pt x="20" y="86"/>
                    </a:lnTo>
                    <a:lnTo>
                      <a:pt x="13" y="141"/>
                    </a:lnTo>
                    <a:lnTo>
                      <a:pt x="2" y="215"/>
                    </a:lnTo>
                    <a:lnTo>
                      <a:pt x="0" y="254"/>
                    </a:lnTo>
                    <a:lnTo>
                      <a:pt x="2" y="283"/>
                    </a:lnTo>
                    <a:lnTo>
                      <a:pt x="9" y="308"/>
                    </a:lnTo>
                    <a:lnTo>
                      <a:pt x="23" y="317"/>
                    </a:lnTo>
                    <a:lnTo>
                      <a:pt x="32" y="313"/>
                    </a:lnTo>
                    <a:lnTo>
                      <a:pt x="45" y="295"/>
                    </a:lnTo>
                    <a:lnTo>
                      <a:pt x="54" y="268"/>
                    </a:lnTo>
                    <a:lnTo>
                      <a:pt x="66" y="231"/>
                    </a:lnTo>
                    <a:lnTo>
                      <a:pt x="93" y="161"/>
                    </a:lnTo>
                    <a:lnTo>
                      <a:pt x="113" y="107"/>
                    </a:lnTo>
                    <a:lnTo>
                      <a:pt x="145" y="0"/>
                    </a:lnTo>
                    <a:lnTo>
                      <a:pt x="118" y="23"/>
                    </a:lnTo>
                    <a:lnTo>
                      <a:pt x="93" y="25"/>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45" name="Group 134"/>
            <p:cNvGrpSpPr>
              <a:grpSpLocks/>
            </p:cNvGrpSpPr>
            <p:nvPr/>
          </p:nvGrpSpPr>
          <p:grpSpPr bwMode="auto">
            <a:xfrm rot="-908756">
              <a:off x="2485" y="2340"/>
              <a:ext cx="220" cy="442"/>
              <a:chOff x="2497" y="2338"/>
              <a:chExt cx="228" cy="459"/>
            </a:xfrm>
          </p:grpSpPr>
          <p:sp>
            <p:nvSpPr>
              <p:cNvPr id="62" name="Freeform 120"/>
              <p:cNvSpPr>
                <a:spLocks noChangeAspect="1"/>
              </p:cNvSpPr>
              <p:nvPr/>
            </p:nvSpPr>
            <p:spPr bwMode="auto">
              <a:xfrm>
                <a:off x="2568" y="2338"/>
                <a:ext cx="157" cy="172"/>
              </a:xfrm>
              <a:custGeom>
                <a:avLst/>
                <a:gdLst/>
                <a:ahLst/>
                <a:cxnLst>
                  <a:cxn ang="0">
                    <a:pos x="52" y="157"/>
                  </a:cxn>
                  <a:cxn ang="0">
                    <a:pos x="14" y="141"/>
                  </a:cxn>
                  <a:cxn ang="0">
                    <a:pos x="0" y="125"/>
                  </a:cxn>
                  <a:cxn ang="0">
                    <a:pos x="2" y="114"/>
                  </a:cxn>
                  <a:cxn ang="0">
                    <a:pos x="5" y="71"/>
                  </a:cxn>
                  <a:cxn ang="0">
                    <a:pos x="5" y="48"/>
                  </a:cxn>
                  <a:cxn ang="0">
                    <a:pos x="18" y="21"/>
                  </a:cxn>
                  <a:cxn ang="0">
                    <a:pos x="36" y="5"/>
                  </a:cxn>
                  <a:cxn ang="0">
                    <a:pos x="66" y="5"/>
                  </a:cxn>
                  <a:cxn ang="0">
                    <a:pos x="102" y="0"/>
                  </a:cxn>
                  <a:cxn ang="0">
                    <a:pos x="111" y="0"/>
                  </a:cxn>
                  <a:cxn ang="0">
                    <a:pos x="132" y="21"/>
                  </a:cxn>
                  <a:cxn ang="0">
                    <a:pos x="139" y="39"/>
                  </a:cxn>
                  <a:cxn ang="0">
                    <a:pos x="150" y="64"/>
                  </a:cxn>
                  <a:cxn ang="0">
                    <a:pos x="148" y="80"/>
                  </a:cxn>
                  <a:cxn ang="0">
                    <a:pos x="136" y="107"/>
                  </a:cxn>
                  <a:cxn ang="0">
                    <a:pos x="102" y="141"/>
                  </a:cxn>
                  <a:cxn ang="0">
                    <a:pos x="93" y="159"/>
                  </a:cxn>
                  <a:cxn ang="0">
                    <a:pos x="73" y="164"/>
                  </a:cxn>
                  <a:cxn ang="0">
                    <a:pos x="52" y="157"/>
                  </a:cxn>
                </a:cxnLst>
                <a:rect l="0" t="0" r="r" b="b"/>
                <a:pathLst>
                  <a:path w="150" h="164">
                    <a:moveTo>
                      <a:pt x="52" y="157"/>
                    </a:moveTo>
                    <a:lnTo>
                      <a:pt x="14" y="141"/>
                    </a:lnTo>
                    <a:lnTo>
                      <a:pt x="0" y="125"/>
                    </a:lnTo>
                    <a:lnTo>
                      <a:pt x="2" y="114"/>
                    </a:lnTo>
                    <a:lnTo>
                      <a:pt x="5" y="71"/>
                    </a:lnTo>
                    <a:lnTo>
                      <a:pt x="5" y="48"/>
                    </a:lnTo>
                    <a:lnTo>
                      <a:pt x="18" y="21"/>
                    </a:lnTo>
                    <a:lnTo>
                      <a:pt x="36" y="5"/>
                    </a:lnTo>
                    <a:lnTo>
                      <a:pt x="66" y="5"/>
                    </a:lnTo>
                    <a:lnTo>
                      <a:pt x="102" y="0"/>
                    </a:lnTo>
                    <a:lnTo>
                      <a:pt x="111" y="0"/>
                    </a:lnTo>
                    <a:lnTo>
                      <a:pt x="132" y="21"/>
                    </a:lnTo>
                    <a:lnTo>
                      <a:pt x="139" y="39"/>
                    </a:lnTo>
                    <a:lnTo>
                      <a:pt x="150" y="64"/>
                    </a:lnTo>
                    <a:lnTo>
                      <a:pt x="148" y="80"/>
                    </a:lnTo>
                    <a:lnTo>
                      <a:pt x="136" y="107"/>
                    </a:lnTo>
                    <a:lnTo>
                      <a:pt x="102" y="141"/>
                    </a:lnTo>
                    <a:lnTo>
                      <a:pt x="93" y="159"/>
                    </a:lnTo>
                    <a:lnTo>
                      <a:pt x="73" y="164"/>
                    </a:lnTo>
                    <a:lnTo>
                      <a:pt x="52" y="157"/>
                    </a:lnTo>
                    <a:close/>
                  </a:path>
                </a:pathLst>
              </a:custGeom>
              <a:solidFill>
                <a:schemeClr val="bg1"/>
              </a:solidFill>
              <a:ln w="19050">
                <a:solidFill>
                  <a:schemeClr val="tx1"/>
                </a:solidFill>
                <a:prstDash val="solid"/>
                <a:round/>
                <a:headEnd/>
                <a:tailEnd/>
              </a:ln>
            </p:spPr>
            <p:txBody>
              <a:bodyPr/>
              <a:lstStyle/>
              <a:p>
                <a:endParaRPr lang="el-GR"/>
              </a:p>
            </p:txBody>
          </p:sp>
          <p:sp>
            <p:nvSpPr>
              <p:cNvPr id="63" name="Freeform 121"/>
              <p:cNvSpPr>
                <a:spLocks noChangeAspect="1"/>
              </p:cNvSpPr>
              <p:nvPr/>
            </p:nvSpPr>
            <p:spPr bwMode="auto">
              <a:xfrm>
                <a:off x="2497" y="2469"/>
                <a:ext cx="169" cy="328"/>
              </a:xfrm>
              <a:custGeom>
                <a:avLst/>
                <a:gdLst/>
                <a:ahLst/>
                <a:cxnLst>
                  <a:cxn ang="0">
                    <a:pos x="120" y="32"/>
                  </a:cxn>
                  <a:cxn ang="0">
                    <a:pos x="82" y="16"/>
                  </a:cxn>
                  <a:cxn ang="0">
                    <a:pos x="68" y="0"/>
                  </a:cxn>
                  <a:cxn ang="0">
                    <a:pos x="52" y="50"/>
                  </a:cxn>
                  <a:cxn ang="0">
                    <a:pos x="23" y="150"/>
                  </a:cxn>
                  <a:cxn ang="0">
                    <a:pos x="9" y="222"/>
                  </a:cxn>
                  <a:cxn ang="0">
                    <a:pos x="0" y="286"/>
                  </a:cxn>
                  <a:cxn ang="0">
                    <a:pos x="5" y="306"/>
                  </a:cxn>
                  <a:cxn ang="0">
                    <a:pos x="14" y="313"/>
                  </a:cxn>
                  <a:cxn ang="0">
                    <a:pos x="18" y="311"/>
                  </a:cxn>
                  <a:cxn ang="0">
                    <a:pos x="32" y="297"/>
                  </a:cxn>
                  <a:cxn ang="0">
                    <a:pos x="64" y="243"/>
                  </a:cxn>
                  <a:cxn ang="0">
                    <a:pos x="100" y="168"/>
                  </a:cxn>
                  <a:cxn ang="0">
                    <a:pos x="143" y="73"/>
                  </a:cxn>
                  <a:cxn ang="0">
                    <a:pos x="161" y="34"/>
                  </a:cxn>
                  <a:cxn ang="0">
                    <a:pos x="141" y="39"/>
                  </a:cxn>
                  <a:cxn ang="0">
                    <a:pos x="120" y="32"/>
                  </a:cxn>
                </a:cxnLst>
                <a:rect l="0" t="0" r="r" b="b"/>
                <a:pathLst>
                  <a:path w="161" h="313">
                    <a:moveTo>
                      <a:pt x="120" y="32"/>
                    </a:moveTo>
                    <a:lnTo>
                      <a:pt x="82" y="16"/>
                    </a:lnTo>
                    <a:lnTo>
                      <a:pt x="68" y="0"/>
                    </a:lnTo>
                    <a:lnTo>
                      <a:pt x="52" y="50"/>
                    </a:lnTo>
                    <a:lnTo>
                      <a:pt x="23" y="150"/>
                    </a:lnTo>
                    <a:lnTo>
                      <a:pt x="9" y="222"/>
                    </a:lnTo>
                    <a:lnTo>
                      <a:pt x="0" y="286"/>
                    </a:lnTo>
                    <a:lnTo>
                      <a:pt x="5" y="306"/>
                    </a:lnTo>
                    <a:lnTo>
                      <a:pt x="14" y="313"/>
                    </a:lnTo>
                    <a:lnTo>
                      <a:pt x="18" y="311"/>
                    </a:lnTo>
                    <a:lnTo>
                      <a:pt x="32" y="297"/>
                    </a:lnTo>
                    <a:lnTo>
                      <a:pt x="64" y="243"/>
                    </a:lnTo>
                    <a:lnTo>
                      <a:pt x="100" y="168"/>
                    </a:lnTo>
                    <a:lnTo>
                      <a:pt x="143" y="73"/>
                    </a:lnTo>
                    <a:lnTo>
                      <a:pt x="161" y="34"/>
                    </a:lnTo>
                    <a:lnTo>
                      <a:pt x="141" y="39"/>
                    </a:lnTo>
                    <a:lnTo>
                      <a:pt x="120" y="32"/>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47" name="Group 130"/>
            <p:cNvGrpSpPr>
              <a:grpSpLocks/>
            </p:cNvGrpSpPr>
            <p:nvPr/>
          </p:nvGrpSpPr>
          <p:grpSpPr bwMode="auto">
            <a:xfrm>
              <a:off x="2601" y="1913"/>
              <a:ext cx="141" cy="466"/>
              <a:chOff x="2932" y="1847"/>
              <a:chExt cx="157" cy="517"/>
            </a:xfrm>
          </p:grpSpPr>
          <p:sp>
            <p:nvSpPr>
              <p:cNvPr id="58" name="Freeform 112"/>
              <p:cNvSpPr>
                <a:spLocks noChangeAspect="1"/>
              </p:cNvSpPr>
              <p:nvPr/>
            </p:nvSpPr>
            <p:spPr bwMode="auto">
              <a:xfrm>
                <a:off x="2932" y="2169"/>
                <a:ext cx="157" cy="195"/>
              </a:xfrm>
              <a:custGeom>
                <a:avLst/>
                <a:gdLst/>
                <a:ahLst/>
                <a:cxnLst>
                  <a:cxn ang="0">
                    <a:pos x="73" y="186"/>
                  </a:cxn>
                  <a:cxn ang="0">
                    <a:pos x="66" y="186"/>
                  </a:cxn>
                  <a:cxn ang="0">
                    <a:pos x="41" y="175"/>
                  </a:cxn>
                  <a:cxn ang="0">
                    <a:pos x="18" y="157"/>
                  </a:cxn>
                  <a:cxn ang="0">
                    <a:pos x="2" y="132"/>
                  </a:cxn>
                  <a:cxn ang="0">
                    <a:pos x="0" y="114"/>
                  </a:cxn>
                  <a:cxn ang="0">
                    <a:pos x="0" y="100"/>
                  </a:cxn>
                  <a:cxn ang="0">
                    <a:pos x="14" y="48"/>
                  </a:cxn>
                  <a:cxn ang="0">
                    <a:pos x="18" y="28"/>
                  </a:cxn>
                  <a:cxn ang="0">
                    <a:pos x="21" y="16"/>
                  </a:cxn>
                  <a:cxn ang="0">
                    <a:pos x="36" y="5"/>
                  </a:cxn>
                  <a:cxn ang="0">
                    <a:pos x="46" y="0"/>
                  </a:cxn>
                  <a:cxn ang="0">
                    <a:pos x="82" y="0"/>
                  </a:cxn>
                  <a:cxn ang="0">
                    <a:pos x="100" y="5"/>
                  </a:cxn>
                  <a:cxn ang="0">
                    <a:pos x="118" y="12"/>
                  </a:cxn>
                  <a:cxn ang="0">
                    <a:pos x="127" y="23"/>
                  </a:cxn>
                  <a:cxn ang="0">
                    <a:pos x="129" y="48"/>
                  </a:cxn>
                  <a:cxn ang="0">
                    <a:pos x="134" y="55"/>
                  </a:cxn>
                  <a:cxn ang="0">
                    <a:pos x="145" y="91"/>
                  </a:cxn>
                  <a:cxn ang="0">
                    <a:pos x="150" y="107"/>
                  </a:cxn>
                  <a:cxn ang="0">
                    <a:pos x="145" y="116"/>
                  </a:cxn>
                  <a:cxn ang="0">
                    <a:pos x="141" y="134"/>
                  </a:cxn>
                  <a:cxn ang="0">
                    <a:pos x="123" y="152"/>
                  </a:cxn>
                  <a:cxn ang="0">
                    <a:pos x="109" y="168"/>
                  </a:cxn>
                  <a:cxn ang="0">
                    <a:pos x="86" y="182"/>
                  </a:cxn>
                  <a:cxn ang="0">
                    <a:pos x="73" y="186"/>
                  </a:cxn>
                </a:cxnLst>
                <a:rect l="0" t="0" r="r" b="b"/>
                <a:pathLst>
                  <a:path w="150" h="186">
                    <a:moveTo>
                      <a:pt x="73" y="186"/>
                    </a:moveTo>
                    <a:lnTo>
                      <a:pt x="66" y="186"/>
                    </a:lnTo>
                    <a:lnTo>
                      <a:pt x="41" y="175"/>
                    </a:lnTo>
                    <a:lnTo>
                      <a:pt x="18" y="157"/>
                    </a:lnTo>
                    <a:lnTo>
                      <a:pt x="2" y="132"/>
                    </a:lnTo>
                    <a:lnTo>
                      <a:pt x="0" y="114"/>
                    </a:lnTo>
                    <a:lnTo>
                      <a:pt x="0" y="100"/>
                    </a:lnTo>
                    <a:lnTo>
                      <a:pt x="14" y="48"/>
                    </a:lnTo>
                    <a:lnTo>
                      <a:pt x="18" y="28"/>
                    </a:lnTo>
                    <a:lnTo>
                      <a:pt x="21" y="16"/>
                    </a:lnTo>
                    <a:lnTo>
                      <a:pt x="36" y="5"/>
                    </a:lnTo>
                    <a:lnTo>
                      <a:pt x="46" y="0"/>
                    </a:lnTo>
                    <a:lnTo>
                      <a:pt x="82" y="0"/>
                    </a:lnTo>
                    <a:lnTo>
                      <a:pt x="100" y="5"/>
                    </a:lnTo>
                    <a:lnTo>
                      <a:pt x="118" y="12"/>
                    </a:lnTo>
                    <a:lnTo>
                      <a:pt x="127" y="23"/>
                    </a:lnTo>
                    <a:lnTo>
                      <a:pt x="129" y="48"/>
                    </a:lnTo>
                    <a:lnTo>
                      <a:pt x="134" y="55"/>
                    </a:lnTo>
                    <a:lnTo>
                      <a:pt x="145" y="91"/>
                    </a:lnTo>
                    <a:lnTo>
                      <a:pt x="150" y="107"/>
                    </a:lnTo>
                    <a:lnTo>
                      <a:pt x="145" y="116"/>
                    </a:lnTo>
                    <a:lnTo>
                      <a:pt x="141" y="134"/>
                    </a:lnTo>
                    <a:lnTo>
                      <a:pt x="123" y="152"/>
                    </a:lnTo>
                    <a:lnTo>
                      <a:pt x="109" y="168"/>
                    </a:lnTo>
                    <a:lnTo>
                      <a:pt x="86" y="182"/>
                    </a:lnTo>
                    <a:lnTo>
                      <a:pt x="73" y="186"/>
                    </a:lnTo>
                    <a:close/>
                  </a:path>
                </a:pathLst>
              </a:custGeom>
              <a:solidFill>
                <a:schemeClr val="bg1"/>
              </a:solidFill>
              <a:ln w="19050">
                <a:solidFill>
                  <a:schemeClr val="tx1"/>
                </a:solidFill>
                <a:prstDash val="solid"/>
                <a:round/>
                <a:headEnd/>
                <a:tailEnd/>
              </a:ln>
            </p:spPr>
            <p:txBody>
              <a:bodyPr/>
              <a:lstStyle/>
              <a:p>
                <a:endParaRPr lang="el-GR"/>
              </a:p>
            </p:txBody>
          </p:sp>
          <p:sp>
            <p:nvSpPr>
              <p:cNvPr id="59" name="Freeform 113"/>
              <p:cNvSpPr>
                <a:spLocks noChangeAspect="1"/>
              </p:cNvSpPr>
              <p:nvPr/>
            </p:nvSpPr>
            <p:spPr bwMode="auto">
              <a:xfrm>
                <a:off x="2954" y="1847"/>
                <a:ext cx="111" cy="347"/>
              </a:xfrm>
              <a:custGeom>
                <a:avLst/>
                <a:gdLst/>
                <a:ahLst/>
                <a:cxnLst>
                  <a:cxn ang="0">
                    <a:pos x="0" y="324"/>
                  </a:cxn>
                  <a:cxn ang="0">
                    <a:pos x="15" y="313"/>
                  </a:cxn>
                  <a:cxn ang="0">
                    <a:pos x="25" y="308"/>
                  </a:cxn>
                  <a:cxn ang="0">
                    <a:pos x="61" y="308"/>
                  </a:cxn>
                  <a:cxn ang="0">
                    <a:pos x="79" y="313"/>
                  </a:cxn>
                  <a:cxn ang="0">
                    <a:pos x="97" y="320"/>
                  </a:cxn>
                  <a:cxn ang="0">
                    <a:pos x="106" y="331"/>
                  </a:cxn>
                  <a:cxn ang="0">
                    <a:pos x="106" y="277"/>
                  </a:cxn>
                  <a:cxn ang="0">
                    <a:pos x="97" y="218"/>
                  </a:cxn>
                  <a:cxn ang="0">
                    <a:pos x="95" y="170"/>
                  </a:cxn>
                  <a:cxn ang="0">
                    <a:pos x="79" y="102"/>
                  </a:cxn>
                  <a:cxn ang="0">
                    <a:pos x="74" y="48"/>
                  </a:cxn>
                  <a:cxn ang="0">
                    <a:pos x="63" y="11"/>
                  </a:cxn>
                  <a:cxn ang="0">
                    <a:pos x="49" y="0"/>
                  </a:cxn>
                  <a:cxn ang="0">
                    <a:pos x="38" y="4"/>
                  </a:cxn>
                  <a:cxn ang="0">
                    <a:pos x="36" y="23"/>
                  </a:cxn>
                  <a:cxn ang="0">
                    <a:pos x="31" y="50"/>
                  </a:cxn>
                  <a:cxn ang="0">
                    <a:pos x="20" y="95"/>
                  </a:cxn>
                  <a:cxn ang="0">
                    <a:pos x="18" y="138"/>
                  </a:cxn>
                  <a:cxn ang="0">
                    <a:pos x="11" y="181"/>
                  </a:cxn>
                  <a:cxn ang="0">
                    <a:pos x="4" y="218"/>
                  </a:cxn>
                  <a:cxn ang="0">
                    <a:pos x="0" y="258"/>
                  </a:cxn>
                  <a:cxn ang="0">
                    <a:pos x="0" y="290"/>
                  </a:cxn>
                  <a:cxn ang="0">
                    <a:pos x="0" y="324"/>
                  </a:cxn>
                </a:cxnLst>
                <a:rect l="0" t="0" r="r" b="b"/>
                <a:pathLst>
                  <a:path w="106" h="331">
                    <a:moveTo>
                      <a:pt x="0" y="324"/>
                    </a:moveTo>
                    <a:lnTo>
                      <a:pt x="15" y="313"/>
                    </a:lnTo>
                    <a:lnTo>
                      <a:pt x="25" y="308"/>
                    </a:lnTo>
                    <a:lnTo>
                      <a:pt x="61" y="308"/>
                    </a:lnTo>
                    <a:lnTo>
                      <a:pt x="79" y="313"/>
                    </a:lnTo>
                    <a:lnTo>
                      <a:pt x="97" y="320"/>
                    </a:lnTo>
                    <a:lnTo>
                      <a:pt x="106" y="331"/>
                    </a:lnTo>
                    <a:lnTo>
                      <a:pt x="106" y="277"/>
                    </a:lnTo>
                    <a:lnTo>
                      <a:pt x="97" y="218"/>
                    </a:lnTo>
                    <a:lnTo>
                      <a:pt x="95" y="170"/>
                    </a:lnTo>
                    <a:lnTo>
                      <a:pt x="79" y="102"/>
                    </a:lnTo>
                    <a:lnTo>
                      <a:pt x="74" y="48"/>
                    </a:lnTo>
                    <a:lnTo>
                      <a:pt x="63" y="11"/>
                    </a:lnTo>
                    <a:lnTo>
                      <a:pt x="49" y="0"/>
                    </a:lnTo>
                    <a:lnTo>
                      <a:pt x="38" y="4"/>
                    </a:lnTo>
                    <a:lnTo>
                      <a:pt x="36" y="23"/>
                    </a:lnTo>
                    <a:lnTo>
                      <a:pt x="31" y="50"/>
                    </a:lnTo>
                    <a:lnTo>
                      <a:pt x="20" y="95"/>
                    </a:lnTo>
                    <a:lnTo>
                      <a:pt x="18" y="138"/>
                    </a:lnTo>
                    <a:lnTo>
                      <a:pt x="11" y="181"/>
                    </a:lnTo>
                    <a:lnTo>
                      <a:pt x="4" y="218"/>
                    </a:lnTo>
                    <a:lnTo>
                      <a:pt x="0" y="258"/>
                    </a:lnTo>
                    <a:lnTo>
                      <a:pt x="0" y="290"/>
                    </a:lnTo>
                    <a:lnTo>
                      <a:pt x="0" y="324"/>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48" name="Group 129"/>
            <p:cNvGrpSpPr>
              <a:grpSpLocks/>
            </p:cNvGrpSpPr>
            <p:nvPr/>
          </p:nvGrpSpPr>
          <p:grpSpPr bwMode="auto">
            <a:xfrm rot="311971">
              <a:off x="2741" y="1876"/>
              <a:ext cx="162" cy="504"/>
              <a:chOff x="3046" y="1845"/>
              <a:chExt cx="154" cy="519"/>
            </a:xfrm>
          </p:grpSpPr>
          <p:sp>
            <p:nvSpPr>
              <p:cNvPr id="56" name="Freeform 114"/>
              <p:cNvSpPr>
                <a:spLocks noChangeAspect="1"/>
              </p:cNvSpPr>
              <p:nvPr/>
            </p:nvSpPr>
            <p:spPr bwMode="auto">
              <a:xfrm>
                <a:off x="3051" y="2175"/>
                <a:ext cx="149" cy="189"/>
              </a:xfrm>
              <a:custGeom>
                <a:avLst/>
                <a:gdLst/>
                <a:ahLst/>
                <a:cxnLst>
                  <a:cxn ang="0">
                    <a:pos x="90" y="181"/>
                  </a:cxn>
                  <a:cxn ang="0">
                    <a:pos x="72" y="177"/>
                  </a:cxn>
                  <a:cxn ang="0">
                    <a:pos x="45" y="168"/>
                  </a:cxn>
                  <a:cxn ang="0">
                    <a:pos x="29" y="161"/>
                  </a:cxn>
                  <a:cxn ang="0">
                    <a:pos x="11" y="136"/>
                  </a:cxn>
                  <a:cxn ang="0">
                    <a:pos x="2" y="106"/>
                  </a:cxn>
                  <a:cxn ang="0">
                    <a:pos x="0" y="88"/>
                  </a:cxn>
                  <a:cxn ang="0">
                    <a:pos x="6" y="59"/>
                  </a:cxn>
                  <a:cxn ang="0">
                    <a:pos x="11" y="32"/>
                  </a:cxn>
                  <a:cxn ang="0">
                    <a:pos x="15" y="16"/>
                  </a:cxn>
                  <a:cxn ang="0">
                    <a:pos x="27" y="7"/>
                  </a:cxn>
                  <a:cxn ang="0">
                    <a:pos x="47" y="0"/>
                  </a:cxn>
                  <a:cxn ang="0">
                    <a:pos x="70" y="0"/>
                  </a:cxn>
                  <a:cxn ang="0">
                    <a:pos x="88" y="4"/>
                  </a:cxn>
                  <a:cxn ang="0">
                    <a:pos x="102" y="9"/>
                  </a:cxn>
                  <a:cxn ang="0">
                    <a:pos x="113" y="25"/>
                  </a:cxn>
                  <a:cxn ang="0">
                    <a:pos x="129" y="61"/>
                  </a:cxn>
                  <a:cxn ang="0">
                    <a:pos x="133" y="84"/>
                  </a:cxn>
                  <a:cxn ang="0">
                    <a:pos x="140" y="102"/>
                  </a:cxn>
                  <a:cxn ang="0">
                    <a:pos x="142" y="120"/>
                  </a:cxn>
                  <a:cxn ang="0">
                    <a:pos x="136" y="145"/>
                  </a:cxn>
                  <a:cxn ang="0">
                    <a:pos x="111" y="168"/>
                  </a:cxn>
                  <a:cxn ang="0">
                    <a:pos x="99" y="177"/>
                  </a:cxn>
                  <a:cxn ang="0">
                    <a:pos x="90" y="181"/>
                  </a:cxn>
                </a:cxnLst>
                <a:rect l="0" t="0" r="r" b="b"/>
                <a:pathLst>
                  <a:path w="142" h="181">
                    <a:moveTo>
                      <a:pt x="90" y="181"/>
                    </a:moveTo>
                    <a:lnTo>
                      <a:pt x="72" y="177"/>
                    </a:lnTo>
                    <a:lnTo>
                      <a:pt x="45" y="168"/>
                    </a:lnTo>
                    <a:lnTo>
                      <a:pt x="29" y="161"/>
                    </a:lnTo>
                    <a:lnTo>
                      <a:pt x="11" y="136"/>
                    </a:lnTo>
                    <a:lnTo>
                      <a:pt x="2" y="106"/>
                    </a:lnTo>
                    <a:lnTo>
                      <a:pt x="0" y="88"/>
                    </a:lnTo>
                    <a:lnTo>
                      <a:pt x="6" y="59"/>
                    </a:lnTo>
                    <a:lnTo>
                      <a:pt x="11" y="32"/>
                    </a:lnTo>
                    <a:lnTo>
                      <a:pt x="15" y="16"/>
                    </a:lnTo>
                    <a:lnTo>
                      <a:pt x="27" y="7"/>
                    </a:lnTo>
                    <a:lnTo>
                      <a:pt x="47" y="0"/>
                    </a:lnTo>
                    <a:lnTo>
                      <a:pt x="70" y="0"/>
                    </a:lnTo>
                    <a:lnTo>
                      <a:pt x="88" y="4"/>
                    </a:lnTo>
                    <a:lnTo>
                      <a:pt x="102" y="9"/>
                    </a:lnTo>
                    <a:lnTo>
                      <a:pt x="113" y="25"/>
                    </a:lnTo>
                    <a:lnTo>
                      <a:pt x="129" y="61"/>
                    </a:lnTo>
                    <a:lnTo>
                      <a:pt x="133" y="84"/>
                    </a:lnTo>
                    <a:lnTo>
                      <a:pt x="140" y="102"/>
                    </a:lnTo>
                    <a:lnTo>
                      <a:pt x="142" y="120"/>
                    </a:lnTo>
                    <a:lnTo>
                      <a:pt x="136" y="145"/>
                    </a:lnTo>
                    <a:lnTo>
                      <a:pt x="111" y="168"/>
                    </a:lnTo>
                    <a:lnTo>
                      <a:pt x="99" y="177"/>
                    </a:lnTo>
                    <a:lnTo>
                      <a:pt x="90" y="181"/>
                    </a:lnTo>
                    <a:close/>
                  </a:path>
                </a:pathLst>
              </a:custGeom>
              <a:solidFill>
                <a:schemeClr val="bg1"/>
              </a:solidFill>
              <a:ln w="19050">
                <a:solidFill>
                  <a:schemeClr val="tx1"/>
                </a:solidFill>
                <a:prstDash val="solid"/>
                <a:round/>
                <a:headEnd/>
                <a:tailEnd/>
              </a:ln>
            </p:spPr>
            <p:txBody>
              <a:bodyPr/>
              <a:lstStyle/>
              <a:p>
                <a:endParaRPr lang="el-GR"/>
              </a:p>
            </p:txBody>
          </p:sp>
          <p:sp>
            <p:nvSpPr>
              <p:cNvPr id="57" name="Freeform 115"/>
              <p:cNvSpPr>
                <a:spLocks noChangeAspect="1"/>
              </p:cNvSpPr>
              <p:nvPr/>
            </p:nvSpPr>
            <p:spPr bwMode="auto">
              <a:xfrm>
                <a:off x="3046" y="1845"/>
                <a:ext cx="123" cy="363"/>
              </a:xfrm>
              <a:custGeom>
                <a:avLst/>
                <a:gdLst/>
                <a:ahLst/>
                <a:cxnLst>
                  <a:cxn ang="0">
                    <a:pos x="16" y="347"/>
                  </a:cxn>
                  <a:cxn ang="0">
                    <a:pos x="20" y="331"/>
                  </a:cxn>
                  <a:cxn ang="0">
                    <a:pos x="32" y="322"/>
                  </a:cxn>
                  <a:cxn ang="0">
                    <a:pos x="52" y="315"/>
                  </a:cxn>
                  <a:cxn ang="0">
                    <a:pos x="75" y="315"/>
                  </a:cxn>
                  <a:cxn ang="0">
                    <a:pos x="93" y="319"/>
                  </a:cxn>
                  <a:cxn ang="0">
                    <a:pos x="107" y="324"/>
                  </a:cxn>
                  <a:cxn ang="0">
                    <a:pos x="118" y="340"/>
                  </a:cxn>
                  <a:cxn ang="0">
                    <a:pos x="111" y="283"/>
                  </a:cxn>
                  <a:cxn ang="0">
                    <a:pos x="104" y="254"/>
                  </a:cxn>
                  <a:cxn ang="0">
                    <a:pos x="98" y="222"/>
                  </a:cxn>
                  <a:cxn ang="0">
                    <a:pos x="91" y="179"/>
                  </a:cxn>
                  <a:cxn ang="0">
                    <a:pos x="75" y="113"/>
                  </a:cxn>
                  <a:cxn ang="0">
                    <a:pos x="66" y="86"/>
                  </a:cxn>
                  <a:cxn ang="0">
                    <a:pos x="59" y="47"/>
                  </a:cxn>
                  <a:cxn ang="0">
                    <a:pos x="50" y="18"/>
                  </a:cxn>
                  <a:cxn ang="0">
                    <a:pos x="45" y="4"/>
                  </a:cxn>
                  <a:cxn ang="0">
                    <a:pos x="39" y="0"/>
                  </a:cxn>
                  <a:cxn ang="0">
                    <a:pos x="27" y="4"/>
                  </a:cxn>
                  <a:cxn ang="0">
                    <a:pos x="23" y="20"/>
                  </a:cxn>
                  <a:cxn ang="0">
                    <a:pos x="18" y="45"/>
                  </a:cxn>
                  <a:cxn ang="0">
                    <a:pos x="11" y="106"/>
                  </a:cxn>
                  <a:cxn ang="0">
                    <a:pos x="7" y="131"/>
                  </a:cxn>
                  <a:cxn ang="0">
                    <a:pos x="5" y="206"/>
                  </a:cxn>
                  <a:cxn ang="0">
                    <a:pos x="0" y="231"/>
                  </a:cxn>
                  <a:cxn ang="0">
                    <a:pos x="5" y="265"/>
                  </a:cxn>
                  <a:cxn ang="0">
                    <a:pos x="9" y="288"/>
                  </a:cxn>
                  <a:cxn ang="0">
                    <a:pos x="14" y="319"/>
                  </a:cxn>
                  <a:cxn ang="0">
                    <a:pos x="16" y="347"/>
                  </a:cxn>
                </a:cxnLst>
                <a:rect l="0" t="0" r="r" b="b"/>
                <a:pathLst>
                  <a:path w="118" h="347">
                    <a:moveTo>
                      <a:pt x="16" y="347"/>
                    </a:moveTo>
                    <a:lnTo>
                      <a:pt x="20" y="331"/>
                    </a:lnTo>
                    <a:lnTo>
                      <a:pt x="32" y="322"/>
                    </a:lnTo>
                    <a:lnTo>
                      <a:pt x="52" y="315"/>
                    </a:lnTo>
                    <a:lnTo>
                      <a:pt x="75" y="315"/>
                    </a:lnTo>
                    <a:lnTo>
                      <a:pt x="93" y="319"/>
                    </a:lnTo>
                    <a:lnTo>
                      <a:pt x="107" y="324"/>
                    </a:lnTo>
                    <a:lnTo>
                      <a:pt x="118" y="340"/>
                    </a:lnTo>
                    <a:lnTo>
                      <a:pt x="111" y="283"/>
                    </a:lnTo>
                    <a:lnTo>
                      <a:pt x="104" y="254"/>
                    </a:lnTo>
                    <a:lnTo>
                      <a:pt x="98" y="222"/>
                    </a:lnTo>
                    <a:lnTo>
                      <a:pt x="91" y="179"/>
                    </a:lnTo>
                    <a:lnTo>
                      <a:pt x="75" y="113"/>
                    </a:lnTo>
                    <a:lnTo>
                      <a:pt x="66" y="86"/>
                    </a:lnTo>
                    <a:lnTo>
                      <a:pt x="59" y="47"/>
                    </a:lnTo>
                    <a:lnTo>
                      <a:pt x="50" y="18"/>
                    </a:lnTo>
                    <a:lnTo>
                      <a:pt x="45" y="4"/>
                    </a:lnTo>
                    <a:lnTo>
                      <a:pt x="39" y="0"/>
                    </a:lnTo>
                    <a:lnTo>
                      <a:pt x="27" y="4"/>
                    </a:lnTo>
                    <a:lnTo>
                      <a:pt x="23" y="20"/>
                    </a:lnTo>
                    <a:lnTo>
                      <a:pt x="18" y="45"/>
                    </a:lnTo>
                    <a:lnTo>
                      <a:pt x="11" y="106"/>
                    </a:lnTo>
                    <a:lnTo>
                      <a:pt x="7" y="131"/>
                    </a:lnTo>
                    <a:lnTo>
                      <a:pt x="5" y="206"/>
                    </a:lnTo>
                    <a:lnTo>
                      <a:pt x="0" y="231"/>
                    </a:lnTo>
                    <a:lnTo>
                      <a:pt x="5" y="265"/>
                    </a:lnTo>
                    <a:lnTo>
                      <a:pt x="9" y="288"/>
                    </a:lnTo>
                    <a:lnTo>
                      <a:pt x="14" y="319"/>
                    </a:lnTo>
                    <a:lnTo>
                      <a:pt x="16" y="347"/>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49" name="Group 132"/>
            <p:cNvGrpSpPr>
              <a:grpSpLocks/>
            </p:cNvGrpSpPr>
            <p:nvPr/>
          </p:nvGrpSpPr>
          <p:grpSpPr bwMode="auto">
            <a:xfrm rot="-269542">
              <a:off x="2469" y="1916"/>
              <a:ext cx="123" cy="466"/>
              <a:chOff x="2765" y="1797"/>
              <a:chExt cx="167" cy="548"/>
            </a:xfrm>
          </p:grpSpPr>
          <p:sp>
            <p:nvSpPr>
              <p:cNvPr id="54" name="Freeform 118"/>
              <p:cNvSpPr>
                <a:spLocks noChangeAspect="1"/>
              </p:cNvSpPr>
              <p:nvPr/>
            </p:nvSpPr>
            <p:spPr bwMode="auto">
              <a:xfrm>
                <a:off x="2765" y="2139"/>
                <a:ext cx="167" cy="206"/>
              </a:xfrm>
              <a:custGeom>
                <a:avLst/>
                <a:gdLst/>
                <a:ahLst/>
                <a:cxnLst>
                  <a:cxn ang="0">
                    <a:pos x="73" y="197"/>
                  </a:cxn>
                  <a:cxn ang="0">
                    <a:pos x="66" y="197"/>
                  </a:cxn>
                  <a:cxn ang="0">
                    <a:pos x="39" y="184"/>
                  </a:cxn>
                  <a:cxn ang="0">
                    <a:pos x="16" y="163"/>
                  </a:cxn>
                  <a:cxn ang="0">
                    <a:pos x="3" y="136"/>
                  </a:cxn>
                  <a:cxn ang="0">
                    <a:pos x="0" y="115"/>
                  </a:cxn>
                  <a:cxn ang="0">
                    <a:pos x="0" y="100"/>
                  </a:cxn>
                  <a:cxn ang="0">
                    <a:pos x="19" y="47"/>
                  </a:cxn>
                  <a:cxn ang="0">
                    <a:pos x="25" y="25"/>
                  </a:cxn>
                  <a:cxn ang="0">
                    <a:pos x="30" y="13"/>
                  </a:cxn>
                  <a:cxn ang="0">
                    <a:pos x="46" y="2"/>
                  </a:cxn>
                  <a:cxn ang="0">
                    <a:pos x="57" y="0"/>
                  </a:cxn>
                  <a:cxn ang="0">
                    <a:pos x="96" y="2"/>
                  </a:cxn>
                  <a:cxn ang="0">
                    <a:pos x="114" y="7"/>
                  </a:cxn>
                  <a:cxn ang="0">
                    <a:pos x="134" y="16"/>
                  </a:cxn>
                  <a:cxn ang="0">
                    <a:pos x="141" y="27"/>
                  </a:cxn>
                  <a:cxn ang="0">
                    <a:pos x="143" y="54"/>
                  </a:cxn>
                  <a:cxn ang="0">
                    <a:pos x="146" y="61"/>
                  </a:cxn>
                  <a:cxn ang="0">
                    <a:pos x="155" y="102"/>
                  </a:cxn>
                  <a:cxn ang="0">
                    <a:pos x="159" y="118"/>
                  </a:cxn>
                  <a:cxn ang="0">
                    <a:pos x="155" y="129"/>
                  </a:cxn>
                  <a:cxn ang="0">
                    <a:pos x="150" y="147"/>
                  </a:cxn>
                  <a:cxn ang="0">
                    <a:pos x="130" y="165"/>
                  </a:cxn>
                  <a:cxn ang="0">
                    <a:pos x="112" y="179"/>
                  </a:cxn>
                  <a:cxn ang="0">
                    <a:pos x="89" y="195"/>
                  </a:cxn>
                  <a:cxn ang="0">
                    <a:pos x="73" y="197"/>
                  </a:cxn>
                </a:cxnLst>
                <a:rect l="0" t="0" r="r" b="b"/>
                <a:pathLst>
                  <a:path w="159" h="197">
                    <a:moveTo>
                      <a:pt x="73" y="197"/>
                    </a:moveTo>
                    <a:lnTo>
                      <a:pt x="66" y="197"/>
                    </a:lnTo>
                    <a:lnTo>
                      <a:pt x="39" y="184"/>
                    </a:lnTo>
                    <a:lnTo>
                      <a:pt x="16" y="163"/>
                    </a:lnTo>
                    <a:lnTo>
                      <a:pt x="3" y="136"/>
                    </a:lnTo>
                    <a:lnTo>
                      <a:pt x="0" y="115"/>
                    </a:lnTo>
                    <a:lnTo>
                      <a:pt x="0" y="100"/>
                    </a:lnTo>
                    <a:lnTo>
                      <a:pt x="19" y="47"/>
                    </a:lnTo>
                    <a:lnTo>
                      <a:pt x="25" y="25"/>
                    </a:lnTo>
                    <a:lnTo>
                      <a:pt x="30" y="13"/>
                    </a:lnTo>
                    <a:lnTo>
                      <a:pt x="46" y="2"/>
                    </a:lnTo>
                    <a:lnTo>
                      <a:pt x="57" y="0"/>
                    </a:lnTo>
                    <a:lnTo>
                      <a:pt x="96" y="2"/>
                    </a:lnTo>
                    <a:lnTo>
                      <a:pt x="114" y="7"/>
                    </a:lnTo>
                    <a:lnTo>
                      <a:pt x="134" y="16"/>
                    </a:lnTo>
                    <a:lnTo>
                      <a:pt x="141" y="27"/>
                    </a:lnTo>
                    <a:lnTo>
                      <a:pt x="143" y="54"/>
                    </a:lnTo>
                    <a:lnTo>
                      <a:pt x="146" y="61"/>
                    </a:lnTo>
                    <a:lnTo>
                      <a:pt x="155" y="102"/>
                    </a:lnTo>
                    <a:lnTo>
                      <a:pt x="159" y="118"/>
                    </a:lnTo>
                    <a:lnTo>
                      <a:pt x="155" y="129"/>
                    </a:lnTo>
                    <a:lnTo>
                      <a:pt x="150" y="147"/>
                    </a:lnTo>
                    <a:lnTo>
                      <a:pt x="130" y="165"/>
                    </a:lnTo>
                    <a:lnTo>
                      <a:pt x="112" y="179"/>
                    </a:lnTo>
                    <a:lnTo>
                      <a:pt x="89" y="195"/>
                    </a:lnTo>
                    <a:lnTo>
                      <a:pt x="73" y="197"/>
                    </a:lnTo>
                    <a:close/>
                  </a:path>
                </a:pathLst>
              </a:custGeom>
              <a:solidFill>
                <a:schemeClr val="bg1"/>
              </a:solidFill>
              <a:ln w="19050">
                <a:solidFill>
                  <a:schemeClr val="tx1"/>
                </a:solidFill>
                <a:prstDash val="solid"/>
                <a:round/>
                <a:headEnd/>
                <a:tailEnd/>
              </a:ln>
            </p:spPr>
            <p:txBody>
              <a:bodyPr/>
              <a:lstStyle/>
              <a:p>
                <a:endParaRPr lang="el-GR"/>
              </a:p>
            </p:txBody>
          </p:sp>
          <p:sp>
            <p:nvSpPr>
              <p:cNvPr id="55" name="Freeform 119"/>
              <p:cNvSpPr>
                <a:spLocks noChangeAspect="1"/>
              </p:cNvSpPr>
              <p:nvPr/>
            </p:nvSpPr>
            <p:spPr bwMode="auto">
              <a:xfrm>
                <a:off x="2797" y="1797"/>
                <a:ext cx="118" cy="370"/>
              </a:xfrm>
              <a:custGeom>
                <a:avLst/>
                <a:gdLst/>
                <a:ahLst/>
                <a:cxnLst>
                  <a:cxn ang="0">
                    <a:pos x="0" y="340"/>
                  </a:cxn>
                  <a:cxn ang="0">
                    <a:pos x="16" y="329"/>
                  </a:cxn>
                  <a:cxn ang="0">
                    <a:pos x="27" y="327"/>
                  </a:cxn>
                  <a:cxn ang="0">
                    <a:pos x="66" y="329"/>
                  </a:cxn>
                  <a:cxn ang="0">
                    <a:pos x="84" y="334"/>
                  </a:cxn>
                  <a:cxn ang="0">
                    <a:pos x="104" y="343"/>
                  </a:cxn>
                  <a:cxn ang="0">
                    <a:pos x="111" y="354"/>
                  </a:cxn>
                  <a:cxn ang="0">
                    <a:pos x="113" y="297"/>
                  </a:cxn>
                  <a:cxn ang="0">
                    <a:pos x="109" y="234"/>
                  </a:cxn>
                  <a:cxn ang="0">
                    <a:pos x="109" y="184"/>
                  </a:cxn>
                  <a:cxn ang="0">
                    <a:pos x="97" y="109"/>
                  </a:cxn>
                  <a:cxn ang="0">
                    <a:pos x="97" y="52"/>
                  </a:cxn>
                  <a:cxn ang="0">
                    <a:pos x="88" y="12"/>
                  </a:cxn>
                  <a:cxn ang="0">
                    <a:pos x="72" y="0"/>
                  </a:cxn>
                  <a:cxn ang="0">
                    <a:pos x="61" y="3"/>
                  </a:cxn>
                  <a:cxn ang="0">
                    <a:pos x="57" y="23"/>
                  </a:cxn>
                  <a:cxn ang="0">
                    <a:pos x="50" y="52"/>
                  </a:cxn>
                  <a:cxn ang="0">
                    <a:pos x="36" y="98"/>
                  </a:cxn>
                  <a:cxn ang="0">
                    <a:pos x="29" y="145"/>
                  </a:cxn>
                  <a:cxn ang="0">
                    <a:pos x="20" y="191"/>
                  </a:cxn>
                  <a:cxn ang="0">
                    <a:pos x="9" y="229"/>
                  </a:cxn>
                  <a:cxn ang="0">
                    <a:pos x="2" y="270"/>
                  </a:cxn>
                  <a:cxn ang="0">
                    <a:pos x="2" y="306"/>
                  </a:cxn>
                  <a:cxn ang="0">
                    <a:pos x="0" y="340"/>
                  </a:cxn>
                </a:cxnLst>
                <a:rect l="0" t="0" r="r" b="b"/>
                <a:pathLst>
                  <a:path w="113" h="354">
                    <a:moveTo>
                      <a:pt x="0" y="340"/>
                    </a:moveTo>
                    <a:lnTo>
                      <a:pt x="16" y="329"/>
                    </a:lnTo>
                    <a:lnTo>
                      <a:pt x="27" y="327"/>
                    </a:lnTo>
                    <a:lnTo>
                      <a:pt x="66" y="329"/>
                    </a:lnTo>
                    <a:lnTo>
                      <a:pt x="84" y="334"/>
                    </a:lnTo>
                    <a:lnTo>
                      <a:pt x="104" y="343"/>
                    </a:lnTo>
                    <a:lnTo>
                      <a:pt x="111" y="354"/>
                    </a:lnTo>
                    <a:lnTo>
                      <a:pt x="113" y="297"/>
                    </a:lnTo>
                    <a:lnTo>
                      <a:pt x="109" y="234"/>
                    </a:lnTo>
                    <a:lnTo>
                      <a:pt x="109" y="184"/>
                    </a:lnTo>
                    <a:lnTo>
                      <a:pt x="97" y="109"/>
                    </a:lnTo>
                    <a:lnTo>
                      <a:pt x="97" y="52"/>
                    </a:lnTo>
                    <a:lnTo>
                      <a:pt x="88" y="12"/>
                    </a:lnTo>
                    <a:lnTo>
                      <a:pt x="72" y="0"/>
                    </a:lnTo>
                    <a:lnTo>
                      <a:pt x="61" y="3"/>
                    </a:lnTo>
                    <a:lnTo>
                      <a:pt x="57" y="23"/>
                    </a:lnTo>
                    <a:lnTo>
                      <a:pt x="50" y="52"/>
                    </a:lnTo>
                    <a:lnTo>
                      <a:pt x="36" y="98"/>
                    </a:lnTo>
                    <a:lnTo>
                      <a:pt x="29" y="145"/>
                    </a:lnTo>
                    <a:lnTo>
                      <a:pt x="20" y="191"/>
                    </a:lnTo>
                    <a:lnTo>
                      <a:pt x="9" y="229"/>
                    </a:lnTo>
                    <a:lnTo>
                      <a:pt x="2" y="270"/>
                    </a:lnTo>
                    <a:lnTo>
                      <a:pt x="2" y="306"/>
                    </a:lnTo>
                    <a:lnTo>
                      <a:pt x="0" y="340"/>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50" name="Group 135"/>
            <p:cNvGrpSpPr>
              <a:grpSpLocks/>
            </p:cNvGrpSpPr>
            <p:nvPr/>
          </p:nvGrpSpPr>
          <p:grpSpPr bwMode="auto">
            <a:xfrm rot="-952248">
              <a:off x="2199" y="1909"/>
              <a:ext cx="271" cy="481"/>
              <a:chOff x="2459" y="1733"/>
              <a:chExt cx="316" cy="560"/>
            </a:xfrm>
          </p:grpSpPr>
          <p:sp>
            <p:nvSpPr>
              <p:cNvPr id="51" name="Freeform 66"/>
              <p:cNvSpPr>
                <a:spLocks noChangeAspect="1"/>
              </p:cNvSpPr>
              <p:nvPr/>
            </p:nvSpPr>
            <p:spPr bwMode="auto">
              <a:xfrm>
                <a:off x="2459" y="2087"/>
                <a:ext cx="276" cy="206"/>
              </a:xfrm>
              <a:custGeom>
                <a:avLst/>
                <a:gdLst/>
                <a:ahLst/>
                <a:cxnLst>
                  <a:cxn ang="0">
                    <a:pos x="57" y="0"/>
                  </a:cxn>
                  <a:cxn ang="0">
                    <a:pos x="23" y="54"/>
                  </a:cxn>
                  <a:cxn ang="0">
                    <a:pos x="11" y="75"/>
                  </a:cxn>
                  <a:cxn ang="0">
                    <a:pos x="0" y="97"/>
                  </a:cxn>
                  <a:cxn ang="0">
                    <a:pos x="2" y="127"/>
                  </a:cxn>
                  <a:cxn ang="0">
                    <a:pos x="16" y="129"/>
                  </a:cxn>
                  <a:cxn ang="0">
                    <a:pos x="13" y="107"/>
                  </a:cxn>
                  <a:cxn ang="0">
                    <a:pos x="16" y="129"/>
                  </a:cxn>
                  <a:cxn ang="0">
                    <a:pos x="29" y="147"/>
                  </a:cxn>
                  <a:cxn ang="0">
                    <a:pos x="50" y="168"/>
                  </a:cxn>
                  <a:cxn ang="0">
                    <a:pos x="66" y="172"/>
                  </a:cxn>
                  <a:cxn ang="0">
                    <a:pos x="100" y="159"/>
                  </a:cxn>
                  <a:cxn ang="0">
                    <a:pos x="120" y="154"/>
                  </a:cxn>
                  <a:cxn ang="0">
                    <a:pos x="118" y="136"/>
                  </a:cxn>
                  <a:cxn ang="0">
                    <a:pos x="122" y="109"/>
                  </a:cxn>
                  <a:cxn ang="0">
                    <a:pos x="118" y="136"/>
                  </a:cxn>
                  <a:cxn ang="0">
                    <a:pos x="120" y="154"/>
                  </a:cxn>
                  <a:cxn ang="0">
                    <a:pos x="154" y="190"/>
                  </a:cxn>
                  <a:cxn ang="0">
                    <a:pos x="163" y="197"/>
                  </a:cxn>
                  <a:cxn ang="0">
                    <a:pos x="175" y="197"/>
                  </a:cxn>
                  <a:cxn ang="0">
                    <a:pos x="229" y="184"/>
                  </a:cxn>
                  <a:cxn ang="0">
                    <a:pos x="247" y="172"/>
                  </a:cxn>
                  <a:cxn ang="0">
                    <a:pos x="258" y="159"/>
                  </a:cxn>
                  <a:cxn ang="0">
                    <a:pos x="263" y="141"/>
                  </a:cxn>
                  <a:cxn ang="0">
                    <a:pos x="254" y="84"/>
                  </a:cxn>
                  <a:cxn ang="0">
                    <a:pos x="254" y="63"/>
                  </a:cxn>
                  <a:cxn ang="0">
                    <a:pos x="256" y="34"/>
                  </a:cxn>
                  <a:cxn ang="0">
                    <a:pos x="220" y="23"/>
                  </a:cxn>
                  <a:cxn ang="0">
                    <a:pos x="199" y="20"/>
                  </a:cxn>
                  <a:cxn ang="0">
                    <a:pos x="159" y="16"/>
                  </a:cxn>
                  <a:cxn ang="0">
                    <a:pos x="84" y="0"/>
                  </a:cxn>
                  <a:cxn ang="0">
                    <a:pos x="57" y="0"/>
                  </a:cxn>
                </a:cxnLst>
                <a:rect l="0" t="0" r="r" b="b"/>
                <a:pathLst>
                  <a:path w="263" h="197">
                    <a:moveTo>
                      <a:pt x="57" y="0"/>
                    </a:moveTo>
                    <a:lnTo>
                      <a:pt x="23" y="54"/>
                    </a:lnTo>
                    <a:lnTo>
                      <a:pt x="11" y="75"/>
                    </a:lnTo>
                    <a:lnTo>
                      <a:pt x="0" y="97"/>
                    </a:lnTo>
                    <a:lnTo>
                      <a:pt x="2" y="127"/>
                    </a:lnTo>
                    <a:lnTo>
                      <a:pt x="16" y="129"/>
                    </a:lnTo>
                    <a:lnTo>
                      <a:pt x="13" y="107"/>
                    </a:lnTo>
                    <a:lnTo>
                      <a:pt x="16" y="129"/>
                    </a:lnTo>
                    <a:lnTo>
                      <a:pt x="29" y="147"/>
                    </a:lnTo>
                    <a:lnTo>
                      <a:pt x="50" y="168"/>
                    </a:lnTo>
                    <a:lnTo>
                      <a:pt x="66" y="172"/>
                    </a:lnTo>
                    <a:lnTo>
                      <a:pt x="100" y="159"/>
                    </a:lnTo>
                    <a:lnTo>
                      <a:pt x="120" y="154"/>
                    </a:lnTo>
                    <a:lnTo>
                      <a:pt x="118" y="136"/>
                    </a:lnTo>
                    <a:lnTo>
                      <a:pt x="122" y="109"/>
                    </a:lnTo>
                    <a:lnTo>
                      <a:pt x="118" y="136"/>
                    </a:lnTo>
                    <a:lnTo>
                      <a:pt x="120" y="154"/>
                    </a:lnTo>
                    <a:lnTo>
                      <a:pt x="154" y="190"/>
                    </a:lnTo>
                    <a:lnTo>
                      <a:pt x="163" y="197"/>
                    </a:lnTo>
                    <a:lnTo>
                      <a:pt x="175" y="197"/>
                    </a:lnTo>
                    <a:lnTo>
                      <a:pt x="229" y="184"/>
                    </a:lnTo>
                    <a:lnTo>
                      <a:pt x="247" y="172"/>
                    </a:lnTo>
                    <a:lnTo>
                      <a:pt x="258" y="159"/>
                    </a:lnTo>
                    <a:lnTo>
                      <a:pt x="263" y="141"/>
                    </a:lnTo>
                    <a:lnTo>
                      <a:pt x="254" y="84"/>
                    </a:lnTo>
                    <a:lnTo>
                      <a:pt x="254" y="63"/>
                    </a:lnTo>
                    <a:lnTo>
                      <a:pt x="256" y="34"/>
                    </a:lnTo>
                    <a:lnTo>
                      <a:pt x="220" y="23"/>
                    </a:lnTo>
                    <a:lnTo>
                      <a:pt x="199" y="20"/>
                    </a:lnTo>
                    <a:lnTo>
                      <a:pt x="159" y="16"/>
                    </a:lnTo>
                    <a:lnTo>
                      <a:pt x="84" y="0"/>
                    </a:lnTo>
                    <a:lnTo>
                      <a:pt x="57" y="0"/>
                    </a:lnTo>
                    <a:close/>
                  </a:path>
                </a:pathLst>
              </a:custGeom>
              <a:solidFill>
                <a:schemeClr val="bg1"/>
              </a:solidFill>
              <a:ln w="19050">
                <a:solidFill>
                  <a:schemeClr val="tx1"/>
                </a:solidFill>
                <a:prstDash val="solid"/>
                <a:round/>
                <a:headEnd/>
                <a:tailEnd/>
              </a:ln>
            </p:spPr>
            <p:txBody>
              <a:bodyPr/>
              <a:lstStyle/>
              <a:p>
                <a:endParaRPr lang="el-GR"/>
              </a:p>
            </p:txBody>
          </p:sp>
          <p:sp>
            <p:nvSpPr>
              <p:cNvPr id="52" name="Freeform 67"/>
              <p:cNvSpPr>
                <a:spLocks noChangeAspect="1"/>
              </p:cNvSpPr>
              <p:nvPr/>
            </p:nvSpPr>
            <p:spPr bwMode="auto">
              <a:xfrm>
                <a:off x="2519" y="1757"/>
                <a:ext cx="256" cy="365"/>
              </a:xfrm>
              <a:custGeom>
                <a:avLst/>
                <a:gdLst/>
                <a:ahLst/>
                <a:cxnLst>
                  <a:cxn ang="0">
                    <a:pos x="199" y="349"/>
                  </a:cxn>
                  <a:cxn ang="0">
                    <a:pos x="204" y="292"/>
                  </a:cxn>
                  <a:cxn ang="0">
                    <a:pos x="217" y="240"/>
                  </a:cxn>
                  <a:cxn ang="0">
                    <a:pos x="238" y="165"/>
                  </a:cxn>
                  <a:cxn ang="0">
                    <a:pos x="244" y="138"/>
                  </a:cxn>
                  <a:cxn ang="0">
                    <a:pos x="242" y="113"/>
                  </a:cxn>
                  <a:cxn ang="0">
                    <a:pos x="226" y="72"/>
                  </a:cxn>
                  <a:cxn ang="0">
                    <a:pos x="213" y="41"/>
                  </a:cxn>
                  <a:cxn ang="0">
                    <a:pos x="195" y="31"/>
                  </a:cxn>
                  <a:cxn ang="0">
                    <a:pos x="186" y="34"/>
                  </a:cxn>
                  <a:cxn ang="0">
                    <a:pos x="176" y="47"/>
                  </a:cxn>
                  <a:cxn ang="0">
                    <a:pos x="179" y="70"/>
                  </a:cxn>
                  <a:cxn ang="0">
                    <a:pos x="183" y="106"/>
                  </a:cxn>
                  <a:cxn ang="0">
                    <a:pos x="170" y="145"/>
                  </a:cxn>
                  <a:cxn ang="0">
                    <a:pos x="145" y="174"/>
                  </a:cxn>
                  <a:cxn ang="0">
                    <a:pos x="140" y="179"/>
                  </a:cxn>
                  <a:cxn ang="0">
                    <a:pos x="131" y="188"/>
                  </a:cxn>
                  <a:cxn ang="0">
                    <a:pos x="118" y="174"/>
                  </a:cxn>
                  <a:cxn ang="0">
                    <a:pos x="108" y="122"/>
                  </a:cxn>
                  <a:cxn ang="0">
                    <a:pos x="104" y="72"/>
                  </a:cxn>
                  <a:cxn ang="0">
                    <a:pos x="106" y="41"/>
                  </a:cxn>
                  <a:cxn ang="0">
                    <a:pos x="108" y="11"/>
                  </a:cxn>
                  <a:cxn ang="0">
                    <a:pos x="95" y="0"/>
                  </a:cxn>
                  <a:cxn ang="0">
                    <a:pos x="86" y="7"/>
                  </a:cxn>
                  <a:cxn ang="0">
                    <a:pos x="61" y="36"/>
                  </a:cxn>
                  <a:cxn ang="0">
                    <a:pos x="45" y="75"/>
                  </a:cxn>
                  <a:cxn ang="0">
                    <a:pos x="43" y="109"/>
                  </a:cxn>
                  <a:cxn ang="0">
                    <a:pos x="38" y="172"/>
                  </a:cxn>
                  <a:cxn ang="0">
                    <a:pos x="38" y="224"/>
                  </a:cxn>
                  <a:cxn ang="0">
                    <a:pos x="31" y="254"/>
                  </a:cxn>
                  <a:cxn ang="0">
                    <a:pos x="0" y="315"/>
                  </a:cxn>
                  <a:cxn ang="0">
                    <a:pos x="27" y="315"/>
                  </a:cxn>
                  <a:cxn ang="0">
                    <a:pos x="102" y="331"/>
                  </a:cxn>
                  <a:cxn ang="0">
                    <a:pos x="142" y="335"/>
                  </a:cxn>
                  <a:cxn ang="0">
                    <a:pos x="163" y="338"/>
                  </a:cxn>
                  <a:cxn ang="0">
                    <a:pos x="199" y="349"/>
                  </a:cxn>
                </a:cxnLst>
                <a:rect l="0" t="0" r="r" b="b"/>
                <a:pathLst>
                  <a:path w="244" h="349">
                    <a:moveTo>
                      <a:pt x="199" y="349"/>
                    </a:moveTo>
                    <a:lnTo>
                      <a:pt x="204" y="292"/>
                    </a:lnTo>
                    <a:lnTo>
                      <a:pt x="217" y="240"/>
                    </a:lnTo>
                    <a:lnTo>
                      <a:pt x="238" y="165"/>
                    </a:lnTo>
                    <a:lnTo>
                      <a:pt x="244" y="138"/>
                    </a:lnTo>
                    <a:lnTo>
                      <a:pt x="242" y="113"/>
                    </a:lnTo>
                    <a:lnTo>
                      <a:pt x="226" y="72"/>
                    </a:lnTo>
                    <a:lnTo>
                      <a:pt x="213" y="41"/>
                    </a:lnTo>
                    <a:lnTo>
                      <a:pt x="195" y="31"/>
                    </a:lnTo>
                    <a:lnTo>
                      <a:pt x="186" y="34"/>
                    </a:lnTo>
                    <a:lnTo>
                      <a:pt x="176" y="47"/>
                    </a:lnTo>
                    <a:lnTo>
                      <a:pt x="179" y="70"/>
                    </a:lnTo>
                    <a:lnTo>
                      <a:pt x="183" y="106"/>
                    </a:lnTo>
                    <a:lnTo>
                      <a:pt x="170" y="145"/>
                    </a:lnTo>
                    <a:lnTo>
                      <a:pt x="145" y="174"/>
                    </a:lnTo>
                    <a:lnTo>
                      <a:pt x="140" y="179"/>
                    </a:lnTo>
                    <a:lnTo>
                      <a:pt x="131" y="188"/>
                    </a:lnTo>
                    <a:lnTo>
                      <a:pt x="118" y="174"/>
                    </a:lnTo>
                    <a:lnTo>
                      <a:pt x="108" y="122"/>
                    </a:lnTo>
                    <a:lnTo>
                      <a:pt x="104" y="72"/>
                    </a:lnTo>
                    <a:lnTo>
                      <a:pt x="106" y="41"/>
                    </a:lnTo>
                    <a:lnTo>
                      <a:pt x="108" y="11"/>
                    </a:lnTo>
                    <a:lnTo>
                      <a:pt x="95" y="0"/>
                    </a:lnTo>
                    <a:lnTo>
                      <a:pt x="86" y="7"/>
                    </a:lnTo>
                    <a:lnTo>
                      <a:pt x="61" y="36"/>
                    </a:lnTo>
                    <a:lnTo>
                      <a:pt x="45" y="75"/>
                    </a:lnTo>
                    <a:lnTo>
                      <a:pt x="43" y="109"/>
                    </a:lnTo>
                    <a:lnTo>
                      <a:pt x="38" y="172"/>
                    </a:lnTo>
                    <a:lnTo>
                      <a:pt x="38" y="224"/>
                    </a:lnTo>
                    <a:lnTo>
                      <a:pt x="31" y="254"/>
                    </a:lnTo>
                    <a:lnTo>
                      <a:pt x="0" y="315"/>
                    </a:lnTo>
                    <a:lnTo>
                      <a:pt x="27" y="315"/>
                    </a:lnTo>
                    <a:lnTo>
                      <a:pt x="102" y="331"/>
                    </a:lnTo>
                    <a:lnTo>
                      <a:pt x="142" y="335"/>
                    </a:lnTo>
                    <a:lnTo>
                      <a:pt x="163" y="338"/>
                    </a:lnTo>
                    <a:lnTo>
                      <a:pt x="199" y="349"/>
                    </a:lnTo>
                    <a:close/>
                  </a:path>
                </a:pathLst>
              </a:custGeom>
              <a:solidFill>
                <a:srgbClr val="FFFF99">
                  <a:alpha val="50196"/>
                </a:srgbClr>
              </a:solidFill>
              <a:ln w="12700">
                <a:solidFill>
                  <a:schemeClr val="tx1"/>
                </a:solidFill>
                <a:prstDash val="sysDash"/>
                <a:round/>
                <a:headEnd/>
                <a:tailEnd/>
              </a:ln>
            </p:spPr>
            <p:txBody>
              <a:bodyPr/>
              <a:lstStyle/>
              <a:p>
                <a:endParaRPr lang="el-GR"/>
              </a:p>
            </p:txBody>
          </p:sp>
          <p:sp>
            <p:nvSpPr>
              <p:cNvPr id="53" name="Freeform 68"/>
              <p:cNvSpPr>
                <a:spLocks noChangeAspect="1"/>
              </p:cNvSpPr>
              <p:nvPr/>
            </p:nvSpPr>
            <p:spPr bwMode="auto">
              <a:xfrm>
                <a:off x="2628" y="1733"/>
                <a:ext cx="83" cy="221"/>
              </a:xfrm>
              <a:custGeom>
                <a:avLst/>
                <a:gdLst/>
                <a:ahLst/>
                <a:cxnLst>
                  <a:cxn ang="0">
                    <a:pos x="72" y="70"/>
                  </a:cxn>
                  <a:cxn ang="0">
                    <a:pos x="75" y="93"/>
                  </a:cxn>
                  <a:cxn ang="0">
                    <a:pos x="79" y="129"/>
                  </a:cxn>
                  <a:cxn ang="0">
                    <a:pos x="66" y="168"/>
                  </a:cxn>
                  <a:cxn ang="0">
                    <a:pos x="41" y="197"/>
                  </a:cxn>
                  <a:cxn ang="0">
                    <a:pos x="36" y="202"/>
                  </a:cxn>
                  <a:cxn ang="0">
                    <a:pos x="27" y="211"/>
                  </a:cxn>
                  <a:cxn ang="0">
                    <a:pos x="14" y="197"/>
                  </a:cxn>
                  <a:cxn ang="0">
                    <a:pos x="4" y="145"/>
                  </a:cxn>
                  <a:cxn ang="0">
                    <a:pos x="0" y="95"/>
                  </a:cxn>
                  <a:cxn ang="0">
                    <a:pos x="2" y="64"/>
                  </a:cxn>
                  <a:cxn ang="0">
                    <a:pos x="11" y="43"/>
                  </a:cxn>
                  <a:cxn ang="0">
                    <a:pos x="27" y="9"/>
                  </a:cxn>
                  <a:cxn ang="0">
                    <a:pos x="43" y="0"/>
                  </a:cxn>
                  <a:cxn ang="0">
                    <a:pos x="52" y="11"/>
                  </a:cxn>
                  <a:cxn ang="0">
                    <a:pos x="57" y="30"/>
                  </a:cxn>
                  <a:cxn ang="0">
                    <a:pos x="72" y="70"/>
                  </a:cxn>
                </a:cxnLst>
                <a:rect l="0" t="0" r="r" b="b"/>
                <a:pathLst>
                  <a:path w="79" h="211">
                    <a:moveTo>
                      <a:pt x="72" y="70"/>
                    </a:moveTo>
                    <a:lnTo>
                      <a:pt x="75" y="93"/>
                    </a:lnTo>
                    <a:lnTo>
                      <a:pt x="79" y="129"/>
                    </a:lnTo>
                    <a:lnTo>
                      <a:pt x="66" y="168"/>
                    </a:lnTo>
                    <a:lnTo>
                      <a:pt x="41" y="197"/>
                    </a:lnTo>
                    <a:lnTo>
                      <a:pt x="36" y="202"/>
                    </a:lnTo>
                    <a:lnTo>
                      <a:pt x="27" y="211"/>
                    </a:lnTo>
                    <a:lnTo>
                      <a:pt x="14" y="197"/>
                    </a:lnTo>
                    <a:lnTo>
                      <a:pt x="4" y="145"/>
                    </a:lnTo>
                    <a:lnTo>
                      <a:pt x="0" y="95"/>
                    </a:lnTo>
                    <a:lnTo>
                      <a:pt x="2" y="64"/>
                    </a:lnTo>
                    <a:lnTo>
                      <a:pt x="11" y="43"/>
                    </a:lnTo>
                    <a:lnTo>
                      <a:pt x="27" y="9"/>
                    </a:lnTo>
                    <a:lnTo>
                      <a:pt x="43" y="0"/>
                    </a:lnTo>
                    <a:lnTo>
                      <a:pt x="52" y="11"/>
                    </a:lnTo>
                    <a:lnTo>
                      <a:pt x="57" y="30"/>
                    </a:lnTo>
                    <a:lnTo>
                      <a:pt x="72" y="70"/>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cxnSp>
        <p:nvCxnSpPr>
          <p:cNvPr id="73" name="Straight Connector 72"/>
          <p:cNvCxnSpPr/>
          <p:nvPr/>
        </p:nvCxnSpPr>
        <p:spPr>
          <a:xfrm>
            <a:off x="7325389" y="521234"/>
            <a:ext cx="0" cy="1940007"/>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6293009" y="475401"/>
            <a:ext cx="0" cy="1969287"/>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2" name="Straight Connector 111"/>
          <p:cNvCxnSpPr/>
          <p:nvPr/>
        </p:nvCxnSpPr>
        <p:spPr>
          <a:xfrm>
            <a:off x="2059975" y="540919"/>
            <a:ext cx="0" cy="995901"/>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9" name="Group 118"/>
          <p:cNvGrpSpPr/>
          <p:nvPr/>
        </p:nvGrpSpPr>
        <p:grpSpPr>
          <a:xfrm>
            <a:off x="1221944" y="1387945"/>
            <a:ext cx="2068313" cy="1328197"/>
            <a:chOff x="1221944" y="1387945"/>
            <a:chExt cx="2068313" cy="1328197"/>
          </a:xfrm>
        </p:grpSpPr>
        <p:grpSp>
          <p:nvGrpSpPr>
            <p:cNvPr id="82" name="Group 136"/>
            <p:cNvGrpSpPr>
              <a:grpSpLocks/>
            </p:cNvGrpSpPr>
            <p:nvPr/>
          </p:nvGrpSpPr>
          <p:grpSpPr bwMode="auto">
            <a:xfrm rot="20717090">
              <a:off x="1221944" y="1418893"/>
              <a:ext cx="946472" cy="1230194"/>
              <a:chOff x="2214" y="2239"/>
              <a:chExt cx="367" cy="477"/>
            </a:xfrm>
          </p:grpSpPr>
          <p:sp>
            <p:nvSpPr>
              <p:cNvPr id="105" name="Freeform 69"/>
              <p:cNvSpPr>
                <a:spLocks noChangeAspect="1"/>
              </p:cNvSpPr>
              <p:nvPr/>
            </p:nvSpPr>
            <p:spPr bwMode="auto">
              <a:xfrm>
                <a:off x="2336" y="2239"/>
                <a:ext cx="245" cy="189"/>
              </a:xfrm>
              <a:custGeom>
                <a:avLst/>
                <a:gdLst/>
                <a:ahLst/>
                <a:cxnLst>
                  <a:cxn ang="0">
                    <a:pos x="0" y="127"/>
                  </a:cxn>
                  <a:cxn ang="0">
                    <a:pos x="2" y="82"/>
                  </a:cxn>
                  <a:cxn ang="0">
                    <a:pos x="2" y="48"/>
                  </a:cxn>
                  <a:cxn ang="0">
                    <a:pos x="9" y="27"/>
                  </a:cxn>
                  <a:cxn ang="0">
                    <a:pos x="27" y="0"/>
                  </a:cxn>
                  <a:cxn ang="0">
                    <a:pos x="54" y="2"/>
                  </a:cxn>
                  <a:cxn ang="0">
                    <a:pos x="61" y="14"/>
                  </a:cxn>
                  <a:cxn ang="0">
                    <a:pos x="36" y="59"/>
                  </a:cxn>
                  <a:cxn ang="0">
                    <a:pos x="61" y="14"/>
                  </a:cxn>
                  <a:cxn ang="0">
                    <a:pos x="70" y="7"/>
                  </a:cxn>
                  <a:cxn ang="0">
                    <a:pos x="82" y="5"/>
                  </a:cxn>
                  <a:cxn ang="0">
                    <a:pos x="102" y="9"/>
                  </a:cxn>
                  <a:cxn ang="0">
                    <a:pos x="136" y="25"/>
                  </a:cxn>
                  <a:cxn ang="0">
                    <a:pos x="145" y="48"/>
                  </a:cxn>
                  <a:cxn ang="0">
                    <a:pos x="141" y="66"/>
                  </a:cxn>
                  <a:cxn ang="0">
                    <a:pos x="129" y="93"/>
                  </a:cxn>
                  <a:cxn ang="0">
                    <a:pos x="141" y="66"/>
                  </a:cxn>
                  <a:cxn ang="0">
                    <a:pos x="145" y="48"/>
                  </a:cxn>
                  <a:cxn ang="0">
                    <a:pos x="156" y="39"/>
                  </a:cxn>
                  <a:cxn ang="0">
                    <a:pos x="184" y="39"/>
                  </a:cxn>
                  <a:cxn ang="0">
                    <a:pos x="204" y="43"/>
                  </a:cxn>
                  <a:cxn ang="0">
                    <a:pos x="224" y="48"/>
                  </a:cxn>
                  <a:cxn ang="0">
                    <a:pos x="231" y="61"/>
                  </a:cxn>
                  <a:cxn ang="0">
                    <a:pos x="234" y="95"/>
                  </a:cxn>
                  <a:cxn ang="0">
                    <a:pos x="227" y="116"/>
                  </a:cxn>
                  <a:cxn ang="0">
                    <a:pos x="197" y="152"/>
                  </a:cxn>
                  <a:cxn ang="0">
                    <a:pos x="181" y="181"/>
                  </a:cxn>
                  <a:cxn ang="0">
                    <a:pos x="141" y="179"/>
                  </a:cxn>
                  <a:cxn ang="0">
                    <a:pos x="97" y="168"/>
                  </a:cxn>
                  <a:cxn ang="0">
                    <a:pos x="50" y="152"/>
                  </a:cxn>
                  <a:cxn ang="0">
                    <a:pos x="0" y="127"/>
                  </a:cxn>
                </a:cxnLst>
                <a:rect l="0" t="0" r="r" b="b"/>
                <a:pathLst>
                  <a:path w="234" h="181">
                    <a:moveTo>
                      <a:pt x="0" y="127"/>
                    </a:moveTo>
                    <a:lnTo>
                      <a:pt x="2" y="82"/>
                    </a:lnTo>
                    <a:lnTo>
                      <a:pt x="2" y="48"/>
                    </a:lnTo>
                    <a:lnTo>
                      <a:pt x="9" y="27"/>
                    </a:lnTo>
                    <a:lnTo>
                      <a:pt x="27" y="0"/>
                    </a:lnTo>
                    <a:lnTo>
                      <a:pt x="54" y="2"/>
                    </a:lnTo>
                    <a:lnTo>
                      <a:pt x="61" y="14"/>
                    </a:lnTo>
                    <a:lnTo>
                      <a:pt x="36" y="59"/>
                    </a:lnTo>
                    <a:lnTo>
                      <a:pt x="61" y="14"/>
                    </a:lnTo>
                    <a:lnTo>
                      <a:pt x="70" y="7"/>
                    </a:lnTo>
                    <a:lnTo>
                      <a:pt x="82" y="5"/>
                    </a:lnTo>
                    <a:lnTo>
                      <a:pt x="102" y="9"/>
                    </a:lnTo>
                    <a:lnTo>
                      <a:pt x="136" y="25"/>
                    </a:lnTo>
                    <a:lnTo>
                      <a:pt x="145" y="48"/>
                    </a:lnTo>
                    <a:lnTo>
                      <a:pt x="141" y="66"/>
                    </a:lnTo>
                    <a:lnTo>
                      <a:pt x="129" y="93"/>
                    </a:lnTo>
                    <a:lnTo>
                      <a:pt x="141" y="66"/>
                    </a:lnTo>
                    <a:lnTo>
                      <a:pt x="145" y="48"/>
                    </a:lnTo>
                    <a:lnTo>
                      <a:pt x="156" y="39"/>
                    </a:lnTo>
                    <a:lnTo>
                      <a:pt x="184" y="39"/>
                    </a:lnTo>
                    <a:lnTo>
                      <a:pt x="204" y="43"/>
                    </a:lnTo>
                    <a:lnTo>
                      <a:pt x="224" y="48"/>
                    </a:lnTo>
                    <a:lnTo>
                      <a:pt x="231" y="61"/>
                    </a:lnTo>
                    <a:lnTo>
                      <a:pt x="234" y="95"/>
                    </a:lnTo>
                    <a:lnTo>
                      <a:pt x="227" y="116"/>
                    </a:lnTo>
                    <a:lnTo>
                      <a:pt x="197" y="152"/>
                    </a:lnTo>
                    <a:lnTo>
                      <a:pt x="181" y="181"/>
                    </a:lnTo>
                    <a:lnTo>
                      <a:pt x="141" y="179"/>
                    </a:lnTo>
                    <a:lnTo>
                      <a:pt x="97" y="168"/>
                    </a:lnTo>
                    <a:lnTo>
                      <a:pt x="50" y="152"/>
                    </a:lnTo>
                    <a:lnTo>
                      <a:pt x="0" y="127"/>
                    </a:lnTo>
                    <a:close/>
                  </a:path>
                </a:pathLst>
              </a:custGeom>
              <a:solidFill>
                <a:schemeClr val="bg1"/>
              </a:solidFill>
              <a:ln w="19050">
                <a:solidFill>
                  <a:schemeClr val="tx1"/>
                </a:solidFill>
                <a:prstDash val="solid"/>
                <a:round/>
                <a:headEnd/>
                <a:tailEnd/>
              </a:ln>
            </p:spPr>
            <p:txBody>
              <a:bodyPr/>
              <a:lstStyle/>
              <a:p>
                <a:endParaRPr lang="el-GR"/>
              </a:p>
            </p:txBody>
          </p:sp>
          <p:sp>
            <p:nvSpPr>
              <p:cNvPr id="106" name="Freeform 70"/>
              <p:cNvSpPr>
                <a:spLocks noChangeAspect="1"/>
              </p:cNvSpPr>
              <p:nvPr/>
            </p:nvSpPr>
            <p:spPr bwMode="auto">
              <a:xfrm>
                <a:off x="2214" y="2372"/>
                <a:ext cx="311" cy="344"/>
              </a:xfrm>
              <a:custGeom>
                <a:avLst/>
                <a:gdLst/>
                <a:ahLst/>
                <a:cxnLst>
                  <a:cxn ang="0">
                    <a:pos x="297" y="54"/>
                  </a:cxn>
                  <a:cxn ang="0">
                    <a:pos x="257" y="52"/>
                  </a:cxn>
                  <a:cxn ang="0">
                    <a:pos x="213" y="41"/>
                  </a:cxn>
                  <a:cxn ang="0">
                    <a:pos x="166" y="25"/>
                  </a:cxn>
                  <a:cxn ang="0">
                    <a:pos x="116" y="0"/>
                  </a:cxn>
                  <a:cxn ang="0">
                    <a:pos x="100" y="50"/>
                  </a:cxn>
                  <a:cxn ang="0">
                    <a:pos x="55" y="127"/>
                  </a:cxn>
                  <a:cxn ang="0">
                    <a:pos x="25" y="209"/>
                  </a:cxn>
                  <a:cxn ang="0">
                    <a:pos x="0" y="245"/>
                  </a:cxn>
                  <a:cxn ang="0">
                    <a:pos x="0" y="274"/>
                  </a:cxn>
                  <a:cxn ang="0">
                    <a:pos x="7" y="281"/>
                  </a:cxn>
                  <a:cxn ang="0">
                    <a:pos x="32" y="277"/>
                  </a:cxn>
                  <a:cxn ang="0">
                    <a:pos x="52" y="259"/>
                  </a:cxn>
                  <a:cxn ang="0">
                    <a:pos x="82" y="213"/>
                  </a:cxn>
                  <a:cxn ang="0">
                    <a:pos x="175" y="118"/>
                  </a:cxn>
                  <a:cxn ang="0">
                    <a:pos x="179" y="125"/>
                  </a:cxn>
                  <a:cxn ang="0">
                    <a:pos x="186" y="143"/>
                  </a:cxn>
                  <a:cxn ang="0">
                    <a:pos x="184" y="166"/>
                  </a:cxn>
                  <a:cxn ang="0">
                    <a:pos x="177" y="197"/>
                  </a:cxn>
                  <a:cxn ang="0">
                    <a:pos x="155" y="245"/>
                  </a:cxn>
                  <a:cxn ang="0">
                    <a:pos x="134" y="274"/>
                  </a:cxn>
                  <a:cxn ang="0">
                    <a:pos x="123" y="304"/>
                  </a:cxn>
                  <a:cxn ang="0">
                    <a:pos x="130" y="324"/>
                  </a:cxn>
                  <a:cxn ang="0">
                    <a:pos x="139" y="329"/>
                  </a:cxn>
                  <a:cxn ang="0">
                    <a:pos x="164" y="322"/>
                  </a:cxn>
                  <a:cxn ang="0">
                    <a:pos x="204" y="284"/>
                  </a:cxn>
                  <a:cxn ang="0">
                    <a:pos x="238" y="250"/>
                  </a:cxn>
                  <a:cxn ang="0">
                    <a:pos x="250" y="229"/>
                  </a:cxn>
                  <a:cxn ang="0">
                    <a:pos x="261" y="188"/>
                  </a:cxn>
                  <a:cxn ang="0">
                    <a:pos x="266" y="134"/>
                  </a:cxn>
                  <a:cxn ang="0">
                    <a:pos x="275" y="100"/>
                  </a:cxn>
                  <a:cxn ang="0">
                    <a:pos x="297" y="54"/>
                  </a:cxn>
                </a:cxnLst>
                <a:rect l="0" t="0" r="r" b="b"/>
                <a:pathLst>
                  <a:path w="297" h="329">
                    <a:moveTo>
                      <a:pt x="297" y="54"/>
                    </a:moveTo>
                    <a:lnTo>
                      <a:pt x="257" y="52"/>
                    </a:lnTo>
                    <a:lnTo>
                      <a:pt x="213" y="41"/>
                    </a:lnTo>
                    <a:lnTo>
                      <a:pt x="166" y="25"/>
                    </a:lnTo>
                    <a:lnTo>
                      <a:pt x="116" y="0"/>
                    </a:lnTo>
                    <a:lnTo>
                      <a:pt x="100" y="50"/>
                    </a:lnTo>
                    <a:lnTo>
                      <a:pt x="55" y="127"/>
                    </a:lnTo>
                    <a:lnTo>
                      <a:pt x="25" y="209"/>
                    </a:lnTo>
                    <a:lnTo>
                      <a:pt x="0" y="245"/>
                    </a:lnTo>
                    <a:lnTo>
                      <a:pt x="0" y="274"/>
                    </a:lnTo>
                    <a:lnTo>
                      <a:pt x="7" y="281"/>
                    </a:lnTo>
                    <a:lnTo>
                      <a:pt x="32" y="277"/>
                    </a:lnTo>
                    <a:lnTo>
                      <a:pt x="52" y="259"/>
                    </a:lnTo>
                    <a:lnTo>
                      <a:pt x="82" y="213"/>
                    </a:lnTo>
                    <a:lnTo>
                      <a:pt x="175" y="118"/>
                    </a:lnTo>
                    <a:lnTo>
                      <a:pt x="179" y="125"/>
                    </a:lnTo>
                    <a:lnTo>
                      <a:pt x="186" y="143"/>
                    </a:lnTo>
                    <a:lnTo>
                      <a:pt x="184" y="166"/>
                    </a:lnTo>
                    <a:lnTo>
                      <a:pt x="177" y="197"/>
                    </a:lnTo>
                    <a:lnTo>
                      <a:pt x="155" y="245"/>
                    </a:lnTo>
                    <a:lnTo>
                      <a:pt x="134" y="274"/>
                    </a:lnTo>
                    <a:lnTo>
                      <a:pt x="123" y="304"/>
                    </a:lnTo>
                    <a:lnTo>
                      <a:pt x="130" y="324"/>
                    </a:lnTo>
                    <a:lnTo>
                      <a:pt x="139" y="329"/>
                    </a:lnTo>
                    <a:lnTo>
                      <a:pt x="164" y="322"/>
                    </a:lnTo>
                    <a:lnTo>
                      <a:pt x="204" y="284"/>
                    </a:lnTo>
                    <a:lnTo>
                      <a:pt x="238" y="250"/>
                    </a:lnTo>
                    <a:lnTo>
                      <a:pt x="250" y="229"/>
                    </a:lnTo>
                    <a:lnTo>
                      <a:pt x="261" y="188"/>
                    </a:lnTo>
                    <a:lnTo>
                      <a:pt x="266" y="134"/>
                    </a:lnTo>
                    <a:lnTo>
                      <a:pt x="275" y="100"/>
                    </a:lnTo>
                    <a:lnTo>
                      <a:pt x="297" y="54"/>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83" name="Group 133"/>
            <p:cNvGrpSpPr>
              <a:grpSpLocks/>
            </p:cNvGrpSpPr>
            <p:nvPr/>
          </p:nvGrpSpPr>
          <p:grpSpPr bwMode="auto">
            <a:xfrm rot="20755441">
              <a:off x="2421153" y="1413735"/>
              <a:ext cx="495157" cy="1155402"/>
              <a:chOff x="2711" y="2360"/>
              <a:chExt cx="213" cy="497"/>
            </a:xfrm>
          </p:grpSpPr>
          <p:sp>
            <p:nvSpPr>
              <p:cNvPr id="103" name="Freeform 110"/>
              <p:cNvSpPr>
                <a:spLocks noChangeAspect="1"/>
              </p:cNvSpPr>
              <p:nvPr/>
            </p:nvSpPr>
            <p:spPr bwMode="auto">
              <a:xfrm>
                <a:off x="2763" y="2360"/>
                <a:ext cx="161" cy="195"/>
              </a:xfrm>
              <a:custGeom>
                <a:avLst/>
                <a:gdLst/>
                <a:ahLst/>
                <a:cxnLst>
                  <a:cxn ang="0">
                    <a:pos x="50" y="179"/>
                  </a:cxn>
                  <a:cxn ang="0">
                    <a:pos x="18" y="168"/>
                  </a:cxn>
                  <a:cxn ang="0">
                    <a:pos x="2" y="143"/>
                  </a:cxn>
                  <a:cxn ang="0">
                    <a:pos x="0" y="72"/>
                  </a:cxn>
                  <a:cxn ang="0">
                    <a:pos x="11" y="41"/>
                  </a:cxn>
                  <a:cxn ang="0">
                    <a:pos x="30" y="20"/>
                  </a:cxn>
                  <a:cxn ang="0">
                    <a:pos x="77" y="4"/>
                  </a:cxn>
                  <a:cxn ang="0">
                    <a:pos x="102" y="0"/>
                  </a:cxn>
                  <a:cxn ang="0">
                    <a:pos x="111" y="7"/>
                  </a:cxn>
                  <a:cxn ang="0">
                    <a:pos x="127" y="34"/>
                  </a:cxn>
                  <a:cxn ang="0">
                    <a:pos x="154" y="72"/>
                  </a:cxn>
                  <a:cxn ang="0">
                    <a:pos x="154" y="95"/>
                  </a:cxn>
                  <a:cxn ang="0">
                    <a:pos x="143" y="127"/>
                  </a:cxn>
                  <a:cxn ang="0">
                    <a:pos x="114" y="163"/>
                  </a:cxn>
                  <a:cxn ang="0">
                    <a:pos x="107" y="179"/>
                  </a:cxn>
                  <a:cxn ang="0">
                    <a:pos x="93" y="186"/>
                  </a:cxn>
                  <a:cxn ang="0">
                    <a:pos x="50" y="179"/>
                  </a:cxn>
                </a:cxnLst>
                <a:rect l="0" t="0" r="r" b="b"/>
                <a:pathLst>
                  <a:path w="154" h="186">
                    <a:moveTo>
                      <a:pt x="50" y="179"/>
                    </a:moveTo>
                    <a:lnTo>
                      <a:pt x="18" y="168"/>
                    </a:lnTo>
                    <a:lnTo>
                      <a:pt x="2" y="143"/>
                    </a:lnTo>
                    <a:lnTo>
                      <a:pt x="0" y="72"/>
                    </a:lnTo>
                    <a:lnTo>
                      <a:pt x="11" y="41"/>
                    </a:lnTo>
                    <a:lnTo>
                      <a:pt x="30" y="20"/>
                    </a:lnTo>
                    <a:lnTo>
                      <a:pt x="77" y="4"/>
                    </a:lnTo>
                    <a:lnTo>
                      <a:pt x="102" y="0"/>
                    </a:lnTo>
                    <a:lnTo>
                      <a:pt x="111" y="7"/>
                    </a:lnTo>
                    <a:lnTo>
                      <a:pt x="127" y="34"/>
                    </a:lnTo>
                    <a:lnTo>
                      <a:pt x="154" y="72"/>
                    </a:lnTo>
                    <a:lnTo>
                      <a:pt x="154" y="95"/>
                    </a:lnTo>
                    <a:lnTo>
                      <a:pt x="143" y="127"/>
                    </a:lnTo>
                    <a:lnTo>
                      <a:pt x="114" y="163"/>
                    </a:lnTo>
                    <a:lnTo>
                      <a:pt x="107" y="179"/>
                    </a:lnTo>
                    <a:lnTo>
                      <a:pt x="93" y="186"/>
                    </a:lnTo>
                    <a:lnTo>
                      <a:pt x="50" y="179"/>
                    </a:lnTo>
                    <a:close/>
                  </a:path>
                </a:pathLst>
              </a:custGeom>
              <a:solidFill>
                <a:schemeClr val="bg1"/>
              </a:solidFill>
              <a:ln w="19050">
                <a:solidFill>
                  <a:schemeClr val="tx1"/>
                </a:solidFill>
                <a:prstDash val="solid"/>
                <a:round/>
                <a:headEnd/>
                <a:tailEnd/>
              </a:ln>
            </p:spPr>
            <p:txBody>
              <a:bodyPr/>
              <a:lstStyle/>
              <a:p>
                <a:endParaRPr lang="el-GR"/>
              </a:p>
            </p:txBody>
          </p:sp>
          <p:sp>
            <p:nvSpPr>
              <p:cNvPr id="104" name="Freeform 111"/>
              <p:cNvSpPr>
                <a:spLocks noChangeAspect="1"/>
              </p:cNvSpPr>
              <p:nvPr/>
            </p:nvSpPr>
            <p:spPr bwMode="auto">
              <a:xfrm>
                <a:off x="2711" y="2510"/>
                <a:ext cx="164" cy="347"/>
              </a:xfrm>
              <a:custGeom>
                <a:avLst/>
                <a:gdLst/>
                <a:ahLst/>
                <a:cxnLst>
                  <a:cxn ang="0">
                    <a:pos x="100" y="36"/>
                  </a:cxn>
                  <a:cxn ang="0">
                    <a:pos x="68" y="25"/>
                  </a:cxn>
                  <a:cxn ang="0">
                    <a:pos x="52" y="0"/>
                  </a:cxn>
                  <a:cxn ang="0">
                    <a:pos x="43" y="54"/>
                  </a:cxn>
                  <a:cxn ang="0">
                    <a:pos x="18" y="161"/>
                  </a:cxn>
                  <a:cxn ang="0">
                    <a:pos x="9" y="238"/>
                  </a:cxn>
                  <a:cxn ang="0">
                    <a:pos x="0" y="306"/>
                  </a:cxn>
                  <a:cxn ang="0">
                    <a:pos x="7" y="324"/>
                  </a:cxn>
                  <a:cxn ang="0">
                    <a:pos x="12" y="331"/>
                  </a:cxn>
                  <a:cxn ang="0">
                    <a:pos x="18" y="328"/>
                  </a:cxn>
                  <a:cxn ang="0">
                    <a:pos x="34" y="315"/>
                  </a:cxn>
                  <a:cxn ang="0">
                    <a:pos x="64" y="254"/>
                  </a:cxn>
                  <a:cxn ang="0">
                    <a:pos x="98" y="186"/>
                  </a:cxn>
                  <a:cxn ang="0">
                    <a:pos x="136" y="81"/>
                  </a:cxn>
                  <a:cxn ang="0">
                    <a:pos x="157" y="36"/>
                  </a:cxn>
                  <a:cxn ang="0">
                    <a:pos x="143" y="43"/>
                  </a:cxn>
                  <a:cxn ang="0">
                    <a:pos x="100" y="36"/>
                  </a:cxn>
                </a:cxnLst>
                <a:rect l="0" t="0" r="r" b="b"/>
                <a:pathLst>
                  <a:path w="157" h="331">
                    <a:moveTo>
                      <a:pt x="100" y="36"/>
                    </a:moveTo>
                    <a:lnTo>
                      <a:pt x="68" y="25"/>
                    </a:lnTo>
                    <a:lnTo>
                      <a:pt x="52" y="0"/>
                    </a:lnTo>
                    <a:lnTo>
                      <a:pt x="43" y="54"/>
                    </a:lnTo>
                    <a:lnTo>
                      <a:pt x="18" y="161"/>
                    </a:lnTo>
                    <a:lnTo>
                      <a:pt x="9" y="238"/>
                    </a:lnTo>
                    <a:lnTo>
                      <a:pt x="0" y="306"/>
                    </a:lnTo>
                    <a:lnTo>
                      <a:pt x="7" y="324"/>
                    </a:lnTo>
                    <a:lnTo>
                      <a:pt x="12" y="331"/>
                    </a:lnTo>
                    <a:lnTo>
                      <a:pt x="18" y="328"/>
                    </a:lnTo>
                    <a:lnTo>
                      <a:pt x="34" y="315"/>
                    </a:lnTo>
                    <a:lnTo>
                      <a:pt x="64" y="254"/>
                    </a:lnTo>
                    <a:lnTo>
                      <a:pt x="98" y="186"/>
                    </a:lnTo>
                    <a:lnTo>
                      <a:pt x="136" y="81"/>
                    </a:lnTo>
                    <a:lnTo>
                      <a:pt x="157" y="36"/>
                    </a:lnTo>
                    <a:lnTo>
                      <a:pt x="143" y="43"/>
                    </a:lnTo>
                    <a:lnTo>
                      <a:pt x="100" y="36"/>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84" name="Group 131"/>
            <p:cNvGrpSpPr>
              <a:grpSpLocks/>
            </p:cNvGrpSpPr>
            <p:nvPr/>
          </p:nvGrpSpPr>
          <p:grpSpPr bwMode="auto">
            <a:xfrm rot="20989715">
              <a:off x="2787363" y="1387945"/>
              <a:ext cx="502894" cy="1328197"/>
              <a:chOff x="2894" y="2383"/>
              <a:chExt cx="195" cy="515"/>
            </a:xfrm>
          </p:grpSpPr>
          <p:sp>
            <p:nvSpPr>
              <p:cNvPr id="101" name="Freeform 116"/>
              <p:cNvSpPr>
                <a:spLocks noChangeAspect="1"/>
              </p:cNvSpPr>
              <p:nvPr/>
            </p:nvSpPr>
            <p:spPr bwMode="auto">
              <a:xfrm>
                <a:off x="2937" y="2383"/>
                <a:ext cx="152" cy="210"/>
              </a:xfrm>
              <a:custGeom>
                <a:avLst/>
                <a:gdLst/>
                <a:ahLst/>
                <a:cxnLst>
                  <a:cxn ang="0">
                    <a:pos x="52" y="200"/>
                  </a:cxn>
                  <a:cxn ang="0">
                    <a:pos x="18" y="186"/>
                  </a:cxn>
                  <a:cxn ang="0">
                    <a:pos x="0" y="180"/>
                  </a:cxn>
                  <a:cxn ang="0">
                    <a:pos x="9" y="132"/>
                  </a:cxn>
                  <a:cxn ang="0">
                    <a:pos x="4" y="82"/>
                  </a:cxn>
                  <a:cxn ang="0">
                    <a:pos x="16" y="46"/>
                  </a:cxn>
                  <a:cxn ang="0">
                    <a:pos x="29" y="21"/>
                  </a:cxn>
                  <a:cxn ang="0">
                    <a:pos x="97" y="0"/>
                  </a:cxn>
                  <a:cxn ang="0">
                    <a:pos x="102" y="0"/>
                  </a:cxn>
                  <a:cxn ang="0">
                    <a:pos x="136" y="23"/>
                  </a:cxn>
                  <a:cxn ang="0">
                    <a:pos x="145" y="41"/>
                  </a:cxn>
                  <a:cxn ang="0">
                    <a:pos x="143" y="68"/>
                  </a:cxn>
                  <a:cxn ang="0">
                    <a:pos x="131" y="105"/>
                  </a:cxn>
                  <a:cxn ang="0">
                    <a:pos x="104" y="175"/>
                  </a:cxn>
                  <a:cxn ang="0">
                    <a:pos x="77" y="198"/>
                  </a:cxn>
                  <a:cxn ang="0">
                    <a:pos x="52" y="200"/>
                  </a:cxn>
                </a:cxnLst>
                <a:rect l="0" t="0" r="r" b="b"/>
                <a:pathLst>
                  <a:path w="145" h="200">
                    <a:moveTo>
                      <a:pt x="52" y="200"/>
                    </a:moveTo>
                    <a:lnTo>
                      <a:pt x="18" y="186"/>
                    </a:lnTo>
                    <a:lnTo>
                      <a:pt x="0" y="180"/>
                    </a:lnTo>
                    <a:lnTo>
                      <a:pt x="9" y="132"/>
                    </a:lnTo>
                    <a:lnTo>
                      <a:pt x="4" y="82"/>
                    </a:lnTo>
                    <a:lnTo>
                      <a:pt x="16" y="46"/>
                    </a:lnTo>
                    <a:lnTo>
                      <a:pt x="29" y="21"/>
                    </a:lnTo>
                    <a:lnTo>
                      <a:pt x="97" y="0"/>
                    </a:lnTo>
                    <a:lnTo>
                      <a:pt x="102" y="0"/>
                    </a:lnTo>
                    <a:lnTo>
                      <a:pt x="136" y="23"/>
                    </a:lnTo>
                    <a:lnTo>
                      <a:pt x="145" y="41"/>
                    </a:lnTo>
                    <a:lnTo>
                      <a:pt x="143" y="68"/>
                    </a:lnTo>
                    <a:lnTo>
                      <a:pt x="131" y="105"/>
                    </a:lnTo>
                    <a:lnTo>
                      <a:pt x="104" y="175"/>
                    </a:lnTo>
                    <a:lnTo>
                      <a:pt x="77" y="198"/>
                    </a:lnTo>
                    <a:lnTo>
                      <a:pt x="52" y="200"/>
                    </a:lnTo>
                    <a:close/>
                  </a:path>
                </a:pathLst>
              </a:custGeom>
              <a:solidFill>
                <a:schemeClr val="bg1"/>
              </a:solidFill>
              <a:ln w="19050">
                <a:solidFill>
                  <a:schemeClr val="tx1"/>
                </a:solidFill>
                <a:prstDash val="solid"/>
                <a:round/>
                <a:headEnd/>
                <a:tailEnd/>
              </a:ln>
            </p:spPr>
            <p:txBody>
              <a:bodyPr/>
              <a:lstStyle/>
              <a:p>
                <a:endParaRPr lang="el-GR"/>
              </a:p>
            </p:txBody>
          </p:sp>
          <p:sp>
            <p:nvSpPr>
              <p:cNvPr id="102" name="Freeform 117"/>
              <p:cNvSpPr>
                <a:spLocks noChangeAspect="1"/>
              </p:cNvSpPr>
              <p:nvPr/>
            </p:nvSpPr>
            <p:spPr bwMode="auto">
              <a:xfrm>
                <a:off x="2894" y="2566"/>
                <a:ext cx="152" cy="332"/>
              </a:xfrm>
              <a:custGeom>
                <a:avLst/>
                <a:gdLst/>
                <a:ahLst/>
                <a:cxnLst>
                  <a:cxn ang="0">
                    <a:pos x="93" y="25"/>
                  </a:cxn>
                  <a:cxn ang="0">
                    <a:pos x="59" y="11"/>
                  </a:cxn>
                  <a:cxn ang="0">
                    <a:pos x="41" y="5"/>
                  </a:cxn>
                  <a:cxn ang="0">
                    <a:pos x="20" y="86"/>
                  </a:cxn>
                  <a:cxn ang="0">
                    <a:pos x="13" y="141"/>
                  </a:cxn>
                  <a:cxn ang="0">
                    <a:pos x="2" y="215"/>
                  </a:cxn>
                  <a:cxn ang="0">
                    <a:pos x="0" y="254"/>
                  </a:cxn>
                  <a:cxn ang="0">
                    <a:pos x="2" y="283"/>
                  </a:cxn>
                  <a:cxn ang="0">
                    <a:pos x="9" y="308"/>
                  </a:cxn>
                  <a:cxn ang="0">
                    <a:pos x="23" y="317"/>
                  </a:cxn>
                  <a:cxn ang="0">
                    <a:pos x="32" y="313"/>
                  </a:cxn>
                  <a:cxn ang="0">
                    <a:pos x="45" y="295"/>
                  </a:cxn>
                  <a:cxn ang="0">
                    <a:pos x="54" y="268"/>
                  </a:cxn>
                  <a:cxn ang="0">
                    <a:pos x="66" y="231"/>
                  </a:cxn>
                  <a:cxn ang="0">
                    <a:pos x="93" y="161"/>
                  </a:cxn>
                  <a:cxn ang="0">
                    <a:pos x="113" y="107"/>
                  </a:cxn>
                  <a:cxn ang="0">
                    <a:pos x="145" y="0"/>
                  </a:cxn>
                  <a:cxn ang="0">
                    <a:pos x="118" y="23"/>
                  </a:cxn>
                  <a:cxn ang="0">
                    <a:pos x="93" y="25"/>
                  </a:cxn>
                </a:cxnLst>
                <a:rect l="0" t="0" r="r" b="b"/>
                <a:pathLst>
                  <a:path w="145" h="317">
                    <a:moveTo>
                      <a:pt x="93" y="25"/>
                    </a:moveTo>
                    <a:lnTo>
                      <a:pt x="59" y="11"/>
                    </a:lnTo>
                    <a:lnTo>
                      <a:pt x="41" y="5"/>
                    </a:lnTo>
                    <a:lnTo>
                      <a:pt x="20" y="86"/>
                    </a:lnTo>
                    <a:lnTo>
                      <a:pt x="13" y="141"/>
                    </a:lnTo>
                    <a:lnTo>
                      <a:pt x="2" y="215"/>
                    </a:lnTo>
                    <a:lnTo>
                      <a:pt x="0" y="254"/>
                    </a:lnTo>
                    <a:lnTo>
                      <a:pt x="2" y="283"/>
                    </a:lnTo>
                    <a:lnTo>
                      <a:pt x="9" y="308"/>
                    </a:lnTo>
                    <a:lnTo>
                      <a:pt x="23" y="317"/>
                    </a:lnTo>
                    <a:lnTo>
                      <a:pt x="32" y="313"/>
                    </a:lnTo>
                    <a:lnTo>
                      <a:pt x="45" y="295"/>
                    </a:lnTo>
                    <a:lnTo>
                      <a:pt x="54" y="268"/>
                    </a:lnTo>
                    <a:lnTo>
                      <a:pt x="66" y="231"/>
                    </a:lnTo>
                    <a:lnTo>
                      <a:pt x="93" y="161"/>
                    </a:lnTo>
                    <a:lnTo>
                      <a:pt x="113" y="107"/>
                    </a:lnTo>
                    <a:lnTo>
                      <a:pt x="145" y="0"/>
                    </a:lnTo>
                    <a:lnTo>
                      <a:pt x="118" y="23"/>
                    </a:lnTo>
                    <a:lnTo>
                      <a:pt x="93" y="25"/>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grpSp>
          <p:nvGrpSpPr>
            <p:cNvPr id="85" name="Group 134"/>
            <p:cNvGrpSpPr>
              <a:grpSpLocks/>
            </p:cNvGrpSpPr>
            <p:nvPr/>
          </p:nvGrpSpPr>
          <p:grpSpPr bwMode="auto">
            <a:xfrm rot="20691244">
              <a:off x="1985311" y="1436947"/>
              <a:ext cx="567368" cy="1139928"/>
              <a:chOff x="2497" y="2338"/>
              <a:chExt cx="228" cy="459"/>
            </a:xfrm>
          </p:grpSpPr>
          <p:sp>
            <p:nvSpPr>
              <p:cNvPr id="99" name="Freeform 120"/>
              <p:cNvSpPr>
                <a:spLocks noChangeAspect="1"/>
              </p:cNvSpPr>
              <p:nvPr/>
            </p:nvSpPr>
            <p:spPr bwMode="auto">
              <a:xfrm>
                <a:off x="2568" y="2338"/>
                <a:ext cx="157" cy="172"/>
              </a:xfrm>
              <a:custGeom>
                <a:avLst/>
                <a:gdLst/>
                <a:ahLst/>
                <a:cxnLst>
                  <a:cxn ang="0">
                    <a:pos x="52" y="157"/>
                  </a:cxn>
                  <a:cxn ang="0">
                    <a:pos x="14" y="141"/>
                  </a:cxn>
                  <a:cxn ang="0">
                    <a:pos x="0" y="125"/>
                  </a:cxn>
                  <a:cxn ang="0">
                    <a:pos x="2" y="114"/>
                  </a:cxn>
                  <a:cxn ang="0">
                    <a:pos x="5" y="71"/>
                  </a:cxn>
                  <a:cxn ang="0">
                    <a:pos x="5" y="48"/>
                  </a:cxn>
                  <a:cxn ang="0">
                    <a:pos x="18" y="21"/>
                  </a:cxn>
                  <a:cxn ang="0">
                    <a:pos x="36" y="5"/>
                  </a:cxn>
                  <a:cxn ang="0">
                    <a:pos x="66" y="5"/>
                  </a:cxn>
                  <a:cxn ang="0">
                    <a:pos x="102" y="0"/>
                  </a:cxn>
                  <a:cxn ang="0">
                    <a:pos x="111" y="0"/>
                  </a:cxn>
                  <a:cxn ang="0">
                    <a:pos x="132" y="21"/>
                  </a:cxn>
                  <a:cxn ang="0">
                    <a:pos x="139" y="39"/>
                  </a:cxn>
                  <a:cxn ang="0">
                    <a:pos x="150" y="64"/>
                  </a:cxn>
                  <a:cxn ang="0">
                    <a:pos x="148" y="80"/>
                  </a:cxn>
                  <a:cxn ang="0">
                    <a:pos x="136" y="107"/>
                  </a:cxn>
                  <a:cxn ang="0">
                    <a:pos x="102" y="141"/>
                  </a:cxn>
                  <a:cxn ang="0">
                    <a:pos x="93" y="159"/>
                  </a:cxn>
                  <a:cxn ang="0">
                    <a:pos x="73" y="164"/>
                  </a:cxn>
                  <a:cxn ang="0">
                    <a:pos x="52" y="157"/>
                  </a:cxn>
                </a:cxnLst>
                <a:rect l="0" t="0" r="r" b="b"/>
                <a:pathLst>
                  <a:path w="150" h="164">
                    <a:moveTo>
                      <a:pt x="52" y="157"/>
                    </a:moveTo>
                    <a:lnTo>
                      <a:pt x="14" y="141"/>
                    </a:lnTo>
                    <a:lnTo>
                      <a:pt x="0" y="125"/>
                    </a:lnTo>
                    <a:lnTo>
                      <a:pt x="2" y="114"/>
                    </a:lnTo>
                    <a:lnTo>
                      <a:pt x="5" y="71"/>
                    </a:lnTo>
                    <a:lnTo>
                      <a:pt x="5" y="48"/>
                    </a:lnTo>
                    <a:lnTo>
                      <a:pt x="18" y="21"/>
                    </a:lnTo>
                    <a:lnTo>
                      <a:pt x="36" y="5"/>
                    </a:lnTo>
                    <a:lnTo>
                      <a:pt x="66" y="5"/>
                    </a:lnTo>
                    <a:lnTo>
                      <a:pt x="102" y="0"/>
                    </a:lnTo>
                    <a:lnTo>
                      <a:pt x="111" y="0"/>
                    </a:lnTo>
                    <a:lnTo>
                      <a:pt x="132" y="21"/>
                    </a:lnTo>
                    <a:lnTo>
                      <a:pt x="139" y="39"/>
                    </a:lnTo>
                    <a:lnTo>
                      <a:pt x="150" y="64"/>
                    </a:lnTo>
                    <a:lnTo>
                      <a:pt x="148" y="80"/>
                    </a:lnTo>
                    <a:lnTo>
                      <a:pt x="136" y="107"/>
                    </a:lnTo>
                    <a:lnTo>
                      <a:pt x="102" y="141"/>
                    </a:lnTo>
                    <a:lnTo>
                      <a:pt x="93" y="159"/>
                    </a:lnTo>
                    <a:lnTo>
                      <a:pt x="73" y="164"/>
                    </a:lnTo>
                    <a:lnTo>
                      <a:pt x="52" y="157"/>
                    </a:lnTo>
                    <a:close/>
                  </a:path>
                </a:pathLst>
              </a:custGeom>
              <a:solidFill>
                <a:schemeClr val="bg1"/>
              </a:solidFill>
              <a:ln w="19050">
                <a:solidFill>
                  <a:schemeClr val="tx1"/>
                </a:solidFill>
                <a:prstDash val="solid"/>
                <a:round/>
                <a:headEnd/>
                <a:tailEnd/>
              </a:ln>
            </p:spPr>
            <p:txBody>
              <a:bodyPr/>
              <a:lstStyle/>
              <a:p>
                <a:endParaRPr lang="el-GR"/>
              </a:p>
            </p:txBody>
          </p:sp>
          <p:sp>
            <p:nvSpPr>
              <p:cNvPr id="100" name="Freeform 121"/>
              <p:cNvSpPr>
                <a:spLocks noChangeAspect="1"/>
              </p:cNvSpPr>
              <p:nvPr/>
            </p:nvSpPr>
            <p:spPr bwMode="auto">
              <a:xfrm>
                <a:off x="2497" y="2469"/>
                <a:ext cx="169" cy="328"/>
              </a:xfrm>
              <a:custGeom>
                <a:avLst/>
                <a:gdLst/>
                <a:ahLst/>
                <a:cxnLst>
                  <a:cxn ang="0">
                    <a:pos x="120" y="32"/>
                  </a:cxn>
                  <a:cxn ang="0">
                    <a:pos x="82" y="16"/>
                  </a:cxn>
                  <a:cxn ang="0">
                    <a:pos x="68" y="0"/>
                  </a:cxn>
                  <a:cxn ang="0">
                    <a:pos x="52" y="50"/>
                  </a:cxn>
                  <a:cxn ang="0">
                    <a:pos x="23" y="150"/>
                  </a:cxn>
                  <a:cxn ang="0">
                    <a:pos x="9" y="222"/>
                  </a:cxn>
                  <a:cxn ang="0">
                    <a:pos x="0" y="286"/>
                  </a:cxn>
                  <a:cxn ang="0">
                    <a:pos x="5" y="306"/>
                  </a:cxn>
                  <a:cxn ang="0">
                    <a:pos x="14" y="313"/>
                  </a:cxn>
                  <a:cxn ang="0">
                    <a:pos x="18" y="311"/>
                  </a:cxn>
                  <a:cxn ang="0">
                    <a:pos x="32" y="297"/>
                  </a:cxn>
                  <a:cxn ang="0">
                    <a:pos x="64" y="243"/>
                  </a:cxn>
                  <a:cxn ang="0">
                    <a:pos x="100" y="168"/>
                  </a:cxn>
                  <a:cxn ang="0">
                    <a:pos x="143" y="73"/>
                  </a:cxn>
                  <a:cxn ang="0">
                    <a:pos x="161" y="34"/>
                  </a:cxn>
                  <a:cxn ang="0">
                    <a:pos x="141" y="39"/>
                  </a:cxn>
                  <a:cxn ang="0">
                    <a:pos x="120" y="32"/>
                  </a:cxn>
                </a:cxnLst>
                <a:rect l="0" t="0" r="r" b="b"/>
                <a:pathLst>
                  <a:path w="161" h="313">
                    <a:moveTo>
                      <a:pt x="120" y="32"/>
                    </a:moveTo>
                    <a:lnTo>
                      <a:pt x="82" y="16"/>
                    </a:lnTo>
                    <a:lnTo>
                      <a:pt x="68" y="0"/>
                    </a:lnTo>
                    <a:lnTo>
                      <a:pt x="52" y="50"/>
                    </a:lnTo>
                    <a:lnTo>
                      <a:pt x="23" y="150"/>
                    </a:lnTo>
                    <a:lnTo>
                      <a:pt x="9" y="222"/>
                    </a:lnTo>
                    <a:lnTo>
                      <a:pt x="0" y="286"/>
                    </a:lnTo>
                    <a:lnTo>
                      <a:pt x="5" y="306"/>
                    </a:lnTo>
                    <a:lnTo>
                      <a:pt x="14" y="313"/>
                    </a:lnTo>
                    <a:lnTo>
                      <a:pt x="18" y="311"/>
                    </a:lnTo>
                    <a:lnTo>
                      <a:pt x="32" y="297"/>
                    </a:lnTo>
                    <a:lnTo>
                      <a:pt x="64" y="243"/>
                    </a:lnTo>
                    <a:lnTo>
                      <a:pt x="100" y="168"/>
                    </a:lnTo>
                    <a:lnTo>
                      <a:pt x="143" y="73"/>
                    </a:lnTo>
                    <a:lnTo>
                      <a:pt x="161" y="34"/>
                    </a:lnTo>
                    <a:lnTo>
                      <a:pt x="141" y="39"/>
                    </a:lnTo>
                    <a:lnTo>
                      <a:pt x="120" y="32"/>
                    </a:lnTo>
                    <a:close/>
                  </a:path>
                </a:pathLst>
              </a:custGeom>
              <a:solidFill>
                <a:srgbClr val="FFFF99">
                  <a:alpha val="50196"/>
                </a:srgbClr>
              </a:solidFill>
              <a:ln w="12700">
                <a:solidFill>
                  <a:schemeClr val="tx1"/>
                </a:solidFill>
                <a:prstDash val="sysDash"/>
                <a:round/>
                <a:headEnd/>
                <a:tailEnd/>
              </a:ln>
            </p:spPr>
            <p:txBody>
              <a:bodyPr/>
              <a:lstStyle/>
              <a:p>
                <a:endParaRPr lang="el-GR"/>
              </a:p>
            </p:txBody>
          </p:sp>
        </p:grpSp>
        <p:cxnSp>
          <p:nvCxnSpPr>
            <p:cNvPr id="108" name="Straight Connector 107"/>
            <p:cNvCxnSpPr/>
            <p:nvPr/>
          </p:nvCxnSpPr>
          <p:spPr>
            <a:xfrm>
              <a:off x="1796480" y="1473835"/>
              <a:ext cx="0" cy="995901"/>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3" name="Straight Connector 112"/>
            <p:cNvCxnSpPr/>
            <p:nvPr/>
          </p:nvCxnSpPr>
          <p:spPr>
            <a:xfrm>
              <a:off x="2846189" y="1498048"/>
              <a:ext cx="0" cy="995901"/>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cxnSp>
        <p:nvCxnSpPr>
          <p:cNvPr id="114" name="Straight Connector 113"/>
          <p:cNvCxnSpPr/>
          <p:nvPr/>
        </p:nvCxnSpPr>
        <p:spPr>
          <a:xfrm>
            <a:off x="3109684" y="565132"/>
            <a:ext cx="0" cy="995901"/>
          </a:xfrm>
          <a:prstGeom prst="line">
            <a:avLst/>
          </a:prstGeom>
          <a:ln w="38100">
            <a:solidFill>
              <a:srgbClr val="FF0000"/>
            </a:solidFill>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640935" y="1204958"/>
            <a:ext cx="806631" cy="369332"/>
          </a:xfrm>
          <a:prstGeom prst="rect">
            <a:avLst/>
          </a:prstGeom>
          <a:noFill/>
        </p:spPr>
        <p:txBody>
          <a:bodyPr wrap="none" rtlCol="0">
            <a:spAutoFit/>
          </a:bodyPr>
          <a:lstStyle/>
          <a:p>
            <a:r>
              <a:rPr lang="el-GR" dirty="0" smtClean="0"/>
              <a:t>Τάξη ΙΙ</a:t>
            </a:r>
            <a:endParaRPr lang="el-GR" dirty="0"/>
          </a:p>
        </p:txBody>
      </p:sp>
      <p:sp>
        <p:nvSpPr>
          <p:cNvPr id="116" name="TextBox 115"/>
          <p:cNvSpPr txBox="1"/>
          <p:nvPr/>
        </p:nvSpPr>
        <p:spPr>
          <a:xfrm>
            <a:off x="7749610" y="1204958"/>
            <a:ext cx="748923" cy="369332"/>
          </a:xfrm>
          <a:prstGeom prst="rect">
            <a:avLst/>
          </a:prstGeom>
          <a:noFill/>
        </p:spPr>
        <p:txBody>
          <a:bodyPr wrap="none" rtlCol="0">
            <a:spAutoFit/>
          </a:bodyPr>
          <a:lstStyle/>
          <a:p>
            <a:r>
              <a:rPr lang="el-GR" dirty="0" smtClean="0"/>
              <a:t>Τάξη Ι</a:t>
            </a:r>
            <a:endParaRPr lang="el-G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092018_F_closedHue.jpg"/>
          <p:cNvPicPr>
            <a:picLocks noChangeAspect="1"/>
          </p:cNvPicPr>
          <p:nvPr/>
        </p:nvPicPr>
        <p:blipFill>
          <a:blip r:embed="rId3"/>
          <a:stretch>
            <a:fillRect/>
          </a:stretch>
        </p:blipFill>
        <p:spPr>
          <a:xfrm>
            <a:off x="169534" y="126093"/>
            <a:ext cx="3273685" cy="1901948"/>
          </a:xfrm>
          <a:prstGeom prst="rect">
            <a:avLst/>
          </a:prstGeom>
        </p:spPr>
      </p:pic>
      <p:pic>
        <p:nvPicPr>
          <p:cNvPr id="8" name="Picture 7" descr="Στέλλα_mand.jpg"/>
          <p:cNvPicPr>
            <a:picLocks noChangeAspect="1"/>
          </p:cNvPicPr>
          <p:nvPr/>
        </p:nvPicPr>
        <p:blipFill>
          <a:blip r:embed="rId4"/>
          <a:srcRect l="2367" r="1733" b="6477"/>
          <a:stretch>
            <a:fillRect/>
          </a:stretch>
        </p:blipFill>
        <p:spPr>
          <a:xfrm>
            <a:off x="2924912" y="449674"/>
            <a:ext cx="5960470" cy="4147196"/>
          </a:xfrm>
          <a:prstGeom prst="rect">
            <a:avLst/>
          </a:prstGeom>
        </p:spPr>
      </p:pic>
      <p:sp>
        <p:nvSpPr>
          <p:cNvPr id="9" name="Rounded Rectangle 8"/>
          <p:cNvSpPr/>
          <p:nvPr/>
        </p:nvSpPr>
        <p:spPr>
          <a:xfrm rot="434198">
            <a:off x="5170297" y="3999900"/>
            <a:ext cx="607695" cy="194364"/>
          </a:xfrm>
          <a:prstGeom prst="roundRect">
            <a:avLst>
              <a:gd name="adj" fmla="val 50000"/>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Rounded Rectangle 9"/>
          <p:cNvSpPr/>
          <p:nvPr/>
        </p:nvSpPr>
        <p:spPr>
          <a:xfrm rot="20630553">
            <a:off x="5754066" y="4132502"/>
            <a:ext cx="587504" cy="194364"/>
          </a:xfrm>
          <a:prstGeom prst="roundRect">
            <a:avLst>
              <a:gd name="adj" fmla="val 50000"/>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1" name="Rounded Rectangle 10"/>
          <p:cNvSpPr/>
          <p:nvPr/>
        </p:nvSpPr>
        <p:spPr>
          <a:xfrm rot="18983621">
            <a:off x="6282330" y="3812062"/>
            <a:ext cx="663154" cy="194364"/>
          </a:xfrm>
          <a:prstGeom prst="roundRect">
            <a:avLst>
              <a:gd name="adj" fmla="val 50000"/>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2" name="Rounded Rectangle 11"/>
          <p:cNvSpPr/>
          <p:nvPr/>
        </p:nvSpPr>
        <p:spPr>
          <a:xfrm rot="3318638">
            <a:off x="4643511" y="3973470"/>
            <a:ext cx="663154" cy="194364"/>
          </a:xfrm>
          <a:prstGeom prst="roundRect">
            <a:avLst>
              <a:gd name="adj" fmla="val 50000"/>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3" name="Rounded Rectangle 12"/>
          <p:cNvSpPr/>
          <p:nvPr/>
        </p:nvSpPr>
        <p:spPr>
          <a:xfrm rot="434198">
            <a:off x="5213415" y="4362083"/>
            <a:ext cx="607695" cy="194364"/>
          </a:xfrm>
          <a:prstGeom prst="roundRect">
            <a:avLst>
              <a:gd name="adj" fmla="val 5000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ounded Rectangle 13"/>
          <p:cNvSpPr/>
          <p:nvPr/>
        </p:nvSpPr>
        <p:spPr>
          <a:xfrm rot="20630553">
            <a:off x="5844612" y="4326529"/>
            <a:ext cx="587504" cy="194364"/>
          </a:xfrm>
          <a:prstGeom prst="roundRect">
            <a:avLst>
              <a:gd name="adj" fmla="val 5000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Rounded Rectangle 14"/>
          <p:cNvSpPr/>
          <p:nvPr/>
        </p:nvSpPr>
        <p:spPr>
          <a:xfrm rot="18983621">
            <a:off x="6372874" y="4031956"/>
            <a:ext cx="663154" cy="194364"/>
          </a:xfrm>
          <a:prstGeom prst="roundRect">
            <a:avLst>
              <a:gd name="adj" fmla="val 5000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Rounded Rectangle 15"/>
          <p:cNvSpPr/>
          <p:nvPr/>
        </p:nvSpPr>
        <p:spPr>
          <a:xfrm rot="2858017">
            <a:off x="4617642" y="4064014"/>
            <a:ext cx="663154" cy="194364"/>
          </a:xfrm>
          <a:prstGeom prst="roundRect">
            <a:avLst>
              <a:gd name="adj" fmla="val 50000"/>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 name="Straight Connector 17"/>
          <p:cNvCxnSpPr/>
          <p:nvPr/>
        </p:nvCxnSpPr>
        <p:spPr>
          <a:xfrm>
            <a:off x="5743412" y="3722645"/>
            <a:ext cx="0" cy="119002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833957" y="3718334"/>
            <a:ext cx="0" cy="1190024"/>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092018_F_closedHue.jpg"/>
          <p:cNvPicPr>
            <a:picLocks noChangeAspect="1"/>
          </p:cNvPicPr>
          <p:nvPr/>
        </p:nvPicPr>
        <p:blipFill>
          <a:blip r:embed="rId3"/>
          <a:stretch>
            <a:fillRect/>
          </a:stretch>
        </p:blipFill>
        <p:spPr>
          <a:xfrm>
            <a:off x="2036414" y="511848"/>
            <a:ext cx="5033776" cy="2924526"/>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Στέλλα_max_1r.jpg"/>
          <p:cNvPicPr>
            <a:picLocks noChangeAspect="1"/>
          </p:cNvPicPr>
          <p:nvPr/>
        </p:nvPicPr>
        <p:blipFill>
          <a:blip r:embed="rId3"/>
          <a:stretch>
            <a:fillRect/>
          </a:stretch>
        </p:blipFill>
        <p:spPr>
          <a:xfrm>
            <a:off x="305628" y="926810"/>
            <a:ext cx="4140200" cy="3327400"/>
          </a:xfrm>
          <a:prstGeom prst="rect">
            <a:avLst/>
          </a:prstGeom>
        </p:spPr>
      </p:pic>
      <p:pic>
        <p:nvPicPr>
          <p:cNvPr id="8" name="Picture 7" descr="Στέλλα_max_1r.jpg"/>
          <p:cNvPicPr>
            <a:picLocks noChangeAspect="1"/>
          </p:cNvPicPr>
          <p:nvPr/>
        </p:nvPicPr>
        <p:blipFill>
          <a:blip r:embed="rId3"/>
          <a:stretch>
            <a:fillRect/>
          </a:stretch>
        </p:blipFill>
        <p:spPr>
          <a:xfrm flipH="1">
            <a:off x="4698172" y="926810"/>
            <a:ext cx="4140200" cy="3327400"/>
          </a:xfrm>
          <a:prstGeom prst="rect">
            <a:avLst/>
          </a:prstGeom>
        </p:spPr>
      </p:pic>
      <p:cxnSp>
        <p:nvCxnSpPr>
          <p:cNvPr id="7" name="Straight Connector 6"/>
          <p:cNvCxnSpPr/>
          <p:nvPr/>
        </p:nvCxnSpPr>
        <p:spPr>
          <a:xfrm flipH="1" flipV="1">
            <a:off x="2371620" y="494059"/>
            <a:ext cx="0" cy="415538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764182" y="494059"/>
            <a:ext cx="0" cy="415538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Στέλλα_max_1r.jpg"/>
          <p:cNvPicPr>
            <a:picLocks noChangeAspect="1"/>
          </p:cNvPicPr>
          <p:nvPr/>
        </p:nvPicPr>
        <p:blipFill>
          <a:blip r:embed="rId3"/>
          <a:stretch>
            <a:fillRect/>
          </a:stretch>
        </p:blipFill>
        <p:spPr>
          <a:xfrm>
            <a:off x="305628" y="926810"/>
            <a:ext cx="4140200" cy="3327400"/>
          </a:xfrm>
          <a:prstGeom prst="rect">
            <a:avLst/>
          </a:prstGeom>
        </p:spPr>
      </p:pic>
      <p:pic>
        <p:nvPicPr>
          <p:cNvPr id="8" name="Picture 7" descr="Στέλλα_max_1r.jpg"/>
          <p:cNvPicPr>
            <a:picLocks noChangeAspect="1"/>
          </p:cNvPicPr>
          <p:nvPr/>
        </p:nvPicPr>
        <p:blipFill>
          <a:blip r:embed="rId3"/>
          <a:stretch>
            <a:fillRect/>
          </a:stretch>
        </p:blipFill>
        <p:spPr>
          <a:xfrm flipH="1">
            <a:off x="4698172" y="926810"/>
            <a:ext cx="4140200" cy="3327400"/>
          </a:xfrm>
          <a:prstGeom prst="rect">
            <a:avLst/>
          </a:prstGeom>
        </p:spPr>
      </p:pic>
      <p:pic>
        <p:nvPicPr>
          <p:cNvPr id="3" name="Picture 2" descr="Στέλλα_max_edges_flip.png"/>
          <p:cNvPicPr>
            <a:picLocks noChangeAspect="1"/>
          </p:cNvPicPr>
          <p:nvPr/>
        </p:nvPicPr>
        <p:blipFill>
          <a:blip r:embed="rId4"/>
          <a:stretch>
            <a:fillRect/>
          </a:stretch>
        </p:blipFill>
        <p:spPr>
          <a:xfrm>
            <a:off x="4698689" y="926810"/>
            <a:ext cx="4139683" cy="3326985"/>
          </a:xfrm>
          <a:prstGeom prst="rect">
            <a:avLst/>
          </a:prstGeom>
        </p:spPr>
      </p:pic>
      <p:cxnSp>
        <p:nvCxnSpPr>
          <p:cNvPr id="7" name="Straight Connector 6"/>
          <p:cNvCxnSpPr/>
          <p:nvPr/>
        </p:nvCxnSpPr>
        <p:spPr>
          <a:xfrm flipH="1" flipV="1">
            <a:off x="2371620" y="494059"/>
            <a:ext cx="0" cy="415538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764182" y="494059"/>
            <a:ext cx="0" cy="415538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Στέλλα_max_1r.jpg"/>
          <p:cNvPicPr>
            <a:picLocks noChangeAspect="1"/>
          </p:cNvPicPr>
          <p:nvPr/>
        </p:nvPicPr>
        <p:blipFill>
          <a:blip r:embed="rId3"/>
          <a:stretch>
            <a:fillRect/>
          </a:stretch>
        </p:blipFill>
        <p:spPr>
          <a:xfrm>
            <a:off x="305628" y="926810"/>
            <a:ext cx="4140200" cy="3327400"/>
          </a:xfrm>
          <a:prstGeom prst="rect">
            <a:avLst/>
          </a:prstGeom>
        </p:spPr>
      </p:pic>
      <p:pic>
        <p:nvPicPr>
          <p:cNvPr id="8" name="Picture 7" descr="Στέλλα_max_1r.jpg"/>
          <p:cNvPicPr>
            <a:picLocks noChangeAspect="1"/>
          </p:cNvPicPr>
          <p:nvPr/>
        </p:nvPicPr>
        <p:blipFill>
          <a:blip r:embed="rId3"/>
          <a:stretch>
            <a:fillRect/>
          </a:stretch>
        </p:blipFill>
        <p:spPr>
          <a:xfrm flipH="1">
            <a:off x="4698172" y="926810"/>
            <a:ext cx="4140200" cy="3327400"/>
          </a:xfrm>
          <a:prstGeom prst="rect">
            <a:avLst/>
          </a:prstGeom>
        </p:spPr>
      </p:pic>
      <p:cxnSp>
        <p:nvCxnSpPr>
          <p:cNvPr id="7" name="Straight Connector 6"/>
          <p:cNvCxnSpPr/>
          <p:nvPr/>
        </p:nvCxnSpPr>
        <p:spPr>
          <a:xfrm flipH="1" flipV="1">
            <a:off x="2371620" y="494059"/>
            <a:ext cx="0" cy="415538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6764182" y="494059"/>
            <a:ext cx="0" cy="4155382"/>
          </a:xfrm>
          <a:prstGeom prst="line">
            <a:avLst/>
          </a:prstGeom>
          <a:ln w="38100">
            <a:solidFill>
              <a:srgbClr val="FFC000"/>
            </a:solidFill>
            <a:prstDash val="sys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3222047" y="457114"/>
            <a:ext cx="4139683" cy="4155382"/>
            <a:chOff x="4698689" y="494059"/>
            <a:chExt cx="4139683" cy="4155382"/>
          </a:xfrm>
        </p:grpSpPr>
        <p:pic>
          <p:nvPicPr>
            <p:cNvPr id="12" name="Picture 11" descr="Στέλλα_max_edges_flip.png"/>
            <p:cNvPicPr>
              <a:picLocks noChangeAspect="1"/>
            </p:cNvPicPr>
            <p:nvPr/>
          </p:nvPicPr>
          <p:blipFill>
            <a:blip r:embed="rId4"/>
            <a:stretch>
              <a:fillRect/>
            </a:stretch>
          </p:blipFill>
          <p:spPr>
            <a:xfrm>
              <a:off x="4698689" y="926810"/>
              <a:ext cx="4139683" cy="3326985"/>
            </a:xfrm>
            <a:prstGeom prst="rect">
              <a:avLst/>
            </a:prstGeom>
          </p:spPr>
        </p:pic>
        <p:cxnSp>
          <p:nvCxnSpPr>
            <p:cNvPr id="13" name="Straight Connector 12"/>
            <p:cNvCxnSpPr/>
            <p:nvPr/>
          </p:nvCxnSpPr>
          <p:spPr>
            <a:xfrm flipH="1" flipV="1">
              <a:off x="6764182" y="494059"/>
              <a:ext cx="0" cy="415538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
        <p:nvSpPr>
          <p:cNvPr id="26" name="Left Arrow 25"/>
          <p:cNvSpPr/>
          <p:nvPr/>
        </p:nvSpPr>
        <p:spPr>
          <a:xfrm>
            <a:off x="5735782" y="484911"/>
            <a:ext cx="812800" cy="2586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Left Arrow 27"/>
          <p:cNvSpPr/>
          <p:nvPr/>
        </p:nvSpPr>
        <p:spPr>
          <a:xfrm>
            <a:off x="4641274" y="484911"/>
            <a:ext cx="812800" cy="2586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Left Arrow 28"/>
          <p:cNvSpPr/>
          <p:nvPr/>
        </p:nvSpPr>
        <p:spPr>
          <a:xfrm>
            <a:off x="3546765" y="484911"/>
            <a:ext cx="812800" cy="2586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Left Arrow 29"/>
          <p:cNvSpPr/>
          <p:nvPr/>
        </p:nvSpPr>
        <p:spPr>
          <a:xfrm>
            <a:off x="2452256" y="484911"/>
            <a:ext cx="812800" cy="25861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Στέλλα_max_1r.jpg"/>
          <p:cNvPicPr>
            <a:picLocks noChangeAspect="1"/>
          </p:cNvPicPr>
          <p:nvPr/>
        </p:nvPicPr>
        <p:blipFill>
          <a:blip r:embed="rId3"/>
          <a:stretch>
            <a:fillRect/>
          </a:stretch>
        </p:blipFill>
        <p:spPr>
          <a:xfrm>
            <a:off x="305628" y="926810"/>
            <a:ext cx="4140200" cy="3327400"/>
          </a:xfrm>
          <a:prstGeom prst="rect">
            <a:avLst/>
          </a:prstGeom>
        </p:spPr>
      </p:pic>
      <p:pic>
        <p:nvPicPr>
          <p:cNvPr id="8" name="Picture 7" descr="Στέλλα_max_1r.jpg"/>
          <p:cNvPicPr>
            <a:picLocks noChangeAspect="1"/>
          </p:cNvPicPr>
          <p:nvPr/>
        </p:nvPicPr>
        <p:blipFill>
          <a:blip r:embed="rId3"/>
          <a:stretch>
            <a:fillRect/>
          </a:stretch>
        </p:blipFill>
        <p:spPr>
          <a:xfrm flipH="1">
            <a:off x="4698172" y="926810"/>
            <a:ext cx="4140200" cy="3327400"/>
          </a:xfrm>
          <a:prstGeom prst="rect">
            <a:avLst/>
          </a:prstGeom>
        </p:spPr>
      </p:pic>
      <p:cxnSp>
        <p:nvCxnSpPr>
          <p:cNvPr id="7" name="Straight Connector 6"/>
          <p:cNvCxnSpPr/>
          <p:nvPr/>
        </p:nvCxnSpPr>
        <p:spPr>
          <a:xfrm flipH="1" flipV="1">
            <a:off x="2371620" y="494059"/>
            <a:ext cx="0" cy="415538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a:off x="304948" y="494059"/>
            <a:ext cx="4139683" cy="4155382"/>
            <a:chOff x="4698689" y="494059"/>
            <a:chExt cx="4139683" cy="4155382"/>
          </a:xfrm>
        </p:grpSpPr>
        <p:pic>
          <p:nvPicPr>
            <p:cNvPr id="3" name="Picture 2" descr="Στέλλα_max_edges_flip.png"/>
            <p:cNvPicPr>
              <a:picLocks noChangeAspect="1"/>
            </p:cNvPicPr>
            <p:nvPr/>
          </p:nvPicPr>
          <p:blipFill>
            <a:blip r:embed="rId4"/>
            <a:stretch>
              <a:fillRect/>
            </a:stretch>
          </p:blipFill>
          <p:spPr>
            <a:xfrm>
              <a:off x="4698689" y="926810"/>
              <a:ext cx="4139683" cy="3326985"/>
            </a:xfrm>
            <a:prstGeom prst="rect">
              <a:avLst/>
            </a:prstGeom>
          </p:spPr>
        </p:pic>
        <p:cxnSp>
          <p:nvCxnSpPr>
            <p:cNvPr id="9" name="Straight Connector 8"/>
            <p:cNvCxnSpPr/>
            <p:nvPr/>
          </p:nvCxnSpPr>
          <p:spPr>
            <a:xfrm flipH="1" flipV="1">
              <a:off x="6764182" y="494059"/>
              <a:ext cx="0" cy="415538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Στέλλα_max_1r.jpg"/>
          <p:cNvPicPr>
            <a:picLocks noChangeAspect="1"/>
          </p:cNvPicPr>
          <p:nvPr/>
        </p:nvPicPr>
        <p:blipFill>
          <a:blip r:embed="rId3"/>
          <a:stretch>
            <a:fillRect/>
          </a:stretch>
        </p:blipFill>
        <p:spPr>
          <a:xfrm>
            <a:off x="305628" y="926810"/>
            <a:ext cx="4140200" cy="3327400"/>
          </a:xfrm>
          <a:prstGeom prst="rect">
            <a:avLst/>
          </a:prstGeom>
        </p:spPr>
      </p:pic>
      <p:cxnSp>
        <p:nvCxnSpPr>
          <p:cNvPr id="7" name="Straight Connector 6"/>
          <p:cNvCxnSpPr/>
          <p:nvPr/>
        </p:nvCxnSpPr>
        <p:spPr>
          <a:xfrm flipH="1" flipV="1">
            <a:off x="2371620" y="494059"/>
            <a:ext cx="0" cy="415538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2" name="Group 9"/>
          <p:cNvGrpSpPr/>
          <p:nvPr/>
        </p:nvGrpSpPr>
        <p:grpSpPr>
          <a:xfrm>
            <a:off x="305628" y="494059"/>
            <a:ext cx="4139683" cy="4155382"/>
            <a:chOff x="4698689" y="494059"/>
            <a:chExt cx="4139683" cy="4155382"/>
          </a:xfrm>
        </p:grpSpPr>
        <p:pic>
          <p:nvPicPr>
            <p:cNvPr id="3" name="Picture 2" descr="Στέλλα_max_edges_flip.png"/>
            <p:cNvPicPr>
              <a:picLocks noChangeAspect="1"/>
            </p:cNvPicPr>
            <p:nvPr/>
          </p:nvPicPr>
          <p:blipFill>
            <a:blip r:embed="rId4"/>
            <a:stretch>
              <a:fillRect/>
            </a:stretch>
          </p:blipFill>
          <p:spPr>
            <a:xfrm>
              <a:off x="4698689" y="926810"/>
              <a:ext cx="4139683" cy="3326985"/>
            </a:xfrm>
            <a:prstGeom prst="rect">
              <a:avLst/>
            </a:prstGeom>
          </p:spPr>
        </p:pic>
        <p:cxnSp>
          <p:nvCxnSpPr>
            <p:cNvPr id="9" name="Straight Connector 8"/>
            <p:cNvCxnSpPr/>
            <p:nvPr/>
          </p:nvCxnSpPr>
          <p:spPr>
            <a:xfrm flipH="1" flipV="1">
              <a:off x="6764182" y="494059"/>
              <a:ext cx="0" cy="4155382"/>
            </a:xfrm>
            <a:prstGeom prst="line">
              <a:avLst/>
            </a:prstGeom>
            <a:ln w="38100">
              <a:solidFill>
                <a:srgbClr val="FFC000"/>
              </a:solidFill>
            </a:ln>
          </p:spPr>
          <p:style>
            <a:lnRef idx="1">
              <a:schemeClr val="accent1"/>
            </a:lnRef>
            <a:fillRef idx="0">
              <a:schemeClr val="accent1"/>
            </a:fillRef>
            <a:effectRef idx="0">
              <a:schemeClr val="accent1"/>
            </a:effectRef>
            <a:fontRef idx="minor">
              <a:schemeClr val="tx1"/>
            </a:fontRef>
          </p:style>
        </p:cxnSp>
      </p:grpSp>
      <p:pic>
        <p:nvPicPr>
          <p:cNvPr id="10" name="Picture 9" descr="Στέλλα_mand.jpg"/>
          <p:cNvPicPr>
            <a:picLocks noChangeAspect="1"/>
          </p:cNvPicPr>
          <p:nvPr/>
        </p:nvPicPr>
        <p:blipFill>
          <a:blip r:embed="rId5">
            <a:lum contrast="10000"/>
          </a:blip>
          <a:srcRect l="2367" r="1733" b="6477"/>
          <a:stretch>
            <a:fillRect/>
          </a:stretch>
        </p:blipFill>
        <p:spPr>
          <a:xfrm>
            <a:off x="4699711" y="1171658"/>
            <a:ext cx="4134574" cy="287676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pan.jpg"/>
          <p:cNvPicPr>
            <a:picLocks noChangeAspect="1"/>
          </p:cNvPicPr>
          <p:nvPr/>
        </p:nvPicPr>
        <p:blipFill>
          <a:blip r:embed="rId3"/>
          <a:srcRect l="4343" r="2727"/>
          <a:stretch>
            <a:fillRect/>
          </a:stretch>
        </p:blipFill>
        <p:spPr>
          <a:xfrm>
            <a:off x="-1" y="267858"/>
            <a:ext cx="9142163" cy="4535055"/>
          </a:xfrm>
          <a:prstGeom prst="rect">
            <a:avLst/>
          </a:prstGeom>
        </p:spPr>
      </p:pic>
      <p:sp>
        <p:nvSpPr>
          <p:cNvPr id="3" name="Oval 2"/>
          <p:cNvSpPr/>
          <p:nvPr/>
        </p:nvSpPr>
        <p:spPr>
          <a:xfrm>
            <a:off x="5532582" y="3131127"/>
            <a:ext cx="1034473" cy="1006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Oval 3"/>
          <p:cNvSpPr/>
          <p:nvPr/>
        </p:nvSpPr>
        <p:spPr>
          <a:xfrm>
            <a:off x="2572328" y="3154218"/>
            <a:ext cx="1034473" cy="10067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Στέλλα_face_eyes.png"/>
          <p:cNvPicPr>
            <a:picLocks noChangeAspect="1"/>
          </p:cNvPicPr>
          <p:nvPr/>
        </p:nvPicPr>
        <p:blipFill>
          <a:blip r:embed="rId3"/>
          <a:stretch>
            <a:fillRect/>
          </a:stretch>
        </p:blipFill>
        <p:spPr>
          <a:xfrm>
            <a:off x="2743200" y="0"/>
            <a:ext cx="3657600" cy="4572000"/>
          </a:xfrm>
          <a:prstGeom prst="rect">
            <a:avLst/>
          </a:prstGeom>
        </p:spPr>
      </p:pic>
      <p:sp>
        <p:nvSpPr>
          <p:cNvPr id="7" name="TextBox 6"/>
          <p:cNvSpPr txBox="1"/>
          <p:nvPr/>
        </p:nvSpPr>
        <p:spPr>
          <a:xfrm>
            <a:off x="381000" y="819150"/>
            <a:ext cx="1655068" cy="369332"/>
          </a:xfrm>
          <a:prstGeom prst="rect">
            <a:avLst/>
          </a:prstGeom>
          <a:noFill/>
        </p:spPr>
        <p:txBody>
          <a:bodyPr wrap="none" rtlCol="0">
            <a:spAutoFit/>
          </a:bodyPr>
          <a:lstStyle/>
          <a:p>
            <a:r>
              <a:rPr lang="el-GR" dirty="0" smtClean="0"/>
              <a:t>Μορφή - Σχήμα</a:t>
            </a:r>
            <a:endParaRPr lang="el-GR" dirty="0"/>
          </a:p>
        </p:txBody>
      </p:sp>
      <p:sp>
        <p:nvSpPr>
          <p:cNvPr id="14" name="TextBox 13"/>
          <p:cNvSpPr txBox="1"/>
          <p:nvPr/>
        </p:nvSpPr>
        <p:spPr>
          <a:xfrm>
            <a:off x="381000" y="1318658"/>
            <a:ext cx="1231427" cy="369332"/>
          </a:xfrm>
          <a:prstGeom prst="rect">
            <a:avLst/>
          </a:prstGeom>
          <a:noFill/>
        </p:spPr>
        <p:txBody>
          <a:bodyPr wrap="none" rtlCol="0">
            <a:spAutoFit/>
          </a:bodyPr>
          <a:lstStyle/>
          <a:p>
            <a:r>
              <a:rPr lang="el-GR" dirty="0" smtClean="0"/>
              <a:t>Λειτουργία</a:t>
            </a:r>
            <a:endParaRPr lang="el-G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ceph.jpg"/>
          <p:cNvPicPr>
            <a:picLocks noChangeAspect="1"/>
          </p:cNvPicPr>
          <p:nvPr/>
        </p:nvPicPr>
        <p:blipFill>
          <a:blip r:embed="rId3"/>
          <a:stretch>
            <a:fillRect/>
          </a:stretch>
        </p:blipFill>
        <p:spPr>
          <a:xfrm>
            <a:off x="1413104" y="0"/>
            <a:ext cx="6317791" cy="514350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ceph.jpg"/>
          <p:cNvPicPr>
            <a:picLocks noChangeAspect="1"/>
          </p:cNvPicPr>
          <p:nvPr/>
        </p:nvPicPr>
        <p:blipFill>
          <a:blip r:embed="rId3"/>
          <a:stretch>
            <a:fillRect/>
          </a:stretch>
        </p:blipFill>
        <p:spPr>
          <a:xfrm>
            <a:off x="1413104" y="0"/>
            <a:ext cx="6317791" cy="5143500"/>
          </a:xfrm>
          <a:prstGeom prst="rect">
            <a:avLst/>
          </a:prstGeom>
        </p:spPr>
      </p:pic>
      <p:pic>
        <p:nvPicPr>
          <p:cNvPr id="2050" name="Picture 2"/>
          <p:cNvPicPr>
            <a:picLocks noChangeAspect="1" noChangeArrowheads="1"/>
          </p:cNvPicPr>
          <p:nvPr/>
        </p:nvPicPr>
        <p:blipFill>
          <a:blip r:embed="rId4"/>
          <a:srcRect/>
          <a:stretch>
            <a:fillRect/>
          </a:stretch>
        </p:blipFill>
        <p:spPr bwMode="auto">
          <a:xfrm>
            <a:off x="239764" y="1017895"/>
            <a:ext cx="3840163" cy="2974975"/>
          </a:xfrm>
          <a:prstGeom prst="rect">
            <a:avLst/>
          </a:prstGeom>
          <a:noFill/>
          <a:ln w="9525">
            <a:noFill/>
            <a:miter lim="800000"/>
            <a:headEnd/>
            <a:tailEnd/>
          </a:ln>
        </p:spPr>
      </p:pic>
      <p:sp>
        <p:nvSpPr>
          <p:cNvPr id="4" name="Freeform 3"/>
          <p:cNvSpPr/>
          <p:nvPr/>
        </p:nvSpPr>
        <p:spPr>
          <a:xfrm>
            <a:off x="1194620" y="1841091"/>
            <a:ext cx="1791929" cy="1536289"/>
          </a:xfrm>
          <a:custGeom>
            <a:avLst/>
            <a:gdLst>
              <a:gd name="connsiteX0" fmla="*/ 0 w 1791929"/>
              <a:gd name="connsiteY0" fmla="*/ 1511709 h 1511709"/>
              <a:gd name="connsiteX1" fmla="*/ 317090 w 1791929"/>
              <a:gd name="connsiteY1" fmla="*/ 803787 h 1511709"/>
              <a:gd name="connsiteX2" fmla="*/ 523567 w 1791929"/>
              <a:gd name="connsiteY2" fmla="*/ 250722 h 1511709"/>
              <a:gd name="connsiteX3" fmla="*/ 781664 w 1791929"/>
              <a:gd name="connsiteY3" fmla="*/ 0 h 1511709"/>
              <a:gd name="connsiteX4" fmla="*/ 936522 w 1791929"/>
              <a:gd name="connsiteY4" fmla="*/ 117987 h 1511709"/>
              <a:gd name="connsiteX5" fmla="*/ 789038 w 1791929"/>
              <a:gd name="connsiteY5" fmla="*/ 530942 h 1511709"/>
              <a:gd name="connsiteX6" fmla="*/ 619432 w 1791929"/>
              <a:gd name="connsiteY6" fmla="*/ 833284 h 1511709"/>
              <a:gd name="connsiteX7" fmla="*/ 737419 w 1791929"/>
              <a:gd name="connsiteY7" fmla="*/ 1076632 h 1511709"/>
              <a:gd name="connsiteX8" fmla="*/ 1128251 w 1791929"/>
              <a:gd name="connsiteY8" fmla="*/ 929148 h 1511709"/>
              <a:gd name="connsiteX9" fmla="*/ 1268361 w 1791929"/>
              <a:gd name="connsiteY9" fmla="*/ 700548 h 1511709"/>
              <a:gd name="connsiteX10" fmla="*/ 1201993 w 1791929"/>
              <a:gd name="connsiteY10" fmla="*/ 368709 h 1511709"/>
              <a:gd name="connsiteX11" fmla="*/ 1791929 w 1791929"/>
              <a:gd name="connsiteY11" fmla="*/ 140109 h 1511709"/>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128251 w 1791929"/>
              <a:gd name="connsiteY8" fmla="*/ 951270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128251 w 1791929"/>
              <a:gd name="connsiteY8" fmla="*/ 951270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128251 w 1791929"/>
              <a:gd name="connsiteY8" fmla="*/ 951270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128251 w 1791929"/>
              <a:gd name="connsiteY8" fmla="*/ 951270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128251 w 1791929"/>
              <a:gd name="connsiteY8" fmla="*/ 951270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128251 w 1791929"/>
              <a:gd name="connsiteY8" fmla="*/ 951270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128251 w 1791929"/>
              <a:gd name="connsiteY8" fmla="*/ 951270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128251 w 1791929"/>
              <a:gd name="connsiteY8" fmla="*/ 951270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128251 w 1791929"/>
              <a:gd name="connsiteY8" fmla="*/ 951270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128251 w 1791929"/>
              <a:gd name="connsiteY8" fmla="*/ 951270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37419 w 1791929"/>
              <a:gd name="connsiteY7" fmla="*/ 1098754 h 1533831"/>
              <a:gd name="connsiteX8" fmla="*/ 1084006 w 1791929"/>
              <a:gd name="connsiteY8" fmla="*/ 929148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19432 w 1791929"/>
              <a:gd name="connsiteY6" fmla="*/ 855406 h 1533831"/>
              <a:gd name="connsiteX7" fmla="*/ 759542 w 1791929"/>
              <a:gd name="connsiteY7" fmla="*/ 1054509 h 1533831"/>
              <a:gd name="connsiteX8" fmla="*/ 1084006 w 1791929"/>
              <a:gd name="connsiteY8" fmla="*/ 929148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63677 w 1791929"/>
              <a:gd name="connsiteY6" fmla="*/ 855406 h 1533831"/>
              <a:gd name="connsiteX7" fmla="*/ 759542 w 1791929"/>
              <a:gd name="connsiteY7" fmla="*/ 1054509 h 1533831"/>
              <a:gd name="connsiteX8" fmla="*/ 1084006 w 1791929"/>
              <a:gd name="connsiteY8" fmla="*/ 929148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3831 h 1533831"/>
              <a:gd name="connsiteX1" fmla="*/ 317090 w 1791929"/>
              <a:gd name="connsiteY1" fmla="*/ 825909 h 1533831"/>
              <a:gd name="connsiteX2" fmla="*/ 523567 w 1791929"/>
              <a:gd name="connsiteY2" fmla="*/ 272844 h 1533831"/>
              <a:gd name="connsiteX3" fmla="*/ 781664 w 1791929"/>
              <a:gd name="connsiteY3" fmla="*/ 22122 h 1533831"/>
              <a:gd name="connsiteX4" fmla="*/ 936522 w 1791929"/>
              <a:gd name="connsiteY4" fmla="*/ 140109 h 1533831"/>
              <a:gd name="connsiteX5" fmla="*/ 789038 w 1791929"/>
              <a:gd name="connsiteY5" fmla="*/ 553064 h 1533831"/>
              <a:gd name="connsiteX6" fmla="*/ 663677 w 1791929"/>
              <a:gd name="connsiteY6" fmla="*/ 855406 h 1533831"/>
              <a:gd name="connsiteX7" fmla="*/ 759542 w 1791929"/>
              <a:gd name="connsiteY7" fmla="*/ 1054509 h 1533831"/>
              <a:gd name="connsiteX8" fmla="*/ 1084006 w 1791929"/>
              <a:gd name="connsiteY8" fmla="*/ 929148 h 1533831"/>
              <a:gd name="connsiteX9" fmla="*/ 1268361 w 1791929"/>
              <a:gd name="connsiteY9" fmla="*/ 722670 h 1533831"/>
              <a:gd name="connsiteX10" fmla="*/ 1201993 w 1791929"/>
              <a:gd name="connsiteY10" fmla="*/ 390831 h 1533831"/>
              <a:gd name="connsiteX11" fmla="*/ 1791929 w 1791929"/>
              <a:gd name="connsiteY11" fmla="*/ 162231 h 1533831"/>
              <a:gd name="connsiteX0" fmla="*/ 0 w 1791929"/>
              <a:gd name="connsiteY0" fmla="*/ 1536289 h 1536289"/>
              <a:gd name="connsiteX1" fmla="*/ 317090 w 1791929"/>
              <a:gd name="connsiteY1" fmla="*/ 828367 h 1536289"/>
              <a:gd name="connsiteX2" fmla="*/ 553064 w 1791929"/>
              <a:gd name="connsiteY2" fmla="*/ 290050 h 1536289"/>
              <a:gd name="connsiteX3" fmla="*/ 781664 w 1791929"/>
              <a:gd name="connsiteY3" fmla="*/ 24580 h 1536289"/>
              <a:gd name="connsiteX4" fmla="*/ 936522 w 1791929"/>
              <a:gd name="connsiteY4" fmla="*/ 142567 h 1536289"/>
              <a:gd name="connsiteX5" fmla="*/ 789038 w 1791929"/>
              <a:gd name="connsiteY5" fmla="*/ 555522 h 1536289"/>
              <a:gd name="connsiteX6" fmla="*/ 663677 w 1791929"/>
              <a:gd name="connsiteY6" fmla="*/ 857864 h 1536289"/>
              <a:gd name="connsiteX7" fmla="*/ 759542 w 1791929"/>
              <a:gd name="connsiteY7" fmla="*/ 1056967 h 1536289"/>
              <a:gd name="connsiteX8" fmla="*/ 1084006 w 1791929"/>
              <a:gd name="connsiteY8" fmla="*/ 931606 h 1536289"/>
              <a:gd name="connsiteX9" fmla="*/ 1268361 w 1791929"/>
              <a:gd name="connsiteY9" fmla="*/ 725128 h 1536289"/>
              <a:gd name="connsiteX10" fmla="*/ 1201993 w 1791929"/>
              <a:gd name="connsiteY10" fmla="*/ 393289 h 1536289"/>
              <a:gd name="connsiteX11" fmla="*/ 1791929 w 1791929"/>
              <a:gd name="connsiteY11" fmla="*/ 164689 h 1536289"/>
              <a:gd name="connsiteX0" fmla="*/ 0 w 1791929"/>
              <a:gd name="connsiteY0" fmla="*/ 1536289 h 1536289"/>
              <a:gd name="connsiteX1" fmla="*/ 317090 w 1791929"/>
              <a:gd name="connsiteY1" fmla="*/ 828367 h 1536289"/>
              <a:gd name="connsiteX2" fmla="*/ 553064 w 1791929"/>
              <a:gd name="connsiteY2" fmla="*/ 290050 h 1536289"/>
              <a:gd name="connsiteX3" fmla="*/ 781664 w 1791929"/>
              <a:gd name="connsiteY3" fmla="*/ 24580 h 1536289"/>
              <a:gd name="connsiteX4" fmla="*/ 936522 w 1791929"/>
              <a:gd name="connsiteY4" fmla="*/ 142567 h 1536289"/>
              <a:gd name="connsiteX5" fmla="*/ 759542 w 1791929"/>
              <a:gd name="connsiteY5" fmla="*/ 555522 h 1536289"/>
              <a:gd name="connsiteX6" fmla="*/ 663677 w 1791929"/>
              <a:gd name="connsiteY6" fmla="*/ 857864 h 1536289"/>
              <a:gd name="connsiteX7" fmla="*/ 759542 w 1791929"/>
              <a:gd name="connsiteY7" fmla="*/ 1056967 h 1536289"/>
              <a:gd name="connsiteX8" fmla="*/ 1084006 w 1791929"/>
              <a:gd name="connsiteY8" fmla="*/ 931606 h 1536289"/>
              <a:gd name="connsiteX9" fmla="*/ 1268361 w 1791929"/>
              <a:gd name="connsiteY9" fmla="*/ 725128 h 1536289"/>
              <a:gd name="connsiteX10" fmla="*/ 1201993 w 1791929"/>
              <a:gd name="connsiteY10" fmla="*/ 393289 h 1536289"/>
              <a:gd name="connsiteX11" fmla="*/ 1791929 w 1791929"/>
              <a:gd name="connsiteY11" fmla="*/ 164689 h 1536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91929" h="1536289">
                <a:moveTo>
                  <a:pt x="0" y="1536289"/>
                </a:moveTo>
                <a:lnTo>
                  <a:pt x="317090" y="828367"/>
                </a:lnTo>
                <a:cubicBezTo>
                  <a:pt x="409267" y="620661"/>
                  <a:pt x="475635" y="424014"/>
                  <a:pt x="553064" y="290050"/>
                </a:cubicBezTo>
                <a:cubicBezTo>
                  <a:pt x="630493" y="156086"/>
                  <a:pt x="717754" y="49160"/>
                  <a:pt x="781664" y="24580"/>
                </a:cubicBezTo>
                <a:cubicBezTo>
                  <a:pt x="845574" y="0"/>
                  <a:pt x="940209" y="54077"/>
                  <a:pt x="936522" y="142567"/>
                </a:cubicBezTo>
                <a:cubicBezTo>
                  <a:pt x="932835" y="231057"/>
                  <a:pt x="805016" y="436306"/>
                  <a:pt x="759542" y="555522"/>
                </a:cubicBezTo>
                <a:cubicBezTo>
                  <a:pt x="714068" y="674738"/>
                  <a:pt x="663677" y="774290"/>
                  <a:pt x="663677" y="857864"/>
                </a:cubicBezTo>
                <a:cubicBezTo>
                  <a:pt x="663677" y="941438"/>
                  <a:pt x="689487" y="1044677"/>
                  <a:pt x="759542" y="1056967"/>
                </a:cubicBezTo>
                <a:cubicBezTo>
                  <a:pt x="829597" y="1069257"/>
                  <a:pt x="999203" y="986913"/>
                  <a:pt x="1084006" y="931606"/>
                </a:cubicBezTo>
                <a:cubicBezTo>
                  <a:pt x="1168809" y="876300"/>
                  <a:pt x="1248697" y="814848"/>
                  <a:pt x="1268361" y="725128"/>
                </a:cubicBezTo>
                <a:cubicBezTo>
                  <a:pt x="1288026" y="635409"/>
                  <a:pt x="1114732" y="486695"/>
                  <a:pt x="1201993" y="393289"/>
                </a:cubicBezTo>
                <a:cubicBezTo>
                  <a:pt x="1289254" y="299883"/>
                  <a:pt x="1595284" y="240889"/>
                  <a:pt x="1791929" y="164689"/>
                </a:cubicBezTo>
              </a:path>
            </a:pathLst>
          </a:custGeom>
          <a:ln w="38100">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5" name="Freeform 4"/>
          <p:cNvSpPr/>
          <p:nvPr/>
        </p:nvSpPr>
        <p:spPr>
          <a:xfrm>
            <a:off x="2155723" y="1592826"/>
            <a:ext cx="1170039" cy="587478"/>
          </a:xfrm>
          <a:custGeom>
            <a:avLst/>
            <a:gdLst>
              <a:gd name="connsiteX0" fmla="*/ 1165123 w 1165123"/>
              <a:gd name="connsiteY0" fmla="*/ 0 h 619432"/>
              <a:gd name="connsiteX1" fmla="*/ 641555 w 1165123"/>
              <a:gd name="connsiteY1" fmla="*/ 206477 h 619432"/>
              <a:gd name="connsiteX2" fmla="*/ 235974 w 1165123"/>
              <a:gd name="connsiteY2" fmla="*/ 206477 h 619432"/>
              <a:gd name="connsiteX3" fmla="*/ 29497 w 1165123"/>
              <a:gd name="connsiteY3" fmla="*/ 383458 h 619432"/>
              <a:gd name="connsiteX4" fmla="*/ 0 w 1165123"/>
              <a:gd name="connsiteY4" fmla="*/ 553064 h 619432"/>
              <a:gd name="connsiteX5" fmla="*/ 169606 w 1165123"/>
              <a:gd name="connsiteY5" fmla="*/ 619432 h 619432"/>
              <a:gd name="connsiteX6" fmla="*/ 671052 w 1165123"/>
              <a:gd name="connsiteY6" fmla="*/ 516193 h 619432"/>
              <a:gd name="connsiteX0" fmla="*/ 1188474 w 1188474"/>
              <a:gd name="connsiteY0" fmla="*/ 0 h 625577"/>
              <a:gd name="connsiteX1" fmla="*/ 664906 w 1188474"/>
              <a:gd name="connsiteY1" fmla="*/ 206477 h 625577"/>
              <a:gd name="connsiteX2" fmla="*/ 259325 w 1188474"/>
              <a:gd name="connsiteY2" fmla="*/ 206477 h 625577"/>
              <a:gd name="connsiteX3" fmla="*/ 52848 w 1188474"/>
              <a:gd name="connsiteY3" fmla="*/ 383458 h 625577"/>
              <a:gd name="connsiteX4" fmla="*/ 23351 w 1188474"/>
              <a:gd name="connsiteY4" fmla="*/ 553064 h 625577"/>
              <a:gd name="connsiteX5" fmla="*/ 192957 w 1188474"/>
              <a:gd name="connsiteY5" fmla="*/ 619432 h 625577"/>
              <a:gd name="connsiteX6" fmla="*/ 694403 w 1188474"/>
              <a:gd name="connsiteY6" fmla="*/ 516193 h 625577"/>
              <a:gd name="connsiteX0" fmla="*/ 1188474 w 1188474"/>
              <a:gd name="connsiteY0" fmla="*/ 0 h 625577"/>
              <a:gd name="connsiteX1" fmla="*/ 664906 w 1188474"/>
              <a:gd name="connsiteY1" fmla="*/ 206477 h 625577"/>
              <a:gd name="connsiteX2" fmla="*/ 259325 w 1188474"/>
              <a:gd name="connsiteY2" fmla="*/ 206477 h 625577"/>
              <a:gd name="connsiteX3" fmla="*/ 52848 w 1188474"/>
              <a:gd name="connsiteY3" fmla="*/ 383458 h 625577"/>
              <a:gd name="connsiteX4" fmla="*/ 23351 w 1188474"/>
              <a:gd name="connsiteY4" fmla="*/ 553064 h 625577"/>
              <a:gd name="connsiteX5" fmla="*/ 192957 w 1188474"/>
              <a:gd name="connsiteY5" fmla="*/ 619432 h 625577"/>
              <a:gd name="connsiteX6" fmla="*/ 694403 w 1188474"/>
              <a:gd name="connsiteY6" fmla="*/ 516193 h 625577"/>
              <a:gd name="connsiteX0" fmla="*/ 1165123 w 1165123"/>
              <a:gd name="connsiteY0" fmla="*/ 0 h 625577"/>
              <a:gd name="connsiteX1" fmla="*/ 641555 w 1165123"/>
              <a:gd name="connsiteY1" fmla="*/ 206477 h 625577"/>
              <a:gd name="connsiteX2" fmla="*/ 235974 w 1165123"/>
              <a:gd name="connsiteY2" fmla="*/ 206477 h 625577"/>
              <a:gd name="connsiteX3" fmla="*/ 0 w 1165123"/>
              <a:gd name="connsiteY3" fmla="*/ 553064 h 625577"/>
              <a:gd name="connsiteX4" fmla="*/ 169606 w 1165123"/>
              <a:gd name="connsiteY4" fmla="*/ 619432 h 625577"/>
              <a:gd name="connsiteX5" fmla="*/ 671052 w 1165123"/>
              <a:gd name="connsiteY5" fmla="*/ 516193 h 625577"/>
              <a:gd name="connsiteX0" fmla="*/ 1165123 w 1165123"/>
              <a:gd name="connsiteY0" fmla="*/ 0 h 625577"/>
              <a:gd name="connsiteX1" fmla="*/ 641555 w 1165123"/>
              <a:gd name="connsiteY1" fmla="*/ 206477 h 625577"/>
              <a:gd name="connsiteX2" fmla="*/ 235974 w 1165123"/>
              <a:gd name="connsiteY2" fmla="*/ 206477 h 625577"/>
              <a:gd name="connsiteX3" fmla="*/ 0 w 1165123"/>
              <a:gd name="connsiteY3" fmla="*/ 494070 h 625577"/>
              <a:gd name="connsiteX4" fmla="*/ 169606 w 1165123"/>
              <a:gd name="connsiteY4" fmla="*/ 619432 h 625577"/>
              <a:gd name="connsiteX5" fmla="*/ 671052 w 1165123"/>
              <a:gd name="connsiteY5" fmla="*/ 516193 h 625577"/>
              <a:gd name="connsiteX0" fmla="*/ 1165123 w 1165123"/>
              <a:gd name="connsiteY0" fmla="*/ 0 h 625577"/>
              <a:gd name="connsiteX1" fmla="*/ 641555 w 1165123"/>
              <a:gd name="connsiteY1" fmla="*/ 206477 h 625577"/>
              <a:gd name="connsiteX2" fmla="*/ 228600 w 1165123"/>
              <a:gd name="connsiteY2" fmla="*/ 235974 h 625577"/>
              <a:gd name="connsiteX3" fmla="*/ 0 w 1165123"/>
              <a:gd name="connsiteY3" fmla="*/ 494070 h 625577"/>
              <a:gd name="connsiteX4" fmla="*/ 169606 w 1165123"/>
              <a:gd name="connsiteY4" fmla="*/ 619432 h 625577"/>
              <a:gd name="connsiteX5" fmla="*/ 671052 w 1165123"/>
              <a:gd name="connsiteY5" fmla="*/ 516193 h 625577"/>
              <a:gd name="connsiteX0" fmla="*/ 1165123 w 1165123"/>
              <a:gd name="connsiteY0" fmla="*/ 0 h 625577"/>
              <a:gd name="connsiteX1" fmla="*/ 641555 w 1165123"/>
              <a:gd name="connsiteY1" fmla="*/ 206477 h 625577"/>
              <a:gd name="connsiteX2" fmla="*/ 228600 w 1165123"/>
              <a:gd name="connsiteY2" fmla="*/ 235974 h 625577"/>
              <a:gd name="connsiteX3" fmla="*/ 0 w 1165123"/>
              <a:gd name="connsiteY3" fmla="*/ 494070 h 625577"/>
              <a:gd name="connsiteX4" fmla="*/ 169606 w 1165123"/>
              <a:gd name="connsiteY4" fmla="*/ 619432 h 625577"/>
              <a:gd name="connsiteX5" fmla="*/ 671052 w 1165123"/>
              <a:gd name="connsiteY5" fmla="*/ 516193 h 625577"/>
              <a:gd name="connsiteX0" fmla="*/ 1165123 w 1165123"/>
              <a:gd name="connsiteY0" fmla="*/ 0 h 625577"/>
              <a:gd name="connsiteX1" fmla="*/ 641555 w 1165123"/>
              <a:gd name="connsiteY1" fmla="*/ 206477 h 625577"/>
              <a:gd name="connsiteX2" fmla="*/ 228600 w 1165123"/>
              <a:gd name="connsiteY2" fmla="*/ 235974 h 625577"/>
              <a:gd name="connsiteX3" fmla="*/ 0 w 1165123"/>
              <a:gd name="connsiteY3" fmla="*/ 494070 h 625577"/>
              <a:gd name="connsiteX4" fmla="*/ 169606 w 1165123"/>
              <a:gd name="connsiteY4" fmla="*/ 619432 h 625577"/>
              <a:gd name="connsiteX5" fmla="*/ 671052 w 1165123"/>
              <a:gd name="connsiteY5" fmla="*/ 516193 h 625577"/>
              <a:gd name="connsiteX0" fmla="*/ 1165123 w 1165123"/>
              <a:gd name="connsiteY0" fmla="*/ 0 h 623119"/>
              <a:gd name="connsiteX1" fmla="*/ 641555 w 1165123"/>
              <a:gd name="connsiteY1" fmla="*/ 206477 h 623119"/>
              <a:gd name="connsiteX2" fmla="*/ 228600 w 1165123"/>
              <a:gd name="connsiteY2" fmla="*/ 235974 h 623119"/>
              <a:gd name="connsiteX3" fmla="*/ 0 w 1165123"/>
              <a:gd name="connsiteY3" fmla="*/ 494070 h 623119"/>
              <a:gd name="connsiteX4" fmla="*/ 169606 w 1165123"/>
              <a:gd name="connsiteY4" fmla="*/ 619432 h 623119"/>
              <a:gd name="connsiteX5" fmla="*/ 722671 w 1165123"/>
              <a:gd name="connsiteY5" fmla="*/ 471948 h 623119"/>
              <a:gd name="connsiteX0" fmla="*/ 1165123 w 1165123"/>
              <a:gd name="connsiteY0" fmla="*/ 0 h 608371"/>
              <a:gd name="connsiteX1" fmla="*/ 641555 w 1165123"/>
              <a:gd name="connsiteY1" fmla="*/ 206477 h 608371"/>
              <a:gd name="connsiteX2" fmla="*/ 228600 w 1165123"/>
              <a:gd name="connsiteY2" fmla="*/ 235974 h 608371"/>
              <a:gd name="connsiteX3" fmla="*/ 0 w 1165123"/>
              <a:gd name="connsiteY3" fmla="*/ 494070 h 608371"/>
              <a:gd name="connsiteX4" fmla="*/ 206477 w 1165123"/>
              <a:gd name="connsiteY4" fmla="*/ 604684 h 608371"/>
              <a:gd name="connsiteX5" fmla="*/ 722671 w 1165123"/>
              <a:gd name="connsiteY5" fmla="*/ 471948 h 608371"/>
              <a:gd name="connsiteX0" fmla="*/ 1157749 w 1157749"/>
              <a:gd name="connsiteY0" fmla="*/ 0 h 607142"/>
              <a:gd name="connsiteX1" fmla="*/ 634181 w 1157749"/>
              <a:gd name="connsiteY1" fmla="*/ 206477 h 607142"/>
              <a:gd name="connsiteX2" fmla="*/ 221226 w 1157749"/>
              <a:gd name="connsiteY2" fmla="*/ 235974 h 607142"/>
              <a:gd name="connsiteX3" fmla="*/ 0 w 1157749"/>
              <a:gd name="connsiteY3" fmla="*/ 457199 h 607142"/>
              <a:gd name="connsiteX4" fmla="*/ 199103 w 1157749"/>
              <a:gd name="connsiteY4" fmla="*/ 604684 h 607142"/>
              <a:gd name="connsiteX5" fmla="*/ 715297 w 1157749"/>
              <a:gd name="connsiteY5" fmla="*/ 471948 h 607142"/>
              <a:gd name="connsiteX0" fmla="*/ 1181100 w 1181100"/>
              <a:gd name="connsiteY0" fmla="*/ 0 h 607142"/>
              <a:gd name="connsiteX1" fmla="*/ 657532 w 1181100"/>
              <a:gd name="connsiteY1" fmla="*/ 206477 h 607142"/>
              <a:gd name="connsiteX2" fmla="*/ 244577 w 1181100"/>
              <a:gd name="connsiteY2" fmla="*/ 235974 h 607142"/>
              <a:gd name="connsiteX3" fmla="*/ 23351 w 1181100"/>
              <a:gd name="connsiteY3" fmla="*/ 457199 h 607142"/>
              <a:gd name="connsiteX4" fmla="*/ 222454 w 1181100"/>
              <a:gd name="connsiteY4" fmla="*/ 604684 h 607142"/>
              <a:gd name="connsiteX5" fmla="*/ 738648 w 1181100"/>
              <a:gd name="connsiteY5" fmla="*/ 471948 h 607142"/>
              <a:gd name="connsiteX0" fmla="*/ 1170039 w 1170039"/>
              <a:gd name="connsiteY0" fmla="*/ 0 h 562897"/>
              <a:gd name="connsiteX1" fmla="*/ 646471 w 1170039"/>
              <a:gd name="connsiteY1" fmla="*/ 206477 h 562897"/>
              <a:gd name="connsiteX2" fmla="*/ 233516 w 1170039"/>
              <a:gd name="connsiteY2" fmla="*/ 235974 h 562897"/>
              <a:gd name="connsiteX3" fmla="*/ 12290 w 1170039"/>
              <a:gd name="connsiteY3" fmla="*/ 457199 h 562897"/>
              <a:gd name="connsiteX4" fmla="*/ 307258 w 1170039"/>
              <a:gd name="connsiteY4" fmla="*/ 560439 h 562897"/>
              <a:gd name="connsiteX5" fmla="*/ 727587 w 1170039"/>
              <a:gd name="connsiteY5" fmla="*/ 471948 h 562897"/>
              <a:gd name="connsiteX0" fmla="*/ 1170039 w 1170039"/>
              <a:gd name="connsiteY0" fmla="*/ 0 h 587478"/>
              <a:gd name="connsiteX1" fmla="*/ 646471 w 1170039"/>
              <a:gd name="connsiteY1" fmla="*/ 206477 h 587478"/>
              <a:gd name="connsiteX2" fmla="*/ 233516 w 1170039"/>
              <a:gd name="connsiteY2" fmla="*/ 235974 h 587478"/>
              <a:gd name="connsiteX3" fmla="*/ 12290 w 1170039"/>
              <a:gd name="connsiteY3" fmla="*/ 457199 h 587478"/>
              <a:gd name="connsiteX4" fmla="*/ 307258 w 1170039"/>
              <a:gd name="connsiteY4" fmla="*/ 560439 h 587478"/>
              <a:gd name="connsiteX5" fmla="*/ 727587 w 1170039"/>
              <a:gd name="connsiteY5" fmla="*/ 471948 h 587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0039" h="587478">
                <a:moveTo>
                  <a:pt x="1170039" y="0"/>
                </a:moveTo>
                <a:cubicBezTo>
                  <a:pt x="995516" y="68826"/>
                  <a:pt x="801329" y="172064"/>
                  <a:pt x="646471" y="206477"/>
                </a:cubicBezTo>
                <a:cubicBezTo>
                  <a:pt x="491613" y="240890"/>
                  <a:pt x="339213" y="194187"/>
                  <a:pt x="233516" y="235974"/>
                </a:cubicBezTo>
                <a:cubicBezTo>
                  <a:pt x="127819" y="277761"/>
                  <a:pt x="0" y="403121"/>
                  <a:pt x="12290" y="457199"/>
                </a:cubicBezTo>
                <a:cubicBezTo>
                  <a:pt x="24580" y="511277"/>
                  <a:pt x="121674" y="587478"/>
                  <a:pt x="307258" y="560439"/>
                </a:cubicBezTo>
                <a:cubicBezTo>
                  <a:pt x="492842" y="533400"/>
                  <a:pt x="560438" y="506361"/>
                  <a:pt x="727587" y="471948"/>
                </a:cubicBezTo>
              </a:path>
            </a:pathLst>
          </a:custGeom>
          <a:ln w="38100">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pic>
        <p:nvPicPr>
          <p:cNvPr id="2052" name="Picture 4"/>
          <p:cNvPicPr>
            <a:picLocks noChangeAspect="1" noChangeArrowheads="1"/>
          </p:cNvPicPr>
          <p:nvPr/>
        </p:nvPicPr>
        <p:blipFill>
          <a:blip r:embed="rId5"/>
          <a:srcRect/>
          <a:stretch>
            <a:fillRect/>
          </a:stretch>
        </p:blipFill>
        <p:spPr bwMode="auto">
          <a:xfrm>
            <a:off x="4417142" y="1001026"/>
            <a:ext cx="4436705" cy="29736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ceph.jpg"/>
          <p:cNvPicPr>
            <a:picLocks noChangeAspect="1"/>
          </p:cNvPicPr>
          <p:nvPr/>
        </p:nvPicPr>
        <p:blipFill>
          <a:blip r:embed="rId3"/>
          <a:stretch>
            <a:fillRect/>
          </a:stretch>
        </p:blipFill>
        <p:spPr>
          <a:xfrm>
            <a:off x="1413104" y="0"/>
            <a:ext cx="6317791" cy="5143500"/>
          </a:xfrm>
          <a:prstGeom prst="rect">
            <a:avLst/>
          </a:prstGeom>
        </p:spPr>
      </p:pic>
      <p:sp>
        <p:nvSpPr>
          <p:cNvPr id="7" name="Freeform 6"/>
          <p:cNvSpPr/>
          <p:nvPr/>
        </p:nvSpPr>
        <p:spPr>
          <a:xfrm>
            <a:off x="4166419" y="2396613"/>
            <a:ext cx="1909916" cy="2027903"/>
          </a:xfrm>
          <a:custGeom>
            <a:avLst/>
            <a:gdLst>
              <a:gd name="connsiteX0" fmla="*/ 0 w 1909916"/>
              <a:gd name="connsiteY0" fmla="*/ 0 h 2027903"/>
              <a:gd name="connsiteX1" fmla="*/ 176981 w 1909916"/>
              <a:gd name="connsiteY1" fmla="*/ 685800 h 2027903"/>
              <a:gd name="connsiteX2" fmla="*/ 353962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1909916"/>
              <a:gd name="connsiteY0" fmla="*/ 0 h 2027903"/>
              <a:gd name="connsiteX1" fmla="*/ 176981 w 1909916"/>
              <a:gd name="connsiteY1" fmla="*/ 685800 h 2027903"/>
              <a:gd name="connsiteX2" fmla="*/ 353962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1909916"/>
              <a:gd name="connsiteY0" fmla="*/ 0 h 2027903"/>
              <a:gd name="connsiteX1" fmla="*/ 176981 w 1909916"/>
              <a:gd name="connsiteY1" fmla="*/ 685800 h 2027903"/>
              <a:gd name="connsiteX2" fmla="*/ 353962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1909916"/>
              <a:gd name="connsiteY0" fmla="*/ 0 h 2027903"/>
              <a:gd name="connsiteX1" fmla="*/ 176981 w 1909916"/>
              <a:gd name="connsiteY1" fmla="*/ 685800 h 2027903"/>
              <a:gd name="connsiteX2" fmla="*/ 353962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1909916"/>
              <a:gd name="connsiteY0" fmla="*/ 0 h 2027903"/>
              <a:gd name="connsiteX1" fmla="*/ 176981 w 1909916"/>
              <a:gd name="connsiteY1" fmla="*/ 685800 h 2027903"/>
              <a:gd name="connsiteX2" fmla="*/ 353962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9916" h="2027903">
                <a:moveTo>
                  <a:pt x="0" y="0"/>
                </a:moveTo>
                <a:cubicBezTo>
                  <a:pt x="58994" y="228600"/>
                  <a:pt x="117987" y="483010"/>
                  <a:pt x="176981" y="685800"/>
                </a:cubicBezTo>
                <a:cubicBezTo>
                  <a:pt x="235975" y="888590"/>
                  <a:pt x="240891" y="1082778"/>
                  <a:pt x="353962" y="1216742"/>
                </a:cubicBezTo>
                <a:cubicBezTo>
                  <a:pt x="467033" y="1350706"/>
                  <a:pt x="667365" y="1391265"/>
                  <a:pt x="855407" y="1489587"/>
                </a:cubicBezTo>
                <a:cubicBezTo>
                  <a:pt x="1043449" y="1587909"/>
                  <a:pt x="1306462" y="1716958"/>
                  <a:pt x="1482213" y="1806677"/>
                </a:cubicBezTo>
                <a:lnTo>
                  <a:pt x="1909916" y="2027903"/>
                </a:ln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Freeform 7"/>
          <p:cNvSpPr/>
          <p:nvPr/>
        </p:nvSpPr>
        <p:spPr>
          <a:xfrm>
            <a:off x="4062291" y="2491088"/>
            <a:ext cx="2034043" cy="1941014"/>
          </a:xfrm>
          <a:custGeom>
            <a:avLst/>
            <a:gdLst>
              <a:gd name="connsiteX0" fmla="*/ 0 w 1909916"/>
              <a:gd name="connsiteY0" fmla="*/ 0 h 2027903"/>
              <a:gd name="connsiteX1" fmla="*/ 176981 w 1909916"/>
              <a:gd name="connsiteY1" fmla="*/ 685800 h 2027903"/>
              <a:gd name="connsiteX2" fmla="*/ 353962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1909916"/>
              <a:gd name="connsiteY0" fmla="*/ 0 h 2027903"/>
              <a:gd name="connsiteX1" fmla="*/ 176981 w 1909916"/>
              <a:gd name="connsiteY1" fmla="*/ 685800 h 2027903"/>
              <a:gd name="connsiteX2" fmla="*/ 353962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1909916"/>
              <a:gd name="connsiteY0" fmla="*/ 0 h 2027903"/>
              <a:gd name="connsiteX1" fmla="*/ 176981 w 1909916"/>
              <a:gd name="connsiteY1" fmla="*/ 685800 h 2027903"/>
              <a:gd name="connsiteX2" fmla="*/ 353962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1909916"/>
              <a:gd name="connsiteY0" fmla="*/ 0 h 2027903"/>
              <a:gd name="connsiteX1" fmla="*/ 176981 w 1909916"/>
              <a:gd name="connsiteY1" fmla="*/ 685800 h 2027903"/>
              <a:gd name="connsiteX2" fmla="*/ 353962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1909916"/>
              <a:gd name="connsiteY0" fmla="*/ 0 h 2027903"/>
              <a:gd name="connsiteX1" fmla="*/ 176981 w 1909916"/>
              <a:gd name="connsiteY1" fmla="*/ 685800 h 2027903"/>
              <a:gd name="connsiteX2" fmla="*/ 353962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1909916"/>
              <a:gd name="connsiteY0" fmla="*/ 0 h 2027903"/>
              <a:gd name="connsiteX1" fmla="*/ 176981 w 1909916"/>
              <a:gd name="connsiteY1" fmla="*/ 685800 h 2027903"/>
              <a:gd name="connsiteX2" fmla="*/ 312586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1909916"/>
              <a:gd name="connsiteY0" fmla="*/ 0 h 2027903"/>
              <a:gd name="connsiteX1" fmla="*/ 139743 w 1909916"/>
              <a:gd name="connsiteY1" fmla="*/ 677525 h 2027903"/>
              <a:gd name="connsiteX2" fmla="*/ 312586 w 1909916"/>
              <a:gd name="connsiteY2" fmla="*/ 1216742 h 2027903"/>
              <a:gd name="connsiteX3" fmla="*/ 855407 w 1909916"/>
              <a:gd name="connsiteY3" fmla="*/ 1489587 h 2027903"/>
              <a:gd name="connsiteX4" fmla="*/ 1482213 w 1909916"/>
              <a:gd name="connsiteY4" fmla="*/ 1806677 h 2027903"/>
              <a:gd name="connsiteX5" fmla="*/ 1909916 w 1909916"/>
              <a:gd name="connsiteY5" fmla="*/ 2027903 h 2027903"/>
              <a:gd name="connsiteX0" fmla="*/ 0 w 2034043"/>
              <a:gd name="connsiteY0" fmla="*/ 0 h 1941014"/>
              <a:gd name="connsiteX1" fmla="*/ 139743 w 2034043"/>
              <a:gd name="connsiteY1" fmla="*/ 677525 h 1941014"/>
              <a:gd name="connsiteX2" fmla="*/ 312586 w 2034043"/>
              <a:gd name="connsiteY2" fmla="*/ 1216742 h 1941014"/>
              <a:gd name="connsiteX3" fmla="*/ 855407 w 2034043"/>
              <a:gd name="connsiteY3" fmla="*/ 1489587 h 1941014"/>
              <a:gd name="connsiteX4" fmla="*/ 1482213 w 2034043"/>
              <a:gd name="connsiteY4" fmla="*/ 1806677 h 1941014"/>
              <a:gd name="connsiteX5" fmla="*/ 2034043 w 2034043"/>
              <a:gd name="connsiteY5" fmla="*/ 1941014 h 1941014"/>
              <a:gd name="connsiteX0" fmla="*/ 0 w 2034043"/>
              <a:gd name="connsiteY0" fmla="*/ 0 h 1941014"/>
              <a:gd name="connsiteX1" fmla="*/ 139743 w 2034043"/>
              <a:gd name="connsiteY1" fmla="*/ 677525 h 1941014"/>
              <a:gd name="connsiteX2" fmla="*/ 312586 w 2034043"/>
              <a:gd name="connsiteY2" fmla="*/ 1216742 h 1941014"/>
              <a:gd name="connsiteX3" fmla="*/ 855407 w 2034043"/>
              <a:gd name="connsiteY3" fmla="*/ 1489587 h 1941014"/>
              <a:gd name="connsiteX4" fmla="*/ 1370499 w 2034043"/>
              <a:gd name="connsiteY4" fmla="*/ 1728064 h 1941014"/>
              <a:gd name="connsiteX5" fmla="*/ 2034043 w 2034043"/>
              <a:gd name="connsiteY5" fmla="*/ 1941014 h 1941014"/>
              <a:gd name="connsiteX0" fmla="*/ 0 w 2034043"/>
              <a:gd name="connsiteY0" fmla="*/ 0 h 1941014"/>
              <a:gd name="connsiteX1" fmla="*/ 139743 w 2034043"/>
              <a:gd name="connsiteY1" fmla="*/ 677525 h 1941014"/>
              <a:gd name="connsiteX2" fmla="*/ 312586 w 2034043"/>
              <a:gd name="connsiteY2" fmla="*/ 1216742 h 1941014"/>
              <a:gd name="connsiteX3" fmla="*/ 855407 w 2034043"/>
              <a:gd name="connsiteY3" fmla="*/ 1489587 h 1941014"/>
              <a:gd name="connsiteX4" fmla="*/ 1370499 w 2034043"/>
              <a:gd name="connsiteY4" fmla="*/ 1728064 h 1941014"/>
              <a:gd name="connsiteX5" fmla="*/ 2034043 w 2034043"/>
              <a:gd name="connsiteY5" fmla="*/ 1941014 h 1941014"/>
              <a:gd name="connsiteX0" fmla="*/ 0 w 2034043"/>
              <a:gd name="connsiteY0" fmla="*/ 0 h 1941014"/>
              <a:gd name="connsiteX1" fmla="*/ 139743 w 2034043"/>
              <a:gd name="connsiteY1" fmla="*/ 677525 h 1941014"/>
              <a:gd name="connsiteX2" fmla="*/ 312586 w 2034043"/>
              <a:gd name="connsiteY2" fmla="*/ 1216742 h 1941014"/>
              <a:gd name="connsiteX3" fmla="*/ 855407 w 2034043"/>
              <a:gd name="connsiteY3" fmla="*/ 1489587 h 1941014"/>
              <a:gd name="connsiteX4" fmla="*/ 1329124 w 2034043"/>
              <a:gd name="connsiteY4" fmla="*/ 1694963 h 1941014"/>
              <a:gd name="connsiteX5" fmla="*/ 2034043 w 2034043"/>
              <a:gd name="connsiteY5" fmla="*/ 1941014 h 1941014"/>
              <a:gd name="connsiteX0" fmla="*/ 0 w 2034043"/>
              <a:gd name="connsiteY0" fmla="*/ 0 h 1941014"/>
              <a:gd name="connsiteX1" fmla="*/ 160431 w 2034043"/>
              <a:gd name="connsiteY1" fmla="*/ 673387 h 1941014"/>
              <a:gd name="connsiteX2" fmla="*/ 312586 w 2034043"/>
              <a:gd name="connsiteY2" fmla="*/ 1216742 h 1941014"/>
              <a:gd name="connsiteX3" fmla="*/ 855407 w 2034043"/>
              <a:gd name="connsiteY3" fmla="*/ 1489587 h 1941014"/>
              <a:gd name="connsiteX4" fmla="*/ 1329124 w 2034043"/>
              <a:gd name="connsiteY4" fmla="*/ 1694963 h 1941014"/>
              <a:gd name="connsiteX5" fmla="*/ 2034043 w 2034043"/>
              <a:gd name="connsiteY5" fmla="*/ 1941014 h 1941014"/>
              <a:gd name="connsiteX0" fmla="*/ 0 w 2034043"/>
              <a:gd name="connsiteY0" fmla="*/ 0 h 1941014"/>
              <a:gd name="connsiteX1" fmla="*/ 160431 w 2034043"/>
              <a:gd name="connsiteY1" fmla="*/ 673387 h 1941014"/>
              <a:gd name="connsiteX2" fmla="*/ 312586 w 2034043"/>
              <a:gd name="connsiteY2" fmla="*/ 1216742 h 1941014"/>
              <a:gd name="connsiteX3" fmla="*/ 855407 w 2034043"/>
              <a:gd name="connsiteY3" fmla="*/ 1489587 h 1941014"/>
              <a:gd name="connsiteX4" fmla="*/ 1329124 w 2034043"/>
              <a:gd name="connsiteY4" fmla="*/ 1694963 h 1941014"/>
              <a:gd name="connsiteX5" fmla="*/ 2034043 w 2034043"/>
              <a:gd name="connsiteY5" fmla="*/ 1941014 h 194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043" h="1941014">
                <a:moveTo>
                  <a:pt x="0" y="0"/>
                </a:moveTo>
                <a:lnTo>
                  <a:pt x="160431" y="673387"/>
                </a:lnTo>
                <a:cubicBezTo>
                  <a:pt x="212529" y="876177"/>
                  <a:pt x="155382" y="1039333"/>
                  <a:pt x="312586" y="1216742"/>
                </a:cubicBezTo>
                <a:cubicBezTo>
                  <a:pt x="469790" y="1394151"/>
                  <a:pt x="660469" y="1391265"/>
                  <a:pt x="855407" y="1489587"/>
                </a:cubicBezTo>
                <a:cubicBezTo>
                  <a:pt x="1031726" y="1574807"/>
                  <a:pt x="1132685" y="1619725"/>
                  <a:pt x="1329124" y="1694963"/>
                </a:cubicBezTo>
                <a:cubicBezTo>
                  <a:pt x="1525563" y="1770201"/>
                  <a:pt x="1812862" y="1870031"/>
                  <a:pt x="2034043" y="1941014"/>
                </a:cubicBez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srcRect/>
          <a:stretch>
            <a:fillRect/>
          </a:stretch>
        </p:blipFill>
        <p:spPr bwMode="auto">
          <a:xfrm>
            <a:off x="1873579" y="578572"/>
            <a:ext cx="5302250" cy="4335462"/>
          </a:xfrm>
          <a:prstGeom prst="rect">
            <a:avLst/>
          </a:prstGeom>
          <a:noFill/>
          <a:ln w="9525">
            <a:noFill/>
            <a:miter lim="800000"/>
            <a:headEnd/>
            <a:tailEnd/>
          </a:ln>
        </p:spPr>
      </p:pic>
      <p:sp>
        <p:nvSpPr>
          <p:cNvPr id="18" name="Oval 18"/>
          <p:cNvSpPr>
            <a:spLocks noChangeArrowheads="1"/>
          </p:cNvSpPr>
          <p:nvPr/>
        </p:nvSpPr>
        <p:spPr bwMode="auto">
          <a:xfrm>
            <a:off x="2416504" y="1148484"/>
            <a:ext cx="187325" cy="188913"/>
          </a:xfrm>
          <a:prstGeom prst="ellipse">
            <a:avLst/>
          </a:prstGeom>
          <a:noFill/>
          <a:ln w="28575" algn="ctr">
            <a:solidFill>
              <a:schemeClr val="tx2"/>
            </a:solidFill>
            <a:round/>
            <a:headEnd/>
            <a:tailEnd/>
          </a:ln>
        </p:spPr>
        <p:txBody>
          <a:bodyPr wrap="none" anchor="ctr"/>
          <a:lstStyle/>
          <a:p>
            <a:endParaRPr lang="el-GR"/>
          </a:p>
        </p:txBody>
      </p:sp>
      <p:sp>
        <p:nvSpPr>
          <p:cNvPr id="20" name="23 - TextBox"/>
          <p:cNvSpPr txBox="1"/>
          <p:nvPr/>
        </p:nvSpPr>
        <p:spPr>
          <a:xfrm>
            <a:off x="2886030" y="636203"/>
            <a:ext cx="340158" cy="400110"/>
          </a:xfrm>
          <a:prstGeom prst="rect">
            <a:avLst/>
          </a:prstGeom>
          <a:noFill/>
        </p:spPr>
        <p:txBody>
          <a:bodyPr wrap="none">
            <a:spAutoFit/>
          </a:bodyPr>
          <a:lstStyle/>
          <a:p>
            <a:pPr>
              <a:defRPr/>
            </a:pPr>
            <a:r>
              <a:rPr lang="el-GR" sz="2000" b="1" dirty="0">
                <a:solidFill>
                  <a:srgbClr val="FFFF00"/>
                </a:solidFill>
                <a:effectLst>
                  <a:outerShdw blurRad="38100" dist="38100" dir="2700000" algn="tl">
                    <a:srgbClr val="000000">
                      <a:alpha val="43137"/>
                    </a:srgbClr>
                  </a:outerShdw>
                </a:effectLst>
              </a:rPr>
              <a:t>Α</a:t>
            </a:r>
          </a:p>
        </p:txBody>
      </p:sp>
      <p:grpSp>
        <p:nvGrpSpPr>
          <p:cNvPr id="22" name="Group 57"/>
          <p:cNvGrpSpPr/>
          <p:nvPr/>
        </p:nvGrpSpPr>
        <p:grpSpPr>
          <a:xfrm>
            <a:off x="1697892" y="404654"/>
            <a:ext cx="3415863" cy="2427890"/>
            <a:chOff x="6337737" y="2207172"/>
            <a:chExt cx="3415863" cy="2427890"/>
          </a:xfrm>
        </p:grpSpPr>
        <p:sp>
          <p:nvSpPr>
            <p:cNvPr id="23" name="Rectangle 22"/>
            <p:cNvSpPr/>
            <p:nvPr/>
          </p:nvSpPr>
          <p:spPr>
            <a:xfrm>
              <a:off x="6337737" y="2228192"/>
              <a:ext cx="1618593" cy="161859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 name="Straight Connector 23"/>
            <p:cNvCxnSpPr/>
            <p:nvPr/>
          </p:nvCxnSpPr>
          <p:spPr>
            <a:xfrm>
              <a:off x="7945821" y="3846786"/>
              <a:ext cx="1807779" cy="7882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56331" y="2207172"/>
              <a:ext cx="0" cy="16396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srcRect/>
          <a:stretch>
            <a:fillRect/>
          </a:stretch>
        </p:blipFill>
        <p:spPr bwMode="auto">
          <a:xfrm>
            <a:off x="1873579" y="578572"/>
            <a:ext cx="5302250" cy="4335462"/>
          </a:xfrm>
          <a:prstGeom prst="rect">
            <a:avLst/>
          </a:prstGeom>
          <a:noFill/>
          <a:ln w="9525">
            <a:noFill/>
            <a:miter lim="800000"/>
            <a:headEnd/>
            <a:tailEnd/>
          </a:ln>
        </p:spPr>
      </p:pic>
      <p:sp>
        <p:nvSpPr>
          <p:cNvPr id="18" name="Oval 18"/>
          <p:cNvSpPr>
            <a:spLocks noChangeArrowheads="1"/>
          </p:cNvSpPr>
          <p:nvPr/>
        </p:nvSpPr>
        <p:spPr bwMode="auto">
          <a:xfrm>
            <a:off x="2416504" y="1148484"/>
            <a:ext cx="187325" cy="188913"/>
          </a:xfrm>
          <a:prstGeom prst="ellipse">
            <a:avLst/>
          </a:prstGeom>
          <a:noFill/>
          <a:ln w="28575" algn="ctr">
            <a:solidFill>
              <a:schemeClr val="tx2"/>
            </a:solidFill>
            <a:round/>
            <a:headEnd/>
            <a:tailEnd/>
          </a:ln>
        </p:spPr>
        <p:txBody>
          <a:bodyPr wrap="none" anchor="ctr"/>
          <a:lstStyle/>
          <a:p>
            <a:endParaRPr lang="el-GR"/>
          </a:p>
        </p:txBody>
      </p:sp>
      <p:sp>
        <p:nvSpPr>
          <p:cNvPr id="20" name="23 - TextBox"/>
          <p:cNvSpPr txBox="1"/>
          <p:nvPr/>
        </p:nvSpPr>
        <p:spPr>
          <a:xfrm>
            <a:off x="2886030" y="636203"/>
            <a:ext cx="340158" cy="400110"/>
          </a:xfrm>
          <a:prstGeom prst="rect">
            <a:avLst/>
          </a:prstGeom>
          <a:noFill/>
        </p:spPr>
        <p:txBody>
          <a:bodyPr wrap="none">
            <a:spAutoFit/>
          </a:bodyPr>
          <a:lstStyle/>
          <a:p>
            <a:pPr>
              <a:defRPr/>
            </a:pPr>
            <a:r>
              <a:rPr lang="el-GR" sz="2000" b="1" dirty="0">
                <a:solidFill>
                  <a:srgbClr val="FFFF00"/>
                </a:solidFill>
                <a:effectLst>
                  <a:outerShdw blurRad="38100" dist="38100" dir="2700000" algn="tl">
                    <a:srgbClr val="000000">
                      <a:alpha val="43137"/>
                    </a:srgbClr>
                  </a:outerShdw>
                </a:effectLst>
              </a:rPr>
              <a:t>Α</a:t>
            </a:r>
          </a:p>
        </p:txBody>
      </p:sp>
      <p:sp>
        <p:nvSpPr>
          <p:cNvPr id="21" name="24 - TextBox"/>
          <p:cNvSpPr txBox="1"/>
          <p:nvPr/>
        </p:nvSpPr>
        <p:spPr>
          <a:xfrm>
            <a:off x="3534015" y="641625"/>
            <a:ext cx="332142" cy="400110"/>
          </a:xfrm>
          <a:prstGeom prst="rect">
            <a:avLst/>
          </a:prstGeom>
          <a:noFill/>
        </p:spPr>
        <p:txBody>
          <a:bodyPr wrap="none">
            <a:spAutoFit/>
          </a:bodyPr>
          <a:lstStyle/>
          <a:p>
            <a:pPr>
              <a:defRPr/>
            </a:pPr>
            <a:r>
              <a:rPr lang="el-GR" sz="2000" b="1" dirty="0">
                <a:solidFill>
                  <a:srgbClr val="00B0F0"/>
                </a:solidFill>
                <a:effectLst>
                  <a:outerShdw blurRad="38100" dist="38100" dir="2700000" algn="tl">
                    <a:srgbClr val="000000">
                      <a:alpha val="43137"/>
                    </a:srgbClr>
                  </a:outerShdw>
                </a:effectLst>
              </a:rPr>
              <a:t>Δ</a:t>
            </a:r>
          </a:p>
        </p:txBody>
      </p:sp>
      <p:grpSp>
        <p:nvGrpSpPr>
          <p:cNvPr id="3" name="Group 57"/>
          <p:cNvGrpSpPr/>
          <p:nvPr/>
        </p:nvGrpSpPr>
        <p:grpSpPr>
          <a:xfrm>
            <a:off x="1697892" y="404654"/>
            <a:ext cx="3415863" cy="2427890"/>
            <a:chOff x="6337737" y="2207172"/>
            <a:chExt cx="3415863" cy="2427890"/>
          </a:xfrm>
        </p:grpSpPr>
        <p:sp>
          <p:nvSpPr>
            <p:cNvPr id="23" name="Rectangle 22"/>
            <p:cNvSpPr/>
            <p:nvPr/>
          </p:nvSpPr>
          <p:spPr>
            <a:xfrm>
              <a:off x="6337737" y="2228192"/>
              <a:ext cx="1618593" cy="161859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 name="Straight Connector 23"/>
            <p:cNvCxnSpPr/>
            <p:nvPr/>
          </p:nvCxnSpPr>
          <p:spPr>
            <a:xfrm>
              <a:off x="7945821" y="3846786"/>
              <a:ext cx="1807779" cy="7882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56331" y="2207172"/>
              <a:ext cx="0" cy="16396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4" name="Group 58"/>
          <p:cNvGrpSpPr/>
          <p:nvPr/>
        </p:nvGrpSpPr>
        <p:grpSpPr>
          <a:xfrm>
            <a:off x="1482430" y="189192"/>
            <a:ext cx="4310494" cy="3063766"/>
            <a:chOff x="6337737" y="2207172"/>
            <a:chExt cx="3415863" cy="2427890"/>
          </a:xfrm>
        </p:grpSpPr>
        <p:sp>
          <p:nvSpPr>
            <p:cNvPr id="27" name="Rectangle 26"/>
            <p:cNvSpPr/>
            <p:nvPr/>
          </p:nvSpPr>
          <p:spPr>
            <a:xfrm>
              <a:off x="6337737" y="2228192"/>
              <a:ext cx="1618593" cy="161859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Straight Connector 27"/>
            <p:cNvCxnSpPr/>
            <p:nvPr/>
          </p:nvCxnSpPr>
          <p:spPr>
            <a:xfrm>
              <a:off x="7945821" y="3846786"/>
              <a:ext cx="1807779" cy="7882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956331" y="2207172"/>
              <a:ext cx="0" cy="163961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srcRect/>
          <a:stretch>
            <a:fillRect/>
          </a:stretch>
        </p:blipFill>
        <p:spPr bwMode="auto">
          <a:xfrm>
            <a:off x="1873579" y="578572"/>
            <a:ext cx="5302250" cy="4335462"/>
          </a:xfrm>
          <a:prstGeom prst="rect">
            <a:avLst/>
          </a:prstGeom>
          <a:noFill/>
          <a:ln w="9525">
            <a:noFill/>
            <a:miter lim="800000"/>
            <a:headEnd/>
            <a:tailEnd/>
          </a:ln>
        </p:spPr>
      </p:pic>
      <p:sp>
        <p:nvSpPr>
          <p:cNvPr id="4" name="Freeform 4"/>
          <p:cNvSpPr>
            <a:spLocks/>
          </p:cNvSpPr>
          <p:nvPr/>
        </p:nvSpPr>
        <p:spPr bwMode="auto">
          <a:xfrm>
            <a:off x="2935617" y="1434234"/>
            <a:ext cx="374650" cy="1717675"/>
          </a:xfrm>
          <a:custGeom>
            <a:avLst/>
            <a:gdLst>
              <a:gd name="T0" fmla="*/ 0 w 236"/>
              <a:gd name="T1" fmla="*/ 0 h 1082"/>
              <a:gd name="T2" fmla="*/ 38 w 236"/>
              <a:gd name="T3" fmla="*/ 141 h 1082"/>
              <a:gd name="T4" fmla="*/ 204 w 236"/>
              <a:gd name="T5" fmla="*/ 493 h 1082"/>
              <a:gd name="T6" fmla="*/ 230 w 236"/>
              <a:gd name="T7" fmla="*/ 800 h 1082"/>
              <a:gd name="T8" fmla="*/ 211 w 236"/>
              <a:gd name="T9" fmla="*/ 1082 h 1082"/>
              <a:gd name="T10" fmla="*/ 0 60000 65536"/>
              <a:gd name="T11" fmla="*/ 0 60000 65536"/>
              <a:gd name="T12" fmla="*/ 0 60000 65536"/>
              <a:gd name="T13" fmla="*/ 0 60000 65536"/>
              <a:gd name="T14" fmla="*/ 0 60000 65536"/>
              <a:gd name="T15" fmla="*/ 0 w 236"/>
              <a:gd name="T16" fmla="*/ 0 h 1082"/>
              <a:gd name="T17" fmla="*/ 236 w 236"/>
              <a:gd name="T18" fmla="*/ 1082 h 1082"/>
            </a:gdLst>
            <a:ahLst/>
            <a:cxnLst>
              <a:cxn ang="T10">
                <a:pos x="T0" y="T1"/>
              </a:cxn>
              <a:cxn ang="T11">
                <a:pos x="T2" y="T3"/>
              </a:cxn>
              <a:cxn ang="T12">
                <a:pos x="T4" y="T5"/>
              </a:cxn>
              <a:cxn ang="T13">
                <a:pos x="T6" y="T7"/>
              </a:cxn>
              <a:cxn ang="T14">
                <a:pos x="T8" y="T9"/>
              </a:cxn>
            </a:cxnLst>
            <a:rect l="T15" t="T16" r="T17" b="T18"/>
            <a:pathLst>
              <a:path w="236" h="1082">
                <a:moveTo>
                  <a:pt x="0" y="0"/>
                </a:moveTo>
                <a:cubicBezTo>
                  <a:pt x="6" y="23"/>
                  <a:pt x="4" y="59"/>
                  <a:pt x="38" y="141"/>
                </a:cubicBezTo>
                <a:cubicBezTo>
                  <a:pt x="72" y="223"/>
                  <a:pt x="172" y="383"/>
                  <a:pt x="204" y="493"/>
                </a:cubicBezTo>
                <a:cubicBezTo>
                  <a:pt x="236" y="603"/>
                  <a:pt x="229" y="702"/>
                  <a:pt x="230" y="800"/>
                </a:cubicBezTo>
                <a:cubicBezTo>
                  <a:pt x="231" y="898"/>
                  <a:pt x="215" y="1023"/>
                  <a:pt x="211" y="1082"/>
                </a:cubicBezTo>
              </a:path>
            </a:pathLst>
          </a:custGeom>
          <a:noFill/>
          <a:ln w="19050" cap="flat" cmpd="sng">
            <a:solidFill>
              <a:srgbClr val="00B0F0"/>
            </a:solidFill>
            <a:prstDash val="solid"/>
            <a:round/>
            <a:headEnd/>
            <a:tailEnd/>
          </a:ln>
        </p:spPr>
        <p:txBody>
          <a:bodyPr wrap="none" anchor="ctr"/>
          <a:lstStyle/>
          <a:p>
            <a:endParaRPr lang="el-GR"/>
          </a:p>
        </p:txBody>
      </p:sp>
      <p:sp>
        <p:nvSpPr>
          <p:cNvPr id="5" name="Freeform 5"/>
          <p:cNvSpPr>
            <a:spLocks/>
          </p:cNvSpPr>
          <p:nvPr/>
        </p:nvSpPr>
        <p:spPr bwMode="auto">
          <a:xfrm>
            <a:off x="2795917" y="1472334"/>
            <a:ext cx="352425" cy="1663700"/>
          </a:xfrm>
          <a:custGeom>
            <a:avLst/>
            <a:gdLst>
              <a:gd name="T0" fmla="*/ 0 w 222"/>
              <a:gd name="T1" fmla="*/ 0 h 1048"/>
              <a:gd name="T2" fmla="*/ 38 w 222"/>
              <a:gd name="T3" fmla="*/ 141 h 1048"/>
              <a:gd name="T4" fmla="*/ 190 w 222"/>
              <a:gd name="T5" fmla="*/ 495 h 1048"/>
              <a:gd name="T6" fmla="*/ 209 w 222"/>
              <a:gd name="T7" fmla="*/ 792 h 1048"/>
              <a:gd name="T8" fmla="*/ 212 w 222"/>
              <a:gd name="T9" fmla="*/ 1048 h 1048"/>
              <a:gd name="T10" fmla="*/ 0 60000 65536"/>
              <a:gd name="T11" fmla="*/ 0 60000 65536"/>
              <a:gd name="T12" fmla="*/ 0 60000 65536"/>
              <a:gd name="T13" fmla="*/ 0 60000 65536"/>
              <a:gd name="T14" fmla="*/ 0 60000 65536"/>
              <a:gd name="T15" fmla="*/ 0 w 222"/>
              <a:gd name="T16" fmla="*/ 0 h 1048"/>
              <a:gd name="T17" fmla="*/ 222 w 222"/>
              <a:gd name="T18" fmla="*/ 1048 h 1048"/>
            </a:gdLst>
            <a:ahLst/>
            <a:cxnLst>
              <a:cxn ang="T10">
                <a:pos x="T0" y="T1"/>
              </a:cxn>
              <a:cxn ang="T11">
                <a:pos x="T2" y="T3"/>
              </a:cxn>
              <a:cxn ang="T12">
                <a:pos x="T4" y="T5"/>
              </a:cxn>
              <a:cxn ang="T13">
                <a:pos x="T6" y="T7"/>
              </a:cxn>
              <a:cxn ang="T14">
                <a:pos x="T8" y="T9"/>
              </a:cxn>
            </a:cxnLst>
            <a:rect l="T15" t="T16" r="T17" b="T18"/>
            <a:pathLst>
              <a:path w="222" h="1048">
                <a:moveTo>
                  <a:pt x="0" y="0"/>
                </a:moveTo>
                <a:cubicBezTo>
                  <a:pt x="6" y="23"/>
                  <a:pt x="6" y="58"/>
                  <a:pt x="38" y="141"/>
                </a:cubicBezTo>
                <a:cubicBezTo>
                  <a:pt x="72" y="223"/>
                  <a:pt x="158" y="385"/>
                  <a:pt x="190" y="495"/>
                </a:cubicBezTo>
                <a:cubicBezTo>
                  <a:pt x="222" y="605"/>
                  <a:pt x="205" y="709"/>
                  <a:pt x="209" y="792"/>
                </a:cubicBezTo>
                <a:cubicBezTo>
                  <a:pt x="213" y="875"/>
                  <a:pt x="211" y="995"/>
                  <a:pt x="212" y="1048"/>
                </a:cubicBezTo>
              </a:path>
            </a:pathLst>
          </a:custGeom>
          <a:noFill/>
          <a:ln w="28575" cap="flat" cmpd="sng">
            <a:solidFill>
              <a:srgbClr val="FFFF00"/>
            </a:solidFill>
            <a:prstDash val="solid"/>
            <a:round/>
            <a:headEnd/>
            <a:tailEnd/>
          </a:ln>
        </p:spPr>
        <p:txBody>
          <a:bodyPr wrap="none" anchor="ctr"/>
          <a:lstStyle/>
          <a:p>
            <a:endParaRPr lang="el-GR"/>
          </a:p>
        </p:txBody>
      </p:sp>
      <p:sp>
        <p:nvSpPr>
          <p:cNvPr id="7" name="Text Box 7"/>
          <p:cNvSpPr txBox="1">
            <a:spLocks noChangeArrowheads="1"/>
          </p:cNvSpPr>
          <p:nvPr/>
        </p:nvSpPr>
        <p:spPr bwMode="auto">
          <a:xfrm>
            <a:off x="3291788" y="2593570"/>
            <a:ext cx="332142" cy="40011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00B0F0"/>
                </a:solidFill>
                <a:effectLst>
                  <a:outerShdw blurRad="38100" dist="38100" dir="2700000" algn="tl">
                    <a:srgbClr val="000000">
                      <a:alpha val="43137"/>
                    </a:srgbClr>
                  </a:outerShdw>
                </a:effectLst>
              </a:rPr>
              <a:t>Δ</a:t>
            </a:r>
          </a:p>
        </p:txBody>
      </p:sp>
      <p:sp>
        <p:nvSpPr>
          <p:cNvPr id="8" name="Text Box 8"/>
          <p:cNvSpPr txBox="1">
            <a:spLocks noChangeArrowheads="1"/>
          </p:cNvSpPr>
          <p:nvPr/>
        </p:nvSpPr>
        <p:spPr bwMode="auto">
          <a:xfrm>
            <a:off x="2774224" y="2568170"/>
            <a:ext cx="340158" cy="40011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FFFF00"/>
                </a:solidFill>
                <a:effectLst>
                  <a:outerShdw blurRad="38100" dist="38100" dir="2700000" algn="tl">
                    <a:srgbClr val="000000">
                      <a:alpha val="43137"/>
                    </a:srgbClr>
                  </a:outerShdw>
                </a:effectLst>
              </a:rPr>
              <a:t>Α</a:t>
            </a:r>
          </a:p>
        </p:txBody>
      </p:sp>
      <p:sp>
        <p:nvSpPr>
          <p:cNvPr id="18" name="Oval 18"/>
          <p:cNvSpPr>
            <a:spLocks noChangeArrowheads="1"/>
          </p:cNvSpPr>
          <p:nvPr/>
        </p:nvSpPr>
        <p:spPr bwMode="auto">
          <a:xfrm>
            <a:off x="2416504" y="1148484"/>
            <a:ext cx="187325" cy="188913"/>
          </a:xfrm>
          <a:prstGeom prst="ellipse">
            <a:avLst/>
          </a:prstGeom>
          <a:noFill/>
          <a:ln w="28575" algn="ctr">
            <a:solidFill>
              <a:schemeClr val="tx2"/>
            </a:solidFill>
            <a:round/>
            <a:headEnd/>
            <a:tailEnd/>
          </a:ln>
        </p:spPr>
        <p:txBody>
          <a:bodyPr wrap="none" anchor="ctr"/>
          <a:lstStyle/>
          <a:p>
            <a:endParaRPr lang="el-GR"/>
          </a:p>
        </p:txBody>
      </p:sp>
      <p:sp>
        <p:nvSpPr>
          <p:cNvPr id="20" name="23 - TextBox"/>
          <p:cNvSpPr txBox="1"/>
          <p:nvPr/>
        </p:nvSpPr>
        <p:spPr>
          <a:xfrm>
            <a:off x="2886030" y="636203"/>
            <a:ext cx="340158" cy="400110"/>
          </a:xfrm>
          <a:prstGeom prst="rect">
            <a:avLst/>
          </a:prstGeom>
          <a:noFill/>
        </p:spPr>
        <p:txBody>
          <a:bodyPr wrap="none">
            <a:spAutoFit/>
          </a:bodyPr>
          <a:lstStyle/>
          <a:p>
            <a:pPr>
              <a:defRPr/>
            </a:pPr>
            <a:r>
              <a:rPr lang="el-GR" sz="2000" b="1" dirty="0">
                <a:solidFill>
                  <a:srgbClr val="FFFF00"/>
                </a:solidFill>
                <a:effectLst>
                  <a:outerShdw blurRad="38100" dist="38100" dir="2700000" algn="tl">
                    <a:srgbClr val="000000">
                      <a:alpha val="43137"/>
                    </a:srgbClr>
                  </a:outerShdw>
                </a:effectLst>
              </a:rPr>
              <a:t>Α</a:t>
            </a:r>
          </a:p>
        </p:txBody>
      </p:sp>
      <p:sp>
        <p:nvSpPr>
          <p:cNvPr id="21" name="24 - TextBox"/>
          <p:cNvSpPr txBox="1"/>
          <p:nvPr/>
        </p:nvSpPr>
        <p:spPr>
          <a:xfrm>
            <a:off x="3534015" y="641625"/>
            <a:ext cx="332142" cy="400110"/>
          </a:xfrm>
          <a:prstGeom prst="rect">
            <a:avLst/>
          </a:prstGeom>
          <a:noFill/>
        </p:spPr>
        <p:txBody>
          <a:bodyPr wrap="none">
            <a:spAutoFit/>
          </a:bodyPr>
          <a:lstStyle/>
          <a:p>
            <a:pPr>
              <a:defRPr/>
            </a:pPr>
            <a:r>
              <a:rPr lang="el-GR" sz="2000" b="1" dirty="0">
                <a:solidFill>
                  <a:srgbClr val="00B0F0"/>
                </a:solidFill>
                <a:effectLst>
                  <a:outerShdw blurRad="38100" dist="38100" dir="2700000" algn="tl">
                    <a:srgbClr val="000000">
                      <a:alpha val="43137"/>
                    </a:srgbClr>
                  </a:outerShdw>
                </a:effectLst>
              </a:rPr>
              <a:t>Δ</a:t>
            </a:r>
          </a:p>
        </p:txBody>
      </p:sp>
      <p:grpSp>
        <p:nvGrpSpPr>
          <p:cNvPr id="3" name="Group 57"/>
          <p:cNvGrpSpPr/>
          <p:nvPr/>
        </p:nvGrpSpPr>
        <p:grpSpPr>
          <a:xfrm>
            <a:off x="1697892" y="404654"/>
            <a:ext cx="3415863" cy="2427890"/>
            <a:chOff x="6337737" y="2207172"/>
            <a:chExt cx="3415863" cy="2427890"/>
          </a:xfrm>
        </p:grpSpPr>
        <p:sp>
          <p:nvSpPr>
            <p:cNvPr id="23" name="Rectangle 22"/>
            <p:cNvSpPr/>
            <p:nvPr/>
          </p:nvSpPr>
          <p:spPr>
            <a:xfrm>
              <a:off x="6337737" y="2228192"/>
              <a:ext cx="1618593" cy="161859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 name="Straight Connector 23"/>
            <p:cNvCxnSpPr/>
            <p:nvPr/>
          </p:nvCxnSpPr>
          <p:spPr>
            <a:xfrm>
              <a:off x="7945821" y="3846786"/>
              <a:ext cx="1807779" cy="7882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56331" y="2207172"/>
              <a:ext cx="0" cy="16396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 name="Group 58"/>
          <p:cNvGrpSpPr/>
          <p:nvPr/>
        </p:nvGrpSpPr>
        <p:grpSpPr>
          <a:xfrm>
            <a:off x="1482430" y="189192"/>
            <a:ext cx="4310494" cy="3063766"/>
            <a:chOff x="6337737" y="2207172"/>
            <a:chExt cx="3415863" cy="2427890"/>
          </a:xfrm>
        </p:grpSpPr>
        <p:sp>
          <p:nvSpPr>
            <p:cNvPr id="27" name="Rectangle 26"/>
            <p:cNvSpPr/>
            <p:nvPr/>
          </p:nvSpPr>
          <p:spPr>
            <a:xfrm>
              <a:off x="6337737" y="2228192"/>
              <a:ext cx="1618593" cy="161859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Straight Connector 27"/>
            <p:cNvCxnSpPr/>
            <p:nvPr/>
          </p:nvCxnSpPr>
          <p:spPr>
            <a:xfrm>
              <a:off x="7945821" y="3846786"/>
              <a:ext cx="1807779" cy="7882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956331" y="2207172"/>
              <a:ext cx="0" cy="163961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srcRect/>
          <a:stretch>
            <a:fillRect/>
          </a:stretch>
        </p:blipFill>
        <p:spPr bwMode="auto">
          <a:xfrm>
            <a:off x="1873579" y="578572"/>
            <a:ext cx="5302250" cy="4335462"/>
          </a:xfrm>
          <a:prstGeom prst="rect">
            <a:avLst/>
          </a:prstGeom>
          <a:noFill/>
          <a:ln w="9525">
            <a:noFill/>
            <a:miter lim="800000"/>
            <a:headEnd/>
            <a:tailEnd/>
          </a:ln>
        </p:spPr>
      </p:pic>
      <p:sp>
        <p:nvSpPr>
          <p:cNvPr id="4" name="Freeform 4"/>
          <p:cNvSpPr>
            <a:spLocks/>
          </p:cNvSpPr>
          <p:nvPr/>
        </p:nvSpPr>
        <p:spPr bwMode="auto">
          <a:xfrm>
            <a:off x="2935617" y="1434234"/>
            <a:ext cx="374650" cy="1717675"/>
          </a:xfrm>
          <a:custGeom>
            <a:avLst/>
            <a:gdLst>
              <a:gd name="T0" fmla="*/ 0 w 236"/>
              <a:gd name="T1" fmla="*/ 0 h 1082"/>
              <a:gd name="T2" fmla="*/ 38 w 236"/>
              <a:gd name="T3" fmla="*/ 141 h 1082"/>
              <a:gd name="T4" fmla="*/ 204 w 236"/>
              <a:gd name="T5" fmla="*/ 493 h 1082"/>
              <a:gd name="T6" fmla="*/ 230 w 236"/>
              <a:gd name="T7" fmla="*/ 800 h 1082"/>
              <a:gd name="T8" fmla="*/ 211 w 236"/>
              <a:gd name="T9" fmla="*/ 1082 h 1082"/>
              <a:gd name="T10" fmla="*/ 0 60000 65536"/>
              <a:gd name="T11" fmla="*/ 0 60000 65536"/>
              <a:gd name="T12" fmla="*/ 0 60000 65536"/>
              <a:gd name="T13" fmla="*/ 0 60000 65536"/>
              <a:gd name="T14" fmla="*/ 0 60000 65536"/>
              <a:gd name="T15" fmla="*/ 0 w 236"/>
              <a:gd name="T16" fmla="*/ 0 h 1082"/>
              <a:gd name="T17" fmla="*/ 236 w 236"/>
              <a:gd name="T18" fmla="*/ 1082 h 1082"/>
            </a:gdLst>
            <a:ahLst/>
            <a:cxnLst>
              <a:cxn ang="T10">
                <a:pos x="T0" y="T1"/>
              </a:cxn>
              <a:cxn ang="T11">
                <a:pos x="T2" y="T3"/>
              </a:cxn>
              <a:cxn ang="T12">
                <a:pos x="T4" y="T5"/>
              </a:cxn>
              <a:cxn ang="T13">
                <a:pos x="T6" y="T7"/>
              </a:cxn>
              <a:cxn ang="T14">
                <a:pos x="T8" y="T9"/>
              </a:cxn>
            </a:cxnLst>
            <a:rect l="T15" t="T16" r="T17" b="T18"/>
            <a:pathLst>
              <a:path w="236" h="1082">
                <a:moveTo>
                  <a:pt x="0" y="0"/>
                </a:moveTo>
                <a:cubicBezTo>
                  <a:pt x="6" y="23"/>
                  <a:pt x="4" y="59"/>
                  <a:pt x="38" y="141"/>
                </a:cubicBezTo>
                <a:cubicBezTo>
                  <a:pt x="72" y="223"/>
                  <a:pt x="172" y="383"/>
                  <a:pt x="204" y="493"/>
                </a:cubicBezTo>
                <a:cubicBezTo>
                  <a:pt x="236" y="603"/>
                  <a:pt x="229" y="702"/>
                  <a:pt x="230" y="800"/>
                </a:cubicBezTo>
                <a:cubicBezTo>
                  <a:pt x="231" y="898"/>
                  <a:pt x="215" y="1023"/>
                  <a:pt x="211" y="1082"/>
                </a:cubicBezTo>
              </a:path>
            </a:pathLst>
          </a:custGeom>
          <a:noFill/>
          <a:ln w="19050" cap="flat" cmpd="sng">
            <a:solidFill>
              <a:srgbClr val="00B0F0"/>
            </a:solidFill>
            <a:prstDash val="solid"/>
            <a:round/>
            <a:headEnd/>
            <a:tailEnd/>
          </a:ln>
        </p:spPr>
        <p:txBody>
          <a:bodyPr wrap="none" anchor="ctr"/>
          <a:lstStyle/>
          <a:p>
            <a:endParaRPr lang="el-GR"/>
          </a:p>
        </p:txBody>
      </p:sp>
      <p:sp>
        <p:nvSpPr>
          <p:cNvPr id="5" name="Freeform 5"/>
          <p:cNvSpPr>
            <a:spLocks/>
          </p:cNvSpPr>
          <p:nvPr/>
        </p:nvSpPr>
        <p:spPr bwMode="auto">
          <a:xfrm>
            <a:off x="2795917" y="1472334"/>
            <a:ext cx="352425" cy="1663700"/>
          </a:xfrm>
          <a:custGeom>
            <a:avLst/>
            <a:gdLst>
              <a:gd name="T0" fmla="*/ 0 w 222"/>
              <a:gd name="T1" fmla="*/ 0 h 1048"/>
              <a:gd name="T2" fmla="*/ 38 w 222"/>
              <a:gd name="T3" fmla="*/ 141 h 1048"/>
              <a:gd name="T4" fmla="*/ 190 w 222"/>
              <a:gd name="T5" fmla="*/ 495 h 1048"/>
              <a:gd name="T6" fmla="*/ 209 w 222"/>
              <a:gd name="T7" fmla="*/ 792 h 1048"/>
              <a:gd name="T8" fmla="*/ 212 w 222"/>
              <a:gd name="T9" fmla="*/ 1048 h 1048"/>
              <a:gd name="T10" fmla="*/ 0 60000 65536"/>
              <a:gd name="T11" fmla="*/ 0 60000 65536"/>
              <a:gd name="T12" fmla="*/ 0 60000 65536"/>
              <a:gd name="T13" fmla="*/ 0 60000 65536"/>
              <a:gd name="T14" fmla="*/ 0 60000 65536"/>
              <a:gd name="T15" fmla="*/ 0 w 222"/>
              <a:gd name="T16" fmla="*/ 0 h 1048"/>
              <a:gd name="T17" fmla="*/ 222 w 222"/>
              <a:gd name="T18" fmla="*/ 1048 h 1048"/>
            </a:gdLst>
            <a:ahLst/>
            <a:cxnLst>
              <a:cxn ang="T10">
                <a:pos x="T0" y="T1"/>
              </a:cxn>
              <a:cxn ang="T11">
                <a:pos x="T2" y="T3"/>
              </a:cxn>
              <a:cxn ang="T12">
                <a:pos x="T4" y="T5"/>
              </a:cxn>
              <a:cxn ang="T13">
                <a:pos x="T6" y="T7"/>
              </a:cxn>
              <a:cxn ang="T14">
                <a:pos x="T8" y="T9"/>
              </a:cxn>
            </a:cxnLst>
            <a:rect l="T15" t="T16" r="T17" b="T18"/>
            <a:pathLst>
              <a:path w="222" h="1048">
                <a:moveTo>
                  <a:pt x="0" y="0"/>
                </a:moveTo>
                <a:cubicBezTo>
                  <a:pt x="6" y="23"/>
                  <a:pt x="6" y="58"/>
                  <a:pt x="38" y="141"/>
                </a:cubicBezTo>
                <a:cubicBezTo>
                  <a:pt x="72" y="223"/>
                  <a:pt x="158" y="385"/>
                  <a:pt x="190" y="495"/>
                </a:cubicBezTo>
                <a:cubicBezTo>
                  <a:pt x="222" y="605"/>
                  <a:pt x="205" y="709"/>
                  <a:pt x="209" y="792"/>
                </a:cubicBezTo>
                <a:cubicBezTo>
                  <a:pt x="213" y="875"/>
                  <a:pt x="211" y="995"/>
                  <a:pt x="212" y="1048"/>
                </a:cubicBezTo>
              </a:path>
            </a:pathLst>
          </a:custGeom>
          <a:noFill/>
          <a:ln w="28575" cap="flat" cmpd="sng">
            <a:solidFill>
              <a:srgbClr val="FFFF00"/>
            </a:solidFill>
            <a:prstDash val="solid"/>
            <a:round/>
            <a:headEnd/>
            <a:tailEnd/>
          </a:ln>
        </p:spPr>
        <p:txBody>
          <a:bodyPr wrap="none" anchor="ctr"/>
          <a:lstStyle/>
          <a:p>
            <a:endParaRPr lang="el-GR"/>
          </a:p>
        </p:txBody>
      </p:sp>
      <p:sp>
        <p:nvSpPr>
          <p:cNvPr id="7" name="Text Box 7"/>
          <p:cNvSpPr txBox="1">
            <a:spLocks noChangeArrowheads="1"/>
          </p:cNvSpPr>
          <p:nvPr/>
        </p:nvSpPr>
        <p:spPr bwMode="auto">
          <a:xfrm>
            <a:off x="3291788" y="2593570"/>
            <a:ext cx="332142" cy="40011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00B0F0"/>
                </a:solidFill>
                <a:effectLst>
                  <a:outerShdw blurRad="38100" dist="38100" dir="2700000" algn="tl">
                    <a:srgbClr val="000000">
                      <a:alpha val="43137"/>
                    </a:srgbClr>
                  </a:outerShdw>
                </a:effectLst>
              </a:rPr>
              <a:t>Δ</a:t>
            </a:r>
          </a:p>
        </p:txBody>
      </p:sp>
      <p:sp>
        <p:nvSpPr>
          <p:cNvPr id="8" name="Text Box 8"/>
          <p:cNvSpPr txBox="1">
            <a:spLocks noChangeArrowheads="1"/>
          </p:cNvSpPr>
          <p:nvPr/>
        </p:nvSpPr>
        <p:spPr bwMode="auto">
          <a:xfrm>
            <a:off x="2774224" y="2568170"/>
            <a:ext cx="340158" cy="40011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FFFF00"/>
                </a:solidFill>
                <a:effectLst>
                  <a:outerShdw blurRad="38100" dist="38100" dir="2700000" algn="tl">
                    <a:srgbClr val="000000">
                      <a:alpha val="43137"/>
                    </a:srgbClr>
                  </a:outerShdw>
                </a:effectLst>
              </a:rPr>
              <a:t>Α</a:t>
            </a:r>
          </a:p>
        </p:txBody>
      </p:sp>
      <p:sp>
        <p:nvSpPr>
          <p:cNvPr id="10" name="Freeform 10"/>
          <p:cNvSpPr>
            <a:spLocks/>
          </p:cNvSpPr>
          <p:nvPr/>
        </p:nvSpPr>
        <p:spPr bwMode="auto">
          <a:xfrm>
            <a:off x="3645229" y="3624984"/>
            <a:ext cx="1819275" cy="755650"/>
          </a:xfrm>
          <a:custGeom>
            <a:avLst/>
            <a:gdLst>
              <a:gd name="T0" fmla="*/ 0 w 1146"/>
              <a:gd name="T1" fmla="*/ 0 h 476"/>
              <a:gd name="T2" fmla="*/ 202 w 1146"/>
              <a:gd name="T3" fmla="*/ 22 h 476"/>
              <a:gd name="T4" fmla="*/ 413 w 1146"/>
              <a:gd name="T5" fmla="*/ 108 h 476"/>
              <a:gd name="T6" fmla="*/ 670 w 1146"/>
              <a:gd name="T7" fmla="*/ 263 h 476"/>
              <a:gd name="T8" fmla="*/ 1146 w 1146"/>
              <a:gd name="T9" fmla="*/ 476 h 476"/>
              <a:gd name="T10" fmla="*/ 0 60000 65536"/>
              <a:gd name="T11" fmla="*/ 0 60000 65536"/>
              <a:gd name="T12" fmla="*/ 0 60000 65536"/>
              <a:gd name="T13" fmla="*/ 0 60000 65536"/>
              <a:gd name="T14" fmla="*/ 0 60000 65536"/>
              <a:gd name="T15" fmla="*/ 0 w 1146"/>
              <a:gd name="T16" fmla="*/ 0 h 476"/>
              <a:gd name="T17" fmla="*/ 1146 w 1146"/>
              <a:gd name="T18" fmla="*/ 476 h 476"/>
            </a:gdLst>
            <a:ahLst/>
            <a:cxnLst>
              <a:cxn ang="T10">
                <a:pos x="T0" y="T1"/>
              </a:cxn>
              <a:cxn ang="T11">
                <a:pos x="T2" y="T3"/>
              </a:cxn>
              <a:cxn ang="T12">
                <a:pos x="T4" y="T5"/>
              </a:cxn>
              <a:cxn ang="T13">
                <a:pos x="T6" y="T7"/>
              </a:cxn>
              <a:cxn ang="T14">
                <a:pos x="T8" y="T9"/>
              </a:cxn>
            </a:cxnLst>
            <a:rect l="T15" t="T16" r="T17" b="T18"/>
            <a:pathLst>
              <a:path w="1146" h="476">
                <a:moveTo>
                  <a:pt x="0" y="0"/>
                </a:moveTo>
                <a:cubicBezTo>
                  <a:pt x="71" y="0"/>
                  <a:pt x="143" y="7"/>
                  <a:pt x="202" y="22"/>
                </a:cubicBezTo>
                <a:cubicBezTo>
                  <a:pt x="261" y="37"/>
                  <a:pt x="328" y="64"/>
                  <a:pt x="413" y="108"/>
                </a:cubicBezTo>
                <a:cubicBezTo>
                  <a:pt x="498" y="152"/>
                  <a:pt x="547" y="204"/>
                  <a:pt x="670" y="263"/>
                </a:cubicBezTo>
                <a:cubicBezTo>
                  <a:pt x="793" y="322"/>
                  <a:pt x="1012" y="435"/>
                  <a:pt x="1146" y="476"/>
                </a:cubicBezTo>
              </a:path>
            </a:pathLst>
          </a:custGeom>
          <a:noFill/>
          <a:ln w="28575" cap="flat" cmpd="sng">
            <a:solidFill>
              <a:srgbClr val="FFFF00"/>
            </a:solidFill>
            <a:prstDash val="solid"/>
            <a:round/>
            <a:headEnd/>
            <a:tailEnd/>
          </a:ln>
        </p:spPr>
        <p:txBody>
          <a:bodyPr wrap="none" anchor="ctr"/>
          <a:lstStyle/>
          <a:p>
            <a:endParaRPr lang="el-GR"/>
          </a:p>
        </p:txBody>
      </p:sp>
      <p:sp>
        <p:nvSpPr>
          <p:cNvPr id="11" name="Freeform 11"/>
          <p:cNvSpPr>
            <a:spLocks/>
          </p:cNvSpPr>
          <p:nvPr/>
        </p:nvSpPr>
        <p:spPr bwMode="auto">
          <a:xfrm>
            <a:off x="3645229" y="3720234"/>
            <a:ext cx="1849438" cy="798513"/>
          </a:xfrm>
          <a:custGeom>
            <a:avLst/>
            <a:gdLst>
              <a:gd name="T0" fmla="*/ 0 w 1165"/>
              <a:gd name="T1" fmla="*/ 0 h 503"/>
              <a:gd name="T2" fmla="*/ 215 w 1165"/>
              <a:gd name="T3" fmla="*/ 45 h 503"/>
              <a:gd name="T4" fmla="*/ 439 w 1165"/>
              <a:gd name="T5" fmla="*/ 135 h 503"/>
              <a:gd name="T6" fmla="*/ 691 w 1165"/>
              <a:gd name="T7" fmla="*/ 275 h 503"/>
              <a:gd name="T8" fmla="*/ 1165 w 1165"/>
              <a:gd name="T9" fmla="*/ 503 h 503"/>
              <a:gd name="T10" fmla="*/ 0 60000 65536"/>
              <a:gd name="T11" fmla="*/ 0 60000 65536"/>
              <a:gd name="T12" fmla="*/ 0 60000 65536"/>
              <a:gd name="T13" fmla="*/ 0 60000 65536"/>
              <a:gd name="T14" fmla="*/ 0 60000 65536"/>
              <a:gd name="T15" fmla="*/ 0 w 1165"/>
              <a:gd name="T16" fmla="*/ 0 h 503"/>
              <a:gd name="T17" fmla="*/ 1165 w 1165"/>
              <a:gd name="T18" fmla="*/ 503 h 503"/>
            </a:gdLst>
            <a:ahLst/>
            <a:cxnLst>
              <a:cxn ang="T10">
                <a:pos x="T0" y="T1"/>
              </a:cxn>
              <a:cxn ang="T11">
                <a:pos x="T2" y="T3"/>
              </a:cxn>
              <a:cxn ang="T12">
                <a:pos x="T4" y="T5"/>
              </a:cxn>
              <a:cxn ang="T13">
                <a:pos x="T6" y="T7"/>
              </a:cxn>
              <a:cxn ang="T14">
                <a:pos x="T8" y="T9"/>
              </a:cxn>
            </a:cxnLst>
            <a:rect l="T15" t="T16" r="T17" b="T18"/>
            <a:pathLst>
              <a:path w="1165" h="503">
                <a:moveTo>
                  <a:pt x="0" y="0"/>
                </a:moveTo>
                <a:cubicBezTo>
                  <a:pt x="69" y="17"/>
                  <a:pt x="156" y="30"/>
                  <a:pt x="215" y="45"/>
                </a:cubicBezTo>
                <a:cubicBezTo>
                  <a:pt x="274" y="60"/>
                  <a:pt x="354" y="91"/>
                  <a:pt x="439" y="135"/>
                </a:cubicBezTo>
                <a:cubicBezTo>
                  <a:pt x="524" y="179"/>
                  <a:pt x="568" y="216"/>
                  <a:pt x="691" y="275"/>
                </a:cubicBezTo>
                <a:cubicBezTo>
                  <a:pt x="814" y="334"/>
                  <a:pt x="1031" y="462"/>
                  <a:pt x="1165" y="503"/>
                </a:cubicBezTo>
              </a:path>
            </a:pathLst>
          </a:custGeom>
          <a:noFill/>
          <a:ln w="19050" cap="flat" cmpd="sng">
            <a:solidFill>
              <a:srgbClr val="00B0F0"/>
            </a:solidFill>
            <a:prstDash val="solid"/>
            <a:round/>
            <a:headEnd/>
            <a:tailEnd/>
          </a:ln>
        </p:spPr>
        <p:txBody>
          <a:bodyPr wrap="none" anchor="ctr"/>
          <a:lstStyle/>
          <a:p>
            <a:endParaRPr lang="el-GR"/>
          </a:p>
        </p:txBody>
      </p:sp>
      <p:sp>
        <p:nvSpPr>
          <p:cNvPr id="13" name="Text Box 13"/>
          <p:cNvSpPr txBox="1">
            <a:spLocks noChangeArrowheads="1"/>
          </p:cNvSpPr>
          <p:nvPr/>
        </p:nvSpPr>
        <p:spPr bwMode="auto">
          <a:xfrm>
            <a:off x="4208614" y="3947247"/>
            <a:ext cx="332142" cy="40011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00B0F0"/>
                </a:solidFill>
                <a:effectLst>
                  <a:outerShdw blurRad="38100" dist="38100" dir="2700000" algn="tl">
                    <a:srgbClr val="000000">
                      <a:alpha val="43137"/>
                    </a:srgbClr>
                  </a:outerShdw>
                </a:effectLst>
              </a:rPr>
              <a:t>Δ</a:t>
            </a:r>
          </a:p>
        </p:txBody>
      </p:sp>
      <p:sp>
        <p:nvSpPr>
          <p:cNvPr id="14" name="Text Box 14"/>
          <p:cNvSpPr txBox="1">
            <a:spLocks noChangeArrowheads="1"/>
          </p:cNvSpPr>
          <p:nvPr/>
        </p:nvSpPr>
        <p:spPr bwMode="auto">
          <a:xfrm>
            <a:off x="4508613" y="3575772"/>
            <a:ext cx="340158" cy="40011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FFFF00"/>
                </a:solidFill>
                <a:effectLst>
                  <a:outerShdw blurRad="38100" dist="38100" dir="2700000" algn="tl">
                    <a:srgbClr val="000000">
                      <a:alpha val="43137"/>
                    </a:srgbClr>
                  </a:outerShdw>
                </a:effectLst>
              </a:rPr>
              <a:t>Α</a:t>
            </a:r>
          </a:p>
        </p:txBody>
      </p:sp>
      <p:sp>
        <p:nvSpPr>
          <p:cNvPr id="18" name="Oval 18"/>
          <p:cNvSpPr>
            <a:spLocks noChangeArrowheads="1"/>
          </p:cNvSpPr>
          <p:nvPr/>
        </p:nvSpPr>
        <p:spPr bwMode="auto">
          <a:xfrm>
            <a:off x="2416504" y="1148484"/>
            <a:ext cx="187325" cy="188913"/>
          </a:xfrm>
          <a:prstGeom prst="ellipse">
            <a:avLst/>
          </a:prstGeom>
          <a:noFill/>
          <a:ln w="28575" algn="ctr">
            <a:solidFill>
              <a:schemeClr val="tx2"/>
            </a:solidFill>
            <a:round/>
            <a:headEnd/>
            <a:tailEnd/>
          </a:ln>
        </p:spPr>
        <p:txBody>
          <a:bodyPr wrap="none" anchor="ctr"/>
          <a:lstStyle/>
          <a:p>
            <a:endParaRPr lang="el-GR"/>
          </a:p>
        </p:txBody>
      </p:sp>
      <p:sp>
        <p:nvSpPr>
          <p:cNvPr id="20" name="23 - TextBox"/>
          <p:cNvSpPr txBox="1"/>
          <p:nvPr/>
        </p:nvSpPr>
        <p:spPr>
          <a:xfrm>
            <a:off x="2886030" y="636203"/>
            <a:ext cx="340158" cy="400110"/>
          </a:xfrm>
          <a:prstGeom prst="rect">
            <a:avLst/>
          </a:prstGeom>
          <a:noFill/>
        </p:spPr>
        <p:txBody>
          <a:bodyPr wrap="none">
            <a:spAutoFit/>
          </a:bodyPr>
          <a:lstStyle/>
          <a:p>
            <a:pPr>
              <a:defRPr/>
            </a:pPr>
            <a:r>
              <a:rPr lang="el-GR" sz="2000" b="1" dirty="0">
                <a:solidFill>
                  <a:srgbClr val="FFFF00"/>
                </a:solidFill>
                <a:effectLst>
                  <a:outerShdw blurRad="38100" dist="38100" dir="2700000" algn="tl">
                    <a:srgbClr val="000000">
                      <a:alpha val="43137"/>
                    </a:srgbClr>
                  </a:outerShdw>
                </a:effectLst>
              </a:rPr>
              <a:t>Α</a:t>
            </a:r>
          </a:p>
        </p:txBody>
      </p:sp>
      <p:sp>
        <p:nvSpPr>
          <p:cNvPr id="21" name="24 - TextBox"/>
          <p:cNvSpPr txBox="1"/>
          <p:nvPr/>
        </p:nvSpPr>
        <p:spPr>
          <a:xfrm>
            <a:off x="3534015" y="641625"/>
            <a:ext cx="332142" cy="400110"/>
          </a:xfrm>
          <a:prstGeom prst="rect">
            <a:avLst/>
          </a:prstGeom>
          <a:noFill/>
        </p:spPr>
        <p:txBody>
          <a:bodyPr wrap="none">
            <a:spAutoFit/>
          </a:bodyPr>
          <a:lstStyle/>
          <a:p>
            <a:pPr>
              <a:defRPr/>
            </a:pPr>
            <a:r>
              <a:rPr lang="el-GR" sz="2000" b="1" dirty="0">
                <a:solidFill>
                  <a:srgbClr val="00B0F0"/>
                </a:solidFill>
                <a:effectLst>
                  <a:outerShdw blurRad="38100" dist="38100" dir="2700000" algn="tl">
                    <a:srgbClr val="000000">
                      <a:alpha val="43137"/>
                    </a:srgbClr>
                  </a:outerShdw>
                </a:effectLst>
              </a:rPr>
              <a:t>Δ</a:t>
            </a:r>
          </a:p>
        </p:txBody>
      </p:sp>
      <p:grpSp>
        <p:nvGrpSpPr>
          <p:cNvPr id="3" name="Group 57"/>
          <p:cNvGrpSpPr/>
          <p:nvPr/>
        </p:nvGrpSpPr>
        <p:grpSpPr>
          <a:xfrm>
            <a:off x="1697892" y="404654"/>
            <a:ext cx="3415863" cy="2427890"/>
            <a:chOff x="6337737" y="2207172"/>
            <a:chExt cx="3415863" cy="2427890"/>
          </a:xfrm>
        </p:grpSpPr>
        <p:sp>
          <p:nvSpPr>
            <p:cNvPr id="23" name="Rectangle 22"/>
            <p:cNvSpPr/>
            <p:nvPr/>
          </p:nvSpPr>
          <p:spPr>
            <a:xfrm>
              <a:off x="6337737" y="2228192"/>
              <a:ext cx="1618593" cy="161859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 name="Straight Connector 23"/>
            <p:cNvCxnSpPr/>
            <p:nvPr/>
          </p:nvCxnSpPr>
          <p:spPr>
            <a:xfrm>
              <a:off x="7945821" y="3846786"/>
              <a:ext cx="1807779" cy="7882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56331" y="2207172"/>
              <a:ext cx="0" cy="16396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 name="Group 58"/>
          <p:cNvGrpSpPr/>
          <p:nvPr/>
        </p:nvGrpSpPr>
        <p:grpSpPr>
          <a:xfrm>
            <a:off x="1482430" y="189192"/>
            <a:ext cx="4310494" cy="3063766"/>
            <a:chOff x="6337737" y="2207172"/>
            <a:chExt cx="3415863" cy="2427890"/>
          </a:xfrm>
        </p:grpSpPr>
        <p:sp>
          <p:nvSpPr>
            <p:cNvPr id="27" name="Rectangle 26"/>
            <p:cNvSpPr/>
            <p:nvPr/>
          </p:nvSpPr>
          <p:spPr>
            <a:xfrm>
              <a:off x="6337737" y="2228192"/>
              <a:ext cx="1618593" cy="161859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Straight Connector 27"/>
            <p:cNvCxnSpPr/>
            <p:nvPr/>
          </p:nvCxnSpPr>
          <p:spPr>
            <a:xfrm>
              <a:off x="7945821" y="3846786"/>
              <a:ext cx="1807779" cy="7882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956331" y="2207172"/>
              <a:ext cx="0" cy="163961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email"/>
          <a:srcRect/>
          <a:stretch>
            <a:fillRect/>
          </a:stretch>
        </p:blipFill>
        <p:spPr bwMode="auto">
          <a:xfrm>
            <a:off x="1873579" y="578572"/>
            <a:ext cx="5302250" cy="4335462"/>
          </a:xfrm>
          <a:prstGeom prst="rect">
            <a:avLst/>
          </a:prstGeom>
          <a:noFill/>
          <a:ln w="9525">
            <a:noFill/>
            <a:miter lim="800000"/>
            <a:headEnd/>
            <a:tailEnd/>
          </a:ln>
        </p:spPr>
      </p:pic>
      <p:sp>
        <p:nvSpPr>
          <p:cNvPr id="4" name="Freeform 4"/>
          <p:cNvSpPr>
            <a:spLocks/>
          </p:cNvSpPr>
          <p:nvPr/>
        </p:nvSpPr>
        <p:spPr bwMode="auto">
          <a:xfrm>
            <a:off x="2935617" y="1434234"/>
            <a:ext cx="374650" cy="1717675"/>
          </a:xfrm>
          <a:custGeom>
            <a:avLst/>
            <a:gdLst>
              <a:gd name="T0" fmla="*/ 0 w 236"/>
              <a:gd name="T1" fmla="*/ 0 h 1082"/>
              <a:gd name="T2" fmla="*/ 38 w 236"/>
              <a:gd name="T3" fmla="*/ 141 h 1082"/>
              <a:gd name="T4" fmla="*/ 204 w 236"/>
              <a:gd name="T5" fmla="*/ 493 h 1082"/>
              <a:gd name="T6" fmla="*/ 230 w 236"/>
              <a:gd name="T7" fmla="*/ 800 h 1082"/>
              <a:gd name="T8" fmla="*/ 211 w 236"/>
              <a:gd name="T9" fmla="*/ 1082 h 1082"/>
              <a:gd name="T10" fmla="*/ 0 60000 65536"/>
              <a:gd name="T11" fmla="*/ 0 60000 65536"/>
              <a:gd name="T12" fmla="*/ 0 60000 65536"/>
              <a:gd name="T13" fmla="*/ 0 60000 65536"/>
              <a:gd name="T14" fmla="*/ 0 60000 65536"/>
              <a:gd name="T15" fmla="*/ 0 w 236"/>
              <a:gd name="T16" fmla="*/ 0 h 1082"/>
              <a:gd name="T17" fmla="*/ 236 w 236"/>
              <a:gd name="T18" fmla="*/ 1082 h 1082"/>
            </a:gdLst>
            <a:ahLst/>
            <a:cxnLst>
              <a:cxn ang="T10">
                <a:pos x="T0" y="T1"/>
              </a:cxn>
              <a:cxn ang="T11">
                <a:pos x="T2" y="T3"/>
              </a:cxn>
              <a:cxn ang="T12">
                <a:pos x="T4" y="T5"/>
              </a:cxn>
              <a:cxn ang="T13">
                <a:pos x="T6" y="T7"/>
              </a:cxn>
              <a:cxn ang="T14">
                <a:pos x="T8" y="T9"/>
              </a:cxn>
            </a:cxnLst>
            <a:rect l="T15" t="T16" r="T17" b="T18"/>
            <a:pathLst>
              <a:path w="236" h="1082">
                <a:moveTo>
                  <a:pt x="0" y="0"/>
                </a:moveTo>
                <a:cubicBezTo>
                  <a:pt x="6" y="23"/>
                  <a:pt x="4" y="59"/>
                  <a:pt x="38" y="141"/>
                </a:cubicBezTo>
                <a:cubicBezTo>
                  <a:pt x="72" y="223"/>
                  <a:pt x="172" y="383"/>
                  <a:pt x="204" y="493"/>
                </a:cubicBezTo>
                <a:cubicBezTo>
                  <a:pt x="236" y="603"/>
                  <a:pt x="229" y="702"/>
                  <a:pt x="230" y="800"/>
                </a:cubicBezTo>
                <a:cubicBezTo>
                  <a:pt x="231" y="898"/>
                  <a:pt x="215" y="1023"/>
                  <a:pt x="211" y="1082"/>
                </a:cubicBezTo>
              </a:path>
            </a:pathLst>
          </a:custGeom>
          <a:noFill/>
          <a:ln w="19050" cap="flat" cmpd="sng">
            <a:solidFill>
              <a:srgbClr val="00B0F0"/>
            </a:solidFill>
            <a:prstDash val="solid"/>
            <a:round/>
            <a:headEnd/>
            <a:tailEnd/>
          </a:ln>
        </p:spPr>
        <p:txBody>
          <a:bodyPr wrap="none" anchor="ctr"/>
          <a:lstStyle/>
          <a:p>
            <a:endParaRPr lang="el-GR"/>
          </a:p>
        </p:txBody>
      </p:sp>
      <p:sp>
        <p:nvSpPr>
          <p:cNvPr id="5" name="Freeform 5"/>
          <p:cNvSpPr>
            <a:spLocks/>
          </p:cNvSpPr>
          <p:nvPr/>
        </p:nvSpPr>
        <p:spPr bwMode="auto">
          <a:xfrm>
            <a:off x="2795917" y="1472334"/>
            <a:ext cx="352425" cy="1663700"/>
          </a:xfrm>
          <a:custGeom>
            <a:avLst/>
            <a:gdLst>
              <a:gd name="T0" fmla="*/ 0 w 222"/>
              <a:gd name="T1" fmla="*/ 0 h 1048"/>
              <a:gd name="T2" fmla="*/ 38 w 222"/>
              <a:gd name="T3" fmla="*/ 141 h 1048"/>
              <a:gd name="T4" fmla="*/ 190 w 222"/>
              <a:gd name="T5" fmla="*/ 495 h 1048"/>
              <a:gd name="T6" fmla="*/ 209 w 222"/>
              <a:gd name="T7" fmla="*/ 792 h 1048"/>
              <a:gd name="T8" fmla="*/ 212 w 222"/>
              <a:gd name="T9" fmla="*/ 1048 h 1048"/>
              <a:gd name="T10" fmla="*/ 0 60000 65536"/>
              <a:gd name="T11" fmla="*/ 0 60000 65536"/>
              <a:gd name="T12" fmla="*/ 0 60000 65536"/>
              <a:gd name="T13" fmla="*/ 0 60000 65536"/>
              <a:gd name="T14" fmla="*/ 0 60000 65536"/>
              <a:gd name="T15" fmla="*/ 0 w 222"/>
              <a:gd name="T16" fmla="*/ 0 h 1048"/>
              <a:gd name="T17" fmla="*/ 222 w 222"/>
              <a:gd name="T18" fmla="*/ 1048 h 1048"/>
            </a:gdLst>
            <a:ahLst/>
            <a:cxnLst>
              <a:cxn ang="T10">
                <a:pos x="T0" y="T1"/>
              </a:cxn>
              <a:cxn ang="T11">
                <a:pos x="T2" y="T3"/>
              </a:cxn>
              <a:cxn ang="T12">
                <a:pos x="T4" y="T5"/>
              </a:cxn>
              <a:cxn ang="T13">
                <a:pos x="T6" y="T7"/>
              </a:cxn>
              <a:cxn ang="T14">
                <a:pos x="T8" y="T9"/>
              </a:cxn>
            </a:cxnLst>
            <a:rect l="T15" t="T16" r="T17" b="T18"/>
            <a:pathLst>
              <a:path w="222" h="1048">
                <a:moveTo>
                  <a:pt x="0" y="0"/>
                </a:moveTo>
                <a:cubicBezTo>
                  <a:pt x="6" y="23"/>
                  <a:pt x="6" y="58"/>
                  <a:pt x="38" y="141"/>
                </a:cubicBezTo>
                <a:cubicBezTo>
                  <a:pt x="72" y="223"/>
                  <a:pt x="158" y="385"/>
                  <a:pt x="190" y="495"/>
                </a:cubicBezTo>
                <a:cubicBezTo>
                  <a:pt x="222" y="605"/>
                  <a:pt x="205" y="709"/>
                  <a:pt x="209" y="792"/>
                </a:cubicBezTo>
                <a:cubicBezTo>
                  <a:pt x="213" y="875"/>
                  <a:pt x="211" y="995"/>
                  <a:pt x="212" y="1048"/>
                </a:cubicBezTo>
              </a:path>
            </a:pathLst>
          </a:custGeom>
          <a:noFill/>
          <a:ln w="28575" cap="flat" cmpd="sng">
            <a:solidFill>
              <a:srgbClr val="FFFF00"/>
            </a:solidFill>
            <a:prstDash val="solid"/>
            <a:round/>
            <a:headEnd/>
            <a:tailEnd/>
          </a:ln>
        </p:spPr>
        <p:txBody>
          <a:bodyPr wrap="none" anchor="ctr"/>
          <a:lstStyle/>
          <a:p>
            <a:endParaRPr lang="el-GR"/>
          </a:p>
        </p:txBody>
      </p:sp>
      <p:sp>
        <p:nvSpPr>
          <p:cNvPr id="7" name="Text Box 7"/>
          <p:cNvSpPr txBox="1">
            <a:spLocks noChangeArrowheads="1"/>
          </p:cNvSpPr>
          <p:nvPr/>
        </p:nvSpPr>
        <p:spPr bwMode="auto">
          <a:xfrm>
            <a:off x="3291788" y="2593570"/>
            <a:ext cx="332142" cy="40011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00B0F0"/>
                </a:solidFill>
                <a:effectLst>
                  <a:outerShdw blurRad="38100" dist="38100" dir="2700000" algn="tl">
                    <a:srgbClr val="000000">
                      <a:alpha val="43137"/>
                    </a:srgbClr>
                  </a:outerShdw>
                </a:effectLst>
              </a:rPr>
              <a:t>Δ</a:t>
            </a:r>
          </a:p>
        </p:txBody>
      </p:sp>
      <p:sp>
        <p:nvSpPr>
          <p:cNvPr id="8" name="Text Box 8"/>
          <p:cNvSpPr txBox="1">
            <a:spLocks noChangeArrowheads="1"/>
          </p:cNvSpPr>
          <p:nvPr/>
        </p:nvSpPr>
        <p:spPr bwMode="auto">
          <a:xfrm>
            <a:off x="2774224" y="2568170"/>
            <a:ext cx="340158" cy="40011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FFFF00"/>
                </a:solidFill>
                <a:effectLst>
                  <a:outerShdw blurRad="38100" dist="38100" dir="2700000" algn="tl">
                    <a:srgbClr val="000000">
                      <a:alpha val="43137"/>
                    </a:srgbClr>
                  </a:outerShdw>
                </a:effectLst>
              </a:rPr>
              <a:t>Α</a:t>
            </a:r>
          </a:p>
        </p:txBody>
      </p:sp>
      <p:sp>
        <p:nvSpPr>
          <p:cNvPr id="10" name="Freeform 10"/>
          <p:cNvSpPr>
            <a:spLocks/>
          </p:cNvSpPr>
          <p:nvPr/>
        </p:nvSpPr>
        <p:spPr bwMode="auto">
          <a:xfrm>
            <a:off x="3645229" y="3624984"/>
            <a:ext cx="1819275" cy="755650"/>
          </a:xfrm>
          <a:custGeom>
            <a:avLst/>
            <a:gdLst>
              <a:gd name="T0" fmla="*/ 0 w 1146"/>
              <a:gd name="T1" fmla="*/ 0 h 476"/>
              <a:gd name="T2" fmla="*/ 202 w 1146"/>
              <a:gd name="T3" fmla="*/ 22 h 476"/>
              <a:gd name="T4" fmla="*/ 413 w 1146"/>
              <a:gd name="T5" fmla="*/ 108 h 476"/>
              <a:gd name="T6" fmla="*/ 670 w 1146"/>
              <a:gd name="T7" fmla="*/ 263 h 476"/>
              <a:gd name="T8" fmla="*/ 1146 w 1146"/>
              <a:gd name="T9" fmla="*/ 476 h 476"/>
              <a:gd name="T10" fmla="*/ 0 60000 65536"/>
              <a:gd name="T11" fmla="*/ 0 60000 65536"/>
              <a:gd name="T12" fmla="*/ 0 60000 65536"/>
              <a:gd name="T13" fmla="*/ 0 60000 65536"/>
              <a:gd name="T14" fmla="*/ 0 60000 65536"/>
              <a:gd name="T15" fmla="*/ 0 w 1146"/>
              <a:gd name="T16" fmla="*/ 0 h 476"/>
              <a:gd name="T17" fmla="*/ 1146 w 1146"/>
              <a:gd name="T18" fmla="*/ 476 h 476"/>
            </a:gdLst>
            <a:ahLst/>
            <a:cxnLst>
              <a:cxn ang="T10">
                <a:pos x="T0" y="T1"/>
              </a:cxn>
              <a:cxn ang="T11">
                <a:pos x="T2" y="T3"/>
              </a:cxn>
              <a:cxn ang="T12">
                <a:pos x="T4" y="T5"/>
              </a:cxn>
              <a:cxn ang="T13">
                <a:pos x="T6" y="T7"/>
              </a:cxn>
              <a:cxn ang="T14">
                <a:pos x="T8" y="T9"/>
              </a:cxn>
            </a:cxnLst>
            <a:rect l="T15" t="T16" r="T17" b="T18"/>
            <a:pathLst>
              <a:path w="1146" h="476">
                <a:moveTo>
                  <a:pt x="0" y="0"/>
                </a:moveTo>
                <a:cubicBezTo>
                  <a:pt x="71" y="0"/>
                  <a:pt x="143" y="7"/>
                  <a:pt x="202" y="22"/>
                </a:cubicBezTo>
                <a:cubicBezTo>
                  <a:pt x="261" y="37"/>
                  <a:pt x="328" y="64"/>
                  <a:pt x="413" y="108"/>
                </a:cubicBezTo>
                <a:cubicBezTo>
                  <a:pt x="498" y="152"/>
                  <a:pt x="547" y="204"/>
                  <a:pt x="670" y="263"/>
                </a:cubicBezTo>
                <a:cubicBezTo>
                  <a:pt x="793" y="322"/>
                  <a:pt x="1012" y="435"/>
                  <a:pt x="1146" y="476"/>
                </a:cubicBezTo>
              </a:path>
            </a:pathLst>
          </a:custGeom>
          <a:noFill/>
          <a:ln w="28575" cap="flat" cmpd="sng">
            <a:solidFill>
              <a:srgbClr val="FFFF00"/>
            </a:solidFill>
            <a:prstDash val="solid"/>
            <a:round/>
            <a:headEnd/>
            <a:tailEnd/>
          </a:ln>
        </p:spPr>
        <p:txBody>
          <a:bodyPr wrap="none" anchor="ctr"/>
          <a:lstStyle/>
          <a:p>
            <a:endParaRPr lang="el-GR"/>
          </a:p>
        </p:txBody>
      </p:sp>
      <p:sp>
        <p:nvSpPr>
          <p:cNvPr id="11" name="Freeform 11"/>
          <p:cNvSpPr>
            <a:spLocks/>
          </p:cNvSpPr>
          <p:nvPr/>
        </p:nvSpPr>
        <p:spPr bwMode="auto">
          <a:xfrm>
            <a:off x="3645229" y="3720234"/>
            <a:ext cx="1849438" cy="798513"/>
          </a:xfrm>
          <a:custGeom>
            <a:avLst/>
            <a:gdLst>
              <a:gd name="T0" fmla="*/ 0 w 1165"/>
              <a:gd name="T1" fmla="*/ 0 h 503"/>
              <a:gd name="T2" fmla="*/ 215 w 1165"/>
              <a:gd name="T3" fmla="*/ 45 h 503"/>
              <a:gd name="T4" fmla="*/ 439 w 1165"/>
              <a:gd name="T5" fmla="*/ 135 h 503"/>
              <a:gd name="T6" fmla="*/ 691 w 1165"/>
              <a:gd name="T7" fmla="*/ 275 h 503"/>
              <a:gd name="T8" fmla="*/ 1165 w 1165"/>
              <a:gd name="T9" fmla="*/ 503 h 503"/>
              <a:gd name="T10" fmla="*/ 0 60000 65536"/>
              <a:gd name="T11" fmla="*/ 0 60000 65536"/>
              <a:gd name="T12" fmla="*/ 0 60000 65536"/>
              <a:gd name="T13" fmla="*/ 0 60000 65536"/>
              <a:gd name="T14" fmla="*/ 0 60000 65536"/>
              <a:gd name="T15" fmla="*/ 0 w 1165"/>
              <a:gd name="T16" fmla="*/ 0 h 503"/>
              <a:gd name="T17" fmla="*/ 1165 w 1165"/>
              <a:gd name="T18" fmla="*/ 503 h 503"/>
            </a:gdLst>
            <a:ahLst/>
            <a:cxnLst>
              <a:cxn ang="T10">
                <a:pos x="T0" y="T1"/>
              </a:cxn>
              <a:cxn ang="T11">
                <a:pos x="T2" y="T3"/>
              </a:cxn>
              <a:cxn ang="T12">
                <a:pos x="T4" y="T5"/>
              </a:cxn>
              <a:cxn ang="T13">
                <a:pos x="T6" y="T7"/>
              </a:cxn>
              <a:cxn ang="T14">
                <a:pos x="T8" y="T9"/>
              </a:cxn>
            </a:cxnLst>
            <a:rect l="T15" t="T16" r="T17" b="T18"/>
            <a:pathLst>
              <a:path w="1165" h="503">
                <a:moveTo>
                  <a:pt x="0" y="0"/>
                </a:moveTo>
                <a:cubicBezTo>
                  <a:pt x="69" y="17"/>
                  <a:pt x="156" y="30"/>
                  <a:pt x="215" y="45"/>
                </a:cubicBezTo>
                <a:cubicBezTo>
                  <a:pt x="274" y="60"/>
                  <a:pt x="354" y="91"/>
                  <a:pt x="439" y="135"/>
                </a:cubicBezTo>
                <a:cubicBezTo>
                  <a:pt x="524" y="179"/>
                  <a:pt x="568" y="216"/>
                  <a:pt x="691" y="275"/>
                </a:cubicBezTo>
                <a:cubicBezTo>
                  <a:pt x="814" y="334"/>
                  <a:pt x="1031" y="462"/>
                  <a:pt x="1165" y="503"/>
                </a:cubicBezTo>
              </a:path>
            </a:pathLst>
          </a:custGeom>
          <a:noFill/>
          <a:ln w="19050" cap="flat" cmpd="sng">
            <a:solidFill>
              <a:srgbClr val="00B0F0"/>
            </a:solidFill>
            <a:prstDash val="solid"/>
            <a:round/>
            <a:headEnd/>
            <a:tailEnd/>
          </a:ln>
        </p:spPr>
        <p:txBody>
          <a:bodyPr wrap="none" anchor="ctr"/>
          <a:lstStyle/>
          <a:p>
            <a:endParaRPr lang="el-GR"/>
          </a:p>
        </p:txBody>
      </p:sp>
      <p:sp>
        <p:nvSpPr>
          <p:cNvPr id="13" name="Text Box 13"/>
          <p:cNvSpPr txBox="1">
            <a:spLocks noChangeArrowheads="1"/>
          </p:cNvSpPr>
          <p:nvPr/>
        </p:nvSpPr>
        <p:spPr bwMode="auto">
          <a:xfrm>
            <a:off x="4208614" y="3947247"/>
            <a:ext cx="332142" cy="40011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00B0F0"/>
                </a:solidFill>
                <a:effectLst>
                  <a:outerShdw blurRad="38100" dist="38100" dir="2700000" algn="tl">
                    <a:srgbClr val="000000">
                      <a:alpha val="43137"/>
                    </a:srgbClr>
                  </a:outerShdw>
                </a:effectLst>
              </a:rPr>
              <a:t>Δ</a:t>
            </a:r>
          </a:p>
        </p:txBody>
      </p:sp>
      <p:sp>
        <p:nvSpPr>
          <p:cNvPr id="14" name="Text Box 14"/>
          <p:cNvSpPr txBox="1">
            <a:spLocks noChangeArrowheads="1"/>
          </p:cNvSpPr>
          <p:nvPr/>
        </p:nvSpPr>
        <p:spPr bwMode="auto">
          <a:xfrm>
            <a:off x="4508613" y="3575772"/>
            <a:ext cx="340158" cy="400110"/>
          </a:xfrm>
          <a:prstGeom prst="rect">
            <a:avLst/>
          </a:prstGeom>
          <a:noFill/>
          <a:ln w="19050" algn="ctr">
            <a:noFill/>
            <a:miter lim="800000"/>
            <a:headEnd/>
            <a:tailEnd/>
          </a:ln>
        </p:spPr>
        <p:txBody>
          <a:bodyPr wrap="none">
            <a:spAutoFit/>
          </a:bodyPr>
          <a:lstStyle/>
          <a:p>
            <a:pPr algn="ctr" defTabSz="762000" eaLnBrk="0" hangingPunct="0">
              <a:defRPr/>
            </a:pPr>
            <a:r>
              <a:rPr lang="el-GR" sz="2000" b="1" dirty="0">
                <a:solidFill>
                  <a:srgbClr val="FFFF00"/>
                </a:solidFill>
                <a:effectLst>
                  <a:outerShdw blurRad="38100" dist="38100" dir="2700000" algn="tl">
                    <a:srgbClr val="000000">
                      <a:alpha val="43137"/>
                    </a:srgbClr>
                  </a:outerShdw>
                </a:effectLst>
              </a:rPr>
              <a:t>Α</a:t>
            </a:r>
          </a:p>
        </p:txBody>
      </p:sp>
      <p:sp>
        <p:nvSpPr>
          <p:cNvPr id="16" name="Freeform 16"/>
          <p:cNvSpPr>
            <a:spLocks/>
          </p:cNvSpPr>
          <p:nvPr/>
        </p:nvSpPr>
        <p:spPr bwMode="auto">
          <a:xfrm>
            <a:off x="3130879" y="3137622"/>
            <a:ext cx="525463" cy="492125"/>
          </a:xfrm>
          <a:custGeom>
            <a:avLst/>
            <a:gdLst>
              <a:gd name="T0" fmla="*/ 0 w 331"/>
              <a:gd name="T1" fmla="*/ 0 h 310"/>
              <a:gd name="T2" fmla="*/ 49 w 331"/>
              <a:gd name="T3" fmla="*/ 127 h 310"/>
              <a:gd name="T4" fmla="*/ 120 w 331"/>
              <a:gd name="T5" fmla="*/ 220 h 310"/>
              <a:gd name="T6" fmla="*/ 216 w 331"/>
              <a:gd name="T7" fmla="*/ 287 h 310"/>
              <a:gd name="T8" fmla="*/ 331 w 331"/>
              <a:gd name="T9" fmla="*/ 310 h 310"/>
              <a:gd name="T10" fmla="*/ 0 60000 65536"/>
              <a:gd name="T11" fmla="*/ 0 60000 65536"/>
              <a:gd name="T12" fmla="*/ 0 60000 65536"/>
              <a:gd name="T13" fmla="*/ 0 60000 65536"/>
              <a:gd name="T14" fmla="*/ 0 60000 65536"/>
              <a:gd name="T15" fmla="*/ 0 w 331"/>
              <a:gd name="T16" fmla="*/ 0 h 310"/>
              <a:gd name="T17" fmla="*/ 331 w 331"/>
              <a:gd name="T18" fmla="*/ 310 h 310"/>
            </a:gdLst>
            <a:ahLst/>
            <a:cxnLst>
              <a:cxn ang="T10">
                <a:pos x="T0" y="T1"/>
              </a:cxn>
              <a:cxn ang="T11">
                <a:pos x="T2" y="T3"/>
              </a:cxn>
              <a:cxn ang="T12">
                <a:pos x="T4" y="T5"/>
              </a:cxn>
              <a:cxn ang="T13">
                <a:pos x="T6" y="T7"/>
              </a:cxn>
              <a:cxn ang="T14">
                <a:pos x="T8" y="T9"/>
              </a:cxn>
            </a:cxnLst>
            <a:rect l="T15" t="T16" r="T17" b="T18"/>
            <a:pathLst>
              <a:path w="331" h="310">
                <a:moveTo>
                  <a:pt x="0" y="0"/>
                </a:moveTo>
                <a:cubicBezTo>
                  <a:pt x="6" y="51"/>
                  <a:pt x="29" y="93"/>
                  <a:pt x="49" y="127"/>
                </a:cubicBezTo>
                <a:cubicBezTo>
                  <a:pt x="69" y="161"/>
                  <a:pt x="92" y="191"/>
                  <a:pt x="120" y="220"/>
                </a:cubicBezTo>
                <a:cubicBezTo>
                  <a:pt x="148" y="249"/>
                  <a:pt x="165" y="267"/>
                  <a:pt x="216" y="287"/>
                </a:cubicBezTo>
                <a:cubicBezTo>
                  <a:pt x="267" y="307"/>
                  <a:pt x="268" y="310"/>
                  <a:pt x="331" y="310"/>
                </a:cubicBezTo>
              </a:path>
            </a:pathLst>
          </a:custGeom>
          <a:noFill/>
          <a:ln w="28575" cap="flat" cmpd="sng">
            <a:solidFill>
              <a:srgbClr val="FFFF00"/>
            </a:solidFill>
            <a:prstDash val="solid"/>
            <a:round/>
            <a:headEnd/>
            <a:tailEnd/>
          </a:ln>
        </p:spPr>
        <p:txBody>
          <a:bodyPr wrap="none" anchor="ctr"/>
          <a:lstStyle/>
          <a:p>
            <a:endParaRPr lang="el-GR"/>
          </a:p>
        </p:txBody>
      </p:sp>
      <p:sp>
        <p:nvSpPr>
          <p:cNvPr id="17" name="Freeform 17"/>
          <p:cNvSpPr>
            <a:spLocks/>
          </p:cNvSpPr>
          <p:nvPr/>
        </p:nvSpPr>
        <p:spPr bwMode="auto">
          <a:xfrm>
            <a:off x="3267404" y="3153497"/>
            <a:ext cx="377825" cy="566737"/>
          </a:xfrm>
          <a:custGeom>
            <a:avLst/>
            <a:gdLst>
              <a:gd name="T0" fmla="*/ 2 w 238"/>
              <a:gd name="T1" fmla="*/ 0 h 357"/>
              <a:gd name="T2" fmla="*/ 19 w 238"/>
              <a:gd name="T3" fmla="*/ 139 h 357"/>
              <a:gd name="T4" fmla="*/ 94 w 238"/>
              <a:gd name="T5" fmla="*/ 271 h 357"/>
              <a:gd name="T6" fmla="*/ 238 w 238"/>
              <a:gd name="T7" fmla="*/ 357 h 357"/>
              <a:gd name="T8" fmla="*/ 0 60000 65536"/>
              <a:gd name="T9" fmla="*/ 0 60000 65536"/>
              <a:gd name="T10" fmla="*/ 0 60000 65536"/>
              <a:gd name="T11" fmla="*/ 0 60000 65536"/>
              <a:gd name="T12" fmla="*/ 0 w 238"/>
              <a:gd name="T13" fmla="*/ 0 h 357"/>
              <a:gd name="T14" fmla="*/ 238 w 238"/>
              <a:gd name="T15" fmla="*/ 357 h 357"/>
            </a:gdLst>
            <a:ahLst/>
            <a:cxnLst>
              <a:cxn ang="T8">
                <a:pos x="T0" y="T1"/>
              </a:cxn>
              <a:cxn ang="T9">
                <a:pos x="T2" y="T3"/>
              </a:cxn>
              <a:cxn ang="T10">
                <a:pos x="T4" y="T5"/>
              </a:cxn>
              <a:cxn ang="T11">
                <a:pos x="T6" y="T7"/>
              </a:cxn>
            </a:cxnLst>
            <a:rect l="T12" t="T13" r="T14" b="T15"/>
            <a:pathLst>
              <a:path w="238" h="357">
                <a:moveTo>
                  <a:pt x="2" y="0"/>
                </a:moveTo>
                <a:cubicBezTo>
                  <a:pt x="0" y="55"/>
                  <a:pt x="2" y="86"/>
                  <a:pt x="19" y="139"/>
                </a:cubicBezTo>
                <a:cubicBezTo>
                  <a:pt x="36" y="192"/>
                  <a:pt x="61" y="237"/>
                  <a:pt x="94" y="271"/>
                </a:cubicBezTo>
                <a:cubicBezTo>
                  <a:pt x="127" y="305"/>
                  <a:pt x="166" y="339"/>
                  <a:pt x="238" y="357"/>
                </a:cubicBezTo>
              </a:path>
            </a:pathLst>
          </a:custGeom>
          <a:noFill/>
          <a:ln w="19050" cap="flat" cmpd="sng">
            <a:solidFill>
              <a:srgbClr val="00B0F0"/>
            </a:solidFill>
            <a:prstDash val="solid"/>
            <a:round/>
            <a:headEnd/>
            <a:tailEnd/>
          </a:ln>
        </p:spPr>
        <p:txBody>
          <a:bodyPr wrap="none" anchor="ctr"/>
          <a:lstStyle/>
          <a:p>
            <a:endParaRPr lang="el-GR"/>
          </a:p>
        </p:txBody>
      </p:sp>
      <p:sp>
        <p:nvSpPr>
          <p:cNvPr id="18" name="Oval 18"/>
          <p:cNvSpPr>
            <a:spLocks noChangeArrowheads="1"/>
          </p:cNvSpPr>
          <p:nvPr/>
        </p:nvSpPr>
        <p:spPr bwMode="auto">
          <a:xfrm>
            <a:off x="2416504" y="1148484"/>
            <a:ext cx="187325" cy="188913"/>
          </a:xfrm>
          <a:prstGeom prst="ellipse">
            <a:avLst/>
          </a:prstGeom>
          <a:noFill/>
          <a:ln w="28575" algn="ctr">
            <a:solidFill>
              <a:schemeClr val="tx2"/>
            </a:solidFill>
            <a:round/>
            <a:headEnd/>
            <a:tailEnd/>
          </a:ln>
        </p:spPr>
        <p:txBody>
          <a:bodyPr wrap="none" anchor="ctr"/>
          <a:lstStyle/>
          <a:p>
            <a:endParaRPr lang="el-GR"/>
          </a:p>
        </p:txBody>
      </p:sp>
      <p:sp>
        <p:nvSpPr>
          <p:cNvPr id="20" name="23 - TextBox"/>
          <p:cNvSpPr txBox="1"/>
          <p:nvPr/>
        </p:nvSpPr>
        <p:spPr>
          <a:xfrm>
            <a:off x="2886030" y="636203"/>
            <a:ext cx="340158" cy="400110"/>
          </a:xfrm>
          <a:prstGeom prst="rect">
            <a:avLst/>
          </a:prstGeom>
          <a:noFill/>
        </p:spPr>
        <p:txBody>
          <a:bodyPr wrap="none">
            <a:spAutoFit/>
          </a:bodyPr>
          <a:lstStyle/>
          <a:p>
            <a:pPr>
              <a:defRPr/>
            </a:pPr>
            <a:r>
              <a:rPr lang="el-GR" sz="2000" b="1" dirty="0">
                <a:solidFill>
                  <a:srgbClr val="FFFF00"/>
                </a:solidFill>
                <a:effectLst>
                  <a:outerShdw blurRad="38100" dist="38100" dir="2700000" algn="tl">
                    <a:srgbClr val="000000">
                      <a:alpha val="43137"/>
                    </a:srgbClr>
                  </a:outerShdw>
                </a:effectLst>
              </a:rPr>
              <a:t>Α</a:t>
            </a:r>
          </a:p>
        </p:txBody>
      </p:sp>
      <p:sp>
        <p:nvSpPr>
          <p:cNvPr id="21" name="24 - TextBox"/>
          <p:cNvSpPr txBox="1"/>
          <p:nvPr/>
        </p:nvSpPr>
        <p:spPr>
          <a:xfrm>
            <a:off x="3534015" y="641625"/>
            <a:ext cx="332142" cy="400110"/>
          </a:xfrm>
          <a:prstGeom prst="rect">
            <a:avLst/>
          </a:prstGeom>
          <a:noFill/>
        </p:spPr>
        <p:txBody>
          <a:bodyPr wrap="none">
            <a:spAutoFit/>
          </a:bodyPr>
          <a:lstStyle/>
          <a:p>
            <a:pPr>
              <a:defRPr/>
            </a:pPr>
            <a:r>
              <a:rPr lang="el-GR" sz="2000" b="1" dirty="0">
                <a:solidFill>
                  <a:srgbClr val="00B0F0"/>
                </a:solidFill>
                <a:effectLst>
                  <a:outerShdw blurRad="38100" dist="38100" dir="2700000" algn="tl">
                    <a:srgbClr val="000000">
                      <a:alpha val="43137"/>
                    </a:srgbClr>
                  </a:outerShdw>
                </a:effectLst>
              </a:rPr>
              <a:t>Δ</a:t>
            </a:r>
          </a:p>
        </p:txBody>
      </p:sp>
      <p:grpSp>
        <p:nvGrpSpPr>
          <p:cNvPr id="3" name="Group 57"/>
          <p:cNvGrpSpPr/>
          <p:nvPr/>
        </p:nvGrpSpPr>
        <p:grpSpPr>
          <a:xfrm>
            <a:off x="1697892" y="404654"/>
            <a:ext cx="3415863" cy="2427890"/>
            <a:chOff x="6337737" y="2207172"/>
            <a:chExt cx="3415863" cy="2427890"/>
          </a:xfrm>
        </p:grpSpPr>
        <p:sp>
          <p:nvSpPr>
            <p:cNvPr id="23" name="Rectangle 22"/>
            <p:cNvSpPr/>
            <p:nvPr/>
          </p:nvSpPr>
          <p:spPr>
            <a:xfrm>
              <a:off x="6337737" y="2228192"/>
              <a:ext cx="1618593" cy="161859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4" name="Straight Connector 23"/>
            <p:cNvCxnSpPr/>
            <p:nvPr/>
          </p:nvCxnSpPr>
          <p:spPr>
            <a:xfrm>
              <a:off x="7945821" y="3846786"/>
              <a:ext cx="1807779" cy="788276"/>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956331" y="2207172"/>
              <a:ext cx="0" cy="1639614"/>
            </a:xfrm>
            <a:prstGeom prst="line">
              <a:avLst/>
            </a:prstGeom>
            <a:ln w="38100">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6" name="Group 58"/>
          <p:cNvGrpSpPr/>
          <p:nvPr/>
        </p:nvGrpSpPr>
        <p:grpSpPr>
          <a:xfrm>
            <a:off x="1482430" y="189192"/>
            <a:ext cx="4310494" cy="3063766"/>
            <a:chOff x="6337737" y="2207172"/>
            <a:chExt cx="3415863" cy="2427890"/>
          </a:xfrm>
        </p:grpSpPr>
        <p:sp>
          <p:nvSpPr>
            <p:cNvPr id="27" name="Rectangle 26"/>
            <p:cNvSpPr/>
            <p:nvPr/>
          </p:nvSpPr>
          <p:spPr>
            <a:xfrm>
              <a:off x="6337737" y="2228192"/>
              <a:ext cx="1618593" cy="1618593"/>
            </a:xfrm>
            <a:prstGeom prst="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28" name="Straight Connector 27"/>
            <p:cNvCxnSpPr/>
            <p:nvPr/>
          </p:nvCxnSpPr>
          <p:spPr>
            <a:xfrm>
              <a:off x="7945821" y="3846786"/>
              <a:ext cx="1807779" cy="78827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956331" y="2207172"/>
              <a:ext cx="0" cy="1639614"/>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Στέλλα_ceph.jpg"/>
          <p:cNvPicPr>
            <a:picLocks noChangeAspect="1"/>
          </p:cNvPicPr>
          <p:nvPr/>
        </p:nvPicPr>
        <p:blipFill>
          <a:blip r:embed="rId3"/>
          <a:stretch>
            <a:fillRect/>
          </a:stretch>
        </p:blipFill>
        <p:spPr>
          <a:xfrm>
            <a:off x="776029" y="0"/>
            <a:ext cx="6317791" cy="51435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Στέλλα_ceph.jpg"/>
          <p:cNvPicPr>
            <a:picLocks noChangeAspect="1"/>
          </p:cNvPicPr>
          <p:nvPr/>
        </p:nvPicPr>
        <p:blipFill>
          <a:blip r:embed="rId3"/>
          <a:stretch>
            <a:fillRect/>
          </a:stretch>
        </p:blipFill>
        <p:spPr>
          <a:xfrm>
            <a:off x="776029" y="0"/>
            <a:ext cx="6317791" cy="5143500"/>
          </a:xfrm>
          <a:prstGeom prst="rect">
            <a:avLst/>
          </a:prstGeom>
        </p:spPr>
      </p:pic>
      <p:grpSp>
        <p:nvGrpSpPr>
          <p:cNvPr id="9" name="Group 40"/>
          <p:cNvGrpSpPr/>
          <p:nvPr/>
        </p:nvGrpSpPr>
        <p:grpSpPr>
          <a:xfrm>
            <a:off x="1114497" y="66598"/>
            <a:ext cx="5726898" cy="4652029"/>
            <a:chOff x="1751572" y="66598"/>
            <a:chExt cx="5726898" cy="4652029"/>
          </a:xfrm>
        </p:grpSpPr>
        <p:sp>
          <p:nvSpPr>
            <p:cNvPr id="2" name="Freeform 16"/>
            <p:cNvSpPr>
              <a:spLocks/>
            </p:cNvSpPr>
            <p:nvPr/>
          </p:nvSpPr>
          <p:spPr bwMode="auto">
            <a:xfrm rot="21326996">
              <a:off x="3846236" y="926703"/>
              <a:ext cx="2694435" cy="1721557"/>
            </a:xfrm>
            <a:custGeom>
              <a:avLst/>
              <a:gdLst>
                <a:gd name="T0" fmla="*/ 1361 w 1361"/>
                <a:gd name="T1" fmla="*/ 68 h 723"/>
                <a:gd name="T2" fmla="*/ 1315 w 1361"/>
                <a:gd name="T3" fmla="*/ 44 h 723"/>
                <a:gd name="T4" fmla="*/ 1251 w 1361"/>
                <a:gd name="T5" fmla="*/ 23 h 723"/>
                <a:gd name="T6" fmla="*/ 1174 w 1361"/>
                <a:gd name="T7" fmla="*/ 6 h 723"/>
                <a:gd name="T8" fmla="*/ 1121 w 1361"/>
                <a:gd name="T9" fmla="*/ 1 h 723"/>
                <a:gd name="T10" fmla="*/ 1049 w 1361"/>
                <a:gd name="T11" fmla="*/ 8 h 723"/>
                <a:gd name="T12" fmla="*/ 951 w 1361"/>
                <a:gd name="T13" fmla="*/ 47 h 723"/>
                <a:gd name="T14" fmla="*/ 879 w 1361"/>
                <a:gd name="T15" fmla="*/ 78 h 723"/>
                <a:gd name="T16" fmla="*/ 792 w 1361"/>
                <a:gd name="T17" fmla="*/ 100 h 723"/>
                <a:gd name="T18" fmla="*/ 660 w 1361"/>
                <a:gd name="T19" fmla="*/ 131 h 723"/>
                <a:gd name="T20" fmla="*/ 540 w 1361"/>
                <a:gd name="T21" fmla="*/ 155 h 723"/>
                <a:gd name="T22" fmla="*/ 471 w 1361"/>
                <a:gd name="T23" fmla="*/ 164 h 723"/>
                <a:gd name="T24" fmla="*/ 442 w 1361"/>
                <a:gd name="T25" fmla="*/ 179 h 723"/>
                <a:gd name="T26" fmla="*/ 437 w 1361"/>
                <a:gd name="T27" fmla="*/ 210 h 723"/>
                <a:gd name="T28" fmla="*/ 430 w 1361"/>
                <a:gd name="T29" fmla="*/ 244 h 723"/>
                <a:gd name="T30" fmla="*/ 408 w 1361"/>
                <a:gd name="T31" fmla="*/ 265 h 723"/>
                <a:gd name="T32" fmla="*/ 377 w 1361"/>
                <a:gd name="T33" fmla="*/ 282 h 723"/>
                <a:gd name="T34" fmla="*/ 355 w 1361"/>
                <a:gd name="T35" fmla="*/ 275 h 723"/>
                <a:gd name="T36" fmla="*/ 346 w 1361"/>
                <a:gd name="T37" fmla="*/ 256 h 723"/>
                <a:gd name="T38" fmla="*/ 339 w 1361"/>
                <a:gd name="T39" fmla="*/ 224 h 723"/>
                <a:gd name="T40" fmla="*/ 341 w 1361"/>
                <a:gd name="T41" fmla="*/ 186 h 723"/>
                <a:gd name="T42" fmla="*/ 331 w 1361"/>
                <a:gd name="T43" fmla="*/ 167 h 723"/>
                <a:gd name="T44" fmla="*/ 310 w 1361"/>
                <a:gd name="T45" fmla="*/ 164 h 723"/>
                <a:gd name="T46" fmla="*/ 293 w 1361"/>
                <a:gd name="T47" fmla="*/ 184 h 723"/>
                <a:gd name="T48" fmla="*/ 264 w 1361"/>
                <a:gd name="T49" fmla="*/ 241 h 723"/>
                <a:gd name="T50" fmla="*/ 226 w 1361"/>
                <a:gd name="T51" fmla="*/ 318 h 723"/>
                <a:gd name="T52" fmla="*/ 175 w 1361"/>
                <a:gd name="T53" fmla="*/ 388 h 723"/>
                <a:gd name="T54" fmla="*/ 132 w 1361"/>
                <a:gd name="T55" fmla="*/ 469 h 723"/>
                <a:gd name="T56" fmla="*/ 72 w 1361"/>
                <a:gd name="T57" fmla="*/ 563 h 723"/>
                <a:gd name="T58" fmla="*/ 27 w 1361"/>
                <a:gd name="T59" fmla="*/ 640 h 723"/>
                <a:gd name="T60" fmla="*/ 5 w 1361"/>
                <a:gd name="T61" fmla="*/ 671 h 723"/>
                <a:gd name="T62" fmla="*/ 5 w 1361"/>
                <a:gd name="T63" fmla="*/ 716 h 723"/>
                <a:gd name="T64" fmla="*/ 36 w 1361"/>
                <a:gd name="T65" fmla="*/ 716 h 723"/>
                <a:gd name="T66" fmla="*/ 115 w 1361"/>
                <a:gd name="T67" fmla="*/ 671 h 723"/>
                <a:gd name="T68" fmla="*/ 190 w 1361"/>
                <a:gd name="T69" fmla="*/ 613 h 723"/>
                <a:gd name="T70" fmla="*/ 293 w 1361"/>
                <a:gd name="T71" fmla="*/ 548 h 723"/>
                <a:gd name="T72" fmla="*/ 408 w 1361"/>
                <a:gd name="T73" fmla="*/ 493 h 723"/>
                <a:gd name="T74" fmla="*/ 547 w 1361"/>
                <a:gd name="T75" fmla="*/ 431 h 723"/>
                <a:gd name="T76" fmla="*/ 636 w 1361"/>
                <a:gd name="T77" fmla="*/ 376 h 723"/>
                <a:gd name="T78" fmla="*/ 679 w 1361"/>
                <a:gd name="T79" fmla="*/ 301 h 723"/>
                <a:gd name="T80" fmla="*/ 694 w 1361"/>
                <a:gd name="T81" fmla="*/ 208 h 723"/>
                <a:gd name="T82" fmla="*/ 691 w 1361"/>
                <a:gd name="T83" fmla="*/ 164 h 723"/>
                <a:gd name="T84" fmla="*/ 687 w 1361"/>
                <a:gd name="T85" fmla="*/ 145 h 723"/>
                <a:gd name="T86" fmla="*/ 672 w 1361"/>
                <a:gd name="T87" fmla="*/ 92 h 723"/>
                <a:gd name="T88" fmla="*/ 651 w 1361"/>
                <a:gd name="T89" fmla="*/ 59 h 7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1"/>
                <a:gd name="T136" fmla="*/ 0 h 723"/>
                <a:gd name="T137" fmla="*/ 1361 w 1361"/>
                <a:gd name="T138" fmla="*/ 723 h 723"/>
                <a:gd name="connsiteX0" fmla="*/ 9662 w 9662"/>
                <a:gd name="connsiteY0" fmla="*/ 609 h 10000"/>
                <a:gd name="connsiteX1" fmla="*/ 9192 w 9662"/>
                <a:gd name="connsiteY1" fmla="*/ 318 h 10000"/>
                <a:gd name="connsiteX2" fmla="*/ 8626 w 9662"/>
                <a:gd name="connsiteY2" fmla="*/ 83 h 10000"/>
                <a:gd name="connsiteX3" fmla="*/ 8237 w 9662"/>
                <a:gd name="connsiteY3" fmla="*/ 14 h 10000"/>
                <a:gd name="connsiteX4" fmla="*/ 7708 w 9662"/>
                <a:gd name="connsiteY4" fmla="*/ 111 h 10000"/>
                <a:gd name="connsiteX5" fmla="*/ 6988 w 9662"/>
                <a:gd name="connsiteY5" fmla="*/ 650 h 10000"/>
                <a:gd name="connsiteX6" fmla="*/ 6458 w 9662"/>
                <a:gd name="connsiteY6" fmla="*/ 1079 h 10000"/>
                <a:gd name="connsiteX7" fmla="*/ 5819 w 9662"/>
                <a:gd name="connsiteY7" fmla="*/ 1383 h 10000"/>
                <a:gd name="connsiteX8" fmla="*/ 4849 w 9662"/>
                <a:gd name="connsiteY8" fmla="*/ 1812 h 10000"/>
                <a:gd name="connsiteX9" fmla="*/ 3968 w 9662"/>
                <a:gd name="connsiteY9" fmla="*/ 2144 h 10000"/>
                <a:gd name="connsiteX10" fmla="*/ 3461 w 9662"/>
                <a:gd name="connsiteY10" fmla="*/ 2268 h 10000"/>
                <a:gd name="connsiteX11" fmla="*/ 3248 w 9662"/>
                <a:gd name="connsiteY11" fmla="*/ 2476 h 10000"/>
                <a:gd name="connsiteX12" fmla="*/ 3211 w 9662"/>
                <a:gd name="connsiteY12" fmla="*/ 2905 h 10000"/>
                <a:gd name="connsiteX13" fmla="*/ 3159 w 9662"/>
                <a:gd name="connsiteY13" fmla="*/ 3375 h 10000"/>
                <a:gd name="connsiteX14" fmla="*/ 2998 w 9662"/>
                <a:gd name="connsiteY14" fmla="*/ 3665 h 10000"/>
                <a:gd name="connsiteX15" fmla="*/ 2770 w 9662"/>
                <a:gd name="connsiteY15" fmla="*/ 3900 h 10000"/>
                <a:gd name="connsiteX16" fmla="*/ 2608 w 9662"/>
                <a:gd name="connsiteY16" fmla="*/ 3804 h 10000"/>
                <a:gd name="connsiteX17" fmla="*/ 2542 w 9662"/>
                <a:gd name="connsiteY17" fmla="*/ 3541 h 10000"/>
                <a:gd name="connsiteX18" fmla="*/ 2491 w 9662"/>
                <a:gd name="connsiteY18" fmla="*/ 3098 h 10000"/>
                <a:gd name="connsiteX19" fmla="*/ 2506 w 9662"/>
                <a:gd name="connsiteY19" fmla="*/ 2573 h 10000"/>
                <a:gd name="connsiteX20" fmla="*/ 2432 w 9662"/>
                <a:gd name="connsiteY20" fmla="*/ 2310 h 10000"/>
                <a:gd name="connsiteX21" fmla="*/ 2278 w 9662"/>
                <a:gd name="connsiteY21" fmla="*/ 2268 h 10000"/>
                <a:gd name="connsiteX22" fmla="*/ 2153 w 9662"/>
                <a:gd name="connsiteY22" fmla="*/ 2545 h 10000"/>
                <a:gd name="connsiteX23" fmla="*/ 1940 w 9662"/>
                <a:gd name="connsiteY23" fmla="*/ 3333 h 10000"/>
                <a:gd name="connsiteX24" fmla="*/ 1661 w 9662"/>
                <a:gd name="connsiteY24" fmla="*/ 4398 h 10000"/>
                <a:gd name="connsiteX25" fmla="*/ 1286 w 9662"/>
                <a:gd name="connsiteY25" fmla="*/ 5367 h 10000"/>
                <a:gd name="connsiteX26" fmla="*/ 970 w 9662"/>
                <a:gd name="connsiteY26" fmla="*/ 6487 h 10000"/>
                <a:gd name="connsiteX27" fmla="*/ 529 w 9662"/>
                <a:gd name="connsiteY27" fmla="*/ 7787 h 10000"/>
                <a:gd name="connsiteX28" fmla="*/ 198 w 9662"/>
                <a:gd name="connsiteY28" fmla="*/ 8852 h 10000"/>
                <a:gd name="connsiteX29" fmla="*/ 37 w 9662"/>
                <a:gd name="connsiteY29" fmla="*/ 9281 h 10000"/>
                <a:gd name="connsiteX30" fmla="*/ 37 w 9662"/>
                <a:gd name="connsiteY30" fmla="*/ 9903 h 10000"/>
                <a:gd name="connsiteX31" fmla="*/ 265 w 9662"/>
                <a:gd name="connsiteY31" fmla="*/ 9903 h 10000"/>
                <a:gd name="connsiteX32" fmla="*/ 845 w 9662"/>
                <a:gd name="connsiteY32" fmla="*/ 9281 h 10000"/>
                <a:gd name="connsiteX33" fmla="*/ 1396 w 9662"/>
                <a:gd name="connsiteY33" fmla="*/ 8479 h 10000"/>
                <a:gd name="connsiteX34" fmla="*/ 2153 w 9662"/>
                <a:gd name="connsiteY34" fmla="*/ 7580 h 10000"/>
                <a:gd name="connsiteX35" fmla="*/ 2998 w 9662"/>
                <a:gd name="connsiteY35" fmla="*/ 6819 h 10000"/>
                <a:gd name="connsiteX36" fmla="*/ 4019 w 9662"/>
                <a:gd name="connsiteY36" fmla="*/ 5961 h 10000"/>
                <a:gd name="connsiteX37" fmla="*/ 4673 w 9662"/>
                <a:gd name="connsiteY37" fmla="*/ 5201 h 10000"/>
                <a:gd name="connsiteX38" fmla="*/ 4989 w 9662"/>
                <a:gd name="connsiteY38" fmla="*/ 4163 h 10000"/>
                <a:gd name="connsiteX39" fmla="*/ 5099 w 9662"/>
                <a:gd name="connsiteY39" fmla="*/ 2877 h 10000"/>
                <a:gd name="connsiteX40" fmla="*/ 5077 w 9662"/>
                <a:gd name="connsiteY40" fmla="*/ 2268 h 10000"/>
                <a:gd name="connsiteX41" fmla="*/ 5048 w 9662"/>
                <a:gd name="connsiteY41" fmla="*/ 2006 h 10000"/>
                <a:gd name="connsiteX42" fmla="*/ 4938 w 9662"/>
                <a:gd name="connsiteY42" fmla="*/ 1272 h 10000"/>
                <a:gd name="connsiteX43" fmla="*/ 4783 w 9662"/>
                <a:gd name="connsiteY43" fmla="*/ 816 h 10000"/>
                <a:gd name="connsiteX0" fmla="*/ 9514 w 9514"/>
                <a:gd name="connsiteY0" fmla="*/ 318 h 10000"/>
                <a:gd name="connsiteX1" fmla="*/ 8928 w 9514"/>
                <a:gd name="connsiteY1" fmla="*/ 83 h 10000"/>
                <a:gd name="connsiteX2" fmla="*/ 8525 w 9514"/>
                <a:gd name="connsiteY2" fmla="*/ 14 h 10000"/>
                <a:gd name="connsiteX3" fmla="*/ 7978 w 9514"/>
                <a:gd name="connsiteY3" fmla="*/ 111 h 10000"/>
                <a:gd name="connsiteX4" fmla="*/ 7232 w 9514"/>
                <a:gd name="connsiteY4" fmla="*/ 650 h 10000"/>
                <a:gd name="connsiteX5" fmla="*/ 6684 w 9514"/>
                <a:gd name="connsiteY5" fmla="*/ 1079 h 10000"/>
                <a:gd name="connsiteX6" fmla="*/ 6023 w 9514"/>
                <a:gd name="connsiteY6" fmla="*/ 1383 h 10000"/>
                <a:gd name="connsiteX7" fmla="*/ 5019 w 9514"/>
                <a:gd name="connsiteY7" fmla="*/ 1812 h 10000"/>
                <a:gd name="connsiteX8" fmla="*/ 4107 w 9514"/>
                <a:gd name="connsiteY8" fmla="*/ 2144 h 10000"/>
                <a:gd name="connsiteX9" fmla="*/ 3582 w 9514"/>
                <a:gd name="connsiteY9" fmla="*/ 2268 h 10000"/>
                <a:gd name="connsiteX10" fmla="*/ 3362 w 9514"/>
                <a:gd name="connsiteY10" fmla="*/ 2476 h 10000"/>
                <a:gd name="connsiteX11" fmla="*/ 3323 w 9514"/>
                <a:gd name="connsiteY11" fmla="*/ 2905 h 10000"/>
                <a:gd name="connsiteX12" fmla="*/ 3270 w 9514"/>
                <a:gd name="connsiteY12" fmla="*/ 3375 h 10000"/>
                <a:gd name="connsiteX13" fmla="*/ 3103 w 9514"/>
                <a:gd name="connsiteY13" fmla="*/ 3665 h 10000"/>
                <a:gd name="connsiteX14" fmla="*/ 2867 w 9514"/>
                <a:gd name="connsiteY14" fmla="*/ 3900 h 10000"/>
                <a:gd name="connsiteX15" fmla="*/ 2699 w 9514"/>
                <a:gd name="connsiteY15" fmla="*/ 3804 h 10000"/>
                <a:gd name="connsiteX16" fmla="*/ 2631 w 9514"/>
                <a:gd name="connsiteY16" fmla="*/ 3541 h 10000"/>
                <a:gd name="connsiteX17" fmla="*/ 2578 w 9514"/>
                <a:gd name="connsiteY17" fmla="*/ 3098 h 10000"/>
                <a:gd name="connsiteX18" fmla="*/ 2594 w 9514"/>
                <a:gd name="connsiteY18" fmla="*/ 2573 h 10000"/>
                <a:gd name="connsiteX19" fmla="*/ 2517 w 9514"/>
                <a:gd name="connsiteY19" fmla="*/ 2310 h 10000"/>
                <a:gd name="connsiteX20" fmla="*/ 2358 w 9514"/>
                <a:gd name="connsiteY20" fmla="*/ 2268 h 10000"/>
                <a:gd name="connsiteX21" fmla="*/ 2228 w 9514"/>
                <a:gd name="connsiteY21" fmla="*/ 2545 h 10000"/>
                <a:gd name="connsiteX22" fmla="*/ 2008 w 9514"/>
                <a:gd name="connsiteY22" fmla="*/ 3333 h 10000"/>
                <a:gd name="connsiteX23" fmla="*/ 1719 w 9514"/>
                <a:gd name="connsiteY23" fmla="*/ 4398 h 10000"/>
                <a:gd name="connsiteX24" fmla="*/ 1331 w 9514"/>
                <a:gd name="connsiteY24" fmla="*/ 5367 h 10000"/>
                <a:gd name="connsiteX25" fmla="*/ 1004 w 9514"/>
                <a:gd name="connsiteY25" fmla="*/ 6487 h 10000"/>
                <a:gd name="connsiteX26" fmla="*/ 548 w 9514"/>
                <a:gd name="connsiteY26" fmla="*/ 7787 h 10000"/>
                <a:gd name="connsiteX27" fmla="*/ 205 w 9514"/>
                <a:gd name="connsiteY27" fmla="*/ 8852 h 10000"/>
                <a:gd name="connsiteX28" fmla="*/ 38 w 9514"/>
                <a:gd name="connsiteY28" fmla="*/ 9281 h 10000"/>
                <a:gd name="connsiteX29" fmla="*/ 38 w 9514"/>
                <a:gd name="connsiteY29" fmla="*/ 9903 h 10000"/>
                <a:gd name="connsiteX30" fmla="*/ 274 w 9514"/>
                <a:gd name="connsiteY30" fmla="*/ 9903 h 10000"/>
                <a:gd name="connsiteX31" fmla="*/ 875 w 9514"/>
                <a:gd name="connsiteY31" fmla="*/ 9281 h 10000"/>
                <a:gd name="connsiteX32" fmla="*/ 1445 w 9514"/>
                <a:gd name="connsiteY32" fmla="*/ 8479 h 10000"/>
                <a:gd name="connsiteX33" fmla="*/ 2228 w 9514"/>
                <a:gd name="connsiteY33" fmla="*/ 7580 h 10000"/>
                <a:gd name="connsiteX34" fmla="*/ 3103 w 9514"/>
                <a:gd name="connsiteY34" fmla="*/ 6819 h 10000"/>
                <a:gd name="connsiteX35" fmla="*/ 4160 w 9514"/>
                <a:gd name="connsiteY35" fmla="*/ 5961 h 10000"/>
                <a:gd name="connsiteX36" fmla="*/ 4836 w 9514"/>
                <a:gd name="connsiteY36" fmla="*/ 5201 h 10000"/>
                <a:gd name="connsiteX37" fmla="*/ 5164 w 9514"/>
                <a:gd name="connsiteY37" fmla="*/ 4163 h 10000"/>
                <a:gd name="connsiteX38" fmla="*/ 5277 w 9514"/>
                <a:gd name="connsiteY38" fmla="*/ 2877 h 10000"/>
                <a:gd name="connsiteX39" fmla="*/ 5255 w 9514"/>
                <a:gd name="connsiteY39" fmla="*/ 2268 h 10000"/>
                <a:gd name="connsiteX40" fmla="*/ 5225 w 9514"/>
                <a:gd name="connsiteY40" fmla="*/ 2006 h 10000"/>
                <a:gd name="connsiteX41" fmla="*/ 5111 w 9514"/>
                <a:gd name="connsiteY41" fmla="*/ 1272 h 10000"/>
                <a:gd name="connsiteX42" fmla="*/ 4950 w 9514"/>
                <a:gd name="connsiteY42" fmla="*/ 816 h 10000"/>
                <a:gd name="connsiteX0" fmla="*/ 9384 w 9384"/>
                <a:gd name="connsiteY0" fmla="*/ 83 h 10000"/>
                <a:gd name="connsiteX1" fmla="*/ 8960 w 9384"/>
                <a:gd name="connsiteY1" fmla="*/ 14 h 10000"/>
                <a:gd name="connsiteX2" fmla="*/ 8386 w 9384"/>
                <a:gd name="connsiteY2" fmla="*/ 111 h 10000"/>
                <a:gd name="connsiteX3" fmla="*/ 7601 w 9384"/>
                <a:gd name="connsiteY3" fmla="*/ 650 h 10000"/>
                <a:gd name="connsiteX4" fmla="*/ 7025 w 9384"/>
                <a:gd name="connsiteY4" fmla="*/ 1079 h 10000"/>
                <a:gd name="connsiteX5" fmla="*/ 6331 w 9384"/>
                <a:gd name="connsiteY5" fmla="*/ 1383 h 10000"/>
                <a:gd name="connsiteX6" fmla="*/ 5275 w 9384"/>
                <a:gd name="connsiteY6" fmla="*/ 1812 h 10000"/>
                <a:gd name="connsiteX7" fmla="*/ 4317 w 9384"/>
                <a:gd name="connsiteY7" fmla="*/ 2144 h 10000"/>
                <a:gd name="connsiteX8" fmla="*/ 3765 w 9384"/>
                <a:gd name="connsiteY8" fmla="*/ 2268 h 10000"/>
                <a:gd name="connsiteX9" fmla="*/ 3534 w 9384"/>
                <a:gd name="connsiteY9" fmla="*/ 2476 h 10000"/>
                <a:gd name="connsiteX10" fmla="*/ 3493 w 9384"/>
                <a:gd name="connsiteY10" fmla="*/ 2905 h 10000"/>
                <a:gd name="connsiteX11" fmla="*/ 3437 w 9384"/>
                <a:gd name="connsiteY11" fmla="*/ 3375 h 10000"/>
                <a:gd name="connsiteX12" fmla="*/ 3262 w 9384"/>
                <a:gd name="connsiteY12" fmla="*/ 3665 h 10000"/>
                <a:gd name="connsiteX13" fmla="*/ 3013 w 9384"/>
                <a:gd name="connsiteY13" fmla="*/ 3900 h 10000"/>
                <a:gd name="connsiteX14" fmla="*/ 2837 w 9384"/>
                <a:gd name="connsiteY14" fmla="*/ 3804 h 10000"/>
                <a:gd name="connsiteX15" fmla="*/ 2765 w 9384"/>
                <a:gd name="connsiteY15" fmla="*/ 3541 h 10000"/>
                <a:gd name="connsiteX16" fmla="*/ 2710 w 9384"/>
                <a:gd name="connsiteY16" fmla="*/ 3098 h 10000"/>
                <a:gd name="connsiteX17" fmla="*/ 2727 w 9384"/>
                <a:gd name="connsiteY17" fmla="*/ 2573 h 10000"/>
                <a:gd name="connsiteX18" fmla="*/ 2646 w 9384"/>
                <a:gd name="connsiteY18" fmla="*/ 2310 h 10000"/>
                <a:gd name="connsiteX19" fmla="*/ 2478 w 9384"/>
                <a:gd name="connsiteY19" fmla="*/ 2268 h 10000"/>
                <a:gd name="connsiteX20" fmla="*/ 2342 w 9384"/>
                <a:gd name="connsiteY20" fmla="*/ 2545 h 10000"/>
                <a:gd name="connsiteX21" fmla="*/ 2111 w 9384"/>
                <a:gd name="connsiteY21" fmla="*/ 3333 h 10000"/>
                <a:gd name="connsiteX22" fmla="*/ 1807 w 9384"/>
                <a:gd name="connsiteY22" fmla="*/ 4398 h 10000"/>
                <a:gd name="connsiteX23" fmla="*/ 1399 w 9384"/>
                <a:gd name="connsiteY23" fmla="*/ 5367 h 10000"/>
                <a:gd name="connsiteX24" fmla="*/ 1055 w 9384"/>
                <a:gd name="connsiteY24" fmla="*/ 6487 h 10000"/>
                <a:gd name="connsiteX25" fmla="*/ 576 w 9384"/>
                <a:gd name="connsiteY25" fmla="*/ 7787 h 10000"/>
                <a:gd name="connsiteX26" fmla="*/ 215 w 9384"/>
                <a:gd name="connsiteY26" fmla="*/ 8852 h 10000"/>
                <a:gd name="connsiteX27" fmla="*/ 40 w 9384"/>
                <a:gd name="connsiteY27" fmla="*/ 9281 h 10000"/>
                <a:gd name="connsiteX28" fmla="*/ 40 w 9384"/>
                <a:gd name="connsiteY28" fmla="*/ 9903 h 10000"/>
                <a:gd name="connsiteX29" fmla="*/ 288 w 9384"/>
                <a:gd name="connsiteY29" fmla="*/ 9903 h 10000"/>
                <a:gd name="connsiteX30" fmla="*/ 920 w 9384"/>
                <a:gd name="connsiteY30" fmla="*/ 9281 h 10000"/>
                <a:gd name="connsiteX31" fmla="*/ 1519 w 9384"/>
                <a:gd name="connsiteY31" fmla="*/ 8479 h 10000"/>
                <a:gd name="connsiteX32" fmla="*/ 2342 w 9384"/>
                <a:gd name="connsiteY32" fmla="*/ 7580 h 10000"/>
                <a:gd name="connsiteX33" fmla="*/ 3262 w 9384"/>
                <a:gd name="connsiteY33" fmla="*/ 6819 h 10000"/>
                <a:gd name="connsiteX34" fmla="*/ 4373 w 9384"/>
                <a:gd name="connsiteY34" fmla="*/ 5961 h 10000"/>
                <a:gd name="connsiteX35" fmla="*/ 5083 w 9384"/>
                <a:gd name="connsiteY35" fmla="*/ 5201 h 10000"/>
                <a:gd name="connsiteX36" fmla="*/ 5428 w 9384"/>
                <a:gd name="connsiteY36" fmla="*/ 4163 h 10000"/>
                <a:gd name="connsiteX37" fmla="*/ 5547 w 9384"/>
                <a:gd name="connsiteY37" fmla="*/ 2877 h 10000"/>
                <a:gd name="connsiteX38" fmla="*/ 5523 w 9384"/>
                <a:gd name="connsiteY38" fmla="*/ 2268 h 10000"/>
                <a:gd name="connsiteX39" fmla="*/ 5492 w 9384"/>
                <a:gd name="connsiteY39" fmla="*/ 2006 h 10000"/>
                <a:gd name="connsiteX40" fmla="*/ 5372 w 9384"/>
                <a:gd name="connsiteY40" fmla="*/ 1272 h 10000"/>
                <a:gd name="connsiteX41" fmla="*/ 5203 w 9384"/>
                <a:gd name="connsiteY41" fmla="*/ 816 h 10000"/>
                <a:gd name="connsiteX0" fmla="*/ 10000 w 10000"/>
                <a:gd name="connsiteY0" fmla="*/ 67 h 9984"/>
                <a:gd name="connsiteX1" fmla="*/ 8936 w 10000"/>
                <a:gd name="connsiteY1" fmla="*/ 95 h 9984"/>
                <a:gd name="connsiteX2" fmla="*/ 8100 w 10000"/>
                <a:gd name="connsiteY2" fmla="*/ 634 h 9984"/>
                <a:gd name="connsiteX3" fmla="*/ 7486 w 10000"/>
                <a:gd name="connsiteY3" fmla="*/ 1063 h 9984"/>
                <a:gd name="connsiteX4" fmla="*/ 6747 w 10000"/>
                <a:gd name="connsiteY4" fmla="*/ 1367 h 9984"/>
                <a:gd name="connsiteX5" fmla="*/ 5621 w 10000"/>
                <a:gd name="connsiteY5" fmla="*/ 1796 h 9984"/>
                <a:gd name="connsiteX6" fmla="*/ 4600 w 10000"/>
                <a:gd name="connsiteY6" fmla="*/ 2128 h 9984"/>
                <a:gd name="connsiteX7" fmla="*/ 4012 w 10000"/>
                <a:gd name="connsiteY7" fmla="*/ 2252 h 9984"/>
                <a:gd name="connsiteX8" fmla="*/ 3766 w 10000"/>
                <a:gd name="connsiteY8" fmla="*/ 2460 h 9984"/>
                <a:gd name="connsiteX9" fmla="*/ 3722 w 10000"/>
                <a:gd name="connsiteY9" fmla="*/ 2889 h 9984"/>
                <a:gd name="connsiteX10" fmla="*/ 3663 w 10000"/>
                <a:gd name="connsiteY10" fmla="*/ 3359 h 9984"/>
                <a:gd name="connsiteX11" fmla="*/ 3476 w 10000"/>
                <a:gd name="connsiteY11" fmla="*/ 3649 h 9984"/>
                <a:gd name="connsiteX12" fmla="*/ 3211 w 10000"/>
                <a:gd name="connsiteY12" fmla="*/ 3884 h 9984"/>
                <a:gd name="connsiteX13" fmla="*/ 3023 w 10000"/>
                <a:gd name="connsiteY13" fmla="*/ 3788 h 9984"/>
                <a:gd name="connsiteX14" fmla="*/ 2947 w 10000"/>
                <a:gd name="connsiteY14" fmla="*/ 3525 h 9984"/>
                <a:gd name="connsiteX15" fmla="*/ 2888 w 10000"/>
                <a:gd name="connsiteY15" fmla="*/ 3082 h 9984"/>
                <a:gd name="connsiteX16" fmla="*/ 2906 w 10000"/>
                <a:gd name="connsiteY16" fmla="*/ 2557 h 9984"/>
                <a:gd name="connsiteX17" fmla="*/ 2820 w 10000"/>
                <a:gd name="connsiteY17" fmla="*/ 2294 h 9984"/>
                <a:gd name="connsiteX18" fmla="*/ 2641 w 10000"/>
                <a:gd name="connsiteY18" fmla="*/ 2252 h 9984"/>
                <a:gd name="connsiteX19" fmla="*/ 2496 w 10000"/>
                <a:gd name="connsiteY19" fmla="*/ 2529 h 9984"/>
                <a:gd name="connsiteX20" fmla="*/ 2250 w 10000"/>
                <a:gd name="connsiteY20" fmla="*/ 3317 h 9984"/>
                <a:gd name="connsiteX21" fmla="*/ 1926 w 10000"/>
                <a:gd name="connsiteY21" fmla="*/ 4382 h 9984"/>
                <a:gd name="connsiteX22" fmla="*/ 1491 w 10000"/>
                <a:gd name="connsiteY22" fmla="*/ 5351 h 9984"/>
                <a:gd name="connsiteX23" fmla="*/ 1124 w 10000"/>
                <a:gd name="connsiteY23" fmla="*/ 6471 h 9984"/>
                <a:gd name="connsiteX24" fmla="*/ 614 w 10000"/>
                <a:gd name="connsiteY24" fmla="*/ 7771 h 9984"/>
                <a:gd name="connsiteX25" fmla="*/ 229 w 10000"/>
                <a:gd name="connsiteY25" fmla="*/ 8836 h 9984"/>
                <a:gd name="connsiteX26" fmla="*/ 43 w 10000"/>
                <a:gd name="connsiteY26" fmla="*/ 9265 h 9984"/>
                <a:gd name="connsiteX27" fmla="*/ 43 w 10000"/>
                <a:gd name="connsiteY27" fmla="*/ 9887 h 9984"/>
                <a:gd name="connsiteX28" fmla="*/ 307 w 10000"/>
                <a:gd name="connsiteY28" fmla="*/ 9887 h 9984"/>
                <a:gd name="connsiteX29" fmla="*/ 980 w 10000"/>
                <a:gd name="connsiteY29" fmla="*/ 9265 h 9984"/>
                <a:gd name="connsiteX30" fmla="*/ 1619 w 10000"/>
                <a:gd name="connsiteY30" fmla="*/ 8463 h 9984"/>
                <a:gd name="connsiteX31" fmla="*/ 2496 w 10000"/>
                <a:gd name="connsiteY31" fmla="*/ 7564 h 9984"/>
                <a:gd name="connsiteX32" fmla="*/ 3476 w 10000"/>
                <a:gd name="connsiteY32" fmla="*/ 6803 h 9984"/>
                <a:gd name="connsiteX33" fmla="*/ 4660 w 10000"/>
                <a:gd name="connsiteY33" fmla="*/ 5945 h 9984"/>
                <a:gd name="connsiteX34" fmla="*/ 5417 w 10000"/>
                <a:gd name="connsiteY34" fmla="*/ 5185 h 9984"/>
                <a:gd name="connsiteX35" fmla="*/ 5784 w 10000"/>
                <a:gd name="connsiteY35" fmla="*/ 4147 h 9984"/>
                <a:gd name="connsiteX36" fmla="*/ 5911 w 10000"/>
                <a:gd name="connsiteY36" fmla="*/ 2861 h 9984"/>
                <a:gd name="connsiteX37" fmla="*/ 5886 w 10000"/>
                <a:gd name="connsiteY37" fmla="*/ 2252 h 9984"/>
                <a:gd name="connsiteX38" fmla="*/ 5853 w 10000"/>
                <a:gd name="connsiteY38" fmla="*/ 1990 h 9984"/>
                <a:gd name="connsiteX39" fmla="*/ 5725 w 10000"/>
                <a:gd name="connsiteY39" fmla="*/ 1256 h 9984"/>
                <a:gd name="connsiteX40" fmla="*/ 5545 w 10000"/>
                <a:gd name="connsiteY40" fmla="*/ 800 h 9984"/>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5911 w 10000"/>
                <a:gd name="connsiteY35" fmla="*/ 2937 h 10071"/>
                <a:gd name="connsiteX36" fmla="*/ 5886 w 10000"/>
                <a:gd name="connsiteY36" fmla="*/ 2327 h 10071"/>
                <a:gd name="connsiteX37" fmla="*/ 5853 w 10000"/>
                <a:gd name="connsiteY37" fmla="*/ 2064 h 10071"/>
                <a:gd name="connsiteX38" fmla="*/ 5725 w 10000"/>
                <a:gd name="connsiteY38" fmla="*/ 1329 h 10071"/>
                <a:gd name="connsiteX39" fmla="*/ 5545 w 10000"/>
                <a:gd name="connsiteY39" fmla="*/ 872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5911 w 10000"/>
                <a:gd name="connsiteY35" fmla="*/ 2937 h 10071"/>
                <a:gd name="connsiteX36" fmla="*/ 5886 w 10000"/>
                <a:gd name="connsiteY36" fmla="*/ 2327 h 10071"/>
                <a:gd name="connsiteX37" fmla="*/ 5725 w 10000"/>
                <a:gd name="connsiteY37" fmla="*/ 1329 h 10071"/>
                <a:gd name="connsiteX38" fmla="*/ 5545 w 10000"/>
                <a:gd name="connsiteY38" fmla="*/ 872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5911 w 10000"/>
                <a:gd name="connsiteY35" fmla="*/ 2937 h 10071"/>
                <a:gd name="connsiteX36" fmla="*/ 5725 w 10000"/>
                <a:gd name="connsiteY36" fmla="*/ 1329 h 10071"/>
                <a:gd name="connsiteX37" fmla="*/ 5545 w 10000"/>
                <a:gd name="connsiteY37" fmla="*/ 872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5725 w 10000"/>
                <a:gd name="connsiteY35" fmla="*/ 1329 h 10071"/>
                <a:gd name="connsiteX36" fmla="*/ 5545 w 10000"/>
                <a:gd name="connsiteY36" fmla="*/ 872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5725 w 10000"/>
                <a:gd name="connsiteY35" fmla="*/ 1329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730 w 10000"/>
                <a:gd name="connsiteY32" fmla="*/ 6485 h 10071"/>
                <a:gd name="connsiteX33" fmla="*/ 5417 w 10000"/>
                <a:gd name="connsiteY33" fmla="*/ 5264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730 w 10000"/>
                <a:gd name="connsiteY32" fmla="*/ 6485 h 10071"/>
                <a:gd name="connsiteX33" fmla="*/ 5517 w 10000"/>
                <a:gd name="connsiteY33" fmla="*/ 5487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678 w 10000"/>
                <a:gd name="connsiteY31" fmla="*/ 7661 h 10071"/>
                <a:gd name="connsiteX32" fmla="*/ 4730 w 10000"/>
                <a:gd name="connsiteY32" fmla="*/ 6485 h 10071"/>
                <a:gd name="connsiteX33" fmla="*/ 5517 w 10000"/>
                <a:gd name="connsiteY33" fmla="*/ 5487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75 w 10000"/>
                <a:gd name="connsiteY30" fmla="*/ 8455 h 10071"/>
                <a:gd name="connsiteX31" fmla="*/ 3678 w 10000"/>
                <a:gd name="connsiteY31" fmla="*/ 7661 h 10071"/>
                <a:gd name="connsiteX32" fmla="*/ 4730 w 10000"/>
                <a:gd name="connsiteY32" fmla="*/ 6485 h 10071"/>
                <a:gd name="connsiteX33" fmla="*/ 5517 w 10000"/>
                <a:gd name="connsiteY33" fmla="*/ 5487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03 w 10000"/>
                <a:gd name="connsiteY29" fmla="*/ 8876 h 10071"/>
                <a:gd name="connsiteX30" fmla="*/ 2475 w 10000"/>
                <a:gd name="connsiteY30" fmla="*/ 8455 h 10071"/>
                <a:gd name="connsiteX31" fmla="*/ 3678 w 10000"/>
                <a:gd name="connsiteY31" fmla="*/ 7661 h 10071"/>
                <a:gd name="connsiteX32" fmla="*/ 4730 w 10000"/>
                <a:gd name="connsiteY32" fmla="*/ 6485 h 10071"/>
                <a:gd name="connsiteX33" fmla="*/ 5517 w 10000"/>
                <a:gd name="connsiteY33" fmla="*/ 5487 h 10071"/>
                <a:gd name="connsiteX34" fmla="*/ 6118 w 10000"/>
                <a:gd name="connsiteY34" fmla="*/ 4178 h 10071"/>
                <a:gd name="connsiteX35" fmla="*/ 6228 w 10000"/>
                <a:gd name="connsiteY35" fmla="*/ 1604 h 10071"/>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55 w 10055"/>
                <a:gd name="connsiteY5" fmla="*/ 2202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98 w 10055"/>
                <a:gd name="connsiteY25" fmla="*/ 9351 h 11955"/>
                <a:gd name="connsiteX26" fmla="*/ 43 w 10055"/>
                <a:gd name="connsiteY26" fmla="*/ 11858 h 11955"/>
                <a:gd name="connsiteX27" fmla="*/ 362 w 10055"/>
                <a:gd name="connsiteY27" fmla="*/ 9974 h 11955"/>
                <a:gd name="connsiteX28" fmla="*/ 1035 w 10055"/>
                <a:gd name="connsiteY28" fmla="*/ 9351 h 11955"/>
                <a:gd name="connsiteX29" fmla="*/ 1658 w 10055"/>
                <a:gd name="connsiteY29" fmla="*/ 8876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55 w 10055"/>
                <a:gd name="connsiteY5" fmla="*/ 2202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98 w 10055"/>
                <a:gd name="connsiteY25" fmla="*/ 9351 h 11955"/>
                <a:gd name="connsiteX26" fmla="*/ 43 w 10055"/>
                <a:gd name="connsiteY26" fmla="*/ 11858 h 11955"/>
                <a:gd name="connsiteX27" fmla="*/ 533 w 10055"/>
                <a:gd name="connsiteY27" fmla="*/ 10626 h 11955"/>
                <a:gd name="connsiteX28" fmla="*/ 1035 w 10055"/>
                <a:gd name="connsiteY28" fmla="*/ 9351 h 11955"/>
                <a:gd name="connsiteX29" fmla="*/ 1658 w 10055"/>
                <a:gd name="connsiteY29" fmla="*/ 8876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55 w 10055"/>
                <a:gd name="connsiteY5" fmla="*/ 2202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98 w 10055"/>
                <a:gd name="connsiteY25" fmla="*/ 9351 h 11955"/>
                <a:gd name="connsiteX26" fmla="*/ 43 w 10055"/>
                <a:gd name="connsiteY26" fmla="*/ 11858 h 11955"/>
                <a:gd name="connsiteX27" fmla="*/ 533 w 10055"/>
                <a:gd name="connsiteY27" fmla="*/ 10626 h 11955"/>
                <a:gd name="connsiteX28" fmla="*/ 1191 w 10055"/>
                <a:gd name="connsiteY28" fmla="*/ 9551 h 11955"/>
                <a:gd name="connsiteX29" fmla="*/ 1658 w 10055"/>
                <a:gd name="connsiteY29" fmla="*/ 8876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55 w 10055"/>
                <a:gd name="connsiteY5" fmla="*/ 2202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98 w 10055"/>
                <a:gd name="connsiteY25" fmla="*/ 9351 h 11955"/>
                <a:gd name="connsiteX26" fmla="*/ 43 w 10055"/>
                <a:gd name="connsiteY26" fmla="*/ 11858 h 11955"/>
                <a:gd name="connsiteX27" fmla="*/ 533 w 10055"/>
                <a:gd name="connsiteY27" fmla="*/ 10626 h 11955"/>
                <a:gd name="connsiteX28" fmla="*/ 1191 w 10055"/>
                <a:gd name="connsiteY28" fmla="*/ 9551 h 11955"/>
                <a:gd name="connsiteX29" fmla="*/ 1915 w 10055"/>
                <a:gd name="connsiteY29" fmla="*/ 8909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55 w 10055"/>
                <a:gd name="connsiteY5" fmla="*/ 2202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139 w 10055"/>
                <a:gd name="connsiteY25" fmla="*/ 10017 h 11955"/>
                <a:gd name="connsiteX26" fmla="*/ 43 w 10055"/>
                <a:gd name="connsiteY26" fmla="*/ 11858 h 11955"/>
                <a:gd name="connsiteX27" fmla="*/ 533 w 10055"/>
                <a:gd name="connsiteY27" fmla="*/ 10626 h 11955"/>
                <a:gd name="connsiteX28" fmla="*/ 1191 w 10055"/>
                <a:gd name="connsiteY28" fmla="*/ 9551 h 11955"/>
                <a:gd name="connsiteX29" fmla="*/ 1915 w 10055"/>
                <a:gd name="connsiteY29" fmla="*/ 8909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139 w 10055"/>
                <a:gd name="connsiteY25" fmla="*/ 10017 h 11955"/>
                <a:gd name="connsiteX26" fmla="*/ 43 w 10055"/>
                <a:gd name="connsiteY26" fmla="*/ 11858 h 11955"/>
                <a:gd name="connsiteX27" fmla="*/ 533 w 10055"/>
                <a:gd name="connsiteY27" fmla="*/ 10626 h 11955"/>
                <a:gd name="connsiteX28" fmla="*/ 1191 w 10055"/>
                <a:gd name="connsiteY28" fmla="*/ 9551 h 11955"/>
                <a:gd name="connsiteX29" fmla="*/ 1915 w 10055"/>
                <a:gd name="connsiteY29" fmla="*/ 8909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02 w 10055"/>
                <a:gd name="connsiteY12" fmla="*/ 3602 h 11955"/>
                <a:gd name="connsiteX13" fmla="*/ 2943 w 10055"/>
                <a:gd name="connsiteY13" fmla="*/ 3158 h 11955"/>
                <a:gd name="connsiteX14" fmla="*/ 2961 w 10055"/>
                <a:gd name="connsiteY14" fmla="*/ 2632 h 11955"/>
                <a:gd name="connsiteX15" fmla="*/ 2875 w 10055"/>
                <a:gd name="connsiteY15" fmla="*/ 2369 h 11955"/>
                <a:gd name="connsiteX16" fmla="*/ 2696 w 10055"/>
                <a:gd name="connsiteY16" fmla="*/ 2327 h 11955"/>
                <a:gd name="connsiteX17" fmla="*/ 2551 w 10055"/>
                <a:gd name="connsiteY17" fmla="*/ 2604 h 11955"/>
                <a:gd name="connsiteX18" fmla="*/ 2305 w 10055"/>
                <a:gd name="connsiteY18" fmla="*/ 3393 h 11955"/>
                <a:gd name="connsiteX19" fmla="*/ 1981 w 10055"/>
                <a:gd name="connsiteY19" fmla="*/ 4460 h 11955"/>
                <a:gd name="connsiteX20" fmla="*/ 1546 w 10055"/>
                <a:gd name="connsiteY20" fmla="*/ 5431 h 11955"/>
                <a:gd name="connsiteX21" fmla="*/ 1179 w 10055"/>
                <a:gd name="connsiteY21" fmla="*/ 6552 h 11955"/>
                <a:gd name="connsiteX22" fmla="*/ 669 w 10055"/>
                <a:gd name="connsiteY22" fmla="*/ 7854 h 11955"/>
                <a:gd name="connsiteX23" fmla="*/ 284 w 10055"/>
                <a:gd name="connsiteY23" fmla="*/ 8921 h 11955"/>
                <a:gd name="connsiteX24" fmla="*/ 139 w 10055"/>
                <a:gd name="connsiteY24" fmla="*/ 10017 h 11955"/>
                <a:gd name="connsiteX25" fmla="*/ 43 w 10055"/>
                <a:gd name="connsiteY25" fmla="*/ 11858 h 11955"/>
                <a:gd name="connsiteX26" fmla="*/ 533 w 10055"/>
                <a:gd name="connsiteY26" fmla="*/ 10626 h 11955"/>
                <a:gd name="connsiteX27" fmla="*/ 1191 w 10055"/>
                <a:gd name="connsiteY27" fmla="*/ 9551 h 11955"/>
                <a:gd name="connsiteX28" fmla="*/ 1915 w 10055"/>
                <a:gd name="connsiteY28" fmla="*/ 8909 h 11955"/>
                <a:gd name="connsiteX29" fmla="*/ 2530 w 10055"/>
                <a:gd name="connsiteY29" fmla="*/ 8455 h 11955"/>
                <a:gd name="connsiteX30" fmla="*/ 3733 w 10055"/>
                <a:gd name="connsiteY30" fmla="*/ 7661 h 11955"/>
                <a:gd name="connsiteX31" fmla="*/ 4785 w 10055"/>
                <a:gd name="connsiteY31" fmla="*/ 6485 h 11955"/>
                <a:gd name="connsiteX32" fmla="*/ 5572 w 10055"/>
                <a:gd name="connsiteY32" fmla="*/ 5487 h 11955"/>
                <a:gd name="connsiteX33" fmla="*/ 6173 w 10055"/>
                <a:gd name="connsiteY33" fmla="*/ 4178 h 11955"/>
                <a:gd name="connsiteX34" fmla="*/ 6283 w 10055"/>
                <a:gd name="connsiteY34"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266 w 10055"/>
                <a:gd name="connsiteY10" fmla="*/ 3961 h 11955"/>
                <a:gd name="connsiteX11" fmla="*/ 3002 w 10055"/>
                <a:gd name="connsiteY11" fmla="*/ 3602 h 11955"/>
                <a:gd name="connsiteX12" fmla="*/ 2943 w 10055"/>
                <a:gd name="connsiteY12" fmla="*/ 3158 h 11955"/>
                <a:gd name="connsiteX13" fmla="*/ 2961 w 10055"/>
                <a:gd name="connsiteY13" fmla="*/ 2632 h 11955"/>
                <a:gd name="connsiteX14" fmla="*/ 2875 w 10055"/>
                <a:gd name="connsiteY14" fmla="*/ 2369 h 11955"/>
                <a:gd name="connsiteX15" fmla="*/ 2696 w 10055"/>
                <a:gd name="connsiteY15" fmla="*/ 2327 h 11955"/>
                <a:gd name="connsiteX16" fmla="*/ 2551 w 10055"/>
                <a:gd name="connsiteY16" fmla="*/ 2604 h 11955"/>
                <a:gd name="connsiteX17" fmla="*/ 2305 w 10055"/>
                <a:gd name="connsiteY17" fmla="*/ 3393 h 11955"/>
                <a:gd name="connsiteX18" fmla="*/ 1981 w 10055"/>
                <a:gd name="connsiteY18" fmla="*/ 4460 h 11955"/>
                <a:gd name="connsiteX19" fmla="*/ 1546 w 10055"/>
                <a:gd name="connsiteY19" fmla="*/ 5431 h 11955"/>
                <a:gd name="connsiteX20" fmla="*/ 1179 w 10055"/>
                <a:gd name="connsiteY20" fmla="*/ 6552 h 11955"/>
                <a:gd name="connsiteX21" fmla="*/ 669 w 10055"/>
                <a:gd name="connsiteY21" fmla="*/ 7854 h 11955"/>
                <a:gd name="connsiteX22" fmla="*/ 284 w 10055"/>
                <a:gd name="connsiteY22" fmla="*/ 8921 h 11955"/>
                <a:gd name="connsiteX23" fmla="*/ 139 w 10055"/>
                <a:gd name="connsiteY23" fmla="*/ 10017 h 11955"/>
                <a:gd name="connsiteX24" fmla="*/ 43 w 10055"/>
                <a:gd name="connsiteY24" fmla="*/ 11858 h 11955"/>
                <a:gd name="connsiteX25" fmla="*/ 533 w 10055"/>
                <a:gd name="connsiteY25" fmla="*/ 10626 h 11955"/>
                <a:gd name="connsiteX26" fmla="*/ 1191 w 10055"/>
                <a:gd name="connsiteY26" fmla="*/ 9551 h 11955"/>
                <a:gd name="connsiteX27" fmla="*/ 1915 w 10055"/>
                <a:gd name="connsiteY27" fmla="*/ 8909 h 11955"/>
                <a:gd name="connsiteX28" fmla="*/ 2530 w 10055"/>
                <a:gd name="connsiteY28" fmla="*/ 8455 h 11955"/>
                <a:gd name="connsiteX29" fmla="*/ 3733 w 10055"/>
                <a:gd name="connsiteY29" fmla="*/ 7661 h 11955"/>
                <a:gd name="connsiteX30" fmla="*/ 4785 w 10055"/>
                <a:gd name="connsiteY30" fmla="*/ 6485 h 11955"/>
                <a:gd name="connsiteX31" fmla="*/ 5572 w 10055"/>
                <a:gd name="connsiteY31" fmla="*/ 5487 h 11955"/>
                <a:gd name="connsiteX32" fmla="*/ 6173 w 10055"/>
                <a:gd name="connsiteY32" fmla="*/ 4178 h 11955"/>
                <a:gd name="connsiteX33" fmla="*/ 6283 w 10055"/>
                <a:gd name="connsiteY33"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66 w 10055"/>
                <a:gd name="connsiteY9" fmla="*/ 3961 h 11955"/>
                <a:gd name="connsiteX10" fmla="*/ 3002 w 10055"/>
                <a:gd name="connsiteY10" fmla="*/ 3602 h 11955"/>
                <a:gd name="connsiteX11" fmla="*/ 2943 w 10055"/>
                <a:gd name="connsiteY11" fmla="*/ 3158 h 11955"/>
                <a:gd name="connsiteX12" fmla="*/ 2961 w 10055"/>
                <a:gd name="connsiteY12" fmla="*/ 2632 h 11955"/>
                <a:gd name="connsiteX13" fmla="*/ 2875 w 10055"/>
                <a:gd name="connsiteY13" fmla="*/ 2369 h 11955"/>
                <a:gd name="connsiteX14" fmla="*/ 2696 w 10055"/>
                <a:gd name="connsiteY14" fmla="*/ 2327 h 11955"/>
                <a:gd name="connsiteX15" fmla="*/ 2551 w 10055"/>
                <a:gd name="connsiteY15" fmla="*/ 2604 h 11955"/>
                <a:gd name="connsiteX16" fmla="*/ 2305 w 10055"/>
                <a:gd name="connsiteY16" fmla="*/ 3393 h 11955"/>
                <a:gd name="connsiteX17" fmla="*/ 1981 w 10055"/>
                <a:gd name="connsiteY17" fmla="*/ 4460 h 11955"/>
                <a:gd name="connsiteX18" fmla="*/ 1546 w 10055"/>
                <a:gd name="connsiteY18" fmla="*/ 5431 h 11955"/>
                <a:gd name="connsiteX19" fmla="*/ 1179 w 10055"/>
                <a:gd name="connsiteY19" fmla="*/ 6552 h 11955"/>
                <a:gd name="connsiteX20" fmla="*/ 669 w 10055"/>
                <a:gd name="connsiteY20" fmla="*/ 7854 h 11955"/>
                <a:gd name="connsiteX21" fmla="*/ 284 w 10055"/>
                <a:gd name="connsiteY21" fmla="*/ 8921 h 11955"/>
                <a:gd name="connsiteX22" fmla="*/ 139 w 10055"/>
                <a:gd name="connsiteY22" fmla="*/ 10017 h 11955"/>
                <a:gd name="connsiteX23" fmla="*/ 43 w 10055"/>
                <a:gd name="connsiteY23" fmla="*/ 11858 h 11955"/>
                <a:gd name="connsiteX24" fmla="*/ 533 w 10055"/>
                <a:gd name="connsiteY24" fmla="*/ 10626 h 11955"/>
                <a:gd name="connsiteX25" fmla="*/ 1191 w 10055"/>
                <a:gd name="connsiteY25" fmla="*/ 9551 h 11955"/>
                <a:gd name="connsiteX26" fmla="*/ 1915 w 10055"/>
                <a:gd name="connsiteY26" fmla="*/ 8909 h 11955"/>
                <a:gd name="connsiteX27" fmla="*/ 2530 w 10055"/>
                <a:gd name="connsiteY27" fmla="*/ 8455 h 11955"/>
                <a:gd name="connsiteX28" fmla="*/ 3733 w 10055"/>
                <a:gd name="connsiteY28" fmla="*/ 7661 h 11955"/>
                <a:gd name="connsiteX29" fmla="*/ 4785 w 10055"/>
                <a:gd name="connsiteY29" fmla="*/ 6485 h 11955"/>
                <a:gd name="connsiteX30" fmla="*/ 5572 w 10055"/>
                <a:gd name="connsiteY30" fmla="*/ 5487 h 11955"/>
                <a:gd name="connsiteX31" fmla="*/ 6173 w 10055"/>
                <a:gd name="connsiteY31" fmla="*/ 4178 h 11955"/>
                <a:gd name="connsiteX32" fmla="*/ 6283 w 10055"/>
                <a:gd name="connsiteY32"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66 w 10055"/>
                <a:gd name="connsiteY9" fmla="*/ 3961 h 11955"/>
                <a:gd name="connsiteX10" fmla="*/ 3002 w 10055"/>
                <a:gd name="connsiteY10" fmla="*/ 3602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66 w 10055"/>
                <a:gd name="connsiteY9" fmla="*/ 3961 h 11955"/>
                <a:gd name="connsiteX10" fmla="*/ 2811 w 10055"/>
                <a:gd name="connsiteY10" fmla="*/ 3727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06 w 10055"/>
                <a:gd name="connsiteY9" fmla="*/ 4433 h 11955"/>
                <a:gd name="connsiteX10" fmla="*/ 2811 w 10055"/>
                <a:gd name="connsiteY10" fmla="*/ 3727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06 w 10055"/>
                <a:gd name="connsiteY9" fmla="*/ 4433 h 11955"/>
                <a:gd name="connsiteX10" fmla="*/ 2799 w 10055"/>
                <a:gd name="connsiteY10" fmla="*/ 3966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06 w 10055"/>
                <a:gd name="connsiteY9" fmla="*/ 4433 h 11955"/>
                <a:gd name="connsiteX10" fmla="*/ 2799 w 10055"/>
                <a:gd name="connsiteY10" fmla="*/ 3966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665 w 10055"/>
                <a:gd name="connsiteY8" fmla="*/ 3758 h 11955"/>
                <a:gd name="connsiteX9" fmla="*/ 3206 w 10055"/>
                <a:gd name="connsiteY9" fmla="*/ 4433 h 11955"/>
                <a:gd name="connsiteX10" fmla="*/ 2799 w 10055"/>
                <a:gd name="connsiteY10" fmla="*/ 3966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42 w 10055"/>
                <a:gd name="connsiteY7" fmla="*/ 2868 h 11955"/>
                <a:gd name="connsiteX8" fmla="*/ 3665 w 10055"/>
                <a:gd name="connsiteY8" fmla="*/ 3758 h 11955"/>
                <a:gd name="connsiteX9" fmla="*/ 3206 w 10055"/>
                <a:gd name="connsiteY9" fmla="*/ 4433 h 11955"/>
                <a:gd name="connsiteX10" fmla="*/ 2799 w 10055"/>
                <a:gd name="connsiteY10" fmla="*/ 3966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3842 w 10055"/>
                <a:gd name="connsiteY6" fmla="*/ 2868 h 11955"/>
                <a:gd name="connsiteX7" fmla="*/ 3665 w 10055"/>
                <a:gd name="connsiteY7" fmla="*/ 3758 h 11955"/>
                <a:gd name="connsiteX8" fmla="*/ 3206 w 10055"/>
                <a:gd name="connsiteY8" fmla="*/ 4433 h 11955"/>
                <a:gd name="connsiteX9" fmla="*/ 2799 w 10055"/>
                <a:gd name="connsiteY9" fmla="*/ 3966 h 11955"/>
                <a:gd name="connsiteX10" fmla="*/ 2961 w 10055"/>
                <a:gd name="connsiteY10" fmla="*/ 2632 h 11955"/>
                <a:gd name="connsiteX11" fmla="*/ 2875 w 10055"/>
                <a:gd name="connsiteY11" fmla="*/ 2369 h 11955"/>
                <a:gd name="connsiteX12" fmla="*/ 2696 w 10055"/>
                <a:gd name="connsiteY12" fmla="*/ 2327 h 11955"/>
                <a:gd name="connsiteX13" fmla="*/ 2551 w 10055"/>
                <a:gd name="connsiteY13" fmla="*/ 2604 h 11955"/>
                <a:gd name="connsiteX14" fmla="*/ 2305 w 10055"/>
                <a:gd name="connsiteY14" fmla="*/ 3393 h 11955"/>
                <a:gd name="connsiteX15" fmla="*/ 1981 w 10055"/>
                <a:gd name="connsiteY15" fmla="*/ 4460 h 11955"/>
                <a:gd name="connsiteX16" fmla="*/ 1546 w 10055"/>
                <a:gd name="connsiteY16" fmla="*/ 5431 h 11955"/>
                <a:gd name="connsiteX17" fmla="*/ 1179 w 10055"/>
                <a:gd name="connsiteY17" fmla="*/ 6552 h 11955"/>
                <a:gd name="connsiteX18" fmla="*/ 669 w 10055"/>
                <a:gd name="connsiteY18" fmla="*/ 7854 h 11955"/>
                <a:gd name="connsiteX19" fmla="*/ 284 w 10055"/>
                <a:gd name="connsiteY19" fmla="*/ 8921 h 11955"/>
                <a:gd name="connsiteX20" fmla="*/ 139 w 10055"/>
                <a:gd name="connsiteY20" fmla="*/ 10017 h 11955"/>
                <a:gd name="connsiteX21" fmla="*/ 43 w 10055"/>
                <a:gd name="connsiteY21" fmla="*/ 11858 h 11955"/>
                <a:gd name="connsiteX22" fmla="*/ 533 w 10055"/>
                <a:gd name="connsiteY22" fmla="*/ 10626 h 11955"/>
                <a:gd name="connsiteX23" fmla="*/ 1191 w 10055"/>
                <a:gd name="connsiteY23" fmla="*/ 9551 h 11955"/>
                <a:gd name="connsiteX24" fmla="*/ 1915 w 10055"/>
                <a:gd name="connsiteY24" fmla="*/ 8909 h 11955"/>
                <a:gd name="connsiteX25" fmla="*/ 2530 w 10055"/>
                <a:gd name="connsiteY25" fmla="*/ 8455 h 11955"/>
                <a:gd name="connsiteX26" fmla="*/ 3733 w 10055"/>
                <a:gd name="connsiteY26" fmla="*/ 7661 h 11955"/>
                <a:gd name="connsiteX27" fmla="*/ 4785 w 10055"/>
                <a:gd name="connsiteY27" fmla="*/ 6485 h 11955"/>
                <a:gd name="connsiteX28" fmla="*/ 5572 w 10055"/>
                <a:gd name="connsiteY28" fmla="*/ 5487 h 11955"/>
                <a:gd name="connsiteX29" fmla="*/ 6173 w 10055"/>
                <a:gd name="connsiteY29" fmla="*/ 4178 h 11955"/>
                <a:gd name="connsiteX30" fmla="*/ 6283 w 10055"/>
                <a:gd name="connsiteY30"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818 w 10055"/>
                <a:gd name="connsiteY5" fmla="*/ 2643 h 11955"/>
                <a:gd name="connsiteX6" fmla="*/ 3842 w 10055"/>
                <a:gd name="connsiteY6" fmla="*/ 2868 h 11955"/>
                <a:gd name="connsiteX7" fmla="*/ 3665 w 10055"/>
                <a:gd name="connsiteY7" fmla="*/ 3758 h 11955"/>
                <a:gd name="connsiteX8" fmla="*/ 3206 w 10055"/>
                <a:gd name="connsiteY8" fmla="*/ 4433 h 11955"/>
                <a:gd name="connsiteX9" fmla="*/ 2799 w 10055"/>
                <a:gd name="connsiteY9" fmla="*/ 3966 h 11955"/>
                <a:gd name="connsiteX10" fmla="*/ 2961 w 10055"/>
                <a:gd name="connsiteY10" fmla="*/ 2632 h 11955"/>
                <a:gd name="connsiteX11" fmla="*/ 2875 w 10055"/>
                <a:gd name="connsiteY11" fmla="*/ 2369 h 11955"/>
                <a:gd name="connsiteX12" fmla="*/ 2696 w 10055"/>
                <a:gd name="connsiteY12" fmla="*/ 2327 h 11955"/>
                <a:gd name="connsiteX13" fmla="*/ 2551 w 10055"/>
                <a:gd name="connsiteY13" fmla="*/ 2604 h 11955"/>
                <a:gd name="connsiteX14" fmla="*/ 2305 w 10055"/>
                <a:gd name="connsiteY14" fmla="*/ 3393 h 11955"/>
                <a:gd name="connsiteX15" fmla="*/ 1981 w 10055"/>
                <a:gd name="connsiteY15" fmla="*/ 4460 h 11955"/>
                <a:gd name="connsiteX16" fmla="*/ 1546 w 10055"/>
                <a:gd name="connsiteY16" fmla="*/ 5431 h 11955"/>
                <a:gd name="connsiteX17" fmla="*/ 1179 w 10055"/>
                <a:gd name="connsiteY17" fmla="*/ 6552 h 11955"/>
                <a:gd name="connsiteX18" fmla="*/ 669 w 10055"/>
                <a:gd name="connsiteY18" fmla="*/ 7854 h 11955"/>
                <a:gd name="connsiteX19" fmla="*/ 284 w 10055"/>
                <a:gd name="connsiteY19" fmla="*/ 8921 h 11955"/>
                <a:gd name="connsiteX20" fmla="*/ 139 w 10055"/>
                <a:gd name="connsiteY20" fmla="*/ 10017 h 11955"/>
                <a:gd name="connsiteX21" fmla="*/ 43 w 10055"/>
                <a:gd name="connsiteY21" fmla="*/ 11858 h 11955"/>
                <a:gd name="connsiteX22" fmla="*/ 533 w 10055"/>
                <a:gd name="connsiteY22" fmla="*/ 10626 h 11955"/>
                <a:gd name="connsiteX23" fmla="*/ 1191 w 10055"/>
                <a:gd name="connsiteY23" fmla="*/ 9551 h 11955"/>
                <a:gd name="connsiteX24" fmla="*/ 1915 w 10055"/>
                <a:gd name="connsiteY24" fmla="*/ 8909 h 11955"/>
                <a:gd name="connsiteX25" fmla="*/ 2530 w 10055"/>
                <a:gd name="connsiteY25" fmla="*/ 8455 h 11955"/>
                <a:gd name="connsiteX26" fmla="*/ 3733 w 10055"/>
                <a:gd name="connsiteY26" fmla="*/ 7661 h 11955"/>
                <a:gd name="connsiteX27" fmla="*/ 4785 w 10055"/>
                <a:gd name="connsiteY27" fmla="*/ 6485 h 11955"/>
                <a:gd name="connsiteX28" fmla="*/ 5572 w 10055"/>
                <a:gd name="connsiteY28" fmla="*/ 5487 h 11955"/>
                <a:gd name="connsiteX29" fmla="*/ 6173 w 10055"/>
                <a:gd name="connsiteY29" fmla="*/ 4178 h 11955"/>
                <a:gd name="connsiteX30" fmla="*/ 6283 w 10055"/>
                <a:gd name="connsiteY30"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818 w 10055"/>
                <a:gd name="connsiteY5" fmla="*/ 2643 h 11955"/>
                <a:gd name="connsiteX6" fmla="*/ 3842 w 10055"/>
                <a:gd name="connsiteY6" fmla="*/ 2868 h 11955"/>
                <a:gd name="connsiteX7" fmla="*/ 3665 w 10055"/>
                <a:gd name="connsiteY7" fmla="*/ 3758 h 11955"/>
                <a:gd name="connsiteX8" fmla="*/ 3206 w 10055"/>
                <a:gd name="connsiteY8" fmla="*/ 4433 h 11955"/>
                <a:gd name="connsiteX9" fmla="*/ 2799 w 10055"/>
                <a:gd name="connsiteY9" fmla="*/ 3966 h 11955"/>
                <a:gd name="connsiteX10" fmla="*/ 2961 w 10055"/>
                <a:gd name="connsiteY10" fmla="*/ 2632 h 11955"/>
                <a:gd name="connsiteX11" fmla="*/ 2875 w 10055"/>
                <a:gd name="connsiteY11" fmla="*/ 2369 h 11955"/>
                <a:gd name="connsiteX12" fmla="*/ 2696 w 10055"/>
                <a:gd name="connsiteY12" fmla="*/ 2327 h 11955"/>
                <a:gd name="connsiteX13" fmla="*/ 2551 w 10055"/>
                <a:gd name="connsiteY13" fmla="*/ 2604 h 11955"/>
                <a:gd name="connsiteX14" fmla="*/ 2305 w 10055"/>
                <a:gd name="connsiteY14" fmla="*/ 3393 h 11955"/>
                <a:gd name="connsiteX15" fmla="*/ 1981 w 10055"/>
                <a:gd name="connsiteY15" fmla="*/ 4460 h 11955"/>
                <a:gd name="connsiteX16" fmla="*/ 1598 w 10055"/>
                <a:gd name="connsiteY16" fmla="*/ 5498 h 11955"/>
                <a:gd name="connsiteX17" fmla="*/ 1179 w 10055"/>
                <a:gd name="connsiteY17" fmla="*/ 6552 h 11955"/>
                <a:gd name="connsiteX18" fmla="*/ 669 w 10055"/>
                <a:gd name="connsiteY18" fmla="*/ 7854 h 11955"/>
                <a:gd name="connsiteX19" fmla="*/ 284 w 10055"/>
                <a:gd name="connsiteY19" fmla="*/ 8921 h 11955"/>
                <a:gd name="connsiteX20" fmla="*/ 139 w 10055"/>
                <a:gd name="connsiteY20" fmla="*/ 10017 h 11955"/>
                <a:gd name="connsiteX21" fmla="*/ 43 w 10055"/>
                <a:gd name="connsiteY21" fmla="*/ 11858 h 11955"/>
                <a:gd name="connsiteX22" fmla="*/ 533 w 10055"/>
                <a:gd name="connsiteY22" fmla="*/ 10626 h 11955"/>
                <a:gd name="connsiteX23" fmla="*/ 1191 w 10055"/>
                <a:gd name="connsiteY23" fmla="*/ 9551 h 11955"/>
                <a:gd name="connsiteX24" fmla="*/ 1915 w 10055"/>
                <a:gd name="connsiteY24" fmla="*/ 8909 h 11955"/>
                <a:gd name="connsiteX25" fmla="*/ 2530 w 10055"/>
                <a:gd name="connsiteY25" fmla="*/ 8455 h 11955"/>
                <a:gd name="connsiteX26" fmla="*/ 3733 w 10055"/>
                <a:gd name="connsiteY26" fmla="*/ 7661 h 11955"/>
                <a:gd name="connsiteX27" fmla="*/ 4785 w 10055"/>
                <a:gd name="connsiteY27" fmla="*/ 6485 h 11955"/>
                <a:gd name="connsiteX28" fmla="*/ 5572 w 10055"/>
                <a:gd name="connsiteY28" fmla="*/ 5487 h 11955"/>
                <a:gd name="connsiteX29" fmla="*/ 6173 w 10055"/>
                <a:gd name="connsiteY29" fmla="*/ 4178 h 11955"/>
                <a:gd name="connsiteX30" fmla="*/ 6283 w 10055"/>
                <a:gd name="connsiteY30" fmla="*/ 1604 h 11955"/>
                <a:gd name="connsiteX0" fmla="*/ 11437 w 11437"/>
                <a:gd name="connsiteY0" fmla="*/ 487 h 11885"/>
                <a:gd name="connsiteX1" fmla="*/ 8991 w 11437"/>
                <a:gd name="connsiteY1" fmla="*/ 96 h 11885"/>
                <a:gd name="connsiteX2" fmla="*/ 7541 w 11437"/>
                <a:gd name="connsiteY2" fmla="*/ 1066 h 11885"/>
                <a:gd name="connsiteX3" fmla="*/ 6802 w 11437"/>
                <a:gd name="connsiteY3" fmla="*/ 1370 h 11885"/>
                <a:gd name="connsiteX4" fmla="*/ 5676 w 11437"/>
                <a:gd name="connsiteY4" fmla="*/ 1800 h 11885"/>
                <a:gd name="connsiteX5" fmla="*/ 4818 w 11437"/>
                <a:gd name="connsiteY5" fmla="*/ 2573 h 11885"/>
                <a:gd name="connsiteX6" fmla="*/ 3842 w 11437"/>
                <a:gd name="connsiteY6" fmla="*/ 2798 h 11885"/>
                <a:gd name="connsiteX7" fmla="*/ 3665 w 11437"/>
                <a:gd name="connsiteY7" fmla="*/ 3688 h 11885"/>
                <a:gd name="connsiteX8" fmla="*/ 3206 w 11437"/>
                <a:gd name="connsiteY8" fmla="*/ 4363 h 11885"/>
                <a:gd name="connsiteX9" fmla="*/ 2799 w 11437"/>
                <a:gd name="connsiteY9" fmla="*/ 3896 h 11885"/>
                <a:gd name="connsiteX10" fmla="*/ 2961 w 11437"/>
                <a:gd name="connsiteY10" fmla="*/ 2562 h 11885"/>
                <a:gd name="connsiteX11" fmla="*/ 2875 w 11437"/>
                <a:gd name="connsiteY11" fmla="*/ 2299 h 11885"/>
                <a:gd name="connsiteX12" fmla="*/ 2696 w 11437"/>
                <a:gd name="connsiteY12" fmla="*/ 2257 h 11885"/>
                <a:gd name="connsiteX13" fmla="*/ 2551 w 11437"/>
                <a:gd name="connsiteY13" fmla="*/ 2534 h 11885"/>
                <a:gd name="connsiteX14" fmla="*/ 2305 w 11437"/>
                <a:gd name="connsiteY14" fmla="*/ 3323 h 11885"/>
                <a:gd name="connsiteX15" fmla="*/ 1981 w 11437"/>
                <a:gd name="connsiteY15" fmla="*/ 4390 h 11885"/>
                <a:gd name="connsiteX16" fmla="*/ 1598 w 11437"/>
                <a:gd name="connsiteY16" fmla="*/ 5428 h 11885"/>
                <a:gd name="connsiteX17" fmla="*/ 1179 w 11437"/>
                <a:gd name="connsiteY17" fmla="*/ 6482 h 11885"/>
                <a:gd name="connsiteX18" fmla="*/ 669 w 11437"/>
                <a:gd name="connsiteY18" fmla="*/ 7784 h 11885"/>
                <a:gd name="connsiteX19" fmla="*/ 284 w 11437"/>
                <a:gd name="connsiteY19" fmla="*/ 8851 h 11885"/>
                <a:gd name="connsiteX20" fmla="*/ 139 w 11437"/>
                <a:gd name="connsiteY20" fmla="*/ 9947 h 11885"/>
                <a:gd name="connsiteX21" fmla="*/ 43 w 11437"/>
                <a:gd name="connsiteY21" fmla="*/ 11788 h 11885"/>
                <a:gd name="connsiteX22" fmla="*/ 533 w 11437"/>
                <a:gd name="connsiteY22" fmla="*/ 10556 h 11885"/>
                <a:gd name="connsiteX23" fmla="*/ 1191 w 11437"/>
                <a:gd name="connsiteY23" fmla="*/ 9481 h 11885"/>
                <a:gd name="connsiteX24" fmla="*/ 1915 w 11437"/>
                <a:gd name="connsiteY24" fmla="*/ 8839 h 11885"/>
                <a:gd name="connsiteX25" fmla="*/ 2530 w 11437"/>
                <a:gd name="connsiteY25" fmla="*/ 8385 h 11885"/>
                <a:gd name="connsiteX26" fmla="*/ 3733 w 11437"/>
                <a:gd name="connsiteY26" fmla="*/ 7591 h 11885"/>
                <a:gd name="connsiteX27" fmla="*/ 4785 w 11437"/>
                <a:gd name="connsiteY27" fmla="*/ 6415 h 11885"/>
                <a:gd name="connsiteX28" fmla="*/ 5572 w 11437"/>
                <a:gd name="connsiteY28" fmla="*/ 5417 h 11885"/>
                <a:gd name="connsiteX29" fmla="*/ 6173 w 11437"/>
                <a:gd name="connsiteY29" fmla="*/ 4108 h 11885"/>
                <a:gd name="connsiteX30" fmla="*/ 6283 w 11437"/>
                <a:gd name="connsiteY30" fmla="*/ 1534 h 11885"/>
                <a:gd name="connsiteX0" fmla="*/ 11437 w 11437"/>
                <a:gd name="connsiteY0" fmla="*/ 487 h 11885"/>
                <a:gd name="connsiteX1" fmla="*/ 8991 w 11437"/>
                <a:gd name="connsiteY1" fmla="*/ 96 h 11885"/>
                <a:gd name="connsiteX2" fmla="*/ 7541 w 11437"/>
                <a:gd name="connsiteY2" fmla="*/ 1066 h 11885"/>
                <a:gd name="connsiteX3" fmla="*/ 6802 w 11437"/>
                <a:gd name="connsiteY3" fmla="*/ 1370 h 11885"/>
                <a:gd name="connsiteX4" fmla="*/ 5676 w 11437"/>
                <a:gd name="connsiteY4" fmla="*/ 1800 h 11885"/>
                <a:gd name="connsiteX5" fmla="*/ 4818 w 11437"/>
                <a:gd name="connsiteY5" fmla="*/ 2573 h 11885"/>
                <a:gd name="connsiteX6" fmla="*/ 3842 w 11437"/>
                <a:gd name="connsiteY6" fmla="*/ 2798 h 11885"/>
                <a:gd name="connsiteX7" fmla="*/ 3665 w 11437"/>
                <a:gd name="connsiteY7" fmla="*/ 3688 h 11885"/>
                <a:gd name="connsiteX8" fmla="*/ 3206 w 11437"/>
                <a:gd name="connsiteY8" fmla="*/ 4363 h 11885"/>
                <a:gd name="connsiteX9" fmla="*/ 2799 w 11437"/>
                <a:gd name="connsiteY9" fmla="*/ 3896 h 11885"/>
                <a:gd name="connsiteX10" fmla="*/ 2961 w 11437"/>
                <a:gd name="connsiteY10" fmla="*/ 2562 h 11885"/>
                <a:gd name="connsiteX11" fmla="*/ 2875 w 11437"/>
                <a:gd name="connsiteY11" fmla="*/ 2299 h 11885"/>
                <a:gd name="connsiteX12" fmla="*/ 2696 w 11437"/>
                <a:gd name="connsiteY12" fmla="*/ 2257 h 11885"/>
                <a:gd name="connsiteX13" fmla="*/ 2551 w 11437"/>
                <a:gd name="connsiteY13" fmla="*/ 2534 h 11885"/>
                <a:gd name="connsiteX14" fmla="*/ 2305 w 11437"/>
                <a:gd name="connsiteY14" fmla="*/ 3323 h 11885"/>
                <a:gd name="connsiteX15" fmla="*/ 1981 w 11437"/>
                <a:gd name="connsiteY15" fmla="*/ 4390 h 11885"/>
                <a:gd name="connsiteX16" fmla="*/ 1598 w 11437"/>
                <a:gd name="connsiteY16" fmla="*/ 5428 h 11885"/>
                <a:gd name="connsiteX17" fmla="*/ 1179 w 11437"/>
                <a:gd name="connsiteY17" fmla="*/ 6482 h 11885"/>
                <a:gd name="connsiteX18" fmla="*/ 669 w 11437"/>
                <a:gd name="connsiteY18" fmla="*/ 7784 h 11885"/>
                <a:gd name="connsiteX19" fmla="*/ 284 w 11437"/>
                <a:gd name="connsiteY19" fmla="*/ 8851 h 11885"/>
                <a:gd name="connsiteX20" fmla="*/ 139 w 11437"/>
                <a:gd name="connsiteY20" fmla="*/ 9947 h 11885"/>
                <a:gd name="connsiteX21" fmla="*/ 43 w 11437"/>
                <a:gd name="connsiteY21" fmla="*/ 11788 h 11885"/>
                <a:gd name="connsiteX22" fmla="*/ 533 w 11437"/>
                <a:gd name="connsiteY22" fmla="*/ 10556 h 11885"/>
                <a:gd name="connsiteX23" fmla="*/ 1191 w 11437"/>
                <a:gd name="connsiteY23" fmla="*/ 9481 h 11885"/>
                <a:gd name="connsiteX24" fmla="*/ 1915 w 11437"/>
                <a:gd name="connsiteY24" fmla="*/ 8839 h 11885"/>
                <a:gd name="connsiteX25" fmla="*/ 2530 w 11437"/>
                <a:gd name="connsiteY25" fmla="*/ 8385 h 11885"/>
                <a:gd name="connsiteX26" fmla="*/ 3733 w 11437"/>
                <a:gd name="connsiteY26" fmla="*/ 7591 h 11885"/>
                <a:gd name="connsiteX27" fmla="*/ 4785 w 11437"/>
                <a:gd name="connsiteY27" fmla="*/ 6415 h 11885"/>
                <a:gd name="connsiteX28" fmla="*/ 5572 w 11437"/>
                <a:gd name="connsiteY28" fmla="*/ 5417 h 11885"/>
                <a:gd name="connsiteX29" fmla="*/ 6173 w 11437"/>
                <a:gd name="connsiteY29" fmla="*/ 4108 h 11885"/>
                <a:gd name="connsiteX30" fmla="*/ 6283 w 11437"/>
                <a:gd name="connsiteY30" fmla="*/ 1534 h 11885"/>
                <a:gd name="connsiteX0" fmla="*/ 11437 w 11437"/>
                <a:gd name="connsiteY0" fmla="*/ 487 h 11885"/>
                <a:gd name="connsiteX1" fmla="*/ 8991 w 11437"/>
                <a:gd name="connsiteY1" fmla="*/ 96 h 11885"/>
                <a:gd name="connsiteX2" fmla="*/ 7541 w 11437"/>
                <a:gd name="connsiteY2" fmla="*/ 1066 h 11885"/>
                <a:gd name="connsiteX3" fmla="*/ 5676 w 11437"/>
                <a:gd name="connsiteY3" fmla="*/ 1800 h 11885"/>
                <a:gd name="connsiteX4" fmla="*/ 4818 w 11437"/>
                <a:gd name="connsiteY4" fmla="*/ 2573 h 11885"/>
                <a:gd name="connsiteX5" fmla="*/ 3842 w 11437"/>
                <a:gd name="connsiteY5" fmla="*/ 2798 h 11885"/>
                <a:gd name="connsiteX6" fmla="*/ 3665 w 11437"/>
                <a:gd name="connsiteY6" fmla="*/ 3688 h 11885"/>
                <a:gd name="connsiteX7" fmla="*/ 3206 w 11437"/>
                <a:gd name="connsiteY7" fmla="*/ 4363 h 11885"/>
                <a:gd name="connsiteX8" fmla="*/ 2799 w 11437"/>
                <a:gd name="connsiteY8" fmla="*/ 3896 h 11885"/>
                <a:gd name="connsiteX9" fmla="*/ 2961 w 11437"/>
                <a:gd name="connsiteY9" fmla="*/ 2562 h 11885"/>
                <a:gd name="connsiteX10" fmla="*/ 2875 w 11437"/>
                <a:gd name="connsiteY10" fmla="*/ 2299 h 11885"/>
                <a:gd name="connsiteX11" fmla="*/ 2696 w 11437"/>
                <a:gd name="connsiteY11" fmla="*/ 2257 h 11885"/>
                <a:gd name="connsiteX12" fmla="*/ 2551 w 11437"/>
                <a:gd name="connsiteY12" fmla="*/ 2534 h 11885"/>
                <a:gd name="connsiteX13" fmla="*/ 2305 w 11437"/>
                <a:gd name="connsiteY13" fmla="*/ 3323 h 11885"/>
                <a:gd name="connsiteX14" fmla="*/ 1981 w 11437"/>
                <a:gd name="connsiteY14" fmla="*/ 4390 h 11885"/>
                <a:gd name="connsiteX15" fmla="*/ 1598 w 11437"/>
                <a:gd name="connsiteY15" fmla="*/ 5428 h 11885"/>
                <a:gd name="connsiteX16" fmla="*/ 1179 w 11437"/>
                <a:gd name="connsiteY16" fmla="*/ 6482 h 11885"/>
                <a:gd name="connsiteX17" fmla="*/ 669 w 11437"/>
                <a:gd name="connsiteY17" fmla="*/ 7784 h 11885"/>
                <a:gd name="connsiteX18" fmla="*/ 284 w 11437"/>
                <a:gd name="connsiteY18" fmla="*/ 8851 h 11885"/>
                <a:gd name="connsiteX19" fmla="*/ 139 w 11437"/>
                <a:gd name="connsiteY19" fmla="*/ 9947 h 11885"/>
                <a:gd name="connsiteX20" fmla="*/ 43 w 11437"/>
                <a:gd name="connsiteY20" fmla="*/ 11788 h 11885"/>
                <a:gd name="connsiteX21" fmla="*/ 533 w 11437"/>
                <a:gd name="connsiteY21" fmla="*/ 10556 h 11885"/>
                <a:gd name="connsiteX22" fmla="*/ 1191 w 11437"/>
                <a:gd name="connsiteY22" fmla="*/ 9481 h 11885"/>
                <a:gd name="connsiteX23" fmla="*/ 1915 w 11437"/>
                <a:gd name="connsiteY23" fmla="*/ 8839 h 11885"/>
                <a:gd name="connsiteX24" fmla="*/ 2530 w 11437"/>
                <a:gd name="connsiteY24" fmla="*/ 8385 h 11885"/>
                <a:gd name="connsiteX25" fmla="*/ 3733 w 11437"/>
                <a:gd name="connsiteY25" fmla="*/ 7591 h 11885"/>
                <a:gd name="connsiteX26" fmla="*/ 4785 w 11437"/>
                <a:gd name="connsiteY26" fmla="*/ 6415 h 11885"/>
                <a:gd name="connsiteX27" fmla="*/ 5572 w 11437"/>
                <a:gd name="connsiteY27" fmla="*/ 5417 h 11885"/>
                <a:gd name="connsiteX28" fmla="*/ 6173 w 11437"/>
                <a:gd name="connsiteY28" fmla="*/ 4108 h 11885"/>
                <a:gd name="connsiteX29" fmla="*/ 6283 w 11437"/>
                <a:gd name="connsiteY29" fmla="*/ 1534 h 11885"/>
                <a:gd name="connsiteX0" fmla="*/ 11437 w 11437"/>
                <a:gd name="connsiteY0" fmla="*/ 487 h 11885"/>
                <a:gd name="connsiteX1" fmla="*/ 8991 w 11437"/>
                <a:gd name="connsiteY1" fmla="*/ 96 h 11885"/>
                <a:gd name="connsiteX2" fmla="*/ 7541 w 11437"/>
                <a:gd name="connsiteY2" fmla="*/ 1066 h 11885"/>
                <a:gd name="connsiteX3" fmla="*/ 5676 w 11437"/>
                <a:gd name="connsiteY3" fmla="*/ 1800 h 11885"/>
                <a:gd name="connsiteX4" fmla="*/ 4818 w 11437"/>
                <a:gd name="connsiteY4" fmla="*/ 2573 h 11885"/>
                <a:gd name="connsiteX5" fmla="*/ 3842 w 11437"/>
                <a:gd name="connsiteY5" fmla="*/ 2798 h 11885"/>
                <a:gd name="connsiteX6" fmla="*/ 3665 w 11437"/>
                <a:gd name="connsiteY6" fmla="*/ 3688 h 11885"/>
                <a:gd name="connsiteX7" fmla="*/ 3206 w 11437"/>
                <a:gd name="connsiteY7" fmla="*/ 4363 h 11885"/>
                <a:gd name="connsiteX8" fmla="*/ 2799 w 11437"/>
                <a:gd name="connsiteY8" fmla="*/ 3896 h 11885"/>
                <a:gd name="connsiteX9" fmla="*/ 2961 w 11437"/>
                <a:gd name="connsiteY9" fmla="*/ 2562 h 11885"/>
                <a:gd name="connsiteX10" fmla="*/ 2875 w 11437"/>
                <a:gd name="connsiteY10" fmla="*/ 2299 h 11885"/>
                <a:gd name="connsiteX11" fmla="*/ 2696 w 11437"/>
                <a:gd name="connsiteY11" fmla="*/ 2257 h 11885"/>
                <a:gd name="connsiteX12" fmla="*/ 2551 w 11437"/>
                <a:gd name="connsiteY12" fmla="*/ 2534 h 11885"/>
                <a:gd name="connsiteX13" fmla="*/ 2305 w 11437"/>
                <a:gd name="connsiteY13" fmla="*/ 3323 h 11885"/>
                <a:gd name="connsiteX14" fmla="*/ 1981 w 11437"/>
                <a:gd name="connsiteY14" fmla="*/ 4390 h 11885"/>
                <a:gd name="connsiteX15" fmla="*/ 1598 w 11437"/>
                <a:gd name="connsiteY15" fmla="*/ 5428 h 11885"/>
                <a:gd name="connsiteX16" fmla="*/ 1179 w 11437"/>
                <a:gd name="connsiteY16" fmla="*/ 6482 h 11885"/>
                <a:gd name="connsiteX17" fmla="*/ 669 w 11437"/>
                <a:gd name="connsiteY17" fmla="*/ 7784 h 11885"/>
                <a:gd name="connsiteX18" fmla="*/ 284 w 11437"/>
                <a:gd name="connsiteY18" fmla="*/ 8851 h 11885"/>
                <a:gd name="connsiteX19" fmla="*/ 139 w 11437"/>
                <a:gd name="connsiteY19" fmla="*/ 9947 h 11885"/>
                <a:gd name="connsiteX20" fmla="*/ 43 w 11437"/>
                <a:gd name="connsiteY20" fmla="*/ 11788 h 11885"/>
                <a:gd name="connsiteX21" fmla="*/ 533 w 11437"/>
                <a:gd name="connsiteY21" fmla="*/ 10556 h 11885"/>
                <a:gd name="connsiteX22" fmla="*/ 1191 w 11437"/>
                <a:gd name="connsiteY22" fmla="*/ 9481 h 11885"/>
                <a:gd name="connsiteX23" fmla="*/ 1915 w 11437"/>
                <a:gd name="connsiteY23" fmla="*/ 8839 h 11885"/>
                <a:gd name="connsiteX24" fmla="*/ 2530 w 11437"/>
                <a:gd name="connsiteY24" fmla="*/ 8385 h 11885"/>
                <a:gd name="connsiteX25" fmla="*/ 3733 w 11437"/>
                <a:gd name="connsiteY25" fmla="*/ 7591 h 11885"/>
                <a:gd name="connsiteX26" fmla="*/ 4785 w 11437"/>
                <a:gd name="connsiteY26" fmla="*/ 6415 h 11885"/>
                <a:gd name="connsiteX27" fmla="*/ 5572 w 11437"/>
                <a:gd name="connsiteY27" fmla="*/ 5417 h 11885"/>
                <a:gd name="connsiteX28" fmla="*/ 6173 w 11437"/>
                <a:gd name="connsiteY28" fmla="*/ 4108 h 11885"/>
                <a:gd name="connsiteX29" fmla="*/ 6283 w 11437"/>
                <a:gd name="connsiteY29" fmla="*/ 1534 h 11885"/>
                <a:gd name="connsiteX0" fmla="*/ 11437 w 11437"/>
                <a:gd name="connsiteY0" fmla="*/ 487 h 11885"/>
                <a:gd name="connsiteX1" fmla="*/ 8991 w 11437"/>
                <a:gd name="connsiteY1" fmla="*/ 96 h 11885"/>
                <a:gd name="connsiteX2" fmla="*/ 7541 w 11437"/>
                <a:gd name="connsiteY2" fmla="*/ 1066 h 11885"/>
                <a:gd name="connsiteX3" fmla="*/ 5676 w 11437"/>
                <a:gd name="connsiteY3" fmla="*/ 1800 h 11885"/>
                <a:gd name="connsiteX4" fmla="*/ 4818 w 11437"/>
                <a:gd name="connsiteY4" fmla="*/ 2573 h 11885"/>
                <a:gd name="connsiteX5" fmla="*/ 3842 w 11437"/>
                <a:gd name="connsiteY5" fmla="*/ 2798 h 11885"/>
                <a:gd name="connsiteX6" fmla="*/ 3665 w 11437"/>
                <a:gd name="connsiteY6" fmla="*/ 3688 h 11885"/>
                <a:gd name="connsiteX7" fmla="*/ 3206 w 11437"/>
                <a:gd name="connsiteY7" fmla="*/ 4363 h 11885"/>
                <a:gd name="connsiteX8" fmla="*/ 2799 w 11437"/>
                <a:gd name="connsiteY8" fmla="*/ 3896 h 11885"/>
                <a:gd name="connsiteX9" fmla="*/ 2961 w 11437"/>
                <a:gd name="connsiteY9" fmla="*/ 2562 h 11885"/>
                <a:gd name="connsiteX10" fmla="*/ 2875 w 11437"/>
                <a:gd name="connsiteY10" fmla="*/ 2299 h 11885"/>
                <a:gd name="connsiteX11" fmla="*/ 2696 w 11437"/>
                <a:gd name="connsiteY11" fmla="*/ 2257 h 11885"/>
                <a:gd name="connsiteX12" fmla="*/ 2551 w 11437"/>
                <a:gd name="connsiteY12" fmla="*/ 2534 h 11885"/>
                <a:gd name="connsiteX13" fmla="*/ 2305 w 11437"/>
                <a:gd name="connsiteY13" fmla="*/ 3323 h 11885"/>
                <a:gd name="connsiteX14" fmla="*/ 1981 w 11437"/>
                <a:gd name="connsiteY14" fmla="*/ 4390 h 11885"/>
                <a:gd name="connsiteX15" fmla="*/ 1598 w 11437"/>
                <a:gd name="connsiteY15" fmla="*/ 5428 h 11885"/>
                <a:gd name="connsiteX16" fmla="*/ 1179 w 11437"/>
                <a:gd name="connsiteY16" fmla="*/ 6482 h 11885"/>
                <a:gd name="connsiteX17" fmla="*/ 669 w 11437"/>
                <a:gd name="connsiteY17" fmla="*/ 7784 h 11885"/>
                <a:gd name="connsiteX18" fmla="*/ 284 w 11437"/>
                <a:gd name="connsiteY18" fmla="*/ 8851 h 11885"/>
                <a:gd name="connsiteX19" fmla="*/ 139 w 11437"/>
                <a:gd name="connsiteY19" fmla="*/ 9947 h 11885"/>
                <a:gd name="connsiteX20" fmla="*/ 43 w 11437"/>
                <a:gd name="connsiteY20" fmla="*/ 11788 h 11885"/>
                <a:gd name="connsiteX21" fmla="*/ 533 w 11437"/>
                <a:gd name="connsiteY21" fmla="*/ 10556 h 11885"/>
                <a:gd name="connsiteX22" fmla="*/ 1191 w 11437"/>
                <a:gd name="connsiteY22" fmla="*/ 9481 h 11885"/>
                <a:gd name="connsiteX23" fmla="*/ 1915 w 11437"/>
                <a:gd name="connsiteY23" fmla="*/ 8839 h 11885"/>
                <a:gd name="connsiteX24" fmla="*/ 2530 w 11437"/>
                <a:gd name="connsiteY24" fmla="*/ 8385 h 11885"/>
                <a:gd name="connsiteX25" fmla="*/ 3733 w 11437"/>
                <a:gd name="connsiteY25" fmla="*/ 7591 h 11885"/>
                <a:gd name="connsiteX26" fmla="*/ 4785 w 11437"/>
                <a:gd name="connsiteY26" fmla="*/ 6415 h 11885"/>
                <a:gd name="connsiteX27" fmla="*/ 5572 w 11437"/>
                <a:gd name="connsiteY27" fmla="*/ 5417 h 11885"/>
                <a:gd name="connsiteX28" fmla="*/ 6173 w 11437"/>
                <a:gd name="connsiteY28" fmla="*/ 4108 h 11885"/>
                <a:gd name="connsiteX29" fmla="*/ 6283 w 11437"/>
                <a:gd name="connsiteY29" fmla="*/ 1534 h 1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37" h="11885">
                  <a:moveTo>
                    <a:pt x="11437" y="487"/>
                  </a:moveTo>
                  <a:cubicBezTo>
                    <a:pt x="10276" y="71"/>
                    <a:pt x="9640" y="0"/>
                    <a:pt x="8991" y="96"/>
                  </a:cubicBezTo>
                  <a:cubicBezTo>
                    <a:pt x="8342" y="192"/>
                    <a:pt x="8094" y="782"/>
                    <a:pt x="7541" y="1066"/>
                  </a:cubicBezTo>
                  <a:cubicBezTo>
                    <a:pt x="6989" y="1350"/>
                    <a:pt x="6130" y="1549"/>
                    <a:pt x="5676" y="1800"/>
                  </a:cubicBezTo>
                  <a:cubicBezTo>
                    <a:pt x="5222" y="2051"/>
                    <a:pt x="5124" y="2407"/>
                    <a:pt x="4818" y="2573"/>
                  </a:cubicBezTo>
                  <a:cubicBezTo>
                    <a:pt x="4512" y="2739"/>
                    <a:pt x="4005" y="2583"/>
                    <a:pt x="3842" y="2798"/>
                  </a:cubicBezTo>
                  <a:cubicBezTo>
                    <a:pt x="3784" y="2983"/>
                    <a:pt x="3741" y="3398"/>
                    <a:pt x="3665" y="3688"/>
                  </a:cubicBezTo>
                  <a:cubicBezTo>
                    <a:pt x="3589" y="3978"/>
                    <a:pt x="3445" y="4351"/>
                    <a:pt x="3206" y="4363"/>
                  </a:cubicBezTo>
                  <a:cubicBezTo>
                    <a:pt x="2967" y="4375"/>
                    <a:pt x="2846" y="4179"/>
                    <a:pt x="2799" y="3896"/>
                  </a:cubicBezTo>
                  <a:cubicBezTo>
                    <a:pt x="2752" y="3613"/>
                    <a:pt x="2982" y="2767"/>
                    <a:pt x="2961" y="2562"/>
                  </a:cubicBezTo>
                  <a:cubicBezTo>
                    <a:pt x="2950" y="2437"/>
                    <a:pt x="2917" y="2354"/>
                    <a:pt x="2875" y="2299"/>
                  </a:cubicBezTo>
                  <a:cubicBezTo>
                    <a:pt x="2832" y="2243"/>
                    <a:pt x="2747" y="2216"/>
                    <a:pt x="2696" y="2257"/>
                  </a:cubicBezTo>
                  <a:cubicBezTo>
                    <a:pt x="2645" y="2299"/>
                    <a:pt x="2619" y="2354"/>
                    <a:pt x="2551" y="2534"/>
                  </a:cubicBezTo>
                  <a:cubicBezTo>
                    <a:pt x="2483" y="2714"/>
                    <a:pt x="2398" y="3019"/>
                    <a:pt x="2305" y="3323"/>
                  </a:cubicBezTo>
                  <a:cubicBezTo>
                    <a:pt x="2210" y="3629"/>
                    <a:pt x="2108" y="4057"/>
                    <a:pt x="1981" y="4390"/>
                  </a:cubicBezTo>
                  <a:cubicBezTo>
                    <a:pt x="1852" y="4723"/>
                    <a:pt x="1733" y="5081"/>
                    <a:pt x="1598" y="5428"/>
                  </a:cubicBezTo>
                  <a:cubicBezTo>
                    <a:pt x="1461" y="5773"/>
                    <a:pt x="1324" y="6081"/>
                    <a:pt x="1179" y="6482"/>
                  </a:cubicBezTo>
                  <a:cubicBezTo>
                    <a:pt x="1035" y="6884"/>
                    <a:pt x="814" y="7397"/>
                    <a:pt x="669" y="7784"/>
                  </a:cubicBezTo>
                  <a:cubicBezTo>
                    <a:pt x="523" y="8172"/>
                    <a:pt x="379" y="8602"/>
                    <a:pt x="284" y="8851"/>
                  </a:cubicBezTo>
                  <a:cubicBezTo>
                    <a:pt x="191" y="9101"/>
                    <a:pt x="172" y="9767"/>
                    <a:pt x="139" y="9947"/>
                  </a:cubicBezTo>
                  <a:cubicBezTo>
                    <a:pt x="103" y="10127"/>
                    <a:pt x="0" y="11691"/>
                    <a:pt x="43" y="11788"/>
                  </a:cubicBezTo>
                  <a:cubicBezTo>
                    <a:pt x="85" y="11885"/>
                    <a:pt x="342" y="10940"/>
                    <a:pt x="533" y="10556"/>
                  </a:cubicBezTo>
                  <a:cubicBezTo>
                    <a:pt x="724" y="10172"/>
                    <a:pt x="961" y="9767"/>
                    <a:pt x="1191" y="9481"/>
                  </a:cubicBezTo>
                  <a:cubicBezTo>
                    <a:pt x="1421" y="9195"/>
                    <a:pt x="1692" y="9022"/>
                    <a:pt x="1915" y="8839"/>
                  </a:cubicBezTo>
                  <a:cubicBezTo>
                    <a:pt x="2138" y="8656"/>
                    <a:pt x="2227" y="8593"/>
                    <a:pt x="2530" y="8385"/>
                  </a:cubicBezTo>
                  <a:cubicBezTo>
                    <a:pt x="2833" y="8177"/>
                    <a:pt x="3357" y="7919"/>
                    <a:pt x="3733" y="7591"/>
                  </a:cubicBezTo>
                  <a:cubicBezTo>
                    <a:pt x="4109" y="7263"/>
                    <a:pt x="4479" y="6777"/>
                    <a:pt x="4785" y="6415"/>
                  </a:cubicBezTo>
                  <a:cubicBezTo>
                    <a:pt x="5092" y="6053"/>
                    <a:pt x="5341" y="5802"/>
                    <a:pt x="5572" y="5417"/>
                  </a:cubicBezTo>
                  <a:cubicBezTo>
                    <a:pt x="5803" y="5033"/>
                    <a:pt x="6055" y="4755"/>
                    <a:pt x="6173" y="4108"/>
                  </a:cubicBezTo>
                  <a:cubicBezTo>
                    <a:pt x="6291" y="3461"/>
                    <a:pt x="6323" y="2093"/>
                    <a:pt x="6283" y="1534"/>
                  </a:cubicBezTo>
                </a:path>
              </a:pathLst>
            </a:custGeom>
            <a:noFill/>
            <a:ln w="28575" cap="flat" cmpd="sng">
              <a:solidFill>
                <a:srgbClr val="FFFF00"/>
              </a:solidFill>
              <a:prstDash val="solid"/>
              <a:round/>
              <a:headEnd type="none" w="sm" len="sm"/>
              <a:tailEnd type="none" w="sm" len="sm"/>
            </a:ln>
          </p:spPr>
          <p:txBody>
            <a:bodyPr/>
            <a:lstStyle/>
            <a:p>
              <a:endParaRPr lang="el-GR"/>
            </a:p>
          </p:txBody>
        </p:sp>
        <p:sp>
          <p:nvSpPr>
            <p:cNvPr id="3" name="Freeform 17"/>
            <p:cNvSpPr>
              <a:spLocks/>
            </p:cNvSpPr>
            <p:nvPr/>
          </p:nvSpPr>
          <p:spPr bwMode="auto">
            <a:xfrm rot="21326996">
              <a:off x="6496322" y="84839"/>
              <a:ext cx="428087" cy="1569073"/>
            </a:xfrm>
            <a:custGeom>
              <a:avLst/>
              <a:gdLst>
                <a:gd name="T0" fmla="*/ 1414 w 2957"/>
                <a:gd name="T1" fmla="*/ 2418 h 2488"/>
                <a:gd name="T2" fmla="*/ 1347 w 2957"/>
                <a:gd name="T3" fmla="*/ 2440 h 2488"/>
                <a:gd name="T4" fmla="*/ 1275 w 2957"/>
                <a:gd name="T5" fmla="*/ 2445 h 2488"/>
                <a:gd name="T6" fmla="*/ 1194 w 2957"/>
                <a:gd name="T7" fmla="*/ 2478 h 2488"/>
                <a:gd name="T8" fmla="*/ 1126 w 2957"/>
                <a:gd name="T9" fmla="*/ 2479 h 2488"/>
                <a:gd name="T10" fmla="*/ 1026 w 2957"/>
                <a:gd name="T11" fmla="*/ 2421 h 2488"/>
                <a:gd name="T12" fmla="*/ 908 w 2957"/>
                <a:gd name="T13" fmla="*/ 2418 h 2488"/>
                <a:gd name="T14" fmla="*/ 742 w 2957"/>
                <a:gd name="T15" fmla="*/ 2374 h 2488"/>
                <a:gd name="T16" fmla="*/ 555 w 2957"/>
                <a:gd name="T17" fmla="*/ 2291 h 2488"/>
                <a:gd name="T18" fmla="*/ 387 w 2957"/>
                <a:gd name="T19" fmla="*/ 2190 h 2488"/>
                <a:gd name="T20" fmla="*/ 229 w 2957"/>
                <a:gd name="T21" fmla="*/ 2080 h 2488"/>
                <a:gd name="T22" fmla="*/ 119 w 2957"/>
                <a:gd name="T23" fmla="*/ 1931 h 2488"/>
                <a:gd name="T24" fmla="*/ 26 w 2957"/>
                <a:gd name="T25" fmla="*/ 1711 h 2488"/>
                <a:gd name="T26" fmla="*/ 0 w 2957"/>
                <a:gd name="T27" fmla="*/ 1484 h 2488"/>
                <a:gd name="T28" fmla="*/ 26 w 2957"/>
                <a:gd name="T29" fmla="*/ 1239 h 2488"/>
                <a:gd name="T30" fmla="*/ 131 w 2957"/>
                <a:gd name="T31" fmla="*/ 890 h 2488"/>
                <a:gd name="T32" fmla="*/ 320 w 2957"/>
                <a:gd name="T33" fmla="*/ 568 h 2488"/>
                <a:gd name="T34" fmla="*/ 628 w 2957"/>
                <a:gd name="T35" fmla="*/ 262 h 2488"/>
                <a:gd name="T36" fmla="*/ 995 w 2957"/>
                <a:gd name="T37" fmla="*/ 61 h 2488"/>
                <a:gd name="T38" fmla="*/ 1467 w 2957"/>
                <a:gd name="T39" fmla="*/ 6 h 2488"/>
                <a:gd name="T40" fmla="*/ 2025 w 2957"/>
                <a:gd name="T41" fmla="*/ 96 h 2488"/>
                <a:gd name="T42" fmla="*/ 2444 w 2957"/>
                <a:gd name="T43" fmla="*/ 210 h 2488"/>
                <a:gd name="T44" fmla="*/ 2688 w 2957"/>
                <a:gd name="T45" fmla="*/ 375 h 2488"/>
                <a:gd name="T46" fmla="*/ 2836 w 2957"/>
                <a:gd name="T47" fmla="*/ 567 h 2488"/>
                <a:gd name="T48" fmla="*/ 2879 w 2957"/>
                <a:gd name="T49" fmla="*/ 664 h 2488"/>
                <a:gd name="T50" fmla="*/ 2912 w 2957"/>
                <a:gd name="T51" fmla="*/ 904 h 2488"/>
                <a:gd name="T52" fmla="*/ 2906 w 2957"/>
                <a:gd name="T53" fmla="*/ 1143 h 2488"/>
                <a:gd name="T54" fmla="*/ 2903 w 2957"/>
                <a:gd name="T55" fmla="*/ 1499 h 2488"/>
                <a:gd name="T56" fmla="*/ 2880 w 2957"/>
                <a:gd name="T57" fmla="*/ 1623 h 2488"/>
                <a:gd name="T58" fmla="*/ 2854 w 2957"/>
                <a:gd name="T59" fmla="*/ 1684 h 2488"/>
                <a:gd name="T60" fmla="*/ 2784 w 2957"/>
                <a:gd name="T61" fmla="*/ 1719 h 2488"/>
                <a:gd name="T62" fmla="*/ 2744 w 2957"/>
                <a:gd name="T63" fmla="*/ 1749 h 2488"/>
                <a:gd name="T64" fmla="*/ 2783 w 2957"/>
                <a:gd name="T65" fmla="*/ 1792 h 2488"/>
                <a:gd name="T66" fmla="*/ 2874 w 2957"/>
                <a:gd name="T67" fmla="*/ 1869 h 2488"/>
                <a:gd name="T68" fmla="*/ 2951 w 2957"/>
                <a:gd name="T69" fmla="*/ 1936 h 2488"/>
                <a:gd name="T70" fmla="*/ 2912 w 2957"/>
                <a:gd name="T71" fmla="*/ 1864 h 2488"/>
                <a:gd name="T72" fmla="*/ 2845 w 2957"/>
                <a:gd name="T73" fmla="*/ 1737 h 2488"/>
                <a:gd name="T74" fmla="*/ 2845 w 2957"/>
                <a:gd name="T75" fmla="*/ 1684 h 24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57"/>
                <a:gd name="T115" fmla="*/ 0 h 2488"/>
                <a:gd name="T116" fmla="*/ 2957 w 2957"/>
                <a:gd name="T117" fmla="*/ 2488 h 2488"/>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736 w 10000"/>
                <a:gd name="connsiteY24" fmla="*/ 2669 h 10000"/>
                <a:gd name="connsiteX25" fmla="*/ 9828 w 10000"/>
                <a:gd name="connsiteY25" fmla="*/ 4594 h 10000"/>
                <a:gd name="connsiteX26" fmla="*/ 9817 w 10000"/>
                <a:gd name="connsiteY26" fmla="*/ 6025 h 10000"/>
                <a:gd name="connsiteX27" fmla="*/ 9740 w 10000"/>
                <a:gd name="connsiteY27" fmla="*/ 6523 h 10000"/>
                <a:gd name="connsiteX28" fmla="*/ 9652 w 10000"/>
                <a:gd name="connsiteY28" fmla="*/ 6768 h 10000"/>
                <a:gd name="connsiteX29" fmla="*/ 9415 w 10000"/>
                <a:gd name="connsiteY29" fmla="*/ 6909 h 10000"/>
                <a:gd name="connsiteX30" fmla="*/ 9280 w 10000"/>
                <a:gd name="connsiteY30" fmla="*/ 7030 h 10000"/>
                <a:gd name="connsiteX31" fmla="*/ 9412 w 10000"/>
                <a:gd name="connsiteY31" fmla="*/ 7203 h 10000"/>
                <a:gd name="connsiteX32" fmla="*/ 9719 w 10000"/>
                <a:gd name="connsiteY32" fmla="*/ 7512 h 10000"/>
                <a:gd name="connsiteX33" fmla="*/ 9980 w 10000"/>
                <a:gd name="connsiteY33" fmla="*/ 7781 h 10000"/>
                <a:gd name="connsiteX34" fmla="*/ 9848 w 10000"/>
                <a:gd name="connsiteY34" fmla="*/ 7492 h 10000"/>
                <a:gd name="connsiteX35" fmla="*/ 9621 w 10000"/>
                <a:gd name="connsiteY35" fmla="*/ 6982 h 10000"/>
                <a:gd name="connsiteX36" fmla="*/ 9621 w 10000"/>
                <a:gd name="connsiteY36"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932 w 10000"/>
                <a:gd name="connsiteY24" fmla="*/ 4579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650 w 10000"/>
                <a:gd name="connsiteY22" fmla="*/ 2627 h 10000"/>
                <a:gd name="connsiteX23" fmla="*/ 9932 w 10000"/>
                <a:gd name="connsiteY23" fmla="*/ 4579 h 10000"/>
                <a:gd name="connsiteX24" fmla="*/ 9817 w 10000"/>
                <a:gd name="connsiteY24" fmla="*/ 6025 h 10000"/>
                <a:gd name="connsiteX25" fmla="*/ 9740 w 10000"/>
                <a:gd name="connsiteY25" fmla="*/ 6523 h 10000"/>
                <a:gd name="connsiteX26" fmla="*/ 9652 w 10000"/>
                <a:gd name="connsiteY26" fmla="*/ 6768 h 10000"/>
                <a:gd name="connsiteX27" fmla="*/ 9415 w 10000"/>
                <a:gd name="connsiteY27" fmla="*/ 6909 h 10000"/>
                <a:gd name="connsiteX28" fmla="*/ 9280 w 10000"/>
                <a:gd name="connsiteY28" fmla="*/ 7030 h 10000"/>
                <a:gd name="connsiteX29" fmla="*/ 9412 w 10000"/>
                <a:gd name="connsiteY29" fmla="*/ 7203 h 10000"/>
                <a:gd name="connsiteX30" fmla="*/ 9719 w 10000"/>
                <a:gd name="connsiteY30" fmla="*/ 7512 h 10000"/>
                <a:gd name="connsiteX31" fmla="*/ 9980 w 10000"/>
                <a:gd name="connsiteY31" fmla="*/ 7781 h 10000"/>
                <a:gd name="connsiteX32" fmla="*/ 9848 w 10000"/>
                <a:gd name="connsiteY32" fmla="*/ 7492 h 10000"/>
                <a:gd name="connsiteX33" fmla="*/ 9621 w 10000"/>
                <a:gd name="connsiteY33" fmla="*/ 6982 h 10000"/>
                <a:gd name="connsiteX34" fmla="*/ 9621 w 10000"/>
                <a:gd name="connsiteY34" fmla="*/ 6768 h 10000"/>
                <a:gd name="connsiteX0" fmla="*/ 4782 w 10000"/>
                <a:gd name="connsiteY0" fmla="*/ 9767 h 10048"/>
                <a:gd name="connsiteX1" fmla="*/ 4555 w 10000"/>
                <a:gd name="connsiteY1" fmla="*/ 9855 h 10048"/>
                <a:gd name="connsiteX2" fmla="*/ 4312 w 10000"/>
                <a:gd name="connsiteY2" fmla="*/ 9875 h 10048"/>
                <a:gd name="connsiteX3" fmla="*/ 4038 w 10000"/>
                <a:gd name="connsiteY3" fmla="*/ 10008 h 10048"/>
                <a:gd name="connsiteX4" fmla="*/ 3808 w 10000"/>
                <a:gd name="connsiteY4" fmla="*/ 10012 h 10048"/>
                <a:gd name="connsiteX5" fmla="*/ 3470 w 10000"/>
                <a:gd name="connsiteY5" fmla="*/ 9779 h 10048"/>
                <a:gd name="connsiteX6" fmla="*/ 3071 w 10000"/>
                <a:gd name="connsiteY6" fmla="*/ 9767 h 10048"/>
                <a:gd name="connsiteX7" fmla="*/ 2509 w 10000"/>
                <a:gd name="connsiteY7" fmla="*/ 9590 h 10048"/>
                <a:gd name="connsiteX8" fmla="*/ 1877 w 10000"/>
                <a:gd name="connsiteY8" fmla="*/ 9256 h 10048"/>
                <a:gd name="connsiteX9" fmla="*/ 1309 w 10000"/>
                <a:gd name="connsiteY9" fmla="*/ 8850 h 10048"/>
                <a:gd name="connsiteX10" fmla="*/ 774 w 10000"/>
                <a:gd name="connsiteY10" fmla="*/ 8408 h 10048"/>
                <a:gd name="connsiteX11" fmla="*/ 402 w 10000"/>
                <a:gd name="connsiteY11" fmla="*/ 7809 h 10048"/>
                <a:gd name="connsiteX12" fmla="*/ 88 w 10000"/>
                <a:gd name="connsiteY12" fmla="*/ 6925 h 10048"/>
                <a:gd name="connsiteX13" fmla="*/ 0 w 10000"/>
                <a:gd name="connsiteY13" fmla="*/ 6013 h 10048"/>
                <a:gd name="connsiteX14" fmla="*/ 88 w 10000"/>
                <a:gd name="connsiteY14" fmla="*/ 5028 h 10048"/>
                <a:gd name="connsiteX15" fmla="*/ 443 w 10000"/>
                <a:gd name="connsiteY15" fmla="*/ 3625 h 10048"/>
                <a:gd name="connsiteX16" fmla="*/ 1082 w 10000"/>
                <a:gd name="connsiteY16" fmla="*/ 2331 h 10048"/>
                <a:gd name="connsiteX17" fmla="*/ 2124 w 10000"/>
                <a:gd name="connsiteY17" fmla="*/ 1101 h 10048"/>
                <a:gd name="connsiteX18" fmla="*/ 3365 w 10000"/>
                <a:gd name="connsiteY18" fmla="*/ 293 h 10048"/>
                <a:gd name="connsiteX19" fmla="*/ 4961 w 10000"/>
                <a:gd name="connsiteY19" fmla="*/ 72 h 10048"/>
                <a:gd name="connsiteX20" fmla="*/ 6848 w 10000"/>
                <a:gd name="connsiteY20" fmla="*/ 434 h 10048"/>
                <a:gd name="connsiteX21" fmla="*/ 9650 w 10000"/>
                <a:gd name="connsiteY21" fmla="*/ 2675 h 10048"/>
                <a:gd name="connsiteX22" fmla="*/ 9932 w 10000"/>
                <a:gd name="connsiteY22" fmla="*/ 4627 h 10048"/>
                <a:gd name="connsiteX23" fmla="*/ 9817 w 10000"/>
                <a:gd name="connsiteY23" fmla="*/ 6073 h 10048"/>
                <a:gd name="connsiteX24" fmla="*/ 9740 w 10000"/>
                <a:gd name="connsiteY24" fmla="*/ 6571 h 10048"/>
                <a:gd name="connsiteX25" fmla="*/ 9652 w 10000"/>
                <a:gd name="connsiteY25" fmla="*/ 6816 h 10048"/>
                <a:gd name="connsiteX26" fmla="*/ 9415 w 10000"/>
                <a:gd name="connsiteY26" fmla="*/ 6957 h 10048"/>
                <a:gd name="connsiteX27" fmla="*/ 9280 w 10000"/>
                <a:gd name="connsiteY27" fmla="*/ 7078 h 10048"/>
                <a:gd name="connsiteX28" fmla="*/ 9412 w 10000"/>
                <a:gd name="connsiteY28" fmla="*/ 7251 h 10048"/>
                <a:gd name="connsiteX29" fmla="*/ 9719 w 10000"/>
                <a:gd name="connsiteY29" fmla="*/ 7560 h 10048"/>
                <a:gd name="connsiteX30" fmla="*/ 9980 w 10000"/>
                <a:gd name="connsiteY30" fmla="*/ 7829 h 10048"/>
                <a:gd name="connsiteX31" fmla="*/ 9848 w 10000"/>
                <a:gd name="connsiteY31" fmla="*/ 7540 h 10048"/>
                <a:gd name="connsiteX32" fmla="*/ 9621 w 10000"/>
                <a:gd name="connsiteY32" fmla="*/ 7030 h 10048"/>
                <a:gd name="connsiteX33" fmla="*/ 9621 w 10000"/>
                <a:gd name="connsiteY33" fmla="*/ 6816 h 10048"/>
                <a:gd name="connsiteX0" fmla="*/ 4782 w 10000"/>
                <a:gd name="connsiteY0" fmla="*/ 9738 h 10019"/>
                <a:gd name="connsiteX1" fmla="*/ 4555 w 10000"/>
                <a:gd name="connsiteY1" fmla="*/ 9826 h 10019"/>
                <a:gd name="connsiteX2" fmla="*/ 4312 w 10000"/>
                <a:gd name="connsiteY2" fmla="*/ 9846 h 10019"/>
                <a:gd name="connsiteX3" fmla="*/ 4038 w 10000"/>
                <a:gd name="connsiteY3" fmla="*/ 9979 h 10019"/>
                <a:gd name="connsiteX4" fmla="*/ 3808 w 10000"/>
                <a:gd name="connsiteY4" fmla="*/ 9983 h 10019"/>
                <a:gd name="connsiteX5" fmla="*/ 3470 w 10000"/>
                <a:gd name="connsiteY5" fmla="*/ 9750 h 10019"/>
                <a:gd name="connsiteX6" fmla="*/ 3071 w 10000"/>
                <a:gd name="connsiteY6" fmla="*/ 9738 h 10019"/>
                <a:gd name="connsiteX7" fmla="*/ 2509 w 10000"/>
                <a:gd name="connsiteY7" fmla="*/ 9561 h 10019"/>
                <a:gd name="connsiteX8" fmla="*/ 1877 w 10000"/>
                <a:gd name="connsiteY8" fmla="*/ 9227 h 10019"/>
                <a:gd name="connsiteX9" fmla="*/ 1309 w 10000"/>
                <a:gd name="connsiteY9" fmla="*/ 8821 h 10019"/>
                <a:gd name="connsiteX10" fmla="*/ 774 w 10000"/>
                <a:gd name="connsiteY10" fmla="*/ 8379 h 10019"/>
                <a:gd name="connsiteX11" fmla="*/ 402 w 10000"/>
                <a:gd name="connsiteY11" fmla="*/ 7780 h 10019"/>
                <a:gd name="connsiteX12" fmla="*/ 88 w 10000"/>
                <a:gd name="connsiteY12" fmla="*/ 6896 h 10019"/>
                <a:gd name="connsiteX13" fmla="*/ 0 w 10000"/>
                <a:gd name="connsiteY13" fmla="*/ 5984 h 10019"/>
                <a:gd name="connsiteX14" fmla="*/ 88 w 10000"/>
                <a:gd name="connsiteY14" fmla="*/ 4999 h 10019"/>
                <a:gd name="connsiteX15" fmla="*/ 443 w 10000"/>
                <a:gd name="connsiteY15" fmla="*/ 3596 h 10019"/>
                <a:gd name="connsiteX16" fmla="*/ 1082 w 10000"/>
                <a:gd name="connsiteY16" fmla="*/ 2302 h 10019"/>
                <a:gd name="connsiteX17" fmla="*/ 2124 w 10000"/>
                <a:gd name="connsiteY17" fmla="*/ 1072 h 10019"/>
                <a:gd name="connsiteX18" fmla="*/ 3365 w 10000"/>
                <a:gd name="connsiteY18" fmla="*/ 264 h 10019"/>
                <a:gd name="connsiteX19" fmla="*/ 4961 w 10000"/>
                <a:gd name="connsiteY19" fmla="*/ 43 h 10019"/>
                <a:gd name="connsiteX20" fmla="*/ 6848 w 10000"/>
                <a:gd name="connsiteY20" fmla="*/ 405 h 10019"/>
                <a:gd name="connsiteX21" fmla="*/ 9621 w 10000"/>
                <a:gd name="connsiteY21" fmla="*/ 2472 h 10019"/>
                <a:gd name="connsiteX22" fmla="*/ 9932 w 10000"/>
                <a:gd name="connsiteY22" fmla="*/ 4598 h 10019"/>
                <a:gd name="connsiteX23" fmla="*/ 9817 w 10000"/>
                <a:gd name="connsiteY23" fmla="*/ 6044 h 10019"/>
                <a:gd name="connsiteX24" fmla="*/ 9740 w 10000"/>
                <a:gd name="connsiteY24" fmla="*/ 6542 h 10019"/>
                <a:gd name="connsiteX25" fmla="*/ 9652 w 10000"/>
                <a:gd name="connsiteY25" fmla="*/ 6787 h 10019"/>
                <a:gd name="connsiteX26" fmla="*/ 9415 w 10000"/>
                <a:gd name="connsiteY26" fmla="*/ 6928 h 10019"/>
                <a:gd name="connsiteX27" fmla="*/ 9280 w 10000"/>
                <a:gd name="connsiteY27" fmla="*/ 7049 h 10019"/>
                <a:gd name="connsiteX28" fmla="*/ 9412 w 10000"/>
                <a:gd name="connsiteY28" fmla="*/ 7222 h 10019"/>
                <a:gd name="connsiteX29" fmla="*/ 9719 w 10000"/>
                <a:gd name="connsiteY29" fmla="*/ 7531 h 10019"/>
                <a:gd name="connsiteX30" fmla="*/ 9980 w 10000"/>
                <a:gd name="connsiteY30" fmla="*/ 7800 h 10019"/>
                <a:gd name="connsiteX31" fmla="*/ 9848 w 10000"/>
                <a:gd name="connsiteY31" fmla="*/ 7511 h 10019"/>
                <a:gd name="connsiteX32" fmla="*/ 9621 w 10000"/>
                <a:gd name="connsiteY32" fmla="*/ 7001 h 10019"/>
                <a:gd name="connsiteX33" fmla="*/ 9621 w 10000"/>
                <a:gd name="connsiteY33" fmla="*/ 6787 h 10019"/>
                <a:gd name="connsiteX0" fmla="*/ 4782 w 10086"/>
                <a:gd name="connsiteY0" fmla="*/ 9738 h 10019"/>
                <a:gd name="connsiteX1" fmla="*/ 4555 w 10086"/>
                <a:gd name="connsiteY1" fmla="*/ 9826 h 10019"/>
                <a:gd name="connsiteX2" fmla="*/ 4312 w 10086"/>
                <a:gd name="connsiteY2" fmla="*/ 9846 h 10019"/>
                <a:gd name="connsiteX3" fmla="*/ 4038 w 10086"/>
                <a:gd name="connsiteY3" fmla="*/ 9979 h 10019"/>
                <a:gd name="connsiteX4" fmla="*/ 3808 w 10086"/>
                <a:gd name="connsiteY4" fmla="*/ 9983 h 10019"/>
                <a:gd name="connsiteX5" fmla="*/ 3470 w 10086"/>
                <a:gd name="connsiteY5" fmla="*/ 9750 h 10019"/>
                <a:gd name="connsiteX6" fmla="*/ 3071 w 10086"/>
                <a:gd name="connsiteY6" fmla="*/ 9738 h 10019"/>
                <a:gd name="connsiteX7" fmla="*/ 2509 w 10086"/>
                <a:gd name="connsiteY7" fmla="*/ 9561 h 10019"/>
                <a:gd name="connsiteX8" fmla="*/ 1877 w 10086"/>
                <a:gd name="connsiteY8" fmla="*/ 9227 h 10019"/>
                <a:gd name="connsiteX9" fmla="*/ 1309 w 10086"/>
                <a:gd name="connsiteY9" fmla="*/ 8821 h 10019"/>
                <a:gd name="connsiteX10" fmla="*/ 774 w 10086"/>
                <a:gd name="connsiteY10" fmla="*/ 8379 h 10019"/>
                <a:gd name="connsiteX11" fmla="*/ 402 w 10086"/>
                <a:gd name="connsiteY11" fmla="*/ 7780 h 10019"/>
                <a:gd name="connsiteX12" fmla="*/ 88 w 10086"/>
                <a:gd name="connsiteY12" fmla="*/ 6896 h 10019"/>
                <a:gd name="connsiteX13" fmla="*/ 0 w 10086"/>
                <a:gd name="connsiteY13" fmla="*/ 5984 h 10019"/>
                <a:gd name="connsiteX14" fmla="*/ 88 w 10086"/>
                <a:gd name="connsiteY14" fmla="*/ 4999 h 10019"/>
                <a:gd name="connsiteX15" fmla="*/ 443 w 10086"/>
                <a:gd name="connsiteY15" fmla="*/ 3596 h 10019"/>
                <a:gd name="connsiteX16" fmla="*/ 1082 w 10086"/>
                <a:gd name="connsiteY16" fmla="*/ 2302 h 10019"/>
                <a:gd name="connsiteX17" fmla="*/ 2124 w 10086"/>
                <a:gd name="connsiteY17" fmla="*/ 1072 h 10019"/>
                <a:gd name="connsiteX18" fmla="*/ 3365 w 10086"/>
                <a:gd name="connsiteY18" fmla="*/ 264 h 10019"/>
                <a:gd name="connsiteX19" fmla="*/ 4961 w 10086"/>
                <a:gd name="connsiteY19" fmla="*/ 43 h 10019"/>
                <a:gd name="connsiteX20" fmla="*/ 6848 w 10086"/>
                <a:gd name="connsiteY20" fmla="*/ 405 h 10019"/>
                <a:gd name="connsiteX21" fmla="*/ 9621 w 10086"/>
                <a:gd name="connsiteY21" fmla="*/ 2472 h 10019"/>
                <a:gd name="connsiteX22" fmla="*/ 9932 w 10086"/>
                <a:gd name="connsiteY22" fmla="*/ 4598 h 10019"/>
                <a:gd name="connsiteX23" fmla="*/ 9817 w 10086"/>
                <a:gd name="connsiteY23" fmla="*/ 6044 h 10019"/>
                <a:gd name="connsiteX24" fmla="*/ 9740 w 10086"/>
                <a:gd name="connsiteY24" fmla="*/ 6542 h 10019"/>
                <a:gd name="connsiteX25" fmla="*/ 9652 w 10086"/>
                <a:gd name="connsiteY25" fmla="*/ 6787 h 10019"/>
                <a:gd name="connsiteX26" fmla="*/ 9415 w 10086"/>
                <a:gd name="connsiteY26" fmla="*/ 6928 h 10019"/>
                <a:gd name="connsiteX27" fmla="*/ 9280 w 10086"/>
                <a:gd name="connsiteY27" fmla="*/ 7049 h 10019"/>
                <a:gd name="connsiteX28" fmla="*/ 9412 w 10086"/>
                <a:gd name="connsiteY28" fmla="*/ 7222 h 10019"/>
                <a:gd name="connsiteX29" fmla="*/ 9719 w 10086"/>
                <a:gd name="connsiteY29" fmla="*/ 7531 h 10019"/>
                <a:gd name="connsiteX30" fmla="*/ 9980 w 10086"/>
                <a:gd name="connsiteY30" fmla="*/ 7800 h 10019"/>
                <a:gd name="connsiteX31" fmla="*/ 9848 w 10086"/>
                <a:gd name="connsiteY31" fmla="*/ 7511 h 10019"/>
                <a:gd name="connsiteX32" fmla="*/ 9621 w 10086"/>
                <a:gd name="connsiteY32" fmla="*/ 7001 h 10019"/>
                <a:gd name="connsiteX33" fmla="*/ 9621 w 10086"/>
                <a:gd name="connsiteY33" fmla="*/ 6787 h 10019"/>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356 w 10000"/>
                <a:gd name="connsiteY21" fmla="*/ 2110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251 w 10000"/>
                <a:gd name="connsiteY21" fmla="*/ 2149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976 w 10000"/>
                <a:gd name="connsiteY21" fmla="*/ 227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39 h 10020"/>
                <a:gd name="connsiteX1" fmla="*/ 4555 w 10000"/>
                <a:gd name="connsiteY1" fmla="*/ 9827 h 10020"/>
                <a:gd name="connsiteX2" fmla="*/ 4312 w 10000"/>
                <a:gd name="connsiteY2" fmla="*/ 9847 h 10020"/>
                <a:gd name="connsiteX3" fmla="*/ 4038 w 10000"/>
                <a:gd name="connsiteY3" fmla="*/ 9980 h 10020"/>
                <a:gd name="connsiteX4" fmla="*/ 3808 w 10000"/>
                <a:gd name="connsiteY4" fmla="*/ 9984 h 10020"/>
                <a:gd name="connsiteX5" fmla="*/ 3470 w 10000"/>
                <a:gd name="connsiteY5" fmla="*/ 9751 h 10020"/>
                <a:gd name="connsiteX6" fmla="*/ 3071 w 10000"/>
                <a:gd name="connsiteY6" fmla="*/ 9739 h 10020"/>
                <a:gd name="connsiteX7" fmla="*/ 2509 w 10000"/>
                <a:gd name="connsiteY7" fmla="*/ 9562 h 10020"/>
                <a:gd name="connsiteX8" fmla="*/ 1877 w 10000"/>
                <a:gd name="connsiteY8" fmla="*/ 9228 h 10020"/>
                <a:gd name="connsiteX9" fmla="*/ 1309 w 10000"/>
                <a:gd name="connsiteY9" fmla="*/ 8822 h 10020"/>
                <a:gd name="connsiteX10" fmla="*/ 774 w 10000"/>
                <a:gd name="connsiteY10" fmla="*/ 8380 h 10020"/>
                <a:gd name="connsiteX11" fmla="*/ 402 w 10000"/>
                <a:gd name="connsiteY11" fmla="*/ 7781 h 10020"/>
                <a:gd name="connsiteX12" fmla="*/ 88 w 10000"/>
                <a:gd name="connsiteY12" fmla="*/ 6897 h 10020"/>
                <a:gd name="connsiteX13" fmla="*/ 0 w 10000"/>
                <a:gd name="connsiteY13" fmla="*/ 5985 h 10020"/>
                <a:gd name="connsiteX14" fmla="*/ 88 w 10000"/>
                <a:gd name="connsiteY14" fmla="*/ 5000 h 10020"/>
                <a:gd name="connsiteX15" fmla="*/ 443 w 10000"/>
                <a:gd name="connsiteY15" fmla="*/ 3597 h 10020"/>
                <a:gd name="connsiteX16" fmla="*/ 1082 w 10000"/>
                <a:gd name="connsiteY16" fmla="*/ 2303 h 10020"/>
                <a:gd name="connsiteX17" fmla="*/ 2124 w 10000"/>
                <a:gd name="connsiteY17" fmla="*/ 1073 h 10020"/>
                <a:gd name="connsiteX18" fmla="*/ 3365 w 10000"/>
                <a:gd name="connsiteY18" fmla="*/ 265 h 10020"/>
                <a:gd name="connsiteX19" fmla="*/ 4961 w 10000"/>
                <a:gd name="connsiteY19" fmla="*/ 44 h 10020"/>
                <a:gd name="connsiteX20" fmla="*/ 6881 w 10000"/>
                <a:gd name="connsiteY20" fmla="*/ 531 h 10020"/>
                <a:gd name="connsiteX21" fmla="*/ 8976 w 10000"/>
                <a:gd name="connsiteY21" fmla="*/ 2290 h 10020"/>
                <a:gd name="connsiteX22" fmla="*/ 9830 w 10000"/>
                <a:gd name="connsiteY22" fmla="*/ 4589 h 10020"/>
                <a:gd name="connsiteX23" fmla="*/ 9817 w 10000"/>
                <a:gd name="connsiteY23" fmla="*/ 6045 h 10020"/>
                <a:gd name="connsiteX24" fmla="*/ 9740 w 10000"/>
                <a:gd name="connsiteY24" fmla="*/ 6543 h 10020"/>
                <a:gd name="connsiteX25" fmla="*/ 9652 w 10000"/>
                <a:gd name="connsiteY25" fmla="*/ 6788 h 10020"/>
                <a:gd name="connsiteX26" fmla="*/ 9415 w 10000"/>
                <a:gd name="connsiteY26" fmla="*/ 6929 h 10020"/>
                <a:gd name="connsiteX27" fmla="*/ 9280 w 10000"/>
                <a:gd name="connsiteY27" fmla="*/ 7050 h 10020"/>
                <a:gd name="connsiteX28" fmla="*/ 9412 w 10000"/>
                <a:gd name="connsiteY28" fmla="*/ 7223 h 10020"/>
                <a:gd name="connsiteX29" fmla="*/ 9719 w 10000"/>
                <a:gd name="connsiteY29" fmla="*/ 7532 h 10020"/>
                <a:gd name="connsiteX30" fmla="*/ 9980 w 10000"/>
                <a:gd name="connsiteY30" fmla="*/ 7801 h 10020"/>
                <a:gd name="connsiteX31" fmla="*/ 9848 w 10000"/>
                <a:gd name="connsiteY31" fmla="*/ 7512 h 10020"/>
                <a:gd name="connsiteX32" fmla="*/ 9621 w 10000"/>
                <a:gd name="connsiteY32" fmla="*/ 7002 h 10020"/>
                <a:gd name="connsiteX33" fmla="*/ 9621 w 10000"/>
                <a:gd name="connsiteY33" fmla="*/ 6788 h 10020"/>
                <a:gd name="connsiteX0" fmla="*/ 4555 w 10000"/>
                <a:gd name="connsiteY0" fmla="*/ 9827 h 10020"/>
                <a:gd name="connsiteX1" fmla="*/ 4312 w 10000"/>
                <a:gd name="connsiteY1" fmla="*/ 9847 h 10020"/>
                <a:gd name="connsiteX2" fmla="*/ 4038 w 10000"/>
                <a:gd name="connsiteY2" fmla="*/ 9980 h 10020"/>
                <a:gd name="connsiteX3" fmla="*/ 3808 w 10000"/>
                <a:gd name="connsiteY3" fmla="*/ 9984 h 10020"/>
                <a:gd name="connsiteX4" fmla="*/ 3470 w 10000"/>
                <a:gd name="connsiteY4" fmla="*/ 9751 h 10020"/>
                <a:gd name="connsiteX5" fmla="*/ 3071 w 10000"/>
                <a:gd name="connsiteY5" fmla="*/ 9739 h 10020"/>
                <a:gd name="connsiteX6" fmla="*/ 2509 w 10000"/>
                <a:gd name="connsiteY6" fmla="*/ 9562 h 10020"/>
                <a:gd name="connsiteX7" fmla="*/ 1877 w 10000"/>
                <a:gd name="connsiteY7" fmla="*/ 9228 h 10020"/>
                <a:gd name="connsiteX8" fmla="*/ 1309 w 10000"/>
                <a:gd name="connsiteY8" fmla="*/ 8822 h 10020"/>
                <a:gd name="connsiteX9" fmla="*/ 774 w 10000"/>
                <a:gd name="connsiteY9" fmla="*/ 8380 h 10020"/>
                <a:gd name="connsiteX10" fmla="*/ 402 w 10000"/>
                <a:gd name="connsiteY10" fmla="*/ 7781 h 10020"/>
                <a:gd name="connsiteX11" fmla="*/ 88 w 10000"/>
                <a:gd name="connsiteY11" fmla="*/ 6897 h 10020"/>
                <a:gd name="connsiteX12" fmla="*/ 0 w 10000"/>
                <a:gd name="connsiteY12" fmla="*/ 5985 h 10020"/>
                <a:gd name="connsiteX13" fmla="*/ 88 w 10000"/>
                <a:gd name="connsiteY13" fmla="*/ 5000 h 10020"/>
                <a:gd name="connsiteX14" fmla="*/ 443 w 10000"/>
                <a:gd name="connsiteY14" fmla="*/ 3597 h 10020"/>
                <a:gd name="connsiteX15" fmla="*/ 1082 w 10000"/>
                <a:gd name="connsiteY15" fmla="*/ 2303 h 10020"/>
                <a:gd name="connsiteX16" fmla="*/ 2124 w 10000"/>
                <a:gd name="connsiteY16" fmla="*/ 1073 h 10020"/>
                <a:gd name="connsiteX17" fmla="*/ 3365 w 10000"/>
                <a:gd name="connsiteY17" fmla="*/ 265 h 10020"/>
                <a:gd name="connsiteX18" fmla="*/ 4961 w 10000"/>
                <a:gd name="connsiteY18" fmla="*/ 44 h 10020"/>
                <a:gd name="connsiteX19" fmla="*/ 6881 w 10000"/>
                <a:gd name="connsiteY19" fmla="*/ 531 h 10020"/>
                <a:gd name="connsiteX20" fmla="*/ 8976 w 10000"/>
                <a:gd name="connsiteY20" fmla="*/ 2290 h 10020"/>
                <a:gd name="connsiteX21" fmla="*/ 9830 w 10000"/>
                <a:gd name="connsiteY21" fmla="*/ 4589 h 10020"/>
                <a:gd name="connsiteX22" fmla="*/ 9817 w 10000"/>
                <a:gd name="connsiteY22" fmla="*/ 6045 h 10020"/>
                <a:gd name="connsiteX23" fmla="*/ 9740 w 10000"/>
                <a:gd name="connsiteY23" fmla="*/ 6543 h 10020"/>
                <a:gd name="connsiteX24" fmla="*/ 9652 w 10000"/>
                <a:gd name="connsiteY24" fmla="*/ 6788 h 10020"/>
                <a:gd name="connsiteX25" fmla="*/ 9415 w 10000"/>
                <a:gd name="connsiteY25" fmla="*/ 6929 h 10020"/>
                <a:gd name="connsiteX26" fmla="*/ 9280 w 10000"/>
                <a:gd name="connsiteY26" fmla="*/ 7050 h 10020"/>
                <a:gd name="connsiteX27" fmla="*/ 9412 w 10000"/>
                <a:gd name="connsiteY27" fmla="*/ 7223 h 10020"/>
                <a:gd name="connsiteX28" fmla="*/ 9719 w 10000"/>
                <a:gd name="connsiteY28" fmla="*/ 7532 h 10020"/>
                <a:gd name="connsiteX29" fmla="*/ 9980 w 10000"/>
                <a:gd name="connsiteY29" fmla="*/ 7801 h 10020"/>
                <a:gd name="connsiteX30" fmla="*/ 9848 w 10000"/>
                <a:gd name="connsiteY30" fmla="*/ 7512 h 10020"/>
                <a:gd name="connsiteX31" fmla="*/ 9621 w 10000"/>
                <a:gd name="connsiteY31" fmla="*/ 7002 h 10020"/>
                <a:gd name="connsiteX32" fmla="*/ 9621 w 10000"/>
                <a:gd name="connsiteY32" fmla="*/ 6788 h 10020"/>
                <a:gd name="connsiteX0" fmla="*/ 4312 w 10000"/>
                <a:gd name="connsiteY0" fmla="*/ 9847 h 10020"/>
                <a:gd name="connsiteX1" fmla="*/ 4038 w 10000"/>
                <a:gd name="connsiteY1" fmla="*/ 9980 h 10020"/>
                <a:gd name="connsiteX2" fmla="*/ 3808 w 10000"/>
                <a:gd name="connsiteY2" fmla="*/ 9984 h 10020"/>
                <a:gd name="connsiteX3" fmla="*/ 3470 w 10000"/>
                <a:gd name="connsiteY3" fmla="*/ 9751 h 10020"/>
                <a:gd name="connsiteX4" fmla="*/ 3071 w 10000"/>
                <a:gd name="connsiteY4" fmla="*/ 9739 h 10020"/>
                <a:gd name="connsiteX5" fmla="*/ 2509 w 10000"/>
                <a:gd name="connsiteY5" fmla="*/ 9562 h 10020"/>
                <a:gd name="connsiteX6" fmla="*/ 1877 w 10000"/>
                <a:gd name="connsiteY6" fmla="*/ 9228 h 10020"/>
                <a:gd name="connsiteX7" fmla="*/ 1309 w 10000"/>
                <a:gd name="connsiteY7" fmla="*/ 8822 h 10020"/>
                <a:gd name="connsiteX8" fmla="*/ 774 w 10000"/>
                <a:gd name="connsiteY8" fmla="*/ 8380 h 10020"/>
                <a:gd name="connsiteX9" fmla="*/ 402 w 10000"/>
                <a:gd name="connsiteY9" fmla="*/ 7781 h 10020"/>
                <a:gd name="connsiteX10" fmla="*/ 88 w 10000"/>
                <a:gd name="connsiteY10" fmla="*/ 6897 h 10020"/>
                <a:gd name="connsiteX11" fmla="*/ 0 w 10000"/>
                <a:gd name="connsiteY11" fmla="*/ 5985 h 10020"/>
                <a:gd name="connsiteX12" fmla="*/ 88 w 10000"/>
                <a:gd name="connsiteY12" fmla="*/ 5000 h 10020"/>
                <a:gd name="connsiteX13" fmla="*/ 443 w 10000"/>
                <a:gd name="connsiteY13" fmla="*/ 3597 h 10020"/>
                <a:gd name="connsiteX14" fmla="*/ 1082 w 10000"/>
                <a:gd name="connsiteY14" fmla="*/ 2303 h 10020"/>
                <a:gd name="connsiteX15" fmla="*/ 2124 w 10000"/>
                <a:gd name="connsiteY15" fmla="*/ 1073 h 10020"/>
                <a:gd name="connsiteX16" fmla="*/ 3365 w 10000"/>
                <a:gd name="connsiteY16" fmla="*/ 265 h 10020"/>
                <a:gd name="connsiteX17" fmla="*/ 4961 w 10000"/>
                <a:gd name="connsiteY17" fmla="*/ 44 h 10020"/>
                <a:gd name="connsiteX18" fmla="*/ 6881 w 10000"/>
                <a:gd name="connsiteY18" fmla="*/ 531 h 10020"/>
                <a:gd name="connsiteX19" fmla="*/ 8976 w 10000"/>
                <a:gd name="connsiteY19" fmla="*/ 2290 h 10020"/>
                <a:gd name="connsiteX20" fmla="*/ 9830 w 10000"/>
                <a:gd name="connsiteY20" fmla="*/ 4589 h 10020"/>
                <a:gd name="connsiteX21" fmla="*/ 9817 w 10000"/>
                <a:gd name="connsiteY21" fmla="*/ 6045 h 10020"/>
                <a:gd name="connsiteX22" fmla="*/ 9740 w 10000"/>
                <a:gd name="connsiteY22" fmla="*/ 6543 h 10020"/>
                <a:gd name="connsiteX23" fmla="*/ 9652 w 10000"/>
                <a:gd name="connsiteY23" fmla="*/ 6788 h 10020"/>
                <a:gd name="connsiteX24" fmla="*/ 9415 w 10000"/>
                <a:gd name="connsiteY24" fmla="*/ 6929 h 10020"/>
                <a:gd name="connsiteX25" fmla="*/ 9280 w 10000"/>
                <a:gd name="connsiteY25" fmla="*/ 7050 h 10020"/>
                <a:gd name="connsiteX26" fmla="*/ 9412 w 10000"/>
                <a:gd name="connsiteY26" fmla="*/ 7223 h 10020"/>
                <a:gd name="connsiteX27" fmla="*/ 9719 w 10000"/>
                <a:gd name="connsiteY27" fmla="*/ 7532 h 10020"/>
                <a:gd name="connsiteX28" fmla="*/ 9980 w 10000"/>
                <a:gd name="connsiteY28" fmla="*/ 7801 h 10020"/>
                <a:gd name="connsiteX29" fmla="*/ 9848 w 10000"/>
                <a:gd name="connsiteY29" fmla="*/ 7512 h 10020"/>
                <a:gd name="connsiteX30" fmla="*/ 9621 w 10000"/>
                <a:gd name="connsiteY30" fmla="*/ 7002 h 10020"/>
                <a:gd name="connsiteX31" fmla="*/ 9621 w 10000"/>
                <a:gd name="connsiteY31" fmla="*/ 6788 h 10020"/>
                <a:gd name="connsiteX0" fmla="*/ 4038 w 10000"/>
                <a:gd name="connsiteY0" fmla="*/ 9980 h 10020"/>
                <a:gd name="connsiteX1" fmla="*/ 3808 w 10000"/>
                <a:gd name="connsiteY1" fmla="*/ 9984 h 10020"/>
                <a:gd name="connsiteX2" fmla="*/ 3470 w 10000"/>
                <a:gd name="connsiteY2" fmla="*/ 9751 h 10020"/>
                <a:gd name="connsiteX3" fmla="*/ 3071 w 10000"/>
                <a:gd name="connsiteY3" fmla="*/ 9739 h 10020"/>
                <a:gd name="connsiteX4" fmla="*/ 2509 w 10000"/>
                <a:gd name="connsiteY4" fmla="*/ 9562 h 10020"/>
                <a:gd name="connsiteX5" fmla="*/ 1877 w 10000"/>
                <a:gd name="connsiteY5" fmla="*/ 9228 h 10020"/>
                <a:gd name="connsiteX6" fmla="*/ 1309 w 10000"/>
                <a:gd name="connsiteY6" fmla="*/ 8822 h 10020"/>
                <a:gd name="connsiteX7" fmla="*/ 774 w 10000"/>
                <a:gd name="connsiteY7" fmla="*/ 8380 h 10020"/>
                <a:gd name="connsiteX8" fmla="*/ 402 w 10000"/>
                <a:gd name="connsiteY8" fmla="*/ 7781 h 10020"/>
                <a:gd name="connsiteX9" fmla="*/ 88 w 10000"/>
                <a:gd name="connsiteY9" fmla="*/ 6897 h 10020"/>
                <a:gd name="connsiteX10" fmla="*/ 0 w 10000"/>
                <a:gd name="connsiteY10" fmla="*/ 5985 h 10020"/>
                <a:gd name="connsiteX11" fmla="*/ 88 w 10000"/>
                <a:gd name="connsiteY11" fmla="*/ 5000 h 10020"/>
                <a:gd name="connsiteX12" fmla="*/ 443 w 10000"/>
                <a:gd name="connsiteY12" fmla="*/ 3597 h 10020"/>
                <a:gd name="connsiteX13" fmla="*/ 1082 w 10000"/>
                <a:gd name="connsiteY13" fmla="*/ 2303 h 10020"/>
                <a:gd name="connsiteX14" fmla="*/ 2124 w 10000"/>
                <a:gd name="connsiteY14" fmla="*/ 1073 h 10020"/>
                <a:gd name="connsiteX15" fmla="*/ 3365 w 10000"/>
                <a:gd name="connsiteY15" fmla="*/ 265 h 10020"/>
                <a:gd name="connsiteX16" fmla="*/ 4961 w 10000"/>
                <a:gd name="connsiteY16" fmla="*/ 44 h 10020"/>
                <a:gd name="connsiteX17" fmla="*/ 6881 w 10000"/>
                <a:gd name="connsiteY17" fmla="*/ 531 h 10020"/>
                <a:gd name="connsiteX18" fmla="*/ 8976 w 10000"/>
                <a:gd name="connsiteY18" fmla="*/ 2290 h 10020"/>
                <a:gd name="connsiteX19" fmla="*/ 9830 w 10000"/>
                <a:gd name="connsiteY19" fmla="*/ 4589 h 10020"/>
                <a:gd name="connsiteX20" fmla="*/ 9817 w 10000"/>
                <a:gd name="connsiteY20" fmla="*/ 6045 h 10020"/>
                <a:gd name="connsiteX21" fmla="*/ 9740 w 10000"/>
                <a:gd name="connsiteY21" fmla="*/ 6543 h 10020"/>
                <a:gd name="connsiteX22" fmla="*/ 9652 w 10000"/>
                <a:gd name="connsiteY22" fmla="*/ 6788 h 10020"/>
                <a:gd name="connsiteX23" fmla="*/ 9415 w 10000"/>
                <a:gd name="connsiteY23" fmla="*/ 6929 h 10020"/>
                <a:gd name="connsiteX24" fmla="*/ 9280 w 10000"/>
                <a:gd name="connsiteY24" fmla="*/ 7050 h 10020"/>
                <a:gd name="connsiteX25" fmla="*/ 9412 w 10000"/>
                <a:gd name="connsiteY25" fmla="*/ 7223 h 10020"/>
                <a:gd name="connsiteX26" fmla="*/ 9719 w 10000"/>
                <a:gd name="connsiteY26" fmla="*/ 7532 h 10020"/>
                <a:gd name="connsiteX27" fmla="*/ 9980 w 10000"/>
                <a:gd name="connsiteY27" fmla="*/ 7801 h 10020"/>
                <a:gd name="connsiteX28" fmla="*/ 9848 w 10000"/>
                <a:gd name="connsiteY28" fmla="*/ 7512 h 10020"/>
                <a:gd name="connsiteX29" fmla="*/ 9621 w 10000"/>
                <a:gd name="connsiteY29" fmla="*/ 7002 h 10020"/>
                <a:gd name="connsiteX30" fmla="*/ 9621 w 10000"/>
                <a:gd name="connsiteY30" fmla="*/ 6788 h 10020"/>
                <a:gd name="connsiteX0" fmla="*/ 3808 w 10000"/>
                <a:gd name="connsiteY0" fmla="*/ 9984 h 9984"/>
                <a:gd name="connsiteX1" fmla="*/ 3470 w 10000"/>
                <a:gd name="connsiteY1" fmla="*/ 9751 h 9984"/>
                <a:gd name="connsiteX2" fmla="*/ 3071 w 10000"/>
                <a:gd name="connsiteY2" fmla="*/ 9739 h 9984"/>
                <a:gd name="connsiteX3" fmla="*/ 2509 w 10000"/>
                <a:gd name="connsiteY3" fmla="*/ 9562 h 9984"/>
                <a:gd name="connsiteX4" fmla="*/ 1877 w 10000"/>
                <a:gd name="connsiteY4" fmla="*/ 9228 h 9984"/>
                <a:gd name="connsiteX5" fmla="*/ 1309 w 10000"/>
                <a:gd name="connsiteY5" fmla="*/ 8822 h 9984"/>
                <a:gd name="connsiteX6" fmla="*/ 774 w 10000"/>
                <a:gd name="connsiteY6" fmla="*/ 8380 h 9984"/>
                <a:gd name="connsiteX7" fmla="*/ 402 w 10000"/>
                <a:gd name="connsiteY7" fmla="*/ 7781 h 9984"/>
                <a:gd name="connsiteX8" fmla="*/ 88 w 10000"/>
                <a:gd name="connsiteY8" fmla="*/ 6897 h 9984"/>
                <a:gd name="connsiteX9" fmla="*/ 0 w 10000"/>
                <a:gd name="connsiteY9" fmla="*/ 5985 h 9984"/>
                <a:gd name="connsiteX10" fmla="*/ 88 w 10000"/>
                <a:gd name="connsiteY10" fmla="*/ 5000 h 9984"/>
                <a:gd name="connsiteX11" fmla="*/ 443 w 10000"/>
                <a:gd name="connsiteY11" fmla="*/ 3597 h 9984"/>
                <a:gd name="connsiteX12" fmla="*/ 1082 w 10000"/>
                <a:gd name="connsiteY12" fmla="*/ 2303 h 9984"/>
                <a:gd name="connsiteX13" fmla="*/ 2124 w 10000"/>
                <a:gd name="connsiteY13" fmla="*/ 1073 h 9984"/>
                <a:gd name="connsiteX14" fmla="*/ 3365 w 10000"/>
                <a:gd name="connsiteY14" fmla="*/ 265 h 9984"/>
                <a:gd name="connsiteX15" fmla="*/ 4961 w 10000"/>
                <a:gd name="connsiteY15" fmla="*/ 44 h 9984"/>
                <a:gd name="connsiteX16" fmla="*/ 6881 w 10000"/>
                <a:gd name="connsiteY16" fmla="*/ 531 h 9984"/>
                <a:gd name="connsiteX17" fmla="*/ 8976 w 10000"/>
                <a:gd name="connsiteY17" fmla="*/ 2290 h 9984"/>
                <a:gd name="connsiteX18" fmla="*/ 9830 w 10000"/>
                <a:gd name="connsiteY18" fmla="*/ 4589 h 9984"/>
                <a:gd name="connsiteX19" fmla="*/ 9817 w 10000"/>
                <a:gd name="connsiteY19" fmla="*/ 6045 h 9984"/>
                <a:gd name="connsiteX20" fmla="*/ 9740 w 10000"/>
                <a:gd name="connsiteY20" fmla="*/ 6543 h 9984"/>
                <a:gd name="connsiteX21" fmla="*/ 9652 w 10000"/>
                <a:gd name="connsiteY21" fmla="*/ 6788 h 9984"/>
                <a:gd name="connsiteX22" fmla="*/ 9415 w 10000"/>
                <a:gd name="connsiteY22" fmla="*/ 6929 h 9984"/>
                <a:gd name="connsiteX23" fmla="*/ 9280 w 10000"/>
                <a:gd name="connsiteY23" fmla="*/ 7050 h 9984"/>
                <a:gd name="connsiteX24" fmla="*/ 9412 w 10000"/>
                <a:gd name="connsiteY24" fmla="*/ 7223 h 9984"/>
                <a:gd name="connsiteX25" fmla="*/ 9719 w 10000"/>
                <a:gd name="connsiteY25" fmla="*/ 7532 h 9984"/>
                <a:gd name="connsiteX26" fmla="*/ 9980 w 10000"/>
                <a:gd name="connsiteY26" fmla="*/ 7801 h 9984"/>
                <a:gd name="connsiteX27" fmla="*/ 9848 w 10000"/>
                <a:gd name="connsiteY27" fmla="*/ 7512 h 9984"/>
                <a:gd name="connsiteX28" fmla="*/ 9621 w 10000"/>
                <a:gd name="connsiteY28" fmla="*/ 7002 h 9984"/>
                <a:gd name="connsiteX29" fmla="*/ 9621 w 10000"/>
                <a:gd name="connsiteY29" fmla="*/ 6788 h 9984"/>
                <a:gd name="connsiteX0" fmla="*/ 3470 w 10000"/>
                <a:gd name="connsiteY0" fmla="*/ 9767 h 9787"/>
                <a:gd name="connsiteX1" fmla="*/ 3071 w 10000"/>
                <a:gd name="connsiteY1" fmla="*/ 9755 h 9787"/>
                <a:gd name="connsiteX2" fmla="*/ 2509 w 10000"/>
                <a:gd name="connsiteY2" fmla="*/ 9577 h 9787"/>
                <a:gd name="connsiteX3" fmla="*/ 1877 w 10000"/>
                <a:gd name="connsiteY3" fmla="*/ 9243 h 9787"/>
                <a:gd name="connsiteX4" fmla="*/ 1309 w 10000"/>
                <a:gd name="connsiteY4" fmla="*/ 8836 h 9787"/>
                <a:gd name="connsiteX5" fmla="*/ 774 w 10000"/>
                <a:gd name="connsiteY5" fmla="*/ 8393 h 9787"/>
                <a:gd name="connsiteX6" fmla="*/ 402 w 10000"/>
                <a:gd name="connsiteY6" fmla="*/ 7793 h 9787"/>
                <a:gd name="connsiteX7" fmla="*/ 88 w 10000"/>
                <a:gd name="connsiteY7" fmla="*/ 6908 h 9787"/>
                <a:gd name="connsiteX8" fmla="*/ 0 w 10000"/>
                <a:gd name="connsiteY8" fmla="*/ 5995 h 9787"/>
                <a:gd name="connsiteX9" fmla="*/ 88 w 10000"/>
                <a:gd name="connsiteY9" fmla="*/ 5008 h 9787"/>
                <a:gd name="connsiteX10" fmla="*/ 443 w 10000"/>
                <a:gd name="connsiteY10" fmla="*/ 3603 h 9787"/>
                <a:gd name="connsiteX11" fmla="*/ 1082 w 10000"/>
                <a:gd name="connsiteY11" fmla="*/ 2307 h 9787"/>
                <a:gd name="connsiteX12" fmla="*/ 2124 w 10000"/>
                <a:gd name="connsiteY12" fmla="*/ 1075 h 9787"/>
                <a:gd name="connsiteX13" fmla="*/ 3365 w 10000"/>
                <a:gd name="connsiteY13" fmla="*/ 265 h 9787"/>
                <a:gd name="connsiteX14" fmla="*/ 4961 w 10000"/>
                <a:gd name="connsiteY14" fmla="*/ 44 h 9787"/>
                <a:gd name="connsiteX15" fmla="*/ 6881 w 10000"/>
                <a:gd name="connsiteY15" fmla="*/ 532 h 9787"/>
                <a:gd name="connsiteX16" fmla="*/ 8976 w 10000"/>
                <a:gd name="connsiteY16" fmla="*/ 2294 h 9787"/>
                <a:gd name="connsiteX17" fmla="*/ 9830 w 10000"/>
                <a:gd name="connsiteY17" fmla="*/ 4596 h 9787"/>
                <a:gd name="connsiteX18" fmla="*/ 9817 w 10000"/>
                <a:gd name="connsiteY18" fmla="*/ 6055 h 9787"/>
                <a:gd name="connsiteX19" fmla="*/ 9740 w 10000"/>
                <a:gd name="connsiteY19" fmla="*/ 6553 h 9787"/>
                <a:gd name="connsiteX20" fmla="*/ 9652 w 10000"/>
                <a:gd name="connsiteY20" fmla="*/ 6799 h 9787"/>
                <a:gd name="connsiteX21" fmla="*/ 9415 w 10000"/>
                <a:gd name="connsiteY21" fmla="*/ 6940 h 9787"/>
                <a:gd name="connsiteX22" fmla="*/ 9280 w 10000"/>
                <a:gd name="connsiteY22" fmla="*/ 7061 h 9787"/>
                <a:gd name="connsiteX23" fmla="*/ 9412 w 10000"/>
                <a:gd name="connsiteY23" fmla="*/ 7235 h 9787"/>
                <a:gd name="connsiteX24" fmla="*/ 9719 w 10000"/>
                <a:gd name="connsiteY24" fmla="*/ 7544 h 9787"/>
                <a:gd name="connsiteX25" fmla="*/ 9980 w 10000"/>
                <a:gd name="connsiteY25" fmla="*/ 7814 h 9787"/>
                <a:gd name="connsiteX26" fmla="*/ 9848 w 10000"/>
                <a:gd name="connsiteY26" fmla="*/ 7524 h 9787"/>
                <a:gd name="connsiteX27" fmla="*/ 9621 w 10000"/>
                <a:gd name="connsiteY27" fmla="*/ 7013 h 9787"/>
                <a:gd name="connsiteX28" fmla="*/ 9621 w 10000"/>
                <a:gd name="connsiteY28" fmla="*/ 6799 h 9787"/>
                <a:gd name="connsiteX0" fmla="*/ 3071 w 10000"/>
                <a:gd name="connsiteY0" fmla="*/ 9967 h 9967"/>
                <a:gd name="connsiteX1" fmla="*/ 2509 w 10000"/>
                <a:gd name="connsiteY1" fmla="*/ 9785 h 9967"/>
                <a:gd name="connsiteX2" fmla="*/ 1877 w 10000"/>
                <a:gd name="connsiteY2" fmla="*/ 9444 h 9967"/>
                <a:gd name="connsiteX3" fmla="*/ 1309 w 10000"/>
                <a:gd name="connsiteY3" fmla="*/ 9028 h 9967"/>
                <a:gd name="connsiteX4" fmla="*/ 774 w 10000"/>
                <a:gd name="connsiteY4" fmla="*/ 8576 h 9967"/>
                <a:gd name="connsiteX5" fmla="*/ 402 w 10000"/>
                <a:gd name="connsiteY5" fmla="*/ 7963 h 9967"/>
                <a:gd name="connsiteX6" fmla="*/ 88 w 10000"/>
                <a:gd name="connsiteY6" fmla="*/ 7058 h 9967"/>
                <a:gd name="connsiteX7" fmla="*/ 0 w 10000"/>
                <a:gd name="connsiteY7" fmla="*/ 6125 h 9967"/>
                <a:gd name="connsiteX8" fmla="*/ 88 w 10000"/>
                <a:gd name="connsiteY8" fmla="*/ 5117 h 9967"/>
                <a:gd name="connsiteX9" fmla="*/ 443 w 10000"/>
                <a:gd name="connsiteY9" fmla="*/ 3681 h 9967"/>
                <a:gd name="connsiteX10" fmla="*/ 1082 w 10000"/>
                <a:gd name="connsiteY10" fmla="*/ 2357 h 9967"/>
                <a:gd name="connsiteX11" fmla="*/ 2124 w 10000"/>
                <a:gd name="connsiteY11" fmla="*/ 1098 h 9967"/>
                <a:gd name="connsiteX12" fmla="*/ 3365 w 10000"/>
                <a:gd name="connsiteY12" fmla="*/ 271 h 9967"/>
                <a:gd name="connsiteX13" fmla="*/ 4961 w 10000"/>
                <a:gd name="connsiteY13" fmla="*/ 45 h 9967"/>
                <a:gd name="connsiteX14" fmla="*/ 6881 w 10000"/>
                <a:gd name="connsiteY14" fmla="*/ 544 h 9967"/>
                <a:gd name="connsiteX15" fmla="*/ 8976 w 10000"/>
                <a:gd name="connsiteY15" fmla="*/ 2344 h 9967"/>
                <a:gd name="connsiteX16" fmla="*/ 9830 w 10000"/>
                <a:gd name="connsiteY16" fmla="*/ 4696 h 9967"/>
                <a:gd name="connsiteX17" fmla="*/ 9817 w 10000"/>
                <a:gd name="connsiteY17" fmla="*/ 6187 h 9967"/>
                <a:gd name="connsiteX18" fmla="*/ 9740 w 10000"/>
                <a:gd name="connsiteY18" fmla="*/ 6696 h 9967"/>
                <a:gd name="connsiteX19" fmla="*/ 9652 w 10000"/>
                <a:gd name="connsiteY19" fmla="*/ 6947 h 9967"/>
                <a:gd name="connsiteX20" fmla="*/ 9415 w 10000"/>
                <a:gd name="connsiteY20" fmla="*/ 7091 h 9967"/>
                <a:gd name="connsiteX21" fmla="*/ 9280 w 10000"/>
                <a:gd name="connsiteY21" fmla="*/ 7215 h 9967"/>
                <a:gd name="connsiteX22" fmla="*/ 9412 w 10000"/>
                <a:gd name="connsiteY22" fmla="*/ 7392 h 9967"/>
                <a:gd name="connsiteX23" fmla="*/ 9719 w 10000"/>
                <a:gd name="connsiteY23" fmla="*/ 7708 h 9967"/>
                <a:gd name="connsiteX24" fmla="*/ 9980 w 10000"/>
                <a:gd name="connsiteY24" fmla="*/ 7984 h 9967"/>
                <a:gd name="connsiteX25" fmla="*/ 9848 w 10000"/>
                <a:gd name="connsiteY25" fmla="*/ 7688 h 9967"/>
                <a:gd name="connsiteX26" fmla="*/ 9621 w 10000"/>
                <a:gd name="connsiteY26" fmla="*/ 7166 h 9967"/>
                <a:gd name="connsiteX27" fmla="*/ 9621 w 10000"/>
                <a:gd name="connsiteY27" fmla="*/ 6947 h 9967"/>
                <a:gd name="connsiteX0" fmla="*/ 2509 w 10000"/>
                <a:gd name="connsiteY0" fmla="*/ 9817 h 9817"/>
                <a:gd name="connsiteX1" fmla="*/ 1877 w 10000"/>
                <a:gd name="connsiteY1" fmla="*/ 9475 h 9817"/>
                <a:gd name="connsiteX2" fmla="*/ 1309 w 10000"/>
                <a:gd name="connsiteY2" fmla="*/ 9058 h 9817"/>
                <a:gd name="connsiteX3" fmla="*/ 774 w 10000"/>
                <a:gd name="connsiteY3" fmla="*/ 8604 h 9817"/>
                <a:gd name="connsiteX4" fmla="*/ 402 w 10000"/>
                <a:gd name="connsiteY4" fmla="*/ 7989 h 9817"/>
                <a:gd name="connsiteX5" fmla="*/ 88 w 10000"/>
                <a:gd name="connsiteY5" fmla="*/ 7081 h 9817"/>
                <a:gd name="connsiteX6" fmla="*/ 0 w 10000"/>
                <a:gd name="connsiteY6" fmla="*/ 6145 h 9817"/>
                <a:gd name="connsiteX7" fmla="*/ 88 w 10000"/>
                <a:gd name="connsiteY7" fmla="*/ 5134 h 9817"/>
                <a:gd name="connsiteX8" fmla="*/ 443 w 10000"/>
                <a:gd name="connsiteY8" fmla="*/ 3693 h 9817"/>
                <a:gd name="connsiteX9" fmla="*/ 1082 w 10000"/>
                <a:gd name="connsiteY9" fmla="*/ 2365 h 9817"/>
                <a:gd name="connsiteX10" fmla="*/ 2124 w 10000"/>
                <a:gd name="connsiteY10" fmla="*/ 1102 h 9817"/>
                <a:gd name="connsiteX11" fmla="*/ 3365 w 10000"/>
                <a:gd name="connsiteY11" fmla="*/ 272 h 9817"/>
                <a:gd name="connsiteX12" fmla="*/ 4961 w 10000"/>
                <a:gd name="connsiteY12" fmla="*/ 45 h 9817"/>
                <a:gd name="connsiteX13" fmla="*/ 6881 w 10000"/>
                <a:gd name="connsiteY13" fmla="*/ 546 h 9817"/>
                <a:gd name="connsiteX14" fmla="*/ 8976 w 10000"/>
                <a:gd name="connsiteY14" fmla="*/ 2352 h 9817"/>
                <a:gd name="connsiteX15" fmla="*/ 9830 w 10000"/>
                <a:gd name="connsiteY15" fmla="*/ 4712 h 9817"/>
                <a:gd name="connsiteX16" fmla="*/ 9817 w 10000"/>
                <a:gd name="connsiteY16" fmla="*/ 6207 h 9817"/>
                <a:gd name="connsiteX17" fmla="*/ 9740 w 10000"/>
                <a:gd name="connsiteY17" fmla="*/ 6718 h 9817"/>
                <a:gd name="connsiteX18" fmla="*/ 9652 w 10000"/>
                <a:gd name="connsiteY18" fmla="*/ 6970 h 9817"/>
                <a:gd name="connsiteX19" fmla="*/ 9415 w 10000"/>
                <a:gd name="connsiteY19" fmla="*/ 7114 h 9817"/>
                <a:gd name="connsiteX20" fmla="*/ 9280 w 10000"/>
                <a:gd name="connsiteY20" fmla="*/ 7239 h 9817"/>
                <a:gd name="connsiteX21" fmla="*/ 9412 w 10000"/>
                <a:gd name="connsiteY21" fmla="*/ 7416 h 9817"/>
                <a:gd name="connsiteX22" fmla="*/ 9719 w 10000"/>
                <a:gd name="connsiteY22" fmla="*/ 7734 h 9817"/>
                <a:gd name="connsiteX23" fmla="*/ 9980 w 10000"/>
                <a:gd name="connsiteY23" fmla="*/ 8010 h 9817"/>
                <a:gd name="connsiteX24" fmla="*/ 9848 w 10000"/>
                <a:gd name="connsiteY24" fmla="*/ 7713 h 9817"/>
                <a:gd name="connsiteX25" fmla="*/ 9621 w 10000"/>
                <a:gd name="connsiteY25" fmla="*/ 7190 h 9817"/>
                <a:gd name="connsiteX26" fmla="*/ 9621 w 10000"/>
                <a:gd name="connsiteY26" fmla="*/ 6970 h 9817"/>
                <a:gd name="connsiteX0" fmla="*/ 1877 w 10000"/>
                <a:gd name="connsiteY0" fmla="*/ 9652 h 9652"/>
                <a:gd name="connsiteX1" fmla="*/ 1309 w 10000"/>
                <a:gd name="connsiteY1" fmla="*/ 9227 h 9652"/>
                <a:gd name="connsiteX2" fmla="*/ 774 w 10000"/>
                <a:gd name="connsiteY2" fmla="*/ 8764 h 9652"/>
                <a:gd name="connsiteX3" fmla="*/ 402 w 10000"/>
                <a:gd name="connsiteY3" fmla="*/ 8138 h 9652"/>
                <a:gd name="connsiteX4" fmla="*/ 88 w 10000"/>
                <a:gd name="connsiteY4" fmla="*/ 7213 h 9652"/>
                <a:gd name="connsiteX5" fmla="*/ 0 w 10000"/>
                <a:gd name="connsiteY5" fmla="*/ 6260 h 9652"/>
                <a:gd name="connsiteX6" fmla="*/ 88 w 10000"/>
                <a:gd name="connsiteY6" fmla="*/ 5230 h 9652"/>
                <a:gd name="connsiteX7" fmla="*/ 443 w 10000"/>
                <a:gd name="connsiteY7" fmla="*/ 3762 h 9652"/>
                <a:gd name="connsiteX8" fmla="*/ 1082 w 10000"/>
                <a:gd name="connsiteY8" fmla="*/ 2409 h 9652"/>
                <a:gd name="connsiteX9" fmla="*/ 2124 w 10000"/>
                <a:gd name="connsiteY9" fmla="*/ 1123 h 9652"/>
                <a:gd name="connsiteX10" fmla="*/ 3365 w 10000"/>
                <a:gd name="connsiteY10" fmla="*/ 277 h 9652"/>
                <a:gd name="connsiteX11" fmla="*/ 4961 w 10000"/>
                <a:gd name="connsiteY11" fmla="*/ 46 h 9652"/>
                <a:gd name="connsiteX12" fmla="*/ 6881 w 10000"/>
                <a:gd name="connsiteY12" fmla="*/ 556 h 9652"/>
                <a:gd name="connsiteX13" fmla="*/ 8976 w 10000"/>
                <a:gd name="connsiteY13" fmla="*/ 2396 h 9652"/>
                <a:gd name="connsiteX14" fmla="*/ 9830 w 10000"/>
                <a:gd name="connsiteY14" fmla="*/ 4800 h 9652"/>
                <a:gd name="connsiteX15" fmla="*/ 9817 w 10000"/>
                <a:gd name="connsiteY15" fmla="*/ 6323 h 9652"/>
                <a:gd name="connsiteX16" fmla="*/ 9740 w 10000"/>
                <a:gd name="connsiteY16" fmla="*/ 6843 h 9652"/>
                <a:gd name="connsiteX17" fmla="*/ 9652 w 10000"/>
                <a:gd name="connsiteY17" fmla="*/ 7100 h 9652"/>
                <a:gd name="connsiteX18" fmla="*/ 9415 w 10000"/>
                <a:gd name="connsiteY18" fmla="*/ 7247 h 9652"/>
                <a:gd name="connsiteX19" fmla="*/ 9280 w 10000"/>
                <a:gd name="connsiteY19" fmla="*/ 7374 h 9652"/>
                <a:gd name="connsiteX20" fmla="*/ 9412 w 10000"/>
                <a:gd name="connsiteY20" fmla="*/ 7554 h 9652"/>
                <a:gd name="connsiteX21" fmla="*/ 9719 w 10000"/>
                <a:gd name="connsiteY21" fmla="*/ 7878 h 9652"/>
                <a:gd name="connsiteX22" fmla="*/ 9980 w 10000"/>
                <a:gd name="connsiteY22" fmla="*/ 8159 h 9652"/>
                <a:gd name="connsiteX23" fmla="*/ 9848 w 10000"/>
                <a:gd name="connsiteY23" fmla="*/ 7857 h 9652"/>
                <a:gd name="connsiteX24" fmla="*/ 9621 w 10000"/>
                <a:gd name="connsiteY24" fmla="*/ 7324 h 9652"/>
                <a:gd name="connsiteX25" fmla="*/ 9621 w 10000"/>
                <a:gd name="connsiteY25" fmla="*/ 7100 h 9652"/>
                <a:gd name="connsiteX0" fmla="*/ 1309 w 10000"/>
                <a:gd name="connsiteY0" fmla="*/ 9560 h 9560"/>
                <a:gd name="connsiteX1" fmla="*/ 774 w 10000"/>
                <a:gd name="connsiteY1" fmla="*/ 9080 h 9560"/>
                <a:gd name="connsiteX2" fmla="*/ 402 w 10000"/>
                <a:gd name="connsiteY2" fmla="*/ 8431 h 9560"/>
                <a:gd name="connsiteX3" fmla="*/ 88 w 10000"/>
                <a:gd name="connsiteY3" fmla="*/ 7473 h 9560"/>
                <a:gd name="connsiteX4" fmla="*/ 0 w 10000"/>
                <a:gd name="connsiteY4" fmla="*/ 6486 h 9560"/>
                <a:gd name="connsiteX5" fmla="*/ 88 w 10000"/>
                <a:gd name="connsiteY5" fmla="*/ 5419 h 9560"/>
                <a:gd name="connsiteX6" fmla="*/ 443 w 10000"/>
                <a:gd name="connsiteY6" fmla="*/ 3898 h 9560"/>
                <a:gd name="connsiteX7" fmla="*/ 1082 w 10000"/>
                <a:gd name="connsiteY7" fmla="*/ 2496 h 9560"/>
                <a:gd name="connsiteX8" fmla="*/ 2124 w 10000"/>
                <a:gd name="connsiteY8" fmla="*/ 1163 h 9560"/>
                <a:gd name="connsiteX9" fmla="*/ 3365 w 10000"/>
                <a:gd name="connsiteY9" fmla="*/ 287 h 9560"/>
                <a:gd name="connsiteX10" fmla="*/ 4961 w 10000"/>
                <a:gd name="connsiteY10" fmla="*/ 48 h 9560"/>
                <a:gd name="connsiteX11" fmla="*/ 6881 w 10000"/>
                <a:gd name="connsiteY11" fmla="*/ 576 h 9560"/>
                <a:gd name="connsiteX12" fmla="*/ 8976 w 10000"/>
                <a:gd name="connsiteY12" fmla="*/ 2482 h 9560"/>
                <a:gd name="connsiteX13" fmla="*/ 9830 w 10000"/>
                <a:gd name="connsiteY13" fmla="*/ 4973 h 9560"/>
                <a:gd name="connsiteX14" fmla="*/ 9817 w 10000"/>
                <a:gd name="connsiteY14" fmla="*/ 6551 h 9560"/>
                <a:gd name="connsiteX15" fmla="*/ 9740 w 10000"/>
                <a:gd name="connsiteY15" fmla="*/ 7090 h 9560"/>
                <a:gd name="connsiteX16" fmla="*/ 9652 w 10000"/>
                <a:gd name="connsiteY16" fmla="*/ 7356 h 9560"/>
                <a:gd name="connsiteX17" fmla="*/ 9415 w 10000"/>
                <a:gd name="connsiteY17" fmla="*/ 7508 h 9560"/>
                <a:gd name="connsiteX18" fmla="*/ 9280 w 10000"/>
                <a:gd name="connsiteY18" fmla="*/ 7640 h 9560"/>
                <a:gd name="connsiteX19" fmla="*/ 9412 w 10000"/>
                <a:gd name="connsiteY19" fmla="*/ 7826 h 9560"/>
                <a:gd name="connsiteX20" fmla="*/ 9719 w 10000"/>
                <a:gd name="connsiteY20" fmla="*/ 8162 h 9560"/>
                <a:gd name="connsiteX21" fmla="*/ 9980 w 10000"/>
                <a:gd name="connsiteY21" fmla="*/ 8453 h 9560"/>
                <a:gd name="connsiteX22" fmla="*/ 9848 w 10000"/>
                <a:gd name="connsiteY22" fmla="*/ 8140 h 9560"/>
                <a:gd name="connsiteX23" fmla="*/ 9621 w 10000"/>
                <a:gd name="connsiteY23" fmla="*/ 7588 h 9560"/>
                <a:gd name="connsiteX24" fmla="*/ 9621 w 10000"/>
                <a:gd name="connsiteY24" fmla="*/ 7356 h 9560"/>
                <a:gd name="connsiteX0" fmla="*/ 774 w 10000"/>
                <a:gd name="connsiteY0" fmla="*/ 9498 h 9498"/>
                <a:gd name="connsiteX1" fmla="*/ 402 w 10000"/>
                <a:gd name="connsiteY1" fmla="*/ 8819 h 9498"/>
                <a:gd name="connsiteX2" fmla="*/ 88 w 10000"/>
                <a:gd name="connsiteY2" fmla="*/ 7817 h 9498"/>
                <a:gd name="connsiteX3" fmla="*/ 0 w 10000"/>
                <a:gd name="connsiteY3" fmla="*/ 6785 h 9498"/>
                <a:gd name="connsiteX4" fmla="*/ 88 w 10000"/>
                <a:gd name="connsiteY4" fmla="*/ 5668 h 9498"/>
                <a:gd name="connsiteX5" fmla="*/ 443 w 10000"/>
                <a:gd name="connsiteY5" fmla="*/ 4077 h 9498"/>
                <a:gd name="connsiteX6" fmla="*/ 1082 w 10000"/>
                <a:gd name="connsiteY6" fmla="*/ 2611 h 9498"/>
                <a:gd name="connsiteX7" fmla="*/ 2124 w 10000"/>
                <a:gd name="connsiteY7" fmla="*/ 1217 h 9498"/>
                <a:gd name="connsiteX8" fmla="*/ 3365 w 10000"/>
                <a:gd name="connsiteY8" fmla="*/ 300 h 9498"/>
                <a:gd name="connsiteX9" fmla="*/ 4961 w 10000"/>
                <a:gd name="connsiteY9" fmla="*/ 50 h 9498"/>
                <a:gd name="connsiteX10" fmla="*/ 6881 w 10000"/>
                <a:gd name="connsiteY10" fmla="*/ 603 h 9498"/>
                <a:gd name="connsiteX11" fmla="*/ 8976 w 10000"/>
                <a:gd name="connsiteY11" fmla="*/ 2596 h 9498"/>
                <a:gd name="connsiteX12" fmla="*/ 9830 w 10000"/>
                <a:gd name="connsiteY12" fmla="*/ 5202 h 9498"/>
                <a:gd name="connsiteX13" fmla="*/ 9817 w 10000"/>
                <a:gd name="connsiteY13" fmla="*/ 6853 h 9498"/>
                <a:gd name="connsiteX14" fmla="*/ 9740 w 10000"/>
                <a:gd name="connsiteY14" fmla="*/ 7416 h 9498"/>
                <a:gd name="connsiteX15" fmla="*/ 9652 w 10000"/>
                <a:gd name="connsiteY15" fmla="*/ 7695 h 9498"/>
                <a:gd name="connsiteX16" fmla="*/ 9415 w 10000"/>
                <a:gd name="connsiteY16" fmla="*/ 7854 h 9498"/>
                <a:gd name="connsiteX17" fmla="*/ 9280 w 10000"/>
                <a:gd name="connsiteY17" fmla="*/ 7992 h 9498"/>
                <a:gd name="connsiteX18" fmla="*/ 9412 w 10000"/>
                <a:gd name="connsiteY18" fmla="*/ 8186 h 9498"/>
                <a:gd name="connsiteX19" fmla="*/ 9719 w 10000"/>
                <a:gd name="connsiteY19" fmla="*/ 8538 h 9498"/>
                <a:gd name="connsiteX20" fmla="*/ 9980 w 10000"/>
                <a:gd name="connsiteY20" fmla="*/ 8842 h 9498"/>
                <a:gd name="connsiteX21" fmla="*/ 9848 w 10000"/>
                <a:gd name="connsiteY21" fmla="*/ 8515 h 9498"/>
                <a:gd name="connsiteX22" fmla="*/ 9621 w 10000"/>
                <a:gd name="connsiteY22" fmla="*/ 7937 h 9498"/>
                <a:gd name="connsiteX23" fmla="*/ 9621 w 10000"/>
                <a:gd name="connsiteY23" fmla="*/ 7695 h 9498"/>
                <a:gd name="connsiteX0" fmla="*/ 402 w 10000"/>
                <a:gd name="connsiteY0" fmla="*/ 9285 h 9314"/>
                <a:gd name="connsiteX1" fmla="*/ 88 w 10000"/>
                <a:gd name="connsiteY1" fmla="*/ 8230 h 9314"/>
                <a:gd name="connsiteX2" fmla="*/ 0 w 10000"/>
                <a:gd name="connsiteY2" fmla="*/ 7144 h 9314"/>
                <a:gd name="connsiteX3" fmla="*/ 88 w 10000"/>
                <a:gd name="connsiteY3" fmla="*/ 5968 h 9314"/>
                <a:gd name="connsiteX4" fmla="*/ 443 w 10000"/>
                <a:gd name="connsiteY4" fmla="*/ 4292 h 9314"/>
                <a:gd name="connsiteX5" fmla="*/ 1082 w 10000"/>
                <a:gd name="connsiteY5" fmla="*/ 2749 h 9314"/>
                <a:gd name="connsiteX6" fmla="*/ 2124 w 10000"/>
                <a:gd name="connsiteY6" fmla="*/ 1281 h 9314"/>
                <a:gd name="connsiteX7" fmla="*/ 3365 w 10000"/>
                <a:gd name="connsiteY7" fmla="*/ 316 h 9314"/>
                <a:gd name="connsiteX8" fmla="*/ 4961 w 10000"/>
                <a:gd name="connsiteY8" fmla="*/ 53 h 9314"/>
                <a:gd name="connsiteX9" fmla="*/ 6881 w 10000"/>
                <a:gd name="connsiteY9" fmla="*/ 635 h 9314"/>
                <a:gd name="connsiteX10" fmla="*/ 8976 w 10000"/>
                <a:gd name="connsiteY10" fmla="*/ 2733 h 9314"/>
                <a:gd name="connsiteX11" fmla="*/ 9830 w 10000"/>
                <a:gd name="connsiteY11" fmla="*/ 5477 h 9314"/>
                <a:gd name="connsiteX12" fmla="*/ 9817 w 10000"/>
                <a:gd name="connsiteY12" fmla="*/ 7215 h 9314"/>
                <a:gd name="connsiteX13" fmla="*/ 9740 w 10000"/>
                <a:gd name="connsiteY13" fmla="*/ 7808 h 9314"/>
                <a:gd name="connsiteX14" fmla="*/ 9652 w 10000"/>
                <a:gd name="connsiteY14" fmla="*/ 8102 h 9314"/>
                <a:gd name="connsiteX15" fmla="*/ 9415 w 10000"/>
                <a:gd name="connsiteY15" fmla="*/ 8269 h 9314"/>
                <a:gd name="connsiteX16" fmla="*/ 9280 w 10000"/>
                <a:gd name="connsiteY16" fmla="*/ 8414 h 9314"/>
                <a:gd name="connsiteX17" fmla="*/ 9412 w 10000"/>
                <a:gd name="connsiteY17" fmla="*/ 8619 h 9314"/>
                <a:gd name="connsiteX18" fmla="*/ 9719 w 10000"/>
                <a:gd name="connsiteY18" fmla="*/ 8989 h 9314"/>
                <a:gd name="connsiteX19" fmla="*/ 9980 w 10000"/>
                <a:gd name="connsiteY19" fmla="*/ 9309 h 9314"/>
                <a:gd name="connsiteX20" fmla="*/ 9848 w 10000"/>
                <a:gd name="connsiteY20" fmla="*/ 8965 h 9314"/>
                <a:gd name="connsiteX21" fmla="*/ 9621 w 10000"/>
                <a:gd name="connsiteY21" fmla="*/ 8356 h 9314"/>
                <a:gd name="connsiteX22" fmla="*/ 9621 w 10000"/>
                <a:gd name="connsiteY22" fmla="*/ 8102 h 9314"/>
                <a:gd name="connsiteX0" fmla="*/ 88 w 10000"/>
                <a:gd name="connsiteY0" fmla="*/ 8836 h 10000"/>
                <a:gd name="connsiteX1" fmla="*/ 0 w 10000"/>
                <a:gd name="connsiteY1" fmla="*/ 7670 h 10000"/>
                <a:gd name="connsiteX2" fmla="*/ 88 w 10000"/>
                <a:gd name="connsiteY2" fmla="*/ 6408 h 10000"/>
                <a:gd name="connsiteX3" fmla="*/ 443 w 10000"/>
                <a:gd name="connsiteY3" fmla="*/ 4608 h 10000"/>
                <a:gd name="connsiteX4" fmla="*/ 1082 w 10000"/>
                <a:gd name="connsiteY4" fmla="*/ 2951 h 10000"/>
                <a:gd name="connsiteX5" fmla="*/ 2124 w 10000"/>
                <a:gd name="connsiteY5" fmla="*/ 1375 h 10000"/>
                <a:gd name="connsiteX6" fmla="*/ 3365 w 10000"/>
                <a:gd name="connsiteY6" fmla="*/ 339 h 10000"/>
                <a:gd name="connsiteX7" fmla="*/ 4961 w 10000"/>
                <a:gd name="connsiteY7" fmla="*/ 57 h 10000"/>
                <a:gd name="connsiteX8" fmla="*/ 6881 w 10000"/>
                <a:gd name="connsiteY8" fmla="*/ 682 h 10000"/>
                <a:gd name="connsiteX9" fmla="*/ 8976 w 10000"/>
                <a:gd name="connsiteY9" fmla="*/ 2934 h 10000"/>
                <a:gd name="connsiteX10" fmla="*/ 9830 w 10000"/>
                <a:gd name="connsiteY10" fmla="*/ 5880 h 10000"/>
                <a:gd name="connsiteX11" fmla="*/ 9817 w 10000"/>
                <a:gd name="connsiteY11" fmla="*/ 7746 h 10000"/>
                <a:gd name="connsiteX12" fmla="*/ 9740 w 10000"/>
                <a:gd name="connsiteY12" fmla="*/ 8383 h 10000"/>
                <a:gd name="connsiteX13" fmla="*/ 9652 w 10000"/>
                <a:gd name="connsiteY13" fmla="*/ 8699 h 10000"/>
                <a:gd name="connsiteX14" fmla="*/ 9415 w 10000"/>
                <a:gd name="connsiteY14" fmla="*/ 8878 h 10000"/>
                <a:gd name="connsiteX15" fmla="*/ 9280 w 10000"/>
                <a:gd name="connsiteY15" fmla="*/ 9034 h 10000"/>
                <a:gd name="connsiteX16" fmla="*/ 9412 w 10000"/>
                <a:gd name="connsiteY16" fmla="*/ 9254 h 10000"/>
                <a:gd name="connsiteX17" fmla="*/ 9719 w 10000"/>
                <a:gd name="connsiteY17" fmla="*/ 9651 h 10000"/>
                <a:gd name="connsiteX18" fmla="*/ 9980 w 10000"/>
                <a:gd name="connsiteY18" fmla="*/ 9995 h 10000"/>
                <a:gd name="connsiteX19" fmla="*/ 9848 w 10000"/>
                <a:gd name="connsiteY19" fmla="*/ 9625 h 10000"/>
                <a:gd name="connsiteX20" fmla="*/ 9621 w 10000"/>
                <a:gd name="connsiteY20" fmla="*/ 8971 h 10000"/>
                <a:gd name="connsiteX21" fmla="*/ 9621 w 10000"/>
                <a:gd name="connsiteY21" fmla="*/ 8699 h 10000"/>
                <a:gd name="connsiteX0" fmla="*/ 0 w 10000"/>
                <a:gd name="connsiteY0" fmla="*/ 7670 h 10000"/>
                <a:gd name="connsiteX1" fmla="*/ 88 w 10000"/>
                <a:gd name="connsiteY1" fmla="*/ 6408 h 10000"/>
                <a:gd name="connsiteX2" fmla="*/ 443 w 10000"/>
                <a:gd name="connsiteY2" fmla="*/ 4608 h 10000"/>
                <a:gd name="connsiteX3" fmla="*/ 1082 w 10000"/>
                <a:gd name="connsiteY3" fmla="*/ 2951 h 10000"/>
                <a:gd name="connsiteX4" fmla="*/ 2124 w 10000"/>
                <a:gd name="connsiteY4" fmla="*/ 1375 h 10000"/>
                <a:gd name="connsiteX5" fmla="*/ 3365 w 10000"/>
                <a:gd name="connsiteY5" fmla="*/ 339 h 10000"/>
                <a:gd name="connsiteX6" fmla="*/ 4961 w 10000"/>
                <a:gd name="connsiteY6" fmla="*/ 57 h 10000"/>
                <a:gd name="connsiteX7" fmla="*/ 6881 w 10000"/>
                <a:gd name="connsiteY7" fmla="*/ 682 h 10000"/>
                <a:gd name="connsiteX8" fmla="*/ 8976 w 10000"/>
                <a:gd name="connsiteY8" fmla="*/ 2934 h 10000"/>
                <a:gd name="connsiteX9" fmla="*/ 9830 w 10000"/>
                <a:gd name="connsiteY9" fmla="*/ 5880 h 10000"/>
                <a:gd name="connsiteX10" fmla="*/ 9817 w 10000"/>
                <a:gd name="connsiteY10" fmla="*/ 7746 h 10000"/>
                <a:gd name="connsiteX11" fmla="*/ 9740 w 10000"/>
                <a:gd name="connsiteY11" fmla="*/ 8383 h 10000"/>
                <a:gd name="connsiteX12" fmla="*/ 9652 w 10000"/>
                <a:gd name="connsiteY12" fmla="*/ 8699 h 10000"/>
                <a:gd name="connsiteX13" fmla="*/ 9415 w 10000"/>
                <a:gd name="connsiteY13" fmla="*/ 8878 h 10000"/>
                <a:gd name="connsiteX14" fmla="*/ 9280 w 10000"/>
                <a:gd name="connsiteY14" fmla="*/ 9034 h 10000"/>
                <a:gd name="connsiteX15" fmla="*/ 9412 w 10000"/>
                <a:gd name="connsiteY15" fmla="*/ 9254 h 10000"/>
                <a:gd name="connsiteX16" fmla="*/ 9719 w 10000"/>
                <a:gd name="connsiteY16" fmla="*/ 9651 h 10000"/>
                <a:gd name="connsiteX17" fmla="*/ 9980 w 10000"/>
                <a:gd name="connsiteY17" fmla="*/ 9995 h 10000"/>
                <a:gd name="connsiteX18" fmla="*/ 9848 w 10000"/>
                <a:gd name="connsiteY18" fmla="*/ 9625 h 10000"/>
                <a:gd name="connsiteX19" fmla="*/ 9621 w 10000"/>
                <a:gd name="connsiteY19" fmla="*/ 8971 h 10000"/>
                <a:gd name="connsiteX20" fmla="*/ 9621 w 10000"/>
                <a:gd name="connsiteY20" fmla="*/ 8699 h 10000"/>
                <a:gd name="connsiteX0" fmla="*/ 0 w 9912"/>
                <a:gd name="connsiteY0" fmla="*/ 6408 h 10000"/>
                <a:gd name="connsiteX1" fmla="*/ 355 w 9912"/>
                <a:gd name="connsiteY1" fmla="*/ 4608 h 10000"/>
                <a:gd name="connsiteX2" fmla="*/ 994 w 9912"/>
                <a:gd name="connsiteY2" fmla="*/ 2951 h 10000"/>
                <a:gd name="connsiteX3" fmla="*/ 2036 w 9912"/>
                <a:gd name="connsiteY3" fmla="*/ 1375 h 10000"/>
                <a:gd name="connsiteX4" fmla="*/ 3277 w 9912"/>
                <a:gd name="connsiteY4" fmla="*/ 339 h 10000"/>
                <a:gd name="connsiteX5" fmla="*/ 4873 w 9912"/>
                <a:gd name="connsiteY5" fmla="*/ 57 h 10000"/>
                <a:gd name="connsiteX6" fmla="*/ 6793 w 9912"/>
                <a:gd name="connsiteY6" fmla="*/ 682 h 10000"/>
                <a:gd name="connsiteX7" fmla="*/ 8888 w 9912"/>
                <a:gd name="connsiteY7" fmla="*/ 2934 h 10000"/>
                <a:gd name="connsiteX8" fmla="*/ 9742 w 9912"/>
                <a:gd name="connsiteY8" fmla="*/ 5880 h 10000"/>
                <a:gd name="connsiteX9" fmla="*/ 9729 w 9912"/>
                <a:gd name="connsiteY9" fmla="*/ 7746 h 10000"/>
                <a:gd name="connsiteX10" fmla="*/ 9652 w 9912"/>
                <a:gd name="connsiteY10" fmla="*/ 8383 h 10000"/>
                <a:gd name="connsiteX11" fmla="*/ 9564 w 9912"/>
                <a:gd name="connsiteY11" fmla="*/ 8699 h 10000"/>
                <a:gd name="connsiteX12" fmla="*/ 9327 w 9912"/>
                <a:gd name="connsiteY12" fmla="*/ 8878 h 10000"/>
                <a:gd name="connsiteX13" fmla="*/ 9192 w 9912"/>
                <a:gd name="connsiteY13" fmla="*/ 9034 h 10000"/>
                <a:gd name="connsiteX14" fmla="*/ 9324 w 9912"/>
                <a:gd name="connsiteY14" fmla="*/ 9254 h 10000"/>
                <a:gd name="connsiteX15" fmla="*/ 9631 w 9912"/>
                <a:gd name="connsiteY15" fmla="*/ 9651 h 10000"/>
                <a:gd name="connsiteX16" fmla="*/ 9892 w 9912"/>
                <a:gd name="connsiteY16" fmla="*/ 9995 h 10000"/>
                <a:gd name="connsiteX17" fmla="*/ 9760 w 9912"/>
                <a:gd name="connsiteY17" fmla="*/ 9625 h 10000"/>
                <a:gd name="connsiteX18" fmla="*/ 9533 w 9912"/>
                <a:gd name="connsiteY18" fmla="*/ 8971 h 10000"/>
                <a:gd name="connsiteX19" fmla="*/ 9533 w 9912"/>
                <a:gd name="connsiteY19" fmla="*/ 8699 h 10000"/>
                <a:gd name="connsiteX0" fmla="*/ 0 w 9642"/>
                <a:gd name="connsiteY0" fmla="*/ 4608 h 10000"/>
                <a:gd name="connsiteX1" fmla="*/ 645 w 9642"/>
                <a:gd name="connsiteY1" fmla="*/ 2951 h 10000"/>
                <a:gd name="connsiteX2" fmla="*/ 1696 w 9642"/>
                <a:gd name="connsiteY2" fmla="*/ 1375 h 10000"/>
                <a:gd name="connsiteX3" fmla="*/ 2948 w 9642"/>
                <a:gd name="connsiteY3" fmla="*/ 339 h 10000"/>
                <a:gd name="connsiteX4" fmla="*/ 4558 w 9642"/>
                <a:gd name="connsiteY4" fmla="*/ 57 h 10000"/>
                <a:gd name="connsiteX5" fmla="*/ 6495 w 9642"/>
                <a:gd name="connsiteY5" fmla="*/ 682 h 10000"/>
                <a:gd name="connsiteX6" fmla="*/ 8609 w 9642"/>
                <a:gd name="connsiteY6" fmla="*/ 2934 h 10000"/>
                <a:gd name="connsiteX7" fmla="*/ 9470 w 9642"/>
                <a:gd name="connsiteY7" fmla="*/ 5880 h 10000"/>
                <a:gd name="connsiteX8" fmla="*/ 9457 w 9642"/>
                <a:gd name="connsiteY8" fmla="*/ 7746 h 10000"/>
                <a:gd name="connsiteX9" fmla="*/ 9380 w 9642"/>
                <a:gd name="connsiteY9" fmla="*/ 8383 h 10000"/>
                <a:gd name="connsiteX10" fmla="*/ 9291 w 9642"/>
                <a:gd name="connsiteY10" fmla="*/ 8699 h 10000"/>
                <a:gd name="connsiteX11" fmla="*/ 9052 w 9642"/>
                <a:gd name="connsiteY11" fmla="*/ 8878 h 10000"/>
                <a:gd name="connsiteX12" fmla="*/ 8916 w 9642"/>
                <a:gd name="connsiteY12" fmla="*/ 9034 h 10000"/>
                <a:gd name="connsiteX13" fmla="*/ 9049 w 9642"/>
                <a:gd name="connsiteY13" fmla="*/ 9254 h 10000"/>
                <a:gd name="connsiteX14" fmla="*/ 9359 w 9642"/>
                <a:gd name="connsiteY14" fmla="*/ 9651 h 10000"/>
                <a:gd name="connsiteX15" fmla="*/ 9622 w 9642"/>
                <a:gd name="connsiteY15" fmla="*/ 9995 h 10000"/>
                <a:gd name="connsiteX16" fmla="*/ 9489 w 9642"/>
                <a:gd name="connsiteY16" fmla="*/ 9625 h 10000"/>
                <a:gd name="connsiteX17" fmla="*/ 9260 w 9642"/>
                <a:gd name="connsiteY17" fmla="*/ 8971 h 10000"/>
                <a:gd name="connsiteX18" fmla="*/ 9260 w 9642"/>
                <a:gd name="connsiteY18" fmla="*/ 8699 h 10000"/>
                <a:gd name="connsiteX0" fmla="*/ 0 w 9331"/>
                <a:gd name="connsiteY0" fmla="*/ 2951 h 10000"/>
                <a:gd name="connsiteX1" fmla="*/ 1090 w 9331"/>
                <a:gd name="connsiteY1" fmla="*/ 1375 h 10000"/>
                <a:gd name="connsiteX2" fmla="*/ 2388 w 9331"/>
                <a:gd name="connsiteY2" fmla="*/ 339 h 10000"/>
                <a:gd name="connsiteX3" fmla="*/ 4058 w 9331"/>
                <a:gd name="connsiteY3" fmla="*/ 57 h 10000"/>
                <a:gd name="connsiteX4" fmla="*/ 6067 w 9331"/>
                <a:gd name="connsiteY4" fmla="*/ 682 h 10000"/>
                <a:gd name="connsiteX5" fmla="*/ 8260 w 9331"/>
                <a:gd name="connsiteY5" fmla="*/ 2934 h 10000"/>
                <a:gd name="connsiteX6" fmla="*/ 9153 w 9331"/>
                <a:gd name="connsiteY6" fmla="*/ 5880 h 10000"/>
                <a:gd name="connsiteX7" fmla="*/ 9139 w 9331"/>
                <a:gd name="connsiteY7" fmla="*/ 7746 h 10000"/>
                <a:gd name="connsiteX8" fmla="*/ 9059 w 9331"/>
                <a:gd name="connsiteY8" fmla="*/ 8383 h 10000"/>
                <a:gd name="connsiteX9" fmla="*/ 8967 w 9331"/>
                <a:gd name="connsiteY9" fmla="*/ 8699 h 10000"/>
                <a:gd name="connsiteX10" fmla="*/ 8719 w 9331"/>
                <a:gd name="connsiteY10" fmla="*/ 8878 h 10000"/>
                <a:gd name="connsiteX11" fmla="*/ 8578 w 9331"/>
                <a:gd name="connsiteY11" fmla="*/ 9034 h 10000"/>
                <a:gd name="connsiteX12" fmla="*/ 8716 w 9331"/>
                <a:gd name="connsiteY12" fmla="*/ 9254 h 10000"/>
                <a:gd name="connsiteX13" fmla="*/ 9037 w 9331"/>
                <a:gd name="connsiteY13" fmla="*/ 9651 h 10000"/>
                <a:gd name="connsiteX14" fmla="*/ 9310 w 9331"/>
                <a:gd name="connsiteY14" fmla="*/ 9995 h 10000"/>
                <a:gd name="connsiteX15" fmla="*/ 9172 w 9331"/>
                <a:gd name="connsiteY15" fmla="*/ 9625 h 10000"/>
                <a:gd name="connsiteX16" fmla="*/ 8935 w 9331"/>
                <a:gd name="connsiteY16" fmla="*/ 8971 h 10000"/>
                <a:gd name="connsiteX17" fmla="*/ 8935 w 9331"/>
                <a:gd name="connsiteY17" fmla="*/ 8699 h 10000"/>
                <a:gd name="connsiteX0" fmla="*/ 0 w 8832"/>
                <a:gd name="connsiteY0" fmla="*/ 1375 h 10000"/>
                <a:gd name="connsiteX1" fmla="*/ 1391 w 8832"/>
                <a:gd name="connsiteY1" fmla="*/ 339 h 10000"/>
                <a:gd name="connsiteX2" fmla="*/ 3181 w 8832"/>
                <a:gd name="connsiteY2" fmla="*/ 57 h 10000"/>
                <a:gd name="connsiteX3" fmla="*/ 5334 w 8832"/>
                <a:gd name="connsiteY3" fmla="*/ 682 h 10000"/>
                <a:gd name="connsiteX4" fmla="*/ 7684 w 8832"/>
                <a:gd name="connsiteY4" fmla="*/ 2934 h 10000"/>
                <a:gd name="connsiteX5" fmla="*/ 8641 w 8832"/>
                <a:gd name="connsiteY5" fmla="*/ 5880 h 10000"/>
                <a:gd name="connsiteX6" fmla="*/ 8626 w 8832"/>
                <a:gd name="connsiteY6" fmla="*/ 7746 h 10000"/>
                <a:gd name="connsiteX7" fmla="*/ 8540 w 8832"/>
                <a:gd name="connsiteY7" fmla="*/ 8383 h 10000"/>
                <a:gd name="connsiteX8" fmla="*/ 8442 w 8832"/>
                <a:gd name="connsiteY8" fmla="*/ 8699 h 10000"/>
                <a:gd name="connsiteX9" fmla="*/ 8176 w 8832"/>
                <a:gd name="connsiteY9" fmla="*/ 8878 h 10000"/>
                <a:gd name="connsiteX10" fmla="*/ 8025 w 8832"/>
                <a:gd name="connsiteY10" fmla="*/ 9034 h 10000"/>
                <a:gd name="connsiteX11" fmla="*/ 8173 w 8832"/>
                <a:gd name="connsiteY11" fmla="*/ 9254 h 10000"/>
                <a:gd name="connsiteX12" fmla="*/ 8517 w 8832"/>
                <a:gd name="connsiteY12" fmla="*/ 9651 h 10000"/>
                <a:gd name="connsiteX13" fmla="*/ 8809 w 8832"/>
                <a:gd name="connsiteY13" fmla="*/ 9995 h 10000"/>
                <a:gd name="connsiteX14" fmla="*/ 8662 w 8832"/>
                <a:gd name="connsiteY14" fmla="*/ 9625 h 10000"/>
                <a:gd name="connsiteX15" fmla="*/ 8408 w 8832"/>
                <a:gd name="connsiteY15" fmla="*/ 8971 h 10000"/>
                <a:gd name="connsiteX16" fmla="*/ 8408 w 8832"/>
                <a:gd name="connsiteY16" fmla="*/ 8699 h 10000"/>
                <a:gd name="connsiteX0" fmla="*/ 0 w 8425"/>
                <a:gd name="connsiteY0" fmla="*/ 339 h 10000"/>
                <a:gd name="connsiteX1" fmla="*/ 2027 w 8425"/>
                <a:gd name="connsiteY1" fmla="*/ 57 h 10000"/>
                <a:gd name="connsiteX2" fmla="*/ 4464 w 8425"/>
                <a:gd name="connsiteY2" fmla="*/ 682 h 10000"/>
                <a:gd name="connsiteX3" fmla="*/ 7125 w 8425"/>
                <a:gd name="connsiteY3" fmla="*/ 2934 h 10000"/>
                <a:gd name="connsiteX4" fmla="*/ 8209 w 8425"/>
                <a:gd name="connsiteY4" fmla="*/ 5880 h 10000"/>
                <a:gd name="connsiteX5" fmla="*/ 8192 w 8425"/>
                <a:gd name="connsiteY5" fmla="*/ 7746 h 10000"/>
                <a:gd name="connsiteX6" fmla="*/ 8094 w 8425"/>
                <a:gd name="connsiteY6" fmla="*/ 8383 h 10000"/>
                <a:gd name="connsiteX7" fmla="*/ 7983 w 8425"/>
                <a:gd name="connsiteY7" fmla="*/ 8699 h 10000"/>
                <a:gd name="connsiteX8" fmla="*/ 7682 w 8425"/>
                <a:gd name="connsiteY8" fmla="*/ 8878 h 10000"/>
                <a:gd name="connsiteX9" fmla="*/ 7511 w 8425"/>
                <a:gd name="connsiteY9" fmla="*/ 9034 h 10000"/>
                <a:gd name="connsiteX10" fmla="*/ 7679 w 8425"/>
                <a:gd name="connsiteY10" fmla="*/ 9254 h 10000"/>
                <a:gd name="connsiteX11" fmla="*/ 8068 w 8425"/>
                <a:gd name="connsiteY11" fmla="*/ 9651 h 10000"/>
                <a:gd name="connsiteX12" fmla="*/ 8399 w 8425"/>
                <a:gd name="connsiteY12" fmla="*/ 9995 h 10000"/>
                <a:gd name="connsiteX13" fmla="*/ 8233 w 8425"/>
                <a:gd name="connsiteY13" fmla="*/ 9625 h 10000"/>
                <a:gd name="connsiteX14" fmla="*/ 7945 w 8425"/>
                <a:gd name="connsiteY14" fmla="*/ 8971 h 10000"/>
                <a:gd name="connsiteX15" fmla="*/ 7945 w 8425"/>
                <a:gd name="connsiteY15" fmla="*/ 8699 h 10000"/>
                <a:gd name="connsiteX0" fmla="*/ 0 w 7594"/>
                <a:gd name="connsiteY0" fmla="*/ 0 h 9943"/>
                <a:gd name="connsiteX1" fmla="*/ 2893 w 7594"/>
                <a:gd name="connsiteY1" fmla="*/ 625 h 9943"/>
                <a:gd name="connsiteX2" fmla="*/ 6051 w 7594"/>
                <a:gd name="connsiteY2" fmla="*/ 2877 h 9943"/>
                <a:gd name="connsiteX3" fmla="*/ 7338 w 7594"/>
                <a:gd name="connsiteY3" fmla="*/ 5823 h 9943"/>
                <a:gd name="connsiteX4" fmla="*/ 7317 w 7594"/>
                <a:gd name="connsiteY4" fmla="*/ 7689 h 9943"/>
                <a:gd name="connsiteX5" fmla="*/ 7201 w 7594"/>
                <a:gd name="connsiteY5" fmla="*/ 8326 h 9943"/>
                <a:gd name="connsiteX6" fmla="*/ 7069 w 7594"/>
                <a:gd name="connsiteY6" fmla="*/ 8642 h 9943"/>
                <a:gd name="connsiteX7" fmla="*/ 6712 w 7594"/>
                <a:gd name="connsiteY7" fmla="*/ 8821 h 9943"/>
                <a:gd name="connsiteX8" fmla="*/ 6509 w 7594"/>
                <a:gd name="connsiteY8" fmla="*/ 8977 h 9943"/>
                <a:gd name="connsiteX9" fmla="*/ 6709 w 7594"/>
                <a:gd name="connsiteY9" fmla="*/ 9197 h 9943"/>
                <a:gd name="connsiteX10" fmla="*/ 7170 w 7594"/>
                <a:gd name="connsiteY10" fmla="*/ 9594 h 9943"/>
                <a:gd name="connsiteX11" fmla="*/ 7563 w 7594"/>
                <a:gd name="connsiteY11" fmla="*/ 9938 h 9943"/>
                <a:gd name="connsiteX12" fmla="*/ 7366 w 7594"/>
                <a:gd name="connsiteY12" fmla="*/ 9568 h 9943"/>
                <a:gd name="connsiteX13" fmla="*/ 7024 w 7594"/>
                <a:gd name="connsiteY13" fmla="*/ 8914 h 9943"/>
                <a:gd name="connsiteX14" fmla="*/ 7024 w 7594"/>
                <a:gd name="connsiteY14" fmla="*/ 8642 h 9943"/>
                <a:gd name="connsiteX0" fmla="*/ 0 w 6190"/>
                <a:gd name="connsiteY0" fmla="*/ 0 h 9371"/>
                <a:gd name="connsiteX1" fmla="*/ 4158 w 6190"/>
                <a:gd name="connsiteY1" fmla="*/ 2264 h 9371"/>
                <a:gd name="connsiteX2" fmla="*/ 5853 w 6190"/>
                <a:gd name="connsiteY2" fmla="*/ 5227 h 9371"/>
                <a:gd name="connsiteX3" fmla="*/ 5825 w 6190"/>
                <a:gd name="connsiteY3" fmla="*/ 7104 h 9371"/>
                <a:gd name="connsiteX4" fmla="*/ 5672 w 6190"/>
                <a:gd name="connsiteY4" fmla="*/ 7745 h 9371"/>
                <a:gd name="connsiteX5" fmla="*/ 5499 w 6190"/>
                <a:gd name="connsiteY5" fmla="*/ 8063 h 9371"/>
                <a:gd name="connsiteX6" fmla="*/ 5029 w 6190"/>
                <a:gd name="connsiteY6" fmla="*/ 8243 h 9371"/>
                <a:gd name="connsiteX7" fmla="*/ 4761 w 6190"/>
                <a:gd name="connsiteY7" fmla="*/ 8399 h 9371"/>
                <a:gd name="connsiteX8" fmla="*/ 5025 w 6190"/>
                <a:gd name="connsiteY8" fmla="*/ 8621 h 9371"/>
                <a:gd name="connsiteX9" fmla="*/ 5632 w 6190"/>
                <a:gd name="connsiteY9" fmla="*/ 9020 h 9371"/>
                <a:gd name="connsiteX10" fmla="*/ 6149 w 6190"/>
                <a:gd name="connsiteY10" fmla="*/ 9366 h 9371"/>
                <a:gd name="connsiteX11" fmla="*/ 5890 w 6190"/>
                <a:gd name="connsiteY11" fmla="*/ 8994 h 9371"/>
                <a:gd name="connsiteX12" fmla="*/ 5439 w 6190"/>
                <a:gd name="connsiteY12" fmla="*/ 8336 h 9371"/>
                <a:gd name="connsiteX13" fmla="*/ 5439 w 6190"/>
                <a:gd name="connsiteY13" fmla="*/ 8063 h 9371"/>
                <a:gd name="connsiteX0" fmla="*/ 0 w 3283"/>
                <a:gd name="connsiteY0" fmla="*/ 0 h 7584"/>
                <a:gd name="connsiteX1" fmla="*/ 2739 w 3283"/>
                <a:gd name="connsiteY1" fmla="*/ 3162 h 7584"/>
                <a:gd name="connsiteX2" fmla="*/ 2693 w 3283"/>
                <a:gd name="connsiteY2" fmla="*/ 5165 h 7584"/>
                <a:gd name="connsiteX3" fmla="*/ 2446 w 3283"/>
                <a:gd name="connsiteY3" fmla="*/ 5849 h 7584"/>
                <a:gd name="connsiteX4" fmla="*/ 2167 w 3283"/>
                <a:gd name="connsiteY4" fmla="*/ 6188 h 7584"/>
                <a:gd name="connsiteX5" fmla="*/ 1407 w 3283"/>
                <a:gd name="connsiteY5" fmla="*/ 6380 h 7584"/>
                <a:gd name="connsiteX6" fmla="*/ 974 w 3283"/>
                <a:gd name="connsiteY6" fmla="*/ 6547 h 7584"/>
                <a:gd name="connsiteX7" fmla="*/ 1401 w 3283"/>
                <a:gd name="connsiteY7" fmla="*/ 6784 h 7584"/>
                <a:gd name="connsiteX8" fmla="*/ 2382 w 3283"/>
                <a:gd name="connsiteY8" fmla="*/ 7209 h 7584"/>
                <a:gd name="connsiteX9" fmla="*/ 3217 w 3283"/>
                <a:gd name="connsiteY9" fmla="*/ 7579 h 7584"/>
                <a:gd name="connsiteX10" fmla="*/ 2798 w 3283"/>
                <a:gd name="connsiteY10" fmla="*/ 7182 h 7584"/>
                <a:gd name="connsiteX11" fmla="*/ 2070 w 3283"/>
                <a:gd name="connsiteY11" fmla="*/ 6480 h 7584"/>
                <a:gd name="connsiteX12" fmla="*/ 2070 w 3283"/>
                <a:gd name="connsiteY12" fmla="*/ 6188 h 7584"/>
                <a:gd name="connsiteX0" fmla="*/ 5376 w 7033"/>
                <a:gd name="connsiteY0" fmla="*/ 0 h 5831"/>
                <a:gd name="connsiteX1" fmla="*/ 5236 w 7033"/>
                <a:gd name="connsiteY1" fmla="*/ 2641 h 5831"/>
                <a:gd name="connsiteX2" fmla="*/ 4484 w 7033"/>
                <a:gd name="connsiteY2" fmla="*/ 3543 h 5831"/>
                <a:gd name="connsiteX3" fmla="*/ 3634 w 7033"/>
                <a:gd name="connsiteY3" fmla="*/ 3990 h 5831"/>
                <a:gd name="connsiteX4" fmla="*/ 1319 w 7033"/>
                <a:gd name="connsiteY4" fmla="*/ 4243 h 5831"/>
                <a:gd name="connsiteX5" fmla="*/ 0 w 7033"/>
                <a:gd name="connsiteY5" fmla="*/ 4464 h 5831"/>
                <a:gd name="connsiteX6" fmla="*/ 1300 w 7033"/>
                <a:gd name="connsiteY6" fmla="*/ 4776 h 5831"/>
                <a:gd name="connsiteX7" fmla="*/ 4289 w 7033"/>
                <a:gd name="connsiteY7" fmla="*/ 5337 h 5831"/>
                <a:gd name="connsiteX8" fmla="*/ 6832 w 7033"/>
                <a:gd name="connsiteY8" fmla="*/ 5824 h 5831"/>
                <a:gd name="connsiteX9" fmla="*/ 5556 w 7033"/>
                <a:gd name="connsiteY9" fmla="*/ 5301 h 5831"/>
                <a:gd name="connsiteX10" fmla="*/ 3338 w 7033"/>
                <a:gd name="connsiteY10" fmla="*/ 4375 h 5831"/>
                <a:gd name="connsiteX11" fmla="*/ 3338 w 7033"/>
                <a:gd name="connsiteY11" fmla="*/ 3990 h 5831"/>
                <a:gd name="connsiteX0" fmla="*/ 9407 w 11356"/>
                <a:gd name="connsiteY0" fmla="*/ 0 h 9773"/>
                <a:gd name="connsiteX1" fmla="*/ 7445 w 11356"/>
                <a:gd name="connsiteY1" fmla="*/ 4302 h 9773"/>
                <a:gd name="connsiteX2" fmla="*/ 6376 w 11356"/>
                <a:gd name="connsiteY2" fmla="*/ 5849 h 9773"/>
                <a:gd name="connsiteX3" fmla="*/ 5167 w 11356"/>
                <a:gd name="connsiteY3" fmla="*/ 6616 h 9773"/>
                <a:gd name="connsiteX4" fmla="*/ 1875 w 11356"/>
                <a:gd name="connsiteY4" fmla="*/ 7050 h 9773"/>
                <a:gd name="connsiteX5" fmla="*/ 0 w 11356"/>
                <a:gd name="connsiteY5" fmla="*/ 7429 h 9773"/>
                <a:gd name="connsiteX6" fmla="*/ 1848 w 11356"/>
                <a:gd name="connsiteY6" fmla="*/ 7964 h 9773"/>
                <a:gd name="connsiteX7" fmla="*/ 6098 w 11356"/>
                <a:gd name="connsiteY7" fmla="*/ 8926 h 9773"/>
                <a:gd name="connsiteX8" fmla="*/ 9714 w 11356"/>
                <a:gd name="connsiteY8" fmla="*/ 9761 h 9773"/>
                <a:gd name="connsiteX9" fmla="*/ 7900 w 11356"/>
                <a:gd name="connsiteY9" fmla="*/ 8864 h 9773"/>
                <a:gd name="connsiteX10" fmla="*/ 4746 w 11356"/>
                <a:gd name="connsiteY10" fmla="*/ 7276 h 9773"/>
                <a:gd name="connsiteX11" fmla="*/ 4746 w 11356"/>
                <a:gd name="connsiteY11" fmla="*/ 6616 h 9773"/>
                <a:gd name="connsiteX0" fmla="*/ 8284 w 8821"/>
                <a:gd name="connsiteY0" fmla="*/ 0 h 10000"/>
                <a:gd name="connsiteX1" fmla="*/ 6556 w 8821"/>
                <a:gd name="connsiteY1" fmla="*/ 4402 h 10000"/>
                <a:gd name="connsiteX2" fmla="*/ 5615 w 8821"/>
                <a:gd name="connsiteY2" fmla="*/ 5985 h 10000"/>
                <a:gd name="connsiteX3" fmla="*/ 4550 w 8821"/>
                <a:gd name="connsiteY3" fmla="*/ 6770 h 10000"/>
                <a:gd name="connsiteX4" fmla="*/ 1651 w 8821"/>
                <a:gd name="connsiteY4" fmla="*/ 7214 h 10000"/>
                <a:gd name="connsiteX5" fmla="*/ 0 w 8821"/>
                <a:gd name="connsiteY5" fmla="*/ 7602 h 10000"/>
                <a:gd name="connsiteX6" fmla="*/ 1627 w 8821"/>
                <a:gd name="connsiteY6" fmla="*/ 8149 h 10000"/>
                <a:gd name="connsiteX7" fmla="*/ 5370 w 8821"/>
                <a:gd name="connsiteY7" fmla="*/ 9133 h 10000"/>
                <a:gd name="connsiteX8" fmla="*/ 8554 w 8821"/>
                <a:gd name="connsiteY8" fmla="*/ 9988 h 10000"/>
                <a:gd name="connsiteX9" fmla="*/ 6957 w 8821"/>
                <a:gd name="connsiteY9" fmla="*/ 9070 h 10000"/>
                <a:gd name="connsiteX10" fmla="*/ 4179 w 8821"/>
                <a:gd name="connsiteY10" fmla="*/ 7445 h 10000"/>
                <a:gd name="connsiteX11" fmla="*/ 4179 w 8821"/>
                <a:gd name="connsiteY11" fmla="*/ 6770 h 10000"/>
                <a:gd name="connsiteX0" fmla="*/ 9391 w 10000"/>
                <a:gd name="connsiteY0" fmla="*/ 0 h 10000"/>
                <a:gd name="connsiteX1" fmla="*/ 8227 w 10000"/>
                <a:gd name="connsiteY1" fmla="*/ 4114 h 10000"/>
                <a:gd name="connsiteX2" fmla="*/ 6365 w 10000"/>
                <a:gd name="connsiteY2" fmla="*/ 5985 h 10000"/>
                <a:gd name="connsiteX3" fmla="*/ 5158 w 10000"/>
                <a:gd name="connsiteY3" fmla="*/ 6770 h 10000"/>
                <a:gd name="connsiteX4" fmla="*/ 1872 w 10000"/>
                <a:gd name="connsiteY4" fmla="*/ 7214 h 10000"/>
                <a:gd name="connsiteX5" fmla="*/ 0 w 10000"/>
                <a:gd name="connsiteY5" fmla="*/ 7602 h 10000"/>
                <a:gd name="connsiteX6" fmla="*/ 1844 w 10000"/>
                <a:gd name="connsiteY6" fmla="*/ 8149 h 10000"/>
                <a:gd name="connsiteX7" fmla="*/ 6088 w 10000"/>
                <a:gd name="connsiteY7" fmla="*/ 9133 h 10000"/>
                <a:gd name="connsiteX8" fmla="*/ 9697 w 10000"/>
                <a:gd name="connsiteY8" fmla="*/ 9988 h 10000"/>
                <a:gd name="connsiteX9" fmla="*/ 7887 w 10000"/>
                <a:gd name="connsiteY9" fmla="*/ 9070 h 10000"/>
                <a:gd name="connsiteX10" fmla="*/ 4738 w 10000"/>
                <a:gd name="connsiteY10" fmla="*/ 7445 h 10000"/>
                <a:gd name="connsiteX11" fmla="*/ 4738 w 10000"/>
                <a:gd name="connsiteY11" fmla="*/ 6770 h 10000"/>
                <a:gd name="connsiteX0" fmla="*/ 9391 w 10000"/>
                <a:gd name="connsiteY0" fmla="*/ 0 h 10000"/>
                <a:gd name="connsiteX1" fmla="*/ 8227 w 10000"/>
                <a:gd name="connsiteY1" fmla="*/ 4114 h 10000"/>
                <a:gd name="connsiteX2" fmla="*/ 6365 w 10000"/>
                <a:gd name="connsiteY2" fmla="*/ 5985 h 10000"/>
                <a:gd name="connsiteX3" fmla="*/ 5158 w 10000"/>
                <a:gd name="connsiteY3" fmla="*/ 6770 h 10000"/>
                <a:gd name="connsiteX4" fmla="*/ 1872 w 10000"/>
                <a:gd name="connsiteY4" fmla="*/ 7214 h 10000"/>
                <a:gd name="connsiteX5" fmla="*/ 0 w 10000"/>
                <a:gd name="connsiteY5" fmla="*/ 7602 h 10000"/>
                <a:gd name="connsiteX6" fmla="*/ 1844 w 10000"/>
                <a:gd name="connsiteY6" fmla="*/ 8149 h 10000"/>
                <a:gd name="connsiteX7" fmla="*/ 6088 w 10000"/>
                <a:gd name="connsiteY7" fmla="*/ 9133 h 10000"/>
                <a:gd name="connsiteX8" fmla="*/ 9697 w 10000"/>
                <a:gd name="connsiteY8" fmla="*/ 9988 h 10000"/>
                <a:gd name="connsiteX9" fmla="*/ 7887 w 10000"/>
                <a:gd name="connsiteY9" fmla="*/ 9070 h 10000"/>
                <a:gd name="connsiteX10" fmla="*/ 4738 w 10000"/>
                <a:gd name="connsiteY10" fmla="*/ 7445 h 10000"/>
                <a:gd name="connsiteX11" fmla="*/ 4738 w 10000"/>
                <a:gd name="connsiteY11" fmla="*/ 6770 h 10000"/>
                <a:gd name="connsiteX0" fmla="*/ 9391 w 10000"/>
                <a:gd name="connsiteY0" fmla="*/ 0 h 10000"/>
                <a:gd name="connsiteX1" fmla="*/ 8227 w 10000"/>
                <a:gd name="connsiteY1" fmla="*/ 4114 h 10000"/>
                <a:gd name="connsiteX2" fmla="*/ 5158 w 10000"/>
                <a:gd name="connsiteY2" fmla="*/ 6770 h 10000"/>
                <a:gd name="connsiteX3" fmla="*/ 1872 w 10000"/>
                <a:gd name="connsiteY3" fmla="*/ 7214 h 10000"/>
                <a:gd name="connsiteX4" fmla="*/ 0 w 10000"/>
                <a:gd name="connsiteY4" fmla="*/ 7602 h 10000"/>
                <a:gd name="connsiteX5" fmla="*/ 1844 w 10000"/>
                <a:gd name="connsiteY5" fmla="*/ 8149 h 10000"/>
                <a:gd name="connsiteX6" fmla="*/ 6088 w 10000"/>
                <a:gd name="connsiteY6" fmla="*/ 9133 h 10000"/>
                <a:gd name="connsiteX7" fmla="*/ 9697 w 10000"/>
                <a:gd name="connsiteY7" fmla="*/ 9988 h 10000"/>
                <a:gd name="connsiteX8" fmla="*/ 7887 w 10000"/>
                <a:gd name="connsiteY8" fmla="*/ 9070 h 10000"/>
                <a:gd name="connsiteX9" fmla="*/ 4738 w 10000"/>
                <a:gd name="connsiteY9" fmla="*/ 7445 h 10000"/>
                <a:gd name="connsiteX10" fmla="*/ 4738 w 10000"/>
                <a:gd name="connsiteY10" fmla="*/ 67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9391" y="0"/>
                  </a:moveTo>
                  <a:cubicBezTo>
                    <a:pt x="10000" y="2047"/>
                    <a:pt x="8932" y="2986"/>
                    <a:pt x="8227" y="4114"/>
                  </a:cubicBezTo>
                  <a:cubicBezTo>
                    <a:pt x="7522" y="5242"/>
                    <a:pt x="6217" y="6253"/>
                    <a:pt x="5158" y="6770"/>
                  </a:cubicBezTo>
                  <a:cubicBezTo>
                    <a:pt x="4099" y="7287"/>
                    <a:pt x="2707" y="7072"/>
                    <a:pt x="1872" y="7214"/>
                  </a:cubicBezTo>
                  <a:cubicBezTo>
                    <a:pt x="1037" y="7356"/>
                    <a:pt x="0" y="7445"/>
                    <a:pt x="0" y="7602"/>
                  </a:cubicBezTo>
                  <a:cubicBezTo>
                    <a:pt x="0" y="7754"/>
                    <a:pt x="790" y="7892"/>
                    <a:pt x="1844" y="8149"/>
                  </a:cubicBezTo>
                  <a:cubicBezTo>
                    <a:pt x="2853" y="8407"/>
                    <a:pt x="4786" y="8824"/>
                    <a:pt x="6088" y="9133"/>
                  </a:cubicBezTo>
                  <a:cubicBezTo>
                    <a:pt x="7396" y="9442"/>
                    <a:pt x="9412" y="10000"/>
                    <a:pt x="9697" y="9988"/>
                  </a:cubicBezTo>
                  <a:cubicBezTo>
                    <a:pt x="9983" y="9972"/>
                    <a:pt x="8734" y="9491"/>
                    <a:pt x="7887" y="9070"/>
                  </a:cubicBezTo>
                  <a:cubicBezTo>
                    <a:pt x="7021" y="8647"/>
                    <a:pt x="5241" y="7828"/>
                    <a:pt x="4738" y="7445"/>
                  </a:cubicBezTo>
                  <a:cubicBezTo>
                    <a:pt x="4207" y="7059"/>
                    <a:pt x="4833" y="6971"/>
                    <a:pt x="4738" y="6770"/>
                  </a:cubicBezTo>
                </a:path>
              </a:pathLst>
            </a:custGeom>
            <a:noFill/>
            <a:ln w="28575" cap="flat" cmpd="sng">
              <a:solidFill>
                <a:srgbClr val="FFFF00"/>
              </a:solidFill>
              <a:prstDash val="solid"/>
              <a:round/>
              <a:headEnd type="none" w="sm" len="sm"/>
              <a:tailEnd type="none" w="sm" len="sm"/>
            </a:ln>
          </p:spPr>
          <p:txBody>
            <a:bodyPr/>
            <a:lstStyle/>
            <a:p>
              <a:endParaRPr lang="el-GR"/>
            </a:p>
          </p:txBody>
        </p:sp>
        <p:sp>
          <p:nvSpPr>
            <p:cNvPr id="4" name="Freeform 21"/>
            <p:cNvSpPr>
              <a:spLocks/>
            </p:cNvSpPr>
            <p:nvPr/>
          </p:nvSpPr>
          <p:spPr bwMode="auto">
            <a:xfrm rot="21326996">
              <a:off x="5100557" y="1841430"/>
              <a:ext cx="218138" cy="735970"/>
            </a:xfrm>
            <a:custGeom>
              <a:avLst/>
              <a:gdLst>
                <a:gd name="T0" fmla="*/ 42 w 87"/>
                <a:gd name="T1" fmla="*/ 250 h 259"/>
                <a:gd name="T2" fmla="*/ 56 w 87"/>
                <a:gd name="T3" fmla="*/ 168 h 259"/>
                <a:gd name="T4" fmla="*/ 80 w 87"/>
                <a:gd name="T5" fmla="*/ 94 h 259"/>
                <a:gd name="T6" fmla="*/ 85 w 87"/>
                <a:gd name="T7" fmla="*/ 38 h 259"/>
                <a:gd name="T8" fmla="*/ 68 w 87"/>
                <a:gd name="T9" fmla="*/ 5 h 259"/>
                <a:gd name="T10" fmla="*/ 35 w 87"/>
                <a:gd name="T11" fmla="*/ 7 h 259"/>
                <a:gd name="T12" fmla="*/ 13 w 87"/>
                <a:gd name="T13" fmla="*/ 31 h 259"/>
                <a:gd name="T14" fmla="*/ 1 w 87"/>
                <a:gd name="T15" fmla="*/ 106 h 259"/>
                <a:gd name="T16" fmla="*/ 18 w 87"/>
                <a:gd name="T17" fmla="*/ 185 h 259"/>
                <a:gd name="T18" fmla="*/ 35 w 87"/>
                <a:gd name="T19" fmla="*/ 221 h 259"/>
                <a:gd name="T20" fmla="*/ 42 w 87"/>
                <a:gd name="T21" fmla="*/ 250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259"/>
                <a:gd name="T35" fmla="*/ 87 w 87"/>
                <a:gd name="T36" fmla="*/ 259 h 259"/>
                <a:gd name="connsiteX0" fmla="*/ 4828 w 10000"/>
                <a:gd name="connsiteY0" fmla="*/ 9653 h 10000"/>
                <a:gd name="connsiteX1" fmla="*/ 6437 w 10000"/>
                <a:gd name="connsiteY1" fmla="*/ 6486 h 10000"/>
                <a:gd name="connsiteX2" fmla="*/ 9770 w 10000"/>
                <a:gd name="connsiteY2" fmla="*/ 1467 h 10000"/>
                <a:gd name="connsiteX3" fmla="*/ 7816 w 10000"/>
                <a:gd name="connsiteY3" fmla="*/ 193 h 10000"/>
                <a:gd name="connsiteX4" fmla="*/ 4023 w 10000"/>
                <a:gd name="connsiteY4" fmla="*/ 270 h 10000"/>
                <a:gd name="connsiteX5" fmla="*/ 1494 w 10000"/>
                <a:gd name="connsiteY5" fmla="*/ 1197 h 10000"/>
                <a:gd name="connsiteX6" fmla="*/ 115 w 10000"/>
                <a:gd name="connsiteY6" fmla="*/ 4093 h 10000"/>
                <a:gd name="connsiteX7" fmla="*/ 2069 w 10000"/>
                <a:gd name="connsiteY7" fmla="*/ 7143 h 10000"/>
                <a:gd name="connsiteX8" fmla="*/ 4023 w 10000"/>
                <a:gd name="connsiteY8" fmla="*/ 8533 h 10000"/>
                <a:gd name="connsiteX9" fmla="*/ 4828 w 10000"/>
                <a:gd name="connsiteY9" fmla="*/ 9653 h 10000"/>
                <a:gd name="connsiteX0" fmla="*/ 4828 w 10000"/>
                <a:gd name="connsiteY0" fmla="*/ 9653 h 9763"/>
                <a:gd name="connsiteX1" fmla="*/ 6437 w 10000"/>
                <a:gd name="connsiteY1" fmla="*/ 6486 h 9763"/>
                <a:gd name="connsiteX2" fmla="*/ 9770 w 10000"/>
                <a:gd name="connsiteY2" fmla="*/ 1467 h 9763"/>
                <a:gd name="connsiteX3" fmla="*/ 7816 w 10000"/>
                <a:gd name="connsiteY3" fmla="*/ 193 h 9763"/>
                <a:gd name="connsiteX4" fmla="*/ 4023 w 10000"/>
                <a:gd name="connsiteY4" fmla="*/ 270 h 9763"/>
                <a:gd name="connsiteX5" fmla="*/ 1494 w 10000"/>
                <a:gd name="connsiteY5" fmla="*/ 1197 h 9763"/>
                <a:gd name="connsiteX6" fmla="*/ 115 w 10000"/>
                <a:gd name="connsiteY6" fmla="*/ 4093 h 9763"/>
                <a:gd name="connsiteX7" fmla="*/ 2069 w 10000"/>
                <a:gd name="connsiteY7" fmla="*/ 7143 h 9763"/>
                <a:gd name="connsiteX8" fmla="*/ 4828 w 10000"/>
                <a:gd name="connsiteY8" fmla="*/ 9653 h 9763"/>
                <a:gd name="connsiteX0" fmla="*/ 4828 w 10009"/>
                <a:gd name="connsiteY0" fmla="*/ 9887 h 10172"/>
                <a:gd name="connsiteX1" fmla="*/ 6380 w 10009"/>
                <a:gd name="connsiteY1" fmla="*/ 5607 h 10172"/>
                <a:gd name="connsiteX2" fmla="*/ 9770 w 10009"/>
                <a:gd name="connsiteY2" fmla="*/ 1503 h 10172"/>
                <a:gd name="connsiteX3" fmla="*/ 7816 w 10009"/>
                <a:gd name="connsiteY3" fmla="*/ 198 h 10172"/>
                <a:gd name="connsiteX4" fmla="*/ 4023 w 10009"/>
                <a:gd name="connsiteY4" fmla="*/ 277 h 10172"/>
                <a:gd name="connsiteX5" fmla="*/ 1494 w 10009"/>
                <a:gd name="connsiteY5" fmla="*/ 1226 h 10172"/>
                <a:gd name="connsiteX6" fmla="*/ 115 w 10009"/>
                <a:gd name="connsiteY6" fmla="*/ 4192 h 10172"/>
                <a:gd name="connsiteX7" fmla="*/ 2069 w 10009"/>
                <a:gd name="connsiteY7" fmla="*/ 7316 h 10172"/>
                <a:gd name="connsiteX8" fmla="*/ 4828 w 10009"/>
                <a:gd name="connsiteY8" fmla="*/ 9887 h 10172"/>
                <a:gd name="connsiteX0" fmla="*/ 4828 w 10750"/>
                <a:gd name="connsiteY0" fmla="*/ 9871 h 10156"/>
                <a:gd name="connsiteX1" fmla="*/ 6380 w 10750"/>
                <a:gd name="connsiteY1" fmla="*/ 5591 h 10156"/>
                <a:gd name="connsiteX2" fmla="*/ 10511 w 10750"/>
                <a:gd name="connsiteY2" fmla="*/ 1356 h 10156"/>
                <a:gd name="connsiteX3" fmla="*/ 7816 w 10750"/>
                <a:gd name="connsiteY3" fmla="*/ 182 h 10156"/>
                <a:gd name="connsiteX4" fmla="*/ 4023 w 10750"/>
                <a:gd name="connsiteY4" fmla="*/ 261 h 10156"/>
                <a:gd name="connsiteX5" fmla="*/ 1494 w 10750"/>
                <a:gd name="connsiteY5" fmla="*/ 1210 h 10156"/>
                <a:gd name="connsiteX6" fmla="*/ 115 w 10750"/>
                <a:gd name="connsiteY6" fmla="*/ 4176 h 10156"/>
                <a:gd name="connsiteX7" fmla="*/ 2069 w 10750"/>
                <a:gd name="connsiteY7" fmla="*/ 7300 h 10156"/>
                <a:gd name="connsiteX8" fmla="*/ 4828 w 10750"/>
                <a:gd name="connsiteY8" fmla="*/ 9871 h 1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 h="10156">
                  <a:moveTo>
                    <a:pt x="4828" y="9871"/>
                  </a:moveTo>
                  <a:cubicBezTo>
                    <a:pt x="5547" y="9586"/>
                    <a:pt x="5433" y="7010"/>
                    <a:pt x="6380" y="5591"/>
                  </a:cubicBezTo>
                  <a:cubicBezTo>
                    <a:pt x="7327" y="4172"/>
                    <a:pt x="10272" y="2258"/>
                    <a:pt x="10511" y="1356"/>
                  </a:cubicBezTo>
                  <a:cubicBezTo>
                    <a:pt x="10750" y="455"/>
                    <a:pt x="8897" y="364"/>
                    <a:pt x="7816" y="182"/>
                  </a:cubicBezTo>
                  <a:cubicBezTo>
                    <a:pt x="6735" y="0"/>
                    <a:pt x="5057" y="103"/>
                    <a:pt x="4023" y="261"/>
                  </a:cubicBezTo>
                  <a:cubicBezTo>
                    <a:pt x="2989" y="419"/>
                    <a:pt x="2184" y="577"/>
                    <a:pt x="1494" y="1210"/>
                  </a:cubicBezTo>
                  <a:cubicBezTo>
                    <a:pt x="805" y="1843"/>
                    <a:pt x="0" y="3148"/>
                    <a:pt x="115" y="4176"/>
                  </a:cubicBezTo>
                  <a:cubicBezTo>
                    <a:pt x="230" y="5205"/>
                    <a:pt x="1284" y="6351"/>
                    <a:pt x="2069" y="7300"/>
                  </a:cubicBezTo>
                  <a:cubicBezTo>
                    <a:pt x="2854" y="8250"/>
                    <a:pt x="4110" y="10156"/>
                    <a:pt x="4828" y="9871"/>
                  </a:cubicBezTo>
                  <a:close/>
                </a:path>
              </a:pathLst>
            </a:custGeom>
            <a:noFill/>
            <a:ln w="28575" cap="flat" cmpd="sng">
              <a:solidFill>
                <a:srgbClr val="FFFF00"/>
              </a:solidFill>
              <a:prstDash val="solid"/>
              <a:round/>
              <a:headEnd type="none" w="sm" len="sm"/>
              <a:tailEnd type="none" w="sm" len="sm"/>
            </a:ln>
          </p:spPr>
          <p:txBody>
            <a:bodyPr/>
            <a:lstStyle/>
            <a:p>
              <a:endParaRPr lang="el-GR"/>
            </a:p>
          </p:txBody>
        </p:sp>
        <p:sp>
          <p:nvSpPr>
            <p:cNvPr id="5" name="Freeform 22"/>
            <p:cNvSpPr>
              <a:spLocks/>
            </p:cNvSpPr>
            <p:nvPr/>
          </p:nvSpPr>
          <p:spPr bwMode="auto">
            <a:xfrm rot="21326996">
              <a:off x="6030516" y="1306486"/>
              <a:ext cx="312232" cy="810590"/>
            </a:xfrm>
            <a:custGeom>
              <a:avLst/>
              <a:gdLst>
                <a:gd name="T0" fmla="*/ 130 w 130"/>
                <a:gd name="T1" fmla="*/ 202 h 262"/>
                <a:gd name="T2" fmla="*/ 108 w 130"/>
                <a:gd name="T3" fmla="*/ 248 h 262"/>
                <a:gd name="T4" fmla="*/ 53 w 130"/>
                <a:gd name="T5" fmla="*/ 248 h 262"/>
                <a:gd name="T6" fmla="*/ 7 w 130"/>
                <a:gd name="T7" fmla="*/ 161 h 262"/>
                <a:gd name="T8" fmla="*/ 12 w 130"/>
                <a:gd name="T9" fmla="*/ 0 h 262"/>
                <a:gd name="T10" fmla="*/ 0 60000 65536"/>
                <a:gd name="T11" fmla="*/ 0 60000 65536"/>
                <a:gd name="T12" fmla="*/ 0 60000 65536"/>
                <a:gd name="T13" fmla="*/ 0 60000 65536"/>
                <a:gd name="T14" fmla="*/ 0 60000 65536"/>
                <a:gd name="T15" fmla="*/ 0 w 130"/>
                <a:gd name="T16" fmla="*/ 0 h 262"/>
                <a:gd name="T17" fmla="*/ 130 w 130"/>
                <a:gd name="T18" fmla="*/ 262 h 262"/>
                <a:gd name="connsiteX0" fmla="*/ 9957 w 9957"/>
                <a:gd name="connsiteY0" fmla="*/ 7710 h 11153"/>
                <a:gd name="connsiteX1" fmla="*/ 8265 w 9957"/>
                <a:gd name="connsiteY1" fmla="*/ 9466 h 11153"/>
                <a:gd name="connsiteX2" fmla="*/ 3849 w 9957"/>
                <a:gd name="connsiteY2" fmla="*/ 10619 h 11153"/>
                <a:gd name="connsiteX3" fmla="*/ 495 w 9957"/>
                <a:gd name="connsiteY3" fmla="*/ 6145 h 11153"/>
                <a:gd name="connsiteX4" fmla="*/ 880 w 9957"/>
                <a:gd name="connsiteY4" fmla="*/ 0 h 11153"/>
                <a:gd name="connsiteX0" fmla="*/ 10000 w 10000"/>
                <a:gd name="connsiteY0" fmla="*/ 6913 h 9755"/>
                <a:gd name="connsiteX1" fmla="*/ 3866 w 10000"/>
                <a:gd name="connsiteY1" fmla="*/ 9521 h 9755"/>
                <a:gd name="connsiteX2" fmla="*/ 497 w 10000"/>
                <a:gd name="connsiteY2" fmla="*/ 5510 h 9755"/>
                <a:gd name="connsiteX3" fmla="*/ 884 w 10000"/>
                <a:gd name="connsiteY3" fmla="*/ 0 h 9755"/>
                <a:gd name="connsiteX0" fmla="*/ 10006 w 10006"/>
                <a:gd name="connsiteY0" fmla="*/ 7087 h 10825"/>
                <a:gd name="connsiteX1" fmla="*/ 3909 w 10006"/>
                <a:gd name="connsiteY1" fmla="*/ 10585 h 10825"/>
                <a:gd name="connsiteX2" fmla="*/ 503 w 10006"/>
                <a:gd name="connsiteY2" fmla="*/ 5648 h 10825"/>
                <a:gd name="connsiteX3" fmla="*/ 890 w 10006"/>
                <a:gd name="connsiteY3" fmla="*/ 0 h 10825"/>
                <a:gd name="connsiteX0" fmla="*/ 10006 w 10006"/>
                <a:gd name="connsiteY0" fmla="*/ 7087 h 10946"/>
                <a:gd name="connsiteX1" fmla="*/ 3909 w 10006"/>
                <a:gd name="connsiteY1" fmla="*/ 10585 h 10946"/>
                <a:gd name="connsiteX2" fmla="*/ 503 w 10006"/>
                <a:gd name="connsiteY2" fmla="*/ 5648 h 10946"/>
                <a:gd name="connsiteX3" fmla="*/ 890 w 10006"/>
                <a:gd name="connsiteY3" fmla="*/ 0 h 10946"/>
                <a:gd name="connsiteX0" fmla="*/ 9857 w 9857"/>
                <a:gd name="connsiteY0" fmla="*/ 10104 h 13963"/>
                <a:gd name="connsiteX1" fmla="*/ 3760 w 9857"/>
                <a:gd name="connsiteY1" fmla="*/ 13602 h 13963"/>
                <a:gd name="connsiteX2" fmla="*/ 354 w 9857"/>
                <a:gd name="connsiteY2" fmla="*/ 8665 h 13963"/>
                <a:gd name="connsiteX3" fmla="*/ 1633 w 9857"/>
                <a:gd name="connsiteY3" fmla="*/ 0 h 13963"/>
                <a:gd name="connsiteX0" fmla="*/ 12195 w 12195"/>
                <a:gd name="connsiteY0" fmla="*/ 8653 h 10149"/>
                <a:gd name="connsiteX1" fmla="*/ 3815 w 12195"/>
                <a:gd name="connsiteY1" fmla="*/ 9741 h 10149"/>
                <a:gd name="connsiteX2" fmla="*/ 359 w 12195"/>
                <a:gd name="connsiteY2" fmla="*/ 6206 h 10149"/>
                <a:gd name="connsiteX3" fmla="*/ 1657 w 12195"/>
                <a:gd name="connsiteY3" fmla="*/ 0 h 10149"/>
              </a:gdLst>
              <a:ahLst/>
              <a:cxnLst>
                <a:cxn ang="0">
                  <a:pos x="connsiteX0" y="connsiteY0"/>
                </a:cxn>
                <a:cxn ang="0">
                  <a:pos x="connsiteX1" y="connsiteY1"/>
                </a:cxn>
                <a:cxn ang="0">
                  <a:pos x="connsiteX2" y="connsiteY2"/>
                </a:cxn>
                <a:cxn ang="0">
                  <a:pos x="connsiteX3" y="connsiteY3"/>
                </a:cxn>
              </a:cxnLst>
              <a:rect l="l" t="t" r="r" b="b"/>
              <a:pathLst>
                <a:path w="12195" h="10149">
                  <a:moveTo>
                    <a:pt x="12195" y="8653"/>
                  </a:moveTo>
                  <a:cubicBezTo>
                    <a:pt x="10898" y="9051"/>
                    <a:pt x="5788" y="10149"/>
                    <a:pt x="3815" y="9741"/>
                  </a:cubicBezTo>
                  <a:cubicBezTo>
                    <a:pt x="1842" y="9333"/>
                    <a:pt x="719" y="7829"/>
                    <a:pt x="359" y="6206"/>
                  </a:cubicBezTo>
                  <a:cubicBezTo>
                    <a:pt x="0" y="4582"/>
                    <a:pt x="1187" y="1508"/>
                    <a:pt x="1657" y="0"/>
                  </a:cubicBezTo>
                </a:path>
              </a:pathLst>
            </a:custGeom>
            <a:noFill/>
            <a:ln w="28575" cap="flat" cmpd="sng">
              <a:solidFill>
                <a:srgbClr val="FFFF00"/>
              </a:solidFill>
              <a:prstDash val="solid"/>
              <a:round/>
              <a:headEnd type="none" w="sm" len="sm"/>
              <a:tailEnd type="none" w="sm" len="sm"/>
            </a:ln>
          </p:spPr>
          <p:txBody>
            <a:bodyPr/>
            <a:lstStyle/>
            <a:p>
              <a:endParaRPr lang="el-GR"/>
            </a:p>
          </p:txBody>
        </p:sp>
        <p:sp>
          <p:nvSpPr>
            <p:cNvPr id="6" name="Freeform 5"/>
            <p:cNvSpPr/>
            <p:nvPr/>
          </p:nvSpPr>
          <p:spPr>
            <a:xfrm rot="21326996">
              <a:off x="6803398" y="66598"/>
              <a:ext cx="675072" cy="3239863"/>
            </a:xfrm>
            <a:custGeom>
              <a:avLst/>
              <a:gdLst>
                <a:gd name="connsiteX0" fmla="*/ 198408 w 552091"/>
                <a:gd name="connsiteY0" fmla="*/ 0 h 2329132"/>
                <a:gd name="connsiteX1" fmla="*/ 172529 w 552091"/>
                <a:gd name="connsiteY1" fmla="*/ 439947 h 2329132"/>
                <a:gd name="connsiteX2" fmla="*/ 69012 w 552091"/>
                <a:gd name="connsiteY2" fmla="*/ 698740 h 2329132"/>
                <a:gd name="connsiteX3" fmla="*/ 336431 w 552091"/>
                <a:gd name="connsiteY3" fmla="*/ 1199072 h 2329132"/>
                <a:gd name="connsiteX4" fmla="*/ 552091 w 552091"/>
                <a:gd name="connsiteY4" fmla="*/ 1716657 h 2329132"/>
                <a:gd name="connsiteX5" fmla="*/ 345057 w 552091"/>
                <a:gd name="connsiteY5" fmla="*/ 1837427 h 2329132"/>
                <a:gd name="connsiteX6" fmla="*/ 103517 w 552091"/>
                <a:gd name="connsiteY6" fmla="*/ 1846053 h 2329132"/>
                <a:gd name="connsiteX7" fmla="*/ 43133 w 552091"/>
                <a:gd name="connsiteY7" fmla="*/ 2044461 h 2329132"/>
                <a:gd name="connsiteX8" fmla="*/ 172529 w 552091"/>
                <a:gd name="connsiteY8" fmla="*/ 2234242 h 2329132"/>
                <a:gd name="connsiteX9" fmla="*/ 0 w 552091"/>
                <a:gd name="connsiteY9" fmla="*/ 2329132 h 2329132"/>
                <a:gd name="connsiteX0" fmla="*/ 198408 w 552091"/>
                <a:gd name="connsiteY0" fmla="*/ 0 h 2329132"/>
                <a:gd name="connsiteX1" fmla="*/ 172529 w 552091"/>
                <a:gd name="connsiteY1" fmla="*/ 439947 h 2329132"/>
                <a:gd name="connsiteX2" fmla="*/ 69012 w 552091"/>
                <a:gd name="connsiteY2" fmla="*/ 698740 h 2329132"/>
                <a:gd name="connsiteX3" fmla="*/ 336431 w 552091"/>
                <a:gd name="connsiteY3" fmla="*/ 1199072 h 2329132"/>
                <a:gd name="connsiteX4" fmla="*/ 552091 w 552091"/>
                <a:gd name="connsiteY4" fmla="*/ 1716657 h 2329132"/>
                <a:gd name="connsiteX5" fmla="*/ 345057 w 552091"/>
                <a:gd name="connsiteY5" fmla="*/ 1837427 h 2329132"/>
                <a:gd name="connsiteX6" fmla="*/ 103517 w 552091"/>
                <a:gd name="connsiteY6" fmla="*/ 1846053 h 2329132"/>
                <a:gd name="connsiteX7" fmla="*/ 43133 w 552091"/>
                <a:gd name="connsiteY7" fmla="*/ 2044461 h 2329132"/>
                <a:gd name="connsiteX8" fmla="*/ 172529 w 552091"/>
                <a:gd name="connsiteY8" fmla="*/ 2234242 h 2329132"/>
                <a:gd name="connsiteX9" fmla="*/ 0 w 552091"/>
                <a:gd name="connsiteY9" fmla="*/ 2329132 h 2329132"/>
                <a:gd name="connsiteX0" fmla="*/ 198408 w 552091"/>
                <a:gd name="connsiteY0" fmla="*/ 0 h 2329132"/>
                <a:gd name="connsiteX1" fmla="*/ 172529 w 552091"/>
                <a:gd name="connsiteY1" fmla="*/ 439947 h 2329132"/>
                <a:gd name="connsiteX2" fmla="*/ 69012 w 552091"/>
                <a:gd name="connsiteY2" fmla="*/ 698740 h 2329132"/>
                <a:gd name="connsiteX3" fmla="*/ 336431 w 552091"/>
                <a:gd name="connsiteY3" fmla="*/ 1199072 h 2329132"/>
                <a:gd name="connsiteX4" fmla="*/ 552091 w 552091"/>
                <a:gd name="connsiteY4" fmla="*/ 1716657 h 2329132"/>
                <a:gd name="connsiteX5" fmla="*/ 345057 w 552091"/>
                <a:gd name="connsiteY5" fmla="*/ 1837427 h 2329132"/>
                <a:gd name="connsiteX6" fmla="*/ 103517 w 552091"/>
                <a:gd name="connsiteY6" fmla="*/ 1846053 h 2329132"/>
                <a:gd name="connsiteX7" fmla="*/ 43133 w 552091"/>
                <a:gd name="connsiteY7" fmla="*/ 2044461 h 2329132"/>
                <a:gd name="connsiteX8" fmla="*/ 172529 w 552091"/>
                <a:gd name="connsiteY8" fmla="*/ 2234242 h 2329132"/>
                <a:gd name="connsiteX9" fmla="*/ 0 w 552091"/>
                <a:gd name="connsiteY9" fmla="*/ 2329132 h 2329132"/>
                <a:gd name="connsiteX0" fmla="*/ 198408 w 553529"/>
                <a:gd name="connsiteY0" fmla="*/ 0 h 2329132"/>
                <a:gd name="connsiteX1" fmla="*/ 172529 w 553529"/>
                <a:gd name="connsiteY1" fmla="*/ 439947 h 2329132"/>
                <a:gd name="connsiteX2" fmla="*/ 69012 w 553529"/>
                <a:gd name="connsiteY2" fmla="*/ 698740 h 2329132"/>
                <a:gd name="connsiteX3" fmla="*/ 336431 w 553529"/>
                <a:gd name="connsiteY3" fmla="*/ 1199072 h 2329132"/>
                <a:gd name="connsiteX4" fmla="*/ 552091 w 553529"/>
                <a:gd name="connsiteY4" fmla="*/ 1716657 h 2329132"/>
                <a:gd name="connsiteX5" fmla="*/ 345057 w 553529"/>
                <a:gd name="connsiteY5" fmla="*/ 1837427 h 2329132"/>
                <a:gd name="connsiteX6" fmla="*/ 103517 w 553529"/>
                <a:gd name="connsiteY6" fmla="*/ 1846053 h 2329132"/>
                <a:gd name="connsiteX7" fmla="*/ 43133 w 553529"/>
                <a:gd name="connsiteY7" fmla="*/ 2044461 h 2329132"/>
                <a:gd name="connsiteX8" fmla="*/ 172529 w 553529"/>
                <a:gd name="connsiteY8" fmla="*/ 2234242 h 2329132"/>
                <a:gd name="connsiteX9" fmla="*/ 0 w 553529"/>
                <a:gd name="connsiteY9" fmla="*/ 2329132 h 2329132"/>
                <a:gd name="connsiteX0" fmla="*/ 198408 w 553529"/>
                <a:gd name="connsiteY0" fmla="*/ 0 h 2329132"/>
                <a:gd name="connsiteX1" fmla="*/ 172529 w 553529"/>
                <a:gd name="connsiteY1" fmla="*/ 439947 h 2329132"/>
                <a:gd name="connsiteX2" fmla="*/ 69012 w 553529"/>
                <a:gd name="connsiteY2" fmla="*/ 698740 h 2329132"/>
                <a:gd name="connsiteX3" fmla="*/ 336431 w 553529"/>
                <a:gd name="connsiteY3" fmla="*/ 1199072 h 2329132"/>
                <a:gd name="connsiteX4" fmla="*/ 552091 w 553529"/>
                <a:gd name="connsiteY4" fmla="*/ 1716657 h 2329132"/>
                <a:gd name="connsiteX5" fmla="*/ 345057 w 553529"/>
                <a:gd name="connsiteY5" fmla="*/ 1837427 h 2329132"/>
                <a:gd name="connsiteX6" fmla="*/ 103517 w 553529"/>
                <a:gd name="connsiteY6" fmla="*/ 1846053 h 2329132"/>
                <a:gd name="connsiteX7" fmla="*/ 43133 w 553529"/>
                <a:gd name="connsiteY7" fmla="*/ 2044461 h 2329132"/>
                <a:gd name="connsiteX8" fmla="*/ 172529 w 553529"/>
                <a:gd name="connsiteY8" fmla="*/ 2234242 h 2329132"/>
                <a:gd name="connsiteX9" fmla="*/ 0 w 553529"/>
                <a:gd name="connsiteY9" fmla="*/ 2329132 h 2329132"/>
                <a:gd name="connsiteX0" fmla="*/ 198408 w 553529"/>
                <a:gd name="connsiteY0" fmla="*/ 0 h 2329132"/>
                <a:gd name="connsiteX1" fmla="*/ 172529 w 553529"/>
                <a:gd name="connsiteY1" fmla="*/ 439947 h 2329132"/>
                <a:gd name="connsiteX2" fmla="*/ 69012 w 553529"/>
                <a:gd name="connsiteY2" fmla="*/ 698740 h 2329132"/>
                <a:gd name="connsiteX3" fmla="*/ 336431 w 553529"/>
                <a:gd name="connsiteY3" fmla="*/ 1199072 h 2329132"/>
                <a:gd name="connsiteX4" fmla="*/ 552091 w 553529"/>
                <a:gd name="connsiteY4" fmla="*/ 1716657 h 2329132"/>
                <a:gd name="connsiteX5" fmla="*/ 345057 w 553529"/>
                <a:gd name="connsiteY5" fmla="*/ 1837427 h 2329132"/>
                <a:gd name="connsiteX6" fmla="*/ 103517 w 553529"/>
                <a:gd name="connsiteY6" fmla="*/ 1846053 h 2329132"/>
                <a:gd name="connsiteX7" fmla="*/ 43133 w 553529"/>
                <a:gd name="connsiteY7" fmla="*/ 2044461 h 2329132"/>
                <a:gd name="connsiteX8" fmla="*/ 172529 w 553529"/>
                <a:gd name="connsiteY8" fmla="*/ 2234242 h 2329132"/>
                <a:gd name="connsiteX9" fmla="*/ 0 w 553529"/>
                <a:gd name="connsiteY9" fmla="*/ 2329132 h 2329132"/>
                <a:gd name="connsiteX0" fmla="*/ 198408 w 553529"/>
                <a:gd name="connsiteY0" fmla="*/ 0 h 2329132"/>
                <a:gd name="connsiteX1" fmla="*/ 172529 w 553529"/>
                <a:gd name="connsiteY1" fmla="*/ 439947 h 2329132"/>
                <a:gd name="connsiteX2" fmla="*/ 69012 w 553529"/>
                <a:gd name="connsiteY2" fmla="*/ 698740 h 2329132"/>
                <a:gd name="connsiteX3" fmla="*/ 336431 w 553529"/>
                <a:gd name="connsiteY3" fmla="*/ 1199072 h 2329132"/>
                <a:gd name="connsiteX4" fmla="*/ 552091 w 553529"/>
                <a:gd name="connsiteY4" fmla="*/ 1716657 h 2329132"/>
                <a:gd name="connsiteX5" fmla="*/ 345057 w 553529"/>
                <a:gd name="connsiteY5" fmla="*/ 1837427 h 2329132"/>
                <a:gd name="connsiteX6" fmla="*/ 103517 w 553529"/>
                <a:gd name="connsiteY6" fmla="*/ 1846053 h 2329132"/>
                <a:gd name="connsiteX7" fmla="*/ 43133 w 553529"/>
                <a:gd name="connsiteY7" fmla="*/ 2044461 h 2329132"/>
                <a:gd name="connsiteX8" fmla="*/ 172529 w 553529"/>
                <a:gd name="connsiteY8" fmla="*/ 2234242 h 2329132"/>
                <a:gd name="connsiteX9" fmla="*/ 0 w 553529"/>
                <a:gd name="connsiteY9" fmla="*/ 2329132 h 2329132"/>
                <a:gd name="connsiteX0" fmla="*/ 198408 w 553529"/>
                <a:gd name="connsiteY0" fmla="*/ 0 h 2329132"/>
                <a:gd name="connsiteX1" fmla="*/ 172529 w 553529"/>
                <a:gd name="connsiteY1" fmla="*/ 439947 h 2329132"/>
                <a:gd name="connsiteX2" fmla="*/ 69012 w 553529"/>
                <a:gd name="connsiteY2" fmla="*/ 698740 h 2329132"/>
                <a:gd name="connsiteX3" fmla="*/ 336431 w 553529"/>
                <a:gd name="connsiteY3" fmla="*/ 1199072 h 2329132"/>
                <a:gd name="connsiteX4" fmla="*/ 552091 w 553529"/>
                <a:gd name="connsiteY4" fmla="*/ 1716657 h 2329132"/>
                <a:gd name="connsiteX5" fmla="*/ 345057 w 553529"/>
                <a:gd name="connsiteY5" fmla="*/ 1837427 h 2329132"/>
                <a:gd name="connsiteX6" fmla="*/ 103517 w 553529"/>
                <a:gd name="connsiteY6" fmla="*/ 1846053 h 2329132"/>
                <a:gd name="connsiteX7" fmla="*/ 43133 w 553529"/>
                <a:gd name="connsiteY7" fmla="*/ 2044461 h 2329132"/>
                <a:gd name="connsiteX8" fmla="*/ 172529 w 553529"/>
                <a:gd name="connsiteY8" fmla="*/ 2234242 h 2329132"/>
                <a:gd name="connsiteX9" fmla="*/ 0 w 553529"/>
                <a:gd name="connsiteY9" fmla="*/ 2329132 h 2329132"/>
                <a:gd name="connsiteX0" fmla="*/ 206360 w 561481"/>
                <a:gd name="connsiteY0" fmla="*/ 0 h 2352986"/>
                <a:gd name="connsiteX1" fmla="*/ 180481 w 561481"/>
                <a:gd name="connsiteY1" fmla="*/ 439947 h 2352986"/>
                <a:gd name="connsiteX2" fmla="*/ 76964 w 561481"/>
                <a:gd name="connsiteY2" fmla="*/ 698740 h 2352986"/>
                <a:gd name="connsiteX3" fmla="*/ 344383 w 561481"/>
                <a:gd name="connsiteY3" fmla="*/ 1199072 h 2352986"/>
                <a:gd name="connsiteX4" fmla="*/ 560043 w 561481"/>
                <a:gd name="connsiteY4" fmla="*/ 1716657 h 2352986"/>
                <a:gd name="connsiteX5" fmla="*/ 353009 w 561481"/>
                <a:gd name="connsiteY5" fmla="*/ 1837427 h 2352986"/>
                <a:gd name="connsiteX6" fmla="*/ 111469 w 561481"/>
                <a:gd name="connsiteY6" fmla="*/ 1846053 h 2352986"/>
                <a:gd name="connsiteX7" fmla="*/ 51085 w 561481"/>
                <a:gd name="connsiteY7" fmla="*/ 2044461 h 2352986"/>
                <a:gd name="connsiteX8" fmla="*/ 180481 w 561481"/>
                <a:gd name="connsiteY8" fmla="*/ 2234242 h 2352986"/>
                <a:gd name="connsiteX9" fmla="*/ 0 w 561481"/>
                <a:gd name="connsiteY9" fmla="*/ 2352986 h 2352986"/>
                <a:gd name="connsiteX0" fmla="*/ 206360 w 561481"/>
                <a:gd name="connsiteY0" fmla="*/ 0 h 2352986"/>
                <a:gd name="connsiteX1" fmla="*/ 180481 w 561481"/>
                <a:gd name="connsiteY1" fmla="*/ 439947 h 2352986"/>
                <a:gd name="connsiteX2" fmla="*/ 76964 w 561481"/>
                <a:gd name="connsiteY2" fmla="*/ 698740 h 2352986"/>
                <a:gd name="connsiteX3" fmla="*/ 344383 w 561481"/>
                <a:gd name="connsiteY3" fmla="*/ 1199072 h 2352986"/>
                <a:gd name="connsiteX4" fmla="*/ 560043 w 561481"/>
                <a:gd name="connsiteY4" fmla="*/ 1716657 h 2352986"/>
                <a:gd name="connsiteX5" fmla="*/ 353009 w 561481"/>
                <a:gd name="connsiteY5" fmla="*/ 1837427 h 2352986"/>
                <a:gd name="connsiteX6" fmla="*/ 111469 w 561481"/>
                <a:gd name="connsiteY6" fmla="*/ 1846053 h 2352986"/>
                <a:gd name="connsiteX7" fmla="*/ 51085 w 561481"/>
                <a:gd name="connsiteY7" fmla="*/ 2044461 h 2352986"/>
                <a:gd name="connsiteX8" fmla="*/ 152651 w 561481"/>
                <a:gd name="connsiteY8" fmla="*/ 2210388 h 2352986"/>
                <a:gd name="connsiteX9" fmla="*/ 0 w 561481"/>
                <a:gd name="connsiteY9" fmla="*/ 2352986 h 2352986"/>
                <a:gd name="connsiteX0" fmla="*/ 206360 w 561481"/>
                <a:gd name="connsiteY0" fmla="*/ 0 h 2352986"/>
                <a:gd name="connsiteX1" fmla="*/ 180481 w 561481"/>
                <a:gd name="connsiteY1" fmla="*/ 439947 h 2352986"/>
                <a:gd name="connsiteX2" fmla="*/ 76964 w 561481"/>
                <a:gd name="connsiteY2" fmla="*/ 698740 h 2352986"/>
                <a:gd name="connsiteX3" fmla="*/ 344383 w 561481"/>
                <a:gd name="connsiteY3" fmla="*/ 1199072 h 2352986"/>
                <a:gd name="connsiteX4" fmla="*/ 560043 w 561481"/>
                <a:gd name="connsiteY4" fmla="*/ 1716657 h 2352986"/>
                <a:gd name="connsiteX5" fmla="*/ 353009 w 561481"/>
                <a:gd name="connsiteY5" fmla="*/ 1837427 h 2352986"/>
                <a:gd name="connsiteX6" fmla="*/ 111469 w 561481"/>
                <a:gd name="connsiteY6" fmla="*/ 1846053 h 2352986"/>
                <a:gd name="connsiteX7" fmla="*/ 51085 w 561481"/>
                <a:gd name="connsiteY7" fmla="*/ 2044461 h 2352986"/>
                <a:gd name="connsiteX8" fmla="*/ 152651 w 561481"/>
                <a:gd name="connsiteY8" fmla="*/ 2210388 h 2352986"/>
                <a:gd name="connsiteX9" fmla="*/ 0 w 561481"/>
                <a:gd name="connsiteY9" fmla="*/ 2352986 h 2352986"/>
                <a:gd name="connsiteX0" fmla="*/ 206360 w 561481"/>
                <a:gd name="connsiteY0" fmla="*/ 0 h 2352986"/>
                <a:gd name="connsiteX1" fmla="*/ 180481 w 561481"/>
                <a:gd name="connsiteY1" fmla="*/ 439947 h 2352986"/>
                <a:gd name="connsiteX2" fmla="*/ 76964 w 561481"/>
                <a:gd name="connsiteY2" fmla="*/ 698740 h 2352986"/>
                <a:gd name="connsiteX3" fmla="*/ 344383 w 561481"/>
                <a:gd name="connsiteY3" fmla="*/ 1199072 h 2352986"/>
                <a:gd name="connsiteX4" fmla="*/ 560043 w 561481"/>
                <a:gd name="connsiteY4" fmla="*/ 1716657 h 2352986"/>
                <a:gd name="connsiteX5" fmla="*/ 353009 w 561481"/>
                <a:gd name="connsiteY5" fmla="*/ 1837427 h 2352986"/>
                <a:gd name="connsiteX6" fmla="*/ 111469 w 561481"/>
                <a:gd name="connsiteY6" fmla="*/ 1846053 h 2352986"/>
                <a:gd name="connsiteX7" fmla="*/ 78915 w 561481"/>
                <a:gd name="connsiteY7" fmla="*/ 2044461 h 2352986"/>
                <a:gd name="connsiteX8" fmla="*/ 152651 w 561481"/>
                <a:gd name="connsiteY8" fmla="*/ 2210388 h 2352986"/>
                <a:gd name="connsiteX9" fmla="*/ 0 w 561481"/>
                <a:gd name="connsiteY9" fmla="*/ 2352986 h 2352986"/>
                <a:gd name="connsiteX0" fmla="*/ 206360 w 561481"/>
                <a:gd name="connsiteY0" fmla="*/ 0 h 2352986"/>
                <a:gd name="connsiteX1" fmla="*/ 180481 w 561481"/>
                <a:gd name="connsiteY1" fmla="*/ 439947 h 2352986"/>
                <a:gd name="connsiteX2" fmla="*/ 76964 w 561481"/>
                <a:gd name="connsiteY2" fmla="*/ 698740 h 2352986"/>
                <a:gd name="connsiteX3" fmla="*/ 344383 w 561481"/>
                <a:gd name="connsiteY3" fmla="*/ 1199072 h 2352986"/>
                <a:gd name="connsiteX4" fmla="*/ 560043 w 561481"/>
                <a:gd name="connsiteY4" fmla="*/ 1716657 h 2352986"/>
                <a:gd name="connsiteX5" fmla="*/ 353009 w 561481"/>
                <a:gd name="connsiteY5" fmla="*/ 1837427 h 2352986"/>
                <a:gd name="connsiteX6" fmla="*/ 135323 w 561481"/>
                <a:gd name="connsiteY6" fmla="*/ 1857980 h 2352986"/>
                <a:gd name="connsiteX7" fmla="*/ 78915 w 561481"/>
                <a:gd name="connsiteY7" fmla="*/ 2044461 h 2352986"/>
                <a:gd name="connsiteX8" fmla="*/ 152651 w 561481"/>
                <a:gd name="connsiteY8" fmla="*/ 2210388 h 2352986"/>
                <a:gd name="connsiteX9" fmla="*/ 0 w 561481"/>
                <a:gd name="connsiteY9" fmla="*/ 2352986 h 2352986"/>
                <a:gd name="connsiteX0" fmla="*/ 206360 w 594886"/>
                <a:gd name="connsiteY0" fmla="*/ 0 h 2352986"/>
                <a:gd name="connsiteX1" fmla="*/ 180481 w 594886"/>
                <a:gd name="connsiteY1" fmla="*/ 439947 h 2352986"/>
                <a:gd name="connsiteX2" fmla="*/ 76964 w 594886"/>
                <a:gd name="connsiteY2" fmla="*/ 698740 h 2352986"/>
                <a:gd name="connsiteX3" fmla="*/ 344383 w 594886"/>
                <a:gd name="connsiteY3" fmla="*/ 1199072 h 2352986"/>
                <a:gd name="connsiteX4" fmla="*/ 560043 w 594886"/>
                <a:gd name="connsiteY4" fmla="*/ 1716657 h 2352986"/>
                <a:gd name="connsiteX5" fmla="*/ 135323 w 594886"/>
                <a:gd name="connsiteY5" fmla="*/ 1857980 h 2352986"/>
                <a:gd name="connsiteX6" fmla="*/ 78915 w 594886"/>
                <a:gd name="connsiteY6" fmla="*/ 2044461 h 2352986"/>
                <a:gd name="connsiteX7" fmla="*/ 152651 w 594886"/>
                <a:gd name="connsiteY7" fmla="*/ 2210388 h 2352986"/>
                <a:gd name="connsiteX8" fmla="*/ 0 w 594886"/>
                <a:gd name="connsiteY8" fmla="*/ 2352986 h 2352986"/>
                <a:gd name="connsiteX0" fmla="*/ 206360 w 499470"/>
                <a:gd name="connsiteY0" fmla="*/ 0 h 2352986"/>
                <a:gd name="connsiteX1" fmla="*/ 180481 w 499470"/>
                <a:gd name="connsiteY1" fmla="*/ 439947 h 2352986"/>
                <a:gd name="connsiteX2" fmla="*/ 76964 w 499470"/>
                <a:gd name="connsiteY2" fmla="*/ 698740 h 2352986"/>
                <a:gd name="connsiteX3" fmla="*/ 344383 w 499470"/>
                <a:gd name="connsiteY3" fmla="*/ 1199072 h 2352986"/>
                <a:gd name="connsiteX4" fmla="*/ 464627 w 499470"/>
                <a:gd name="connsiteY4" fmla="*/ 1704730 h 2352986"/>
                <a:gd name="connsiteX5" fmla="*/ 135323 w 499470"/>
                <a:gd name="connsiteY5" fmla="*/ 1857980 h 2352986"/>
                <a:gd name="connsiteX6" fmla="*/ 78915 w 499470"/>
                <a:gd name="connsiteY6" fmla="*/ 2044461 h 2352986"/>
                <a:gd name="connsiteX7" fmla="*/ 152651 w 499470"/>
                <a:gd name="connsiteY7" fmla="*/ 2210388 h 2352986"/>
                <a:gd name="connsiteX8" fmla="*/ 0 w 499470"/>
                <a:gd name="connsiteY8" fmla="*/ 2352986 h 2352986"/>
                <a:gd name="connsiteX0" fmla="*/ 206360 w 499470"/>
                <a:gd name="connsiteY0" fmla="*/ 0 h 2352986"/>
                <a:gd name="connsiteX1" fmla="*/ 180481 w 499470"/>
                <a:gd name="connsiteY1" fmla="*/ 439947 h 2352986"/>
                <a:gd name="connsiteX2" fmla="*/ 96842 w 499470"/>
                <a:gd name="connsiteY2" fmla="*/ 754399 h 2352986"/>
                <a:gd name="connsiteX3" fmla="*/ 344383 w 499470"/>
                <a:gd name="connsiteY3" fmla="*/ 1199072 h 2352986"/>
                <a:gd name="connsiteX4" fmla="*/ 464627 w 499470"/>
                <a:gd name="connsiteY4" fmla="*/ 1704730 h 2352986"/>
                <a:gd name="connsiteX5" fmla="*/ 135323 w 499470"/>
                <a:gd name="connsiteY5" fmla="*/ 1857980 h 2352986"/>
                <a:gd name="connsiteX6" fmla="*/ 78915 w 499470"/>
                <a:gd name="connsiteY6" fmla="*/ 2044461 h 2352986"/>
                <a:gd name="connsiteX7" fmla="*/ 152651 w 499470"/>
                <a:gd name="connsiteY7" fmla="*/ 2210388 h 2352986"/>
                <a:gd name="connsiteX8" fmla="*/ 0 w 499470"/>
                <a:gd name="connsiteY8" fmla="*/ 2352986 h 2352986"/>
                <a:gd name="connsiteX0" fmla="*/ 206360 w 499470"/>
                <a:gd name="connsiteY0" fmla="*/ 0 h 2352986"/>
                <a:gd name="connsiteX1" fmla="*/ 180481 w 499470"/>
                <a:gd name="connsiteY1" fmla="*/ 439947 h 2352986"/>
                <a:gd name="connsiteX2" fmla="*/ 96842 w 499470"/>
                <a:gd name="connsiteY2" fmla="*/ 754399 h 2352986"/>
                <a:gd name="connsiteX3" fmla="*/ 344383 w 499470"/>
                <a:gd name="connsiteY3" fmla="*/ 1199072 h 2352986"/>
                <a:gd name="connsiteX4" fmla="*/ 464627 w 499470"/>
                <a:gd name="connsiteY4" fmla="*/ 1704730 h 2352986"/>
                <a:gd name="connsiteX5" fmla="*/ 135323 w 499470"/>
                <a:gd name="connsiteY5" fmla="*/ 1857980 h 2352986"/>
                <a:gd name="connsiteX6" fmla="*/ 78915 w 499470"/>
                <a:gd name="connsiteY6" fmla="*/ 2044461 h 2352986"/>
                <a:gd name="connsiteX7" fmla="*/ 152651 w 499470"/>
                <a:gd name="connsiteY7" fmla="*/ 2210388 h 2352986"/>
                <a:gd name="connsiteX8" fmla="*/ 0 w 499470"/>
                <a:gd name="connsiteY8" fmla="*/ 2352986 h 2352986"/>
                <a:gd name="connsiteX0" fmla="*/ 218287 w 499470"/>
                <a:gd name="connsiteY0" fmla="*/ 0 h 2531890"/>
                <a:gd name="connsiteX1" fmla="*/ 180481 w 499470"/>
                <a:gd name="connsiteY1" fmla="*/ 618851 h 2531890"/>
                <a:gd name="connsiteX2" fmla="*/ 96842 w 499470"/>
                <a:gd name="connsiteY2" fmla="*/ 933303 h 2531890"/>
                <a:gd name="connsiteX3" fmla="*/ 344383 w 499470"/>
                <a:gd name="connsiteY3" fmla="*/ 1377976 h 2531890"/>
                <a:gd name="connsiteX4" fmla="*/ 464627 w 499470"/>
                <a:gd name="connsiteY4" fmla="*/ 1883634 h 2531890"/>
                <a:gd name="connsiteX5" fmla="*/ 135323 w 499470"/>
                <a:gd name="connsiteY5" fmla="*/ 2036884 h 2531890"/>
                <a:gd name="connsiteX6" fmla="*/ 78915 w 499470"/>
                <a:gd name="connsiteY6" fmla="*/ 2223365 h 2531890"/>
                <a:gd name="connsiteX7" fmla="*/ 152651 w 499470"/>
                <a:gd name="connsiteY7" fmla="*/ 2389292 h 2531890"/>
                <a:gd name="connsiteX8" fmla="*/ 0 w 499470"/>
                <a:gd name="connsiteY8" fmla="*/ 2531890 h 2531890"/>
                <a:gd name="connsiteX0" fmla="*/ 218287 w 499470"/>
                <a:gd name="connsiteY0" fmla="*/ 0 h 2531890"/>
                <a:gd name="connsiteX1" fmla="*/ 180481 w 499470"/>
                <a:gd name="connsiteY1" fmla="*/ 618851 h 2531890"/>
                <a:gd name="connsiteX2" fmla="*/ 96842 w 499470"/>
                <a:gd name="connsiteY2" fmla="*/ 933303 h 2531890"/>
                <a:gd name="connsiteX3" fmla="*/ 344383 w 499470"/>
                <a:gd name="connsiteY3" fmla="*/ 1377976 h 2531890"/>
                <a:gd name="connsiteX4" fmla="*/ 464627 w 499470"/>
                <a:gd name="connsiteY4" fmla="*/ 1883634 h 2531890"/>
                <a:gd name="connsiteX5" fmla="*/ 135323 w 499470"/>
                <a:gd name="connsiteY5" fmla="*/ 2036884 h 2531890"/>
                <a:gd name="connsiteX6" fmla="*/ 78915 w 499470"/>
                <a:gd name="connsiteY6" fmla="*/ 2223365 h 2531890"/>
                <a:gd name="connsiteX7" fmla="*/ 152651 w 499470"/>
                <a:gd name="connsiteY7" fmla="*/ 2389292 h 2531890"/>
                <a:gd name="connsiteX8" fmla="*/ 0 w 499470"/>
                <a:gd name="connsiteY8" fmla="*/ 2531890 h 2531890"/>
                <a:gd name="connsiteX0" fmla="*/ 218287 w 551153"/>
                <a:gd name="connsiteY0" fmla="*/ 0 h 2531890"/>
                <a:gd name="connsiteX1" fmla="*/ 180481 w 551153"/>
                <a:gd name="connsiteY1" fmla="*/ 618851 h 2531890"/>
                <a:gd name="connsiteX2" fmla="*/ 96842 w 551153"/>
                <a:gd name="connsiteY2" fmla="*/ 933303 h 2531890"/>
                <a:gd name="connsiteX3" fmla="*/ 344383 w 551153"/>
                <a:gd name="connsiteY3" fmla="*/ 1377976 h 2531890"/>
                <a:gd name="connsiteX4" fmla="*/ 516310 w 551153"/>
                <a:gd name="connsiteY4" fmla="*/ 1879659 h 2531890"/>
                <a:gd name="connsiteX5" fmla="*/ 135323 w 551153"/>
                <a:gd name="connsiteY5" fmla="*/ 2036884 h 2531890"/>
                <a:gd name="connsiteX6" fmla="*/ 78915 w 551153"/>
                <a:gd name="connsiteY6" fmla="*/ 2223365 h 2531890"/>
                <a:gd name="connsiteX7" fmla="*/ 152651 w 551153"/>
                <a:gd name="connsiteY7" fmla="*/ 2389292 h 2531890"/>
                <a:gd name="connsiteX8" fmla="*/ 0 w 551153"/>
                <a:gd name="connsiteY8" fmla="*/ 2531890 h 2531890"/>
                <a:gd name="connsiteX0" fmla="*/ 218287 w 531275"/>
                <a:gd name="connsiteY0" fmla="*/ 0 h 2531890"/>
                <a:gd name="connsiteX1" fmla="*/ 180481 w 531275"/>
                <a:gd name="connsiteY1" fmla="*/ 618851 h 2531890"/>
                <a:gd name="connsiteX2" fmla="*/ 96842 w 531275"/>
                <a:gd name="connsiteY2" fmla="*/ 933303 h 2531890"/>
                <a:gd name="connsiteX3" fmla="*/ 344383 w 531275"/>
                <a:gd name="connsiteY3" fmla="*/ 1377976 h 2531890"/>
                <a:gd name="connsiteX4" fmla="*/ 516310 w 531275"/>
                <a:gd name="connsiteY4" fmla="*/ 1879659 h 2531890"/>
                <a:gd name="connsiteX5" fmla="*/ 135323 w 531275"/>
                <a:gd name="connsiteY5" fmla="*/ 2036884 h 2531890"/>
                <a:gd name="connsiteX6" fmla="*/ 78915 w 531275"/>
                <a:gd name="connsiteY6" fmla="*/ 2223365 h 2531890"/>
                <a:gd name="connsiteX7" fmla="*/ 152651 w 531275"/>
                <a:gd name="connsiteY7" fmla="*/ 2389292 h 2531890"/>
                <a:gd name="connsiteX8" fmla="*/ 0 w 531275"/>
                <a:gd name="connsiteY8" fmla="*/ 2531890 h 2531890"/>
                <a:gd name="connsiteX0" fmla="*/ 218287 w 548503"/>
                <a:gd name="connsiteY0" fmla="*/ 0 h 2531890"/>
                <a:gd name="connsiteX1" fmla="*/ 180481 w 548503"/>
                <a:gd name="connsiteY1" fmla="*/ 618851 h 2531890"/>
                <a:gd name="connsiteX2" fmla="*/ 96842 w 548503"/>
                <a:gd name="connsiteY2" fmla="*/ 933303 h 2531890"/>
                <a:gd name="connsiteX3" fmla="*/ 328480 w 548503"/>
                <a:gd name="connsiteY3" fmla="*/ 1385928 h 2531890"/>
                <a:gd name="connsiteX4" fmla="*/ 516310 w 548503"/>
                <a:gd name="connsiteY4" fmla="*/ 1879659 h 2531890"/>
                <a:gd name="connsiteX5" fmla="*/ 135323 w 548503"/>
                <a:gd name="connsiteY5" fmla="*/ 2036884 h 2531890"/>
                <a:gd name="connsiteX6" fmla="*/ 78915 w 548503"/>
                <a:gd name="connsiteY6" fmla="*/ 2223365 h 2531890"/>
                <a:gd name="connsiteX7" fmla="*/ 152651 w 548503"/>
                <a:gd name="connsiteY7" fmla="*/ 2389292 h 2531890"/>
                <a:gd name="connsiteX8" fmla="*/ 0 w 548503"/>
                <a:gd name="connsiteY8" fmla="*/ 2531890 h 2531890"/>
                <a:gd name="connsiteX0" fmla="*/ 218287 w 548503"/>
                <a:gd name="connsiteY0" fmla="*/ 0 h 2531890"/>
                <a:gd name="connsiteX1" fmla="*/ 180481 w 548503"/>
                <a:gd name="connsiteY1" fmla="*/ 618851 h 2531890"/>
                <a:gd name="connsiteX2" fmla="*/ 96842 w 548503"/>
                <a:gd name="connsiteY2" fmla="*/ 933303 h 2531890"/>
                <a:gd name="connsiteX3" fmla="*/ 328480 w 548503"/>
                <a:gd name="connsiteY3" fmla="*/ 1385928 h 2531890"/>
                <a:gd name="connsiteX4" fmla="*/ 516310 w 548503"/>
                <a:gd name="connsiteY4" fmla="*/ 1879659 h 2531890"/>
                <a:gd name="connsiteX5" fmla="*/ 135323 w 548503"/>
                <a:gd name="connsiteY5" fmla="*/ 2036884 h 2531890"/>
                <a:gd name="connsiteX6" fmla="*/ 78915 w 548503"/>
                <a:gd name="connsiteY6" fmla="*/ 2223365 h 2531890"/>
                <a:gd name="connsiteX7" fmla="*/ 152651 w 548503"/>
                <a:gd name="connsiteY7" fmla="*/ 2389292 h 2531890"/>
                <a:gd name="connsiteX8" fmla="*/ 0 w 548503"/>
                <a:gd name="connsiteY8" fmla="*/ 2531890 h 2531890"/>
                <a:gd name="connsiteX0" fmla="*/ 218287 w 520673"/>
                <a:gd name="connsiteY0" fmla="*/ 0 h 2531890"/>
                <a:gd name="connsiteX1" fmla="*/ 180481 w 520673"/>
                <a:gd name="connsiteY1" fmla="*/ 618851 h 2531890"/>
                <a:gd name="connsiteX2" fmla="*/ 96842 w 520673"/>
                <a:gd name="connsiteY2" fmla="*/ 933303 h 2531890"/>
                <a:gd name="connsiteX3" fmla="*/ 328480 w 520673"/>
                <a:gd name="connsiteY3" fmla="*/ 1385928 h 2531890"/>
                <a:gd name="connsiteX4" fmla="*/ 488480 w 520673"/>
                <a:gd name="connsiteY4" fmla="*/ 1867732 h 2531890"/>
                <a:gd name="connsiteX5" fmla="*/ 135323 w 520673"/>
                <a:gd name="connsiteY5" fmla="*/ 2036884 h 2531890"/>
                <a:gd name="connsiteX6" fmla="*/ 78915 w 520673"/>
                <a:gd name="connsiteY6" fmla="*/ 2223365 h 2531890"/>
                <a:gd name="connsiteX7" fmla="*/ 152651 w 520673"/>
                <a:gd name="connsiteY7" fmla="*/ 2389292 h 2531890"/>
                <a:gd name="connsiteX8" fmla="*/ 0 w 520673"/>
                <a:gd name="connsiteY8" fmla="*/ 2531890 h 2531890"/>
                <a:gd name="connsiteX0" fmla="*/ 275688 w 578074"/>
                <a:gd name="connsiteY0" fmla="*/ 0 h 2561714"/>
                <a:gd name="connsiteX1" fmla="*/ 237882 w 578074"/>
                <a:gd name="connsiteY1" fmla="*/ 618851 h 2561714"/>
                <a:gd name="connsiteX2" fmla="*/ 154243 w 578074"/>
                <a:gd name="connsiteY2" fmla="*/ 933303 h 2561714"/>
                <a:gd name="connsiteX3" fmla="*/ 385881 w 578074"/>
                <a:gd name="connsiteY3" fmla="*/ 1385928 h 2561714"/>
                <a:gd name="connsiteX4" fmla="*/ 545881 w 578074"/>
                <a:gd name="connsiteY4" fmla="*/ 1867732 h 2561714"/>
                <a:gd name="connsiteX5" fmla="*/ 192724 w 578074"/>
                <a:gd name="connsiteY5" fmla="*/ 2036884 h 2561714"/>
                <a:gd name="connsiteX6" fmla="*/ 136316 w 578074"/>
                <a:gd name="connsiteY6" fmla="*/ 2223365 h 2561714"/>
                <a:gd name="connsiteX7" fmla="*/ 210052 w 578074"/>
                <a:gd name="connsiteY7" fmla="*/ 2389292 h 2561714"/>
                <a:gd name="connsiteX8" fmla="*/ 0 w 578074"/>
                <a:gd name="connsiteY8" fmla="*/ 2561714 h 2561714"/>
                <a:gd name="connsiteX0" fmla="*/ 275688 w 578074"/>
                <a:gd name="connsiteY0" fmla="*/ 0 h 2561714"/>
                <a:gd name="connsiteX1" fmla="*/ 237882 w 578074"/>
                <a:gd name="connsiteY1" fmla="*/ 618851 h 2561714"/>
                <a:gd name="connsiteX2" fmla="*/ 154243 w 578074"/>
                <a:gd name="connsiteY2" fmla="*/ 933303 h 2561714"/>
                <a:gd name="connsiteX3" fmla="*/ 385881 w 578074"/>
                <a:gd name="connsiteY3" fmla="*/ 1385928 h 2561714"/>
                <a:gd name="connsiteX4" fmla="*/ 545881 w 578074"/>
                <a:gd name="connsiteY4" fmla="*/ 1867732 h 2561714"/>
                <a:gd name="connsiteX5" fmla="*/ 192724 w 578074"/>
                <a:gd name="connsiteY5" fmla="*/ 2036884 h 2561714"/>
                <a:gd name="connsiteX6" fmla="*/ 136316 w 578074"/>
                <a:gd name="connsiteY6" fmla="*/ 2223365 h 2561714"/>
                <a:gd name="connsiteX7" fmla="*/ 188730 w 578074"/>
                <a:gd name="connsiteY7" fmla="*/ 2397914 h 2561714"/>
                <a:gd name="connsiteX8" fmla="*/ 0 w 578074"/>
                <a:gd name="connsiteY8" fmla="*/ 2561714 h 2561714"/>
                <a:gd name="connsiteX0" fmla="*/ 275688 w 578074"/>
                <a:gd name="connsiteY0" fmla="*/ 0 h 2561714"/>
                <a:gd name="connsiteX1" fmla="*/ 237882 w 578074"/>
                <a:gd name="connsiteY1" fmla="*/ 618851 h 2561714"/>
                <a:gd name="connsiteX2" fmla="*/ 154243 w 578074"/>
                <a:gd name="connsiteY2" fmla="*/ 933303 h 2561714"/>
                <a:gd name="connsiteX3" fmla="*/ 385881 w 578074"/>
                <a:gd name="connsiteY3" fmla="*/ 1385928 h 2561714"/>
                <a:gd name="connsiteX4" fmla="*/ 545881 w 578074"/>
                <a:gd name="connsiteY4" fmla="*/ 1867732 h 2561714"/>
                <a:gd name="connsiteX5" fmla="*/ 192724 w 578074"/>
                <a:gd name="connsiteY5" fmla="*/ 2036884 h 2561714"/>
                <a:gd name="connsiteX6" fmla="*/ 136316 w 578074"/>
                <a:gd name="connsiteY6" fmla="*/ 2223365 h 2561714"/>
                <a:gd name="connsiteX7" fmla="*/ 188730 w 578074"/>
                <a:gd name="connsiteY7" fmla="*/ 2397914 h 2561714"/>
                <a:gd name="connsiteX8" fmla="*/ 0 w 578074"/>
                <a:gd name="connsiteY8" fmla="*/ 2561714 h 2561714"/>
                <a:gd name="connsiteX0" fmla="*/ 275688 w 573996"/>
                <a:gd name="connsiteY0" fmla="*/ 0 h 2561714"/>
                <a:gd name="connsiteX1" fmla="*/ 237882 w 573996"/>
                <a:gd name="connsiteY1" fmla="*/ 618851 h 2561714"/>
                <a:gd name="connsiteX2" fmla="*/ 154243 w 573996"/>
                <a:gd name="connsiteY2" fmla="*/ 933303 h 2561714"/>
                <a:gd name="connsiteX3" fmla="*/ 385881 w 573996"/>
                <a:gd name="connsiteY3" fmla="*/ 1385928 h 2561714"/>
                <a:gd name="connsiteX4" fmla="*/ 545881 w 573996"/>
                <a:gd name="connsiteY4" fmla="*/ 1867732 h 2561714"/>
                <a:gd name="connsiteX5" fmla="*/ 217191 w 573996"/>
                <a:gd name="connsiteY5" fmla="*/ 2031953 h 2561714"/>
                <a:gd name="connsiteX6" fmla="*/ 136316 w 573996"/>
                <a:gd name="connsiteY6" fmla="*/ 2223365 h 2561714"/>
                <a:gd name="connsiteX7" fmla="*/ 188730 w 573996"/>
                <a:gd name="connsiteY7" fmla="*/ 2397914 h 2561714"/>
                <a:gd name="connsiteX8" fmla="*/ 0 w 573996"/>
                <a:gd name="connsiteY8" fmla="*/ 2561714 h 2561714"/>
                <a:gd name="connsiteX0" fmla="*/ 275688 w 573996"/>
                <a:gd name="connsiteY0" fmla="*/ 0 h 2561714"/>
                <a:gd name="connsiteX1" fmla="*/ 237882 w 573996"/>
                <a:gd name="connsiteY1" fmla="*/ 618851 h 2561714"/>
                <a:gd name="connsiteX2" fmla="*/ 154243 w 573996"/>
                <a:gd name="connsiteY2" fmla="*/ 933303 h 2561714"/>
                <a:gd name="connsiteX3" fmla="*/ 385881 w 573996"/>
                <a:gd name="connsiteY3" fmla="*/ 1385928 h 2561714"/>
                <a:gd name="connsiteX4" fmla="*/ 545881 w 573996"/>
                <a:gd name="connsiteY4" fmla="*/ 1867732 h 2561714"/>
                <a:gd name="connsiteX5" fmla="*/ 217191 w 573996"/>
                <a:gd name="connsiteY5" fmla="*/ 2031953 h 2561714"/>
                <a:gd name="connsiteX6" fmla="*/ 150530 w 573996"/>
                <a:gd name="connsiteY6" fmla="*/ 2217619 h 2561714"/>
                <a:gd name="connsiteX7" fmla="*/ 188730 w 573996"/>
                <a:gd name="connsiteY7" fmla="*/ 2397914 h 2561714"/>
                <a:gd name="connsiteX8" fmla="*/ 0 w 573996"/>
                <a:gd name="connsiteY8" fmla="*/ 2561714 h 2561714"/>
                <a:gd name="connsiteX0" fmla="*/ 275688 w 540364"/>
                <a:gd name="connsiteY0" fmla="*/ 0 h 2561714"/>
                <a:gd name="connsiteX1" fmla="*/ 237882 w 540364"/>
                <a:gd name="connsiteY1" fmla="*/ 618851 h 2561714"/>
                <a:gd name="connsiteX2" fmla="*/ 154243 w 540364"/>
                <a:gd name="connsiteY2" fmla="*/ 933303 h 2561714"/>
                <a:gd name="connsiteX3" fmla="*/ 385881 w 540364"/>
                <a:gd name="connsiteY3" fmla="*/ 1385928 h 2561714"/>
                <a:gd name="connsiteX4" fmla="*/ 512249 w 540364"/>
                <a:gd name="connsiteY4" fmla="*/ 1858176 h 2561714"/>
                <a:gd name="connsiteX5" fmla="*/ 217191 w 540364"/>
                <a:gd name="connsiteY5" fmla="*/ 2031953 h 2561714"/>
                <a:gd name="connsiteX6" fmla="*/ 150530 w 540364"/>
                <a:gd name="connsiteY6" fmla="*/ 2217619 h 2561714"/>
                <a:gd name="connsiteX7" fmla="*/ 188730 w 540364"/>
                <a:gd name="connsiteY7" fmla="*/ 2397914 h 2561714"/>
                <a:gd name="connsiteX8" fmla="*/ 0 w 540364"/>
                <a:gd name="connsiteY8" fmla="*/ 2561714 h 2561714"/>
                <a:gd name="connsiteX0" fmla="*/ 275688 w 534053"/>
                <a:gd name="connsiteY0" fmla="*/ 0 h 2561714"/>
                <a:gd name="connsiteX1" fmla="*/ 237882 w 534053"/>
                <a:gd name="connsiteY1" fmla="*/ 618851 h 2561714"/>
                <a:gd name="connsiteX2" fmla="*/ 154243 w 534053"/>
                <a:gd name="connsiteY2" fmla="*/ 933303 h 2561714"/>
                <a:gd name="connsiteX3" fmla="*/ 348016 w 534053"/>
                <a:gd name="connsiteY3" fmla="*/ 1386354 h 2561714"/>
                <a:gd name="connsiteX4" fmla="*/ 512249 w 534053"/>
                <a:gd name="connsiteY4" fmla="*/ 1858176 h 2561714"/>
                <a:gd name="connsiteX5" fmla="*/ 217191 w 534053"/>
                <a:gd name="connsiteY5" fmla="*/ 2031953 h 2561714"/>
                <a:gd name="connsiteX6" fmla="*/ 150530 w 534053"/>
                <a:gd name="connsiteY6" fmla="*/ 2217619 h 2561714"/>
                <a:gd name="connsiteX7" fmla="*/ 188730 w 534053"/>
                <a:gd name="connsiteY7" fmla="*/ 2397914 h 2561714"/>
                <a:gd name="connsiteX8" fmla="*/ 0 w 534053"/>
                <a:gd name="connsiteY8" fmla="*/ 2561714 h 2561714"/>
                <a:gd name="connsiteX0" fmla="*/ 258601 w 534053"/>
                <a:gd name="connsiteY0" fmla="*/ 0 h 2563074"/>
                <a:gd name="connsiteX1" fmla="*/ 237882 w 534053"/>
                <a:gd name="connsiteY1" fmla="*/ 620211 h 2563074"/>
                <a:gd name="connsiteX2" fmla="*/ 154243 w 534053"/>
                <a:gd name="connsiteY2" fmla="*/ 934663 h 2563074"/>
                <a:gd name="connsiteX3" fmla="*/ 348016 w 534053"/>
                <a:gd name="connsiteY3" fmla="*/ 1387714 h 2563074"/>
                <a:gd name="connsiteX4" fmla="*/ 512249 w 534053"/>
                <a:gd name="connsiteY4" fmla="*/ 1859536 h 2563074"/>
                <a:gd name="connsiteX5" fmla="*/ 217191 w 534053"/>
                <a:gd name="connsiteY5" fmla="*/ 2033313 h 2563074"/>
                <a:gd name="connsiteX6" fmla="*/ 150530 w 534053"/>
                <a:gd name="connsiteY6" fmla="*/ 2218979 h 2563074"/>
                <a:gd name="connsiteX7" fmla="*/ 188730 w 534053"/>
                <a:gd name="connsiteY7" fmla="*/ 2399274 h 2563074"/>
                <a:gd name="connsiteX8" fmla="*/ 0 w 534053"/>
                <a:gd name="connsiteY8" fmla="*/ 2563074 h 256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053" h="2563074">
                  <a:moveTo>
                    <a:pt x="258601" y="0"/>
                  </a:moveTo>
                  <a:cubicBezTo>
                    <a:pt x="265878" y="142673"/>
                    <a:pt x="255275" y="464434"/>
                    <a:pt x="237882" y="620211"/>
                  </a:cubicBezTo>
                  <a:cubicBezTo>
                    <a:pt x="220489" y="775988"/>
                    <a:pt x="135887" y="806746"/>
                    <a:pt x="154243" y="934663"/>
                  </a:cubicBezTo>
                  <a:cubicBezTo>
                    <a:pt x="172599" y="1062580"/>
                    <a:pt x="288348" y="1233569"/>
                    <a:pt x="348016" y="1387714"/>
                  </a:cubicBezTo>
                  <a:cubicBezTo>
                    <a:pt x="407684" y="1541859"/>
                    <a:pt x="534053" y="1751936"/>
                    <a:pt x="512249" y="1859536"/>
                  </a:cubicBezTo>
                  <a:cubicBezTo>
                    <a:pt x="490445" y="1967136"/>
                    <a:pt x="277478" y="1973406"/>
                    <a:pt x="217191" y="2033313"/>
                  </a:cubicBezTo>
                  <a:cubicBezTo>
                    <a:pt x="156905" y="2093220"/>
                    <a:pt x="155273" y="2157986"/>
                    <a:pt x="150530" y="2218979"/>
                  </a:cubicBezTo>
                  <a:cubicBezTo>
                    <a:pt x="145787" y="2279972"/>
                    <a:pt x="213818" y="2341925"/>
                    <a:pt x="188730" y="2399274"/>
                  </a:cubicBezTo>
                  <a:cubicBezTo>
                    <a:pt x="163642" y="2456623"/>
                    <a:pt x="90870" y="2544416"/>
                    <a:pt x="0" y="2563074"/>
                  </a:cubicBezTo>
                </a:path>
              </a:pathLst>
            </a:cu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Freeform 6"/>
            <p:cNvSpPr/>
            <p:nvPr/>
          </p:nvSpPr>
          <p:spPr>
            <a:xfrm rot="21326996">
              <a:off x="5268999" y="3402449"/>
              <a:ext cx="1849907" cy="1316178"/>
            </a:xfrm>
            <a:custGeom>
              <a:avLst/>
              <a:gdLst>
                <a:gd name="connsiteX0" fmla="*/ 946205 w 1073426"/>
                <a:gd name="connsiteY0" fmla="*/ 0 h 970059"/>
                <a:gd name="connsiteX1" fmla="*/ 1073426 w 1073426"/>
                <a:gd name="connsiteY1" fmla="*/ 123246 h 970059"/>
                <a:gd name="connsiteX2" fmla="*/ 1033670 w 1073426"/>
                <a:gd name="connsiteY2" fmla="*/ 302150 h 970059"/>
                <a:gd name="connsiteX3" fmla="*/ 683812 w 1073426"/>
                <a:gd name="connsiteY3" fmla="*/ 950181 h 970059"/>
                <a:gd name="connsiteX4" fmla="*/ 0 w 1073426"/>
                <a:gd name="connsiteY4" fmla="*/ 970059 h 970059"/>
                <a:gd name="connsiteX0" fmla="*/ 946205 w 1098606"/>
                <a:gd name="connsiteY0" fmla="*/ 0 h 970059"/>
                <a:gd name="connsiteX1" fmla="*/ 1073426 w 1098606"/>
                <a:gd name="connsiteY1" fmla="*/ 123246 h 970059"/>
                <a:gd name="connsiteX2" fmla="*/ 1033670 w 1098606"/>
                <a:gd name="connsiteY2" fmla="*/ 302150 h 970059"/>
                <a:gd name="connsiteX3" fmla="*/ 683812 w 1098606"/>
                <a:gd name="connsiteY3" fmla="*/ 950181 h 970059"/>
                <a:gd name="connsiteX4" fmla="*/ 0 w 1098606"/>
                <a:gd name="connsiteY4" fmla="*/ 970059 h 970059"/>
                <a:gd name="connsiteX0" fmla="*/ 946205 w 1098606"/>
                <a:gd name="connsiteY0" fmla="*/ 0 h 970059"/>
                <a:gd name="connsiteX1" fmla="*/ 1073426 w 1098606"/>
                <a:gd name="connsiteY1" fmla="*/ 123246 h 970059"/>
                <a:gd name="connsiteX2" fmla="*/ 1033670 w 1098606"/>
                <a:gd name="connsiteY2" fmla="*/ 302150 h 970059"/>
                <a:gd name="connsiteX3" fmla="*/ 683812 w 1098606"/>
                <a:gd name="connsiteY3" fmla="*/ 950181 h 970059"/>
                <a:gd name="connsiteX4" fmla="*/ 0 w 1098606"/>
                <a:gd name="connsiteY4" fmla="*/ 970059 h 970059"/>
                <a:gd name="connsiteX0" fmla="*/ 946205 w 1088003"/>
                <a:gd name="connsiteY0" fmla="*/ 0 h 970059"/>
                <a:gd name="connsiteX1" fmla="*/ 1073426 w 1088003"/>
                <a:gd name="connsiteY1" fmla="*/ 123246 h 970059"/>
                <a:gd name="connsiteX2" fmla="*/ 1033670 w 1088003"/>
                <a:gd name="connsiteY2" fmla="*/ 302150 h 970059"/>
                <a:gd name="connsiteX3" fmla="*/ 683812 w 1088003"/>
                <a:gd name="connsiteY3" fmla="*/ 950181 h 970059"/>
                <a:gd name="connsiteX4" fmla="*/ 0 w 1088003"/>
                <a:gd name="connsiteY4" fmla="*/ 970059 h 970059"/>
                <a:gd name="connsiteX0" fmla="*/ 946205 w 1100593"/>
                <a:gd name="connsiteY0" fmla="*/ 0 h 970059"/>
                <a:gd name="connsiteX1" fmla="*/ 1073426 w 1100593"/>
                <a:gd name="connsiteY1" fmla="*/ 123246 h 970059"/>
                <a:gd name="connsiteX2" fmla="*/ 783204 w 1100593"/>
                <a:gd name="connsiteY2" fmla="*/ 457200 h 970059"/>
                <a:gd name="connsiteX3" fmla="*/ 683812 w 1100593"/>
                <a:gd name="connsiteY3" fmla="*/ 950181 h 970059"/>
                <a:gd name="connsiteX4" fmla="*/ 0 w 1100593"/>
                <a:gd name="connsiteY4" fmla="*/ 970059 h 970059"/>
                <a:gd name="connsiteX0" fmla="*/ 946205 w 1036983"/>
                <a:gd name="connsiteY0" fmla="*/ 0 h 970059"/>
                <a:gd name="connsiteX1" fmla="*/ 1009816 w 1036983"/>
                <a:gd name="connsiteY1" fmla="*/ 174929 h 970059"/>
                <a:gd name="connsiteX2" fmla="*/ 783204 w 1036983"/>
                <a:gd name="connsiteY2" fmla="*/ 457200 h 970059"/>
                <a:gd name="connsiteX3" fmla="*/ 683812 w 1036983"/>
                <a:gd name="connsiteY3" fmla="*/ 950181 h 970059"/>
                <a:gd name="connsiteX4" fmla="*/ 0 w 1036983"/>
                <a:gd name="connsiteY4" fmla="*/ 970059 h 970059"/>
                <a:gd name="connsiteX0" fmla="*/ 946205 w 1033007"/>
                <a:gd name="connsiteY0" fmla="*/ 0 h 970059"/>
                <a:gd name="connsiteX1" fmla="*/ 1009816 w 1033007"/>
                <a:gd name="connsiteY1" fmla="*/ 174929 h 970059"/>
                <a:gd name="connsiteX2" fmla="*/ 783204 w 1033007"/>
                <a:gd name="connsiteY2" fmla="*/ 457200 h 970059"/>
                <a:gd name="connsiteX3" fmla="*/ 683812 w 1033007"/>
                <a:gd name="connsiteY3" fmla="*/ 950181 h 970059"/>
                <a:gd name="connsiteX4" fmla="*/ 0 w 1033007"/>
                <a:gd name="connsiteY4" fmla="*/ 970059 h 970059"/>
                <a:gd name="connsiteX0" fmla="*/ 946205 w 1033007"/>
                <a:gd name="connsiteY0" fmla="*/ 0 h 970059"/>
                <a:gd name="connsiteX1" fmla="*/ 1009816 w 1033007"/>
                <a:gd name="connsiteY1" fmla="*/ 174929 h 970059"/>
                <a:gd name="connsiteX2" fmla="*/ 783204 w 1033007"/>
                <a:gd name="connsiteY2" fmla="*/ 457200 h 970059"/>
                <a:gd name="connsiteX3" fmla="*/ 552616 w 1033007"/>
                <a:gd name="connsiteY3" fmla="*/ 962108 h 970059"/>
                <a:gd name="connsiteX4" fmla="*/ 0 w 1033007"/>
                <a:gd name="connsiteY4" fmla="*/ 970059 h 970059"/>
                <a:gd name="connsiteX0" fmla="*/ 946205 w 1033007"/>
                <a:gd name="connsiteY0" fmla="*/ 0 h 1069451"/>
                <a:gd name="connsiteX1" fmla="*/ 1009816 w 1033007"/>
                <a:gd name="connsiteY1" fmla="*/ 174929 h 1069451"/>
                <a:gd name="connsiteX2" fmla="*/ 783204 w 1033007"/>
                <a:gd name="connsiteY2" fmla="*/ 457200 h 1069451"/>
                <a:gd name="connsiteX3" fmla="*/ 552616 w 1033007"/>
                <a:gd name="connsiteY3" fmla="*/ 962108 h 1069451"/>
                <a:gd name="connsiteX4" fmla="*/ 0 w 1033007"/>
                <a:gd name="connsiteY4" fmla="*/ 970059 h 1069451"/>
                <a:gd name="connsiteX0" fmla="*/ 1327868 w 1414670"/>
                <a:gd name="connsiteY0" fmla="*/ 0 h 1027044"/>
                <a:gd name="connsiteX1" fmla="*/ 1391479 w 1414670"/>
                <a:gd name="connsiteY1" fmla="*/ 174929 h 1027044"/>
                <a:gd name="connsiteX2" fmla="*/ 1164867 w 1414670"/>
                <a:gd name="connsiteY2" fmla="*/ 457200 h 1027044"/>
                <a:gd name="connsiteX3" fmla="*/ 934279 w 1414670"/>
                <a:gd name="connsiteY3" fmla="*/ 962108 h 1027044"/>
                <a:gd name="connsiteX4" fmla="*/ 0 w 1414670"/>
                <a:gd name="connsiteY4" fmla="*/ 846814 h 1027044"/>
                <a:gd name="connsiteX0" fmla="*/ 1375576 w 1462378"/>
                <a:gd name="connsiteY0" fmla="*/ 0 h 1038308"/>
                <a:gd name="connsiteX1" fmla="*/ 1439187 w 1462378"/>
                <a:gd name="connsiteY1" fmla="*/ 174929 h 1038308"/>
                <a:gd name="connsiteX2" fmla="*/ 1212575 w 1462378"/>
                <a:gd name="connsiteY2" fmla="*/ 457200 h 1038308"/>
                <a:gd name="connsiteX3" fmla="*/ 981987 w 1462378"/>
                <a:gd name="connsiteY3" fmla="*/ 962108 h 1038308"/>
                <a:gd name="connsiteX4" fmla="*/ 0 w 1462378"/>
                <a:gd name="connsiteY4" fmla="*/ 914400 h 1038308"/>
                <a:gd name="connsiteX0" fmla="*/ 1375576 w 1462378"/>
                <a:gd name="connsiteY0" fmla="*/ 0 h 1038308"/>
                <a:gd name="connsiteX1" fmla="*/ 1439187 w 1462378"/>
                <a:gd name="connsiteY1" fmla="*/ 174929 h 1038308"/>
                <a:gd name="connsiteX2" fmla="*/ 1212575 w 1462378"/>
                <a:gd name="connsiteY2" fmla="*/ 457200 h 1038308"/>
                <a:gd name="connsiteX3" fmla="*/ 981987 w 1462378"/>
                <a:gd name="connsiteY3" fmla="*/ 962108 h 1038308"/>
                <a:gd name="connsiteX4" fmla="*/ 0 w 1462378"/>
                <a:gd name="connsiteY4" fmla="*/ 914400 h 1038308"/>
                <a:gd name="connsiteX0" fmla="*/ 1375576 w 1462378"/>
                <a:gd name="connsiteY0" fmla="*/ 0 h 1046259"/>
                <a:gd name="connsiteX1" fmla="*/ 1439187 w 1462378"/>
                <a:gd name="connsiteY1" fmla="*/ 174929 h 1046259"/>
                <a:gd name="connsiteX2" fmla="*/ 1212575 w 1462378"/>
                <a:gd name="connsiteY2" fmla="*/ 457200 h 1046259"/>
                <a:gd name="connsiteX3" fmla="*/ 922352 w 1462378"/>
                <a:gd name="connsiteY3" fmla="*/ 970059 h 1046259"/>
                <a:gd name="connsiteX4" fmla="*/ 0 w 1462378"/>
                <a:gd name="connsiteY4" fmla="*/ 914400 h 1046259"/>
                <a:gd name="connsiteX0" fmla="*/ 1375576 w 1467679"/>
                <a:gd name="connsiteY0" fmla="*/ 0 h 1052885"/>
                <a:gd name="connsiteX1" fmla="*/ 1439187 w 1467679"/>
                <a:gd name="connsiteY1" fmla="*/ 174929 h 1052885"/>
                <a:gd name="connsiteX2" fmla="*/ 1204624 w 1467679"/>
                <a:gd name="connsiteY2" fmla="*/ 417443 h 1052885"/>
                <a:gd name="connsiteX3" fmla="*/ 922352 w 1467679"/>
                <a:gd name="connsiteY3" fmla="*/ 970059 h 1052885"/>
                <a:gd name="connsiteX4" fmla="*/ 0 w 1467679"/>
                <a:gd name="connsiteY4" fmla="*/ 914400 h 1052885"/>
                <a:gd name="connsiteX0" fmla="*/ 1375576 w 1467679"/>
                <a:gd name="connsiteY0" fmla="*/ 0 h 1052885"/>
                <a:gd name="connsiteX1" fmla="*/ 1439187 w 1467679"/>
                <a:gd name="connsiteY1" fmla="*/ 174929 h 1052885"/>
                <a:gd name="connsiteX2" fmla="*/ 1204624 w 1467679"/>
                <a:gd name="connsiteY2" fmla="*/ 417443 h 1052885"/>
                <a:gd name="connsiteX3" fmla="*/ 922352 w 1467679"/>
                <a:gd name="connsiteY3" fmla="*/ 970059 h 1052885"/>
                <a:gd name="connsiteX4" fmla="*/ 0 w 1467679"/>
                <a:gd name="connsiteY4" fmla="*/ 914400 h 1052885"/>
                <a:gd name="connsiteX0" fmla="*/ 1375576 w 1467679"/>
                <a:gd name="connsiteY0" fmla="*/ 0 h 1041236"/>
                <a:gd name="connsiteX1" fmla="*/ 1439187 w 1467679"/>
                <a:gd name="connsiteY1" fmla="*/ 174929 h 1041236"/>
                <a:gd name="connsiteX2" fmla="*/ 1204624 w 1467679"/>
                <a:gd name="connsiteY2" fmla="*/ 417443 h 1041236"/>
                <a:gd name="connsiteX3" fmla="*/ 992063 w 1467679"/>
                <a:gd name="connsiteY3" fmla="*/ 958410 h 1041236"/>
                <a:gd name="connsiteX4" fmla="*/ 0 w 1467679"/>
                <a:gd name="connsiteY4" fmla="*/ 914400 h 1041236"/>
                <a:gd name="connsiteX0" fmla="*/ 1375576 w 1467679"/>
                <a:gd name="connsiteY0" fmla="*/ 0 h 1041236"/>
                <a:gd name="connsiteX1" fmla="*/ 1439187 w 1467679"/>
                <a:gd name="connsiteY1" fmla="*/ 174929 h 1041236"/>
                <a:gd name="connsiteX2" fmla="*/ 1204624 w 1467679"/>
                <a:gd name="connsiteY2" fmla="*/ 417443 h 1041236"/>
                <a:gd name="connsiteX3" fmla="*/ 992063 w 1467679"/>
                <a:gd name="connsiteY3" fmla="*/ 958410 h 1041236"/>
                <a:gd name="connsiteX4" fmla="*/ 0 w 1467679"/>
                <a:gd name="connsiteY4" fmla="*/ 914400 h 1041236"/>
                <a:gd name="connsiteX0" fmla="*/ 1375576 w 1463471"/>
                <a:gd name="connsiteY0" fmla="*/ 0 h 1041236"/>
                <a:gd name="connsiteX1" fmla="*/ 1439187 w 1463471"/>
                <a:gd name="connsiteY1" fmla="*/ 174929 h 1041236"/>
                <a:gd name="connsiteX2" fmla="*/ 1229870 w 1463471"/>
                <a:gd name="connsiteY2" fmla="*/ 316276 h 1041236"/>
                <a:gd name="connsiteX3" fmla="*/ 992063 w 1463471"/>
                <a:gd name="connsiteY3" fmla="*/ 958410 h 1041236"/>
                <a:gd name="connsiteX4" fmla="*/ 0 w 1463471"/>
                <a:gd name="connsiteY4" fmla="*/ 914400 h 1041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471" h="1041236">
                  <a:moveTo>
                    <a:pt x="1375576" y="0"/>
                  </a:moveTo>
                  <a:cubicBezTo>
                    <a:pt x="1417983" y="41082"/>
                    <a:pt x="1463471" y="122216"/>
                    <a:pt x="1439187" y="174929"/>
                  </a:cubicBezTo>
                  <a:cubicBezTo>
                    <a:pt x="1414903" y="227642"/>
                    <a:pt x="1304391" y="185696"/>
                    <a:pt x="1229870" y="316276"/>
                  </a:cubicBezTo>
                  <a:cubicBezTo>
                    <a:pt x="1155349" y="446856"/>
                    <a:pt x="1319095" y="758381"/>
                    <a:pt x="992063" y="958410"/>
                  </a:cubicBezTo>
                  <a:cubicBezTo>
                    <a:pt x="791292" y="1041236"/>
                    <a:pt x="132521" y="780553"/>
                    <a:pt x="0" y="914400"/>
                  </a:cubicBezTo>
                </a:path>
              </a:pathLst>
            </a:cu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Oval 7"/>
            <p:cNvSpPr/>
            <p:nvPr/>
          </p:nvSpPr>
          <p:spPr>
            <a:xfrm>
              <a:off x="3742703" y="2049799"/>
              <a:ext cx="194670" cy="1946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Freeform 14"/>
            <p:cNvSpPr>
              <a:spLocks/>
            </p:cNvSpPr>
            <p:nvPr/>
          </p:nvSpPr>
          <p:spPr bwMode="auto">
            <a:xfrm rot="21326996">
              <a:off x="5259138" y="2558076"/>
              <a:ext cx="1554236" cy="645130"/>
            </a:xfrm>
            <a:custGeom>
              <a:avLst/>
              <a:gdLst>
                <a:gd name="T0" fmla="*/ 552 w 685"/>
                <a:gd name="T1" fmla="*/ 300 h 308"/>
                <a:gd name="T2" fmla="*/ 487 w 685"/>
                <a:gd name="T3" fmla="*/ 221 h 308"/>
                <a:gd name="T4" fmla="*/ 420 w 685"/>
                <a:gd name="T5" fmla="*/ 154 h 308"/>
                <a:gd name="T6" fmla="*/ 327 w 685"/>
                <a:gd name="T7" fmla="*/ 101 h 308"/>
                <a:gd name="T8" fmla="*/ 219 w 685"/>
                <a:gd name="T9" fmla="*/ 65 h 308"/>
                <a:gd name="T10" fmla="*/ 123 w 685"/>
                <a:gd name="T11" fmla="*/ 39 h 308"/>
                <a:gd name="T12" fmla="*/ 36 w 685"/>
                <a:gd name="T13" fmla="*/ 17 h 308"/>
                <a:gd name="T14" fmla="*/ 10 w 685"/>
                <a:gd name="T15" fmla="*/ 5 h 308"/>
                <a:gd name="T16" fmla="*/ 99 w 685"/>
                <a:gd name="T17" fmla="*/ 3 h 308"/>
                <a:gd name="T18" fmla="*/ 223 w 685"/>
                <a:gd name="T19" fmla="*/ 22 h 308"/>
                <a:gd name="T20" fmla="*/ 315 w 685"/>
                <a:gd name="T21" fmla="*/ 34 h 308"/>
                <a:gd name="T22" fmla="*/ 408 w 685"/>
                <a:gd name="T23" fmla="*/ 36 h 308"/>
                <a:gd name="T24" fmla="*/ 523 w 685"/>
                <a:gd name="T25" fmla="*/ 27 h 308"/>
                <a:gd name="T26" fmla="*/ 598 w 685"/>
                <a:gd name="T27" fmla="*/ 41 h 308"/>
                <a:gd name="T28" fmla="*/ 675 w 685"/>
                <a:gd name="T29" fmla="*/ 58 h 308"/>
                <a:gd name="T30" fmla="*/ 658 w 685"/>
                <a:gd name="T31" fmla="*/ 68 h 308"/>
                <a:gd name="T32" fmla="*/ 636 w 685"/>
                <a:gd name="T33" fmla="*/ 92 h 308"/>
                <a:gd name="T34" fmla="*/ 612 w 685"/>
                <a:gd name="T35" fmla="*/ 156 h 308"/>
                <a:gd name="T36" fmla="*/ 607 w 685"/>
                <a:gd name="T37" fmla="*/ 188 h 308"/>
                <a:gd name="T38" fmla="*/ 607 w 685"/>
                <a:gd name="T39" fmla="*/ 269 h 308"/>
                <a:gd name="T40" fmla="*/ 552 w 685"/>
                <a:gd name="T41" fmla="*/ 300 h 3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5"/>
                <a:gd name="T64" fmla="*/ 0 h 308"/>
                <a:gd name="T65" fmla="*/ 685 w 685"/>
                <a:gd name="T66" fmla="*/ 308 h 308"/>
                <a:gd name="connsiteX0" fmla="*/ 8058 w 11453"/>
                <a:gd name="connsiteY0" fmla="*/ 9740 h 10000"/>
                <a:gd name="connsiteX1" fmla="*/ 7109 w 11453"/>
                <a:gd name="connsiteY1" fmla="*/ 7175 h 10000"/>
                <a:gd name="connsiteX2" fmla="*/ 6131 w 11453"/>
                <a:gd name="connsiteY2" fmla="*/ 5000 h 10000"/>
                <a:gd name="connsiteX3" fmla="*/ 4774 w 11453"/>
                <a:gd name="connsiteY3" fmla="*/ 3279 h 10000"/>
                <a:gd name="connsiteX4" fmla="*/ 3197 w 11453"/>
                <a:gd name="connsiteY4" fmla="*/ 2110 h 10000"/>
                <a:gd name="connsiteX5" fmla="*/ 1796 w 11453"/>
                <a:gd name="connsiteY5" fmla="*/ 1266 h 10000"/>
                <a:gd name="connsiteX6" fmla="*/ 526 w 11453"/>
                <a:gd name="connsiteY6" fmla="*/ 552 h 10000"/>
                <a:gd name="connsiteX7" fmla="*/ 146 w 11453"/>
                <a:gd name="connsiteY7" fmla="*/ 162 h 10000"/>
                <a:gd name="connsiteX8" fmla="*/ 1445 w 11453"/>
                <a:gd name="connsiteY8" fmla="*/ 97 h 10000"/>
                <a:gd name="connsiteX9" fmla="*/ 3255 w 11453"/>
                <a:gd name="connsiteY9" fmla="*/ 714 h 10000"/>
                <a:gd name="connsiteX10" fmla="*/ 4599 w 11453"/>
                <a:gd name="connsiteY10" fmla="*/ 1104 h 10000"/>
                <a:gd name="connsiteX11" fmla="*/ 5956 w 11453"/>
                <a:gd name="connsiteY11" fmla="*/ 1169 h 10000"/>
                <a:gd name="connsiteX12" fmla="*/ 7635 w 11453"/>
                <a:gd name="connsiteY12" fmla="*/ 877 h 10000"/>
                <a:gd name="connsiteX13" fmla="*/ 8730 w 11453"/>
                <a:gd name="connsiteY13" fmla="*/ 1331 h 10000"/>
                <a:gd name="connsiteX14" fmla="*/ 11307 w 11453"/>
                <a:gd name="connsiteY14" fmla="*/ 1929 h 10000"/>
                <a:gd name="connsiteX15" fmla="*/ 9606 w 11453"/>
                <a:gd name="connsiteY15" fmla="*/ 2208 h 10000"/>
                <a:gd name="connsiteX16" fmla="*/ 9285 w 11453"/>
                <a:gd name="connsiteY16" fmla="*/ 2987 h 10000"/>
                <a:gd name="connsiteX17" fmla="*/ 8934 w 11453"/>
                <a:gd name="connsiteY17" fmla="*/ 5065 h 10000"/>
                <a:gd name="connsiteX18" fmla="*/ 8861 w 11453"/>
                <a:gd name="connsiteY18" fmla="*/ 6104 h 10000"/>
                <a:gd name="connsiteX19" fmla="*/ 8861 w 11453"/>
                <a:gd name="connsiteY19" fmla="*/ 8734 h 10000"/>
                <a:gd name="connsiteX20" fmla="*/ 8058 w 11453"/>
                <a:gd name="connsiteY20" fmla="*/ 9740 h 10000"/>
                <a:gd name="connsiteX0" fmla="*/ 8058 w 11399"/>
                <a:gd name="connsiteY0" fmla="*/ 9740 h 10000"/>
                <a:gd name="connsiteX1" fmla="*/ 7109 w 11399"/>
                <a:gd name="connsiteY1" fmla="*/ 7175 h 10000"/>
                <a:gd name="connsiteX2" fmla="*/ 6131 w 11399"/>
                <a:gd name="connsiteY2" fmla="*/ 5000 h 10000"/>
                <a:gd name="connsiteX3" fmla="*/ 4774 w 11399"/>
                <a:gd name="connsiteY3" fmla="*/ 3279 h 10000"/>
                <a:gd name="connsiteX4" fmla="*/ 3197 w 11399"/>
                <a:gd name="connsiteY4" fmla="*/ 2110 h 10000"/>
                <a:gd name="connsiteX5" fmla="*/ 1796 w 11399"/>
                <a:gd name="connsiteY5" fmla="*/ 1266 h 10000"/>
                <a:gd name="connsiteX6" fmla="*/ 526 w 11399"/>
                <a:gd name="connsiteY6" fmla="*/ 552 h 10000"/>
                <a:gd name="connsiteX7" fmla="*/ 146 w 11399"/>
                <a:gd name="connsiteY7" fmla="*/ 162 h 10000"/>
                <a:gd name="connsiteX8" fmla="*/ 1445 w 11399"/>
                <a:gd name="connsiteY8" fmla="*/ 97 h 10000"/>
                <a:gd name="connsiteX9" fmla="*/ 3255 w 11399"/>
                <a:gd name="connsiteY9" fmla="*/ 714 h 10000"/>
                <a:gd name="connsiteX10" fmla="*/ 4599 w 11399"/>
                <a:gd name="connsiteY10" fmla="*/ 1104 h 10000"/>
                <a:gd name="connsiteX11" fmla="*/ 5956 w 11399"/>
                <a:gd name="connsiteY11" fmla="*/ 1169 h 10000"/>
                <a:gd name="connsiteX12" fmla="*/ 7635 w 11399"/>
                <a:gd name="connsiteY12" fmla="*/ 877 h 10000"/>
                <a:gd name="connsiteX13" fmla="*/ 8730 w 11399"/>
                <a:gd name="connsiteY13" fmla="*/ 1331 h 10000"/>
                <a:gd name="connsiteX14" fmla="*/ 11307 w 11399"/>
                <a:gd name="connsiteY14" fmla="*/ 1929 h 10000"/>
                <a:gd name="connsiteX15" fmla="*/ 9285 w 11399"/>
                <a:gd name="connsiteY15" fmla="*/ 2987 h 10000"/>
                <a:gd name="connsiteX16" fmla="*/ 8934 w 11399"/>
                <a:gd name="connsiteY16" fmla="*/ 5065 h 10000"/>
                <a:gd name="connsiteX17" fmla="*/ 8861 w 11399"/>
                <a:gd name="connsiteY17" fmla="*/ 6104 h 10000"/>
                <a:gd name="connsiteX18" fmla="*/ 8861 w 11399"/>
                <a:gd name="connsiteY18" fmla="*/ 8734 h 10000"/>
                <a:gd name="connsiteX19" fmla="*/ 8058 w 11399"/>
                <a:gd name="connsiteY19" fmla="*/ 9740 h 10000"/>
                <a:gd name="connsiteX0" fmla="*/ 8058 w 11399"/>
                <a:gd name="connsiteY0" fmla="*/ 9740 h 10000"/>
                <a:gd name="connsiteX1" fmla="*/ 7109 w 11399"/>
                <a:gd name="connsiteY1" fmla="*/ 7175 h 10000"/>
                <a:gd name="connsiteX2" fmla="*/ 6131 w 11399"/>
                <a:gd name="connsiteY2" fmla="*/ 5000 h 10000"/>
                <a:gd name="connsiteX3" fmla="*/ 4774 w 11399"/>
                <a:gd name="connsiteY3" fmla="*/ 3279 h 10000"/>
                <a:gd name="connsiteX4" fmla="*/ 3197 w 11399"/>
                <a:gd name="connsiteY4" fmla="*/ 2110 h 10000"/>
                <a:gd name="connsiteX5" fmla="*/ 1796 w 11399"/>
                <a:gd name="connsiteY5" fmla="*/ 1266 h 10000"/>
                <a:gd name="connsiteX6" fmla="*/ 526 w 11399"/>
                <a:gd name="connsiteY6" fmla="*/ 552 h 10000"/>
                <a:gd name="connsiteX7" fmla="*/ 146 w 11399"/>
                <a:gd name="connsiteY7" fmla="*/ 162 h 10000"/>
                <a:gd name="connsiteX8" fmla="*/ 1445 w 11399"/>
                <a:gd name="connsiteY8" fmla="*/ 97 h 10000"/>
                <a:gd name="connsiteX9" fmla="*/ 3255 w 11399"/>
                <a:gd name="connsiteY9" fmla="*/ 714 h 10000"/>
                <a:gd name="connsiteX10" fmla="*/ 4599 w 11399"/>
                <a:gd name="connsiteY10" fmla="*/ 1104 h 10000"/>
                <a:gd name="connsiteX11" fmla="*/ 5956 w 11399"/>
                <a:gd name="connsiteY11" fmla="*/ 1169 h 10000"/>
                <a:gd name="connsiteX12" fmla="*/ 7635 w 11399"/>
                <a:gd name="connsiteY12" fmla="*/ 877 h 10000"/>
                <a:gd name="connsiteX13" fmla="*/ 8730 w 11399"/>
                <a:gd name="connsiteY13" fmla="*/ 1331 h 10000"/>
                <a:gd name="connsiteX14" fmla="*/ 11307 w 11399"/>
                <a:gd name="connsiteY14" fmla="*/ 1929 h 10000"/>
                <a:gd name="connsiteX15" fmla="*/ 9285 w 11399"/>
                <a:gd name="connsiteY15" fmla="*/ 2987 h 10000"/>
                <a:gd name="connsiteX16" fmla="*/ 8934 w 11399"/>
                <a:gd name="connsiteY16" fmla="*/ 5065 h 10000"/>
                <a:gd name="connsiteX17" fmla="*/ 8861 w 11399"/>
                <a:gd name="connsiteY17" fmla="*/ 8734 h 10000"/>
                <a:gd name="connsiteX18" fmla="*/ 8058 w 11399"/>
                <a:gd name="connsiteY18" fmla="*/ 9740 h 10000"/>
                <a:gd name="connsiteX0" fmla="*/ 8058 w 11399"/>
                <a:gd name="connsiteY0" fmla="*/ 9740 h 10000"/>
                <a:gd name="connsiteX1" fmla="*/ 7109 w 11399"/>
                <a:gd name="connsiteY1" fmla="*/ 7175 h 10000"/>
                <a:gd name="connsiteX2" fmla="*/ 6131 w 11399"/>
                <a:gd name="connsiteY2" fmla="*/ 5000 h 10000"/>
                <a:gd name="connsiteX3" fmla="*/ 4774 w 11399"/>
                <a:gd name="connsiteY3" fmla="*/ 3279 h 10000"/>
                <a:gd name="connsiteX4" fmla="*/ 3197 w 11399"/>
                <a:gd name="connsiteY4" fmla="*/ 2110 h 10000"/>
                <a:gd name="connsiteX5" fmla="*/ 1796 w 11399"/>
                <a:gd name="connsiteY5" fmla="*/ 1266 h 10000"/>
                <a:gd name="connsiteX6" fmla="*/ 526 w 11399"/>
                <a:gd name="connsiteY6" fmla="*/ 552 h 10000"/>
                <a:gd name="connsiteX7" fmla="*/ 146 w 11399"/>
                <a:gd name="connsiteY7" fmla="*/ 162 h 10000"/>
                <a:gd name="connsiteX8" fmla="*/ 1445 w 11399"/>
                <a:gd name="connsiteY8" fmla="*/ 97 h 10000"/>
                <a:gd name="connsiteX9" fmla="*/ 3255 w 11399"/>
                <a:gd name="connsiteY9" fmla="*/ 714 h 10000"/>
                <a:gd name="connsiteX10" fmla="*/ 4599 w 11399"/>
                <a:gd name="connsiteY10" fmla="*/ 1104 h 10000"/>
                <a:gd name="connsiteX11" fmla="*/ 5956 w 11399"/>
                <a:gd name="connsiteY11" fmla="*/ 1169 h 10000"/>
                <a:gd name="connsiteX12" fmla="*/ 7635 w 11399"/>
                <a:gd name="connsiteY12" fmla="*/ 877 h 10000"/>
                <a:gd name="connsiteX13" fmla="*/ 8730 w 11399"/>
                <a:gd name="connsiteY13" fmla="*/ 1331 h 10000"/>
                <a:gd name="connsiteX14" fmla="*/ 11307 w 11399"/>
                <a:gd name="connsiteY14" fmla="*/ 1929 h 10000"/>
                <a:gd name="connsiteX15" fmla="*/ 9285 w 11399"/>
                <a:gd name="connsiteY15" fmla="*/ 2987 h 10000"/>
                <a:gd name="connsiteX16" fmla="*/ 10301 w 11399"/>
                <a:gd name="connsiteY16" fmla="*/ 6643 h 10000"/>
                <a:gd name="connsiteX17" fmla="*/ 8861 w 11399"/>
                <a:gd name="connsiteY17" fmla="*/ 8734 h 10000"/>
                <a:gd name="connsiteX18" fmla="*/ 8058 w 11399"/>
                <a:gd name="connsiteY18" fmla="*/ 9740 h 10000"/>
                <a:gd name="connsiteX0" fmla="*/ 8058 w 11569"/>
                <a:gd name="connsiteY0" fmla="*/ 9740 h 10000"/>
                <a:gd name="connsiteX1" fmla="*/ 7109 w 11569"/>
                <a:gd name="connsiteY1" fmla="*/ 7175 h 10000"/>
                <a:gd name="connsiteX2" fmla="*/ 6131 w 11569"/>
                <a:gd name="connsiteY2" fmla="*/ 5000 h 10000"/>
                <a:gd name="connsiteX3" fmla="*/ 4774 w 11569"/>
                <a:gd name="connsiteY3" fmla="*/ 3279 h 10000"/>
                <a:gd name="connsiteX4" fmla="*/ 3197 w 11569"/>
                <a:gd name="connsiteY4" fmla="*/ 2110 h 10000"/>
                <a:gd name="connsiteX5" fmla="*/ 1796 w 11569"/>
                <a:gd name="connsiteY5" fmla="*/ 1266 h 10000"/>
                <a:gd name="connsiteX6" fmla="*/ 526 w 11569"/>
                <a:gd name="connsiteY6" fmla="*/ 552 h 10000"/>
                <a:gd name="connsiteX7" fmla="*/ 146 w 11569"/>
                <a:gd name="connsiteY7" fmla="*/ 162 h 10000"/>
                <a:gd name="connsiteX8" fmla="*/ 1445 w 11569"/>
                <a:gd name="connsiteY8" fmla="*/ 97 h 10000"/>
                <a:gd name="connsiteX9" fmla="*/ 3255 w 11569"/>
                <a:gd name="connsiteY9" fmla="*/ 714 h 10000"/>
                <a:gd name="connsiteX10" fmla="*/ 4599 w 11569"/>
                <a:gd name="connsiteY10" fmla="*/ 1104 h 10000"/>
                <a:gd name="connsiteX11" fmla="*/ 5956 w 11569"/>
                <a:gd name="connsiteY11" fmla="*/ 1169 h 10000"/>
                <a:gd name="connsiteX12" fmla="*/ 7635 w 11569"/>
                <a:gd name="connsiteY12" fmla="*/ 877 h 10000"/>
                <a:gd name="connsiteX13" fmla="*/ 8730 w 11569"/>
                <a:gd name="connsiteY13" fmla="*/ 1331 h 10000"/>
                <a:gd name="connsiteX14" fmla="*/ 11307 w 11569"/>
                <a:gd name="connsiteY14" fmla="*/ 1929 h 10000"/>
                <a:gd name="connsiteX15" fmla="*/ 10301 w 11569"/>
                <a:gd name="connsiteY15" fmla="*/ 6643 h 10000"/>
                <a:gd name="connsiteX16" fmla="*/ 8861 w 11569"/>
                <a:gd name="connsiteY16" fmla="*/ 8734 h 10000"/>
                <a:gd name="connsiteX17" fmla="*/ 8058 w 11569"/>
                <a:gd name="connsiteY17" fmla="*/ 9740 h 10000"/>
                <a:gd name="connsiteX0" fmla="*/ 8058 w 11307"/>
                <a:gd name="connsiteY0" fmla="*/ 9740 h 10000"/>
                <a:gd name="connsiteX1" fmla="*/ 7109 w 11307"/>
                <a:gd name="connsiteY1" fmla="*/ 7175 h 10000"/>
                <a:gd name="connsiteX2" fmla="*/ 6131 w 11307"/>
                <a:gd name="connsiteY2" fmla="*/ 5000 h 10000"/>
                <a:gd name="connsiteX3" fmla="*/ 4774 w 11307"/>
                <a:gd name="connsiteY3" fmla="*/ 3279 h 10000"/>
                <a:gd name="connsiteX4" fmla="*/ 3197 w 11307"/>
                <a:gd name="connsiteY4" fmla="*/ 2110 h 10000"/>
                <a:gd name="connsiteX5" fmla="*/ 1796 w 11307"/>
                <a:gd name="connsiteY5" fmla="*/ 1266 h 10000"/>
                <a:gd name="connsiteX6" fmla="*/ 526 w 11307"/>
                <a:gd name="connsiteY6" fmla="*/ 552 h 10000"/>
                <a:gd name="connsiteX7" fmla="*/ 146 w 11307"/>
                <a:gd name="connsiteY7" fmla="*/ 162 h 10000"/>
                <a:gd name="connsiteX8" fmla="*/ 1445 w 11307"/>
                <a:gd name="connsiteY8" fmla="*/ 97 h 10000"/>
                <a:gd name="connsiteX9" fmla="*/ 3255 w 11307"/>
                <a:gd name="connsiteY9" fmla="*/ 714 h 10000"/>
                <a:gd name="connsiteX10" fmla="*/ 4599 w 11307"/>
                <a:gd name="connsiteY10" fmla="*/ 1104 h 10000"/>
                <a:gd name="connsiteX11" fmla="*/ 5956 w 11307"/>
                <a:gd name="connsiteY11" fmla="*/ 1169 h 10000"/>
                <a:gd name="connsiteX12" fmla="*/ 7635 w 11307"/>
                <a:gd name="connsiteY12" fmla="*/ 877 h 10000"/>
                <a:gd name="connsiteX13" fmla="*/ 8730 w 11307"/>
                <a:gd name="connsiteY13" fmla="*/ 1331 h 10000"/>
                <a:gd name="connsiteX14" fmla="*/ 11307 w 11307"/>
                <a:gd name="connsiteY14" fmla="*/ 1929 h 10000"/>
                <a:gd name="connsiteX15" fmla="*/ 10301 w 11307"/>
                <a:gd name="connsiteY15" fmla="*/ 6643 h 10000"/>
                <a:gd name="connsiteX16" fmla="*/ 8861 w 11307"/>
                <a:gd name="connsiteY16" fmla="*/ 8734 h 10000"/>
                <a:gd name="connsiteX17" fmla="*/ 8058 w 11307"/>
                <a:gd name="connsiteY17" fmla="*/ 9740 h 10000"/>
                <a:gd name="connsiteX0" fmla="*/ 8058 w 11307"/>
                <a:gd name="connsiteY0" fmla="*/ 9740 h 10087"/>
                <a:gd name="connsiteX1" fmla="*/ 7109 w 11307"/>
                <a:gd name="connsiteY1" fmla="*/ 7175 h 10087"/>
                <a:gd name="connsiteX2" fmla="*/ 6131 w 11307"/>
                <a:gd name="connsiteY2" fmla="*/ 5000 h 10087"/>
                <a:gd name="connsiteX3" fmla="*/ 4774 w 11307"/>
                <a:gd name="connsiteY3" fmla="*/ 3279 h 10087"/>
                <a:gd name="connsiteX4" fmla="*/ 3197 w 11307"/>
                <a:gd name="connsiteY4" fmla="*/ 2110 h 10087"/>
                <a:gd name="connsiteX5" fmla="*/ 1796 w 11307"/>
                <a:gd name="connsiteY5" fmla="*/ 1266 h 10087"/>
                <a:gd name="connsiteX6" fmla="*/ 526 w 11307"/>
                <a:gd name="connsiteY6" fmla="*/ 552 h 10087"/>
                <a:gd name="connsiteX7" fmla="*/ 146 w 11307"/>
                <a:gd name="connsiteY7" fmla="*/ 162 h 10087"/>
                <a:gd name="connsiteX8" fmla="*/ 1445 w 11307"/>
                <a:gd name="connsiteY8" fmla="*/ 97 h 10087"/>
                <a:gd name="connsiteX9" fmla="*/ 3255 w 11307"/>
                <a:gd name="connsiteY9" fmla="*/ 714 h 10087"/>
                <a:gd name="connsiteX10" fmla="*/ 4599 w 11307"/>
                <a:gd name="connsiteY10" fmla="*/ 1104 h 10087"/>
                <a:gd name="connsiteX11" fmla="*/ 5956 w 11307"/>
                <a:gd name="connsiteY11" fmla="*/ 1169 h 10087"/>
                <a:gd name="connsiteX12" fmla="*/ 7635 w 11307"/>
                <a:gd name="connsiteY12" fmla="*/ 877 h 10087"/>
                <a:gd name="connsiteX13" fmla="*/ 8730 w 11307"/>
                <a:gd name="connsiteY13" fmla="*/ 1331 h 10087"/>
                <a:gd name="connsiteX14" fmla="*/ 11307 w 11307"/>
                <a:gd name="connsiteY14" fmla="*/ 1929 h 10087"/>
                <a:gd name="connsiteX15" fmla="*/ 10301 w 11307"/>
                <a:gd name="connsiteY15" fmla="*/ 6643 h 10087"/>
                <a:gd name="connsiteX16" fmla="*/ 10234 w 11307"/>
                <a:gd name="connsiteY16" fmla="*/ 9258 h 10087"/>
                <a:gd name="connsiteX17" fmla="*/ 8058 w 11307"/>
                <a:gd name="connsiteY17" fmla="*/ 9740 h 10087"/>
                <a:gd name="connsiteX0" fmla="*/ 8824 w 11307"/>
                <a:gd name="connsiteY0" fmla="*/ 10438 h 10785"/>
                <a:gd name="connsiteX1" fmla="*/ 7109 w 11307"/>
                <a:gd name="connsiteY1" fmla="*/ 7175 h 10785"/>
                <a:gd name="connsiteX2" fmla="*/ 6131 w 11307"/>
                <a:gd name="connsiteY2" fmla="*/ 5000 h 10785"/>
                <a:gd name="connsiteX3" fmla="*/ 4774 w 11307"/>
                <a:gd name="connsiteY3" fmla="*/ 3279 h 10785"/>
                <a:gd name="connsiteX4" fmla="*/ 3197 w 11307"/>
                <a:gd name="connsiteY4" fmla="*/ 2110 h 10785"/>
                <a:gd name="connsiteX5" fmla="*/ 1796 w 11307"/>
                <a:gd name="connsiteY5" fmla="*/ 1266 h 10785"/>
                <a:gd name="connsiteX6" fmla="*/ 526 w 11307"/>
                <a:gd name="connsiteY6" fmla="*/ 552 h 10785"/>
                <a:gd name="connsiteX7" fmla="*/ 146 w 11307"/>
                <a:gd name="connsiteY7" fmla="*/ 162 h 10785"/>
                <a:gd name="connsiteX8" fmla="*/ 1445 w 11307"/>
                <a:gd name="connsiteY8" fmla="*/ 97 h 10785"/>
                <a:gd name="connsiteX9" fmla="*/ 3255 w 11307"/>
                <a:gd name="connsiteY9" fmla="*/ 714 h 10785"/>
                <a:gd name="connsiteX10" fmla="*/ 4599 w 11307"/>
                <a:gd name="connsiteY10" fmla="*/ 1104 h 10785"/>
                <a:gd name="connsiteX11" fmla="*/ 5956 w 11307"/>
                <a:gd name="connsiteY11" fmla="*/ 1169 h 10785"/>
                <a:gd name="connsiteX12" fmla="*/ 7635 w 11307"/>
                <a:gd name="connsiteY12" fmla="*/ 877 h 10785"/>
                <a:gd name="connsiteX13" fmla="*/ 8730 w 11307"/>
                <a:gd name="connsiteY13" fmla="*/ 1331 h 10785"/>
                <a:gd name="connsiteX14" fmla="*/ 11307 w 11307"/>
                <a:gd name="connsiteY14" fmla="*/ 1929 h 10785"/>
                <a:gd name="connsiteX15" fmla="*/ 10301 w 11307"/>
                <a:gd name="connsiteY15" fmla="*/ 6643 h 10785"/>
                <a:gd name="connsiteX16" fmla="*/ 10234 w 11307"/>
                <a:gd name="connsiteY16" fmla="*/ 9258 h 10785"/>
                <a:gd name="connsiteX17" fmla="*/ 8824 w 11307"/>
                <a:gd name="connsiteY17" fmla="*/ 10438 h 10785"/>
                <a:gd name="connsiteX0" fmla="*/ 8824 w 11307"/>
                <a:gd name="connsiteY0" fmla="*/ 10438 h 10438"/>
                <a:gd name="connsiteX1" fmla="*/ 7109 w 11307"/>
                <a:gd name="connsiteY1" fmla="*/ 7175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301 w 11307"/>
                <a:gd name="connsiteY15" fmla="*/ 6643 h 10438"/>
                <a:gd name="connsiteX16" fmla="*/ 10234 w 11307"/>
                <a:gd name="connsiteY16" fmla="*/ 9258 h 10438"/>
                <a:gd name="connsiteX17" fmla="*/ 8824 w 11307"/>
                <a:gd name="connsiteY17" fmla="*/ 10438 h 10438"/>
                <a:gd name="connsiteX0" fmla="*/ 8824 w 11307"/>
                <a:gd name="connsiteY0" fmla="*/ 10438 h 10438"/>
                <a:gd name="connsiteX1" fmla="*/ 7109 w 11307"/>
                <a:gd name="connsiteY1" fmla="*/ 7175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301 w 11307"/>
                <a:gd name="connsiteY15" fmla="*/ 6643 h 10438"/>
                <a:gd name="connsiteX16" fmla="*/ 10135 w 11307"/>
                <a:gd name="connsiteY16" fmla="*/ 9381 h 10438"/>
                <a:gd name="connsiteX17" fmla="*/ 8824 w 11307"/>
                <a:gd name="connsiteY17" fmla="*/ 10438 h 10438"/>
                <a:gd name="connsiteX0" fmla="*/ 8824 w 11307"/>
                <a:gd name="connsiteY0" fmla="*/ 10438 h 10438"/>
                <a:gd name="connsiteX1" fmla="*/ 7109 w 11307"/>
                <a:gd name="connsiteY1" fmla="*/ 7175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346 w 11307"/>
                <a:gd name="connsiteY15" fmla="*/ 5385 h 10438"/>
                <a:gd name="connsiteX16" fmla="*/ 10135 w 11307"/>
                <a:gd name="connsiteY16" fmla="*/ 9381 h 10438"/>
                <a:gd name="connsiteX17" fmla="*/ 8824 w 11307"/>
                <a:gd name="connsiteY17" fmla="*/ 10438 h 10438"/>
                <a:gd name="connsiteX0" fmla="*/ 8824 w 11307"/>
                <a:gd name="connsiteY0" fmla="*/ 10438 h 10438"/>
                <a:gd name="connsiteX1" fmla="*/ 7109 w 11307"/>
                <a:gd name="connsiteY1" fmla="*/ 7175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346 w 11307"/>
                <a:gd name="connsiteY15" fmla="*/ 5385 h 10438"/>
                <a:gd name="connsiteX16" fmla="*/ 10135 w 11307"/>
                <a:gd name="connsiteY16" fmla="*/ 9381 h 10438"/>
                <a:gd name="connsiteX17" fmla="*/ 8824 w 11307"/>
                <a:gd name="connsiteY17" fmla="*/ 10438 h 10438"/>
                <a:gd name="connsiteX0" fmla="*/ 8824 w 11307"/>
                <a:gd name="connsiteY0" fmla="*/ 10438 h 10438"/>
                <a:gd name="connsiteX1" fmla="*/ 7109 w 11307"/>
                <a:gd name="connsiteY1" fmla="*/ 7175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432 w 11307"/>
                <a:gd name="connsiteY2" fmla="*/ 3647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432 w 11307"/>
                <a:gd name="connsiteY2" fmla="*/ 3647 h 10438"/>
                <a:gd name="connsiteX3" fmla="*/ 4848 w 11307"/>
                <a:gd name="connsiteY3" fmla="*/ 2096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432 w 11307"/>
                <a:gd name="connsiteY2" fmla="*/ 3647 h 10438"/>
                <a:gd name="connsiteX3" fmla="*/ 4848 w 11307"/>
                <a:gd name="connsiteY3" fmla="*/ 2096 h 10438"/>
                <a:gd name="connsiteX4" fmla="*/ 3065 w 11307"/>
                <a:gd name="connsiteY4" fmla="*/ 1383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432 w 11307"/>
                <a:gd name="connsiteY2" fmla="*/ 3647 h 10438"/>
                <a:gd name="connsiteX3" fmla="*/ 4848 w 11307"/>
                <a:gd name="connsiteY3" fmla="*/ 2096 h 10438"/>
                <a:gd name="connsiteX4" fmla="*/ 3065 w 11307"/>
                <a:gd name="connsiteY4" fmla="*/ 1383 h 10438"/>
                <a:gd name="connsiteX5" fmla="*/ 1615 w 11307"/>
                <a:gd name="connsiteY5" fmla="*/ 1023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432 w 11307"/>
                <a:gd name="connsiteY2" fmla="*/ 3647 h 10438"/>
                <a:gd name="connsiteX3" fmla="*/ 4848 w 11307"/>
                <a:gd name="connsiteY3" fmla="*/ 2096 h 10438"/>
                <a:gd name="connsiteX4" fmla="*/ 3065 w 11307"/>
                <a:gd name="connsiteY4" fmla="*/ 1383 h 10438"/>
                <a:gd name="connsiteX5" fmla="*/ 526 w 11307"/>
                <a:gd name="connsiteY5" fmla="*/ 552 h 10438"/>
                <a:gd name="connsiteX6" fmla="*/ 146 w 11307"/>
                <a:gd name="connsiteY6" fmla="*/ 162 h 10438"/>
                <a:gd name="connsiteX7" fmla="*/ 1445 w 11307"/>
                <a:gd name="connsiteY7" fmla="*/ 97 h 10438"/>
                <a:gd name="connsiteX8" fmla="*/ 3255 w 11307"/>
                <a:gd name="connsiteY8" fmla="*/ 714 h 10438"/>
                <a:gd name="connsiteX9" fmla="*/ 4599 w 11307"/>
                <a:gd name="connsiteY9" fmla="*/ 1104 h 10438"/>
                <a:gd name="connsiteX10" fmla="*/ 5956 w 11307"/>
                <a:gd name="connsiteY10" fmla="*/ 1169 h 10438"/>
                <a:gd name="connsiteX11" fmla="*/ 7635 w 11307"/>
                <a:gd name="connsiteY11" fmla="*/ 877 h 10438"/>
                <a:gd name="connsiteX12" fmla="*/ 8730 w 11307"/>
                <a:gd name="connsiteY12" fmla="*/ 1331 h 10438"/>
                <a:gd name="connsiteX13" fmla="*/ 11307 w 11307"/>
                <a:gd name="connsiteY13" fmla="*/ 1929 h 10438"/>
                <a:gd name="connsiteX14" fmla="*/ 10220 w 11307"/>
                <a:gd name="connsiteY14" fmla="*/ 5363 h 10438"/>
                <a:gd name="connsiteX15" fmla="*/ 10135 w 11307"/>
                <a:gd name="connsiteY15" fmla="*/ 9381 h 10438"/>
                <a:gd name="connsiteX16" fmla="*/ 8824 w 11307"/>
                <a:gd name="connsiteY16" fmla="*/ 10438 h 1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07" h="10438">
                  <a:moveTo>
                    <a:pt x="8824" y="10438"/>
                  </a:moveTo>
                  <a:cubicBezTo>
                    <a:pt x="8303" y="10091"/>
                    <a:pt x="7818" y="7588"/>
                    <a:pt x="7419" y="6456"/>
                  </a:cubicBezTo>
                  <a:cubicBezTo>
                    <a:pt x="7020" y="5324"/>
                    <a:pt x="6861" y="4374"/>
                    <a:pt x="6432" y="3647"/>
                  </a:cubicBezTo>
                  <a:cubicBezTo>
                    <a:pt x="6003" y="2920"/>
                    <a:pt x="5409" y="2473"/>
                    <a:pt x="4848" y="2096"/>
                  </a:cubicBezTo>
                  <a:cubicBezTo>
                    <a:pt x="4287" y="1719"/>
                    <a:pt x="3785" y="1640"/>
                    <a:pt x="3065" y="1383"/>
                  </a:cubicBezTo>
                  <a:cubicBezTo>
                    <a:pt x="2345" y="1126"/>
                    <a:pt x="1012" y="755"/>
                    <a:pt x="526" y="552"/>
                  </a:cubicBezTo>
                  <a:cubicBezTo>
                    <a:pt x="40" y="349"/>
                    <a:pt x="0" y="227"/>
                    <a:pt x="146" y="162"/>
                  </a:cubicBezTo>
                  <a:cubicBezTo>
                    <a:pt x="292" y="97"/>
                    <a:pt x="934" y="0"/>
                    <a:pt x="1445" y="97"/>
                  </a:cubicBezTo>
                  <a:cubicBezTo>
                    <a:pt x="1956" y="195"/>
                    <a:pt x="2730" y="552"/>
                    <a:pt x="3255" y="714"/>
                  </a:cubicBezTo>
                  <a:cubicBezTo>
                    <a:pt x="3781" y="877"/>
                    <a:pt x="4146" y="1039"/>
                    <a:pt x="4599" y="1104"/>
                  </a:cubicBezTo>
                  <a:cubicBezTo>
                    <a:pt x="5051" y="1169"/>
                    <a:pt x="5445" y="1201"/>
                    <a:pt x="5956" y="1169"/>
                  </a:cubicBezTo>
                  <a:cubicBezTo>
                    <a:pt x="6467" y="1136"/>
                    <a:pt x="7168" y="844"/>
                    <a:pt x="7635" y="877"/>
                  </a:cubicBezTo>
                  <a:cubicBezTo>
                    <a:pt x="8102" y="909"/>
                    <a:pt x="8118" y="1156"/>
                    <a:pt x="8730" y="1331"/>
                  </a:cubicBezTo>
                  <a:cubicBezTo>
                    <a:pt x="9342" y="1506"/>
                    <a:pt x="11045" y="1044"/>
                    <a:pt x="11307" y="1929"/>
                  </a:cubicBezTo>
                  <a:cubicBezTo>
                    <a:pt x="10103" y="3117"/>
                    <a:pt x="10258" y="4093"/>
                    <a:pt x="10220" y="5363"/>
                  </a:cubicBezTo>
                  <a:cubicBezTo>
                    <a:pt x="10182" y="6633"/>
                    <a:pt x="10368" y="8535"/>
                    <a:pt x="10135" y="9381"/>
                  </a:cubicBezTo>
                  <a:cubicBezTo>
                    <a:pt x="9902" y="10227"/>
                    <a:pt x="9360" y="10366"/>
                    <a:pt x="8824" y="10438"/>
                  </a:cubicBezTo>
                  <a:close/>
                </a:path>
              </a:pathLst>
            </a:custGeom>
            <a:noFill/>
            <a:ln w="28575" cap="flat" cmpd="sng">
              <a:solidFill>
                <a:srgbClr val="FFFF00"/>
              </a:solidFill>
              <a:prstDash val="solid"/>
              <a:round/>
              <a:headEnd type="none" w="sm" len="sm"/>
              <a:tailEnd type="none" w="sm" len="sm"/>
            </a:ln>
          </p:spPr>
          <p:txBody>
            <a:bodyPr/>
            <a:lstStyle/>
            <a:p>
              <a:endParaRPr lang="el-GR"/>
            </a:p>
          </p:txBody>
        </p:sp>
        <p:grpSp>
          <p:nvGrpSpPr>
            <p:cNvPr id="11" name="Group 38"/>
            <p:cNvGrpSpPr>
              <a:grpSpLocks/>
            </p:cNvGrpSpPr>
            <p:nvPr/>
          </p:nvGrpSpPr>
          <p:grpSpPr bwMode="auto">
            <a:xfrm rot="492857">
              <a:off x="6402702" y="2784957"/>
              <a:ext cx="366362" cy="644391"/>
              <a:chOff x="5339" y="2337"/>
              <a:chExt cx="285" cy="445"/>
            </a:xfrm>
            <a:noFill/>
          </p:grpSpPr>
          <p:sp>
            <p:nvSpPr>
              <p:cNvPr id="16" name="Freeform 36"/>
              <p:cNvSpPr>
                <a:spLocks/>
              </p:cNvSpPr>
              <p:nvPr/>
            </p:nvSpPr>
            <p:spPr bwMode="auto">
              <a:xfrm>
                <a:off x="5442" y="2548"/>
                <a:ext cx="182" cy="234"/>
              </a:xfrm>
              <a:custGeom>
                <a:avLst/>
                <a:gdLst>
                  <a:gd name="T0" fmla="*/ 1 w 182"/>
                  <a:gd name="T1" fmla="*/ 68 h 234"/>
                  <a:gd name="T2" fmla="*/ 0 w 182"/>
                  <a:gd name="T3" fmla="*/ 83 h 234"/>
                  <a:gd name="T4" fmla="*/ 15 w 182"/>
                  <a:gd name="T5" fmla="*/ 104 h 234"/>
                  <a:gd name="T6" fmla="*/ 36 w 182"/>
                  <a:gd name="T7" fmla="*/ 121 h 234"/>
                  <a:gd name="T8" fmla="*/ 60 w 182"/>
                  <a:gd name="T9" fmla="*/ 136 h 234"/>
                  <a:gd name="T10" fmla="*/ 91 w 182"/>
                  <a:gd name="T11" fmla="*/ 158 h 234"/>
                  <a:gd name="T12" fmla="*/ 114 w 182"/>
                  <a:gd name="T13" fmla="*/ 183 h 234"/>
                  <a:gd name="T14" fmla="*/ 121 w 182"/>
                  <a:gd name="T15" fmla="*/ 200 h 234"/>
                  <a:gd name="T16" fmla="*/ 138 w 182"/>
                  <a:gd name="T17" fmla="*/ 215 h 234"/>
                  <a:gd name="T18" fmla="*/ 164 w 182"/>
                  <a:gd name="T19" fmla="*/ 232 h 234"/>
                  <a:gd name="T20" fmla="*/ 173 w 182"/>
                  <a:gd name="T21" fmla="*/ 233 h 234"/>
                  <a:gd name="T22" fmla="*/ 179 w 182"/>
                  <a:gd name="T23" fmla="*/ 228 h 234"/>
                  <a:gd name="T24" fmla="*/ 181 w 182"/>
                  <a:gd name="T25" fmla="*/ 190 h 234"/>
                  <a:gd name="T26" fmla="*/ 177 w 182"/>
                  <a:gd name="T27" fmla="*/ 139 h 234"/>
                  <a:gd name="T28" fmla="*/ 169 w 182"/>
                  <a:gd name="T29" fmla="*/ 91 h 234"/>
                  <a:gd name="T30" fmla="*/ 156 w 182"/>
                  <a:gd name="T31" fmla="*/ 56 h 234"/>
                  <a:gd name="T32" fmla="*/ 142 w 182"/>
                  <a:gd name="T33" fmla="*/ 29 h 234"/>
                  <a:gd name="T34" fmla="*/ 128 w 182"/>
                  <a:gd name="T35" fmla="*/ 13 h 234"/>
                  <a:gd name="T36" fmla="*/ 109 w 182"/>
                  <a:gd name="T37" fmla="*/ 0 h 234"/>
                  <a:gd name="T38" fmla="*/ 101 w 182"/>
                  <a:gd name="T39" fmla="*/ 9 h 234"/>
                  <a:gd name="T40" fmla="*/ 97 w 182"/>
                  <a:gd name="T41" fmla="*/ 26 h 234"/>
                  <a:gd name="T42" fmla="*/ 98 w 182"/>
                  <a:gd name="T43" fmla="*/ 55 h 234"/>
                  <a:gd name="T44" fmla="*/ 92 w 182"/>
                  <a:gd name="T45" fmla="*/ 70 h 234"/>
                  <a:gd name="T46" fmla="*/ 86 w 182"/>
                  <a:gd name="T47" fmla="*/ 77 h 234"/>
                  <a:gd name="T48" fmla="*/ 66 w 182"/>
                  <a:gd name="T49" fmla="*/ 84 h 234"/>
                  <a:gd name="T50" fmla="*/ 44 w 182"/>
                  <a:gd name="T51" fmla="*/ 74 h 234"/>
                  <a:gd name="T52" fmla="*/ 27 w 182"/>
                  <a:gd name="T53" fmla="*/ 68 h 234"/>
                  <a:gd name="T54" fmla="*/ 13 w 182"/>
                  <a:gd name="T55" fmla="*/ 66 h 234"/>
                  <a:gd name="T56" fmla="*/ 1 w 182"/>
                  <a:gd name="T57" fmla="*/ 68 h 2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2"/>
                  <a:gd name="T88" fmla="*/ 0 h 234"/>
                  <a:gd name="T89" fmla="*/ 182 w 182"/>
                  <a:gd name="T90" fmla="*/ 234 h 2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2" h="234">
                    <a:moveTo>
                      <a:pt x="1" y="68"/>
                    </a:moveTo>
                    <a:lnTo>
                      <a:pt x="0" y="83"/>
                    </a:lnTo>
                    <a:lnTo>
                      <a:pt x="15" y="104"/>
                    </a:lnTo>
                    <a:lnTo>
                      <a:pt x="36" y="121"/>
                    </a:lnTo>
                    <a:lnTo>
                      <a:pt x="60" y="136"/>
                    </a:lnTo>
                    <a:lnTo>
                      <a:pt x="91" y="158"/>
                    </a:lnTo>
                    <a:lnTo>
                      <a:pt x="114" y="183"/>
                    </a:lnTo>
                    <a:lnTo>
                      <a:pt x="121" y="200"/>
                    </a:lnTo>
                    <a:lnTo>
                      <a:pt x="138" y="215"/>
                    </a:lnTo>
                    <a:lnTo>
                      <a:pt x="164" y="232"/>
                    </a:lnTo>
                    <a:lnTo>
                      <a:pt x="173" y="233"/>
                    </a:lnTo>
                    <a:lnTo>
                      <a:pt x="179" y="228"/>
                    </a:lnTo>
                    <a:lnTo>
                      <a:pt x="181" y="190"/>
                    </a:lnTo>
                    <a:lnTo>
                      <a:pt x="177" y="139"/>
                    </a:lnTo>
                    <a:lnTo>
                      <a:pt x="169" y="91"/>
                    </a:lnTo>
                    <a:lnTo>
                      <a:pt x="156" y="56"/>
                    </a:lnTo>
                    <a:lnTo>
                      <a:pt x="142" y="29"/>
                    </a:lnTo>
                    <a:lnTo>
                      <a:pt x="128" y="13"/>
                    </a:lnTo>
                    <a:lnTo>
                      <a:pt x="109" y="0"/>
                    </a:lnTo>
                    <a:lnTo>
                      <a:pt x="101" y="9"/>
                    </a:lnTo>
                    <a:lnTo>
                      <a:pt x="97" y="26"/>
                    </a:lnTo>
                    <a:lnTo>
                      <a:pt x="98" y="55"/>
                    </a:lnTo>
                    <a:lnTo>
                      <a:pt x="92" y="70"/>
                    </a:lnTo>
                    <a:lnTo>
                      <a:pt x="86" y="77"/>
                    </a:lnTo>
                    <a:lnTo>
                      <a:pt x="66" y="84"/>
                    </a:lnTo>
                    <a:lnTo>
                      <a:pt x="44" y="74"/>
                    </a:lnTo>
                    <a:lnTo>
                      <a:pt x="27" y="68"/>
                    </a:lnTo>
                    <a:lnTo>
                      <a:pt x="13" y="66"/>
                    </a:lnTo>
                    <a:lnTo>
                      <a:pt x="1" y="68"/>
                    </a:lnTo>
                  </a:path>
                </a:pathLst>
              </a:custGeom>
              <a:grpFill/>
              <a:ln w="25400" cap="rnd" cmpd="sng">
                <a:solidFill>
                  <a:srgbClr val="FFFF00"/>
                </a:solidFill>
                <a:prstDash val="solid"/>
                <a:round/>
                <a:headEnd/>
                <a:tailEnd/>
              </a:ln>
            </p:spPr>
            <p:txBody>
              <a:bodyPr/>
              <a:lstStyle/>
              <a:p>
                <a:endParaRPr lang="el-GR"/>
              </a:p>
            </p:txBody>
          </p:sp>
          <p:sp>
            <p:nvSpPr>
              <p:cNvPr id="17" name="Freeform 37"/>
              <p:cNvSpPr>
                <a:spLocks/>
              </p:cNvSpPr>
              <p:nvPr/>
            </p:nvSpPr>
            <p:spPr bwMode="auto">
              <a:xfrm>
                <a:off x="5339" y="2337"/>
                <a:ext cx="213" cy="296"/>
              </a:xfrm>
              <a:custGeom>
                <a:avLst/>
                <a:gdLst>
                  <a:gd name="T0" fmla="*/ 212 w 213"/>
                  <a:gd name="T1" fmla="*/ 211 h 296"/>
                  <a:gd name="T2" fmla="*/ 185 w 213"/>
                  <a:gd name="T3" fmla="*/ 172 h 296"/>
                  <a:gd name="T4" fmla="*/ 147 w 213"/>
                  <a:gd name="T5" fmla="*/ 119 h 296"/>
                  <a:gd name="T6" fmla="*/ 116 w 213"/>
                  <a:gd name="T7" fmla="*/ 83 h 296"/>
                  <a:gd name="T8" fmla="*/ 87 w 213"/>
                  <a:gd name="T9" fmla="*/ 49 h 296"/>
                  <a:gd name="T10" fmla="*/ 45 w 213"/>
                  <a:gd name="T11" fmla="*/ 17 h 296"/>
                  <a:gd name="T12" fmla="*/ 18 w 213"/>
                  <a:gd name="T13" fmla="*/ 0 h 296"/>
                  <a:gd name="T14" fmla="*/ 8 w 213"/>
                  <a:gd name="T15" fmla="*/ 2 h 296"/>
                  <a:gd name="T16" fmla="*/ 0 w 213"/>
                  <a:gd name="T17" fmla="*/ 12 h 296"/>
                  <a:gd name="T18" fmla="*/ 3 w 213"/>
                  <a:gd name="T19" fmla="*/ 57 h 296"/>
                  <a:gd name="T20" fmla="*/ 19 w 213"/>
                  <a:gd name="T21" fmla="*/ 116 h 296"/>
                  <a:gd name="T22" fmla="*/ 37 w 213"/>
                  <a:gd name="T23" fmla="*/ 159 h 296"/>
                  <a:gd name="T24" fmla="*/ 60 w 213"/>
                  <a:gd name="T25" fmla="*/ 206 h 296"/>
                  <a:gd name="T26" fmla="*/ 91 w 213"/>
                  <a:gd name="T27" fmla="*/ 258 h 296"/>
                  <a:gd name="T28" fmla="*/ 104 w 213"/>
                  <a:gd name="T29" fmla="*/ 279 h 296"/>
                  <a:gd name="T30" fmla="*/ 116 w 213"/>
                  <a:gd name="T31" fmla="*/ 277 h 296"/>
                  <a:gd name="T32" fmla="*/ 130 w 213"/>
                  <a:gd name="T33" fmla="*/ 279 h 296"/>
                  <a:gd name="T34" fmla="*/ 147 w 213"/>
                  <a:gd name="T35" fmla="*/ 285 h 296"/>
                  <a:gd name="T36" fmla="*/ 169 w 213"/>
                  <a:gd name="T37" fmla="*/ 295 h 296"/>
                  <a:gd name="T38" fmla="*/ 189 w 213"/>
                  <a:gd name="T39" fmla="*/ 288 h 296"/>
                  <a:gd name="T40" fmla="*/ 195 w 213"/>
                  <a:gd name="T41" fmla="*/ 281 h 296"/>
                  <a:gd name="T42" fmla="*/ 201 w 213"/>
                  <a:gd name="T43" fmla="*/ 266 h 296"/>
                  <a:gd name="T44" fmla="*/ 200 w 213"/>
                  <a:gd name="T45" fmla="*/ 237 h 296"/>
                  <a:gd name="T46" fmla="*/ 204 w 213"/>
                  <a:gd name="T47" fmla="*/ 220 h 296"/>
                  <a:gd name="T48" fmla="*/ 212 w 213"/>
                  <a:gd name="T49" fmla="*/ 211 h 2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3"/>
                  <a:gd name="T76" fmla="*/ 0 h 296"/>
                  <a:gd name="T77" fmla="*/ 213 w 213"/>
                  <a:gd name="T78" fmla="*/ 296 h 2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3" h="296">
                    <a:moveTo>
                      <a:pt x="212" y="211"/>
                    </a:moveTo>
                    <a:lnTo>
                      <a:pt x="185" y="172"/>
                    </a:lnTo>
                    <a:lnTo>
                      <a:pt x="147" y="119"/>
                    </a:lnTo>
                    <a:lnTo>
                      <a:pt x="116" y="83"/>
                    </a:lnTo>
                    <a:lnTo>
                      <a:pt x="87" y="49"/>
                    </a:lnTo>
                    <a:lnTo>
                      <a:pt x="45" y="17"/>
                    </a:lnTo>
                    <a:lnTo>
                      <a:pt x="18" y="0"/>
                    </a:lnTo>
                    <a:lnTo>
                      <a:pt x="8" y="2"/>
                    </a:lnTo>
                    <a:lnTo>
                      <a:pt x="0" y="12"/>
                    </a:lnTo>
                    <a:lnTo>
                      <a:pt x="3" y="57"/>
                    </a:lnTo>
                    <a:lnTo>
                      <a:pt x="19" y="116"/>
                    </a:lnTo>
                    <a:lnTo>
                      <a:pt x="37" y="159"/>
                    </a:lnTo>
                    <a:lnTo>
                      <a:pt x="60" y="206"/>
                    </a:lnTo>
                    <a:lnTo>
                      <a:pt x="91" y="258"/>
                    </a:lnTo>
                    <a:lnTo>
                      <a:pt x="104" y="279"/>
                    </a:lnTo>
                    <a:lnTo>
                      <a:pt x="116" y="277"/>
                    </a:lnTo>
                    <a:lnTo>
                      <a:pt x="130" y="279"/>
                    </a:lnTo>
                    <a:lnTo>
                      <a:pt x="147" y="285"/>
                    </a:lnTo>
                    <a:lnTo>
                      <a:pt x="169" y="295"/>
                    </a:lnTo>
                    <a:lnTo>
                      <a:pt x="189" y="288"/>
                    </a:lnTo>
                    <a:lnTo>
                      <a:pt x="195" y="281"/>
                    </a:lnTo>
                    <a:lnTo>
                      <a:pt x="201" y="266"/>
                    </a:lnTo>
                    <a:lnTo>
                      <a:pt x="200" y="237"/>
                    </a:lnTo>
                    <a:lnTo>
                      <a:pt x="204" y="220"/>
                    </a:lnTo>
                    <a:lnTo>
                      <a:pt x="212" y="211"/>
                    </a:lnTo>
                  </a:path>
                </a:pathLst>
              </a:custGeom>
              <a:grpFill/>
              <a:ln w="25400" cap="rnd" cmpd="sng">
                <a:solidFill>
                  <a:srgbClr val="FFFF00"/>
                </a:solidFill>
                <a:prstDash val="solid"/>
                <a:round/>
                <a:headEnd/>
                <a:tailEnd/>
              </a:ln>
            </p:spPr>
            <p:txBody>
              <a:bodyPr/>
              <a:lstStyle/>
              <a:p>
                <a:endParaRPr lang="el-GR"/>
              </a:p>
            </p:txBody>
          </p:sp>
        </p:grpSp>
        <p:grpSp>
          <p:nvGrpSpPr>
            <p:cNvPr id="12" name="Group 45"/>
            <p:cNvGrpSpPr>
              <a:grpSpLocks/>
            </p:cNvGrpSpPr>
            <p:nvPr/>
          </p:nvGrpSpPr>
          <p:grpSpPr bwMode="auto">
            <a:xfrm rot="21115886">
              <a:off x="5406603" y="2628705"/>
              <a:ext cx="361097" cy="701753"/>
              <a:chOff x="4734" y="2133"/>
              <a:chExt cx="298" cy="515"/>
            </a:xfrm>
            <a:noFill/>
          </p:grpSpPr>
          <p:sp>
            <p:nvSpPr>
              <p:cNvPr id="13" name="Freeform 42"/>
              <p:cNvSpPr>
                <a:spLocks/>
              </p:cNvSpPr>
              <p:nvPr/>
            </p:nvSpPr>
            <p:spPr bwMode="auto">
              <a:xfrm>
                <a:off x="4734" y="2455"/>
                <a:ext cx="250" cy="193"/>
              </a:xfrm>
              <a:custGeom>
                <a:avLst/>
                <a:gdLst>
                  <a:gd name="T0" fmla="*/ 57 w 250"/>
                  <a:gd name="T1" fmla="*/ 0 h 193"/>
                  <a:gd name="T2" fmla="*/ 23 w 250"/>
                  <a:gd name="T3" fmla="*/ 52 h 193"/>
                  <a:gd name="T4" fmla="*/ 9 w 250"/>
                  <a:gd name="T5" fmla="*/ 70 h 193"/>
                  <a:gd name="T6" fmla="*/ 0 w 250"/>
                  <a:gd name="T7" fmla="*/ 90 h 193"/>
                  <a:gd name="T8" fmla="*/ 0 w 250"/>
                  <a:gd name="T9" fmla="*/ 120 h 193"/>
                  <a:gd name="T10" fmla="*/ 14 w 250"/>
                  <a:gd name="T11" fmla="*/ 122 h 193"/>
                  <a:gd name="T12" fmla="*/ 12 w 250"/>
                  <a:gd name="T13" fmla="*/ 101 h 193"/>
                  <a:gd name="T14" fmla="*/ 14 w 250"/>
                  <a:gd name="T15" fmla="*/ 122 h 193"/>
                  <a:gd name="T16" fmla="*/ 25 w 250"/>
                  <a:gd name="T17" fmla="*/ 140 h 193"/>
                  <a:gd name="T18" fmla="*/ 46 w 250"/>
                  <a:gd name="T19" fmla="*/ 160 h 193"/>
                  <a:gd name="T20" fmla="*/ 61 w 250"/>
                  <a:gd name="T21" fmla="*/ 165 h 193"/>
                  <a:gd name="T22" fmla="*/ 93 w 250"/>
                  <a:gd name="T23" fmla="*/ 151 h 193"/>
                  <a:gd name="T24" fmla="*/ 114 w 250"/>
                  <a:gd name="T25" fmla="*/ 149 h 193"/>
                  <a:gd name="T26" fmla="*/ 111 w 250"/>
                  <a:gd name="T27" fmla="*/ 131 h 193"/>
                  <a:gd name="T28" fmla="*/ 116 w 250"/>
                  <a:gd name="T29" fmla="*/ 104 h 193"/>
                  <a:gd name="T30" fmla="*/ 111 w 250"/>
                  <a:gd name="T31" fmla="*/ 131 h 193"/>
                  <a:gd name="T32" fmla="*/ 114 w 250"/>
                  <a:gd name="T33" fmla="*/ 149 h 193"/>
                  <a:gd name="T34" fmla="*/ 145 w 250"/>
                  <a:gd name="T35" fmla="*/ 183 h 193"/>
                  <a:gd name="T36" fmla="*/ 154 w 250"/>
                  <a:gd name="T37" fmla="*/ 192 h 193"/>
                  <a:gd name="T38" fmla="*/ 163 w 250"/>
                  <a:gd name="T39" fmla="*/ 192 h 193"/>
                  <a:gd name="T40" fmla="*/ 218 w 250"/>
                  <a:gd name="T41" fmla="*/ 181 h 193"/>
                  <a:gd name="T42" fmla="*/ 236 w 250"/>
                  <a:gd name="T43" fmla="*/ 169 h 193"/>
                  <a:gd name="T44" fmla="*/ 245 w 250"/>
                  <a:gd name="T45" fmla="*/ 156 h 193"/>
                  <a:gd name="T46" fmla="*/ 249 w 250"/>
                  <a:gd name="T47" fmla="*/ 140 h 193"/>
                  <a:gd name="T48" fmla="*/ 245 w 250"/>
                  <a:gd name="T49" fmla="*/ 86 h 193"/>
                  <a:gd name="T50" fmla="*/ 245 w 250"/>
                  <a:gd name="T51" fmla="*/ 65 h 193"/>
                  <a:gd name="T52" fmla="*/ 247 w 250"/>
                  <a:gd name="T53" fmla="*/ 36 h 193"/>
                  <a:gd name="T54" fmla="*/ 213 w 250"/>
                  <a:gd name="T55" fmla="*/ 27 h 193"/>
                  <a:gd name="T56" fmla="*/ 193 w 250"/>
                  <a:gd name="T57" fmla="*/ 22 h 193"/>
                  <a:gd name="T58" fmla="*/ 154 w 250"/>
                  <a:gd name="T59" fmla="*/ 18 h 193"/>
                  <a:gd name="T60" fmla="*/ 82 w 250"/>
                  <a:gd name="T61" fmla="*/ 0 h 193"/>
                  <a:gd name="T62" fmla="*/ 57 w 250"/>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
                  <a:gd name="T97" fmla="*/ 0 h 193"/>
                  <a:gd name="T98" fmla="*/ 250 w 250"/>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 h="193">
                    <a:moveTo>
                      <a:pt x="57" y="0"/>
                    </a:moveTo>
                    <a:lnTo>
                      <a:pt x="23" y="52"/>
                    </a:lnTo>
                    <a:lnTo>
                      <a:pt x="9" y="70"/>
                    </a:lnTo>
                    <a:lnTo>
                      <a:pt x="0" y="90"/>
                    </a:lnTo>
                    <a:lnTo>
                      <a:pt x="0" y="120"/>
                    </a:lnTo>
                    <a:lnTo>
                      <a:pt x="14" y="122"/>
                    </a:lnTo>
                    <a:lnTo>
                      <a:pt x="12" y="101"/>
                    </a:lnTo>
                    <a:lnTo>
                      <a:pt x="14" y="122"/>
                    </a:lnTo>
                    <a:lnTo>
                      <a:pt x="25" y="140"/>
                    </a:lnTo>
                    <a:lnTo>
                      <a:pt x="46" y="160"/>
                    </a:lnTo>
                    <a:lnTo>
                      <a:pt x="61" y="165"/>
                    </a:lnTo>
                    <a:lnTo>
                      <a:pt x="93" y="151"/>
                    </a:lnTo>
                    <a:lnTo>
                      <a:pt x="114" y="149"/>
                    </a:lnTo>
                    <a:lnTo>
                      <a:pt x="111" y="131"/>
                    </a:lnTo>
                    <a:lnTo>
                      <a:pt x="116" y="104"/>
                    </a:lnTo>
                    <a:lnTo>
                      <a:pt x="111" y="131"/>
                    </a:lnTo>
                    <a:lnTo>
                      <a:pt x="114" y="149"/>
                    </a:lnTo>
                    <a:lnTo>
                      <a:pt x="145" y="183"/>
                    </a:lnTo>
                    <a:lnTo>
                      <a:pt x="154" y="192"/>
                    </a:lnTo>
                    <a:lnTo>
                      <a:pt x="163" y="192"/>
                    </a:lnTo>
                    <a:lnTo>
                      <a:pt x="218" y="181"/>
                    </a:lnTo>
                    <a:lnTo>
                      <a:pt x="236" y="169"/>
                    </a:lnTo>
                    <a:lnTo>
                      <a:pt x="245" y="156"/>
                    </a:lnTo>
                    <a:lnTo>
                      <a:pt x="249" y="140"/>
                    </a:lnTo>
                    <a:lnTo>
                      <a:pt x="245" y="86"/>
                    </a:lnTo>
                    <a:lnTo>
                      <a:pt x="245" y="65"/>
                    </a:lnTo>
                    <a:lnTo>
                      <a:pt x="247" y="36"/>
                    </a:lnTo>
                    <a:lnTo>
                      <a:pt x="213" y="27"/>
                    </a:lnTo>
                    <a:lnTo>
                      <a:pt x="193" y="22"/>
                    </a:lnTo>
                    <a:lnTo>
                      <a:pt x="154" y="18"/>
                    </a:lnTo>
                    <a:lnTo>
                      <a:pt x="82" y="0"/>
                    </a:lnTo>
                    <a:lnTo>
                      <a:pt x="57" y="0"/>
                    </a:lnTo>
                  </a:path>
                </a:pathLst>
              </a:custGeom>
              <a:grpFill/>
              <a:ln w="25400" cap="rnd" cmpd="sng">
                <a:solidFill>
                  <a:srgbClr val="FFFF00"/>
                </a:solidFill>
                <a:prstDash val="solid"/>
                <a:round/>
                <a:headEnd/>
                <a:tailEnd/>
              </a:ln>
            </p:spPr>
            <p:txBody>
              <a:bodyPr/>
              <a:lstStyle/>
              <a:p>
                <a:endParaRPr lang="el-GR"/>
              </a:p>
            </p:txBody>
          </p:sp>
          <p:sp>
            <p:nvSpPr>
              <p:cNvPr id="14" name="Freeform 43"/>
              <p:cNvSpPr>
                <a:spLocks/>
              </p:cNvSpPr>
              <p:nvPr/>
            </p:nvSpPr>
            <p:spPr bwMode="auto">
              <a:xfrm>
                <a:off x="4791" y="2153"/>
                <a:ext cx="241" cy="339"/>
              </a:xfrm>
              <a:custGeom>
                <a:avLst/>
                <a:gdLst>
                  <a:gd name="T0" fmla="*/ 190 w 241"/>
                  <a:gd name="T1" fmla="*/ 338 h 339"/>
                  <a:gd name="T2" fmla="*/ 197 w 241"/>
                  <a:gd name="T3" fmla="*/ 286 h 339"/>
                  <a:gd name="T4" fmla="*/ 211 w 241"/>
                  <a:gd name="T5" fmla="*/ 234 h 339"/>
                  <a:gd name="T6" fmla="*/ 233 w 241"/>
                  <a:gd name="T7" fmla="*/ 163 h 339"/>
                  <a:gd name="T8" fmla="*/ 240 w 241"/>
                  <a:gd name="T9" fmla="*/ 136 h 339"/>
                  <a:gd name="T10" fmla="*/ 238 w 241"/>
                  <a:gd name="T11" fmla="*/ 114 h 339"/>
                  <a:gd name="T12" fmla="*/ 224 w 241"/>
                  <a:gd name="T13" fmla="*/ 73 h 339"/>
                  <a:gd name="T14" fmla="*/ 211 w 241"/>
                  <a:gd name="T15" fmla="*/ 43 h 339"/>
                  <a:gd name="T16" fmla="*/ 192 w 241"/>
                  <a:gd name="T17" fmla="*/ 32 h 339"/>
                  <a:gd name="T18" fmla="*/ 186 w 241"/>
                  <a:gd name="T19" fmla="*/ 34 h 339"/>
                  <a:gd name="T20" fmla="*/ 177 w 241"/>
                  <a:gd name="T21" fmla="*/ 48 h 339"/>
                  <a:gd name="T22" fmla="*/ 177 w 241"/>
                  <a:gd name="T23" fmla="*/ 71 h 339"/>
                  <a:gd name="T24" fmla="*/ 181 w 241"/>
                  <a:gd name="T25" fmla="*/ 105 h 339"/>
                  <a:gd name="T26" fmla="*/ 167 w 241"/>
                  <a:gd name="T27" fmla="*/ 141 h 339"/>
                  <a:gd name="T28" fmla="*/ 143 w 241"/>
                  <a:gd name="T29" fmla="*/ 170 h 339"/>
                  <a:gd name="T30" fmla="*/ 138 w 241"/>
                  <a:gd name="T31" fmla="*/ 172 h 339"/>
                  <a:gd name="T32" fmla="*/ 129 w 241"/>
                  <a:gd name="T33" fmla="*/ 182 h 339"/>
                  <a:gd name="T34" fmla="*/ 115 w 241"/>
                  <a:gd name="T35" fmla="*/ 168 h 339"/>
                  <a:gd name="T36" fmla="*/ 109 w 241"/>
                  <a:gd name="T37" fmla="*/ 118 h 339"/>
                  <a:gd name="T38" fmla="*/ 106 w 241"/>
                  <a:gd name="T39" fmla="*/ 71 h 339"/>
                  <a:gd name="T40" fmla="*/ 109 w 241"/>
                  <a:gd name="T41" fmla="*/ 39 h 339"/>
                  <a:gd name="T42" fmla="*/ 111 w 241"/>
                  <a:gd name="T43" fmla="*/ 12 h 339"/>
                  <a:gd name="T44" fmla="*/ 100 w 241"/>
                  <a:gd name="T45" fmla="*/ 0 h 339"/>
                  <a:gd name="T46" fmla="*/ 90 w 241"/>
                  <a:gd name="T47" fmla="*/ 7 h 339"/>
                  <a:gd name="T48" fmla="*/ 66 w 241"/>
                  <a:gd name="T49" fmla="*/ 34 h 339"/>
                  <a:gd name="T50" fmla="*/ 50 w 241"/>
                  <a:gd name="T51" fmla="*/ 71 h 339"/>
                  <a:gd name="T52" fmla="*/ 47 w 241"/>
                  <a:gd name="T53" fmla="*/ 102 h 339"/>
                  <a:gd name="T54" fmla="*/ 41 w 241"/>
                  <a:gd name="T55" fmla="*/ 166 h 339"/>
                  <a:gd name="T56" fmla="*/ 38 w 241"/>
                  <a:gd name="T57" fmla="*/ 216 h 339"/>
                  <a:gd name="T58" fmla="*/ 32 w 241"/>
                  <a:gd name="T59" fmla="*/ 243 h 339"/>
                  <a:gd name="T60" fmla="*/ 0 w 241"/>
                  <a:gd name="T61" fmla="*/ 302 h 339"/>
                  <a:gd name="T62" fmla="*/ 25 w 241"/>
                  <a:gd name="T63" fmla="*/ 302 h 339"/>
                  <a:gd name="T64" fmla="*/ 97 w 241"/>
                  <a:gd name="T65" fmla="*/ 320 h 339"/>
                  <a:gd name="T66" fmla="*/ 136 w 241"/>
                  <a:gd name="T67" fmla="*/ 324 h 339"/>
                  <a:gd name="T68" fmla="*/ 156 w 241"/>
                  <a:gd name="T69" fmla="*/ 329 h 339"/>
                  <a:gd name="T70" fmla="*/ 190 w 241"/>
                  <a:gd name="T71" fmla="*/ 338 h 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
                  <a:gd name="T109" fmla="*/ 0 h 339"/>
                  <a:gd name="T110" fmla="*/ 241 w 241"/>
                  <a:gd name="T111" fmla="*/ 339 h 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339">
                    <a:moveTo>
                      <a:pt x="190" y="338"/>
                    </a:moveTo>
                    <a:lnTo>
                      <a:pt x="197" y="286"/>
                    </a:lnTo>
                    <a:lnTo>
                      <a:pt x="211" y="234"/>
                    </a:lnTo>
                    <a:lnTo>
                      <a:pt x="233" y="163"/>
                    </a:lnTo>
                    <a:lnTo>
                      <a:pt x="240" y="136"/>
                    </a:lnTo>
                    <a:lnTo>
                      <a:pt x="238" y="114"/>
                    </a:lnTo>
                    <a:lnTo>
                      <a:pt x="224" y="73"/>
                    </a:lnTo>
                    <a:lnTo>
                      <a:pt x="211" y="43"/>
                    </a:lnTo>
                    <a:lnTo>
                      <a:pt x="192" y="32"/>
                    </a:lnTo>
                    <a:lnTo>
                      <a:pt x="186" y="34"/>
                    </a:lnTo>
                    <a:lnTo>
                      <a:pt x="177" y="48"/>
                    </a:lnTo>
                    <a:lnTo>
                      <a:pt x="177" y="71"/>
                    </a:lnTo>
                    <a:lnTo>
                      <a:pt x="181" y="105"/>
                    </a:lnTo>
                    <a:lnTo>
                      <a:pt x="167" y="141"/>
                    </a:lnTo>
                    <a:lnTo>
                      <a:pt x="143" y="170"/>
                    </a:lnTo>
                    <a:lnTo>
                      <a:pt x="138" y="172"/>
                    </a:lnTo>
                    <a:lnTo>
                      <a:pt x="129" y="182"/>
                    </a:lnTo>
                    <a:lnTo>
                      <a:pt x="115" y="168"/>
                    </a:lnTo>
                    <a:lnTo>
                      <a:pt x="109" y="118"/>
                    </a:lnTo>
                    <a:lnTo>
                      <a:pt x="106" y="71"/>
                    </a:lnTo>
                    <a:lnTo>
                      <a:pt x="109" y="39"/>
                    </a:lnTo>
                    <a:lnTo>
                      <a:pt x="111" y="12"/>
                    </a:lnTo>
                    <a:lnTo>
                      <a:pt x="100" y="0"/>
                    </a:lnTo>
                    <a:lnTo>
                      <a:pt x="90" y="7"/>
                    </a:lnTo>
                    <a:lnTo>
                      <a:pt x="66" y="34"/>
                    </a:lnTo>
                    <a:lnTo>
                      <a:pt x="50" y="71"/>
                    </a:lnTo>
                    <a:lnTo>
                      <a:pt x="47" y="102"/>
                    </a:lnTo>
                    <a:lnTo>
                      <a:pt x="41" y="166"/>
                    </a:lnTo>
                    <a:lnTo>
                      <a:pt x="38" y="216"/>
                    </a:lnTo>
                    <a:lnTo>
                      <a:pt x="32" y="243"/>
                    </a:lnTo>
                    <a:lnTo>
                      <a:pt x="0" y="302"/>
                    </a:lnTo>
                    <a:lnTo>
                      <a:pt x="25" y="302"/>
                    </a:lnTo>
                    <a:lnTo>
                      <a:pt x="97" y="320"/>
                    </a:lnTo>
                    <a:lnTo>
                      <a:pt x="136" y="324"/>
                    </a:lnTo>
                    <a:lnTo>
                      <a:pt x="156" y="329"/>
                    </a:lnTo>
                    <a:lnTo>
                      <a:pt x="190" y="338"/>
                    </a:lnTo>
                  </a:path>
                </a:pathLst>
              </a:custGeom>
              <a:grpFill/>
              <a:ln w="25400" cap="rnd" cmpd="sng">
                <a:solidFill>
                  <a:srgbClr val="FFFF00"/>
                </a:solidFill>
                <a:prstDash val="solid"/>
                <a:round/>
                <a:headEnd/>
                <a:tailEnd/>
              </a:ln>
            </p:spPr>
            <p:txBody>
              <a:bodyPr/>
              <a:lstStyle/>
              <a:p>
                <a:endParaRPr lang="el-GR"/>
              </a:p>
            </p:txBody>
          </p:sp>
          <p:sp>
            <p:nvSpPr>
              <p:cNvPr id="15" name="Freeform 44"/>
              <p:cNvSpPr>
                <a:spLocks/>
              </p:cNvSpPr>
              <p:nvPr/>
            </p:nvSpPr>
            <p:spPr bwMode="auto">
              <a:xfrm>
                <a:off x="4897" y="2133"/>
                <a:ext cx="76" cy="203"/>
              </a:xfrm>
              <a:custGeom>
                <a:avLst/>
                <a:gdLst>
                  <a:gd name="T0" fmla="*/ 71 w 76"/>
                  <a:gd name="T1" fmla="*/ 68 h 203"/>
                  <a:gd name="T2" fmla="*/ 71 w 76"/>
                  <a:gd name="T3" fmla="*/ 91 h 203"/>
                  <a:gd name="T4" fmla="*/ 75 w 76"/>
                  <a:gd name="T5" fmla="*/ 125 h 203"/>
                  <a:gd name="T6" fmla="*/ 61 w 76"/>
                  <a:gd name="T7" fmla="*/ 161 h 203"/>
                  <a:gd name="T8" fmla="*/ 37 w 76"/>
                  <a:gd name="T9" fmla="*/ 190 h 203"/>
                  <a:gd name="T10" fmla="*/ 32 w 76"/>
                  <a:gd name="T11" fmla="*/ 192 h 203"/>
                  <a:gd name="T12" fmla="*/ 23 w 76"/>
                  <a:gd name="T13" fmla="*/ 202 h 203"/>
                  <a:gd name="T14" fmla="*/ 9 w 76"/>
                  <a:gd name="T15" fmla="*/ 188 h 203"/>
                  <a:gd name="T16" fmla="*/ 3 w 76"/>
                  <a:gd name="T17" fmla="*/ 138 h 203"/>
                  <a:gd name="T18" fmla="*/ 0 w 76"/>
                  <a:gd name="T19" fmla="*/ 91 h 203"/>
                  <a:gd name="T20" fmla="*/ 3 w 76"/>
                  <a:gd name="T21" fmla="*/ 59 h 203"/>
                  <a:gd name="T22" fmla="*/ 12 w 76"/>
                  <a:gd name="T23" fmla="*/ 41 h 203"/>
                  <a:gd name="T24" fmla="*/ 28 w 76"/>
                  <a:gd name="T25" fmla="*/ 9 h 203"/>
                  <a:gd name="T26" fmla="*/ 43 w 76"/>
                  <a:gd name="T27" fmla="*/ 0 h 203"/>
                  <a:gd name="T28" fmla="*/ 52 w 76"/>
                  <a:gd name="T29" fmla="*/ 11 h 203"/>
                  <a:gd name="T30" fmla="*/ 57 w 76"/>
                  <a:gd name="T31" fmla="*/ 29 h 203"/>
                  <a:gd name="T32" fmla="*/ 71 w 76"/>
                  <a:gd name="T33" fmla="*/ 68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203"/>
                  <a:gd name="T53" fmla="*/ 76 w 76"/>
                  <a:gd name="T54" fmla="*/ 203 h 2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203">
                    <a:moveTo>
                      <a:pt x="71" y="68"/>
                    </a:moveTo>
                    <a:lnTo>
                      <a:pt x="71" y="91"/>
                    </a:lnTo>
                    <a:lnTo>
                      <a:pt x="75" y="125"/>
                    </a:lnTo>
                    <a:lnTo>
                      <a:pt x="61" y="161"/>
                    </a:lnTo>
                    <a:lnTo>
                      <a:pt x="37" y="190"/>
                    </a:lnTo>
                    <a:lnTo>
                      <a:pt x="32" y="192"/>
                    </a:lnTo>
                    <a:lnTo>
                      <a:pt x="23" y="202"/>
                    </a:lnTo>
                    <a:lnTo>
                      <a:pt x="9" y="188"/>
                    </a:lnTo>
                    <a:lnTo>
                      <a:pt x="3" y="138"/>
                    </a:lnTo>
                    <a:lnTo>
                      <a:pt x="0" y="91"/>
                    </a:lnTo>
                    <a:lnTo>
                      <a:pt x="3" y="59"/>
                    </a:lnTo>
                    <a:lnTo>
                      <a:pt x="12" y="41"/>
                    </a:lnTo>
                    <a:lnTo>
                      <a:pt x="28" y="9"/>
                    </a:lnTo>
                    <a:lnTo>
                      <a:pt x="43" y="0"/>
                    </a:lnTo>
                    <a:lnTo>
                      <a:pt x="52" y="11"/>
                    </a:lnTo>
                    <a:lnTo>
                      <a:pt x="57" y="29"/>
                    </a:lnTo>
                    <a:lnTo>
                      <a:pt x="71" y="68"/>
                    </a:lnTo>
                  </a:path>
                </a:pathLst>
              </a:custGeom>
              <a:grpFill/>
              <a:ln w="25400" cap="rnd" cmpd="sng">
                <a:solidFill>
                  <a:srgbClr val="FFFF00"/>
                </a:solidFill>
                <a:prstDash val="solid"/>
                <a:round/>
                <a:headEnd/>
                <a:tailEnd/>
              </a:ln>
            </p:spPr>
            <p:txBody>
              <a:bodyPr/>
              <a:lstStyle/>
              <a:p>
                <a:endParaRPr lang="el-GR"/>
              </a:p>
            </p:txBody>
          </p:sp>
        </p:grpSp>
        <p:sp>
          <p:nvSpPr>
            <p:cNvPr id="19" name="Freeform 13"/>
            <p:cNvSpPr>
              <a:spLocks/>
            </p:cNvSpPr>
            <p:nvPr/>
          </p:nvSpPr>
          <p:spPr bwMode="auto">
            <a:xfrm rot="21326996">
              <a:off x="4150359" y="2015287"/>
              <a:ext cx="2333138" cy="2519546"/>
            </a:xfrm>
            <a:custGeom>
              <a:avLst/>
              <a:gdLst>
                <a:gd name="T0" fmla="*/ 132 w 1182"/>
                <a:gd name="T1" fmla="*/ 88 h 1167"/>
                <a:gd name="T2" fmla="*/ 117 w 1182"/>
                <a:gd name="T3" fmla="*/ 49 h 1167"/>
                <a:gd name="T4" fmla="*/ 83 w 1182"/>
                <a:gd name="T5" fmla="*/ 6 h 1167"/>
                <a:gd name="T6" fmla="*/ 21 w 1182"/>
                <a:gd name="T7" fmla="*/ 15 h 1167"/>
                <a:gd name="T8" fmla="*/ 2 w 1182"/>
                <a:gd name="T9" fmla="*/ 78 h 1167"/>
                <a:gd name="T10" fmla="*/ 10 w 1182"/>
                <a:gd name="T11" fmla="*/ 133 h 1167"/>
                <a:gd name="T12" fmla="*/ 42 w 1182"/>
                <a:gd name="T13" fmla="*/ 229 h 1167"/>
                <a:gd name="T14" fmla="*/ 57 w 1182"/>
                <a:gd name="T15" fmla="*/ 356 h 1167"/>
                <a:gd name="T16" fmla="*/ 81 w 1182"/>
                <a:gd name="T17" fmla="*/ 488 h 1167"/>
                <a:gd name="T18" fmla="*/ 112 w 1182"/>
                <a:gd name="T19" fmla="*/ 637 h 1167"/>
                <a:gd name="T20" fmla="*/ 162 w 1182"/>
                <a:gd name="T21" fmla="*/ 747 h 1167"/>
                <a:gd name="T22" fmla="*/ 275 w 1182"/>
                <a:gd name="T23" fmla="*/ 824 h 1167"/>
                <a:gd name="T24" fmla="*/ 419 w 1182"/>
                <a:gd name="T25" fmla="*/ 898 h 1167"/>
                <a:gd name="T26" fmla="*/ 567 w 1182"/>
                <a:gd name="T27" fmla="*/ 978 h 1167"/>
                <a:gd name="T28" fmla="*/ 717 w 1182"/>
                <a:gd name="T29" fmla="*/ 1052 h 1167"/>
                <a:gd name="T30" fmla="*/ 855 w 1182"/>
                <a:gd name="T31" fmla="*/ 1125 h 1167"/>
                <a:gd name="T32" fmla="*/ 962 w 1182"/>
                <a:gd name="T33" fmla="*/ 1160 h 1167"/>
                <a:gd name="T34" fmla="*/ 1050 w 1182"/>
                <a:gd name="T35" fmla="*/ 1155 h 1167"/>
                <a:gd name="T36" fmla="*/ 1077 w 1182"/>
                <a:gd name="T37" fmla="*/ 1088 h 1167"/>
                <a:gd name="T38" fmla="*/ 1092 w 1182"/>
                <a:gd name="T39" fmla="*/ 1003 h 1167"/>
                <a:gd name="T40" fmla="*/ 1115 w 1182"/>
                <a:gd name="T41" fmla="*/ 918 h 1167"/>
                <a:gd name="T42" fmla="*/ 1144 w 1182"/>
                <a:gd name="T43" fmla="*/ 855 h 1167"/>
                <a:gd name="T44" fmla="*/ 1182 w 1182"/>
                <a:gd name="T45" fmla="*/ 792 h 11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2"/>
                <a:gd name="T70" fmla="*/ 0 h 1167"/>
                <a:gd name="T71" fmla="*/ 1182 w 1182"/>
                <a:gd name="T72" fmla="*/ 1167 h 1167"/>
                <a:gd name="connsiteX0" fmla="*/ 1117 w 10000"/>
                <a:gd name="connsiteY0" fmla="*/ 906 h 10152"/>
                <a:gd name="connsiteX1" fmla="*/ 990 w 10000"/>
                <a:gd name="connsiteY1" fmla="*/ 572 h 10152"/>
                <a:gd name="connsiteX2" fmla="*/ 702 w 10000"/>
                <a:gd name="connsiteY2" fmla="*/ 203 h 10152"/>
                <a:gd name="connsiteX3" fmla="*/ 212 w 10000"/>
                <a:gd name="connsiteY3" fmla="*/ 103 h 10152"/>
                <a:gd name="connsiteX4" fmla="*/ 17 w 10000"/>
                <a:gd name="connsiteY4" fmla="*/ 820 h 10152"/>
                <a:gd name="connsiteX5" fmla="*/ 85 w 10000"/>
                <a:gd name="connsiteY5" fmla="*/ 1292 h 10152"/>
                <a:gd name="connsiteX6" fmla="*/ 355 w 10000"/>
                <a:gd name="connsiteY6" fmla="*/ 2114 h 10152"/>
                <a:gd name="connsiteX7" fmla="*/ 482 w 10000"/>
                <a:gd name="connsiteY7" fmla="*/ 3203 h 10152"/>
                <a:gd name="connsiteX8" fmla="*/ 685 w 10000"/>
                <a:gd name="connsiteY8" fmla="*/ 4334 h 10152"/>
                <a:gd name="connsiteX9" fmla="*/ 948 w 10000"/>
                <a:gd name="connsiteY9" fmla="*/ 5610 h 10152"/>
                <a:gd name="connsiteX10" fmla="*/ 1371 w 10000"/>
                <a:gd name="connsiteY10" fmla="*/ 6553 h 10152"/>
                <a:gd name="connsiteX11" fmla="*/ 2327 w 10000"/>
                <a:gd name="connsiteY11" fmla="*/ 7213 h 10152"/>
                <a:gd name="connsiteX12" fmla="*/ 3545 w 10000"/>
                <a:gd name="connsiteY12" fmla="*/ 7847 h 10152"/>
                <a:gd name="connsiteX13" fmla="*/ 4797 w 10000"/>
                <a:gd name="connsiteY13" fmla="*/ 8532 h 10152"/>
                <a:gd name="connsiteX14" fmla="*/ 6066 w 10000"/>
                <a:gd name="connsiteY14" fmla="*/ 9167 h 10152"/>
                <a:gd name="connsiteX15" fmla="*/ 7234 w 10000"/>
                <a:gd name="connsiteY15" fmla="*/ 9792 h 10152"/>
                <a:gd name="connsiteX16" fmla="*/ 8139 w 10000"/>
                <a:gd name="connsiteY16" fmla="*/ 10092 h 10152"/>
                <a:gd name="connsiteX17" fmla="*/ 8883 w 10000"/>
                <a:gd name="connsiteY17" fmla="*/ 10049 h 10152"/>
                <a:gd name="connsiteX18" fmla="*/ 9112 w 10000"/>
                <a:gd name="connsiteY18" fmla="*/ 9475 h 10152"/>
                <a:gd name="connsiteX19" fmla="*/ 9239 w 10000"/>
                <a:gd name="connsiteY19" fmla="*/ 8747 h 10152"/>
                <a:gd name="connsiteX20" fmla="*/ 9433 w 10000"/>
                <a:gd name="connsiteY20" fmla="*/ 8018 h 10152"/>
                <a:gd name="connsiteX21" fmla="*/ 9679 w 10000"/>
                <a:gd name="connsiteY21" fmla="*/ 7478 h 10152"/>
                <a:gd name="connsiteX22" fmla="*/ 10000 w 10000"/>
                <a:gd name="connsiteY22" fmla="*/ 6939 h 10152"/>
                <a:gd name="connsiteX0" fmla="*/ 1117 w 10000"/>
                <a:gd name="connsiteY0" fmla="*/ 933 h 10179"/>
                <a:gd name="connsiteX1" fmla="*/ 990 w 10000"/>
                <a:gd name="connsiteY1" fmla="*/ 599 h 10179"/>
                <a:gd name="connsiteX2" fmla="*/ 813 w 10000"/>
                <a:gd name="connsiteY2" fmla="*/ 78 h 10179"/>
                <a:gd name="connsiteX3" fmla="*/ 212 w 10000"/>
                <a:gd name="connsiteY3" fmla="*/ 130 h 10179"/>
                <a:gd name="connsiteX4" fmla="*/ 17 w 10000"/>
                <a:gd name="connsiteY4" fmla="*/ 847 h 10179"/>
                <a:gd name="connsiteX5" fmla="*/ 85 w 10000"/>
                <a:gd name="connsiteY5" fmla="*/ 1319 h 10179"/>
                <a:gd name="connsiteX6" fmla="*/ 355 w 10000"/>
                <a:gd name="connsiteY6" fmla="*/ 2141 h 10179"/>
                <a:gd name="connsiteX7" fmla="*/ 482 w 10000"/>
                <a:gd name="connsiteY7" fmla="*/ 3230 h 10179"/>
                <a:gd name="connsiteX8" fmla="*/ 685 w 10000"/>
                <a:gd name="connsiteY8" fmla="*/ 4361 h 10179"/>
                <a:gd name="connsiteX9" fmla="*/ 948 w 10000"/>
                <a:gd name="connsiteY9" fmla="*/ 5637 h 10179"/>
                <a:gd name="connsiteX10" fmla="*/ 1371 w 10000"/>
                <a:gd name="connsiteY10" fmla="*/ 6580 h 10179"/>
                <a:gd name="connsiteX11" fmla="*/ 2327 w 10000"/>
                <a:gd name="connsiteY11" fmla="*/ 7240 h 10179"/>
                <a:gd name="connsiteX12" fmla="*/ 3545 w 10000"/>
                <a:gd name="connsiteY12" fmla="*/ 7874 h 10179"/>
                <a:gd name="connsiteX13" fmla="*/ 4797 w 10000"/>
                <a:gd name="connsiteY13" fmla="*/ 8559 h 10179"/>
                <a:gd name="connsiteX14" fmla="*/ 6066 w 10000"/>
                <a:gd name="connsiteY14" fmla="*/ 9194 h 10179"/>
                <a:gd name="connsiteX15" fmla="*/ 7234 w 10000"/>
                <a:gd name="connsiteY15" fmla="*/ 9819 h 10179"/>
                <a:gd name="connsiteX16" fmla="*/ 8139 w 10000"/>
                <a:gd name="connsiteY16" fmla="*/ 10119 h 10179"/>
                <a:gd name="connsiteX17" fmla="*/ 8883 w 10000"/>
                <a:gd name="connsiteY17" fmla="*/ 10076 h 10179"/>
                <a:gd name="connsiteX18" fmla="*/ 9112 w 10000"/>
                <a:gd name="connsiteY18" fmla="*/ 9502 h 10179"/>
                <a:gd name="connsiteX19" fmla="*/ 9239 w 10000"/>
                <a:gd name="connsiteY19" fmla="*/ 8774 h 10179"/>
                <a:gd name="connsiteX20" fmla="*/ 9433 w 10000"/>
                <a:gd name="connsiteY20" fmla="*/ 8045 h 10179"/>
                <a:gd name="connsiteX21" fmla="*/ 9679 w 10000"/>
                <a:gd name="connsiteY21" fmla="*/ 7505 h 10179"/>
                <a:gd name="connsiteX22" fmla="*/ 10000 w 10000"/>
                <a:gd name="connsiteY22" fmla="*/ 6966 h 10179"/>
                <a:gd name="connsiteX0" fmla="*/ 1117 w 10000"/>
                <a:gd name="connsiteY0" fmla="*/ 931 h 10177"/>
                <a:gd name="connsiteX1" fmla="*/ 1115 w 10000"/>
                <a:gd name="connsiteY1" fmla="*/ 527 h 10177"/>
                <a:gd name="connsiteX2" fmla="*/ 813 w 10000"/>
                <a:gd name="connsiteY2" fmla="*/ 76 h 10177"/>
                <a:gd name="connsiteX3" fmla="*/ 212 w 10000"/>
                <a:gd name="connsiteY3" fmla="*/ 128 h 10177"/>
                <a:gd name="connsiteX4" fmla="*/ 17 w 10000"/>
                <a:gd name="connsiteY4" fmla="*/ 845 h 10177"/>
                <a:gd name="connsiteX5" fmla="*/ 85 w 10000"/>
                <a:gd name="connsiteY5" fmla="*/ 1317 h 10177"/>
                <a:gd name="connsiteX6" fmla="*/ 355 w 10000"/>
                <a:gd name="connsiteY6" fmla="*/ 2139 h 10177"/>
                <a:gd name="connsiteX7" fmla="*/ 482 w 10000"/>
                <a:gd name="connsiteY7" fmla="*/ 3228 h 10177"/>
                <a:gd name="connsiteX8" fmla="*/ 685 w 10000"/>
                <a:gd name="connsiteY8" fmla="*/ 4359 h 10177"/>
                <a:gd name="connsiteX9" fmla="*/ 948 w 10000"/>
                <a:gd name="connsiteY9" fmla="*/ 5635 h 10177"/>
                <a:gd name="connsiteX10" fmla="*/ 1371 w 10000"/>
                <a:gd name="connsiteY10" fmla="*/ 6578 h 10177"/>
                <a:gd name="connsiteX11" fmla="*/ 2327 w 10000"/>
                <a:gd name="connsiteY11" fmla="*/ 7238 h 10177"/>
                <a:gd name="connsiteX12" fmla="*/ 3545 w 10000"/>
                <a:gd name="connsiteY12" fmla="*/ 7872 h 10177"/>
                <a:gd name="connsiteX13" fmla="*/ 4797 w 10000"/>
                <a:gd name="connsiteY13" fmla="*/ 8557 h 10177"/>
                <a:gd name="connsiteX14" fmla="*/ 6066 w 10000"/>
                <a:gd name="connsiteY14" fmla="*/ 9192 h 10177"/>
                <a:gd name="connsiteX15" fmla="*/ 7234 w 10000"/>
                <a:gd name="connsiteY15" fmla="*/ 9817 h 10177"/>
                <a:gd name="connsiteX16" fmla="*/ 8139 w 10000"/>
                <a:gd name="connsiteY16" fmla="*/ 10117 h 10177"/>
                <a:gd name="connsiteX17" fmla="*/ 8883 w 10000"/>
                <a:gd name="connsiteY17" fmla="*/ 10074 h 10177"/>
                <a:gd name="connsiteX18" fmla="*/ 9112 w 10000"/>
                <a:gd name="connsiteY18" fmla="*/ 9500 h 10177"/>
                <a:gd name="connsiteX19" fmla="*/ 9239 w 10000"/>
                <a:gd name="connsiteY19" fmla="*/ 8772 h 10177"/>
                <a:gd name="connsiteX20" fmla="*/ 9433 w 10000"/>
                <a:gd name="connsiteY20" fmla="*/ 8043 h 10177"/>
                <a:gd name="connsiteX21" fmla="*/ 9679 w 10000"/>
                <a:gd name="connsiteY21" fmla="*/ 7503 h 10177"/>
                <a:gd name="connsiteX22" fmla="*/ 10000 w 10000"/>
                <a:gd name="connsiteY22" fmla="*/ 6964 h 10177"/>
                <a:gd name="connsiteX0" fmla="*/ 1145 w 10000"/>
                <a:gd name="connsiteY0" fmla="*/ 1074 h 10177"/>
                <a:gd name="connsiteX1" fmla="*/ 1115 w 10000"/>
                <a:gd name="connsiteY1" fmla="*/ 527 h 10177"/>
                <a:gd name="connsiteX2" fmla="*/ 813 w 10000"/>
                <a:gd name="connsiteY2" fmla="*/ 76 h 10177"/>
                <a:gd name="connsiteX3" fmla="*/ 212 w 10000"/>
                <a:gd name="connsiteY3" fmla="*/ 128 h 10177"/>
                <a:gd name="connsiteX4" fmla="*/ 17 w 10000"/>
                <a:gd name="connsiteY4" fmla="*/ 845 h 10177"/>
                <a:gd name="connsiteX5" fmla="*/ 85 w 10000"/>
                <a:gd name="connsiteY5" fmla="*/ 1317 h 10177"/>
                <a:gd name="connsiteX6" fmla="*/ 355 w 10000"/>
                <a:gd name="connsiteY6" fmla="*/ 2139 h 10177"/>
                <a:gd name="connsiteX7" fmla="*/ 482 w 10000"/>
                <a:gd name="connsiteY7" fmla="*/ 3228 h 10177"/>
                <a:gd name="connsiteX8" fmla="*/ 685 w 10000"/>
                <a:gd name="connsiteY8" fmla="*/ 4359 h 10177"/>
                <a:gd name="connsiteX9" fmla="*/ 948 w 10000"/>
                <a:gd name="connsiteY9" fmla="*/ 5635 h 10177"/>
                <a:gd name="connsiteX10" fmla="*/ 1371 w 10000"/>
                <a:gd name="connsiteY10" fmla="*/ 6578 h 10177"/>
                <a:gd name="connsiteX11" fmla="*/ 2327 w 10000"/>
                <a:gd name="connsiteY11" fmla="*/ 7238 h 10177"/>
                <a:gd name="connsiteX12" fmla="*/ 3545 w 10000"/>
                <a:gd name="connsiteY12" fmla="*/ 7872 h 10177"/>
                <a:gd name="connsiteX13" fmla="*/ 4797 w 10000"/>
                <a:gd name="connsiteY13" fmla="*/ 8557 h 10177"/>
                <a:gd name="connsiteX14" fmla="*/ 6066 w 10000"/>
                <a:gd name="connsiteY14" fmla="*/ 9192 h 10177"/>
                <a:gd name="connsiteX15" fmla="*/ 7234 w 10000"/>
                <a:gd name="connsiteY15" fmla="*/ 9817 h 10177"/>
                <a:gd name="connsiteX16" fmla="*/ 8139 w 10000"/>
                <a:gd name="connsiteY16" fmla="*/ 10117 h 10177"/>
                <a:gd name="connsiteX17" fmla="*/ 8883 w 10000"/>
                <a:gd name="connsiteY17" fmla="*/ 10074 h 10177"/>
                <a:gd name="connsiteX18" fmla="*/ 9112 w 10000"/>
                <a:gd name="connsiteY18" fmla="*/ 9500 h 10177"/>
                <a:gd name="connsiteX19" fmla="*/ 9239 w 10000"/>
                <a:gd name="connsiteY19" fmla="*/ 8772 h 10177"/>
                <a:gd name="connsiteX20" fmla="*/ 9433 w 10000"/>
                <a:gd name="connsiteY20" fmla="*/ 8043 h 10177"/>
                <a:gd name="connsiteX21" fmla="*/ 9679 w 10000"/>
                <a:gd name="connsiteY21" fmla="*/ 7503 h 10177"/>
                <a:gd name="connsiteX22" fmla="*/ 10000 w 10000"/>
                <a:gd name="connsiteY22" fmla="*/ 6964 h 10177"/>
                <a:gd name="connsiteX0" fmla="*/ 1145 w 10000"/>
                <a:gd name="connsiteY0" fmla="*/ 1074 h 10177"/>
                <a:gd name="connsiteX1" fmla="*/ 1115 w 10000"/>
                <a:gd name="connsiteY1" fmla="*/ 527 h 10177"/>
                <a:gd name="connsiteX2" fmla="*/ 813 w 10000"/>
                <a:gd name="connsiteY2" fmla="*/ 76 h 10177"/>
                <a:gd name="connsiteX3" fmla="*/ 212 w 10000"/>
                <a:gd name="connsiteY3" fmla="*/ 128 h 10177"/>
                <a:gd name="connsiteX4" fmla="*/ 17 w 10000"/>
                <a:gd name="connsiteY4" fmla="*/ 845 h 10177"/>
                <a:gd name="connsiteX5" fmla="*/ 85 w 10000"/>
                <a:gd name="connsiteY5" fmla="*/ 1317 h 10177"/>
                <a:gd name="connsiteX6" fmla="*/ 355 w 10000"/>
                <a:gd name="connsiteY6" fmla="*/ 2139 h 10177"/>
                <a:gd name="connsiteX7" fmla="*/ 482 w 10000"/>
                <a:gd name="connsiteY7" fmla="*/ 3228 h 10177"/>
                <a:gd name="connsiteX8" fmla="*/ 685 w 10000"/>
                <a:gd name="connsiteY8" fmla="*/ 4359 h 10177"/>
                <a:gd name="connsiteX9" fmla="*/ 948 w 10000"/>
                <a:gd name="connsiteY9" fmla="*/ 5635 h 10177"/>
                <a:gd name="connsiteX10" fmla="*/ 1371 w 10000"/>
                <a:gd name="connsiteY10" fmla="*/ 6578 h 10177"/>
                <a:gd name="connsiteX11" fmla="*/ 2327 w 10000"/>
                <a:gd name="connsiteY11" fmla="*/ 7238 h 10177"/>
                <a:gd name="connsiteX12" fmla="*/ 3545 w 10000"/>
                <a:gd name="connsiteY12" fmla="*/ 7872 h 10177"/>
                <a:gd name="connsiteX13" fmla="*/ 4797 w 10000"/>
                <a:gd name="connsiteY13" fmla="*/ 8557 h 10177"/>
                <a:gd name="connsiteX14" fmla="*/ 6066 w 10000"/>
                <a:gd name="connsiteY14" fmla="*/ 9192 h 10177"/>
                <a:gd name="connsiteX15" fmla="*/ 7234 w 10000"/>
                <a:gd name="connsiteY15" fmla="*/ 9817 h 10177"/>
                <a:gd name="connsiteX16" fmla="*/ 8139 w 10000"/>
                <a:gd name="connsiteY16" fmla="*/ 10117 h 10177"/>
                <a:gd name="connsiteX17" fmla="*/ 8883 w 10000"/>
                <a:gd name="connsiteY17" fmla="*/ 10074 h 10177"/>
                <a:gd name="connsiteX18" fmla="*/ 9112 w 10000"/>
                <a:gd name="connsiteY18" fmla="*/ 9500 h 10177"/>
                <a:gd name="connsiteX19" fmla="*/ 9239 w 10000"/>
                <a:gd name="connsiteY19" fmla="*/ 8772 h 10177"/>
                <a:gd name="connsiteX20" fmla="*/ 9433 w 10000"/>
                <a:gd name="connsiteY20" fmla="*/ 8043 h 10177"/>
                <a:gd name="connsiteX21" fmla="*/ 9679 w 10000"/>
                <a:gd name="connsiteY21" fmla="*/ 7503 h 10177"/>
                <a:gd name="connsiteX22" fmla="*/ 10000 w 10000"/>
                <a:gd name="connsiteY22" fmla="*/ 6964 h 10177"/>
                <a:gd name="connsiteX0" fmla="*/ 1145 w 10000"/>
                <a:gd name="connsiteY0" fmla="*/ 1074 h 10177"/>
                <a:gd name="connsiteX1" fmla="*/ 1115 w 10000"/>
                <a:gd name="connsiteY1" fmla="*/ 527 h 10177"/>
                <a:gd name="connsiteX2" fmla="*/ 813 w 10000"/>
                <a:gd name="connsiteY2" fmla="*/ 76 h 10177"/>
                <a:gd name="connsiteX3" fmla="*/ 212 w 10000"/>
                <a:gd name="connsiteY3" fmla="*/ 128 h 10177"/>
                <a:gd name="connsiteX4" fmla="*/ 17 w 10000"/>
                <a:gd name="connsiteY4" fmla="*/ 845 h 10177"/>
                <a:gd name="connsiteX5" fmla="*/ 85 w 10000"/>
                <a:gd name="connsiteY5" fmla="*/ 1317 h 10177"/>
                <a:gd name="connsiteX6" fmla="*/ 355 w 10000"/>
                <a:gd name="connsiteY6" fmla="*/ 2139 h 10177"/>
                <a:gd name="connsiteX7" fmla="*/ 482 w 10000"/>
                <a:gd name="connsiteY7" fmla="*/ 3228 h 10177"/>
                <a:gd name="connsiteX8" fmla="*/ 685 w 10000"/>
                <a:gd name="connsiteY8" fmla="*/ 4359 h 10177"/>
                <a:gd name="connsiteX9" fmla="*/ 948 w 10000"/>
                <a:gd name="connsiteY9" fmla="*/ 5635 h 10177"/>
                <a:gd name="connsiteX10" fmla="*/ 1371 w 10000"/>
                <a:gd name="connsiteY10" fmla="*/ 6578 h 10177"/>
                <a:gd name="connsiteX11" fmla="*/ 2327 w 10000"/>
                <a:gd name="connsiteY11" fmla="*/ 7238 h 10177"/>
                <a:gd name="connsiteX12" fmla="*/ 3545 w 10000"/>
                <a:gd name="connsiteY12" fmla="*/ 7872 h 10177"/>
                <a:gd name="connsiteX13" fmla="*/ 4797 w 10000"/>
                <a:gd name="connsiteY13" fmla="*/ 8557 h 10177"/>
                <a:gd name="connsiteX14" fmla="*/ 6066 w 10000"/>
                <a:gd name="connsiteY14" fmla="*/ 9192 h 10177"/>
                <a:gd name="connsiteX15" fmla="*/ 7234 w 10000"/>
                <a:gd name="connsiteY15" fmla="*/ 9817 h 10177"/>
                <a:gd name="connsiteX16" fmla="*/ 8139 w 10000"/>
                <a:gd name="connsiteY16" fmla="*/ 10117 h 10177"/>
                <a:gd name="connsiteX17" fmla="*/ 8883 w 10000"/>
                <a:gd name="connsiteY17" fmla="*/ 10074 h 10177"/>
                <a:gd name="connsiteX18" fmla="*/ 9112 w 10000"/>
                <a:gd name="connsiteY18" fmla="*/ 9500 h 10177"/>
                <a:gd name="connsiteX19" fmla="*/ 9239 w 10000"/>
                <a:gd name="connsiteY19" fmla="*/ 8772 h 10177"/>
                <a:gd name="connsiteX20" fmla="*/ 9433 w 10000"/>
                <a:gd name="connsiteY20" fmla="*/ 8043 h 10177"/>
                <a:gd name="connsiteX21" fmla="*/ 9679 w 10000"/>
                <a:gd name="connsiteY21" fmla="*/ 7503 h 10177"/>
                <a:gd name="connsiteX22" fmla="*/ 10000 w 10000"/>
                <a:gd name="connsiteY22" fmla="*/ 6964 h 10177"/>
                <a:gd name="connsiteX0" fmla="*/ 1145 w 10000"/>
                <a:gd name="connsiteY0" fmla="*/ 1074 h 10177"/>
                <a:gd name="connsiteX1" fmla="*/ 1115 w 10000"/>
                <a:gd name="connsiteY1" fmla="*/ 527 h 10177"/>
                <a:gd name="connsiteX2" fmla="*/ 813 w 10000"/>
                <a:gd name="connsiteY2" fmla="*/ 76 h 10177"/>
                <a:gd name="connsiteX3" fmla="*/ 212 w 10000"/>
                <a:gd name="connsiteY3" fmla="*/ 128 h 10177"/>
                <a:gd name="connsiteX4" fmla="*/ 17 w 10000"/>
                <a:gd name="connsiteY4" fmla="*/ 845 h 10177"/>
                <a:gd name="connsiteX5" fmla="*/ 85 w 10000"/>
                <a:gd name="connsiteY5" fmla="*/ 1317 h 10177"/>
                <a:gd name="connsiteX6" fmla="*/ 355 w 10000"/>
                <a:gd name="connsiteY6" fmla="*/ 2139 h 10177"/>
                <a:gd name="connsiteX7" fmla="*/ 482 w 10000"/>
                <a:gd name="connsiteY7" fmla="*/ 3228 h 10177"/>
                <a:gd name="connsiteX8" fmla="*/ 685 w 10000"/>
                <a:gd name="connsiteY8" fmla="*/ 4359 h 10177"/>
                <a:gd name="connsiteX9" fmla="*/ 948 w 10000"/>
                <a:gd name="connsiteY9" fmla="*/ 5635 h 10177"/>
                <a:gd name="connsiteX10" fmla="*/ 1371 w 10000"/>
                <a:gd name="connsiteY10" fmla="*/ 6578 h 10177"/>
                <a:gd name="connsiteX11" fmla="*/ 2327 w 10000"/>
                <a:gd name="connsiteY11" fmla="*/ 7238 h 10177"/>
                <a:gd name="connsiteX12" fmla="*/ 3545 w 10000"/>
                <a:gd name="connsiteY12" fmla="*/ 7872 h 10177"/>
                <a:gd name="connsiteX13" fmla="*/ 4797 w 10000"/>
                <a:gd name="connsiteY13" fmla="*/ 8557 h 10177"/>
                <a:gd name="connsiteX14" fmla="*/ 6066 w 10000"/>
                <a:gd name="connsiteY14" fmla="*/ 9192 h 10177"/>
                <a:gd name="connsiteX15" fmla="*/ 7234 w 10000"/>
                <a:gd name="connsiteY15" fmla="*/ 9817 h 10177"/>
                <a:gd name="connsiteX16" fmla="*/ 8139 w 10000"/>
                <a:gd name="connsiteY16" fmla="*/ 10117 h 10177"/>
                <a:gd name="connsiteX17" fmla="*/ 8883 w 10000"/>
                <a:gd name="connsiteY17" fmla="*/ 10074 h 10177"/>
                <a:gd name="connsiteX18" fmla="*/ 9112 w 10000"/>
                <a:gd name="connsiteY18" fmla="*/ 9500 h 10177"/>
                <a:gd name="connsiteX19" fmla="*/ 9239 w 10000"/>
                <a:gd name="connsiteY19" fmla="*/ 8772 h 10177"/>
                <a:gd name="connsiteX20" fmla="*/ 9433 w 10000"/>
                <a:gd name="connsiteY20" fmla="*/ 8043 h 10177"/>
                <a:gd name="connsiteX21" fmla="*/ 9679 w 10000"/>
                <a:gd name="connsiteY21" fmla="*/ 7503 h 10177"/>
                <a:gd name="connsiteX22" fmla="*/ 10000 w 10000"/>
                <a:gd name="connsiteY22" fmla="*/ 6964 h 10177"/>
                <a:gd name="connsiteX0" fmla="*/ 1148 w 10003"/>
                <a:gd name="connsiteY0" fmla="*/ 1108 h 10211"/>
                <a:gd name="connsiteX1" fmla="*/ 1118 w 10003"/>
                <a:gd name="connsiteY1" fmla="*/ 561 h 10211"/>
                <a:gd name="connsiteX2" fmla="*/ 816 w 10003"/>
                <a:gd name="connsiteY2" fmla="*/ 110 h 10211"/>
                <a:gd name="connsiteX3" fmla="*/ 215 w 10003"/>
                <a:gd name="connsiteY3" fmla="*/ 162 h 10211"/>
                <a:gd name="connsiteX4" fmla="*/ 20 w 10003"/>
                <a:gd name="connsiteY4" fmla="*/ 879 h 10211"/>
                <a:gd name="connsiteX5" fmla="*/ 88 w 10003"/>
                <a:gd name="connsiteY5" fmla="*/ 1351 h 10211"/>
                <a:gd name="connsiteX6" fmla="*/ 358 w 10003"/>
                <a:gd name="connsiteY6" fmla="*/ 2173 h 10211"/>
                <a:gd name="connsiteX7" fmla="*/ 485 w 10003"/>
                <a:gd name="connsiteY7" fmla="*/ 3262 h 10211"/>
                <a:gd name="connsiteX8" fmla="*/ 688 w 10003"/>
                <a:gd name="connsiteY8" fmla="*/ 4393 h 10211"/>
                <a:gd name="connsiteX9" fmla="*/ 951 w 10003"/>
                <a:gd name="connsiteY9" fmla="*/ 5669 h 10211"/>
                <a:gd name="connsiteX10" fmla="*/ 1374 w 10003"/>
                <a:gd name="connsiteY10" fmla="*/ 6612 h 10211"/>
                <a:gd name="connsiteX11" fmla="*/ 2330 w 10003"/>
                <a:gd name="connsiteY11" fmla="*/ 7272 h 10211"/>
                <a:gd name="connsiteX12" fmla="*/ 3548 w 10003"/>
                <a:gd name="connsiteY12" fmla="*/ 7906 h 10211"/>
                <a:gd name="connsiteX13" fmla="*/ 4800 w 10003"/>
                <a:gd name="connsiteY13" fmla="*/ 8591 h 10211"/>
                <a:gd name="connsiteX14" fmla="*/ 6069 w 10003"/>
                <a:gd name="connsiteY14" fmla="*/ 9226 h 10211"/>
                <a:gd name="connsiteX15" fmla="*/ 7237 w 10003"/>
                <a:gd name="connsiteY15" fmla="*/ 9851 h 10211"/>
                <a:gd name="connsiteX16" fmla="*/ 8142 w 10003"/>
                <a:gd name="connsiteY16" fmla="*/ 10151 h 10211"/>
                <a:gd name="connsiteX17" fmla="*/ 8886 w 10003"/>
                <a:gd name="connsiteY17" fmla="*/ 10108 h 10211"/>
                <a:gd name="connsiteX18" fmla="*/ 9115 w 10003"/>
                <a:gd name="connsiteY18" fmla="*/ 9534 h 10211"/>
                <a:gd name="connsiteX19" fmla="*/ 9242 w 10003"/>
                <a:gd name="connsiteY19" fmla="*/ 8806 h 10211"/>
                <a:gd name="connsiteX20" fmla="*/ 9436 w 10003"/>
                <a:gd name="connsiteY20" fmla="*/ 8077 h 10211"/>
                <a:gd name="connsiteX21" fmla="*/ 9682 w 10003"/>
                <a:gd name="connsiteY21" fmla="*/ 7537 h 10211"/>
                <a:gd name="connsiteX22" fmla="*/ 10003 w 10003"/>
                <a:gd name="connsiteY22" fmla="*/ 6998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242 w 10176"/>
                <a:gd name="connsiteY19" fmla="*/ 8806 h 10211"/>
                <a:gd name="connsiteX20" fmla="*/ 9436 w 10176"/>
                <a:gd name="connsiteY20" fmla="*/ 8077 h 10211"/>
                <a:gd name="connsiteX21" fmla="*/ 9682 w 10176"/>
                <a:gd name="connsiteY21" fmla="*/ 7537 h 10211"/>
                <a:gd name="connsiteX22" fmla="*/ 10176 w 10176"/>
                <a:gd name="connsiteY22" fmla="*/ 7072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242 w 10176"/>
                <a:gd name="connsiteY19" fmla="*/ 8806 h 10211"/>
                <a:gd name="connsiteX20" fmla="*/ 9436 w 10176"/>
                <a:gd name="connsiteY20" fmla="*/ 8077 h 10211"/>
                <a:gd name="connsiteX21" fmla="*/ 9811 w 10176"/>
                <a:gd name="connsiteY21" fmla="*/ 7668 h 10211"/>
                <a:gd name="connsiteX22" fmla="*/ 10176 w 10176"/>
                <a:gd name="connsiteY22" fmla="*/ 7072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242 w 10176"/>
                <a:gd name="connsiteY19" fmla="*/ 8806 h 10211"/>
                <a:gd name="connsiteX20" fmla="*/ 9506 w 10176"/>
                <a:gd name="connsiteY20" fmla="*/ 8203 h 10211"/>
                <a:gd name="connsiteX21" fmla="*/ 9811 w 10176"/>
                <a:gd name="connsiteY21" fmla="*/ 7668 h 10211"/>
                <a:gd name="connsiteX22" fmla="*/ 10176 w 10176"/>
                <a:gd name="connsiteY22" fmla="*/ 7072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242 w 10176"/>
                <a:gd name="connsiteY19" fmla="*/ 8806 h 10211"/>
                <a:gd name="connsiteX20" fmla="*/ 9811 w 10176"/>
                <a:gd name="connsiteY20" fmla="*/ 7668 h 10211"/>
                <a:gd name="connsiteX21" fmla="*/ 10176 w 10176"/>
                <a:gd name="connsiteY21" fmla="*/ 7072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811 w 10176"/>
                <a:gd name="connsiteY19" fmla="*/ 7668 h 10211"/>
                <a:gd name="connsiteX20" fmla="*/ 10176 w 10176"/>
                <a:gd name="connsiteY20" fmla="*/ 7072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811 w 10176"/>
                <a:gd name="connsiteY19" fmla="*/ 7668 h 10211"/>
                <a:gd name="connsiteX20" fmla="*/ 10176 w 10176"/>
                <a:gd name="connsiteY20" fmla="*/ 7072 h 10211"/>
                <a:gd name="connsiteX0" fmla="*/ 1148 w 10176"/>
                <a:gd name="connsiteY0" fmla="*/ 1108 h 10240"/>
                <a:gd name="connsiteX1" fmla="*/ 1118 w 10176"/>
                <a:gd name="connsiteY1" fmla="*/ 561 h 10240"/>
                <a:gd name="connsiteX2" fmla="*/ 816 w 10176"/>
                <a:gd name="connsiteY2" fmla="*/ 110 h 10240"/>
                <a:gd name="connsiteX3" fmla="*/ 215 w 10176"/>
                <a:gd name="connsiteY3" fmla="*/ 162 h 10240"/>
                <a:gd name="connsiteX4" fmla="*/ 20 w 10176"/>
                <a:gd name="connsiteY4" fmla="*/ 879 h 10240"/>
                <a:gd name="connsiteX5" fmla="*/ 88 w 10176"/>
                <a:gd name="connsiteY5" fmla="*/ 1351 h 10240"/>
                <a:gd name="connsiteX6" fmla="*/ 358 w 10176"/>
                <a:gd name="connsiteY6" fmla="*/ 2173 h 10240"/>
                <a:gd name="connsiteX7" fmla="*/ 485 w 10176"/>
                <a:gd name="connsiteY7" fmla="*/ 3262 h 10240"/>
                <a:gd name="connsiteX8" fmla="*/ 688 w 10176"/>
                <a:gd name="connsiteY8" fmla="*/ 4393 h 10240"/>
                <a:gd name="connsiteX9" fmla="*/ 951 w 10176"/>
                <a:gd name="connsiteY9" fmla="*/ 5669 h 10240"/>
                <a:gd name="connsiteX10" fmla="*/ 1374 w 10176"/>
                <a:gd name="connsiteY10" fmla="*/ 6612 h 10240"/>
                <a:gd name="connsiteX11" fmla="*/ 2330 w 10176"/>
                <a:gd name="connsiteY11" fmla="*/ 7272 h 10240"/>
                <a:gd name="connsiteX12" fmla="*/ 3548 w 10176"/>
                <a:gd name="connsiteY12" fmla="*/ 7906 h 10240"/>
                <a:gd name="connsiteX13" fmla="*/ 4800 w 10176"/>
                <a:gd name="connsiteY13" fmla="*/ 8591 h 10240"/>
                <a:gd name="connsiteX14" fmla="*/ 6069 w 10176"/>
                <a:gd name="connsiteY14" fmla="*/ 9226 h 10240"/>
                <a:gd name="connsiteX15" fmla="*/ 7237 w 10176"/>
                <a:gd name="connsiteY15" fmla="*/ 9851 h 10240"/>
                <a:gd name="connsiteX16" fmla="*/ 8142 w 10176"/>
                <a:gd name="connsiteY16" fmla="*/ 10151 h 10240"/>
                <a:gd name="connsiteX17" fmla="*/ 8886 w 10176"/>
                <a:gd name="connsiteY17" fmla="*/ 10108 h 10240"/>
                <a:gd name="connsiteX18" fmla="*/ 9228 w 10176"/>
                <a:gd name="connsiteY18" fmla="*/ 9362 h 10240"/>
                <a:gd name="connsiteX19" fmla="*/ 9811 w 10176"/>
                <a:gd name="connsiteY19" fmla="*/ 7668 h 10240"/>
                <a:gd name="connsiteX20" fmla="*/ 10176 w 10176"/>
                <a:gd name="connsiteY20" fmla="*/ 7072 h 10240"/>
                <a:gd name="connsiteX0" fmla="*/ 1148 w 10176"/>
                <a:gd name="connsiteY0" fmla="*/ 1108 h 10240"/>
                <a:gd name="connsiteX1" fmla="*/ 1118 w 10176"/>
                <a:gd name="connsiteY1" fmla="*/ 561 h 10240"/>
                <a:gd name="connsiteX2" fmla="*/ 816 w 10176"/>
                <a:gd name="connsiteY2" fmla="*/ 110 h 10240"/>
                <a:gd name="connsiteX3" fmla="*/ 215 w 10176"/>
                <a:gd name="connsiteY3" fmla="*/ 162 h 10240"/>
                <a:gd name="connsiteX4" fmla="*/ 20 w 10176"/>
                <a:gd name="connsiteY4" fmla="*/ 879 h 10240"/>
                <a:gd name="connsiteX5" fmla="*/ 88 w 10176"/>
                <a:gd name="connsiteY5" fmla="*/ 1351 h 10240"/>
                <a:gd name="connsiteX6" fmla="*/ 358 w 10176"/>
                <a:gd name="connsiteY6" fmla="*/ 2173 h 10240"/>
                <a:gd name="connsiteX7" fmla="*/ 485 w 10176"/>
                <a:gd name="connsiteY7" fmla="*/ 3262 h 10240"/>
                <a:gd name="connsiteX8" fmla="*/ 688 w 10176"/>
                <a:gd name="connsiteY8" fmla="*/ 4393 h 10240"/>
                <a:gd name="connsiteX9" fmla="*/ 951 w 10176"/>
                <a:gd name="connsiteY9" fmla="*/ 5669 h 10240"/>
                <a:gd name="connsiteX10" fmla="*/ 1374 w 10176"/>
                <a:gd name="connsiteY10" fmla="*/ 6612 h 10240"/>
                <a:gd name="connsiteX11" fmla="*/ 2330 w 10176"/>
                <a:gd name="connsiteY11" fmla="*/ 7272 h 10240"/>
                <a:gd name="connsiteX12" fmla="*/ 3548 w 10176"/>
                <a:gd name="connsiteY12" fmla="*/ 7906 h 10240"/>
                <a:gd name="connsiteX13" fmla="*/ 4800 w 10176"/>
                <a:gd name="connsiteY13" fmla="*/ 8591 h 10240"/>
                <a:gd name="connsiteX14" fmla="*/ 6069 w 10176"/>
                <a:gd name="connsiteY14" fmla="*/ 9226 h 10240"/>
                <a:gd name="connsiteX15" fmla="*/ 7237 w 10176"/>
                <a:gd name="connsiteY15" fmla="*/ 9851 h 10240"/>
                <a:gd name="connsiteX16" fmla="*/ 8142 w 10176"/>
                <a:gd name="connsiteY16" fmla="*/ 10151 h 10240"/>
                <a:gd name="connsiteX17" fmla="*/ 8886 w 10176"/>
                <a:gd name="connsiteY17" fmla="*/ 10108 h 10240"/>
                <a:gd name="connsiteX18" fmla="*/ 9228 w 10176"/>
                <a:gd name="connsiteY18" fmla="*/ 9362 h 10240"/>
                <a:gd name="connsiteX19" fmla="*/ 9491 w 10176"/>
                <a:gd name="connsiteY19" fmla="*/ 8206 h 10240"/>
                <a:gd name="connsiteX20" fmla="*/ 10176 w 10176"/>
                <a:gd name="connsiteY20" fmla="*/ 7072 h 10240"/>
                <a:gd name="connsiteX0" fmla="*/ 1148 w 10135"/>
                <a:gd name="connsiteY0" fmla="*/ 1108 h 10240"/>
                <a:gd name="connsiteX1" fmla="*/ 1118 w 10135"/>
                <a:gd name="connsiteY1" fmla="*/ 561 h 10240"/>
                <a:gd name="connsiteX2" fmla="*/ 816 w 10135"/>
                <a:gd name="connsiteY2" fmla="*/ 110 h 10240"/>
                <a:gd name="connsiteX3" fmla="*/ 215 w 10135"/>
                <a:gd name="connsiteY3" fmla="*/ 162 h 10240"/>
                <a:gd name="connsiteX4" fmla="*/ 20 w 10135"/>
                <a:gd name="connsiteY4" fmla="*/ 879 h 10240"/>
                <a:gd name="connsiteX5" fmla="*/ 88 w 10135"/>
                <a:gd name="connsiteY5" fmla="*/ 1351 h 10240"/>
                <a:gd name="connsiteX6" fmla="*/ 358 w 10135"/>
                <a:gd name="connsiteY6" fmla="*/ 2173 h 10240"/>
                <a:gd name="connsiteX7" fmla="*/ 485 w 10135"/>
                <a:gd name="connsiteY7" fmla="*/ 3262 h 10240"/>
                <a:gd name="connsiteX8" fmla="*/ 688 w 10135"/>
                <a:gd name="connsiteY8" fmla="*/ 4393 h 10240"/>
                <a:gd name="connsiteX9" fmla="*/ 951 w 10135"/>
                <a:gd name="connsiteY9" fmla="*/ 5669 h 10240"/>
                <a:gd name="connsiteX10" fmla="*/ 1374 w 10135"/>
                <a:gd name="connsiteY10" fmla="*/ 6612 h 10240"/>
                <a:gd name="connsiteX11" fmla="*/ 2330 w 10135"/>
                <a:gd name="connsiteY11" fmla="*/ 7272 h 10240"/>
                <a:gd name="connsiteX12" fmla="*/ 3548 w 10135"/>
                <a:gd name="connsiteY12" fmla="*/ 7906 h 10240"/>
                <a:gd name="connsiteX13" fmla="*/ 4800 w 10135"/>
                <a:gd name="connsiteY13" fmla="*/ 8591 h 10240"/>
                <a:gd name="connsiteX14" fmla="*/ 6069 w 10135"/>
                <a:gd name="connsiteY14" fmla="*/ 9226 h 10240"/>
                <a:gd name="connsiteX15" fmla="*/ 7237 w 10135"/>
                <a:gd name="connsiteY15" fmla="*/ 9851 h 10240"/>
                <a:gd name="connsiteX16" fmla="*/ 8142 w 10135"/>
                <a:gd name="connsiteY16" fmla="*/ 10151 h 10240"/>
                <a:gd name="connsiteX17" fmla="*/ 8886 w 10135"/>
                <a:gd name="connsiteY17" fmla="*/ 10108 h 10240"/>
                <a:gd name="connsiteX18" fmla="*/ 9228 w 10135"/>
                <a:gd name="connsiteY18" fmla="*/ 9362 h 10240"/>
                <a:gd name="connsiteX19" fmla="*/ 9491 w 10135"/>
                <a:gd name="connsiteY19" fmla="*/ 8206 h 10240"/>
                <a:gd name="connsiteX20" fmla="*/ 10135 w 10135"/>
                <a:gd name="connsiteY20" fmla="*/ 7089 h 10240"/>
                <a:gd name="connsiteX0" fmla="*/ 1377 w 10135"/>
                <a:gd name="connsiteY0" fmla="*/ 1109 h 10240"/>
                <a:gd name="connsiteX1" fmla="*/ 1118 w 10135"/>
                <a:gd name="connsiteY1" fmla="*/ 561 h 10240"/>
                <a:gd name="connsiteX2" fmla="*/ 816 w 10135"/>
                <a:gd name="connsiteY2" fmla="*/ 110 h 10240"/>
                <a:gd name="connsiteX3" fmla="*/ 215 w 10135"/>
                <a:gd name="connsiteY3" fmla="*/ 162 h 10240"/>
                <a:gd name="connsiteX4" fmla="*/ 20 w 10135"/>
                <a:gd name="connsiteY4" fmla="*/ 879 h 10240"/>
                <a:gd name="connsiteX5" fmla="*/ 88 w 10135"/>
                <a:gd name="connsiteY5" fmla="*/ 1351 h 10240"/>
                <a:gd name="connsiteX6" fmla="*/ 358 w 10135"/>
                <a:gd name="connsiteY6" fmla="*/ 2173 h 10240"/>
                <a:gd name="connsiteX7" fmla="*/ 485 w 10135"/>
                <a:gd name="connsiteY7" fmla="*/ 3262 h 10240"/>
                <a:gd name="connsiteX8" fmla="*/ 688 w 10135"/>
                <a:gd name="connsiteY8" fmla="*/ 4393 h 10240"/>
                <a:gd name="connsiteX9" fmla="*/ 951 w 10135"/>
                <a:gd name="connsiteY9" fmla="*/ 5669 h 10240"/>
                <a:gd name="connsiteX10" fmla="*/ 1374 w 10135"/>
                <a:gd name="connsiteY10" fmla="*/ 6612 h 10240"/>
                <a:gd name="connsiteX11" fmla="*/ 2330 w 10135"/>
                <a:gd name="connsiteY11" fmla="*/ 7272 h 10240"/>
                <a:gd name="connsiteX12" fmla="*/ 3548 w 10135"/>
                <a:gd name="connsiteY12" fmla="*/ 7906 h 10240"/>
                <a:gd name="connsiteX13" fmla="*/ 4800 w 10135"/>
                <a:gd name="connsiteY13" fmla="*/ 8591 h 10240"/>
                <a:gd name="connsiteX14" fmla="*/ 6069 w 10135"/>
                <a:gd name="connsiteY14" fmla="*/ 9226 h 10240"/>
                <a:gd name="connsiteX15" fmla="*/ 7237 w 10135"/>
                <a:gd name="connsiteY15" fmla="*/ 9851 h 10240"/>
                <a:gd name="connsiteX16" fmla="*/ 8142 w 10135"/>
                <a:gd name="connsiteY16" fmla="*/ 10151 h 10240"/>
                <a:gd name="connsiteX17" fmla="*/ 8886 w 10135"/>
                <a:gd name="connsiteY17" fmla="*/ 10108 h 10240"/>
                <a:gd name="connsiteX18" fmla="*/ 9228 w 10135"/>
                <a:gd name="connsiteY18" fmla="*/ 9362 h 10240"/>
                <a:gd name="connsiteX19" fmla="*/ 9491 w 10135"/>
                <a:gd name="connsiteY19" fmla="*/ 8206 h 10240"/>
                <a:gd name="connsiteX20" fmla="*/ 10135 w 10135"/>
                <a:gd name="connsiteY20" fmla="*/ 7089 h 10240"/>
                <a:gd name="connsiteX0" fmla="*/ 1377 w 10135"/>
                <a:gd name="connsiteY0" fmla="*/ 1109 h 10240"/>
                <a:gd name="connsiteX1" fmla="*/ 1198 w 10135"/>
                <a:gd name="connsiteY1" fmla="*/ 438 h 10240"/>
                <a:gd name="connsiteX2" fmla="*/ 816 w 10135"/>
                <a:gd name="connsiteY2" fmla="*/ 110 h 10240"/>
                <a:gd name="connsiteX3" fmla="*/ 215 w 10135"/>
                <a:gd name="connsiteY3" fmla="*/ 162 h 10240"/>
                <a:gd name="connsiteX4" fmla="*/ 20 w 10135"/>
                <a:gd name="connsiteY4" fmla="*/ 879 h 10240"/>
                <a:gd name="connsiteX5" fmla="*/ 88 w 10135"/>
                <a:gd name="connsiteY5" fmla="*/ 1351 h 10240"/>
                <a:gd name="connsiteX6" fmla="*/ 358 w 10135"/>
                <a:gd name="connsiteY6" fmla="*/ 2173 h 10240"/>
                <a:gd name="connsiteX7" fmla="*/ 485 w 10135"/>
                <a:gd name="connsiteY7" fmla="*/ 3262 h 10240"/>
                <a:gd name="connsiteX8" fmla="*/ 688 w 10135"/>
                <a:gd name="connsiteY8" fmla="*/ 4393 h 10240"/>
                <a:gd name="connsiteX9" fmla="*/ 951 w 10135"/>
                <a:gd name="connsiteY9" fmla="*/ 5669 h 10240"/>
                <a:gd name="connsiteX10" fmla="*/ 1374 w 10135"/>
                <a:gd name="connsiteY10" fmla="*/ 6612 h 10240"/>
                <a:gd name="connsiteX11" fmla="*/ 2330 w 10135"/>
                <a:gd name="connsiteY11" fmla="*/ 7272 h 10240"/>
                <a:gd name="connsiteX12" fmla="*/ 3548 w 10135"/>
                <a:gd name="connsiteY12" fmla="*/ 7906 h 10240"/>
                <a:gd name="connsiteX13" fmla="*/ 4800 w 10135"/>
                <a:gd name="connsiteY13" fmla="*/ 8591 h 10240"/>
                <a:gd name="connsiteX14" fmla="*/ 6069 w 10135"/>
                <a:gd name="connsiteY14" fmla="*/ 9226 h 10240"/>
                <a:gd name="connsiteX15" fmla="*/ 7237 w 10135"/>
                <a:gd name="connsiteY15" fmla="*/ 9851 h 10240"/>
                <a:gd name="connsiteX16" fmla="*/ 8142 w 10135"/>
                <a:gd name="connsiteY16" fmla="*/ 10151 h 10240"/>
                <a:gd name="connsiteX17" fmla="*/ 8886 w 10135"/>
                <a:gd name="connsiteY17" fmla="*/ 10108 h 10240"/>
                <a:gd name="connsiteX18" fmla="*/ 9228 w 10135"/>
                <a:gd name="connsiteY18" fmla="*/ 9362 h 10240"/>
                <a:gd name="connsiteX19" fmla="*/ 9491 w 10135"/>
                <a:gd name="connsiteY19" fmla="*/ 8206 h 10240"/>
                <a:gd name="connsiteX20" fmla="*/ 10135 w 10135"/>
                <a:gd name="connsiteY20" fmla="*/ 7089 h 10240"/>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685 w 10132"/>
                <a:gd name="connsiteY8" fmla="*/ 4421 h 10268"/>
                <a:gd name="connsiteX9" fmla="*/ 948 w 10132"/>
                <a:gd name="connsiteY9" fmla="*/ 5697 h 10268"/>
                <a:gd name="connsiteX10" fmla="*/ 1371 w 10132"/>
                <a:gd name="connsiteY10" fmla="*/ 6640 h 10268"/>
                <a:gd name="connsiteX11" fmla="*/ 2327 w 10132"/>
                <a:gd name="connsiteY11" fmla="*/ 7300 h 10268"/>
                <a:gd name="connsiteX12" fmla="*/ 3545 w 10132"/>
                <a:gd name="connsiteY12" fmla="*/ 7934 h 10268"/>
                <a:gd name="connsiteX13" fmla="*/ 4797 w 10132"/>
                <a:gd name="connsiteY13" fmla="*/ 8619 h 10268"/>
                <a:gd name="connsiteX14" fmla="*/ 6066 w 10132"/>
                <a:gd name="connsiteY14" fmla="*/ 9254 h 10268"/>
                <a:gd name="connsiteX15" fmla="*/ 7234 w 10132"/>
                <a:gd name="connsiteY15" fmla="*/ 9879 h 10268"/>
                <a:gd name="connsiteX16" fmla="*/ 8139 w 10132"/>
                <a:gd name="connsiteY16" fmla="*/ 10179 h 10268"/>
                <a:gd name="connsiteX17" fmla="*/ 8883 w 10132"/>
                <a:gd name="connsiteY17" fmla="*/ 10136 h 10268"/>
                <a:gd name="connsiteX18" fmla="*/ 9225 w 10132"/>
                <a:gd name="connsiteY18" fmla="*/ 9390 h 10268"/>
                <a:gd name="connsiteX19" fmla="*/ 9488 w 10132"/>
                <a:gd name="connsiteY19" fmla="*/ 8234 h 10268"/>
                <a:gd name="connsiteX20" fmla="*/ 10132 w 10132"/>
                <a:gd name="connsiteY20"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685 w 10132"/>
                <a:gd name="connsiteY8" fmla="*/ 4421 h 10268"/>
                <a:gd name="connsiteX9" fmla="*/ 948 w 10132"/>
                <a:gd name="connsiteY9" fmla="*/ 5697 h 10268"/>
                <a:gd name="connsiteX10" fmla="*/ 1135 w 10132"/>
                <a:gd name="connsiteY10" fmla="*/ 6732 h 10268"/>
                <a:gd name="connsiteX11" fmla="*/ 2327 w 10132"/>
                <a:gd name="connsiteY11" fmla="*/ 7300 h 10268"/>
                <a:gd name="connsiteX12" fmla="*/ 3545 w 10132"/>
                <a:gd name="connsiteY12" fmla="*/ 7934 h 10268"/>
                <a:gd name="connsiteX13" fmla="*/ 4797 w 10132"/>
                <a:gd name="connsiteY13" fmla="*/ 8619 h 10268"/>
                <a:gd name="connsiteX14" fmla="*/ 6066 w 10132"/>
                <a:gd name="connsiteY14" fmla="*/ 9254 h 10268"/>
                <a:gd name="connsiteX15" fmla="*/ 7234 w 10132"/>
                <a:gd name="connsiteY15" fmla="*/ 9879 h 10268"/>
                <a:gd name="connsiteX16" fmla="*/ 8139 w 10132"/>
                <a:gd name="connsiteY16" fmla="*/ 10179 h 10268"/>
                <a:gd name="connsiteX17" fmla="*/ 8883 w 10132"/>
                <a:gd name="connsiteY17" fmla="*/ 10136 h 10268"/>
                <a:gd name="connsiteX18" fmla="*/ 9225 w 10132"/>
                <a:gd name="connsiteY18" fmla="*/ 9390 h 10268"/>
                <a:gd name="connsiteX19" fmla="*/ 9488 w 10132"/>
                <a:gd name="connsiteY19" fmla="*/ 8234 h 10268"/>
                <a:gd name="connsiteX20" fmla="*/ 10132 w 10132"/>
                <a:gd name="connsiteY20"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685 w 10132"/>
                <a:gd name="connsiteY8" fmla="*/ 4421 h 10268"/>
                <a:gd name="connsiteX9" fmla="*/ 825 w 10132"/>
                <a:gd name="connsiteY9" fmla="*/ 5687 h 10268"/>
                <a:gd name="connsiteX10" fmla="*/ 1135 w 10132"/>
                <a:gd name="connsiteY10" fmla="*/ 6732 h 10268"/>
                <a:gd name="connsiteX11" fmla="*/ 2327 w 10132"/>
                <a:gd name="connsiteY11" fmla="*/ 7300 h 10268"/>
                <a:gd name="connsiteX12" fmla="*/ 3545 w 10132"/>
                <a:gd name="connsiteY12" fmla="*/ 7934 h 10268"/>
                <a:gd name="connsiteX13" fmla="*/ 4797 w 10132"/>
                <a:gd name="connsiteY13" fmla="*/ 8619 h 10268"/>
                <a:gd name="connsiteX14" fmla="*/ 6066 w 10132"/>
                <a:gd name="connsiteY14" fmla="*/ 9254 h 10268"/>
                <a:gd name="connsiteX15" fmla="*/ 7234 w 10132"/>
                <a:gd name="connsiteY15" fmla="*/ 9879 h 10268"/>
                <a:gd name="connsiteX16" fmla="*/ 8139 w 10132"/>
                <a:gd name="connsiteY16" fmla="*/ 10179 h 10268"/>
                <a:gd name="connsiteX17" fmla="*/ 8883 w 10132"/>
                <a:gd name="connsiteY17" fmla="*/ 10136 h 10268"/>
                <a:gd name="connsiteX18" fmla="*/ 9225 w 10132"/>
                <a:gd name="connsiteY18" fmla="*/ 9390 h 10268"/>
                <a:gd name="connsiteX19" fmla="*/ 9488 w 10132"/>
                <a:gd name="connsiteY19" fmla="*/ 8234 h 10268"/>
                <a:gd name="connsiteX20" fmla="*/ 10132 w 10132"/>
                <a:gd name="connsiteY20"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623 w 10132"/>
                <a:gd name="connsiteY8" fmla="*/ 4304 h 10268"/>
                <a:gd name="connsiteX9" fmla="*/ 825 w 10132"/>
                <a:gd name="connsiteY9" fmla="*/ 5687 h 10268"/>
                <a:gd name="connsiteX10" fmla="*/ 1135 w 10132"/>
                <a:gd name="connsiteY10" fmla="*/ 6732 h 10268"/>
                <a:gd name="connsiteX11" fmla="*/ 2327 w 10132"/>
                <a:gd name="connsiteY11" fmla="*/ 7300 h 10268"/>
                <a:gd name="connsiteX12" fmla="*/ 3545 w 10132"/>
                <a:gd name="connsiteY12" fmla="*/ 7934 h 10268"/>
                <a:gd name="connsiteX13" fmla="*/ 4797 w 10132"/>
                <a:gd name="connsiteY13" fmla="*/ 8619 h 10268"/>
                <a:gd name="connsiteX14" fmla="*/ 6066 w 10132"/>
                <a:gd name="connsiteY14" fmla="*/ 9254 h 10268"/>
                <a:gd name="connsiteX15" fmla="*/ 7234 w 10132"/>
                <a:gd name="connsiteY15" fmla="*/ 9879 h 10268"/>
                <a:gd name="connsiteX16" fmla="*/ 8139 w 10132"/>
                <a:gd name="connsiteY16" fmla="*/ 10179 h 10268"/>
                <a:gd name="connsiteX17" fmla="*/ 8883 w 10132"/>
                <a:gd name="connsiteY17" fmla="*/ 10136 h 10268"/>
                <a:gd name="connsiteX18" fmla="*/ 9225 w 10132"/>
                <a:gd name="connsiteY18" fmla="*/ 9390 h 10268"/>
                <a:gd name="connsiteX19" fmla="*/ 9488 w 10132"/>
                <a:gd name="connsiteY19" fmla="*/ 8234 h 10268"/>
                <a:gd name="connsiteX20" fmla="*/ 10132 w 10132"/>
                <a:gd name="connsiteY20"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825 w 10132"/>
                <a:gd name="connsiteY8" fmla="*/ 5687 h 10268"/>
                <a:gd name="connsiteX9" fmla="*/ 1135 w 10132"/>
                <a:gd name="connsiteY9" fmla="*/ 6732 h 10268"/>
                <a:gd name="connsiteX10" fmla="*/ 2327 w 10132"/>
                <a:gd name="connsiteY10" fmla="*/ 7300 h 10268"/>
                <a:gd name="connsiteX11" fmla="*/ 3545 w 10132"/>
                <a:gd name="connsiteY11" fmla="*/ 7934 h 10268"/>
                <a:gd name="connsiteX12" fmla="*/ 4797 w 10132"/>
                <a:gd name="connsiteY12" fmla="*/ 8619 h 10268"/>
                <a:gd name="connsiteX13" fmla="*/ 6066 w 10132"/>
                <a:gd name="connsiteY13" fmla="*/ 9254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327 w 10132"/>
                <a:gd name="connsiteY10" fmla="*/ 7300 h 10268"/>
                <a:gd name="connsiteX11" fmla="*/ 3545 w 10132"/>
                <a:gd name="connsiteY11" fmla="*/ 7934 h 10268"/>
                <a:gd name="connsiteX12" fmla="*/ 4797 w 10132"/>
                <a:gd name="connsiteY12" fmla="*/ 8619 h 10268"/>
                <a:gd name="connsiteX13" fmla="*/ 6066 w 10132"/>
                <a:gd name="connsiteY13" fmla="*/ 9254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545 w 10132"/>
                <a:gd name="connsiteY11" fmla="*/ 7934 h 10268"/>
                <a:gd name="connsiteX12" fmla="*/ 4797 w 10132"/>
                <a:gd name="connsiteY12" fmla="*/ 8619 h 10268"/>
                <a:gd name="connsiteX13" fmla="*/ 6066 w 10132"/>
                <a:gd name="connsiteY13" fmla="*/ 9254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458 w 10132"/>
                <a:gd name="connsiteY11" fmla="*/ 8149 h 10268"/>
                <a:gd name="connsiteX12" fmla="*/ 4797 w 10132"/>
                <a:gd name="connsiteY12" fmla="*/ 8619 h 10268"/>
                <a:gd name="connsiteX13" fmla="*/ 6066 w 10132"/>
                <a:gd name="connsiteY13" fmla="*/ 9254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458 w 10132"/>
                <a:gd name="connsiteY11" fmla="*/ 8149 h 10268"/>
                <a:gd name="connsiteX12" fmla="*/ 4747 w 10132"/>
                <a:gd name="connsiteY12" fmla="*/ 8819 h 10268"/>
                <a:gd name="connsiteX13" fmla="*/ 6066 w 10132"/>
                <a:gd name="connsiteY13" fmla="*/ 9254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458 w 10132"/>
                <a:gd name="connsiteY11" fmla="*/ 8149 h 10268"/>
                <a:gd name="connsiteX12" fmla="*/ 4747 w 10132"/>
                <a:gd name="connsiteY12" fmla="*/ 8819 h 10268"/>
                <a:gd name="connsiteX13" fmla="*/ 5940 w 10132"/>
                <a:gd name="connsiteY13" fmla="*/ 9522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458 w 10132"/>
                <a:gd name="connsiteY11" fmla="*/ 8149 h 10268"/>
                <a:gd name="connsiteX12" fmla="*/ 4693 w 10132"/>
                <a:gd name="connsiteY12" fmla="*/ 8833 h 10268"/>
                <a:gd name="connsiteX13" fmla="*/ 5940 w 10132"/>
                <a:gd name="connsiteY13" fmla="*/ 9522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458 w 10132"/>
                <a:gd name="connsiteY11" fmla="*/ 8149 h 10268"/>
                <a:gd name="connsiteX12" fmla="*/ 4693 w 10132"/>
                <a:gd name="connsiteY12" fmla="*/ 8833 h 10268"/>
                <a:gd name="connsiteX13" fmla="*/ 5940 w 10132"/>
                <a:gd name="connsiteY13" fmla="*/ 9522 h 10268"/>
                <a:gd name="connsiteX14" fmla="*/ 6922 w 10132"/>
                <a:gd name="connsiteY14" fmla="*/ 1003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767"/>
                <a:gd name="connsiteX1" fmla="*/ 1195 w 10132"/>
                <a:gd name="connsiteY1" fmla="*/ 466 h 10767"/>
                <a:gd name="connsiteX2" fmla="*/ 820 w 10132"/>
                <a:gd name="connsiteY2" fmla="*/ 46 h 10767"/>
                <a:gd name="connsiteX3" fmla="*/ 212 w 10132"/>
                <a:gd name="connsiteY3" fmla="*/ 190 h 10767"/>
                <a:gd name="connsiteX4" fmla="*/ 17 w 10132"/>
                <a:gd name="connsiteY4" fmla="*/ 907 h 10767"/>
                <a:gd name="connsiteX5" fmla="*/ 85 w 10132"/>
                <a:gd name="connsiteY5" fmla="*/ 1379 h 10767"/>
                <a:gd name="connsiteX6" fmla="*/ 355 w 10132"/>
                <a:gd name="connsiteY6" fmla="*/ 2201 h 10767"/>
                <a:gd name="connsiteX7" fmla="*/ 482 w 10132"/>
                <a:gd name="connsiteY7" fmla="*/ 3290 h 10767"/>
                <a:gd name="connsiteX8" fmla="*/ 713 w 10132"/>
                <a:gd name="connsiteY8" fmla="*/ 5065 h 10767"/>
                <a:gd name="connsiteX9" fmla="*/ 1135 w 10132"/>
                <a:gd name="connsiteY9" fmla="*/ 6732 h 10767"/>
                <a:gd name="connsiteX10" fmla="*/ 2256 w 10132"/>
                <a:gd name="connsiteY10" fmla="*/ 7535 h 10767"/>
                <a:gd name="connsiteX11" fmla="*/ 3458 w 10132"/>
                <a:gd name="connsiteY11" fmla="*/ 8149 h 10767"/>
                <a:gd name="connsiteX12" fmla="*/ 4693 w 10132"/>
                <a:gd name="connsiteY12" fmla="*/ 8833 h 10767"/>
                <a:gd name="connsiteX13" fmla="*/ 5940 w 10132"/>
                <a:gd name="connsiteY13" fmla="*/ 9522 h 10767"/>
                <a:gd name="connsiteX14" fmla="*/ 6922 w 10132"/>
                <a:gd name="connsiteY14" fmla="*/ 10039 h 10767"/>
                <a:gd name="connsiteX15" fmla="*/ 8096 w 10132"/>
                <a:gd name="connsiteY15" fmla="*/ 10751 h 10767"/>
                <a:gd name="connsiteX16" fmla="*/ 8883 w 10132"/>
                <a:gd name="connsiteY16" fmla="*/ 10136 h 10767"/>
                <a:gd name="connsiteX17" fmla="*/ 9225 w 10132"/>
                <a:gd name="connsiteY17" fmla="*/ 9390 h 10767"/>
                <a:gd name="connsiteX18" fmla="*/ 9488 w 10132"/>
                <a:gd name="connsiteY18" fmla="*/ 8234 h 10767"/>
                <a:gd name="connsiteX19" fmla="*/ 10132 w 10132"/>
                <a:gd name="connsiteY19" fmla="*/ 7117 h 10767"/>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256 w 10132"/>
                <a:gd name="connsiteY10" fmla="*/ 7535 h 10759"/>
                <a:gd name="connsiteX11" fmla="*/ 3458 w 10132"/>
                <a:gd name="connsiteY11" fmla="*/ 8149 h 10759"/>
                <a:gd name="connsiteX12" fmla="*/ 4693 w 10132"/>
                <a:gd name="connsiteY12" fmla="*/ 8833 h 10759"/>
                <a:gd name="connsiteX13" fmla="*/ 5940 w 10132"/>
                <a:gd name="connsiteY13" fmla="*/ 9522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256 w 10132"/>
                <a:gd name="connsiteY10" fmla="*/ 7535 h 10759"/>
                <a:gd name="connsiteX11" fmla="*/ 3458 w 10132"/>
                <a:gd name="connsiteY11" fmla="*/ 8149 h 10759"/>
                <a:gd name="connsiteX12" fmla="*/ 4693 w 10132"/>
                <a:gd name="connsiteY12" fmla="*/ 8833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256 w 10132"/>
                <a:gd name="connsiteY10" fmla="*/ 7535 h 10759"/>
                <a:gd name="connsiteX11" fmla="*/ 3458 w 10132"/>
                <a:gd name="connsiteY11" fmla="*/ 8149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256 w 10132"/>
                <a:gd name="connsiteY10" fmla="*/ 7535 h 10759"/>
                <a:gd name="connsiteX11" fmla="*/ 3318 w 10132"/>
                <a:gd name="connsiteY11" fmla="*/ 8137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196 w 10132"/>
                <a:gd name="connsiteY10" fmla="*/ 7623 h 10759"/>
                <a:gd name="connsiteX11" fmla="*/ 3318 w 10132"/>
                <a:gd name="connsiteY11" fmla="*/ 8137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196 w 10132"/>
                <a:gd name="connsiteY10" fmla="*/ 7623 h 10759"/>
                <a:gd name="connsiteX11" fmla="*/ 3318 w 10132"/>
                <a:gd name="connsiteY11" fmla="*/ 8137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196 w 10132"/>
                <a:gd name="connsiteY10" fmla="*/ 7623 h 10759"/>
                <a:gd name="connsiteX11" fmla="*/ 3318 w 10132"/>
                <a:gd name="connsiteY11" fmla="*/ 8137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8976 w 10132"/>
                <a:gd name="connsiteY17" fmla="*/ 8678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196 w 10132"/>
                <a:gd name="connsiteY10" fmla="*/ 7623 h 10759"/>
                <a:gd name="connsiteX11" fmla="*/ 3318 w 10132"/>
                <a:gd name="connsiteY11" fmla="*/ 8137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8976 w 10132"/>
                <a:gd name="connsiteY17" fmla="*/ 8678 h 10759"/>
                <a:gd name="connsiteX18" fmla="*/ 10132 w 10132"/>
                <a:gd name="connsiteY18" fmla="*/ 7117 h 10759"/>
                <a:gd name="connsiteX0" fmla="*/ 1374 w 9609"/>
                <a:gd name="connsiteY0" fmla="*/ 1137 h 10759"/>
                <a:gd name="connsiteX1" fmla="*/ 1195 w 9609"/>
                <a:gd name="connsiteY1" fmla="*/ 466 h 10759"/>
                <a:gd name="connsiteX2" fmla="*/ 820 w 9609"/>
                <a:gd name="connsiteY2" fmla="*/ 46 h 10759"/>
                <a:gd name="connsiteX3" fmla="*/ 212 w 9609"/>
                <a:gd name="connsiteY3" fmla="*/ 190 h 10759"/>
                <a:gd name="connsiteX4" fmla="*/ 17 w 9609"/>
                <a:gd name="connsiteY4" fmla="*/ 907 h 10759"/>
                <a:gd name="connsiteX5" fmla="*/ 85 w 9609"/>
                <a:gd name="connsiteY5" fmla="*/ 1379 h 10759"/>
                <a:gd name="connsiteX6" fmla="*/ 355 w 9609"/>
                <a:gd name="connsiteY6" fmla="*/ 2201 h 10759"/>
                <a:gd name="connsiteX7" fmla="*/ 482 w 9609"/>
                <a:gd name="connsiteY7" fmla="*/ 3290 h 10759"/>
                <a:gd name="connsiteX8" fmla="*/ 713 w 9609"/>
                <a:gd name="connsiteY8" fmla="*/ 5065 h 10759"/>
                <a:gd name="connsiteX9" fmla="*/ 1135 w 9609"/>
                <a:gd name="connsiteY9" fmla="*/ 6732 h 10759"/>
                <a:gd name="connsiteX10" fmla="*/ 2196 w 9609"/>
                <a:gd name="connsiteY10" fmla="*/ 7623 h 10759"/>
                <a:gd name="connsiteX11" fmla="*/ 3318 w 9609"/>
                <a:gd name="connsiteY11" fmla="*/ 8137 h 10759"/>
                <a:gd name="connsiteX12" fmla="*/ 4535 w 9609"/>
                <a:gd name="connsiteY12" fmla="*/ 8820 h 10759"/>
                <a:gd name="connsiteX13" fmla="*/ 5747 w 9609"/>
                <a:gd name="connsiteY13" fmla="*/ 9506 h 10759"/>
                <a:gd name="connsiteX14" fmla="*/ 6830 w 9609"/>
                <a:gd name="connsiteY14" fmla="*/ 10087 h 10759"/>
                <a:gd name="connsiteX15" fmla="*/ 8096 w 9609"/>
                <a:gd name="connsiteY15" fmla="*/ 10751 h 10759"/>
                <a:gd name="connsiteX16" fmla="*/ 8883 w 9609"/>
                <a:gd name="connsiteY16" fmla="*/ 10136 h 10759"/>
                <a:gd name="connsiteX17" fmla="*/ 8976 w 9609"/>
                <a:gd name="connsiteY17" fmla="*/ 8678 h 10759"/>
                <a:gd name="connsiteX18" fmla="*/ 9609 w 9609"/>
                <a:gd name="connsiteY18" fmla="*/ 7570 h 10759"/>
                <a:gd name="connsiteX0" fmla="*/ 1430 w 9851"/>
                <a:gd name="connsiteY0" fmla="*/ 1057 h 10000"/>
                <a:gd name="connsiteX1" fmla="*/ 1244 w 9851"/>
                <a:gd name="connsiteY1" fmla="*/ 433 h 10000"/>
                <a:gd name="connsiteX2" fmla="*/ 853 w 9851"/>
                <a:gd name="connsiteY2" fmla="*/ 43 h 10000"/>
                <a:gd name="connsiteX3" fmla="*/ 221 w 9851"/>
                <a:gd name="connsiteY3" fmla="*/ 177 h 10000"/>
                <a:gd name="connsiteX4" fmla="*/ 18 w 9851"/>
                <a:gd name="connsiteY4" fmla="*/ 843 h 10000"/>
                <a:gd name="connsiteX5" fmla="*/ 88 w 9851"/>
                <a:gd name="connsiteY5" fmla="*/ 1282 h 10000"/>
                <a:gd name="connsiteX6" fmla="*/ 369 w 9851"/>
                <a:gd name="connsiteY6" fmla="*/ 2046 h 10000"/>
                <a:gd name="connsiteX7" fmla="*/ 502 w 9851"/>
                <a:gd name="connsiteY7" fmla="*/ 3058 h 10000"/>
                <a:gd name="connsiteX8" fmla="*/ 742 w 9851"/>
                <a:gd name="connsiteY8" fmla="*/ 4708 h 10000"/>
                <a:gd name="connsiteX9" fmla="*/ 1181 w 9851"/>
                <a:gd name="connsiteY9" fmla="*/ 6257 h 10000"/>
                <a:gd name="connsiteX10" fmla="*/ 2285 w 9851"/>
                <a:gd name="connsiteY10" fmla="*/ 7085 h 10000"/>
                <a:gd name="connsiteX11" fmla="*/ 3453 w 9851"/>
                <a:gd name="connsiteY11" fmla="*/ 7563 h 10000"/>
                <a:gd name="connsiteX12" fmla="*/ 4720 w 9851"/>
                <a:gd name="connsiteY12" fmla="*/ 8198 h 10000"/>
                <a:gd name="connsiteX13" fmla="*/ 5981 w 9851"/>
                <a:gd name="connsiteY13" fmla="*/ 8835 h 10000"/>
                <a:gd name="connsiteX14" fmla="*/ 7108 w 9851"/>
                <a:gd name="connsiteY14" fmla="*/ 9375 h 10000"/>
                <a:gd name="connsiteX15" fmla="*/ 8425 w 9851"/>
                <a:gd name="connsiteY15" fmla="*/ 9993 h 10000"/>
                <a:gd name="connsiteX16" fmla="*/ 9244 w 9851"/>
                <a:gd name="connsiteY16" fmla="*/ 9421 h 10000"/>
                <a:gd name="connsiteX17" fmla="*/ 9341 w 9851"/>
                <a:gd name="connsiteY17" fmla="*/ 8066 h 10000"/>
                <a:gd name="connsiteX18" fmla="*/ 9851 w 9851"/>
                <a:gd name="connsiteY18" fmla="*/ 71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51" h="10000">
                  <a:moveTo>
                    <a:pt x="1430" y="1057"/>
                  </a:moveTo>
                  <a:cubicBezTo>
                    <a:pt x="1412" y="1009"/>
                    <a:pt x="1339" y="602"/>
                    <a:pt x="1244" y="433"/>
                  </a:cubicBezTo>
                  <a:cubicBezTo>
                    <a:pt x="1148" y="264"/>
                    <a:pt x="1024" y="86"/>
                    <a:pt x="853" y="43"/>
                  </a:cubicBezTo>
                  <a:cubicBezTo>
                    <a:pt x="683" y="0"/>
                    <a:pt x="360" y="44"/>
                    <a:pt x="221" y="177"/>
                  </a:cubicBezTo>
                  <a:cubicBezTo>
                    <a:pt x="81" y="310"/>
                    <a:pt x="35" y="684"/>
                    <a:pt x="18" y="843"/>
                  </a:cubicBezTo>
                  <a:cubicBezTo>
                    <a:pt x="0" y="1003"/>
                    <a:pt x="26" y="1082"/>
                    <a:pt x="88" y="1282"/>
                  </a:cubicBezTo>
                  <a:cubicBezTo>
                    <a:pt x="150" y="1481"/>
                    <a:pt x="300" y="1751"/>
                    <a:pt x="369" y="2046"/>
                  </a:cubicBezTo>
                  <a:cubicBezTo>
                    <a:pt x="440" y="2340"/>
                    <a:pt x="439" y="2615"/>
                    <a:pt x="502" y="3058"/>
                  </a:cubicBezTo>
                  <a:cubicBezTo>
                    <a:pt x="564" y="3501"/>
                    <a:pt x="629" y="4174"/>
                    <a:pt x="742" y="4708"/>
                  </a:cubicBezTo>
                  <a:cubicBezTo>
                    <a:pt x="855" y="5241"/>
                    <a:pt x="924" y="5861"/>
                    <a:pt x="1181" y="6257"/>
                  </a:cubicBezTo>
                  <a:cubicBezTo>
                    <a:pt x="1438" y="6653"/>
                    <a:pt x="1846" y="6932"/>
                    <a:pt x="2285" y="7085"/>
                  </a:cubicBezTo>
                  <a:cubicBezTo>
                    <a:pt x="2725" y="7239"/>
                    <a:pt x="3058" y="7364"/>
                    <a:pt x="3453" y="7563"/>
                  </a:cubicBezTo>
                  <a:lnTo>
                    <a:pt x="4720" y="8198"/>
                  </a:lnTo>
                  <a:cubicBezTo>
                    <a:pt x="5141" y="8410"/>
                    <a:pt x="5616" y="8627"/>
                    <a:pt x="5981" y="8835"/>
                  </a:cubicBezTo>
                  <a:lnTo>
                    <a:pt x="7108" y="9375"/>
                  </a:lnTo>
                  <a:cubicBezTo>
                    <a:pt x="7516" y="9569"/>
                    <a:pt x="8070" y="9985"/>
                    <a:pt x="8425" y="9993"/>
                  </a:cubicBezTo>
                  <a:cubicBezTo>
                    <a:pt x="8781" y="10000"/>
                    <a:pt x="9091" y="9742"/>
                    <a:pt x="9244" y="9421"/>
                  </a:cubicBezTo>
                  <a:cubicBezTo>
                    <a:pt x="9397" y="9100"/>
                    <a:pt x="9240" y="8446"/>
                    <a:pt x="9341" y="8066"/>
                  </a:cubicBezTo>
                  <a:cubicBezTo>
                    <a:pt x="9442" y="7686"/>
                    <a:pt x="9600" y="7442"/>
                    <a:pt x="9851" y="7140"/>
                  </a:cubicBezTo>
                </a:path>
              </a:pathLst>
            </a:custGeom>
            <a:noFill/>
            <a:ln w="28575" cap="flat" cmpd="sng">
              <a:solidFill>
                <a:srgbClr val="FFFF00"/>
              </a:solidFill>
              <a:prstDash val="solid"/>
              <a:round/>
              <a:headEnd type="none" w="sm" len="sm"/>
              <a:tailEnd type="none" w="sm" len="sm"/>
            </a:ln>
          </p:spPr>
          <p:txBody>
            <a:bodyPr/>
            <a:lstStyle/>
            <a:p>
              <a:endParaRPr lang="el-GR"/>
            </a:p>
          </p:txBody>
        </p:sp>
        <p:grpSp>
          <p:nvGrpSpPr>
            <p:cNvPr id="18" name="Group 41"/>
            <p:cNvGrpSpPr>
              <a:grpSpLocks/>
            </p:cNvGrpSpPr>
            <p:nvPr/>
          </p:nvGrpSpPr>
          <p:grpSpPr bwMode="auto">
            <a:xfrm rot="342526">
              <a:off x="6256687" y="3373087"/>
              <a:ext cx="326992" cy="619565"/>
              <a:chOff x="5201" y="2764"/>
              <a:chExt cx="278" cy="468"/>
            </a:xfrm>
            <a:noFill/>
          </p:grpSpPr>
          <p:sp>
            <p:nvSpPr>
              <p:cNvPr id="24" name="Freeform 39"/>
              <p:cNvSpPr>
                <a:spLocks/>
              </p:cNvSpPr>
              <p:nvPr/>
            </p:nvSpPr>
            <p:spPr bwMode="auto">
              <a:xfrm>
                <a:off x="5312" y="2764"/>
                <a:ext cx="167" cy="225"/>
              </a:xfrm>
              <a:custGeom>
                <a:avLst/>
                <a:gdLst>
                  <a:gd name="T0" fmla="*/ 118 w 167"/>
                  <a:gd name="T1" fmla="*/ 224 h 225"/>
                  <a:gd name="T2" fmla="*/ 136 w 167"/>
                  <a:gd name="T3" fmla="*/ 197 h 225"/>
                  <a:gd name="T4" fmla="*/ 145 w 167"/>
                  <a:gd name="T5" fmla="*/ 177 h 225"/>
                  <a:gd name="T6" fmla="*/ 152 w 167"/>
                  <a:gd name="T7" fmla="*/ 163 h 225"/>
                  <a:gd name="T8" fmla="*/ 163 w 167"/>
                  <a:gd name="T9" fmla="*/ 107 h 225"/>
                  <a:gd name="T10" fmla="*/ 166 w 167"/>
                  <a:gd name="T11" fmla="*/ 34 h 225"/>
                  <a:gd name="T12" fmla="*/ 163 w 167"/>
                  <a:gd name="T13" fmla="*/ 16 h 225"/>
                  <a:gd name="T14" fmla="*/ 154 w 167"/>
                  <a:gd name="T15" fmla="*/ 5 h 225"/>
                  <a:gd name="T16" fmla="*/ 141 w 167"/>
                  <a:gd name="T17" fmla="*/ 0 h 225"/>
                  <a:gd name="T18" fmla="*/ 127 w 167"/>
                  <a:gd name="T19" fmla="*/ 14 h 225"/>
                  <a:gd name="T20" fmla="*/ 118 w 167"/>
                  <a:gd name="T21" fmla="*/ 39 h 225"/>
                  <a:gd name="T22" fmla="*/ 111 w 167"/>
                  <a:gd name="T23" fmla="*/ 57 h 225"/>
                  <a:gd name="T24" fmla="*/ 93 w 167"/>
                  <a:gd name="T25" fmla="*/ 80 h 225"/>
                  <a:gd name="T26" fmla="*/ 73 w 167"/>
                  <a:gd name="T27" fmla="*/ 93 h 225"/>
                  <a:gd name="T28" fmla="*/ 39 w 167"/>
                  <a:gd name="T29" fmla="*/ 116 h 225"/>
                  <a:gd name="T30" fmla="*/ 21 w 167"/>
                  <a:gd name="T31" fmla="*/ 125 h 225"/>
                  <a:gd name="T32" fmla="*/ 12 w 167"/>
                  <a:gd name="T33" fmla="*/ 138 h 225"/>
                  <a:gd name="T34" fmla="*/ 0 w 167"/>
                  <a:gd name="T35" fmla="*/ 168 h 225"/>
                  <a:gd name="T36" fmla="*/ 9 w 167"/>
                  <a:gd name="T37" fmla="*/ 172 h 225"/>
                  <a:gd name="T38" fmla="*/ 23 w 167"/>
                  <a:gd name="T39" fmla="*/ 172 h 225"/>
                  <a:gd name="T40" fmla="*/ 62 w 167"/>
                  <a:gd name="T41" fmla="*/ 159 h 225"/>
                  <a:gd name="T42" fmla="*/ 75 w 167"/>
                  <a:gd name="T43" fmla="*/ 152 h 225"/>
                  <a:gd name="T44" fmla="*/ 89 w 167"/>
                  <a:gd name="T45" fmla="*/ 152 h 225"/>
                  <a:gd name="T46" fmla="*/ 98 w 167"/>
                  <a:gd name="T47" fmla="*/ 161 h 225"/>
                  <a:gd name="T48" fmla="*/ 105 w 167"/>
                  <a:gd name="T49" fmla="*/ 197 h 225"/>
                  <a:gd name="T50" fmla="*/ 111 w 167"/>
                  <a:gd name="T51" fmla="*/ 213 h 225"/>
                  <a:gd name="T52" fmla="*/ 118 w 167"/>
                  <a:gd name="T53" fmla="*/ 224 h 2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
                  <a:gd name="T82" fmla="*/ 0 h 225"/>
                  <a:gd name="T83" fmla="*/ 167 w 167"/>
                  <a:gd name="T84" fmla="*/ 225 h 2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 h="225">
                    <a:moveTo>
                      <a:pt x="118" y="224"/>
                    </a:moveTo>
                    <a:lnTo>
                      <a:pt x="136" y="197"/>
                    </a:lnTo>
                    <a:lnTo>
                      <a:pt x="145" y="177"/>
                    </a:lnTo>
                    <a:lnTo>
                      <a:pt x="152" y="163"/>
                    </a:lnTo>
                    <a:lnTo>
                      <a:pt x="163" y="107"/>
                    </a:lnTo>
                    <a:lnTo>
                      <a:pt x="166" y="34"/>
                    </a:lnTo>
                    <a:lnTo>
                      <a:pt x="163" y="16"/>
                    </a:lnTo>
                    <a:lnTo>
                      <a:pt x="154" y="5"/>
                    </a:lnTo>
                    <a:lnTo>
                      <a:pt x="141" y="0"/>
                    </a:lnTo>
                    <a:lnTo>
                      <a:pt x="127" y="14"/>
                    </a:lnTo>
                    <a:lnTo>
                      <a:pt x="118" y="39"/>
                    </a:lnTo>
                    <a:lnTo>
                      <a:pt x="111" y="57"/>
                    </a:lnTo>
                    <a:lnTo>
                      <a:pt x="93" y="80"/>
                    </a:lnTo>
                    <a:lnTo>
                      <a:pt x="73" y="93"/>
                    </a:lnTo>
                    <a:lnTo>
                      <a:pt x="39" y="116"/>
                    </a:lnTo>
                    <a:lnTo>
                      <a:pt x="21" y="125"/>
                    </a:lnTo>
                    <a:lnTo>
                      <a:pt x="12" y="138"/>
                    </a:lnTo>
                    <a:lnTo>
                      <a:pt x="0" y="168"/>
                    </a:lnTo>
                    <a:lnTo>
                      <a:pt x="9" y="172"/>
                    </a:lnTo>
                    <a:lnTo>
                      <a:pt x="23" y="172"/>
                    </a:lnTo>
                    <a:lnTo>
                      <a:pt x="62" y="159"/>
                    </a:lnTo>
                    <a:lnTo>
                      <a:pt x="75" y="152"/>
                    </a:lnTo>
                    <a:lnTo>
                      <a:pt x="89" y="152"/>
                    </a:lnTo>
                    <a:lnTo>
                      <a:pt x="98" y="161"/>
                    </a:lnTo>
                    <a:lnTo>
                      <a:pt x="105" y="197"/>
                    </a:lnTo>
                    <a:lnTo>
                      <a:pt x="111" y="213"/>
                    </a:lnTo>
                    <a:lnTo>
                      <a:pt x="118" y="224"/>
                    </a:lnTo>
                  </a:path>
                </a:pathLst>
              </a:custGeom>
              <a:grpFill/>
              <a:ln w="25400" cap="rnd" cmpd="sng">
                <a:solidFill>
                  <a:srgbClr val="FFFF00"/>
                </a:solidFill>
                <a:prstDash val="solid"/>
                <a:round/>
                <a:headEnd/>
                <a:tailEnd/>
              </a:ln>
            </p:spPr>
            <p:txBody>
              <a:bodyPr/>
              <a:lstStyle/>
              <a:p>
                <a:endParaRPr lang="el-GR"/>
              </a:p>
            </p:txBody>
          </p:sp>
          <p:sp>
            <p:nvSpPr>
              <p:cNvPr id="25" name="Freeform 40"/>
              <p:cNvSpPr>
                <a:spLocks/>
              </p:cNvSpPr>
              <p:nvPr/>
            </p:nvSpPr>
            <p:spPr bwMode="auto">
              <a:xfrm>
                <a:off x="5201" y="2916"/>
                <a:ext cx="230" cy="316"/>
              </a:xfrm>
              <a:custGeom>
                <a:avLst/>
                <a:gdLst>
                  <a:gd name="T0" fmla="*/ 111 w 230"/>
                  <a:gd name="T1" fmla="*/ 16 h 316"/>
                  <a:gd name="T2" fmla="*/ 80 w 230"/>
                  <a:gd name="T3" fmla="*/ 72 h 316"/>
                  <a:gd name="T4" fmla="*/ 62 w 230"/>
                  <a:gd name="T5" fmla="*/ 111 h 316"/>
                  <a:gd name="T6" fmla="*/ 19 w 230"/>
                  <a:gd name="T7" fmla="*/ 197 h 316"/>
                  <a:gd name="T8" fmla="*/ 5 w 230"/>
                  <a:gd name="T9" fmla="*/ 251 h 316"/>
                  <a:gd name="T10" fmla="*/ 0 w 230"/>
                  <a:gd name="T11" fmla="*/ 285 h 316"/>
                  <a:gd name="T12" fmla="*/ 5 w 230"/>
                  <a:gd name="T13" fmla="*/ 301 h 316"/>
                  <a:gd name="T14" fmla="*/ 12 w 230"/>
                  <a:gd name="T15" fmla="*/ 310 h 316"/>
                  <a:gd name="T16" fmla="*/ 23 w 230"/>
                  <a:gd name="T17" fmla="*/ 315 h 316"/>
                  <a:gd name="T18" fmla="*/ 41 w 230"/>
                  <a:gd name="T19" fmla="*/ 315 h 316"/>
                  <a:gd name="T20" fmla="*/ 62 w 230"/>
                  <a:gd name="T21" fmla="*/ 299 h 316"/>
                  <a:gd name="T22" fmla="*/ 98 w 230"/>
                  <a:gd name="T23" fmla="*/ 269 h 316"/>
                  <a:gd name="T24" fmla="*/ 116 w 230"/>
                  <a:gd name="T25" fmla="*/ 249 h 316"/>
                  <a:gd name="T26" fmla="*/ 141 w 230"/>
                  <a:gd name="T27" fmla="*/ 213 h 316"/>
                  <a:gd name="T28" fmla="*/ 168 w 230"/>
                  <a:gd name="T29" fmla="*/ 172 h 316"/>
                  <a:gd name="T30" fmla="*/ 229 w 230"/>
                  <a:gd name="T31" fmla="*/ 72 h 316"/>
                  <a:gd name="T32" fmla="*/ 222 w 230"/>
                  <a:gd name="T33" fmla="*/ 61 h 316"/>
                  <a:gd name="T34" fmla="*/ 216 w 230"/>
                  <a:gd name="T35" fmla="*/ 45 h 316"/>
                  <a:gd name="T36" fmla="*/ 209 w 230"/>
                  <a:gd name="T37" fmla="*/ 9 h 316"/>
                  <a:gd name="T38" fmla="*/ 200 w 230"/>
                  <a:gd name="T39" fmla="*/ 0 h 316"/>
                  <a:gd name="T40" fmla="*/ 186 w 230"/>
                  <a:gd name="T41" fmla="*/ 0 h 316"/>
                  <a:gd name="T42" fmla="*/ 173 w 230"/>
                  <a:gd name="T43" fmla="*/ 7 h 316"/>
                  <a:gd name="T44" fmla="*/ 134 w 230"/>
                  <a:gd name="T45" fmla="*/ 20 h 316"/>
                  <a:gd name="T46" fmla="*/ 120 w 230"/>
                  <a:gd name="T47" fmla="*/ 20 h 316"/>
                  <a:gd name="T48" fmla="*/ 111 w 230"/>
                  <a:gd name="T49" fmla="*/ 16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0"/>
                  <a:gd name="T76" fmla="*/ 0 h 316"/>
                  <a:gd name="T77" fmla="*/ 230 w 230"/>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0" h="316">
                    <a:moveTo>
                      <a:pt x="111" y="16"/>
                    </a:moveTo>
                    <a:lnTo>
                      <a:pt x="80" y="72"/>
                    </a:lnTo>
                    <a:lnTo>
                      <a:pt x="62" y="111"/>
                    </a:lnTo>
                    <a:lnTo>
                      <a:pt x="19" y="197"/>
                    </a:lnTo>
                    <a:lnTo>
                      <a:pt x="5" y="251"/>
                    </a:lnTo>
                    <a:lnTo>
                      <a:pt x="0" y="285"/>
                    </a:lnTo>
                    <a:lnTo>
                      <a:pt x="5" y="301"/>
                    </a:lnTo>
                    <a:lnTo>
                      <a:pt x="12" y="310"/>
                    </a:lnTo>
                    <a:lnTo>
                      <a:pt x="23" y="315"/>
                    </a:lnTo>
                    <a:lnTo>
                      <a:pt x="41" y="315"/>
                    </a:lnTo>
                    <a:lnTo>
                      <a:pt x="62" y="299"/>
                    </a:lnTo>
                    <a:lnTo>
                      <a:pt x="98" y="269"/>
                    </a:lnTo>
                    <a:lnTo>
                      <a:pt x="116" y="249"/>
                    </a:lnTo>
                    <a:lnTo>
                      <a:pt x="141" y="213"/>
                    </a:lnTo>
                    <a:lnTo>
                      <a:pt x="168" y="172"/>
                    </a:lnTo>
                    <a:lnTo>
                      <a:pt x="229" y="72"/>
                    </a:lnTo>
                    <a:lnTo>
                      <a:pt x="222" y="61"/>
                    </a:lnTo>
                    <a:lnTo>
                      <a:pt x="216" y="45"/>
                    </a:lnTo>
                    <a:lnTo>
                      <a:pt x="209" y="9"/>
                    </a:lnTo>
                    <a:lnTo>
                      <a:pt x="200" y="0"/>
                    </a:lnTo>
                    <a:lnTo>
                      <a:pt x="186" y="0"/>
                    </a:lnTo>
                    <a:lnTo>
                      <a:pt x="173" y="7"/>
                    </a:lnTo>
                    <a:lnTo>
                      <a:pt x="134" y="20"/>
                    </a:lnTo>
                    <a:lnTo>
                      <a:pt x="120" y="20"/>
                    </a:lnTo>
                    <a:lnTo>
                      <a:pt x="111" y="16"/>
                    </a:lnTo>
                  </a:path>
                </a:pathLst>
              </a:custGeom>
              <a:grpFill/>
              <a:ln w="25400" cap="rnd" cmpd="sng">
                <a:solidFill>
                  <a:srgbClr val="FFFF00"/>
                </a:solidFill>
                <a:prstDash val="solid"/>
                <a:round/>
                <a:headEnd/>
                <a:tailEnd/>
              </a:ln>
            </p:spPr>
            <p:txBody>
              <a:bodyPr/>
              <a:lstStyle/>
              <a:p>
                <a:endParaRPr lang="el-GR"/>
              </a:p>
            </p:txBody>
          </p:sp>
        </p:grpSp>
        <p:grpSp>
          <p:nvGrpSpPr>
            <p:cNvPr id="20" name="Group 42"/>
            <p:cNvGrpSpPr/>
            <p:nvPr/>
          </p:nvGrpSpPr>
          <p:grpSpPr>
            <a:xfrm rot="20866538">
              <a:off x="5257889" y="3288092"/>
              <a:ext cx="482372" cy="630897"/>
              <a:chOff x="6919680" y="4587410"/>
              <a:chExt cx="561975" cy="735013"/>
            </a:xfrm>
            <a:noFill/>
          </p:grpSpPr>
          <p:sp>
            <p:nvSpPr>
              <p:cNvPr id="22" name="Freeform 46"/>
              <p:cNvSpPr>
                <a:spLocks/>
              </p:cNvSpPr>
              <p:nvPr/>
            </p:nvSpPr>
            <p:spPr bwMode="auto">
              <a:xfrm>
                <a:off x="7133992" y="4587410"/>
                <a:ext cx="347663" cy="323850"/>
              </a:xfrm>
              <a:custGeom>
                <a:avLst/>
                <a:gdLst>
                  <a:gd name="T0" fmla="*/ 0 w 246"/>
                  <a:gd name="T1" fmla="*/ 2147483647 h 204"/>
                  <a:gd name="T2" fmla="*/ 2147483647 w 246"/>
                  <a:gd name="T3" fmla="*/ 2147483647 h 204"/>
                  <a:gd name="T4" fmla="*/ 2147483647 w 246"/>
                  <a:gd name="T5" fmla="*/ 2147483647 h 204"/>
                  <a:gd name="T6" fmla="*/ 2147483647 w 246"/>
                  <a:gd name="T7" fmla="*/ 2147483647 h 204"/>
                  <a:gd name="T8" fmla="*/ 2147483647 w 246"/>
                  <a:gd name="T9" fmla="*/ 0 h 204"/>
                  <a:gd name="T10" fmla="*/ 2147483647 w 246"/>
                  <a:gd name="T11" fmla="*/ 2147483647 h 204"/>
                  <a:gd name="T12" fmla="*/ 2147483647 w 246"/>
                  <a:gd name="T13" fmla="*/ 2147483647 h 204"/>
                  <a:gd name="T14" fmla="*/ 2147483647 w 246"/>
                  <a:gd name="T15" fmla="*/ 2147483647 h 204"/>
                  <a:gd name="T16" fmla="*/ 2147483647 w 246"/>
                  <a:gd name="T17" fmla="*/ 2147483647 h 204"/>
                  <a:gd name="T18" fmla="*/ 2147483647 w 246"/>
                  <a:gd name="T19" fmla="*/ 2147483647 h 204"/>
                  <a:gd name="T20" fmla="*/ 2147483647 w 246"/>
                  <a:gd name="T21" fmla="*/ 2147483647 h 204"/>
                  <a:gd name="T22" fmla="*/ 2147483647 w 246"/>
                  <a:gd name="T23" fmla="*/ 2147483647 h 204"/>
                  <a:gd name="T24" fmla="*/ 2147483647 w 246"/>
                  <a:gd name="T25" fmla="*/ 2147483647 h 204"/>
                  <a:gd name="T26" fmla="*/ 2147483647 w 246"/>
                  <a:gd name="T27" fmla="*/ 2147483647 h 204"/>
                  <a:gd name="T28" fmla="*/ 2147483647 w 246"/>
                  <a:gd name="T29" fmla="*/ 2147483647 h 204"/>
                  <a:gd name="T30" fmla="*/ 2147483647 w 246"/>
                  <a:gd name="T31" fmla="*/ 2147483647 h 204"/>
                  <a:gd name="T32" fmla="*/ 2147483647 w 246"/>
                  <a:gd name="T33" fmla="*/ 2147483647 h 204"/>
                  <a:gd name="T34" fmla="*/ 2147483647 w 246"/>
                  <a:gd name="T35" fmla="*/ 2147483647 h 204"/>
                  <a:gd name="T36" fmla="*/ 2147483647 w 246"/>
                  <a:gd name="T37" fmla="*/ 2147483647 h 204"/>
                  <a:gd name="T38" fmla="*/ 2147483647 w 246"/>
                  <a:gd name="T39" fmla="*/ 2147483647 h 204"/>
                  <a:gd name="T40" fmla="*/ 2147483647 w 246"/>
                  <a:gd name="T41" fmla="*/ 2147483647 h 204"/>
                  <a:gd name="T42" fmla="*/ 2147483647 w 246"/>
                  <a:gd name="T43" fmla="*/ 2147483647 h 204"/>
                  <a:gd name="T44" fmla="*/ 2147483647 w 246"/>
                  <a:gd name="T45" fmla="*/ 2147483647 h 204"/>
                  <a:gd name="T46" fmla="*/ 2147483647 w 246"/>
                  <a:gd name="T47" fmla="*/ 2147483647 h 204"/>
                  <a:gd name="T48" fmla="*/ 2147483647 w 246"/>
                  <a:gd name="T49" fmla="*/ 2147483647 h 204"/>
                  <a:gd name="T50" fmla="*/ 2147483647 w 246"/>
                  <a:gd name="T51" fmla="*/ 2147483647 h 204"/>
                  <a:gd name="T52" fmla="*/ 2147483647 w 246"/>
                  <a:gd name="T53" fmla="*/ 2147483647 h 204"/>
                  <a:gd name="T54" fmla="*/ 2147483647 w 246"/>
                  <a:gd name="T55" fmla="*/ 2147483647 h 204"/>
                  <a:gd name="T56" fmla="*/ 2147483647 w 246"/>
                  <a:gd name="T57" fmla="*/ 2147483647 h 204"/>
                  <a:gd name="T58" fmla="*/ 2147483647 w 246"/>
                  <a:gd name="T59" fmla="*/ 2147483647 h 204"/>
                  <a:gd name="T60" fmla="*/ 0 w 246"/>
                  <a:gd name="T61" fmla="*/ 2147483647 h 2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204"/>
                  <a:gd name="T95" fmla="*/ 246 w 246"/>
                  <a:gd name="T96" fmla="*/ 204 h 2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204">
                    <a:moveTo>
                      <a:pt x="0" y="124"/>
                    </a:moveTo>
                    <a:lnTo>
                      <a:pt x="9" y="81"/>
                    </a:lnTo>
                    <a:lnTo>
                      <a:pt x="14" y="45"/>
                    </a:lnTo>
                    <a:lnTo>
                      <a:pt x="23" y="25"/>
                    </a:lnTo>
                    <a:lnTo>
                      <a:pt x="45" y="0"/>
                    </a:lnTo>
                    <a:lnTo>
                      <a:pt x="73" y="6"/>
                    </a:lnTo>
                    <a:lnTo>
                      <a:pt x="77" y="20"/>
                    </a:lnTo>
                    <a:lnTo>
                      <a:pt x="48" y="61"/>
                    </a:lnTo>
                    <a:lnTo>
                      <a:pt x="77" y="20"/>
                    </a:lnTo>
                    <a:lnTo>
                      <a:pt x="89" y="13"/>
                    </a:lnTo>
                    <a:lnTo>
                      <a:pt x="100" y="11"/>
                    </a:lnTo>
                    <a:lnTo>
                      <a:pt x="120" y="18"/>
                    </a:lnTo>
                    <a:lnTo>
                      <a:pt x="152" y="38"/>
                    </a:lnTo>
                    <a:lnTo>
                      <a:pt x="159" y="63"/>
                    </a:lnTo>
                    <a:lnTo>
                      <a:pt x="152" y="83"/>
                    </a:lnTo>
                    <a:lnTo>
                      <a:pt x="138" y="106"/>
                    </a:lnTo>
                    <a:lnTo>
                      <a:pt x="152" y="83"/>
                    </a:lnTo>
                    <a:lnTo>
                      <a:pt x="159" y="63"/>
                    </a:lnTo>
                    <a:lnTo>
                      <a:pt x="172" y="56"/>
                    </a:lnTo>
                    <a:lnTo>
                      <a:pt x="199" y="59"/>
                    </a:lnTo>
                    <a:lnTo>
                      <a:pt x="220" y="65"/>
                    </a:lnTo>
                    <a:lnTo>
                      <a:pt x="240" y="74"/>
                    </a:lnTo>
                    <a:lnTo>
                      <a:pt x="245" y="88"/>
                    </a:lnTo>
                    <a:lnTo>
                      <a:pt x="242" y="124"/>
                    </a:lnTo>
                    <a:lnTo>
                      <a:pt x="233" y="145"/>
                    </a:lnTo>
                    <a:lnTo>
                      <a:pt x="199" y="176"/>
                    </a:lnTo>
                    <a:lnTo>
                      <a:pt x="179" y="203"/>
                    </a:lnTo>
                    <a:lnTo>
                      <a:pt x="136" y="197"/>
                    </a:lnTo>
                    <a:lnTo>
                      <a:pt x="95" y="179"/>
                    </a:lnTo>
                    <a:lnTo>
                      <a:pt x="48" y="156"/>
                    </a:lnTo>
                    <a:lnTo>
                      <a:pt x="0" y="124"/>
                    </a:lnTo>
                  </a:path>
                </a:pathLst>
              </a:custGeom>
              <a:grpFill/>
              <a:ln w="25400" cap="rnd" cmpd="sng">
                <a:solidFill>
                  <a:srgbClr val="FFFF00"/>
                </a:solidFill>
                <a:prstDash val="solid"/>
                <a:round/>
                <a:headEnd/>
                <a:tailEnd/>
              </a:ln>
            </p:spPr>
            <p:txBody>
              <a:bodyPr/>
              <a:lstStyle/>
              <a:p>
                <a:endParaRPr lang="el-GR"/>
              </a:p>
            </p:txBody>
          </p:sp>
          <p:sp>
            <p:nvSpPr>
              <p:cNvPr id="23" name="Freeform 47"/>
              <p:cNvSpPr>
                <a:spLocks/>
              </p:cNvSpPr>
              <p:nvPr/>
            </p:nvSpPr>
            <p:spPr bwMode="auto">
              <a:xfrm>
                <a:off x="6919680" y="4784260"/>
                <a:ext cx="468312" cy="538163"/>
              </a:xfrm>
              <a:custGeom>
                <a:avLst/>
                <a:gdLst>
                  <a:gd name="T0" fmla="*/ 2147483647 w 332"/>
                  <a:gd name="T1" fmla="*/ 2147483647 h 339"/>
                  <a:gd name="T2" fmla="*/ 2147483647 w 332"/>
                  <a:gd name="T3" fmla="*/ 2147483647 h 339"/>
                  <a:gd name="T4" fmla="*/ 2147483647 w 332"/>
                  <a:gd name="T5" fmla="*/ 2147483647 h 339"/>
                  <a:gd name="T6" fmla="*/ 2147483647 w 332"/>
                  <a:gd name="T7" fmla="*/ 2147483647 h 339"/>
                  <a:gd name="T8" fmla="*/ 2147483647 w 332"/>
                  <a:gd name="T9" fmla="*/ 0 h 339"/>
                  <a:gd name="T10" fmla="*/ 2147483647 w 332"/>
                  <a:gd name="T11" fmla="*/ 2147483647 h 339"/>
                  <a:gd name="T12" fmla="*/ 2147483647 w 332"/>
                  <a:gd name="T13" fmla="*/ 2147483647 h 339"/>
                  <a:gd name="T14" fmla="*/ 2147483647 w 332"/>
                  <a:gd name="T15" fmla="*/ 2147483647 h 339"/>
                  <a:gd name="T16" fmla="*/ 2147483647 w 332"/>
                  <a:gd name="T17" fmla="*/ 2147483647 h 339"/>
                  <a:gd name="T18" fmla="*/ 0 w 332"/>
                  <a:gd name="T19" fmla="*/ 2147483647 h 339"/>
                  <a:gd name="T20" fmla="*/ 2147483647 w 332"/>
                  <a:gd name="T21" fmla="*/ 2147483647 h 339"/>
                  <a:gd name="T22" fmla="*/ 2147483647 w 332"/>
                  <a:gd name="T23" fmla="*/ 2147483647 h 339"/>
                  <a:gd name="T24" fmla="*/ 2147483647 w 332"/>
                  <a:gd name="T25" fmla="*/ 2147483647 h 339"/>
                  <a:gd name="T26" fmla="*/ 2147483647 w 332"/>
                  <a:gd name="T27" fmla="*/ 2147483647 h 339"/>
                  <a:gd name="T28" fmla="*/ 2147483647 w 332"/>
                  <a:gd name="T29" fmla="*/ 2147483647 h 339"/>
                  <a:gd name="T30" fmla="*/ 2147483647 w 332"/>
                  <a:gd name="T31" fmla="*/ 2147483647 h 339"/>
                  <a:gd name="T32" fmla="*/ 2147483647 w 332"/>
                  <a:gd name="T33" fmla="*/ 2147483647 h 339"/>
                  <a:gd name="T34" fmla="*/ 2147483647 w 332"/>
                  <a:gd name="T35" fmla="*/ 2147483647 h 339"/>
                  <a:gd name="T36" fmla="*/ 2147483647 w 332"/>
                  <a:gd name="T37" fmla="*/ 2147483647 h 339"/>
                  <a:gd name="T38" fmla="*/ 2147483647 w 332"/>
                  <a:gd name="T39" fmla="*/ 2147483647 h 339"/>
                  <a:gd name="T40" fmla="*/ 2147483647 w 332"/>
                  <a:gd name="T41" fmla="*/ 2147483647 h 339"/>
                  <a:gd name="T42" fmla="*/ 2147483647 w 332"/>
                  <a:gd name="T43" fmla="*/ 2147483647 h 339"/>
                  <a:gd name="T44" fmla="*/ 2147483647 w 332"/>
                  <a:gd name="T45" fmla="*/ 2147483647 h 339"/>
                  <a:gd name="T46" fmla="*/ 2147483647 w 332"/>
                  <a:gd name="T47" fmla="*/ 2147483647 h 339"/>
                  <a:gd name="T48" fmla="*/ 2147483647 w 332"/>
                  <a:gd name="T49" fmla="*/ 2147483647 h 339"/>
                  <a:gd name="T50" fmla="*/ 2147483647 w 332"/>
                  <a:gd name="T51" fmla="*/ 2147483647 h 339"/>
                  <a:gd name="T52" fmla="*/ 2147483647 w 332"/>
                  <a:gd name="T53" fmla="*/ 2147483647 h 339"/>
                  <a:gd name="T54" fmla="*/ 2147483647 w 332"/>
                  <a:gd name="T55" fmla="*/ 2147483647 h 339"/>
                  <a:gd name="T56" fmla="*/ 2147483647 w 332"/>
                  <a:gd name="T57" fmla="*/ 2147483647 h 339"/>
                  <a:gd name="T58" fmla="*/ 2147483647 w 332"/>
                  <a:gd name="T59" fmla="*/ 2147483647 h 339"/>
                  <a:gd name="T60" fmla="*/ 2147483647 w 332"/>
                  <a:gd name="T61" fmla="*/ 2147483647 h 339"/>
                  <a:gd name="T62" fmla="*/ 2147483647 w 332"/>
                  <a:gd name="T63" fmla="*/ 2147483647 h 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339"/>
                  <a:gd name="T98" fmla="*/ 332 w 332"/>
                  <a:gd name="T99" fmla="*/ 339 h 3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339">
                    <a:moveTo>
                      <a:pt x="331" y="79"/>
                    </a:moveTo>
                    <a:lnTo>
                      <a:pt x="288" y="73"/>
                    </a:lnTo>
                    <a:lnTo>
                      <a:pt x="247" y="55"/>
                    </a:lnTo>
                    <a:lnTo>
                      <a:pt x="200" y="32"/>
                    </a:lnTo>
                    <a:lnTo>
                      <a:pt x="152" y="0"/>
                    </a:lnTo>
                    <a:lnTo>
                      <a:pt x="132" y="50"/>
                    </a:lnTo>
                    <a:lnTo>
                      <a:pt x="75" y="122"/>
                    </a:lnTo>
                    <a:lnTo>
                      <a:pt x="34" y="199"/>
                    </a:lnTo>
                    <a:lnTo>
                      <a:pt x="5" y="233"/>
                    </a:lnTo>
                    <a:lnTo>
                      <a:pt x="0" y="265"/>
                    </a:lnTo>
                    <a:lnTo>
                      <a:pt x="7" y="274"/>
                    </a:lnTo>
                    <a:lnTo>
                      <a:pt x="32" y="270"/>
                    </a:lnTo>
                    <a:lnTo>
                      <a:pt x="57" y="256"/>
                    </a:lnTo>
                    <a:lnTo>
                      <a:pt x="91" y="213"/>
                    </a:lnTo>
                    <a:lnTo>
                      <a:pt x="197" y="127"/>
                    </a:lnTo>
                    <a:lnTo>
                      <a:pt x="202" y="136"/>
                    </a:lnTo>
                    <a:lnTo>
                      <a:pt x="207" y="154"/>
                    </a:lnTo>
                    <a:lnTo>
                      <a:pt x="202" y="179"/>
                    </a:lnTo>
                    <a:lnTo>
                      <a:pt x="188" y="209"/>
                    </a:lnTo>
                    <a:lnTo>
                      <a:pt x="161" y="256"/>
                    </a:lnTo>
                    <a:lnTo>
                      <a:pt x="136" y="283"/>
                    </a:lnTo>
                    <a:lnTo>
                      <a:pt x="121" y="310"/>
                    </a:lnTo>
                    <a:lnTo>
                      <a:pt x="125" y="331"/>
                    </a:lnTo>
                    <a:lnTo>
                      <a:pt x="136" y="338"/>
                    </a:lnTo>
                    <a:lnTo>
                      <a:pt x="161" y="333"/>
                    </a:lnTo>
                    <a:lnTo>
                      <a:pt x="207" y="301"/>
                    </a:lnTo>
                    <a:lnTo>
                      <a:pt x="245" y="270"/>
                    </a:lnTo>
                    <a:lnTo>
                      <a:pt x="259" y="252"/>
                    </a:lnTo>
                    <a:lnTo>
                      <a:pt x="277" y="211"/>
                    </a:lnTo>
                    <a:lnTo>
                      <a:pt x="288" y="156"/>
                    </a:lnTo>
                    <a:lnTo>
                      <a:pt x="304" y="122"/>
                    </a:lnTo>
                    <a:lnTo>
                      <a:pt x="331" y="79"/>
                    </a:lnTo>
                  </a:path>
                </a:pathLst>
              </a:custGeom>
              <a:grpFill/>
              <a:ln w="25400" cap="rnd" cmpd="sng">
                <a:solidFill>
                  <a:srgbClr val="FFFF00"/>
                </a:solidFill>
                <a:prstDash val="solid"/>
                <a:round/>
                <a:headEnd/>
                <a:tailEnd/>
              </a:ln>
            </p:spPr>
            <p:txBody>
              <a:bodyPr/>
              <a:lstStyle/>
              <a:p>
                <a:endParaRPr lang="el-GR"/>
              </a:p>
            </p:txBody>
          </p:sp>
        </p:grpSp>
        <p:sp>
          <p:nvSpPr>
            <p:cNvPr id="26" name="Freeform 17"/>
            <p:cNvSpPr>
              <a:spLocks/>
            </p:cNvSpPr>
            <p:nvPr/>
          </p:nvSpPr>
          <p:spPr bwMode="auto">
            <a:xfrm rot="21326996">
              <a:off x="1751572" y="2361170"/>
              <a:ext cx="2087998" cy="629963"/>
            </a:xfrm>
            <a:custGeom>
              <a:avLst/>
              <a:gdLst>
                <a:gd name="T0" fmla="*/ 1414 w 2957"/>
                <a:gd name="T1" fmla="*/ 2418 h 2488"/>
                <a:gd name="T2" fmla="*/ 1347 w 2957"/>
                <a:gd name="T3" fmla="*/ 2440 h 2488"/>
                <a:gd name="T4" fmla="*/ 1275 w 2957"/>
                <a:gd name="T5" fmla="*/ 2445 h 2488"/>
                <a:gd name="T6" fmla="*/ 1194 w 2957"/>
                <a:gd name="T7" fmla="*/ 2478 h 2488"/>
                <a:gd name="T8" fmla="*/ 1126 w 2957"/>
                <a:gd name="T9" fmla="*/ 2479 h 2488"/>
                <a:gd name="T10" fmla="*/ 1026 w 2957"/>
                <a:gd name="T11" fmla="*/ 2421 h 2488"/>
                <a:gd name="T12" fmla="*/ 908 w 2957"/>
                <a:gd name="T13" fmla="*/ 2418 h 2488"/>
                <a:gd name="T14" fmla="*/ 742 w 2957"/>
                <a:gd name="T15" fmla="*/ 2374 h 2488"/>
                <a:gd name="T16" fmla="*/ 555 w 2957"/>
                <a:gd name="T17" fmla="*/ 2291 h 2488"/>
                <a:gd name="T18" fmla="*/ 387 w 2957"/>
                <a:gd name="T19" fmla="*/ 2190 h 2488"/>
                <a:gd name="T20" fmla="*/ 229 w 2957"/>
                <a:gd name="T21" fmla="*/ 2080 h 2488"/>
                <a:gd name="T22" fmla="*/ 119 w 2957"/>
                <a:gd name="T23" fmla="*/ 1931 h 2488"/>
                <a:gd name="T24" fmla="*/ 26 w 2957"/>
                <a:gd name="T25" fmla="*/ 1711 h 2488"/>
                <a:gd name="T26" fmla="*/ 0 w 2957"/>
                <a:gd name="T27" fmla="*/ 1484 h 2488"/>
                <a:gd name="T28" fmla="*/ 26 w 2957"/>
                <a:gd name="T29" fmla="*/ 1239 h 2488"/>
                <a:gd name="T30" fmla="*/ 131 w 2957"/>
                <a:gd name="T31" fmla="*/ 890 h 2488"/>
                <a:gd name="T32" fmla="*/ 320 w 2957"/>
                <a:gd name="T33" fmla="*/ 568 h 2488"/>
                <a:gd name="T34" fmla="*/ 628 w 2957"/>
                <a:gd name="T35" fmla="*/ 262 h 2488"/>
                <a:gd name="T36" fmla="*/ 995 w 2957"/>
                <a:gd name="T37" fmla="*/ 61 h 2488"/>
                <a:gd name="T38" fmla="*/ 1467 w 2957"/>
                <a:gd name="T39" fmla="*/ 6 h 2488"/>
                <a:gd name="T40" fmla="*/ 2025 w 2957"/>
                <a:gd name="T41" fmla="*/ 96 h 2488"/>
                <a:gd name="T42" fmla="*/ 2444 w 2957"/>
                <a:gd name="T43" fmla="*/ 210 h 2488"/>
                <a:gd name="T44" fmla="*/ 2688 w 2957"/>
                <a:gd name="T45" fmla="*/ 375 h 2488"/>
                <a:gd name="T46" fmla="*/ 2836 w 2957"/>
                <a:gd name="T47" fmla="*/ 567 h 2488"/>
                <a:gd name="T48" fmla="*/ 2879 w 2957"/>
                <a:gd name="T49" fmla="*/ 664 h 2488"/>
                <a:gd name="T50" fmla="*/ 2912 w 2957"/>
                <a:gd name="T51" fmla="*/ 904 h 2488"/>
                <a:gd name="T52" fmla="*/ 2906 w 2957"/>
                <a:gd name="T53" fmla="*/ 1143 h 2488"/>
                <a:gd name="T54" fmla="*/ 2903 w 2957"/>
                <a:gd name="T55" fmla="*/ 1499 h 2488"/>
                <a:gd name="T56" fmla="*/ 2880 w 2957"/>
                <a:gd name="T57" fmla="*/ 1623 h 2488"/>
                <a:gd name="T58" fmla="*/ 2854 w 2957"/>
                <a:gd name="T59" fmla="*/ 1684 h 2488"/>
                <a:gd name="T60" fmla="*/ 2784 w 2957"/>
                <a:gd name="T61" fmla="*/ 1719 h 2488"/>
                <a:gd name="T62" fmla="*/ 2744 w 2957"/>
                <a:gd name="T63" fmla="*/ 1749 h 2488"/>
                <a:gd name="T64" fmla="*/ 2783 w 2957"/>
                <a:gd name="T65" fmla="*/ 1792 h 2488"/>
                <a:gd name="T66" fmla="*/ 2874 w 2957"/>
                <a:gd name="T67" fmla="*/ 1869 h 2488"/>
                <a:gd name="T68" fmla="*/ 2951 w 2957"/>
                <a:gd name="T69" fmla="*/ 1936 h 2488"/>
                <a:gd name="T70" fmla="*/ 2912 w 2957"/>
                <a:gd name="T71" fmla="*/ 1864 h 2488"/>
                <a:gd name="T72" fmla="*/ 2845 w 2957"/>
                <a:gd name="T73" fmla="*/ 1737 h 2488"/>
                <a:gd name="T74" fmla="*/ 2845 w 2957"/>
                <a:gd name="T75" fmla="*/ 1684 h 24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57"/>
                <a:gd name="T115" fmla="*/ 0 h 2488"/>
                <a:gd name="T116" fmla="*/ 2957 w 2957"/>
                <a:gd name="T117" fmla="*/ 2488 h 2488"/>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736 w 10000"/>
                <a:gd name="connsiteY24" fmla="*/ 2669 h 10000"/>
                <a:gd name="connsiteX25" fmla="*/ 9828 w 10000"/>
                <a:gd name="connsiteY25" fmla="*/ 4594 h 10000"/>
                <a:gd name="connsiteX26" fmla="*/ 9817 w 10000"/>
                <a:gd name="connsiteY26" fmla="*/ 6025 h 10000"/>
                <a:gd name="connsiteX27" fmla="*/ 9740 w 10000"/>
                <a:gd name="connsiteY27" fmla="*/ 6523 h 10000"/>
                <a:gd name="connsiteX28" fmla="*/ 9652 w 10000"/>
                <a:gd name="connsiteY28" fmla="*/ 6768 h 10000"/>
                <a:gd name="connsiteX29" fmla="*/ 9415 w 10000"/>
                <a:gd name="connsiteY29" fmla="*/ 6909 h 10000"/>
                <a:gd name="connsiteX30" fmla="*/ 9280 w 10000"/>
                <a:gd name="connsiteY30" fmla="*/ 7030 h 10000"/>
                <a:gd name="connsiteX31" fmla="*/ 9412 w 10000"/>
                <a:gd name="connsiteY31" fmla="*/ 7203 h 10000"/>
                <a:gd name="connsiteX32" fmla="*/ 9719 w 10000"/>
                <a:gd name="connsiteY32" fmla="*/ 7512 h 10000"/>
                <a:gd name="connsiteX33" fmla="*/ 9980 w 10000"/>
                <a:gd name="connsiteY33" fmla="*/ 7781 h 10000"/>
                <a:gd name="connsiteX34" fmla="*/ 9848 w 10000"/>
                <a:gd name="connsiteY34" fmla="*/ 7492 h 10000"/>
                <a:gd name="connsiteX35" fmla="*/ 9621 w 10000"/>
                <a:gd name="connsiteY35" fmla="*/ 6982 h 10000"/>
                <a:gd name="connsiteX36" fmla="*/ 9621 w 10000"/>
                <a:gd name="connsiteY36"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932 w 10000"/>
                <a:gd name="connsiteY24" fmla="*/ 4579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650 w 10000"/>
                <a:gd name="connsiteY22" fmla="*/ 2627 h 10000"/>
                <a:gd name="connsiteX23" fmla="*/ 9932 w 10000"/>
                <a:gd name="connsiteY23" fmla="*/ 4579 h 10000"/>
                <a:gd name="connsiteX24" fmla="*/ 9817 w 10000"/>
                <a:gd name="connsiteY24" fmla="*/ 6025 h 10000"/>
                <a:gd name="connsiteX25" fmla="*/ 9740 w 10000"/>
                <a:gd name="connsiteY25" fmla="*/ 6523 h 10000"/>
                <a:gd name="connsiteX26" fmla="*/ 9652 w 10000"/>
                <a:gd name="connsiteY26" fmla="*/ 6768 h 10000"/>
                <a:gd name="connsiteX27" fmla="*/ 9415 w 10000"/>
                <a:gd name="connsiteY27" fmla="*/ 6909 h 10000"/>
                <a:gd name="connsiteX28" fmla="*/ 9280 w 10000"/>
                <a:gd name="connsiteY28" fmla="*/ 7030 h 10000"/>
                <a:gd name="connsiteX29" fmla="*/ 9412 w 10000"/>
                <a:gd name="connsiteY29" fmla="*/ 7203 h 10000"/>
                <a:gd name="connsiteX30" fmla="*/ 9719 w 10000"/>
                <a:gd name="connsiteY30" fmla="*/ 7512 h 10000"/>
                <a:gd name="connsiteX31" fmla="*/ 9980 w 10000"/>
                <a:gd name="connsiteY31" fmla="*/ 7781 h 10000"/>
                <a:gd name="connsiteX32" fmla="*/ 9848 w 10000"/>
                <a:gd name="connsiteY32" fmla="*/ 7492 h 10000"/>
                <a:gd name="connsiteX33" fmla="*/ 9621 w 10000"/>
                <a:gd name="connsiteY33" fmla="*/ 6982 h 10000"/>
                <a:gd name="connsiteX34" fmla="*/ 9621 w 10000"/>
                <a:gd name="connsiteY34" fmla="*/ 6768 h 10000"/>
                <a:gd name="connsiteX0" fmla="*/ 4782 w 10000"/>
                <a:gd name="connsiteY0" fmla="*/ 9767 h 10048"/>
                <a:gd name="connsiteX1" fmla="*/ 4555 w 10000"/>
                <a:gd name="connsiteY1" fmla="*/ 9855 h 10048"/>
                <a:gd name="connsiteX2" fmla="*/ 4312 w 10000"/>
                <a:gd name="connsiteY2" fmla="*/ 9875 h 10048"/>
                <a:gd name="connsiteX3" fmla="*/ 4038 w 10000"/>
                <a:gd name="connsiteY3" fmla="*/ 10008 h 10048"/>
                <a:gd name="connsiteX4" fmla="*/ 3808 w 10000"/>
                <a:gd name="connsiteY4" fmla="*/ 10012 h 10048"/>
                <a:gd name="connsiteX5" fmla="*/ 3470 w 10000"/>
                <a:gd name="connsiteY5" fmla="*/ 9779 h 10048"/>
                <a:gd name="connsiteX6" fmla="*/ 3071 w 10000"/>
                <a:gd name="connsiteY6" fmla="*/ 9767 h 10048"/>
                <a:gd name="connsiteX7" fmla="*/ 2509 w 10000"/>
                <a:gd name="connsiteY7" fmla="*/ 9590 h 10048"/>
                <a:gd name="connsiteX8" fmla="*/ 1877 w 10000"/>
                <a:gd name="connsiteY8" fmla="*/ 9256 h 10048"/>
                <a:gd name="connsiteX9" fmla="*/ 1309 w 10000"/>
                <a:gd name="connsiteY9" fmla="*/ 8850 h 10048"/>
                <a:gd name="connsiteX10" fmla="*/ 774 w 10000"/>
                <a:gd name="connsiteY10" fmla="*/ 8408 h 10048"/>
                <a:gd name="connsiteX11" fmla="*/ 402 w 10000"/>
                <a:gd name="connsiteY11" fmla="*/ 7809 h 10048"/>
                <a:gd name="connsiteX12" fmla="*/ 88 w 10000"/>
                <a:gd name="connsiteY12" fmla="*/ 6925 h 10048"/>
                <a:gd name="connsiteX13" fmla="*/ 0 w 10000"/>
                <a:gd name="connsiteY13" fmla="*/ 6013 h 10048"/>
                <a:gd name="connsiteX14" fmla="*/ 88 w 10000"/>
                <a:gd name="connsiteY14" fmla="*/ 5028 h 10048"/>
                <a:gd name="connsiteX15" fmla="*/ 443 w 10000"/>
                <a:gd name="connsiteY15" fmla="*/ 3625 h 10048"/>
                <a:gd name="connsiteX16" fmla="*/ 1082 w 10000"/>
                <a:gd name="connsiteY16" fmla="*/ 2331 h 10048"/>
                <a:gd name="connsiteX17" fmla="*/ 2124 w 10000"/>
                <a:gd name="connsiteY17" fmla="*/ 1101 h 10048"/>
                <a:gd name="connsiteX18" fmla="*/ 3365 w 10000"/>
                <a:gd name="connsiteY18" fmla="*/ 293 h 10048"/>
                <a:gd name="connsiteX19" fmla="*/ 4961 w 10000"/>
                <a:gd name="connsiteY19" fmla="*/ 72 h 10048"/>
                <a:gd name="connsiteX20" fmla="*/ 6848 w 10000"/>
                <a:gd name="connsiteY20" fmla="*/ 434 h 10048"/>
                <a:gd name="connsiteX21" fmla="*/ 9650 w 10000"/>
                <a:gd name="connsiteY21" fmla="*/ 2675 h 10048"/>
                <a:gd name="connsiteX22" fmla="*/ 9932 w 10000"/>
                <a:gd name="connsiteY22" fmla="*/ 4627 h 10048"/>
                <a:gd name="connsiteX23" fmla="*/ 9817 w 10000"/>
                <a:gd name="connsiteY23" fmla="*/ 6073 h 10048"/>
                <a:gd name="connsiteX24" fmla="*/ 9740 w 10000"/>
                <a:gd name="connsiteY24" fmla="*/ 6571 h 10048"/>
                <a:gd name="connsiteX25" fmla="*/ 9652 w 10000"/>
                <a:gd name="connsiteY25" fmla="*/ 6816 h 10048"/>
                <a:gd name="connsiteX26" fmla="*/ 9415 w 10000"/>
                <a:gd name="connsiteY26" fmla="*/ 6957 h 10048"/>
                <a:gd name="connsiteX27" fmla="*/ 9280 w 10000"/>
                <a:gd name="connsiteY27" fmla="*/ 7078 h 10048"/>
                <a:gd name="connsiteX28" fmla="*/ 9412 w 10000"/>
                <a:gd name="connsiteY28" fmla="*/ 7251 h 10048"/>
                <a:gd name="connsiteX29" fmla="*/ 9719 w 10000"/>
                <a:gd name="connsiteY29" fmla="*/ 7560 h 10048"/>
                <a:gd name="connsiteX30" fmla="*/ 9980 w 10000"/>
                <a:gd name="connsiteY30" fmla="*/ 7829 h 10048"/>
                <a:gd name="connsiteX31" fmla="*/ 9848 w 10000"/>
                <a:gd name="connsiteY31" fmla="*/ 7540 h 10048"/>
                <a:gd name="connsiteX32" fmla="*/ 9621 w 10000"/>
                <a:gd name="connsiteY32" fmla="*/ 7030 h 10048"/>
                <a:gd name="connsiteX33" fmla="*/ 9621 w 10000"/>
                <a:gd name="connsiteY33" fmla="*/ 6816 h 10048"/>
                <a:gd name="connsiteX0" fmla="*/ 4782 w 10000"/>
                <a:gd name="connsiteY0" fmla="*/ 9738 h 10019"/>
                <a:gd name="connsiteX1" fmla="*/ 4555 w 10000"/>
                <a:gd name="connsiteY1" fmla="*/ 9826 h 10019"/>
                <a:gd name="connsiteX2" fmla="*/ 4312 w 10000"/>
                <a:gd name="connsiteY2" fmla="*/ 9846 h 10019"/>
                <a:gd name="connsiteX3" fmla="*/ 4038 w 10000"/>
                <a:gd name="connsiteY3" fmla="*/ 9979 h 10019"/>
                <a:gd name="connsiteX4" fmla="*/ 3808 w 10000"/>
                <a:gd name="connsiteY4" fmla="*/ 9983 h 10019"/>
                <a:gd name="connsiteX5" fmla="*/ 3470 w 10000"/>
                <a:gd name="connsiteY5" fmla="*/ 9750 h 10019"/>
                <a:gd name="connsiteX6" fmla="*/ 3071 w 10000"/>
                <a:gd name="connsiteY6" fmla="*/ 9738 h 10019"/>
                <a:gd name="connsiteX7" fmla="*/ 2509 w 10000"/>
                <a:gd name="connsiteY7" fmla="*/ 9561 h 10019"/>
                <a:gd name="connsiteX8" fmla="*/ 1877 w 10000"/>
                <a:gd name="connsiteY8" fmla="*/ 9227 h 10019"/>
                <a:gd name="connsiteX9" fmla="*/ 1309 w 10000"/>
                <a:gd name="connsiteY9" fmla="*/ 8821 h 10019"/>
                <a:gd name="connsiteX10" fmla="*/ 774 w 10000"/>
                <a:gd name="connsiteY10" fmla="*/ 8379 h 10019"/>
                <a:gd name="connsiteX11" fmla="*/ 402 w 10000"/>
                <a:gd name="connsiteY11" fmla="*/ 7780 h 10019"/>
                <a:gd name="connsiteX12" fmla="*/ 88 w 10000"/>
                <a:gd name="connsiteY12" fmla="*/ 6896 h 10019"/>
                <a:gd name="connsiteX13" fmla="*/ 0 w 10000"/>
                <a:gd name="connsiteY13" fmla="*/ 5984 h 10019"/>
                <a:gd name="connsiteX14" fmla="*/ 88 w 10000"/>
                <a:gd name="connsiteY14" fmla="*/ 4999 h 10019"/>
                <a:gd name="connsiteX15" fmla="*/ 443 w 10000"/>
                <a:gd name="connsiteY15" fmla="*/ 3596 h 10019"/>
                <a:gd name="connsiteX16" fmla="*/ 1082 w 10000"/>
                <a:gd name="connsiteY16" fmla="*/ 2302 h 10019"/>
                <a:gd name="connsiteX17" fmla="*/ 2124 w 10000"/>
                <a:gd name="connsiteY17" fmla="*/ 1072 h 10019"/>
                <a:gd name="connsiteX18" fmla="*/ 3365 w 10000"/>
                <a:gd name="connsiteY18" fmla="*/ 264 h 10019"/>
                <a:gd name="connsiteX19" fmla="*/ 4961 w 10000"/>
                <a:gd name="connsiteY19" fmla="*/ 43 h 10019"/>
                <a:gd name="connsiteX20" fmla="*/ 6848 w 10000"/>
                <a:gd name="connsiteY20" fmla="*/ 405 h 10019"/>
                <a:gd name="connsiteX21" fmla="*/ 9621 w 10000"/>
                <a:gd name="connsiteY21" fmla="*/ 2472 h 10019"/>
                <a:gd name="connsiteX22" fmla="*/ 9932 w 10000"/>
                <a:gd name="connsiteY22" fmla="*/ 4598 h 10019"/>
                <a:gd name="connsiteX23" fmla="*/ 9817 w 10000"/>
                <a:gd name="connsiteY23" fmla="*/ 6044 h 10019"/>
                <a:gd name="connsiteX24" fmla="*/ 9740 w 10000"/>
                <a:gd name="connsiteY24" fmla="*/ 6542 h 10019"/>
                <a:gd name="connsiteX25" fmla="*/ 9652 w 10000"/>
                <a:gd name="connsiteY25" fmla="*/ 6787 h 10019"/>
                <a:gd name="connsiteX26" fmla="*/ 9415 w 10000"/>
                <a:gd name="connsiteY26" fmla="*/ 6928 h 10019"/>
                <a:gd name="connsiteX27" fmla="*/ 9280 w 10000"/>
                <a:gd name="connsiteY27" fmla="*/ 7049 h 10019"/>
                <a:gd name="connsiteX28" fmla="*/ 9412 w 10000"/>
                <a:gd name="connsiteY28" fmla="*/ 7222 h 10019"/>
                <a:gd name="connsiteX29" fmla="*/ 9719 w 10000"/>
                <a:gd name="connsiteY29" fmla="*/ 7531 h 10019"/>
                <a:gd name="connsiteX30" fmla="*/ 9980 w 10000"/>
                <a:gd name="connsiteY30" fmla="*/ 7800 h 10019"/>
                <a:gd name="connsiteX31" fmla="*/ 9848 w 10000"/>
                <a:gd name="connsiteY31" fmla="*/ 7511 h 10019"/>
                <a:gd name="connsiteX32" fmla="*/ 9621 w 10000"/>
                <a:gd name="connsiteY32" fmla="*/ 7001 h 10019"/>
                <a:gd name="connsiteX33" fmla="*/ 9621 w 10000"/>
                <a:gd name="connsiteY33" fmla="*/ 6787 h 10019"/>
                <a:gd name="connsiteX0" fmla="*/ 4782 w 10086"/>
                <a:gd name="connsiteY0" fmla="*/ 9738 h 10019"/>
                <a:gd name="connsiteX1" fmla="*/ 4555 w 10086"/>
                <a:gd name="connsiteY1" fmla="*/ 9826 h 10019"/>
                <a:gd name="connsiteX2" fmla="*/ 4312 w 10086"/>
                <a:gd name="connsiteY2" fmla="*/ 9846 h 10019"/>
                <a:gd name="connsiteX3" fmla="*/ 4038 w 10086"/>
                <a:gd name="connsiteY3" fmla="*/ 9979 h 10019"/>
                <a:gd name="connsiteX4" fmla="*/ 3808 w 10086"/>
                <a:gd name="connsiteY4" fmla="*/ 9983 h 10019"/>
                <a:gd name="connsiteX5" fmla="*/ 3470 w 10086"/>
                <a:gd name="connsiteY5" fmla="*/ 9750 h 10019"/>
                <a:gd name="connsiteX6" fmla="*/ 3071 w 10086"/>
                <a:gd name="connsiteY6" fmla="*/ 9738 h 10019"/>
                <a:gd name="connsiteX7" fmla="*/ 2509 w 10086"/>
                <a:gd name="connsiteY7" fmla="*/ 9561 h 10019"/>
                <a:gd name="connsiteX8" fmla="*/ 1877 w 10086"/>
                <a:gd name="connsiteY8" fmla="*/ 9227 h 10019"/>
                <a:gd name="connsiteX9" fmla="*/ 1309 w 10086"/>
                <a:gd name="connsiteY9" fmla="*/ 8821 h 10019"/>
                <a:gd name="connsiteX10" fmla="*/ 774 w 10086"/>
                <a:gd name="connsiteY10" fmla="*/ 8379 h 10019"/>
                <a:gd name="connsiteX11" fmla="*/ 402 w 10086"/>
                <a:gd name="connsiteY11" fmla="*/ 7780 h 10019"/>
                <a:gd name="connsiteX12" fmla="*/ 88 w 10086"/>
                <a:gd name="connsiteY12" fmla="*/ 6896 h 10019"/>
                <a:gd name="connsiteX13" fmla="*/ 0 w 10086"/>
                <a:gd name="connsiteY13" fmla="*/ 5984 h 10019"/>
                <a:gd name="connsiteX14" fmla="*/ 88 w 10086"/>
                <a:gd name="connsiteY14" fmla="*/ 4999 h 10019"/>
                <a:gd name="connsiteX15" fmla="*/ 443 w 10086"/>
                <a:gd name="connsiteY15" fmla="*/ 3596 h 10019"/>
                <a:gd name="connsiteX16" fmla="*/ 1082 w 10086"/>
                <a:gd name="connsiteY16" fmla="*/ 2302 h 10019"/>
                <a:gd name="connsiteX17" fmla="*/ 2124 w 10086"/>
                <a:gd name="connsiteY17" fmla="*/ 1072 h 10019"/>
                <a:gd name="connsiteX18" fmla="*/ 3365 w 10086"/>
                <a:gd name="connsiteY18" fmla="*/ 264 h 10019"/>
                <a:gd name="connsiteX19" fmla="*/ 4961 w 10086"/>
                <a:gd name="connsiteY19" fmla="*/ 43 h 10019"/>
                <a:gd name="connsiteX20" fmla="*/ 6848 w 10086"/>
                <a:gd name="connsiteY20" fmla="*/ 405 h 10019"/>
                <a:gd name="connsiteX21" fmla="*/ 9621 w 10086"/>
                <a:gd name="connsiteY21" fmla="*/ 2472 h 10019"/>
                <a:gd name="connsiteX22" fmla="*/ 9932 w 10086"/>
                <a:gd name="connsiteY22" fmla="*/ 4598 h 10019"/>
                <a:gd name="connsiteX23" fmla="*/ 9817 w 10086"/>
                <a:gd name="connsiteY23" fmla="*/ 6044 h 10019"/>
                <a:gd name="connsiteX24" fmla="*/ 9740 w 10086"/>
                <a:gd name="connsiteY24" fmla="*/ 6542 h 10019"/>
                <a:gd name="connsiteX25" fmla="*/ 9652 w 10086"/>
                <a:gd name="connsiteY25" fmla="*/ 6787 h 10019"/>
                <a:gd name="connsiteX26" fmla="*/ 9415 w 10086"/>
                <a:gd name="connsiteY26" fmla="*/ 6928 h 10019"/>
                <a:gd name="connsiteX27" fmla="*/ 9280 w 10086"/>
                <a:gd name="connsiteY27" fmla="*/ 7049 h 10019"/>
                <a:gd name="connsiteX28" fmla="*/ 9412 w 10086"/>
                <a:gd name="connsiteY28" fmla="*/ 7222 h 10019"/>
                <a:gd name="connsiteX29" fmla="*/ 9719 w 10086"/>
                <a:gd name="connsiteY29" fmla="*/ 7531 h 10019"/>
                <a:gd name="connsiteX30" fmla="*/ 9980 w 10086"/>
                <a:gd name="connsiteY30" fmla="*/ 7800 h 10019"/>
                <a:gd name="connsiteX31" fmla="*/ 9848 w 10086"/>
                <a:gd name="connsiteY31" fmla="*/ 7511 h 10019"/>
                <a:gd name="connsiteX32" fmla="*/ 9621 w 10086"/>
                <a:gd name="connsiteY32" fmla="*/ 7001 h 10019"/>
                <a:gd name="connsiteX33" fmla="*/ 9621 w 10086"/>
                <a:gd name="connsiteY33" fmla="*/ 6787 h 10019"/>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356 w 10000"/>
                <a:gd name="connsiteY21" fmla="*/ 2110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251 w 10000"/>
                <a:gd name="connsiteY21" fmla="*/ 2149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976 w 10000"/>
                <a:gd name="connsiteY21" fmla="*/ 227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39 h 10020"/>
                <a:gd name="connsiteX1" fmla="*/ 4555 w 10000"/>
                <a:gd name="connsiteY1" fmla="*/ 9827 h 10020"/>
                <a:gd name="connsiteX2" fmla="*/ 4312 w 10000"/>
                <a:gd name="connsiteY2" fmla="*/ 9847 h 10020"/>
                <a:gd name="connsiteX3" fmla="*/ 4038 w 10000"/>
                <a:gd name="connsiteY3" fmla="*/ 9980 h 10020"/>
                <a:gd name="connsiteX4" fmla="*/ 3808 w 10000"/>
                <a:gd name="connsiteY4" fmla="*/ 9984 h 10020"/>
                <a:gd name="connsiteX5" fmla="*/ 3470 w 10000"/>
                <a:gd name="connsiteY5" fmla="*/ 9751 h 10020"/>
                <a:gd name="connsiteX6" fmla="*/ 3071 w 10000"/>
                <a:gd name="connsiteY6" fmla="*/ 9739 h 10020"/>
                <a:gd name="connsiteX7" fmla="*/ 2509 w 10000"/>
                <a:gd name="connsiteY7" fmla="*/ 9562 h 10020"/>
                <a:gd name="connsiteX8" fmla="*/ 1877 w 10000"/>
                <a:gd name="connsiteY8" fmla="*/ 9228 h 10020"/>
                <a:gd name="connsiteX9" fmla="*/ 1309 w 10000"/>
                <a:gd name="connsiteY9" fmla="*/ 8822 h 10020"/>
                <a:gd name="connsiteX10" fmla="*/ 774 w 10000"/>
                <a:gd name="connsiteY10" fmla="*/ 8380 h 10020"/>
                <a:gd name="connsiteX11" fmla="*/ 402 w 10000"/>
                <a:gd name="connsiteY11" fmla="*/ 7781 h 10020"/>
                <a:gd name="connsiteX12" fmla="*/ 88 w 10000"/>
                <a:gd name="connsiteY12" fmla="*/ 6897 h 10020"/>
                <a:gd name="connsiteX13" fmla="*/ 0 w 10000"/>
                <a:gd name="connsiteY13" fmla="*/ 5985 h 10020"/>
                <a:gd name="connsiteX14" fmla="*/ 88 w 10000"/>
                <a:gd name="connsiteY14" fmla="*/ 5000 h 10020"/>
                <a:gd name="connsiteX15" fmla="*/ 443 w 10000"/>
                <a:gd name="connsiteY15" fmla="*/ 3597 h 10020"/>
                <a:gd name="connsiteX16" fmla="*/ 1082 w 10000"/>
                <a:gd name="connsiteY16" fmla="*/ 2303 h 10020"/>
                <a:gd name="connsiteX17" fmla="*/ 2124 w 10000"/>
                <a:gd name="connsiteY17" fmla="*/ 1073 h 10020"/>
                <a:gd name="connsiteX18" fmla="*/ 3365 w 10000"/>
                <a:gd name="connsiteY18" fmla="*/ 265 h 10020"/>
                <a:gd name="connsiteX19" fmla="*/ 4961 w 10000"/>
                <a:gd name="connsiteY19" fmla="*/ 44 h 10020"/>
                <a:gd name="connsiteX20" fmla="*/ 6881 w 10000"/>
                <a:gd name="connsiteY20" fmla="*/ 531 h 10020"/>
                <a:gd name="connsiteX21" fmla="*/ 8976 w 10000"/>
                <a:gd name="connsiteY21" fmla="*/ 2290 h 10020"/>
                <a:gd name="connsiteX22" fmla="*/ 9830 w 10000"/>
                <a:gd name="connsiteY22" fmla="*/ 4589 h 10020"/>
                <a:gd name="connsiteX23" fmla="*/ 9817 w 10000"/>
                <a:gd name="connsiteY23" fmla="*/ 6045 h 10020"/>
                <a:gd name="connsiteX24" fmla="*/ 9740 w 10000"/>
                <a:gd name="connsiteY24" fmla="*/ 6543 h 10020"/>
                <a:gd name="connsiteX25" fmla="*/ 9652 w 10000"/>
                <a:gd name="connsiteY25" fmla="*/ 6788 h 10020"/>
                <a:gd name="connsiteX26" fmla="*/ 9415 w 10000"/>
                <a:gd name="connsiteY26" fmla="*/ 6929 h 10020"/>
                <a:gd name="connsiteX27" fmla="*/ 9280 w 10000"/>
                <a:gd name="connsiteY27" fmla="*/ 7050 h 10020"/>
                <a:gd name="connsiteX28" fmla="*/ 9412 w 10000"/>
                <a:gd name="connsiteY28" fmla="*/ 7223 h 10020"/>
                <a:gd name="connsiteX29" fmla="*/ 9719 w 10000"/>
                <a:gd name="connsiteY29" fmla="*/ 7532 h 10020"/>
                <a:gd name="connsiteX30" fmla="*/ 9980 w 10000"/>
                <a:gd name="connsiteY30" fmla="*/ 7801 h 10020"/>
                <a:gd name="connsiteX31" fmla="*/ 9848 w 10000"/>
                <a:gd name="connsiteY31" fmla="*/ 7512 h 10020"/>
                <a:gd name="connsiteX32" fmla="*/ 9621 w 10000"/>
                <a:gd name="connsiteY32" fmla="*/ 7002 h 10020"/>
                <a:gd name="connsiteX33" fmla="*/ 9621 w 10000"/>
                <a:gd name="connsiteY33" fmla="*/ 6788 h 10020"/>
                <a:gd name="connsiteX0" fmla="*/ 4782 w 9970"/>
                <a:gd name="connsiteY0" fmla="*/ 9739 h 10020"/>
                <a:gd name="connsiteX1" fmla="*/ 4555 w 9970"/>
                <a:gd name="connsiteY1" fmla="*/ 9827 h 10020"/>
                <a:gd name="connsiteX2" fmla="*/ 4312 w 9970"/>
                <a:gd name="connsiteY2" fmla="*/ 9847 h 10020"/>
                <a:gd name="connsiteX3" fmla="*/ 4038 w 9970"/>
                <a:gd name="connsiteY3" fmla="*/ 9980 h 10020"/>
                <a:gd name="connsiteX4" fmla="*/ 3808 w 9970"/>
                <a:gd name="connsiteY4" fmla="*/ 9984 h 10020"/>
                <a:gd name="connsiteX5" fmla="*/ 3470 w 9970"/>
                <a:gd name="connsiteY5" fmla="*/ 9751 h 10020"/>
                <a:gd name="connsiteX6" fmla="*/ 3071 w 9970"/>
                <a:gd name="connsiteY6" fmla="*/ 9739 h 10020"/>
                <a:gd name="connsiteX7" fmla="*/ 2509 w 9970"/>
                <a:gd name="connsiteY7" fmla="*/ 9562 h 10020"/>
                <a:gd name="connsiteX8" fmla="*/ 1877 w 9970"/>
                <a:gd name="connsiteY8" fmla="*/ 9228 h 10020"/>
                <a:gd name="connsiteX9" fmla="*/ 1309 w 9970"/>
                <a:gd name="connsiteY9" fmla="*/ 8822 h 10020"/>
                <a:gd name="connsiteX10" fmla="*/ 774 w 9970"/>
                <a:gd name="connsiteY10" fmla="*/ 8380 h 10020"/>
                <a:gd name="connsiteX11" fmla="*/ 402 w 9970"/>
                <a:gd name="connsiteY11" fmla="*/ 7781 h 10020"/>
                <a:gd name="connsiteX12" fmla="*/ 88 w 9970"/>
                <a:gd name="connsiteY12" fmla="*/ 6897 h 10020"/>
                <a:gd name="connsiteX13" fmla="*/ 0 w 9970"/>
                <a:gd name="connsiteY13" fmla="*/ 5985 h 10020"/>
                <a:gd name="connsiteX14" fmla="*/ 88 w 9970"/>
                <a:gd name="connsiteY14" fmla="*/ 5000 h 10020"/>
                <a:gd name="connsiteX15" fmla="*/ 443 w 9970"/>
                <a:gd name="connsiteY15" fmla="*/ 3597 h 10020"/>
                <a:gd name="connsiteX16" fmla="*/ 1082 w 9970"/>
                <a:gd name="connsiteY16" fmla="*/ 2303 h 10020"/>
                <a:gd name="connsiteX17" fmla="*/ 2124 w 9970"/>
                <a:gd name="connsiteY17" fmla="*/ 1073 h 10020"/>
                <a:gd name="connsiteX18" fmla="*/ 3365 w 9970"/>
                <a:gd name="connsiteY18" fmla="*/ 265 h 10020"/>
                <a:gd name="connsiteX19" fmla="*/ 4961 w 9970"/>
                <a:gd name="connsiteY19" fmla="*/ 44 h 10020"/>
                <a:gd name="connsiteX20" fmla="*/ 6881 w 9970"/>
                <a:gd name="connsiteY20" fmla="*/ 531 h 10020"/>
                <a:gd name="connsiteX21" fmla="*/ 8976 w 9970"/>
                <a:gd name="connsiteY21" fmla="*/ 2290 h 10020"/>
                <a:gd name="connsiteX22" fmla="*/ 9830 w 9970"/>
                <a:gd name="connsiteY22" fmla="*/ 4589 h 10020"/>
                <a:gd name="connsiteX23" fmla="*/ 9817 w 9970"/>
                <a:gd name="connsiteY23" fmla="*/ 6045 h 10020"/>
                <a:gd name="connsiteX24" fmla="*/ 9740 w 9970"/>
                <a:gd name="connsiteY24" fmla="*/ 6543 h 10020"/>
                <a:gd name="connsiteX25" fmla="*/ 9652 w 9970"/>
                <a:gd name="connsiteY25" fmla="*/ 6788 h 10020"/>
                <a:gd name="connsiteX26" fmla="*/ 9415 w 9970"/>
                <a:gd name="connsiteY26" fmla="*/ 6929 h 10020"/>
                <a:gd name="connsiteX27" fmla="*/ 9280 w 9970"/>
                <a:gd name="connsiteY27" fmla="*/ 7050 h 10020"/>
                <a:gd name="connsiteX28" fmla="*/ 9412 w 9970"/>
                <a:gd name="connsiteY28" fmla="*/ 7223 h 10020"/>
                <a:gd name="connsiteX29" fmla="*/ 9719 w 9970"/>
                <a:gd name="connsiteY29" fmla="*/ 7532 h 10020"/>
                <a:gd name="connsiteX30" fmla="*/ 9848 w 9970"/>
                <a:gd name="connsiteY30" fmla="*/ 7512 h 10020"/>
                <a:gd name="connsiteX31" fmla="*/ 9621 w 9970"/>
                <a:gd name="connsiteY31" fmla="*/ 7002 h 10020"/>
                <a:gd name="connsiteX32" fmla="*/ 9621 w 9970"/>
                <a:gd name="connsiteY32" fmla="*/ 6788 h 1002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443 w 10000"/>
                <a:gd name="connsiteY26" fmla="*/ 6915 h 10000"/>
                <a:gd name="connsiteX27" fmla="*/ 9308 w 10000"/>
                <a:gd name="connsiteY27" fmla="*/ 7036 h 10000"/>
                <a:gd name="connsiteX28" fmla="*/ 9440 w 10000"/>
                <a:gd name="connsiteY28" fmla="*/ 7209 h 10000"/>
                <a:gd name="connsiteX29" fmla="*/ 9748 w 10000"/>
                <a:gd name="connsiteY29" fmla="*/ 7517 h 10000"/>
                <a:gd name="connsiteX30" fmla="*/ 9650 w 10000"/>
                <a:gd name="connsiteY30" fmla="*/ 6988 h 10000"/>
                <a:gd name="connsiteX31" fmla="*/ 9650 w 10000"/>
                <a:gd name="connsiteY31"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443 w 10000"/>
                <a:gd name="connsiteY26" fmla="*/ 6915 h 10000"/>
                <a:gd name="connsiteX27" fmla="*/ 9308 w 10000"/>
                <a:gd name="connsiteY27" fmla="*/ 7036 h 10000"/>
                <a:gd name="connsiteX28" fmla="*/ 9440 w 10000"/>
                <a:gd name="connsiteY28" fmla="*/ 7209 h 10000"/>
                <a:gd name="connsiteX29" fmla="*/ 9650 w 10000"/>
                <a:gd name="connsiteY29" fmla="*/ 6988 h 10000"/>
                <a:gd name="connsiteX30" fmla="*/ 9650 w 10000"/>
                <a:gd name="connsiteY30"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443 w 10000"/>
                <a:gd name="connsiteY26" fmla="*/ 6915 h 10000"/>
                <a:gd name="connsiteX27" fmla="*/ 9308 w 10000"/>
                <a:gd name="connsiteY27" fmla="*/ 7036 h 10000"/>
                <a:gd name="connsiteX28" fmla="*/ 9650 w 10000"/>
                <a:gd name="connsiteY28" fmla="*/ 6988 h 10000"/>
                <a:gd name="connsiteX29" fmla="*/ 9650 w 10000"/>
                <a:gd name="connsiteY29"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443 w 10000"/>
                <a:gd name="connsiteY26" fmla="*/ 6915 h 10000"/>
                <a:gd name="connsiteX27" fmla="*/ 9650 w 10000"/>
                <a:gd name="connsiteY27" fmla="*/ 6988 h 10000"/>
                <a:gd name="connsiteX28" fmla="*/ 9650 w 10000"/>
                <a:gd name="connsiteY28"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650 w 10000"/>
                <a:gd name="connsiteY26" fmla="*/ 6988 h 10000"/>
                <a:gd name="connsiteX27" fmla="*/ 9650 w 10000"/>
                <a:gd name="connsiteY27"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650 w 10000"/>
                <a:gd name="connsiteY26"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681 w 10000"/>
                <a:gd name="connsiteY24" fmla="*/ 6774 h 10000"/>
                <a:gd name="connsiteX0" fmla="*/ 4796 w 9973"/>
                <a:gd name="connsiteY0" fmla="*/ 9720 h 10000"/>
                <a:gd name="connsiteX1" fmla="*/ 4569 w 9973"/>
                <a:gd name="connsiteY1" fmla="*/ 9807 h 10000"/>
                <a:gd name="connsiteX2" fmla="*/ 4325 w 9973"/>
                <a:gd name="connsiteY2" fmla="*/ 9827 h 10000"/>
                <a:gd name="connsiteX3" fmla="*/ 4050 w 9973"/>
                <a:gd name="connsiteY3" fmla="*/ 9960 h 10000"/>
                <a:gd name="connsiteX4" fmla="*/ 3819 w 9973"/>
                <a:gd name="connsiteY4" fmla="*/ 9964 h 10000"/>
                <a:gd name="connsiteX5" fmla="*/ 3480 w 9973"/>
                <a:gd name="connsiteY5" fmla="*/ 9732 h 10000"/>
                <a:gd name="connsiteX6" fmla="*/ 3080 w 9973"/>
                <a:gd name="connsiteY6" fmla="*/ 9720 h 10000"/>
                <a:gd name="connsiteX7" fmla="*/ 2517 w 9973"/>
                <a:gd name="connsiteY7" fmla="*/ 9543 h 10000"/>
                <a:gd name="connsiteX8" fmla="*/ 1883 w 9973"/>
                <a:gd name="connsiteY8" fmla="*/ 9210 h 10000"/>
                <a:gd name="connsiteX9" fmla="*/ 1313 w 9973"/>
                <a:gd name="connsiteY9" fmla="*/ 8804 h 10000"/>
                <a:gd name="connsiteX10" fmla="*/ 776 w 9973"/>
                <a:gd name="connsiteY10" fmla="*/ 8363 h 10000"/>
                <a:gd name="connsiteX11" fmla="*/ 403 w 9973"/>
                <a:gd name="connsiteY11" fmla="*/ 7765 h 10000"/>
                <a:gd name="connsiteX12" fmla="*/ 88 w 9973"/>
                <a:gd name="connsiteY12" fmla="*/ 6883 h 10000"/>
                <a:gd name="connsiteX13" fmla="*/ 0 w 9973"/>
                <a:gd name="connsiteY13" fmla="*/ 5973 h 10000"/>
                <a:gd name="connsiteX14" fmla="*/ 88 w 9973"/>
                <a:gd name="connsiteY14" fmla="*/ 4990 h 10000"/>
                <a:gd name="connsiteX15" fmla="*/ 444 w 9973"/>
                <a:gd name="connsiteY15" fmla="*/ 3590 h 10000"/>
                <a:gd name="connsiteX16" fmla="*/ 1085 w 9973"/>
                <a:gd name="connsiteY16" fmla="*/ 2298 h 10000"/>
                <a:gd name="connsiteX17" fmla="*/ 2130 w 9973"/>
                <a:gd name="connsiteY17" fmla="*/ 1071 h 10000"/>
                <a:gd name="connsiteX18" fmla="*/ 3375 w 9973"/>
                <a:gd name="connsiteY18" fmla="*/ 264 h 10000"/>
                <a:gd name="connsiteX19" fmla="*/ 4976 w 9973"/>
                <a:gd name="connsiteY19" fmla="*/ 44 h 10000"/>
                <a:gd name="connsiteX20" fmla="*/ 6902 w 9973"/>
                <a:gd name="connsiteY20" fmla="*/ 530 h 10000"/>
                <a:gd name="connsiteX21" fmla="*/ 9003 w 9973"/>
                <a:gd name="connsiteY21" fmla="*/ 2285 h 10000"/>
                <a:gd name="connsiteX22" fmla="*/ 9860 w 9973"/>
                <a:gd name="connsiteY22" fmla="*/ 4580 h 10000"/>
                <a:gd name="connsiteX23" fmla="*/ 9681 w 9973"/>
                <a:gd name="connsiteY23" fmla="*/ 6774 h 10000"/>
                <a:gd name="connsiteX0" fmla="*/ 4809 w 9887"/>
                <a:gd name="connsiteY0" fmla="*/ 9720 h 10000"/>
                <a:gd name="connsiteX1" fmla="*/ 4581 w 9887"/>
                <a:gd name="connsiteY1" fmla="*/ 9807 h 10000"/>
                <a:gd name="connsiteX2" fmla="*/ 4337 w 9887"/>
                <a:gd name="connsiteY2" fmla="*/ 9827 h 10000"/>
                <a:gd name="connsiteX3" fmla="*/ 4061 w 9887"/>
                <a:gd name="connsiteY3" fmla="*/ 9960 h 10000"/>
                <a:gd name="connsiteX4" fmla="*/ 3829 w 9887"/>
                <a:gd name="connsiteY4" fmla="*/ 9964 h 10000"/>
                <a:gd name="connsiteX5" fmla="*/ 3489 w 9887"/>
                <a:gd name="connsiteY5" fmla="*/ 9732 h 10000"/>
                <a:gd name="connsiteX6" fmla="*/ 3088 w 9887"/>
                <a:gd name="connsiteY6" fmla="*/ 9720 h 10000"/>
                <a:gd name="connsiteX7" fmla="*/ 2524 w 9887"/>
                <a:gd name="connsiteY7" fmla="*/ 9543 h 10000"/>
                <a:gd name="connsiteX8" fmla="*/ 1888 w 9887"/>
                <a:gd name="connsiteY8" fmla="*/ 9210 h 10000"/>
                <a:gd name="connsiteX9" fmla="*/ 1317 w 9887"/>
                <a:gd name="connsiteY9" fmla="*/ 8804 h 10000"/>
                <a:gd name="connsiteX10" fmla="*/ 778 w 9887"/>
                <a:gd name="connsiteY10" fmla="*/ 8363 h 10000"/>
                <a:gd name="connsiteX11" fmla="*/ 404 w 9887"/>
                <a:gd name="connsiteY11" fmla="*/ 7765 h 10000"/>
                <a:gd name="connsiteX12" fmla="*/ 88 w 9887"/>
                <a:gd name="connsiteY12" fmla="*/ 6883 h 10000"/>
                <a:gd name="connsiteX13" fmla="*/ 0 w 9887"/>
                <a:gd name="connsiteY13" fmla="*/ 5973 h 10000"/>
                <a:gd name="connsiteX14" fmla="*/ 88 w 9887"/>
                <a:gd name="connsiteY14" fmla="*/ 4990 h 10000"/>
                <a:gd name="connsiteX15" fmla="*/ 445 w 9887"/>
                <a:gd name="connsiteY15" fmla="*/ 3590 h 10000"/>
                <a:gd name="connsiteX16" fmla="*/ 1088 w 9887"/>
                <a:gd name="connsiteY16" fmla="*/ 2298 h 10000"/>
                <a:gd name="connsiteX17" fmla="*/ 2136 w 9887"/>
                <a:gd name="connsiteY17" fmla="*/ 1071 h 10000"/>
                <a:gd name="connsiteX18" fmla="*/ 3384 w 9887"/>
                <a:gd name="connsiteY18" fmla="*/ 264 h 10000"/>
                <a:gd name="connsiteX19" fmla="*/ 4989 w 9887"/>
                <a:gd name="connsiteY19" fmla="*/ 44 h 10000"/>
                <a:gd name="connsiteX20" fmla="*/ 6921 w 9887"/>
                <a:gd name="connsiteY20" fmla="*/ 530 h 10000"/>
                <a:gd name="connsiteX21" fmla="*/ 9027 w 9887"/>
                <a:gd name="connsiteY21" fmla="*/ 2285 h 10000"/>
                <a:gd name="connsiteX22" fmla="*/ 9887 w 9887"/>
                <a:gd name="connsiteY22" fmla="*/ 4580 h 10000"/>
                <a:gd name="connsiteX0" fmla="*/ 4864 w 9130"/>
                <a:gd name="connsiteY0" fmla="*/ 9720 h 10000"/>
                <a:gd name="connsiteX1" fmla="*/ 4633 w 9130"/>
                <a:gd name="connsiteY1" fmla="*/ 9807 h 10000"/>
                <a:gd name="connsiteX2" fmla="*/ 4387 w 9130"/>
                <a:gd name="connsiteY2" fmla="*/ 9827 h 10000"/>
                <a:gd name="connsiteX3" fmla="*/ 4107 w 9130"/>
                <a:gd name="connsiteY3" fmla="*/ 9960 h 10000"/>
                <a:gd name="connsiteX4" fmla="*/ 3873 w 9130"/>
                <a:gd name="connsiteY4" fmla="*/ 9964 h 10000"/>
                <a:gd name="connsiteX5" fmla="*/ 3529 w 9130"/>
                <a:gd name="connsiteY5" fmla="*/ 9732 h 10000"/>
                <a:gd name="connsiteX6" fmla="*/ 3123 w 9130"/>
                <a:gd name="connsiteY6" fmla="*/ 9720 h 10000"/>
                <a:gd name="connsiteX7" fmla="*/ 2553 w 9130"/>
                <a:gd name="connsiteY7" fmla="*/ 9543 h 10000"/>
                <a:gd name="connsiteX8" fmla="*/ 1910 w 9130"/>
                <a:gd name="connsiteY8" fmla="*/ 9210 h 10000"/>
                <a:gd name="connsiteX9" fmla="*/ 1332 w 9130"/>
                <a:gd name="connsiteY9" fmla="*/ 8804 h 10000"/>
                <a:gd name="connsiteX10" fmla="*/ 787 w 9130"/>
                <a:gd name="connsiteY10" fmla="*/ 8363 h 10000"/>
                <a:gd name="connsiteX11" fmla="*/ 409 w 9130"/>
                <a:gd name="connsiteY11" fmla="*/ 7765 h 10000"/>
                <a:gd name="connsiteX12" fmla="*/ 89 w 9130"/>
                <a:gd name="connsiteY12" fmla="*/ 6883 h 10000"/>
                <a:gd name="connsiteX13" fmla="*/ 0 w 9130"/>
                <a:gd name="connsiteY13" fmla="*/ 5973 h 10000"/>
                <a:gd name="connsiteX14" fmla="*/ 89 w 9130"/>
                <a:gd name="connsiteY14" fmla="*/ 4990 h 10000"/>
                <a:gd name="connsiteX15" fmla="*/ 450 w 9130"/>
                <a:gd name="connsiteY15" fmla="*/ 3590 h 10000"/>
                <a:gd name="connsiteX16" fmla="*/ 1100 w 9130"/>
                <a:gd name="connsiteY16" fmla="*/ 2298 h 10000"/>
                <a:gd name="connsiteX17" fmla="*/ 2160 w 9130"/>
                <a:gd name="connsiteY17" fmla="*/ 1071 h 10000"/>
                <a:gd name="connsiteX18" fmla="*/ 3423 w 9130"/>
                <a:gd name="connsiteY18" fmla="*/ 264 h 10000"/>
                <a:gd name="connsiteX19" fmla="*/ 5046 w 9130"/>
                <a:gd name="connsiteY19" fmla="*/ 44 h 10000"/>
                <a:gd name="connsiteX20" fmla="*/ 7000 w 9130"/>
                <a:gd name="connsiteY20" fmla="*/ 530 h 10000"/>
                <a:gd name="connsiteX21" fmla="*/ 9130 w 9130"/>
                <a:gd name="connsiteY21" fmla="*/ 2285 h 10000"/>
                <a:gd name="connsiteX0" fmla="*/ 5327 w 7667"/>
                <a:gd name="connsiteY0" fmla="*/ 9720 h 10000"/>
                <a:gd name="connsiteX1" fmla="*/ 5074 w 7667"/>
                <a:gd name="connsiteY1" fmla="*/ 9807 h 10000"/>
                <a:gd name="connsiteX2" fmla="*/ 4805 w 7667"/>
                <a:gd name="connsiteY2" fmla="*/ 9827 h 10000"/>
                <a:gd name="connsiteX3" fmla="*/ 4498 w 7667"/>
                <a:gd name="connsiteY3" fmla="*/ 9960 h 10000"/>
                <a:gd name="connsiteX4" fmla="*/ 4242 w 7667"/>
                <a:gd name="connsiteY4" fmla="*/ 9964 h 10000"/>
                <a:gd name="connsiteX5" fmla="*/ 3865 w 7667"/>
                <a:gd name="connsiteY5" fmla="*/ 9732 h 10000"/>
                <a:gd name="connsiteX6" fmla="*/ 3421 w 7667"/>
                <a:gd name="connsiteY6" fmla="*/ 9720 h 10000"/>
                <a:gd name="connsiteX7" fmla="*/ 2796 w 7667"/>
                <a:gd name="connsiteY7" fmla="*/ 9543 h 10000"/>
                <a:gd name="connsiteX8" fmla="*/ 2092 w 7667"/>
                <a:gd name="connsiteY8" fmla="*/ 9210 h 10000"/>
                <a:gd name="connsiteX9" fmla="*/ 1459 w 7667"/>
                <a:gd name="connsiteY9" fmla="*/ 8804 h 10000"/>
                <a:gd name="connsiteX10" fmla="*/ 862 w 7667"/>
                <a:gd name="connsiteY10" fmla="*/ 8363 h 10000"/>
                <a:gd name="connsiteX11" fmla="*/ 448 w 7667"/>
                <a:gd name="connsiteY11" fmla="*/ 7765 h 10000"/>
                <a:gd name="connsiteX12" fmla="*/ 97 w 7667"/>
                <a:gd name="connsiteY12" fmla="*/ 6883 h 10000"/>
                <a:gd name="connsiteX13" fmla="*/ 0 w 7667"/>
                <a:gd name="connsiteY13" fmla="*/ 5973 h 10000"/>
                <a:gd name="connsiteX14" fmla="*/ 97 w 7667"/>
                <a:gd name="connsiteY14" fmla="*/ 4990 h 10000"/>
                <a:gd name="connsiteX15" fmla="*/ 493 w 7667"/>
                <a:gd name="connsiteY15" fmla="*/ 3590 h 10000"/>
                <a:gd name="connsiteX16" fmla="*/ 1205 w 7667"/>
                <a:gd name="connsiteY16" fmla="*/ 2298 h 10000"/>
                <a:gd name="connsiteX17" fmla="*/ 2366 w 7667"/>
                <a:gd name="connsiteY17" fmla="*/ 1071 h 10000"/>
                <a:gd name="connsiteX18" fmla="*/ 3749 w 7667"/>
                <a:gd name="connsiteY18" fmla="*/ 264 h 10000"/>
                <a:gd name="connsiteX19" fmla="*/ 5527 w 7667"/>
                <a:gd name="connsiteY19" fmla="*/ 44 h 10000"/>
                <a:gd name="connsiteX20" fmla="*/ 7667 w 7667"/>
                <a:gd name="connsiteY20" fmla="*/ 530 h 10000"/>
                <a:gd name="connsiteX0" fmla="*/ 6948 w 7209"/>
                <a:gd name="connsiteY0" fmla="*/ 9720 h 10000"/>
                <a:gd name="connsiteX1" fmla="*/ 6618 w 7209"/>
                <a:gd name="connsiteY1" fmla="*/ 9807 h 10000"/>
                <a:gd name="connsiteX2" fmla="*/ 6267 w 7209"/>
                <a:gd name="connsiteY2" fmla="*/ 9827 h 10000"/>
                <a:gd name="connsiteX3" fmla="*/ 5867 w 7209"/>
                <a:gd name="connsiteY3" fmla="*/ 9960 h 10000"/>
                <a:gd name="connsiteX4" fmla="*/ 5533 w 7209"/>
                <a:gd name="connsiteY4" fmla="*/ 9964 h 10000"/>
                <a:gd name="connsiteX5" fmla="*/ 5041 w 7209"/>
                <a:gd name="connsiteY5" fmla="*/ 9732 h 10000"/>
                <a:gd name="connsiteX6" fmla="*/ 4462 w 7209"/>
                <a:gd name="connsiteY6" fmla="*/ 9720 h 10000"/>
                <a:gd name="connsiteX7" fmla="*/ 3647 w 7209"/>
                <a:gd name="connsiteY7" fmla="*/ 9543 h 10000"/>
                <a:gd name="connsiteX8" fmla="*/ 2729 w 7209"/>
                <a:gd name="connsiteY8" fmla="*/ 9210 h 10000"/>
                <a:gd name="connsiteX9" fmla="*/ 1903 w 7209"/>
                <a:gd name="connsiteY9" fmla="*/ 8804 h 10000"/>
                <a:gd name="connsiteX10" fmla="*/ 1124 w 7209"/>
                <a:gd name="connsiteY10" fmla="*/ 8363 h 10000"/>
                <a:gd name="connsiteX11" fmla="*/ 584 w 7209"/>
                <a:gd name="connsiteY11" fmla="*/ 7765 h 10000"/>
                <a:gd name="connsiteX12" fmla="*/ 127 w 7209"/>
                <a:gd name="connsiteY12" fmla="*/ 6883 h 10000"/>
                <a:gd name="connsiteX13" fmla="*/ 0 w 7209"/>
                <a:gd name="connsiteY13" fmla="*/ 5973 h 10000"/>
                <a:gd name="connsiteX14" fmla="*/ 127 w 7209"/>
                <a:gd name="connsiteY14" fmla="*/ 4990 h 10000"/>
                <a:gd name="connsiteX15" fmla="*/ 643 w 7209"/>
                <a:gd name="connsiteY15" fmla="*/ 3590 h 10000"/>
                <a:gd name="connsiteX16" fmla="*/ 1572 w 7209"/>
                <a:gd name="connsiteY16" fmla="*/ 2298 h 10000"/>
                <a:gd name="connsiteX17" fmla="*/ 3086 w 7209"/>
                <a:gd name="connsiteY17" fmla="*/ 1071 h 10000"/>
                <a:gd name="connsiteX18" fmla="*/ 4890 w 7209"/>
                <a:gd name="connsiteY18" fmla="*/ 264 h 10000"/>
                <a:gd name="connsiteX19" fmla="*/ 7209 w 7209"/>
                <a:gd name="connsiteY19" fmla="*/ 44 h 10000"/>
                <a:gd name="connsiteX0" fmla="*/ 9638 w 9638"/>
                <a:gd name="connsiteY0" fmla="*/ 9456 h 9736"/>
                <a:gd name="connsiteX1" fmla="*/ 9180 w 9638"/>
                <a:gd name="connsiteY1" fmla="*/ 9543 h 9736"/>
                <a:gd name="connsiteX2" fmla="*/ 8693 w 9638"/>
                <a:gd name="connsiteY2" fmla="*/ 9563 h 9736"/>
                <a:gd name="connsiteX3" fmla="*/ 8138 w 9638"/>
                <a:gd name="connsiteY3" fmla="*/ 9696 h 9736"/>
                <a:gd name="connsiteX4" fmla="*/ 7675 w 9638"/>
                <a:gd name="connsiteY4" fmla="*/ 9700 h 9736"/>
                <a:gd name="connsiteX5" fmla="*/ 6993 w 9638"/>
                <a:gd name="connsiteY5" fmla="*/ 9468 h 9736"/>
                <a:gd name="connsiteX6" fmla="*/ 6189 w 9638"/>
                <a:gd name="connsiteY6" fmla="*/ 9456 h 9736"/>
                <a:gd name="connsiteX7" fmla="*/ 5059 w 9638"/>
                <a:gd name="connsiteY7" fmla="*/ 9279 h 9736"/>
                <a:gd name="connsiteX8" fmla="*/ 3786 w 9638"/>
                <a:gd name="connsiteY8" fmla="*/ 8946 h 9736"/>
                <a:gd name="connsiteX9" fmla="*/ 2640 w 9638"/>
                <a:gd name="connsiteY9" fmla="*/ 8540 h 9736"/>
                <a:gd name="connsiteX10" fmla="*/ 1559 w 9638"/>
                <a:gd name="connsiteY10" fmla="*/ 8099 h 9736"/>
                <a:gd name="connsiteX11" fmla="*/ 810 w 9638"/>
                <a:gd name="connsiteY11" fmla="*/ 7501 h 9736"/>
                <a:gd name="connsiteX12" fmla="*/ 176 w 9638"/>
                <a:gd name="connsiteY12" fmla="*/ 6619 h 9736"/>
                <a:gd name="connsiteX13" fmla="*/ 0 w 9638"/>
                <a:gd name="connsiteY13" fmla="*/ 5709 h 9736"/>
                <a:gd name="connsiteX14" fmla="*/ 176 w 9638"/>
                <a:gd name="connsiteY14" fmla="*/ 4726 h 9736"/>
                <a:gd name="connsiteX15" fmla="*/ 892 w 9638"/>
                <a:gd name="connsiteY15" fmla="*/ 3326 h 9736"/>
                <a:gd name="connsiteX16" fmla="*/ 2181 w 9638"/>
                <a:gd name="connsiteY16" fmla="*/ 2034 h 9736"/>
                <a:gd name="connsiteX17" fmla="*/ 4281 w 9638"/>
                <a:gd name="connsiteY17" fmla="*/ 807 h 9736"/>
                <a:gd name="connsiteX18" fmla="*/ 6783 w 9638"/>
                <a:gd name="connsiteY18" fmla="*/ 0 h 9736"/>
                <a:gd name="connsiteX0" fmla="*/ 10000 w 10000"/>
                <a:gd name="connsiteY0" fmla="*/ 8883 h 9171"/>
                <a:gd name="connsiteX1" fmla="*/ 9525 w 10000"/>
                <a:gd name="connsiteY1" fmla="*/ 8973 h 9171"/>
                <a:gd name="connsiteX2" fmla="*/ 9020 w 10000"/>
                <a:gd name="connsiteY2" fmla="*/ 8993 h 9171"/>
                <a:gd name="connsiteX3" fmla="*/ 8444 w 10000"/>
                <a:gd name="connsiteY3" fmla="*/ 9130 h 9171"/>
                <a:gd name="connsiteX4" fmla="*/ 7963 w 10000"/>
                <a:gd name="connsiteY4" fmla="*/ 9134 h 9171"/>
                <a:gd name="connsiteX5" fmla="*/ 7256 w 10000"/>
                <a:gd name="connsiteY5" fmla="*/ 8896 h 9171"/>
                <a:gd name="connsiteX6" fmla="*/ 6421 w 10000"/>
                <a:gd name="connsiteY6" fmla="*/ 8883 h 9171"/>
                <a:gd name="connsiteX7" fmla="*/ 5249 w 10000"/>
                <a:gd name="connsiteY7" fmla="*/ 8702 h 9171"/>
                <a:gd name="connsiteX8" fmla="*/ 3928 w 10000"/>
                <a:gd name="connsiteY8" fmla="*/ 8360 h 9171"/>
                <a:gd name="connsiteX9" fmla="*/ 2739 w 10000"/>
                <a:gd name="connsiteY9" fmla="*/ 7943 h 9171"/>
                <a:gd name="connsiteX10" fmla="*/ 1618 w 10000"/>
                <a:gd name="connsiteY10" fmla="*/ 7490 h 9171"/>
                <a:gd name="connsiteX11" fmla="*/ 840 w 10000"/>
                <a:gd name="connsiteY11" fmla="*/ 6875 h 9171"/>
                <a:gd name="connsiteX12" fmla="*/ 183 w 10000"/>
                <a:gd name="connsiteY12" fmla="*/ 5969 h 9171"/>
                <a:gd name="connsiteX13" fmla="*/ 0 w 10000"/>
                <a:gd name="connsiteY13" fmla="*/ 5035 h 9171"/>
                <a:gd name="connsiteX14" fmla="*/ 183 w 10000"/>
                <a:gd name="connsiteY14" fmla="*/ 4025 h 9171"/>
                <a:gd name="connsiteX15" fmla="*/ 926 w 10000"/>
                <a:gd name="connsiteY15" fmla="*/ 2587 h 9171"/>
                <a:gd name="connsiteX16" fmla="*/ 2263 w 10000"/>
                <a:gd name="connsiteY16" fmla="*/ 1260 h 9171"/>
                <a:gd name="connsiteX17" fmla="*/ 4442 w 10000"/>
                <a:gd name="connsiteY17" fmla="*/ 0 h 9171"/>
                <a:gd name="connsiteX0" fmla="*/ 10000 w 10000"/>
                <a:gd name="connsiteY0" fmla="*/ 8312 h 8626"/>
                <a:gd name="connsiteX1" fmla="*/ 9525 w 10000"/>
                <a:gd name="connsiteY1" fmla="*/ 8410 h 8626"/>
                <a:gd name="connsiteX2" fmla="*/ 9020 w 10000"/>
                <a:gd name="connsiteY2" fmla="*/ 8432 h 8626"/>
                <a:gd name="connsiteX3" fmla="*/ 8444 w 10000"/>
                <a:gd name="connsiteY3" fmla="*/ 8581 h 8626"/>
                <a:gd name="connsiteX4" fmla="*/ 7963 w 10000"/>
                <a:gd name="connsiteY4" fmla="*/ 8586 h 8626"/>
                <a:gd name="connsiteX5" fmla="*/ 7256 w 10000"/>
                <a:gd name="connsiteY5" fmla="*/ 8326 h 8626"/>
                <a:gd name="connsiteX6" fmla="*/ 6421 w 10000"/>
                <a:gd name="connsiteY6" fmla="*/ 8312 h 8626"/>
                <a:gd name="connsiteX7" fmla="*/ 5249 w 10000"/>
                <a:gd name="connsiteY7" fmla="*/ 8115 h 8626"/>
                <a:gd name="connsiteX8" fmla="*/ 3928 w 10000"/>
                <a:gd name="connsiteY8" fmla="*/ 7742 h 8626"/>
                <a:gd name="connsiteX9" fmla="*/ 2739 w 10000"/>
                <a:gd name="connsiteY9" fmla="*/ 7287 h 8626"/>
                <a:gd name="connsiteX10" fmla="*/ 1618 w 10000"/>
                <a:gd name="connsiteY10" fmla="*/ 6793 h 8626"/>
                <a:gd name="connsiteX11" fmla="*/ 840 w 10000"/>
                <a:gd name="connsiteY11" fmla="*/ 6122 h 8626"/>
                <a:gd name="connsiteX12" fmla="*/ 183 w 10000"/>
                <a:gd name="connsiteY12" fmla="*/ 5135 h 8626"/>
                <a:gd name="connsiteX13" fmla="*/ 0 w 10000"/>
                <a:gd name="connsiteY13" fmla="*/ 4116 h 8626"/>
                <a:gd name="connsiteX14" fmla="*/ 183 w 10000"/>
                <a:gd name="connsiteY14" fmla="*/ 3015 h 8626"/>
                <a:gd name="connsiteX15" fmla="*/ 926 w 10000"/>
                <a:gd name="connsiteY15" fmla="*/ 1447 h 8626"/>
                <a:gd name="connsiteX16" fmla="*/ 2263 w 10000"/>
                <a:gd name="connsiteY16" fmla="*/ 0 h 8626"/>
                <a:gd name="connsiteX0" fmla="*/ 10000 w 10000"/>
                <a:gd name="connsiteY0" fmla="*/ 7959 h 8323"/>
                <a:gd name="connsiteX1" fmla="*/ 9525 w 10000"/>
                <a:gd name="connsiteY1" fmla="*/ 8073 h 8323"/>
                <a:gd name="connsiteX2" fmla="*/ 9020 w 10000"/>
                <a:gd name="connsiteY2" fmla="*/ 8098 h 8323"/>
                <a:gd name="connsiteX3" fmla="*/ 8444 w 10000"/>
                <a:gd name="connsiteY3" fmla="*/ 8271 h 8323"/>
                <a:gd name="connsiteX4" fmla="*/ 7963 w 10000"/>
                <a:gd name="connsiteY4" fmla="*/ 8277 h 8323"/>
                <a:gd name="connsiteX5" fmla="*/ 7256 w 10000"/>
                <a:gd name="connsiteY5" fmla="*/ 7975 h 8323"/>
                <a:gd name="connsiteX6" fmla="*/ 6421 w 10000"/>
                <a:gd name="connsiteY6" fmla="*/ 7959 h 8323"/>
                <a:gd name="connsiteX7" fmla="*/ 5249 w 10000"/>
                <a:gd name="connsiteY7" fmla="*/ 7731 h 8323"/>
                <a:gd name="connsiteX8" fmla="*/ 3928 w 10000"/>
                <a:gd name="connsiteY8" fmla="*/ 7298 h 8323"/>
                <a:gd name="connsiteX9" fmla="*/ 2739 w 10000"/>
                <a:gd name="connsiteY9" fmla="*/ 6771 h 8323"/>
                <a:gd name="connsiteX10" fmla="*/ 1618 w 10000"/>
                <a:gd name="connsiteY10" fmla="*/ 6198 h 8323"/>
                <a:gd name="connsiteX11" fmla="*/ 840 w 10000"/>
                <a:gd name="connsiteY11" fmla="*/ 5420 h 8323"/>
                <a:gd name="connsiteX12" fmla="*/ 183 w 10000"/>
                <a:gd name="connsiteY12" fmla="*/ 4276 h 8323"/>
                <a:gd name="connsiteX13" fmla="*/ 0 w 10000"/>
                <a:gd name="connsiteY13" fmla="*/ 3095 h 8323"/>
                <a:gd name="connsiteX14" fmla="*/ 183 w 10000"/>
                <a:gd name="connsiteY14" fmla="*/ 1818 h 8323"/>
                <a:gd name="connsiteX15" fmla="*/ 926 w 10000"/>
                <a:gd name="connsiteY15" fmla="*/ 0 h 8323"/>
                <a:gd name="connsiteX0" fmla="*/ 10000 w 10000"/>
                <a:gd name="connsiteY0" fmla="*/ 7379 h 7816"/>
                <a:gd name="connsiteX1" fmla="*/ 9525 w 10000"/>
                <a:gd name="connsiteY1" fmla="*/ 7516 h 7816"/>
                <a:gd name="connsiteX2" fmla="*/ 9020 w 10000"/>
                <a:gd name="connsiteY2" fmla="*/ 7546 h 7816"/>
                <a:gd name="connsiteX3" fmla="*/ 8444 w 10000"/>
                <a:gd name="connsiteY3" fmla="*/ 7754 h 7816"/>
                <a:gd name="connsiteX4" fmla="*/ 7963 w 10000"/>
                <a:gd name="connsiteY4" fmla="*/ 7761 h 7816"/>
                <a:gd name="connsiteX5" fmla="*/ 7256 w 10000"/>
                <a:gd name="connsiteY5" fmla="*/ 7398 h 7816"/>
                <a:gd name="connsiteX6" fmla="*/ 6421 w 10000"/>
                <a:gd name="connsiteY6" fmla="*/ 7379 h 7816"/>
                <a:gd name="connsiteX7" fmla="*/ 5249 w 10000"/>
                <a:gd name="connsiteY7" fmla="*/ 7105 h 7816"/>
                <a:gd name="connsiteX8" fmla="*/ 3928 w 10000"/>
                <a:gd name="connsiteY8" fmla="*/ 6584 h 7816"/>
                <a:gd name="connsiteX9" fmla="*/ 2739 w 10000"/>
                <a:gd name="connsiteY9" fmla="*/ 5951 h 7816"/>
                <a:gd name="connsiteX10" fmla="*/ 1618 w 10000"/>
                <a:gd name="connsiteY10" fmla="*/ 5263 h 7816"/>
                <a:gd name="connsiteX11" fmla="*/ 840 w 10000"/>
                <a:gd name="connsiteY11" fmla="*/ 4328 h 7816"/>
                <a:gd name="connsiteX12" fmla="*/ 183 w 10000"/>
                <a:gd name="connsiteY12" fmla="*/ 2954 h 7816"/>
                <a:gd name="connsiteX13" fmla="*/ 0 w 10000"/>
                <a:gd name="connsiteY13" fmla="*/ 1535 h 7816"/>
                <a:gd name="connsiteX14" fmla="*/ 183 w 10000"/>
                <a:gd name="connsiteY14" fmla="*/ 0 h 7816"/>
                <a:gd name="connsiteX0" fmla="*/ 10000 w 10000"/>
                <a:gd name="connsiteY0" fmla="*/ 7477 h 8036"/>
                <a:gd name="connsiteX1" fmla="*/ 9525 w 10000"/>
                <a:gd name="connsiteY1" fmla="*/ 7652 h 8036"/>
                <a:gd name="connsiteX2" fmla="*/ 9020 w 10000"/>
                <a:gd name="connsiteY2" fmla="*/ 7691 h 8036"/>
                <a:gd name="connsiteX3" fmla="*/ 8444 w 10000"/>
                <a:gd name="connsiteY3" fmla="*/ 7957 h 8036"/>
                <a:gd name="connsiteX4" fmla="*/ 7963 w 10000"/>
                <a:gd name="connsiteY4" fmla="*/ 7966 h 8036"/>
                <a:gd name="connsiteX5" fmla="*/ 7256 w 10000"/>
                <a:gd name="connsiteY5" fmla="*/ 7501 h 8036"/>
                <a:gd name="connsiteX6" fmla="*/ 6421 w 10000"/>
                <a:gd name="connsiteY6" fmla="*/ 7477 h 8036"/>
                <a:gd name="connsiteX7" fmla="*/ 5249 w 10000"/>
                <a:gd name="connsiteY7" fmla="*/ 7126 h 8036"/>
                <a:gd name="connsiteX8" fmla="*/ 3928 w 10000"/>
                <a:gd name="connsiteY8" fmla="*/ 6460 h 8036"/>
                <a:gd name="connsiteX9" fmla="*/ 2739 w 10000"/>
                <a:gd name="connsiteY9" fmla="*/ 5650 h 8036"/>
                <a:gd name="connsiteX10" fmla="*/ 1618 w 10000"/>
                <a:gd name="connsiteY10" fmla="*/ 4770 h 8036"/>
                <a:gd name="connsiteX11" fmla="*/ 840 w 10000"/>
                <a:gd name="connsiteY11" fmla="*/ 3573 h 8036"/>
                <a:gd name="connsiteX12" fmla="*/ 183 w 10000"/>
                <a:gd name="connsiteY12" fmla="*/ 1815 h 8036"/>
                <a:gd name="connsiteX13" fmla="*/ 0 w 10000"/>
                <a:gd name="connsiteY13" fmla="*/ 0 h 8036"/>
                <a:gd name="connsiteX0" fmla="*/ 9817 w 9817"/>
                <a:gd name="connsiteY0" fmla="*/ 7045 h 7741"/>
                <a:gd name="connsiteX1" fmla="*/ 9342 w 9817"/>
                <a:gd name="connsiteY1" fmla="*/ 7263 h 7741"/>
                <a:gd name="connsiteX2" fmla="*/ 8837 w 9817"/>
                <a:gd name="connsiteY2" fmla="*/ 7312 h 7741"/>
                <a:gd name="connsiteX3" fmla="*/ 8261 w 9817"/>
                <a:gd name="connsiteY3" fmla="*/ 7643 h 7741"/>
                <a:gd name="connsiteX4" fmla="*/ 7780 w 9817"/>
                <a:gd name="connsiteY4" fmla="*/ 7654 h 7741"/>
                <a:gd name="connsiteX5" fmla="*/ 7073 w 9817"/>
                <a:gd name="connsiteY5" fmla="*/ 7075 h 7741"/>
                <a:gd name="connsiteX6" fmla="*/ 6238 w 9817"/>
                <a:gd name="connsiteY6" fmla="*/ 7045 h 7741"/>
                <a:gd name="connsiteX7" fmla="*/ 5066 w 9817"/>
                <a:gd name="connsiteY7" fmla="*/ 6609 h 7741"/>
                <a:gd name="connsiteX8" fmla="*/ 3745 w 9817"/>
                <a:gd name="connsiteY8" fmla="*/ 5780 h 7741"/>
                <a:gd name="connsiteX9" fmla="*/ 2556 w 9817"/>
                <a:gd name="connsiteY9" fmla="*/ 4772 h 7741"/>
                <a:gd name="connsiteX10" fmla="*/ 1435 w 9817"/>
                <a:gd name="connsiteY10" fmla="*/ 3677 h 7741"/>
                <a:gd name="connsiteX11" fmla="*/ 657 w 9817"/>
                <a:gd name="connsiteY11" fmla="*/ 2187 h 7741"/>
                <a:gd name="connsiteX12" fmla="*/ 0 w 9817"/>
                <a:gd name="connsiteY12" fmla="*/ 0 h 7741"/>
                <a:gd name="connsiteX0" fmla="*/ 9331 w 9331"/>
                <a:gd name="connsiteY0" fmla="*/ 6276 h 7175"/>
                <a:gd name="connsiteX1" fmla="*/ 8847 w 9331"/>
                <a:gd name="connsiteY1" fmla="*/ 6558 h 7175"/>
                <a:gd name="connsiteX2" fmla="*/ 8333 w 9331"/>
                <a:gd name="connsiteY2" fmla="*/ 6621 h 7175"/>
                <a:gd name="connsiteX3" fmla="*/ 7746 w 9331"/>
                <a:gd name="connsiteY3" fmla="*/ 7048 h 7175"/>
                <a:gd name="connsiteX4" fmla="*/ 7256 w 9331"/>
                <a:gd name="connsiteY4" fmla="*/ 7063 h 7175"/>
                <a:gd name="connsiteX5" fmla="*/ 6536 w 9331"/>
                <a:gd name="connsiteY5" fmla="*/ 6315 h 7175"/>
                <a:gd name="connsiteX6" fmla="*/ 5685 w 9331"/>
                <a:gd name="connsiteY6" fmla="*/ 6276 h 7175"/>
                <a:gd name="connsiteX7" fmla="*/ 4491 w 9331"/>
                <a:gd name="connsiteY7" fmla="*/ 5713 h 7175"/>
                <a:gd name="connsiteX8" fmla="*/ 3146 w 9331"/>
                <a:gd name="connsiteY8" fmla="*/ 4642 h 7175"/>
                <a:gd name="connsiteX9" fmla="*/ 1935 w 9331"/>
                <a:gd name="connsiteY9" fmla="*/ 3340 h 7175"/>
                <a:gd name="connsiteX10" fmla="*/ 793 w 9331"/>
                <a:gd name="connsiteY10" fmla="*/ 1925 h 7175"/>
                <a:gd name="connsiteX11" fmla="*/ 0 w 9331"/>
                <a:gd name="connsiteY11" fmla="*/ 0 h 7175"/>
                <a:gd name="connsiteX0" fmla="*/ 9150 w 9150"/>
                <a:gd name="connsiteY0" fmla="*/ 6064 h 7317"/>
                <a:gd name="connsiteX1" fmla="*/ 8631 w 9150"/>
                <a:gd name="connsiteY1" fmla="*/ 6457 h 7317"/>
                <a:gd name="connsiteX2" fmla="*/ 8080 w 9150"/>
                <a:gd name="connsiteY2" fmla="*/ 6545 h 7317"/>
                <a:gd name="connsiteX3" fmla="*/ 7451 w 9150"/>
                <a:gd name="connsiteY3" fmla="*/ 7140 h 7317"/>
                <a:gd name="connsiteX4" fmla="*/ 6926 w 9150"/>
                <a:gd name="connsiteY4" fmla="*/ 7161 h 7317"/>
                <a:gd name="connsiteX5" fmla="*/ 6155 w 9150"/>
                <a:gd name="connsiteY5" fmla="*/ 6118 h 7317"/>
                <a:gd name="connsiteX6" fmla="*/ 5243 w 9150"/>
                <a:gd name="connsiteY6" fmla="*/ 6064 h 7317"/>
                <a:gd name="connsiteX7" fmla="*/ 3963 w 9150"/>
                <a:gd name="connsiteY7" fmla="*/ 5279 h 7317"/>
                <a:gd name="connsiteX8" fmla="*/ 2522 w 9150"/>
                <a:gd name="connsiteY8" fmla="*/ 3787 h 7317"/>
                <a:gd name="connsiteX9" fmla="*/ 1224 w 9150"/>
                <a:gd name="connsiteY9" fmla="*/ 1972 h 7317"/>
                <a:gd name="connsiteX10" fmla="*/ 0 w 9150"/>
                <a:gd name="connsiteY10" fmla="*/ 0 h 7317"/>
                <a:gd name="connsiteX0" fmla="*/ 8662 w 8662"/>
                <a:gd name="connsiteY0" fmla="*/ 5593 h 7305"/>
                <a:gd name="connsiteX1" fmla="*/ 8095 w 8662"/>
                <a:gd name="connsiteY1" fmla="*/ 6130 h 7305"/>
                <a:gd name="connsiteX2" fmla="*/ 7493 w 8662"/>
                <a:gd name="connsiteY2" fmla="*/ 6250 h 7305"/>
                <a:gd name="connsiteX3" fmla="*/ 6805 w 8662"/>
                <a:gd name="connsiteY3" fmla="*/ 7063 h 7305"/>
                <a:gd name="connsiteX4" fmla="*/ 6231 w 8662"/>
                <a:gd name="connsiteY4" fmla="*/ 7092 h 7305"/>
                <a:gd name="connsiteX5" fmla="*/ 5389 w 8662"/>
                <a:gd name="connsiteY5" fmla="*/ 5666 h 7305"/>
                <a:gd name="connsiteX6" fmla="*/ 4392 w 8662"/>
                <a:gd name="connsiteY6" fmla="*/ 5593 h 7305"/>
                <a:gd name="connsiteX7" fmla="*/ 2993 w 8662"/>
                <a:gd name="connsiteY7" fmla="*/ 4520 h 7305"/>
                <a:gd name="connsiteX8" fmla="*/ 1418 w 8662"/>
                <a:gd name="connsiteY8" fmla="*/ 2481 h 7305"/>
                <a:gd name="connsiteX9" fmla="*/ 0 w 8662"/>
                <a:gd name="connsiteY9" fmla="*/ 0 h 7305"/>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079 w 11009"/>
                <a:gd name="connsiteY6" fmla="*/ 7744 h 10088"/>
                <a:gd name="connsiteX7" fmla="*/ 4464 w 11009"/>
                <a:gd name="connsiteY7" fmla="*/ 6276 h 10088"/>
                <a:gd name="connsiteX8" fmla="*/ 2646 w 11009"/>
                <a:gd name="connsiteY8" fmla="*/ 3484 h 10088"/>
                <a:gd name="connsiteX9" fmla="*/ 0 w 11009"/>
                <a:gd name="connsiteY9" fmla="*/ 0 h 10088"/>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079 w 11009"/>
                <a:gd name="connsiteY6" fmla="*/ 7744 h 10088"/>
                <a:gd name="connsiteX7" fmla="*/ 4464 w 11009"/>
                <a:gd name="connsiteY7" fmla="*/ 6276 h 10088"/>
                <a:gd name="connsiteX8" fmla="*/ 1681 w 11009"/>
                <a:gd name="connsiteY8" fmla="*/ 6231 h 10088"/>
                <a:gd name="connsiteX9" fmla="*/ 0 w 11009"/>
                <a:gd name="connsiteY9" fmla="*/ 0 h 10088"/>
                <a:gd name="connsiteX0" fmla="*/ 11009 w 11009"/>
                <a:gd name="connsiteY0" fmla="*/ 7744 h 10089"/>
                <a:gd name="connsiteX1" fmla="*/ 10354 w 11009"/>
                <a:gd name="connsiteY1" fmla="*/ 8480 h 10089"/>
                <a:gd name="connsiteX2" fmla="*/ 9659 w 11009"/>
                <a:gd name="connsiteY2" fmla="*/ 8644 h 10089"/>
                <a:gd name="connsiteX3" fmla="*/ 8865 w 11009"/>
                <a:gd name="connsiteY3" fmla="*/ 9757 h 10089"/>
                <a:gd name="connsiteX4" fmla="*/ 8202 w 11009"/>
                <a:gd name="connsiteY4" fmla="*/ 9796 h 10089"/>
                <a:gd name="connsiteX5" fmla="*/ 7230 w 11009"/>
                <a:gd name="connsiteY5" fmla="*/ 7844 h 10089"/>
                <a:gd name="connsiteX6" fmla="*/ 6079 w 11009"/>
                <a:gd name="connsiteY6" fmla="*/ 7744 h 10089"/>
                <a:gd name="connsiteX7" fmla="*/ 4200 w 11009"/>
                <a:gd name="connsiteY7" fmla="*/ 9404 h 10089"/>
                <a:gd name="connsiteX8" fmla="*/ 1681 w 11009"/>
                <a:gd name="connsiteY8" fmla="*/ 6231 h 10089"/>
                <a:gd name="connsiteX9" fmla="*/ 0 w 11009"/>
                <a:gd name="connsiteY9" fmla="*/ 0 h 10089"/>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079 w 11009"/>
                <a:gd name="connsiteY6" fmla="*/ 7744 h 10088"/>
                <a:gd name="connsiteX7" fmla="*/ 4200 w 11009"/>
                <a:gd name="connsiteY7" fmla="*/ 9404 h 10088"/>
                <a:gd name="connsiteX8" fmla="*/ 1681 w 11009"/>
                <a:gd name="connsiteY8" fmla="*/ 6231 h 10088"/>
                <a:gd name="connsiteX9" fmla="*/ 0 w 11009"/>
                <a:gd name="connsiteY9" fmla="*/ 0 h 10088"/>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112 w 11009"/>
                <a:gd name="connsiteY6" fmla="*/ 8694 h 10088"/>
                <a:gd name="connsiteX7" fmla="*/ 4200 w 11009"/>
                <a:gd name="connsiteY7" fmla="*/ 9404 h 10088"/>
                <a:gd name="connsiteX8" fmla="*/ 1681 w 11009"/>
                <a:gd name="connsiteY8" fmla="*/ 6231 h 10088"/>
                <a:gd name="connsiteX9" fmla="*/ 0 w 11009"/>
                <a:gd name="connsiteY9" fmla="*/ 0 h 10088"/>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112 w 11009"/>
                <a:gd name="connsiteY6" fmla="*/ 8694 h 10088"/>
                <a:gd name="connsiteX7" fmla="*/ 4200 w 11009"/>
                <a:gd name="connsiteY7" fmla="*/ 9404 h 10088"/>
                <a:gd name="connsiteX8" fmla="*/ 1681 w 11009"/>
                <a:gd name="connsiteY8" fmla="*/ 6231 h 10088"/>
                <a:gd name="connsiteX9" fmla="*/ 0 w 11009"/>
                <a:gd name="connsiteY9" fmla="*/ 0 h 10088"/>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064 w 11009"/>
                <a:gd name="connsiteY6" fmla="*/ 8399 h 10088"/>
                <a:gd name="connsiteX7" fmla="*/ 4200 w 11009"/>
                <a:gd name="connsiteY7" fmla="*/ 9404 h 10088"/>
                <a:gd name="connsiteX8" fmla="*/ 1681 w 11009"/>
                <a:gd name="connsiteY8" fmla="*/ 6231 h 10088"/>
                <a:gd name="connsiteX9" fmla="*/ 0 w 11009"/>
                <a:gd name="connsiteY9" fmla="*/ 0 h 10088"/>
                <a:gd name="connsiteX0" fmla="*/ 11009 w 11009"/>
                <a:gd name="connsiteY0" fmla="*/ 7744 h 10162"/>
                <a:gd name="connsiteX1" fmla="*/ 10354 w 11009"/>
                <a:gd name="connsiteY1" fmla="*/ 8480 h 10162"/>
                <a:gd name="connsiteX2" fmla="*/ 9683 w 11009"/>
                <a:gd name="connsiteY2" fmla="*/ 9968 h 10162"/>
                <a:gd name="connsiteX3" fmla="*/ 8865 w 11009"/>
                <a:gd name="connsiteY3" fmla="*/ 9757 h 10162"/>
                <a:gd name="connsiteX4" fmla="*/ 8202 w 11009"/>
                <a:gd name="connsiteY4" fmla="*/ 9796 h 10162"/>
                <a:gd name="connsiteX5" fmla="*/ 7230 w 11009"/>
                <a:gd name="connsiteY5" fmla="*/ 7844 h 10162"/>
                <a:gd name="connsiteX6" fmla="*/ 6064 w 11009"/>
                <a:gd name="connsiteY6" fmla="*/ 8399 h 10162"/>
                <a:gd name="connsiteX7" fmla="*/ 4200 w 11009"/>
                <a:gd name="connsiteY7" fmla="*/ 9404 h 10162"/>
                <a:gd name="connsiteX8" fmla="*/ 1681 w 11009"/>
                <a:gd name="connsiteY8" fmla="*/ 6231 h 10162"/>
                <a:gd name="connsiteX9" fmla="*/ 0 w 11009"/>
                <a:gd name="connsiteY9" fmla="*/ 0 h 10162"/>
                <a:gd name="connsiteX0" fmla="*/ 11009 w 11009"/>
                <a:gd name="connsiteY0" fmla="*/ 7744 h 10187"/>
                <a:gd name="connsiteX1" fmla="*/ 10354 w 11009"/>
                <a:gd name="connsiteY1" fmla="*/ 8480 h 10187"/>
                <a:gd name="connsiteX2" fmla="*/ 9683 w 11009"/>
                <a:gd name="connsiteY2" fmla="*/ 9968 h 10187"/>
                <a:gd name="connsiteX3" fmla="*/ 8202 w 11009"/>
                <a:gd name="connsiteY3" fmla="*/ 9796 h 10187"/>
                <a:gd name="connsiteX4" fmla="*/ 7230 w 11009"/>
                <a:gd name="connsiteY4" fmla="*/ 7844 h 10187"/>
                <a:gd name="connsiteX5" fmla="*/ 6064 w 11009"/>
                <a:gd name="connsiteY5" fmla="*/ 8399 h 10187"/>
                <a:gd name="connsiteX6" fmla="*/ 4200 w 11009"/>
                <a:gd name="connsiteY6" fmla="*/ 9404 h 10187"/>
                <a:gd name="connsiteX7" fmla="*/ 1681 w 11009"/>
                <a:gd name="connsiteY7" fmla="*/ 6231 h 10187"/>
                <a:gd name="connsiteX8" fmla="*/ 0 w 11009"/>
                <a:gd name="connsiteY8" fmla="*/ 0 h 10187"/>
                <a:gd name="connsiteX0" fmla="*/ 11009 w 11009"/>
                <a:gd name="connsiteY0" fmla="*/ 7744 h 10580"/>
                <a:gd name="connsiteX1" fmla="*/ 10354 w 11009"/>
                <a:gd name="connsiteY1" fmla="*/ 8480 h 10580"/>
                <a:gd name="connsiteX2" fmla="*/ 9401 w 11009"/>
                <a:gd name="connsiteY2" fmla="*/ 10361 h 10580"/>
                <a:gd name="connsiteX3" fmla="*/ 8202 w 11009"/>
                <a:gd name="connsiteY3" fmla="*/ 9796 h 10580"/>
                <a:gd name="connsiteX4" fmla="*/ 7230 w 11009"/>
                <a:gd name="connsiteY4" fmla="*/ 7844 h 10580"/>
                <a:gd name="connsiteX5" fmla="*/ 6064 w 11009"/>
                <a:gd name="connsiteY5" fmla="*/ 8399 h 10580"/>
                <a:gd name="connsiteX6" fmla="*/ 4200 w 11009"/>
                <a:gd name="connsiteY6" fmla="*/ 9404 h 10580"/>
                <a:gd name="connsiteX7" fmla="*/ 1681 w 11009"/>
                <a:gd name="connsiteY7" fmla="*/ 6231 h 10580"/>
                <a:gd name="connsiteX8" fmla="*/ 0 w 11009"/>
                <a:gd name="connsiteY8" fmla="*/ 0 h 10580"/>
                <a:gd name="connsiteX0" fmla="*/ 10354 w 10354"/>
                <a:gd name="connsiteY0" fmla="*/ 8480 h 10580"/>
                <a:gd name="connsiteX1" fmla="*/ 9401 w 10354"/>
                <a:gd name="connsiteY1" fmla="*/ 10361 h 10580"/>
                <a:gd name="connsiteX2" fmla="*/ 8202 w 10354"/>
                <a:gd name="connsiteY2" fmla="*/ 9796 h 10580"/>
                <a:gd name="connsiteX3" fmla="*/ 7230 w 10354"/>
                <a:gd name="connsiteY3" fmla="*/ 7844 h 10580"/>
                <a:gd name="connsiteX4" fmla="*/ 6064 w 10354"/>
                <a:gd name="connsiteY4" fmla="*/ 8399 h 10580"/>
                <a:gd name="connsiteX5" fmla="*/ 4200 w 10354"/>
                <a:gd name="connsiteY5" fmla="*/ 9404 h 10580"/>
                <a:gd name="connsiteX6" fmla="*/ 1681 w 10354"/>
                <a:gd name="connsiteY6" fmla="*/ 6231 h 10580"/>
                <a:gd name="connsiteX7" fmla="*/ 0 w 10354"/>
                <a:gd name="connsiteY7" fmla="*/ 0 h 10580"/>
                <a:gd name="connsiteX0" fmla="*/ 10137 w 10137"/>
                <a:gd name="connsiteY0" fmla="*/ 8420 h 10580"/>
                <a:gd name="connsiteX1" fmla="*/ 9401 w 10137"/>
                <a:gd name="connsiteY1" fmla="*/ 10361 h 10580"/>
                <a:gd name="connsiteX2" fmla="*/ 8202 w 10137"/>
                <a:gd name="connsiteY2" fmla="*/ 9796 h 10580"/>
                <a:gd name="connsiteX3" fmla="*/ 7230 w 10137"/>
                <a:gd name="connsiteY3" fmla="*/ 7844 h 10580"/>
                <a:gd name="connsiteX4" fmla="*/ 6064 w 10137"/>
                <a:gd name="connsiteY4" fmla="*/ 8399 h 10580"/>
                <a:gd name="connsiteX5" fmla="*/ 4200 w 10137"/>
                <a:gd name="connsiteY5" fmla="*/ 9404 h 10580"/>
                <a:gd name="connsiteX6" fmla="*/ 1681 w 10137"/>
                <a:gd name="connsiteY6" fmla="*/ 6231 h 10580"/>
                <a:gd name="connsiteX7" fmla="*/ 0 w 10137"/>
                <a:gd name="connsiteY7" fmla="*/ 0 h 10580"/>
                <a:gd name="connsiteX0" fmla="*/ 10137 w 10137"/>
                <a:gd name="connsiteY0" fmla="*/ 8420 h 10535"/>
                <a:gd name="connsiteX1" fmla="*/ 9238 w 10137"/>
                <a:gd name="connsiteY1" fmla="*/ 10316 h 10535"/>
                <a:gd name="connsiteX2" fmla="*/ 8202 w 10137"/>
                <a:gd name="connsiteY2" fmla="*/ 9796 h 10535"/>
                <a:gd name="connsiteX3" fmla="*/ 7230 w 10137"/>
                <a:gd name="connsiteY3" fmla="*/ 7844 h 10535"/>
                <a:gd name="connsiteX4" fmla="*/ 6064 w 10137"/>
                <a:gd name="connsiteY4" fmla="*/ 8399 h 10535"/>
                <a:gd name="connsiteX5" fmla="*/ 4200 w 10137"/>
                <a:gd name="connsiteY5" fmla="*/ 9404 h 10535"/>
                <a:gd name="connsiteX6" fmla="*/ 1681 w 10137"/>
                <a:gd name="connsiteY6" fmla="*/ 6231 h 10535"/>
                <a:gd name="connsiteX7" fmla="*/ 0 w 10137"/>
                <a:gd name="connsiteY7" fmla="*/ 0 h 10535"/>
                <a:gd name="connsiteX0" fmla="*/ 10137 w 10137"/>
                <a:gd name="connsiteY0" fmla="*/ 8420 h 10535"/>
                <a:gd name="connsiteX1" fmla="*/ 9238 w 10137"/>
                <a:gd name="connsiteY1" fmla="*/ 10316 h 10535"/>
                <a:gd name="connsiteX2" fmla="*/ 8202 w 10137"/>
                <a:gd name="connsiteY2" fmla="*/ 9796 h 10535"/>
                <a:gd name="connsiteX3" fmla="*/ 7230 w 10137"/>
                <a:gd name="connsiteY3" fmla="*/ 7844 h 10535"/>
                <a:gd name="connsiteX4" fmla="*/ 6064 w 10137"/>
                <a:gd name="connsiteY4" fmla="*/ 8399 h 10535"/>
                <a:gd name="connsiteX5" fmla="*/ 4200 w 10137"/>
                <a:gd name="connsiteY5" fmla="*/ 9404 h 10535"/>
                <a:gd name="connsiteX6" fmla="*/ 1681 w 10137"/>
                <a:gd name="connsiteY6" fmla="*/ 6231 h 10535"/>
                <a:gd name="connsiteX7" fmla="*/ 0 w 10137"/>
                <a:gd name="connsiteY7" fmla="*/ 0 h 10535"/>
                <a:gd name="connsiteX0" fmla="*/ 10137 w 10137"/>
                <a:gd name="connsiteY0" fmla="*/ 8420 h 10535"/>
                <a:gd name="connsiteX1" fmla="*/ 9238 w 10137"/>
                <a:gd name="connsiteY1" fmla="*/ 10316 h 10535"/>
                <a:gd name="connsiteX2" fmla="*/ 8202 w 10137"/>
                <a:gd name="connsiteY2" fmla="*/ 9796 h 10535"/>
                <a:gd name="connsiteX3" fmla="*/ 7230 w 10137"/>
                <a:gd name="connsiteY3" fmla="*/ 7844 h 10535"/>
                <a:gd name="connsiteX4" fmla="*/ 6064 w 10137"/>
                <a:gd name="connsiteY4" fmla="*/ 8399 h 10535"/>
                <a:gd name="connsiteX5" fmla="*/ 4200 w 10137"/>
                <a:gd name="connsiteY5" fmla="*/ 9404 h 10535"/>
                <a:gd name="connsiteX6" fmla="*/ 1681 w 10137"/>
                <a:gd name="connsiteY6" fmla="*/ 6231 h 10535"/>
                <a:gd name="connsiteX7" fmla="*/ 0 w 10137"/>
                <a:gd name="connsiteY7" fmla="*/ 0 h 1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7" h="10535">
                  <a:moveTo>
                    <a:pt x="10137" y="8420"/>
                  </a:moveTo>
                  <a:cubicBezTo>
                    <a:pt x="9936" y="8932"/>
                    <a:pt x="9477" y="10117"/>
                    <a:pt x="9238" y="10316"/>
                  </a:cubicBezTo>
                  <a:cubicBezTo>
                    <a:pt x="8879" y="10535"/>
                    <a:pt x="8611" y="10150"/>
                    <a:pt x="8202" y="9796"/>
                  </a:cubicBezTo>
                  <a:cubicBezTo>
                    <a:pt x="7931" y="9480"/>
                    <a:pt x="7580" y="8173"/>
                    <a:pt x="7230" y="7844"/>
                  </a:cubicBezTo>
                  <a:cubicBezTo>
                    <a:pt x="6877" y="7512"/>
                    <a:pt x="6577" y="7644"/>
                    <a:pt x="6064" y="8399"/>
                  </a:cubicBezTo>
                  <a:cubicBezTo>
                    <a:pt x="5551" y="9154"/>
                    <a:pt x="4931" y="9765"/>
                    <a:pt x="4200" y="9404"/>
                  </a:cubicBezTo>
                  <a:cubicBezTo>
                    <a:pt x="3469" y="9043"/>
                    <a:pt x="2251" y="7263"/>
                    <a:pt x="1681" y="6231"/>
                  </a:cubicBezTo>
                  <a:cubicBezTo>
                    <a:pt x="1104" y="5191"/>
                    <a:pt x="392" y="1890"/>
                    <a:pt x="0" y="0"/>
                  </a:cubicBezTo>
                </a:path>
              </a:pathLst>
            </a:custGeom>
            <a:noFill/>
            <a:ln w="28575" cap="flat" cmpd="sng">
              <a:solidFill>
                <a:srgbClr val="FFFF00"/>
              </a:solidFill>
              <a:prstDash val="solid"/>
              <a:round/>
              <a:headEnd type="none" w="sm" len="sm"/>
              <a:tailEnd type="none" w="sm" len="sm"/>
            </a:ln>
          </p:spPr>
          <p:txBody>
            <a:bodyPr/>
            <a:lstStyle/>
            <a:p>
              <a:endParaRPr lang="el-GR"/>
            </a:p>
          </p:txBody>
        </p:sp>
        <p:sp>
          <p:nvSpPr>
            <p:cNvPr id="29" name="Freeform 28"/>
            <p:cNvSpPr/>
            <p:nvPr/>
          </p:nvSpPr>
          <p:spPr>
            <a:xfrm>
              <a:off x="4940360" y="689050"/>
              <a:ext cx="1703124" cy="632713"/>
            </a:xfrm>
            <a:custGeom>
              <a:avLst/>
              <a:gdLst>
                <a:gd name="connsiteX0" fmla="*/ 1703124 w 1703124"/>
                <a:gd name="connsiteY0" fmla="*/ 0 h 632713"/>
                <a:gd name="connsiteX1" fmla="*/ 1456106 w 1703124"/>
                <a:gd name="connsiteY1" fmla="*/ 394362 h 632713"/>
                <a:gd name="connsiteX2" fmla="*/ 1109414 w 1703124"/>
                <a:gd name="connsiteY2" fmla="*/ 507037 h 632713"/>
                <a:gd name="connsiteX3" fmla="*/ 589376 w 1703124"/>
                <a:gd name="connsiteY3" fmla="*/ 576376 h 632713"/>
                <a:gd name="connsiteX4" fmla="*/ 0 w 1703124"/>
                <a:gd name="connsiteY4" fmla="*/ 632713 h 632713"/>
                <a:gd name="connsiteX0" fmla="*/ 1703124 w 1703124"/>
                <a:gd name="connsiteY0" fmla="*/ 0 h 632713"/>
                <a:gd name="connsiteX1" fmla="*/ 1456106 w 1703124"/>
                <a:gd name="connsiteY1" fmla="*/ 394362 h 632713"/>
                <a:gd name="connsiteX2" fmla="*/ 1109414 w 1703124"/>
                <a:gd name="connsiteY2" fmla="*/ 507037 h 632713"/>
                <a:gd name="connsiteX3" fmla="*/ 589376 w 1703124"/>
                <a:gd name="connsiteY3" fmla="*/ 576376 h 632713"/>
                <a:gd name="connsiteX4" fmla="*/ 0 w 1703124"/>
                <a:gd name="connsiteY4" fmla="*/ 632713 h 632713"/>
                <a:gd name="connsiteX0" fmla="*/ 1703124 w 1703124"/>
                <a:gd name="connsiteY0" fmla="*/ 0 h 632713"/>
                <a:gd name="connsiteX1" fmla="*/ 1456106 w 1703124"/>
                <a:gd name="connsiteY1" fmla="*/ 394362 h 632713"/>
                <a:gd name="connsiteX2" fmla="*/ 1109414 w 1703124"/>
                <a:gd name="connsiteY2" fmla="*/ 507037 h 632713"/>
                <a:gd name="connsiteX3" fmla="*/ 589376 w 1703124"/>
                <a:gd name="connsiteY3" fmla="*/ 576376 h 632713"/>
                <a:gd name="connsiteX4" fmla="*/ 0 w 1703124"/>
                <a:gd name="connsiteY4" fmla="*/ 632713 h 632713"/>
                <a:gd name="connsiteX0" fmla="*/ 1703124 w 1703124"/>
                <a:gd name="connsiteY0" fmla="*/ 0 h 632713"/>
                <a:gd name="connsiteX1" fmla="*/ 1456106 w 1703124"/>
                <a:gd name="connsiteY1" fmla="*/ 394362 h 632713"/>
                <a:gd name="connsiteX2" fmla="*/ 1109414 w 1703124"/>
                <a:gd name="connsiteY2" fmla="*/ 507037 h 632713"/>
                <a:gd name="connsiteX3" fmla="*/ 589376 w 1703124"/>
                <a:gd name="connsiteY3" fmla="*/ 576376 h 632713"/>
                <a:gd name="connsiteX4" fmla="*/ 0 w 1703124"/>
                <a:gd name="connsiteY4" fmla="*/ 632713 h 632713"/>
                <a:gd name="connsiteX0" fmla="*/ 1703124 w 1703124"/>
                <a:gd name="connsiteY0" fmla="*/ 0 h 632713"/>
                <a:gd name="connsiteX1" fmla="*/ 1482108 w 1703124"/>
                <a:gd name="connsiteY1" fmla="*/ 355359 h 632713"/>
                <a:gd name="connsiteX2" fmla="*/ 1109414 w 1703124"/>
                <a:gd name="connsiteY2" fmla="*/ 507037 h 632713"/>
                <a:gd name="connsiteX3" fmla="*/ 589376 w 1703124"/>
                <a:gd name="connsiteY3" fmla="*/ 576376 h 632713"/>
                <a:gd name="connsiteX4" fmla="*/ 0 w 1703124"/>
                <a:gd name="connsiteY4" fmla="*/ 632713 h 6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124" h="632713">
                  <a:moveTo>
                    <a:pt x="1703124" y="0"/>
                  </a:moveTo>
                  <a:cubicBezTo>
                    <a:pt x="1620785" y="131454"/>
                    <a:pt x="1581060" y="270853"/>
                    <a:pt x="1482108" y="355359"/>
                  </a:cubicBezTo>
                  <a:cubicBezTo>
                    <a:pt x="1383156" y="439865"/>
                    <a:pt x="1258203" y="470201"/>
                    <a:pt x="1109414" y="507037"/>
                  </a:cubicBezTo>
                  <a:cubicBezTo>
                    <a:pt x="960625" y="543873"/>
                    <a:pt x="774278" y="555430"/>
                    <a:pt x="589376" y="576376"/>
                  </a:cubicBezTo>
                  <a:cubicBezTo>
                    <a:pt x="404474" y="597322"/>
                    <a:pt x="196459" y="613934"/>
                    <a:pt x="0" y="632713"/>
                  </a:cubicBezTo>
                </a:path>
              </a:pathLst>
            </a:custGeom>
            <a:noFill/>
            <a:ln w="28575" cap="flat" cmpd="sng">
              <a:solidFill>
                <a:srgbClr val="FFFF00"/>
              </a:solidFill>
              <a:prstDash val="solid"/>
              <a:round/>
              <a:headEnd type="none" w="sm" len="sm"/>
              <a:tailEnd type="none" w="sm" len="sm"/>
            </a:ln>
          </p:spPr>
          <p:txBody>
            <a:bodyPr/>
            <a:lstStyle/>
            <a:p>
              <a:endParaRPr lang="el-GR"/>
            </a:p>
          </p:txBody>
        </p:sp>
      </p:grpSp>
      <p:sp>
        <p:nvSpPr>
          <p:cNvPr id="31" name="Text Box 8"/>
          <p:cNvSpPr txBox="1">
            <a:spLocks noChangeArrowheads="1"/>
          </p:cNvSpPr>
          <p:nvPr/>
        </p:nvSpPr>
        <p:spPr bwMode="auto">
          <a:xfrm>
            <a:off x="5800155" y="3763875"/>
            <a:ext cx="309700" cy="369332"/>
          </a:xfrm>
          <a:prstGeom prst="rect">
            <a:avLst/>
          </a:prstGeom>
          <a:noFill/>
          <a:ln w="9525">
            <a:noFill/>
            <a:miter lim="800000"/>
            <a:headEnd/>
            <a:tailEnd/>
          </a:ln>
          <a:effectLst/>
        </p:spPr>
        <p:txBody>
          <a:bodyPr wrap="none">
            <a:spAutoFit/>
          </a:bodyPr>
          <a:lstStyle/>
          <a:p>
            <a:r>
              <a:rPr lang="en-US" dirty="0">
                <a:solidFill>
                  <a:srgbClr val="FFFF00"/>
                </a:solidFill>
              </a:rPr>
              <a:t>B</a:t>
            </a:r>
            <a:endParaRPr lang="el-GR" dirty="0">
              <a:solidFill>
                <a:srgbClr val="FFFF00"/>
              </a:solidFill>
            </a:endParaRPr>
          </a:p>
        </p:txBody>
      </p:sp>
      <p:sp>
        <p:nvSpPr>
          <p:cNvPr id="32" name="Line 18"/>
          <p:cNvSpPr>
            <a:spLocks noChangeShapeType="1"/>
          </p:cNvSpPr>
          <p:nvPr/>
        </p:nvSpPr>
        <p:spPr bwMode="auto">
          <a:xfrm flipV="1">
            <a:off x="5786469" y="1157748"/>
            <a:ext cx="294346" cy="2797404"/>
          </a:xfrm>
          <a:prstGeom prst="line">
            <a:avLst/>
          </a:prstGeom>
          <a:noFill/>
          <a:ln w="38100">
            <a:solidFill>
              <a:srgbClr val="FFCC00"/>
            </a:solidFill>
            <a:round/>
            <a:headEnd/>
            <a:tailEnd/>
          </a:ln>
          <a:effectLst/>
        </p:spPr>
        <p:txBody>
          <a:bodyPr/>
          <a:lstStyle/>
          <a:p>
            <a:endParaRPr lang="el-GR">
              <a:solidFill>
                <a:srgbClr val="FFFF00"/>
              </a:solidFill>
            </a:endParaRPr>
          </a:p>
        </p:txBody>
      </p:sp>
      <p:sp>
        <p:nvSpPr>
          <p:cNvPr id="33" name="Oval 6"/>
          <p:cNvSpPr>
            <a:spLocks noChangeArrowheads="1"/>
          </p:cNvSpPr>
          <p:nvPr/>
        </p:nvSpPr>
        <p:spPr bwMode="auto">
          <a:xfrm>
            <a:off x="5754831" y="3911930"/>
            <a:ext cx="69850" cy="69850"/>
          </a:xfrm>
          <a:prstGeom prst="ellipse">
            <a:avLst/>
          </a:prstGeom>
          <a:solidFill>
            <a:schemeClr val="accent1"/>
          </a:solidFill>
          <a:ln w="9525">
            <a:solidFill>
              <a:schemeClr val="tx1"/>
            </a:solidFill>
            <a:round/>
            <a:headEnd/>
            <a:tailEnd/>
          </a:ln>
          <a:effectLst/>
        </p:spPr>
        <p:txBody>
          <a:bodyPr wrap="none" anchor="ctr"/>
          <a:lstStyle/>
          <a:p>
            <a:endParaRPr lang="el-GR">
              <a:solidFill>
                <a:srgbClr val="FFFF00"/>
              </a:solidFill>
            </a:endParaRPr>
          </a:p>
        </p:txBody>
      </p:sp>
      <p:sp>
        <p:nvSpPr>
          <p:cNvPr id="34" name="Line 18"/>
          <p:cNvSpPr>
            <a:spLocks noChangeShapeType="1"/>
          </p:cNvSpPr>
          <p:nvPr/>
        </p:nvSpPr>
        <p:spPr bwMode="auto">
          <a:xfrm flipV="1">
            <a:off x="6029196" y="1183699"/>
            <a:ext cx="53391" cy="1581623"/>
          </a:xfrm>
          <a:prstGeom prst="line">
            <a:avLst/>
          </a:prstGeom>
          <a:noFill/>
          <a:ln w="38100">
            <a:solidFill>
              <a:srgbClr val="FFCC00"/>
            </a:solidFill>
            <a:round/>
            <a:headEnd/>
            <a:tailEnd/>
          </a:ln>
          <a:effectLst/>
        </p:spPr>
        <p:txBody>
          <a:bodyPr/>
          <a:lstStyle/>
          <a:p>
            <a:endParaRPr lang="el-GR">
              <a:solidFill>
                <a:srgbClr val="FFFF00"/>
              </a:solidFill>
            </a:endParaRPr>
          </a:p>
        </p:txBody>
      </p:sp>
      <p:sp>
        <p:nvSpPr>
          <p:cNvPr id="35" name="Text Box 16"/>
          <p:cNvSpPr txBox="1">
            <a:spLocks noChangeArrowheads="1"/>
          </p:cNvSpPr>
          <p:nvPr/>
        </p:nvSpPr>
        <p:spPr bwMode="auto">
          <a:xfrm>
            <a:off x="6024561" y="2576632"/>
            <a:ext cx="317716" cy="369332"/>
          </a:xfrm>
          <a:prstGeom prst="rect">
            <a:avLst/>
          </a:prstGeom>
          <a:noFill/>
          <a:ln w="9525">
            <a:noFill/>
            <a:miter lim="800000"/>
            <a:headEnd/>
            <a:tailEnd/>
          </a:ln>
          <a:effectLst/>
        </p:spPr>
        <p:txBody>
          <a:bodyPr wrap="none">
            <a:spAutoFit/>
          </a:bodyPr>
          <a:lstStyle/>
          <a:p>
            <a:r>
              <a:rPr lang="en-US" dirty="0">
                <a:solidFill>
                  <a:srgbClr val="FFFF00"/>
                </a:solidFill>
              </a:rPr>
              <a:t>A</a:t>
            </a:r>
            <a:endParaRPr lang="el-GR" dirty="0">
              <a:solidFill>
                <a:srgbClr val="FFFF00"/>
              </a:solidFill>
            </a:endParaRPr>
          </a:p>
        </p:txBody>
      </p:sp>
      <p:sp>
        <p:nvSpPr>
          <p:cNvPr id="37" name="Oval 21"/>
          <p:cNvSpPr>
            <a:spLocks noChangeArrowheads="1"/>
          </p:cNvSpPr>
          <p:nvPr/>
        </p:nvSpPr>
        <p:spPr bwMode="auto">
          <a:xfrm>
            <a:off x="5997371" y="2720887"/>
            <a:ext cx="69850" cy="69850"/>
          </a:xfrm>
          <a:prstGeom prst="ellipse">
            <a:avLst/>
          </a:prstGeom>
          <a:solidFill>
            <a:schemeClr val="accent1"/>
          </a:solidFill>
          <a:ln w="9525">
            <a:solidFill>
              <a:schemeClr val="tx1"/>
            </a:solidFill>
            <a:round/>
            <a:headEnd/>
            <a:tailEnd/>
          </a:ln>
          <a:effectLst/>
        </p:spPr>
        <p:txBody>
          <a:bodyPr wrap="none" anchor="ctr"/>
          <a:lstStyle/>
          <a:p>
            <a:endParaRPr lang="el-GR">
              <a:solidFill>
                <a:srgbClr val="FFFF00"/>
              </a:solidFill>
            </a:endParaRPr>
          </a:p>
        </p:txBody>
      </p:sp>
      <p:sp>
        <p:nvSpPr>
          <p:cNvPr id="38" name="Text Box 17"/>
          <p:cNvSpPr txBox="1">
            <a:spLocks noChangeArrowheads="1"/>
          </p:cNvSpPr>
          <p:nvPr/>
        </p:nvSpPr>
        <p:spPr bwMode="auto">
          <a:xfrm>
            <a:off x="6061145" y="987891"/>
            <a:ext cx="333746" cy="369332"/>
          </a:xfrm>
          <a:prstGeom prst="rect">
            <a:avLst/>
          </a:prstGeom>
          <a:noFill/>
          <a:ln w="9525">
            <a:noFill/>
            <a:miter lim="800000"/>
            <a:headEnd/>
            <a:tailEnd/>
          </a:ln>
          <a:effectLst/>
        </p:spPr>
        <p:txBody>
          <a:bodyPr wrap="none">
            <a:spAutoFit/>
          </a:bodyPr>
          <a:lstStyle/>
          <a:p>
            <a:r>
              <a:rPr lang="en-US" dirty="0" smtClean="0">
                <a:solidFill>
                  <a:srgbClr val="FFFF00"/>
                </a:solidFill>
              </a:rPr>
              <a:t>N</a:t>
            </a:r>
            <a:endParaRPr lang="el-GR" dirty="0">
              <a:solidFill>
                <a:srgbClr val="FFFF00"/>
              </a:solidFill>
            </a:endParaRPr>
          </a:p>
        </p:txBody>
      </p:sp>
      <p:sp>
        <p:nvSpPr>
          <p:cNvPr id="40" name="Text Box 4"/>
          <p:cNvSpPr txBox="1">
            <a:spLocks noChangeArrowheads="1"/>
          </p:cNvSpPr>
          <p:nvPr/>
        </p:nvSpPr>
        <p:spPr bwMode="auto">
          <a:xfrm>
            <a:off x="7146924" y="3160346"/>
            <a:ext cx="1412566" cy="400110"/>
          </a:xfrm>
          <a:prstGeom prst="rect">
            <a:avLst/>
          </a:prstGeom>
          <a:noFill/>
          <a:ln w="9525">
            <a:noFill/>
            <a:miter lim="800000"/>
            <a:headEnd/>
            <a:tailEnd/>
          </a:ln>
          <a:effectLst/>
        </p:spPr>
        <p:txBody>
          <a:bodyPr wrap="none">
            <a:spAutoFit/>
          </a:bodyPr>
          <a:lstStyle/>
          <a:p>
            <a:pPr marL="263525" indent="-263525"/>
            <a:r>
              <a:rPr lang="el-GR" sz="2000" dirty="0" smtClean="0"/>
              <a:t>ΑΝΒ: 4</a:t>
            </a:r>
            <a:r>
              <a:rPr lang="el-GR" sz="2000" dirty="0" smtClean="0"/>
              <a:t>° </a:t>
            </a:r>
            <a:r>
              <a:rPr lang="el-GR" sz="2000" dirty="0" smtClean="0"/>
              <a:t>(2°)</a:t>
            </a:r>
            <a:endParaRPr lang="el-GR" sz="2000" dirty="0"/>
          </a:p>
        </p:txBody>
      </p:sp>
      <p:sp>
        <p:nvSpPr>
          <p:cNvPr id="39" name="Oval 20"/>
          <p:cNvSpPr>
            <a:spLocks noChangeArrowheads="1"/>
          </p:cNvSpPr>
          <p:nvPr/>
        </p:nvSpPr>
        <p:spPr bwMode="auto">
          <a:xfrm>
            <a:off x="6051685" y="1134069"/>
            <a:ext cx="69850" cy="69850"/>
          </a:xfrm>
          <a:prstGeom prst="ellipse">
            <a:avLst/>
          </a:prstGeom>
          <a:solidFill>
            <a:schemeClr val="accent1"/>
          </a:solidFill>
          <a:ln w="9525">
            <a:solidFill>
              <a:schemeClr val="tx1"/>
            </a:solidFill>
            <a:round/>
            <a:headEnd/>
            <a:tailEnd/>
          </a:ln>
          <a:effectLst/>
        </p:spPr>
        <p:txBody>
          <a:bodyPr wrap="none" anchor="ctr"/>
          <a:lstStyle/>
          <a:p>
            <a:endParaRPr lang="el-GR">
              <a:solidFill>
                <a:srgbClr val="FFFF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Στέλλα_face_eyes.png"/>
          <p:cNvPicPr>
            <a:picLocks noChangeAspect="1"/>
          </p:cNvPicPr>
          <p:nvPr/>
        </p:nvPicPr>
        <p:blipFill>
          <a:blip r:embed="rId3"/>
          <a:stretch>
            <a:fillRect/>
          </a:stretch>
        </p:blipFill>
        <p:spPr>
          <a:xfrm>
            <a:off x="2743200" y="0"/>
            <a:ext cx="3657600" cy="4572000"/>
          </a:xfrm>
          <a:prstGeom prst="rect">
            <a:avLst/>
          </a:prstGeom>
        </p:spPr>
      </p:pic>
      <p:cxnSp>
        <p:nvCxnSpPr>
          <p:cNvPr id="16" name="Straight Connector 15"/>
          <p:cNvCxnSpPr/>
          <p:nvPr/>
        </p:nvCxnSpPr>
        <p:spPr>
          <a:xfrm>
            <a:off x="3908266" y="2147501"/>
            <a:ext cx="1152000" cy="0"/>
          </a:xfrm>
          <a:prstGeom prst="line">
            <a:avLst/>
          </a:prstGeom>
          <a:ln w="1905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08266" y="3885432"/>
            <a:ext cx="1152000" cy="0"/>
          </a:xfrm>
          <a:prstGeom prst="line">
            <a:avLst/>
          </a:prstGeom>
          <a:ln w="19050">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3429000" y="2147500"/>
            <a:ext cx="2081228" cy="1757316"/>
            <a:chOff x="3429000" y="2147500"/>
            <a:chExt cx="2081228" cy="1757316"/>
          </a:xfrm>
          <a:effectLst>
            <a:outerShdw blurRad="50800" dist="38100" dir="2700000" algn="tl" rotWithShape="0">
              <a:prstClr val="black">
                <a:alpha val="40000"/>
              </a:prstClr>
            </a:outerShdw>
          </a:effectLst>
        </p:grpSpPr>
        <p:cxnSp>
          <p:nvCxnSpPr>
            <p:cNvPr id="13" name="Straight Connector 12"/>
            <p:cNvCxnSpPr/>
            <p:nvPr/>
          </p:nvCxnSpPr>
          <p:spPr>
            <a:xfrm>
              <a:off x="3429000" y="2495550"/>
              <a:ext cx="2081228" cy="0"/>
            </a:xfrm>
            <a:prstGeom prst="line">
              <a:avLst/>
            </a:prstGeom>
            <a:ln w="190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84266" y="2147500"/>
              <a:ext cx="0" cy="1757316"/>
            </a:xfrm>
            <a:prstGeom prst="line">
              <a:avLst/>
            </a:prstGeom>
            <a:ln w="190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6551303" y="2485363"/>
            <a:ext cx="2300630" cy="369332"/>
          </a:xfrm>
          <a:prstGeom prst="rect">
            <a:avLst/>
          </a:prstGeom>
          <a:noFill/>
        </p:spPr>
        <p:txBody>
          <a:bodyPr wrap="none" rtlCol="0">
            <a:spAutoFit/>
          </a:bodyPr>
          <a:lstStyle/>
          <a:p>
            <a:r>
              <a:rPr lang="el-GR" dirty="0" smtClean="0"/>
              <a:t>ύψος / πλάτος = 0.845</a:t>
            </a:r>
            <a:endParaRPr lang="el-GR" dirty="0"/>
          </a:p>
        </p:txBody>
      </p:sp>
      <p:cxnSp>
        <p:nvCxnSpPr>
          <p:cNvPr id="21" name="Straight Connector 20"/>
          <p:cNvCxnSpPr/>
          <p:nvPr/>
        </p:nvCxnSpPr>
        <p:spPr>
          <a:xfrm rot="16200000">
            <a:off x="3073068" y="2615880"/>
            <a:ext cx="720000" cy="0"/>
          </a:xfrm>
          <a:prstGeom prst="line">
            <a:avLst/>
          </a:prstGeom>
          <a:ln w="1905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5157062" y="2615880"/>
            <a:ext cx="720000" cy="0"/>
          </a:xfrm>
          <a:prstGeom prst="line">
            <a:avLst/>
          </a:prstGeom>
          <a:ln w="1905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24" name="Text Box 14"/>
          <p:cNvSpPr txBox="1">
            <a:spLocks noChangeArrowheads="1"/>
          </p:cNvSpPr>
          <p:nvPr/>
        </p:nvSpPr>
        <p:spPr bwMode="auto">
          <a:xfrm>
            <a:off x="6641149" y="3012932"/>
            <a:ext cx="2182072" cy="1200329"/>
          </a:xfrm>
          <a:prstGeom prst="rect">
            <a:avLst/>
          </a:prstGeom>
          <a:noFill/>
          <a:ln w="9525">
            <a:noFill/>
            <a:miter lim="800000"/>
            <a:headEnd/>
            <a:tailEnd/>
          </a:ln>
          <a:effectLst/>
        </p:spPr>
        <p:txBody>
          <a:bodyPr wrap="none">
            <a:spAutoFit/>
          </a:bodyPr>
          <a:lstStyle/>
          <a:p>
            <a:pPr marL="263525" indent="-263525"/>
            <a:r>
              <a:rPr lang="el-GR" dirty="0"/>
              <a:t>Τύπος προσώπου:</a:t>
            </a:r>
          </a:p>
          <a:p>
            <a:pPr marL="263525" indent="-263525">
              <a:buFontTx/>
              <a:buChar char="•"/>
            </a:pPr>
            <a:r>
              <a:rPr lang="el-GR" dirty="0" err="1"/>
              <a:t>Στρογγύλος</a:t>
            </a:r>
            <a:r>
              <a:rPr lang="el-GR" dirty="0"/>
              <a:t> </a:t>
            </a:r>
            <a:r>
              <a:rPr lang="el-GR" dirty="0" smtClean="0"/>
              <a:t>&lt; 0.85</a:t>
            </a:r>
            <a:endParaRPr lang="el-GR" dirty="0"/>
          </a:p>
          <a:p>
            <a:pPr marL="263525" indent="-263525">
              <a:buFontTx/>
              <a:buChar char="•"/>
            </a:pPr>
            <a:r>
              <a:rPr lang="el-GR" dirty="0"/>
              <a:t>Μέσος </a:t>
            </a:r>
            <a:r>
              <a:rPr lang="el-GR" dirty="0" smtClean="0"/>
              <a:t>0.85 </a:t>
            </a:r>
            <a:r>
              <a:rPr lang="el-GR" dirty="0"/>
              <a:t>– </a:t>
            </a:r>
            <a:r>
              <a:rPr lang="el-GR" dirty="0" smtClean="0"/>
              <a:t>0.90</a:t>
            </a:r>
            <a:endParaRPr lang="el-GR" dirty="0"/>
          </a:p>
          <a:p>
            <a:pPr marL="263525" indent="-263525">
              <a:buFontTx/>
              <a:buChar char="•"/>
            </a:pPr>
            <a:r>
              <a:rPr lang="el-GR" dirty="0"/>
              <a:t>Επιμήκης </a:t>
            </a:r>
            <a:r>
              <a:rPr lang="el-GR" dirty="0" smtClean="0"/>
              <a:t>&gt; 0.90</a:t>
            </a:r>
            <a:endParaRPr lang="el-GR" dirty="0"/>
          </a:p>
        </p:txBody>
      </p:sp>
      <p:sp>
        <p:nvSpPr>
          <p:cNvPr id="18" name="TextBox 17"/>
          <p:cNvSpPr txBox="1"/>
          <p:nvPr/>
        </p:nvSpPr>
        <p:spPr>
          <a:xfrm>
            <a:off x="3124200" y="2308860"/>
            <a:ext cx="378180" cy="369332"/>
          </a:xfrm>
          <a:prstGeom prst="rect">
            <a:avLst/>
          </a:prstGeom>
          <a:noFill/>
          <a:effectLst>
            <a:outerShdw blurRad="38100" dist="25400" dir="2700000" algn="tl" rotWithShape="0">
              <a:prstClr val="black">
                <a:alpha val="60000"/>
              </a:prstClr>
            </a:outerShdw>
          </a:effectLst>
        </p:spPr>
        <p:txBody>
          <a:bodyPr wrap="none" rtlCol="0">
            <a:spAutoFit/>
          </a:bodyPr>
          <a:lstStyle/>
          <a:p>
            <a:r>
              <a:rPr lang="en-US" dirty="0" err="1" smtClean="0">
                <a:solidFill>
                  <a:schemeClr val="bg1"/>
                </a:solidFill>
              </a:rPr>
              <a:t>zy</a:t>
            </a:r>
            <a:endParaRPr lang="el-GR" dirty="0">
              <a:solidFill>
                <a:schemeClr val="bg1"/>
              </a:solidFill>
            </a:endParaRPr>
          </a:p>
        </p:txBody>
      </p:sp>
      <p:sp>
        <p:nvSpPr>
          <p:cNvPr id="23" name="TextBox 22"/>
          <p:cNvSpPr txBox="1"/>
          <p:nvPr/>
        </p:nvSpPr>
        <p:spPr>
          <a:xfrm>
            <a:off x="5478780" y="2286000"/>
            <a:ext cx="378180" cy="369332"/>
          </a:xfrm>
          <a:prstGeom prst="rect">
            <a:avLst/>
          </a:prstGeom>
          <a:noFill/>
          <a:effectLst>
            <a:outerShdw blurRad="38100" dist="25400" dir="2700000" algn="tl" rotWithShape="0">
              <a:prstClr val="black">
                <a:alpha val="60000"/>
              </a:prstClr>
            </a:outerShdw>
          </a:effectLst>
        </p:spPr>
        <p:txBody>
          <a:bodyPr wrap="none" rtlCol="0">
            <a:spAutoFit/>
          </a:bodyPr>
          <a:lstStyle/>
          <a:p>
            <a:r>
              <a:rPr lang="en-US" dirty="0" err="1" smtClean="0">
                <a:solidFill>
                  <a:schemeClr val="bg1"/>
                </a:solidFill>
              </a:rPr>
              <a:t>zy</a:t>
            </a:r>
            <a:endParaRPr lang="el-GR" dirty="0">
              <a:solidFill>
                <a:schemeClr val="bg1"/>
              </a:solidFill>
            </a:endParaRPr>
          </a:p>
        </p:txBody>
      </p:sp>
      <p:sp>
        <p:nvSpPr>
          <p:cNvPr id="26" name="TextBox 25"/>
          <p:cNvSpPr txBox="1"/>
          <p:nvPr/>
        </p:nvSpPr>
        <p:spPr>
          <a:xfrm>
            <a:off x="4335780" y="1836420"/>
            <a:ext cx="306494" cy="369332"/>
          </a:xfrm>
          <a:prstGeom prst="rect">
            <a:avLst/>
          </a:prstGeom>
          <a:noFill/>
          <a:effectLst>
            <a:outerShdw blurRad="38100" dist="25400" dir="2700000" algn="tl" rotWithShape="0">
              <a:prstClr val="black">
                <a:alpha val="60000"/>
              </a:prstClr>
            </a:outerShdw>
          </a:effectLst>
        </p:spPr>
        <p:txBody>
          <a:bodyPr wrap="none" rtlCol="0">
            <a:spAutoFit/>
          </a:bodyPr>
          <a:lstStyle/>
          <a:p>
            <a:r>
              <a:rPr lang="en-US" dirty="0" smtClean="0">
                <a:solidFill>
                  <a:schemeClr val="bg1"/>
                </a:solidFill>
              </a:rPr>
              <a:t>n</a:t>
            </a:r>
            <a:endParaRPr lang="el-GR" dirty="0">
              <a:solidFill>
                <a:schemeClr val="bg1"/>
              </a:solidFill>
            </a:endParaRPr>
          </a:p>
        </p:txBody>
      </p:sp>
      <p:sp>
        <p:nvSpPr>
          <p:cNvPr id="27" name="TextBox 26"/>
          <p:cNvSpPr txBox="1"/>
          <p:nvPr/>
        </p:nvSpPr>
        <p:spPr>
          <a:xfrm>
            <a:off x="4245235" y="3802380"/>
            <a:ext cx="484428" cy="369332"/>
          </a:xfrm>
          <a:prstGeom prst="rect">
            <a:avLst/>
          </a:prstGeom>
          <a:noFill/>
          <a:effectLst>
            <a:outerShdw blurRad="38100" dist="25400" dir="2700000" algn="tl" rotWithShape="0">
              <a:prstClr val="black">
                <a:alpha val="60000"/>
              </a:prstClr>
            </a:outerShdw>
          </a:effectLst>
        </p:spPr>
        <p:txBody>
          <a:bodyPr wrap="none" rtlCol="0">
            <a:spAutoFit/>
          </a:bodyPr>
          <a:lstStyle/>
          <a:p>
            <a:pPr algn="ctr"/>
            <a:r>
              <a:rPr lang="en-US" dirty="0" smtClean="0">
                <a:solidFill>
                  <a:schemeClr val="bg1"/>
                </a:solidFill>
              </a:rPr>
              <a:t>me</a:t>
            </a:r>
            <a:endParaRPr lang="el-GR" dirty="0">
              <a:solidFill>
                <a:schemeClr val="bg1"/>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descr="Στέλλα_ceph.jpg"/>
          <p:cNvPicPr>
            <a:picLocks noChangeAspect="1"/>
          </p:cNvPicPr>
          <p:nvPr/>
        </p:nvPicPr>
        <p:blipFill>
          <a:blip r:embed="rId3"/>
          <a:stretch>
            <a:fillRect/>
          </a:stretch>
        </p:blipFill>
        <p:spPr>
          <a:xfrm>
            <a:off x="776029" y="0"/>
            <a:ext cx="6317791" cy="5143500"/>
          </a:xfrm>
          <a:prstGeom prst="rect">
            <a:avLst/>
          </a:prstGeom>
        </p:spPr>
      </p:pic>
      <p:grpSp>
        <p:nvGrpSpPr>
          <p:cNvPr id="9" name="Group 40"/>
          <p:cNvGrpSpPr/>
          <p:nvPr/>
        </p:nvGrpSpPr>
        <p:grpSpPr>
          <a:xfrm>
            <a:off x="1114497" y="66598"/>
            <a:ext cx="5726898" cy="4652029"/>
            <a:chOff x="1751572" y="66598"/>
            <a:chExt cx="5726898" cy="4652029"/>
          </a:xfrm>
        </p:grpSpPr>
        <p:sp>
          <p:nvSpPr>
            <p:cNvPr id="2" name="Freeform 16"/>
            <p:cNvSpPr>
              <a:spLocks/>
            </p:cNvSpPr>
            <p:nvPr/>
          </p:nvSpPr>
          <p:spPr bwMode="auto">
            <a:xfrm rot="21326996">
              <a:off x="3846236" y="926703"/>
              <a:ext cx="2694435" cy="1721557"/>
            </a:xfrm>
            <a:custGeom>
              <a:avLst/>
              <a:gdLst>
                <a:gd name="T0" fmla="*/ 1361 w 1361"/>
                <a:gd name="T1" fmla="*/ 68 h 723"/>
                <a:gd name="T2" fmla="*/ 1315 w 1361"/>
                <a:gd name="T3" fmla="*/ 44 h 723"/>
                <a:gd name="T4" fmla="*/ 1251 w 1361"/>
                <a:gd name="T5" fmla="*/ 23 h 723"/>
                <a:gd name="T6" fmla="*/ 1174 w 1361"/>
                <a:gd name="T7" fmla="*/ 6 h 723"/>
                <a:gd name="T8" fmla="*/ 1121 w 1361"/>
                <a:gd name="T9" fmla="*/ 1 h 723"/>
                <a:gd name="T10" fmla="*/ 1049 w 1361"/>
                <a:gd name="T11" fmla="*/ 8 h 723"/>
                <a:gd name="T12" fmla="*/ 951 w 1361"/>
                <a:gd name="T13" fmla="*/ 47 h 723"/>
                <a:gd name="T14" fmla="*/ 879 w 1361"/>
                <a:gd name="T15" fmla="*/ 78 h 723"/>
                <a:gd name="T16" fmla="*/ 792 w 1361"/>
                <a:gd name="T17" fmla="*/ 100 h 723"/>
                <a:gd name="T18" fmla="*/ 660 w 1361"/>
                <a:gd name="T19" fmla="*/ 131 h 723"/>
                <a:gd name="T20" fmla="*/ 540 w 1361"/>
                <a:gd name="T21" fmla="*/ 155 h 723"/>
                <a:gd name="T22" fmla="*/ 471 w 1361"/>
                <a:gd name="T23" fmla="*/ 164 h 723"/>
                <a:gd name="T24" fmla="*/ 442 w 1361"/>
                <a:gd name="T25" fmla="*/ 179 h 723"/>
                <a:gd name="T26" fmla="*/ 437 w 1361"/>
                <a:gd name="T27" fmla="*/ 210 h 723"/>
                <a:gd name="T28" fmla="*/ 430 w 1361"/>
                <a:gd name="T29" fmla="*/ 244 h 723"/>
                <a:gd name="T30" fmla="*/ 408 w 1361"/>
                <a:gd name="T31" fmla="*/ 265 h 723"/>
                <a:gd name="T32" fmla="*/ 377 w 1361"/>
                <a:gd name="T33" fmla="*/ 282 h 723"/>
                <a:gd name="T34" fmla="*/ 355 w 1361"/>
                <a:gd name="T35" fmla="*/ 275 h 723"/>
                <a:gd name="T36" fmla="*/ 346 w 1361"/>
                <a:gd name="T37" fmla="*/ 256 h 723"/>
                <a:gd name="T38" fmla="*/ 339 w 1361"/>
                <a:gd name="T39" fmla="*/ 224 h 723"/>
                <a:gd name="T40" fmla="*/ 341 w 1361"/>
                <a:gd name="T41" fmla="*/ 186 h 723"/>
                <a:gd name="T42" fmla="*/ 331 w 1361"/>
                <a:gd name="T43" fmla="*/ 167 h 723"/>
                <a:gd name="T44" fmla="*/ 310 w 1361"/>
                <a:gd name="T45" fmla="*/ 164 h 723"/>
                <a:gd name="T46" fmla="*/ 293 w 1361"/>
                <a:gd name="T47" fmla="*/ 184 h 723"/>
                <a:gd name="T48" fmla="*/ 264 w 1361"/>
                <a:gd name="T49" fmla="*/ 241 h 723"/>
                <a:gd name="T50" fmla="*/ 226 w 1361"/>
                <a:gd name="T51" fmla="*/ 318 h 723"/>
                <a:gd name="T52" fmla="*/ 175 w 1361"/>
                <a:gd name="T53" fmla="*/ 388 h 723"/>
                <a:gd name="T54" fmla="*/ 132 w 1361"/>
                <a:gd name="T55" fmla="*/ 469 h 723"/>
                <a:gd name="T56" fmla="*/ 72 w 1361"/>
                <a:gd name="T57" fmla="*/ 563 h 723"/>
                <a:gd name="T58" fmla="*/ 27 w 1361"/>
                <a:gd name="T59" fmla="*/ 640 h 723"/>
                <a:gd name="T60" fmla="*/ 5 w 1361"/>
                <a:gd name="T61" fmla="*/ 671 h 723"/>
                <a:gd name="T62" fmla="*/ 5 w 1361"/>
                <a:gd name="T63" fmla="*/ 716 h 723"/>
                <a:gd name="T64" fmla="*/ 36 w 1361"/>
                <a:gd name="T65" fmla="*/ 716 h 723"/>
                <a:gd name="T66" fmla="*/ 115 w 1361"/>
                <a:gd name="T67" fmla="*/ 671 h 723"/>
                <a:gd name="T68" fmla="*/ 190 w 1361"/>
                <a:gd name="T69" fmla="*/ 613 h 723"/>
                <a:gd name="T70" fmla="*/ 293 w 1361"/>
                <a:gd name="T71" fmla="*/ 548 h 723"/>
                <a:gd name="T72" fmla="*/ 408 w 1361"/>
                <a:gd name="T73" fmla="*/ 493 h 723"/>
                <a:gd name="T74" fmla="*/ 547 w 1361"/>
                <a:gd name="T75" fmla="*/ 431 h 723"/>
                <a:gd name="T76" fmla="*/ 636 w 1361"/>
                <a:gd name="T77" fmla="*/ 376 h 723"/>
                <a:gd name="T78" fmla="*/ 679 w 1361"/>
                <a:gd name="T79" fmla="*/ 301 h 723"/>
                <a:gd name="T80" fmla="*/ 694 w 1361"/>
                <a:gd name="T81" fmla="*/ 208 h 723"/>
                <a:gd name="T82" fmla="*/ 691 w 1361"/>
                <a:gd name="T83" fmla="*/ 164 h 723"/>
                <a:gd name="T84" fmla="*/ 687 w 1361"/>
                <a:gd name="T85" fmla="*/ 145 h 723"/>
                <a:gd name="T86" fmla="*/ 672 w 1361"/>
                <a:gd name="T87" fmla="*/ 92 h 723"/>
                <a:gd name="T88" fmla="*/ 651 w 1361"/>
                <a:gd name="T89" fmla="*/ 59 h 72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361"/>
                <a:gd name="T136" fmla="*/ 0 h 723"/>
                <a:gd name="T137" fmla="*/ 1361 w 1361"/>
                <a:gd name="T138" fmla="*/ 723 h 723"/>
                <a:gd name="connsiteX0" fmla="*/ 9662 w 9662"/>
                <a:gd name="connsiteY0" fmla="*/ 609 h 10000"/>
                <a:gd name="connsiteX1" fmla="*/ 9192 w 9662"/>
                <a:gd name="connsiteY1" fmla="*/ 318 h 10000"/>
                <a:gd name="connsiteX2" fmla="*/ 8626 w 9662"/>
                <a:gd name="connsiteY2" fmla="*/ 83 h 10000"/>
                <a:gd name="connsiteX3" fmla="*/ 8237 w 9662"/>
                <a:gd name="connsiteY3" fmla="*/ 14 h 10000"/>
                <a:gd name="connsiteX4" fmla="*/ 7708 w 9662"/>
                <a:gd name="connsiteY4" fmla="*/ 111 h 10000"/>
                <a:gd name="connsiteX5" fmla="*/ 6988 w 9662"/>
                <a:gd name="connsiteY5" fmla="*/ 650 h 10000"/>
                <a:gd name="connsiteX6" fmla="*/ 6458 w 9662"/>
                <a:gd name="connsiteY6" fmla="*/ 1079 h 10000"/>
                <a:gd name="connsiteX7" fmla="*/ 5819 w 9662"/>
                <a:gd name="connsiteY7" fmla="*/ 1383 h 10000"/>
                <a:gd name="connsiteX8" fmla="*/ 4849 w 9662"/>
                <a:gd name="connsiteY8" fmla="*/ 1812 h 10000"/>
                <a:gd name="connsiteX9" fmla="*/ 3968 w 9662"/>
                <a:gd name="connsiteY9" fmla="*/ 2144 h 10000"/>
                <a:gd name="connsiteX10" fmla="*/ 3461 w 9662"/>
                <a:gd name="connsiteY10" fmla="*/ 2268 h 10000"/>
                <a:gd name="connsiteX11" fmla="*/ 3248 w 9662"/>
                <a:gd name="connsiteY11" fmla="*/ 2476 h 10000"/>
                <a:gd name="connsiteX12" fmla="*/ 3211 w 9662"/>
                <a:gd name="connsiteY12" fmla="*/ 2905 h 10000"/>
                <a:gd name="connsiteX13" fmla="*/ 3159 w 9662"/>
                <a:gd name="connsiteY13" fmla="*/ 3375 h 10000"/>
                <a:gd name="connsiteX14" fmla="*/ 2998 w 9662"/>
                <a:gd name="connsiteY14" fmla="*/ 3665 h 10000"/>
                <a:gd name="connsiteX15" fmla="*/ 2770 w 9662"/>
                <a:gd name="connsiteY15" fmla="*/ 3900 h 10000"/>
                <a:gd name="connsiteX16" fmla="*/ 2608 w 9662"/>
                <a:gd name="connsiteY16" fmla="*/ 3804 h 10000"/>
                <a:gd name="connsiteX17" fmla="*/ 2542 w 9662"/>
                <a:gd name="connsiteY17" fmla="*/ 3541 h 10000"/>
                <a:gd name="connsiteX18" fmla="*/ 2491 w 9662"/>
                <a:gd name="connsiteY18" fmla="*/ 3098 h 10000"/>
                <a:gd name="connsiteX19" fmla="*/ 2506 w 9662"/>
                <a:gd name="connsiteY19" fmla="*/ 2573 h 10000"/>
                <a:gd name="connsiteX20" fmla="*/ 2432 w 9662"/>
                <a:gd name="connsiteY20" fmla="*/ 2310 h 10000"/>
                <a:gd name="connsiteX21" fmla="*/ 2278 w 9662"/>
                <a:gd name="connsiteY21" fmla="*/ 2268 h 10000"/>
                <a:gd name="connsiteX22" fmla="*/ 2153 w 9662"/>
                <a:gd name="connsiteY22" fmla="*/ 2545 h 10000"/>
                <a:gd name="connsiteX23" fmla="*/ 1940 w 9662"/>
                <a:gd name="connsiteY23" fmla="*/ 3333 h 10000"/>
                <a:gd name="connsiteX24" fmla="*/ 1661 w 9662"/>
                <a:gd name="connsiteY24" fmla="*/ 4398 h 10000"/>
                <a:gd name="connsiteX25" fmla="*/ 1286 w 9662"/>
                <a:gd name="connsiteY25" fmla="*/ 5367 h 10000"/>
                <a:gd name="connsiteX26" fmla="*/ 970 w 9662"/>
                <a:gd name="connsiteY26" fmla="*/ 6487 h 10000"/>
                <a:gd name="connsiteX27" fmla="*/ 529 w 9662"/>
                <a:gd name="connsiteY27" fmla="*/ 7787 h 10000"/>
                <a:gd name="connsiteX28" fmla="*/ 198 w 9662"/>
                <a:gd name="connsiteY28" fmla="*/ 8852 h 10000"/>
                <a:gd name="connsiteX29" fmla="*/ 37 w 9662"/>
                <a:gd name="connsiteY29" fmla="*/ 9281 h 10000"/>
                <a:gd name="connsiteX30" fmla="*/ 37 w 9662"/>
                <a:gd name="connsiteY30" fmla="*/ 9903 h 10000"/>
                <a:gd name="connsiteX31" fmla="*/ 265 w 9662"/>
                <a:gd name="connsiteY31" fmla="*/ 9903 h 10000"/>
                <a:gd name="connsiteX32" fmla="*/ 845 w 9662"/>
                <a:gd name="connsiteY32" fmla="*/ 9281 h 10000"/>
                <a:gd name="connsiteX33" fmla="*/ 1396 w 9662"/>
                <a:gd name="connsiteY33" fmla="*/ 8479 h 10000"/>
                <a:gd name="connsiteX34" fmla="*/ 2153 w 9662"/>
                <a:gd name="connsiteY34" fmla="*/ 7580 h 10000"/>
                <a:gd name="connsiteX35" fmla="*/ 2998 w 9662"/>
                <a:gd name="connsiteY35" fmla="*/ 6819 h 10000"/>
                <a:gd name="connsiteX36" fmla="*/ 4019 w 9662"/>
                <a:gd name="connsiteY36" fmla="*/ 5961 h 10000"/>
                <a:gd name="connsiteX37" fmla="*/ 4673 w 9662"/>
                <a:gd name="connsiteY37" fmla="*/ 5201 h 10000"/>
                <a:gd name="connsiteX38" fmla="*/ 4989 w 9662"/>
                <a:gd name="connsiteY38" fmla="*/ 4163 h 10000"/>
                <a:gd name="connsiteX39" fmla="*/ 5099 w 9662"/>
                <a:gd name="connsiteY39" fmla="*/ 2877 h 10000"/>
                <a:gd name="connsiteX40" fmla="*/ 5077 w 9662"/>
                <a:gd name="connsiteY40" fmla="*/ 2268 h 10000"/>
                <a:gd name="connsiteX41" fmla="*/ 5048 w 9662"/>
                <a:gd name="connsiteY41" fmla="*/ 2006 h 10000"/>
                <a:gd name="connsiteX42" fmla="*/ 4938 w 9662"/>
                <a:gd name="connsiteY42" fmla="*/ 1272 h 10000"/>
                <a:gd name="connsiteX43" fmla="*/ 4783 w 9662"/>
                <a:gd name="connsiteY43" fmla="*/ 816 h 10000"/>
                <a:gd name="connsiteX0" fmla="*/ 9514 w 9514"/>
                <a:gd name="connsiteY0" fmla="*/ 318 h 10000"/>
                <a:gd name="connsiteX1" fmla="*/ 8928 w 9514"/>
                <a:gd name="connsiteY1" fmla="*/ 83 h 10000"/>
                <a:gd name="connsiteX2" fmla="*/ 8525 w 9514"/>
                <a:gd name="connsiteY2" fmla="*/ 14 h 10000"/>
                <a:gd name="connsiteX3" fmla="*/ 7978 w 9514"/>
                <a:gd name="connsiteY3" fmla="*/ 111 h 10000"/>
                <a:gd name="connsiteX4" fmla="*/ 7232 w 9514"/>
                <a:gd name="connsiteY4" fmla="*/ 650 h 10000"/>
                <a:gd name="connsiteX5" fmla="*/ 6684 w 9514"/>
                <a:gd name="connsiteY5" fmla="*/ 1079 h 10000"/>
                <a:gd name="connsiteX6" fmla="*/ 6023 w 9514"/>
                <a:gd name="connsiteY6" fmla="*/ 1383 h 10000"/>
                <a:gd name="connsiteX7" fmla="*/ 5019 w 9514"/>
                <a:gd name="connsiteY7" fmla="*/ 1812 h 10000"/>
                <a:gd name="connsiteX8" fmla="*/ 4107 w 9514"/>
                <a:gd name="connsiteY8" fmla="*/ 2144 h 10000"/>
                <a:gd name="connsiteX9" fmla="*/ 3582 w 9514"/>
                <a:gd name="connsiteY9" fmla="*/ 2268 h 10000"/>
                <a:gd name="connsiteX10" fmla="*/ 3362 w 9514"/>
                <a:gd name="connsiteY10" fmla="*/ 2476 h 10000"/>
                <a:gd name="connsiteX11" fmla="*/ 3323 w 9514"/>
                <a:gd name="connsiteY11" fmla="*/ 2905 h 10000"/>
                <a:gd name="connsiteX12" fmla="*/ 3270 w 9514"/>
                <a:gd name="connsiteY12" fmla="*/ 3375 h 10000"/>
                <a:gd name="connsiteX13" fmla="*/ 3103 w 9514"/>
                <a:gd name="connsiteY13" fmla="*/ 3665 h 10000"/>
                <a:gd name="connsiteX14" fmla="*/ 2867 w 9514"/>
                <a:gd name="connsiteY14" fmla="*/ 3900 h 10000"/>
                <a:gd name="connsiteX15" fmla="*/ 2699 w 9514"/>
                <a:gd name="connsiteY15" fmla="*/ 3804 h 10000"/>
                <a:gd name="connsiteX16" fmla="*/ 2631 w 9514"/>
                <a:gd name="connsiteY16" fmla="*/ 3541 h 10000"/>
                <a:gd name="connsiteX17" fmla="*/ 2578 w 9514"/>
                <a:gd name="connsiteY17" fmla="*/ 3098 h 10000"/>
                <a:gd name="connsiteX18" fmla="*/ 2594 w 9514"/>
                <a:gd name="connsiteY18" fmla="*/ 2573 h 10000"/>
                <a:gd name="connsiteX19" fmla="*/ 2517 w 9514"/>
                <a:gd name="connsiteY19" fmla="*/ 2310 h 10000"/>
                <a:gd name="connsiteX20" fmla="*/ 2358 w 9514"/>
                <a:gd name="connsiteY20" fmla="*/ 2268 h 10000"/>
                <a:gd name="connsiteX21" fmla="*/ 2228 w 9514"/>
                <a:gd name="connsiteY21" fmla="*/ 2545 h 10000"/>
                <a:gd name="connsiteX22" fmla="*/ 2008 w 9514"/>
                <a:gd name="connsiteY22" fmla="*/ 3333 h 10000"/>
                <a:gd name="connsiteX23" fmla="*/ 1719 w 9514"/>
                <a:gd name="connsiteY23" fmla="*/ 4398 h 10000"/>
                <a:gd name="connsiteX24" fmla="*/ 1331 w 9514"/>
                <a:gd name="connsiteY24" fmla="*/ 5367 h 10000"/>
                <a:gd name="connsiteX25" fmla="*/ 1004 w 9514"/>
                <a:gd name="connsiteY25" fmla="*/ 6487 h 10000"/>
                <a:gd name="connsiteX26" fmla="*/ 548 w 9514"/>
                <a:gd name="connsiteY26" fmla="*/ 7787 h 10000"/>
                <a:gd name="connsiteX27" fmla="*/ 205 w 9514"/>
                <a:gd name="connsiteY27" fmla="*/ 8852 h 10000"/>
                <a:gd name="connsiteX28" fmla="*/ 38 w 9514"/>
                <a:gd name="connsiteY28" fmla="*/ 9281 h 10000"/>
                <a:gd name="connsiteX29" fmla="*/ 38 w 9514"/>
                <a:gd name="connsiteY29" fmla="*/ 9903 h 10000"/>
                <a:gd name="connsiteX30" fmla="*/ 274 w 9514"/>
                <a:gd name="connsiteY30" fmla="*/ 9903 h 10000"/>
                <a:gd name="connsiteX31" fmla="*/ 875 w 9514"/>
                <a:gd name="connsiteY31" fmla="*/ 9281 h 10000"/>
                <a:gd name="connsiteX32" fmla="*/ 1445 w 9514"/>
                <a:gd name="connsiteY32" fmla="*/ 8479 h 10000"/>
                <a:gd name="connsiteX33" fmla="*/ 2228 w 9514"/>
                <a:gd name="connsiteY33" fmla="*/ 7580 h 10000"/>
                <a:gd name="connsiteX34" fmla="*/ 3103 w 9514"/>
                <a:gd name="connsiteY34" fmla="*/ 6819 h 10000"/>
                <a:gd name="connsiteX35" fmla="*/ 4160 w 9514"/>
                <a:gd name="connsiteY35" fmla="*/ 5961 h 10000"/>
                <a:gd name="connsiteX36" fmla="*/ 4836 w 9514"/>
                <a:gd name="connsiteY36" fmla="*/ 5201 h 10000"/>
                <a:gd name="connsiteX37" fmla="*/ 5164 w 9514"/>
                <a:gd name="connsiteY37" fmla="*/ 4163 h 10000"/>
                <a:gd name="connsiteX38" fmla="*/ 5277 w 9514"/>
                <a:gd name="connsiteY38" fmla="*/ 2877 h 10000"/>
                <a:gd name="connsiteX39" fmla="*/ 5255 w 9514"/>
                <a:gd name="connsiteY39" fmla="*/ 2268 h 10000"/>
                <a:gd name="connsiteX40" fmla="*/ 5225 w 9514"/>
                <a:gd name="connsiteY40" fmla="*/ 2006 h 10000"/>
                <a:gd name="connsiteX41" fmla="*/ 5111 w 9514"/>
                <a:gd name="connsiteY41" fmla="*/ 1272 h 10000"/>
                <a:gd name="connsiteX42" fmla="*/ 4950 w 9514"/>
                <a:gd name="connsiteY42" fmla="*/ 816 h 10000"/>
                <a:gd name="connsiteX0" fmla="*/ 9384 w 9384"/>
                <a:gd name="connsiteY0" fmla="*/ 83 h 10000"/>
                <a:gd name="connsiteX1" fmla="*/ 8960 w 9384"/>
                <a:gd name="connsiteY1" fmla="*/ 14 h 10000"/>
                <a:gd name="connsiteX2" fmla="*/ 8386 w 9384"/>
                <a:gd name="connsiteY2" fmla="*/ 111 h 10000"/>
                <a:gd name="connsiteX3" fmla="*/ 7601 w 9384"/>
                <a:gd name="connsiteY3" fmla="*/ 650 h 10000"/>
                <a:gd name="connsiteX4" fmla="*/ 7025 w 9384"/>
                <a:gd name="connsiteY4" fmla="*/ 1079 h 10000"/>
                <a:gd name="connsiteX5" fmla="*/ 6331 w 9384"/>
                <a:gd name="connsiteY5" fmla="*/ 1383 h 10000"/>
                <a:gd name="connsiteX6" fmla="*/ 5275 w 9384"/>
                <a:gd name="connsiteY6" fmla="*/ 1812 h 10000"/>
                <a:gd name="connsiteX7" fmla="*/ 4317 w 9384"/>
                <a:gd name="connsiteY7" fmla="*/ 2144 h 10000"/>
                <a:gd name="connsiteX8" fmla="*/ 3765 w 9384"/>
                <a:gd name="connsiteY8" fmla="*/ 2268 h 10000"/>
                <a:gd name="connsiteX9" fmla="*/ 3534 w 9384"/>
                <a:gd name="connsiteY9" fmla="*/ 2476 h 10000"/>
                <a:gd name="connsiteX10" fmla="*/ 3493 w 9384"/>
                <a:gd name="connsiteY10" fmla="*/ 2905 h 10000"/>
                <a:gd name="connsiteX11" fmla="*/ 3437 w 9384"/>
                <a:gd name="connsiteY11" fmla="*/ 3375 h 10000"/>
                <a:gd name="connsiteX12" fmla="*/ 3262 w 9384"/>
                <a:gd name="connsiteY12" fmla="*/ 3665 h 10000"/>
                <a:gd name="connsiteX13" fmla="*/ 3013 w 9384"/>
                <a:gd name="connsiteY13" fmla="*/ 3900 h 10000"/>
                <a:gd name="connsiteX14" fmla="*/ 2837 w 9384"/>
                <a:gd name="connsiteY14" fmla="*/ 3804 h 10000"/>
                <a:gd name="connsiteX15" fmla="*/ 2765 w 9384"/>
                <a:gd name="connsiteY15" fmla="*/ 3541 h 10000"/>
                <a:gd name="connsiteX16" fmla="*/ 2710 w 9384"/>
                <a:gd name="connsiteY16" fmla="*/ 3098 h 10000"/>
                <a:gd name="connsiteX17" fmla="*/ 2727 w 9384"/>
                <a:gd name="connsiteY17" fmla="*/ 2573 h 10000"/>
                <a:gd name="connsiteX18" fmla="*/ 2646 w 9384"/>
                <a:gd name="connsiteY18" fmla="*/ 2310 h 10000"/>
                <a:gd name="connsiteX19" fmla="*/ 2478 w 9384"/>
                <a:gd name="connsiteY19" fmla="*/ 2268 h 10000"/>
                <a:gd name="connsiteX20" fmla="*/ 2342 w 9384"/>
                <a:gd name="connsiteY20" fmla="*/ 2545 h 10000"/>
                <a:gd name="connsiteX21" fmla="*/ 2111 w 9384"/>
                <a:gd name="connsiteY21" fmla="*/ 3333 h 10000"/>
                <a:gd name="connsiteX22" fmla="*/ 1807 w 9384"/>
                <a:gd name="connsiteY22" fmla="*/ 4398 h 10000"/>
                <a:gd name="connsiteX23" fmla="*/ 1399 w 9384"/>
                <a:gd name="connsiteY23" fmla="*/ 5367 h 10000"/>
                <a:gd name="connsiteX24" fmla="*/ 1055 w 9384"/>
                <a:gd name="connsiteY24" fmla="*/ 6487 h 10000"/>
                <a:gd name="connsiteX25" fmla="*/ 576 w 9384"/>
                <a:gd name="connsiteY25" fmla="*/ 7787 h 10000"/>
                <a:gd name="connsiteX26" fmla="*/ 215 w 9384"/>
                <a:gd name="connsiteY26" fmla="*/ 8852 h 10000"/>
                <a:gd name="connsiteX27" fmla="*/ 40 w 9384"/>
                <a:gd name="connsiteY27" fmla="*/ 9281 h 10000"/>
                <a:gd name="connsiteX28" fmla="*/ 40 w 9384"/>
                <a:gd name="connsiteY28" fmla="*/ 9903 h 10000"/>
                <a:gd name="connsiteX29" fmla="*/ 288 w 9384"/>
                <a:gd name="connsiteY29" fmla="*/ 9903 h 10000"/>
                <a:gd name="connsiteX30" fmla="*/ 920 w 9384"/>
                <a:gd name="connsiteY30" fmla="*/ 9281 h 10000"/>
                <a:gd name="connsiteX31" fmla="*/ 1519 w 9384"/>
                <a:gd name="connsiteY31" fmla="*/ 8479 h 10000"/>
                <a:gd name="connsiteX32" fmla="*/ 2342 w 9384"/>
                <a:gd name="connsiteY32" fmla="*/ 7580 h 10000"/>
                <a:gd name="connsiteX33" fmla="*/ 3262 w 9384"/>
                <a:gd name="connsiteY33" fmla="*/ 6819 h 10000"/>
                <a:gd name="connsiteX34" fmla="*/ 4373 w 9384"/>
                <a:gd name="connsiteY34" fmla="*/ 5961 h 10000"/>
                <a:gd name="connsiteX35" fmla="*/ 5083 w 9384"/>
                <a:gd name="connsiteY35" fmla="*/ 5201 h 10000"/>
                <a:gd name="connsiteX36" fmla="*/ 5428 w 9384"/>
                <a:gd name="connsiteY36" fmla="*/ 4163 h 10000"/>
                <a:gd name="connsiteX37" fmla="*/ 5547 w 9384"/>
                <a:gd name="connsiteY37" fmla="*/ 2877 h 10000"/>
                <a:gd name="connsiteX38" fmla="*/ 5523 w 9384"/>
                <a:gd name="connsiteY38" fmla="*/ 2268 h 10000"/>
                <a:gd name="connsiteX39" fmla="*/ 5492 w 9384"/>
                <a:gd name="connsiteY39" fmla="*/ 2006 h 10000"/>
                <a:gd name="connsiteX40" fmla="*/ 5372 w 9384"/>
                <a:gd name="connsiteY40" fmla="*/ 1272 h 10000"/>
                <a:gd name="connsiteX41" fmla="*/ 5203 w 9384"/>
                <a:gd name="connsiteY41" fmla="*/ 816 h 10000"/>
                <a:gd name="connsiteX0" fmla="*/ 10000 w 10000"/>
                <a:gd name="connsiteY0" fmla="*/ 67 h 9984"/>
                <a:gd name="connsiteX1" fmla="*/ 8936 w 10000"/>
                <a:gd name="connsiteY1" fmla="*/ 95 h 9984"/>
                <a:gd name="connsiteX2" fmla="*/ 8100 w 10000"/>
                <a:gd name="connsiteY2" fmla="*/ 634 h 9984"/>
                <a:gd name="connsiteX3" fmla="*/ 7486 w 10000"/>
                <a:gd name="connsiteY3" fmla="*/ 1063 h 9984"/>
                <a:gd name="connsiteX4" fmla="*/ 6747 w 10000"/>
                <a:gd name="connsiteY4" fmla="*/ 1367 h 9984"/>
                <a:gd name="connsiteX5" fmla="*/ 5621 w 10000"/>
                <a:gd name="connsiteY5" fmla="*/ 1796 h 9984"/>
                <a:gd name="connsiteX6" fmla="*/ 4600 w 10000"/>
                <a:gd name="connsiteY6" fmla="*/ 2128 h 9984"/>
                <a:gd name="connsiteX7" fmla="*/ 4012 w 10000"/>
                <a:gd name="connsiteY7" fmla="*/ 2252 h 9984"/>
                <a:gd name="connsiteX8" fmla="*/ 3766 w 10000"/>
                <a:gd name="connsiteY8" fmla="*/ 2460 h 9984"/>
                <a:gd name="connsiteX9" fmla="*/ 3722 w 10000"/>
                <a:gd name="connsiteY9" fmla="*/ 2889 h 9984"/>
                <a:gd name="connsiteX10" fmla="*/ 3663 w 10000"/>
                <a:gd name="connsiteY10" fmla="*/ 3359 h 9984"/>
                <a:gd name="connsiteX11" fmla="*/ 3476 w 10000"/>
                <a:gd name="connsiteY11" fmla="*/ 3649 h 9984"/>
                <a:gd name="connsiteX12" fmla="*/ 3211 w 10000"/>
                <a:gd name="connsiteY12" fmla="*/ 3884 h 9984"/>
                <a:gd name="connsiteX13" fmla="*/ 3023 w 10000"/>
                <a:gd name="connsiteY13" fmla="*/ 3788 h 9984"/>
                <a:gd name="connsiteX14" fmla="*/ 2947 w 10000"/>
                <a:gd name="connsiteY14" fmla="*/ 3525 h 9984"/>
                <a:gd name="connsiteX15" fmla="*/ 2888 w 10000"/>
                <a:gd name="connsiteY15" fmla="*/ 3082 h 9984"/>
                <a:gd name="connsiteX16" fmla="*/ 2906 w 10000"/>
                <a:gd name="connsiteY16" fmla="*/ 2557 h 9984"/>
                <a:gd name="connsiteX17" fmla="*/ 2820 w 10000"/>
                <a:gd name="connsiteY17" fmla="*/ 2294 h 9984"/>
                <a:gd name="connsiteX18" fmla="*/ 2641 w 10000"/>
                <a:gd name="connsiteY18" fmla="*/ 2252 h 9984"/>
                <a:gd name="connsiteX19" fmla="*/ 2496 w 10000"/>
                <a:gd name="connsiteY19" fmla="*/ 2529 h 9984"/>
                <a:gd name="connsiteX20" fmla="*/ 2250 w 10000"/>
                <a:gd name="connsiteY20" fmla="*/ 3317 h 9984"/>
                <a:gd name="connsiteX21" fmla="*/ 1926 w 10000"/>
                <a:gd name="connsiteY21" fmla="*/ 4382 h 9984"/>
                <a:gd name="connsiteX22" fmla="*/ 1491 w 10000"/>
                <a:gd name="connsiteY22" fmla="*/ 5351 h 9984"/>
                <a:gd name="connsiteX23" fmla="*/ 1124 w 10000"/>
                <a:gd name="connsiteY23" fmla="*/ 6471 h 9984"/>
                <a:gd name="connsiteX24" fmla="*/ 614 w 10000"/>
                <a:gd name="connsiteY24" fmla="*/ 7771 h 9984"/>
                <a:gd name="connsiteX25" fmla="*/ 229 w 10000"/>
                <a:gd name="connsiteY25" fmla="*/ 8836 h 9984"/>
                <a:gd name="connsiteX26" fmla="*/ 43 w 10000"/>
                <a:gd name="connsiteY26" fmla="*/ 9265 h 9984"/>
                <a:gd name="connsiteX27" fmla="*/ 43 w 10000"/>
                <a:gd name="connsiteY27" fmla="*/ 9887 h 9984"/>
                <a:gd name="connsiteX28" fmla="*/ 307 w 10000"/>
                <a:gd name="connsiteY28" fmla="*/ 9887 h 9984"/>
                <a:gd name="connsiteX29" fmla="*/ 980 w 10000"/>
                <a:gd name="connsiteY29" fmla="*/ 9265 h 9984"/>
                <a:gd name="connsiteX30" fmla="*/ 1619 w 10000"/>
                <a:gd name="connsiteY30" fmla="*/ 8463 h 9984"/>
                <a:gd name="connsiteX31" fmla="*/ 2496 w 10000"/>
                <a:gd name="connsiteY31" fmla="*/ 7564 h 9984"/>
                <a:gd name="connsiteX32" fmla="*/ 3476 w 10000"/>
                <a:gd name="connsiteY32" fmla="*/ 6803 h 9984"/>
                <a:gd name="connsiteX33" fmla="*/ 4660 w 10000"/>
                <a:gd name="connsiteY33" fmla="*/ 5945 h 9984"/>
                <a:gd name="connsiteX34" fmla="*/ 5417 w 10000"/>
                <a:gd name="connsiteY34" fmla="*/ 5185 h 9984"/>
                <a:gd name="connsiteX35" fmla="*/ 5784 w 10000"/>
                <a:gd name="connsiteY35" fmla="*/ 4147 h 9984"/>
                <a:gd name="connsiteX36" fmla="*/ 5911 w 10000"/>
                <a:gd name="connsiteY36" fmla="*/ 2861 h 9984"/>
                <a:gd name="connsiteX37" fmla="*/ 5886 w 10000"/>
                <a:gd name="connsiteY37" fmla="*/ 2252 h 9984"/>
                <a:gd name="connsiteX38" fmla="*/ 5853 w 10000"/>
                <a:gd name="connsiteY38" fmla="*/ 1990 h 9984"/>
                <a:gd name="connsiteX39" fmla="*/ 5725 w 10000"/>
                <a:gd name="connsiteY39" fmla="*/ 1256 h 9984"/>
                <a:gd name="connsiteX40" fmla="*/ 5545 w 10000"/>
                <a:gd name="connsiteY40" fmla="*/ 800 h 9984"/>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5911 w 10000"/>
                <a:gd name="connsiteY35" fmla="*/ 2937 h 10071"/>
                <a:gd name="connsiteX36" fmla="*/ 5886 w 10000"/>
                <a:gd name="connsiteY36" fmla="*/ 2327 h 10071"/>
                <a:gd name="connsiteX37" fmla="*/ 5853 w 10000"/>
                <a:gd name="connsiteY37" fmla="*/ 2064 h 10071"/>
                <a:gd name="connsiteX38" fmla="*/ 5725 w 10000"/>
                <a:gd name="connsiteY38" fmla="*/ 1329 h 10071"/>
                <a:gd name="connsiteX39" fmla="*/ 5545 w 10000"/>
                <a:gd name="connsiteY39" fmla="*/ 872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5911 w 10000"/>
                <a:gd name="connsiteY35" fmla="*/ 2937 h 10071"/>
                <a:gd name="connsiteX36" fmla="*/ 5886 w 10000"/>
                <a:gd name="connsiteY36" fmla="*/ 2327 h 10071"/>
                <a:gd name="connsiteX37" fmla="*/ 5725 w 10000"/>
                <a:gd name="connsiteY37" fmla="*/ 1329 h 10071"/>
                <a:gd name="connsiteX38" fmla="*/ 5545 w 10000"/>
                <a:gd name="connsiteY38" fmla="*/ 872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5911 w 10000"/>
                <a:gd name="connsiteY35" fmla="*/ 2937 h 10071"/>
                <a:gd name="connsiteX36" fmla="*/ 5725 w 10000"/>
                <a:gd name="connsiteY36" fmla="*/ 1329 h 10071"/>
                <a:gd name="connsiteX37" fmla="*/ 5545 w 10000"/>
                <a:gd name="connsiteY37" fmla="*/ 872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5725 w 10000"/>
                <a:gd name="connsiteY35" fmla="*/ 1329 h 10071"/>
                <a:gd name="connsiteX36" fmla="*/ 5545 w 10000"/>
                <a:gd name="connsiteY36" fmla="*/ 872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5725 w 10000"/>
                <a:gd name="connsiteY35" fmla="*/ 1329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5784 w 10000"/>
                <a:gd name="connsiteY34" fmla="*/ 4225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660 w 10000"/>
                <a:gd name="connsiteY32" fmla="*/ 6026 h 10071"/>
                <a:gd name="connsiteX33" fmla="*/ 5417 w 10000"/>
                <a:gd name="connsiteY33" fmla="*/ 5264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730 w 10000"/>
                <a:gd name="connsiteY32" fmla="*/ 6485 h 10071"/>
                <a:gd name="connsiteX33" fmla="*/ 5417 w 10000"/>
                <a:gd name="connsiteY33" fmla="*/ 5264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476 w 10000"/>
                <a:gd name="connsiteY31" fmla="*/ 6885 h 10071"/>
                <a:gd name="connsiteX32" fmla="*/ 4730 w 10000"/>
                <a:gd name="connsiteY32" fmla="*/ 6485 h 10071"/>
                <a:gd name="connsiteX33" fmla="*/ 5517 w 10000"/>
                <a:gd name="connsiteY33" fmla="*/ 5487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96 w 10000"/>
                <a:gd name="connsiteY30" fmla="*/ 7647 h 10071"/>
                <a:gd name="connsiteX31" fmla="*/ 3678 w 10000"/>
                <a:gd name="connsiteY31" fmla="*/ 7661 h 10071"/>
                <a:gd name="connsiteX32" fmla="*/ 4730 w 10000"/>
                <a:gd name="connsiteY32" fmla="*/ 6485 h 10071"/>
                <a:gd name="connsiteX33" fmla="*/ 5517 w 10000"/>
                <a:gd name="connsiteY33" fmla="*/ 5487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19 w 10000"/>
                <a:gd name="connsiteY29" fmla="*/ 8548 h 10071"/>
                <a:gd name="connsiteX30" fmla="*/ 2475 w 10000"/>
                <a:gd name="connsiteY30" fmla="*/ 8455 h 10071"/>
                <a:gd name="connsiteX31" fmla="*/ 3678 w 10000"/>
                <a:gd name="connsiteY31" fmla="*/ 7661 h 10071"/>
                <a:gd name="connsiteX32" fmla="*/ 4730 w 10000"/>
                <a:gd name="connsiteY32" fmla="*/ 6485 h 10071"/>
                <a:gd name="connsiteX33" fmla="*/ 5517 w 10000"/>
                <a:gd name="connsiteY33" fmla="*/ 5487 h 10071"/>
                <a:gd name="connsiteX34" fmla="*/ 6118 w 10000"/>
                <a:gd name="connsiteY34" fmla="*/ 4178 h 10071"/>
                <a:gd name="connsiteX35" fmla="*/ 6228 w 10000"/>
                <a:gd name="connsiteY35" fmla="*/ 1604 h 10071"/>
                <a:gd name="connsiteX0" fmla="*/ 10000 w 10000"/>
                <a:gd name="connsiteY0" fmla="*/ 138 h 10071"/>
                <a:gd name="connsiteX1" fmla="*/ 8936 w 10000"/>
                <a:gd name="connsiteY1" fmla="*/ 166 h 10071"/>
                <a:gd name="connsiteX2" fmla="*/ 7486 w 10000"/>
                <a:gd name="connsiteY2" fmla="*/ 1136 h 10071"/>
                <a:gd name="connsiteX3" fmla="*/ 6747 w 10000"/>
                <a:gd name="connsiteY3" fmla="*/ 1440 h 10071"/>
                <a:gd name="connsiteX4" fmla="*/ 5621 w 10000"/>
                <a:gd name="connsiteY4" fmla="*/ 1870 h 10071"/>
                <a:gd name="connsiteX5" fmla="*/ 4600 w 10000"/>
                <a:gd name="connsiteY5" fmla="*/ 2202 h 10071"/>
                <a:gd name="connsiteX6" fmla="*/ 4012 w 10000"/>
                <a:gd name="connsiteY6" fmla="*/ 2327 h 10071"/>
                <a:gd name="connsiteX7" fmla="*/ 3766 w 10000"/>
                <a:gd name="connsiteY7" fmla="*/ 2535 h 10071"/>
                <a:gd name="connsiteX8" fmla="*/ 3722 w 10000"/>
                <a:gd name="connsiteY8" fmla="*/ 2965 h 10071"/>
                <a:gd name="connsiteX9" fmla="*/ 3663 w 10000"/>
                <a:gd name="connsiteY9" fmla="*/ 3435 h 10071"/>
                <a:gd name="connsiteX10" fmla="*/ 3476 w 10000"/>
                <a:gd name="connsiteY10" fmla="*/ 3726 h 10071"/>
                <a:gd name="connsiteX11" fmla="*/ 3211 w 10000"/>
                <a:gd name="connsiteY11" fmla="*/ 3961 h 10071"/>
                <a:gd name="connsiteX12" fmla="*/ 3023 w 10000"/>
                <a:gd name="connsiteY12" fmla="*/ 3865 h 10071"/>
                <a:gd name="connsiteX13" fmla="*/ 2947 w 10000"/>
                <a:gd name="connsiteY13" fmla="*/ 3602 h 10071"/>
                <a:gd name="connsiteX14" fmla="*/ 2888 w 10000"/>
                <a:gd name="connsiteY14" fmla="*/ 3158 h 10071"/>
                <a:gd name="connsiteX15" fmla="*/ 2906 w 10000"/>
                <a:gd name="connsiteY15" fmla="*/ 2632 h 10071"/>
                <a:gd name="connsiteX16" fmla="*/ 2820 w 10000"/>
                <a:gd name="connsiteY16" fmla="*/ 2369 h 10071"/>
                <a:gd name="connsiteX17" fmla="*/ 2641 w 10000"/>
                <a:gd name="connsiteY17" fmla="*/ 2327 h 10071"/>
                <a:gd name="connsiteX18" fmla="*/ 2496 w 10000"/>
                <a:gd name="connsiteY18" fmla="*/ 2604 h 10071"/>
                <a:gd name="connsiteX19" fmla="*/ 2250 w 10000"/>
                <a:gd name="connsiteY19" fmla="*/ 3393 h 10071"/>
                <a:gd name="connsiteX20" fmla="*/ 1926 w 10000"/>
                <a:gd name="connsiteY20" fmla="*/ 4460 h 10071"/>
                <a:gd name="connsiteX21" fmla="*/ 1491 w 10000"/>
                <a:gd name="connsiteY21" fmla="*/ 5431 h 10071"/>
                <a:gd name="connsiteX22" fmla="*/ 1124 w 10000"/>
                <a:gd name="connsiteY22" fmla="*/ 6552 h 10071"/>
                <a:gd name="connsiteX23" fmla="*/ 614 w 10000"/>
                <a:gd name="connsiteY23" fmla="*/ 7854 h 10071"/>
                <a:gd name="connsiteX24" fmla="*/ 229 w 10000"/>
                <a:gd name="connsiteY24" fmla="*/ 8921 h 10071"/>
                <a:gd name="connsiteX25" fmla="*/ 43 w 10000"/>
                <a:gd name="connsiteY25" fmla="*/ 9351 h 10071"/>
                <a:gd name="connsiteX26" fmla="*/ 43 w 10000"/>
                <a:gd name="connsiteY26" fmla="*/ 9974 h 10071"/>
                <a:gd name="connsiteX27" fmla="*/ 307 w 10000"/>
                <a:gd name="connsiteY27" fmla="*/ 9974 h 10071"/>
                <a:gd name="connsiteX28" fmla="*/ 980 w 10000"/>
                <a:gd name="connsiteY28" fmla="*/ 9351 h 10071"/>
                <a:gd name="connsiteX29" fmla="*/ 1603 w 10000"/>
                <a:gd name="connsiteY29" fmla="*/ 8876 h 10071"/>
                <a:gd name="connsiteX30" fmla="*/ 2475 w 10000"/>
                <a:gd name="connsiteY30" fmla="*/ 8455 h 10071"/>
                <a:gd name="connsiteX31" fmla="*/ 3678 w 10000"/>
                <a:gd name="connsiteY31" fmla="*/ 7661 h 10071"/>
                <a:gd name="connsiteX32" fmla="*/ 4730 w 10000"/>
                <a:gd name="connsiteY32" fmla="*/ 6485 h 10071"/>
                <a:gd name="connsiteX33" fmla="*/ 5517 w 10000"/>
                <a:gd name="connsiteY33" fmla="*/ 5487 h 10071"/>
                <a:gd name="connsiteX34" fmla="*/ 6118 w 10000"/>
                <a:gd name="connsiteY34" fmla="*/ 4178 h 10071"/>
                <a:gd name="connsiteX35" fmla="*/ 6228 w 10000"/>
                <a:gd name="connsiteY35" fmla="*/ 1604 h 10071"/>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55 w 10055"/>
                <a:gd name="connsiteY5" fmla="*/ 2202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98 w 10055"/>
                <a:gd name="connsiteY25" fmla="*/ 9351 h 11955"/>
                <a:gd name="connsiteX26" fmla="*/ 43 w 10055"/>
                <a:gd name="connsiteY26" fmla="*/ 11858 h 11955"/>
                <a:gd name="connsiteX27" fmla="*/ 362 w 10055"/>
                <a:gd name="connsiteY27" fmla="*/ 9974 h 11955"/>
                <a:gd name="connsiteX28" fmla="*/ 1035 w 10055"/>
                <a:gd name="connsiteY28" fmla="*/ 9351 h 11955"/>
                <a:gd name="connsiteX29" fmla="*/ 1658 w 10055"/>
                <a:gd name="connsiteY29" fmla="*/ 8876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55 w 10055"/>
                <a:gd name="connsiteY5" fmla="*/ 2202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98 w 10055"/>
                <a:gd name="connsiteY25" fmla="*/ 9351 h 11955"/>
                <a:gd name="connsiteX26" fmla="*/ 43 w 10055"/>
                <a:gd name="connsiteY26" fmla="*/ 11858 h 11955"/>
                <a:gd name="connsiteX27" fmla="*/ 533 w 10055"/>
                <a:gd name="connsiteY27" fmla="*/ 10626 h 11955"/>
                <a:gd name="connsiteX28" fmla="*/ 1035 w 10055"/>
                <a:gd name="connsiteY28" fmla="*/ 9351 h 11955"/>
                <a:gd name="connsiteX29" fmla="*/ 1658 w 10055"/>
                <a:gd name="connsiteY29" fmla="*/ 8876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55 w 10055"/>
                <a:gd name="connsiteY5" fmla="*/ 2202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98 w 10055"/>
                <a:gd name="connsiteY25" fmla="*/ 9351 h 11955"/>
                <a:gd name="connsiteX26" fmla="*/ 43 w 10055"/>
                <a:gd name="connsiteY26" fmla="*/ 11858 h 11955"/>
                <a:gd name="connsiteX27" fmla="*/ 533 w 10055"/>
                <a:gd name="connsiteY27" fmla="*/ 10626 h 11955"/>
                <a:gd name="connsiteX28" fmla="*/ 1191 w 10055"/>
                <a:gd name="connsiteY28" fmla="*/ 9551 h 11955"/>
                <a:gd name="connsiteX29" fmla="*/ 1658 w 10055"/>
                <a:gd name="connsiteY29" fmla="*/ 8876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55 w 10055"/>
                <a:gd name="connsiteY5" fmla="*/ 2202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98 w 10055"/>
                <a:gd name="connsiteY25" fmla="*/ 9351 h 11955"/>
                <a:gd name="connsiteX26" fmla="*/ 43 w 10055"/>
                <a:gd name="connsiteY26" fmla="*/ 11858 h 11955"/>
                <a:gd name="connsiteX27" fmla="*/ 533 w 10055"/>
                <a:gd name="connsiteY27" fmla="*/ 10626 h 11955"/>
                <a:gd name="connsiteX28" fmla="*/ 1191 w 10055"/>
                <a:gd name="connsiteY28" fmla="*/ 9551 h 11955"/>
                <a:gd name="connsiteX29" fmla="*/ 1915 w 10055"/>
                <a:gd name="connsiteY29" fmla="*/ 8909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55 w 10055"/>
                <a:gd name="connsiteY5" fmla="*/ 2202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139 w 10055"/>
                <a:gd name="connsiteY25" fmla="*/ 10017 h 11955"/>
                <a:gd name="connsiteX26" fmla="*/ 43 w 10055"/>
                <a:gd name="connsiteY26" fmla="*/ 11858 h 11955"/>
                <a:gd name="connsiteX27" fmla="*/ 533 w 10055"/>
                <a:gd name="connsiteY27" fmla="*/ 10626 h 11955"/>
                <a:gd name="connsiteX28" fmla="*/ 1191 w 10055"/>
                <a:gd name="connsiteY28" fmla="*/ 9551 h 11955"/>
                <a:gd name="connsiteX29" fmla="*/ 1915 w 10055"/>
                <a:gd name="connsiteY29" fmla="*/ 8909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78 w 10055"/>
                <a:gd name="connsiteY12" fmla="*/ 3865 h 11955"/>
                <a:gd name="connsiteX13" fmla="*/ 3002 w 10055"/>
                <a:gd name="connsiteY13" fmla="*/ 3602 h 11955"/>
                <a:gd name="connsiteX14" fmla="*/ 2943 w 10055"/>
                <a:gd name="connsiteY14" fmla="*/ 3158 h 11955"/>
                <a:gd name="connsiteX15" fmla="*/ 2961 w 10055"/>
                <a:gd name="connsiteY15" fmla="*/ 2632 h 11955"/>
                <a:gd name="connsiteX16" fmla="*/ 2875 w 10055"/>
                <a:gd name="connsiteY16" fmla="*/ 2369 h 11955"/>
                <a:gd name="connsiteX17" fmla="*/ 2696 w 10055"/>
                <a:gd name="connsiteY17" fmla="*/ 2327 h 11955"/>
                <a:gd name="connsiteX18" fmla="*/ 2551 w 10055"/>
                <a:gd name="connsiteY18" fmla="*/ 2604 h 11955"/>
                <a:gd name="connsiteX19" fmla="*/ 2305 w 10055"/>
                <a:gd name="connsiteY19" fmla="*/ 3393 h 11955"/>
                <a:gd name="connsiteX20" fmla="*/ 1981 w 10055"/>
                <a:gd name="connsiteY20" fmla="*/ 4460 h 11955"/>
                <a:gd name="connsiteX21" fmla="*/ 1546 w 10055"/>
                <a:gd name="connsiteY21" fmla="*/ 5431 h 11955"/>
                <a:gd name="connsiteX22" fmla="*/ 1179 w 10055"/>
                <a:gd name="connsiteY22" fmla="*/ 6552 h 11955"/>
                <a:gd name="connsiteX23" fmla="*/ 669 w 10055"/>
                <a:gd name="connsiteY23" fmla="*/ 7854 h 11955"/>
                <a:gd name="connsiteX24" fmla="*/ 284 w 10055"/>
                <a:gd name="connsiteY24" fmla="*/ 8921 h 11955"/>
                <a:gd name="connsiteX25" fmla="*/ 139 w 10055"/>
                <a:gd name="connsiteY25" fmla="*/ 10017 h 11955"/>
                <a:gd name="connsiteX26" fmla="*/ 43 w 10055"/>
                <a:gd name="connsiteY26" fmla="*/ 11858 h 11955"/>
                <a:gd name="connsiteX27" fmla="*/ 533 w 10055"/>
                <a:gd name="connsiteY27" fmla="*/ 10626 h 11955"/>
                <a:gd name="connsiteX28" fmla="*/ 1191 w 10055"/>
                <a:gd name="connsiteY28" fmla="*/ 9551 h 11955"/>
                <a:gd name="connsiteX29" fmla="*/ 1915 w 10055"/>
                <a:gd name="connsiteY29" fmla="*/ 8909 h 11955"/>
                <a:gd name="connsiteX30" fmla="*/ 2530 w 10055"/>
                <a:gd name="connsiteY30" fmla="*/ 8455 h 11955"/>
                <a:gd name="connsiteX31" fmla="*/ 3733 w 10055"/>
                <a:gd name="connsiteY31" fmla="*/ 7661 h 11955"/>
                <a:gd name="connsiteX32" fmla="*/ 4785 w 10055"/>
                <a:gd name="connsiteY32" fmla="*/ 6485 h 11955"/>
                <a:gd name="connsiteX33" fmla="*/ 5572 w 10055"/>
                <a:gd name="connsiteY33" fmla="*/ 5487 h 11955"/>
                <a:gd name="connsiteX34" fmla="*/ 6173 w 10055"/>
                <a:gd name="connsiteY34" fmla="*/ 4178 h 11955"/>
                <a:gd name="connsiteX35" fmla="*/ 6283 w 10055"/>
                <a:gd name="connsiteY35"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531 w 10055"/>
                <a:gd name="connsiteY10" fmla="*/ 3726 h 11955"/>
                <a:gd name="connsiteX11" fmla="*/ 3266 w 10055"/>
                <a:gd name="connsiteY11" fmla="*/ 3961 h 11955"/>
                <a:gd name="connsiteX12" fmla="*/ 3002 w 10055"/>
                <a:gd name="connsiteY12" fmla="*/ 3602 h 11955"/>
                <a:gd name="connsiteX13" fmla="*/ 2943 w 10055"/>
                <a:gd name="connsiteY13" fmla="*/ 3158 h 11955"/>
                <a:gd name="connsiteX14" fmla="*/ 2961 w 10055"/>
                <a:gd name="connsiteY14" fmla="*/ 2632 h 11955"/>
                <a:gd name="connsiteX15" fmla="*/ 2875 w 10055"/>
                <a:gd name="connsiteY15" fmla="*/ 2369 h 11955"/>
                <a:gd name="connsiteX16" fmla="*/ 2696 w 10055"/>
                <a:gd name="connsiteY16" fmla="*/ 2327 h 11955"/>
                <a:gd name="connsiteX17" fmla="*/ 2551 w 10055"/>
                <a:gd name="connsiteY17" fmla="*/ 2604 h 11955"/>
                <a:gd name="connsiteX18" fmla="*/ 2305 w 10055"/>
                <a:gd name="connsiteY18" fmla="*/ 3393 h 11955"/>
                <a:gd name="connsiteX19" fmla="*/ 1981 w 10055"/>
                <a:gd name="connsiteY19" fmla="*/ 4460 h 11955"/>
                <a:gd name="connsiteX20" fmla="*/ 1546 w 10055"/>
                <a:gd name="connsiteY20" fmla="*/ 5431 h 11955"/>
                <a:gd name="connsiteX21" fmla="*/ 1179 w 10055"/>
                <a:gd name="connsiteY21" fmla="*/ 6552 h 11955"/>
                <a:gd name="connsiteX22" fmla="*/ 669 w 10055"/>
                <a:gd name="connsiteY22" fmla="*/ 7854 h 11955"/>
                <a:gd name="connsiteX23" fmla="*/ 284 w 10055"/>
                <a:gd name="connsiteY23" fmla="*/ 8921 h 11955"/>
                <a:gd name="connsiteX24" fmla="*/ 139 w 10055"/>
                <a:gd name="connsiteY24" fmla="*/ 10017 h 11955"/>
                <a:gd name="connsiteX25" fmla="*/ 43 w 10055"/>
                <a:gd name="connsiteY25" fmla="*/ 11858 h 11955"/>
                <a:gd name="connsiteX26" fmla="*/ 533 w 10055"/>
                <a:gd name="connsiteY26" fmla="*/ 10626 h 11955"/>
                <a:gd name="connsiteX27" fmla="*/ 1191 w 10055"/>
                <a:gd name="connsiteY27" fmla="*/ 9551 h 11955"/>
                <a:gd name="connsiteX28" fmla="*/ 1915 w 10055"/>
                <a:gd name="connsiteY28" fmla="*/ 8909 h 11955"/>
                <a:gd name="connsiteX29" fmla="*/ 2530 w 10055"/>
                <a:gd name="connsiteY29" fmla="*/ 8455 h 11955"/>
                <a:gd name="connsiteX30" fmla="*/ 3733 w 10055"/>
                <a:gd name="connsiteY30" fmla="*/ 7661 h 11955"/>
                <a:gd name="connsiteX31" fmla="*/ 4785 w 10055"/>
                <a:gd name="connsiteY31" fmla="*/ 6485 h 11955"/>
                <a:gd name="connsiteX32" fmla="*/ 5572 w 10055"/>
                <a:gd name="connsiteY32" fmla="*/ 5487 h 11955"/>
                <a:gd name="connsiteX33" fmla="*/ 6173 w 10055"/>
                <a:gd name="connsiteY33" fmla="*/ 4178 h 11955"/>
                <a:gd name="connsiteX34" fmla="*/ 6283 w 10055"/>
                <a:gd name="connsiteY34"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77 w 10055"/>
                <a:gd name="connsiteY8" fmla="*/ 2965 h 11955"/>
                <a:gd name="connsiteX9" fmla="*/ 3718 w 10055"/>
                <a:gd name="connsiteY9" fmla="*/ 3435 h 11955"/>
                <a:gd name="connsiteX10" fmla="*/ 3266 w 10055"/>
                <a:gd name="connsiteY10" fmla="*/ 3961 h 11955"/>
                <a:gd name="connsiteX11" fmla="*/ 3002 w 10055"/>
                <a:gd name="connsiteY11" fmla="*/ 3602 h 11955"/>
                <a:gd name="connsiteX12" fmla="*/ 2943 w 10055"/>
                <a:gd name="connsiteY12" fmla="*/ 3158 h 11955"/>
                <a:gd name="connsiteX13" fmla="*/ 2961 w 10055"/>
                <a:gd name="connsiteY13" fmla="*/ 2632 h 11955"/>
                <a:gd name="connsiteX14" fmla="*/ 2875 w 10055"/>
                <a:gd name="connsiteY14" fmla="*/ 2369 h 11955"/>
                <a:gd name="connsiteX15" fmla="*/ 2696 w 10055"/>
                <a:gd name="connsiteY15" fmla="*/ 2327 h 11955"/>
                <a:gd name="connsiteX16" fmla="*/ 2551 w 10055"/>
                <a:gd name="connsiteY16" fmla="*/ 2604 h 11955"/>
                <a:gd name="connsiteX17" fmla="*/ 2305 w 10055"/>
                <a:gd name="connsiteY17" fmla="*/ 3393 h 11955"/>
                <a:gd name="connsiteX18" fmla="*/ 1981 w 10055"/>
                <a:gd name="connsiteY18" fmla="*/ 4460 h 11955"/>
                <a:gd name="connsiteX19" fmla="*/ 1546 w 10055"/>
                <a:gd name="connsiteY19" fmla="*/ 5431 h 11955"/>
                <a:gd name="connsiteX20" fmla="*/ 1179 w 10055"/>
                <a:gd name="connsiteY20" fmla="*/ 6552 h 11955"/>
                <a:gd name="connsiteX21" fmla="*/ 669 w 10055"/>
                <a:gd name="connsiteY21" fmla="*/ 7854 h 11955"/>
                <a:gd name="connsiteX22" fmla="*/ 284 w 10055"/>
                <a:gd name="connsiteY22" fmla="*/ 8921 h 11955"/>
                <a:gd name="connsiteX23" fmla="*/ 139 w 10055"/>
                <a:gd name="connsiteY23" fmla="*/ 10017 h 11955"/>
                <a:gd name="connsiteX24" fmla="*/ 43 w 10055"/>
                <a:gd name="connsiteY24" fmla="*/ 11858 h 11955"/>
                <a:gd name="connsiteX25" fmla="*/ 533 w 10055"/>
                <a:gd name="connsiteY25" fmla="*/ 10626 h 11955"/>
                <a:gd name="connsiteX26" fmla="*/ 1191 w 10055"/>
                <a:gd name="connsiteY26" fmla="*/ 9551 h 11955"/>
                <a:gd name="connsiteX27" fmla="*/ 1915 w 10055"/>
                <a:gd name="connsiteY27" fmla="*/ 8909 h 11955"/>
                <a:gd name="connsiteX28" fmla="*/ 2530 w 10055"/>
                <a:gd name="connsiteY28" fmla="*/ 8455 h 11955"/>
                <a:gd name="connsiteX29" fmla="*/ 3733 w 10055"/>
                <a:gd name="connsiteY29" fmla="*/ 7661 h 11955"/>
                <a:gd name="connsiteX30" fmla="*/ 4785 w 10055"/>
                <a:gd name="connsiteY30" fmla="*/ 6485 h 11955"/>
                <a:gd name="connsiteX31" fmla="*/ 5572 w 10055"/>
                <a:gd name="connsiteY31" fmla="*/ 5487 h 11955"/>
                <a:gd name="connsiteX32" fmla="*/ 6173 w 10055"/>
                <a:gd name="connsiteY32" fmla="*/ 4178 h 11955"/>
                <a:gd name="connsiteX33" fmla="*/ 6283 w 10055"/>
                <a:gd name="connsiteY33"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66 w 10055"/>
                <a:gd name="connsiteY9" fmla="*/ 3961 h 11955"/>
                <a:gd name="connsiteX10" fmla="*/ 3002 w 10055"/>
                <a:gd name="connsiteY10" fmla="*/ 3602 h 11955"/>
                <a:gd name="connsiteX11" fmla="*/ 2943 w 10055"/>
                <a:gd name="connsiteY11" fmla="*/ 3158 h 11955"/>
                <a:gd name="connsiteX12" fmla="*/ 2961 w 10055"/>
                <a:gd name="connsiteY12" fmla="*/ 2632 h 11955"/>
                <a:gd name="connsiteX13" fmla="*/ 2875 w 10055"/>
                <a:gd name="connsiteY13" fmla="*/ 2369 h 11955"/>
                <a:gd name="connsiteX14" fmla="*/ 2696 w 10055"/>
                <a:gd name="connsiteY14" fmla="*/ 2327 h 11955"/>
                <a:gd name="connsiteX15" fmla="*/ 2551 w 10055"/>
                <a:gd name="connsiteY15" fmla="*/ 2604 h 11955"/>
                <a:gd name="connsiteX16" fmla="*/ 2305 w 10055"/>
                <a:gd name="connsiteY16" fmla="*/ 3393 h 11955"/>
                <a:gd name="connsiteX17" fmla="*/ 1981 w 10055"/>
                <a:gd name="connsiteY17" fmla="*/ 4460 h 11955"/>
                <a:gd name="connsiteX18" fmla="*/ 1546 w 10055"/>
                <a:gd name="connsiteY18" fmla="*/ 5431 h 11955"/>
                <a:gd name="connsiteX19" fmla="*/ 1179 w 10055"/>
                <a:gd name="connsiteY19" fmla="*/ 6552 h 11955"/>
                <a:gd name="connsiteX20" fmla="*/ 669 w 10055"/>
                <a:gd name="connsiteY20" fmla="*/ 7854 h 11955"/>
                <a:gd name="connsiteX21" fmla="*/ 284 w 10055"/>
                <a:gd name="connsiteY21" fmla="*/ 8921 h 11955"/>
                <a:gd name="connsiteX22" fmla="*/ 139 w 10055"/>
                <a:gd name="connsiteY22" fmla="*/ 10017 h 11955"/>
                <a:gd name="connsiteX23" fmla="*/ 43 w 10055"/>
                <a:gd name="connsiteY23" fmla="*/ 11858 h 11955"/>
                <a:gd name="connsiteX24" fmla="*/ 533 w 10055"/>
                <a:gd name="connsiteY24" fmla="*/ 10626 h 11955"/>
                <a:gd name="connsiteX25" fmla="*/ 1191 w 10055"/>
                <a:gd name="connsiteY25" fmla="*/ 9551 h 11955"/>
                <a:gd name="connsiteX26" fmla="*/ 1915 w 10055"/>
                <a:gd name="connsiteY26" fmla="*/ 8909 h 11955"/>
                <a:gd name="connsiteX27" fmla="*/ 2530 w 10055"/>
                <a:gd name="connsiteY27" fmla="*/ 8455 h 11955"/>
                <a:gd name="connsiteX28" fmla="*/ 3733 w 10055"/>
                <a:gd name="connsiteY28" fmla="*/ 7661 h 11955"/>
                <a:gd name="connsiteX29" fmla="*/ 4785 w 10055"/>
                <a:gd name="connsiteY29" fmla="*/ 6485 h 11955"/>
                <a:gd name="connsiteX30" fmla="*/ 5572 w 10055"/>
                <a:gd name="connsiteY30" fmla="*/ 5487 h 11955"/>
                <a:gd name="connsiteX31" fmla="*/ 6173 w 10055"/>
                <a:gd name="connsiteY31" fmla="*/ 4178 h 11955"/>
                <a:gd name="connsiteX32" fmla="*/ 6283 w 10055"/>
                <a:gd name="connsiteY32"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66 w 10055"/>
                <a:gd name="connsiteY9" fmla="*/ 3961 h 11955"/>
                <a:gd name="connsiteX10" fmla="*/ 3002 w 10055"/>
                <a:gd name="connsiteY10" fmla="*/ 3602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66 w 10055"/>
                <a:gd name="connsiteY9" fmla="*/ 3961 h 11955"/>
                <a:gd name="connsiteX10" fmla="*/ 2811 w 10055"/>
                <a:gd name="connsiteY10" fmla="*/ 3727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06 w 10055"/>
                <a:gd name="connsiteY9" fmla="*/ 4433 h 11955"/>
                <a:gd name="connsiteX10" fmla="*/ 2811 w 10055"/>
                <a:gd name="connsiteY10" fmla="*/ 3727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06 w 10055"/>
                <a:gd name="connsiteY9" fmla="*/ 4433 h 11955"/>
                <a:gd name="connsiteX10" fmla="*/ 2799 w 10055"/>
                <a:gd name="connsiteY10" fmla="*/ 3966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718 w 10055"/>
                <a:gd name="connsiteY8" fmla="*/ 3435 h 11955"/>
                <a:gd name="connsiteX9" fmla="*/ 3206 w 10055"/>
                <a:gd name="connsiteY9" fmla="*/ 4433 h 11955"/>
                <a:gd name="connsiteX10" fmla="*/ 2799 w 10055"/>
                <a:gd name="connsiteY10" fmla="*/ 3966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21 w 10055"/>
                <a:gd name="connsiteY7" fmla="*/ 2535 h 11955"/>
                <a:gd name="connsiteX8" fmla="*/ 3665 w 10055"/>
                <a:gd name="connsiteY8" fmla="*/ 3758 h 11955"/>
                <a:gd name="connsiteX9" fmla="*/ 3206 w 10055"/>
                <a:gd name="connsiteY9" fmla="*/ 4433 h 11955"/>
                <a:gd name="connsiteX10" fmla="*/ 2799 w 10055"/>
                <a:gd name="connsiteY10" fmla="*/ 3966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4067 w 10055"/>
                <a:gd name="connsiteY6" fmla="*/ 2327 h 11955"/>
                <a:gd name="connsiteX7" fmla="*/ 3842 w 10055"/>
                <a:gd name="connsiteY7" fmla="*/ 2868 h 11955"/>
                <a:gd name="connsiteX8" fmla="*/ 3665 w 10055"/>
                <a:gd name="connsiteY8" fmla="*/ 3758 h 11955"/>
                <a:gd name="connsiteX9" fmla="*/ 3206 w 10055"/>
                <a:gd name="connsiteY9" fmla="*/ 4433 h 11955"/>
                <a:gd name="connsiteX10" fmla="*/ 2799 w 10055"/>
                <a:gd name="connsiteY10" fmla="*/ 3966 h 11955"/>
                <a:gd name="connsiteX11" fmla="*/ 2961 w 10055"/>
                <a:gd name="connsiteY11" fmla="*/ 2632 h 11955"/>
                <a:gd name="connsiteX12" fmla="*/ 2875 w 10055"/>
                <a:gd name="connsiteY12" fmla="*/ 2369 h 11955"/>
                <a:gd name="connsiteX13" fmla="*/ 2696 w 10055"/>
                <a:gd name="connsiteY13" fmla="*/ 2327 h 11955"/>
                <a:gd name="connsiteX14" fmla="*/ 2551 w 10055"/>
                <a:gd name="connsiteY14" fmla="*/ 2604 h 11955"/>
                <a:gd name="connsiteX15" fmla="*/ 2305 w 10055"/>
                <a:gd name="connsiteY15" fmla="*/ 3393 h 11955"/>
                <a:gd name="connsiteX16" fmla="*/ 1981 w 10055"/>
                <a:gd name="connsiteY16" fmla="*/ 4460 h 11955"/>
                <a:gd name="connsiteX17" fmla="*/ 1546 w 10055"/>
                <a:gd name="connsiteY17" fmla="*/ 5431 h 11955"/>
                <a:gd name="connsiteX18" fmla="*/ 1179 w 10055"/>
                <a:gd name="connsiteY18" fmla="*/ 6552 h 11955"/>
                <a:gd name="connsiteX19" fmla="*/ 669 w 10055"/>
                <a:gd name="connsiteY19" fmla="*/ 7854 h 11955"/>
                <a:gd name="connsiteX20" fmla="*/ 284 w 10055"/>
                <a:gd name="connsiteY20" fmla="*/ 8921 h 11955"/>
                <a:gd name="connsiteX21" fmla="*/ 139 w 10055"/>
                <a:gd name="connsiteY21" fmla="*/ 10017 h 11955"/>
                <a:gd name="connsiteX22" fmla="*/ 43 w 10055"/>
                <a:gd name="connsiteY22" fmla="*/ 11858 h 11955"/>
                <a:gd name="connsiteX23" fmla="*/ 533 w 10055"/>
                <a:gd name="connsiteY23" fmla="*/ 10626 h 11955"/>
                <a:gd name="connsiteX24" fmla="*/ 1191 w 10055"/>
                <a:gd name="connsiteY24" fmla="*/ 9551 h 11955"/>
                <a:gd name="connsiteX25" fmla="*/ 1915 w 10055"/>
                <a:gd name="connsiteY25" fmla="*/ 8909 h 11955"/>
                <a:gd name="connsiteX26" fmla="*/ 2530 w 10055"/>
                <a:gd name="connsiteY26" fmla="*/ 8455 h 11955"/>
                <a:gd name="connsiteX27" fmla="*/ 3733 w 10055"/>
                <a:gd name="connsiteY27" fmla="*/ 7661 h 11955"/>
                <a:gd name="connsiteX28" fmla="*/ 4785 w 10055"/>
                <a:gd name="connsiteY28" fmla="*/ 6485 h 11955"/>
                <a:gd name="connsiteX29" fmla="*/ 5572 w 10055"/>
                <a:gd name="connsiteY29" fmla="*/ 5487 h 11955"/>
                <a:gd name="connsiteX30" fmla="*/ 6173 w 10055"/>
                <a:gd name="connsiteY30" fmla="*/ 4178 h 11955"/>
                <a:gd name="connsiteX31" fmla="*/ 6283 w 10055"/>
                <a:gd name="connsiteY31"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642 w 10055"/>
                <a:gd name="connsiteY5" fmla="*/ 2470 h 11955"/>
                <a:gd name="connsiteX6" fmla="*/ 3842 w 10055"/>
                <a:gd name="connsiteY6" fmla="*/ 2868 h 11955"/>
                <a:gd name="connsiteX7" fmla="*/ 3665 w 10055"/>
                <a:gd name="connsiteY7" fmla="*/ 3758 h 11955"/>
                <a:gd name="connsiteX8" fmla="*/ 3206 w 10055"/>
                <a:gd name="connsiteY8" fmla="*/ 4433 h 11955"/>
                <a:gd name="connsiteX9" fmla="*/ 2799 w 10055"/>
                <a:gd name="connsiteY9" fmla="*/ 3966 h 11955"/>
                <a:gd name="connsiteX10" fmla="*/ 2961 w 10055"/>
                <a:gd name="connsiteY10" fmla="*/ 2632 h 11955"/>
                <a:gd name="connsiteX11" fmla="*/ 2875 w 10055"/>
                <a:gd name="connsiteY11" fmla="*/ 2369 h 11955"/>
                <a:gd name="connsiteX12" fmla="*/ 2696 w 10055"/>
                <a:gd name="connsiteY12" fmla="*/ 2327 h 11955"/>
                <a:gd name="connsiteX13" fmla="*/ 2551 w 10055"/>
                <a:gd name="connsiteY13" fmla="*/ 2604 h 11955"/>
                <a:gd name="connsiteX14" fmla="*/ 2305 w 10055"/>
                <a:gd name="connsiteY14" fmla="*/ 3393 h 11955"/>
                <a:gd name="connsiteX15" fmla="*/ 1981 w 10055"/>
                <a:gd name="connsiteY15" fmla="*/ 4460 h 11955"/>
                <a:gd name="connsiteX16" fmla="*/ 1546 w 10055"/>
                <a:gd name="connsiteY16" fmla="*/ 5431 h 11955"/>
                <a:gd name="connsiteX17" fmla="*/ 1179 w 10055"/>
                <a:gd name="connsiteY17" fmla="*/ 6552 h 11955"/>
                <a:gd name="connsiteX18" fmla="*/ 669 w 10055"/>
                <a:gd name="connsiteY18" fmla="*/ 7854 h 11955"/>
                <a:gd name="connsiteX19" fmla="*/ 284 w 10055"/>
                <a:gd name="connsiteY19" fmla="*/ 8921 h 11955"/>
                <a:gd name="connsiteX20" fmla="*/ 139 w 10055"/>
                <a:gd name="connsiteY20" fmla="*/ 10017 h 11955"/>
                <a:gd name="connsiteX21" fmla="*/ 43 w 10055"/>
                <a:gd name="connsiteY21" fmla="*/ 11858 h 11955"/>
                <a:gd name="connsiteX22" fmla="*/ 533 w 10055"/>
                <a:gd name="connsiteY22" fmla="*/ 10626 h 11955"/>
                <a:gd name="connsiteX23" fmla="*/ 1191 w 10055"/>
                <a:gd name="connsiteY23" fmla="*/ 9551 h 11955"/>
                <a:gd name="connsiteX24" fmla="*/ 1915 w 10055"/>
                <a:gd name="connsiteY24" fmla="*/ 8909 h 11955"/>
                <a:gd name="connsiteX25" fmla="*/ 2530 w 10055"/>
                <a:gd name="connsiteY25" fmla="*/ 8455 h 11955"/>
                <a:gd name="connsiteX26" fmla="*/ 3733 w 10055"/>
                <a:gd name="connsiteY26" fmla="*/ 7661 h 11955"/>
                <a:gd name="connsiteX27" fmla="*/ 4785 w 10055"/>
                <a:gd name="connsiteY27" fmla="*/ 6485 h 11955"/>
                <a:gd name="connsiteX28" fmla="*/ 5572 w 10055"/>
                <a:gd name="connsiteY28" fmla="*/ 5487 h 11955"/>
                <a:gd name="connsiteX29" fmla="*/ 6173 w 10055"/>
                <a:gd name="connsiteY29" fmla="*/ 4178 h 11955"/>
                <a:gd name="connsiteX30" fmla="*/ 6283 w 10055"/>
                <a:gd name="connsiteY30"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818 w 10055"/>
                <a:gd name="connsiteY5" fmla="*/ 2643 h 11955"/>
                <a:gd name="connsiteX6" fmla="*/ 3842 w 10055"/>
                <a:gd name="connsiteY6" fmla="*/ 2868 h 11955"/>
                <a:gd name="connsiteX7" fmla="*/ 3665 w 10055"/>
                <a:gd name="connsiteY7" fmla="*/ 3758 h 11955"/>
                <a:gd name="connsiteX8" fmla="*/ 3206 w 10055"/>
                <a:gd name="connsiteY8" fmla="*/ 4433 h 11955"/>
                <a:gd name="connsiteX9" fmla="*/ 2799 w 10055"/>
                <a:gd name="connsiteY9" fmla="*/ 3966 h 11955"/>
                <a:gd name="connsiteX10" fmla="*/ 2961 w 10055"/>
                <a:gd name="connsiteY10" fmla="*/ 2632 h 11955"/>
                <a:gd name="connsiteX11" fmla="*/ 2875 w 10055"/>
                <a:gd name="connsiteY11" fmla="*/ 2369 h 11955"/>
                <a:gd name="connsiteX12" fmla="*/ 2696 w 10055"/>
                <a:gd name="connsiteY12" fmla="*/ 2327 h 11955"/>
                <a:gd name="connsiteX13" fmla="*/ 2551 w 10055"/>
                <a:gd name="connsiteY13" fmla="*/ 2604 h 11955"/>
                <a:gd name="connsiteX14" fmla="*/ 2305 w 10055"/>
                <a:gd name="connsiteY14" fmla="*/ 3393 h 11955"/>
                <a:gd name="connsiteX15" fmla="*/ 1981 w 10055"/>
                <a:gd name="connsiteY15" fmla="*/ 4460 h 11955"/>
                <a:gd name="connsiteX16" fmla="*/ 1546 w 10055"/>
                <a:gd name="connsiteY16" fmla="*/ 5431 h 11955"/>
                <a:gd name="connsiteX17" fmla="*/ 1179 w 10055"/>
                <a:gd name="connsiteY17" fmla="*/ 6552 h 11955"/>
                <a:gd name="connsiteX18" fmla="*/ 669 w 10055"/>
                <a:gd name="connsiteY18" fmla="*/ 7854 h 11955"/>
                <a:gd name="connsiteX19" fmla="*/ 284 w 10055"/>
                <a:gd name="connsiteY19" fmla="*/ 8921 h 11955"/>
                <a:gd name="connsiteX20" fmla="*/ 139 w 10055"/>
                <a:gd name="connsiteY20" fmla="*/ 10017 h 11955"/>
                <a:gd name="connsiteX21" fmla="*/ 43 w 10055"/>
                <a:gd name="connsiteY21" fmla="*/ 11858 h 11955"/>
                <a:gd name="connsiteX22" fmla="*/ 533 w 10055"/>
                <a:gd name="connsiteY22" fmla="*/ 10626 h 11955"/>
                <a:gd name="connsiteX23" fmla="*/ 1191 w 10055"/>
                <a:gd name="connsiteY23" fmla="*/ 9551 h 11955"/>
                <a:gd name="connsiteX24" fmla="*/ 1915 w 10055"/>
                <a:gd name="connsiteY24" fmla="*/ 8909 h 11955"/>
                <a:gd name="connsiteX25" fmla="*/ 2530 w 10055"/>
                <a:gd name="connsiteY25" fmla="*/ 8455 h 11955"/>
                <a:gd name="connsiteX26" fmla="*/ 3733 w 10055"/>
                <a:gd name="connsiteY26" fmla="*/ 7661 h 11955"/>
                <a:gd name="connsiteX27" fmla="*/ 4785 w 10055"/>
                <a:gd name="connsiteY27" fmla="*/ 6485 h 11955"/>
                <a:gd name="connsiteX28" fmla="*/ 5572 w 10055"/>
                <a:gd name="connsiteY28" fmla="*/ 5487 h 11955"/>
                <a:gd name="connsiteX29" fmla="*/ 6173 w 10055"/>
                <a:gd name="connsiteY29" fmla="*/ 4178 h 11955"/>
                <a:gd name="connsiteX30" fmla="*/ 6283 w 10055"/>
                <a:gd name="connsiteY30" fmla="*/ 1604 h 11955"/>
                <a:gd name="connsiteX0" fmla="*/ 10055 w 10055"/>
                <a:gd name="connsiteY0" fmla="*/ 138 h 11955"/>
                <a:gd name="connsiteX1" fmla="*/ 8991 w 10055"/>
                <a:gd name="connsiteY1" fmla="*/ 166 h 11955"/>
                <a:gd name="connsiteX2" fmla="*/ 7541 w 10055"/>
                <a:gd name="connsiteY2" fmla="*/ 1136 h 11955"/>
                <a:gd name="connsiteX3" fmla="*/ 6802 w 10055"/>
                <a:gd name="connsiteY3" fmla="*/ 1440 h 11955"/>
                <a:gd name="connsiteX4" fmla="*/ 5676 w 10055"/>
                <a:gd name="connsiteY4" fmla="*/ 1870 h 11955"/>
                <a:gd name="connsiteX5" fmla="*/ 4818 w 10055"/>
                <a:gd name="connsiteY5" fmla="*/ 2643 h 11955"/>
                <a:gd name="connsiteX6" fmla="*/ 3842 w 10055"/>
                <a:gd name="connsiteY6" fmla="*/ 2868 h 11955"/>
                <a:gd name="connsiteX7" fmla="*/ 3665 w 10055"/>
                <a:gd name="connsiteY7" fmla="*/ 3758 h 11955"/>
                <a:gd name="connsiteX8" fmla="*/ 3206 w 10055"/>
                <a:gd name="connsiteY8" fmla="*/ 4433 h 11955"/>
                <a:gd name="connsiteX9" fmla="*/ 2799 w 10055"/>
                <a:gd name="connsiteY9" fmla="*/ 3966 h 11955"/>
                <a:gd name="connsiteX10" fmla="*/ 2961 w 10055"/>
                <a:gd name="connsiteY10" fmla="*/ 2632 h 11955"/>
                <a:gd name="connsiteX11" fmla="*/ 2875 w 10055"/>
                <a:gd name="connsiteY11" fmla="*/ 2369 h 11955"/>
                <a:gd name="connsiteX12" fmla="*/ 2696 w 10055"/>
                <a:gd name="connsiteY12" fmla="*/ 2327 h 11955"/>
                <a:gd name="connsiteX13" fmla="*/ 2551 w 10055"/>
                <a:gd name="connsiteY13" fmla="*/ 2604 h 11955"/>
                <a:gd name="connsiteX14" fmla="*/ 2305 w 10055"/>
                <a:gd name="connsiteY14" fmla="*/ 3393 h 11955"/>
                <a:gd name="connsiteX15" fmla="*/ 1981 w 10055"/>
                <a:gd name="connsiteY15" fmla="*/ 4460 h 11955"/>
                <a:gd name="connsiteX16" fmla="*/ 1598 w 10055"/>
                <a:gd name="connsiteY16" fmla="*/ 5498 h 11955"/>
                <a:gd name="connsiteX17" fmla="*/ 1179 w 10055"/>
                <a:gd name="connsiteY17" fmla="*/ 6552 h 11955"/>
                <a:gd name="connsiteX18" fmla="*/ 669 w 10055"/>
                <a:gd name="connsiteY18" fmla="*/ 7854 h 11955"/>
                <a:gd name="connsiteX19" fmla="*/ 284 w 10055"/>
                <a:gd name="connsiteY19" fmla="*/ 8921 h 11955"/>
                <a:gd name="connsiteX20" fmla="*/ 139 w 10055"/>
                <a:gd name="connsiteY20" fmla="*/ 10017 h 11955"/>
                <a:gd name="connsiteX21" fmla="*/ 43 w 10055"/>
                <a:gd name="connsiteY21" fmla="*/ 11858 h 11955"/>
                <a:gd name="connsiteX22" fmla="*/ 533 w 10055"/>
                <a:gd name="connsiteY22" fmla="*/ 10626 h 11955"/>
                <a:gd name="connsiteX23" fmla="*/ 1191 w 10055"/>
                <a:gd name="connsiteY23" fmla="*/ 9551 h 11955"/>
                <a:gd name="connsiteX24" fmla="*/ 1915 w 10055"/>
                <a:gd name="connsiteY24" fmla="*/ 8909 h 11955"/>
                <a:gd name="connsiteX25" fmla="*/ 2530 w 10055"/>
                <a:gd name="connsiteY25" fmla="*/ 8455 h 11955"/>
                <a:gd name="connsiteX26" fmla="*/ 3733 w 10055"/>
                <a:gd name="connsiteY26" fmla="*/ 7661 h 11955"/>
                <a:gd name="connsiteX27" fmla="*/ 4785 w 10055"/>
                <a:gd name="connsiteY27" fmla="*/ 6485 h 11955"/>
                <a:gd name="connsiteX28" fmla="*/ 5572 w 10055"/>
                <a:gd name="connsiteY28" fmla="*/ 5487 h 11955"/>
                <a:gd name="connsiteX29" fmla="*/ 6173 w 10055"/>
                <a:gd name="connsiteY29" fmla="*/ 4178 h 11955"/>
                <a:gd name="connsiteX30" fmla="*/ 6283 w 10055"/>
                <a:gd name="connsiteY30" fmla="*/ 1604 h 11955"/>
                <a:gd name="connsiteX0" fmla="*/ 11437 w 11437"/>
                <a:gd name="connsiteY0" fmla="*/ 487 h 11885"/>
                <a:gd name="connsiteX1" fmla="*/ 8991 w 11437"/>
                <a:gd name="connsiteY1" fmla="*/ 96 h 11885"/>
                <a:gd name="connsiteX2" fmla="*/ 7541 w 11437"/>
                <a:gd name="connsiteY2" fmla="*/ 1066 h 11885"/>
                <a:gd name="connsiteX3" fmla="*/ 6802 w 11437"/>
                <a:gd name="connsiteY3" fmla="*/ 1370 h 11885"/>
                <a:gd name="connsiteX4" fmla="*/ 5676 w 11437"/>
                <a:gd name="connsiteY4" fmla="*/ 1800 h 11885"/>
                <a:gd name="connsiteX5" fmla="*/ 4818 w 11437"/>
                <a:gd name="connsiteY5" fmla="*/ 2573 h 11885"/>
                <a:gd name="connsiteX6" fmla="*/ 3842 w 11437"/>
                <a:gd name="connsiteY6" fmla="*/ 2798 h 11885"/>
                <a:gd name="connsiteX7" fmla="*/ 3665 w 11437"/>
                <a:gd name="connsiteY7" fmla="*/ 3688 h 11885"/>
                <a:gd name="connsiteX8" fmla="*/ 3206 w 11437"/>
                <a:gd name="connsiteY8" fmla="*/ 4363 h 11885"/>
                <a:gd name="connsiteX9" fmla="*/ 2799 w 11437"/>
                <a:gd name="connsiteY9" fmla="*/ 3896 h 11885"/>
                <a:gd name="connsiteX10" fmla="*/ 2961 w 11437"/>
                <a:gd name="connsiteY10" fmla="*/ 2562 h 11885"/>
                <a:gd name="connsiteX11" fmla="*/ 2875 w 11437"/>
                <a:gd name="connsiteY11" fmla="*/ 2299 h 11885"/>
                <a:gd name="connsiteX12" fmla="*/ 2696 w 11437"/>
                <a:gd name="connsiteY12" fmla="*/ 2257 h 11885"/>
                <a:gd name="connsiteX13" fmla="*/ 2551 w 11437"/>
                <a:gd name="connsiteY13" fmla="*/ 2534 h 11885"/>
                <a:gd name="connsiteX14" fmla="*/ 2305 w 11437"/>
                <a:gd name="connsiteY14" fmla="*/ 3323 h 11885"/>
                <a:gd name="connsiteX15" fmla="*/ 1981 w 11437"/>
                <a:gd name="connsiteY15" fmla="*/ 4390 h 11885"/>
                <a:gd name="connsiteX16" fmla="*/ 1598 w 11437"/>
                <a:gd name="connsiteY16" fmla="*/ 5428 h 11885"/>
                <a:gd name="connsiteX17" fmla="*/ 1179 w 11437"/>
                <a:gd name="connsiteY17" fmla="*/ 6482 h 11885"/>
                <a:gd name="connsiteX18" fmla="*/ 669 w 11437"/>
                <a:gd name="connsiteY18" fmla="*/ 7784 h 11885"/>
                <a:gd name="connsiteX19" fmla="*/ 284 w 11437"/>
                <a:gd name="connsiteY19" fmla="*/ 8851 h 11885"/>
                <a:gd name="connsiteX20" fmla="*/ 139 w 11437"/>
                <a:gd name="connsiteY20" fmla="*/ 9947 h 11885"/>
                <a:gd name="connsiteX21" fmla="*/ 43 w 11437"/>
                <a:gd name="connsiteY21" fmla="*/ 11788 h 11885"/>
                <a:gd name="connsiteX22" fmla="*/ 533 w 11437"/>
                <a:gd name="connsiteY22" fmla="*/ 10556 h 11885"/>
                <a:gd name="connsiteX23" fmla="*/ 1191 w 11437"/>
                <a:gd name="connsiteY23" fmla="*/ 9481 h 11885"/>
                <a:gd name="connsiteX24" fmla="*/ 1915 w 11437"/>
                <a:gd name="connsiteY24" fmla="*/ 8839 h 11885"/>
                <a:gd name="connsiteX25" fmla="*/ 2530 w 11437"/>
                <a:gd name="connsiteY25" fmla="*/ 8385 h 11885"/>
                <a:gd name="connsiteX26" fmla="*/ 3733 w 11437"/>
                <a:gd name="connsiteY26" fmla="*/ 7591 h 11885"/>
                <a:gd name="connsiteX27" fmla="*/ 4785 w 11437"/>
                <a:gd name="connsiteY27" fmla="*/ 6415 h 11885"/>
                <a:gd name="connsiteX28" fmla="*/ 5572 w 11437"/>
                <a:gd name="connsiteY28" fmla="*/ 5417 h 11885"/>
                <a:gd name="connsiteX29" fmla="*/ 6173 w 11437"/>
                <a:gd name="connsiteY29" fmla="*/ 4108 h 11885"/>
                <a:gd name="connsiteX30" fmla="*/ 6283 w 11437"/>
                <a:gd name="connsiteY30" fmla="*/ 1534 h 11885"/>
                <a:gd name="connsiteX0" fmla="*/ 11437 w 11437"/>
                <a:gd name="connsiteY0" fmla="*/ 487 h 11885"/>
                <a:gd name="connsiteX1" fmla="*/ 8991 w 11437"/>
                <a:gd name="connsiteY1" fmla="*/ 96 h 11885"/>
                <a:gd name="connsiteX2" fmla="*/ 7541 w 11437"/>
                <a:gd name="connsiteY2" fmla="*/ 1066 h 11885"/>
                <a:gd name="connsiteX3" fmla="*/ 6802 w 11437"/>
                <a:gd name="connsiteY3" fmla="*/ 1370 h 11885"/>
                <a:gd name="connsiteX4" fmla="*/ 5676 w 11437"/>
                <a:gd name="connsiteY4" fmla="*/ 1800 h 11885"/>
                <a:gd name="connsiteX5" fmla="*/ 4818 w 11437"/>
                <a:gd name="connsiteY5" fmla="*/ 2573 h 11885"/>
                <a:gd name="connsiteX6" fmla="*/ 3842 w 11437"/>
                <a:gd name="connsiteY6" fmla="*/ 2798 h 11885"/>
                <a:gd name="connsiteX7" fmla="*/ 3665 w 11437"/>
                <a:gd name="connsiteY7" fmla="*/ 3688 h 11885"/>
                <a:gd name="connsiteX8" fmla="*/ 3206 w 11437"/>
                <a:gd name="connsiteY8" fmla="*/ 4363 h 11885"/>
                <a:gd name="connsiteX9" fmla="*/ 2799 w 11437"/>
                <a:gd name="connsiteY9" fmla="*/ 3896 h 11885"/>
                <a:gd name="connsiteX10" fmla="*/ 2961 w 11437"/>
                <a:gd name="connsiteY10" fmla="*/ 2562 h 11885"/>
                <a:gd name="connsiteX11" fmla="*/ 2875 w 11437"/>
                <a:gd name="connsiteY11" fmla="*/ 2299 h 11885"/>
                <a:gd name="connsiteX12" fmla="*/ 2696 w 11437"/>
                <a:gd name="connsiteY12" fmla="*/ 2257 h 11885"/>
                <a:gd name="connsiteX13" fmla="*/ 2551 w 11437"/>
                <a:gd name="connsiteY13" fmla="*/ 2534 h 11885"/>
                <a:gd name="connsiteX14" fmla="*/ 2305 w 11437"/>
                <a:gd name="connsiteY14" fmla="*/ 3323 h 11885"/>
                <a:gd name="connsiteX15" fmla="*/ 1981 w 11437"/>
                <a:gd name="connsiteY15" fmla="*/ 4390 h 11885"/>
                <a:gd name="connsiteX16" fmla="*/ 1598 w 11437"/>
                <a:gd name="connsiteY16" fmla="*/ 5428 h 11885"/>
                <a:gd name="connsiteX17" fmla="*/ 1179 w 11437"/>
                <a:gd name="connsiteY17" fmla="*/ 6482 h 11885"/>
                <a:gd name="connsiteX18" fmla="*/ 669 w 11437"/>
                <a:gd name="connsiteY18" fmla="*/ 7784 h 11885"/>
                <a:gd name="connsiteX19" fmla="*/ 284 w 11437"/>
                <a:gd name="connsiteY19" fmla="*/ 8851 h 11885"/>
                <a:gd name="connsiteX20" fmla="*/ 139 w 11437"/>
                <a:gd name="connsiteY20" fmla="*/ 9947 h 11885"/>
                <a:gd name="connsiteX21" fmla="*/ 43 w 11437"/>
                <a:gd name="connsiteY21" fmla="*/ 11788 h 11885"/>
                <a:gd name="connsiteX22" fmla="*/ 533 w 11437"/>
                <a:gd name="connsiteY22" fmla="*/ 10556 h 11885"/>
                <a:gd name="connsiteX23" fmla="*/ 1191 w 11437"/>
                <a:gd name="connsiteY23" fmla="*/ 9481 h 11885"/>
                <a:gd name="connsiteX24" fmla="*/ 1915 w 11437"/>
                <a:gd name="connsiteY24" fmla="*/ 8839 h 11885"/>
                <a:gd name="connsiteX25" fmla="*/ 2530 w 11437"/>
                <a:gd name="connsiteY25" fmla="*/ 8385 h 11885"/>
                <a:gd name="connsiteX26" fmla="*/ 3733 w 11437"/>
                <a:gd name="connsiteY26" fmla="*/ 7591 h 11885"/>
                <a:gd name="connsiteX27" fmla="*/ 4785 w 11437"/>
                <a:gd name="connsiteY27" fmla="*/ 6415 h 11885"/>
                <a:gd name="connsiteX28" fmla="*/ 5572 w 11437"/>
                <a:gd name="connsiteY28" fmla="*/ 5417 h 11885"/>
                <a:gd name="connsiteX29" fmla="*/ 6173 w 11437"/>
                <a:gd name="connsiteY29" fmla="*/ 4108 h 11885"/>
                <a:gd name="connsiteX30" fmla="*/ 6283 w 11437"/>
                <a:gd name="connsiteY30" fmla="*/ 1534 h 11885"/>
                <a:gd name="connsiteX0" fmla="*/ 11437 w 11437"/>
                <a:gd name="connsiteY0" fmla="*/ 487 h 11885"/>
                <a:gd name="connsiteX1" fmla="*/ 8991 w 11437"/>
                <a:gd name="connsiteY1" fmla="*/ 96 h 11885"/>
                <a:gd name="connsiteX2" fmla="*/ 7541 w 11437"/>
                <a:gd name="connsiteY2" fmla="*/ 1066 h 11885"/>
                <a:gd name="connsiteX3" fmla="*/ 5676 w 11437"/>
                <a:gd name="connsiteY3" fmla="*/ 1800 h 11885"/>
                <a:gd name="connsiteX4" fmla="*/ 4818 w 11437"/>
                <a:gd name="connsiteY4" fmla="*/ 2573 h 11885"/>
                <a:gd name="connsiteX5" fmla="*/ 3842 w 11437"/>
                <a:gd name="connsiteY5" fmla="*/ 2798 h 11885"/>
                <a:gd name="connsiteX6" fmla="*/ 3665 w 11437"/>
                <a:gd name="connsiteY6" fmla="*/ 3688 h 11885"/>
                <a:gd name="connsiteX7" fmla="*/ 3206 w 11437"/>
                <a:gd name="connsiteY7" fmla="*/ 4363 h 11885"/>
                <a:gd name="connsiteX8" fmla="*/ 2799 w 11437"/>
                <a:gd name="connsiteY8" fmla="*/ 3896 h 11885"/>
                <a:gd name="connsiteX9" fmla="*/ 2961 w 11437"/>
                <a:gd name="connsiteY9" fmla="*/ 2562 h 11885"/>
                <a:gd name="connsiteX10" fmla="*/ 2875 w 11437"/>
                <a:gd name="connsiteY10" fmla="*/ 2299 h 11885"/>
                <a:gd name="connsiteX11" fmla="*/ 2696 w 11437"/>
                <a:gd name="connsiteY11" fmla="*/ 2257 h 11885"/>
                <a:gd name="connsiteX12" fmla="*/ 2551 w 11437"/>
                <a:gd name="connsiteY12" fmla="*/ 2534 h 11885"/>
                <a:gd name="connsiteX13" fmla="*/ 2305 w 11437"/>
                <a:gd name="connsiteY13" fmla="*/ 3323 h 11885"/>
                <a:gd name="connsiteX14" fmla="*/ 1981 w 11437"/>
                <a:gd name="connsiteY14" fmla="*/ 4390 h 11885"/>
                <a:gd name="connsiteX15" fmla="*/ 1598 w 11437"/>
                <a:gd name="connsiteY15" fmla="*/ 5428 h 11885"/>
                <a:gd name="connsiteX16" fmla="*/ 1179 w 11437"/>
                <a:gd name="connsiteY16" fmla="*/ 6482 h 11885"/>
                <a:gd name="connsiteX17" fmla="*/ 669 w 11437"/>
                <a:gd name="connsiteY17" fmla="*/ 7784 h 11885"/>
                <a:gd name="connsiteX18" fmla="*/ 284 w 11437"/>
                <a:gd name="connsiteY18" fmla="*/ 8851 h 11885"/>
                <a:gd name="connsiteX19" fmla="*/ 139 w 11437"/>
                <a:gd name="connsiteY19" fmla="*/ 9947 h 11885"/>
                <a:gd name="connsiteX20" fmla="*/ 43 w 11437"/>
                <a:gd name="connsiteY20" fmla="*/ 11788 h 11885"/>
                <a:gd name="connsiteX21" fmla="*/ 533 w 11437"/>
                <a:gd name="connsiteY21" fmla="*/ 10556 h 11885"/>
                <a:gd name="connsiteX22" fmla="*/ 1191 w 11437"/>
                <a:gd name="connsiteY22" fmla="*/ 9481 h 11885"/>
                <a:gd name="connsiteX23" fmla="*/ 1915 w 11437"/>
                <a:gd name="connsiteY23" fmla="*/ 8839 h 11885"/>
                <a:gd name="connsiteX24" fmla="*/ 2530 w 11437"/>
                <a:gd name="connsiteY24" fmla="*/ 8385 h 11885"/>
                <a:gd name="connsiteX25" fmla="*/ 3733 w 11437"/>
                <a:gd name="connsiteY25" fmla="*/ 7591 h 11885"/>
                <a:gd name="connsiteX26" fmla="*/ 4785 w 11437"/>
                <a:gd name="connsiteY26" fmla="*/ 6415 h 11885"/>
                <a:gd name="connsiteX27" fmla="*/ 5572 w 11437"/>
                <a:gd name="connsiteY27" fmla="*/ 5417 h 11885"/>
                <a:gd name="connsiteX28" fmla="*/ 6173 w 11437"/>
                <a:gd name="connsiteY28" fmla="*/ 4108 h 11885"/>
                <a:gd name="connsiteX29" fmla="*/ 6283 w 11437"/>
                <a:gd name="connsiteY29" fmla="*/ 1534 h 11885"/>
                <a:gd name="connsiteX0" fmla="*/ 11437 w 11437"/>
                <a:gd name="connsiteY0" fmla="*/ 487 h 11885"/>
                <a:gd name="connsiteX1" fmla="*/ 8991 w 11437"/>
                <a:gd name="connsiteY1" fmla="*/ 96 h 11885"/>
                <a:gd name="connsiteX2" fmla="*/ 7541 w 11437"/>
                <a:gd name="connsiteY2" fmla="*/ 1066 h 11885"/>
                <a:gd name="connsiteX3" fmla="*/ 5676 w 11437"/>
                <a:gd name="connsiteY3" fmla="*/ 1800 h 11885"/>
                <a:gd name="connsiteX4" fmla="*/ 4818 w 11437"/>
                <a:gd name="connsiteY4" fmla="*/ 2573 h 11885"/>
                <a:gd name="connsiteX5" fmla="*/ 3842 w 11437"/>
                <a:gd name="connsiteY5" fmla="*/ 2798 h 11885"/>
                <a:gd name="connsiteX6" fmla="*/ 3665 w 11437"/>
                <a:gd name="connsiteY6" fmla="*/ 3688 h 11885"/>
                <a:gd name="connsiteX7" fmla="*/ 3206 w 11437"/>
                <a:gd name="connsiteY7" fmla="*/ 4363 h 11885"/>
                <a:gd name="connsiteX8" fmla="*/ 2799 w 11437"/>
                <a:gd name="connsiteY8" fmla="*/ 3896 h 11885"/>
                <a:gd name="connsiteX9" fmla="*/ 2961 w 11437"/>
                <a:gd name="connsiteY9" fmla="*/ 2562 h 11885"/>
                <a:gd name="connsiteX10" fmla="*/ 2875 w 11437"/>
                <a:gd name="connsiteY10" fmla="*/ 2299 h 11885"/>
                <a:gd name="connsiteX11" fmla="*/ 2696 w 11437"/>
                <a:gd name="connsiteY11" fmla="*/ 2257 h 11885"/>
                <a:gd name="connsiteX12" fmla="*/ 2551 w 11437"/>
                <a:gd name="connsiteY12" fmla="*/ 2534 h 11885"/>
                <a:gd name="connsiteX13" fmla="*/ 2305 w 11437"/>
                <a:gd name="connsiteY13" fmla="*/ 3323 h 11885"/>
                <a:gd name="connsiteX14" fmla="*/ 1981 w 11437"/>
                <a:gd name="connsiteY14" fmla="*/ 4390 h 11885"/>
                <a:gd name="connsiteX15" fmla="*/ 1598 w 11437"/>
                <a:gd name="connsiteY15" fmla="*/ 5428 h 11885"/>
                <a:gd name="connsiteX16" fmla="*/ 1179 w 11437"/>
                <a:gd name="connsiteY16" fmla="*/ 6482 h 11885"/>
                <a:gd name="connsiteX17" fmla="*/ 669 w 11437"/>
                <a:gd name="connsiteY17" fmla="*/ 7784 h 11885"/>
                <a:gd name="connsiteX18" fmla="*/ 284 w 11437"/>
                <a:gd name="connsiteY18" fmla="*/ 8851 h 11885"/>
                <a:gd name="connsiteX19" fmla="*/ 139 w 11437"/>
                <a:gd name="connsiteY19" fmla="*/ 9947 h 11885"/>
                <a:gd name="connsiteX20" fmla="*/ 43 w 11437"/>
                <a:gd name="connsiteY20" fmla="*/ 11788 h 11885"/>
                <a:gd name="connsiteX21" fmla="*/ 533 w 11437"/>
                <a:gd name="connsiteY21" fmla="*/ 10556 h 11885"/>
                <a:gd name="connsiteX22" fmla="*/ 1191 w 11437"/>
                <a:gd name="connsiteY22" fmla="*/ 9481 h 11885"/>
                <a:gd name="connsiteX23" fmla="*/ 1915 w 11437"/>
                <a:gd name="connsiteY23" fmla="*/ 8839 h 11885"/>
                <a:gd name="connsiteX24" fmla="*/ 2530 w 11437"/>
                <a:gd name="connsiteY24" fmla="*/ 8385 h 11885"/>
                <a:gd name="connsiteX25" fmla="*/ 3733 w 11437"/>
                <a:gd name="connsiteY25" fmla="*/ 7591 h 11885"/>
                <a:gd name="connsiteX26" fmla="*/ 4785 w 11437"/>
                <a:gd name="connsiteY26" fmla="*/ 6415 h 11885"/>
                <a:gd name="connsiteX27" fmla="*/ 5572 w 11437"/>
                <a:gd name="connsiteY27" fmla="*/ 5417 h 11885"/>
                <a:gd name="connsiteX28" fmla="*/ 6173 w 11437"/>
                <a:gd name="connsiteY28" fmla="*/ 4108 h 11885"/>
                <a:gd name="connsiteX29" fmla="*/ 6283 w 11437"/>
                <a:gd name="connsiteY29" fmla="*/ 1534 h 11885"/>
                <a:gd name="connsiteX0" fmla="*/ 11437 w 11437"/>
                <a:gd name="connsiteY0" fmla="*/ 487 h 11885"/>
                <a:gd name="connsiteX1" fmla="*/ 8991 w 11437"/>
                <a:gd name="connsiteY1" fmla="*/ 96 h 11885"/>
                <a:gd name="connsiteX2" fmla="*/ 7541 w 11437"/>
                <a:gd name="connsiteY2" fmla="*/ 1066 h 11885"/>
                <a:gd name="connsiteX3" fmla="*/ 5676 w 11437"/>
                <a:gd name="connsiteY3" fmla="*/ 1800 h 11885"/>
                <a:gd name="connsiteX4" fmla="*/ 4818 w 11437"/>
                <a:gd name="connsiteY4" fmla="*/ 2573 h 11885"/>
                <a:gd name="connsiteX5" fmla="*/ 3842 w 11437"/>
                <a:gd name="connsiteY5" fmla="*/ 2798 h 11885"/>
                <a:gd name="connsiteX6" fmla="*/ 3665 w 11437"/>
                <a:gd name="connsiteY6" fmla="*/ 3688 h 11885"/>
                <a:gd name="connsiteX7" fmla="*/ 3206 w 11437"/>
                <a:gd name="connsiteY7" fmla="*/ 4363 h 11885"/>
                <a:gd name="connsiteX8" fmla="*/ 2799 w 11437"/>
                <a:gd name="connsiteY8" fmla="*/ 3896 h 11885"/>
                <a:gd name="connsiteX9" fmla="*/ 2961 w 11437"/>
                <a:gd name="connsiteY9" fmla="*/ 2562 h 11885"/>
                <a:gd name="connsiteX10" fmla="*/ 2875 w 11437"/>
                <a:gd name="connsiteY10" fmla="*/ 2299 h 11885"/>
                <a:gd name="connsiteX11" fmla="*/ 2696 w 11437"/>
                <a:gd name="connsiteY11" fmla="*/ 2257 h 11885"/>
                <a:gd name="connsiteX12" fmla="*/ 2551 w 11437"/>
                <a:gd name="connsiteY12" fmla="*/ 2534 h 11885"/>
                <a:gd name="connsiteX13" fmla="*/ 2305 w 11437"/>
                <a:gd name="connsiteY13" fmla="*/ 3323 h 11885"/>
                <a:gd name="connsiteX14" fmla="*/ 1981 w 11437"/>
                <a:gd name="connsiteY14" fmla="*/ 4390 h 11885"/>
                <a:gd name="connsiteX15" fmla="*/ 1598 w 11437"/>
                <a:gd name="connsiteY15" fmla="*/ 5428 h 11885"/>
                <a:gd name="connsiteX16" fmla="*/ 1179 w 11437"/>
                <a:gd name="connsiteY16" fmla="*/ 6482 h 11885"/>
                <a:gd name="connsiteX17" fmla="*/ 669 w 11437"/>
                <a:gd name="connsiteY17" fmla="*/ 7784 h 11885"/>
                <a:gd name="connsiteX18" fmla="*/ 284 w 11437"/>
                <a:gd name="connsiteY18" fmla="*/ 8851 h 11885"/>
                <a:gd name="connsiteX19" fmla="*/ 139 w 11437"/>
                <a:gd name="connsiteY19" fmla="*/ 9947 h 11885"/>
                <a:gd name="connsiteX20" fmla="*/ 43 w 11437"/>
                <a:gd name="connsiteY20" fmla="*/ 11788 h 11885"/>
                <a:gd name="connsiteX21" fmla="*/ 533 w 11437"/>
                <a:gd name="connsiteY21" fmla="*/ 10556 h 11885"/>
                <a:gd name="connsiteX22" fmla="*/ 1191 w 11437"/>
                <a:gd name="connsiteY22" fmla="*/ 9481 h 11885"/>
                <a:gd name="connsiteX23" fmla="*/ 1915 w 11437"/>
                <a:gd name="connsiteY23" fmla="*/ 8839 h 11885"/>
                <a:gd name="connsiteX24" fmla="*/ 2530 w 11437"/>
                <a:gd name="connsiteY24" fmla="*/ 8385 h 11885"/>
                <a:gd name="connsiteX25" fmla="*/ 3733 w 11437"/>
                <a:gd name="connsiteY25" fmla="*/ 7591 h 11885"/>
                <a:gd name="connsiteX26" fmla="*/ 4785 w 11437"/>
                <a:gd name="connsiteY26" fmla="*/ 6415 h 11885"/>
                <a:gd name="connsiteX27" fmla="*/ 5572 w 11437"/>
                <a:gd name="connsiteY27" fmla="*/ 5417 h 11885"/>
                <a:gd name="connsiteX28" fmla="*/ 6173 w 11437"/>
                <a:gd name="connsiteY28" fmla="*/ 4108 h 11885"/>
                <a:gd name="connsiteX29" fmla="*/ 6283 w 11437"/>
                <a:gd name="connsiteY29" fmla="*/ 1534 h 11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437" h="11885">
                  <a:moveTo>
                    <a:pt x="11437" y="487"/>
                  </a:moveTo>
                  <a:cubicBezTo>
                    <a:pt x="10276" y="71"/>
                    <a:pt x="9640" y="0"/>
                    <a:pt x="8991" y="96"/>
                  </a:cubicBezTo>
                  <a:cubicBezTo>
                    <a:pt x="8342" y="192"/>
                    <a:pt x="8094" y="782"/>
                    <a:pt x="7541" y="1066"/>
                  </a:cubicBezTo>
                  <a:cubicBezTo>
                    <a:pt x="6989" y="1350"/>
                    <a:pt x="6130" y="1549"/>
                    <a:pt x="5676" y="1800"/>
                  </a:cubicBezTo>
                  <a:cubicBezTo>
                    <a:pt x="5222" y="2051"/>
                    <a:pt x="5124" y="2407"/>
                    <a:pt x="4818" y="2573"/>
                  </a:cubicBezTo>
                  <a:cubicBezTo>
                    <a:pt x="4512" y="2739"/>
                    <a:pt x="4005" y="2583"/>
                    <a:pt x="3842" y="2798"/>
                  </a:cubicBezTo>
                  <a:cubicBezTo>
                    <a:pt x="3784" y="2983"/>
                    <a:pt x="3741" y="3398"/>
                    <a:pt x="3665" y="3688"/>
                  </a:cubicBezTo>
                  <a:cubicBezTo>
                    <a:pt x="3589" y="3978"/>
                    <a:pt x="3445" y="4351"/>
                    <a:pt x="3206" y="4363"/>
                  </a:cubicBezTo>
                  <a:cubicBezTo>
                    <a:pt x="2967" y="4375"/>
                    <a:pt x="2846" y="4179"/>
                    <a:pt x="2799" y="3896"/>
                  </a:cubicBezTo>
                  <a:cubicBezTo>
                    <a:pt x="2752" y="3613"/>
                    <a:pt x="2982" y="2767"/>
                    <a:pt x="2961" y="2562"/>
                  </a:cubicBezTo>
                  <a:cubicBezTo>
                    <a:pt x="2950" y="2437"/>
                    <a:pt x="2917" y="2354"/>
                    <a:pt x="2875" y="2299"/>
                  </a:cubicBezTo>
                  <a:cubicBezTo>
                    <a:pt x="2832" y="2243"/>
                    <a:pt x="2747" y="2216"/>
                    <a:pt x="2696" y="2257"/>
                  </a:cubicBezTo>
                  <a:cubicBezTo>
                    <a:pt x="2645" y="2299"/>
                    <a:pt x="2619" y="2354"/>
                    <a:pt x="2551" y="2534"/>
                  </a:cubicBezTo>
                  <a:cubicBezTo>
                    <a:pt x="2483" y="2714"/>
                    <a:pt x="2398" y="3019"/>
                    <a:pt x="2305" y="3323"/>
                  </a:cubicBezTo>
                  <a:cubicBezTo>
                    <a:pt x="2210" y="3629"/>
                    <a:pt x="2108" y="4057"/>
                    <a:pt x="1981" y="4390"/>
                  </a:cubicBezTo>
                  <a:cubicBezTo>
                    <a:pt x="1852" y="4723"/>
                    <a:pt x="1733" y="5081"/>
                    <a:pt x="1598" y="5428"/>
                  </a:cubicBezTo>
                  <a:cubicBezTo>
                    <a:pt x="1461" y="5773"/>
                    <a:pt x="1324" y="6081"/>
                    <a:pt x="1179" y="6482"/>
                  </a:cubicBezTo>
                  <a:cubicBezTo>
                    <a:pt x="1035" y="6884"/>
                    <a:pt x="814" y="7397"/>
                    <a:pt x="669" y="7784"/>
                  </a:cubicBezTo>
                  <a:cubicBezTo>
                    <a:pt x="523" y="8172"/>
                    <a:pt x="379" y="8602"/>
                    <a:pt x="284" y="8851"/>
                  </a:cubicBezTo>
                  <a:cubicBezTo>
                    <a:pt x="191" y="9101"/>
                    <a:pt x="172" y="9767"/>
                    <a:pt x="139" y="9947"/>
                  </a:cubicBezTo>
                  <a:cubicBezTo>
                    <a:pt x="103" y="10127"/>
                    <a:pt x="0" y="11691"/>
                    <a:pt x="43" y="11788"/>
                  </a:cubicBezTo>
                  <a:cubicBezTo>
                    <a:pt x="85" y="11885"/>
                    <a:pt x="342" y="10940"/>
                    <a:pt x="533" y="10556"/>
                  </a:cubicBezTo>
                  <a:cubicBezTo>
                    <a:pt x="724" y="10172"/>
                    <a:pt x="961" y="9767"/>
                    <a:pt x="1191" y="9481"/>
                  </a:cubicBezTo>
                  <a:cubicBezTo>
                    <a:pt x="1421" y="9195"/>
                    <a:pt x="1692" y="9022"/>
                    <a:pt x="1915" y="8839"/>
                  </a:cubicBezTo>
                  <a:cubicBezTo>
                    <a:pt x="2138" y="8656"/>
                    <a:pt x="2227" y="8593"/>
                    <a:pt x="2530" y="8385"/>
                  </a:cubicBezTo>
                  <a:cubicBezTo>
                    <a:pt x="2833" y="8177"/>
                    <a:pt x="3357" y="7919"/>
                    <a:pt x="3733" y="7591"/>
                  </a:cubicBezTo>
                  <a:cubicBezTo>
                    <a:pt x="4109" y="7263"/>
                    <a:pt x="4479" y="6777"/>
                    <a:pt x="4785" y="6415"/>
                  </a:cubicBezTo>
                  <a:cubicBezTo>
                    <a:pt x="5092" y="6053"/>
                    <a:pt x="5341" y="5802"/>
                    <a:pt x="5572" y="5417"/>
                  </a:cubicBezTo>
                  <a:cubicBezTo>
                    <a:pt x="5803" y="5033"/>
                    <a:pt x="6055" y="4755"/>
                    <a:pt x="6173" y="4108"/>
                  </a:cubicBezTo>
                  <a:cubicBezTo>
                    <a:pt x="6291" y="3461"/>
                    <a:pt x="6323" y="2093"/>
                    <a:pt x="6283" y="1534"/>
                  </a:cubicBezTo>
                </a:path>
              </a:pathLst>
            </a:custGeom>
            <a:noFill/>
            <a:ln w="28575" cap="flat" cmpd="sng">
              <a:solidFill>
                <a:srgbClr val="FFFF00"/>
              </a:solidFill>
              <a:prstDash val="solid"/>
              <a:round/>
              <a:headEnd type="none" w="sm" len="sm"/>
              <a:tailEnd type="none" w="sm" len="sm"/>
            </a:ln>
          </p:spPr>
          <p:txBody>
            <a:bodyPr/>
            <a:lstStyle/>
            <a:p>
              <a:endParaRPr lang="el-GR"/>
            </a:p>
          </p:txBody>
        </p:sp>
        <p:sp>
          <p:nvSpPr>
            <p:cNvPr id="3" name="Freeform 17"/>
            <p:cNvSpPr>
              <a:spLocks/>
            </p:cNvSpPr>
            <p:nvPr/>
          </p:nvSpPr>
          <p:spPr bwMode="auto">
            <a:xfrm rot="21326996">
              <a:off x="6496322" y="84839"/>
              <a:ext cx="428087" cy="1569073"/>
            </a:xfrm>
            <a:custGeom>
              <a:avLst/>
              <a:gdLst>
                <a:gd name="T0" fmla="*/ 1414 w 2957"/>
                <a:gd name="T1" fmla="*/ 2418 h 2488"/>
                <a:gd name="T2" fmla="*/ 1347 w 2957"/>
                <a:gd name="T3" fmla="*/ 2440 h 2488"/>
                <a:gd name="T4" fmla="*/ 1275 w 2957"/>
                <a:gd name="T5" fmla="*/ 2445 h 2488"/>
                <a:gd name="T6" fmla="*/ 1194 w 2957"/>
                <a:gd name="T7" fmla="*/ 2478 h 2488"/>
                <a:gd name="T8" fmla="*/ 1126 w 2957"/>
                <a:gd name="T9" fmla="*/ 2479 h 2488"/>
                <a:gd name="T10" fmla="*/ 1026 w 2957"/>
                <a:gd name="T11" fmla="*/ 2421 h 2488"/>
                <a:gd name="T12" fmla="*/ 908 w 2957"/>
                <a:gd name="T13" fmla="*/ 2418 h 2488"/>
                <a:gd name="T14" fmla="*/ 742 w 2957"/>
                <a:gd name="T15" fmla="*/ 2374 h 2488"/>
                <a:gd name="T16" fmla="*/ 555 w 2957"/>
                <a:gd name="T17" fmla="*/ 2291 h 2488"/>
                <a:gd name="T18" fmla="*/ 387 w 2957"/>
                <a:gd name="T19" fmla="*/ 2190 h 2488"/>
                <a:gd name="T20" fmla="*/ 229 w 2957"/>
                <a:gd name="T21" fmla="*/ 2080 h 2488"/>
                <a:gd name="T22" fmla="*/ 119 w 2957"/>
                <a:gd name="T23" fmla="*/ 1931 h 2488"/>
                <a:gd name="T24" fmla="*/ 26 w 2957"/>
                <a:gd name="T25" fmla="*/ 1711 h 2488"/>
                <a:gd name="T26" fmla="*/ 0 w 2957"/>
                <a:gd name="T27" fmla="*/ 1484 h 2488"/>
                <a:gd name="T28" fmla="*/ 26 w 2957"/>
                <a:gd name="T29" fmla="*/ 1239 h 2488"/>
                <a:gd name="T30" fmla="*/ 131 w 2957"/>
                <a:gd name="T31" fmla="*/ 890 h 2488"/>
                <a:gd name="T32" fmla="*/ 320 w 2957"/>
                <a:gd name="T33" fmla="*/ 568 h 2488"/>
                <a:gd name="T34" fmla="*/ 628 w 2957"/>
                <a:gd name="T35" fmla="*/ 262 h 2488"/>
                <a:gd name="T36" fmla="*/ 995 w 2957"/>
                <a:gd name="T37" fmla="*/ 61 h 2488"/>
                <a:gd name="T38" fmla="*/ 1467 w 2957"/>
                <a:gd name="T39" fmla="*/ 6 h 2488"/>
                <a:gd name="T40" fmla="*/ 2025 w 2957"/>
                <a:gd name="T41" fmla="*/ 96 h 2488"/>
                <a:gd name="T42" fmla="*/ 2444 w 2957"/>
                <a:gd name="T43" fmla="*/ 210 h 2488"/>
                <a:gd name="T44" fmla="*/ 2688 w 2957"/>
                <a:gd name="T45" fmla="*/ 375 h 2488"/>
                <a:gd name="T46" fmla="*/ 2836 w 2957"/>
                <a:gd name="T47" fmla="*/ 567 h 2488"/>
                <a:gd name="T48" fmla="*/ 2879 w 2957"/>
                <a:gd name="T49" fmla="*/ 664 h 2488"/>
                <a:gd name="T50" fmla="*/ 2912 w 2957"/>
                <a:gd name="T51" fmla="*/ 904 h 2488"/>
                <a:gd name="T52" fmla="*/ 2906 w 2957"/>
                <a:gd name="T53" fmla="*/ 1143 h 2488"/>
                <a:gd name="T54" fmla="*/ 2903 w 2957"/>
                <a:gd name="T55" fmla="*/ 1499 h 2488"/>
                <a:gd name="T56" fmla="*/ 2880 w 2957"/>
                <a:gd name="T57" fmla="*/ 1623 h 2488"/>
                <a:gd name="T58" fmla="*/ 2854 w 2957"/>
                <a:gd name="T59" fmla="*/ 1684 h 2488"/>
                <a:gd name="T60" fmla="*/ 2784 w 2957"/>
                <a:gd name="T61" fmla="*/ 1719 h 2488"/>
                <a:gd name="T62" fmla="*/ 2744 w 2957"/>
                <a:gd name="T63" fmla="*/ 1749 h 2488"/>
                <a:gd name="T64" fmla="*/ 2783 w 2957"/>
                <a:gd name="T65" fmla="*/ 1792 h 2488"/>
                <a:gd name="T66" fmla="*/ 2874 w 2957"/>
                <a:gd name="T67" fmla="*/ 1869 h 2488"/>
                <a:gd name="T68" fmla="*/ 2951 w 2957"/>
                <a:gd name="T69" fmla="*/ 1936 h 2488"/>
                <a:gd name="T70" fmla="*/ 2912 w 2957"/>
                <a:gd name="T71" fmla="*/ 1864 h 2488"/>
                <a:gd name="T72" fmla="*/ 2845 w 2957"/>
                <a:gd name="T73" fmla="*/ 1737 h 2488"/>
                <a:gd name="T74" fmla="*/ 2845 w 2957"/>
                <a:gd name="T75" fmla="*/ 1684 h 24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57"/>
                <a:gd name="T115" fmla="*/ 0 h 2488"/>
                <a:gd name="T116" fmla="*/ 2957 w 2957"/>
                <a:gd name="T117" fmla="*/ 2488 h 2488"/>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736 w 10000"/>
                <a:gd name="connsiteY24" fmla="*/ 2669 h 10000"/>
                <a:gd name="connsiteX25" fmla="*/ 9828 w 10000"/>
                <a:gd name="connsiteY25" fmla="*/ 4594 h 10000"/>
                <a:gd name="connsiteX26" fmla="*/ 9817 w 10000"/>
                <a:gd name="connsiteY26" fmla="*/ 6025 h 10000"/>
                <a:gd name="connsiteX27" fmla="*/ 9740 w 10000"/>
                <a:gd name="connsiteY27" fmla="*/ 6523 h 10000"/>
                <a:gd name="connsiteX28" fmla="*/ 9652 w 10000"/>
                <a:gd name="connsiteY28" fmla="*/ 6768 h 10000"/>
                <a:gd name="connsiteX29" fmla="*/ 9415 w 10000"/>
                <a:gd name="connsiteY29" fmla="*/ 6909 h 10000"/>
                <a:gd name="connsiteX30" fmla="*/ 9280 w 10000"/>
                <a:gd name="connsiteY30" fmla="*/ 7030 h 10000"/>
                <a:gd name="connsiteX31" fmla="*/ 9412 w 10000"/>
                <a:gd name="connsiteY31" fmla="*/ 7203 h 10000"/>
                <a:gd name="connsiteX32" fmla="*/ 9719 w 10000"/>
                <a:gd name="connsiteY32" fmla="*/ 7512 h 10000"/>
                <a:gd name="connsiteX33" fmla="*/ 9980 w 10000"/>
                <a:gd name="connsiteY33" fmla="*/ 7781 h 10000"/>
                <a:gd name="connsiteX34" fmla="*/ 9848 w 10000"/>
                <a:gd name="connsiteY34" fmla="*/ 7492 h 10000"/>
                <a:gd name="connsiteX35" fmla="*/ 9621 w 10000"/>
                <a:gd name="connsiteY35" fmla="*/ 6982 h 10000"/>
                <a:gd name="connsiteX36" fmla="*/ 9621 w 10000"/>
                <a:gd name="connsiteY36"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932 w 10000"/>
                <a:gd name="connsiteY24" fmla="*/ 4579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650 w 10000"/>
                <a:gd name="connsiteY22" fmla="*/ 2627 h 10000"/>
                <a:gd name="connsiteX23" fmla="*/ 9932 w 10000"/>
                <a:gd name="connsiteY23" fmla="*/ 4579 h 10000"/>
                <a:gd name="connsiteX24" fmla="*/ 9817 w 10000"/>
                <a:gd name="connsiteY24" fmla="*/ 6025 h 10000"/>
                <a:gd name="connsiteX25" fmla="*/ 9740 w 10000"/>
                <a:gd name="connsiteY25" fmla="*/ 6523 h 10000"/>
                <a:gd name="connsiteX26" fmla="*/ 9652 w 10000"/>
                <a:gd name="connsiteY26" fmla="*/ 6768 h 10000"/>
                <a:gd name="connsiteX27" fmla="*/ 9415 w 10000"/>
                <a:gd name="connsiteY27" fmla="*/ 6909 h 10000"/>
                <a:gd name="connsiteX28" fmla="*/ 9280 w 10000"/>
                <a:gd name="connsiteY28" fmla="*/ 7030 h 10000"/>
                <a:gd name="connsiteX29" fmla="*/ 9412 w 10000"/>
                <a:gd name="connsiteY29" fmla="*/ 7203 h 10000"/>
                <a:gd name="connsiteX30" fmla="*/ 9719 w 10000"/>
                <a:gd name="connsiteY30" fmla="*/ 7512 h 10000"/>
                <a:gd name="connsiteX31" fmla="*/ 9980 w 10000"/>
                <a:gd name="connsiteY31" fmla="*/ 7781 h 10000"/>
                <a:gd name="connsiteX32" fmla="*/ 9848 w 10000"/>
                <a:gd name="connsiteY32" fmla="*/ 7492 h 10000"/>
                <a:gd name="connsiteX33" fmla="*/ 9621 w 10000"/>
                <a:gd name="connsiteY33" fmla="*/ 6982 h 10000"/>
                <a:gd name="connsiteX34" fmla="*/ 9621 w 10000"/>
                <a:gd name="connsiteY34" fmla="*/ 6768 h 10000"/>
                <a:gd name="connsiteX0" fmla="*/ 4782 w 10000"/>
                <a:gd name="connsiteY0" fmla="*/ 9767 h 10048"/>
                <a:gd name="connsiteX1" fmla="*/ 4555 w 10000"/>
                <a:gd name="connsiteY1" fmla="*/ 9855 h 10048"/>
                <a:gd name="connsiteX2" fmla="*/ 4312 w 10000"/>
                <a:gd name="connsiteY2" fmla="*/ 9875 h 10048"/>
                <a:gd name="connsiteX3" fmla="*/ 4038 w 10000"/>
                <a:gd name="connsiteY3" fmla="*/ 10008 h 10048"/>
                <a:gd name="connsiteX4" fmla="*/ 3808 w 10000"/>
                <a:gd name="connsiteY4" fmla="*/ 10012 h 10048"/>
                <a:gd name="connsiteX5" fmla="*/ 3470 w 10000"/>
                <a:gd name="connsiteY5" fmla="*/ 9779 h 10048"/>
                <a:gd name="connsiteX6" fmla="*/ 3071 w 10000"/>
                <a:gd name="connsiteY6" fmla="*/ 9767 h 10048"/>
                <a:gd name="connsiteX7" fmla="*/ 2509 w 10000"/>
                <a:gd name="connsiteY7" fmla="*/ 9590 h 10048"/>
                <a:gd name="connsiteX8" fmla="*/ 1877 w 10000"/>
                <a:gd name="connsiteY8" fmla="*/ 9256 h 10048"/>
                <a:gd name="connsiteX9" fmla="*/ 1309 w 10000"/>
                <a:gd name="connsiteY9" fmla="*/ 8850 h 10048"/>
                <a:gd name="connsiteX10" fmla="*/ 774 w 10000"/>
                <a:gd name="connsiteY10" fmla="*/ 8408 h 10048"/>
                <a:gd name="connsiteX11" fmla="*/ 402 w 10000"/>
                <a:gd name="connsiteY11" fmla="*/ 7809 h 10048"/>
                <a:gd name="connsiteX12" fmla="*/ 88 w 10000"/>
                <a:gd name="connsiteY12" fmla="*/ 6925 h 10048"/>
                <a:gd name="connsiteX13" fmla="*/ 0 w 10000"/>
                <a:gd name="connsiteY13" fmla="*/ 6013 h 10048"/>
                <a:gd name="connsiteX14" fmla="*/ 88 w 10000"/>
                <a:gd name="connsiteY14" fmla="*/ 5028 h 10048"/>
                <a:gd name="connsiteX15" fmla="*/ 443 w 10000"/>
                <a:gd name="connsiteY15" fmla="*/ 3625 h 10048"/>
                <a:gd name="connsiteX16" fmla="*/ 1082 w 10000"/>
                <a:gd name="connsiteY16" fmla="*/ 2331 h 10048"/>
                <a:gd name="connsiteX17" fmla="*/ 2124 w 10000"/>
                <a:gd name="connsiteY17" fmla="*/ 1101 h 10048"/>
                <a:gd name="connsiteX18" fmla="*/ 3365 w 10000"/>
                <a:gd name="connsiteY18" fmla="*/ 293 h 10048"/>
                <a:gd name="connsiteX19" fmla="*/ 4961 w 10000"/>
                <a:gd name="connsiteY19" fmla="*/ 72 h 10048"/>
                <a:gd name="connsiteX20" fmla="*/ 6848 w 10000"/>
                <a:gd name="connsiteY20" fmla="*/ 434 h 10048"/>
                <a:gd name="connsiteX21" fmla="*/ 9650 w 10000"/>
                <a:gd name="connsiteY21" fmla="*/ 2675 h 10048"/>
                <a:gd name="connsiteX22" fmla="*/ 9932 w 10000"/>
                <a:gd name="connsiteY22" fmla="*/ 4627 h 10048"/>
                <a:gd name="connsiteX23" fmla="*/ 9817 w 10000"/>
                <a:gd name="connsiteY23" fmla="*/ 6073 h 10048"/>
                <a:gd name="connsiteX24" fmla="*/ 9740 w 10000"/>
                <a:gd name="connsiteY24" fmla="*/ 6571 h 10048"/>
                <a:gd name="connsiteX25" fmla="*/ 9652 w 10000"/>
                <a:gd name="connsiteY25" fmla="*/ 6816 h 10048"/>
                <a:gd name="connsiteX26" fmla="*/ 9415 w 10000"/>
                <a:gd name="connsiteY26" fmla="*/ 6957 h 10048"/>
                <a:gd name="connsiteX27" fmla="*/ 9280 w 10000"/>
                <a:gd name="connsiteY27" fmla="*/ 7078 h 10048"/>
                <a:gd name="connsiteX28" fmla="*/ 9412 w 10000"/>
                <a:gd name="connsiteY28" fmla="*/ 7251 h 10048"/>
                <a:gd name="connsiteX29" fmla="*/ 9719 w 10000"/>
                <a:gd name="connsiteY29" fmla="*/ 7560 h 10048"/>
                <a:gd name="connsiteX30" fmla="*/ 9980 w 10000"/>
                <a:gd name="connsiteY30" fmla="*/ 7829 h 10048"/>
                <a:gd name="connsiteX31" fmla="*/ 9848 w 10000"/>
                <a:gd name="connsiteY31" fmla="*/ 7540 h 10048"/>
                <a:gd name="connsiteX32" fmla="*/ 9621 w 10000"/>
                <a:gd name="connsiteY32" fmla="*/ 7030 h 10048"/>
                <a:gd name="connsiteX33" fmla="*/ 9621 w 10000"/>
                <a:gd name="connsiteY33" fmla="*/ 6816 h 10048"/>
                <a:gd name="connsiteX0" fmla="*/ 4782 w 10000"/>
                <a:gd name="connsiteY0" fmla="*/ 9738 h 10019"/>
                <a:gd name="connsiteX1" fmla="*/ 4555 w 10000"/>
                <a:gd name="connsiteY1" fmla="*/ 9826 h 10019"/>
                <a:gd name="connsiteX2" fmla="*/ 4312 w 10000"/>
                <a:gd name="connsiteY2" fmla="*/ 9846 h 10019"/>
                <a:gd name="connsiteX3" fmla="*/ 4038 w 10000"/>
                <a:gd name="connsiteY3" fmla="*/ 9979 h 10019"/>
                <a:gd name="connsiteX4" fmla="*/ 3808 w 10000"/>
                <a:gd name="connsiteY4" fmla="*/ 9983 h 10019"/>
                <a:gd name="connsiteX5" fmla="*/ 3470 w 10000"/>
                <a:gd name="connsiteY5" fmla="*/ 9750 h 10019"/>
                <a:gd name="connsiteX6" fmla="*/ 3071 w 10000"/>
                <a:gd name="connsiteY6" fmla="*/ 9738 h 10019"/>
                <a:gd name="connsiteX7" fmla="*/ 2509 w 10000"/>
                <a:gd name="connsiteY7" fmla="*/ 9561 h 10019"/>
                <a:gd name="connsiteX8" fmla="*/ 1877 w 10000"/>
                <a:gd name="connsiteY8" fmla="*/ 9227 h 10019"/>
                <a:gd name="connsiteX9" fmla="*/ 1309 w 10000"/>
                <a:gd name="connsiteY9" fmla="*/ 8821 h 10019"/>
                <a:gd name="connsiteX10" fmla="*/ 774 w 10000"/>
                <a:gd name="connsiteY10" fmla="*/ 8379 h 10019"/>
                <a:gd name="connsiteX11" fmla="*/ 402 w 10000"/>
                <a:gd name="connsiteY11" fmla="*/ 7780 h 10019"/>
                <a:gd name="connsiteX12" fmla="*/ 88 w 10000"/>
                <a:gd name="connsiteY12" fmla="*/ 6896 h 10019"/>
                <a:gd name="connsiteX13" fmla="*/ 0 w 10000"/>
                <a:gd name="connsiteY13" fmla="*/ 5984 h 10019"/>
                <a:gd name="connsiteX14" fmla="*/ 88 w 10000"/>
                <a:gd name="connsiteY14" fmla="*/ 4999 h 10019"/>
                <a:gd name="connsiteX15" fmla="*/ 443 w 10000"/>
                <a:gd name="connsiteY15" fmla="*/ 3596 h 10019"/>
                <a:gd name="connsiteX16" fmla="*/ 1082 w 10000"/>
                <a:gd name="connsiteY16" fmla="*/ 2302 h 10019"/>
                <a:gd name="connsiteX17" fmla="*/ 2124 w 10000"/>
                <a:gd name="connsiteY17" fmla="*/ 1072 h 10019"/>
                <a:gd name="connsiteX18" fmla="*/ 3365 w 10000"/>
                <a:gd name="connsiteY18" fmla="*/ 264 h 10019"/>
                <a:gd name="connsiteX19" fmla="*/ 4961 w 10000"/>
                <a:gd name="connsiteY19" fmla="*/ 43 h 10019"/>
                <a:gd name="connsiteX20" fmla="*/ 6848 w 10000"/>
                <a:gd name="connsiteY20" fmla="*/ 405 h 10019"/>
                <a:gd name="connsiteX21" fmla="*/ 9621 w 10000"/>
                <a:gd name="connsiteY21" fmla="*/ 2472 h 10019"/>
                <a:gd name="connsiteX22" fmla="*/ 9932 w 10000"/>
                <a:gd name="connsiteY22" fmla="*/ 4598 h 10019"/>
                <a:gd name="connsiteX23" fmla="*/ 9817 w 10000"/>
                <a:gd name="connsiteY23" fmla="*/ 6044 h 10019"/>
                <a:gd name="connsiteX24" fmla="*/ 9740 w 10000"/>
                <a:gd name="connsiteY24" fmla="*/ 6542 h 10019"/>
                <a:gd name="connsiteX25" fmla="*/ 9652 w 10000"/>
                <a:gd name="connsiteY25" fmla="*/ 6787 h 10019"/>
                <a:gd name="connsiteX26" fmla="*/ 9415 w 10000"/>
                <a:gd name="connsiteY26" fmla="*/ 6928 h 10019"/>
                <a:gd name="connsiteX27" fmla="*/ 9280 w 10000"/>
                <a:gd name="connsiteY27" fmla="*/ 7049 h 10019"/>
                <a:gd name="connsiteX28" fmla="*/ 9412 w 10000"/>
                <a:gd name="connsiteY28" fmla="*/ 7222 h 10019"/>
                <a:gd name="connsiteX29" fmla="*/ 9719 w 10000"/>
                <a:gd name="connsiteY29" fmla="*/ 7531 h 10019"/>
                <a:gd name="connsiteX30" fmla="*/ 9980 w 10000"/>
                <a:gd name="connsiteY30" fmla="*/ 7800 h 10019"/>
                <a:gd name="connsiteX31" fmla="*/ 9848 w 10000"/>
                <a:gd name="connsiteY31" fmla="*/ 7511 h 10019"/>
                <a:gd name="connsiteX32" fmla="*/ 9621 w 10000"/>
                <a:gd name="connsiteY32" fmla="*/ 7001 h 10019"/>
                <a:gd name="connsiteX33" fmla="*/ 9621 w 10000"/>
                <a:gd name="connsiteY33" fmla="*/ 6787 h 10019"/>
                <a:gd name="connsiteX0" fmla="*/ 4782 w 10086"/>
                <a:gd name="connsiteY0" fmla="*/ 9738 h 10019"/>
                <a:gd name="connsiteX1" fmla="*/ 4555 w 10086"/>
                <a:gd name="connsiteY1" fmla="*/ 9826 h 10019"/>
                <a:gd name="connsiteX2" fmla="*/ 4312 w 10086"/>
                <a:gd name="connsiteY2" fmla="*/ 9846 h 10019"/>
                <a:gd name="connsiteX3" fmla="*/ 4038 w 10086"/>
                <a:gd name="connsiteY3" fmla="*/ 9979 h 10019"/>
                <a:gd name="connsiteX4" fmla="*/ 3808 w 10086"/>
                <a:gd name="connsiteY4" fmla="*/ 9983 h 10019"/>
                <a:gd name="connsiteX5" fmla="*/ 3470 w 10086"/>
                <a:gd name="connsiteY5" fmla="*/ 9750 h 10019"/>
                <a:gd name="connsiteX6" fmla="*/ 3071 w 10086"/>
                <a:gd name="connsiteY6" fmla="*/ 9738 h 10019"/>
                <a:gd name="connsiteX7" fmla="*/ 2509 w 10086"/>
                <a:gd name="connsiteY7" fmla="*/ 9561 h 10019"/>
                <a:gd name="connsiteX8" fmla="*/ 1877 w 10086"/>
                <a:gd name="connsiteY8" fmla="*/ 9227 h 10019"/>
                <a:gd name="connsiteX9" fmla="*/ 1309 w 10086"/>
                <a:gd name="connsiteY9" fmla="*/ 8821 h 10019"/>
                <a:gd name="connsiteX10" fmla="*/ 774 w 10086"/>
                <a:gd name="connsiteY10" fmla="*/ 8379 h 10019"/>
                <a:gd name="connsiteX11" fmla="*/ 402 w 10086"/>
                <a:gd name="connsiteY11" fmla="*/ 7780 h 10019"/>
                <a:gd name="connsiteX12" fmla="*/ 88 w 10086"/>
                <a:gd name="connsiteY12" fmla="*/ 6896 h 10019"/>
                <a:gd name="connsiteX13" fmla="*/ 0 w 10086"/>
                <a:gd name="connsiteY13" fmla="*/ 5984 h 10019"/>
                <a:gd name="connsiteX14" fmla="*/ 88 w 10086"/>
                <a:gd name="connsiteY14" fmla="*/ 4999 h 10019"/>
                <a:gd name="connsiteX15" fmla="*/ 443 w 10086"/>
                <a:gd name="connsiteY15" fmla="*/ 3596 h 10019"/>
                <a:gd name="connsiteX16" fmla="*/ 1082 w 10086"/>
                <a:gd name="connsiteY16" fmla="*/ 2302 h 10019"/>
                <a:gd name="connsiteX17" fmla="*/ 2124 w 10086"/>
                <a:gd name="connsiteY17" fmla="*/ 1072 h 10019"/>
                <a:gd name="connsiteX18" fmla="*/ 3365 w 10086"/>
                <a:gd name="connsiteY18" fmla="*/ 264 h 10019"/>
                <a:gd name="connsiteX19" fmla="*/ 4961 w 10086"/>
                <a:gd name="connsiteY19" fmla="*/ 43 h 10019"/>
                <a:gd name="connsiteX20" fmla="*/ 6848 w 10086"/>
                <a:gd name="connsiteY20" fmla="*/ 405 h 10019"/>
                <a:gd name="connsiteX21" fmla="*/ 9621 w 10086"/>
                <a:gd name="connsiteY21" fmla="*/ 2472 h 10019"/>
                <a:gd name="connsiteX22" fmla="*/ 9932 w 10086"/>
                <a:gd name="connsiteY22" fmla="*/ 4598 h 10019"/>
                <a:gd name="connsiteX23" fmla="*/ 9817 w 10086"/>
                <a:gd name="connsiteY23" fmla="*/ 6044 h 10019"/>
                <a:gd name="connsiteX24" fmla="*/ 9740 w 10086"/>
                <a:gd name="connsiteY24" fmla="*/ 6542 h 10019"/>
                <a:gd name="connsiteX25" fmla="*/ 9652 w 10086"/>
                <a:gd name="connsiteY25" fmla="*/ 6787 h 10019"/>
                <a:gd name="connsiteX26" fmla="*/ 9415 w 10086"/>
                <a:gd name="connsiteY26" fmla="*/ 6928 h 10019"/>
                <a:gd name="connsiteX27" fmla="*/ 9280 w 10086"/>
                <a:gd name="connsiteY27" fmla="*/ 7049 h 10019"/>
                <a:gd name="connsiteX28" fmla="*/ 9412 w 10086"/>
                <a:gd name="connsiteY28" fmla="*/ 7222 h 10019"/>
                <a:gd name="connsiteX29" fmla="*/ 9719 w 10086"/>
                <a:gd name="connsiteY29" fmla="*/ 7531 h 10019"/>
                <a:gd name="connsiteX30" fmla="*/ 9980 w 10086"/>
                <a:gd name="connsiteY30" fmla="*/ 7800 h 10019"/>
                <a:gd name="connsiteX31" fmla="*/ 9848 w 10086"/>
                <a:gd name="connsiteY31" fmla="*/ 7511 h 10019"/>
                <a:gd name="connsiteX32" fmla="*/ 9621 w 10086"/>
                <a:gd name="connsiteY32" fmla="*/ 7001 h 10019"/>
                <a:gd name="connsiteX33" fmla="*/ 9621 w 10086"/>
                <a:gd name="connsiteY33" fmla="*/ 6787 h 10019"/>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356 w 10000"/>
                <a:gd name="connsiteY21" fmla="*/ 2110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251 w 10000"/>
                <a:gd name="connsiteY21" fmla="*/ 2149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976 w 10000"/>
                <a:gd name="connsiteY21" fmla="*/ 227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39 h 10020"/>
                <a:gd name="connsiteX1" fmla="*/ 4555 w 10000"/>
                <a:gd name="connsiteY1" fmla="*/ 9827 h 10020"/>
                <a:gd name="connsiteX2" fmla="*/ 4312 w 10000"/>
                <a:gd name="connsiteY2" fmla="*/ 9847 h 10020"/>
                <a:gd name="connsiteX3" fmla="*/ 4038 w 10000"/>
                <a:gd name="connsiteY3" fmla="*/ 9980 h 10020"/>
                <a:gd name="connsiteX4" fmla="*/ 3808 w 10000"/>
                <a:gd name="connsiteY4" fmla="*/ 9984 h 10020"/>
                <a:gd name="connsiteX5" fmla="*/ 3470 w 10000"/>
                <a:gd name="connsiteY5" fmla="*/ 9751 h 10020"/>
                <a:gd name="connsiteX6" fmla="*/ 3071 w 10000"/>
                <a:gd name="connsiteY6" fmla="*/ 9739 h 10020"/>
                <a:gd name="connsiteX7" fmla="*/ 2509 w 10000"/>
                <a:gd name="connsiteY7" fmla="*/ 9562 h 10020"/>
                <a:gd name="connsiteX8" fmla="*/ 1877 w 10000"/>
                <a:gd name="connsiteY8" fmla="*/ 9228 h 10020"/>
                <a:gd name="connsiteX9" fmla="*/ 1309 w 10000"/>
                <a:gd name="connsiteY9" fmla="*/ 8822 h 10020"/>
                <a:gd name="connsiteX10" fmla="*/ 774 w 10000"/>
                <a:gd name="connsiteY10" fmla="*/ 8380 h 10020"/>
                <a:gd name="connsiteX11" fmla="*/ 402 w 10000"/>
                <a:gd name="connsiteY11" fmla="*/ 7781 h 10020"/>
                <a:gd name="connsiteX12" fmla="*/ 88 w 10000"/>
                <a:gd name="connsiteY12" fmla="*/ 6897 h 10020"/>
                <a:gd name="connsiteX13" fmla="*/ 0 w 10000"/>
                <a:gd name="connsiteY13" fmla="*/ 5985 h 10020"/>
                <a:gd name="connsiteX14" fmla="*/ 88 w 10000"/>
                <a:gd name="connsiteY14" fmla="*/ 5000 h 10020"/>
                <a:gd name="connsiteX15" fmla="*/ 443 w 10000"/>
                <a:gd name="connsiteY15" fmla="*/ 3597 h 10020"/>
                <a:gd name="connsiteX16" fmla="*/ 1082 w 10000"/>
                <a:gd name="connsiteY16" fmla="*/ 2303 h 10020"/>
                <a:gd name="connsiteX17" fmla="*/ 2124 w 10000"/>
                <a:gd name="connsiteY17" fmla="*/ 1073 h 10020"/>
                <a:gd name="connsiteX18" fmla="*/ 3365 w 10000"/>
                <a:gd name="connsiteY18" fmla="*/ 265 h 10020"/>
                <a:gd name="connsiteX19" fmla="*/ 4961 w 10000"/>
                <a:gd name="connsiteY19" fmla="*/ 44 h 10020"/>
                <a:gd name="connsiteX20" fmla="*/ 6881 w 10000"/>
                <a:gd name="connsiteY20" fmla="*/ 531 h 10020"/>
                <a:gd name="connsiteX21" fmla="*/ 8976 w 10000"/>
                <a:gd name="connsiteY21" fmla="*/ 2290 h 10020"/>
                <a:gd name="connsiteX22" fmla="*/ 9830 w 10000"/>
                <a:gd name="connsiteY22" fmla="*/ 4589 h 10020"/>
                <a:gd name="connsiteX23" fmla="*/ 9817 w 10000"/>
                <a:gd name="connsiteY23" fmla="*/ 6045 h 10020"/>
                <a:gd name="connsiteX24" fmla="*/ 9740 w 10000"/>
                <a:gd name="connsiteY24" fmla="*/ 6543 h 10020"/>
                <a:gd name="connsiteX25" fmla="*/ 9652 w 10000"/>
                <a:gd name="connsiteY25" fmla="*/ 6788 h 10020"/>
                <a:gd name="connsiteX26" fmla="*/ 9415 w 10000"/>
                <a:gd name="connsiteY26" fmla="*/ 6929 h 10020"/>
                <a:gd name="connsiteX27" fmla="*/ 9280 w 10000"/>
                <a:gd name="connsiteY27" fmla="*/ 7050 h 10020"/>
                <a:gd name="connsiteX28" fmla="*/ 9412 w 10000"/>
                <a:gd name="connsiteY28" fmla="*/ 7223 h 10020"/>
                <a:gd name="connsiteX29" fmla="*/ 9719 w 10000"/>
                <a:gd name="connsiteY29" fmla="*/ 7532 h 10020"/>
                <a:gd name="connsiteX30" fmla="*/ 9980 w 10000"/>
                <a:gd name="connsiteY30" fmla="*/ 7801 h 10020"/>
                <a:gd name="connsiteX31" fmla="*/ 9848 w 10000"/>
                <a:gd name="connsiteY31" fmla="*/ 7512 h 10020"/>
                <a:gd name="connsiteX32" fmla="*/ 9621 w 10000"/>
                <a:gd name="connsiteY32" fmla="*/ 7002 h 10020"/>
                <a:gd name="connsiteX33" fmla="*/ 9621 w 10000"/>
                <a:gd name="connsiteY33" fmla="*/ 6788 h 10020"/>
                <a:gd name="connsiteX0" fmla="*/ 4555 w 10000"/>
                <a:gd name="connsiteY0" fmla="*/ 9827 h 10020"/>
                <a:gd name="connsiteX1" fmla="*/ 4312 w 10000"/>
                <a:gd name="connsiteY1" fmla="*/ 9847 h 10020"/>
                <a:gd name="connsiteX2" fmla="*/ 4038 w 10000"/>
                <a:gd name="connsiteY2" fmla="*/ 9980 h 10020"/>
                <a:gd name="connsiteX3" fmla="*/ 3808 w 10000"/>
                <a:gd name="connsiteY3" fmla="*/ 9984 h 10020"/>
                <a:gd name="connsiteX4" fmla="*/ 3470 w 10000"/>
                <a:gd name="connsiteY4" fmla="*/ 9751 h 10020"/>
                <a:gd name="connsiteX5" fmla="*/ 3071 w 10000"/>
                <a:gd name="connsiteY5" fmla="*/ 9739 h 10020"/>
                <a:gd name="connsiteX6" fmla="*/ 2509 w 10000"/>
                <a:gd name="connsiteY6" fmla="*/ 9562 h 10020"/>
                <a:gd name="connsiteX7" fmla="*/ 1877 w 10000"/>
                <a:gd name="connsiteY7" fmla="*/ 9228 h 10020"/>
                <a:gd name="connsiteX8" fmla="*/ 1309 w 10000"/>
                <a:gd name="connsiteY8" fmla="*/ 8822 h 10020"/>
                <a:gd name="connsiteX9" fmla="*/ 774 w 10000"/>
                <a:gd name="connsiteY9" fmla="*/ 8380 h 10020"/>
                <a:gd name="connsiteX10" fmla="*/ 402 w 10000"/>
                <a:gd name="connsiteY10" fmla="*/ 7781 h 10020"/>
                <a:gd name="connsiteX11" fmla="*/ 88 w 10000"/>
                <a:gd name="connsiteY11" fmla="*/ 6897 h 10020"/>
                <a:gd name="connsiteX12" fmla="*/ 0 w 10000"/>
                <a:gd name="connsiteY12" fmla="*/ 5985 h 10020"/>
                <a:gd name="connsiteX13" fmla="*/ 88 w 10000"/>
                <a:gd name="connsiteY13" fmla="*/ 5000 h 10020"/>
                <a:gd name="connsiteX14" fmla="*/ 443 w 10000"/>
                <a:gd name="connsiteY14" fmla="*/ 3597 h 10020"/>
                <a:gd name="connsiteX15" fmla="*/ 1082 w 10000"/>
                <a:gd name="connsiteY15" fmla="*/ 2303 h 10020"/>
                <a:gd name="connsiteX16" fmla="*/ 2124 w 10000"/>
                <a:gd name="connsiteY16" fmla="*/ 1073 h 10020"/>
                <a:gd name="connsiteX17" fmla="*/ 3365 w 10000"/>
                <a:gd name="connsiteY17" fmla="*/ 265 h 10020"/>
                <a:gd name="connsiteX18" fmla="*/ 4961 w 10000"/>
                <a:gd name="connsiteY18" fmla="*/ 44 h 10020"/>
                <a:gd name="connsiteX19" fmla="*/ 6881 w 10000"/>
                <a:gd name="connsiteY19" fmla="*/ 531 h 10020"/>
                <a:gd name="connsiteX20" fmla="*/ 8976 w 10000"/>
                <a:gd name="connsiteY20" fmla="*/ 2290 h 10020"/>
                <a:gd name="connsiteX21" fmla="*/ 9830 w 10000"/>
                <a:gd name="connsiteY21" fmla="*/ 4589 h 10020"/>
                <a:gd name="connsiteX22" fmla="*/ 9817 w 10000"/>
                <a:gd name="connsiteY22" fmla="*/ 6045 h 10020"/>
                <a:gd name="connsiteX23" fmla="*/ 9740 w 10000"/>
                <a:gd name="connsiteY23" fmla="*/ 6543 h 10020"/>
                <a:gd name="connsiteX24" fmla="*/ 9652 w 10000"/>
                <a:gd name="connsiteY24" fmla="*/ 6788 h 10020"/>
                <a:gd name="connsiteX25" fmla="*/ 9415 w 10000"/>
                <a:gd name="connsiteY25" fmla="*/ 6929 h 10020"/>
                <a:gd name="connsiteX26" fmla="*/ 9280 w 10000"/>
                <a:gd name="connsiteY26" fmla="*/ 7050 h 10020"/>
                <a:gd name="connsiteX27" fmla="*/ 9412 w 10000"/>
                <a:gd name="connsiteY27" fmla="*/ 7223 h 10020"/>
                <a:gd name="connsiteX28" fmla="*/ 9719 w 10000"/>
                <a:gd name="connsiteY28" fmla="*/ 7532 h 10020"/>
                <a:gd name="connsiteX29" fmla="*/ 9980 w 10000"/>
                <a:gd name="connsiteY29" fmla="*/ 7801 h 10020"/>
                <a:gd name="connsiteX30" fmla="*/ 9848 w 10000"/>
                <a:gd name="connsiteY30" fmla="*/ 7512 h 10020"/>
                <a:gd name="connsiteX31" fmla="*/ 9621 w 10000"/>
                <a:gd name="connsiteY31" fmla="*/ 7002 h 10020"/>
                <a:gd name="connsiteX32" fmla="*/ 9621 w 10000"/>
                <a:gd name="connsiteY32" fmla="*/ 6788 h 10020"/>
                <a:gd name="connsiteX0" fmla="*/ 4312 w 10000"/>
                <a:gd name="connsiteY0" fmla="*/ 9847 h 10020"/>
                <a:gd name="connsiteX1" fmla="*/ 4038 w 10000"/>
                <a:gd name="connsiteY1" fmla="*/ 9980 h 10020"/>
                <a:gd name="connsiteX2" fmla="*/ 3808 w 10000"/>
                <a:gd name="connsiteY2" fmla="*/ 9984 h 10020"/>
                <a:gd name="connsiteX3" fmla="*/ 3470 w 10000"/>
                <a:gd name="connsiteY3" fmla="*/ 9751 h 10020"/>
                <a:gd name="connsiteX4" fmla="*/ 3071 w 10000"/>
                <a:gd name="connsiteY4" fmla="*/ 9739 h 10020"/>
                <a:gd name="connsiteX5" fmla="*/ 2509 w 10000"/>
                <a:gd name="connsiteY5" fmla="*/ 9562 h 10020"/>
                <a:gd name="connsiteX6" fmla="*/ 1877 w 10000"/>
                <a:gd name="connsiteY6" fmla="*/ 9228 h 10020"/>
                <a:gd name="connsiteX7" fmla="*/ 1309 w 10000"/>
                <a:gd name="connsiteY7" fmla="*/ 8822 h 10020"/>
                <a:gd name="connsiteX8" fmla="*/ 774 w 10000"/>
                <a:gd name="connsiteY8" fmla="*/ 8380 h 10020"/>
                <a:gd name="connsiteX9" fmla="*/ 402 w 10000"/>
                <a:gd name="connsiteY9" fmla="*/ 7781 h 10020"/>
                <a:gd name="connsiteX10" fmla="*/ 88 w 10000"/>
                <a:gd name="connsiteY10" fmla="*/ 6897 h 10020"/>
                <a:gd name="connsiteX11" fmla="*/ 0 w 10000"/>
                <a:gd name="connsiteY11" fmla="*/ 5985 h 10020"/>
                <a:gd name="connsiteX12" fmla="*/ 88 w 10000"/>
                <a:gd name="connsiteY12" fmla="*/ 5000 h 10020"/>
                <a:gd name="connsiteX13" fmla="*/ 443 w 10000"/>
                <a:gd name="connsiteY13" fmla="*/ 3597 h 10020"/>
                <a:gd name="connsiteX14" fmla="*/ 1082 w 10000"/>
                <a:gd name="connsiteY14" fmla="*/ 2303 h 10020"/>
                <a:gd name="connsiteX15" fmla="*/ 2124 w 10000"/>
                <a:gd name="connsiteY15" fmla="*/ 1073 h 10020"/>
                <a:gd name="connsiteX16" fmla="*/ 3365 w 10000"/>
                <a:gd name="connsiteY16" fmla="*/ 265 h 10020"/>
                <a:gd name="connsiteX17" fmla="*/ 4961 w 10000"/>
                <a:gd name="connsiteY17" fmla="*/ 44 h 10020"/>
                <a:gd name="connsiteX18" fmla="*/ 6881 w 10000"/>
                <a:gd name="connsiteY18" fmla="*/ 531 h 10020"/>
                <a:gd name="connsiteX19" fmla="*/ 8976 w 10000"/>
                <a:gd name="connsiteY19" fmla="*/ 2290 h 10020"/>
                <a:gd name="connsiteX20" fmla="*/ 9830 w 10000"/>
                <a:gd name="connsiteY20" fmla="*/ 4589 h 10020"/>
                <a:gd name="connsiteX21" fmla="*/ 9817 w 10000"/>
                <a:gd name="connsiteY21" fmla="*/ 6045 h 10020"/>
                <a:gd name="connsiteX22" fmla="*/ 9740 w 10000"/>
                <a:gd name="connsiteY22" fmla="*/ 6543 h 10020"/>
                <a:gd name="connsiteX23" fmla="*/ 9652 w 10000"/>
                <a:gd name="connsiteY23" fmla="*/ 6788 h 10020"/>
                <a:gd name="connsiteX24" fmla="*/ 9415 w 10000"/>
                <a:gd name="connsiteY24" fmla="*/ 6929 h 10020"/>
                <a:gd name="connsiteX25" fmla="*/ 9280 w 10000"/>
                <a:gd name="connsiteY25" fmla="*/ 7050 h 10020"/>
                <a:gd name="connsiteX26" fmla="*/ 9412 w 10000"/>
                <a:gd name="connsiteY26" fmla="*/ 7223 h 10020"/>
                <a:gd name="connsiteX27" fmla="*/ 9719 w 10000"/>
                <a:gd name="connsiteY27" fmla="*/ 7532 h 10020"/>
                <a:gd name="connsiteX28" fmla="*/ 9980 w 10000"/>
                <a:gd name="connsiteY28" fmla="*/ 7801 h 10020"/>
                <a:gd name="connsiteX29" fmla="*/ 9848 w 10000"/>
                <a:gd name="connsiteY29" fmla="*/ 7512 h 10020"/>
                <a:gd name="connsiteX30" fmla="*/ 9621 w 10000"/>
                <a:gd name="connsiteY30" fmla="*/ 7002 h 10020"/>
                <a:gd name="connsiteX31" fmla="*/ 9621 w 10000"/>
                <a:gd name="connsiteY31" fmla="*/ 6788 h 10020"/>
                <a:gd name="connsiteX0" fmla="*/ 4038 w 10000"/>
                <a:gd name="connsiteY0" fmla="*/ 9980 h 10020"/>
                <a:gd name="connsiteX1" fmla="*/ 3808 w 10000"/>
                <a:gd name="connsiteY1" fmla="*/ 9984 h 10020"/>
                <a:gd name="connsiteX2" fmla="*/ 3470 w 10000"/>
                <a:gd name="connsiteY2" fmla="*/ 9751 h 10020"/>
                <a:gd name="connsiteX3" fmla="*/ 3071 w 10000"/>
                <a:gd name="connsiteY3" fmla="*/ 9739 h 10020"/>
                <a:gd name="connsiteX4" fmla="*/ 2509 w 10000"/>
                <a:gd name="connsiteY4" fmla="*/ 9562 h 10020"/>
                <a:gd name="connsiteX5" fmla="*/ 1877 w 10000"/>
                <a:gd name="connsiteY5" fmla="*/ 9228 h 10020"/>
                <a:gd name="connsiteX6" fmla="*/ 1309 w 10000"/>
                <a:gd name="connsiteY6" fmla="*/ 8822 h 10020"/>
                <a:gd name="connsiteX7" fmla="*/ 774 w 10000"/>
                <a:gd name="connsiteY7" fmla="*/ 8380 h 10020"/>
                <a:gd name="connsiteX8" fmla="*/ 402 w 10000"/>
                <a:gd name="connsiteY8" fmla="*/ 7781 h 10020"/>
                <a:gd name="connsiteX9" fmla="*/ 88 w 10000"/>
                <a:gd name="connsiteY9" fmla="*/ 6897 h 10020"/>
                <a:gd name="connsiteX10" fmla="*/ 0 w 10000"/>
                <a:gd name="connsiteY10" fmla="*/ 5985 h 10020"/>
                <a:gd name="connsiteX11" fmla="*/ 88 w 10000"/>
                <a:gd name="connsiteY11" fmla="*/ 5000 h 10020"/>
                <a:gd name="connsiteX12" fmla="*/ 443 w 10000"/>
                <a:gd name="connsiteY12" fmla="*/ 3597 h 10020"/>
                <a:gd name="connsiteX13" fmla="*/ 1082 w 10000"/>
                <a:gd name="connsiteY13" fmla="*/ 2303 h 10020"/>
                <a:gd name="connsiteX14" fmla="*/ 2124 w 10000"/>
                <a:gd name="connsiteY14" fmla="*/ 1073 h 10020"/>
                <a:gd name="connsiteX15" fmla="*/ 3365 w 10000"/>
                <a:gd name="connsiteY15" fmla="*/ 265 h 10020"/>
                <a:gd name="connsiteX16" fmla="*/ 4961 w 10000"/>
                <a:gd name="connsiteY16" fmla="*/ 44 h 10020"/>
                <a:gd name="connsiteX17" fmla="*/ 6881 w 10000"/>
                <a:gd name="connsiteY17" fmla="*/ 531 h 10020"/>
                <a:gd name="connsiteX18" fmla="*/ 8976 w 10000"/>
                <a:gd name="connsiteY18" fmla="*/ 2290 h 10020"/>
                <a:gd name="connsiteX19" fmla="*/ 9830 w 10000"/>
                <a:gd name="connsiteY19" fmla="*/ 4589 h 10020"/>
                <a:gd name="connsiteX20" fmla="*/ 9817 w 10000"/>
                <a:gd name="connsiteY20" fmla="*/ 6045 h 10020"/>
                <a:gd name="connsiteX21" fmla="*/ 9740 w 10000"/>
                <a:gd name="connsiteY21" fmla="*/ 6543 h 10020"/>
                <a:gd name="connsiteX22" fmla="*/ 9652 w 10000"/>
                <a:gd name="connsiteY22" fmla="*/ 6788 h 10020"/>
                <a:gd name="connsiteX23" fmla="*/ 9415 w 10000"/>
                <a:gd name="connsiteY23" fmla="*/ 6929 h 10020"/>
                <a:gd name="connsiteX24" fmla="*/ 9280 w 10000"/>
                <a:gd name="connsiteY24" fmla="*/ 7050 h 10020"/>
                <a:gd name="connsiteX25" fmla="*/ 9412 w 10000"/>
                <a:gd name="connsiteY25" fmla="*/ 7223 h 10020"/>
                <a:gd name="connsiteX26" fmla="*/ 9719 w 10000"/>
                <a:gd name="connsiteY26" fmla="*/ 7532 h 10020"/>
                <a:gd name="connsiteX27" fmla="*/ 9980 w 10000"/>
                <a:gd name="connsiteY27" fmla="*/ 7801 h 10020"/>
                <a:gd name="connsiteX28" fmla="*/ 9848 w 10000"/>
                <a:gd name="connsiteY28" fmla="*/ 7512 h 10020"/>
                <a:gd name="connsiteX29" fmla="*/ 9621 w 10000"/>
                <a:gd name="connsiteY29" fmla="*/ 7002 h 10020"/>
                <a:gd name="connsiteX30" fmla="*/ 9621 w 10000"/>
                <a:gd name="connsiteY30" fmla="*/ 6788 h 10020"/>
                <a:gd name="connsiteX0" fmla="*/ 3808 w 10000"/>
                <a:gd name="connsiteY0" fmla="*/ 9984 h 9984"/>
                <a:gd name="connsiteX1" fmla="*/ 3470 w 10000"/>
                <a:gd name="connsiteY1" fmla="*/ 9751 h 9984"/>
                <a:gd name="connsiteX2" fmla="*/ 3071 w 10000"/>
                <a:gd name="connsiteY2" fmla="*/ 9739 h 9984"/>
                <a:gd name="connsiteX3" fmla="*/ 2509 w 10000"/>
                <a:gd name="connsiteY3" fmla="*/ 9562 h 9984"/>
                <a:gd name="connsiteX4" fmla="*/ 1877 w 10000"/>
                <a:gd name="connsiteY4" fmla="*/ 9228 h 9984"/>
                <a:gd name="connsiteX5" fmla="*/ 1309 w 10000"/>
                <a:gd name="connsiteY5" fmla="*/ 8822 h 9984"/>
                <a:gd name="connsiteX6" fmla="*/ 774 w 10000"/>
                <a:gd name="connsiteY6" fmla="*/ 8380 h 9984"/>
                <a:gd name="connsiteX7" fmla="*/ 402 w 10000"/>
                <a:gd name="connsiteY7" fmla="*/ 7781 h 9984"/>
                <a:gd name="connsiteX8" fmla="*/ 88 w 10000"/>
                <a:gd name="connsiteY8" fmla="*/ 6897 h 9984"/>
                <a:gd name="connsiteX9" fmla="*/ 0 w 10000"/>
                <a:gd name="connsiteY9" fmla="*/ 5985 h 9984"/>
                <a:gd name="connsiteX10" fmla="*/ 88 w 10000"/>
                <a:gd name="connsiteY10" fmla="*/ 5000 h 9984"/>
                <a:gd name="connsiteX11" fmla="*/ 443 w 10000"/>
                <a:gd name="connsiteY11" fmla="*/ 3597 h 9984"/>
                <a:gd name="connsiteX12" fmla="*/ 1082 w 10000"/>
                <a:gd name="connsiteY12" fmla="*/ 2303 h 9984"/>
                <a:gd name="connsiteX13" fmla="*/ 2124 w 10000"/>
                <a:gd name="connsiteY13" fmla="*/ 1073 h 9984"/>
                <a:gd name="connsiteX14" fmla="*/ 3365 w 10000"/>
                <a:gd name="connsiteY14" fmla="*/ 265 h 9984"/>
                <a:gd name="connsiteX15" fmla="*/ 4961 w 10000"/>
                <a:gd name="connsiteY15" fmla="*/ 44 h 9984"/>
                <a:gd name="connsiteX16" fmla="*/ 6881 w 10000"/>
                <a:gd name="connsiteY16" fmla="*/ 531 h 9984"/>
                <a:gd name="connsiteX17" fmla="*/ 8976 w 10000"/>
                <a:gd name="connsiteY17" fmla="*/ 2290 h 9984"/>
                <a:gd name="connsiteX18" fmla="*/ 9830 w 10000"/>
                <a:gd name="connsiteY18" fmla="*/ 4589 h 9984"/>
                <a:gd name="connsiteX19" fmla="*/ 9817 w 10000"/>
                <a:gd name="connsiteY19" fmla="*/ 6045 h 9984"/>
                <a:gd name="connsiteX20" fmla="*/ 9740 w 10000"/>
                <a:gd name="connsiteY20" fmla="*/ 6543 h 9984"/>
                <a:gd name="connsiteX21" fmla="*/ 9652 w 10000"/>
                <a:gd name="connsiteY21" fmla="*/ 6788 h 9984"/>
                <a:gd name="connsiteX22" fmla="*/ 9415 w 10000"/>
                <a:gd name="connsiteY22" fmla="*/ 6929 h 9984"/>
                <a:gd name="connsiteX23" fmla="*/ 9280 w 10000"/>
                <a:gd name="connsiteY23" fmla="*/ 7050 h 9984"/>
                <a:gd name="connsiteX24" fmla="*/ 9412 w 10000"/>
                <a:gd name="connsiteY24" fmla="*/ 7223 h 9984"/>
                <a:gd name="connsiteX25" fmla="*/ 9719 w 10000"/>
                <a:gd name="connsiteY25" fmla="*/ 7532 h 9984"/>
                <a:gd name="connsiteX26" fmla="*/ 9980 w 10000"/>
                <a:gd name="connsiteY26" fmla="*/ 7801 h 9984"/>
                <a:gd name="connsiteX27" fmla="*/ 9848 w 10000"/>
                <a:gd name="connsiteY27" fmla="*/ 7512 h 9984"/>
                <a:gd name="connsiteX28" fmla="*/ 9621 w 10000"/>
                <a:gd name="connsiteY28" fmla="*/ 7002 h 9984"/>
                <a:gd name="connsiteX29" fmla="*/ 9621 w 10000"/>
                <a:gd name="connsiteY29" fmla="*/ 6788 h 9984"/>
                <a:gd name="connsiteX0" fmla="*/ 3470 w 10000"/>
                <a:gd name="connsiteY0" fmla="*/ 9767 h 9787"/>
                <a:gd name="connsiteX1" fmla="*/ 3071 w 10000"/>
                <a:gd name="connsiteY1" fmla="*/ 9755 h 9787"/>
                <a:gd name="connsiteX2" fmla="*/ 2509 w 10000"/>
                <a:gd name="connsiteY2" fmla="*/ 9577 h 9787"/>
                <a:gd name="connsiteX3" fmla="*/ 1877 w 10000"/>
                <a:gd name="connsiteY3" fmla="*/ 9243 h 9787"/>
                <a:gd name="connsiteX4" fmla="*/ 1309 w 10000"/>
                <a:gd name="connsiteY4" fmla="*/ 8836 h 9787"/>
                <a:gd name="connsiteX5" fmla="*/ 774 w 10000"/>
                <a:gd name="connsiteY5" fmla="*/ 8393 h 9787"/>
                <a:gd name="connsiteX6" fmla="*/ 402 w 10000"/>
                <a:gd name="connsiteY6" fmla="*/ 7793 h 9787"/>
                <a:gd name="connsiteX7" fmla="*/ 88 w 10000"/>
                <a:gd name="connsiteY7" fmla="*/ 6908 h 9787"/>
                <a:gd name="connsiteX8" fmla="*/ 0 w 10000"/>
                <a:gd name="connsiteY8" fmla="*/ 5995 h 9787"/>
                <a:gd name="connsiteX9" fmla="*/ 88 w 10000"/>
                <a:gd name="connsiteY9" fmla="*/ 5008 h 9787"/>
                <a:gd name="connsiteX10" fmla="*/ 443 w 10000"/>
                <a:gd name="connsiteY10" fmla="*/ 3603 h 9787"/>
                <a:gd name="connsiteX11" fmla="*/ 1082 w 10000"/>
                <a:gd name="connsiteY11" fmla="*/ 2307 h 9787"/>
                <a:gd name="connsiteX12" fmla="*/ 2124 w 10000"/>
                <a:gd name="connsiteY12" fmla="*/ 1075 h 9787"/>
                <a:gd name="connsiteX13" fmla="*/ 3365 w 10000"/>
                <a:gd name="connsiteY13" fmla="*/ 265 h 9787"/>
                <a:gd name="connsiteX14" fmla="*/ 4961 w 10000"/>
                <a:gd name="connsiteY14" fmla="*/ 44 h 9787"/>
                <a:gd name="connsiteX15" fmla="*/ 6881 w 10000"/>
                <a:gd name="connsiteY15" fmla="*/ 532 h 9787"/>
                <a:gd name="connsiteX16" fmla="*/ 8976 w 10000"/>
                <a:gd name="connsiteY16" fmla="*/ 2294 h 9787"/>
                <a:gd name="connsiteX17" fmla="*/ 9830 w 10000"/>
                <a:gd name="connsiteY17" fmla="*/ 4596 h 9787"/>
                <a:gd name="connsiteX18" fmla="*/ 9817 w 10000"/>
                <a:gd name="connsiteY18" fmla="*/ 6055 h 9787"/>
                <a:gd name="connsiteX19" fmla="*/ 9740 w 10000"/>
                <a:gd name="connsiteY19" fmla="*/ 6553 h 9787"/>
                <a:gd name="connsiteX20" fmla="*/ 9652 w 10000"/>
                <a:gd name="connsiteY20" fmla="*/ 6799 h 9787"/>
                <a:gd name="connsiteX21" fmla="*/ 9415 w 10000"/>
                <a:gd name="connsiteY21" fmla="*/ 6940 h 9787"/>
                <a:gd name="connsiteX22" fmla="*/ 9280 w 10000"/>
                <a:gd name="connsiteY22" fmla="*/ 7061 h 9787"/>
                <a:gd name="connsiteX23" fmla="*/ 9412 w 10000"/>
                <a:gd name="connsiteY23" fmla="*/ 7235 h 9787"/>
                <a:gd name="connsiteX24" fmla="*/ 9719 w 10000"/>
                <a:gd name="connsiteY24" fmla="*/ 7544 h 9787"/>
                <a:gd name="connsiteX25" fmla="*/ 9980 w 10000"/>
                <a:gd name="connsiteY25" fmla="*/ 7814 h 9787"/>
                <a:gd name="connsiteX26" fmla="*/ 9848 w 10000"/>
                <a:gd name="connsiteY26" fmla="*/ 7524 h 9787"/>
                <a:gd name="connsiteX27" fmla="*/ 9621 w 10000"/>
                <a:gd name="connsiteY27" fmla="*/ 7013 h 9787"/>
                <a:gd name="connsiteX28" fmla="*/ 9621 w 10000"/>
                <a:gd name="connsiteY28" fmla="*/ 6799 h 9787"/>
                <a:gd name="connsiteX0" fmla="*/ 3071 w 10000"/>
                <a:gd name="connsiteY0" fmla="*/ 9967 h 9967"/>
                <a:gd name="connsiteX1" fmla="*/ 2509 w 10000"/>
                <a:gd name="connsiteY1" fmla="*/ 9785 h 9967"/>
                <a:gd name="connsiteX2" fmla="*/ 1877 w 10000"/>
                <a:gd name="connsiteY2" fmla="*/ 9444 h 9967"/>
                <a:gd name="connsiteX3" fmla="*/ 1309 w 10000"/>
                <a:gd name="connsiteY3" fmla="*/ 9028 h 9967"/>
                <a:gd name="connsiteX4" fmla="*/ 774 w 10000"/>
                <a:gd name="connsiteY4" fmla="*/ 8576 h 9967"/>
                <a:gd name="connsiteX5" fmla="*/ 402 w 10000"/>
                <a:gd name="connsiteY5" fmla="*/ 7963 h 9967"/>
                <a:gd name="connsiteX6" fmla="*/ 88 w 10000"/>
                <a:gd name="connsiteY6" fmla="*/ 7058 h 9967"/>
                <a:gd name="connsiteX7" fmla="*/ 0 w 10000"/>
                <a:gd name="connsiteY7" fmla="*/ 6125 h 9967"/>
                <a:gd name="connsiteX8" fmla="*/ 88 w 10000"/>
                <a:gd name="connsiteY8" fmla="*/ 5117 h 9967"/>
                <a:gd name="connsiteX9" fmla="*/ 443 w 10000"/>
                <a:gd name="connsiteY9" fmla="*/ 3681 h 9967"/>
                <a:gd name="connsiteX10" fmla="*/ 1082 w 10000"/>
                <a:gd name="connsiteY10" fmla="*/ 2357 h 9967"/>
                <a:gd name="connsiteX11" fmla="*/ 2124 w 10000"/>
                <a:gd name="connsiteY11" fmla="*/ 1098 h 9967"/>
                <a:gd name="connsiteX12" fmla="*/ 3365 w 10000"/>
                <a:gd name="connsiteY12" fmla="*/ 271 h 9967"/>
                <a:gd name="connsiteX13" fmla="*/ 4961 w 10000"/>
                <a:gd name="connsiteY13" fmla="*/ 45 h 9967"/>
                <a:gd name="connsiteX14" fmla="*/ 6881 w 10000"/>
                <a:gd name="connsiteY14" fmla="*/ 544 h 9967"/>
                <a:gd name="connsiteX15" fmla="*/ 8976 w 10000"/>
                <a:gd name="connsiteY15" fmla="*/ 2344 h 9967"/>
                <a:gd name="connsiteX16" fmla="*/ 9830 w 10000"/>
                <a:gd name="connsiteY16" fmla="*/ 4696 h 9967"/>
                <a:gd name="connsiteX17" fmla="*/ 9817 w 10000"/>
                <a:gd name="connsiteY17" fmla="*/ 6187 h 9967"/>
                <a:gd name="connsiteX18" fmla="*/ 9740 w 10000"/>
                <a:gd name="connsiteY18" fmla="*/ 6696 h 9967"/>
                <a:gd name="connsiteX19" fmla="*/ 9652 w 10000"/>
                <a:gd name="connsiteY19" fmla="*/ 6947 h 9967"/>
                <a:gd name="connsiteX20" fmla="*/ 9415 w 10000"/>
                <a:gd name="connsiteY20" fmla="*/ 7091 h 9967"/>
                <a:gd name="connsiteX21" fmla="*/ 9280 w 10000"/>
                <a:gd name="connsiteY21" fmla="*/ 7215 h 9967"/>
                <a:gd name="connsiteX22" fmla="*/ 9412 w 10000"/>
                <a:gd name="connsiteY22" fmla="*/ 7392 h 9967"/>
                <a:gd name="connsiteX23" fmla="*/ 9719 w 10000"/>
                <a:gd name="connsiteY23" fmla="*/ 7708 h 9967"/>
                <a:gd name="connsiteX24" fmla="*/ 9980 w 10000"/>
                <a:gd name="connsiteY24" fmla="*/ 7984 h 9967"/>
                <a:gd name="connsiteX25" fmla="*/ 9848 w 10000"/>
                <a:gd name="connsiteY25" fmla="*/ 7688 h 9967"/>
                <a:gd name="connsiteX26" fmla="*/ 9621 w 10000"/>
                <a:gd name="connsiteY26" fmla="*/ 7166 h 9967"/>
                <a:gd name="connsiteX27" fmla="*/ 9621 w 10000"/>
                <a:gd name="connsiteY27" fmla="*/ 6947 h 9967"/>
                <a:gd name="connsiteX0" fmla="*/ 2509 w 10000"/>
                <a:gd name="connsiteY0" fmla="*/ 9817 h 9817"/>
                <a:gd name="connsiteX1" fmla="*/ 1877 w 10000"/>
                <a:gd name="connsiteY1" fmla="*/ 9475 h 9817"/>
                <a:gd name="connsiteX2" fmla="*/ 1309 w 10000"/>
                <a:gd name="connsiteY2" fmla="*/ 9058 h 9817"/>
                <a:gd name="connsiteX3" fmla="*/ 774 w 10000"/>
                <a:gd name="connsiteY3" fmla="*/ 8604 h 9817"/>
                <a:gd name="connsiteX4" fmla="*/ 402 w 10000"/>
                <a:gd name="connsiteY4" fmla="*/ 7989 h 9817"/>
                <a:gd name="connsiteX5" fmla="*/ 88 w 10000"/>
                <a:gd name="connsiteY5" fmla="*/ 7081 h 9817"/>
                <a:gd name="connsiteX6" fmla="*/ 0 w 10000"/>
                <a:gd name="connsiteY6" fmla="*/ 6145 h 9817"/>
                <a:gd name="connsiteX7" fmla="*/ 88 w 10000"/>
                <a:gd name="connsiteY7" fmla="*/ 5134 h 9817"/>
                <a:gd name="connsiteX8" fmla="*/ 443 w 10000"/>
                <a:gd name="connsiteY8" fmla="*/ 3693 h 9817"/>
                <a:gd name="connsiteX9" fmla="*/ 1082 w 10000"/>
                <a:gd name="connsiteY9" fmla="*/ 2365 h 9817"/>
                <a:gd name="connsiteX10" fmla="*/ 2124 w 10000"/>
                <a:gd name="connsiteY10" fmla="*/ 1102 h 9817"/>
                <a:gd name="connsiteX11" fmla="*/ 3365 w 10000"/>
                <a:gd name="connsiteY11" fmla="*/ 272 h 9817"/>
                <a:gd name="connsiteX12" fmla="*/ 4961 w 10000"/>
                <a:gd name="connsiteY12" fmla="*/ 45 h 9817"/>
                <a:gd name="connsiteX13" fmla="*/ 6881 w 10000"/>
                <a:gd name="connsiteY13" fmla="*/ 546 h 9817"/>
                <a:gd name="connsiteX14" fmla="*/ 8976 w 10000"/>
                <a:gd name="connsiteY14" fmla="*/ 2352 h 9817"/>
                <a:gd name="connsiteX15" fmla="*/ 9830 w 10000"/>
                <a:gd name="connsiteY15" fmla="*/ 4712 h 9817"/>
                <a:gd name="connsiteX16" fmla="*/ 9817 w 10000"/>
                <a:gd name="connsiteY16" fmla="*/ 6207 h 9817"/>
                <a:gd name="connsiteX17" fmla="*/ 9740 w 10000"/>
                <a:gd name="connsiteY17" fmla="*/ 6718 h 9817"/>
                <a:gd name="connsiteX18" fmla="*/ 9652 w 10000"/>
                <a:gd name="connsiteY18" fmla="*/ 6970 h 9817"/>
                <a:gd name="connsiteX19" fmla="*/ 9415 w 10000"/>
                <a:gd name="connsiteY19" fmla="*/ 7114 h 9817"/>
                <a:gd name="connsiteX20" fmla="*/ 9280 w 10000"/>
                <a:gd name="connsiteY20" fmla="*/ 7239 h 9817"/>
                <a:gd name="connsiteX21" fmla="*/ 9412 w 10000"/>
                <a:gd name="connsiteY21" fmla="*/ 7416 h 9817"/>
                <a:gd name="connsiteX22" fmla="*/ 9719 w 10000"/>
                <a:gd name="connsiteY22" fmla="*/ 7734 h 9817"/>
                <a:gd name="connsiteX23" fmla="*/ 9980 w 10000"/>
                <a:gd name="connsiteY23" fmla="*/ 8010 h 9817"/>
                <a:gd name="connsiteX24" fmla="*/ 9848 w 10000"/>
                <a:gd name="connsiteY24" fmla="*/ 7713 h 9817"/>
                <a:gd name="connsiteX25" fmla="*/ 9621 w 10000"/>
                <a:gd name="connsiteY25" fmla="*/ 7190 h 9817"/>
                <a:gd name="connsiteX26" fmla="*/ 9621 w 10000"/>
                <a:gd name="connsiteY26" fmla="*/ 6970 h 9817"/>
                <a:gd name="connsiteX0" fmla="*/ 1877 w 10000"/>
                <a:gd name="connsiteY0" fmla="*/ 9652 h 9652"/>
                <a:gd name="connsiteX1" fmla="*/ 1309 w 10000"/>
                <a:gd name="connsiteY1" fmla="*/ 9227 h 9652"/>
                <a:gd name="connsiteX2" fmla="*/ 774 w 10000"/>
                <a:gd name="connsiteY2" fmla="*/ 8764 h 9652"/>
                <a:gd name="connsiteX3" fmla="*/ 402 w 10000"/>
                <a:gd name="connsiteY3" fmla="*/ 8138 h 9652"/>
                <a:gd name="connsiteX4" fmla="*/ 88 w 10000"/>
                <a:gd name="connsiteY4" fmla="*/ 7213 h 9652"/>
                <a:gd name="connsiteX5" fmla="*/ 0 w 10000"/>
                <a:gd name="connsiteY5" fmla="*/ 6260 h 9652"/>
                <a:gd name="connsiteX6" fmla="*/ 88 w 10000"/>
                <a:gd name="connsiteY6" fmla="*/ 5230 h 9652"/>
                <a:gd name="connsiteX7" fmla="*/ 443 w 10000"/>
                <a:gd name="connsiteY7" fmla="*/ 3762 h 9652"/>
                <a:gd name="connsiteX8" fmla="*/ 1082 w 10000"/>
                <a:gd name="connsiteY8" fmla="*/ 2409 h 9652"/>
                <a:gd name="connsiteX9" fmla="*/ 2124 w 10000"/>
                <a:gd name="connsiteY9" fmla="*/ 1123 h 9652"/>
                <a:gd name="connsiteX10" fmla="*/ 3365 w 10000"/>
                <a:gd name="connsiteY10" fmla="*/ 277 h 9652"/>
                <a:gd name="connsiteX11" fmla="*/ 4961 w 10000"/>
                <a:gd name="connsiteY11" fmla="*/ 46 h 9652"/>
                <a:gd name="connsiteX12" fmla="*/ 6881 w 10000"/>
                <a:gd name="connsiteY12" fmla="*/ 556 h 9652"/>
                <a:gd name="connsiteX13" fmla="*/ 8976 w 10000"/>
                <a:gd name="connsiteY13" fmla="*/ 2396 h 9652"/>
                <a:gd name="connsiteX14" fmla="*/ 9830 w 10000"/>
                <a:gd name="connsiteY14" fmla="*/ 4800 h 9652"/>
                <a:gd name="connsiteX15" fmla="*/ 9817 w 10000"/>
                <a:gd name="connsiteY15" fmla="*/ 6323 h 9652"/>
                <a:gd name="connsiteX16" fmla="*/ 9740 w 10000"/>
                <a:gd name="connsiteY16" fmla="*/ 6843 h 9652"/>
                <a:gd name="connsiteX17" fmla="*/ 9652 w 10000"/>
                <a:gd name="connsiteY17" fmla="*/ 7100 h 9652"/>
                <a:gd name="connsiteX18" fmla="*/ 9415 w 10000"/>
                <a:gd name="connsiteY18" fmla="*/ 7247 h 9652"/>
                <a:gd name="connsiteX19" fmla="*/ 9280 w 10000"/>
                <a:gd name="connsiteY19" fmla="*/ 7374 h 9652"/>
                <a:gd name="connsiteX20" fmla="*/ 9412 w 10000"/>
                <a:gd name="connsiteY20" fmla="*/ 7554 h 9652"/>
                <a:gd name="connsiteX21" fmla="*/ 9719 w 10000"/>
                <a:gd name="connsiteY21" fmla="*/ 7878 h 9652"/>
                <a:gd name="connsiteX22" fmla="*/ 9980 w 10000"/>
                <a:gd name="connsiteY22" fmla="*/ 8159 h 9652"/>
                <a:gd name="connsiteX23" fmla="*/ 9848 w 10000"/>
                <a:gd name="connsiteY23" fmla="*/ 7857 h 9652"/>
                <a:gd name="connsiteX24" fmla="*/ 9621 w 10000"/>
                <a:gd name="connsiteY24" fmla="*/ 7324 h 9652"/>
                <a:gd name="connsiteX25" fmla="*/ 9621 w 10000"/>
                <a:gd name="connsiteY25" fmla="*/ 7100 h 9652"/>
                <a:gd name="connsiteX0" fmla="*/ 1309 w 10000"/>
                <a:gd name="connsiteY0" fmla="*/ 9560 h 9560"/>
                <a:gd name="connsiteX1" fmla="*/ 774 w 10000"/>
                <a:gd name="connsiteY1" fmla="*/ 9080 h 9560"/>
                <a:gd name="connsiteX2" fmla="*/ 402 w 10000"/>
                <a:gd name="connsiteY2" fmla="*/ 8431 h 9560"/>
                <a:gd name="connsiteX3" fmla="*/ 88 w 10000"/>
                <a:gd name="connsiteY3" fmla="*/ 7473 h 9560"/>
                <a:gd name="connsiteX4" fmla="*/ 0 w 10000"/>
                <a:gd name="connsiteY4" fmla="*/ 6486 h 9560"/>
                <a:gd name="connsiteX5" fmla="*/ 88 w 10000"/>
                <a:gd name="connsiteY5" fmla="*/ 5419 h 9560"/>
                <a:gd name="connsiteX6" fmla="*/ 443 w 10000"/>
                <a:gd name="connsiteY6" fmla="*/ 3898 h 9560"/>
                <a:gd name="connsiteX7" fmla="*/ 1082 w 10000"/>
                <a:gd name="connsiteY7" fmla="*/ 2496 h 9560"/>
                <a:gd name="connsiteX8" fmla="*/ 2124 w 10000"/>
                <a:gd name="connsiteY8" fmla="*/ 1163 h 9560"/>
                <a:gd name="connsiteX9" fmla="*/ 3365 w 10000"/>
                <a:gd name="connsiteY9" fmla="*/ 287 h 9560"/>
                <a:gd name="connsiteX10" fmla="*/ 4961 w 10000"/>
                <a:gd name="connsiteY10" fmla="*/ 48 h 9560"/>
                <a:gd name="connsiteX11" fmla="*/ 6881 w 10000"/>
                <a:gd name="connsiteY11" fmla="*/ 576 h 9560"/>
                <a:gd name="connsiteX12" fmla="*/ 8976 w 10000"/>
                <a:gd name="connsiteY12" fmla="*/ 2482 h 9560"/>
                <a:gd name="connsiteX13" fmla="*/ 9830 w 10000"/>
                <a:gd name="connsiteY13" fmla="*/ 4973 h 9560"/>
                <a:gd name="connsiteX14" fmla="*/ 9817 w 10000"/>
                <a:gd name="connsiteY14" fmla="*/ 6551 h 9560"/>
                <a:gd name="connsiteX15" fmla="*/ 9740 w 10000"/>
                <a:gd name="connsiteY15" fmla="*/ 7090 h 9560"/>
                <a:gd name="connsiteX16" fmla="*/ 9652 w 10000"/>
                <a:gd name="connsiteY16" fmla="*/ 7356 h 9560"/>
                <a:gd name="connsiteX17" fmla="*/ 9415 w 10000"/>
                <a:gd name="connsiteY17" fmla="*/ 7508 h 9560"/>
                <a:gd name="connsiteX18" fmla="*/ 9280 w 10000"/>
                <a:gd name="connsiteY18" fmla="*/ 7640 h 9560"/>
                <a:gd name="connsiteX19" fmla="*/ 9412 w 10000"/>
                <a:gd name="connsiteY19" fmla="*/ 7826 h 9560"/>
                <a:gd name="connsiteX20" fmla="*/ 9719 w 10000"/>
                <a:gd name="connsiteY20" fmla="*/ 8162 h 9560"/>
                <a:gd name="connsiteX21" fmla="*/ 9980 w 10000"/>
                <a:gd name="connsiteY21" fmla="*/ 8453 h 9560"/>
                <a:gd name="connsiteX22" fmla="*/ 9848 w 10000"/>
                <a:gd name="connsiteY22" fmla="*/ 8140 h 9560"/>
                <a:gd name="connsiteX23" fmla="*/ 9621 w 10000"/>
                <a:gd name="connsiteY23" fmla="*/ 7588 h 9560"/>
                <a:gd name="connsiteX24" fmla="*/ 9621 w 10000"/>
                <a:gd name="connsiteY24" fmla="*/ 7356 h 9560"/>
                <a:gd name="connsiteX0" fmla="*/ 774 w 10000"/>
                <a:gd name="connsiteY0" fmla="*/ 9498 h 9498"/>
                <a:gd name="connsiteX1" fmla="*/ 402 w 10000"/>
                <a:gd name="connsiteY1" fmla="*/ 8819 h 9498"/>
                <a:gd name="connsiteX2" fmla="*/ 88 w 10000"/>
                <a:gd name="connsiteY2" fmla="*/ 7817 h 9498"/>
                <a:gd name="connsiteX3" fmla="*/ 0 w 10000"/>
                <a:gd name="connsiteY3" fmla="*/ 6785 h 9498"/>
                <a:gd name="connsiteX4" fmla="*/ 88 w 10000"/>
                <a:gd name="connsiteY4" fmla="*/ 5668 h 9498"/>
                <a:gd name="connsiteX5" fmla="*/ 443 w 10000"/>
                <a:gd name="connsiteY5" fmla="*/ 4077 h 9498"/>
                <a:gd name="connsiteX6" fmla="*/ 1082 w 10000"/>
                <a:gd name="connsiteY6" fmla="*/ 2611 h 9498"/>
                <a:gd name="connsiteX7" fmla="*/ 2124 w 10000"/>
                <a:gd name="connsiteY7" fmla="*/ 1217 h 9498"/>
                <a:gd name="connsiteX8" fmla="*/ 3365 w 10000"/>
                <a:gd name="connsiteY8" fmla="*/ 300 h 9498"/>
                <a:gd name="connsiteX9" fmla="*/ 4961 w 10000"/>
                <a:gd name="connsiteY9" fmla="*/ 50 h 9498"/>
                <a:gd name="connsiteX10" fmla="*/ 6881 w 10000"/>
                <a:gd name="connsiteY10" fmla="*/ 603 h 9498"/>
                <a:gd name="connsiteX11" fmla="*/ 8976 w 10000"/>
                <a:gd name="connsiteY11" fmla="*/ 2596 h 9498"/>
                <a:gd name="connsiteX12" fmla="*/ 9830 w 10000"/>
                <a:gd name="connsiteY12" fmla="*/ 5202 h 9498"/>
                <a:gd name="connsiteX13" fmla="*/ 9817 w 10000"/>
                <a:gd name="connsiteY13" fmla="*/ 6853 h 9498"/>
                <a:gd name="connsiteX14" fmla="*/ 9740 w 10000"/>
                <a:gd name="connsiteY14" fmla="*/ 7416 h 9498"/>
                <a:gd name="connsiteX15" fmla="*/ 9652 w 10000"/>
                <a:gd name="connsiteY15" fmla="*/ 7695 h 9498"/>
                <a:gd name="connsiteX16" fmla="*/ 9415 w 10000"/>
                <a:gd name="connsiteY16" fmla="*/ 7854 h 9498"/>
                <a:gd name="connsiteX17" fmla="*/ 9280 w 10000"/>
                <a:gd name="connsiteY17" fmla="*/ 7992 h 9498"/>
                <a:gd name="connsiteX18" fmla="*/ 9412 w 10000"/>
                <a:gd name="connsiteY18" fmla="*/ 8186 h 9498"/>
                <a:gd name="connsiteX19" fmla="*/ 9719 w 10000"/>
                <a:gd name="connsiteY19" fmla="*/ 8538 h 9498"/>
                <a:gd name="connsiteX20" fmla="*/ 9980 w 10000"/>
                <a:gd name="connsiteY20" fmla="*/ 8842 h 9498"/>
                <a:gd name="connsiteX21" fmla="*/ 9848 w 10000"/>
                <a:gd name="connsiteY21" fmla="*/ 8515 h 9498"/>
                <a:gd name="connsiteX22" fmla="*/ 9621 w 10000"/>
                <a:gd name="connsiteY22" fmla="*/ 7937 h 9498"/>
                <a:gd name="connsiteX23" fmla="*/ 9621 w 10000"/>
                <a:gd name="connsiteY23" fmla="*/ 7695 h 9498"/>
                <a:gd name="connsiteX0" fmla="*/ 402 w 10000"/>
                <a:gd name="connsiteY0" fmla="*/ 9285 h 9314"/>
                <a:gd name="connsiteX1" fmla="*/ 88 w 10000"/>
                <a:gd name="connsiteY1" fmla="*/ 8230 h 9314"/>
                <a:gd name="connsiteX2" fmla="*/ 0 w 10000"/>
                <a:gd name="connsiteY2" fmla="*/ 7144 h 9314"/>
                <a:gd name="connsiteX3" fmla="*/ 88 w 10000"/>
                <a:gd name="connsiteY3" fmla="*/ 5968 h 9314"/>
                <a:gd name="connsiteX4" fmla="*/ 443 w 10000"/>
                <a:gd name="connsiteY4" fmla="*/ 4292 h 9314"/>
                <a:gd name="connsiteX5" fmla="*/ 1082 w 10000"/>
                <a:gd name="connsiteY5" fmla="*/ 2749 h 9314"/>
                <a:gd name="connsiteX6" fmla="*/ 2124 w 10000"/>
                <a:gd name="connsiteY6" fmla="*/ 1281 h 9314"/>
                <a:gd name="connsiteX7" fmla="*/ 3365 w 10000"/>
                <a:gd name="connsiteY7" fmla="*/ 316 h 9314"/>
                <a:gd name="connsiteX8" fmla="*/ 4961 w 10000"/>
                <a:gd name="connsiteY8" fmla="*/ 53 h 9314"/>
                <a:gd name="connsiteX9" fmla="*/ 6881 w 10000"/>
                <a:gd name="connsiteY9" fmla="*/ 635 h 9314"/>
                <a:gd name="connsiteX10" fmla="*/ 8976 w 10000"/>
                <a:gd name="connsiteY10" fmla="*/ 2733 h 9314"/>
                <a:gd name="connsiteX11" fmla="*/ 9830 w 10000"/>
                <a:gd name="connsiteY11" fmla="*/ 5477 h 9314"/>
                <a:gd name="connsiteX12" fmla="*/ 9817 w 10000"/>
                <a:gd name="connsiteY12" fmla="*/ 7215 h 9314"/>
                <a:gd name="connsiteX13" fmla="*/ 9740 w 10000"/>
                <a:gd name="connsiteY13" fmla="*/ 7808 h 9314"/>
                <a:gd name="connsiteX14" fmla="*/ 9652 w 10000"/>
                <a:gd name="connsiteY14" fmla="*/ 8102 h 9314"/>
                <a:gd name="connsiteX15" fmla="*/ 9415 w 10000"/>
                <a:gd name="connsiteY15" fmla="*/ 8269 h 9314"/>
                <a:gd name="connsiteX16" fmla="*/ 9280 w 10000"/>
                <a:gd name="connsiteY16" fmla="*/ 8414 h 9314"/>
                <a:gd name="connsiteX17" fmla="*/ 9412 w 10000"/>
                <a:gd name="connsiteY17" fmla="*/ 8619 h 9314"/>
                <a:gd name="connsiteX18" fmla="*/ 9719 w 10000"/>
                <a:gd name="connsiteY18" fmla="*/ 8989 h 9314"/>
                <a:gd name="connsiteX19" fmla="*/ 9980 w 10000"/>
                <a:gd name="connsiteY19" fmla="*/ 9309 h 9314"/>
                <a:gd name="connsiteX20" fmla="*/ 9848 w 10000"/>
                <a:gd name="connsiteY20" fmla="*/ 8965 h 9314"/>
                <a:gd name="connsiteX21" fmla="*/ 9621 w 10000"/>
                <a:gd name="connsiteY21" fmla="*/ 8356 h 9314"/>
                <a:gd name="connsiteX22" fmla="*/ 9621 w 10000"/>
                <a:gd name="connsiteY22" fmla="*/ 8102 h 9314"/>
                <a:gd name="connsiteX0" fmla="*/ 88 w 10000"/>
                <a:gd name="connsiteY0" fmla="*/ 8836 h 10000"/>
                <a:gd name="connsiteX1" fmla="*/ 0 w 10000"/>
                <a:gd name="connsiteY1" fmla="*/ 7670 h 10000"/>
                <a:gd name="connsiteX2" fmla="*/ 88 w 10000"/>
                <a:gd name="connsiteY2" fmla="*/ 6408 h 10000"/>
                <a:gd name="connsiteX3" fmla="*/ 443 w 10000"/>
                <a:gd name="connsiteY3" fmla="*/ 4608 h 10000"/>
                <a:gd name="connsiteX4" fmla="*/ 1082 w 10000"/>
                <a:gd name="connsiteY4" fmla="*/ 2951 h 10000"/>
                <a:gd name="connsiteX5" fmla="*/ 2124 w 10000"/>
                <a:gd name="connsiteY5" fmla="*/ 1375 h 10000"/>
                <a:gd name="connsiteX6" fmla="*/ 3365 w 10000"/>
                <a:gd name="connsiteY6" fmla="*/ 339 h 10000"/>
                <a:gd name="connsiteX7" fmla="*/ 4961 w 10000"/>
                <a:gd name="connsiteY7" fmla="*/ 57 h 10000"/>
                <a:gd name="connsiteX8" fmla="*/ 6881 w 10000"/>
                <a:gd name="connsiteY8" fmla="*/ 682 h 10000"/>
                <a:gd name="connsiteX9" fmla="*/ 8976 w 10000"/>
                <a:gd name="connsiteY9" fmla="*/ 2934 h 10000"/>
                <a:gd name="connsiteX10" fmla="*/ 9830 w 10000"/>
                <a:gd name="connsiteY10" fmla="*/ 5880 h 10000"/>
                <a:gd name="connsiteX11" fmla="*/ 9817 w 10000"/>
                <a:gd name="connsiteY11" fmla="*/ 7746 h 10000"/>
                <a:gd name="connsiteX12" fmla="*/ 9740 w 10000"/>
                <a:gd name="connsiteY12" fmla="*/ 8383 h 10000"/>
                <a:gd name="connsiteX13" fmla="*/ 9652 w 10000"/>
                <a:gd name="connsiteY13" fmla="*/ 8699 h 10000"/>
                <a:gd name="connsiteX14" fmla="*/ 9415 w 10000"/>
                <a:gd name="connsiteY14" fmla="*/ 8878 h 10000"/>
                <a:gd name="connsiteX15" fmla="*/ 9280 w 10000"/>
                <a:gd name="connsiteY15" fmla="*/ 9034 h 10000"/>
                <a:gd name="connsiteX16" fmla="*/ 9412 w 10000"/>
                <a:gd name="connsiteY16" fmla="*/ 9254 h 10000"/>
                <a:gd name="connsiteX17" fmla="*/ 9719 w 10000"/>
                <a:gd name="connsiteY17" fmla="*/ 9651 h 10000"/>
                <a:gd name="connsiteX18" fmla="*/ 9980 w 10000"/>
                <a:gd name="connsiteY18" fmla="*/ 9995 h 10000"/>
                <a:gd name="connsiteX19" fmla="*/ 9848 w 10000"/>
                <a:gd name="connsiteY19" fmla="*/ 9625 h 10000"/>
                <a:gd name="connsiteX20" fmla="*/ 9621 w 10000"/>
                <a:gd name="connsiteY20" fmla="*/ 8971 h 10000"/>
                <a:gd name="connsiteX21" fmla="*/ 9621 w 10000"/>
                <a:gd name="connsiteY21" fmla="*/ 8699 h 10000"/>
                <a:gd name="connsiteX0" fmla="*/ 0 w 10000"/>
                <a:gd name="connsiteY0" fmla="*/ 7670 h 10000"/>
                <a:gd name="connsiteX1" fmla="*/ 88 w 10000"/>
                <a:gd name="connsiteY1" fmla="*/ 6408 h 10000"/>
                <a:gd name="connsiteX2" fmla="*/ 443 w 10000"/>
                <a:gd name="connsiteY2" fmla="*/ 4608 h 10000"/>
                <a:gd name="connsiteX3" fmla="*/ 1082 w 10000"/>
                <a:gd name="connsiteY3" fmla="*/ 2951 h 10000"/>
                <a:gd name="connsiteX4" fmla="*/ 2124 w 10000"/>
                <a:gd name="connsiteY4" fmla="*/ 1375 h 10000"/>
                <a:gd name="connsiteX5" fmla="*/ 3365 w 10000"/>
                <a:gd name="connsiteY5" fmla="*/ 339 h 10000"/>
                <a:gd name="connsiteX6" fmla="*/ 4961 w 10000"/>
                <a:gd name="connsiteY6" fmla="*/ 57 h 10000"/>
                <a:gd name="connsiteX7" fmla="*/ 6881 w 10000"/>
                <a:gd name="connsiteY7" fmla="*/ 682 h 10000"/>
                <a:gd name="connsiteX8" fmla="*/ 8976 w 10000"/>
                <a:gd name="connsiteY8" fmla="*/ 2934 h 10000"/>
                <a:gd name="connsiteX9" fmla="*/ 9830 w 10000"/>
                <a:gd name="connsiteY9" fmla="*/ 5880 h 10000"/>
                <a:gd name="connsiteX10" fmla="*/ 9817 w 10000"/>
                <a:gd name="connsiteY10" fmla="*/ 7746 h 10000"/>
                <a:gd name="connsiteX11" fmla="*/ 9740 w 10000"/>
                <a:gd name="connsiteY11" fmla="*/ 8383 h 10000"/>
                <a:gd name="connsiteX12" fmla="*/ 9652 w 10000"/>
                <a:gd name="connsiteY12" fmla="*/ 8699 h 10000"/>
                <a:gd name="connsiteX13" fmla="*/ 9415 w 10000"/>
                <a:gd name="connsiteY13" fmla="*/ 8878 h 10000"/>
                <a:gd name="connsiteX14" fmla="*/ 9280 w 10000"/>
                <a:gd name="connsiteY14" fmla="*/ 9034 h 10000"/>
                <a:gd name="connsiteX15" fmla="*/ 9412 w 10000"/>
                <a:gd name="connsiteY15" fmla="*/ 9254 h 10000"/>
                <a:gd name="connsiteX16" fmla="*/ 9719 w 10000"/>
                <a:gd name="connsiteY16" fmla="*/ 9651 h 10000"/>
                <a:gd name="connsiteX17" fmla="*/ 9980 w 10000"/>
                <a:gd name="connsiteY17" fmla="*/ 9995 h 10000"/>
                <a:gd name="connsiteX18" fmla="*/ 9848 w 10000"/>
                <a:gd name="connsiteY18" fmla="*/ 9625 h 10000"/>
                <a:gd name="connsiteX19" fmla="*/ 9621 w 10000"/>
                <a:gd name="connsiteY19" fmla="*/ 8971 h 10000"/>
                <a:gd name="connsiteX20" fmla="*/ 9621 w 10000"/>
                <a:gd name="connsiteY20" fmla="*/ 8699 h 10000"/>
                <a:gd name="connsiteX0" fmla="*/ 0 w 9912"/>
                <a:gd name="connsiteY0" fmla="*/ 6408 h 10000"/>
                <a:gd name="connsiteX1" fmla="*/ 355 w 9912"/>
                <a:gd name="connsiteY1" fmla="*/ 4608 h 10000"/>
                <a:gd name="connsiteX2" fmla="*/ 994 w 9912"/>
                <a:gd name="connsiteY2" fmla="*/ 2951 h 10000"/>
                <a:gd name="connsiteX3" fmla="*/ 2036 w 9912"/>
                <a:gd name="connsiteY3" fmla="*/ 1375 h 10000"/>
                <a:gd name="connsiteX4" fmla="*/ 3277 w 9912"/>
                <a:gd name="connsiteY4" fmla="*/ 339 h 10000"/>
                <a:gd name="connsiteX5" fmla="*/ 4873 w 9912"/>
                <a:gd name="connsiteY5" fmla="*/ 57 h 10000"/>
                <a:gd name="connsiteX6" fmla="*/ 6793 w 9912"/>
                <a:gd name="connsiteY6" fmla="*/ 682 h 10000"/>
                <a:gd name="connsiteX7" fmla="*/ 8888 w 9912"/>
                <a:gd name="connsiteY7" fmla="*/ 2934 h 10000"/>
                <a:gd name="connsiteX8" fmla="*/ 9742 w 9912"/>
                <a:gd name="connsiteY8" fmla="*/ 5880 h 10000"/>
                <a:gd name="connsiteX9" fmla="*/ 9729 w 9912"/>
                <a:gd name="connsiteY9" fmla="*/ 7746 h 10000"/>
                <a:gd name="connsiteX10" fmla="*/ 9652 w 9912"/>
                <a:gd name="connsiteY10" fmla="*/ 8383 h 10000"/>
                <a:gd name="connsiteX11" fmla="*/ 9564 w 9912"/>
                <a:gd name="connsiteY11" fmla="*/ 8699 h 10000"/>
                <a:gd name="connsiteX12" fmla="*/ 9327 w 9912"/>
                <a:gd name="connsiteY12" fmla="*/ 8878 h 10000"/>
                <a:gd name="connsiteX13" fmla="*/ 9192 w 9912"/>
                <a:gd name="connsiteY13" fmla="*/ 9034 h 10000"/>
                <a:gd name="connsiteX14" fmla="*/ 9324 w 9912"/>
                <a:gd name="connsiteY14" fmla="*/ 9254 h 10000"/>
                <a:gd name="connsiteX15" fmla="*/ 9631 w 9912"/>
                <a:gd name="connsiteY15" fmla="*/ 9651 h 10000"/>
                <a:gd name="connsiteX16" fmla="*/ 9892 w 9912"/>
                <a:gd name="connsiteY16" fmla="*/ 9995 h 10000"/>
                <a:gd name="connsiteX17" fmla="*/ 9760 w 9912"/>
                <a:gd name="connsiteY17" fmla="*/ 9625 h 10000"/>
                <a:gd name="connsiteX18" fmla="*/ 9533 w 9912"/>
                <a:gd name="connsiteY18" fmla="*/ 8971 h 10000"/>
                <a:gd name="connsiteX19" fmla="*/ 9533 w 9912"/>
                <a:gd name="connsiteY19" fmla="*/ 8699 h 10000"/>
                <a:gd name="connsiteX0" fmla="*/ 0 w 9642"/>
                <a:gd name="connsiteY0" fmla="*/ 4608 h 10000"/>
                <a:gd name="connsiteX1" fmla="*/ 645 w 9642"/>
                <a:gd name="connsiteY1" fmla="*/ 2951 h 10000"/>
                <a:gd name="connsiteX2" fmla="*/ 1696 w 9642"/>
                <a:gd name="connsiteY2" fmla="*/ 1375 h 10000"/>
                <a:gd name="connsiteX3" fmla="*/ 2948 w 9642"/>
                <a:gd name="connsiteY3" fmla="*/ 339 h 10000"/>
                <a:gd name="connsiteX4" fmla="*/ 4558 w 9642"/>
                <a:gd name="connsiteY4" fmla="*/ 57 h 10000"/>
                <a:gd name="connsiteX5" fmla="*/ 6495 w 9642"/>
                <a:gd name="connsiteY5" fmla="*/ 682 h 10000"/>
                <a:gd name="connsiteX6" fmla="*/ 8609 w 9642"/>
                <a:gd name="connsiteY6" fmla="*/ 2934 h 10000"/>
                <a:gd name="connsiteX7" fmla="*/ 9470 w 9642"/>
                <a:gd name="connsiteY7" fmla="*/ 5880 h 10000"/>
                <a:gd name="connsiteX8" fmla="*/ 9457 w 9642"/>
                <a:gd name="connsiteY8" fmla="*/ 7746 h 10000"/>
                <a:gd name="connsiteX9" fmla="*/ 9380 w 9642"/>
                <a:gd name="connsiteY9" fmla="*/ 8383 h 10000"/>
                <a:gd name="connsiteX10" fmla="*/ 9291 w 9642"/>
                <a:gd name="connsiteY10" fmla="*/ 8699 h 10000"/>
                <a:gd name="connsiteX11" fmla="*/ 9052 w 9642"/>
                <a:gd name="connsiteY11" fmla="*/ 8878 h 10000"/>
                <a:gd name="connsiteX12" fmla="*/ 8916 w 9642"/>
                <a:gd name="connsiteY12" fmla="*/ 9034 h 10000"/>
                <a:gd name="connsiteX13" fmla="*/ 9049 w 9642"/>
                <a:gd name="connsiteY13" fmla="*/ 9254 h 10000"/>
                <a:gd name="connsiteX14" fmla="*/ 9359 w 9642"/>
                <a:gd name="connsiteY14" fmla="*/ 9651 h 10000"/>
                <a:gd name="connsiteX15" fmla="*/ 9622 w 9642"/>
                <a:gd name="connsiteY15" fmla="*/ 9995 h 10000"/>
                <a:gd name="connsiteX16" fmla="*/ 9489 w 9642"/>
                <a:gd name="connsiteY16" fmla="*/ 9625 h 10000"/>
                <a:gd name="connsiteX17" fmla="*/ 9260 w 9642"/>
                <a:gd name="connsiteY17" fmla="*/ 8971 h 10000"/>
                <a:gd name="connsiteX18" fmla="*/ 9260 w 9642"/>
                <a:gd name="connsiteY18" fmla="*/ 8699 h 10000"/>
                <a:gd name="connsiteX0" fmla="*/ 0 w 9331"/>
                <a:gd name="connsiteY0" fmla="*/ 2951 h 10000"/>
                <a:gd name="connsiteX1" fmla="*/ 1090 w 9331"/>
                <a:gd name="connsiteY1" fmla="*/ 1375 h 10000"/>
                <a:gd name="connsiteX2" fmla="*/ 2388 w 9331"/>
                <a:gd name="connsiteY2" fmla="*/ 339 h 10000"/>
                <a:gd name="connsiteX3" fmla="*/ 4058 w 9331"/>
                <a:gd name="connsiteY3" fmla="*/ 57 h 10000"/>
                <a:gd name="connsiteX4" fmla="*/ 6067 w 9331"/>
                <a:gd name="connsiteY4" fmla="*/ 682 h 10000"/>
                <a:gd name="connsiteX5" fmla="*/ 8260 w 9331"/>
                <a:gd name="connsiteY5" fmla="*/ 2934 h 10000"/>
                <a:gd name="connsiteX6" fmla="*/ 9153 w 9331"/>
                <a:gd name="connsiteY6" fmla="*/ 5880 h 10000"/>
                <a:gd name="connsiteX7" fmla="*/ 9139 w 9331"/>
                <a:gd name="connsiteY7" fmla="*/ 7746 h 10000"/>
                <a:gd name="connsiteX8" fmla="*/ 9059 w 9331"/>
                <a:gd name="connsiteY8" fmla="*/ 8383 h 10000"/>
                <a:gd name="connsiteX9" fmla="*/ 8967 w 9331"/>
                <a:gd name="connsiteY9" fmla="*/ 8699 h 10000"/>
                <a:gd name="connsiteX10" fmla="*/ 8719 w 9331"/>
                <a:gd name="connsiteY10" fmla="*/ 8878 h 10000"/>
                <a:gd name="connsiteX11" fmla="*/ 8578 w 9331"/>
                <a:gd name="connsiteY11" fmla="*/ 9034 h 10000"/>
                <a:gd name="connsiteX12" fmla="*/ 8716 w 9331"/>
                <a:gd name="connsiteY12" fmla="*/ 9254 h 10000"/>
                <a:gd name="connsiteX13" fmla="*/ 9037 w 9331"/>
                <a:gd name="connsiteY13" fmla="*/ 9651 h 10000"/>
                <a:gd name="connsiteX14" fmla="*/ 9310 w 9331"/>
                <a:gd name="connsiteY14" fmla="*/ 9995 h 10000"/>
                <a:gd name="connsiteX15" fmla="*/ 9172 w 9331"/>
                <a:gd name="connsiteY15" fmla="*/ 9625 h 10000"/>
                <a:gd name="connsiteX16" fmla="*/ 8935 w 9331"/>
                <a:gd name="connsiteY16" fmla="*/ 8971 h 10000"/>
                <a:gd name="connsiteX17" fmla="*/ 8935 w 9331"/>
                <a:gd name="connsiteY17" fmla="*/ 8699 h 10000"/>
                <a:gd name="connsiteX0" fmla="*/ 0 w 8832"/>
                <a:gd name="connsiteY0" fmla="*/ 1375 h 10000"/>
                <a:gd name="connsiteX1" fmla="*/ 1391 w 8832"/>
                <a:gd name="connsiteY1" fmla="*/ 339 h 10000"/>
                <a:gd name="connsiteX2" fmla="*/ 3181 w 8832"/>
                <a:gd name="connsiteY2" fmla="*/ 57 h 10000"/>
                <a:gd name="connsiteX3" fmla="*/ 5334 w 8832"/>
                <a:gd name="connsiteY3" fmla="*/ 682 h 10000"/>
                <a:gd name="connsiteX4" fmla="*/ 7684 w 8832"/>
                <a:gd name="connsiteY4" fmla="*/ 2934 h 10000"/>
                <a:gd name="connsiteX5" fmla="*/ 8641 w 8832"/>
                <a:gd name="connsiteY5" fmla="*/ 5880 h 10000"/>
                <a:gd name="connsiteX6" fmla="*/ 8626 w 8832"/>
                <a:gd name="connsiteY6" fmla="*/ 7746 h 10000"/>
                <a:gd name="connsiteX7" fmla="*/ 8540 w 8832"/>
                <a:gd name="connsiteY7" fmla="*/ 8383 h 10000"/>
                <a:gd name="connsiteX8" fmla="*/ 8442 w 8832"/>
                <a:gd name="connsiteY8" fmla="*/ 8699 h 10000"/>
                <a:gd name="connsiteX9" fmla="*/ 8176 w 8832"/>
                <a:gd name="connsiteY9" fmla="*/ 8878 h 10000"/>
                <a:gd name="connsiteX10" fmla="*/ 8025 w 8832"/>
                <a:gd name="connsiteY10" fmla="*/ 9034 h 10000"/>
                <a:gd name="connsiteX11" fmla="*/ 8173 w 8832"/>
                <a:gd name="connsiteY11" fmla="*/ 9254 h 10000"/>
                <a:gd name="connsiteX12" fmla="*/ 8517 w 8832"/>
                <a:gd name="connsiteY12" fmla="*/ 9651 h 10000"/>
                <a:gd name="connsiteX13" fmla="*/ 8809 w 8832"/>
                <a:gd name="connsiteY13" fmla="*/ 9995 h 10000"/>
                <a:gd name="connsiteX14" fmla="*/ 8662 w 8832"/>
                <a:gd name="connsiteY14" fmla="*/ 9625 h 10000"/>
                <a:gd name="connsiteX15" fmla="*/ 8408 w 8832"/>
                <a:gd name="connsiteY15" fmla="*/ 8971 h 10000"/>
                <a:gd name="connsiteX16" fmla="*/ 8408 w 8832"/>
                <a:gd name="connsiteY16" fmla="*/ 8699 h 10000"/>
                <a:gd name="connsiteX0" fmla="*/ 0 w 8425"/>
                <a:gd name="connsiteY0" fmla="*/ 339 h 10000"/>
                <a:gd name="connsiteX1" fmla="*/ 2027 w 8425"/>
                <a:gd name="connsiteY1" fmla="*/ 57 h 10000"/>
                <a:gd name="connsiteX2" fmla="*/ 4464 w 8425"/>
                <a:gd name="connsiteY2" fmla="*/ 682 h 10000"/>
                <a:gd name="connsiteX3" fmla="*/ 7125 w 8425"/>
                <a:gd name="connsiteY3" fmla="*/ 2934 h 10000"/>
                <a:gd name="connsiteX4" fmla="*/ 8209 w 8425"/>
                <a:gd name="connsiteY4" fmla="*/ 5880 h 10000"/>
                <a:gd name="connsiteX5" fmla="*/ 8192 w 8425"/>
                <a:gd name="connsiteY5" fmla="*/ 7746 h 10000"/>
                <a:gd name="connsiteX6" fmla="*/ 8094 w 8425"/>
                <a:gd name="connsiteY6" fmla="*/ 8383 h 10000"/>
                <a:gd name="connsiteX7" fmla="*/ 7983 w 8425"/>
                <a:gd name="connsiteY7" fmla="*/ 8699 h 10000"/>
                <a:gd name="connsiteX8" fmla="*/ 7682 w 8425"/>
                <a:gd name="connsiteY8" fmla="*/ 8878 h 10000"/>
                <a:gd name="connsiteX9" fmla="*/ 7511 w 8425"/>
                <a:gd name="connsiteY9" fmla="*/ 9034 h 10000"/>
                <a:gd name="connsiteX10" fmla="*/ 7679 w 8425"/>
                <a:gd name="connsiteY10" fmla="*/ 9254 h 10000"/>
                <a:gd name="connsiteX11" fmla="*/ 8068 w 8425"/>
                <a:gd name="connsiteY11" fmla="*/ 9651 h 10000"/>
                <a:gd name="connsiteX12" fmla="*/ 8399 w 8425"/>
                <a:gd name="connsiteY12" fmla="*/ 9995 h 10000"/>
                <a:gd name="connsiteX13" fmla="*/ 8233 w 8425"/>
                <a:gd name="connsiteY13" fmla="*/ 9625 h 10000"/>
                <a:gd name="connsiteX14" fmla="*/ 7945 w 8425"/>
                <a:gd name="connsiteY14" fmla="*/ 8971 h 10000"/>
                <a:gd name="connsiteX15" fmla="*/ 7945 w 8425"/>
                <a:gd name="connsiteY15" fmla="*/ 8699 h 10000"/>
                <a:gd name="connsiteX0" fmla="*/ 0 w 7594"/>
                <a:gd name="connsiteY0" fmla="*/ 0 h 9943"/>
                <a:gd name="connsiteX1" fmla="*/ 2893 w 7594"/>
                <a:gd name="connsiteY1" fmla="*/ 625 h 9943"/>
                <a:gd name="connsiteX2" fmla="*/ 6051 w 7594"/>
                <a:gd name="connsiteY2" fmla="*/ 2877 h 9943"/>
                <a:gd name="connsiteX3" fmla="*/ 7338 w 7594"/>
                <a:gd name="connsiteY3" fmla="*/ 5823 h 9943"/>
                <a:gd name="connsiteX4" fmla="*/ 7317 w 7594"/>
                <a:gd name="connsiteY4" fmla="*/ 7689 h 9943"/>
                <a:gd name="connsiteX5" fmla="*/ 7201 w 7594"/>
                <a:gd name="connsiteY5" fmla="*/ 8326 h 9943"/>
                <a:gd name="connsiteX6" fmla="*/ 7069 w 7594"/>
                <a:gd name="connsiteY6" fmla="*/ 8642 h 9943"/>
                <a:gd name="connsiteX7" fmla="*/ 6712 w 7594"/>
                <a:gd name="connsiteY7" fmla="*/ 8821 h 9943"/>
                <a:gd name="connsiteX8" fmla="*/ 6509 w 7594"/>
                <a:gd name="connsiteY8" fmla="*/ 8977 h 9943"/>
                <a:gd name="connsiteX9" fmla="*/ 6709 w 7594"/>
                <a:gd name="connsiteY9" fmla="*/ 9197 h 9943"/>
                <a:gd name="connsiteX10" fmla="*/ 7170 w 7594"/>
                <a:gd name="connsiteY10" fmla="*/ 9594 h 9943"/>
                <a:gd name="connsiteX11" fmla="*/ 7563 w 7594"/>
                <a:gd name="connsiteY11" fmla="*/ 9938 h 9943"/>
                <a:gd name="connsiteX12" fmla="*/ 7366 w 7594"/>
                <a:gd name="connsiteY12" fmla="*/ 9568 h 9943"/>
                <a:gd name="connsiteX13" fmla="*/ 7024 w 7594"/>
                <a:gd name="connsiteY13" fmla="*/ 8914 h 9943"/>
                <a:gd name="connsiteX14" fmla="*/ 7024 w 7594"/>
                <a:gd name="connsiteY14" fmla="*/ 8642 h 9943"/>
                <a:gd name="connsiteX0" fmla="*/ 0 w 6190"/>
                <a:gd name="connsiteY0" fmla="*/ 0 h 9371"/>
                <a:gd name="connsiteX1" fmla="*/ 4158 w 6190"/>
                <a:gd name="connsiteY1" fmla="*/ 2264 h 9371"/>
                <a:gd name="connsiteX2" fmla="*/ 5853 w 6190"/>
                <a:gd name="connsiteY2" fmla="*/ 5227 h 9371"/>
                <a:gd name="connsiteX3" fmla="*/ 5825 w 6190"/>
                <a:gd name="connsiteY3" fmla="*/ 7104 h 9371"/>
                <a:gd name="connsiteX4" fmla="*/ 5672 w 6190"/>
                <a:gd name="connsiteY4" fmla="*/ 7745 h 9371"/>
                <a:gd name="connsiteX5" fmla="*/ 5499 w 6190"/>
                <a:gd name="connsiteY5" fmla="*/ 8063 h 9371"/>
                <a:gd name="connsiteX6" fmla="*/ 5029 w 6190"/>
                <a:gd name="connsiteY6" fmla="*/ 8243 h 9371"/>
                <a:gd name="connsiteX7" fmla="*/ 4761 w 6190"/>
                <a:gd name="connsiteY7" fmla="*/ 8399 h 9371"/>
                <a:gd name="connsiteX8" fmla="*/ 5025 w 6190"/>
                <a:gd name="connsiteY8" fmla="*/ 8621 h 9371"/>
                <a:gd name="connsiteX9" fmla="*/ 5632 w 6190"/>
                <a:gd name="connsiteY9" fmla="*/ 9020 h 9371"/>
                <a:gd name="connsiteX10" fmla="*/ 6149 w 6190"/>
                <a:gd name="connsiteY10" fmla="*/ 9366 h 9371"/>
                <a:gd name="connsiteX11" fmla="*/ 5890 w 6190"/>
                <a:gd name="connsiteY11" fmla="*/ 8994 h 9371"/>
                <a:gd name="connsiteX12" fmla="*/ 5439 w 6190"/>
                <a:gd name="connsiteY12" fmla="*/ 8336 h 9371"/>
                <a:gd name="connsiteX13" fmla="*/ 5439 w 6190"/>
                <a:gd name="connsiteY13" fmla="*/ 8063 h 9371"/>
                <a:gd name="connsiteX0" fmla="*/ 0 w 3283"/>
                <a:gd name="connsiteY0" fmla="*/ 0 h 7584"/>
                <a:gd name="connsiteX1" fmla="*/ 2739 w 3283"/>
                <a:gd name="connsiteY1" fmla="*/ 3162 h 7584"/>
                <a:gd name="connsiteX2" fmla="*/ 2693 w 3283"/>
                <a:gd name="connsiteY2" fmla="*/ 5165 h 7584"/>
                <a:gd name="connsiteX3" fmla="*/ 2446 w 3283"/>
                <a:gd name="connsiteY3" fmla="*/ 5849 h 7584"/>
                <a:gd name="connsiteX4" fmla="*/ 2167 w 3283"/>
                <a:gd name="connsiteY4" fmla="*/ 6188 h 7584"/>
                <a:gd name="connsiteX5" fmla="*/ 1407 w 3283"/>
                <a:gd name="connsiteY5" fmla="*/ 6380 h 7584"/>
                <a:gd name="connsiteX6" fmla="*/ 974 w 3283"/>
                <a:gd name="connsiteY6" fmla="*/ 6547 h 7584"/>
                <a:gd name="connsiteX7" fmla="*/ 1401 w 3283"/>
                <a:gd name="connsiteY7" fmla="*/ 6784 h 7584"/>
                <a:gd name="connsiteX8" fmla="*/ 2382 w 3283"/>
                <a:gd name="connsiteY8" fmla="*/ 7209 h 7584"/>
                <a:gd name="connsiteX9" fmla="*/ 3217 w 3283"/>
                <a:gd name="connsiteY9" fmla="*/ 7579 h 7584"/>
                <a:gd name="connsiteX10" fmla="*/ 2798 w 3283"/>
                <a:gd name="connsiteY10" fmla="*/ 7182 h 7584"/>
                <a:gd name="connsiteX11" fmla="*/ 2070 w 3283"/>
                <a:gd name="connsiteY11" fmla="*/ 6480 h 7584"/>
                <a:gd name="connsiteX12" fmla="*/ 2070 w 3283"/>
                <a:gd name="connsiteY12" fmla="*/ 6188 h 7584"/>
                <a:gd name="connsiteX0" fmla="*/ 5376 w 7033"/>
                <a:gd name="connsiteY0" fmla="*/ 0 h 5831"/>
                <a:gd name="connsiteX1" fmla="*/ 5236 w 7033"/>
                <a:gd name="connsiteY1" fmla="*/ 2641 h 5831"/>
                <a:gd name="connsiteX2" fmla="*/ 4484 w 7033"/>
                <a:gd name="connsiteY2" fmla="*/ 3543 h 5831"/>
                <a:gd name="connsiteX3" fmla="*/ 3634 w 7033"/>
                <a:gd name="connsiteY3" fmla="*/ 3990 h 5831"/>
                <a:gd name="connsiteX4" fmla="*/ 1319 w 7033"/>
                <a:gd name="connsiteY4" fmla="*/ 4243 h 5831"/>
                <a:gd name="connsiteX5" fmla="*/ 0 w 7033"/>
                <a:gd name="connsiteY5" fmla="*/ 4464 h 5831"/>
                <a:gd name="connsiteX6" fmla="*/ 1300 w 7033"/>
                <a:gd name="connsiteY6" fmla="*/ 4776 h 5831"/>
                <a:gd name="connsiteX7" fmla="*/ 4289 w 7033"/>
                <a:gd name="connsiteY7" fmla="*/ 5337 h 5831"/>
                <a:gd name="connsiteX8" fmla="*/ 6832 w 7033"/>
                <a:gd name="connsiteY8" fmla="*/ 5824 h 5831"/>
                <a:gd name="connsiteX9" fmla="*/ 5556 w 7033"/>
                <a:gd name="connsiteY9" fmla="*/ 5301 h 5831"/>
                <a:gd name="connsiteX10" fmla="*/ 3338 w 7033"/>
                <a:gd name="connsiteY10" fmla="*/ 4375 h 5831"/>
                <a:gd name="connsiteX11" fmla="*/ 3338 w 7033"/>
                <a:gd name="connsiteY11" fmla="*/ 3990 h 5831"/>
                <a:gd name="connsiteX0" fmla="*/ 9407 w 11356"/>
                <a:gd name="connsiteY0" fmla="*/ 0 h 9773"/>
                <a:gd name="connsiteX1" fmla="*/ 7445 w 11356"/>
                <a:gd name="connsiteY1" fmla="*/ 4302 h 9773"/>
                <a:gd name="connsiteX2" fmla="*/ 6376 w 11356"/>
                <a:gd name="connsiteY2" fmla="*/ 5849 h 9773"/>
                <a:gd name="connsiteX3" fmla="*/ 5167 w 11356"/>
                <a:gd name="connsiteY3" fmla="*/ 6616 h 9773"/>
                <a:gd name="connsiteX4" fmla="*/ 1875 w 11356"/>
                <a:gd name="connsiteY4" fmla="*/ 7050 h 9773"/>
                <a:gd name="connsiteX5" fmla="*/ 0 w 11356"/>
                <a:gd name="connsiteY5" fmla="*/ 7429 h 9773"/>
                <a:gd name="connsiteX6" fmla="*/ 1848 w 11356"/>
                <a:gd name="connsiteY6" fmla="*/ 7964 h 9773"/>
                <a:gd name="connsiteX7" fmla="*/ 6098 w 11356"/>
                <a:gd name="connsiteY7" fmla="*/ 8926 h 9773"/>
                <a:gd name="connsiteX8" fmla="*/ 9714 w 11356"/>
                <a:gd name="connsiteY8" fmla="*/ 9761 h 9773"/>
                <a:gd name="connsiteX9" fmla="*/ 7900 w 11356"/>
                <a:gd name="connsiteY9" fmla="*/ 8864 h 9773"/>
                <a:gd name="connsiteX10" fmla="*/ 4746 w 11356"/>
                <a:gd name="connsiteY10" fmla="*/ 7276 h 9773"/>
                <a:gd name="connsiteX11" fmla="*/ 4746 w 11356"/>
                <a:gd name="connsiteY11" fmla="*/ 6616 h 9773"/>
                <a:gd name="connsiteX0" fmla="*/ 8284 w 8821"/>
                <a:gd name="connsiteY0" fmla="*/ 0 h 10000"/>
                <a:gd name="connsiteX1" fmla="*/ 6556 w 8821"/>
                <a:gd name="connsiteY1" fmla="*/ 4402 h 10000"/>
                <a:gd name="connsiteX2" fmla="*/ 5615 w 8821"/>
                <a:gd name="connsiteY2" fmla="*/ 5985 h 10000"/>
                <a:gd name="connsiteX3" fmla="*/ 4550 w 8821"/>
                <a:gd name="connsiteY3" fmla="*/ 6770 h 10000"/>
                <a:gd name="connsiteX4" fmla="*/ 1651 w 8821"/>
                <a:gd name="connsiteY4" fmla="*/ 7214 h 10000"/>
                <a:gd name="connsiteX5" fmla="*/ 0 w 8821"/>
                <a:gd name="connsiteY5" fmla="*/ 7602 h 10000"/>
                <a:gd name="connsiteX6" fmla="*/ 1627 w 8821"/>
                <a:gd name="connsiteY6" fmla="*/ 8149 h 10000"/>
                <a:gd name="connsiteX7" fmla="*/ 5370 w 8821"/>
                <a:gd name="connsiteY7" fmla="*/ 9133 h 10000"/>
                <a:gd name="connsiteX8" fmla="*/ 8554 w 8821"/>
                <a:gd name="connsiteY8" fmla="*/ 9988 h 10000"/>
                <a:gd name="connsiteX9" fmla="*/ 6957 w 8821"/>
                <a:gd name="connsiteY9" fmla="*/ 9070 h 10000"/>
                <a:gd name="connsiteX10" fmla="*/ 4179 w 8821"/>
                <a:gd name="connsiteY10" fmla="*/ 7445 h 10000"/>
                <a:gd name="connsiteX11" fmla="*/ 4179 w 8821"/>
                <a:gd name="connsiteY11" fmla="*/ 6770 h 10000"/>
                <a:gd name="connsiteX0" fmla="*/ 9391 w 10000"/>
                <a:gd name="connsiteY0" fmla="*/ 0 h 10000"/>
                <a:gd name="connsiteX1" fmla="*/ 8227 w 10000"/>
                <a:gd name="connsiteY1" fmla="*/ 4114 h 10000"/>
                <a:gd name="connsiteX2" fmla="*/ 6365 w 10000"/>
                <a:gd name="connsiteY2" fmla="*/ 5985 h 10000"/>
                <a:gd name="connsiteX3" fmla="*/ 5158 w 10000"/>
                <a:gd name="connsiteY3" fmla="*/ 6770 h 10000"/>
                <a:gd name="connsiteX4" fmla="*/ 1872 w 10000"/>
                <a:gd name="connsiteY4" fmla="*/ 7214 h 10000"/>
                <a:gd name="connsiteX5" fmla="*/ 0 w 10000"/>
                <a:gd name="connsiteY5" fmla="*/ 7602 h 10000"/>
                <a:gd name="connsiteX6" fmla="*/ 1844 w 10000"/>
                <a:gd name="connsiteY6" fmla="*/ 8149 h 10000"/>
                <a:gd name="connsiteX7" fmla="*/ 6088 w 10000"/>
                <a:gd name="connsiteY7" fmla="*/ 9133 h 10000"/>
                <a:gd name="connsiteX8" fmla="*/ 9697 w 10000"/>
                <a:gd name="connsiteY8" fmla="*/ 9988 h 10000"/>
                <a:gd name="connsiteX9" fmla="*/ 7887 w 10000"/>
                <a:gd name="connsiteY9" fmla="*/ 9070 h 10000"/>
                <a:gd name="connsiteX10" fmla="*/ 4738 w 10000"/>
                <a:gd name="connsiteY10" fmla="*/ 7445 h 10000"/>
                <a:gd name="connsiteX11" fmla="*/ 4738 w 10000"/>
                <a:gd name="connsiteY11" fmla="*/ 6770 h 10000"/>
                <a:gd name="connsiteX0" fmla="*/ 9391 w 10000"/>
                <a:gd name="connsiteY0" fmla="*/ 0 h 10000"/>
                <a:gd name="connsiteX1" fmla="*/ 8227 w 10000"/>
                <a:gd name="connsiteY1" fmla="*/ 4114 h 10000"/>
                <a:gd name="connsiteX2" fmla="*/ 6365 w 10000"/>
                <a:gd name="connsiteY2" fmla="*/ 5985 h 10000"/>
                <a:gd name="connsiteX3" fmla="*/ 5158 w 10000"/>
                <a:gd name="connsiteY3" fmla="*/ 6770 h 10000"/>
                <a:gd name="connsiteX4" fmla="*/ 1872 w 10000"/>
                <a:gd name="connsiteY4" fmla="*/ 7214 h 10000"/>
                <a:gd name="connsiteX5" fmla="*/ 0 w 10000"/>
                <a:gd name="connsiteY5" fmla="*/ 7602 h 10000"/>
                <a:gd name="connsiteX6" fmla="*/ 1844 w 10000"/>
                <a:gd name="connsiteY6" fmla="*/ 8149 h 10000"/>
                <a:gd name="connsiteX7" fmla="*/ 6088 w 10000"/>
                <a:gd name="connsiteY7" fmla="*/ 9133 h 10000"/>
                <a:gd name="connsiteX8" fmla="*/ 9697 w 10000"/>
                <a:gd name="connsiteY8" fmla="*/ 9988 h 10000"/>
                <a:gd name="connsiteX9" fmla="*/ 7887 w 10000"/>
                <a:gd name="connsiteY9" fmla="*/ 9070 h 10000"/>
                <a:gd name="connsiteX10" fmla="*/ 4738 w 10000"/>
                <a:gd name="connsiteY10" fmla="*/ 7445 h 10000"/>
                <a:gd name="connsiteX11" fmla="*/ 4738 w 10000"/>
                <a:gd name="connsiteY11" fmla="*/ 6770 h 10000"/>
                <a:gd name="connsiteX0" fmla="*/ 9391 w 10000"/>
                <a:gd name="connsiteY0" fmla="*/ 0 h 10000"/>
                <a:gd name="connsiteX1" fmla="*/ 8227 w 10000"/>
                <a:gd name="connsiteY1" fmla="*/ 4114 h 10000"/>
                <a:gd name="connsiteX2" fmla="*/ 5158 w 10000"/>
                <a:gd name="connsiteY2" fmla="*/ 6770 h 10000"/>
                <a:gd name="connsiteX3" fmla="*/ 1872 w 10000"/>
                <a:gd name="connsiteY3" fmla="*/ 7214 h 10000"/>
                <a:gd name="connsiteX4" fmla="*/ 0 w 10000"/>
                <a:gd name="connsiteY4" fmla="*/ 7602 h 10000"/>
                <a:gd name="connsiteX5" fmla="*/ 1844 w 10000"/>
                <a:gd name="connsiteY5" fmla="*/ 8149 h 10000"/>
                <a:gd name="connsiteX6" fmla="*/ 6088 w 10000"/>
                <a:gd name="connsiteY6" fmla="*/ 9133 h 10000"/>
                <a:gd name="connsiteX7" fmla="*/ 9697 w 10000"/>
                <a:gd name="connsiteY7" fmla="*/ 9988 h 10000"/>
                <a:gd name="connsiteX8" fmla="*/ 7887 w 10000"/>
                <a:gd name="connsiteY8" fmla="*/ 9070 h 10000"/>
                <a:gd name="connsiteX9" fmla="*/ 4738 w 10000"/>
                <a:gd name="connsiteY9" fmla="*/ 7445 h 10000"/>
                <a:gd name="connsiteX10" fmla="*/ 4738 w 10000"/>
                <a:gd name="connsiteY10" fmla="*/ 677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000" h="10000">
                  <a:moveTo>
                    <a:pt x="9391" y="0"/>
                  </a:moveTo>
                  <a:cubicBezTo>
                    <a:pt x="10000" y="2047"/>
                    <a:pt x="8932" y="2986"/>
                    <a:pt x="8227" y="4114"/>
                  </a:cubicBezTo>
                  <a:cubicBezTo>
                    <a:pt x="7522" y="5242"/>
                    <a:pt x="6217" y="6253"/>
                    <a:pt x="5158" y="6770"/>
                  </a:cubicBezTo>
                  <a:cubicBezTo>
                    <a:pt x="4099" y="7287"/>
                    <a:pt x="2707" y="7072"/>
                    <a:pt x="1872" y="7214"/>
                  </a:cubicBezTo>
                  <a:cubicBezTo>
                    <a:pt x="1037" y="7356"/>
                    <a:pt x="0" y="7445"/>
                    <a:pt x="0" y="7602"/>
                  </a:cubicBezTo>
                  <a:cubicBezTo>
                    <a:pt x="0" y="7754"/>
                    <a:pt x="790" y="7892"/>
                    <a:pt x="1844" y="8149"/>
                  </a:cubicBezTo>
                  <a:cubicBezTo>
                    <a:pt x="2853" y="8407"/>
                    <a:pt x="4786" y="8824"/>
                    <a:pt x="6088" y="9133"/>
                  </a:cubicBezTo>
                  <a:cubicBezTo>
                    <a:pt x="7396" y="9442"/>
                    <a:pt x="9412" y="10000"/>
                    <a:pt x="9697" y="9988"/>
                  </a:cubicBezTo>
                  <a:cubicBezTo>
                    <a:pt x="9983" y="9972"/>
                    <a:pt x="8734" y="9491"/>
                    <a:pt x="7887" y="9070"/>
                  </a:cubicBezTo>
                  <a:cubicBezTo>
                    <a:pt x="7021" y="8647"/>
                    <a:pt x="5241" y="7828"/>
                    <a:pt x="4738" y="7445"/>
                  </a:cubicBezTo>
                  <a:cubicBezTo>
                    <a:pt x="4207" y="7059"/>
                    <a:pt x="4833" y="6971"/>
                    <a:pt x="4738" y="6770"/>
                  </a:cubicBezTo>
                </a:path>
              </a:pathLst>
            </a:custGeom>
            <a:noFill/>
            <a:ln w="28575" cap="flat" cmpd="sng">
              <a:solidFill>
                <a:srgbClr val="FFFF00"/>
              </a:solidFill>
              <a:prstDash val="solid"/>
              <a:round/>
              <a:headEnd type="none" w="sm" len="sm"/>
              <a:tailEnd type="none" w="sm" len="sm"/>
            </a:ln>
          </p:spPr>
          <p:txBody>
            <a:bodyPr/>
            <a:lstStyle/>
            <a:p>
              <a:endParaRPr lang="el-GR"/>
            </a:p>
          </p:txBody>
        </p:sp>
        <p:sp>
          <p:nvSpPr>
            <p:cNvPr id="4" name="Freeform 21"/>
            <p:cNvSpPr>
              <a:spLocks/>
            </p:cNvSpPr>
            <p:nvPr/>
          </p:nvSpPr>
          <p:spPr bwMode="auto">
            <a:xfrm rot="21326996">
              <a:off x="5100557" y="1841430"/>
              <a:ext cx="218138" cy="735970"/>
            </a:xfrm>
            <a:custGeom>
              <a:avLst/>
              <a:gdLst>
                <a:gd name="T0" fmla="*/ 42 w 87"/>
                <a:gd name="T1" fmla="*/ 250 h 259"/>
                <a:gd name="T2" fmla="*/ 56 w 87"/>
                <a:gd name="T3" fmla="*/ 168 h 259"/>
                <a:gd name="T4" fmla="*/ 80 w 87"/>
                <a:gd name="T5" fmla="*/ 94 h 259"/>
                <a:gd name="T6" fmla="*/ 85 w 87"/>
                <a:gd name="T7" fmla="*/ 38 h 259"/>
                <a:gd name="T8" fmla="*/ 68 w 87"/>
                <a:gd name="T9" fmla="*/ 5 h 259"/>
                <a:gd name="T10" fmla="*/ 35 w 87"/>
                <a:gd name="T11" fmla="*/ 7 h 259"/>
                <a:gd name="T12" fmla="*/ 13 w 87"/>
                <a:gd name="T13" fmla="*/ 31 h 259"/>
                <a:gd name="T14" fmla="*/ 1 w 87"/>
                <a:gd name="T15" fmla="*/ 106 h 259"/>
                <a:gd name="T16" fmla="*/ 18 w 87"/>
                <a:gd name="T17" fmla="*/ 185 h 259"/>
                <a:gd name="T18" fmla="*/ 35 w 87"/>
                <a:gd name="T19" fmla="*/ 221 h 259"/>
                <a:gd name="T20" fmla="*/ 42 w 87"/>
                <a:gd name="T21" fmla="*/ 250 h 25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7"/>
                <a:gd name="T34" fmla="*/ 0 h 259"/>
                <a:gd name="T35" fmla="*/ 87 w 87"/>
                <a:gd name="T36" fmla="*/ 259 h 259"/>
                <a:gd name="connsiteX0" fmla="*/ 4828 w 10000"/>
                <a:gd name="connsiteY0" fmla="*/ 9653 h 10000"/>
                <a:gd name="connsiteX1" fmla="*/ 6437 w 10000"/>
                <a:gd name="connsiteY1" fmla="*/ 6486 h 10000"/>
                <a:gd name="connsiteX2" fmla="*/ 9770 w 10000"/>
                <a:gd name="connsiteY2" fmla="*/ 1467 h 10000"/>
                <a:gd name="connsiteX3" fmla="*/ 7816 w 10000"/>
                <a:gd name="connsiteY3" fmla="*/ 193 h 10000"/>
                <a:gd name="connsiteX4" fmla="*/ 4023 w 10000"/>
                <a:gd name="connsiteY4" fmla="*/ 270 h 10000"/>
                <a:gd name="connsiteX5" fmla="*/ 1494 w 10000"/>
                <a:gd name="connsiteY5" fmla="*/ 1197 h 10000"/>
                <a:gd name="connsiteX6" fmla="*/ 115 w 10000"/>
                <a:gd name="connsiteY6" fmla="*/ 4093 h 10000"/>
                <a:gd name="connsiteX7" fmla="*/ 2069 w 10000"/>
                <a:gd name="connsiteY7" fmla="*/ 7143 h 10000"/>
                <a:gd name="connsiteX8" fmla="*/ 4023 w 10000"/>
                <a:gd name="connsiteY8" fmla="*/ 8533 h 10000"/>
                <a:gd name="connsiteX9" fmla="*/ 4828 w 10000"/>
                <a:gd name="connsiteY9" fmla="*/ 9653 h 10000"/>
                <a:gd name="connsiteX0" fmla="*/ 4828 w 10000"/>
                <a:gd name="connsiteY0" fmla="*/ 9653 h 9763"/>
                <a:gd name="connsiteX1" fmla="*/ 6437 w 10000"/>
                <a:gd name="connsiteY1" fmla="*/ 6486 h 9763"/>
                <a:gd name="connsiteX2" fmla="*/ 9770 w 10000"/>
                <a:gd name="connsiteY2" fmla="*/ 1467 h 9763"/>
                <a:gd name="connsiteX3" fmla="*/ 7816 w 10000"/>
                <a:gd name="connsiteY3" fmla="*/ 193 h 9763"/>
                <a:gd name="connsiteX4" fmla="*/ 4023 w 10000"/>
                <a:gd name="connsiteY4" fmla="*/ 270 h 9763"/>
                <a:gd name="connsiteX5" fmla="*/ 1494 w 10000"/>
                <a:gd name="connsiteY5" fmla="*/ 1197 h 9763"/>
                <a:gd name="connsiteX6" fmla="*/ 115 w 10000"/>
                <a:gd name="connsiteY6" fmla="*/ 4093 h 9763"/>
                <a:gd name="connsiteX7" fmla="*/ 2069 w 10000"/>
                <a:gd name="connsiteY7" fmla="*/ 7143 h 9763"/>
                <a:gd name="connsiteX8" fmla="*/ 4828 w 10000"/>
                <a:gd name="connsiteY8" fmla="*/ 9653 h 9763"/>
                <a:gd name="connsiteX0" fmla="*/ 4828 w 10009"/>
                <a:gd name="connsiteY0" fmla="*/ 9887 h 10172"/>
                <a:gd name="connsiteX1" fmla="*/ 6380 w 10009"/>
                <a:gd name="connsiteY1" fmla="*/ 5607 h 10172"/>
                <a:gd name="connsiteX2" fmla="*/ 9770 w 10009"/>
                <a:gd name="connsiteY2" fmla="*/ 1503 h 10172"/>
                <a:gd name="connsiteX3" fmla="*/ 7816 w 10009"/>
                <a:gd name="connsiteY3" fmla="*/ 198 h 10172"/>
                <a:gd name="connsiteX4" fmla="*/ 4023 w 10009"/>
                <a:gd name="connsiteY4" fmla="*/ 277 h 10172"/>
                <a:gd name="connsiteX5" fmla="*/ 1494 w 10009"/>
                <a:gd name="connsiteY5" fmla="*/ 1226 h 10172"/>
                <a:gd name="connsiteX6" fmla="*/ 115 w 10009"/>
                <a:gd name="connsiteY6" fmla="*/ 4192 h 10172"/>
                <a:gd name="connsiteX7" fmla="*/ 2069 w 10009"/>
                <a:gd name="connsiteY7" fmla="*/ 7316 h 10172"/>
                <a:gd name="connsiteX8" fmla="*/ 4828 w 10009"/>
                <a:gd name="connsiteY8" fmla="*/ 9887 h 10172"/>
                <a:gd name="connsiteX0" fmla="*/ 4828 w 10750"/>
                <a:gd name="connsiteY0" fmla="*/ 9871 h 10156"/>
                <a:gd name="connsiteX1" fmla="*/ 6380 w 10750"/>
                <a:gd name="connsiteY1" fmla="*/ 5591 h 10156"/>
                <a:gd name="connsiteX2" fmla="*/ 10511 w 10750"/>
                <a:gd name="connsiteY2" fmla="*/ 1356 h 10156"/>
                <a:gd name="connsiteX3" fmla="*/ 7816 w 10750"/>
                <a:gd name="connsiteY3" fmla="*/ 182 h 10156"/>
                <a:gd name="connsiteX4" fmla="*/ 4023 w 10750"/>
                <a:gd name="connsiteY4" fmla="*/ 261 h 10156"/>
                <a:gd name="connsiteX5" fmla="*/ 1494 w 10750"/>
                <a:gd name="connsiteY5" fmla="*/ 1210 h 10156"/>
                <a:gd name="connsiteX6" fmla="*/ 115 w 10750"/>
                <a:gd name="connsiteY6" fmla="*/ 4176 h 10156"/>
                <a:gd name="connsiteX7" fmla="*/ 2069 w 10750"/>
                <a:gd name="connsiteY7" fmla="*/ 7300 h 10156"/>
                <a:gd name="connsiteX8" fmla="*/ 4828 w 10750"/>
                <a:gd name="connsiteY8" fmla="*/ 9871 h 1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750" h="10156">
                  <a:moveTo>
                    <a:pt x="4828" y="9871"/>
                  </a:moveTo>
                  <a:cubicBezTo>
                    <a:pt x="5547" y="9586"/>
                    <a:pt x="5433" y="7010"/>
                    <a:pt x="6380" y="5591"/>
                  </a:cubicBezTo>
                  <a:cubicBezTo>
                    <a:pt x="7327" y="4172"/>
                    <a:pt x="10272" y="2258"/>
                    <a:pt x="10511" y="1356"/>
                  </a:cubicBezTo>
                  <a:cubicBezTo>
                    <a:pt x="10750" y="455"/>
                    <a:pt x="8897" y="364"/>
                    <a:pt x="7816" y="182"/>
                  </a:cubicBezTo>
                  <a:cubicBezTo>
                    <a:pt x="6735" y="0"/>
                    <a:pt x="5057" y="103"/>
                    <a:pt x="4023" y="261"/>
                  </a:cubicBezTo>
                  <a:cubicBezTo>
                    <a:pt x="2989" y="419"/>
                    <a:pt x="2184" y="577"/>
                    <a:pt x="1494" y="1210"/>
                  </a:cubicBezTo>
                  <a:cubicBezTo>
                    <a:pt x="805" y="1843"/>
                    <a:pt x="0" y="3148"/>
                    <a:pt x="115" y="4176"/>
                  </a:cubicBezTo>
                  <a:cubicBezTo>
                    <a:pt x="230" y="5205"/>
                    <a:pt x="1284" y="6351"/>
                    <a:pt x="2069" y="7300"/>
                  </a:cubicBezTo>
                  <a:cubicBezTo>
                    <a:pt x="2854" y="8250"/>
                    <a:pt x="4110" y="10156"/>
                    <a:pt x="4828" y="9871"/>
                  </a:cubicBezTo>
                  <a:close/>
                </a:path>
              </a:pathLst>
            </a:custGeom>
            <a:noFill/>
            <a:ln w="28575" cap="flat" cmpd="sng">
              <a:solidFill>
                <a:srgbClr val="FFFF00"/>
              </a:solidFill>
              <a:prstDash val="solid"/>
              <a:round/>
              <a:headEnd type="none" w="sm" len="sm"/>
              <a:tailEnd type="none" w="sm" len="sm"/>
            </a:ln>
          </p:spPr>
          <p:txBody>
            <a:bodyPr/>
            <a:lstStyle/>
            <a:p>
              <a:endParaRPr lang="el-GR"/>
            </a:p>
          </p:txBody>
        </p:sp>
        <p:sp>
          <p:nvSpPr>
            <p:cNvPr id="5" name="Freeform 22"/>
            <p:cNvSpPr>
              <a:spLocks/>
            </p:cNvSpPr>
            <p:nvPr/>
          </p:nvSpPr>
          <p:spPr bwMode="auto">
            <a:xfrm rot="21326996">
              <a:off x="6030516" y="1306486"/>
              <a:ext cx="312232" cy="810590"/>
            </a:xfrm>
            <a:custGeom>
              <a:avLst/>
              <a:gdLst>
                <a:gd name="T0" fmla="*/ 130 w 130"/>
                <a:gd name="T1" fmla="*/ 202 h 262"/>
                <a:gd name="T2" fmla="*/ 108 w 130"/>
                <a:gd name="T3" fmla="*/ 248 h 262"/>
                <a:gd name="T4" fmla="*/ 53 w 130"/>
                <a:gd name="T5" fmla="*/ 248 h 262"/>
                <a:gd name="T6" fmla="*/ 7 w 130"/>
                <a:gd name="T7" fmla="*/ 161 h 262"/>
                <a:gd name="T8" fmla="*/ 12 w 130"/>
                <a:gd name="T9" fmla="*/ 0 h 262"/>
                <a:gd name="T10" fmla="*/ 0 60000 65536"/>
                <a:gd name="T11" fmla="*/ 0 60000 65536"/>
                <a:gd name="T12" fmla="*/ 0 60000 65536"/>
                <a:gd name="T13" fmla="*/ 0 60000 65536"/>
                <a:gd name="T14" fmla="*/ 0 60000 65536"/>
                <a:gd name="T15" fmla="*/ 0 w 130"/>
                <a:gd name="T16" fmla="*/ 0 h 262"/>
                <a:gd name="T17" fmla="*/ 130 w 130"/>
                <a:gd name="T18" fmla="*/ 262 h 262"/>
                <a:gd name="connsiteX0" fmla="*/ 9957 w 9957"/>
                <a:gd name="connsiteY0" fmla="*/ 7710 h 11153"/>
                <a:gd name="connsiteX1" fmla="*/ 8265 w 9957"/>
                <a:gd name="connsiteY1" fmla="*/ 9466 h 11153"/>
                <a:gd name="connsiteX2" fmla="*/ 3849 w 9957"/>
                <a:gd name="connsiteY2" fmla="*/ 10619 h 11153"/>
                <a:gd name="connsiteX3" fmla="*/ 495 w 9957"/>
                <a:gd name="connsiteY3" fmla="*/ 6145 h 11153"/>
                <a:gd name="connsiteX4" fmla="*/ 880 w 9957"/>
                <a:gd name="connsiteY4" fmla="*/ 0 h 11153"/>
                <a:gd name="connsiteX0" fmla="*/ 10000 w 10000"/>
                <a:gd name="connsiteY0" fmla="*/ 6913 h 9755"/>
                <a:gd name="connsiteX1" fmla="*/ 3866 w 10000"/>
                <a:gd name="connsiteY1" fmla="*/ 9521 h 9755"/>
                <a:gd name="connsiteX2" fmla="*/ 497 w 10000"/>
                <a:gd name="connsiteY2" fmla="*/ 5510 h 9755"/>
                <a:gd name="connsiteX3" fmla="*/ 884 w 10000"/>
                <a:gd name="connsiteY3" fmla="*/ 0 h 9755"/>
                <a:gd name="connsiteX0" fmla="*/ 10006 w 10006"/>
                <a:gd name="connsiteY0" fmla="*/ 7087 h 10825"/>
                <a:gd name="connsiteX1" fmla="*/ 3909 w 10006"/>
                <a:gd name="connsiteY1" fmla="*/ 10585 h 10825"/>
                <a:gd name="connsiteX2" fmla="*/ 503 w 10006"/>
                <a:gd name="connsiteY2" fmla="*/ 5648 h 10825"/>
                <a:gd name="connsiteX3" fmla="*/ 890 w 10006"/>
                <a:gd name="connsiteY3" fmla="*/ 0 h 10825"/>
                <a:gd name="connsiteX0" fmla="*/ 10006 w 10006"/>
                <a:gd name="connsiteY0" fmla="*/ 7087 h 10946"/>
                <a:gd name="connsiteX1" fmla="*/ 3909 w 10006"/>
                <a:gd name="connsiteY1" fmla="*/ 10585 h 10946"/>
                <a:gd name="connsiteX2" fmla="*/ 503 w 10006"/>
                <a:gd name="connsiteY2" fmla="*/ 5648 h 10946"/>
                <a:gd name="connsiteX3" fmla="*/ 890 w 10006"/>
                <a:gd name="connsiteY3" fmla="*/ 0 h 10946"/>
                <a:gd name="connsiteX0" fmla="*/ 9857 w 9857"/>
                <a:gd name="connsiteY0" fmla="*/ 10104 h 13963"/>
                <a:gd name="connsiteX1" fmla="*/ 3760 w 9857"/>
                <a:gd name="connsiteY1" fmla="*/ 13602 h 13963"/>
                <a:gd name="connsiteX2" fmla="*/ 354 w 9857"/>
                <a:gd name="connsiteY2" fmla="*/ 8665 h 13963"/>
                <a:gd name="connsiteX3" fmla="*/ 1633 w 9857"/>
                <a:gd name="connsiteY3" fmla="*/ 0 h 13963"/>
                <a:gd name="connsiteX0" fmla="*/ 12195 w 12195"/>
                <a:gd name="connsiteY0" fmla="*/ 8653 h 10149"/>
                <a:gd name="connsiteX1" fmla="*/ 3815 w 12195"/>
                <a:gd name="connsiteY1" fmla="*/ 9741 h 10149"/>
                <a:gd name="connsiteX2" fmla="*/ 359 w 12195"/>
                <a:gd name="connsiteY2" fmla="*/ 6206 h 10149"/>
                <a:gd name="connsiteX3" fmla="*/ 1657 w 12195"/>
                <a:gd name="connsiteY3" fmla="*/ 0 h 10149"/>
              </a:gdLst>
              <a:ahLst/>
              <a:cxnLst>
                <a:cxn ang="0">
                  <a:pos x="connsiteX0" y="connsiteY0"/>
                </a:cxn>
                <a:cxn ang="0">
                  <a:pos x="connsiteX1" y="connsiteY1"/>
                </a:cxn>
                <a:cxn ang="0">
                  <a:pos x="connsiteX2" y="connsiteY2"/>
                </a:cxn>
                <a:cxn ang="0">
                  <a:pos x="connsiteX3" y="connsiteY3"/>
                </a:cxn>
              </a:cxnLst>
              <a:rect l="l" t="t" r="r" b="b"/>
              <a:pathLst>
                <a:path w="12195" h="10149">
                  <a:moveTo>
                    <a:pt x="12195" y="8653"/>
                  </a:moveTo>
                  <a:cubicBezTo>
                    <a:pt x="10898" y="9051"/>
                    <a:pt x="5788" y="10149"/>
                    <a:pt x="3815" y="9741"/>
                  </a:cubicBezTo>
                  <a:cubicBezTo>
                    <a:pt x="1842" y="9333"/>
                    <a:pt x="719" y="7829"/>
                    <a:pt x="359" y="6206"/>
                  </a:cubicBezTo>
                  <a:cubicBezTo>
                    <a:pt x="0" y="4582"/>
                    <a:pt x="1187" y="1508"/>
                    <a:pt x="1657" y="0"/>
                  </a:cubicBezTo>
                </a:path>
              </a:pathLst>
            </a:custGeom>
            <a:noFill/>
            <a:ln w="28575" cap="flat" cmpd="sng">
              <a:solidFill>
                <a:srgbClr val="FFFF00"/>
              </a:solidFill>
              <a:prstDash val="solid"/>
              <a:round/>
              <a:headEnd type="none" w="sm" len="sm"/>
              <a:tailEnd type="none" w="sm" len="sm"/>
            </a:ln>
          </p:spPr>
          <p:txBody>
            <a:bodyPr/>
            <a:lstStyle/>
            <a:p>
              <a:endParaRPr lang="el-GR"/>
            </a:p>
          </p:txBody>
        </p:sp>
        <p:sp>
          <p:nvSpPr>
            <p:cNvPr id="6" name="Freeform 5"/>
            <p:cNvSpPr/>
            <p:nvPr/>
          </p:nvSpPr>
          <p:spPr>
            <a:xfrm rot="21326996">
              <a:off x="6803398" y="66598"/>
              <a:ext cx="675072" cy="3239863"/>
            </a:xfrm>
            <a:custGeom>
              <a:avLst/>
              <a:gdLst>
                <a:gd name="connsiteX0" fmla="*/ 198408 w 552091"/>
                <a:gd name="connsiteY0" fmla="*/ 0 h 2329132"/>
                <a:gd name="connsiteX1" fmla="*/ 172529 w 552091"/>
                <a:gd name="connsiteY1" fmla="*/ 439947 h 2329132"/>
                <a:gd name="connsiteX2" fmla="*/ 69012 w 552091"/>
                <a:gd name="connsiteY2" fmla="*/ 698740 h 2329132"/>
                <a:gd name="connsiteX3" fmla="*/ 336431 w 552091"/>
                <a:gd name="connsiteY3" fmla="*/ 1199072 h 2329132"/>
                <a:gd name="connsiteX4" fmla="*/ 552091 w 552091"/>
                <a:gd name="connsiteY4" fmla="*/ 1716657 h 2329132"/>
                <a:gd name="connsiteX5" fmla="*/ 345057 w 552091"/>
                <a:gd name="connsiteY5" fmla="*/ 1837427 h 2329132"/>
                <a:gd name="connsiteX6" fmla="*/ 103517 w 552091"/>
                <a:gd name="connsiteY6" fmla="*/ 1846053 h 2329132"/>
                <a:gd name="connsiteX7" fmla="*/ 43133 w 552091"/>
                <a:gd name="connsiteY7" fmla="*/ 2044461 h 2329132"/>
                <a:gd name="connsiteX8" fmla="*/ 172529 w 552091"/>
                <a:gd name="connsiteY8" fmla="*/ 2234242 h 2329132"/>
                <a:gd name="connsiteX9" fmla="*/ 0 w 552091"/>
                <a:gd name="connsiteY9" fmla="*/ 2329132 h 2329132"/>
                <a:gd name="connsiteX0" fmla="*/ 198408 w 552091"/>
                <a:gd name="connsiteY0" fmla="*/ 0 h 2329132"/>
                <a:gd name="connsiteX1" fmla="*/ 172529 w 552091"/>
                <a:gd name="connsiteY1" fmla="*/ 439947 h 2329132"/>
                <a:gd name="connsiteX2" fmla="*/ 69012 w 552091"/>
                <a:gd name="connsiteY2" fmla="*/ 698740 h 2329132"/>
                <a:gd name="connsiteX3" fmla="*/ 336431 w 552091"/>
                <a:gd name="connsiteY3" fmla="*/ 1199072 h 2329132"/>
                <a:gd name="connsiteX4" fmla="*/ 552091 w 552091"/>
                <a:gd name="connsiteY4" fmla="*/ 1716657 h 2329132"/>
                <a:gd name="connsiteX5" fmla="*/ 345057 w 552091"/>
                <a:gd name="connsiteY5" fmla="*/ 1837427 h 2329132"/>
                <a:gd name="connsiteX6" fmla="*/ 103517 w 552091"/>
                <a:gd name="connsiteY6" fmla="*/ 1846053 h 2329132"/>
                <a:gd name="connsiteX7" fmla="*/ 43133 w 552091"/>
                <a:gd name="connsiteY7" fmla="*/ 2044461 h 2329132"/>
                <a:gd name="connsiteX8" fmla="*/ 172529 w 552091"/>
                <a:gd name="connsiteY8" fmla="*/ 2234242 h 2329132"/>
                <a:gd name="connsiteX9" fmla="*/ 0 w 552091"/>
                <a:gd name="connsiteY9" fmla="*/ 2329132 h 2329132"/>
                <a:gd name="connsiteX0" fmla="*/ 198408 w 552091"/>
                <a:gd name="connsiteY0" fmla="*/ 0 h 2329132"/>
                <a:gd name="connsiteX1" fmla="*/ 172529 w 552091"/>
                <a:gd name="connsiteY1" fmla="*/ 439947 h 2329132"/>
                <a:gd name="connsiteX2" fmla="*/ 69012 w 552091"/>
                <a:gd name="connsiteY2" fmla="*/ 698740 h 2329132"/>
                <a:gd name="connsiteX3" fmla="*/ 336431 w 552091"/>
                <a:gd name="connsiteY3" fmla="*/ 1199072 h 2329132"/>
                <a:gd name="connsiteX4" fmla="*/ 552091 w 552091"/>
                <a:gd name="connsiteY4" fmla="*/ 1716657 h 2329132"/>
                <a:gd name="connsiteX5" fmla="*/ 345057 w 552091"/>
                <a:gd name="connsiteY5" fmla="*/ 1837427 h 2329132"/>
                <a:gd name="connsiteX6" fmla="*/ 103517 w 552091"/>
                <a:gd name="connsiteY6" fmla="*/ 1846053 h 2329132"/>
                <a:gd name="connsiteX7" fmla="*/ 43133 w 552091"/>
                <a:gd name="connsiteY7" fmla="*/ 2044461 h 2329132"/>
                <a:gd name="connsiteX8" fmla="*/ 172529 w 552091"/>
                <a:gd name="connsiteY8" fmla="*/ 2234242 h 2329132"/>
                <a:gd name="connsiteX9" fmla="*/ 0 w 552091"/>
                <a:gd name="connsiteY9" fmla="*/ 2329132 h 2329132"/>
                <a:gd name="connsiteX0" fmla="*/ 198408 w 553529"/>
                <a:gd name="connsiteY0" fmla="*/ 0 h 2329132"/>
                <a:gd name="connsiteX1" fmla="*/ 172529 w 553529"/>
                <a:gd name="connsiteY1" fmla="*/ 439947 h 2329132"/>
                <a:gd name="connsiteX2" fmla="*/ 69012 w 553529"/>
                <a:gd name="connsiteY2" fmla="*/ 698740 h 2329132"/>
                <a:gd name="connsiteX3" fmla="*/ 336431 w 553529"/>
                <a:gd name="connsiteY3" fmla="*/ 1199072 h 2329132"/>
                <a:gd name="connsiteX4" fmla="*/ 552091 w 553529"/>
                <a:gd name="connsiteY4" fmla="*/ 1716657 h 2329132"/>
                <a:gd name="connsiteX5" fmla="*/ 345057 w 553529"/>
                <a:gd name="connsiteY5" fmla="*/ 1837427 h 2329132"/>
                <a:gd name="connsiteX6" fmla="*/ 103517 w 553529"/>
                <a:gd name="connsiteY6" fmla="*/ 1846053 h 2329132"/>
                <a:gd name="connsiteX7" fmla="*/ 43133 w 553529"/>
                <a:gd name="connsiteY7" fmla="*/ 2044461 h 2329132"/>
                <a:gd name="connsiteX8" fmla="*/ 172529 w 553529"/>
                <a:gd name="connsiteY8" fmla="*/ 2234242 h 2329132"/>
                <a:gd name="connsiteX9" fmla="*/ 0 w 553529"/>
                <a:gd name="connsiteY9" fmla="*/ 2329132 h 2329132"/>
                <a:gd name="connsiteX0" fmla="*/ 198408 w 553529"/>
                <a:gd name="connsiteY0" fmla="*/ 0 h 2329132"/>
                <a:gd name="connsiteX1" fmla="*/ 172529 w 553529"/>
                <a:gd name="connsiteY1" fmla="*/ 439947 h 2329132"/>
                <a:gd name="connsiteX2" fmla="*/ 69012 w 553529"/>
                <a:gd name="connsiteY2" fmla="*/ 698740 h 2329132"/>
                <a:gd name="connsiteX3" fmla="*/ 336431 w 553529"/>
                <a:gd name="connsiteY3" fmla="*/ 1199072 h 2329132"/>
                <a:gd name="connsiteX4" fmla="*/ 552091 w 553529"/>
                <a:gd name="connsiteY4" fmla="*/ 1716657 h 2329132"/>
                <a:gd name="connsiteX5" fmla="*/ 345057 w 553529"/>
                <a:gd name="connsiteY5" fmla="*/ 1837427 h 2329132"/>
                <a:gd name="connsiteX6" fmla="*/ 103517 w 553529"/>
                <a:gd name="connsiteY6" fmla="*/ 1846053 h 2329132"/>
                <a:gd name="connsiteX7" fmla="*/ 43133 w 553529"/>
                <a:gd name="connsiteY7" fmla="*/ 2044461 h 2329132"/>
                <a:gd name="connsiteX8" fmla="*/ 172529 w 553529"/>
                <a:gd name="connsiteY8" fmla="*/ 2234242 h 2329132"/>
                <a:gd name="connsiteX9" fmla="*/ 0 w 553529"/>
                <a:gd name="connsiteY9" fmla="*/ 2329132 h 2329132"/>
                <a:gd name="connsiteX0" fmla="*/ 198408 w 553529"/>
                <a:gd name="connsiteY0" fmla="*/ 0 h 2329132"/>
                <a:gd name="connsiteX1" fmla="*/ 172529 w 553529"/>
                <a:gd name="connsiteY1" fmla="*/ 439947 h 2329132"/>
                <a:gd name="connsiteX2" fmla="*/ 69012 w 553529"/>
                <a:gd name="connsiteY2" fmla="*/ 698740 h 2329132"/>
                <a:gd name="connsiteX3" fmla="*/ 336431 w 553529"/>
                <a:gd name="connsiteY3" fmla="*/ 1199072 h 2329132"/>
                <a:gd name="connsiteX4" fmla="*/ 552091 w 553529"/>
                <a:gd name="connsiteY4" fmla="*/ 1716657 h 2329132"/>
                <a:gd name="connsiteX5" fmla="*/ 345057 w 553529"/>
                <a:gd name="connsiteY5" fmla="*/ 1837427 h 2329132"/>
                <a:gd name="connsiteX6" fmla="*/ 103517 w 553529"/>
                <a:gd name="connsiteY6" fmla="*/ 1846053 h 2329132"/>
                <a:gd name="connsiteX7" fmla="*/ 43133 w 553529"/>
                <a:gd name="connsiteY7" fmla="*/ 2044461 h 2329132"/>
                <a:gd name="connsiteX8" fmla="*/ 172529 w 553529"/>
                <a:gd name="connsiteY8" fmla="*/ 2234242 h 2329132"/>
                <a:gd name="connsiteX9" fmla="*/ 0 w 553529"/>
                <a:gd name="connsiteY9" fmla="*/ 2329132 h 2329132"/>
                <a:gd name="connsiteX0" fmla="*/ 198408 w 553529"/>
                <a:gd name="connsiteY0" fmla="*/ 0 h 2329132"/>
                <a:gd name="connsiteX1" fmla="*/ 172529 w 553529"/>
                <a:gd name="connsiteY1" fmla="*/ 439947 h 2329132"/>
                <a:gd name="connsiteX2" fmla="*/ 69012 w 553529"/>
                <a:gd name="connsiteY2" fmla="*/ 698740 h 2329132"/>
                <a:gd name="connsiteX3" fmla="*/ 336431 w 553529"/>
                <a:gd name="connsiteY3" fmla="*/ 1199072 h 2329132"/>
                <a:gd name="connsiteX4" fmla="*/ 552091 w 553529"/>
                <a:gd name="connsiteY4" fmla="*/ 1716657 h 2329132"/>
                <a:gd name="connsiteX5" fmla="*/ 345057 w 553529"/>
                <a:gd name="connsiteY5" fmla="*/ 1837427 h 2329132"/>
                <a:gd name="connsiteX6" fmla="*/ 103517 w 553529"/>
                <a:gd name="connsiteY6" fmla="*/ 1846053 h 2329132"/>
                <a:gd name="connsiteX7" fmla="*/ 43133 w 553529"/>
                <a:gd name="connsiteY7" fmla="*/ 2044461 h 2329132"/>
                <a:gd name="connsiteX8" fmla="*/ 172529 w 553529"/>
                <a:gd name="connsiteY8" fmla="*/ 2234242 h 2329132"/>
                <a:gd name="connsiteX9" fmla="*/ 0 w 553529"/>
                <a:gd name="connsiteY9" fmla="*/ 2329132 h 2329132"/>
                <a:gd name="connsiteX0" fmla="*/ 198408 w 553529"/>
                <a:gd name="connsiteY0" fmla="*/ 0 h 2329132"/>
                <a:gd name="connsiteX1" fmla="*/ 172529 w 553529"/>
                <a:gd name="connsiteY1" fmla="*/ 439947 h 2329132"/>
                <a:gd name="connsiteX2" fmla="*/ 69012 w 553529"/>
                <a:gd name="connsiteY2" fmla="*/ 698740 h 2329132"/>
                <a:gd name="connsiteX3" fmla="*/ 336431 w 553529"/>
                <a:gd name="connsiteY3" fmla="*/ 1199072 h 2329132"/>
                <a:gd name="connsiteX4" fmla="*/ 552091 w 553529"/>
                <a:gd name="connsiteY4" fmla="*/ 1716657 h 2329132"/>
                <a:gd name="connsiteX5" fmla="*/ 345057 w 553529"/>
                <a:gd name="connsiteY5" fmla="*/ 1837427 h 2329132"/>
                <a:gd name="connsiteX6" fmla="*/ 103517 w 553529"/>
                <a:gd name="connsiteY6" fmla="*/ 1846053 h 2329132"/>
                <a:gd name="connsiteX7" fmla="*/ 43133 w 553529"/>
                <a:gd name="connsiteY7" fmla="*/ 2044461 h 2329132"/>
                <a:gd name="connsiteX8" fmla="*/ 172529 w 553529"/>
                <a:gd name="connsiteY8" fmla="*/ 2234242 h 2329132"/>
                <a:gd name="connsiteX9" fmla="*/ 0 w 553529"/>
                <a:gd name="connsiteY9" fmla="*/ 2329132 h 2329132"/>
                <a:gd name="connsiteX0" fmla="*/ 206360 w 561481"/>
                <a:gd name="connsiteY0" fmla="*/ 0 h 2352986"/>
                <a:gd name="connsiteX1" fmla="*/ 180481 w 561481"/>
                <a:gd name="connsiteY1" fmla="*/ 439947 h 2352986"/>
                <a:gd name="connsiteX2" fmla="*/ 76964 w 561481"/>
                <a:gd name="connsiteY2" fmla="*/ 698740 h 2352986"/>
                <a:gd name="connsiteX3" fmla="*/ 344383 w 561481"/>
                <a:gd name="connsiteY3" fmla="*/ 1199072 h 2352986"/>
                <a:gd name="connsiteX4" fmla="*/ 560043 w 561481"/>
                <a:gd name="connsiteY4" fmla="*/ 1716657 h 2352986"/>
                <a:gd name="connsiteX5" fmla="*/ 353009 w 561481"/>
                <a:gd name="connsiteY5" fmla="*/ 1837427 h 2352986"/>
                <a:gd name="connsiteX6" fmla="*/ 111469 w 561481"/>
                <a:gd name="connsiteY6" fmla="*/ 1846053 h 2352986"/>
                <a:gd name="connsiteX7" fmla="*/ 51085 w 561481"/>
                <a:gd name="connsiteY7" fmla="*/ 2044461 h 2352986"/>
                <a:gd name="connsiteX8" fmla="*/ 180481 w 561481"/>
                <a:gd name="connsiteY8" fmla="*/ 2234242 h 2352986"/>
                <a:gd name="connsiteX9" fmla="*/ 0 w 561481"/>
                <a:gd name="connsiteY9" fmla="*/ 2352986 h 2352986"/>
                <a:gd name="connsiteX0" fmla="*/ 206360 w 561481"/>
                <a:gd name="connsiteY0" fmla="*/ 0 h 2352986"/>
                <a:gd name="connsiteX1" fmla="*/ 180481 w 561481"/>
                <a:gd name="connsiteY1" fmla="*/ 439947 h 2352986"/>
                <a:gd name="connsiteX2" fmla="*/ 76964 w 561481"/>
                <a:gd name="connsiteY2" fmla="*/ 698740 h 2352986"/>
                <a:gd name="connsiteX3" fmla="*/ 344383 w 561481"/>
                <a:gd name="connsiteY3" fmla="*/ 1199072 h 2352986"/>
                <a:gd name="connsiteX4" fmla="*/ 560043 w 561481"/>
                <a:gd name="connsiteY4" fmla="*/ 1716657 h 2352986"/>
                <a:gd name="connsiteX5" fmla="*/ 353009 w 561481"/>
                <a:gd name="connsiteY5" fmla="*/ 1837427 h 2352986"/>
                <a:gd name="connsiteX6" fmla="*/ 111469 w 561481"/>
                <a:gd name="connsiteY6" fmla="*/ 1846053 h 2352986"/>
                <a:gd name="connsiteX7" fmla="*/ 51085 w 561481"/>
                <a:gd name="connsiteY7" fmla="*/ 2044461 h 2352986"/>
                <a:gd name="connsiteX8" fmla="*/ 152651 w 561481"/>
                <a:gd name="connsiteY8" fmla="*/ 2210388 h 2352986"/>
                <a:gd name="connsiteX9" fmla="*/ 0 w 561481"/>
                <a:gd name="connsiteY9" fmla="*/ 2352986 h 2352986"/>
                <a:gd name="connsiteX0" fmla="*/ 206360 w 561481"/>
                <a:gd name="connsiteY0" fmla="*/ 0 h 2352986"/>
                <a:gd name="connsiteX1" fmla="*/ 180481 w 561481"/>
                <a:gd name="connsiteY1" fmla="*/ 439947 h 2352986"/>
                <a:gd name="connsiteX2" fmla="*/ 76964 w 561481"/>
                <a:gd name="connsiteY2" fmla="*/ 698740 h 2352986"/>
                <a:gd name="connsiteX3" fmla="*/ 344383 w 561481"/>
                <a:gd name="connsiteY3" fmla="*/ 1199072 h 2352986"/>
                <a:gd name="connsiteX4" fmla="*/ 560043 w 561481"/>
                <a:gd name="connsiteY4" fmla="*/ 1716657 h 2352986"/>
                <a:gd name="connsiteX5" fmla="*/ 353009 w 561481"/>
                <a:gd name="connsiteY5" fmla="*/ 1837427 h 2352986"/>
                <a:gd name="connsiteX6" fmla="*/ 111469 w 561481"/>
                <a:gd name="connsiteY6" fmla="*/ 1846053 h 2352986"/>
                <a:gd name="connsiteX7" fmla="*/ 51085 w 561481"/>
                <a:gd name="connsiteY7" fmla="*/ 2044461 h 2352986"/>
                <a:gd name="connsiteX8" fmla="*/ 152651 w 561481"/>
                <a:gd name="connsiteY8" fmla="*/ 2210388 h 2352986"/>
                <a:gd name="connsiteX9" fmla="*/ 0 w 561481"/>
                <a:gd name="connsiteY9" fmla="*/ 2352986 h 2352986"/>
                <a:gd name="connsiteX0" fmla="*/ 206360 w 561481"/>
                <a:gd name="connsiteY0" fmla="*/ 0 h 2352986"/>
                <a:gd name="connsiteX1" fmla="*/ 180481 w 561481"/>
                <a:gd name="connsiteY1" fmla="*/ 439947 h 2352986"/>
                <a:gd name="connsiteX2" fmla="*/ 76964 w 561481"/>
                <a:gd name="connsiteY2" fmla="*/ 698740 h 2352986"/>
                <a:gd name="connsiteX3" fmla="*/ 344383 w 561481"/>
                <a:gd name="connsiteY3" fmla="*/ 1199072 h 2352986"/>
                <a:gd name="connsiteX4" fmla="*/ 560043 w 561481"/>
                <a:gd name="connsiteY4" fmla="*/ 1716657 h 2352986"/>
                <a:gd name="connsiteX5" fmla="*/ 353009 w 561481"/>
                <a:gd name="connsiteY5" fmla="*/ 1837427 h 2352986"/>
                <a:gd name="connsiteX6" fmla="*/ 111469 w 561481"/>
                <a:gd name="connsiteY6" fmla="*/ 1846053 h 2352986"/>
                <a:gd name="connsiteX7" fmla="*/ 78915 w 561481"/>
                <a:gd name="connsiteY7" fmla="*/ 2044461 h 2352986"/>
                <a:gd name="connsiteX8" fmla="*/ 152651 w 561481"/>
                <a:gd name="connsiteY8" fmla="*/ 2210388 h 2352986"/>
                <a:gd name="connsiteX9" fmla="*/ 0 w 561481"/>
                <a:gd name="connsiteY9" fmla="*/ 2352986 h 2352986"/>
                <a:gd name="connsiteX0" fmla="*/ 206360 w 561481"/>
                <a:gd name="connsiteY0" fmla="*/ 0 h 2352986"/>
                <a:gd name="connsiteX1" fmla="*/ 180481 w 561481"/>
                <a:gd name="connsiteY1" fmla="*/ 439947 h 2352986"/>
                <a:gd name="connsiteX2" fmla="*/ 76964 w 561481"/>
                <a:gd name="connsiteY2" fmla="*/ 698740 h 2352986"/>
                <a:gd name="connsiteX3" fmla="*/ 344383 w 561481"/>
                <a:gd name="connsiteY3" fmla="*/ 1199072 h 2352986"/>
                <a:gd name="connsiteX4" fmla="*/ 560043 w 561481"/>
                <a:gd name="connsiteY4" fmla="*/ 1716657 h 2352986"/>
                <a:gd name="connsiteX5" fmla="*/ 353009 w 561481"/>
                <a:gd name="connsiteY5" fmla="*/ 1837427 h 2352986"/>
                <a:gd name="connsiteX6" fmla="*/ 135323 w 561481"/>
                <a:gd name="connsiteY6" fmla="*/ 1857980 h 2352986"/>
                <a:gd name="connsiteX7" fmla="*/ 78915 w 561481"/>
                <a:gd name="connsiteY7" fmla="*/ 2044461 h 2352986"/>
                <a:gd name="connsiteX8" fmla="*/ 152651 w 561481"/>
                <a:gd name="connsiteY8" fmla="*/ 2210388 h 2352986"/>
                <a:gd name="connsiteX9" fmla="*/ 0 w 561481"/>
                <a:gd name="connsiteY9" fmla="*/ 2352986 h 2352986"/>
                <a:gd name="connsiteX0" fmla="*/ 206360 w 594886"/>
                <a:gd name="connsiteY0" fmla="*/ 0 h 2352986"/>
                <a:gd name="connsiteX1" fmla="*/ 180481 w 594886"/>
                <a:gd name="connsiteY1" fmla="*/ 439947 h 2352986"/>
                <a:gd name="connsiteX2" fmla="*/ 76964 w 594886"/>
                <a:gd name="connsiteY2" fmla="*/ 698740 h 2352986"/>
                <a:gd name="connsiteX3" fmla="*/ 344383 w 594886"/>
                <a:gd name="connsiteY3" fmla="*/ 1199072 h 2352986"/>
                <a:gd name="connsiteX4" fmla="*/ 560043 w 594886"/>
                <a:gd name="connsiteY4" fmla="*/ 1716657 h 2352986"/>
                <a:gd name="connsiteX5" fmla="*/ 135323 w 594886"/>
                <a:gd name="connsiteY5" fmla="*/ 1857980 h 2352986"/>
                <a:gd name="connsiteX6" fmla="*/ 78915 w 594886"/>
                <a:gd name="connsiteY6" fmla="*/ 2044461 h 2352986"/>
                <a:gd name="connsiteX7" fmla="*/ 152651 w 594886"/>
                <a:gd name="connsiteY7" fmla="*/ 2210388 h 2352986"/>
                <a:gd name="connsiteX8" fmla="*/ 0 w 594886"/>
                <a:gd name="connsiteY8" fmla="*/ 2352986 h 2352986"/>
                <a:gd name="connsiteX0" fmla="*/ 206360 w 499470"/>
                <a:gd name="connsiteY0" fmla="*/ 0 h 2352986"/>
                <a:gd name="connsiteX1" fmla="*/ 180481 w 499470"/>
                <a:gd name="connsiteY1" fmla="*/ 439947 h 2352986"/>
                <a:gd name="connsiteX2" fmla="*/ 76964 w 499470"/>
                <a:gd name="connsiteY2" fmla="*/ 698740 h 2352986"/>
                <a:gd name="connsiteX3" fmla="*/ 344383 w 499470"/>
                <a:gd name="connsiteY3" fmla="*/ 1199072 h 2352986"/>
                <a:gd name="connsiteX4" fmla="*/ 464627 w 499470"/>
                <a:gd name="connsiteY4" fmla="*/ 1704730 h 2352986"/>
                <a:gd name="connsiteX5" fmla="*/ 135323 w 499470"/>
                <a:gd name="connsiteY5" fmla="*/ 1857980 h 2352986"/>
                <a:gd name="connsiteX6" fmla="*/ 78915 w 499470"/>
                <a:gd name="connsiteY6" fmla="*/ 2044461 h 2352986"/>
                <a:gd name="connsiteX7" fmla="*/ 152651 w 499470"/>
                <a:gd name="connsiteY7" fmla="*/ 2210388 h 2352986"/>
                <a:gd name="connsiteX8" fmla="*/ 0 w 499470"/>
                <a:gd name="connsiteY8" fmla="*/ 2352986 h 2352986"/>
                <a:gd name="connsiteX0" fmla="*/ 206360 w 499470"/>
                <a:gd name="connsiteY0" fmla="*/ 0 h 2352986"/>
                <a:gd name="connsiteX1" fmla="*/ 180481 w 499470"/>
                <a:gd name="connsiteY1" fmla="*/ 439947 h 2352986"/>
                <a:gd name="connsiteX2" fmla="*/ 96842 w 499470"/>
                <a:gd name="connsiteY2" fmla="*/ 754399 h 2352986"/>
                <a:gd name="connsiteX3" fmla="*/ 344383 w 499470"/>
                <a:gd name="connsiteY3" fmla="*/ 1199072 h 2352986"/>
                <a:gd name="connsiteX4" fmla="*/ 464627 w 499470"/>
                <a:gd name="connsiteY4" fmla="*/ 1704730 h 2352986"/>
                <a:gd name="connsiteX5" fmla="*/ 135323 w 499470"/>
                <a:gd name="connsiteY5" fmla="*/ 1857980 h 2352986"/>
                <a:gd name="connsiteX6" fmla="*/ 78915 w 499470"/>
                <a:gd name="connsiteY6" fmla="*/ 2044461 h 2352986"/>
                <a:gd name="connsiteX7" fmla="*/ 152651 w 499470"/>
                <a:gd name="connsiteY7" fmla="*/ 2210388 h 2352986"/>
                <a:gd name="connsiteX8" fmla="*/ 0 w 499470"/>
                <a:gd name="connsiteY8" fmla="*/ 2352986 h 2352986"/>
                <a:gd name="connsiteX0" fmla="*/ 206360 w 499470"/>
                <a:gd name="connsiteY0" fmla="*/ 0 h 2352986"/>
                <a:gd name="connsiteX1" fmla="*/ 180481 w 499470"/>
                <a:gd name="connsiteY1" fmla="*/ 439947 h 2352986"/>
                <a:gd name="connsiteX2" fmla="*/ 96842 w 499470"/>
                <a:gd name="connsiteY2" fmla="*/ 754399 h 2352986"/>
                <a:gd name="connsiteX3" fmla="*/ 344383 w 499470"/>
                <a:gd name="connsiteY3" fmla="*/ 1199072 h 2352986"/>
                <a:gd name="connsiteX4" fmla="*/ 464627 w 499470"/>
                <a:gd name="connsiteY4" fmla="*/ 1704730 h 2352986"/>
                <a:gd name="connsiteX5" fmla="*/ 135323 w 499470"/>
                <a:gd name="connsiteY5" fmla="*/ 1857980 h 2352986"/>
                <a:gd name="connsiteX6" fmla="*/ 78915 w 499470"/>
                <a:gd name="connsiteY6" fmla="*/ 2044461 h 2352986"/>
                <a:gd name="connsiteX7" fmla="*/ 152651 w 499470"/>
                <a:gd name="connsiteY7" fmla="*/ 2210388 h 2352986"/>
                <a:gd name="connsiteX8" fmla="*/ 0 w 499470"/>
                <a:gd name="connsiteY8" fmla="*/ 2352986 h 2352986"/>
                <a:gd name="connsiteX0" fmla="*/ 218287 w 499470"/>
                <a:gd name="connsiteY0" fmla="*/ 0 h 2531890"/>
                <a:gd name="connsiteX1" fmla="*/ 180481 w 499470"/>
                <a:gd name="connsiteY1" fmla="*/ 618851 h 2531890"/>
                <a:gd name="connsiteX2" fmla="*/ 96842 w 499470"/>
                <a:gd name="connsiteY2" fmla="*/ 933303 h 2531890"/>
                <a:gd name="connsiteX3" fmla="*/ 344383 w 499470"/>
                <a:gd name="connsiteY3" fmla="*/ 1377976 h 2531890"/>
                <a:gd name="connsiteX4" fmla="*/ 464627 w 499470"/>
                <a:gd name="connsiteY4" fmla="*/ 1883634 h 2531890"/>
                <a:gd name="connsiteX5" fmla="*/ 135323 w 499470"/>
                <a:gd name="connsiteY5" fmla="*/ 2036884 h 2531890"/>
                <a:gd name="connsiteX6" fmla="*/ 78915 w 499470"/>
                <a:gd name="connsiteY6" fmla="*/ 2223365 h 2531890"/>
                <a:gd name="connsiteX7" fmla="*/ 152651 w 499470"/>
                <a:gd name="connsiteY7" fmla="*/ 2389292 h 2531890"/>
                <a:gd name="connsiteX8" fmla="*/ 0 w 499470"/>
                <a:gd name="connsiteY8" fmla="*/ 2531890 h 2531890"/>
                <a:gd name="connsiteX0" fmla="*/ 218287 w 499470"/>
                <a:gd name="connsiteY0" fmla="*/ 0 h 2531890"/>
                <a:gd name="connsiteX1" fmla="*/ 180481 w 499470"/>
                <a:gd name="connsiteY1" fmla="*/ 618851 h 2531890"/>
                <a:gd name="connsiteX2" fmla="*/ 96842 w 499470"/>
                <a:gd name="connsiteY2" fmla="*/ 933303 h 2531890"/>
                <a:gd name="connsiteX3" fmla="*/ 344383 w 499470"/>
                <a:gd name="connsiteY3" fmla="*/ 1377976 h 2531890"/>
                <a:gd name="connsiteX4" fmla="*/ 464627 w 499470"/>
                <a:gd name="connsiteY4" fmla="*/ 1883634 h 2531890"/>
                <a:gd name="connsiteX5" fmla="*/ 135323 w 499470"/>
                <a:gd name="connsiteY5" fmla="*/ 2036884 h 2531890"/>
                <a:gd name="connsiteX6" fmla="*/ 78915 w 499470"/>
                <a:gd name="connsiteY6" fmla="*/ 2223365 h 2531890"/>
                <a:gd name="connsiteX7" fmla="*/ 152651 w 499470"/>
                <a:gd name="connsiteY7" fmla="*/ 2389292 h 2531890"/>
                <a:gd name="connsiteX8" fmla="*/ 0 w 499470"/>
                <a:gd name="connsiteY8" fmla="*/ 2531890 h 2531890"/>
                <a:gd name="connsiteX0" fmla="*/ 218287 w 551153"/>
                <a:gd name="connsiteY0" fmla="*/ 0 h 2531890"/>
                <a:gd name="connsiteX1" fmla="*/ 180481 w 551153"/>
                <a:gd name="connsiteY1" fmla="*/ 618851 h 2531890"/>
                <a:gd name="connsiteX2" fmla="*/ 96842 w 551153"/>
                <a:gd name="connsiteY2" fmla="*/ 933303 h 2531890"/>
                <a:gd name="connsiteX3" fmla="*/ 344383 w 551153"/>
                <a:gd name="connsiteY3" fmla="*/ 1377976 h 2531890"/>
                <a:gd name="connsiteX4" fmla="*/ 516310 w 551153"/>
                <a:gd name="connsiteY4" fmla="*/ 1879659 h 2531890"/>
                <a:gd name="connsiteX5" fmla="*/ 135323 w 551153"/>
                <a:gd name="connsiteY5" fmla="*/ 2036884 h 2531890"/>
                <a:gd name="connsiteX6" fmla="*/ 78915 w 551153"/>
                <a:gd name="connsiteY6" fmla="*/ 2223365 h 2531890"/>
                <a:gd name="connsiteX7" fmla="*/ 152651 w 551153"/>
                <a:gd name="connsiteY7" fmla="*/ 2389292 h 2531890"/>
                <a:gd name="connsiteX8" fmla="*/ 0 w 551153"/>
                <a:gd name="connsiteY8" fmla="*/ 2531890 h 2531890"/>
                <a:gd name="connsiteX0" fmla="*/ 218287 w 531275"/>
                <a:gd name="connsiteY0" fmla="*/ 0 h 2531890"/>
                <a:gd name="connsiteX1" fmla="*/ 180481 w 531275"/>
                <a:gd name="connsiteY1" fmla="*/ 618851 h 2531890"/>
                <a:gd name="connsiteX2" fmla="*/ 96842 w 531275"/>
                <a:gd name="connsiteY2" fmla="*/ 933303 h 2531890"/>
                <a:gd name="connsiteX3" fmla="*/ 344383 w 531275"/>
                <a:gd name="connsiteY3" fmla="*/ 1377976 h 2531890"/>
                <a:gd name="connsiteX4" fmla="*/ 516310 w 531275"/>
                <a:gd name="connsiteY4" fmla="*/ 1879659 h 2531890"/>
                <a:gd name="connsiteX5" fmla="*/ 135323 w 531275"/>
                <a:gd name="connsiteY5" fmla="*/ 2036884 h 2531890"/>
                <a:gd name="connsiteX6" fmla="*/ 78915 w 531275"/>
                <a:gd name="connsiteY6" fmla="*/ 2223365 h 2531890"/>
                <a:gd name="connsiteX7" fmla="*/ 152651 w 531275"/>
                <a:gd name="connsiteY7" fmla="*/ 2389292 h 2531890"/>
                <a:gd name="connsiteX8" fmla="*/ 0 w 531275"/>
                <a:gd name="connsiteY8" fmla="*/ 2531890 h 2531890"/>
                <a:gd name="connsiteX0" fmla="*/ 218287 w 548503"/>
                <a:gd name="connsiteY0" fmla="*/ 0 h 2531890"/>
                <a:gd name="connsiteX1" fmla="*/ 180481 w 548503"/>
                <a:gd name="connsiteY1" fmla="*/ 618851 h 2531890"/>
                <a:gd name="connsiteX2" fmla="*/ 96842 w 548503"/>
                <a:gd name="connsiteY2" fmla="*/ 933303 h 2531890"/>
                <a:gd name="connsiteX3" fmla="*/ 328480 w 548503"/>
                <a:gd name="connsiteY3" fmla="*/ 1385928 h 2531890"/>
                <a:gd name="connsiteX4" fmla="*/ 516310 w 548503"/>
                <a:gd name="connsiteY4" fmla="*/ 1879659 h 2531890"/>
                <a:gd name="connsiteX5" fmla="*/ 135323 w 548503"/>
                <a:gd name="connsiteY5" fmla="*/ 2036884 h 2531890"/>
                <a:gd name="connsiteX6" fmla="*/ 78915 w 548503"/>
                <a:gd name="connsiteY6" fmla="*/ 2223365 h 2531890"/>
                <a:gd name="connsiteX7" fmla="*/ 152651 w 548503"/>
                <a:gd name="connsiteY7" fmla="*/ 2389292 h 2531890"/>
                <a:gd name="connsiteX8" fmla="*/ 0 w 548503"/>
                <a:gd name="connsiteY8" fmla="*/ 2531890 h 2531890"/>
                <a:gd name="connsiteX0" fmla="*/ 218287 w 548503"/>
                <a:gd name="connsiteY0" fmla="*/ 0 h 2531890"/>
                <a:gd name="connsiteX1" fmla="*/ 180481 w 548503"/>
                <a:gd name="connsiteY1" fmla="*/ 618851 h 2531890"/>
                <a:gd name="connsiteX2" fmla="*/ 96842 w 548503"/>
                <a:gd name="connsiteY2" fmla="*/ 933303 h 2531890"/>
                <a:gd name="connsiteX3" fmla="*/ 328480 w 548503"/>
                <a:gd name="connsiteY3" fmla="*/ 1385928 h 2531890"/>
                <a:gd name="connsiteX4" fmla="*/ 516310 w 548503"/>
                <a:gd name="connsiteY4" fmla="*/ 1879659 h 2531890"/>
                <a:gd name="connsiteX5" fmla="*/ 135323 w 548503"/>
                <a:gd name="connsiteY5" fmla="*/ 2036884 h 2531890"/>
                <a:gd name="connsiteX6" fmla="*/ 78915 w 548503"/>
                <a:gd name="connsiteY6" fmla="*/ 2223365 h 2531890"/>
                <a:gd name="connsiteX7" fmla="*/ 152651 w 548503"/>
                <a:gd name="connsiteY7" fmla="*/ 2389292 h 2531890"/>
                <a:gd name="connsiteX8" fmla="*/ 0 w 548503"/>
                <a:gd name="connsiteY8" fmla="*/ 2531890 h 2531890"/>
                <a:gd name="connsiteX0" fmla="*/ 218287 w 520673"/>
                <a:gd name="connsiteY0" fmla="*/ 0 h 2531890"/>
                <a:gd name="connsiteX1" fmla="*/ 180481 w 520673"/>
                <a:gd name="connsiteY1" fmla="*/ 618851 h 2531890"/>
                <a:gd name="connsiteX2" fmla="*/ 96842 w 520673"/>
                <a:gd name="connsiteY2" fmla="*/ 933303 h 2531890"/>
                <a:gd name="connsiteX3" fmla="*/ 328480 w 520673"/>
                <a:gd name="connsiteY3" fmla="*/ 1385928 h 2531890"/>
                <a:gd name="connsiteX4" fmla="*/ 488480 w 520673"/>
                <a:gd name="connsiteY4" fmla="*/ 1867732 h 2531890"/>
                <a:gd name="connsiteX5" fmla="*/ 135323 w 520673"/>
                <a:gd name="connsiteY5" fmla="*/ 2036884 h 2531890"/>
                <a:gd name="connsiteX6" fmla="*/ 78915 w 520673"/>
                <a:gd name="connsiteY6" fmla="*/ 2223365 h 2531890"/>
                <a:gd name="connsiteX7" fmla="*/ 152651 w 520673"/>
                <a:gd name="connsiteY7" fmla="*/ 2389292 h 2531890"/>
                <a:gd name="connsiteX8" fmla="*/ 0 w 520673"/>
                <a:gd name="connsiteY8" fmla="*/ 2531890 h 2531890"/>
                <a:gd name="connsiteX0" fmla="*/ 275688 w 578074"/>
                <a:gd name="connsiteY0" fmla="*/ 0 h 2561714"/>
                <a:gd name="connsiteX1" fmla="*/ 237882 w 578074"/>
                <a:gd name="connsiteY1" fmla="*/ 618851 h 2561714"/>
                <a:gd name="connsiteX2" fmla="*/ 154243 w 578074"/>
                <a:gd name="connsiteY2" fmla="*/ 933303 h 2561714"/>
                <a:gd name="connsiteX3" fmla="*/ 385881 w 578074"/>
                <a:gd name="connsiteY3" fmla="*/ 1385928 h 2561714"/>
                <a:gd name="connsiteX4" fmla="*/ 545881 w 578074"/>
                <a:gd name="connsiteY4" fmla="*/ 1867732 h 2561714"/>
                <a:gd name="connsiteX5" fmla="*/ 192724 w 578074"/>
                <a:gd name="connsiteY5" fmla="*/ 2036884 h 2561714"/>
                <a:gd name="connsiteX6" fmla="*/ 136316 w 578074"/>
                <a:gd name="connsiteY6" fmla="*/ 2223365 h 2561714"/>
                <a:gd name="connsiteX7" fmla="*/ 210052 w 578074"/>
                <a:gd name="connsiteY7" fmla="*/ 2389292 h 2561714"/>
                <a:gd name="connsiteX8" fmla="*/ 0 w 578074"/>
                <a:gd name="connsiteY8" fmla="*/ 2561714 h 2561714"/>
                <a:gd name="connsiteX0" fmla="*/ 275688 w 578074"/>
                <a:gd name="connsiteY0" fmla="*/ 0 h 2561714"/>
                <a:gd name="connsiteX1" fmla="*/ 237882 w 578074"/>
                <a:gd name="connsiteY1" fmla="*/ 618851 h 2561714"/>
                <a:gd name="connsiteX2" fmla="*/ 154243 w 578074"/>
                <a:gd name="connsiteY2" fmla="*/ 933303 h 2561714"/>
                <a:gd name="connsiteX3" fmla="*/ 385881 w 578074"/>
                <a:gd name="connsiteY3" fmla="*/ 1385928 h 2561714"/>
                <a:gd name="connsiteX4" fmla="*/ 545881 w 578074"/>
                <a:gd name="connsiteY4" fmla="*/ 1867732 h 2561714"/>
                <a:gd name="connsiteX5" fmla="*/ 192724 w 578074"/>
                <a:gd name="connsiteY5" fmla="*/ 2036884 h 2561714"/>
                <a:gd name="connsiteX6" fmla="*/ 136316 w 578074"/>
                <a:gd name="connsiteY6" fmla="*/ 2223365 h 2561714"/>
                <a:gd name="connsiteX7" fmla="*/ 188730 w 578074"/>
                <a:gd name="connsiteY7" fmla="*/ 2397914 h 2561714"/>
                <a:gd name="connsiteX8" fmla="*/ 0 w 578074"/>
                <a:gd name="connsiteY8" fmla="*/ 2561714 h 2561714"/>
                <a:gd name="connsiteX0" fmla="*/ 275688 w 578074"/>
                <a:gd name="connsiteY0" fmla="*/ 0 h 2561714"/>
                <a:gd name="connsiteX1" fmla="*/ 237882 w 578074"/>
                <a:gd name="connsiteY1" fmla="*/ 618851 h 2561714"/>
                <a:gd name="connsiteX2" fmla="*/ 154243 w 578074"/>
                <a:gd name="connsiteY2" fmla="*/ 933303 h 2561714"/>
                <a:gd name="connsiteX3" fmla="*/ 385881 w 578074"/>
                <a:gd name="connsiteY3" fmla="*/ 1385928 h 2561714"/>
                <a:gd name="connsiteX4" fmla="*/ 545881 w 578074"/>
                <a:gd name="connsiteY4" fmla="*/ 1867732 h 2561714"/>
                <a:gd name="connsiteX5" fmla="*/ 192724 w 578074"/>
                <a:gd name="connsiteY5" fmla="*/ 2036884 h 2561714"/>
                <a:gd name="connsiteX6" fmla="*/ 136316 w 578074"/>
                <a:gd name="connsiteY6" fmla="*/ 2223365 h 2561714"/>
                <a:gd name="connsiteX7" fmla="*/ 188730 w 578074"/>
                <a:gd name="connsiteY7" fmla="*/ 2397914 h 2561714"/>
                <a:gd name="connsiteX8" fmla="*/ 0 w 578074"/>
                <a:gd name="connsiteY8" fmla="*/ 2561714 h 2561714"/>
                <a:gd name="connsiteX0" fmla="*/ 275688 w 573996"/>
                <a:gd name="connsiteY0" fmla="*/ 0 h 2561714"/>
                <a:gd name="connsiteX1" fmla="*/ 237882 w 573996"/>
                <a:gd name="connsiteY1" fmla="*/ 618851 h 2561714"/>
                <a:gd name="connsiteX2" fmla="*/ 154243 w 573996"/>
                <a:gd name="connsiteY2" fmla="*/ 933303 h 2561714"/>
                <a:gd name="connsiteX3" fmla="*/ 385881 w 573996"/>
                <a:gd name="connsiteY3" fmla="*/ 1385928 h 2561714"/>
                <a:gd name="connsiteX4" fmla="*/ 545881 w 573996"/>
                <a:gd name="connsiteY4" fmla="*/ 1867732 h 2561714"/>
                <a:gd name="connsiteX5" fmla="*/ 217191 w 573996"/>
                <a:gd name="connsiteY5" fmla="*/ 2031953 h 2561714"/>
                <a:gd name="connsiteX6" fmla="*/ 136316 w 573996"/>
                <a:gd name="connsiteY6" fmla="*/ 2223365 h 2561714"/>
                <a:gd name="connsiteX7" fmla="*/ 188730 w 573996"/>
                <a:gd name="connsiteY7" fmla="*/ 2397914 h 2561714"/>
                <a:gd name="connsiteX8" fmla="*/ 0 w 573996"/>
                <a:gd name="connsiteY8" fmla="*/ 2561714 h 2561714"/>
                <a:gd name="connsiteX0" fmla="*/ 275688 w 573996"/>
                <a:gd name="connsiteY0" fmla="*/ 0 h 2561714"/>
                <a:gd name="connsiteX1" fmla="*/ 237882 w 573996"/>
                <a:gd name="connsiteY1" fmla="*/ 618851 h 2561714"/>
                <a:gd name="connsiteX2" fmla="*/ 154243 w 573996"/>
                <a:gd name="connsiteY2" fmla="*/ 933303 h 2561714"/>
                <a:gd name="connsiteX3" fmla="*/ 385881 w 573996"/>
                <a:gd name="connsiteY3" fmla="*/ 1385928 h 2561714"/>
                <a:gd name="connsiteX4" fmla="*/ 545881 w 573996"/>
                <a:gd name="connsiteY4" fmla="*/ 1867732 h 2561714"/>
                <a:gd name="connsiteX5" fmla="*/ 217191 w 573996"/>
                <a:gd name="connsiteY5" fmla="*/ 2031953 h 2561714"/>
                <a:gd name="connsiteX6" fmla="*/ 150530 w 573996"/>
                <a:gd name="connsiteY6" fmla="*/ 2217619 h 2561714"/>
                <a:gd name="connsiteX7" fmla="*/ 188730 w 573996"/>
                <a:gd name="connsiteY7" fmla="*/ 2397914 h 2561714"/>
                <a:gd name="connsiteX8" fmla="*/ 0 w 573996"/>
                <a:gd name="connsiteY8" fmla="*/ 2561714 h 2561714"/>
                <a:gd name="connsiteX0" fmla="*/ 275688 w 540364"/>
                <a:gd name="connsiteY0" fmla="*/ 0 h 2561714"/>
                <a:gd name="connsiteX1" fmla="*/ 237882 w 540364"/>
                <a:gd name="connsiteY1" fmla="*/ 618851 h 2561714"/>
                <a:gd name="connsiteX2" fmla="*/ 154243 w 540364"/>
                <a:gd name="connsiteY2" fmla="*/ 933303 h 2561714"/>
                <a:gd name="connsiteX3" fmla="*/ 385881 w 540364"/>
                <a:gd name="connsiteY3" fmla="*/ 1385928 h 2561714"/>
                <a:gd name="connsiteX4" fmla="*/ 512249 w 540364"/>
                <a:gd name="connsiteY4" fmla="*/ 1858176 h 2561714"/>
                <a:gd name="connsiteX5" fmla="*/ 217191 w 540364"/>
                <a:gd name="connsiteY5" fmla="*/ 2031953 h 2561714"/>
                <a:gd name="connsiteX6" fmla="*/ 150530 w 540364"/>
                <a:gd name="connsiteY6" fmla="*/ 2217619 h 2561714"/>
                <a:gd name="connsiteX7" fmla="*/ 188730 w 540364"/>
                <a:gd name="connsiteY7" fmla="*/ 2397914 h 2561714"/>
                <a:gd name="connsiteX8" fmla="*/ 0 w 540364"/>
                <a:gd name="connsiteY8" fmla="*/ 2561714 h 2561714"/>
                <a:gd name="connsiteX0" fmla="*/ 275688 w 534053"/>
                <a:gd name="connsiteY0" fmla="*/ 0 h 2561714"/>
                <a:gd name="connsiteX1" fmla="*/ 237882 w 534053"/>
                <a:gd name="connsiteY1" fmla="*/ 618851 h 2561714"/>
                <a:gd name="connsiteX2" fmla="*/ 154243 w 534053"/>
                <a:gd name="connsiteY2" fmla="*/ 933303 h 2561714"/>
                <a:gd name="connsiteX3" fmla="*/ 348016 w 534053"/>
                <a:gd name="connsiteY3" fmla="*/ 1386354 h 2561714"/>
                <a:gd name="connsiteX4" fmla="*/ 512249 w 534053"/>
                <a:gd name="connsiteY4" fmla="*/ 1858176 h 2561714"/>
                <a:gd name="connsiteX5" fmla="*/ 217191 w 534053"/>
                <a:gd name="connsiteY5" fmla="*/ 2031953 h 2561714"/>
                <a:gd name="connsiteX6" fmla="*/ 150530 w 534053"/>
                <a:gd name="connsiteY6" fmla="*/ 2217619 h 2561714"/>
                <a:gd name="connsiteX7" fmla="*/ 188730 w 534053"/>
                <a:gd name="connsiteY7" fmla="*/ 2397914 h 2561714"/>
                <a:gd name="connsiteX8" fmla="*/ 0 w 534053"/>
                <a:gd name="connsiteY8" fmla="*/ 2561714 h 2561714"/>
                <a:gd name="connsiteX0" fmla="*/ 258601 w 534053"/>
                <a:gd name="connsiteY0" fmla="*/ 0 h 2563074"/>
                <a:gd name="connsiteX1" fmla="*/ 237882 w 534053"/>
                <a:gd name="connsiteY1" fmla="*/ 620211 h 2563074"/>
                <a:gd name="connsiteX2" fmla="*/ 154243 w 534053"/>
                <a:gd name="connsiteY2" fmla="*/ 934663 h 2563074"/>
                <a:gd name="connsiteX3" fmla="*/ 348016 w 534053"/>
                <a:gd name="connsiteY3" fmla="*/ 1387714 h 2563074"/>
                <a:gd name="connsiteX4" fmla="*/ 512249 w 534053"/>
                <a:gd name="connsiteY4" fmla="*/ 1859536 h 2563074"/>
                <a:gd name="connsiteX5" fmla="*/ 217191 w 534053"/>
                <a:gd name="connsiteY5" fmla="*/ 2033313 h 2563074"/>
                <a:gd name="connsiteX6" fmla="*/ 150530 w 534053"/>
                <a:gd name="connsiteY6" fmla="*/ 2218979 h 2563074"/>
                <a:gd name="connsiteX7" fmla="*/ 188730 w 534053"/>
                <a:gd name="connsiteY7" fmla="*/ 2399274 h 2563074"/>
                <a:gd name="connsiteX8" fmla="*/ 0 w 534053"/>
                <a:gd name="connsiteY8" fmla="*/ 2563074 h 2563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053" h="2563074">
                  <a:moveTo>
                    <a:pt x="258601" y="0"/>
                  </a:moveTo>
                  <a:cubicBezTo>
                    <a:pt x="265878" y="142673"/>
                    <a:pt x="255275" y="464434"/>
                    <a:pt x="237882" y="620211"/>
                  </a:cubicBezTo>
                  <a:cubicBezTo>
                    <a:pt x="220489" y="775988"/>
                    <a:pt x="135887" y="806746"/>
                    <a:pt x="154243" y="934663"/>
                  </a:cubicBezTo>
                  <a:cubicBezTo>
                    <a:pt x="172599" y="1062580"/>
                    <a:pt x="288348" y="1233569"/>
                    <a:pt x="348016" y="1387714"/>
                  </a:cubicBezTo>
                  <a:cubicBezTo>
                    <a:pt x="407684" y="1541859"/>
                    <a:pt x="534053" y="1751936"/>
                    <a:pt x="512249" y="1859536"/>
                  </a:cubicBezTo>
                  <a:cubicBezTo>
                    <a:pt x="490445" y="1967136"/>
                    <a:pt x="277478" y="1973406"/>
                    <a:pt x="217191" y="2033313"/>
                  </a:cubicBezTo>
                  <a:cubicBezTo>
                    <a:pt x="156905" y="2093220"/>
                    <a:pt x="155273" y="2157986"/>
                    <a:pt x="150530" y="2218979"/>
                  </a:cubicBezTo>
                  <a:cubicBezTo>
                    <a:pt x="145787" y="2279972"/>
                    <a:pt x="213818" y="2341925"/>
                    <a:pt x="188730" y="2399274"/>
                  </a:cubicBezTo>
                  <a:cubicBezTo>
                    <a:pt x="163642" y="2456623"/>
                    <a:pt x="90870" y="2544416"/>
                    <a:pt x="0" y="2563074"/>
                  </a:cubicBezTo>
                </a:path>
              </a:pathLst>
            </a:cu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7" name="Freeform 6"/>
            <p:cNvSpPr/>
            <p:nvPr/>
          </p:nvSpPr>
          <p:spPr>
            <a:xfrm rot="21326996">
              <a:off x="5268999" y="3402449"/>
              <a:ext cx="1849907" cy="1316178"/>
            </a:xfrm>
            <a:custGeom>
              <a:avLst/>
              <a:gdLst>
                <a:gd name="connsiteX0" fmla="*/ 946205 w 1073426"/>
                <a:gd name="connsiteY0" fmla="*/ 0 h 970059"/>
                <a:gd name="connsiteX1" fmla="*/ 1073426 w 1073426"/>
                <a:gd name="connsiteY1" fmla="*/ 123246 h 970059"/>
                <a:gd name="connsiteX2" fmla="*/ 1033670 w 1073426"/>
                <a:gd name="connsiteY2" fmla="*/ 302150 h 970059"/>
                <a:gd name="connsiteX3" fmla="*/ 683812 w 1073426"/>
                <a:gd name="connsiteY3" fmla="*/ 950181 h 970059"/>
                <a:gd name="connsiteX4" fmla="*/ 0 w 1073426"/>
                <a:gd name="connsiteY4" fmla="*/ 970059 h 970059"/>
                <a:gd name="connsiteX0" fmla="*/ 946205 w 1098606"/>
                <a:gd name="connsiteY0" fmla="*/ 0 h 970059"/>
                <a:gd name="connsiteX1" fmla="*/ 1073426 w 1098606"/>
                <a:gd name="connsiteY1" fmla="*/ 123246 h 970059"/>
                <a:gd name="connsiteX2" fmla="*/ 1033670 w 1098606"/>
                <a:gd name="connsiteY2" fmla="*/ 302150 h 970059"/>
                <a:gd name="connsiteX3" fmla="*/ 683812 w 1098606"/>
                <a:gd name="connsiteY3" fmla="*/ 950181 h 970059"/>
                <a:gd name="connsiteX4" fmla="*/ 0 w 1098606"/>
                <a:gd name="connsiteY4" fmla="*/ 970059 h 970059"/>
                <a:gd name="connsiteX0" fmla="*/ 946205 w 1098606"/>
                <a:gd name="connsiteY0" fmla="*/ 0 h 970059"/>
                <a:gd name="connsiteX1" fmla="*/ 1073426 w 1098606"/>
                <a:gd name="connsiteY1" fmla="*/ 123246 h 970059"/>
                <a:gd name="connsiteX2" fmla="*/ 1033670 w 1098606"/>
                <a:gd name="connsiteY2" fmla="*/ 302150 h 970059"/>
                <a:gd name="connsiteX3" fmla="*/ 683812 w 1098606"/>
                <a:gd name="connsiteY3" fmla="*/ 950181 h 970059"/>
                <a:gd name="connsiteX4" fmla="*/ 0 w 1098606"/>
                <a:gd name="connsiteY4" fmla="*/ 970059 h 970059"/>
                <a:gd name="connsiteX0" fmla="*/ 946205 w 1088003"/>
                <a:gd name="connsiteY0" fmla="*/ 0 h 970059"/>
                <a:gd name="connsiteX1" fmla="*/ 1073426 w 1088003"/>
                <a:gd name="connsiteY1" fmla="*/ 123246 h 970059"/>
                <a:gd name="connsiteX2" fmla="*/ 1033670 w 1088003"/>
                <a:gd name="connsiteY2" fmla="*/ 302150 h 970059"/>
                <a:gd name="connsiteX3" fmla="*/ 683812 w 1088003"/>
                <a:gd name="connsiteY3" fmla="*/ 950181 h 970059"/>
                <a:gd name="connsiteX4" fmla="*/ 0 w 1088003"/>
                <a:gd name="connsiteY4" fmla="*/ 970059 h 970059"/>
                <a:gd name="connsiteX0" fmla="*/ 946205 w 1100593"/>
                <a:gd name="connsiteY0" fmla="*/ 0 h 970059"/>
                <a:gd name="connsiteX1" fmla="*/ 1073426 w 1100593"/>
                <a:gd name="connsiteY1" fmla="*/ 123246 h 970059"/>
                <a:gd name="connsiteX2" fmla="*/ 783204 w 1100593"/>
                <a:gd name="connsiteY2" fmla="*/ 457200 h 970059"/>
                <a:gd name="connsiteX3" fmla="*/ 683812 w 1100593"/>
                <a:gd name="connsiteY3" fmla="*/ 950181 h 970059"/>
                <a:gd name="connsiteX4" fmla="*/ 0 w 1100593"/>
                <a:gd name="connsiteY4" fmla="*/ 970059 h 970059"/>
                <a:gd name="connsiteX0" fmla="*/ 946205 w 1036983"/>
                <a:gd name="connsiteY0" fmla="*/ 0 h 970059"/>
                <a:gd name="connsiteX1" fmla="*/ 1009816 w 1036983"/>
                <a:gd name="connsiteY1" fmla="*/ 174929 h 970059"/>
                <a:gd name="connsiteX2" fmla="*/ 783204 w 1036983"/>
                <a:gd name="connsiteY2" fmla="*/ 457200 h 970059"/>
                <a:gd name="connsiteX3" fmla="*/ 683812 w 1036983"/>
                <a:gd name="connsiteY3" fmla="*/ 950181 h 970059"/>
                <a:gd name="connsiteX4" fmla="*/ 0 w 1036983"/>
                <a:gd name="connsiteY4" fmla="*/ 970059 h 970059"/>
                <a:gd name="connsiteX0" fmla="*/ 946205 w 1033007"/>
                <a:gd name="connsiteY0" fmla="*/ 0 h 970059"/>
                <a:gd name="connsiteX1" fmla="*/ 1009816 w 1033007"/>
                <a:gd name="connsiteY1" fmla="*/ 174929 h 970059"/>
                <a:gd name="connsiteX2" fmla="*/ 783204 w 1033007"/>
                <a:gd name="connsiteY2" fmla="*/ 457200 h 970059"/>
                <a:gd name="connsiteX3" fmla="*/ 683812 w 1033007"/>
                <a:gd name="connsiteY3" fmla="*/ 950181 h 970059"/>
                <a:gd name="connsiteX4" fmla="*/ 0 w 1033007"/>
                <a:gd name="connsiteY4" fmla="*/ 970059 h 970059"/>
                <a:gd name="connsiteX0" fmla="*/ 946205 w 1033007"/>
                <a:gd name="connsiteY0" fmla="*/ 0 h 970059"/>
                <a:gd name="connsiteX1" fmla="*/ 1009816 w 1033007"/>
                <a:gd name="connsiteY1" fmla="*/ 174929 h 970059"/>
                <a:gd name="connsiteX2" fmla="*/ 783204 w 1033007"/>
                <a:gd name="connsiteY2" fmla="*/ 457200 h 970059"/>
                <a:gd name="connsiteX3" fmla="*/ 552616 w 1033007"/>
                <a:gd name="connsiteY3" fmla="*/ 962108 h 970059"/>
                <a:gd name="connsiteX4" fmla="*/ 0 w 1033007"/>
                <a:gd name="connsiteY4" fmla="*/ 970059 h 970059"/>
                <a:gd name="connsiteX0" fmla="*/ 946205 w 1033007"/>
                <a:gd name="connsiteY0" fmla="*/ 0 h 1069451"/>
                <a:gd name="connsiteX1" fmla="*/ 1009816 w 1033007"/>
                <a:gd name="connsiteY1" fmla="*/ 174929 h 1069451"/>
                <a:gd name="connsiteX2" fmla="*/ 783204 w 1033007"/>
                <a:gd name="connsiteY2" fmla="*/ 457200 h 1069451"/>
                <a:gd name="connsiteX3" fmla="*/ 552616 w 1033007"/>
                <a:gd name="connsiteY3" fmla="*/ 962108 h 1069451"/>
                <a:gd name="connsiteX4" fmla="*/ 0 w 1033007"/>
                <a:gd name="connsiteY4" fmla="*/ 970059 h 1069451"/>
                <a:gd name="connsiteX0" fmla="*/ 1327868 w 1414670"/>
                <a:gd name="connsiteY0" fmla="*/ 0 h 1027044"/>
                <a:gd name="connsiteX1" fmla="*/ 1391479 w 1414670"/>
                <a:gd name="connsiteY1" fmla="*/ 174929 h 1027044"/>
                <a:gd name="connsiteX2" fmla="*/ 1164867 w 1414670"/>
                <a:gd name="connsiteY2" fmla="*/ 457200 h 1027044"/>
                <a:gd name="connsiteX3" fmla="*/ 934279 w 1414670"/>
                <a:gd name="connsiteY3" fmla="*/ 962108 h 1027044"/>
                <a:gd name="connsiteX4" fmla="*/ 0 w 1414670"/>
                <a:gd name="connsiteY4" fmla="*/ 846814 h 1027044"/>
                <a:gd name="connsiteX0" fmla="*/ 1375576 w 1462378"/>
                <a:gd name="connsiteY0" fmla="*/ 0 h 1038308"/>
                <a:gd name="connsiteX1" fmla="*/ 1439187 w 1462378"/>
                <a:gd name="connsiteY1" fmla="*/ 174929 h 1038308"/>
                <a:gd name="connsiteX2" fmla="*/ 1212575 w 1462378"/>
                <a:gd name="connsiteY2" fmla="*/ 457200 h 1038308"/>
                <a:gd name="connsiteX3" fmla="*/ 981987 w 1462378"/>
                <a:gd name="connsiteY3" fmla="*/ 962108 h 1038308"/>
                <a:gd name="connsiteX4" fmla="*/ 0 w 1462378"/>
                <a:gd name="connsiteY4" fmla="*/ 914400 h 1038308"/>
                <a:gd name="connsiteX0" fmla="*/ 1375576 w 1462378"/>
                <a:gd name="connsiteY0" fmla="*/ 0 h 1038308"/>
                <a:gd name="connsiteX1" fmla="*/ 1439187 w 1462378"/>
                <a:gd name="connsiteY1" fmla="*/ 174929 h 1038308"/>
                <a:gd name="connsiteX2" fmla="*/ 1212575 w 1462378"/>
                <a:gd name="connsiteY2" fmla="*/ 457200 h 1038308"/>
                <a:gd name="connsiteX3" fmla="*/ 981987 w 1462378"/>
                <a:gd name="connsiteY3" fmla="*/ 962108 h 1038308"/>
                <a:gd name="connsiteX4" fmla="*/ 0 w 1462378"/>
                <a:gd name="connsiteY4" fmla="*/ 914400 h 1038308"/>
                <a:gd name="connsiteX0" fmla="*/ 1375576 w 1462378"/>
                <a:gd name="connsiteY0" fmla="*/ 0 h 1046259"/>
                <a:gd name="connsiteX1" fmla="*/ 1439187 w 1462378"/>
                <a:gd name="connsiteY1" fmla="*/ 174929 h 1046259"/>
                <a:gd name="connsiteX2" fmla="*/ 1212575 w 1462378"/>
                <a:gd name="connsiteY2" fmla="*/ 457200 h 1046259"/>
                <a:gd name="connsiteX3" fmla="*/ 922352 w 1462378"/>
                <a:gd name="connsiteY3" fmla="*/ 970059 h 1046259"/>
                <a:gd name="connsiteX4" fmla="*/ 0 w 1462378"/>
                <a:gd name="connsiteY4" fmla="*/ 914400 h 1046259"/>
                <a:gd name="connsiteX0" fmla="*/ 1375576 w 1467679"/>
                <a:gd name="connsiteY0" fmla="*/ 0 h 1052885"/>
                <a:gd name="connsiteX1" fmla="*/ 1439187 w 1467679"/>
                <a:gd name="connsiteY1" fmla="*/ 174929 h 1052885"/>
                <a:gd name="connsiteX2" fmla="*/ 1204624 w 1467679"/>
                <a:gd name="connsiteY2" fmla="*/ 417443 h 1052885"/>
                <a:gd name="connsiteX3" fmla="*/ 922352 w 1467679"/>
                <a:gd name="connsiteY3" fmla="*/ 970059 h 1052885"/>
                <a:gd name="connsiteX4" fmla="*/ 0 w 1467679"/>
                <a:gd name="connsiteY4" fmla="*/ 914400 h 1052885"/>
                <a:gd name="connsiteX0" fmla="*/ 1375576 w 1467679"/>
                <a:gd name="connsiteY0" fmla="*/ 0 h 1052885"/>
                <a:gd name="connsiteX1" fmla="*/ 1439187 w 1467679"/>
                <a:gd name="connsiteY1" fmla="*/ 174929 h 1052885"/>
                <a:gd name="connsiteX2" fmla="*/ 1204624 w 1467679"/>
                <a:gd name="connsiteY2" fmla="*/ 417443 h 1052885"/>
                <a:gd name="connsiteX3" fmla="*/ 922352 w 1467679"/>
                <a:gd name="connsiteY3" fmla="*/ 970059 h 1052885"/>
                <a:gd name="connsiteX4" fmla="*/ 0 w 1467679"/>
                <a:gd name="connsiteY4" fmla="*/ 914400 h 1052885"/>
                <a:gd name="connsiteX0" fmla="*/ 1375576 w 1467679"/>
                <a:gd name="connsiteY0" fmla="*/ 0 h 1041236"/>
                <a:gd name="connsiteX1" fmla="*/ 1439187 w 1467679"/>
                <a:gd name="connsiteY1" fmla="*/ 174929 h 1041236"/>
                <a:gd name="connsiteX2" fmla="*/ 1204624 w 1467679"/>
                <a:gd name="connsiteY2" fmla="*/ 417443 h 1041236"/>
                <a:gd name="connsiteX3" fmla="*/ 992063 w 1467679"/>
                <a:gd name="connsiteY3" fmla="*/ 958410 h 1041236"/>
                <a:gd name="connsiteX4" fmla="*/ 0 w 1467679"/>
                <a:gd name="connsiteY4" fmla="*/ 914400 h 1041236"/>
                <a:gd name="connsiteX0" fmla="*/ 1375576 w 1467679"/>
                <a:gd name="connsiteY0" fmla="*/ 0 h 1041236"/>
                <a:gd name="connsiteX1" fmla="*/ 1439187 w 1467679"/>
                <a:gd name="connsiteY1" fmla="*/ 174929 h 1041236"/>
                <a:gd name="connsiteX2" fmla="*/ 1204624 w 1467679"/>
                <a:gd name="connsiteY2" fmla="*/ 417443 h 1041236"/>
                <a:gd name="connsiteX3" fmla="*/ 992063 w 1467679"/>
                <a:gd name="connsiteY3" fmla="*/ 958410 h 1041236"/>
                <a:gd name="connsiteX4" fmla="*/ 0 w 1467679"/>
                <a:gd name="connsiteY4" fmla="*/ 914400 h 1041236"/>
                <a:gd name="connsiteX0" fmla="*/ 1375576 w 1463471"/>
                <a:gd name="connsiteY0" fmla="*/ 0 h 1041236"/>
                <a:gd name="connsiteX1" fmla="*/ 1439187 w 1463471"/>
                <a:gd name="connsiteY1" fmla="*/ 174929 h 1041236"/>
                <a:gd name="connsiteX2" fmla="*/ 1229870 w 1463471"/>
                <a:gd name="connsiteY2" fmla="*/ 316276 h 1041236"/>
                <a:gd name="connsiteX3" fmla="*/ 992063 w 1463471"/>
                <a:gd name="connsiteY3" fmla="*/ 958410 h 1041236"/>
                <a:gd name="connsiteX4" fmla="*/ 0 w 1463471"/>
                <a:gd name="connsiteY4" fmla="*/ 914400 h 10412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3471" h="1041236">
                  <a:moveTo>
                    <a:pt x="1375576" y="0"/>
                  </a:moveTo>
                  <a:cubicBezTo>
                    <a:pt x="1417983" y="41082"/>
                    <a:pt x="1463471" y="122216"/>
                    <a:pt x="1439187" y="174929"/>
                  </a:cubicBezTo>
                  <a:cubicBezTo>
                    <a:pt x="1414903" y="227642"/>
                    <a:pt x="1304391" y="185696"/>
                    <a:pt x="1229870" y="316276"/>
                  </a:cubicBezTo>
                  <a:cubicBezTo>
                    <a:pt x="1155349" y="446856"/>
                    <a:pt x="1319095" y="758381"/>
                    <a:pt x="992063" y="958410"/>
                  </a:cubicBezTo>
                  <a:cubicBezTo>
                    <a:pt x="791292" y="1041236"/>
                    <a:pt x="132521" y="780553"/>
                    <a:pt x="0" y="914400"/>
                  </a:cubicBezTo>
                </a:path>
              </a:pathLst>
            </a:custGeom>
            <a:noFill/>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8" name="Oval 7"/>
            <p:cNvSpPr/>
            <p:nvPr/>
          </p:nvSpPr>
          <p:spPr>
            <a:xfrm>
              <a:off x="3742703" y="2049799"/>
              <a:ext cx="194670" cy="19467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0" name="Freeform 14"/>
            <p:cNvSpPr>
              <a:spLocks/>
            </p:cNvSpPr>
            <p:nvPr/>
          </p:nvSpPr>
          <p:spPr bwMode="auto">
            <a:xfrm rot="21326996">
              <a:off x="5259138" y="2558076"/>
              <a:ext cx="1554236" cy="645130"/>
            </a:xfrm>
            <a:custGeom>
              <a:avLst/>
              <a:gdLst>
                <a:gd name="T0" fmla="*/ 552 w 685"/>
                <a:gd name="T1" fmla="*/ 300 h 308"/>
                <a:gd name="T2" fmla="*/ 487 w 685"/>
                <a:gd name="T3" fmla="*/ 221 h 308"/>
                <a:gd name="T4" fmla="*/ 420 w 685"/>
                <a:gd name="T5" fmla="*/ 154 h 308"/>
                <a:gd name="T6" fmla="*/ 327 w 685"/>
                <a:gd name="T7" fmla="*/ 101 h 308"/>
                <a:gd name="T8" fmla="*/ 219 w 685"/>
                <a:gd name="T9" fmla="*/ 65 h 308"/>
                <a:gd name="T10" fmla="*/ 123 w 685"/>
                <a:gd name="T11" fmla="*/ 39 h 308"/>
                <a:gd name="T12" fmla="*/ 36 w 685"/>
                <a:gd name="T13" fmla="*/ 17 h 308"/>
                <a:gd name="T14" fmla="*/ 10 w 685"/>
                <a:gd name="T15" fmla="*/ 5 h 308"/>
                <a:gd name="T16" fmla="*/ 99 w 685"/>
                <a:gd name="T17" fmla="*/ 3 h 308"/>
                <a:gd name="T18" fmla="*/ 223 w 685"/>
                <a:gd name="T19" fmla="*/ 22 h 308"/>
                <a:gd name="T20" fmla="*/ 315 w 685"/>
                <a:gd name="T21" fmla="*/ 34 h 308"/>
                <a:gd name="T22" fmla="*/ 408 w 685"/>
                <a:gd name="T23" fmla="*/ 36 h 308"/>
                <a:gd name="T24" fmla="*/ 523 w 685"/>
                <a:gd name="T25" fmla="*/ 27 h 308"/>
                <a:gd name="T26" fmla="*/ 598 w 685"/>
                <a:gd name="T27" fmla="*/ 41 h 308"/>
                <a:gd name="T28" fmla="*/ 675 w 685"/>
                <a:gd name="T29" fmla="*/ 58 h 308"/>
                <a:gd name="T30" fmla="*/ 658 w 685"/>
                <a:gd name="T31" fmla="*/ 68 h 308"/>
                <a:gd name="T32" fmla="*/ 636 w 685"/>
                <a:gd name="T33" fmla="*/ 92 h 308"/>
                <a:gd name="T34" fmla="*/ 612 w 685"/>
                <a:gd name="T35" fmla="*/ 156 h 308"/>
                <a:gd name="T36" fmla="*/ 607 w 685"/>
                <a:gd name="T37" fmla="*/ 188 h 308"/>
                <a:gd name="T38" fmla="*/ 607 w 685"/>
                <a:gd name="T39" fmla="*/ 269 h 308"/>
                <a:gd name="T40" fmla="*/ 552 w 685"/>
                <a:gd name="T41" fmla="*/ 300 h 30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85"/>
                <a:gd name="T64" fmla="*/ 0 h 308"/>
                <a:gd name="T65" fmla="*/ 685 w 685"/>
                <a:gd name="T66" fmla="*/ 308 h 308"/>
                <a:gd name="connsiteX0" fmla="*/ 8058 w 11453"/>
                <a:gd name="connsiteY0" fmla="*/ 9740 h 10000"/>
                <a:gd name="connsiteX1" fmla="*/ 7109 w 11453"/>
                <a:gd name="connsiteY1" fmla="*/ 7175 h 10000"/>
                <a:gd name="connsiteX2" fmla="*/ 6131 w 11453"/>
                <a:gd name="connsiteY2" fmla="*/ 5000 h 10000"/>
                <a:gd name="connsiteX3" fmla="*/ 4774 w 11453"/>
                <a:gd name="connsiteY3" fmla="*/ 3279 h 10000"/>
                <a:gd name="connsiteX4" fmla="*/ 3197 w 11453"/>
                <a:gd name="connsiteY4" fmla="*/ 2110 h 10000"/>
                <a:gd name="connsiteX5" fmla="*/ 1796 w 11453"/>
                <a:gd name="connsiteY5" fmla="*/ 1266 h 10000"/>
                <a:gd name="connsiteX6" fmla="*/ 526 w 11453"/>
                <a:gd name="connsiteY6" fmla="*/ 552 h 10000"/>
                <a:gd name="connsiteX7" fmla="*/ 146 w 11453"/>
                <a:gd name="connsiteY7" fmla="*/ 162 h 10000"/>
                <a:gd name="connsiteX8" fmla="*/ 1445 w 11453"/>
                <a:gd name="connsiteY8" fmla="*/ 97 h 10000"/>
                <a:gd name="connsiteX9" fmla="*/ 3255 w 11453"/>
                <a:gd name="connsiteY9" fmla="*/ 714 h 10000"/>
                <a:gd name="connsiteX10" fmla="*/ 4599 w 11453"/>
                <a:gd name="connsiteY10" fmla="*/ 1104 h 10000"/>
                <a:gd name="connsiteX11" fmla="*/ 5956 w 11453"/>
                <a:gd name="connsiteY11" fmla="*/ 1169 h 10000"/>
                <a:gd name="connsiteX12" fmla="*/ 7635 w 11453"/>
                <a:gd name="connsiteY12" fmla="*/ 877 h 10000"/>
                <a:gd name="connsiteX13" fmla="*/ 8730 w 11453"/>
                <a:gd name="connsiteY13" fmla="*/ 1331 h 10000"/>
                <a:gd name="connsiteX14" fmla="*/ 11307 w 11453"/>
                <a:gd name="connsiteY14" fmla="*/ 1929 h 10000"/>
                <a:gd name="connsiteX15" fmla="*/ 9606 w 11453"/>
                <a:gd name="connsiteY15" fmla="*/ 2208 h 10000"/>
                <a:gd name="connsiteX16" fmla="*/ 9285 w 11453"/>
                <a:gd name="connsiteY16" fmla="*/ 2987 h 10000"/>
                <a:gd name="connsiteX17" fmla="*/ 8934 w 11453"/>
                <a:gd name="connsiteY17" fmla="*/ 5065 h 10000"/>
                <a:gd name="connsiteX18" fmla="*/ 8861 w 11453"/>
                <a:gd name="connsiteY18" fmla="*/ 6104 h 10000"/>
                <a:gd name="connsiteX19" fmla="*/ 8861 w 11453"/>
                <a:gd name="connsiteY19" fmla="*/ 8734 h 10000"/>
                <a:gd name="connsiteX20" fmla="*/ 8058 w 11453"/>
                <a:gd name="connsiteY20" fmla="*/ 9740 h 10000"/>
                <a:gd name="connsiteX0" fmla="*/ 8058 w 11399"/>
                <a:gd name="connsiteY0" fmla="*/ 9740 h 10000"/>
                <a:gd name="connsiteX1" fmla="*/ 7109 w 11399"/>
                <a:gd name="connsiteY1" fmla="*/ 7175 h 10000"/>
                <a:gd name="connsiteX2" fmla="*/ 6131 w 11399"/>
                <a:gd name="connsiteY2" fmla="*/ 5000 h 10000"/>
                <a:gd name="connsiteX3" fmla="*/ 4774 w 11399"/>
                <a:gd name="connsiteY3" fmla="*/ 3279 h 10000"/>
                <a:gd name="connsiteX4" fmla="*/ 3197 w 11399"/>
                <a:gd name="connsiteY4" fmla="*/ 2110 h 10000"/>
                <a:gd name="connsiteX5" fmla="*/ 1796 w 11399"/>
                <a:gd name="connsiteY5" fmla="*/ 1266 h 10000"/>
                <a:gd name="connsiteX6" fmla="*/ 526 w 11399"/>
                <a:gd name="connsiteY6" fmla="*/ 552 h 10000"/>
                <a:gd name="connsiteX7" fmla="*/ 146 w 11399"/>
                <a:gd name="connsiteY7" fmla="*/ 162 h 10000"/>
                <a:gd name="connsiteX8" fmla="*/ 1445 w 11399"/>
                <a:gd name="connsiteY8" fmla="*/ 97 h 10000"/>
                <a:gd name="connsiteX9" fmla="*/ 3255 w 11399"/>
                <a:gd name="connsiteY9" fmla="*/ 714 h 10000"/>
                <a:gd name="connsiteX10" fmla="*/ 4599 w 11399"/>
                <a:gd name="connsiteY10" fmla="*/ 1104 h 10000"/>
                <a:gd name="connsiteX11" fmla="*/ 5956 w 11399"/>
                <a:gd name="connsiteY11" fmla="*/ 1169 h 10000"/>
                <a:gd name="connsiteX12" fmla="*/ 7635 w 11399"/>
                <a:gd name="connsiteY12" fmla="*/ 877 h 10000"/>
                <a:gd name="connsiteX13" fmla="*/ 8730 w 11399"/>
                <a:gd name="connsiteY13" fmla="*/ 1331 h 10000"/>
                <a:gd name="connsiteX14" fmla="*/ 11307 w 11399"/>
                <a:gd name="connsiteY14" fmla="*/ 1929 h 10000"/>
                <a:gd name="connsiteX15" fmla="*/ 9285 w 11399"/>
                <a:gd name="connsiteY15" fmla="*/ 2987 h 10000"/>
                <a:gd name="connsiteX16" fmla="*/ 8934 w 11399"/>
                <a:gd name="connsiteY16" fmla="*/ 5065 h 10000"/>
                <a:gd name="connsiteX17" fmla="*/ 8861 w 11399"/>
                <a:gd name="connsiteY17" fmla="*/ 6104 h 10000"/>
                <a:gd name="connsiteX18" fmla="*/ 8861 w 11399"/>
                <a:gd name="connsiteY18" fmla="*/ 8734 h 10000"/>
                <a:gd name="connsiteX19" fmla="*/ 8058 w 11399"/>
                <a:gd name="connsiteY19" fmla="*/ 9740 h 10000"/>
                <a:gd name="connsiteX0" fmla="*/ 8058 w 11399"/>
                <a:gd name="connsiteY0" fmla="*/ 9740 h 10000"/>
                <a:gd name="connsiteX1" fmla="*/ 7109 w 11399"/>
                <a:gd name="connsiteY1" fmla="*/ 7175 h 10000"/>
                <a:gd name="connsiteX2" fmla="*/ 6131 w 11399"/>
                <a:gd name="connsiteY2" fmla="*/ 5000 h 10000"/>
                <a:gd name="connsiteX3" fmla="*/ 4774 w 11399"/>
                <a:gd name="connsiteY3" fmla="*/ 3279 h 10000"/>
                <a:gd name="connsiteX4" fmla="*/ 3197 w 11399"/>
                <a:gd name="connsiteY4" fmla="*/ 2110 h 10000"/>
                <a:gd name="connsiteX5" fmla="*/ 1796 w 11399"/>
                <a:gd name="connsiteY5" fmla="*/ 1266 h 10000"/>
                <a:gd name="connsiteX6" fmla="*/ 526 w 11399"/>
                <a:gd name="connsiteY6" fmla="*/ 552 h 10000"/>
                <a:gd name="connsiteX7" fmla="*/ 146 w 11399"/>
                <a:gd name="connsiteY7" fmla="*/ 162 h 10000"/>
                <a:gd name="connsiteX8" fmla="*/ 1445 w 11399"/>
                <a:gd name="connsiteY8" fmla="*/ 97 h 10000"/>
                <a:gd name="connsiteX9" fmla="*/ 3255 w 11399"/>
                <a:gd name="connsiteY9" fmla="*/ 714 h 10000"/>
                <a:gd name="connsiteX10" fmla="*/ 4599 w 11399"/>
                <a:gd name="connsiteY10" fmla="*/ 1104 h 10000"/>
                <a:gd name="connsiteX11" fmla="*/ 5956 w 11399"/>
                <a:gd name="connsiteY11" fmla="*/ 1169 h 10000"/>
                <a:gd name="connsiteX12" fmla="*/ 7635 w 11399"/>
                <a:gd name="connsiteY12" fmla="*/ 877 h 10000"/>
                <a:gd name="connsiteX13" fmla="*/ 8730 w 11399"/>
                <a:gd name="connsiteY13" fmla="*/ 1331 h 10000"/>
                <a:gd name="connsiteX14" fmla="*/ 11307 w 11399"/>
                <a:gd name="connsiteY14" fmla="*/ 1929 h 10000"/>
                <a:gd name="connsiteX15" fmla="*/ 9285 w 11399"/>
                <a:gd name="connsiteY15" fmla="*/ 2987 h 10000"/>
                <a:gd name="connsiteX16" fmla="*/ 8934 w 11399"/>
                <a:gd name="connsiteY16" fmla="*/ 5065 h 10000"/>
                <a:gd name="connsiteX17" fmla="*/ 8861 w 11399"/>
                <a:gd name="connsiteY17" fmla="*/ 8734 h 10000"/>
                <a:gd name="connsiteX18" fmla="*/ 8058 w 11399"/>
                <a:gd name="connsiteY18" fmla="*/ 9740 h 10000"/>
                <a:gd name="connsiteX0" fmla="*/ 8058 w 11399"/>
                <a:gd name="connsiteY0" fmla="*/ 9740 h 10000"/>
                <a:gd name="connsiteX1" fmla="*/ 7109 w 11399"/>
                <a:gd name="connsiteY1" fmla="*/ 7175 h 10000"/>
                <a:gd name="connsiteX2" fmla="*/ 6131 w 11399"/>
                <a:gd name="connsiteY2" fmla="*/ 5000 h 10000"/>
                <a:gd name="connsiteX3" fmla="*/ 4774 w 11399"/>
                <a:gd name="connsiteY3" fmla="*/ 3279 h 10000"/>
                <a:gd name="connsiteX4" fmla="*/ 3197 w 11399"/>
                <a:gd name="connsiteY4" fmla="*/ 2110 h 10000"/>
                <a:gd name="connsiteX5" fmla="*/ 1796 w 11399"/>
                <a:gd name="connsiteY5" fmla="*/ 1266 h 10000"/>
                <a:gd name="connsiteX6" fmla="*/ 526 w 11399"/>
                <a:gd name="connsiteY6" fmla="*/ 552 h 10000"/>
                <a:gd name="connsiteX7" fmla="*/ 146 w 11399"/>
                <a:gd name="connsiteY7" fmla="*/ 162 h 10000"/>
                <a:gd name="connsiteX8" fmla="*/ 1445 w 11399"/>
                <a:gd name="connsiteY8" fmla="*/ 97 h 10000"/>
                <a:gd name="connsiteX9" fmla="*/ 3255 w 11399"/>
                <a:gd name="connsiteY9" fmla="*/ 714 h 10000"/>
                <a:gd name="connsiteX10" fmla="*/ 4599 w 11399"/>
                <a:gd name="connsiteY10" fmla="*/ 1104 h 10000"/>
                <a:gd name="connsiteX11" fmla="*/ 5956 w 11399"/>
                <a:gd name="connsiteY11" fmla="*/ 1169 h 10000"/>
                <a:gd name="connsiteX12" fmla="*/ 7635 w 11399"/>
                <a:gd name="connsiteY12" fmla="*/ 877 h 10000"/>
                <a:gd name="connsiteX13" fmla="*/ 8730 w 11399"/>
                <a:gd name="connsiteY13" fmla="*/ 1331 h 10000"/>
                <a:gd name="connsiteX14" fmla="*/ 11307 w 11399"/>
                <a:gd name="connsiteY14" fmla="*/ 1929 h 10000"/>
                <a:gd name="connsiteX15" fmla="*/ 9285 w 11399"/>
                <a:gd name="connsiteY15" fmla="*/ 2987 h 10000"/>
                <a:gd name="connsiteX16" fmla="*/ 10301 w 11399"/>
                <a:gd name="connsiteY16" fmla="*/ 6643 h 10000"/>
                <a:gd name="connsiteX17" fmla="*/ 8861 w 11399"/>
                <a:gd name="connsiteY17" fmla="*/ 8734 h 10000"/>
                <a:gd name="connsiteX18" fmla="*/ 8058 w 11399"/>
                <a:gd name="connsiteY18" fmla="*/ 9740 h 10000"/>
                <a:gd name="connsiteX0" fmla="*/ 8058 w 11569"/>
                <a:gd name="connsiteY0" fmla="*/ 9740 h 10000"/>
                <a:gd name="connsiteX1" fmla="*/ 7109 w 11569"/>
                <a:gd name="connsiteY1" fmla="*/ 7175 h 10000"/>
                <a:gd name="connsiteX2" fmla="*/ 6131 w 11569"/>
                <a:gd name="connsiteY2" fmla="*/ 5000 h 10000"/>
                <a:gd name="connsiteX3" fmla="*/ 4774 w 11569"/>
                <a:gd name="connsiteY3" fmla="*/ 3279 h 10000"/>
                <a:gd name="connsiteX4" fmla="*/ 3197 w 11569"/>
                <a:gd name="connsiteY4" fmla="*/ 2110 h 10000"/>
                <a:gd name="connsiteX5" fmla="*/ 1796 w 11569"/>
                <a:gd name="connsiteY5" fmla="*/ 1266 h 10000"/>
                <a:gd name="connsiteX6" fmla="*/ 526 w 11569"/>
                <a:gd name="connsiteY6" fmla="*/ 552 h 10000"/>
                <a:gd name="connsiteX7" fmla="*/ 146 w 11569"/>
                <a:gd name="connsiteY7" fmla="*/ 162 h 10000"/>
                <a:gd name="connsiteX8" fmla="*/ 1445 w 11569"/>
                <a:gd name="connsiteY8" fmla="*/ 97 h 10000"/>
                <a:gd name="connsiteX9" fmla="*/ 3255 w 11569"/>
                <a:gd name="connsiteY9" fmla="*/ 714 h 10000"/>
                <a:gd name="connsiteX10" fmla="*/ 4599 w 11569"/>
                <a:gd name="connsiteY10" fmla="*/ 1104 h 10000"/>
                <a:gd name="connsiteX11" fmla="*/ 5956 w 11569"/>
                <a:gd name="connsiteY11" fmla="*/ 1169 h 10000"/>
                <a:gd name="connsiteX12" fmla="*/ 7635 w 11569"/>
                <a:gd name="connsiteY12" fmla="*/ 877 h 10000"/>
                <a:gd name="connsiteX13" fmla="*/ 8730 w 11569"/>
                <a:gd name="connsiteY13" fmla="*/ 1331 h 10000"/>
                <a:gd name="connsiteX14" fmla="*/ 11307 w 11569"/>
                <a:gd name="connsiteY14" fmla="*/ 1929 h 10000"/>
                <a:gd name="connsiteX15" fmla="*/ 10301 w 11569"/>
                <a:gd name="connsiteY15" fmla="*/ 6643 h 10000"/>
                <a:gd name="connsiteX16" fmla="*/ 8861 w 11569"/>
                <a:gd name="connsiteY16" fmla="*/ 8734 h 10000"/>
                <a:gd name="connsiteX17" fmla="*/ 8058 w 11569"/>
                <a:gd name="connsiteY17" fmla="*/ 9740 h 10000"/>
                <a:gd name="connsiteX0" fmla="*/ 8058 w 11307"/>
                <a:gd name="connsiteY0" fmla="*/ 9740 h 10000"/>
                <a:gd name="connsiteX1" fmla="*/ 7109 w 11307"/>
                <a:gd name="connsiteY1" fmla="*/ 7175 h 10000"/>
                <a:gd name="connsiteX2" fmla="*/ 6131 w 11307"/>
                <a:gd name="connsiteY2" fmla="*/ 5000 h 10000"/>
                <a:gd name="connsiteX3" fmla="*/ 4774 w 11307"/>
                <a:gd name="connsiteY3" fmla="*/ 3279 h 10000"/>
                <a:gd name="connsiteX4" fmla="*/ 3197 w 11307"/>
                <a:gd name="connsiteY4" fmla="*/ 2110 h 10000"/>
                <a:gd name="connsiteX5" fmla="*/ 1796 w 11307"/>
                <a:gd name="connsiteY5" fmla="*/ 1266 h 10000"/>
                <a:gd name="connsiteX6" fmla="*/ 526 w 11307"/>
                <a:gd name="connsiteY6" fmla="*/ 552 h 10000"/>
                <a:gd name="connsiteX7" fmla="*/ 146 w 11307"/>
                <a:gd name="connsiteY7" fmla="*/ 162 h 10000"/>
                <a:gd name="connsiteX8" fmla="*/ 1445 w 11307"/>
                <a:gd name="connsiteY8" fmla="*/ 97 h 10000"/>
                <a:gd name="connsiteX9" fmla="*/ 3255 w 11307"/>
                <a:gd name="connsiteY9" fmla="*/ 714 h 10000"/>
                <a:gd name="connsiteX10" fmla="*/ 4599 w 11307"/>
                <a:gd name="connsiteY10" fmla="*/ 1104 h 10000"/>
                <a:gd name="connsiteX11" fmla="*/ 5956 w 11307"/>
                <a:gd name="connsiteY11" fmla="*/ 1169 h 10000"/>
                <a:gd name="connsiteX12" fmla="*/ 7635 w 11307"/>
                <a:gd name="connsiteY12" fmla="*/ 877 h 10000"/>
                <a:gd name="connsiteX13" fmla="*/ 8730 w 11307"/>
                <a:gd name="connsiteY13" fmla="*/ 1331 h 10000"/>
                <a:gd name="connsiteX14" fmla="*/ 11307 w 11307"/>
                <a:gd name="connsiteY14" fmla="*/ 1929 h 10000"/>
                <a:gd name="connsiteX15" fmla="*/ 10301 w 11307"/>
                <a:gd name="connsiteY15" fmla="*/ 6643 h 10000"/>
                <a:gd name="connsiteX16" fmla="*/ 8861 w 11307"/>
                <a:gd name="connsiteY16" fmla="*/ 8734 h 10000"/>
                <a:gd name="connsiteX17" fmla="*/ 8058 w 11307"/>
                <a:gd name="connsiteY17" fmla="*/ 9740 h 10000"/>
                <a:gd name="connsiteX0" fmla="*/ 8058 w 11307"/>
                <a:gd name="connsiteY0" fmla="*/ 9740 h 10087"/>
                <a:gd name="connsiteX1" fmla="*/ 7109 w 11307"/>
                <a:gd name="connsiteY1" fmla="*/ 7175 h 10087"/>
                <a:gd name="connsiteX2" fmla="*/ 6131 w 11307"/>
                <a:gd name="connsiteY2" fmla="*/ 5000 h 10087"/>
                <a:gd name="connsiteX3" fmla="*/ 4774 w 11307"/>
                <a:gd name="connsiteY3" fmla="*/ 3279 h 10087"/>
                <a:gd name="connsiteX4" fmla="*/ 3197 w 11307"/>
                <a:gd name="connsiteY4" fmla="*/ 2110 h 10087"/>
                <a:gd name="connsiteX5" fmla="*/ 1796 w 11307"/>
                <a:gd name="connsiteY5" fmla="*/ 1266 h 10087"/>
                <a:gd name="connsiteX6" fmla="*/ 526 w 11307"/>
                <a:gd name="connsiteY6" fmla="*/ 552 h 10087"/>
                <a:gd name="connsiteX7" fmla="*/ 146 w 11307"/>
                <a:gd name="connsiteY7" fmla="*/ 162 h 10087"/>
                <a:gd name="connsiteX8" fmla="*/ 1445 w 11307"/>
                <a:gd name="connsiteY8" fmla="*/ 97 h 10087"/>
                <a:gd name="connsiteX9" fmla="*/ 3255 w 11307"/>
                <a:gd name="connsiteY9" fmla="*/ 714 h 10087"/>
                <a:gd name="connsiteX10" fmla="*/ 4599 w 11307"/>
                <a:gd name="connsiteY10" fmla="*/ 1104 h 10087"/>
                <a:gd name="connsiteX11" fmla="*/ 5956 w 11307"/>
                <a:gd name="connsiteY11" fmla="*/ 1169 h 10087"/>
                <a:gd name="connsiteX12" fmla="*/ 7635 w 11307"/>
                <a:gd name="connsiteY12" fmla="*/ 877 h 10087"/>
                <a:gd name="connsiteX13" fmla="*/ 8730 w 11307"/>
                <a:gd name="connsiteY13" fmla="*/ 1331 h 10087"/>
                <a:gd name="connsiteX14" fmla="*/ 11307 w 11307"/>
                <a:gd name="connsiteY14" fmla="*/ 1929 h 10087"/>
                <a:gd name="connsiteX15" fmla="*/ 10301 w 11307"/>
                <a:gd name="connsiteY15" fmla="*/ 6643 h 10087"/>
                <a:gd name="connsiteX16" fmla="*/ 10234 w 11307"/>
                <a:gd name="connsiteY16" fmla="*/ 9258 h 10087"/>
                <a:gd name="connsiteX17" fmla="*/ 8058 w 11307"/>
                <a:gd name="connsiteY17" fmla="*/ 9740 h 10087"/>
                <a:gd name="connsiteX0" fmla="*/ 8824 w 11307"/>
                <a:gd name="connsiteY0" fmla="*/ 10438 h 10785"/>
                <a:gd name="connsiteX1" fmla="*/ 7109 w 11307"/>
                <a:gd name="connsiteY1" fmla="*/ 7175 h 10785"/>
                <a:gd name="connsiteX2" fmla="*/ 6131 w 11307"/>
                <a:gd name="connsiteY2" fmla="*/ 5000 h 10785"/>
                <a:gd name="connsiteX3" fmla="*/ 4774 w 11307"/>
                <a:gd name="connsiteY3" fmla="*/ 3279 h 10785"/>
                <a:gd name="connsiteX4" fmla="*/ 3197 w 11307"/>
                <a:gd name="connsiteY4" fmla="*/ 2110 h 10785"/>
                <a:gd name="connsiteX5" fmla="*/ 1796 w 11307"/>
                <a:gd name="connsiteY5" fmla="*/ 1266 h 10785"/>
                <a:gd name="connsiteX6" fmla="*/ 526 w 11307"/>
                <a:gd name="connsiteY6" fmla="*/ 552 h 10785"/>
                <a:gd name="connsiteX7" fmla="*/ 146 w 11307"/>
                <a:gd name="connsiteY7" fmla="*/ 162 h 10785"/>
                <a:gd name="connsiteX8" fmla="*/ 1445 w 11307"/>
                <a:gd name="connsiteY8" fmla="*/ 97 h 10785"/>
                <a:gd name="connsiteX9" fmla="*/ 3255 w 11307"/>
                <a:gd name="connsiteY9" fmla="*/ 714 h 10785"/>
                <a:gd name="connsiteX10" fmla="*/ 4599 w 11307"/>
                <a:gd name="connsiteY10" fmla="*/ 1104 h 10785"/>
                <a:gd name="connsiteX11" fmla="*/ 5956 w 11307"/>
                <a:gd name="connsiteY11" fmla="*/ 1169 h 10785"/>
                <a:gd name="connsiteX12" fmla="*/ 7635 w 11307"/>
                <a:gd name="connsiteY12" fmla="*/ 877 h 10785"/>
                <a:gd name="connsiteX13" fmla="*/ 8730 w 11307"/>
                <a:gd name="connsiteY13" fmla="*/ 1331 h 10785"/>
                <a:gd name="connsiteX14" fmla="*/ 11307 w 11307"/>
                <a:gd name="connsiteY14" fmla="*/ 1929 h 10785"/>
                <a:gd name="connsiteX15" fmla="*/ 10301 w 11307"/>
                <a:gd name="connsiteY15" fmla="*/ 6643 h 10785"/>
                <a:gd name="connsiteX16" fmla="*/ 10234 w 11307"/>
                <a:gd name="connsiteY16" fmla="*/ 9258 h 10785"/>
                <a:gd name="connsiteX17" fmla="*/ 8824 w 11307"/>
                <a:gd name="connsiteY17" fmla="*/ 10438 h 10785"/>
                <a:gd name="connsiteX0" fmla="*/ 8824 w 11307"/>
                <a:gd name="connsiteY0" fmla="*/ 10438 h 10438"/>
                <a:gd name="connsiteX1" fmla="*/ 7109 w 11307"/>
                <a:gd name="connsiteY1" fmla="*/ 7175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301 w 11307"/>
                <a:gd name="connsiteY15" fmla="*/ 6643 h 10438"/>
                <a:gd name="connsiteX16" fmla="*/ 10234 w 11307"/>
                <a:gd name="connsiteY16" fmla="*/ 9258 h 10438"/>
                <a:gd name="connsiteX17" fmla="*/ 8824 w 11307"/>
                <a:gd name="connsiteY17" fmla="*/ 10438 h 10438"/>
                <a:gd name="connsiteX0" fmla="*/ 8824 w 11307"/>
                <a:gd name="connsiteY0" fmla="*/ 10438 h 10438"/>
                <a:gd name="connsiteX1" fmla="*/ 7109 w 11307"/>
                <a:gd name="connsiteY1" fmla="*/ 7175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301 w 11307"/>
                <a:gd name="connsiteY15" fmla="*/ 6643 h 10438"/>
                <a:gd name="connsiteX16" fmla="*/ 10135 w 11307"/>
                <a:gd name="connsiteY16" fmla="*/ 9381 h 10438"/>
                <a:gd name="connsiteX17" fmla="*/ 8824 w 11307"/>
                <a:gd name="connsiteY17" fmla="*/ 10438 h 10438"/>
                <a:gd name="connsiteX0" fmla="*/ 8824 w 11307"/>
                <a:gd name="connsiteY0" fmla="*/ 10438 h 10438"/>
                <a:gd name="connsiteX1" fmla="*/ 7109 w 11307"/>
                <a:gd name="connsiteY1" fmla="*/ 7175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346 w 11307"/>
                <a:gd name="connsiteY15" fmla="*/ 5385 h 10438"/>
                <a:gd name="connsiteX16" fmla="*/ 10135 w 11307"/>
                <a:gd name="connsiteY16" fmla="*/ 9381 h 10438"/>
                <a:gd name="connsiteX17" fmla="*/ 8824 w 11307"/>
                <a:gd name="connsiteY17" fmla="*/ 10438 h 10438"/>
                <a:gd name="connsiteX0" fmla="*/ 8824 w 11307"/>
                <a:gd name="connsiteY0" fmla="*/ 10438 h 10438"/>
                <a:gd name="connsiteX1" fmla="*/ 7109 w 11307"/>
                <a:gd name="connsiteY1" fmla="*/ 7175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346 w 11307"/>
                <a:gd name="connsiteY15" fmla="*/ 5385 h 10438"/>
                <a:gd name="connsiteX16" fmla="*/ 10135 w 11307"/>
                <a:gd name="connsiteY16" fmla="*/ 9381 h 10438"/>
                <a:gd name="connsiteX17" fmla="*/ 8824 w 11307"/>
                <a:gd name="connsiteY17" fmla="*/ 10438 h 10438"/>
                <a:gd name="connsiteX0" fmla="*/ 8824 w 11307"/>
                <a:gd name="connsiteY0" fmla="*/ 10438 h 10438"/>
                <a:gd name="connsiteX1" fmla="*/ 7109 w 11307"/>
                <a:gd name="connsiteY1" fmla="*/ 7175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131 w 11307"/>
                <a:gd name="connsiteY2" fmla="*/ 5000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432 w 11307"/>
                <a:gd name="connsiteY2" fmla="*/ 3647 h 10438"/>
                <a:gd name="connsiteX3" fmla="*/ 4774 w 11307"/>
                <a:gd name="connsiteY3" fmla="*/ 3279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432 w 11307"/>
                <a:gd name="connsiteY2" fmla="*/ 3647 h 10438"/>
                <a:gd name="connsiteX3" fmla="*/ 4848 w 11307"/>
                <a:gd name="connsiteY3" fmla="*/ 2096 h 10438"/>
                <a:gd name="connsiteX4" fmla="*/ 3197 w 11307"/>
                <a:gd name="connsiteY4" fmla="*/ 2110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432 w 11307"/>
                <a:gd name="connsiteY2" fmla="*/ 3647 h 10438"/>
                <a:gd name="connsiteX3" fmla="*/ 4848 w 11307"/>
                <a:gd name="connsiteY3" fmla="*/ 2096 h 10438"/>
                <a:gd name="connsiteX4" fmla="*/ 3065 w 11307"/>
                <a:gd name="connsiteY4" fmla="*/ 1383 h 10438"/>
                <a:gd name="connsiteX5" fmla="*/ 1796 w 11307"/>
                <a:gd name="connsiteY5" fmla="*/ 1266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432 w 11307"/>
                <a:gd name="connsiteY2" fmla="*/ 3647 h 10438"/>
                <a:gd name="connsiteX3" fmla="*/ 4848 w 11307"/>
                <a:gd name="connsiteY3" fmla="*/ 2096 h 10438"/>
                <a:gd name="connsiteX4" fmla="*/ 3065 w 11307"/>
                <a:gd name="connsiteY4" fmla="*/ 1383 h 10438"/>
                <a:gd name="connsiteX5" fmla="*/ 1615 w 11307"/>
                <a:gd name="connsiteY5" fmla="*/ 1023 h 10438"/>
                <a:gd name="connsiteX6" fmla="*/ 526 w 11307"/>
                <a:gd name="connsiteY6" fmla="*/ 552 h 10438"/>
                <a:gd name="connsiteX7" fmla="*/ 146 w 11307"/>
                <a:gd name="connsiteY7" fmla="*/ 162 h 10438"/>
                <a:gd name="connsiteX8" fmla="*/ 1445 w 11307"/>
                <a:gd name="connsiteY8" fmla="*/ 97 h 10438"/>
                <a:gd name="connsiteX9" fmla="*/ 3255 w 11307"/>
                <a:gd name="connsiteY9" fmla="*/ 714 h 10438"/>
                <a:gd name="connsiteX10" fmla="*/ 4599 w 11307"/>
                <a:gd name="connsiteY10" fmla="*/ 1104 h 10438"/>
                <a:gd name="connsiteX11" fmla="*/ 5956 w 11307"/>
                <a:gd name="connsiteY11" fmla="*/ 1169 h 10438"/>
                <a:gd name="connsiteX12" fmla="*/ 7635 w 11307"/>
                <a:gd name="connsiteY12" fmla="*/ 877 h 10438"/>
                <a:gd name="connsiteX13" fmla="*/ 8730 w 11307"/>
                <a:gd name="connsiteY13" fmla="*/ 1331 h 10438"/>
                <a:gd name="connsiteX14" fmla="*/ 11307 w 11307"/>
                <a:gd name="connsiteY14" fmla="*/ 1929 h 10438"/>
                <a:gd name="connsiteX15" fmla="*/ 10220 w 11307"/>
                <a:gd name="connsiteY15" fmla="*/ 5363 h 10438"/>
                <a:gd name="connsiteX16" fmla="*/ 10135 w 11307"/>
                <a:gd name="connsiteY16" fmla="*/ 9381 h 10438"/>
                <a:gd name="connsiteX17" fmla="*/ 8824 w 11307"/>
                <a:gd name="connsiteY17" fmla="*/ 10438 h 10438"/>
                <a:gd name="connsiteX0" fmla="*/ 8824 w 11307"/>
                <a:gd name="connsiteY0" fmla="*/ 10438 h 10438"/>
                <a:gd name="connsiteX1" fmla="*/ 7419 w 11307"/>
                <a:gd name="connsiteY1" fmla="*/ 6456 h 10438"/>
                <a:gd name="connsiteX2" fmla="*/ 6432 w 11307"/>
                <a:gd name="connsiteY2" fmla="*/ 3647 h 10438"/>
                <a:gd name="connsiteX3" fmla="*/ 4848 w 11307"/>
                <a:gd name="connsiteY3" fmla="*/ 2096 h 10438"/>
                <a:gd name="connsiteX4" fmla="*/ 3065 w 11307"/>
                <a:gd name="connsiteY4" fmla="*/ 1383 h 10438"/>
                <a:gd name="connsiteX5" fmla="*/ 526 w 11307"/>
                <a:gd name="connsiteY5" fmla="*/ 552 h 10438"/>
                <a:gd name="connsiteX6" fmla="*/ 146 w 11307"/>
                <a:gd name="connsiteY6" fmla="*/ 162 h 10438"/>
                <a:gd name="connsiteX7" fmla="*/ 1445 w 11307"/>
                <a:gd name="connsiteY7" fmla="*/ 97 h 10438"/>
                <a:gd name="connsiteX8" fmla="*/ 3255 w 11307"/>
                <a:gd name="connsiteY8" fmla="*/ 714 h 10438"/>
                <a:gd name="connsiteX9" fmla="*/ 4599 w 11307"/>
                <a:gd name="connsiteY9" fmla="*/ 1104 h 10438"/>
                <a:gd name="connsiteX10" fmla="*/ 5956 w 11307"/>
                <a:gd name="connsiteY10" fmla="*/ 1169 h 10438"/>
                <a:gd name="connsiteX11" fmla="*/ 7635 w 11307"/>
                <a:gd name="connsiteY11" fmla="*/ 877 h 10438"/>
                <a:gd name="connsiteX12" fmla="*/ 8730 w 11307"/>
                <a:gd name="connsiteY12" fmla="*/ 1331 h 10438"/>
                <a:gd name="connsiteX13" fmla="*/ 11307 w 11307"/>
                <a:gd name="connsiteY13" fmla="*/ 1929 h 10438"/>
                <a:gd name="connsiteX14" fmla="*/ 10220 w 11307"/>
                <a:gd name="connsiteY14" fmla="*/ 5363 h 10438"/>
                <a:gd name="connsiteX15" fmla="*/ 10135 w 11307"/>
                <a:gd name="connsiteY15" fmla="*/ 9381 h 10438"/>
                <a:gd name="connsiteX16" fmla="*/ 8824 w 11307"/>
                <a:gd name="connsiteY16" fmla="*/ 10438 h 10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307" h="10438">
                  <a:moveTo>
                    <a:pt x="8824" y="10438"/>
                  </a:moveTo>
                  <a:cubicBezTo>
                    <a:pt x="8303" y="10091"/>
                    <a:pt x="7818" y="7588"/>
                    <a:pt x="7419" y="6456"/>
                  </a:cubicBezTo>
                  <a:cubicBezTo>
                    <a:pt x="7020" y="5324"/>
                    <a:pt x="6861" y="4374"/>
                    <a:pt x="6432" y="3647"/>
                  </a:cubicBezTo>
                  <a:cubicBezTo>
                    <a:pt x="6003" y="2920"/>
                    <a:pt x="5409" y="2473"/>
                    <a:pt x="4848" y="2096"/>
                  </a:cubicBezTo>
                  <a:cubicBezTo>
                    <a:pt x="4287" y="1719"/>
                    <a:pt x="3785" y="1640"/>
                    <a:pt x="3065" y="1383"/>
                  </a:cubicBezTo>
                  <a:cubicBezTo>
                    <a:pt x="2345" y="1126"/>
                    <a:pt x="1012" y="755"/>
                    <a:pt x="526" y="552"/>
                  </a:cubicBezTo>
                  <a:cubicBezTo>
                    <a:pt x="40" y="349"/>
                    <a:pt x="0" y="227"/>
                    <a:pt x="146" y="162"/>
                  </a:cubicBezTo>
                  <a:cubicBezTo>
                    <a:pt x="292" y="97"/>
                    <a:pt x="934" y="0"/>
                    <a:pt x="1445" y="97"/>
                  </a:cubicBezTo>
                  <a:cubicBezTo>
                    <a:pt x="1956" y="195"/>
                    <a:pt x="2730" y="552"/>
                    <a:pt x="3255" y="714"/>
                  </a:cubicBezTo>
                  <a:cubicBezTo>
                    <a:pt x="3781" y="877"/>
                    <a:pt x="4146" y="1039"/>
                    <a:pt x="4599" y="1104"/>
                  </a:cubicBezTo>
                  <a:cubicBezTo>
                    <a:pt x="5051" y="1169"/>
                    <a:pt x="5445" y="1201"/>
                    <a:pt x="5956" y="1169"/>
                  </a:cubicBezTo>
                  <a:cubicBezTo>
                    <a:pt x="6467" y="1136"/>
                    <a:pt x="7168" y="844"/>
                    <a:pt x="7635" y="877"/>
                  </a:cubicBezTo>
                  <a:cubicBezTo>
                    <a:pt x="8102" y="909"/>
                    <a:pt x="8118" y="1156"/>
                    <a:pt x="8730" y="1331"/>
                  </a:cubicBezTo>
                  <a:cubicBezTo>
                    <a:pt x="9342" y="1506"/>
                    <a:pt x="11045" y="1044"/>
                    <a:pt x="11307" y="1929"/>
                  </a:cubicBezTo>
                  <a:cubicBezTo>
                    <a:pt x="10103" y="3117"/>
                    <a:pt x="10258" y="4093"/>
                    <a:pt x="10220" y="5363"/>
                  </a:cubicBezTo>
                  <a:cubicBezTo>
                    <a:pt x="10182" y="6633"/>
                    <a:pt x="10368" y="8535"/>
                    <a:pt x="10135" y="9381"/>
                  </a:cubicBezTo>
                  <a:cubicBezTo>
                    <a:pt x="9902" y="10227"/>
                    <a:pt x="9360" y="10366"/>
                    <a:pt x="8824" y="10438"/>
                  </a:cubicBezTo>
                  <a:close/>
                </a:path>
              </a:pathLst>
            </a:custGeom>
            <a:noFill/>
            <a:ln w="28575" cap="flat" cmpd="sng">
              <a:solidFill>
                <a:srgbClr val="FFFF00"/>
              </a:solidFill>
              <a:prstDash val="solid"/>
              <a:round/>
              <a:headEnd type="none" w="sm" len="sm"/>
              <a:tailEnd type="none" w="sm" len="sm"/>
            </a:ln>
          </p:spPr>
          <p:txBody>
            <a:bodyPr/>
            <a:lstStyle/>
            <a:p>
              <a:endParaRPr lang="el-GR"/>
            </a:p>
          </p:txBody>
        </p:sp>
        <p:grpSp>
          <p:nvGrpSpPr>
            <p:cNvPr id="11" name="Group 38"/>
            <p:cNvGrpSpPr>
              <a:grpSpLocks/>
            </p:cNvGrpSpPr>
            <p:nvPr/>
          </p:nvGrpSpPr>
          <p:grpSpPr bwMode="auto">
            <a:xfrm rot="492857">
              <a:off x="6402702" y="2784957"/>
              <a:ext cx="366362" cy="644391"/>
              <a:chOff x="5339" y="2337"/>
              <a:chExt cx="285" cy="445"/>
            </a:xfrm>
            <a:noFill/>
          </p:grpSpPr>
          <p:sp>
            <p:nvSpPr>
              <p:cNvPr id="16" name="Freeform 36"/>
              <p:cNvSpPr>
                <a:spLocks/>
              </p:cNvSpPr>
              <p:nvPr/>
            </p:nvSpPr>
            <p:spPr bwMode="auto">
              <a:xfrm>
                <a:off x="5442" y="2548"/>
                <a:ext cx="182" cy="234"/>
              </a:xfrm>
              <a:custGeom>
                <a:avLst/>
                <a:gdLst>
                  <a:gd name="T0" fmla="*/ 1 w 182"/>
                  <a:gd name="T1" fmla="*/ 68 h 234"/>
                  <a:gd name="T2" fmla="*/ 0 w 182"/>
                  <a:gd name="T3" fmla="*/ 83 h 234"/>
                  <a:gd name="T4" fmla="*/ 15 w 182"/>
                  <a:gd name="T5" fmla="*/ 104 h 234"/>
                  <a:gd name="T6" fmla="*/ 36 w 182"/>
                  <a:gd name="T7" fmla="*/ 121 h 234"/>
                  <a:gd name="T8" fmla="*/ 60 w 182"/>
                  <a:gd name="T9" fmla="*/ 136 h 234"/>
                  <a:gd name="T10" fmla="*/ 91 w 182"/>
                  <a:gd name="T11" fmla="*/ 158 h 234"/>
                  <a:gd name="T12" fmla="*/ 114 w 182"/>
                  <a:gd name="T13" fmla="*/ 183 h 234"/>
                  <a:gd name="T14" fmla="*/ 121 w 182"/>
                  <a:gd name="T15" fmla="*/ 200 h 234"/>
                  <a:gd name="T16" fmla="*/ 138 w 182"/>
                  <a:gd name="T17" fmla="*/ 215 h 234"/>
                  <a:gd name="T18" fmla="*/ 164 w 182"/>
                  <a:gd name="T19" fmla="*/ 232 h 234"/>
                  <a:gd name="T20" fmla="*/ 173 w 182"/>
                  <a:gd name="T21" fmla="*/ 233 h 234"/>
                  <a:gd name="T22" fmla="*/ 179 w 182"/>
                  <a:gd name="T23" fmla="*/ 228 h 234"/>
                  <a:gd name="T24" fmla="*/ 181 w 182"/>
                  <a:gd name="T25" fmla="*/ 190 h 234"/>
                  <a:gd name="T26" fmla="*/ 177 w 182"/>
                  <a:gd name="T27" fmla="*/ 139 h 234"/>
                  <a:gd name="T28" fmla="*/ 169 w 182"/>
                  <a:gd name="T29" fmla="*/ 91 h 234"/>
                  <a:gd name="T30" fmla="*/ 156 w 182"/>
                  <a:gd name="T31" fmla="*/ 56 h 234"/>
                  <a:gd name="T32" fmla="*/ 142 w 182"/>
                  <a:gd name="T33" fmla="*/ 29 h 234"/>
                  <a:gd name="T34" fmla="*/ 128 w 182"/>
                  <a:gd name="T35" fmla="*/ 13 h 234"/>
                  <a:gd name="T36" fmla="*/ 109 w 182"/>
                  <a:gd name="T37" fmla="*/ 0 h 234"/>
                  <a:gd name="T38" fmla="*/ 101 w 182"/>
                  <a:gd name="T39" fmla="*/ 9 h 234"/>
                  <a:gd name="T40" fmla="*/ 97 w 182"/>
                  <a:gd name="T41" fmla="*/ 26 h 234"/>
                  <a:gd name="T42" fmla="*/ 98 w 182"/>
                  <a:gd name="T43" fmla="*/ 55 h 234"/>
                  <a:gd name="T44" fmla="*/ 92 w 182"/>
                  <a:gd name="T45" fmla="*/ 70 h 234"/>
                  <a:gd name="T46" fmla="*/ 86 w 182"/>
                  <a:gd name="T47" fmla="*/ 77 h 234"/>
                  <a:gd name="T48" fmla="*/ 66 w 182"/>
                  <a:gd name="T49" fmla="*/ 84 h 234"/>
                  <a:gd name="T50" fmla="*/ 44 w 182"/>
                  <a:gd name="T51" fmla="*/ 74 h 234"/>
                  <a:gd name="T52" fmla="*/ 27 w 182"/>
                  <a:gd name="T53" fmla="*/ 68 h 234"/>
                  <a:gd name="T54" fmla="*/ 13 w 182"/>
                  <a:gd name="T55" fmla="*/ 66 h 234"/>
                  <a:gd name="T56" fmla="*/ 1 w 182"/>
                  <a:gd name="T57" fmla="*/ 68 h 23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82"/>
                  <a:gd name="T88" fmla="*/ 0 h 234"/>
                  <a:gd name="T89" fmla="*/ 182 w 182"/>
                  <a:gd name="T90" fmla="*/ 234 h 234"/>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82" h="234">
                    <a:moveTo>
                      <a:pt x="1" y="68"/>
                    </a:moveTo>
                    <a:lnTo>
                      <a:pt x="0" y="83"/>
                    </a:lnTo>
                    <a:lnTo>
                      <a:pt x="15" y="104"/>
                    </a:lnTo>
                    <a:lnTo>
                      <a:pt x="36" y="121"/>
                    </a:lnTo>
                    <a:lnTo>
                      <a:pt x="60" y="136"/>
                    </a:lnTo>
                    <a:lnTo>
                      <a:pt x="91" y="158"/>
                    </a:lnTo>
                    <a:lnTo>
                      <a:pt x="114" y="183"/>
                    </a:lnTo>
                    <a:lnTo>
                      <a:pt x="121" y="200"/>
                    </a:lnTo>
                    <a:lnTo>
                      <a:pt x="138" y="215"/>
                    </a:lnTo>
                    <a:lnTo>
                      <a:pt x="164" y="232"/>
                    </a:lnTo>
                    <a:lnTo>
                      <a:pt x="173" y="233"/>
                    </a:lnTo>
                    <a:lnTo>
                      <a:pt x="179" y="228"/>
                    </a:lnTo>
                    <a:lnTo>
                      <a:pt x="181" y="190"/>
                    </a:lnTo>
                    <a:lnTo>
                      <a:pt x="177" y="139"/>
                    </a:lnTo>
                    <a:lnTo>
                      <a:pt x="169" y="91"/>
                    </a:lnTo>
                    <a:lnTo>
                      <a:pt x="156" y="56"/>
                    </a:lnTo>
                    <a:lnTo>
                      <a:pt x="142" y="29"/>
                    </a:lnTo>
                    <a:lnTo>
                      <a:pt x="128" y="13"/>
                    </a:lnTo>
                    <a:lnTo>
                      <a:pt x="109" y="0"/>
                    </a:lnTo>
                    <a:lnTo>
                      <a:pt x="101" y="9"/>
                    </a:lnTo>
                    <a:lnTo>
                      <a:pt x="97" y="26"/>
                    </a:lnTo>
                    <a:lnTo>
                      <a:pt x="98" y="55"/>
                    </a:lnTo>
                    <a:lnTo>
                      <a:pt x="92" y="70"/>
                    </a:lnTo>
                    <a:lnTo>
                      <a:pt x="86" y="77"/>
                    </a:lnTo>
                    <a:lnTo>
                      <a:pt x="66" y="84"/>
                    </a:lnTo>
                    <a:lnTo>
                      <a:pt x="44" y="74"/>
                    </a:lnTo>
                    <a:lnTo>
                      <a:pt x="27" y="68"/>
                    </a:lnTo>
                    <a:lnTo>
                      <a:pt x="13" y="66"/>
                    </a:lnTo>
                    <a:lnTo>
                      <a:pt x="1" y="68"/>
                    </a:lnTo>
                  </a:path>
                </a:pathLst>
              </a:custGeom>
              <a:grpFill/>
              <a:ln w="25400" cap="rnd" cmpd="sng">
                <a:solidFill>
                  <a:srgbClr val="FFFF00"/>
                </a:solidFill>
                <a:prstDash val="solid"/>
                <a:round/>
                <a:headEnd/>
                <a:tailEnd/>
              </a:ln>
            </p:spPr>
            <p:txBody>
              <a:bodyPr/>
              <a:lstStyle/>
              <a:p>
                <a:endParaRPr lang="el-GR"/>
              </a:p>
            </p:txBody>
          </p:sp>
          <p:sp>
            <p:nvSpPr>
              <p:cNvPr id="17" name="Freeform 37"/>
              <p:cNvSpPr>
                <a:spLocks/>
              </p:cNvSpPr>
              <p:nvPr/>
            </p:nvSpPr>
            <p:spPr bwMode="auto">
              <a:xfrm>
                <a:off x="5339" y="2337"/>
                <a:ext cx="213" cy="296"/>
              </a:xfrm>
              <a:custGeom>
                <a:avLst/>
                <a:gdLst>
                  <a:gd name="T0" fmla="*/ 212 w 213"/>
                  <a:gd name="T1" fmla="*/ 211 h 296"/>
                  <a:gd name="T2" fmla="*/ 185 w 213"/>
                  <a:gd name="T3" fmla="*/ 172 h 296"/>
                  <a:gd name="T4" fmla="*/ 147 w 213"/>
                  <a:gd name="T5" fmla="*/ 119 h 296"/>
                  <a:gd name="T6" fmla="*/ 116 w 213"/>
                  <a:gd name="T7" fmla="*/ 83 h 296"/>
                  <a:gd name="T8" fmla="*/ 87 w 213"/>
                  <a:gd name="T9" fmla="*/ 49 h 296"/>
                  <a:gd name="T10" fmla="*/ 45 w 213"/>
                  <a:gd name="T11" fmla="*/ 17 h 296"/>
                  <a:gd name="T12" fmla="*/ 18 w 213"/>
                  <a:gd name="T13" fmla="*/ 0 h 296"/>
                  <a:gd name="T14" fmla="*/ 8 w 213"/>
                  <a:gd name="T15" fmla="*/ 2 h 296"/>
                  <a:gd name="T16" fmla="*/ 0 w 213"/>
                  <a:gd name="T17" fmla="*/ 12 h 296"/>
                  <a:gd name="T18" fmla="*/ 3 w 213"/>
                  <a:gd name="T19" fmla="*/ 57 h 296"/>
                  <a:gd name="T20" fmla="*/ 19 w 213"/>
                  <a:gd name="T21" fmla="*/ 116 h 296"/>
                  <a:gd name="T22" fmla="*/ 37 w 213"/>
                  <a:gd name="T23" fmla="*/ 159 h 296"/>
                  <a:gd name="T24" fmla="*/ 60 w 213"/>
                  <a:gd name="T25" fmla="*/ 206 h 296"/>
                  <a:gd name="T26" fmla="*/ 91 w 213"/>
                  <a:gd name="T27" fmla="*/ 258 h 296"/>
                  <a:gd name="T28" fmla="*/ 104 w 213"/>
                  <a:gd name="T29" fmla="*/ 279 h 296"/>
                  <a:gd name="T30" fmla="*/ 116 w 213"/>
                  <a:gd name="T31" fmla="*/ 277 h 296"/>
                  <a:gd name="T32" fmla="*/ 130 w 213"/>
                  <a:gd name="T33" fmla="*/ 279 h 296"/>
                  <a:gd name="T34" fmla="*/ 147 w 213"/>
                  <a:gd name="T35" fmla="*/ 285 h 296"/>
                  <a:gd name="T36" fmla="*/ 169 w 213"/>
                  <a:gd name="T37" fmla="*/ 295 h 296"/>
                  <a:gd name="T38" fmla="*/ 189 w 213"/>
                  <a:gd name="T39" fmla="*/ 288 h 296"/>
                  <a:gd name="T40" fmla="*/ 195 w 213"/>
                  <a:gd name="T41" fmla="*/ 281 h 296"/>
                  <a:gd name="T42" fmla="*/ 201 w 213"/>
                  <a:gd name="T43" fmla="*/ 266 h 296"/>
                  <a:gd name="T44" fmla="*/ 200 w 213"/>
                  <a:gd name="T45" fmla="*/ 237 h 296"/>
                  <a:gd name="T46" fmla="*/ 204 w 213"/>
                  <a:gd name="T47" fmla="*/ 220 h 296"/>
                  <a:gd name="T48" fmla="*/ 212 w 213"/>
                  <a:gd name="T49" fmla="*/ 211 h 29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13"/>
                  <a:gd name="T76" fmla="*/ 0 h 296"/>
                  <a:gd name="T77" fmla="*/ 213 w 213"/>
                  <a:gd name="T78" fmla="*/ 296 h 29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13" h="296">
                    <a:moveTo>
                      <a:pt x="212" y="211"/>
                    </a:moveTo>
                    <a:lnTo>
                      <a:pt x="185" y="172"/>
                    </a:lnTo>
                    <a:lnTo>
                      <a:pt x="147" y="119"/>
                    </a:lnTo>
                    <a:lnTo>
                      <a:pt x="116" y="83"/>
                    </a:lnTo>
                    <a:lnTo>
                      <a:pt x="87" y="49"/>
                    </a:lnTo>
                    <a:lnTo>
                      <a:pt x="45" y="17"/>
                    </a:lnTo>
                    <a:lnTo>
                      <a:pt x="18" y="0"/>
                    </a:lnTo>
                    <a:lnTo>
                      <a:pt x="8" y="2"/>
                    </a:lnTo>
                    <a:lnTo>
                      <a:pt x="0" y="12"/>
                    </a:lnTo>
                    <a:lnTo>
                      <a:pt x="3" y="57"/>
                    </a:lnTo>
                    <a:lnTo>
                      <a:pt x="19" y="116"/>
                    </a:lnTo>
                    <a:lnTo>
                      <a:pt x="37" y="159"/>
                    </a:lnTo>
                    <a:lnTo>
                      <a:pt x="60" y="206"/>
                    </a:lnTo>
                    <a:lnTo>
                      <a:pt x="91" y="258"/>
                    </a:lnTo>
                    <a:lnTo>
                      <a:pt x="104" y="279"/>
                    </a:lnTo>
                    <a:lnTo>
                      <a:pt x="116" y="277"/>
                    </a:lnTo>
                    <a:lnTo>
                      <a:pt x="130" y="279"/>
                    </a:lnTo>
                    <a:lnTo>
                      <a:pt x="147" y="285"/>
                    </a:lnTo>
                    <a:lnTo>
                      <a:pt x="169" y="295"/>
                    </a:lnTo>
                    <a:lnTo>
                      <a:pt x="189" y="288"/>
                    </a:lnTo>
                    <a:lnTo>
                      <a:pt x="195" y="281"/>
                    </a:lnTo>
                    <a:lnTo>
                      <a:pt x="201" y="266"/>
                    </a:lnTo>
                    <a:lnTo>
                      <a:pt x="200" y="237"/>
                    </a:lnTo>
                    <a:lnTo>
                      <a:pt x="204" y="220"/>
                    </a:lnTo>
                    <a:lnTo>
                      <a:pt x="212" y="211"/>
                    </a:lnTo>
                  </a:path>
                </a:pathLst>
              </a:custGeom>
              <a:grpFill/>
              <a:ln w="25400" cap="rnd" cmpd="sng">
                <a:solidFill>
                  <a:srgbClr val="FFFF00"/>
                </a:solidFill>
                <a:prstDash val="solid"/>
                <a:round/>
                <a:headEnd/>
                <a:tailEnd/>
              </a:ln>
            </p:spPr>
            <p:txBody>
              <a:bodyPr/>
              <a:lstStyle/>
              <a:p>
                <a:endParaRPr lang="el-GR"/>
              </a:p>
            </p:txBody>
          </p:sp>
        </p:grpSp>
        <p:grpSp>
          <p:nvGrpSpPr>
            <p:cNvPr id="12" name="Group 45"/>
            <p:cNvGrpSpPr>
              <a:grpSpLocks/>
            </p:cNvGrpSpPr>
            <p:nvPr/>
          </p:nvGrpSpPr>
          <p:grpSpPr bwMode="auto">
            <a:xfrm rot="21115886">
              <a:off x="5406603" y="2628705"/>
              <a:ext cx="361097" cy="701753"/>
              <a:chOff x="4734" y="2133"/>
              <a:chExt cx="298" cy="515"/>
            </a:xfrm>
            <a:noFill/>
          </p:grpSpPr>
          <p:sp>
            <p:nvSpPr>
              <p:cNvPr id="13" name="Freeform 42"/>
              <p:cNvSpPr>
                <a:spLocks/>
              </p:cNvSpPr>
              <p:nvPr/>
            </p:nvSpPr>
            <p:spPr bwMode="auto">
              <a:xfrm>
                <a:off x="4734" y="2455"/>
                <a:ext cx="250" cy="193"/>
              </a:xfrm>
              <a:custGeom>
                <a:avLst/>
                <a:gdLst>
                  <a:gd name="T0" fmla="*/ 57 w 250"/>
                  <a:gd name="T1" fmla="*/ 0 h 193"/>
                  <a:gd name="T2" fmla="*/ 23 w 250"/>
                  <a:gd name="T3" fmla="*/ 52 h 193"/>
                  <a:gd name="T4" fmla="*/ 9 w 250"/>
                  <a:gd name="T5" fmla="*/ 70 h 193"/>
                  <a:gd name="T6" fmla="*/ 0 w 250"/>
                  <a:gd name="T7" fmla="*/ 90 h 193"/>
                  <a:gd name="T8" fmla="*/ 0 w 250"/>
                  <a:gd name="T9" fmla="*/ 120 h 193"/>
                  <a:gd name="T10" fmla="*/ 14 w 250"/>
                  <a:gd name="T11" fmla="*/ 122 h 193"/>
                  <a:gd name="T12" fmla="*/ 12 w 250"/>
                  <a:gd name="T13" fmla="*/ 101 h 193"/>
                  <a:gd name="T14" fmla="*/ 14 w 250"/>
                  <a:gd name="T15" fmla="*/ 122 h 193"/>
                  <a:gd name="T16" fmla="*/ 25 w 250"/>
                  <a:gd name="T17" fmla="*/ 140 h 193"/>
                  <a:gd name="T18" fmla="*/ 46 w 250"/>
                  <a:gd name="T19" fmla="*/ 160 h 193"/>
                  <a:gd name="T20" fmla="*/ 61 w 250"/>
                  <a:gd name="T21" fmla="*/ 165 h 193"/>
                  <a:gd name="T22" fmla="*/ 93 w 250"/>
                  <a:gd name="T23" fmla="*/ 151 h 193"/>
                  <a:gd name="T24" fmla="*/ 114 w 250"/>
                  <a:gd name="T25" fmla="*/ 149 h 193"/>
                  <a:gd name="T26" fmla="*/ 111 w 250"/>
                  <a:gd name="T27" fmla="*/ 131 h 193"/>
                  <a:gd name="T28" fmla="*/ 116 w 250"/>
                  <a:gd name="T29" fmla="*/ 104 h 193"/>
                  <a:gd name="T30" fmla="*/ 111 w 250"/>
                  <a:gd name="T31" fmla="*/ 131 h 193"/>
                  <a:gd name="T32" fmla="*/ 114 w 250"/>
                  <a:gd name="T33" fmla="*/ 149 h 193"/>
                  <a:gd name="T34" fmla="*/ 145 w 250"/>
                  <a:gd name="T35" fmla="*/ 183 h 193"/>
                  <a:gd name="T36" fmla="*/ 154 w 250"/>
                  <a:gd name="T37" fmla="*/ 192 h 193"/>
                  <a:gd name="T38" fmla="*/ 163 w 250"/>
                  <a:gd name="T39" fmla="*/ 192 h 193"/>
                  <a:gd name="T40" fmla="*/ 218 w 250"/>
                  <a:gd name="T41" fmla="*/ 181 h 193"/>
                  <a:gd name="T42" fmla="*/ 236 w 250"/>
                  <a:gd name="T43" fmla="*/ 169 h 193"/>
                  <a:gd name="T44" fmla="*/ 245 w 250"/>
                  <a:gd name="T45" fmla="*/ 156 h 193"/>
                  <a:gd name="T46" fmla="*/ 249 w 250"/>
                  <a:gd name="T47" fmla="*/ 140 h 193"/>
                  <a:gd name="T48" fmla="*/ 245 w 250"/>
                  <a:gd name="T49" fmla="*/ 86 h 193"/>
                  <a:gd name="T50" fmla="*/ 245 w 250"/>
                  <a:gd name="T51" fmla="*/ 65 h 193"/>
                  <a:gd name="T52" fmla="*/ 247 w 250"/>
                  <a:gd name="T53" fmla="*/ 36 h 193"/>
                  <a:gd name="T54" fmla="*/ 213 w 250"/>
                  <a:gd name="T55" fmla="*/ 27 h 193"/>
                  <a:gd name="T56" fmla="*/ 193 w 250"/>
                  <a:gd name="T57" fmla="*/ 22 h 193"/>
                  <a:gd name="T58" fmla="*/ 154 w 250"/>
                  <a:gd name="T59" fmla="*/ 18 h 193"/>
                  <a:gd name="T60" fmla="*/ 82 w 250"/>
                  <a:gd name="T61" fmla="*/ 0 h 193"/>
                  <a:gd name="T62" fmla="*/ 57 w 250"/>
                  <a:gd name="T63" fmla="*/ 0 h 193"/>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50"/>
                  <a:gd name="T97" fmla="*/ 0 h 193"/>
                  <a:gd name="T98" fmla="*/ 250 w 250"/>
                  <a:gd name="T99" fmla="*/ 193 h 193"/>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50" h="193">
                    <a:moveTo>
                      <a:pt x="57" y="0"/>
                    </a:moveTo>
                    <a:lnTo>
                      <a:pt x="23" y="52"/>
                    </a:lnTo>
                    <a:lnTo>
                      <a:pt x="9" y="70"/>
                    </a:lnTo>
                    <a:lnTo>
                      <a:pt x="0" y="90"/>
                    </a:lnTo>
                    <a:lnTo>
                      <a:pt x="0" y="120"/>
                    </a:lnTo>
                    <a:lnTo>
                      <a:pt x="14" y="122"/>
                    </a:lnTo>
                    <a:lnTo>
                      <a:pt x="12" y="101"/>
                    </a:lnTo>
                    <a:lnTo>
                      <a:pt x="14" y="122"/>
                    </a:lnTo>
                    <a:lnTo>
                      <a:pt x="25" y="140"/>
                    </a:lnTo>
                    <a:lnTo>
                      <a:pt x="46" y="160"/>
                    </a:lnTo>
                    <a:lnTo>
                      <a:pt x="61" y="165"/>
                    </a:lnTo>
                    <a:lnTo>
                      <a:pt x="93" y="151"/>
                    </a:lnTo>
                    <a:lnTo>
                      <a:pt x="114" y="149"/>
                    </a:lnTo>
                    <a:lnTo>
                      <a:pt x="111" y="131"/>
                    </a:lnTo>
                    <a:lnTo>
                      <a:pt x="116" y="104"/>
                    </a:lnTo>
                    <a:lnTo>
                      <a:pt x="111" y="131"/>
                    </a:lnTo>
                    <a:lnTo>
                      <a:pt x="114" y="149"/>
                    </a:lnTo>
                    <a:lnTo>
                      <a:pt x="145" y="183"/>
                    </a:lnTo>
                    <a:lnTo>
                      <a:pt x="154" y="192"/>
                    </a:lnTo>
                    <a:lnTo>
                      <a:pt x="163" y="192"/>
                    </a:lnTo>
                    <a:lnTo>
                      <a:pt x="218" y="181"/>
                    </a:lnTo>
                    <a:lnTo>
                      <a:pt x="236" y="169"/>
                    </a:lnTo>
                    <a:lnTo>
                      <a:pt x="245" y="156"/>
                    </a:lnTo>
                    <a:lnTo>
                      <a:pt x="249" y="140"/>
                    </a:lnTo>
                    <a:lnTo>
                      <a:pt x="245" y="86"/>
                    </a:lnTo>
                    <a:lnTo>
                      <a:pt x="245" y="65"/>
                    </a:lnTo>
                    <a:lnTo>
                      <a:pt x="247" y="36"/>
                    </a:lnTo>
                    <a:lnTo>
                      <a:pt x="213" y="27"/>
                    </a:lnTo>
                    <a:lnTo>
                      <a:pt x="193" y="22"/>
                    </a:lnTo>
                    <a:lnTo>
                      <a:pt x="154" y="18"/>
                    </a:lnTo>
                    <a:lnTo>
                      <a:pt x="82" y="0"/>
                    </a:lnTo>
                    <a:lnTo>
                      <a:pt x="57" y="0"/>
                    </a:lnTo>
                  </a:path>
                </a:pathLst>
              </a:custGeom>
              <a:grpFill/>
              <a:ln w="25400" cap="rnd" cmpd="sng">
                <a:solidFill>
                  <a:srgbClr val="FFFF00"/>
                </a:solidFill>
                <a:prstDash val="solid"/>
                <a:round/>
                <a:headEnd/>
                <a:tailEnd/>
              </a:ln>
            </p:spPr>
            <p:txBody>
              <a:bodyPr/>
              <a:lstStyle/>
              <a:p>
                <a:endParaRPr lang="el-GR"/>
              </a:p>
            </p:txBody>
          </p:sp>
          <p:sp>
            <p:nvSpPr>
              <p:cNvPr id="14" name="Freeform 43"/>
              <p:cNvSpPr>
                <a:spLocks/>
              </p:cNvSpPr>
              <p:nvPr/>
            </p:nvSpPr>
            <p:spPr bwMode="auto">
              <a:xfrm>
                <a:off x="4791" y="2153"/>
                <a:ext cx="241" cy="339"/>
              </a:xfrm>
              <a:custGeom>
                <a:avLst/>
                <a:gdLst>
                  <a:gd name="T0" fmla="*/ 190 w 241"/>
                  <a:gd name="T1" fmla="*/ 338 h 339"/>
                  <a:gd name="T2" fmla="*/ 197 w 241"/>
                  <a:gd name="T3" fmla="*/ 286 h 339"/>
                  <a:gd name="T4" fmla="*/ 211 w 241"/>
                  <a:gd name="T5" fmla="*/ 234 h 339"/>
                  <a:gd name="T6" fmla="*/ 233 w 241"/>
                  <a:gd name="T7" fmla="*/ 163 h 339"/>
                  <a:gd name="T8" fmla="*/ 240 w 241"/>
                  <a:gd name="T9" fmla="*/ 136 h 339"/>
                  <a:gd name="T10" fmla="*/ 238 w 241"/>
                  <a:gd name="T11" fmla="*/ 114 h 339"/>
                  <a:gd name="T12" fmla="*/ 224 w 241"/>
                  <a:gd name="T13" fmla="*/ 73 h 339"/>
                  <a:gd name="T14" fmla="*/ 211 w 241"/>
                  <a:gd name="T15" fmla="*/ 43 h 339"/>
                  <a:gd name="T16" fmla="*/ 192 w 241"/>
                  <a:gd name="T17" fmla="*/ 32 h 339"/>
                  <a:gd name="T18" fmla="*/ 186 w 241"/>
                  <a:gd name="T19" fmla="*/ 34 h 339"/>
                  <a:gd name="T20" fmla="*/ 177 w 241"/>
                  <a:gd name="T21" fmla="*/ 48 h 339"/>
                  <a:gd name="T22" fmla="*/ 177 w 241"/>
                  <a:gd name="T23" fmla="*/ 71 h 339"/>
                  <a:gd name="T24" fmla="*/ 181 w 241"/>
                  <a:gd name="T25" fmla="*/ 105 h 339"/>
                  <a:gd name="T26" fmla="*/ 167 w 241"/>
                  <a:gd name="T27" fmla="*/ 141 h 339"/>
                  <a:gd name="T28" fmla="*/ 143 w 241"/>
                  <a:gd name="T29" fmla="*/ 170 h 339"/>
                  <a:gd name="T30" fmla="*/ 138 w 241"/>
                  <a:gd name="T31" fmla="*/ 172 h 339"/>
                  <a:gd name="T32" fmla="*/ 129 w 241"/>
                  <a:gd name="T33" fmla="*/ 182 h 339"/>
                  <a:gd name="T34" fmla="*/ 115 w 241"/>
                  <a:gd name="T35" fmla="*/ 168 h 339"/>
                  <a:gd name="T36" fmla="*/ 109 w 241"/>
                  <a:gd name="T37" fmla="*/ 118 h 339"/>
                  <a:gd name="T38" fmla="*/ 106 w 241"/>
                  <a:gd name="T39" fmla="*/ 71 h 339"/>
                  <a:gd name="T40" fmla="*/ 109 w 241"/>
                  <a:gd name="T41" fmla="*/ 39 h 339"/>
                  <a:gd name="T42" fmla="*/ 111 w 241"/>
                  <a:gd name="T43" fmla="*/ 12 h 339"/>
                  <a:gd name="T44" fmla="*/ 100 w 241"/>
                  <a:gd name="T45" fmla="*/ 0 h 339"/>
                  <a:gd name="T46" fmla="*/ 90 w 241"/>
                  <a:gd name="T47" fmla="*/ 7 h 339"/>
                  <a:gd name="T48" fmla="*/ 66 w 241"/>
                  <a:gd name="T49" fmla="*/ 34 h 339"/>
                  <a:gd name="T50" fmla="*/ 50 w 241"/>
                  <a:gd name="T51" fmla="*/ 71 h 339"/>
                  <a:gd name="T52" fmla="*/ 47 w 241"/>
                  <a:gd name="T53" fmla="*/ 102 h 339"/>
                  <a:gd name="T54" fmla="*/ 41 w 241"/>
                  <a:gd name="T55" fmla="*/ 166 h 339"/>
                  <a:gd name="T56" fmla="*/ 38 w 241"/>
                  <a:gd name="T57" fmla="*/ 216 h 339"/>
                  <a:gd name="T58" fmla="*/ 32 w 241"/>
                  <a:gd name="T59" fmla="*/ 243 h 339"/>
                  <a:gd name="T60" fmla="*/ 0 w 241"/>
                  <a:gd name="T61" fmla="*/ 302 h 339"/>
                  <a:gd name="T62" fmla="*/ 25 w 241"/>
                  <a:gd name="T63" fmla="*/ 302 h 339"/>
                  <a:gd name="T64" fmla="*/ 97 w 241"/>
                  <a:gd name="T65" fmla="*/ 320 h 339"/>
                  <a:gd name="T66" fmla="*/ 136 w 241"/>
                  <a:gd name="T67" fmla="*/ 324 h 339"/>
                  <a:gd name="T68" fmla="*/ 156 w 241"/>
                  <a:gd name="T69" fmla="*/ 329 h 339"/>
                  <a:gd name="T70" fmla="*/ 190 w 241"/>
                  <a:gd name="T71" fmla="*/ 338 h 339"/>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41"/>
                  <a:gd name="T109" fmla="*/ 0 h 339"/>
                  <a:gd name="T110" fmla="*/ 241 w 241"/>
                  <a:gd name="T111" fmla="*/ 339 h 339"/>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41" h="339">
                    <a:moveTo>
                      <a:pt x="190" y="338"/>
                    </a:moveTo>
                    <a:lnTo>
                      <a:pt x="197" y="286"/>
                    </a:lnTo>
                    <a:lnTo>
                      <a:pt x="211" y="234"/>
                    </a:lnTo>
                    <a:lnTo>
                      <a:pt x="233" y="163"/>
                    </a:lnTo>
                    <a:lnTo>
                      <a:pt x="240" y="136"/>
                    </a:lnTo>
                    <a:lnTo>
                      <a:pt x="238" y="114"/>
                    </a:lnTo>
                    <a:lnTo>
                      <a:pt x="224" y="73"/>
                    </a:lnTo>
                    <a:lnTo>
                      <a:pt x="211" y="43"/>
                    </a:lnTo>
                    <a:lnTo>
                      <a:pt x="192" y="32"/>
                    </a:lnTo>
                    <a:lnTo>
                      <a:pt x="186" y="34"/>
                    </a:lnTo>
                    <a:lnTo>
                      <a:pt x="177" y="48"/>
                    </a:lnTo>
                    <a:lnTo>
                      <a:pt x="177" y="71"/>
                    </a:lnTo>
                    <a:lnTo>
                      <a:pt x="181" y="105"/>
                    </a:lnTo>
                    <a:lnTo>
                      <a:pt x="167" y="141"/>
                    </a:lnTo>
                    <a:lnTo>
                      <a:pt x="143" y="170"/>
                    </a:lnTo>
                    <a:lnTo>
                      <a:pt x="138" y="172"/>
                    </a:lnTo>
                    <a:lnTo>
                      <a:pt x="129" y="182"/>
                    </a:lnTo>
                    <a:lnTo>
                      <a:pt x="115" y="168"/>
                    </a:lnTo>
                    <a:lnTo>
                      <a:pt x="109" y="118"/>
                    </a:lnTo>
                    <a:lnTo>
                      <a:pt x="106" y="71"/>
                    </a:lnTo>
                    <a:lnTo>
                      <a:pt x="109" y="39"/>
                    </a:lnTo>
                    <a:lnTo>
                      <a:pt x="111" y="12"/>
                    </a:lnTo>
                    <a:lnTo>
                      <a:pt x="100" y="0"/>
                    </a:lnTo>
                    <a:lnTo>
                      <a:pt x="90" y="7"/>
                    </a:lnTo>
                    <a:lnTo>
                      <a:pt x="66" y="34"/>
                    </a:lnTo>
                    <a:lnTo>
                      <a:pt x="50" y="71"/>
                    </a:lnTo>
                    <a:lnTo>
                      <a:pt x="47" y="102"/>
                    </a:lnTo>
                    <a:lnTo>
                      <a:pt x="41" y="166"/>
                    </a:lnTo>
                    <a:lnTo>
                      <a:pt x="38" y="216"/>
                    </a:lnTo>
                    <a:lnTo>
                      <a:pt x="32" y="243"/>
                    </a:lnTo>
                    <a:lnTo>
                      <a:pt x="0" y="302"/>
                    </a:lnTo>
                    <a:lnTo>
                      <a:pt x="25" y="302"/>
                    </a:lnTo>
                    <a:lnTo>
                      <a:pt x="97" y="320"/>
                    </a:lnTo>
                    <a:lnTo>
                      <a:pt x="136" y="324"/>
                    </a:lnTo>
                    <a:lnTo>
                      <a:pt x="156" y="329"/>
                    </a:lnTo>
                    <a:lnTo>
                      <a:pt x="190" y="338"/>
                    </a:lnTo>
                  </a:path>
                </a:pathLst>
              </a:custGeom>
              <a:grpFill/>
              <a:ln w="25400" cap="rnd" cmpd="sng">
                <a:solidFill>
                  <a:srgbClr val="FFFF00"/>
                </a:solidFill>
                <a:prstDash val="solid"/>
                <a:round/>
                <a:headEnd/>
                <a:tailEnd/>
              </a:ln>
            </p:spPr>
            <p:txBody>
              <a:bodyPr/>
              <a:lstStyle/>
              <a:p>
                <a:endParaRPr lang="el-GR"/>
              </a:p>
            </p:txBody>
          </p:sp>
          <p:sp>
            <p:nvSpPr>
              <p:cNvPr id="15" name="Freeform 44"/>
              <p:cNvSpPr>
                <a:spLocks/>
              </p:cNvSpPr>
              <p:nvPr/>
            </p:nvSpPr>
            <p:spPr bwMode="auto">
              <a:xfrm>
                <a:off x="4897" y="2133"/>
                <a:ext cx="76" cy="203"/>
              </a:xfrm>
              <a:custGeom>
                <a:avLst/>
                <a:gdLst>
                  <a:gd name="T0" fmla="*/ 71 w 76"/>
                  <a:gd name="T1" fmla="*/ 68 h 203"/>
                  <a:gd name="T2" fmla="*/ 71 w 76"/>
                  <a:gd name="T3" fmla="*/ 91 h 203"/>
                  <a:gd name="T4" fmla="*/ 75 w 76"/>
                  <a:gd name="T5" fmla="*/ 125 h 203"/>
                  <a:gd name="T6" fmla="*/ 61 w 76"/>
                  <a:gd name="T7" fmla="*/ 161 h 203"/>
                  <a:gd name="T8" fmla="*/ 37 w 76"/>
                  <a:gd name="T9" fmla="*/ 190 h 203"/>
                  <a:gd name="T10" fmla="*/ 32 w 76"/>
                  <a:gd name="T11" fmla="*/ 192 h 203"/>
                  <a:gd name="T12" fmla="*/ 23 w 76"/>
                  <a:gd name="T13" fmla="*/ 202 h 203"/>
                  <a:gd name="T14" fmla="*/ 9 w 76"/>
                  <a:gd name="T15" fmla="*/ 188 h 203"/>
                  <a:gd name="T16" fmla="*/ 3 w 76"/>
                  <a:gd name="T17" fmla="*/ 138 h 203"/>
                  <a:gd name="T18" fmla="*/ 0 w 76"/>
                  <a:gd name="T19" fmla="*/ 91 h 203"/>
                  <a:gd name="T20" fmla="*/ 3 w 76"/>
                  <a:gd name="T21" fmla="*/ 59 h 203"/>
                  <a:gd name="T22" fmla="*/ 12 w 76"/>
                  <a:gd name="T23" fmla="*/ 41 h 203"/>
                  <a:gd name="T24" fmla="*/ 28 w 76"/>
                  <a:gd name="T25" fmla="*/ 9 h 203"/>
                  <a:gd name="T26" fmla="*/ 43 w 76"/>
                  <a:gd name="T27" fmla="*/ 0 h 203"/>
                  <a:gd name="T28" fmla="*/ 52 w 76"/>
                  <a:gd name="T29" fmla="*/ 11 h 203"/>
                  <a:gd name="T30" fmla="*/ 57 w 76"/>
                  <a:gd name="T31" fmla="*/ 29 h 203"/>
                  <a:gd name="T32" fmla="*/ 71 w 76"/>
                  <a:gd name="T33" fmla="*/ 68 h 20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203"/>
                  <a:gd name="T53" fmla="*/ 76 w 76"/>
                  <a:gd name="T54" fmla="*/ 203 h 20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203">
                    <a:moveTo>
                      <a:pt x="71" y="68"/>
                    </a:moveTo>
                    <a:lnTo>
                      <a:pt x="71" y="91"/>
                    </a:lnTo>
                    <a:lnTo>
                      <a:pt x="75" y="125"/>
                    </a:lnTo>
                    <a:lnTo>
                      <a:pt x="61" y="161"/>
                    </a:lnTo>
                    <a:lnTo>
                      <a:pt x="37" y="190"/>
                    </a:lnTo>
                    <a:lnTo>
                      <a:pt x="32" y="192"/>
                    </a:lnTo>
                    <a:lnTo>
                      <a:pt x="23" y="202"/>
                    </a:lnTo>
                    <a:lnTo>
                      <a:pt x="9" y="188"/>
                    </a:lnTo>
                    <a:lnTo>
                      <a:pt x="3" y="138"/>
                    </a:lnTo>
                    <a:lnTo>
                      <a:pt x="0" y="91"/>
                    </a:lnTo>
                    <a:lnTo>
                      <a:pt x="3" y="59"/>
                    </a:lnTo>
                    <a:lnTo>
                      <a:pt x="12" y="41"/>
                    </a:lnTo>
                    <a:lnTo>
                      <a:pt x="28" y="9"/>
                    </a:lnTo>
                    <a:lnTo>
                      <a:pt x="43" y="0"/>
                    </a:lnTo>
                    <a:lnTo>
                      <a:pt x="52" y="11"/>
                    </a:lnTo>
                    <a:lnTo>
                      <a:pt x="57" y="29"/>
                    </a:lnTo>
                    <a:lnTo>
                      <a:pt x="71" y="68"/>
                    </a:lnTo>
                  </a:path>
                </a:pathLst>
              </a:custGeom>
              <a:grpFill/>
              <a:ln w="25400" cap="rnd" cmpd="sng">
                <a:solidFill>
                  <a:srgbClr val="FFFF00"/>
                </a:solidFill>
                <a:prstDash val="solid"/>
                <a:round/>
                <a:headEnd/>
                <a:tailEnd/>
              </a:ln>
            </p:spPr>
            <p:txBody>
              <a:bodyPr/>
              <a:lstStyle/>
              <a:p>
                <a:endParaRPr lang="el-GR"/>
              </a:p>
            </p:txBody>
          </p:sp>
        </p:grpSp>
        <p:sp>
          <p:nvSpPr>
            <p:cNvPr id="19" name="Freeform 13"/>
            <p:cNvSpPr>
              <a:spLocks/>
            </p:cNvSpPr>
            <p:nvPr/>
          </p:nvSpPr>
          <p:spPr bwMode="auto">
            <a:xfrm rot="21326996">
              <a:off x="4150359" y="2015287"/>
              <a:ext cx="2333138" cy="2519546"/>
            </a:xfrm>
            <a:custGeom>
              <a:avLst/>
              <a:gdLst>
                <a:gd name="T0" fmla="*/ 132 w 1182"/>
                <a:gd name="T1" fmla="*/ 88 h 1167"/>
                <a:gd name="T2" fmla="*/ 117 w 1182"/>
                <a:gd name="T3" fmla="*/ 49 h 1167"/>
                <a:gd name="T4" fmla="*/ 83 w 1182"/>
                <a:gd name="T5" fmla="*/ 6 h 1167"/>
                <a:gd name="T6" fmla="*/ 21 w 1182"/>
                <a:gd name="T7" fmla="*/ 15 h 1167"/>
                <a:gd name="T8" fmla="*/ 2 w 1182"/>
                <a:gd name="T9" fmla="*/ 78 h 1167"/>
                <a:gd name="T10" fmla="*/ 10 w 1182"/>
                <a:gd name="T11" fmla="*/ 133 h 1167"/>
                <a:gd name="T12" fmla="*/ 42 w 1182"/>
                <a:gd name="T13" fmla="*/ 229 h 1167"/>
                <a:gd name="T14" fmla="*/ 57 w 1182"/>
                <a:gd name="T15" fmla="*/ 356 h 1167"/>
                <a:gd name="T16" fmla="*/ 81 w 1182"/>
                <a:gd name="T17" fmla="*/ 488 h 1167"/>
                <a:gd name="T18" fmla="*/ 112 w 1182"/>
                <a:gd name="T19" fmla="*/ 637 h 1167"/>
                <a:gd name="T20" fmla="*/ 162 w 1182"/>
                <a:gd name="T21" fmla="*/ 747 h 1167"/>
                <a:gd name="T22" fmla="*/ 275 w 1182"/>
                <a:gd name="T23" fmla="*/ 824 h 1167"/>
                <a:gd name="T24" fmla="*/ 419 w 1182"/>
                <a:gd name="T25" fmla="*/ 898 h 1167"/>
                <a:gd name="T26" fmla="*/ 567 w 1182"/>
                <a:gd name="T27" fmla="*/ 978 h 1167"/>
                <a:gd name="T28" fmla="*/ 717 w 1182"/>
                <a:gd name="T29" fmla="*/ 1052 h 1167"/>
                <a:gd name="T30" fmla="*/ 855 w 1182"/>
                <a:gd name="T31" fmla="*/ 1125 h 1167"/>
                <a:gd name="T32" fmla="*/ 962 w 1182"/>
                <a:gd name="T33" fmla="*/ 1160 h 1167"/>
                <a:gd name="T34" fmla="*/ 1050 w 1182"/>
                <a:gd name="T35" fmla="*/ 1155 h 1167"/>
                <a:gd name="T36" fmla="*/ 1077 w 1182"/>
                <a:gd name="T37" fmla="*/ 1088 h 1167"/>
                <a:gd name="T38" fmla="*/ 1092 w 1182"/>
                <a:gd name="T39" fmla="*/ 1003 h 1167"/>
                <a:gd name="T40" fmla="*/ 1115 w 1182"/>
                <a:gd name="T41" fmla="*/ 918 h 1167"/>
                <a:gd name="T42" fmla="*/ 1144 w 1182"/>
                <a:gd name="T43" fmla="*/ 855 h 1167"/>
                <a:gd name="T44" fmla="*/ 1182 w 1182"/>
                <a:gd name="T45" fmla="*/ 792 h 116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182"/>
                <a:gd name="T70" fmla="*/ 0 h 1167"/>
                <a:gd name="T71" fmla="*/ 1182 w 1182"/>
                <a:gd name="T72" fmla="*/ 1167 h 1167"/>
                <a:gd name="connsiteX0" fmla="*/ 1117 w 10000"/>
                <a:gd name="connsiteY0" fmla="*/ 906 h 10152"/>
                <a:gd name="connsiteX1" fmla="*/ 990 w 10000"/>
                <a:gd name="connsiteY1" fmla="*/ 572 h 10152"/>
                <a:gd name="connsiteX2" fmla="*/ 702 w 10000"/>
                <a:gd name="connsiteY2" fmla="*/ 203 h 10152"/>
                <a:gd name="connsiteX3" fmla="*/ 212 w 10000"/>
                <a:gd name="connsiteY3" fmla="*/ 103 h 10152"/>
                <a:gd name="connsiteX4" fmla="*/ 17 w 10000"/>
                <a:gd name="connsiteY4" fmla="*/ 820 h 10152"/>
                <a:gd name="connsiteX5" fmla="*/ 85 w 10000"/>
                <a:gd name="connsiteY5" fmla="*/ 1292 h 10152"/>
                <a:gd name="connsiteX6" fmla="*/ 355 w 10000"/>
                <a:gd name="connsiteY6" fmla="*/ 2114 h 10152"/>
                <a:gd name="connsiteX7" fmla="*/ 482 w 10000"/>
                <a:gd name="connsiteY7" fmla="*/ 3203 h 10152"/>
                <a:gd name="connsiteX8" fmla="*/ 685 w 10000"/>
                <a:gd name="connsiteY8" fmla="*/ 4334 h 10152"/>
                <a:gd name="connsiteX9" fmla="*/ 948 w 10000"/>
                <a:gd name="connsiteY9" fmla="*/ 5610 h 10152"/>
                <a:gd name="connsiteX10" fmla="*/ 1371 w 10000"/>
                <a:gd name="connsiteY10" fmla="*/ 6553 h 10152"/>
                <a:gd name="connsiteX11" fmla="*/ 2327 w 10000"/>
                <a:gd name="connsiteY11" fmla="*/ 7213 h 10152"/>
                <a:gd name="connsiteX12" fmla="*/ 3545 w 10000"/>
                <a:gd name="connsiteY12" fmla="*/ 7847 h 10152"/>
                <a:gd name="connsiteX13" fmla="*/ 4797 w 10000"/>
                <a:gd name="connsiteY13" fmla="*/ 8532 h 10152"/>
                <a:gd name="connsiteX14" fmla="*/ 6066 w 10000"/>
                <a:gd name="connsiteY14" fmla="*/ 9167 h 10152"/>
                <a:gd name="connsiteX15" fmla="*/ 7234 w 10000"/>
                <a:gd name="connsiteY15" fmla="*/ 9792 h 10152"/>
                <a:gd name="connsiteX16" fmla="*/ 8139 w 10000"/>
                <a:gd name="connsiteY16" fmla="*/ 10092 h 10152"/>
                <a:gd name="connsiteX17" fmla="*/ 8883 w 10000"/>
                <a:gd name="connsiteY17" fmla="*/ 10049 h 10152"/>
                <a:gd name="connsiteX18" fmla="*/ 9112 w 10000"/>
                <a:gd name="connsiteY18" fmla="*/ 9475 h 10152"/>
                <a:gd name="connsiteX19" fmla="*/ 9239 w 10000"/>
                <a:gd name="connsiteY19" fmla="*/ 8747 h 10152"/>
                <a:gd name="connsiteX20" fmla="*/ 9433 w 10000"/>
                <a:gd name="connsiteY20" fmla="*/ 8018 h 10152"/>
                <a:gd name="connsiteX21" fmla="*/ 9679 w 10000"/>
                <a:gd name="connsiteY21" fmla="*/ 7478 h 10152"/>
                <a:gd name="connsiteX22" fmla="*/ 10000 w 10000"/>
                <a:gd name="connsiteY22" fmla="*/ 6939 h 10152"/>
                <a:gd name="connsiteX0" fmla="*/ 1117 w 10000"/>
                <a:gd name="connsiteY0" fmla="*/ 933 h 10179"/>
                <a:gd name="connsiteX1" fmla="*/ 990 w 10000"/>
                <a:gd name="connsiteY1" fmla="*/ 599 h 10179"/>
                <a:gd name="connsiteX2" fmla="*/ 813 w 10000"/>
                <a:gd name="connsiteY2" fmla="*/ 78 h 10179"/>
                <a:gd name="connsiteX3" fmla="*/ 212 w 10000"/>
                <a:gd name="connsiteY3" fmla="*/ 130 h 10179"/>
                <a:gd name="connsiteX4" fmla="*/ 17 w 10000"/>
                <a:gd name="connsiteY4" fmla="*/ 847 h 10179"/>
                <a:gd name="connsiteX5" fmla="*/ 85 w 10000"/>
                <a:gd name="connsiteY5" fmla="*/ 1319 h 10179"/>
                <a:gd name="connsiteX6" fmla="*/ 355 w 10000"/>
                <a:gd name="connsiteY6" fmla="*/ 2141 h 10179"/>
                <a:gd name="connsiteX7" fmla="*/ 482 w 10000"/>
                <a:gd name="connsiteY7" fmla="*/ 3230 h 10179"/>
                <a:gd name="connsiteX8" fmla="*/ 685 w 10000"/>
                <a:gd name="connsiteY8" fmla="*/ 4361 h 10179"/>
                <a:gd name="connsiteX9" fmla="*/ 948 w 10000"/>
                <a:gd name="connsiteY9" fmla="*/ 5637 h 10179"/>
                <a:gd name="connsiteX10" fmla="*/ 1371 w 10000"/>
                <a:gd name="connsiteY10" fmla="*/ 6580 h 10179"/>
                <a:gd name="connsiteX11" fmla="*/ 2327 w 10000"/>
                <a:gd name="connsiteY11" fmla="*/ 7240 h 10179"/>
                <a:gd name="connsiteX12" fmla="*/ 3545 w 10000"/>
                <a:gd name="connsiteY12" fmla="*/ 7874 h 10179"/>
                <a:gd name="connsiteX13" fmla="*/ 4797 w 10000"/>
                <a:gd name="connsiteY13" fmla="*/ 8559 h 10179"/>
                <a:gd name="connsiteX14" fmla="*/ 6066 w 10000"/>
                <a:gd name="connsiteY14" fmla="*/ 9194 h 10179"/>
                <a:gd name="connsiteX15" fmla="*/ 7234 w 10000"/>
                <a:gd name="connsiteY15" fmla="*/ 9819 h 10179"/>
                <a:gd name="connsiteX16" fmla="*/ 8139 w 10000"/>
                <a:gd name="connsiteY16" fmla="*/ 10119 h 10179"/>
                <a:gd name="connsiteX17" fmla="*/ 8883 w 10000"/>
                <a:gd name="connsiteY17" fmla="*/ 10076 h 10179"/>
                <a:gd name="connsiteX18" fmla="*/ 9112 w 10000"/>
                <a:gd name="connsiteY18" fmla="*/ 9502 h 10179"/>
                <a:gd name="connsiteX19" fmla="*/ 9239 w 10000"/>
                <a:gd name="connsiteY19" fmla="*/ 8774 h 10179"/>
                <a:gd name="connsiteX20" fmla="*/ 9433 w 10000"/>
                <a:gd name="connsiteY20" fmla="*/ 8045 h 10179"/>
                <a:gd name="connsiteX21" fmla="*/ 9679 w 10000"/>
                <a:gd name="connsiteY21" fmla="*/ 7505 h 10179"/>
                <a:gd name="connsiteX22" fmla="*/ 10000 w 10000"/>
                <a:gd name="connsiteY22" fmla="*/ 6966 h 10179"/>
                <a:gd name="connsiteX0" fmla="*/ 1117 w 10000"/>
                <a:gd name="connsiteY0" fmla="*/ 931 h 10177"/>
                <a:gd name="connsiteX1" fmla="*/ 1115 w 10000"/>
                <a:gd name="connsiteY1" fmla="*/ 527 h 10177"/>
                <a:gd name="connsiteX2" fmla="*/ 813 w 10000"/>
                <a:gd name="connsiteY2" fmla="*/ 76 h 10177"/>
                <a:gd name="connsiteX3" fmla="*/ 212 w 10000"/>
                <a:gd name="connsiteY3" fmla="*/ 128 h 10177"/>
                <a:gd name="connsiteX4" fmla="*/ 17 w 10000"/>
                <a:gd name="connsiteY4" fmla="*/ 845 h 10177"/>
                <a:gd name="connsiteX5" fmla="*/ 85 w 10000"/>
                <a:gd name="connsiteY5" fmla="*/ 1317 h 10177"/>
                <a:gd name="connsiteX6" fmla="*/ 355 w 10000"/>
                <a:gd name="connsiteY6" fmla="*/ 2139 h 10177"/>
                <a:gd name="connsiteX7" fmla="*/ 482 w 10000"/>
                <a:gd name="connsiteY7" fmla="*/ 3228 h 10177"/>
                <a:gd name="connsiteX8" fmla="*/ 685 w 10000"/>
                <a:gd name="connsiteY8" fmla="*/ 4359 h 10177"/>
                <a:gd name="connsiteX9" fmla="*/ 948 w 10000"/>
                <a:gd name="connsiteY9" fmla="*/ 5635 h 10177"/>
                <a:gd name="connsiteX10" fmla="*/ 1371 w 10000"/>
                <a:gd name="connsiteY10" fmla="*/ 6578 h 10177"/>
                <a:gd name="connsiteX11" fmla="*/ 2327 w 10000"/>
                <a:gd name="connsiteY11" fmla="*/ 7238 h 10177"/>
                <a:gd name="connsiteX12" fmla="*/ 3545 w 10000"/>
                <a:gd name="connsiteY12" fmla="*/ 7872 h 10177"/>
                <a:gd name="connsiteX13" fmla="*/ 4797 w 10000"/>
                <a:gd name="connsiteY13" fmla="*/ 8557 h 10177"/>
                <a:gd name="connsiteX14" fmla="*/ 6066 w 10000"/>
                <a:gd name="connsiteY14" fmla="*/ 9192 h 10177"/>
                <a:gd name="connsiteX15" fmla="*/ 7234 w 10000"/>
                <a:gd name="connsiteY15" fmla="*/ 9817 h 10177"/>
                <a:gd name="connsiteX16" fmla="*/ 8139 w 10000"/>
                <a:gd name="connsiteY16" fmla="*/ 10117 h 10177"/>
                <a:gd name="connsiteX17" fmla="*/ 8883 w 10000"/>
                <a:gd name="connsiteY17" fmla="*/ 10074 h 10177"/>
                <a:gd name="connsiteX18" fmla="*/ 9112 w 10000"/>
                <a:gd name="connsiteY18" fmla="*/ 9500 h 10177"/>
                <a:gd name="connsiteX19" fmla="*/ 9239 w 10000"/>
                <a:gd name="connsiteY19" fmla="*/ 8772 h 10177"/>
                <a:gd name="connsiteX20" fmla="*/ 9433 w 10000"/>
                <a:gd name="connsiteY20" fmla="*/ 8043 h 10177"/>
                <a:gd name="connsiteX21" fmla="*/ 9679 w 10000"/>
                <a:gd name="connsiteY21" fmla="*/ 7503 h 10177"/>
                <a:gd name="connsiteX22" fmla="*/ 10000 w 10000"/>
                <a:gd name="connsiteY22" fmla="*/ 6964 h 10177"/>
                <a:gd name="connsiteX0" fmla="*/ 1145 w 10000"/>
                <a:gd name="connsiteY0" fmla="*/ 1074 h 10177"/>
                <a:gd name="connsiteX1" fmla="*/ 1115 w 10000"/>
                <a:gd name="connsiteY1" fmla="*/ 527 h 10177"/>
                <a:gd name="connsiteX2" fmla="*/ 813 w 10000"/>
                <a:gd name="connsiteY2" fmla="*/ 76 h 10177"/>
                <a:gd name="connsiteX3" fmla="*/ 212 w 10000"/>
                <a:gd name="connsiteY3" fmla="*/ 128 h 10177"/>
                <a:gd name="connsiteX4" fmla="*/ 17 w 10000"/>
                <a:gd name="connsiteY4" fmla="*/ 845 h 10177"/>
                <a:gd name="connsiteX5" fmla="*/ 85 w 10000"/>
                <a:gd name="connsiteY5" fmla="*/ 1317 h 10177"/>
                <a:gd name="connsiteX6" fmla="*/ 355 w 10000"/>
                <a:gd name="connsiteY6" fmla="*/ 2139 h 10177"/>
                <a:gd name="connsiteX7" fmla="*/ 482 w 10000"/>
                <a:gd name="connsiteY7" fmla="*/ 3228 h 10177"/>
                <a:gd name="connsiteX8" fmla="*/ 685 w 10000"/>
                <a:gd name="connsiteY8" fmla="*/ 4359 h 10177"/>
                <a:gd name="connsiteX9" fmla="*/ 948 w 10000"/>
                <a:gd name="connsiteY9" fmla="*/ 5635 h 10177"/>
                <a:gd name="connsiteX10" fmla="*/ 1371 w 10000"/>
                <a:gd name="connsiteY10" fmla="*/ 6578 h 10177"/>
                <a:gd name="connsiteX11" fmla="*/ 2327 w 10000"/>
                <a:gd name="connsiteY11" fmla="*/ 7238 h 10177"/>
                <a:gd name="connsiteX12" fmla="*/ 3545 w 10000"/>
                <a:gd name="connsiteY12" fmla="*/ 7872 h 10177"/>
                <a:gd name="connsiteX13" fmla="*/ 4797 w 10000"/>
                <a:gd name="connsiteY13" fmla="*/ 8557 h 10177"/>
                <a:gd name="connsiteX14" fmla="*/ 6066 w 10000"/>
                <a:gd name="connsiteY14" fmla="*/ 9192 h 10177"/>
                <a:gd name="connsiteX15" fmla="*/ 7234 w 10000"/>
                <a:gd name="connsiteY15" fmla="*/ 9817 h 10177"/>
                <a:gd name="connsiteX16" fmla="*/ 8139 w 10000"/>
                <a:gd name="connsiteY16" fmla="*/ 10117 h 10177"/>
                <a:gd name="connsiteX17" fmla="*/ 8883 w 10000"/>
                <a:gd name="connsiteY17" fmla="*/ 10074 h 10177"/>
                <a:gd name="connsiteX18" fmla="*/ 9112 w 10000"/>
                <a:gd name="connsiteY18" fmla="*/ 9500 h 10177"/>
                <a:gd name="connsiteX19" fmla="*/ 9239 w 10000"/>
                <a:gd name="connsiteY19" fmla="*/ 8772 h 10177"/>
                <a:gd name="connsiteX20" fmla="*/ 9433 w 10000"/>
                <a:gd name="connsiteY20" fmla="*/ 8043 h 10177"/>
                <a:gd name="connsiteX21" fmla="*/ 9679 w 10000"/>
                <a:gd name="connsiteY21" fmla="*/ 7503 h 10177"/>
                <a:gd name="connsiteX22" fmla="*/ 10000 w 10000"/>
                <a:gd name="connsiteY22" fmla="*/ 6964 h 10177"/>
                <a:gd name="connsiteX0" fmla="*/ 1145 w 10000"/>
                <a:gd name="connsiteY0" fmla="*/ 1074 h 10177"/>
                <a:gd name="connsiteX1" fmla="*/ 1115 w 10000"/>
                <a:gd name="connsiteY1" fmla="*/ 527 h 10177"/>
                <a:gd name="connsiteX2" fmla="*/ 813 w 10000"/>
                <a:gd name="connsiteY2" fmla="*/ 76 h 10177"/>
                <a:gd name="connsiteX3" fmla="*/ 212 w 10000"/>
                <a:gd name="connsiteY3" fmla="*/ 128 h 10177"/>
                <a:gd name="connsiteX4" fmla="*/ 17 w 10000"/>
                <a:gd name="connsiteY4" fmla="*/ 845 h 10177"/>
                <a:gd name="connsiteX5" fmla="*/ 85 w 10000"/>
                <a:gd name="connsiteY5" fmla="*/ 1317 h 10177"/>
                <a:gd name="connsiteX6" fmla="*/ 355 w 10000"/>
                <a:gd name="connsiteY6" fmla="*/ 2139 h 10177"/>
                <a:gd name="connsiteX7" fmla="*/ 482 w 10000"/>
                <a:gd name="connsiteY7" fmla="*/ 3228 h 10177"/>
                <a:gd name="connsiteX8" fmla="*/ 685 w 10000"/>
                <a:gd name="connsiteY8" fmla="*/ 4359 h 10177"/>
                <a:gd name="connsiteX9" fmla="*/ 948 w 10000"/>
                <a:gd name="connsiteY9" fmla="*/ 5635 h 10177"/>
                <a:gd name="connsiteX10" fmla="*/ 1371 w 10000"/>
                <a:gd name="connsiteY10" fmla="*/ 6578 h 10177"/>
                <a:gd name="connsiteX11" fmla="*/ 2327 w 10000"/>
                <a:gd name="connsiteY11" fmla="*/ 7238 h 10177"/>
                <a:gd name="connsiteX12" fmla="*/ 3545 w 10000"/>
                <a:gd name="connsiteY12" fmla="*/ 7872 h 10177"/>
                <a:gd name="connsiteX13" fmla="*/ 4797 w 10000"/>
                <a:gd name="connsiteY13" fmla="*/ 8557 h 10177"/>
                <a:gd name="connsiteX14" fmla="*/ 6066 w 10000"/>
                <a:gd name="connsiteY14" fmla="*/ 9192 h 10177"/>
                <a:gd name="connsiteX15" fmla="*/ 7234 w 10000"/>
                <a:gd name="connsiteY15" fmla="*/ 9817 h 10177"/>
                <a:gd name="connsiteX16" fmla="*/ 8139 w 10000"/>
                <a:gd name="connsiteY16" fmla="*/ 10117 h 10177"/>
                <a:gd name="connsiteX17" fmla="*/ 8883 w 10000"/>
                <a:gd name="connsiteY17" fmla="*/ 10074 h 10177"/>
                <a:gd name="connsiteX18" fmla="*/ 9112 w 10000"/>
                <a:gd name="connsiteY18" fmla="*/ 9500 h 10177"/>
                <a:gd name="connsiteX19" fmla="*/ 9239 w 10000"/>
                <a:gd name="connsiteY19" fmla="*/ 8772 h 10177"/>
                <a:gd name="connsiteX20" fmla="*/ 9433 w 10000"/>
                <a:gd name="connsiteY20" fmla="*/ 8043 h 10177"/>
                <a:gd name="connsiteX21" fmla="*/ 9679 w 10000"/>
                <a:gd name="connsiteY21" fmla="*/ 7503 h 10177"/>
                <a:gd name="connsiteX22" fmla="*/ 10000 w 10000"/>
                <a:gd name="connsiteY22" fmla="*/ 6964 h 10177"/>
                <a:gd name="connsiteX0" fmla="*/ 1145 w 10000"/>
                <a:gd name="connsiteY0" fmla="*/ 1074 h 10177"/>
                <a:gd name="connsiteX1" fmla="*/ 1115 w 10000"/>
                <a:gd name="connsiteY1" fmla="*/ 527 h 10177"/>
                <a:gd name="connsiteX2" fmla="*/ 813 w 10000"/>
                <a:gd name="connsiteY2" fmla="*/ 76 h 10177"/>
                <a:gd name="connsiteX3" fmla="*/ 212 w 10000"/>
                <a:gd name="connsiteY3" fmla="*/ 128 h 10177"/>
                <a:gd name="connsiteX4" fmla="*/ 17 w 10000"/>
                <a:gd name="connsiteY4" fmla="*/ 845 h 10177"/>
                <a:gd name="connsiteX5" fmla="*/ 85 w 10000"/>
                <a:gd name="connsiteY5" fmla="*/ 1317 h 10177"/>
                <a:gd name="connsiteX6" fmla="*/ 355 w 10000"/>
                <a:gd name="connsiteY6" fmla="*/ 2139 h 10177"/>
                <a:gd name="connsiteX7" fmla="*/ 482 w 10000"/>
                <a:gd name="connsiteY7" fmla="*/ 3228 h 10177"/>
                <a:gd name="connsiteX8" fmla="*/ 685 w 10000"/>
                <a:gd name="connsiteY8" fmla="*/ 4359 h 10177"/>
                <a:gd name="connsiteX9" fmla="*/ 948 w 10000"/>
                <a:gd name="connsiteY9" fmla="*/ 5635 h 10177"/>
                <a:gd name="connsiteX10" fmla="*/ 1371 w 10000"/>
                <a:gd name="connsiteY10" fmla="*/ 6578 h 10177"/>
                <a:gd name="connsiteX11" fmla="*/ 2327 w 10000"/>
                <a:gd name="connsiteY11" fmla="*/ 7238 h 10177"/>
                <a:gd name="connsiteX12" fmla="*/ 3545 w 10000"/>
                <a:gd name="connsiteY12" fmla="*/ 7872 h 10177"/>
                <a:gd name="connsiteX13" fmla="*/ 4797 w 10000"/>
                <a:gd name="connsiteY13" fmla="*/ 8557 h 10177"/>
                <a:gd name="connsiteX14" fmla="*/ 6066 w 10000"/>
                <a:gd name="connsiteY14" fmla="*/ 9192 h 10177"/>
                <a:gd name="connsiteX15" fmla="*/ 7234 w 10000"/>
                <a:gd name="connsiteY15" fmla="*/ 9817 h 10177"/>
                <a:gd name="connsiteX16" fmla="*/ 8139 w 10000"/>
                <a:gd name="connsiteY16" fmla="*/ 10117 h 10177"/>
                <a:gd name="connsiteX17" fmla="*/ 8883 w 10000"/>
                <a:gd name="connsiteY17" fmla="*/ 10074 h 10177"/>
                <a:gd name="connsiteX18" fmla="*/ 9112 w 10000"/>
                <a:gd name="connsiteY18" fmla="*/ 9500 h 10177"/>
                <a:gd name="connsiteX19" fmla="*/ 9239 w 10000"/>
                <a:gd name="connsiteY19" fmla="*/ 8772 h 10177"/>
                <a:gd name="connsiteX20" fmla="*/ 9433 w 10000"/>
                <a:gd name="connsiteY20" fmla="*/ 8043 h 10177"/>
                <a:gd name="connsiteX21" fmla="*/ 9679 w 10000"/>
                <a:gd name="connsiteY21" fmla="*/ 7503 h 10177"/>
                <a:gd name="connsiteX22" fmla="*/ 10000 w 10000"/>
                <a:gd name="connsiteY22" fmla="*/ 6964 h 10177"/>
                <a:gd name="connsiteX0" fmla="*/ 1145 w 10000"/>
                <a:gd name="connsiteY0" fmla="*/ 1074 h 10177"/>
                <a:gd name="connsiteX1" fmla="*/ 1115 w 10000"/>
                <a:gd name="connsiteY1" fmla="*/ 527 h 10177"/>
                <a:gd name="connsiteX2" fmla="*/ 813 w 10000"/>
                <a:gd name="connsiteY2" fmla="*/ 76 h 10177"/>
                <a:gd name="connsiteX3" fmla="*/ 212 w 10000"/>
                <a:gd name="connsiteY3" fmla="*/ 128 h 10177"/>
                <a:gd name="connsiteX4" fmla="*/ 17 w 10000"/>
                <a:gd name="connsiteY4" fmla="*/ 845 h 10177"/>
                <a:gd name="connsiteX5" fmla="*/ 85 w 10000"/>
                <a:gd name="connsiteY5" fmla="*/ 1317 h 10177"/>
                <a:gd name="connsiteX6" fmla="*/ 355 w 10000"/>
                <a:gd name="connsiteY6" fmla="*/ 2139 h 10177"/>
                <a:gd name="connsiteX7" fmla="*/ 482 w 10000"/>
                <a:gd name="connsiteY7" fmla="*/ 3228 h 10177"/>
                <a:gd name="connsiteX8" fmla="*/ 685 w 10000"/>
                <a:gd name="connsiteY8" fmla="*/ 4359 h 10177"/>
                <a:gd name="connsiteX9" fmla="*/ 948 w 10000"/>
                <a:gd name="connsiteY9" fmla="*/ 5635 h 10177"/>
                <a:gd name="connsiteX10" fmla="*/ 1371 w 10000"/>
                <a:gd name="connsiteY10" fmla="*/ 6578 h 10177"/>
                <a:gd name="connsiteX11" fmla="*/ 2327 w 10000"/>
                <a:gd name="connsiteY11" fmla="*/ 7238 h 10177"/>
                <a:gd name="connsiteX12" fmla="*/ 3545 w 10000"/>
                <a:gd name="connsiteY12" fmla="*/ 7872 h 10177"/>
                <a:gd name="connsiteX13" fmla="*/ 4797 w 10000"/>
                <a:gd name="connsiteY13" fmla="*/ 8557 h 10177"/>
                <a:gd name="connsiteX14" fmla="*/ 6066 w 10000"/>
                <a:gd name="connsiteY14" fmla="*/ 9192 h 10177"/>
                <a:gd name="connsiteX15" fmla="*/ 7234 w 10000"/>
                <a:gd name="connsiteY15" fmla="*/ 9817 h 10177"/>
                <a:gd name="connsiteX16" fmla="*/ 8139 w 10000"/>
                <a:gd name="connsiteY16" fmla="*/ 10117 h 10177"/>
                <a:gd name="connsiteX17" fmla="*/ 8883 w 10000"/>
                <a:gd name="connsiteY17" fmla="*/ 10074 h 10177"/>
                <a:gd name="connsiteX18" fmla="*/ 9112 w 10000"/>
                <a:gd name="connsiteY18" fmla="*/ 9500 h 10177"/>
                <a:gd name="connsiteX19" fmla="*/ 9239 w 10000"/>
                <a:gd name="connsiteY19" fmla="*/ 8772 h 10177"/>
                <a:gd name="connsiteX20" fmla="*/ 9433 w 10000"/>
                <a:gd name="connsiteY20" fmla="*/ 8043 h 10177"/>
                <a:gd name="connsiteX21" fmla="*/ 9679 w 10000"/>
                <a:gd name="connsiteY21" fmla="*/ 7503 h 10177"/>
                <a:gd name="connsiteX22" fmla="*/ 10000 w 10000"/>
                <a:gd name="connsiteY22" fmla="*/ 6964 h 10177"/>
                <a:gd name="connsiteX0" fmla="*/ 1148 w 10003"/>
                <a:gd name="connsiteY0" fmla="*/ 1108 h 10211"/>
                <a:gd name="connsiteX1" fmla="*/ 1118 w 10003"/>
                <a:gd name="connsiteY1" fmla="*/ 561 h 10211"/>
                <a:gd name="connsiteX2" fmla="*/ 816 w 10003"/>
                <a:gd name="connsiteY2" fmla="*/ 110 h 10211"/>
                <a:gd name="connsiteX3" fmla="*/ 215 w 10003"/>
                <a:gd name="connsiteY3" fmla="*/ 162 h 10211"/>
                <a:gd name="connsiteX4" fmla="*/ 20 w 10003"/>
                <a:gd name="connsiteY4" fmla="*/ 879 h 10211"/>
                <a:gd name="connsiteX5" fmla="*/ 88 w 10003"/>
                <a:gd name="connsiteY5" fmla="*/ 1351 h 10211"/>
                <a:gd name="connsiteX6" fmla="*/ 358 w 10003"/>
                <a:gd name="connsiteY6" fmla="*/ 2173 h 10211"/>
                <a:gd name="connsiteX7" fmla="*/ 485 w 10003"/>
                <a:gd name="connsiteY7" fmla="*/ 3262 h 10211"/>
                <a:gd name="connsiteX8" fmla="*/ 688 w 10003"/>
                <a:gd name="connsiteY8" fmla="*/ 4393 h 10211"/>
                <a:gd name="connsiteX9" fmla="*/ 951 w 10003"/>
                <a:gd name="connsiteY9" fmla="*/ 5669 h 10211"/>
                <a:gd name="connsiteX10" fmla="*/ 1374 w 10003"/>
                <a:gd name="connsiteY10" fmla="*/ 6612 h 10211"/>
                <a:gd name="connsiteX11" fmla="*/ 2330 w 10003"/>
                <a:gd name="connsiteY11" fmla="*/ 7272 h 10211"/>
                <a:gd name="connsiteX12" fmla="*/ 3548 w 10003"/>
                <a:gd name="connsiteY12" fmla="*/ 7906 h 10211"/>
                <a:gd name="connsiteX13" fmla="*/ 4800 w 10003"/>
                <a:gd name="connsiteY13" fmla="*/ 8591 h 10211"/>
                <a:gd name="connsiteX14" fmla="*/ 6069 w 10003"/>
                <a:gd name="connsiteY14" fmla="*/ 9226 h 10211"/>
                <a:gd name="connsiteX15" fmla="*/ 7237 w 10003"/>
                <a:gd name="connsiteY15" fmla="*/ 9851 h 10211"/>
                <a:gd name="connsiteX16" fmla="*/ 8142 w 10003"/>
                <a:gd name="connsiteY16" fmla="*/ 10151 h 10211"/>
                <a:gd name="connsiteX17" fmla="*/ 8886 w 10003"/>
                <a:gd name="connsiteY17" fmla="*/ 10108 h 10211"/>
                <a:gd name="connsiteX18" fmla="*/ 9115 w 10003"/>
                <a:gd name="connsiteY18" fmla="*/ 9534 h 10211"/>
                <a:gd name="connsiteX19" fmla="*/ 9242 w 10003"/>
                <a:gd name="connsiteY19" fmla="*/ 8806 h 10211"/>
                <a:gd name="connsiteX20" fmla="*/ 9436 w 10003"/>
                <a:gd name="connsiteY20" fmla="*/ 8077 h 10211"/>
                <a:gd name="connsiteX21" fmla="*/ 9682 w 10003"/>
                <a:gd name="connsiteY21" fmla="*/ 7537 h 10211"/>
                <a:gd name="connsiteX22" fmla="*/ 10003 w 10003"/>
                <a:gd name="connsiteY22" fmla="*/ 6998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242 w 10176"/>
                <a:gd name="connsiteY19" fmla="*/ 8806 h 10211"/>
                <a:gd name="connsiteX20" fmla="*/ 9436 w 10176"/>
                <a:gd name="connsiteY20" fmla="*/ 8077 h 10211"/>
                <a:gd name="connsiteX21" fmla="*/ 9682 w 10176"/>
                <a:gd name="connsiteY21" fmla="*/ 7537 h 10211"/>
                <a:gd name="connsiteX22" fmla="*/ 10176 w 10176"/>
                <a:gd name="connsiteY22" fmla="*/ 7072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242 w 10176"/>
                <a:gd name="connsiteY19" fmla="*/ 8806 h 10211"/>
                <a:gd name="connsiteX20" fmla="*/ 9436 w 10176"/>
                <a:gd name="connsiteY20" fmla="*/ 8077 h 10211"/>
                <a:gd name="connsiteX21" fmla="*/ 9811 w 10176"/>
                <a:gd name="connsiteY21" fmla="*/ 7668 h 10211"/>
                <a:gd name="connsiteX22" fmla="*/ 10176 w 10176"/>
                <a:gd name="connsiteY22" fmla="*/ 7072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242 w 10176"/>
                <a:gd name="connsiteY19" fmla="*/ 8806 h 10211"/>
                <a:gd name="connsiteX20" fmla="*/ 9506 w 10176"/>
                <a:gd name="connsiteY20" fmla="*/ 8203 h 10211"/>
                <a:gd name="connsiteX21" fmla="*/ 9811 w 10176"/>
                <a:gd name="connsiteY21" fmla="*/ 7668 h 10211"/>
                <a:gd name="connsiteX22" fmla="*/ 10176 w 10176"/>
                <a:gd name="connsiteY22" fmla="*/ 7072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242 w 10176"/>
                <a:gd name="connsiteY19" fmla="*/ 8806 h 10211"/>
                <a:gd name="connsiteX20" fmla="*/ 9811 w 10176"/>
                <a:gd name="connsiteY20" fmla="*/ 7668 h 10211"/>
                <a:gd name="connsiteX21" fmla="*/ 10176 w 10176"/>
                <a:gd name="connsiteY21" fmla="*/ 7072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811 w 10176"/>
                <a:gd name="connsiteY19" fmla="*/ 7668 h 10211"/>
                <a:gd name="connsiteX20" fmla="*/ 10176 w 10176"/>
                <a:gd name="connsiteY20" fmla="*/ 7072 h 10211"/>
                <a:gd name="connsiteX0" fmla="*/ 1148 w 10176"/>
                <a:gd name="connsiteY0" fmla="*/ 1108 h 10211"/>
                <a:gd name="connsiteX1" fmla="*/ 1118 w 10176"/>
                <a:gd name="connsiteY1" fmla="*/ 561 h 10211"/>
                <a:gd name="connsiteX2" fmla="*/ 816 w 10176"/>
                <a:gd name="connsiteY2" fmla="*/ 110 h 10211"/>
                <a:gd name="connsiteX3" fmla="*/ 215 w 10176"/>
                <a:gd name="connsiteY3" fmla="*/ 162 h 10211"/>
                <a:gd name="connsiteX4" fmla="*/ 20 w 10176"/>
                <a:gd name="connsiteY4" fmla="*/ 879 h 10211"/>
                <a:gd name="connsiteX5" fmla="*/ 88 w 10176"/>
                <a:gd name="connsiteY5" fmla="*/ 1351 h 10211"/>
                <a:gd name="connsiteX6" fmla="*/ 358 w 10176"/>
                <a:gd name="connsiteY6" fmla="*/ 2173 h 10211"/>
                <a:gd name="connsiteX7" fmla="*/ 485 w 10176"/>
                <a:gd name="connsiteY7" fmla="*/ 3262 h 10211"/>
                <a:gd name="connsiteX8" fmla="*/ 688 w 10176"/>
                <a:gd name="connsiteY8" fmla="*/ 4393 h 10211"/>
                <a:gd name="connsiteX9" fmla="*/ 951 w 10176"/>
                <a:gd name="connsiteY9" fmla="*/ 5669 h 10211"/>
                <a:gd name="connsiteX10" fmla="*/ 1374 w 10176"/>
                <a:gd name="connsiteY10" fmla="*/ 6612 h 10211"/>
                <a:gd name="connsiteX11" fmla="*/ 2330 w 10176"/>
                <a:gd name="connsiteY11" fmla="*/ 7272 h 10211"/>
                <a:gd name="connsiteX12" fmla="*/ 3548 w 10176"/>
                <a:gd name="connsiteY12" fmla="*/ 7906 h 10211"/>
                <a:gd name="connsiteX13" fmla="*/ 4800 w 10176"/>
                <a:gd name="connsiteY13" fmla="*/ 8591 h 10211"/>
                <a:gd name="connsiteX14" fmla="*/ 6069 w 10176"/>
                <a:gd name="connsiteY14" fmla="*/ 9226 h 10211"/>
                <a:gd name="connsiteX15" fmla="*/ 7237 w 10176"/>
                <a:gd name="connsiteY15" fmla="*/ 9851 h 10211"/>
                <a:gd name="connsiteX16" fmla="*/ 8142 w 10176"/>
                <a:gd name="connsiteY16" fmla="*/ 10151 h 10211"/>
                <a:gd name="connsiteX17" fmla="*/ 8886 w 10176"/>
                <a:gd name="connsiteY17" fmla="*/ 10108 h 10211"/>
                <a:gd name="connsiteX18" fmla="*/ 9115 w 10176"/>
                <a:gd name="connsiteY18" fmla="*/ 9534 h 10211"/>
                <a:gd name="connsiteX19" fmla="*/ 9811 w 10176"/>
                <a:gd name="connsiteY19" fmla="*/ 7668 h 10211"/>
                <a:gd name="connsiteX20" fmla="*/ 10176 w 10176"/>
                <a:gd name="connsiteY20" fmla="*/ 7072 h 10211"/>
                <a:gd name="connsiteX0" fmla="*/ 1148 w 10176"/>
                <a:gd name="connsiteY0" fmla="*/ 1108 h 10240"/>
                <a:gd name="connsiteX1" fmla="*/ 1118 w 10176"/>
                <a:gd name="connsiteY1" fmla="*/ 561 h 10240"/>
                <a:gd name="connsiteX2" fmla="*/ 816 w 10176"/>
                <a:gd name="connsiteY2" fmla="*/ 110 h 10240"/>
                <a:gd name="connsiteX3" fmla="*/ 215 w 10176"/>
                <a:gd name="connsiteY3" fmla="*/ 162 h 10240"/>
                <a:gd name="connsiteX4" fmla="*/ 20 w 10176"/>
                <a:gd name="connsiteY4" fmla="*/ 879 h 10240"/>
                <a:gd name="connsiteX5" fmla="*/ 88 w 10176"/>
                <a:gd name="connsiteY5" fmla="*/ 1351 h 10240"/>
                <a:gd name="connsiteX6" fmla="*/ 358 w 10176"/>
                <a:gd name="connsiteY6" fmla="*/ 2173 h 10240"/>
                <a:gd name="connsiteX7" fmla="*/ 485 w 10176"/>
                <a:gd name="connsiteY7" fmla="*/ 3262 h 10240"/>
                <a:gd name="connsiteX8" fmla="*/ 688 w 10176"/>
                <a:gd name="connsiteY8" fmla="*/ 4393 h 10240"/>
                <a:gd name="connsiteX9" fmla="*/ 951 w 10176"/>
                <a:gd name="connsiteY9" fmla="*/ 5669 h 10240"/>
                <a:gd name="connsiteX10" fmla="*/ 1374 w 10176"/>
                <a:gd name="connsiteY10" fmla="*/ 6612 h 10240"/>
                <a:gd name="connsiteX11" fmla="*/ 2330 w 10176"/>
                <a:gd name="connsiteY11" fmla="*/ 7272 h 10240"/>
                <a:gd name="connsiteX12" fmla="*/ 3548 w 10176"/>
                <a:gd name="connsiteY12" fmla="*/ 7906 h 10240"/>
                <a:gd name="connsiteX13" fmla="*/ 4800 w 10176"/>
                <a:gd name="connsiteY13" fmla="*/ 8591 h 10240"/>
                <a:gd name="connsiteX14" fmla="*/ 6069 w 10176"/>
                <a:gd name="connsiteY14" fmla="*/ 9226 h 10240"/>
                <a:gd name="connsiteX15" fmla="*/ 7237 w 10176"/>
                <a:gd name="connsiteY15" fmla="*/ 9851 h 10240"/>
                <a:gd name="connsiteX16" fmla="*/ 8142 w 10176"/>
                <a:gd name="connsiteY16" fmla="*/ 10151 h 10240"/>
                <a:gd name="connsiteX17" fmla="*/ 8886 w 10176"/>
                <a:gd name="connsiteY17" fmla="*/ 10108 h 10240"/>
                <a:gd name="connsiteX18" fmla="*/ 9228 w 10176"/>
                <a:gd name="connsiteY18" fmla="*/ 9362 h 10240"/>
                <a:gd name="connsiteX19" fmla="*/ 9811 w 10176"/>
                <a:gd name="connsiteY19" fmla="*/ 7668 h 10240"/>
                <a:gd name="connsiteX20" fmla="*/ 10176 w 10176"/>
                <a:gd name="connsiteY20" fmla="*/ 7072 h 10240"/>
                <a:gd name="connsiteX0" fmla="*/ 1148 w 10176"/>
                <a:gd name="connsiteY0" fmla="*/ 1108 h 10240"/>
                <a:gd name="connsiteX1" fmla="*/ 1118 w 10176"/>
                <a:gd name="connsiteY1" fmla="*/ 561 h 10240"/>
                <a:gd name="connsiteX2" fmla="*/ 816 w 10176"/>
                <a:gd name="connsiteY2" fmla="*/ 110 h 10240"/>
                <a:gd name="connsiteX3" fmla="*/ 215 w 10176"/>
                <a:gd name="connsiteY3" fmla="*/ 162 h 10240"/>
                <a:gd name="connsiteX4" fmla="*/ 20 w 10176"/>
                <a:gd name="connsiteY4" fmla="*/ 879 h 10240"/>
                <a:gd name="connsiteX5" fmla="*/ 88 w 10176"/>
                <a:gd name="connsiteY5" fmla="*/ 1351 h 10240"/>
                <a:gd name="connsiteX6" fmla="*/ 358 w 10176"/>
                <a:gd name="connsiteY6" fmla="*/ 2173 h 10240"/>
                <a:gd name="connsiteX7" fmla="*/ 485 w 10176"/>
                <a:gd name="connsiteY7" fmla="*/ 3262 h 10240"/>
                <a:gd name="connsiteX8" fmla="*/ 688 w 10176"/>
                <a:gd name="connsiteY8" fmla="*/ 4393 h 10240"/>
                <a:gd name="connsiteX9" fmla="*/ 951 w 10176"/>
                <a:gd name="connsiteY9" fmla="*/ 5669 h 10240"/>
                <a:gd name="connsiteX10" fmla="*/ 1374 w 10176"/>
                <a:gd name="connsiteY10" fmla="*/ 6612 h 10240"/>
                <a:gd name="connsiteX11" fmla="*/ 2330 w 10176"/>
                <a:gd name="connsiteY11" fmla="*/ 7272 h 10240"/>
                <a:gd name="connsiteX12" fmla="*/ 3548 w 10176"/>
                <a:gd name="connsiteY12" fmla="*/ 7906 h 10240"/>
                <a:gd name="connsiteX13" fmla="*/ 4800 w 10176"/>
                <a:gd name="connsiteY13" fmla="*/ 8591 h 10240"/>
                <a:gd name="connsiteX14" fmla="*/ 6069 w 10176"/>
                <a:gd name="connsiteY14" fmla="*/ 9226 h 10240"/>
                <a:gd name="connsiteX15" fmla="*/ 7237 w 10176"/>
                <a:gd name="connsiteY15" fmla="*/ 9851 h 10240"/>
                <a:gd name="connsiteX16" fmla="*/ 8142 w 10176"/>
                <a:gd name="connsiteY16" fmla="*/ 10151 h 10240"/>
                <a:gd name="connsiteX17" fmla="*/ 8886 w 10176"/>
                <a:gd name="connsiteY17" fmla="*/ 10108 h 10240"/>
                <a:gd name="connsiteX18" fmla="*/ 9228 w 10176"/>
                <a:gd name="connsiteY18" fmla="*/ 9362 h 10240"/>
                <a:gd name="connsiteX19" fmla="*/ 9491 w 10176"/>
                <a:gd name="connsiteY19" fmla="*/ 8206 h 10240"/>
                <a:gd name="connsiteX20" fmla="*/ 10176 w 10176"/>
                <a:gd name="connsiteY20" fmla="*/ 7072 h 10240"/>
                <a:gd name="connsiteX0" fmla="*/ 1148 w 10135"/>
                <a:gd name="connsiteY0" fmla="*/ 1108 h 10240"/>
                <a:gd name="connsiteX1" fmla="*/ 1118 w 10135"/>
                <a:gd name="connsiteY1" fmla="*/ 561 h 10240"/>
                <a:gd name="connsiteX2" fmla="*/ 816 w 10135"/>
                <a:gd name="connsiteY2" fmla="*/ 110 h 10240"/>
                <a:gd name="connsiteX3" fmla="*/ 215 w 10135"/>
                <a:gd name="connsiteY3" fmla="*/ 162 h 10240"/>
                <a:gd name="connsiteX4" fmla="*/ 20 w 10135"/>
                <a:gd name="connsiteY4" fmla="*/ 879 h 10240"/>
                <a:gd name="connsiteX5" fmla="*/ 88 w 10135"/>
                <a:gd name="connsiteY5" fmla="*/ 1351 h 10240"/>
                <a:gd name="connsiteX6" fmla="*/ 358 w 10135"/>
                <a:gd name="connsiteY6" fmla="*/ 2173 h 10240"/>
                <a:gd name="connsiteX7" fmla="*/ 485 w 10135"/>
                <a:gd name="connsiteY7" fmla="*/ 3262 h 10240"/>
                <a:gd name="connsiteX8" fmla="*/ 688 w 10135"/>
                <a:gd name="connsiteY8" fmla="*/ 4393 h 10240"/>
                <a:gd name="connsiteX9" fmla="*/ 951 w 10135"/>
                <a:gd name="connsiteY9" fmla="*/ 5669 h 10240"/>
                <a:gd name="connsiteX10" fmla="*/ 1374 w 10135"/>
                <a:gd name="connsiteY10" fmla="*/ 6612 h 10240"/>
                <a:gd name="connsiteX11" fmla="*/ 2330 w 10135"/>
                <a:gd name="connsiteY11" fmla="*/ 7272 h 10240"/>
                <a:gd name="connsiteX12" fmla="*/ 3548 w 10135"/>
                <a:gd name="connsiteY12" fmla="*/ 7906 h 10240"/>
                <a:gd name="connsiteX13" fmla="*/ 4800 w 10135"/>
                <a:gd name="connsiteY13" fmla="*/ 8591 h 10240"/>
                <a:gd name="connsiteX14" fmla="*/ 6069 w 10135"/>
                <a:gd name="connsiteY14" fmla="*/ 9226 h 10240"/>
                <a:gd name="connsiteX15" fmla="*/ 7237 w 10135"/>
                <a:gd name="connsiteY15" fmla="*/ 9851 h 10240"/>
                <a:gd name="connsiteX16" fmla="*/ 8142 w 10135"/>
                <a:gd name="connsiteY16" fmla="*/ 10151 h 10240"/>
                <a:gd name="connsiteX17" fmla="*/ 8886 w 10135"/>
                <a:gd name="connsiteY17" fmla="*/ 10108 h 10240"/>
                <a:gd name="connsiteX18" fmla="*/ 9228 w 10135"/>
                <a:gd name="connsiteY18" fmla="*/ 9362 h 10240"/>
                <a:gd name="connsiteX19" fmla="*/ 9491 w 10135"/>
                <a:gd name="connsiteY19" fmla="*/ 8206 h 10240"/>
                <a:gd name="connsiteX20" fmla="*/ 10135 w 10135"/>
                <a:gd name="connsiteY20" fmla="*/ 7089 h 10240"/>
                <a:gd name="connsiteX0" fmla="*/ 1377 w 10135"/>
                <a:gd name="connsiteY0" fmla="*/ 1109 h 10240"/>
                <a:gd name="connsiteX1" fmla="*/ 1118 w 10135"/>
                <a:gd name="connsiteY1" fmla="*/ 561 h 10240"/>
                <a:gd name="connsiteX2" fmla="*/ 816 w 10135"/>
                <a:gd name="connsiteY2" fmla="*/ 110 h 10240"/>
                <a:gd name="connsiteX3" fmla="*/ 215 w 10135"/>
                <a:gd name="connsiteY3" fmla="*/ 162 h 10240"/>
                <a:gd name="connsiteX4" fmla="*/ 20 w 10135"/>
                <a:gd name="connsiteY4" fmla="*/ 879 h 10240"/>
                <a:gd name="connsiteX5" fmla="*/ 88 w 10135"/>
                <a:gd name="connsiteY5" fmla="*/ 1351 h 10240"/>
                <a:gd name="connsiteX6" fmla="*/ 358 w 10135"/>
                <a:gd name="connsiteY6" fmla="*/ 2173 h 10240"/>
                <a:gd name="connsiteX7" fmla="*/ 485 w 10135"/>
                <a:gd name="connsiteY7" fmla="*/ 3262 h 10240"/>
                <a:gd name="connsiteX8" fmla="*/ 688 w 10135"/>
                <a:gd name="connsiteY8" fmla="*/ 4393 h 10240"/>
                <a:gd name="connsiteX9" fmla="*/ 951 w 10135"/>
                <a:gd name="connsiteY9" fmla="*/ 5669 h 10240"/>
                <a:gd name="connsiteX10" fmla="*/ 1374 w 10135"/>
                <a:gd name="connsiteY10" fmla="*/ 6612 h 10240"/>
                <a:gd name="connsiteX11" fmla="*/ 2330 w 10135"/>
                <a:gd name="connsiteY11" fmla="*/ 7272 h 10240"/>
                <a:gd name="connsiteX12" fmla="*/ 3548 w 10135"/>
                <a:gd name="connsiteY12" fmla="*/ 7906 h 10240"/>
                <a:gd name="connsiteX13" fmla="*/ 4800 w 10135"/>
                <a:gd name="connsiteY13" fmla="*/ 8591 h 10240"/>
                <a:gd name="connsiteX14" fmla="*/ 6069 w 10135"/>
                <a:gd name="connsiteY14" fmla="*/ 9226 h 10240"/>
                <a:gd name="connsiteX15" fmla="*/ 7237 w 10135"/>
                <a:gd name="connsiteY15" fmla="*/ 9851 h 10240"/>
                <a:gd name="connsiteX16" fmla="*/ 8142 w 10135"/>
                <a:gd name="connsiteY16" fmla="*/ 10151 h 10240"/>
                <a:gd name="connsiteX17" fmla="*/ 8886 w 10135"/>
                <a:gd name="connsiteY17" fmla="*/ 10108 h 10240"/>
                <a:gd name="connsiteX18" fmla="*/ 9228 w 10135"/>
                <a:gd name="connsiteY18" fmla="*/ 9362 h 10240"/>
                <a:gd name="connsiteX19" fmla="*/ 9491 w 10135"/>
                <a:gd name="connsiteY19" fmla="*/ 8206 h 10240"/>
                <a:gd name="connsiteX20" fmla="*/ 10135 w 10135"/>
                <a:gd name="connsiteY20" fmla="*/ 7089 h 10240"/>
                <a:gd name="connsiteX0" fmla="*/ 1377 w 10135"/>
                <a:gd name="connsiteY0" fmla="*/ 1109 h 10240"/>
                <a:gd name="connsiteX1" fmla="*/ 1198 w 10135"/>
                <a:gd name="connsiteY1" fmla="*/ 438 h 10240"/>
                <a:gd name="connsiteX2" fmla="*/ 816 w 10135"/>
                <a:gd name="connsiteY2" fmla="*/ 110 h 10240"/>
                <a:gd name="connsiteX3" fmla="*/ 215 w 10135"/>
                <a:gd name="connsiteY3" fmla="*/ 162 h 10240"/>
                <a:gd name="connsiteX4" fmla="*/ 20 w 10135"/>
                <a:gd name="connsiteY4" fmla="*/ 879 h 10240"/>
                <a:gd name="connsiteX5" fmla="*/ 88 w 10135"/>
                <a:gd name="connsiteY5" fmla="*/ 1351 h 10240"/>
                <a:gd name="connsiteX6" fmla="*/ 358 w 10135"/>
                <a:gd name="connsiteY6" fmla="*/ 2173 h 10240"/>
                <a:gd name="connsiteX7" fmla="*/ 485 w 10135"/>
                <a:gd name="connsiteY7" fmla="*/ 3262 h 10240"/>
                <a:gd name="connsiteX8" fmla="*/ 688 w 10135"/>
                <a:gd name="connsiteY8" fmla="*/ 4393 h 10240"/>
                <a:gd name="connsiteX9" fmla="*/ 951 w 10135"/>
                <a:gd name="connsiteY9" fmla="*/ 5669 h 10240"/>
                <a:gd name="connsiteX10" fmla="*/ 1374 w 10135"/>
                <a:gd name="connsiteY10" fmla="*/ 6612 h 10240"/>
                <a:gd name="connsiteX11" fmla="*/ 2330 w 10135"/>
                <a:gd name="connsiteY11" fmla="*/ 7272 h 10240"/>
                <a:gd name="connsiteX12" fmla="*/ 3548 w 10135"/>
                <a:gd name="connsiteY12" fmla="*/ 7906 h 10240"/>
                <a:gd name="connsiteX13" fmla="*/ 4800 w 10135"/>
                <a:gd name="connsiteY13" fmla="*/ 8591 h 10240"/>
                <a:gd name="connsiteX14" fmla="*/ 6069 w 10135"/>
                <a:gd name="connsiteY14" fmla="*/ 9226 h 10240"/>
                <a:gd name="connsiteX15" fmla="*/ 7237 w 10135"/>
                <a:gd name="connsiteY15" fmla="*/ 9851 h 10240"/>
                <a:gd name="connsiteX16" fmla="*/ 8142 w 10135"/>
                <a:gd name="connsiteY16" fmla="*/ 10151 h 10240"/>
                <a:gd name="connsiteX17" fmla="*/ 8886 w 10135"/>
                <a:gd name="connsiteY17" fmla="*/ 10108 h 10240"/>
                <a:gd name="connsiteX18" fmla="*/ 9228 w 10135"/>
                <a:gd name="connsiteY18" fmla="*/ 9362 h 10240"/>
                <a:gd name="connsiteX19" fmla="*/ 9491 w 10135"/>
                <a:gd name="connsiteY19" fmla="*/ 8206 h 10240"/>
                <a:gd name="connsiteX20" fmla="*/ 10135 w 10135"/>
                <a:gd name="connsiteY20" fmla="*/ 7089 h 10240"/>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685 w 10132"/>
                <a:gd name="connsiteY8" fmla="*/ 4421 h 10268"/>
                <a:gd name="connsiteX9" fmla="*/ 948 w 10132"/>
                <a:gd name="connsiteY9" fmla="*/ 5697 h 10268"/>
                <a:gd name="connsiteX10" fmla="*/ 1371 w 10132"/>
                <a:gd name="connsiteY10" fmla="*/ 6640 h 10268"/>
                <a:gd name="connsiteX11" fmla="*/ 2327 w 10132"/>
                <a:gd name="connsiteY11" fmla="*/ 7300 h 10268"/>
                <a:gd name="connsiteX12" fmla="*/ 3545 w 10132"/>
                <a:gd name="connsiteY12" fmla="*/ 7934 h 10268"/>
                <a:gd name="connsiteX13" fmla="*/ 4797 w 10132"/>
                <a:gd name="connsiteY13" fmla="*/ 8619 h 10268"/>
                <a:gd name="connsiteX14" fmla="*/ 6066 w 10132"/>
                <a:gd name="connsiteY14" fmla="*/ 9254 h 10268"/>
                <a:gd name="connsiteX15" fmla="*/ 7234 w 10132"/>
                <a:gd name="connsiteY15" fmla="*/ 9879 h 10268"/>
                <a:gd name="connsiteX16" fmla="*/ 8139 w 10132"/>
                <a:gd name="connsiteY16" fmla="*/ 10179 h 10268"/>
                <a:gd name="connsiteX17" fmla="*/ 8883 w 10132"/>
                <a:gd name="connsiteY17" fmla="*/ 10136 h 10268"/>
                <a:gd name="connsiteX18" fmla="*/ 9225 w 10132"/>
                <a:gd name="connsiteY18" fmla="*/ 9390 h 10268"/>
                <a:gd name="connsiteX19" fmla="*/ 9488 w 10132"/>
                <a:gd name="connsiteY19" fmla="*/ 8234 h 10268"/>
                <a:gd name="connsiteX20" fmla="*/ 10132 w 10132"/>
                <a:gd name="connsiteY20"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685 w 10132"/>
                <a:gd name="connsiteY8" fmla="*/ 4421 h 10268"/>
                <a:gd name="connsiteX9" fmla="*/ 948 w 10132"/>
                <a:gd name="connsiteY9" fmla="*/ 5697 h 10268"/>
                <a:gd name="connsiteX10" fmla="*/ 1135 w 10132"/>
                <a:gd name="connsiteY10" fmla="*/ 6732 h 10268"/>
                <a:gd name="connsiteX11" fmla="*/ 2327 w 10132"/>
                <a:gd name="connsiteY11" fmla="*/ 7300 h 10268"/>
                <a:gd name="connsiteX12" fmla="*/ 3545 w 10132"/>
                <a:gd name="connsiteY12" fmla="*/ 7934 h 10268"/>
                <a:gd name="connsiteX13" fmla="*/ 4797 w 10132"/>
                <a:gd name="connsiteY13" fmla="*/ 8619 h 10268"/>
                <a:gd name="connsiteX14" fmla="*/ 6066 w 10132"/>
                <a:gd name="connsiteY14" fmla="*/ 9254 h 10268"/>
                <a:gd name="connsiteX15" fmla="*/ 7234 w 10132"/>
                <a:gd name="connsiteY15" fmla="*/ 9879 h 10268"/>
                <a:gd name="connsiteX16" fmla="*/ 8139 w 10132"/>
                <a:gd name="connsiteY16" fmla="*/ 10179 h 10268"/>
                <a:gd name="connsiteX17" fmla="*/ 8883 w 10132"/>
                <a:gd name="connsiteY17" fmla="*/ 10136 h 10268"/>
                <a:gd name="connsiteX18" fmla="*/ 9225 w 10132"/>
                <a:gd name="connsiteY18" fmla="*/ 9390 h 10268"/>
                <a:gd name="connsiteX19" fmla="*/ 9488 w 10132"/>
                <a:gd name="connsiteY19" fmla="*/ 8234 h 10268"/>
                <a:gd name="connsiteX20" fmla="*/ 10132 w 10132"/>
                <a:gd name="connsiteY20"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685 w 10132"/>
                <a:gd name="connsiteY8" fmla="*/ 4421 h 10268"/>
                <a:gd name="connsiteX9" fmla="*/ 825 w 10132"/>
                <a:gd name="connsiteY9" fmla="*/ 5687 h 10268"/>
                <a:gd name="connsiteX10" fmla="*/ 1135 w 10132"/>
                <a:gd name="connsiteY10" fmla="*/ 6732 h 10268"/>
                <a:gd name="connsiteX11" fmla="*/ 2327 w 10132"/>
                <a:gd name="connsiteY11" fmla="*/ 7300 h 10268"/>
                <a:gd name="connsiteX12" fmla="*/ 3545 w 10132"/>
                <a:gd name="connsiteY12" fmla="*/ 7934 h 10268"/>
                <a:gd name="connsiteX13" fmla="*/ 4797 w 10132"/>
                <a:gd name="connsiteY13" fmla="*/ 8619 h 10268"/>
                <a:gd name="connsiteX14" fmla="*/ 6066 w 10132"/>
                <a:gd name="connsiteY14" fmla="*/ 9254 h 10268"/>
                <a:gd name="connsiteX15" fmla="*/ 7234 w 10132"/>
                <a:gd name="connsiteY15" fmla="*/ 9879 h 10268"/>
                <a:gd name="connsiteX16" fmla="*/ 8139 w 10132"/>
                <a:gd name="connsiteY16" fmla="*/ 10179 h 10268"/>
                <a:gd name="connsiteX17" fmla="*/ 8883 w 10132"/>
                <a:gd name="connsiteY17" fmla="*/ 10136 h 10268"/>
                <a:gd name="connsiteX18" fmla="*/ 9225 w 10132"/>
                <a:gd name="connsiteY18" fmla="*/ 9390 h 10268"/>
                <a:gd name="connsiteX19" fmla="*/ 9488 w 10132"/>
                <a:gd name="connsiteY19" fmla="*/ 8234 h 10268"/>
                <a:gd name="connsiteX20" fmla="*/ 10132 w 10132"/>
                <a:gd name="connsiteY20"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623 w 10132"/>
                <a:gd name="connsiteY8" fmla="*/ 4304 h 10268"/>
                <a:gd name="connsiteX9" fmla="*/ 825 w 10132"/>
                <a:gd name="connsiteY9" fmla="*/ 5687 h 10268"/>
                <a:gd name="connsiteX10" fmla="*/ 1135 w 10132"/>
                <a:gd name="connsiteY10" fmla="*/ 6732 h 10268"/>
                <a:gd name="connsiteX11" fmla="*/ 2327 w 10132"/>
                <a:gd name="connsiteY11" fmla="*/ 7300 h 10268"/>
                <a:gd name="connsiteX12" fmla="*/ 3545 w 10132"/>
                <a:gd name="connsiteY12" fmla="*/ 7934 h 10268"/>
                <a:gd name="connsiteX13" fmla="*/ 4797 w 10132"/>
                <a:gd name="connsiteY13" fmla="*/ 8619 h 10268"/>
                <a:gd name="connsiteX14" fmla="*/ 6066 w 10132"/>
                <a:gd name="connsiteY14" fmla="*/ 9254 h 10268"/>
                <a:gd name="connsiteX15" fmla="*/ 7234 w 10132"/>
                <a:gd name="connsiteY15" fmla="*/ 9879 h 10268"/>
                <a:gd name="connsiteX16" fmla="*/ 8139 w 10132"/>
                <a:gd name="connsiteY16" fmla="*/ 10179 h 10268"/>
                <a:gd name="connsiteX17" fmla="*/ 8883 w 10132"/>
                <a:gd name="connsiteY17" fmla="*/ 10136 h 10268"/>
                <a:gd name="connsiteX18" fmla="*/ 9225 w 10132"/>
                <a:gd name="connsiteY18" fmla="*/ 9390 h 10268"/>
                <a:gd name="connsiteX19" fmla="*/ 9488 w 10132"/>
                <a:gd name="connsiteY19" fmla="*/ 8234 h 10268"/>
                <a:gd name="connsiteX20" fmla="*/ 10132 w 10132"/>
                <a:gd name="connsiteY20"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825 w 10132"/>
                <a:gd name="connsiteY8" fmla="*/ 5687 h 10268"/>
                <a:gd name="connsiteX9" fmla="*/ 1135 w 10132"/>
                <a:gd name="connsiteY9" fmla="*/ 6732 h 10268"/>
                <a:gd name="connsiteX10" fmla="*/ 2327 w 10132"/>
                <a:gd name="connsiteY10" fmla="*/ 7300 h 10268"/>
                <a:gd name="connsiteX11" fmla="*/ 3545 w 10132"/>
                <a:gd name="connsiteY11" fmla="*/ 7934 h 10268"/>
                <a:gd name="connsiteX12" fmla="*/ 4797 w 10132"/>
                <a:gd name="connsiteY12" fmla="*/ 8619 h 10268"/>
                <a:gd name="connsiteX13" fmla="*/ 6066 w 10132"/>
                <a:gd name="connsiteY13" fmla="*/ 9254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327 w 10132"/>
                <a:gd name="connsiteY10" fmla="*/ 7300 h 10268"/>
                <a:gd name="connsiteX11" fmla="*/ 3545 w 10132"/>
                <a:gd name="connsiteY11" fmla="*/ 7934 h 10268"/>
                <a:gd name="connsiteX12" fmla="*/ 4797 w 10132"/>
                <a:gd name="connsiteY12" fmla="*/ 8619 h 10268"/>
                <a:gd name="connsiteX13" fmla="*/ 6066 w 10132"/>
                <a:gd name="connsiteY13" fmla="*/ 9254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545 w 10132"/>
                <a:gd name="connsiteY11" fmla="*/ 7934 h 10268"/>
                <a:gd name="connsiteX12" fmla="*/ 4797 w 10132"/>
                <a:gd name="connsiteY12" fmla="*/ 8619 h 10268"/>
                <a:gd name="connsiteX13" fmla="*/ 6066 w 10132"/>
                <a:gd name="connsiteY13" fmla="*/ 9254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458 w 10132"/>
                <a:gd name="connsiteY11" fmla="*/ 8149 h 10268"/>
                <a:gd name="connsiteX12" fmla="*/ 4797 w 10132"/>
                <a:gd name="connsiteY12" fmla="*/ 8619 h 10268"/>
                <a:gd name="connsiteX13" fmla="*/ 6066 w 10132"/>
                <a:gd name="connsiteY13" fmla="*/ 9254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458 w 10132"/>
                <a:gd name="connsiteY11" fmla="*/ 8149 h 10268"/>
                <a:gd name="connsiteX12" fmla="*/ 4747 w 10132"/>
                <a:gd name="connsiteY12" fmla="*/ 8819 h 10268"/>
                <a:gd name="connsiteX13" fmla="*/ 6066 w 10132"/>
                <a:gd name="connsiteY13" fmla="*/ 9254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458 w 10132"/>
                <a:gd name="connsiteY11" fmla="*/ 8149 h 10268"/>
                <a:gd name="connsiteX12" fmla="*/ 4747 w 10132"/>
                <a:gd name="connsiteY12" fmla="*/ 8819 h 10268"/>
                <a:gd name="connsiteX13" fmla="*/ 5940 w 10132"/>
                <a:gd name="connsiteY13" fmla="*/ 9522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458 w 10132"/>
                <a:gd name="connsiteY11" fmla="*/ 8149 h 10268"/>
                <a:gd name="connsiteX12" fmla="*/ 4693 w 10132"/>
                <a:gd name="connsiteY12" fmla="*/ 8833 h 10268"/>
                <a:gd name="connsiteX13" fmla="*/ 5940 w 10132"/>
                <a:gd name="connsiteY13" fmla="*/ 9522 h 10268"/>
                <a:gd name="connsiteX14" fmla="*/ 7234 w 10132"/>
                <a:gd name="connsiteY14" fmla="*/ 987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268"/>
                <a:gd name="connsiteX1" fmla="*/ 1195 w 10132"/>
                <a:gd name="connsiteY1" fmla="*/ 466 h 10268"/>
                <a:gd name="connsiteX2" fmla="*/ 820 w 10132"/>
                <a:gd name="connsiteY2" fmla="*/ 46 h 10268"/>
                <a:gd name="connsiteX3" fmla="*/ 212 w 10132"/>
                <a:gd name="connsiteY3" fmla="*/ 190 h 10268"/>
                <a:gd name="connsiteX4" fmla="*/ 17 w 10132"/>
                <a:gd name="connsiteY4" fmla="*/ 907 h 10268"/>
                <a:gd name="connsiteX5" fmla="*/ 85 w 10132"/>
                <a:gd name="connsiteY5" fmla="*/ 1379 h 10268"/>
                <a:gd name="connsiteX6" fmla="*/ 355 w 10132"/>
                <a:gd name="connsiteY6" fmla="*/ 2201 h 10268"/>
                <a:gd name="connsiteX7" fmla="*/ 482 w 10132"/>
                <a:gd name="connsiteY7" fmla="*/ 3290 h 10268"/>
                <a:gd name="connsiteX8" fmla="*/ 713 w 10132"/>
                <a:gd name="connsiteY8" fmla="*/ 5065 h 10268"/>
                <a:gd name="connsiteX9" fmla="*/ 1135 w 10132"/>
                <a:gd name="connsiteY9" fmla="*/ 6732 h 10268"/>
                <a:gd name="connsiteX10" fmla="*/ 2256 w 10132"/>
                <a:gd name="connsiteY10" fmla="*/ 7535 h 10268"/>
                <a:gd name="connsiteX11" fmla="*/ 3458 w 10132"/>
                <a:gd name="connsiteY11" fmla="*/ 8149 h 10268"/>
                <a:gd name="connsiteX12" fmla="*/ 4693 w 10132"/>
                <a:gd name="connsiteY12" fmla="*/ 8833 h 10268"/>
                <a:gd name="connsiteX13" fmla="*/ 5940 w 10132"/>
                <a:gd name="connsiteY13" fmla="*/ 9522 h 10268"/>
                <a:gd name="connsiteX14" fmla="*/ 6922 w 10132"/>
                <a:gd name="connsiteY14" fmla="*/ 10039 h 10268"/>
                <a:gd name="connsiteX15" fmla="*/ 8139 w 10132"/>
                <a:gd name="connsiteY15" fmla="*/ 10179 h 10268"/>
                <a:gd name="connsiteX16" fmla="*/ 8883 w 10132"/>
                <a:gd name="connsiteY16" fmla="*/ 10136 h 10268"/>
                <a:gd name="connsiteX17" fmla="*/ 9225 w 10132"/>
                <a:gd name="connsiteY17" fmla="*/ 9390 h 10268"/>
                <a:gd name="connsiteX18" fmla="*/ 9488 w 10132"/>
                <a:gd name="connsiteY18" fmla="*/ 8234 h 10268"/>
                <a:gd name="connsiteX19" fmla="*/ 10132 w 10132"/>
                <a:gd name="connsiteY19" fmla="*/ 7117 h 10268"/>
                <a:gd name="connsiteX0" fmla="*/ 1374 w 10132"/>
                <a:gd name="connsiteY0" fmla="*/ 1137 h 10767"/>
                <a:gd name="connsiteX1" fmla="*/ 1195 w 10132"/>
                <a:gd name="connsiteY1" fmla="*/ 466 h 10767"/>
                <a:gd name="connsiteX2" fmla="*/ 820 w 10132"/>
                <a:gd name="connsiteY2" fmla="*/ 46 h 10767"/>
                <a:gd name="connsiteX3" fmla="*/ 212 w 10132"/>
                <a:gd name="connsiteY3" fmla="*/ 190 h 10767"/>
                <a:gd name="connsiteX4" fmla="*/ 17 w 10132"/>
                <a:gd name="connsiteY4" fmla="*/ 907 h 10767"/>
                <a:gd name="connsiteX5" fmla="*/ 85 w 10132"/>
                <a:gd name="connsiteY5" fmla="*/ 1379 h 10767"/>
                <a:gd name="connsiteX6" fmla="*/ 355 w 10132"/>
                <a:gd name="connsiteY6" fmla="*/ 2201 h 10767"/>
                <a:gd name="connsiteX7" fmla="*/ 482 w 10132"/>
                <a:gd name="connsiteY7" fmla="*/ 3290 h 10767"/>
                <a:gd name="connsiteX8" fmla="*/ 713 w 10132"/>
                <a:gd name="connsiteY8" fmla="*/ 5065 h 10767"/>
                <a:gd name="connsiteX9" fmla="*/ 1135 w 10132"/>
                <a:gd name="connsiteY9" fmla="*/ 6732 h 10767"/>
                <a:gd name="connsiteX10" fmla="*/ 2256 w 10132"/>
                <a:gd name="connsiteY10" fmla="*/ 7535 h 10767"/>
                <a:gd name="connsiteX11" fmla="*/ 3458 w 10132"/>
                <a:gd name="connsiteY11" fmla="*/ 8149 h 10767"/>
                <a:gd name="connsiteX12" fmla="*/ 4693 w 10132"/>
                <a:gd name="connsiteY12" fmla="*/ 8833 h 10767"/>
                <a:gd name="connsiteX13" fmla="*/ 5940 w 10132"/>
                <a:gd name="connsiteY13" fmla="*/ 9522 h 10767"/>
                <a:gd name="connsiteX14" fmla="*/ 6922 w 10132"/>
                <a:gd name="connsiteY14" fmla="*/ 10039 h 10767"/>
                <a:gd name="connsiteX15" fmla="*/ 8096 w 10132"/>
                <a:gd name="connsiteY15" fmla="*/ 10751 h 10767"/>
                <a:gd name="connsiteX16" fmla="*/ 8883 w 10132"/>
                <a:gd name="connsiteY16" fmla="*/ 10136 h 10767"/>
                <a:gd name="connsiteX17" fmla="*/ 9225 w 10132"/>
                <a:gd name="connsiteY17" fmla="*/ 9390 h 10767"/>
                <a:gd name="connsiteX18" fmla="*/ 9488 w 10132"/>
                <a:gd name="connsiteY18" fmla="*/ 8234 h 10767"/>
                <a:gd name="connsiteX19" fmla="*/ 10132 w 10132"/>
                <a:gd name="connsiteY19" fmla="*/ 7117 h 10767"/>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256 w 10132"/>
                <a:gd name="connsiteY10" fmla="*/ 7535 h 10759"/>
                <a:gd name="connsiteX11" fmla="*/ 3458 w 10132"/>
                <a:gd name="connsiteY11" fmla="*/ 8149 h 10759"/>
                <a:gd name="connsiteX12" fmla="*/ 4693 w 10132"/>
                <a:gd name="connsiteY12" fmla="*/ 8833 h 10759"/>
                <a:gd name="connsiteX13" fmla="*/ 5940 w 10132"/>
                <a:gd name="connsiteY13" fmla="*/ 9522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256 w 10132"/>
                <a:gd name="connsiteY10" fmla="*/ 7535 h 10759"/>
                <a:gd name="connsiteX11" fmla="*/ 3458 w 10132"/>
                <a:gd name="connsiteY11" fmla="*/ 8149 h 10759"/>
                <a:gd name="connsiteX12" fmla="*/ 4693 w 10132"/>
                <a:gd name="connsiteY12" fmla="*/ 8833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256 w 10132"/>
                <a:gd name="connsiteY10" fmla="*/ 7535 h 10759"/>
                <a:gd name="connsiteX11" fmla="*/ 3458 w 10132"/>
                <a:gd name="connsiteY11" fmla="*/ 8149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256 w 10132"/>
                <a:gd name="connsiteY10" fmla="*/ 7535 h 10759"/>
                <a:gd name="connsiteX11" fmla="*/ 3318 w 10132"/>
                <a:gd name="connsiteY11" fmla="*/ 8137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196 w 10132"/>
                <a:gd name="connsiteY10" fmla="*/ 7623 h 10759"/>
                <a:gd name="connsiteX11" fmla="*/ 3318 w 10132"/>
                <a:gd name="connsiteY11" fmla="*/ 8137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196 w 10132"/>
                <a:gd name="connsiteY10" fmla="*/ 7623 h 10759"/>
                <a:gd name="connsiteX11" fmla="*/ 3318 w 10132"/>
                <a:gd name="connsiteY11" fmla="*/ 8137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9225 w 10132"/>
                <a:gd name="connsiteY17" fmla="*/ 9390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196 w 10132"/>
                <a:gd name="connsiteY10" fmla="*/ 7623 h 10759"/>
                <a:gd name="connsiteX11" fmla="*/ 3318 w 10132"/>
                <a:gd name="connsiteY11" fmla="*/ 8137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8976 w 10132"/>
                <a:gd name="connsiteY17" fmla="*/ 8678 h 10759"/>
                <a:gd name="connsiteX18" fmla="*/ 9488 w 10132"/>
                <a:gd name="connsiteY18" fmla="*/ 8234 h 10759"/>
                <a:gd name="connsiteX19" fmla="*/ 10132 w 10132"/>
                <a:gd name="connsiteY19" fmla="*/ 7117 h 10759"/>
                <a:gd name="connsiteX0" fmla="*/ 1374 w 10132"/>
                <a:gd name="connsiteY0" fmla="*/ 1137 h 10759"/>
                <a:gd name="connsiteX1" fmla="*/ 1195 w 10132"/>
                <a:gd name="connsiteY1" fmla="*/ 466 h 10759"/>
                <a:gd name="connsiteX2" fmla="*/ 820 w 10132"/>
                <a:gd name="connsiteY2" fmla="*/ 46 h 10759"/>
                <a:gd name="connsiteX3" fmla="*/ 212 w 10132"/>
                <a:gd name="connsiteY3" fmla="*/ 190 h 10759"/>
                <a:gd name="connsiteX4" fmla="*/ 17 w 10132"/>
                <a:gd name="connsiteY4" fmla="*/ 907 h 10759"/>
                <a:gd name="connsiteX5" fmla="*/ 85 w 10132"/>
                <a:gd name="connsiteY5" fmla="*/ 1379 h 10759"/>
                <a:gd name="connsiteX6" fmla="*/ 355 w 10132"/>
                <a:gd name="connsiteY6" fmla="*/ 2201 h 10759"/>
                <a:gd name="connsiteX7" fmla="*/ 482 w 10132"/>
                <a:gd name="connsiteY7" fmla="*/ 3290 h 10759"/>
                <a:gd name="connsiteX8" fmla="*/ 713 w 10132"/>
                <a:gd name="connsiteY8" fmla="*/ 5065 h 10759"/>
                <a:gd name="connsiteX9" fmla="*/ 1135 w 10132"/>
                <a:gd name="connsiteY9" fmla="*/ 6732 h 10759"/>
                <a:gd name="connsiteX10" fmla="*/ 2196 w 10132"/>
                <a:gd name="connsiteY10" fmla="*/ 7623 h 10759"/>
                <a:gd name="connsiteX11" fmla="*/ 3318 w 10132"/>
                <a:gd name="connsiteY11" fmla="*/ 8137 h 10759"/>
                <a:gd name="connsiteX12" fmla="*/ 4535 w 10132"/>
                <a:gd name="connsiteY12" fmla="*/ 8820 h 10759"/>
                <a:gd name="connsiteX13" fmla="*/ 5747 w 10132"/>
                <a:gd name="connsiteY13" fmla="*/ 9506 h 10759"/>
                <a:gd name="connsiteX14" fmla="*/ 6830 w 10132"/>
                <a:gd name="connsiteY14" fmla="*/ 10087 h 10759"/>
                <a:gd name="connsiteX15" fmla="*/ 8096 w 10132"/>
                <a:gd name="connsiteY15" fmla="*/ 10751 h 10759"/>
                <a:gd name="connsiteX16" fmla="*/ 8883 w 10132"/>
                <a:gd name="connsiteY16" fmla="*/ 10136 h 10759"/>
                <a:gd name="connsiteX17" fmla="*/ 8976 w 10132"/>
                <a:gd name="connsiteY17" fmla="*/ 8678 h 10759"/>
                <a:gd name="connsiteX18" fmla="*/ 10132 w 10132"/>
                <a:gd name="connsiteY18" fmla="*/ 7117 h 10759"/>
                <a:gd name="connsiteX0" fmla="*/ 1374 w 9609"/>
                <a:gd name="connsiteY0" fmla="*/ 1137 h 10759"/>
                <a:gd name="connsiteX1" fmla="*/ 1195 w 9609"/>
                <a:gd name="connsiteY1" fmla="*/ 466 h 10759"/>
                <a:gd name="connsiteX2" fmla="*/ 820 w 9609"/>
                <a:gd name="connsiteY2" fmla="*/ 46 h 10759"/>
                <a:gd name="connsiteX3" fmla="*/ 212 w 9609"/>
                <a:gd name="connsiteY3" fmla="*/ 190 h 10759"/>
                <a:gd name="connsiteX4" fmla="*/ 17 w 9609"/>
                <a:gd name="connsiteY4" fmla="*/ 907 h 10759"/>
                <a:gd name="connsiteX5" fmla="*/ 85 w 9609"/>
                <a:gd name="connsiteY5" fmla="*/ 1379 h 10759"/>
                <a:gd name="connsiteX6" fmla="*/ 355 w 9609"/>
                <a:gd name="connsiteY6" fmla="*/ 2201 h 10759"/>
                <a:gd name="connsiteX7" fmla="*/ 482 w 9609"/>
                <a:gd name="connsiteY7" fmla="*/ 3290 h 10759"/>
                <a:gd name="connsiteX8" fmla="*/ 713 w 9609"/>
                <a:gd name="connsiteY8" fmla="*/ 5065 h 10759"/>
                <a:gd name="connsiteX9" fmla="*/ 1135 w 9609"/>
                <a:gd name="connsiteY9" fmla="*/ 6732 h 10759"/>
                <a:gd name="connsiteX10" fmla="*/ 2196 w 9609"/>
                <a:gd name="connsiteY10" fmla="*/ 7623 h 10759"/>
                <a:gd name="connsiteX11" fmla="*/ 3318 w 9609"/>
                <a:gd name="connsiteY11" fmla="*/ 8137 h 10759"/>
                <a:gd name="connsiteX12" fmla="*/ 4535 w 9609"/>
                <a:gd name="connsiteY12" fmla="*/ 8820 h 10759"/>
                <a:gd name="connsiteX13" fmla="*/ 5747 w 9609"/>
                <a:gd name="connsiteY13" fmla="*/ 9506 h 10759"/>
                <a:gd name="connsiteX14" fmla="*/ 6830 w 9609"/>
                <a:gd name="connsiteY14" fmla="*/ 10087 h 10759"/>
                <a:gd name="connsiteX15" fmla="*/ 8096 w 9609"/>
                <a:gd name="connsiteY15" fmla="*/ 10751 h 10759"/>
                <a:gd name="connsiteX16" fmla="*/ 8883 w 9609"/>
                <a:gd name="connsiteY16" fmla="*/ 10136 h 10759"/>
                <a:gd name="connsiteX17" fmla="*/ 8976 w 9609"/>
                <a:gd name="connsiteY17" fmla="*/ 8678 h 10759"/>
                <a:gd name="connsiteX18" fmla="*/ 9609 w 9609"/>
                <a:gd name="connsiteY18" fmla="*/ 7570 h 10759"/>
                <a:gd name="connsiteX0" fmla="*/ 1430 w 9851"/>
                <a:gd name="connsiteY0" fmla="*/ 1057 h 10000"/>
                <a:gd name="connsiteX1" fmla="*/ 1244 w 9851"/>
                <a:gd name="connsiteY1" fmla="*/ 433 h 10000"/>
                <a:gd name="connsiteX2" fmla="*/ 853 w 9851"/>
                <a:gd name="connsiteY2" fmla="*/ 43 h 10000"/>
                <a:gd name="connsiteX3" fmla="*/ 221 w 9851"/>
                <a:gd name="connsiteY3" fmla="*/ 177 h 10000"/>
                <a:gd name="connsiteX4" fmla="*/ 18 w 9851"/>
                <a:gd name="connsiteY4" fmla="*/ 843 h 10000"/>
                <a:gd name="connsiteX5" fmla="*/ 88 w 9851"/>
                <a:gd name="connsiteY5" fmla="*/ 1282 h 10000"/>
                <a:gd name="connsiteX6" fmla="*/ 369 w 9851"/>
                <a:gd name="connsiteY6" fmla="*/ 2046 h 10000"/>
                <a:gd name="connsiteX7" fmla="*/ 502 w 9851"/>
                <a:gd name="connsiteY7" fmla="*/ 3058 h 10000"/>
                <a:gd name="connsiteX8" fmla="*/ 742 w 9851"/>
                <a:gd name="connsiteY8" fmla="*/ 4708 h 10000"/>
                <a:gd name="connsiteX9" fmla="*/ 1181 w 9851"/>
                <a:gd name="connsiteY9" fmla="*/ 6257 h 10000"/>
                <a:gd name="connsiteX10" fmla="*/ 2285 w 9851"/>
                <a:gd name="connsiteY10" fmla="*/ 7085 h 10000"/>
                <a:gd name="connsiteX11" fmla="*/ 3453 w 9851"/>
                <a:gd name="connsiteY11" fmla="*/ 7563 h 10000"/>
                <a:gd name="connsiteX12" fmla="*/ 4720 w 9851"/>
                <a:gd name="connsiteY12" fmla="*/ 8198 h 10000"/>
                <a:gd name="connsiteX13" fmla="*/ 5981 w 9851"/>
                <a:gd name="connsiteY13" fmla="*/ 8835 h 10000"/>
                <a:gd name="connsiteX14" fmla="*/ 7108 w 9851"/>
                <a:gd name="connsiteY14" fmla="*/ 9375 h 10000"/>
                <a:gd name="connsiteX15" fmla="*/ 8425 w 9851"/>
                <a:gd name="connsiteY15" fmla="*/ 9993 h 10000"/>
                <a:gd name="connsiteX16" fmla="*/ 9244 w 9851"/>
                <a:gd name="connsiteY16" fmla="*/ 9421 h 10000"/>
                <a:gd name="connsiteX17" fmla="*/ 9341 w 9851"/>
                <a:gd name="connsiteY17" fmla="*/ 8066 h 10000"/>
                <a:gd name="connsiteX18" fmla="*/ 9851 w 9851"/>
                <a:gd name="connsiteY18" fmla="*/ 7140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851" h="10000">
                  <a:moveTo>
                    <a:pt x="1430" y="1057"/>
                  </a:moveTo>
                  <a:cubicBezTo>
                    <a:pt x="1412" y="1009"/>
                    <a:pt x="1339" y="602"/>
                    <a:pt x="1244" y="433"/>
                  </a:cubicBezTo>
                  <a:cubicBezTo>
                    <a:pt x="1148" y="264"/>
                    <a:pt x="1024" y="86"/>
                    <a:pt x="853" y="43"/>
                  </a:cubicBezTo>
                  <a:cubicBezTo>
                    <a:pt x="683" y="0"/>
                    <a:pt x="360" y="44"/>
                    <a:pt x="221" y="177"/>
                  </a:cubicBezTo>
                  <a:cubicBezTo>
                    <a:pt x="81" y="310"/>
                    <a:pt x="35" y="684"/>
                    <a:pt x="18" y="843"/>
                  </a:cubicBezTo>
                  <a:cubicBezTo>
                    <a:pt x="0" y="1003"/>
                    <a:pt x="26" y="1082"/>
                    <a:pt x="88" y="1282"/>
                  </a:cubicBezTo>
                  <a:cubicBezTo>
                    <a:pt x="150" y="1481"/>
                    <a:pt x="300" y="1751"/>
                    <a:pt x="369" y="2046"/>
                  </a:cubicBezTo>
                  <a:cubicBezTo>
                    <a:pt x="440" y="2340"/>
                    <a:pt x="439" y="2615"/>
                    <a:pt x="502" y="3058"/>
                  </a:cubicBezTo>
                  <a:cubicBezTo>
                    <a:pt x="564" y="3501"/>
                    <a:pt x="629" y="4174"/>
                    <a:pt x="742" y="4708"/>
                  </a:cubicBezTo>
                  <a:cubicBezTo>
                    <a:pt x="855" y="5241"/>
                    <a:pt x="924" y="5861"/>
                    <a:pt x="1181" y="6257"/>
                  </a:cubicBezTo>
                  <a:cubicBezTo>
                    <a:pt x="1438" y="6653"/>
                    <a:pt x="1846" y="6932"/>
                    <a:pt x="2285" y="7085"/>
                  </a:cubicBezTo>
                  <a:cubicBezTo>
                    <a:pt x="2725" y="7239"/>
                    <a:pt x="3058" y="7364"/>
                    <a:pt x="3453" y="7563"/>
                  </a:cubicBezTo>
                  <a:lnTo>
                    <a:pt x="4720" y="8198"/>
                  </a:lnTo>
                  <a:cubicBezTo>
                    <a:pt x="5141" y="8410"/>
                    <a:pt x="5616" y="8627"/>
                    <a:pt x="5981" y="8835"/>
                  </a:cubicBezTo>
                  <a:lnTo>
                    <a:pt x="7108" y="9375"/>
                  </a:lnTo>
                  <a:cubicBezTo>
                    <a:pt x="7516" y="9569"/>
                    <a:pt x="8070" y="9985"/>
                    <a:pt x="8425" y="9993"/>
                  </a:cubicBezTo>
                  <a:cubicBezTo>
                    <a:pt x="8781" y="10000"/>
                    <a:pt x="9091" y="9742"/>
                    <a:pt x="9244" y="9421"/>
                  </a:cubicBezTo>
                  <a:cubicBezTo>
                    <a:pt x="9397" y="9100"/>
                    <a:pt x="9240" y="8446"/>
                    <a:pt x="9341" y="8066"/>
                  </a:cubicBezTo>
                  <a:cubicBezTo>
                    <a:pt x="9442" y="7686"/>
                    <a:pt x="9600" y="7442"/>
                    <a:pt x="9851" y="7140"/>
                  </a:cubicBezTo>
                </a:path>
              </a:pathLst>
            </a:custGeom>
            <a:noFill/>
            <a:ln w="28575" cap="flat" cmpd="sng">
              <a:solidFill>
                <a:srgbClr val="FFFF00"/>
              </a:solidFill>
              <a:prstDash val="solid"/>
              <a:round/>
              <a:headEnd type="none" w="sm" len="sm"/>
              <a:tailEnd type="none" w="sm" len="sm"/>
            </a:ln>
          </p:spPr>
          <p:txBody>
            <a:bodyPr/>
            <a:lstStyle/>
            <a:p>
              <a:endParaRPr lang="el-GR"/>
            </a:p>
          </p:txBody>
        </p:sp>
        <p:grpSp>
          <p:nvGrpSpPr>
            <p:cNvPr id="18" name="Group 41"/>
            <p:cNvGrpSpPr>
              <a:grpSpLocks/>
            </p:cNvGrpSpPr>
            <p:nvPr/>
          </p:nvGrpSpPr>
          <p:grpSpPr bwMode="auto">
            <a:xfrm rot="342526">
              <a:off x="6256687" y="3373087"/>
              <a:ext cx="326992" cy="619565"/>
              <a:chOff x="5201" y="2764"/>
              <a:chExt cx="278" cy="468"/>
            </a:xfrm>
            <a:noFill/>
          </p:grpSpPr>
          <p:sp>
            <p:nvSpPr>
              <p:cNvPr id="24" name="Freeform 39"/>
              <p:cNvSpPr>
                <a:spLocks/>
              </p:cNvSpPr>
              <p:nvPr/>
            </p:nvSpPr>
            <p:spPr bwMode="auto">
              <a:xfrm>
                <a:off x="5312" y="2764"/>
                <a:ext cx="167" cy="225"/>
              </a:xfrm>
              <a:custGeom>
                <a:avLst/>
                <a:gdLst>
                  <a:gd name="T0" fmla="*/ 118 w 167"/>
                  <a:gd name="T1" fmla="*/ 224 h 225"/>
                  <a:gd name="T2" fmla="*/ 136 w 167"/>
                  <a:gd name="T3" fmla="*/ 197 h 225"/>
                  <a:gd name="T4" fmla="*/ 145 w 167"/>
                  <a:gd name="T5" fmla="*/ 177 h 225"/>
                  <a:gd name="T6" fmla="*/ 152 w 167"/>
                  <a:gd name="T7" fmla="*/ 163 h 225"/>
                  <a:gd name="T8" fmla="*/ 163 w 167"/>
                  <a:gd name="T9" fmla="*/ 107 h 225"/>
                  <a:gd name="T10" fmla="*/ 166 w 167"/>
                  <a:gd name="T11" fmla="*/ 34 h 225"/>
                  <a:gd name="T12" fmla="*/ 163 w 167"/>
                  <a:gd name="T13" fmla="*/ 16 h 225"/>
                  <a:gd name="T14" fmla="*/ 154 w 167"/>
                  <a:gd name="T15" fmla="*/ 5 h 225"/>
                  <a:gd name="T16" fmla="*/ 141 w 167"/>
                  <a:gd name="T17" fmla="*/ 0 h 225"/>
                  <a:gd name="T18" fmla="*/ 127 w 167"/>
                  <a:gd name="T19" fmla="*/ 14 h 225"/>
                  <a:gd name="T20" fmla="*/ 118 w 167"/>
                  <a:gd name="T21" fmla="*/ 39 h 225"/>
                  <a:gd name="T22" fmla="*/ 111 w 167"/>
                  <a:gd name="T23" fmla="*/ 57 h 225"/>
                  <a:gd name="T24" fmla="*/ 93 w 167"/>
                  <a:gd name="T25" fmla="*/ 80 h 225"/>
                  <a:gd name="T26" fmla="*/ 73 w 167"/>
                  <a:gd name="T27" fmla="*/ 93 h 225"/>
                  <a:gd name="T28" fmla="*/ 39 w 167"/>
                  <a:gd name="T29" fmla="*/ 116 h 225"/>
                  <a:gd name="T30" fmla="*/ 21 w 167"/>
                  <a:gd name="T31" fmla="*/ 125 h 225"/>
                  <a:gd name="T32" fmla="*/ 12 w 167"/>
                  <a:gd name="T33" fmla="*/ 138 h 225"/>
                  <a:gd name="T34" fmla="*/ 0 w 167"/>
                  <a:gd name="T35" fmla="*/ 168 h 225"/>
                  <a:gd name="T36" fmla="*/ 9 w 167"/>
                  <a:gd name="T37" fmla="*/ 172 h 225"/>
                  <a:gd name="T38" fmla="*/ 23 w 167"/>
                  <a:gd name="T39" fmla="*/ 172 h 225"/>
                  <a:gd name="T40" fmla="*/ 62 w 167"/>
                  <a:gd name="T41" fmla="*/ 159 h 225"/>
                  <a:gd name="T42" fmla="*/ 75 w 167"/>
                  <a:gd name="T43" fmla="*/ 152 h 225"/>
                  <a:gd name="T44" fmla="*/ 89 w 167"/>
                  <a:gd name="T45" fmla="*/ 152 h 225"/>
                  <a:gd name="T46" fmla="*/ 98 w 167"/>
                  <a:gd name="T47" fmla="*/ 161 h 225"/>
                  <a:gd name="T48" fmla="*/ 105 w 167"/>
                  <a:gd name="T49" fmla="*/ 197 h 225"/>
                  <a:gd name="T50" fmla="*/ 111 w 167"/>
                  <a:gd name="T51" fmla="*/ 213 h 225"/>
                  <a:gd name="T52" fmla="*/ 118 w 167"/>
                  <a:gd name="T53" fmla="*/ 224 h 225"/>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167"/>
                  <a:gd name="T82" fmla="*/ 0 h 225"/>
                  <a:gd name="T83" fmla="*/ 167 w 167"/>
                  <a:gd name="T84" fmla="*/ 225 h 225"/>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167" h="225">
                    <a:moveTo>
                      <a:pt x="118" y="224"/>
                    </a:moveTo>
                    <a:lnTo>
                      <a:pt x="136" y="197"/>
                    </a:lnTo>
                    <a:lnTo>
                      <a:pt x="145" y="177"/>
                    </a:lnTo>
                    <a:lnTo>
                      <a:pt x="152" y="163"/>
                    </a:lnTo>
                    <a:lnTo>
                      <a:pt x="163" y="107"/>
                    </a:lnTo>
                    <a:lnTo>
                      <a:pt x="166" y="34"/>
                    </a:lnTo>
                    <a:lnTo>
                      <a:pt x="163" y="16"/>
                    </a:lnTo>
                    <a:lnTo>
                      <a:pt x="154" y="5"/>
                    </a:lnTo>
                    <a:lnTo>
                      <a:pt x="141" y="0"/>
                    </a:lnTo>
                    <a:lnTo>
                      <a:pt x="127" y="14"/>
                    </a:lnTo>
                    <a:lnTo>
                      <a:pt x="118" y="39"/>
                    </a:lnTo>
                    <a:lnTo>
                      <a:pt x="111" y="57"/>
                    </a:lnTo>
                    <a:lnTo>
                      <a:pt x="93" y="80"/>
                    </a:lnTo>
                    <a:lnTo>
                      <a:pt x="73" y="93"/>
                    </a:lnTo>
                    <a:lnTo>
                      <a:pt x="39" y="116"/>
                    </a:lnTo>
                    <a:lnTo>
                      <a:pt x="21" y="125"/>
                    </a:lnTo>
                    <a:lnTo>
                      <a:pt x="12" y="138"/>
                    </a:lnTo>
                    <a:lnTo>
                      <a:pt x="0" y="168"/>
                    </a:lnTo>
                    <a:lnTo>
                      <a:pt x="9" y="172"/>
                    </a:lnTo>
                    <a:lnTo>
                      <a:pt x="23" y="172"/>
                    </a:lnTo>
                    <a:lnTo>
                      <a:pt x="62" y="159"/>
                    </a:lnTo>
                    <a:lnTo>
                      <a:pt x="75" y="152"/>
                    </a:lnTo>
                    <a:lnTo>
                      <a:pt x="89" y="152"/>
                    </a:lnTo>
                    <a:lnTo>
                      <a:pt x="98" y="161"/>
                    </a:lnTo>
                    <a:lnTo>
                      <a:pt x="105" y="197"/>
                    </a:lnTo>
                    <a:lnTo>
                      <a:pt x="111" y="213"/>
                    </a:lnTo>
                    <a:lnTo>
                      <a:pt x="118" y="224"/>
                    </a:lnTo>
                  </a:path>
                </a:pathLst>
              </a:custGeom>
              <a:grpFill/>
              <a:ln w="25400" cap="rnd" cmpd="sng">
                <a:solidFill>
                  <a:srgbClr val="FFFF00"/>
                </a:solidFill>
                <a:prstDash val="solid"/>
                <a:round/>
                <a:headEnd/>
                <a:tailEnd/>
              </a:ln>
            </p:spPr>
            <p:txBody>
              <a:bodyPr/>
              <a:lstStyle/>
              <a:p>
                <a:endParaRPr lang="el-GR"/>
              </a:p>
            </p:txBody>
          </p:sp>
          <p:sp>
            <p:nvSpPr>
              <p:cNvPr id="25" name="Freeform 40"/>
              <p:cNvSpPr>
                <a:spLocks/>
              </p:cNvSpPr>
              <p:nvPr/>
            </p:nvSpPr>
            <p:spPr bwMode="auto">
              <a:xfrm>
                <a:off x="5201" y="2916"/>
                <a:ext cx="230" cy="316"/>
              </a:xfrm>
              <a:custGeom>
                <a:avLst/>
                <a:gdLst>
                  <a:gd name="T0" fmla="*/ 111 w 230"/>
                  <a:gd name="T1" fmla="*/ 16 h 316"/>
                  <a:gd name="T2" fmla="*/ 80 w 230"/>
                  <a:gd name="T3" fmla="*/ 72 h 316"/>
                  <a:gd name="T4" fmla="*/ 62 w 230"/>
                  <a:gd name="T5" fmla="*/ 111 h 316"/>
                  <a:gd name="T6" fmla="*/ 19 w 230"/>
                  <a:gd name="T7" fmla="*/ 197 h 316"/>
                  <a:gd name="T8" fmla="*/ 5 w 230"/>
                  <a:gd name="T9" fmla="*/ 251 h 316"/>
                  <a:gd name="T10" fmla="*/ 0 w 230"/>
                  <a:gd name="T11" fmla="*/ 285 h 316"/>
                  <a:gd name="T12" fmla="*/ 5 w 230"/>
                  <a:gd name="T13" fmla="*/ 301 h 316"/>
                  <a:gd name="T14" fmla="*/ 12 w 230"/>
                  <a:gd name="T15" fmla="*/ 310 h 316"/>
                  <a:gd name="T16" fmla="*/ 23 w 230"/>
                  <a:gd name="T17" fmla="*/ 315 h 316"/>
                  <a:gd name="T18" fmla="*/ 41 w 230"/>
                  <a:gd name="T19" fmla="*/ 315 h 316"/>
                  <a:gd name="T20" fmla="*/ 62 w 230"/>
                  <a:gd name="T21" fmla="*/ 299 h 316"/>
                  <a:gd name="T22" fmla="*/ 98 w 230"/>
                  <a:gd name="T23" fmla="*/ 269 h 316"/>
                  <a:gd name="T24" fmla="*/ 116 w 230"/>
                  <a:gd name="T25" fmla="*/ 249 h 316"/>
                  <a:gd name="T26" fmla="*/ 141 w 230"/>
                  <a:gd name="T27" fmla="*/ 213 h 316"/>
                  <a:gd name="T28" fmla="*/ 168 w 230"/>
                  <a:gd name="T29" fmla="*/ 172 h 316"/>
                  <a:gd name="T30" fmla="*/ 229 w 230"/>
                  <a:gd name="T31" fmla="*/ 72 h 316"/>
                  <a:gd name="T32" fmla="*/ 222 w 230"/>
                  <a:gd name="T33" fmla="*/ 61 h 316"/>
                  <a:gd name="T34" fmla="*/ 216 w 230"/>
                  <a:gd name="T35" fmla="*/ 45 h 316"/>
                  <a:gd name="T36" fmla="*/ 209 w 230"/>
                  <a:gd name="T37" fmla="*/ 9 h 316"/>
                  <a:gd name="T38" fmla="*/ 200 w 230"/>
                  <a:gd name="T39" fmla="*/ 0 h 316"/>
                  <a:gd name="T40" fmla="*/ 186 w 230"/>
                  <a:gd name="T41" fmla="*/ 0 h 316"/>
                  <a:gd name="T42" fmla="*/ 173 w 230"/>
                  <a:gd name="T43" fmla="*/ 7 h 316"/>
                  <a:gd name="T44" fmla="*/ 134 w 230"/>
                  <a:gd name="T45" fmla="*/ 20 h 316"/>
                  <a:gd name="T46" fmla="*/ 120 w 230"/>
                  <a:gd name="T47" fmla="*/ 20 h 316"/>
                  <a:gd name="T48" fmla="*/ 111 w 230"/>
                  <a:gd name="T49" fmla="*/ 16 h 31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0"/>
                  <a:gd name="T76" fmla="*/ 0 h 316"/>
                  <a:gd name="T77" fmla="*/ 230 w 230"/>
                  <a:gd name="T78" fmla="*/ 316 h 31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0" h="316">
                    <a:moveTo>
                      <a:pt x="111" y="16"/>
                    </a:moveTo>
                    <a:lnTo>
                      <a:pt x="80" y="72"/>
                    </a:lnTo>
                    <a:lnTo>
                      <a:pt x="62" y="111"/>
                    </a:lnTo>
                    <a:lnTo>
                      <a:pt x="19" y="197"/>
                    </a:lnTo>
                    <a:lnTo>
                      <a:pt x="5" y="251"/>
                    </a:lnTo>
                    <a:lnTo>
                      <a:pt x="0" y="285"/>
                    </a:lnTo>
                    <a:lnTo>
                      <a:pt x="5" y="301"/>
                    </a:lnTo>
                    <a:lnTo>
                      <a:pt x="12" y="310"/>
                    </a:lnTo>
                    <a:lnTo>
                      <a:pt x="23" y="315"/>
                    </a:lnTo>
                    <a:lnTo>
                      <a:pt x="41" y="315"/>
                    </a:lnTo>
                    <a:lnTo>
                      <a:pt x="62" y="299"/>
                    </a:lnTo>
                    <a:lnTo>
                      <a:pt x="98" y="269"/>
                    </a:lnTo>
                    <a:lnTo>
                      <a:pt x="116" y="249"/>
                    </a:lnTo>
                    <a:lnTo>
                      <a:pt x="141" y="213"/>
                    </a:lnTo>
                    <a:lnTo>
                      <a:pt x="168" y="172"/>
                    </a:lnTo>
                    <a:lnTo>
                      <a:pt x="229" y="72"/>
                    </a:lnTo>
                    <a:lnTo>
                      <a:pt x="222" y="61"/>
                    </a:lnTo>
                    <a:lnTo>
                      <a:pt x="216" y="45"/>
                    </a:lnTo>
                    <a:lnTo>
                      <a:pt x="209" y="9"/>
                    </a:lnTo>
                    <a:lnTo>
                      <a:pt x="200" y="0"/>
                    </a:lnTo>
                    <a:lnTo>
                      <a:pt x="186" y="0"/>
                    </a:lnTo>
                    <a:lnTo>
                      <a:pt x="173" y="7"/>
                    </a:lnTo>
                    <a:lnTo>
                      <a:pt x="134" y="20"/>
                    </a:lnTo>
                    <a:lnTo>
                      <a:pt x="120" y="20"/>
                    </a:lnTo>
                    <a:lnTo>
                      <a:pt x="111" y="16"/>
                    </a:lnTo>
                  </a:path>
                </a:pathLst>
              </a:custGeom>
              <a:grpFill/>
              <a:ln w="25400" cap="rnd" cmpd="sng">
                <a:solidFill>
                  <a:srgbClr val="FFFF00"/>
                </a:solidFill>
                <a:prstDash val="solid"/>
                <a:round/>
                <a:headEnd/>
                <a:tailEnd/>
              </a:ln>
            </p:spPr>
            <p:txBody>
              <a:bodyPr/>
              <a:lstStyle/>
              <a:p>
                <a:endParaRPr lang="el-GR"/>
              </a:p>
            </p:txBody>
          </p:sp>
        </p:grpSp>
        <p:grpSp>
          <p:nvGrpSpPr>
            <p:cNvPr id="20" name="Group 42"/>
            <p:cNvGrpSpPr/>
            <p:nvPr/>
          </p:nvGrpSpPr>
          <p:grpSpPr>
            <a:xfrm rot="20866538">
              <a:off x="5257889" y="3288092"/>
              <a:ext cx="482372" cy="630897"/>
              <a:chOff x="6919680" y="4587410"/>
              <a:chExt cx="561975" cy="735013"/>
            </a:xfrm>
            <a:noFill/>
          </p:grpSpPr>
          <p:sp>
            <p:nvSpPr>
              <p:cNvPr id="22" name="Freeform 46"/>
              <p:cNvSpPr>
                <a:spLocks/>
              </p:cNvSpPr>
              <p:nvPr/>
            </p:nvSpPr>
            <p:spPr bwMode="auto">
              <a:xfrm>
                <a:off x="7133992" y="4587410"/>
                <a:ext cx="347663" cy="323850"/>
              </a:xfrm>
              <a:custGeom>
                <a:avLst/>
                <a:gdLst>
                  <a:gd name="T0" fmla="*/ 0 w 246"/>
                  <a:gd name="T1" fmla="*/ 2147483647 h 204"/>
                  <a:gd name="T2" fmla="*/ 2147483647 w 246"/>
                  <a:gd name="T3" fmla="*/ 2147483647 h 204"/>
                  <a:gd name="T4" fmla="*/ 2147483647 w 246"/>
                  <a:gd name="T5" fmla="*/ 2147483647 h 204"/>
                  <a:gd name="T6" fmla="*/ 2147483647 w 246"/>
                  <a:gd name="T7" fmla="*/ 2147483647 h 204"/>
                  <a:gd name="T8" fmla="*/ 2147483647 w 246"/>
                  <a:gd name="T9" fmla="*/ 0 h 204"/>
                  <a:gd name="T10" fmla="*/ 2147483647 w 246"/>
                  <a:gd name="T11" fmla="*/ 2147483647 h 204"/>
                  <a:gd name="T12" fmla="*/ 2147483647 w 246"/>
                  <a:gd name="T13" fmla="*/ 2147483647 h 204"/>
                  <a:gd name="T14" fmla="*/ 2147483647 w 246"/>
                  <a:gd name="T15" fmla="*/ 2147483647 h 204"/>
                  <a:gd name="T16" fmla="*/ 2147483647 w 246"/>
                  <a:gd name="T17" fmla="*/ 2147483647 h 204"/>
                  <a:gd name="T18" fmla="*/ 2147483647 w 246"/>
                  <a:gd name="T19" fmla="*/ 2147483647 h 204"/>
                  <a:gd name="T20" fmla="*/ 2147483647 w 246"/>
                  <a:gd name="T21" fmla="*/ 2147483647 h 204"/>
                  <a:gd name="T22" fmla="*/ 2147483647 w 246"/>
                  <a:gd name="T23" fmla="*/ 2147483647 h 204"/>
                  <a:gd name="T24" fmla="*/ 2147483647 w 246"/>
                  <a:gd name="T25" fmla="*/ 2147483647 h 204"/>
                  <a:gd name="T26" fmla="*/ 2147483647 w 246"/>
                  <a:gd name="T27" fmla="*/ 2147483647 h 204"/>
                  <a:gd name="T28" fmla="*/ 2147483647 w 246"/>
                  <a:gd name="T29" fmla="*/ 2147483647 h 204"/>
                  <a:gd name="T30" fmla="*/ 2147483647 w 246"/>
                  <a:gd name="T31" fmla="*/ 2147483647 h 204"/>
                  <a:gd name="T32" fmla="*/ 2147483647 w 246"/>
                  <a:gd name="T33" fmla="*/ 2147483647 h 204"/>
                  <a:gd name="T34" fmla="*/ 2147483647 w 246"/>
                  <a:gd name="T35" fmla="*/ 2147483647 h 204"/>
                  <a:gd name="T36" fmla="*/ 2147483647 w 246"/>
                  <a:gd name="T37" fmla="*/ 2147483647 h 204"/>
                  <a:gd name="T38" fmla="*/ 2147483647 w 246"/>
                  <a:gd name="T39" fmla="*/ 2147483647 h 204"/>
                  <a:gd name="T40" fmla="*/ 2147483647 w 246"/>
                  <a:gd name="T41" fmla="*/ 2147483647 h 204"/>
                  <a:gd name="T42" fmla="*/ 2147483647 w 246"/>
                  <a:gd name="T43" fmla="*/ 2147483647 h 204"/>
                  <a:gd name="T44" fmla="*/ 2147483647 w 246"/>
                  <a:gd name="T45" fmla="*/ 2147483647 h 204"/>
                  <a:gd name="T46" fmla="*/ 2147483647 w 246"/>
                  <a:gd name="T47" fmla="*/ 2147483647 h 204"/>
                  <a:gd name="T48" fmla="*/ 2147483647 w 246"/>
                  <a:gd name="T49" fmla="*/ 2147483647 h 204"/>
                  <a:gd name="T50" fmla="*/ 2147483647 w 246"/>
                  <a:gd name="T51" fmla="*/ 2147483647 h 204"/>
                  <a:gd name="T52" fmla="*/ 2147483647 w 246"/>
                  <a:gd name="T53" fmla="*/ 2147483647 h 204"/>
                  <a:gd name="T54" fmla="*/ 2147483647 w 246"/>
                  <a:gd name="T55" fmla="*/ 2147483647 h 204"/>
                  <a:gd name="T56" fmla="*/ 2147483647 w 246"/>
                  <a:gd name="T57" fmla="*/ 2147483647 h 204"/>
                  <a:gd name="T58" fmla="*/ 2147483647 w 246"/>
                  <a:gd name="T59" fmla="*/ 2147483647 h 204"/>
                  <a:gd name="T60" fmla="*/ 0 w 246"/>
                  <a:gd name="T61" fmla="*/ 2147483647 h 204"/>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46"/>
                  <a:gd name="T94" fmla="*/ 0 h 204"/>
                  <a:gd name="T95" fmla="*/ 246 w 246"/>
                  <a:gd name="T96" fmla="*/ 204 h 204"/>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46" h="204">
                    <a:moveTo>
                      <a:pt x="0" y="124"/>
                    </a:moveTo>
                    <a:lnTo>
                      <a:pt x="9" y="81"/>
                    </a:lnTo>
                    <a:lnTo>
                      <a:pt x="14" y="45"/>
                    </a:lnTo>
                    <a:lnTo>
                      <a:pt x="23" y="25"/>
                    </a:lnTo>
                    <a:lnTo>
                      <a:pt x="45" y="0"/>
                    </a:lnTo>
                    <a:lnTo>
                      <a:pt x="73" y="6"/>
                    </a:lnTo>
                    <a:lnTo>
                      <a:pt x="77" y="20"/>
                    </a:lnTo>
                    <a:lnTo>
                      <a:pt x="48" y="61"/>
                    </a:lnTo>
                    <a:lnTo>
                      <a:pt x="77" y="20"/>
                    </a:lnTo>
                    <a:lnTo>
                      <a:pt x="89" y="13"/>
                    </a:lnTo>
                    <a:lnTo>
                      <a:pt x="100" y="11"/>
                    </a:lnTo>
                    <a:lnTo>
                      <a:pt x="120" y="18"/>
                    </a:lnTo>
                    <a:lnTo>
                      <a:pt x="152" y="38"/>
                    </a:lnTo>
                    <a:lnTo>
                      <a:pt x="159" y="63"/>
                    </a:lnTo>
                    <a:lnTo>
                      <a:pt x="152" y="83"/>
                    </a:lnTo>
                    <a:lnTo>
                      <a:pt x="138" y="106"/>
                    </a:lnTo>
                    <a:lnTo>
                      <a:pt x="152" y="83"/>
                    </a:lnTo>
                    <a:lnTo>
                      <a:pt x="159" y="63"/>
                    </a:lnTo>
                    <a:lnTo>
                      <a:pt x="172" y="56"/>
                    </a:lnTo>
                    <a:lnTo>
                      <a:pt x="199" y="59"/>
                    </a:lnTo>
                    <a:lnTo>
                      <a:pt x="220" y="65"/>
                    </a:lnTo>
                    <a:lnTo>
                      <a:pt x="240" y="74"/>
                    </a:lnTo>
                    <a:lnTo>
                      <a:pt x="245" y="88"/>
                    </a:lnTo>
                    <a:lnTo>
                      <a:pt x="242" y="124"/>
                    </a:lnTo>
                    <a:lnTo>
                      <a:pt x="233" y="145"/>
                    </a:lnTo>
                    <a:lnTo>
                      <a:pt x="199" y="176"/>
                    </a:lnTo>
                    <a:lnTo>
                      <a:pt x="179" y="203"/>
                    </a:lnTo>
                    <a:lnTo>
                      <a:pt x="136" y="197"/>
                    </a:lnTo>
                    <a:lnTo>
                      <a:pt x="95" y="179"/>
                    </a:lnTo>
                    <a:lnTo>
                      <a:pt x="48" y="156"/>
                    </a:lnTo>
                    <a:lnTo>
                      <a:pt x="0" y="124"/>
                    </a:lnTo>
                  </a:path>
                </a:pathLst>
              </a:custGeom>
              <a:grpFill/>
              <a:ln w="25400" cap="rnd" cmpd="sng">
                <a:solidFill>
                  <a:srgbClr val="FFFF00"/>
                </a:solidFill>
                <a:prstDash val="solid"/>
                <a:round/>
                <a:headEnd/>
                <a:tailEnd/>
              </a:ln>
            </p:spPr>
            <p:txBody>
              <a:bodyPr/>
              <a:lstStyle/>
              <a:p>
                <a:endParaRPr lang="el-GR"/>
              </a:p>
            </p:txBody>
          </p:sp>
          <p:sp>
            <p:nvSpPr>
              <p:cNvPr id="23" name="Freeform 47"/>
              <p:cNvSpPr>
                <a:spLocks/>
              </p:cNvSpPr>
              <p:nvPr/>
            </p:nvSpPr>
            <p:spPr bwMode="auto">
              <a:xfrm>
                <a:off x="6919680" y="4784260"/>
                <a:ext cx="468312" cy="538163"/>
              </a:xfrm>
              <a:custGeom>
                <a:avLst/>
                <a:gdLst>
                  <a:gd name="T0" fmla="*/ 2147483647 w 332"/>
                  <a:gd name="T1" fmla="*/ 2147483647 h 339"/>
                  <a:gd name="T2" fmla="*/ 2147483647 w 332"/>
                  <a:gd name="T3" fmla="*/ 2147483647 h 339"/>
                  <a:gd name="T4" fmla="*/ 2147483647 w 332"/>
                  <a:gd name="T5" fmla="*/ 2147483647 h 339"/>
                  <a:gd name="T6" fmla="*/ 2147483647 w 332"/>
                  <a:gd name="T7" fmla="*/ 2147483647 h 339"/>
                  <a:gd name="T8" fmla="*/ 2147483647 w 332"/>
                  <a:gd name="T9" fmla="*/ 0 h 339"/>
                  <a:gd name="T10" fmla="*/ 2147483647 w 332"/>
                  <a:gd name="T11" fmla="*/ 2147483647 h 339"/>
                  <a:gd name="T12" fmla="*/ 2147483647 w 332"/>
                  <a:gd name="T13" fmla="*/ 2147483647 h 339"/>
                  <a:gd name="T14" fmla="*/ 2147483647 w 332"/>
                  <a:gd name="T15" fmla="*/ 2147483647 h 339"/>
                  <a:gd name="T16" fmla="*/ 2147483647 w 332"/>
                  <a:gd name="T17" fmla="*/ 2147483647 h 339"/>
                  <a:gd name="T18" fmla="*/ 0 w 332"/>
                  <a:gd name="T19" fmla="*/ 2147483647 h 339"/>
                  <a:gd name="T20" fmla="*/ 2147483647 w 332"/>
                  <a:gd name="T21" fmla="*/ 2147483647 h 339"/>
                  <a:gd name="T22" fmla="*/ 2147483647 w 332"/>
                  <a:gd name="T23" fmla="*/ 2147483647 h 339"/>
                  <a:gd name="T24" fmla="*/ 2147483647 w 332"/>
                  <a:gd name="T25" fmla="*/ 2147483647 h 339"/>
                  <a:gd name="T26" fmla="*/ 2147483647 w 332"/>
                  <a:gd name="T27" fmla="*/ 2147483647 h 339"/>
                  <a:gd name="T28" fmla="*/ 2147483647 w 332"/>
                  <a:gd name="T29" fmla="*/ 2147483647 h 339"/>
                  <a:gd name="T30" fmla="*/ 2147483647 w 332"/>
                  <a:gd name="T31" fmla="*/ 2147483647 h 339"/>
                  <a:gd name="T32" fmla="*/ 2147483647 w 332"/>
                  <a:gd name="T33" fmla="*/ 2147483647 h 339"/>
                  <a:gd name="T34" fmla="*/ 2147483647 w 332"/>
                  <a:gd name="T35" fmla="*/ 2147483647 h 339"/>
                  <a:gd name="T36" fmla="*/ 2147483647 w 332"/>
                  <a:gd name="T37" fmla="*/ 2147483647 h 339"/>
                  <a:gd name="T38" fmla="*/ 2147483647 w 332"/>
                  <a:gd name="T39" fmla="*/ 2147483647 h 339"/>
                  <a:gd name="T40" fmla="*/ 2147483647 w 332"/>
                  <a:gd name="T41" fmla="*/ 2147483647 h 339"/>
                  <a:gd name="T42" fmla="*/ 2147483647 w 332"/>
                  <a:gd name="T43" fmla="*/ 2147483647 h 339"/>
                  <a:gd name="T44" fmla="*/ 2147483647 w 332"/>
                  <a:gd name="T45" fmla="*/ 2147483647 h 339"/>
                  <a:gd name="T46" fmla="*/ 2147483647 w 332"/>
                  <a:gd name="T47" fmla="*/ 2147483647 h 339"/>
                  <a:gd name="T48" fmla="*/ 2147483647 w 332"/>
                  <a:gd name="T49" fmla="*/ 2147483647 h 339"/>
                  <a:gd name="T50" fmla="*/ 2147483647 w 332"/>
                  <a:gd name="T51" fmla="*/ 2147483647 h 339"/>
                  <a:gd name="T52" fmla="*/ 2147483647 w 332"/>
                  <a:gd name="T53" fmla="*/ 2147483647 h 339"/>
                  <a:gd name="T54" fmla="*/ 2147483647 w 332"/>
                  <a:gd name="T55" fmla="*/ 2147483647 h 339"/>
                  <a:gd name="T56" fmla="*/ 2147483647 w 332"/>
                  <a:gd name="T57" fmla="*/ 2147483647 h 339"/>
                  <a:gd name="T58" fmla="*/ 2147483647 w 332"/>
                  <a:gd name="T59" fmla="*/ 2147483647 h 339"/>
                  <a:gd name="T60" fmla="*/ 2147483647 w 332"/>
                  <a:gd name="T61" fmla="*/ 2147483647 h 339"/>
                  <a:gd name="T62" fmla="*/ 2147483647 w 332"/>
                  <a:gd name="T63" fmla="*/ 2147483647 h 339"/>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32"/>
                  <a:gd name="T97" fmla="*/ 0 h 339"/>
                  <a:gd name="T98" fmla="*/ 332 w 332"/>
                  <a:gd name="T99" fmla="*/ 339 h 339"/>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32" h="339">
                    <a:moveTo>
                      <a:pt x="331" y="79"/>
                    </a:moveTo>
                    <a:lnTo>
                      <a:pt x="288" y="73"/>
                    </a:lnTo>
                    <a:lnTo>
                      <a:pt x="247" y="55"/>
                    </a:lnTo>
                    <a:lnTo>
                      <a:pt x="200" y="32"/>
                    </a:lnTo>
                    <a:lnTo>
                      <a:pt x="152" y="0"/>
                    </a:lnTo>
                    <a:lnTo>
                      <a:pt x="132" y="50"/>
                    </a:lnTo>
                    <a:lnTo>
                      <a:pt x="75" y="122"/>
                    </a:lnTo>
                    <a:lnTo>
                      <a:pt x="34" y="199"/>
                    </a:lnTo>
                    <a:lnTo>
                      <a:pt x="5" y="233"/>
                    </a:lnTo>
                    <a:lnTo>
                      <a:pt x="0" y="265"/>
                    </a:lnTo>
                    <a:lnTo>
                      <a:pt x="7" y="274"/>
                    </a:lnTo>
                    <a:lnTo>
                      <a:pt x="32" y="270"/>
                    </a:lnTo>
                    <a:lnTo>
                      <a:pt x="57" y="256"/>
                    </a:lnTo>
                    <a:lnTo>
                      <a:pt x="91" y="213"/>
                    </a:lnTo>
                    <a:lnTo>
                      <a:pt x="197" y="127"/>
                    </a:lnTo>
                    <a:lnTo>
                      <a:pt x="202" y="136"/>
                    </a:lnTo>
                    <a:lnTo>
                      <a:pt x="207" y="154"/>
                    </a:lnTo>
                    <a:lnTo>
                      <a:pt x="202" y="179"/>
                    </a:lnTo>
                    <a:lnTo>
                      <a:pt x="188" y="209"/>
                    </a:lnTo>
                    <a:lnTo>
                      <a:pt x="161" y="256"/>
                    </a:lnTo>
                    <a:lnTo>
                      <a:pt x="136" y="283"/>
                    </a:lnTo>
                    <a:lnTo>
                      <a:pt x="121" y="310"/>
                    </a:lnTo>
                    <a:lnTo>
                      <a:pt x="125" y="331"/>
                    </a:lnTo>
                    <a:lnTo>
                      <a:pt x="136" y="338"/>
                    </a:lnTo>
                    <a:lnTo>
                      <a:pt x="161" y="333"/>
                    </a:lnTo>
                    <a:lnTo>
                      <a:pt x="207" y="301"/>
                    </a:lnTo>
                    <a:lnTo>
                      <a:pt x="245" y="270"/>
                    </a:lnTo>
                    <a:lnTo>
                      <a:pt x="259" y="252"/>
                    </a:lnTo>
                    <a:lnTo>
                      <a:pt x="277" y="211"/>
                    </a:lnTo>
                    <a:lnTo>
                      <a:pt x="288" y="156"/>
                    </a:lnTo>
                    <a:lnTo>
                      <a:pt x="304" y="122"/>
                    </a:lnTo>
                    <a:lnTo>
                      <a:pt x="331" y="79"/>
                    </a:lnTo>
                  </a:path>
                </a:pathLst>
              </a:custGeom>
              <a:grpFill/>
              <a:ln w="25400" cap="rnd" cmpd="sng">
                <a:solidFill>
                  <a:srgbClr val="FFFF00"/>
                </a:solidFill>
                <a:prstDash val="solid"/>
                <a:round/>
                <a:headEnd/>
                <a:tailEnd/>
              </a:ln>
            </p:spPr>
            <p:txBody>
              <a:bodyPr/>
              <a:lstStyle/>
              <a:p>
                <a:endParaRPr lang="el-GR"/>
              </a:p>
            </p:txBody>
          </p:sp>
        </p:grpSp>
        <p:sp>
          <p:nvSpPr>
            <p:cNvPr id="26" name="Freeform 17"/>
            <p:cNvSpPr>
              <a:spLocks/>
            </p:cNvSpPr>
            <p:nvPr/>
          </p:nvSpPr>
          <p:spPr bwMode="auto">
            <a:xfrm rot="21326996">
              <a:off x="1751572" y="2361170"/>
              <a:ext cx="2087998" cy="629963"/>
            </a:xfrm>
            <a:custGeom>
              <a:avLst/>
              <a:gdLst>
                <a:gd name="T0" fmla="*/ 1414 w 2957"/>
                <a:gd name="T1" fmla="*/ 2418 h 2488"/>
                <a:gd name="T2" fmla="*/ 1347 w 2957"/>
                <a:gd name="T3" fmla="*/ 2440 h 2488"/>
                <a:gd name="T4" fmla="*/ 1275 w 2957"/>
                <a:gd name="T5" fmla="*/ 2445 h 2488"/>
                <a:gd name="T6" fmla="*/ 1194 w 2957"/>
                <a:gd name="T7" fmla="*/ 2478 h 2488"/>
                <a:gd name="T8" fmla="*/ 1126 w 2957"/>
                <a:gd name="T9" fmla="*/ 2479 h 2488"/>
                <a:gd name="T10" fmla="*/ 1026 w 2957"/>
                <a:gd name="T11" fmla="*/ 2421 h 2488"/>
                <a:gd name="T12" fmla="*/ 908 w 2957"/>
                <a:gd name="T13" fmla="*/ 2418 h 2488"/>
                <a:gd name="T14" fmla="*/ 742 w 2957"/>
                <a:gd name="T15" fmla="*/ 2374 h 2488"/>
                <a:gd name="T16" fmla="*/ 555 w 2957"/>
                <a:gd name="T17" fmla="*/ 2291 h 2488"/>
                <a:gd name="T18" fmla="*/ 387 w 2957"/>
                <a:gd name="T19" fmla="*/ 2190 h 2488"/>
                <a:gd name="T20" fmla="*/ 229 w 2957"/>
                <a:gd name="T21" fmla="*/ 2080 h 2488"/>
                <a:gd name="T22" fmla="*/ 119 w 2957"/>
                <a:gd name="T23" fmla="*/ 1931 h 2488"/>
                <a:gd name="T24" fmla="*/ 26 w 2957"/>
                <a:gd name="T25" fmla="*/ 1711 h 2488"/>
                <a:gd name="T26" fmla="*/ 0 w 2957"/>
                <a:gd name="T27" fmla="*/ 1484 h 2488"/>
                <a:gd name="T28" fmla="*/ 26 w 2957"/>
                <a:gd name="T29" fmla="*/ 1239 h 2488"/>
                <a:gd name="T30" fmla="*/ 131 w 2957"/>
                <a:gd name="T31" fmla="*/ 890 h 2488"/>
                <a:gd name="T32" fmla="*/ 320 w 2957"/>
                <a:gd name="T33" fmla="*/ 568 h 2488"/>
                <a:gd name="T34" fmla="*/ 628 w 2957"/>
                <a:gd name="T35" fmla="*/ 262 h 2488"/>
                <a:gd name="T36" fmla="*/ 995 w 2957"/>
                <a:gd name="T37" fmla="*/ 61 h 2488"/>
                <a:gd name="T38" fmla="*/ 1467 w 2957"/>
                <a:gd name="T39" fmla="*/ 6 h 2488"/>
                <a:gd name="T40" fmla="*/ 2025 w 2957"/>
                <a:gd name="T41" fmla="*/ 96 h 2488"/>
                <a:gd name="T42" fmla="*/ 2444 w 2957"/>
                <a:gd name="T43" fmla="*/ 210 h 2488"/>
                <a:gd name="T44" fmla="*/ 2688 w 2957"/>
                <a:gd name="T45" fmla="*/ 375 h 2488"/>
                <a:gd name="T46" fmla="*/ 2836 w 2957"/>
                <a:gd name="T47" fmla="*/ 567 h 2488"/>
                <a:gd name="T48" fmla="*/ 2879 w 2957"/>
                <a:gd name="T49" fmla="*/ 664 h 2488"/>
                <a:gd name="T50" fmla="*/ 2912 w 2957"/>
                <a:gd name="T51" fmla="*/ 904 h 2488"/>
                <a:gd name="T52" fmla="*/ 2906 w 2957"/>
                <a:gd name="T53" fmla="*/ 1143 h 2488"/>
                <a:gd name="T54" fmla="*/ 2903 w 2957"/>
                <a:gd name="T55" fmla="*/ 1499 h 2488"/>
                <a:gd name="T56" fmla="*/ 2880 w 2957"/>
                <a:gd name="T57" fmla="*/ 1623 h 2488"/>
                <a:gd name="T58" fmla="*/ 2854 w 2957"/>
                <a:gd name="T59" fmla="*/ 1684 h 2488"/>
                <a:gd name="T60" fmla="*/ 2784 w 2957"/>
                <a:gd name="T61" fmla="*/ 1719 h 2488"/>
                <a:gd name="T62" fmla="*/ 2744 w 2957"/>
                <a:gd name="T63" fmla="*/ 1749 h 2488"/>
                <a:gd name="T64" fmla="*/ 2783 w 2957"/>
                <a:gd name="T65" fmla="*/ 1792 h 2488"/>
                <a:gd name="T66" fmla="*/ 2874 w 2957"/>
                <a:gd name="T67" fmla="*/ 1869 h 2488"/>
                <a:gd name="T68" fmla="*/ 2951 w 2957"/>
                <a:gd name="T69" fmla="*/ 1936 h 2488"/>
                <a:gd name="T70" fmla="*/ 2912 w 2957"/>
                <a:gd name="T71" fmla="*/ 1864 h 2488"/>
                <a:gd name="T72" fmla="*/ 2845 w 2957"/>
                <a:gd name="T73" fmla="*/ 1737 h 2488"/>
                <a:gd name="T74" fmla="*/ 2845 w 2957"/>
                <a:gd name="T75" fmla="*/ 1684 h 248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957"/>
                <a:gd name="T115" fmla="*/ 0 h 2488"/>
                <a:gd name="T116" fmla="*/ 2957 w 2957"/>
                <a:gd name="T117" fmla="*/ 2488 h 2488"/>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736 w 10000"/>
                <a:gd name="connsiteY24" fmla="*/ 2669 h 10000"/>
                <a:gd name="connsiteX25" fmla="*/ 9828 w 10000"/>
                <a:gd name="connsiteY25" fmla="*/ 4594 h 10000"/>
                <a:gd name="connsiteX26" fmla="*/ 9817 w 10000"/>
                <a:gd name="connsiteY26" fmla="*/ 6025 h 10000"/>
                <a:gd name="connsiteX27" fmla="*/ 9740 w 10000"/>
                <a:gd name="connsiteY27" fmla="*/ 6523 h 10000"/>
                <a:gd name="connsiteX28" fmla="*/ 9652 w 10000"/>
                <a:gd name="connsiteY28" fmla="*/ 6768 h 10000"/>
                <a:gd name="connsiteX29" fmla="*/ 9415 w 10000"/>
                <a:gd name="connsiteY29" fmla="*/ 6909 h 10000"/>
                <a:gd name="connsiteX30" fmla="*/ 9280 w 10000"/>
                <a:gd name="connsiteY30" fmla="*/ 7030 h 10000"/>
                <a:gd name="connsiteX31" fmla="*/ 9412 w 10000"/>
                <a:gd name="connsiteY31" fmla="*/ 7203 h 10000"/>
                <a:gd name="connsiteX32" fmla="*/ 9719 w 10000"/>
                <a:gd name="connsiteY32" fmla="*/ 7512 h 10000"/>
                <a:gd name="connsiteX33" fmla="*/ 9980 w 10000"/>
                <a:gd name="connsiteY33" fmla="*/ 7781 h 10000"/>
                <a:gd name="connsiteX34" fmla="*/ 9848 w 10000"/>
                <a:gd name="connsiteY34" fmla="*/ 7492 h 10000"/>
                <a:gd name="connsiteX35" fmla="*/ 9621 w 10000"/>
                <a:gd name="connsiteY35" fmla="*/ 6982 h 10000"/>
                <a:gd name="connsiteX36" fmla="*/ 9621 w 10000"/>
                <a:gd name="connsiteY36"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591 w 10000"/>
                <a:gd name="connsiteY23" fmla="*/ 2279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828 w 10000"/>
                <a:gd name="connsiteY24" fmla="*/ 4594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090 w 10000"/>
                <a:gd name="connsiteY22" fmla="*/ 1507 h 10000"/>
                <a:gd name="connsiteX23" fmla="*/ 9650 w 10000"/>
                <a:gd name="connsiteY23" fmla="*/ 2627 h 10000"/>
                <a:gd name="connsiteX24" fmla="*/ 9932 w 10000"/>
                <a:gd name="connsiteY24" fmla="*/ 4579 h 10000"/>
                <a:gd name="connsiteX25" fmla="*/ 9817 w 10000"/>
                <a:gd name="connsiteY25" fmla="*/ 6025 h 10000"/>
                <a:gd name="connsiteX26" fmla="*/ 9740 w 10000"/>
                <a:gd name="connsiteY26" fmla="*/ 6523 h 10000"/>
                <a:gd name="connsiteX27" fmla="*/ 9652 w 10000"/>
                <a:gd name="connsiteY27" fmla="*/ 6768 h 10000"/>
                <a:gd name="connsiteX28" fmla="*/ 9415 w 10000"/>
                <a:gd name="connsiteY28" fmla="*/ 6909 h 10000"/>
                <a:gd name="connsiteX29" fmla="*/ 9280 w 10000"/>
                <a:gd name="connsiteY29" fmla="*/ 7030 h 10000"/>
                <a:gd name="connsiteX30" fmla="*/ 9412 w 10000"/>
                <a:gd name="connsiteY30" fmla="*/ 7203 h 10000"/>
                <a:gd name="connsiteX31" fmla="*/ 9719 w 10000"/>
                <a:gd name="connsiteY31" fmla="*/ 7512 h 10000"/>
                <a:gd name="connsiteX32" fmla="*/ 9980 w 10000"/>
                <a:gd name="connsiteY32" fmla="*/ 7781 h 10000"/>
                <a:gd name="connsiteX33" fmla="*/ 9848 w 10000"/>
                <a:gd name="connsiteY33" fmla="*/ 7492 h 10000"/>
                <a:gd name="connsiteX34" fmla="*/ 9621 w 10000"/>
                <a:gd name="connsiteY34" fmla="*/ 6982 h 10000"/>
                <a:gd name="connsiteX35" fmla="*/ 9621 w 10000"/>
                <a:gd name="connsiteY35"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265 w 10000"/>
                <a:gd name="connsiteY21" fmla="*/ 844 h 10000"/>
                <a:gd name="connsiteX22" fmla="*/ 9650 w 10000"/>
                <a:gd name="connsiteY22" fmla="*/ 2627 h 10000"/>
                <a:gd name="connsiteX23" fmla="*/ 9932 w 10000"/>
                <a:gd name="connsiteY23" fmla="*/ 4579 h 10000"/>
                <a:gd name="connsiteX24" fmla="*/ 9817 w 10000"/>
                <a:gd name="connsiteY24" fmla="*/ 6025 h 10000"/>
                <a:gd name="connsiteX25" fmla="*/ 9740 w 10000"/>
                <a:gd name="connsiteY25" fmla="*/ 6523 h 10000"/>
                <a:gd name="connsiteX26" fmla="*/ 9652 w 10000"/>
                <a:gd name="connsiteY26" fmla="*/ 6768 h 10000"/>
                <a:gd name="connsiteX27" fmla="*/ 9415 w 10000"/>
                <a:gd name="connsiteY27" fmla="*/ 6909 h 10000"/>
                <a:gd name="connsiteX28" fmla="*/ 9280 w 10000"/>
                <a:gd name="connsiteY28" fmla="*/ 7030 h 10000"/>
                <a:gd name="connsiteX29" fmla="*/ 9412 w 10000"/>
                <a:gd name="connsiteY29" fmla="*/ 7203 h 10000"/>
                <a:gd name="connsiteX30" fmla="*/ 9719 w 10000"/>
                <a:gd name="connsiteY30" fmla="*/ 7512 h 10000"/>
                <a:gd name="connsiteX31" fmla="*/ 9980 w 10000"/>
                <a:gd name="connsiteY31" fmla="*/ 7781 h 10000"/>
                <a:gd name="connsiteX32" fmla="*/ 9848 w 10000"/>
                <a:gd name="connsiteY32" fmla="*/ 7492 h 10000"/>
                <a:gd name="connsiteX33" fmla="*/ 9621 w 10000"/>
                <a:gd name="connsiteY33" fmla="*/ 6982 h 10000"/>
                <a:gd name="connsiteX34" fmla="*/ 9621 w 10000"/>
                <a:gd name="connsiteY34" fmla="*/ 6768 h 10000"/>
                <a:gd name="connsiteX0" fmla="*/ 4782 w 10000"/>
                <a:gd name="connsiteY0" fmla="*/ 9767 h 10048"/>
                <a:gd name="connsiteX1" fmla="*/ 4555 w 10000"/>
                <a:gd name="connsiteY1" fmla="*/ 9855 h 10048"/>
                <a:gd name="connsiteX2" fmla="*/ 4312 w 10000"/>
                <a:gd name="connsiteY2" fmla="*/ 9875 h 10048"/>
                <a:gd name="connsiteX3" fmla="*/ 4038 w 10000"/>
                <a:gd name="connsiteY3" fmla="*/ 10008 h 10048"/>
                <a:gd name="connsiteX4" fmla="*/ 3808 w 10000"/>
                <a:gd name="connsiteY4" fmla="*/ 10012 h 10048"/>
                <a:gd name="connsiteX5" fmla="*/ 3470 w 10000"/>
                <a:gd name="connsiteY5" fmla="*/ 9779 h 10048"/>
                <a:gd name="connsiteX6" fmla="*/ 3071 w 10000"/>
                <a:gd name="connsiteY6" fmla="*/ 9767 h 10048"/>
                <a:gd name="connsiteX7" fmla="*/ 2509 w 10000"/>
                <a:gd name="connsiteY7" fmla="*/ 9590 h 10048"/>
                <a:gd name="connsiteX8" fmla="*/ 1877 w 10000"/>
                <a:gd name="connsiteY8" fmla="*/ 9256 h 10048"/>
                <a:gd name="connsiteX9" fmla="*/ 1309 w 10000"/>
                <a:gd name="connsiteY9" fmla="*/ 8850 h 10048"/>
                <a:gd name="connsiteX10" fmla="*/ 774 w 10000"/>
                <a:gd name="connsiteY10" fmla="*/ 8408 h 10048"/>
                <a:gd name="connsiteX11" fmla="*/ 402 w 10000"/>
                <a:gd name="connsiteY11" fmla="*/ 7809 h 10048"/>
                <a:gd name="connsiteX12" fmla="*/ 88 w 10000"/>
                <a:gd name="connsiteY12" fmla="*/ 6925 h 10048"/>
                <a:gd name="connsiteX13" fmla="*/ 0 w 10000"/>
                <a:gd name="connsiteY13" fmla="*/ 6013 h 10048"/>
                <a:gd name="connsiteX14" fmla="*/ 88 w 10000"/>
                <a:gd name="connsiteY14" fmla="*/ 5028 h 10048"/>
                <a:gd name="connsiteX15" fmla="*/ 443 w 10000"/>
                <a:gd name="connsiteY15" fmla="*/ 3625 h 10048"/>
                <a:gd name="connsiteX16" fmla="*/ 1082 w 10000"/>
                <a:gd name="connsiteY16" fmla="*/ 2331 h 10048"/>
                <a:gd name="connsiteX17" fmla="*/ 2124 w 10000"/>
                <a:gd name="connsiteY17" fmla="*/ 1101 h 10048"/>
                <a:gd name="connsiteX18" fmla="*/ 3365 w 10000"/>
                <a:gd name="connsiteY18" fmla="*/ 293 h 10048"/>
                <a:gd name="connsiteX19" fmla="*/ 4961 w 10000"/>
                <a:gd name="connsiteY19" fmla="*/ 72 h 10048"/>
                <a:gd name="connsiteX20" fmla="*/ 6848 w 10000"/>
                <a:gd name="connsiteY20" fmla="*/ 434 h 10048"/>
                <a:gd name="connsiteX21" fmla="*/ 9650 w 10000"/>
                <a:gd name="connsiteY21" fmla="*/ 2675 h 10048"/>
                <a:gd name="connsiteX22" fmla="*/ 9932 w 10000"/>
                <a:gd name="connsiteY22" fmla="*/ 4627 h 10048"/>
                <a:gd name="connsiteX23" fmla="*/ 9817 w 10000"/>
                <a:gd name="connsiteY23" fmla="*/ 6073 h 10048"/>
                <a:gd name="connsiteX24" fmla="*/ 9740 w 10000"/>
                <a:gd name="connsiteY24" fmla="*/ 6571 h 10048"/>
                <a:gd name="connsiteX25" fmla="*/ 9652 w 10000"/>
                <a:gd name="connsiteY25" fmla="*/ 6816 h 10048"/>
                <a:gd name="connsiteX26" fmla="*/ 9415 w 10000"/>
                <a:gd name="connsiteY26" fmla="*/ 6957 h 10048"/>
                <a:gd name="connsiteX27" fmla="*/ 9280 w 10000"/>
                <a:gd name="connsiteY27" fmla="*/ 7078 h 10048"/>
                <a:gd name="connsiteX28" fmla="*/ 9412 w 10000"/>
                <a:gd name="connsiteY28" fmla="*/ 7251 h 10048"/>
                <a:gd name="connsiteX29" fmla="*/ 9719 w 10000"/>
                <a:gd name="connsiteY29" fmla="*/ 7560 h 10048"/>
                <a:gd name="connsiteX30" fmla="*/ 9980 w 10000"/>
                <a:gd name="connsiteY30" fmla="*/ 7829 h 10048"/>
                <a:gd name="connsiteX31" fmla="*/ 9848 w 10000"/>
                <a:gd name="connsiteY31" fmla="*/ 7540 h 10048"/>
                <a:gd name="connsiteX32" fmla="*/ 9621 w 10000"/>
                <a:gd name="connsiteY32" fmla="*/ 7030 h 10048"/>
                <a:gd name="connsiteX33" fmla="*/ 9621 w 10000"/>
                <a:gd name="connsiteY33" fmla="*/ 6816 h 10048"/>
                <a:gd name="connsiteX0" fmla="*/ 4782 w 10000"/>
                <a:gd name="connsiteY0" fmla="*/ 9738 h 10019"/>
                <a:gd name="connsiteX1" fmla="*/ 4555 w 10000"/>
                <a:gd name="connsiteY1" fmla="*/ 9826 h 10019"/>
                <a:gd name="connsiteX2" fmla="*/ 4312 w 10000"/>
                <a:gd name="connsiteY2" fmla="*/ 9846 h 10019"/>
                <a:gd name="connsiteX3" fmla="*/ 4038 w 10000"/>
                <a:gd name="connsiteY3" fmla="*/ 9979 h 10019"/>
                <a:gd name="connsiteX4" fmla="*/ 3808 w 10000"/>
                <a:gd name="connsiteY4" fmla="*/ 9983 h 10019"/>
                <a:gd name="connsiteX5" fmla="*/ 3470 w 10000"/>
                <a:gd name="connsiteY5" fmla="*/ 9750 h 10019"/>
                <a:gd name="connsiteX6" fmla="*/ 3071 w 10000"/>
                <a:gd name="connsiteY6" fmla="*/ 9738 h 10019"/>
                <a:gd name="connsiteX7" fmla="*/ 2509 w 10000"/>
                <a:gd name="connsiteY7" fmla="*/ 9561 h 10019"/>
                <a:gd name="connsiteX8" fmla="*/ 1877 w 10000"/>
                <a:gd name="connsiteY8" fmla="*/ 9227 h 10019"/>
                <a:gd name="connsiteX9" fmla="*/ 1309 w 10000"/>
                <a:gd name="connsiteY9" fmla="*/ 8821 h 10019"/>
                <a:gd name="connsiteX10" fmla="*/ 774 w 10000"/>
                <a:gd name="connsiteY10" fmla="*/ 8379 h 10019"/>
                <a:gd name="connsiteX11" fmla="*/ 402 w 10000"/>
                <a:gd name="connsiteY11" fmla="*/ 7780 h 10019"/>
                <a:gd name="connsiteX12" fmla="*/ 88 w 10000"/>
                <a:gd name="connsiteY12" fmla="*/ 6896 h 10019"/>
                <a:gd name="connsiteX13" fmla="*/ 0 w 10000"/>
                <a:gd name="connsiteY13" fmla="*/ 5984 h 10019"/>
                <a:gd name="connsiteX14" fmla="*/ 88 w 10000"/>
                <a:gd name="connsiteY14" fmla="*/ 4999 h 10019"/>
                <a:gd name="connsiteX15" fmla="*/ 443 w 10000"/>
                <a:gd name="connsiteY15" fmla="*/ 3596 h 10019"/>
                <a:gd name="connsiteX16" fmla="*/ 1082 w 10000"/>
                <a:gd name="connsiteY16" fmla="*/ 2302 h 10019"/>
                <a:gd name="connsiteX17" fmla="*/ 2124 w 10000"/>
                <a:gd name="connsiteY17" fmla="*/ 1072 h 10019"/>
                <a:gd name="connsiteX18" fmla="*/ 3365 w 10000"/>
                <a:gd name="connsiteY18" fmla="*/ 264 h 10019"/>
                <a:gd name="connsiteX19" fmla="*/ 4961 w 10000"/>
                <a:gd name="connsiteY19" fmla="*/ 43 h 10019"/>
                <a:gd name="connsiteX20" fmla="*/ 6848 w 10000"/>
                <a:gd name="connsiteY20" fmla="*/ 405 h 10019"/>
                <a:gd name="connsiteX21" fmla="*/ 9621 w 10000"/>
                <a:gd name="connsiteY21" fmla="*/ 2472 h 10019"/>
                <a:gd name="connsiteX22" fmla="*/ 9932 w 10000"/>
                <a:gd name="connsiteY22" fmla="*/ 4598 h 10019"/>
                <a:gd name="connsiteX23" fmla="*/ 9817 w 10000"/>
                <a:gd name="connsiteY23" fmla="*/ 6044 h 10019"/>
                <a:gd name="connsiteX24" fmla="*/ 9740 w 10000"/>
                <a:gd name="connsiteY24" fmla="*/ 6542 h 10019"/>
                <a:gd name="connsiteX25" fmla="*/ 9652 w 10000"/>
                <a:gd name="connsiteY25" fmla="*/ 6787 h 10019"/>
                <a:gd name="connsiteX26" fmla="*/ 9415 w 10000"/>
                <a:gd name="connsiteY26" fmla="*/ 6928 h 10019"/>
                <a:gd name="connsiteX27" fmla="*/ 9280 w 10000"/>
                <a:gd name="connsiteY27" fmla="*/ 7049 h 10019"/>
                <a:gd name="connsiteX28" fmla="*/ 9412 w 10000"/>
                <a:gd name="connsiteY28" fmla="*/ 7222 h 10019"/>
                <a:gd name="connsiteX29" fmla="*/ 9719 w 10000"/>
                <a:gd name="connsiteY29" fmla="*/ 7531 h 10019"/>
                <a:gd name="connsiteX30" fmla="*/ 9980 w 10000"/>
                <a:gd name="connsiteY30" fmla="*/ 7800 h 10019"/>
                <a:gd name="connsiteX31" fmla="*/ 9848 w 10000"/>
                <a:gd name="connsiteY31" fmla="*/ 7511 h 10019"/>
                <a:gd name="connsiteX32" fmla="*/ 9621 w 10000"/>
                <a:gd name="connsiteY32" fmla="*/ 7001 h 10019"/>
                <a:gd name="connsiteX33" fmla="*/ 9621 w 10000"/>
                <a:gd name="connsiteY33" fmla="*/ 6787 h 10019"/>
                <a:gd name="connsiteX0" fmla="*/ 4782 w 10086"/>
                <a:gd name="connsiteY0" fmla="*/ 9738 h 10019"/>
                <a:gd name="connsiteX1" fmla="*/ 4555 w 10086"/>
                <a:gd name="connsiteY1" fmla="*/ 9826 h 10019"/>
                <a:gd name="connsiteX2" fmla="*/ 4312 w 10086"/>
                <a:gd name="connsiteY2" fmla="*/ 9846 h 10019"/>
                <a:gd name="connsiteX3" fmla="*/ 4038 w 10086"/>
                <a:gd name="connsiteY3" fmla="*/ 9979 h 10019"/>
                <a:gd name="connsiteX4" fmla="*/ 3808 w 10086"/>
                <a:gd name="connsiteY4" fmla="*/ 9983 h 10019"/>
                <a:gd name="connsiteX5" fmla="*/ 3470 w 10086"/>
                <a:gd name="connsiteY5" fmla="*/ 9750 h 10019"/>
                <a:gd name="connsiteX6" fmla="*/ 3071 w 10086"/>
                <a:gd name="connsiteY6" fmla="*/ 9738 h 10019"/>
                <a:gd name="connsiteX7" fmla="*/ 2509 w 10086"/>
                <a:gd name="connsiteY7" fmla="*/ 9561 h 10019"/>
                <a:gd name="connsiteX8" fmla="*/ 1877 w 10086"/>
                <a:gd name="connsiteY8" fmla="*/ 9227 h 10019"/>
                <a:gd name="connsiteX9" fmla="*/ 1309 w 10086"/>
                <a:gd name="connsiteY9" fmla="*/ 8821 h 10019"/>
                <a:gd name="connsiteX10" fmla="*/ 774 w 10086"/>
                <a:gd name="connsiteY10" fmla="*/ 8379 h 10019"/>
                <a:gd name="connsiteX11" fmla="*/ 402 w 10086"/>
                <a:gd name="connsiteY11" fmla="*/ 7780 h 10019"/>
                <a:gd name="connsiteX12" fmla="*/ 88 w 10086"/>
                <a:gd name="connsiteY12" fmla="*/ 6896 h 10019"/>
                <a:gd name="connsiteX13" fmla="*/ 0 w 10086"/>
                <a:gd name="connsiteY13" fmla="*/ 5984 h 10019"/>
                <a:gd name="connsiteX14" fmla="*/ 88 w 10086"/>
                <a:gd name="connsiteY14" fmla="*/ 4999 h 10019"/>
                <a:gd name="connsiteX15" fmla="*/ 443 w 10086"/>
                <a:gd name="connsiteY15" fmla="*/ 3596 h 10019"/>
                <a:gd name="connsiteX16" fmla="*/ 1082 w 10086"/>
                <a:gd name="connsiteY16" fmla="*/ 2302 h 10019"/>
                <a:gd name="connsiteX17" fmla="*/ 2124 w 10086"/>
                <a:gd name="connsiteY17" fmla="*/ 1072 h 10019"/>
                <a:gd name="connsiteX18" fmla="*/ 3365 w 10086"/>
                <a:gd name="connsiteY18" fmla="*/ 264 h 10019"/>
                <a:gd name="connsiteX19" fmla="*/ 4961 w 10086"/>
                <a:gd name="connsiteY19" fmla="*/ 43 h 10019"/>
                <a:gd name="connsiteX20" fmla="*/ 6848 w 10086"/>
                <a:gd name="connsiteY20" fmla="*/ 405 h 10019"/>
                <a:gd name="connsiteX21" fmla="*/ 9621 w 10086"/>
                <a:gd name="connsiteY21" fmla="*/ 2472 h 10019"/>
                <a:gd name="connsiteX22" fmla="*/ 9932 w 10086"/>
                <a:gd name="connsiteY22" fmla="*/ 4598 h 10019"/>
                <a:gd name="connsiteX23" fmla="*/ 9817 w 10086"/>
                <a:gd name="connsiteY23" fmla="*/ 6044 h 10019"/>
                <a:gd name="connsiteX24" fmla="*/ 9740 w 10086"/>
                <a:gd name="connsiteY24" fmla="*/ 6542 h 10019"/>
                <a:gd name="connsiteX25" fmla="*/ 9652 w 10086"/>
                <a:gd name="connsiteY25" fmla="*/ 6787 h 10019"/>
                <a:gd name="connsiteX26" fmla="*/ 9415 w 10086"/>
                <a:gd name="connsiteY26" fmla="*/ 6928 h 10019"/>
                <a:gd name="connsiteX27" fmla="*/ 9280 w 10086"/>
                <a:gd name="connsiteY27" fmla="*/ 7049 h 10019"/>
                <a:gd name="connsiteX28" fmla="*/ 9412 w 10086"/>
                <a:gd name="connsiteY28" fmla="*/ 7222 h 10019"/>
                <a:gd name="connsiteX29" fmla="*/ 9719 w 10086"/>
                <a:gd name="connsiteY29" fmla="*/ 7531 h 10019"/>
                <a:gd name="connsiteX30" fmla="*/ 9980 w 10086"/>
                <a:gd name="connsiteY30" fmla="*/ 7800 h 10019"/>
                <a:gd name="connsiteX31" fmla="*/ 9848 w 10086"/>
                <a:gd name="connsiteY31" fmla="*/ 7511 h 10019"/>
                <a:gd name="connsiteX32" fmla="*/ 9621 w 10086"/>
                <a:gd name="connsiteY32" fmla="*/ 7001 h 10019"/>
                <a:gd name="connsiteX33" fmla="*/ 9621 w 10086"/>
                <a:gd name="connsiteY33" fmla="*/ 6787 h 10019"/>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356 w 10000"/>
                <a:gd name="connsiteY21" fmla="*/ 2110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251 w 10000"/>
                <a:gd name="connsiteY21" fmla="*/ 2149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932 w 10000"/>
                <a:gd name="connsiteY22" fmla="*/ 457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9166 w 10000"/>
                <a:gd name="connsiteY21" fmla="*/ 219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19 h 10000"/>
                <a:gd name="connsiteX1" fmla="*/ 4555 w 10000"/>
                <a:gd name="connsiteY1" fmla="*/ 9807 h 10000"/>
                <a:gd name="connsiteX2" fmla="*/ 4312 w 10000"/>
                <a:gd name="connsiteY2" fmla="*/ 9827 h 10000"/>
                <a:gd name="connsiteX3" fmla="*/ 4038 w 10000"/>
                <a:gd name="connsiteY3" fmla="*/ 9960 h 10000"/>
                <a:gd name="connsiteX4" fmla="*/ 3808 w 10000"/>
                <a:gd name="connsiteY4" fmla="*/ 9964 h 10000"/>
                <a:gd name="connsiteX5" fmla="*/ 3470 w 10000"/>
                <a:gd name="connsiteY5" fmla="*/ 9731 h 10000"/>
                <a:gd name="connsiteX6" fmla="*/ 3071 w 10000"/>
                <a:gd name="connsiteY6" fmla="*/ 9719 h 10000"/>
                <a:gd name="connsiteX7" fmla="*/ 2509 w 10000"/>
                <a:gd name="connsiteY7" fmla="*/ 9542 h 10000"/>
                <a:gd name="connsiteX8" fmla="*/ 1877 w 10000"/>
                <a:gd name="connsiteY8" fmla="*/ 9208 h 10000"/>
                <a:gd name="connsiteX9" fmla="*/ 1309 w 10000"/>
                <a:gd name="connsiteY9" fmla="*/ 8802 h 10000"/>
                <a:gd name="connsiteX10" fmla="*/ 774 w 10000"/>
                <a:gd name="connsiteY10" fmla="*/ 8360 h 10000"/>
                <a:gd name="connsiteX11" fmla="*/ 402 w 10000"/>
                <a:gd name="connsiteY11" fmla="*/ 7761 h 10000"/>
                <a:gd name="connsiteX12" fmla="*/ 88 w 10000"/>
                <a:gd name="connsiteY12" fmla="*/ 6877 h 10000"/>
                <a:gd name="connsiteX13" fmla="*/ 0 w 10000"/>
                <a:gd name="connsiteY13" fmla="*/ 5965 h 10000"/>
                <a:gd name="connsiteX14" fmla="*/ 88 w 10000"/>
                <a:gd name="connsiteY14" fmla="*/ 4980 h 10000"/>
                <a:gd name="connsiteX15" fmla="*/ 443 w 10000"/>
                <a:gd name="connsiteY15" fmla="*/ 3577 h 10000"/>
                <a:gd name="connsiteX16" fmla="*/ 1082 w 10000"/>
                <a:gd name="connsiteY16" fmla="*/ 2283 h 10000"/>
                <a:gd name="connsiteX17" fmla="*/ 2124 w 10000"/>
                <a:gd name="connsiteY17" fmla="*/ 1053 h 10000"/>
                <a:gd name="connsiteX18" fmla="*/ 3365 w 10000"/>
                <a:gd name="connsiteY18" fmla="*/ 245 h 10000"/>
                <a:gd name="connsiteX19" fmla="*/ 4961 w 10000"/>
                <a:gd name="connsiteY19" fmla="*/ 24 h 10000"/>
                <a:gd name="connsiteX20" fmla="*/ 6848 w 10000"/>
                <a:gd name="connsiteY20" fmla="*/ 386 h 10000"/>
                <a:gd name="connsiteX21" fmla="*/ 8976 w 10000"/>
                <a:gd name="connsiteY21" fmla="*/ 2270 h 10000"/>
                <a:gd name="connsiteX22" fmla="*/ 9830 w 10000"/>
                <a:gd name="connsiteY22" fmla="*/ 4569 h 10000"/>
                <a:gd name="connsiteX23" fmla="*/ 9817 w 10000"/>
                <a:gd name="connsiteY23" fmla="*/ 6025 h 10000"/>
                <a:gd name="connsiteX24" fmla="*/ 9740 w 10000"/>
                <a:gd name="connsiteY24" fmla="*/ 6523 h 10000"/>
                <a:gd name="connsiteX25" fmla="*/ 9652 w 10000"/>
                <a:gd name="connsiteY25" fmla="*/ 6768 h 10000"/>
                <a:gd name="connsiteX26" fmla="*/ 9415 w 10000"/>
                <a:gd name="connsiteY26" fmla="*/ 6909 h 10000"/>
                <a:gd name="connsiteX27" fmla="*/ 9280 w 10000"/>
                <a:gd name="connsiteY27" fmla="*/ 7030 h 10000"/>
                <a:gd name="connsiteX28" fmla="*/ 9412 w 10000"/>
                <a:gd name="connsiteY28" fmla="*/ 7203 h 10000"/>
                <a:gd name="connsiteX29" fmla="*/ 9719 w 10000"/>
                <a:gd name="connsiteY29" fmla="*/ 7512 h 10000"/>
                <a:gd name="connsiteX30" fmla="*/ 9980 w 10000"/>
                <a:gd name="connsiteY30" fmla="*/ 7781 h 10000"/>
                <a:gd name="connsiteX31" fmla="*/ 9848 w 10000"/>
                <a:gd name="connsiteY31" fmla="*/ 7492 h 10000"/>
                <a:gd name="connsiteX32" fmla="*/ 9621 w 10000"/>
                <a:gd name="connsiteY32" fmla="*/ 6982 h 10000"/>
                <a:gd name="connsiteX33" fmla="*/ 9621 w 10000"/>
                <a:gd name="connsiteY33" fmla="*/ 6768 h 10000"/>
                <a:gd name="connsiteX0" fmla="*/ 4782 w 10000"/>
                <a:gd name="connsiteY0" fmla="*/ 9739 h 10020"/>
                <a:gd name="connsiteX1" fmla="*/ 4555 w 10000"/>
                <a:gd name="connsiteY1" fmla="*/ 9827 h 10020"/>
                <a:gd name="connsiteX2" fmla="*/ 4312 w 10000"/>
                <a:gd name="connsiteY2" fmla="*/ 9847 h 10020"/>
                <a:gd name="connsiteX3" fmla="*/ 4038 w 10000"/>
                <a:gd name="connsiteY3" fmla="*/ 9980 h 10020"/>
                <a:gd name="connsiteX4" fmla="*/ 3808 w 10000"/>
                <a:gd name="connsiteY4" fmla="*/ 9984 h 10020"/>
                <a:gd name="connsiteX5" fmla="*/ 3470 w 10000"/>
                <a:gd name="connsiteY5" fmla="*/ 9751 h 10020"/>
                <a:gd name="connsiteX6" fmla="*/ 3071 w 10000"/>
                <a:gd name="connsiteY6" fmla="*/ 9739 h 10020"/>
                <a:gd name="connsiteX7" fmla="*/ 2509 w 10000"/>
                <a:gd name="connsiteY7" fmla="*/ 9562 h 10020"/>
                <a:gd name="connsiteX8" fmla="*/ 1877 w 10000"/>
                <a:gd name="connsiteY8" fmla="*/ 9228 h 10020"/>
                <a:gd name="connsiteX9" fmla="*/ 1309 w 10000"/>
                <a:gd name="connsiteY9" fmla="*/ 8822 h 10020"/>
                <a:gd name="connsiteX10" fmla="*/ 774 w 10000"/>
                <a:gd name="connsiteY10" fmla="*/ 8380 h 10020"/>
                <a:gd name="connsiteX11" fmla="*/ 402 w 10000"/>
                <a:gd name="connsiteY11" fmla="*/ 7781 h 10020"/>
                <a:gd name="connsiteX12" fmla="*/ 88 w 10000"/>
                <a:gd name="connsiteY12" fmla="*/ 6897 h 10020"/>
                <a:gd name="connsiteX13" fmla="*/ 0 w 10000"/>
                <a:gd name="connsiteY13" fmla="*/ 5985 h 10020"/>
                <a:gd name="connsiteX14" fmla="*/ 88 w 10000"/>
                <a:gd name="connsiteY14" fmla="*/ 5000 h 10020"/>
                <a:gd name="connsiteX15" fmla="*/ 443 w 10000"/>
                <a:gd name="connsiteY15" fmla="*/ 3597 h 10020"/>
                <a:gd name="connsiteX16" fmla="*/ 1082 w 10000"/>
                <a:gd name="connsiteY16" fmla="*/ 2303 h 10020"/>
                <a:gd name="connsiteX17" fmla="*/ 2124 w 10000"/>
                <a:gd name="connsiteY17" fmla="*/ 1073 h 10020"/>
                <a:gd name="connsiteX18" fmla="*/ 3365 w 10000"/>
                <a:gd name="connsiteY18" fmla="*/ 265 h 10020"/>
                <a:gd name="connsiteX19" fmla="*/ 4961 w 10000"/>
                <a:gd name="connsiteY19" fmla="*/ 44 h 10020"/>
                <a:gd name="connsiteX20" fmla="*/ 6881 w 10000"/>
                <a:gd name="connsiteY20" fmla="*/ 531 h 10020"/>
                <a:gd name="connsiteX21" fmla="*/ 8976 w 10000"/>
                <a:gd name="connsiteY21" fmla="*/ 2290 h 10020"/>
                <a:gd name="connsiteX22" fmla="*/ 9830 w 10000"/>
                <a:gd name="connsiteY22" fmla="*/ 4589 h 10020"/>
                <a:gd name="connsiteX23" fmla="*/ 9817 w 10000"/>
                <a:gd name="connsiteY23" fmla="*/ 6045 h 10020"/>
                <a:gd name="connsiteX24" fmla="*/ 9740 w 10000"/>
                <a:gd name="connsiteY24" fmla="*/ 6543 h 10020"/>
                <a:gd name="connsiteX25" fmla="*/ 9652 w 10000"/>
                <a:gd name="connsiteY25" fmla="*/ 6788 h 10020"/>
                <a:gd name="connsiteX26" fmla="*/ 9415 w 10000"/>
                <a:gd name="connsiteY26" fmla="*/ 6929 h 10020"/>
                <a:gd name="connsiteX27" fmla="*/ 9280 w 10000"/>
                <a:gd name="connsiteY27" fmla="*/ 7050 h 10020"/>
                <a:gd name="connsiteX28" fmla="*/ 9412 w 10000"/>
                <a:gd name="connsiteY28" fmla="*/ 7223 h 10020"/>
                <a:gd name="connsiteX29" fmla="*/ 9719 w 10000"/>
                <a:gd name="connsiteY29" fmla="*/ 7532 h 10020"/>
                <a:gd name="connsiteX30" fmla="*/ 9980 w 10000"/>
                <a:gd name="connsiteY30" fmla="*/ 7801 h 10020"/>
                <a:gd name="connsiteX31" fmla="*/ 9848 w 10000"/>
                <a:gd name="connsiteY31" fmla="*/ 7512 h 10020"/>
                <a:gd name="connsiteX32" fmla="*/ 9621 w 10000"/>
                <a:gd name="connsiteY32" fmla="*/ 7002 h 10020"/>
                <a:gd name="connsiteX33" fmla="*/ 9621 w 10000"/>
                <a:gd name="connsiteY33" fmla="*/ 6788 h 10020"/>
                <a:gd name="connsiteX0" fmla="*/ 4782 w 9970"/>
                <a:gd name="connsiteY0" fmla="*/ 9739 h 10020"/>
                <a:gd name="connsiteX1" fmla="*/ 4555 w 9970"/>
                <a:gd name="connsiteY1" fmla="*/ 9827 h 10020"/>
                <a:gd name="connsiteX2" fmla="*/ 4312 w 9970"/>
                <a:gd name="connsiteY2" fmla="*/ 9847 h 10020"/>
                <a:gd name="connsiteX3" fmla="*/ 4038 w 9970"/>
                <a:gd name="connsiteY3" fmla="*/ 9980 h 10020"/>
                <a:gd name="connsiteX4" fmla="*/ 3808 w 9970"/>
                <a:gd name="connsiteY4" fmla="*/ 9984 h 10020"/>
                <a:gd name="connsiteX5" fmla="*/ 3470 w 9970"/>
                <a:gd name="connsiteY5" fmla="*/ 9751 h 10020"/>
                <a:gd name="connsiteX6" fmla="*/ 3071 w 9970"/>
                <a:gd name="connsiteY6" fmla="*/ 9739 h 10020"/>
                <a:gd name="connsiteX7" fmla="*/ 2509 w 9970"/>
                <a:gd name="connsiteY7" fmla="*/ 9562 h 10020"/>
                <a:gd name="connsiteX8" fmla="*/ 1877 w 9970"/>
                <a:gd name="connsiteY8" fmla="*/ 9228 h 10020"/>
                <a:gd name="connsiteX9" fmla="*/ 1309 w 9970"/>
                <a:gd name="connsiteY9" fmla="*/ 8822 h 10020"/>
                <a:gd name="connsiteX10" fmla="*/ 774 w 9970"/>
                <a:gd name="connsiteY10" fmla="*/ 8380 h 10020"/>
                <a:gd name="connsiteX11" fmla="*/ 402 w 9970"/>
                <a:gd name="connsiteY11" fmla="*/ 7781 h 10020"/>
                <a:gd name="connsiteX12" fmla="*/ 88 w 9970"/>
                <a:gd name="connsiteY12" fmla="*/ 6897 h 10020"/>
                <a:gd name="connsiteX13" fmla="*/ 0 w 9970"/>
                <a:gd name="connsiteY13" fmla="*/ 5985 h 10020"/>
                <a:gd name="connsiteX14" fmla="*/ 88 w 9970"/>
                <a:gd name="connsiteY14" fmla="*/ 5000 h 10020"/>
                <a:gd name="connsiteX15" fmla="*/ 443 w 9970"/>
                <a:gd name="connsiteY15" fmla="*/ 3597 h 10020"/>
                <a:gd name="connsiteX16" fmla="*/ 1082 w 9970"/>
                <a:gd name="connsiteY16" fmla="*/ 2303 h 10020"/>
                <a:gd name="connsiteX17" fmla="*/ 2124 w 9970"/>
                <a:gd name="connsiteY17" fmla="*/ 1073 h 10020"/>
                <a:gd name="connsiteX18" fmla="*/ 3365 w 9970"/>
                <a:gd name="connsiteY18" fmla="*/ 265 h 10020"/>
                <a:gd name="connsiteX19" fmla="*/ 4961 w 9970"/>
                <a:gd name="connsiteY19" fmla="*/ 44 h 10020"/>
                <a:gd name="connsiteX20" fmla="*/ 6881 w 9970"/>
                <a:gd name="connsiteY20" fmla="*/ 531 h 10020"/>
                <a:gd name="connsiteX21" fmla="*/ 8976 w 9970"/>
                <a:gd name="connsiteY21" fmla="*/ 2290 h 10020"/>
                <a:gd name="connsiteX22" fmla="*/ 9830 w 9970"/>
                <a:gd name="connsiteY22" fmla="*/ 4589 h 10020"/>
                <a:gd name="connsiteX23" fmla="*/ 9817 w 9970"/>
                <a:gd name="connsiteY23" fmla="*/ 6045 h 10020"/>
                <a:gd name="connsiteX24" fmla="*/ 9740 w 9970"/>
                <a:gd name="connsiteY24" fmla="*/ 6543 h 10020"/>
                <a:gd name="connsiteX25" fmla="*/ 9652 w 9970"/>
                <a:gd name="connsiteY25" fmla="*/ 6788 h 10020"/>
                <a:gd name="connsiteX26" fmla="*/ 9415 w 9970"/>
                <a:gd name="connsiteY26" fmla="*/ 6929 h 10020"/>
                <a:gd name="connsiteX27" fmla="*/ 9280 w 9970"/>
                <a:gd name="connsiteY27" fmla="*/ 7050 h 10020"/>
                <a:gd name="connsiteX28" fmla="*/ 9412 w 9970"/>
                <a:gd name="connsiteY28" fmla="*/ 7223 h 10020"/>
                <a:gd name="connsiteX29" fmla="*/ 9719 w 9970"/>
                <a:gd name="connsiteY29" fmla="*/ 7532 h 10020"/>
                <a:gd name="connsiteX30" fmla="*/ 9848 w 9970"/>
                <a:gd name="connsiteY30" fmla="*/ 7512 h 10020"/>
                <a:gd name="connsiteX31" fmla="*/ 9621 w 9970"/>
                <a:gd name="connsiteY31" fmla="*/ 7002 h 10020"/>
                <a:gd name="connsiteX32" fmla="*/ 9621 w 9970"/>
                <a:gd name="connsiteY32" fmla="*/ 6788 h 1002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443 w 10000"/>
                <a:gd name="connsiteY26" fmla="*/ 6915 h 10000"/>
                <a:gd name="connsiteX27" fmla="*/ 9308 w 10000"/>
                <a:gd name="connsiteY27" fmla="*/ 7036 h 10000"/>
                <a:gd name="connsiteX28" fmla="*/ 9440 w 10000"/>
                <a:gd name="connsiteY28" fmla="*/ 7209 h 10000"/>
                <a:gd name="connsiteX29" fmla="*/ 9748 w 10000"/>
                <a:gd name="connsiteY29" fmla="*/ 7517 h 10000"/>
                <a:gd name="connsiteX30" fmla="*/ 9650 w 10000"/>
                <a:gd name="connsiteY30" fmla="*/ 6988 h 10000"/>
                <a:gd name="connsiteX31" fmla="*/ 9650 w 10000"/>
                <a:gd name="connsiteY31"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443 w 10000"/>
                <a:gd name="connsiteY26" fmla="*/ 6915 h 10000"/>
                <a:gd name="connsiteX27" fmla="*/ 9308 w 10000"/>
                <a:gd name="connsiteY27" fmla="*/ 7036 h 10000"/>
                <a:gd name="connsiteX28" fmla="*/ 9440 w 10000"/>
                <a:gd name="connsiteY28" fmla="*/ 7209 h 10000"/>
                <a:gd name="connsiteX29" fmla="*/ 9650 w 10000"/>
                <a:gd name="connsiteY29" fmla="*/ 6988 h 10000"/>
                <a:gd name="connsiteX30" fmla="*/ 9650 w 10000"/>
                <a:gd name="connsiteY30"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443 w 10000"/>
                <a:gd name="connsiteY26" fmla="*/ 6915 h 10000"/>
                <a:gd name="connsiteX27" fmla="*/ 9308 w 10000"/>
                <a:gd name="connsiteY27" fmla="*/ 7036 h 10000"/>
                <a:gd name="connsiteX28" fmla="*/ 9650 w 10000"/>
                <a:gd name="connsiteY28" fmla="*/ 6988 h 10000"/>
                <a:gd name="connsiteX29" fmla="*/ 9650 w 10000"/>
                <a:gd name="connsiteY29"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443 w 10000"/>
                <a:gd name="connsiteY26" fmla="*/ 6915 h 10000"/>
                <a:gd name="connsiteX27" fmla="*/ 9650 w 10000"/>
                <a:gd name="connsiteY27" fmla="*/ 6988 h 10000"/>
                <a:gd name="connsiteX28" fmla="*/ 9650 w 10000"/>
                <a:gd name="connsiteY28"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650 w 10000"/>
                <a:gd name="connsiteY26" fmla="*/ 6988 h 10000"/>
                <a:gd name="connsiteX27" fmla="*/ 9650 w 10000"/>
                <a:gd name="connsiteY27"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26" fmla="*/ 9650 w 10000"/>
                <a:gd name="connsiteY26"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769 w 10000"/>
                <a:gd name="connsiteY24" fmla="*/ 6530 h 10000"/>
                <a:gd name="connsiteX25" fmla="*/ 9681 w 10000"/>
                <a:gd name="connsiteY25" fmla="*/ 6774 h 10000"/>
                <a:gd name="connsiteX0" fmla="*/ 4796 w 10000"/>
                <a:gd name="connsiteY0" fmla="*/ 9720 h 10000"/>
                <a:gd name="connsiteX1" fmla="*/ 4569 w 10000"/>
                <a:gd name="connsiteY1" fmla="*/ 9807 h 10000"/>
                <a:gd name="connsiteX2" fmla="*/ 4325 w 10000"/>
                <a:gd name="connsiteY2" fmla="*/ 9827 h 10000"/>
                <a:gd name="connsiteX3" fmla="*/ 4050 w 10000"/>
                <a:gd name="connsiteY3" fmla="*/ 9960 h 10000"/>
                <a:gd name="connsiteX4" fmla="*/ 3819 w 10000"/>
                <a:gd name="connsiteY4" fmla="*/ 9964 h 10000"/>
                <a:gd name="connsiteX5" fmla="*/ 3480 w 10000"/>
                <a:gd name="connsiteY5" fmla="*/ 9732 h 10000"/>
                <a:gd name="connsiteX6" fmla="*/ 3080 w 10000"/>
                <a:gd name="connsiteY6" fmla="*/ 9720 h 10000"/>
                <a:gd name="connsiteX7" fmla="*/ 2517 w 10000"/>
                <a:gd name="connsiteY7" fmla="*/ 9543 h 10000"/>
                <a:gd name="connsiteX8" fmla="*/ 1883 w 10000"/>
                <a:gd name="connsiteY8" fmla="*/ 9210 h 10000"/>
                <a:gd name="connsiteX9" fmla="*/ 1313 w 10000"/>
                <a:gd name="connsiteY9" fmla="*/ 8804 h 10000"/>
                <a:gd name="connsiteX10" fmla="*/ 776 w 10000"/>
                <a:gd name="connsiteY10" fmla="*/ 8363 h 10000"/>
                <a:gd name="connsiteX11" fmla="*/ 403 w 10000"/>
                <a:gd name="connsiteY11" fmla="*/ 7765 h 10000"/>
                <a:gd name="connsiteX12" fmla="*/ 88 w 10000"/>
                <a:gd name="connsiteY12" fmla="*/ 6883 h 10000"/>
                <a:gd name="connsiteX13" fmla="*/ 0 w 10000"/>
                <a:gd name="connsiteY13" fmla="*/ 5973 h 10000"/>
                <a:gd name="connsiteX14" fmla="*/ 88 w 10000"/>
                <a:gd name="connsiteY14" fmla="*/ 4990 h 10000"/>
                <a:gd name="connsiteX15" fmla="*/ 444 w 10000"/>
                <a:gd name="connsiteY15" fmla="*/ 3590 h 10000"/>
                <a:gd name="connsiteX16" fmla="*/ 1085 w 10000"/>
                <a:gd name="connsiteY16" fmla="*/ 2298 h 10000"/>
                <a:gd name="connsiteX17" fmla="*/ 2130 w 10000"/>
                <a:gd name="connsiteY17" fmla="*/ 1071 h 10000"/>
                <a:gd name="connsiteX18" fmla="*/ 3375 w 10000"/>
                <a:gd name="connsiteY18" fmla="*/ 264 h 10000"/>
                <a:gd name="connsiteX19" fmla="*/ 4976 w 10000"/>
                <a:gd name="connsiteY19" fmla="*/ 44 h 10000"/>
                <a:gd name="connsiteX20" fmla="*/ 6902 w 10000"/>
                <a:gd name="connsiteY20" fmla="*/ 530 h 10000"/>
                <a:gd name="connsiteX21" fmla="*/ 9003 w 10000"/>
                <a:gd name="connsiteY21" fmla="*/ 2285 h 10000"/>
                <a:gd name="connsiteX22" fmla="*/ 9860 w 10000"/>
                <a:gd name="connsiteY22" fmla="*/ 4580 h 10000"/>
                <a:gd name="connsiteX23" fmla="*/ 9847 w 10000"/>
                <a:gd name="connsiteY23" fmla="*/ 6033 h 10000"/>
                <a:gd name="connsiteX24" fmla="*/ 9681 w 10000"/>
                <a:gd name="connsiteY24" fmla="*/ 6774 h 10000"/>
                <a:gd name="connsiteX0" fmla="*/ 4796 w 9973"/>
                <a:gd name="connsiteY0" fmla="*/ 9720 h 10000"/>
                <a:gd name="connsiteX1" fmla="*/ 4569 w 9973"/>
                <a:gd name="connsiteY1" fmla="*/ 9807 h 10000"/>
                <a:gd name="connsiteX2" fmla="*/ 4325 w 9973"/>
                <a:gd name="connsiteY2" fmla="*/ 9827 h 10000"/>
                <a:gd name="connsiteX3" fmla="*/ 4050 w 9973"/>
                <a:gd name="connsiteY3" fmla="*/ 9960 h 10000"/>
                <a:gd name="connsiteX4" fmla="*/ 3819 w 9973"/>
                <a:gd name="connsiteY4" fmla="*/ 9964 h 10000"/>
                <a:gd name="connsiteX5" fmla="*/ 3480 w 9973"/>
                <a:gd name="connsiteY5" fmla="*/ 9732 h 10000"/>
                <a:gd name="connsiteX6" fmla="*/ 3080 w 9973"/>
                <a:gd name="connsiteY6" fmla="*/ 9720 h 10000"/>
                <a:gd name="connsiteX7" fmla="*/ 2517 w 9973"/>
                <a:gd name="connsiteY7" fmla="*/ 9543 h 10000"/>
                <a:gd name="connsiteX8" fmla="*/ 1883 w 9973"/>
                <a:gd name="connsiteY8" fmla="*/ 9210 h 10000"/>
                <a:gd name="connsiteX9" fmla="*/ 1313 w 9973"/>
                <a:gd name="connsiteY9" fmla="*/ 8804 h 10000"/>
                <a:gd name="connsiteX10" fmla="*/ 776 w 9973"/>
                <a:gd name="connsiteY10" fmla="*/ 8363 h 10000"/>
                <a:gd name="connsiteX11" fmla="*/ 403 w 9973"/>
                <a:gd name="connsiteY11" fmla="*/ 7765 h 10000"/>
                <a:gd name="connsiteX12" fmla="*/ 88 w 9973"/>
                <a:gd name="connsiteY12" fmla="*/ 6883 h 10000"/>
                <a:gd name="connsiteX13" fmla="*/ 0 w 9973"/>
                <a:gd name="connsiteY13" fmla="*/ 5973 h 10000"/>
                <a:gd name="connsiteX14" fmla="*/ 88 w 9973"/>
                <a:gd name="connsiteY14" fmla="*/ 4990 h 10000"/>
                <a:gd name="connsiteX15" fmla="*/ 444 w 9973"/>
                <a:gd name="connsiteY15" fmla="*/ 3590 h 10000"/>
                <a:gd name="connsiteX16" fmla="*/ 1085 w 9973"/>
                <a:gd name="connsiteY16" fmla="*/ 2298 h 10000"/>
                <a:gd name="connsiteX17" fmla="*/ 2130 w 9973"/>
                <a:gd name="connsiteY17" fmla="*/ 1071 h 10000"/>
                <a:gd name="connsiteX18" fmla="*/ 3375 w 9973"/>
                <a:gd name="connsiteY18" fmla="*/ 264 h 10000"/>
                <a:gd name="connsiteX19" fmla="*/ 4976 w 9973"/>
                <a:gd name="connsiteY19" fmla="*/ 44 h 10000"/>
                <a:gd name="connsiteX20" fmla="*/ 6902 w 9973"/>
                <a:gd name="connsiteY20" fmla="*/ 530 h 10000"/>
                <a:gd name="connsiteX21" fmla="*/ 9003 w 9973"/>
                <a:gd name="connsiteY21" fmla="*/ 2285 h 10000"/>
                <a:gd name="connsiteX22" fmla="*/ 9860 w 9973"/>
                <a:gd name="connsiteY22" fmla="*/ 4580 h 10000"/>
                <a:gd name="connsiteX23" fmla="*/ 9681 w 9973"/>
                <a:gd name="connsiteY23" fmla="*/ 6774 h 10000"/>
                <a:gd name="connsiteX0" fmla="*/ 4809 w 9887"/>
                <a:gd name="connsiteY0" fmla="*/ 9720 h 10000"/>
                <a:gd name="connsiteX1" fmla="*/ 4581 w 9887"/>
                <a:gd name="connsiteY1" fmla="*/ 9807 h 10000"/>
                <a:gd name="connsiteX2" fmla="*/ 4337 w 9887"/>
                <a:gd name="connsiteY2" fmla="*/ 9827 h 10000"/>
                <a:gd name="connsiteX3" fmla="*/ 4061 w 9887"/>
                <a:gd name="connsiteY3" fmla="*/ 9960 h 10000"/>
                <a:gd name="connsiteX4" fmla="*/ 3829 w 9887"/>
                <a:gd name="connsiteY4" fmla="*/ 9964 h 10000"/>
                <a:gd name="connsiteX5" fmla="*/ 3489 w 9887"/>
                <a:gd name="connsiteY5" fmla="*/ 9732 h 10000"/>
                <a:gd name="connsiteX6" fmla="*/ 3088 w 9887"/>
                <a:gd name="connsiteY6" fmla="*/ 9720 h 10000"/>
                <a:gd name="connsiteX7" fmla="*/ 2524 w 9887"/>
                <a:gd name="connsiteY7" fmla="*/ 9543 h 10000"/>
                <a:gd name="connsiteX8" fmla="*/ 1888 w 9887"/>
                <a:gd name="connsiteY8" fmla="*/ 9210 h 10000"/>
                <a:gd name="connsiteX9" fmla="*/ 1317 w 9887"/>
                <a:gd name="connsiteY9" fmla="*/ 8804 h 10000"/>
                <a:gd name="connsiteX10" fmla="*/ 778 w 9887"/>
                <a:gd name="connsiteY10" fmla="*/ 8363 h 10000"/>
                <a:gd name="connsiteX11" fmla="*/ 404 w 9887"/>
                <a:gd name="connsiteY11" fmla="*/ 7765 h 10000"/>
                <a:gd name="connsiteX12" fmla="*/ 88 w 9887"/>
                <a:gd name="connsiteY12" fmla="*/ 6883 h 10000"/>
                <a:gd name="connsiteX13" fmla="*/ 0 w 9887"/>
                <a:gd name="connsiteY13" fmla="*/ 5973 h 10000"/>
                <a:gd name="connsiteX14" fmla="*/ 88 w 9887"/>
                <a:gd name="connsiteY14" fmla="*/ 4990 h 10000"/>
                <a:gd name="connsiteX15" fmla="*/ 445 w 9887"/>
                <a:gd name="connsiteY15" fmla="*/ 3590 h 10000"/>
                <a:gd name="connsiteX16" fmla="*/ 1088 w 9887"/>
                <a:gd name="connsiteY16" fmla="*/ 2298 h 10000"/>
                <a:gd name="connsiteX17" fmla="*/ 2136 w 9887"/>
                <a:gd name="connsiteY17" fmla="*/ 1071 h 10000"/>
                <a:gd name="connsiteX18" fmla="*/ 3384 w 9887"/>
                <a:gd name="connsiteY18" fmla="*/ 264 h 10000"/>
                <a:gd name="connsiteX19" fmla="*/ 4989 w 9887"/>
                <a:gd name="connsiteY19" fmla="*/ 44 h 10000"/>
                <a:gd name="connsiteX20" fmla="*/ 6921 w 9887"/>
                <a:gd name="connsiteY20" fmla="*/ 530 h 10000"/>
                <a:gd name="connsiteX21" fmla="*/ 9027 w 9887"/>
                <a:gd name="connsiteY21" fmla="*/ 2285 h 10000"/>
                <a:gd name="connsiteX22" fmla="*/ 9887 w 9887"/>
                <a:gd name="connsiteY22" fmla="*/ 4580 h 10000"/>
                <a:gd name="connsiteX0" fmla="*/ 4864 w 9130"/>
                <a:gd name="connsiteY0" fmla="*/ 9720 h 10000"/>
                <a:gd name="connsiteX1" fmla="*/ 4633 w 9130"/>
                <a:gd name="connsiteY1" fmla="*/ 9807 h 10000"/>
                <a:gd name="connsiteX2" fmla="*/ 4387 w 9130"/>
                <a:gd name="connsiteY2" fmla="*/ 9827 h 10000"/>
                <a:gd name="connsiteX3" fmla="*/ 4107 w 9130"/>
                <a:gd name="connsiteY3" fmla="*/ 9960 h 10000"/>
                <a:gd name="connsiteX4" fmla="*/ 3873 w 9130"/>
                <a:gd name="connsiteY4" fmla="*/ 9964 h 10000"/>
                <a:gd name="connsiteX5" fmla="*/ 3529 w 9130"/>
                <a:gd name="connsiteY5" fmla="*/ 9732 h 10000"/>
                <a:gd name="connsiteX6" fmla="*/ 3123 w 9130"/>
                <a:gd name="connsiteY6" fmla="*/ 9720 h 10000"/>
                <a:gd name="connsiteX7" fmla="*/ 2553 w 9130"/>
                <a:gd name="connsiteY7" fmla="*/ 9543 h 10000"/>
                <a:gd name="connsiteX8" fmla="*/ 1910 w 9130"/>
                <a:gd name="connsiteY8" fmla="*/ 9210 h 10000"/>
                <a:gd name="connsiteX9" fmla="*/ 1332 w 9130"/>
                <a:gd name="connsiteY9" fmla="*/ 8804 h 10000"/>
                <a:gd name="connsiteX10" fmla="*/ 787 w 9130"/>
                <a:gd name="connsiteY10" fmla="*/ 8363 h 10000"/>
                <a:gd name="connsiteX11" fmla="*/ 409 w 9130"/>
                <a:gd name="connsiteY11" fmla="*/ 7765 h 10000"/>
                <a:gd name="connsiteX12" fmla="*/ 89 w 9130"/>
                <a:gd name="connsiteY12" fmla="*/ 6883 h 10000"/>
                <a:gd name="connsiteX13" fmla="*/ 0 w 9130"/>
                <a:gd name="connsiteY13" fmla="*/ 5973 h 10000"/>
                <a:gd name="connsiteX14" fmla="*/ 89 w 9130"/>
                <a:gd name="connsiteY14" fmla="*/ 4990 h 10000"/>
                <a:gd name="connsiteX15" fmla="*/ 450 w 9130"/>
                <a:gd name="connsiteY15" fmla="*/ 3590 h 10000"/>
                <a:gd name="connsiteX16" fmla="*/ 1100 w 9130"/>
                <a:gd name="connsiteY16" fmla="*/ 2298 h 10000"/>
                <a:gd name="connsiteX17" fmla="*/ 2160 w 9130"/>
                <a:gd name="connsiteY17" fmla="*/ 1071 h 10000"/>
                <a:gd name="connsiteX18" fmla="*/ 3423 w 9130"/>
                <a:gd name="connsiteY18" fmla="*/ 264 h 10000"/>
                <a:gd name="connsiteX19" fmla="*/ 5046 w 9130"/>
                <a:gd name="connsiteY19" fmla="*/ 44 h 10000"/>
                <a:gd name="connsiteX20" fmla="*/ 7000 w 9130"/>
                <a:gd name="connsiteY20" fmla="*/ 530 h 10000"/>
                <a:gd name="connsiteX21" fmla="*/ 9130 w 9130"/>
                <a:gd name="connsiteY21" fmla="*/ 2285 h 10000"/>
                <a:gd name="connsiteX0" fmla="*/ 5327 w 7667"/>
                <a:gd name="connsiteY0" fmla="*/ 9720 h 10000"/>
                <a:gd name="connsiteX1" fmla="*/ 5074 w 7667"/>
                <a:gd name="connsiteY1" fmla="*/ 9807 h 10000"/>
                <a:gd name="connsiteX2" fmla="*/ 4805 w 7667"/>
                <a:gd name="connsiteY2" fmla="*/ 9827 h 10000"/>
                <a:gd name="connsiteX3" fmla="*/ 4498 w 7667"/>
                <a:gd name="connsiteY3" fmla="*/ 9960 h 10000"/>
                <a:gd name="connsiteX4" fmla="*/ 4242 w 7667"/>
                <a:gd name="connsiteY4" fmla="*/ 9964 h 10000"/>
                <a:gd name="connsiteX5" fmla="*/ 3865 w 7667"/>
                <a:gd name="connsiteY5" fmla="*/ 9732 h 10000"/>
                <a:gd name="connsiteX6" fmla="*/ 3421 w 7667"/>
                <a:gd name="connsiteY6" fmla="*/ 9720 h 10000"/>
                <a:gd name="connsiteX7" fmla="*/ 2796 w 7667"/>
                <a:gd name="connsiteY7" fmla="*/ 9543 h 10000"/>
                <a:gd name="connsiteX8" fmla="*/ 2092 w 7667"/>
                <a:gd name="connsiteY8" fmla="*/ 9210 h 10000"/>
                <a:gd name="connsiteX9" fmla="*/ 1459 w 7667"/>
                <a:gd name="connsiteY9" fmla="*/ 8804 h 10000"/>
                <a:gd name="connsiteX10" fmla="*/ 862 w 7667"/>
                <a:gd name="connsiteY10" fmla="*/ 8363 h 10000"/>
                <a:gd name="connsiteX11" fmla="*/ 448 w 7667"/>
                <a:gd name="connsiteY11" fmla="*/ 7765 h 10000"/>
                <a:gd name="connsiteX12" fmla="*/ 97 w 7667"/>
                <a:gd name="connsiteY12" fmla="*/ 6883 h 10000"/>
                <a:gd name="connsiteX13" fmla="*/ 0 w 7667"/>
                <a:gd name="connsiteY13" fmla="*/ 5973 h 10000"/>
                <a:gd name="connsiteX14" fmla="*/ 97 w 7667"/>
                <a:gd name="connsiteY14" fmla="*/ 4990 h 10000"/>
                <a:gd name="connsiteX15" fmla="*/ 493 w 7667"/>
                <a:gd name="connsiteY15" fmla="*/ 3590 h 10000"/>
                <a:gd name="connsiteX16" fmla="*/ 1205 w 7667"/>
                <a:gd name="connsiteY16" fmla="*/ 2298 h 10000"/>
                <a:gd name="connsiteX17" fmla="*/ 2366 w 7667"/>
                <a:gd name="connsiteY17" fmla="*/ 1071 h 10000"/>
                <a:gd name="connsiteX18" fmla="*/ 3749 w 7667"/>
                <a:gd name="connsiteY18" fmla="*/ 264 h 10000"/>
                <a:gd name="connsiteX19" fmla="*/ 5527 w 7667"/>
                <a:gd name="connsiteY19" fmla="*/ 44 h 10000"/>
                <a:gd name="connsiteX20" fmla="*/ 7667 w 7667"/>
                <a:gd name="connsiteY20" fmla="*/ 530 h 10000"/>
                <a:gd name="connsiteX0" fmla="*/ 6948 w 7209"/>
                <a:gd name="connsiteY0" fmla="*/ 9720 h 10000"/>
                <a:gd name="connsiteX1" fmla="*/ 6618 w 7209"/>
                <a:gd name="connsiteY1" fmla="*/ 9807 h 10000"/>
                <a:gd name="connsiteX2" fmla="*/ 6267 w 7209"/>
                <a:gd name="connsiteY2" fmla="*/ 9827 h 10000"/>
                <a:gd name="connsiteX3" fmla="*/ 5867 w 7209"/>
                <a:gd name="connsiteY3" fmla="*/ 9960 h 10000"/>
                <a:gd name="connsiteX4" fmla="*/ 5533 w 7209"/>
                <a:gd name="connsiteY4" fmla="*/ 9964 h 10000"/>
                <a:gd name="connsiteX5" fmla="*/ 5041 w 7209"/>
                <a:gd name="connsiteY5" fmla="*/ 9732 h 10000"/>
                <a:gd name="connsiteX6" fmla="*/ 4462 w 7209"/>
                <a:gd name="connsiteY6" fmla="*/ 9720 h 10000"/>
                <a:gd name="connsiteX7" fmla="*/ 3647 w 7209"/>
                <a:gd name="connsiteY7" fmla="*/ 9543 h 10000"/>
                <a:gd name="connsiteX8" fmla="*/ 2729 w 7209"/>
                <a:gd name="connsiteY8" fmla="*/ 9210 h 10000"/>
                <a:gd name="connsiteX9" fmla="*/ 1903 w 7209"/>
                <a:gd name="connsiteY9" fmla="*/ 8804 h 10000"/>
                <a:gd name="connsiteX10" fmla="*/ 1124 w 7209"/>
                <a:gd name="connsiteY10" fmla="*/ 8363 h 10000"/>
                <a:gd name="connsiteX11" fmla="*/ 584 w 7209"/>
                <a:gd name="connsiteY11" fmla="*/ 7765 h 10000"/>
                <a:gd name="connsiteX12" fmla="*/ 127 w 7209"/>
                <a:gd name="connsiteY12" fmla="*/ 6883 h 10000"/>
                <a:gd name="connsiteX13" fmla="*/ 0 w 7209"/>
                <a:gd name="connsiteY13" fmla="*/ 5973 h 10000"/>
                <a:gd name="connsiteX14" fmla="*/ 127 w 7209"/>
                <a:gd name="connsiteY14" fmla="*/ 4990 h 10000"/>
                <a:gd name="connsiteX15" fmla="*/ 643 w 7209"/>
                <a:gd name="connsiteY15" fmla="*/ 3590 h 10000"/>
                <a:gd name="connsiteX16" fmla="*/ 1572 w 7209"/>
                <a:gd name="connsiteY16" fmla="*/ 2298 h 10000"/>
                <a:gd name="connsiteX17" fmla="*/ 3086 w 7209"/>
                <a:gd name="connsiteY17" fmla="*/ 1071 h 10000"/>
                <a:gd name="connsiteX18" fmla="*/ 4890 w 7209"/>
                <a:gd name="connsiteY18" fmla="*/ 264 h 10000"/>
                <a:gd name="connsiteX19" fmla="*/ 7209 w 7209"/>
                <a:gd name="connsiteY19" fmla="*/ 44 h 10000"/>
                <a:gd name="connsiteX0" fmla="*/ 9638 w 9638"/>
                <a:gd name="connsiteY0" fmla="*/ 9456 h 9736"/>
                <a:gd name="connsiteX1" fmla="*/ 9180 w 9638"/>
                <a:gd name="connsiteY1" fmla="*/ 9543 h 9736"/>
                <a:gd name="connsiteX2" fmla="*/ 8693 w 9638"/>
                <a:gd name="connsiteY2" fmla="*/ 9563 h 9736"/>
                <a:gd name="connsiteX3" fmla="*/ 8138 w 9638"/>
                <a:gd name="connsiteY3" fmla="*/ 9696 h 9736"/>
                <a:gd name="connsiteX4" fmla="*/ 7675 w 9638"/>
                <a:gd name="connsiteY4" fmla="*/ 9700 h 9736"/>
                <a:gd name="connsiteX5" fmla="*/ 6993 w 9638"/>
                <a:gd name="connsiteY5" fmla="*/ 9468 h 9736"/>
                <a:gd name="connsiteX6" fmla="*/ 6189 w 9638"/>
                <a:gd name="connsiteY6" fmla="*/ 9456 h 9736"/>
                <a:gd name="connsiteX7" fmla="*/ 5059 w 9638"/>
                <a:gd name="connsiteY7" fmla="*/ 9279 h 9736"/>
                <a:gd name="connsiteX8" fmla="*/ 3786 w 9638"/>
                <a:gd name="connsiteY8" fmla="*/ 8946 h 9736"/>
                <a:gd name="connsiteX9" fmla="*/ 2640 w 9638"/>
                <a:gd name="connsiteY9" fmla="*/ 8540 h 9736"/>
                <a:gd name="connsiteX10" fmla="*/ 1559 w 9638"/>
                <a:gd name="connsiteY10" fmla="*/ 8099 h 9736"/>
                <a:gd name="connsiteX11" fmla="*/ 810 w 9638"/>
                <a:gd name="connsiteY11" fmla="*/ 7501 h 9736"/>
                <a:gd name="connsiteX12" fmla="*/ 176 w 9638"/>
                <a:gd name="connsiteY12" fmla="*/ 6619 h 9736"/>
                <a:gd name="connsiteX13" fmla="*/ 0 w 9638"/>
                <a:gd name="connsiteY13" fmla="*/ 5709 h 9736"/>
                <a:gd name="connsiteX14" fmla="*/ 176 w 9638"/>
                <a:gd name="connsiteY14" fmla="*/ 4726 h 9736"/>
                <a:gd name="connsiteX15" fmla="*/ 892 w 9638"/>
                <a:gd name="connsiteY15" fmla="*/ 3326 h 9736"/>
                <a:gd name="connsiteX16" fmla="*/ 2181 w 9638"/>
                <a:gd name="connsiteY16" fmla="*/ 2034 h 9736"/>
                <a:gd name="connsiteX17" fmla="*/ 4281 w 9638"/>
                <a:gd name="connsiteY17" fmla="*/ 807 h 9736"/>
                <a:gd name="connsiteX18" fmla="*/ 6783 w 9638"/>
                <a:gd name="connsiteY18" fmla="*/ 0 h 9736"/>
                <a:gd name="connsiteX0" fmla="*/ 10000 w 10000"/>
                <a:gd name="connsiteY0" fmla="*/ 8883 h 9171"/>
                <a:gd name="connsiteX1" fmla="*/ 9525 w 10000"/>
                <a:gd name="connsiteY1" fmla="*/ 8973 h 9171"/>
                <a:gd name="connsiteX2" fmla="*/ 9020 w 10000"/>
                <a:gd name="connsiteY2" fmla="*/ 8993 h 9171"/>
                <a:gd name="connsiteX3" fmla="*/ 8444 w 10000"/>
                <a:gd name="connsiteY3" fmla="*/ 9130 h 9171"/>
                <a:gd name="connsiteX4" fmla="*/ 7963 w 10000"/>
                <a:gd name="connsiteY4" fmla="*/ 9134 h 9171"/>
                <a:gd name="connsiteX5" fmla="*/ 7256 w 10000"/>
                <a:gd name="connsiteY5" fmla="*/ 8896 h 9171"/>
                <a:gd name="connsiteX6" fmla="*/ 6421 w 10000"/>
                <a:gd name="connsiteY6" fmla="*/ 8883 h 9171"/>
                <a:gd name="connsiteX7" fmla="*/ 5249 w 10000"/>
                <a:gd name="connsiteY7" fmla="*/ 8702 h 9171"/>
                <a:gd name="connsiteX8" fmla="*/ 3928 w 10000"/>
                <a:gd name="connsiteY8" fmla="*/ 8360 h 9171"/>
                <a:gd name="connsiteX9" fmla="*/ 2739 w 10000"/>
                <a:gd name="connsiteY9" fmla="*/ 7943 h 9171"/>
                <a:gd name="connsiteX10" fmla="*/ 1618 w 10000"/>
                <a:gd name="connsiteY10" fmla="*/ 7490 h 9171"/>
                <a:gd name="connsiteX11" fmla="*/ 840 w 10000"/>
                <a:gd name="connsiteY11" fmla="*/ 6875 h 9171"/>
                <a:gd name="connsiteX12" fmla="*/ 183 w 10000"/>
                <a:gd name="connsiteY12" fmla="*/ 5969 h 9171"/>
                <a:gd name="connsiteX13" fmla="*/ 0 w 10000"/>
                <a:gd name="connsiteY13" fmla="*/ 5035 h 9171"/>
                <a:gd name="connsiteX14" fmla="*/ 183 w 10000"/>
                <a:gd name="connsiteY14" fmla="*/ 4025 h 9171"/>
                <a:gd name="connsiteX15" fmla="*/ 926 w 10000"/>
                <a:gd name="connsiteY15" fmla="*/ 2587 h 9171"/>
                <a:gd name="connsiteX16" fmla="*/ 2263 w 10000"/>
                <a:gd name="connsiteY16" fmla="*/ 1260 h 9171"/>
                <a:gd name="connsiteX17" fmla="*/ 4442 w 10000"/>
                <a:gd name="connsiteY17" fmla="*/ 0 h 9171"/>
                <a:gd name="connsiteX0" fmla="*/ 10000 w 10000"/>
                <a:gd name="connsiteY0" fmla="*/ 8312 h 8626"/>
                <a:gd name="connsiteX1" fmla="*/ 9525 w 10000"/>
                <a:gd name="connsiteY1" fmla="*/ 8410 h 8626"/>
                <a:gd name="connsiteX2" fmla="*/ 9020 w 10000"/>
                <a:gd name="connsiteY2" fmla="*/ 8432 h 8626"/>
                <a:gd name="connsiteX3" fmla="*/ 8444 w 10000"/>
                <a:gd name="connsiteY3" fmla="*/ 8581 h 8626"/>
                <a:gd name="connsiteX4" fmla="*/ 7963 w 10000"/>
                <a:gd name="connsiteY4" fmla="*/ 8586 h 8626"/>
                <a:gd name="connsiteX5" fmla="*/ 7256 w 10000"/>
                <a:gd name="connsiteY5" fmla="*/ 8326 h 8626"/>
                <a:gd name="connsiteX6" fmla="*/ 6421 w 10000"/>
                <a:gd name="connsiteY6" fmla="*/ 8312 h 8626"/>
                <a:gd name="connsiteX7" fmla="*/ 5249 w 10000"/>
                <a:gd name="connsiteY7" fmla="*/ 8115 h 8626"/>
                <a:gd name="connsiteX8" fmla="*/ 3928 w 10000"/>
                <a:gd name="connsiteY8" fmla="*/ 7742 h 8626"/>
                <a:gd name="connsiteX9" fmla="*/ 2739 w 10000"/>
                <a:gd name="connsiteY9" fmla="*/ 7287 h 8626"/>
                <a:gd name="connsiteX10" fmla="*/ 1618 w 10000"/>
                <a:gd name="connsiteY10" fmla="*/ 6793 h 8626"/>
                <a:gd name="connsiteX11" fmla="*/ 840 w 10000"/>
                <a:gd name="connsiteY11" fmla="*/ 6122 h 8626"/>
                <a:gd name="connsiteX12" fmla="*/ 183 w 10000"/>
                <a:gd name="connsiteY12" fmla="*/ 5135 h 8626"/>
                <a:gd name="connsiteX13" fmla="*/ 0 w 10000"/>
                <a:gd name="connsiteY13" fmla="*/ 4116 h 8626"/>
                <a:gd name="connsiteX14" fmla="*/ 183 w 10000"/>
                <a:gd name="connsiteY14" fmla="*/ 3015 h 8626"/>
                <a:gd name="connsiteX15" fmla="*/ 926 w 10000"/>
                <a:gd name="connsiteY15" fmla="*/ 1447 h 8626"/>
                <a:gd name="connsiteX16" fmla="*/ 2263 w 10000"/>
                <a:gd name="connsiteY16" fmla="*/ 0 h 8626"/>
                <a:gd name="connsiteX0" fmla="*/ 10000 w 10000"/>
                <a:gd name="connsiteY0" fmla="*/ 7959 h 8323"/>
                <a:gd name="connsiteX1" fmla="*/ 9525 w 10000"/>
                <a:gd name="connsiteY1" fmla="*/ 8073 h 8323"/>
                <a:gd name="connsiteX2" fmla="*/ 9020 w 10000"/>
                <a:gd name="connsiteY2" fmla="*/ 8098 h 8323"/>
                <a:gd name="connsiteX3" fmla="*/ 8444 w 10000"/>
                <a:gd name="connsiteY3" fmla="*/ 8271 h 8323"/>
                <a:gd name="connsiteX4" fmla="*/ 7963 w 10000"/>
                <a:gd name="connsiteY4" fmla="*/ 8277 h 8323"/>
                <a:gd name="connsiteX5" fmla="*/ 7256 w 10000"/>
                <a:gd name="connsiteY5" fmla="*/ 7975 h 8323"/>
                <a:gd name="connsiteX6" fmla="*/ 6421 w 10000"/>
                <a:gd name="connsiteY6" fmla="*/ 7959 h 8323"/>
                <a:gd name="connsiteX7" fmla="*/ 5249 w 10000"/>
                <a:gd name="connsiteY7" fmla="*/ 7731 h 8323"/>
                <a:gd name="connsiteX8" fmla="*/ 3928 w 10000"/>
                <a:gd name="connsiteY8" fmla="*/ 7298 h 8323"/>
                <a:gd name="connsiteX9" fmla="*/ 2739 w 10000"/>
                <a:gd name="connsiteY9" fmla="*/ 6771 h 8323"/>
                <a:gd name="connsiteX10" fmla="*/ 1618 w 10000"/>
                <a:gd name="connsiteY10" fmla="*/ 6198 h 8323"/>
                <a:gd name="connsiteX11" fmla="*/ 840 w 10000"/>
                <a:gd name="connsiteY11" fmla="*/ 5420 h 8323"/>
                <a:gd name="connsiteX12" fmla="*/ 183 w 10000"/>
                <a:gd name="connsiteY12" fmla="*/ 4276 h 8323"/>
                <a:gd name="connsiteX13" fmla="*/ 0 w 10000"/>
                <a:gd name="connsiteY13" fmla="*/ 3095 h 8323"/>
                <a:gd name="connsiteX14" fmla="*/ 183 w 10000"/>
                <a:gd name="connsiteY14" fmla="*/ 1818 h 8323"/>
                <a:gd name="connsiteX15" fmla="*/ 926 w 10000"/>
                <a:gd name="connsiteY15" fmla="*/ 0 h 8323"/>
                <a:gd name="connsiteX0" fmla="*/ 10000 w 10000"/>
                <a:gd name="connsiteY0" fmla="*/ 7379 h 7816"/>
                <a:gd name="connsiteX1" fmla="*/ 9525 w 10000"/>
                <a:gd name="connsiteY1" fmla="*/ 7516 h 7816"/>
                <a:gd name="connsiteX2" fmla="*/ 9020 w 10000"/>
                <a:gd name="connsiteY2" fmla="*/ 7546 h 7816"/>
                <a:gd name="connsiteX3" fmla="*/ 8444 w 10000"/>
                <a:gd name="connsiteY3" fmla="*/ 7754 h 7816"/>
                <a:gd name="connsiteX4" fmla="*/ 7963 w 10000"/>
                <a:gd name="connsiteY4" fmla="*/ 7761 h 7816"/>
                <a:gd name="connsiteX5" fmla="*/ 7256 w 10000"/>
                <a:gd name="connsiteY5" fmla="*/ 7398 h 7816"/>
                <a:gd name="connsiteX6" fmla="*/ 6421 w 10000"/>
                <a:gd name="connsiteY6" fmla="*/ 7379 h 7816"/>
                <a:gd name="connsiteX7" fmla="*/ 5249 w 10000"/>
                <a:gd name="connsiteY7" fmla="*/ 7105 h 7816"/>
                <a:gd name="connsiteX8" fmla="*/ 3928 w 10000"/>
                <a:gd name="connsiteY8" fmla="*/ 6584 h 7816"/>
                <a:gd name="connsiteX9" fmla="*/ 2739 w 10000"/>
                <a:gd name="connsiteY9" fmla="*/ 5951 h 7816"/>
                <a:gd name="connsiteX10" fmla="*/ 1618 w 10000"/>
                <a:gd name="connsiteY10" fmla="*/ 5263 h 7816"/>
                <a:gd name="connsiteX11" fmla="*/ 840 w 10000"/>
                <a:gd name="connsiteY11" fmla="*/ 4328 h 7816"/>
                <a:gd name="connsiteX12" fmla="*/ 183 w 10000"/>
                <a:gd name="connsiteY12" fmla="*/ 2954 h 7816"/>
                <a:gd name="connsiteX13" fmla="*/ 0 w 10000"/>
                <a:gd name="connsiteY13" fmla="*/ 1535 h 7816"/>
                <a:gd name="connsiteX14" fmla="*/ 183 w 10000"/>
                <a:gd name="connsiteY14" fmla="*/ 0 h 7816"/>
                <a:gd name="connsiteX0" fmla="*/ 10000 w 10000"/>
                <a:gd name="connsiteY0" fmla="*/ 7477 h 8036"/>
                <a:gd name="connsiteX1" fmla="*/ 9525 w 10000"/>
                <a:gd name="connsiteY1" fmla="*/ 7652 h 8036"/>
                <a:gd name="connsiteX2" fmla="*/ 9020 w 10000"/>
                <a:gd name="connsiteY2" fmla="*/ 7691 h 8036"/>
                <a:gd name="connsiteX3" fmla="*/ 8444 w 10000"/>
                <a:gd name="connsiteY3" fmla="*/ 7957 h 8036"/>
                <a:gd name="connsiteX4" fmla="*/ 7963 w 10000"/>
                <a:gd name="connsiteY4" fmla="*/ 7966 h 8036"/>
                <a:gd name="connsiteX5" fmla="*/ 7256 w 10000"/>
                <a:gd name="connsiteY5" fmla="*/ 7501 h 8036"/>
                <a:gd name="connsiteX6" fmla="*/ 6421 w 10000"/>
                <a:gd name="connsiteY6" fmla="*/ 7477 h 8036"/>
                <a:gd name="connsiteX7" fmla="*/ 5249 w 10000"/>
                <a:gd name="connsiteY7" fmla="*/ 7126 h 8036"/>
                <a:gd name="connsiteX8" fmla="*/ 3928 w 10000"/>
                <a:gd name="connsiteY8" fmla="*/ 6460 h 8036"/>
                <a:gd name="connsiteX9" fmla="*/ 2739 w 10000"/>
                <a:gd name="connsiteY9" fmla="*/ 5650 h 8036"/>
                <a:gd name="connsiteX10" fmla="*/ 1618 w 10000"/>
                <a:gd name="connsiteY10" fmla="*/ 4770 h 8036"/>
                <a:gd name="connsiteX11" fmla="*/ 840 w 10000"/>
                <a:gd name="connsiteY11" fmla="*/ 3573 h 8036"/>
                <a:gd name="connsiteX12" fmla="*/ 183 w 10000"/>
                <a:gd name="connsiteY12" fmla="*/ 1815 h 8036"/>
                <a:gd name="connsiteX13" fmla="*/ 0 w 10000"/>
                <a:gd name="connsiteY13" fmla="*/ 0 h 8036"/>
                <a:gd name="connsiteX0" fmla="*/ 9817 w 9817"/>
                <a:gd name="connsiteY0" fmla="*/ 7045 h 7741"/>
                <a:gd name="connsiteX1" fmla="*/ 9342 w 9817"/>
                <a:gd name="connsiteY1" fmla="*/ 7263 h 7741"/>
                <a:gd name="connsiteX2" fmla="*/ 8837 w 9817"/>
                <a:gd name="connsiteY2" fmla="*/ 7312 h 7741"/>
                <a:gd name="connsiteX3" fmla="*/ 8261 w 9817"/>
                <a:gd name="connsiteY3" fmla="*/ 7643 h 7741"/>
                <a:gd name="connsiteX4" fmla="*/ 7780 w 9817"/>
                <a:gd name="connsiteY4" fmla="*/ 7654 h 7741"/>
                <a:gd name="connsiteX5" fmla="*/ 7073 w 9817"/>
                <a:gd name="connsiteY5" fmla="*/ 7075 h 7741"/>
                <a:gd name="connsiteX6" fmla="*/ 6238 w 9817"/>
                <a:gd name="connsiteY6" fmla="*/ 7045 h 7741"/>
                <a:gd name="connsiteX7" fmla="*/ 5066 w 9817"/>
                <a:gd name="connsiteY7" fmla="*/ 6609 h 7741"/>
                <a:gd name="connsiteX8" fmla="*/ 3745 w 9817"/>
                <a:gd name="connsiteY8" fmla="*/ 5780 h 7741"/>
                <a:gd name="connsiteX9" fmla="*/ 2556 w 9817"/>
                <a:gd name="connsiteY9" fmla="*/ 4772 h 7741"/>
                <a:gd name="connsiteX10" fmla="*/ 1435 w 9817"/>
                <a:gd name="connsiteY10" fmla="*/ 3677 h 7741"/>
                <a:gd name="connsiteX11" fmla="*/ 657 w 9817"/>
                <a:gd name="connsiteY11" fmla="*/ 2187 h 7741"/>
                <a:gd name="connsiteX12" fmla="*/ 0 w 9817"/>
                <a:gd name="connsiteY12" fmla="*/ 0 h 7741"/>
                <a:gd name="connsiteX0" fmla="*/ 9331 w 9331"/>
                <a:gd name="connsiteY0" fmla="*/ 6276 h 7175"/>
                <a:gd name="connsiteX1" fmla="*/ 8847 w 9331"/>
                <a:gd name="connsiteY1" fmla="*/ 6558 h 7175"/>
                <a:gd name="connsiteX2" fmla="*/ 8333 w 9331"/>
                <a:gd name="connsiteY2" fmla="*/ 6621 h 7175"/>
                <a:gd name="connsiteX3" fmla="*/ 7746 w 9331"/>
                <a:gd name="connsiteY3" fmla="*/ 7048 h 7175"/>
                <a:gd name="connsiteX4" fmla="*/ 7256 w 9331"/>
                <a:gd name="connsiteY4" fmla="*/ 7063 h 7175"/>
                <a:gd name="connsiteX5" fmla="*/ 6536 w 9331"/>
                <a:gd name="connsiteY5" fmla="*/ 6315 h 7175"/>
                <a:gd name="connsiteX6" fmla="*/ 5685 w 9331"/>
                <a:gd name="connsiteY6" fmla="*/ 6276 h 7175"/>
                <a:gd name="connsiteX7" fmla="*/ 4491 w 9331"/>
                <a:gd name="connsiteY7" fmla="*/ 5713 h 7175"/>
                <a:gd name="connsiteX8" fmla="*/ 3146 w 9331"/>
                <a:gd name="connsiteY8" fmla="*/ 4642 h 7175"/>
                <a:gd name="connsiteX9" fmla="*/ 1935 w 9331"/>
                <a:gd name="connsiteY9" fmla="*/ 3340 h 7175"/>
                <a:gd name="connsiteX10" fmla="*/ 793 w 9331"/>
                <a:gd name="connsiteY10" fmla="*/ 1925 h 7175"/>
                <a:gd name="connsiteX11" fmla="*/ 0 w 9331"/>
                <a:gd name="connsiteY11" fmla="*/ 0 h 7175"/>
                <a:gd name="connsiteX0" fmla="*/ 9150 w 9150"/>
                <a:gd name="connsiteY0" fmla="*/ 6064 h 7317"/>
                <a:gd name="connsiteX1" fmla="*/ 8631 w 9150"/>
                <a:gd name="connsiteY1" fmla="*/ 6457 h 7317"/>
                <a:gd name="connsiteX2" fmla="*/ 8080 w 9150"/>
                <a:gd name="connsiteY2" fmla="*/ 6545 h 7317"/>
                <a:gd name="connsiteX3" fmla="*/ 7451 w 9150"/>
                <a:gd name="connsiteY3" fmla="*/ 7140 h 7317"/>
                <a:gd name="connsiteX4" fmla="*/ 6926 w 9150"/>
                <a:gd name="connsiteY4" fmla="*/ 7161 h 7317"/>
                <a:gd name="connsiteX5" fmla="*/ 6155 w 9150"/>
                <a:gd name="connsiteY5" fmla="*/ 6118 h 7317"/>
                <a:gd name="connsiteX6" fmla="*/ 5243 w 9150"/>
                <a:gd name="connsiteY6" fmla="*/ 6064 h 7317"/>
                <a:gd name="connsiteX7" fmla="*/ 3963 w 9150"/>
                <a:gd name="connsiteY7" fmla="*/ 5279 h 7317"/>
                <a:gd name="connsiteX8" fmla="*/ 2522 w 9150"/>
                <a:gd name="connsiteY8" fmla="*/ 3787 h 7317"/>
                <a:gd name="connsiteX9" fmla="*/ 1224 w 9150"/>
                <a:gd name="connsiteY9" fmla="*/ 1972 h 7317"/>
                <a:gd name="connsiteX10" fmla="*/ 0 w 9150"/>
                <a:gd name="connsiteY10" fmla="*/ 0 h 7317"/>
                <a:gd name="connsiteX0" fmla="*/ 8662 w 8662"/>
                <a:gd name="connsiteY0" fmla="*/ 5593 h 7305"/>
                <a:gd name="connsiteX1" fmla="*/ 8095 w 8662"/>
                <a:gd name="connsiteY1" fmla="*/ 6130 h 7305"/>
                <a:gd name="connsiteX2" fmla="*/ 7493 w 8662"/>
                <a:gd name="connsiteY2" fmla="*/ 6250 h 7305"/>
                <a:gd name="connsiteX3" fmla="*/ 6805 w 8662"/>
                <a:gd name="connsiteY3" fmla="*/ 7063 h 7305"/>
                <a:gd name="connsiteX4" fmla="*/ 6231 w 8662"/>
                <a:gd name="connsiteY4" fmla="*/ 7092 h 7305"/>
                <a:gd name="connsiteX5" fmla="*/ 5389 w 8662"/>
                <a:gd name="connsiteY5" fmla="*/ 5666 h 7305"/>
                <a:gd name="connsiteX6" fmla="*/ 4392 w 8662"/>
                <a:gd name="connsiteY6" fmla="*/ 5593 h 7305"/>
                <a:gd name="connsiteX7" fmla="*/ 2993 w 8662"/>
                <a:gd name="connsiteY7" fmla="*/ 4520 h 7305"/>
                <a:gd name="connsiteX8" fmla="*/ 1418 w 8662"/>
                <a:gd name="connsiteY8" fmla="*/ 2481 h 7305"/>
                <a:gd name="connsiteX9" fmla="*/ 0 w 8662"/>
                <a:gd name="connsiteY9" fmla="*/ 0 h 7305"/>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079 w 11009"/>
                <a:gd name="connsiteY6" fmla="*/ 7744 h 10088"/>
                <a:gd name="connsiteX7" fmla="*/ 4464 w 11009"/>
                <a:gd name="connsiteY7" fmla="*/ 6276 h 10088"/>
                <a:gd name="connsiteX8" fmla="*/ 2646 w 11009"/>
                <a:gd name="connsiteY8" fmla="*/ 3484 h 10088"/>
                <a:gd name="connsiteX9" fmla="*/ 0 w 11009"/>
                <a:gd name="connsiteY9" fmla="*/ 0 h 10088"/>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079 w 11009"/>
                <a:gd name="connsiteY6" fmla="*/ 7744 h 10088"/>
                <a:gd name="connsiteX7" fmla="*/ 4464 w 11009"/>
                <a:gd name="connsiteY7" fmla="*/ 6276 h 10088"/>
                <a:gd name="connsiteX8" fmla="*/ 1681 w 11009"/>
                <a:gd name="connsiteY8" fmla="*/ 6231 h 10088"/>
                <a:gd name="connsiteX9" fmla="*/ 0 w 11009"/>
                <a:gd name="connsiteY9" fmla="*/ 0 h 10088"/>
                <a:gd name="connsiteX0" fmla="*/ 11009 w 11009"/>
                <a:gd name="connsiteY0" fmla="*/ 7744 h 10089"/>
                <a:gd name="connsiteX1" fmla="*/ 10354 w 11009"/>
                <a:gd name="connsiteY1" fmla="*/ 8480 h 10089"/>
                <a:gd name="connsiteX2" fmla="*/ 9659 w 11009"/>
                <a:gd name="connsiteY2" fmla="*/ 8644 h 10089"/>
                <a:gd name="connsiteX3" fmla="*/ 8865 w 11009"/>
                <a:gd name="connsiteY3" fmla="*/ 9757 h 10089"/>
                <a:gd name="connsiteX4" fmla="*/ 8202 w 11009"/>
                <a:gd name="connsiteY4" fmla="*/ 9796 h 10089"/>
                <a:gd name="connsiteX5" fmla="*/ 7230 w 11009"/>
                <a:gd name="connsiteY5" fmla="*/ 7844 h 10089"/>
                <a:gd name="connsiteX6" fmla="*/ 6079 w 11009"/>
                <a:gd name="connsiteY6" fmla="*/ 7744 h 10089"/>
                <a:gd name="connsiteX7" fmla="*/ 4200 w 11009"/>
                <a:gd name="connsiteY7" fmla="*/ 9404 h 10089"/>
                <a:gd name="connsiteX8" fmla="*/ 1681 w 11009"/>
                <a:gd name="connsiteY8" fmla="*/ 6231 h 10089"/>
                <a:gd name="connsiteX9" fmla="*/ 0 w 11009"/>
                <a:gd name="connsiteY9" fmla="*/ 0 h 10089"/>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079 w 11009"/>
                <a:gd name="connsiteY6" fmla="*/ 7744 h 10088"/>
                <a:gd name="connsiteX7" fmla="*/ 4200 w 11009"/>
                <a:gd name="connsiteY7" fmla="*/ 9404 h 10088"/>
                <a:gd name="connsiteX8" fmla="*/ 1681 w 11009"/>
                <a:gd name="connsiteY8" fmla="*/ 6231 h 10088"/>
                <a:gd name="connsiteX9" fmla="*/ 0 w 11009"/>
                <a:gd name="connsiteY9" fmla="*/ 0 h 10088"/>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112 w 11009"/>
                <a:gd name="connsiteY6" fmla="*/ 8694 h 10088"/>
                <a:gd name="connsiteX7" fmla="*/ 4200 w 11009"/>
                <a:gd name="connsiteY7" fmla="*/ 9404 h 10088"/>
                <a:gd name="connsiteX8" fmla="*/ 1681 w 11009"/>
                <a:gd name="connsiteY8" fmla="*/ 6231 h 10088"/>
                <a:gd name="connsiteX9" fmla="*/ 0 w 11009"/>
                <a:gd name="connsiteY9" fmla="*/ 0 h 10088"/>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112 w 11009"/>
                <a:gd name="connsiteY6" fmla="*/ 8694 h 10088"/>
                <a:gd name="connsiteX7" fmla="*/ 4200 w 11009"/>
                <a:gd name="connsiteY7" fmla="*/ 9404 h 10088"/>
                <a:gd name="connsiteX8" fmla="*/ 1681 w 11009"/>
                <a:gd name="connsiteY8" fmla="*/ 6231 h 10088"/>
                <a:gd name="connsiteX9" fmla="*/ 0 w 11009"/>
                <a:gd name="connsiteY9" fmla="*/ 0 h 10088"/>
                <a:gd name="connsiteX0" fmla="*/ 11009 w 11009"/>
                <a:gd name="connsiteY0" fmla="*/ 7744 h 10088"/>
                <a:gd name="connsiteX1" fmla="*/ 10354 w 11009"/>
                <a:gd name="connsiteY1" fmla="*/ 8480 h 10088"/>
                <a:gd name="connsiteX2" fmla="*/ 9659 w 11009"/>
                <a:gd name="connsiteY2" fmla="*/ 8644 h 10088"/>
                <a:gd name="connsiteX3" fmla="*/ 8865 w 11009"/>
                <a:gd name="connsiteY3" fmla="*/ 9757 h 10088"/>
                <a:gd name="connsiteX4" fmla="*/ 8202 w 11009"/>
                <a:gd name="connsiteY4" fmla="*/ 9796 h 10088"/>
                <a:gd name="connsiteX5" fmla="*/ 7230 w 11009"/>
                <a:gd name="connsiteY5" fmla="*/ 7844 h 10088"/>
                <a:gd name="connsiteX6" fmla="*/ 6064 w 11009"/>
                <a:gd name="connsiteY6" fmla="*/ 8399 h 10088"/>
                <a:gd name="connsiteX7" fmla="*/ 4200 w 11009"/>
                <a:gd name="connsiteY7" fmla="*/ 9404 h 10088"/>
                <a:gd name="connsiteX8" fmla="*/ 1681 w 11009"/>
                <a:gd name="connsiteY8" fmla="*/ 6231 h 10088"/>
                <a:gd name="connsiteX9" fmla="*/ 0 w 11009"/>
                <a:gd name="connsiteY9" fmla="*/ 0 h 10088"/>
                <a:gd name="connsiteX0" fmla="*/ 11009 w 11009"/>
                <a:gd name="connsiteY0" fmla="*/ 7744 h 10162"/>
                <a:gd name="connsiteX1" fmla="*/ 10354 w 11009"/>
                <a:gd name="connsiteY1" fmla="*/ 8480 h 10162"/>
                <a:gd name="connsiteX2" fmla="*/ 9683 w 11009"/>
                <a:gd name="connsiteY2" fmla="*/ 9968 h 10162"/>
                <a:gd name="connsiteX3" fmla="*/ 8865 w 11009"/>
                <a:gd name="connsiteY3" fmla="*/ 9757 h 10162"/>
                <a:gd name="connsiteX4" fmla="*/ 8202 w 11009"/>
                <a:gd name="connsiteY4" fmla="*/ 9796 h 10162"/>
                <a:gd name="connsiteX5" fmla="*/ 7230 w 11009"/>
                <a:gd name="connsiteY5" fmla="*/ 7844 h 10162"/>
                <a:gd name="connsiteX6" fmla="*/ 6064 w 11009"/>
                <a:gd name="connsiteY6" fmla="*/ 8399 h 10162"/>
                <a:gd name="connsiteX7" fmla="*/ 4200 w 11009"/>
                <a:gd name="connsiteY7" fmla="*/ 9404 h 10162"/>
                <a:gd name="connsiteX8" fmla="*/ 1681 w 11009"/>
                <a:gd name="connsiteY8" fmla="*/ 6231 h 10162"/>
                <a:gd name="connsiteX9" fmla="*/ 0 w 11009"/>
                <a:gd name="connsiteY9" fmla="*/ 0 h 10162"/>
                <a:gd name="connsiteX0" fmla="*/ 11009 w 11009"/>
                <a:gd name="connsiteY0" fmla="*/ 7744 h 10187"/>
                <a:gd name="connsiteX1" fmla="*/ 10354 w 11009"/>
                <a:gd name="connsiteY1" fmla="*/ 8480 h 10187"/>
                <a:gd name="connsiteX2" fmla="*/ 9683 w 11009"/>
                <a:gd name="connsiteY2" fmla="*/ 9968 h 10187"/>
                <a:gd name="connsiteX3" fmla="*/ 8202 w 11009"/>
                <a:gd name="connsiteY3" fmla="*/ 9796 h 10187"/>
                <a:gd name="connsiteX4" fmla="*/ 7230 w 11009"/>
                <a:gd name="connsiteY4" fmla="*/ 7844 h 10187"/>
                <a:gd name="connsiteX5" fmla="*/ 6064 w 11009"/>
                <a:gd name="connsiteY5" fmla="*/ 8399 h 10187"/>
                <a:gd name="connsiteX6" fmla="*/ 4200 w 11009"/>
                <a:gd name="connsiteY6" fmla="*/ 9404 h 10187"/>
                <a:gd name="connsiteX7" fmla="*/ 1681 w 11009"/>
                <a:gd name="connsiteY7" fmla="*/ 6231 h 10187"/>
                <a:gd name="connsiteX8" fmla="*/ 0 w 11009"/>
                <a:gd name="connsiteY8" fmla="*/ 0 h 10187"/>
                <a:gd name="connsiteX0" fmla="*/ 11009 w 11009"/>
                <a:gd name="connsiteY0" fmla="*/ 7744 h 10580"/>
                <a:gd name="connsiteX1" fmla="*/ 10354 w 11009"/>
                <a:gd name="connsiteY1" fmla="*/ 8480 h 10580"/>
                <a:gd name="connsiteX2" fmla="*/ 9401 w 11009"/>
                <a:gd name="connsiteY2" fmla="*/ 10361 h 10580"/>
                <a:gd name="connsiteX3" fmla="*/ 8202 w 11009"/>
                <a:gd name="connsiteY3" fmla="*/ 9796 h 10580"/>
                <a:gd name="connsiteX4" fmla="*/ 7230 w 11009"/>
                <a:gd name="connsiteY4" fmla="*/ 7844 h 10580"/>
                <a:gd name="connsiteX5" fmla="*/ 6064 w 11009"/>
                <a:gd name="connsiteY5" fmla="*/ 8399 h 10580"/>
                <a:gd name="connsiteX6" fmla="*/ 4200 w 11009"/>
                <a:gd name="connsiteY6" fmla="*/ 9404 h 10580"/>
                <a:gd name="connsiteX7" fmla="*/ 1681 w 11009"/>
                <a:gd name="connsiteY7" fmla="*/ 6231 h 10580"/>
                <a:gd name="connsiteX8" fmla="*/ 0 w 11009"/>
                <a:gd name="connsiteY8" fmla="*/ 0 h 10580"/>
                <a:gd name="connsiteX0" fmla="*/ 10354 w 10354"/>
                <a:gd name="connsiteY0" fmla="*/ 8480 h 10580"/>
                <a:gd name="connsiteX1" fmla="*/ 9401 w 10354"/>
                <a:gd name="connsiteY1" fmla="*/ 10361 h 10580"/>
                <a:gd name="connsiteX2" fmla="*/ 8202 w 10354"/>
                <a:gd name="connsiteY2" fmla="*/ 9796 h 10580"/>
                <a:gd name="connsiteX3" fmla="*/ 7230 w 10354"/>
                <a:gd name="connsiteY3" fmla="*/ 7844 h 10580"/>
                <a:gd name="connsiteX4" fmla="*/ 6064 w 10354"/>
                <a:gd name="connsiteY4" fmla="*/ 8399 h 10580"/>
                <a:gd name="connsiteX5" fmla="*/ 4200 w 10354"/>
                <a:gd name="connsiteY5" fmla="*/ 9404 h 10580"/>
                <a:gd name="connsiteX6" fmla="*/ 1681 w 10354"/>
                <a:gd name="connsiteY6" fmla="*/ 6231 h 10580"/>
                <a:gd name="connsiteX7" fmla="*/ 0 w 10354"/>
                <a:gd name="connsiteY7" fmla="*/ 0 h 10580"/>
                <a:gd name="connsiteX0" fmla="*/ 10137 w 10137"/>
                <a:gd name="connsiteY0" fmla="*/ 8420 h 10580"/>
                <a:gd name="connsiteX1" fmla="*/ 9401 w 10137"/>
                <a:gd name="connsiteY1" fmla="*/ 10361 h 10580"/>
                <a:gd name="connsiteX2" fmla="*/ 8202 w 10137"/>
                <a:gd name="connsiteY2" fmla="*/ 9796 h 10580"/>
                <a:gd name="connsiteX3" fmla="*/ 7230 w 10137"/>
                <a:gd name="connsiteY3" fmla="*/ 7844 h 10580"/>
                <a:gd name="connsiteX4" fmla="*/ 6064 w 10137"/>
                <a:gd name="connsiteY4" fmla="*/ 8399 h 10580"/>
                <a:gd name="connsiteX5" fmla="*/ 4200 w 10137"/>
                <a:gd name="connsiteY5" fmla="*/ 9404 h 10580"/>
                <a:gd name="connsiteX6" fmla="*/ 1681 w 10137"/>
                <a:gd name="connsiteY6" fmla="*/ 6231 h 10580"/>
                <a:gd name="connsiteX7" fmla="*/ 0 w 10137"/>
                <a:gd name="connsiteY7" fmla="*/ 0 h 10580"/>
                <a:gd name="connsiteX0" fmla="*/ 10137 w 10137"/>
                <a:gd name="connsiteY0" fmla="*/ 8420 h 10535"/>
                <a:gd name="connsiteX1" fmla="*/ 9238 w 10137"/>
                <a:gd name="connsiteY1" fmla="*/ 10316 h 10535"/>
                <a:gd name="connsiteX2" fmla="*/ 8202 w 10137"/>
                <a:gd name="connsiteY2" fmla="*/ 9796 h 10535"/>
                <a:gd name="connsiteX3" fmla="*/ 7230 w 10137"/>
                <a:gd name="connsiteY3" fmla="*/ 7844 h 10535"/>
                <a:gd name="connsiteX4" fmla="*/ 6064 w 10137"/>
                <a:gd name="connsiteY4" fmla="*/ 8399 h 10535"/>
                <a:gd name="connsiteX5" fmla="*/ 4200 w 10137"/>
                <a:gd name="connsiteY5" fmla="*/ 9404 h 10535"/>
                <a:gd name="connsiteX6" fmla="*/ 1681 w 10137"/>
                <a:gd name="connsiteY6" fmla="*/ 6231 h 10535"/>
                <a:gd name="connsiteX7" fmla="*/ 0 w 10137"/>
                <a:gd name="connsiteY7" fmla="*/ 0 h 10535"/>
                <a:gd name="connsiteX0" fmla="*/ 10137 w 10137"/>
                <a:gd name="connsiteY0" fmla="*/ 8420 h 10535"/>
                <a:gd name="connsiteX1" fmla="*/ 9238 w 10137"/>
                <a:gd name="connsiteY1" fmla="*/ 10316 h 10535"/>
                <a:gd name="connsiteX2" fmla="*/ 8202 w 10137"/>
                <a:gd name="connsiteY2" fmla="*/ 9796 h 10535"/>
                <a:gd name="connsiteX3" fmla="*/ 7230 w 10137"/>
                <a:gd name="connsiteY3" fmla="*/ 7844 h 10535"/>
                <a:gd name="connsiteX4" fmla="*/ 6064 w 10137"/>
                <a:gd name="connsiteY4" fmla="*/ 8399 h 10535"/>
                <a:gd name="connsiteX5" fmla="*/ 4200 w 10137"/>
                <a:gd name="connsiteY5" fmla="*/ 9404 h 10535"/>
                <a:gd name="connsiteX6" fmla="*/ 1681 w 10137"/>
                <a:gd name="connsiteY6" fmla="*/ 6231 h 10535"/>
                <a:gd name="connsiteX7" fmla="*/ 0 w 10137"/>
                <a:gd name="connsiteY7" fmla="*/ 0 h 10535"/>
                <a:gd name="connsiteX0" fmla="*/ 10137 w 10137"/>
                <a:gd name="connsiteY0" fmla="*/ 8420 h 10535"/>
                <a:gd name="connsiteX1" fmla="*/ 9238 w 10137"/>
                <a:gd name="connsiteY1" fmla="*/ 10316 h 10535"/>
                <a:gd name="connsiteX2" fmla="*/ 8202 w 10137"/>
                <a:gd name="connsiteY2" fmla="*/ 9796 h 10535"/>
                <a:gd name="connsiteX3" fmla="*/ 7230 w 10137"/>
                <a:gd name="connsiteY3" fmla="*/ 7844 h 10535"/>
                <a:gd name="connsiteX4" fmla="*/ 6064 w 10137"/>
                <a:gd name="connsiteY4" fmla="*/ 8399 h 10535"/>
                <a:gd name="connsiteX5" fmla="*/ 4200 w 10137"/>
                <a:gd name="connsiteY5" fmla="*/ 9404 h 10535"/>
                <a:gd name="connsiteX6" fmla="*/ 1681 w 10137"/>
                <a:gd name="connsiteY6" fmla="*/ 6231 h 10535"/>
                <a:gd name="connsiteX7" fmla="*/ 0 w 10137"/>
                <a:gd name="connsiteY7" fmla="*/ 0 h 1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37" h="10535">
                  <a:moveTo>
                    <a:pt x="10137" y="8420"/>
                  </a:moveTo>
                  <a:cubicBezTo>
                    <a:pt x="9936" y="8932"/>
                    <a:pt x="9477" y="10117"/>
                    <a:pt x="9238" y="10316"/>
                  </a:cubicBezTo>
                  <a:cubicBezTo>
                    <a:pt x="8879" y="10535"/>
                    <a:pt x="8611" y="10150"/>
                    <a:pt x="8202" y="9796"/>
                  </a:cubicBezTo>
                  <a:cubicBezTo>
                    <a:pt x="7931" y="9480"/>
                    <a:pt x="7580" y="8173"/>
                    <a:pt x="7230" y="7844"/>
                  </a:cubicBezTo>
                  <a:cubicBezTo>
                    <a:pt x="6877" y="7512"/>
                    <a:pt x="6577" y="7644"/>
                    <a:pt x="6064" y="8399"/>
                  </a:cubicBezTo>
                  <a:cubicBezTo>
                    <a:pt x="5551" y="9154"/>
                    <a:pt x="4931" y="9765"/>
                    <a:pt x="4200" y="9404"/>
                  </a:cubicBezTo>
                  <a:cubicBezTo>
                    <a:pt x="3469" y="9043"/>
                    <a:pt x="2251" y="7263"/>
                    <a:pt x="1681" y="6231"/>
                  </a:cubicBezTo>
                  <a:cubicBezTo>
                    <a:pt x="1104" y="5191"/>
                    <a:pt x="392" y="1890"/>
                    <a:pt x="0" y="0"/>
                  </a:cubicBezTo>
                </a:path>
              </a:pathLst>
            </a:custGeom>
            <a:noFill/>
            <a:ln w="28575" cap="flat" cmpd="sng">
              <a:solidFill>
                <a:srgbClr val="FFFF00"/>
              </a:solidFill>
              <a:prstDash val="solid"/>
              <a:round/>
              <a:headEnd type="none" w="sm" len="sm"/>
              <a:tailEnd type="none" w="sm" len="sm"/>
            </a:ln>
          </p:spPr>
          <p:txBody>
            <a:bodyPr/>
            <a:lstStyle/>
            <a:p>
              <a:endParaRPr lang="el-GR"/>
            </a:p>
          </p:txBody>
        </p:sp>
        <p:sp>
          <p:nvSpPr>
            <p:cNvPr id="29" name="Freeform 28"/>
            <p:cNvSpPr/>
            <p:nvPr/>
          </p:nvSpPr>
          <p:spPr>
            <a:xfrm>
              <a:off x="4940360" y="689050"/>
              <a:ext cx="1703124" cy="632713"/>
            </a:xfrm>
            <a:custGeom>
              <a:avLst/>
              <a:gdLst>
                <a:gd name="connsiteX0" fmla="*/ 1703124 w 1703124"/>
                <a:gd name="connsiteY0" fmla="*/ 0 h 632713"/>
                <a:gd name="connsiteX1" fmla="*/ 1456106 w 1703124"/>
                <a:gd name="connsiteY1" fmla="*/ 394362 h 632713"/>
                <a:gd name="connsiteX2" fmla="*/ 1109414 w 1703124"/>
                <a:gd name="connsiteY2" fmla="*/ 507037 h 632713"/>
                <a:gd name="connsiteX3" fmla="*/ 589376 w 1703124"/>
                <a:gd name="connsiteY3" fmla="*/ 576376 h 632713"/>
                <a:gd name="connsiteX4" fmla="*/ 0 w 1703124"/>
                <a:gd name="connsiteY4" fmla="*/ 632713 h 632713"/>
                <a:gd name="connsiteX0" fmla="*/ 1703124 w 1703124"/>
                <a:gd name="connsiteY0" fmla="*/ 0 h 632713"/>
                <a:gd name="connsiteX1" fmla="*/ 1456106 w 1703124"/>
                <a:gd name="connsiteY1" fmla="*/ 394362 h 632713"/>
                <a:gd name="connsiteX2" fmla="*/ 1109414 w 1703124"/>
                <a:gd name="connsiteY2" fmla="*/ 507037 h 632713"/>
                <a:gd name="connsiteX3" fmla="*/ 589376 w 1703124"/>
                <a:gd name="connsiteY3" fmla="*/ 576376 h 632713"/>
                <a:gd name="connsiteX4" fmla="*/ 0 w 1703124"/>
                <a:gd name="connsiteY4" fmla="*/ 632713 h 632713"/>
                <a:gd name="connsiteX0" fmla="*/ 1703124 w 1703124"/>
                <a:gd name="connsiteY0" fmla="*/ 0 h 632713"/>
                <a:gd name="connsiteX1" fmla="*/ 1456106 w 1703124"/>
                <a:gd name="connsiteY1" fmla="*/ 394362 h 632713"/>
                <a:gd name="connsiteX2" fmla="*/ 1109414 w 1703124"/>
                <a:gd name="connsiteY2" fmla="*/ 507037 h 632713"/>
                <a:gd name="connsiteX3" fmla="*/ 589376 w 1703124"/>
                <a:gd name="connsiteY3" fmla="*/ 576376 h 632713"/>
                <a:gd name="connsiteX4" fmla="*/ 0 w 1703124"/>
                <a:gd name="connsiteY4" fmla="*/ 632713 h 632713"/>
                <a:gd name="connsiteX0" fmla="*/ 1703124 w 1703124"/>
                <a:gd name="connsiteY0" fmla="*/ 0 h 632713"/>
                <a:gd name="connsiteX1" fmla="*/ 1456106 w 1703124"/>
                <a:gd name="connsiteY1" fmla="*/ 394362 h 632713"/>
                <a:gd name="connsiteX2" fmla="*/ 1109414 w 1703124"/>
                <a:gd name="connsiteY2" fmla="*/ 507037 h 632713"/>
                <a:gd name="connsiteX3" fmla="*/ 589376 w 1703124"/>
                <a:gd name="connsiteY3" fmla="*/ 576376 h 632713"/>
                <a:gd name="connsiteX4" fmla="*/ 0 w 1703124"/>
                <a:gd name="connsiteY4" fmla="*/ 632713 h 632713"/>
                <a:gd name="connsiteX0" fmla="*/ 1703124 w 1703124"/>
                <a:gd name="connsiteY0" fmla="*/ 0 h 632713"/>
                <a:gd name="connsiteX1" fmla="*/ 1482108 w 1703124"/>
                <a:gd name="connsiteY1" fmla="*/ 355359 h 632713"/>
                <a:gd name="connsiteX2" fmla="*/ 1109414 w 1703124"/>
                <a:gd name="connsiteY2" fmla="*/ 507037 h 632713"/>
                <a:gd name="connsiteX3" fmla="*/ 589376 w 1703124"/>
                <a:gd name="connsiteY3" fmla="*/ 576376 h 632713"/>
                <a:gd name="connsiteX4" fmla="*/ 0 w 1703124"/>
                <a:gd name="connsiteY4" fmla="*/ 632713 h 6327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3124" h="632713">
                  <a:moveTo>
                    <a:pt x="1703124" y="0"/>
                  </a:moveTo>
                  <a:cubicBezTo>
                    <a:pt x="1620785" y="131454"/>
                    <a:pt x="1581060" y="270853"/>
                    <a:pt x="1482108" y="355359"/>
                  </a:cubicBezTo>
                  <a:cubicBezTo>
                    <a:pt x="1383156" y="439865"/>
                    <a:pt x="1258203" y="470201"/>
                    <a:pt x="1109414" y="507037"/>
                  </a:cubicBezTo>
                  <a:cubicBezTo>
                    <a:pt x="960625" y="543873"/>
                    <a:pt x="774278" y="555430"/>
                    <a:pt x="589376" y="576376"/>
                  </a:cubicBezTo>
                  <a:cubicBezTo>
                    <a:pt x="404474" y="597322"/>
                    <a:pt x="196459" y="613934"/>
                    <a:pt x="0" y="632713"/>
                  </a:cubicBezTo>
                </a:path>
              </a:pathLst>
            </a:custGeom>
            <a:noFill/>
            <a:ln w="28575" cap="flat" cmpd="sng">
              <a:solidFill>
                <a:srgbClr val="FFFF00"/>
              </a:solidFill>
              <a:prstDash val="solid"/>
              <a:round/>
              <a:headEnd type="none" w="sm" len="sm"/>
              <a:tailEnd type="none" w="sm" len="sm"/>
            </a:ln>
          </p:spPr>
          <p:txBody>
            <a:bodyPr/>
            <a:lstStyle/>
            <a:p>
              <a:endParaRPr lang="el-GR"/>
            </a:p>
          </p:txBody>
        </p:sp>
      </p:grpSp>
      <p:sp>
        <p:nvSpPr>
          <p:cNvPr id="48" name="Pie 47"/>
          <p:cNvSpPr/>
          <p:nvPr/>
        </p:nvSpPr>
        <p:spPr>
          <a:xfrm>
            <a:off x="5711260" y="816964"/>
            <a:ext cx="719528" cy="719528"/>
          </a:xfrm>
          <a:prstGeom prst="pie">
            <a:avLst>
              <a:gd name="adj1" fmla="val 5774137"/>
              <a:gd name="adj2" fmla="val 10336691"/>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solidFill>
                <a:schemeClr val="tx1"/>
              </a:solidFill>
            </a:endParaRPr>
          </a:p>
        </p:txBody>
      </p:sp>
      <p:sp>
        <p:nvSpPr>
          <p:cNvPr id="31" name="Text Box 8"/>
          <p:cNvSpPr txBox="1">
            <a:spLocks noChangeArrowheads="1"/>
          </p:cNvSpPr>
          <p:nvPr/>
        </p:nvSpPr>
        <p:spPr bwMode="auto">
          <a:xfrm>
            <a:off x="5800155" y="3763875"/>
            <a:ext cx="309700" cy="369332"/>
          </a:xfrm>
          <a:prstGeom prst="rect">
            <a:avLst/>
          </a:prstGeom>
          <a:noFill/>
          <a:ln w="9525">
            <a:noFill/>
            <a:miter lim="800000"/>
            <a:headEnd/>
            <a:tailEnd/>
          </a:ln>
          <a:effectLst/>
        </p:spPr>
        <p:txBody>
          <a:bodyPr wrap="none">
            <a:spAutoFit/>
          </a:bodyPr>
          <a:lstStyle/>
          <a:p>
            <a:r>
              <a:rPr lang="en-US" dirty="0">
                <a:solidFill>
                  <a:srgbClr val="FFFF00"/>
                </a:solidFill>
              </a:rPr>
              <a:t>B</a:t>
            </a:r>
            <a:endParaRPr lang="el-GR" dirty="0">
              <a:solidFill>
                <a:srgbClr val="FFFF00"/>
              </a:solidFill>
            </a:endParaRPr>
          </a:p>
        </p:txBody>
      </p:sp>
      <p:sp>
        <p:nvSpPr>
          <p:cNvPr id="32" name="Line 18"/>
          <p:cNvSpPr>
            <a:spLocks noChangeShapeType="1"/>
          </p:cNvSpPr>
          <p:nvPr/>
        </p:nvSpPr>
        <p:spPr bwMode="auto">
          <a:xfrm flipV="1">
            <a:off x="5786469" y="1157748"/>
            <a:ext cx="294346" cy="2797404"/>
          </a:xfrm>
          <a:prstGeom prst="line">
            <a:avLst/>
          </a:prstGeom>
          <a:noFill/>
          <a:ln w="38100">
            <a:solidFill>
              <a:srgbClr val="FFCC00"/>
            </a:solidFill>
            <a:round/>
            <a:headEnd/>
            <a:tailEnd/>
          </a:ln>
          <a:effectLst/>
        </p:spPr>
        <p:txBody>
          <a:bodyPr/>
          <a:lstStyle/>
          <a:p>
            <a:endParaRPr lang="el-GR">
              <a:solidFill>
                <a:srgbClr val="FFFF00"/>
              </a:solidFill>
            </a:endParaRPr>
          </a:p>
        </p:txBody>
      </p:sp>
      <p:sp>
        <p:nvSpPr>
          <p:cNvPr id="33" name="Oval 6"/>
          <p:cNvSpPr>
            <a:spLocks noChangeArrowheads="1"/>
          </p:cNvSpPr>
          <p:nvPr/>
        </p:nvSpPr>
        <p:spPr bwMode="auto">
          <a:xfrm>
            <a:off x="5754831" y="3911930"/>
            <a:ext cx="69850" cy="69850"/>
          </a:xfrm>
          <a:prstGeom prst="ellipse">
            <a:avLst/>
          </a:prstGeom>
          <a:solidFill>
            <a:schemeClr val="accent1"/>
          </a:solidFill>
          <a:ln w="9525">
            <a:solidFill>
              <a:schemeClr val="tx1"/>
            </a:solidFill>
            <a:round/>
            <a:headEnd/>
            <a:tailEnd/>
          </a:ln>
          <a:effectLst/>
        </p:spPr>
        <p:txBody>
          <a:bodyPr wrap="none" anchor="ctr"/>
          <a:lstStyle/>
          <a:p>
            <a:endParaRPr lang="el-GR">
              <a:solidFill>
                <a:srgbClr val="FFFF00"/>
              </a:solidFill>
            </a:endParaRPr>
          </a:p>
        </p:txBody>
      </p:sp>
      <p:sp>
        <p:nvSpPr>
          <p:cNvPr id="34" name="Line 18"/>
          <p:cNvSpPr>
            <a:spLocks noChangeShapeType="1"/>
          </p:cNvSpPr>
          <p:nvPr/>
        </p:nvSpPr>
        <p:spPr bwMode="auto">
          <a:xfrm flipV="1">
            <a:off x="6029196" y="1183699"/>
            <a:ext cx="53391" cy="1581623"/>
          </a:xfrm>
          <a:prstGeom prst="line">
            <a:avLst/>
          </a:prstGeom>
          <a:noFill/>
          <a:ln w="38100">
            <a:solidFill>
              <a:srgbClr val="FFCC00"/>
            </a:solidFill>
            <a:round/>
            <a:headEnd/>
            <a:tailEnd/>
          </a:ln>
          <a:effectLst/>
        </p:spPr>
        <p:txBody>
          <a:bodyPr/>
          <a:lstStyle/>
          <a:p>
            <a:endParaRPr lang="el-GR">
              <a:solidFill>
                <a:srgbClr val="FFFF00"/>
              </a:solidFill>
            </a:endParaRPr>
          </a:p>
        </p:txBody>
      </p:sp>
      <p:sp>
        <p:nvSpPr>
          <p:cNvPr id="35" name="Text Box 16"/>
          <p:cNvSpPr txBox="1">
            <a:spLocks noChangeArrowheads="1"/>
          </p:cNvSpPr>
          <p:nvPr/>
        </p:nvSpPr>
        <p:spPr bwMode="auto">
          <a:xfrm>
            <a:off x="6024561" y="2576632"/>
            <a:ext cx="317716" cy="369332"/>
          </a:xfrm>
          <a:prstGeom prst="rect">
            <a:avLst/>
          </a:prstGeom>
          <a:noFill/>
          <a:ln w="9525">
            <a:noFill/>
            <a:miter lim="800000"/>
            <a:headEnd/>
            <a:tailEnd/>
          </a:ln>
          <a:effectLst/>
        </p:spPr>
        <p:txBody>
          <a:bodyPr wrap="none">
            <a:spAutoFit/>
          </a:bodyPr>
          <a:lstStyle/>
          <a:p>
            <a:r>
              <a:rPr lang="en-US" dirty="0">
                <a:solidFill>
                  <a:srgbClr val="FFFF00"/>
                </a:solidFill>
              </a:rPr>
              <a:t>A</a:t>
            </a:r>
            <a:endParaRPr lang="el-GR" dirty="0">
              <a:solidFill>
                <a:srgbClr val="FFFF00"/>
              </a:solidFill>
            </a:endParaRPr>
          </a:p>
        </p:txBody>
      </p:sp>
      <p:sp>
        <p:nvSpPr>
          <p:cNvPr id="37" name="Oval 21"/>
          <p:cNvSpPr>
            <a:spLocks noChangeArrowheads="1"/>
          </p:cNvSpPr>
          <p:nvPr/>
        </p:nvSpPr>
        <p:spPr bwMode="auto">
          <a:xfrm>
            <a:off x="5997371" y="2720887"/>
            <a:ext cx="69850" cy="69850"/>
          </a:xfrm>
          <a:prstGeom prst="ellipse">
            <a:avLst/>
          </a:prstGeom>
          <a:solidFill>
            <a:schemeClr val="accent1"/>
          </a:solidFill>
          <a:ln w="9525">
            <a:solidFill>
              <a:schemeClr val="tx1"/>
            </a:solidFill>
            <a:round/>
            <a:headEnd/>
            <a:tailEnd/>
          </a:ln>
          <a:effectLst/>
        </p:spPr>
        <p:txBody>
          <a:bodyPr wrap="none" anchor="ctr"/>
          <a:lstStyle/>
          <a:p>
            <a:endParaRPr lang="el-GR">
              <a:solidFill>
                <a:srgbClr val="FFFF00"/>
              </a:solidFill>
            </a:endParaRPr>
          </a:p>
        </p:txBody>
      </p:sp>
      <p:sp>
        <p:nvSpPr>
          <p:cNvPr id="38" name="Text Box 17"/>
          <p:cNvSpPr txBox="1">
            <a:spLocks noChangeArrowheads="1"/>
          </p:cNvSpPr>
          <p:nvPr/>
        </p:nvSpPr>
        <p:spPr bwMode="auto">
          <a:xfrm>
            <a:off x="6061145" y="987891"/>
            <a:ext cx="333746" cy="369332"/>
          </a:xfrm>
          <a:prstGeom prst="rect">
            <a:avLst/>
          </a:prstGeom>
          <a:noFill/>
          <a:ln w="9525">
            <a:noFill/>
            <a:miter lim="800000"/>
            <a:headEnd/>
            <a:tailEnd/>
          </a:ln>
          <a:effectLst/>
        </p:spPr>
        <p:txBody>
          <a:bodyPr wrap="none">
            <a:spAutoFit/>
          </a:bodyPr>
          <a:lstStyle/>
          <a:p>
            <a:r>
              <a:rPr lang="en-US" dirty="0" smtClean="0">
                <a:solidFill>
                  <a:srgbClr val="FFFF00"/>
                </a:solidFill>
              </a:rPr>
              <a:t>N</a:t>
            </a:r>
            <a:endParaRPr lang="el-GR" dirty="0">
              <a:solidFill>
                <a:srgbClr val="FFFF00"/>
              </a:solidFill>
            </a:endParaRPr>
          </a:p>
        </p:txBody>
      </p:sp>
      <p:sp>
        <p:nvSpPr>
          <p:cNvPr id="40" name="Text Box 4"/>
          <p:cNvSpPr txBox="1">
            <a:spLocks noChangeArrowheads="1"/>
          </p:cNvSpPr>
          <p:nvPr/>
        </p:nvSpPr>
        <p:spPr bwMode="auto">
          <a:xfrm>
            <a:off x="7146924" y="3160346"/>
            <a:ext cx="1412566" cy="400110"/>
          </a:xfrm>
          <a:prstGeom prst="rect">
            <a:avLst/>
          </a:prstGeom>
          <a:noFill/>
          <a:ln w="9525">
            <a:noFill/>
            <a:miter lim="800000"/>
            <a:headEnd/>
            <a:tailEnd/>
          </a:ln>
          <a:effectLst/>
        </p:spPr>
        <p:txBody>
          <a:bodyPr wrap="none">
            <a:spAutoFit/>
          </a:bodyPr>
          <a:lstStyle/>
          <a:p>
            <a:pPr marL="263525" indent="-263525"/>
            <a:r>
              <a:rPr lang="el-GR" sz="2000" dirty="0" smtClean="0"/>
              <a:t>ΑΝΒ: 4</a:t>
            </a:r>
            <a:r>
              <a:rPr lang="el-GR" sz="2000" dirty="0" smtClean="0"/>
              <a:t>° </a:t>
            </a:r>
            <a:r>
              <a:rPr lang="el-GR" sz="2000" dirty="0" smtClean="0"/>
              <a:t>(2°)</a:t>
            </a:r>
            <a:endParaRPr lang="el-GR" sz="2000" dirty="0"/>
          </a:p>
        </p:txBody>
      </p:sp>
      <p:sp>
        <p:nvSpPr>
          <p:cNvPr id="43" name="Line 18"/>
          <p:cNvSpPr>
            <a:spLocks noChangeShapeType="1"/>
          </p:cNvSpPr>
          <p:nvPr/>
        </p:nvSpPr>
        <p:spPr bwMode="auto">
          <a:xfrm flipH="1" flipV="1">
            <a:off x="977873" y="2566217"/>
            <a:ext cx="4719484" cy="1954163"/>
          </a:xfrm>
          <a:prstGeom prst="line">
            <a:avLst/>
          </a:prstGeom>
          <a:noFill/>
          <a:ln w="38100">
            <a:solidFill>
              <a:srgbClr val="00B0F0"/>
            </a:solidFill>
            <a:round/>
            <a:headEnd/>
            <a:tailEnd/>
          </a:ln>
          <a:effectLst/>
        </p:spPr>
        <p:txBody>
          <a:bodyPr/>
          <a:lstStyle/>
          <a:p>
            <a:endParaRPr lang="el-GR">
              <a:solidFill>
                <a:srgbClr val="FFFF00"/>
              </a:solidFill>
            </a:endParaRPr>
          </a:p>
        </p:txBody>
      </p:sp>
      <p:sp>
        <p:nvSpPr>
          <p:cNvPr id="41" name="Line 18"/>
          <p:cNvSpPr>
            <a:spLocks noChangeShapeType="1"/>
          </p:cNvSpPr>
          <p:nvPr/>
        </p:nvSpPr>
        <p:spPr bwMode="auto">
          <a:xfrm flipV="1">
            <a:off x="3957411" y="1161737"/>
            <a:ext cx="2128604" cy="314793"/>
          </a:xfrm>
          <a:prstGeom prst="line">
            <a:avLst/>
          </a:prstGeom>
          <a:noFill/>
          <a:ln w="38100">
            <a:solidFill>
              <a:srgbClr val="FFCC00"/>
            </a:solidFill>
            <a:round/>
            <a:headEnd/>
            <a:tailEnd/>
          </a:ln>
          <a:effectLst/>
        </p:spPr>
        <p:txBody>
          <a:bodyPr/>
          <a:lstStyle/>
          <a:p>
            <a:endParaRPr lang="el-GR">
              <a:solidFill>
                <a:srgbClr val="FFFF00"/>
              </a:solidFill>
            </a:endParaRPr>
          </a:p>
        </p:txBody>
      </p:sp>
      <p:sp>
        <p:nvSpPr>
          <p:cNvPr id="39" name="Oval 20"/>
          <p:cNvSpPr>
            <a:spLocks noChangeArrowheads="1"/>
          </p:cNvSpPr>
          <p:nvPr/>
        </p:nvSpPr>
        <p:spPr bwMode="auto">
          <a:xfrm>
            <a:off x="6051685" y="1134069"/>
            <a:ext cx="69850" cy="69850"/>
          </a:xfrm>
          <a:prstGeom prst="ellipse">
            <a:avLst/>
          </a:prstGeom>
          <a:solidFill>
            <a:schemeClr val="accent1"/>
          </a:solidFill>
          <a:ln w="9525">
            <a:solidFill>
              <a:schemeClr val="tx1"/>
            </a:solidFill>
            <a:round/>
            <a:headEnd/>
            <a:tailEnd/>
          </a:ln>
          <a:effectLst/>
        </p:spPr>
        <p:txBody>
          <a:bodyPr wrap="none" anchor="ctr"/>
          <a:lstStyle/>
          <a:p>
            <a:endParaRPr lang="el-GR">
              <a:solidFill>
                <a:srgbClr val="FFFF00"/>
              </a:solidFill>
            </a:endParaRPr>
          </a:p>
        </p:txBody>
      </p:sp>
      <p:sp>
        <p:nvSpPr>
          <p:cNvPr id="42" name="Text Box 17"/>
          <p:cNvSpPr txBox="1">
            <a:spLocks noChangeArrowheads="1"/>
          </p:cNvSpPr>
          <p:nvPr/>
        </p:nvSpPr>
        <p:spPr bwMode="auto">
          <a:xfrm>
            <a:off x="3830109" y="1132797"/>
            <a:ext cx="293670" cy="369332"/>
          </a:xfrm>
          <a:prstGeom prst="rect">
            <a:avLst/>
          </a:prstGeom>
          <a:noFill/>
          <a:ln w="9525">
            <a:noFill/>
            <a:miter lim="800000"/>
            <a:headEnd/>
            <a:tailEnd/>
          </a:ln>
          <a:effectLst/>
        </p:spPr>
        <p:txBody>
          <a:bodyPr wrap="none">
            <a:spAutoFit/>
          </a:bodyPr>
          <a:lstStyle/>
          <a:p>
            <a:r>
              <a:rPr lang="en-US" dirty="0" smtClean="0">
                <a:solidFill>
                  <a:srgbClr val="FFFF00"/>
                </a:solidFill>
                <a:effectLst>
                  <a:outerShdw blurRad="38100" dist="38100" dir="2700000" algn="tl">
                    <a:srgbClr val="000000">
                      <a:alpha val="43137"/>
                    </a:srgbClr>
                  </a:outerShdw>
                </a:effectLst>
              </a:rPr>
              <a:t>S</a:t>
            </a:r>
            <a:endParaRPr lang="el-GR" dirty="0">
              <a:solidFill>
                <a:srgbClr val="FFFF00"/>
              </a:solidFill>
              <a:effectLst>
                <a:outerShdw blurRad="38100" dist="38100" dir="2700000" algn="tl">
                  <a:srgbClr val="000000">
                    <a:alpha val="43137"/>
                  </a:srgbClr>
                </a:outerShdw>
              </a:effectLst>
            </a:endParaRPr>
          </a:p>
        </p:txBody>
      </p:sp>
      <p:sp>
        <p:nvSpPr>
          <p:cNvPr id="45" name="Text Box 4"/>
          <p:cNvSpPr txBox="1">
            <a:spLocks noChangeArrowheads="1"/>
          </p:cNvSpPr>
          <p:nvPr/>
        </p:nvSpPr>
        <p:spPr bwMode="auto">
          <a:xfrm>
            <a:off x="7146924" y="1618858"/>
            <a:ext cx="1641796" cy="400110"/>
          </a:xfrm>
          <a:prstGeom prst="rect">
            <a:avLst/>
          </a:prstGeom>
          <a:noFill/>
          <a:ln w="9525">
            <a:noFill/>
            <a:miter lim="800000"/>
            <a:headEnd/>
            <a:tailEnd/>
          </a:ln>
          <a:effectLst/>
        </p:spPr>
        <p:txBody>
          <a:bodyPr wrap="none">
            <a:spAutoFit/>
          </a:bodyPr>
          <a:lstStyle/>
          <a:p>
            <a:pPr marL="263525" indent="-263525"/>
            <a:r>
              <a:rPr lang="en-US" sz="2000" dirty="0" smtClean="0"/>
              <a:t>SN</a:t>
            </a:r>
            <a:r>
              <a:rPr lang="el-GR" sz="2000" dirty="0" smtClean="0"/>
              <a:t>Β</a:t>
            </a:r>
            <a:r>
              <a:rPr lang="el-GR" sz="2000" dirty="0" smtClean="0"/>
              <a:t>: </a:t>
            </a:r>
            <a:r>
              <a:rPr lang="en-US" sz="2000" dirty="0" smtClean="0"/>
              <a:t>76</a:t>
            </a:r>
            <a:r>
              <a:rPr lang="el-GR" sz="2000" dirty="0" smtClean="0"/>
              <a:t>° (</a:t>
            </a:r>
            <a:r>
              <a:rPr lang="el-GR" sz="2000" dirty="0" smtClean="0"/>
              <a:t>80°)</a:t>
            </a:r>
            <a:endParaRPr lang="el-GR" sz="2000" dirty="0" smtClean="0"/>
          </a:p>
        </p:txBody>
      </p:sp>
      <p:sp>
        <p:nvSpPr>
          <p:cNvPr id="46" name="Text Box 4"/>
          <p:cNvSpPr txBox="1">
            <a:spLocks noChangeArrowheads="1"/>
          </p:cNvSpPr>
          <p:nvPr/>
        </p:nvSpPr>
        <p:spPr bwMode="auto">
          <a:xfrm>
            <a:off x="7146924" y="1269087"/>
            <a:ext cx="1709122" cy="400110"/>
          </a:xfrm>
          <a:prstGeom prst="rect">
            <a:avLst/>
          </a:prstGeom>
          <a:noFill/>
          <a:ln w="9525">
            <a:noFill/>
            <a:miter lim="800000"/>
            <a:headEnd/>
            <a:tailEnd/>
          </a:ln>
          <a:effectLst/>
        </p:spPr>
        <p:txBody>
          <a:bodyPr wrap="none">
            <a:spAutoFit/>
          </a:bodyPr>
          <a:lstStyle/>
          <a:p>
            <a:pPr marL="263525" indent="-263525"/>
            <a:r>
              <a:rPr lang="en-US" sz="2000" dirty="0" smtClean="0"/>
              <a:t>SNA</a:t>
            </a:r>
            <a:r>
              <a:rPr lang="el-GR" sz="2000" dirty="0" smtClean="0"/>
              <a:t>: </a:t>
            </a:r>
            <a:r>
              <a:rPr lang="en-US" sz="2000" dirty="0" smtClean="0"/>
              <a:t>80</a:t>
            </a:r>
            <a:r>
              <a:rPr lang="el-GR" sz="2000" dirty="0" smtClean="0"/>
              <a:t>° </a:t>
            </a:r>
            <a:r>
              <a:rPr lang="el-GR" sz="2000" dirty="0" smtClean="0"/>
              <a:t>(</a:t>
            </a:r>
            <a:r>
              <a:rPr lang="el-GR" sz="2000" dirty="0" smtClean="0"/>
              <a:t>82°)</a:t>
            </a:r>
            <a:endParaRPr lang="el-GR" sz="2000"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4945" y="489528"/>
            <a:ext cx="3723840" cy="369332"/>
          </a:xfrm>
          <a:prstGeom prst="rect">
            <a:avLst/>
          </a:prstGeom>
          <a:noFill/>
        </p:spPr>
        <p:txBody>
          <a:bodyPr wrap="none" rtlCol="0">
            <a:spAutoFit/>
          </a:bodyPr>
          <a:lstStyle/>
          <a:p>
            <a:r>
              <a:rPr lang="el-GR" dirty="0" smtClean="0"/>
              <a:t>Προβληματικά σημεία στη διάγνωση:</a:t>
            </a:r>
          </a:p>
        </p:txBody>
      </p:sp>
      <p:sp>
        <p:nvSpPr>
          <p:cNvPr id="3" name="TextBox 2"/>
          <p:cNvSpPr txBox="1"/>
          <p:nvPr/>
        </p:nvSpPr>
        <p:spPr>
          <a:xfrm>
            <a:off x="1574800" y="1334655"/>
            <a:ext cx="3738972" cy="2169825"/>
          </a:xfrm>
          <a:prstGeom prst="rect">
            <a:avLst/>
          </a:prstGeom>
          <a:noFill/>
        </p:spPr>
        <p:txBody>
          <a:bodyPr wrap="none" rtlCol="0">
            <a:spAutoFit/>
          </a:bodyPr>
          <a:lstStyle/>
          <a:p>
            <a:pPr>
              <a:lnSpc>
                <a:spcPct val="150000"/>
              </a:lnSpc>
            </a:pPr>
            <a:r>
              <a:rPr lang="el-GR" dirty="0" smtClean="0"/>
              <a:t>Ασυμμετρία προσώπου</a:t>
            </a:r>
          </a:p>
          <a:p>
            <a:pPr>
              <a:lnSpc>
                <a:spcPct val="150000"/>
              </a:lnSpc>
            </a:pPr>
            <a:r>
              <a:rPr lang="el-GR" dirty="0" err="1" smtClean="0"/>
              <a:t>Ετερόπλευρη</a:t>
            </a:r>
            <a:r>
              <a:rPr lang="el-GR" dirty="0" smtClean="0"/>
              <a:t> σταυροειδής σύγκλειση</a:t>
            </a:r>
          </a:p>
          <a:p>
            <a:pPr>
              <a:lnSpc>
                <a:spcPct val="150000"/>
              </a:lnSpc>
            </a:pPr>
            <a:r>
              <a:rPr lang="el-GR" dirty="0" smtClean="0"/>
              <a:t>Απόκλιση μέσης γραμμής</a:t>
            </a:r>
          </a:p>
          <a:p>
            <a:pPr>
              <a:lnSpc>
                <a:spcPct val="150000"/>
              </a:lnSpc>
            </a:pPr>
            <a:r>
              <a:rPr lang="el-GR" dirty="0" smtClean="0"/>
              <a:t>Διπλό περίγραμμα κάτω γνάθου</a:t>
            </a:r>
          </a:p>
          <a:p>
            <a:pPr>
              <a:lnSpc>
                <a:spcPct val="150000"/>
              </a:lnSpc>
            </a:pPr>
            <a:r>
              <a:rPr lang="el-GR" dirty="0" smtClean="0"/>
              <a:t>Αιτιολογία</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Στέλλα_F_contact_2.jpg"/>
          <p:cNvPicPr>
            <a:picLocks noChangeAspect="1"/>
          </p:cNvPicPr>
          <p:nvPr/>
        </p:nvPicPr>
        <p:blipFill>
          <a:blip r:embed="rId3"/>
          <a:stretch>
            <a:fillRect/>
          </a:stretch>
        </p:blipFill>
        <p:spPr>
          <a:xfrm>
            <a:off x="2502000" y="2656841"/>
            <a:ext cx="4140000" cy="2330337"/>
          </a:xfrm>
          <a:prstGeom prst="rect">
            <a:avLst/>
          </a:prstGeom>
        </p:spPr>
      </p:pic>
      <p:pic>
        <p:nvPicPr>
          <p:cNvPr id="10" name="Picture 9" descr="092018_F_closedHue_2.jpg"/>
          <p:cNvPicPr>
            <a:picLocks noChangeAspect="1"/>
          </p:cNvPicPr>
          <p:nvPr/>
        </p:nvPicPr>
        <p:blipFill>
          <a:blip r:embed="rId4"/>
          <a:stretch>
            <a:fillRect/>
          </a:stretch>
        </p:blipFill>
        <p:spPr>
          <a:xfrm>
            <a:off x="2502000" y="220816"/>
            <a:ext cx="4140000" cy="2330339"/>
          </a:xfrm>
          <a:prstGeom prst="rect">
            <a:avLst/>
          </a:prstGeo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6"/>
          <p:cNvGrpSpPr/>
          <p:nvPr/>
        </p:nvGrpSpPr>
        <p:grpSpPr>
          <a:xfrm>
            <a:off x="2115319" y="898409"/>
            <a:ext cx="4807923" cy="3566953"/>
            <a:chOff x="2115319" y="898409"/>
            <a:chExt cx="4807923" cy="3566953"/>
          </a:xfrm>
        </p:grpSpPr>
        <p:sp>
          <p:nvSpPr>
            <p:cNvPr id="161" name="Freeform 2"/>
            <p:cNvSpPr>
              <a:spLocks/>
            </p:cNvSpPr>
            <p:nvPr/>
          </p:nvSpPr>
          <p:spPr bwMode="auto">
            <a:xfrm>
              <a:off x="2115319" y="4061527"/>
              <a:ext cx="562575"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2" name="Freeform 3"/>
            <p:cNvSpPr>
              <a:spLocks/>
            </p:cNvSpPr>
            <p:nvPr/>
          </p:nvSpPr>
          <p:spPr bwMode="auto">
            <a:xfrm flipH="1">
              <a:off x="6360666" y="4104704"/>
              <a:ext cx="562576"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3" name="Group 401"/>
            <p:cNvGrpSpPr/>
            <p:nvPr/>
          </p:nvGrpSpPr>
          <p:grpSpPr>
            <a:xfrm>
              <a:off x="2413750" y="898409"/>
              <a:ext cx="4275826" cy="3493298"/>
              <a:chOff x="2413750" y="898409"/>
              <a:chExt cx="4275826" cy="3493298"/>
            </a:xfrm>
          </p:grpSpPr>
          <p:sp>
            <p:nvSpPr>
              <p:cNvPr id="165" name="Freeform 77"/>
              <p:cNvSpPr>
                <a:spLocks/>
              </p:cNvSpPr>
              <p:nvPr/>
            </p:nvSpPr>
            <p:spPr bwMode="auto">
              <a:xfrm>
                <a:off x="2413750" y="1327892"/>
                <a:ext cx="4275826" cy="3063815"/>
              </a:xfrm>
              <a:custGeom>
                <a:avLst/>
                <a:gdLst/>
                <a:ahLst/>
                <a:cxnLst>
                  <a:cxn ang="0">
                    <a:pos x="24" y="2635"/>
                  </a:cxn>
                  <a:cxn ang="0">
                    <a:pos x="98" y="2319"/>
                  </a:cxn>
                  <a:cxn ang="0">
                    <a:pos x="274" y="1882"/>
                  </a:cxn>
                  <a:cxn ang="0">
                    <a:pos x="405" y="1520"/>
                  </a:cxn>
                  <a:cxn ang="0">
                    <a:pos x="553" y="1353"/>
                  </a:cxn>
                  <a:cxn ang="0">
                    <a:pos x="795" y="1055"/>
                  </a:cxn>
                  <a:cxn ang="0">
                    <a:pos x="1269" y="600"/>
                  </a:cxn>
                  <a:cxn ang="0">
                    <a:pos x="1492" y="303"/>
                  </a:cxn>
                  <a:cxn ang="0">
                    <a:pos x="1863" y="43"/>
                  </a:cxn>
                  <a:cxn ang="0">
                    <a:pos x="2049" y="43"/>
                  </a:cxn>
                  <a:cxn ang="0">
                    <a:pos x="2374" y="256"/>
                  </a:cxn>
                  <a:cxn ang="0">
                    <a:pos x="2616" y="600"/>
                  </a:cxn>
                  <a:cxn ang="0">
                    <a:pos x="2922" y="925"/>
                  </a:cxn>
                  <a:cxn ang="0">
                    <a:pos x="3201" y="1278"/>
                  </a:cxn>
                  <a:cxn ang="0">
                    <a:pos x="3498" y="1613"/>
                  </a:cxn>
                  <a:cxn ang="0">
                    <a:pos x="3656" y="2003"/>
                  </a:cxn>
                  <a:cxn ang="0">
                    <a:pos x="3777" y="2365"/>
                  </a:cxn>
                  <a:cxn ang="0">
                    <a:pos x="3833" y="2616"/>
                  </a:cxn>
                  <a:cxn ang="0">
                    <a:pos x="3814" y="2737"/>
                  </a:cxn>
                  <a:cxn ang="0">
                    <a:pos x="3712" y="2830"/>
                  </a:cxn>
                  <a:cxn ang="0">
                    <a:pos x="3638" y="2830"/>
                  </a:cxn>
                  <a:cxn ang="0">
                    <a:pos x="3600" y="2681"/>
                  </a:cxn>
                  <a:cxn ang="0">
                    <a:pos x="3498" y="2347"/>
                  </a:cxn>
                  <a:cxn ang="0">
                    <a:pos x="3285" y="2031"/>
                  </a:cxn>
                  <a:cxn ang="0">
                    <a:pos x="3034" y="1752"/>
                  </a:cxn>
                  <a:cxn ang="0">
                    <a:pos x="2894" y="1436"/>
                  </a:cxn>
                  <a:cxn ang="0">
                    <a:pos x="2690" y="1167"/>
                  </a:cxn>
                  <a:cxn ang="0">
                    <a:pos x="2374" y="674"/>
                  </a:cxn>
                  <a:cxn ang="0">
                    <a:pos x="2077" y="563"/>
                  </a:cxn>
                  <a:cxn ang="0">
                    <a:pos x="1882" y="544"/>
                  </a:cxn>
                  <a:cxn ang="0">
                    <a:pos x="1547" y="656"/>
                  </a:cxn>
                  <a:cxn ang="0">
                    <a:pos x="1306" y="916"/>
                  </a:cxn>
                  <a:cxn ang="0">
                    <a:pos x="1101" y="1148"/>
                  </a:cxn>
                  <a:cxn ang="0">
                    <a:pos x="953" y="1390"/>
                  </a:cxn>
                  <a:cxn ang="0">
                    <a:pos x="804" y="1734"/>
                  </a:cxn>
                  <a:cxn ang="0">
                    <a:pos x="628" y="2022"/>
                  </a:cxn>
                  <a:cxn ang="0">
                    <a:pos x="414" y="2440"/>
                  </a:cxn>
                  <a:cxn ang="0">
                    <a:pos x="302" y="2672"/>
                  </a:cxn>
                  <a:cxn ang="0">
                    <a:pos x="200" y="2774"/>
                  </a:cxn>
                  <a:cxn ang="0">
                    <a:pos x="107" y="2821"/>
                  </a:cxn>
                  <a:cxn ang="0">
                    <a:pos x="14" y="2765"/>
                  </a:cxn>
                  <a:cxn ang="0">
                    <a:pos x="24" y="2635"/>
                  </a:cxn>
                </a:cxnLst>
                <a:rect l="0" t="0" r="r" b="b"/>
                <a:pathLst>
                  <a:path w="3839" h="2855">
                    <a:moveTo>
                      <a:pt x="24" y="2635"/>
                    </a:moveTo>
                    <a:cubicBezTo>
                      <a:pt x="38" y="2561"/>
                      <a:pt x="56" y="2444"/>
                      <a:pt x="98" y="2319"/>
                    </a:cubicBezTo>
                    <a:cubicBezTo>
                      <a:pt x="140" y="2194"/>
                      <a:pt x="223" y="2015"/>
                      <a:pt x="274" y="1882"/>
                    </a:cubicBezTo>
                    <a:cubicBezTo>
                      <a:pt x="325" y="1749"/>
                      <a:pt x="358" y="1608"/>
                      <a:pt x="405" y="1520"/>
                    </a:cubicBezTo>
                    <a:cubicBezTo>
                      <a:pt x="452" y="1432"/>
                      <a:pt x="488" y="1430"/>
                      <a:pt x="553" y="1353"/>
                    </a:cubicBezTo>
                    <a:cubicBezTo>
                      <a:pt x="618" y="1276"/>
                      <a:pt x="676" y="1180"/>
                      <a:pt x="795" y="1055"/>
                    </a:cubicBezTo>
                    <a:cubicBezTo>
                      <a:pt x="914" y="930"/>
                      <a:pt x="1153" y="725"/>
                      <a:pt x="1269" y="600"/>
                    </a:cubicBezTo>
                    <a:cubicBezTo>
                      <a:pt x="1385" y="475"/>
                      <a:pt x="1393" y="396"/>
                      <a:pt x="1492" y="303"/>
                    </a:cubicBezTo>
                    <a:cubicBezTo>
                      <a:pt x="1591" y="210"/>
                      <a:pt x="1770" y="86"/>
                      <a:pt x="1863" y="43"/>
                    </a:cubicBezTo>
                    <a:cubicBezTo>
                      <a:pt x="1956" y="0"/>
                      <a:pt x="1964" y="7"/>
                      <a:pt x="2049" y="43"/>
                    </a:cubicBezTo>
                    <a:cubicBezTo>
                      <a:pt x="2134" y="79"/>
                      <a:pt x="2280" y="163"/>
                      <a:pt x="2374" y="256"/>
                    </a:cubicBezTo>
                    <a:cubicBezTo>
                      <a:pt x="2468" y="349"/>
                      <a:pt x="2525" y="489"/>
                      <a:pt x="2616" y="600"/>
                    </a:cubicBezTo>
                    <a:cubicBezTo>
                      <a:pt x="2707" y="711"/>
                      <a:pt x="2825" y="812"/>
                      <a:pt x="2922" y="925"/>
                    </a:cubicBezTo>
                    <a:cubicBezTo>
                      <a:pt x="3019" y="1038"/>
                      <a:pt x="3105" y="1163"/>
                      <a:pt x="3201" y="1278"/>
                    </a:cubicBezTo>
                    <a:cubicBezTo>
                      <a:pt x="3297" y="1393"/>
                      <a:pt x="3422" y="1492"/>
                      <a:pt x="3498" y="1613"/>
                    </a:cubicBezTo>
                    <a:cubicBezTo>
                      <a:pt x="3574" y="1734"/>
                      <a:pt x="3610" y="1878"/>
                      <a:pt x="3656" y="2003"/>
                    </a:cubicBezTo>
                    <a:cubicBezTo>
                      <a:pt x="3702" y="2128"/>
                      <a:pt x="3748" y="2263"/>
                      <a:pt x="3777" y="2365"/>
                    </a:cubicBezTo>
                    <a:cubicBezTo>
                      <a:pt x="3806" y="2467"/>
                      <a:pt x="3827" y="2554"/>
                      <a:pt x="3833" y="2616"/>
                    </a:cubicBezTo>
                    <a:cubicBezTo>
                      <a:pt x="3839" y="2678"/>
                      <a:pt x="3834" y="2701"/>
                      <a:pt x="3814" y="2737"/>
                    </a:cubicBezTo>
                    <a:cubicBezTo>
                      <a:pt x="3794" y="2773"/>
                      <a:pt x="3741" y="2815"/>
                      <a:pt x="3712" y="2830"/>
                    </a:cubicBezTo>
                    <a:cubicBezTo>
                      <a:pt x="3683" y="2845"/>
                      <a:pt x="3657" y="2855"/>
                      <a:pt x="3638" y="2830"/>
                    </a:cubicBezTo>
                    <a:cubicBezTo>
                      <a:pt x="3619" y="2805"/>
                      <a:pt x="3623" y="2761"/>
                      <a:pt x="3600" y="2681"/>
                    </a:cubicBezTo>
                    <a:cubicBezTo>
                      <a:pt x="3577" y="2601"/>
                      <a:pt x="3551" y="2455"/>
                      <a:pt x="3498" y="2347"/>
                    </a:cubicBezTo>
                    <a:cubicBezTo>
                      <a:pt x="3445" y="2239"/>
                      <a:pt x="3362" y="2130"/>
                      <a:pt x="3285" y="2031"/>
                    </a:cubicBezTo>
                    <a:cubicBezTo>
                      <a:pt x="3208" y="1932"/>
                      <a:pt x="3099" y="1851"/>
                      <a:pt x="3034" y="1752"/>
                    </a:cubicBezTo>
                    <a:cubicBezTo>
                      <a:pt x="2969" y="1653"/>
                      <a:pt x="2951" y="1533"/>
                      <a:pt x="2894" y="1436"/>
                    </a:cubicBezTo>
                    <a:cubicBezTo>
                      <a:pt x="2837" y="1339"/>
                      <a:pt x="2777" y="1294"/>
                      <a:pt x="2690" y="1167"/>
                    </a:cubicBezTo>
                    <a:cubicBezTo>
                      <a:pt x="2603" y="1040"/>
                      <a:pt x="2476" y="775"/>
                      <a:pt x="2374" y="674"/>
                    </a:cubicBezTo>
                    <a:cubicBezTo>
                      <a:pt x="2272" y="573"/>
                      <a:pt x="2159" y="585"/>
                      <a:pt x="2077" y="563"/>
                    </a:cubicBezTo>
                    <a:cubicBezTo>
                      <a:pt x="1995" y="541"/>
                      <a:pt x="1970" y="529"/>
                      <a:pt x="1882" y="544"/>
                    </a:cubicBezTo>
                    <a:cubicBezTo>
                      <a:pt x="1794" y="559"/>
                      <a:pt x="1643" y="594"/>
                      <a:pt x="1547" y="656"/>
                    </a:cubicBezTo>
                    <a:cubicBezTo>
                      <a:pt x="1451" y="718"/>
                      <a:pt x="1380" y="834"/>
                      <a:pt x="1306" y="916"/>
                    </a:cubicBezTo>
                    <a:cubicBezTo>
                      <a:pt x="1232" y="998"/>
                      <a:pt x="1160" y="1069"/>
                      <a:pt x="1101" y="1148"/>
                    </a:cubicBezTo>
                    <a:cubicBezTo>
                      <a:pt x="1042" y="1227"/>
                      <a:pt x="1002" y="1292"/>
                      <a:pt x="953" y="1390"/>
                    </a:cubicBezTo>
                    <a:cubicBezTo>
                      <a:pt x="904" y="1488"/>
                      <a:pt x="858" y="1629"/>
                      <a:pt x="804" y="1734"/>
                    </a:cubicBezTo>
                    <a:cubicBezTo>
                      <a:pt x="750" y="1839"/>
                      <a:pt x="693" y="1904"/>
                      <a:pt x="628" y="2022"/>
                    </a:cubicBezTo>
                    <a:cubicBezTo>
                      <a:pt x="563" y="2140"/>
                      <a:pt x="468" y="2332"/>
                      <a:pt x="414" y="2440"/>
                    </a:cubicBezTo>
                    <a:cubicBezTo>
                      <a:pt x="360" y="2548"/>
                      <a:pt x="338" y="2616"/>
                      <a:pt x="302" y="2672"/>
                    </a:cubicBezTo>
                    <a:cubicBezTo>
                      <a:pt x="266" y="2728"/>
                      <a:pt x="232" y="2749"/>
                      <a:pt x="200" y="2774"/>
                    </a:cubicBezTo>
                    <a:cubicBezTo>
                      <a:pt x="168" y="2799"/>
                      <a:pt x="138" y="2823"/>
                      <a:pt x="107" y="2821"/>
                    </a:cubicBezTo>
                    <a:cubicBezTo>
                      <a:pt x="76" y="2819"/>
                      <a:pt x="28" y="2796"/>
                      <a:pt x="14" y="2765"/>
                    </a:cubicBezTo>
                    <a:cubicBezTo>
                      <a:pt x="0" y="2734"/>
                      <a:pt x="13" y="2714"/>
                      <a:pt x="24" y="2635"/>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4" name="Group 343"/>
              <p:cNvGrpSpPr/>
              <p:nvPr/>
            </p:nvGrpSpPr>
            <p:grpSpPr>
              <a:xfrm>
                <a:off x="3268901" y="898409"/>
                <a:ext cx="2561376" cy="1686653"/>
                <a:chOff x="3298637" y="898409"/>
                <a:chExt cx="2561376" cy="1686653"/>
              </a:xfrm>
              <a:noFill/>
            </p:grpSpPr>
            <p:grpSp>
              <p:nvGrpSpPr>
                <p:cNvPr id="5" name="Group 5"/>
                <p:cNvGrpSpPr>
                  <a:grpSpLocks/>
                </p:cNvGrpSpPr>
                <p:nvPr/>
              </p:nvGrpSpPr>
              <p:grpSpPr bwMode="auto">
                <a:xfrm rot="21223829" flipV="1">
                  <a:off x="5344893" y="2051618"/>
                  <a:ext cx="515120" cy="533444"/>
                  <a:chOff x="4176" y="302"/>
                  <a:chExt cx="1106" cy="1145"/>
                </a:xfrm>
                <a:grpFill/>
              </p:grpSpPr>
              <p:sp>
                <p:nvSpPr>
                  <p:cNvPr id="166" name="Freeform 6"/>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grpFill/>
                  <a:ln w="12700">
                    <a:solidFill>
                      <a:schemeClr val="tx2"/>
                    </a:solidFill>
                    <a:prstDash val="solid"/>
                    <a:round/>
                    <a:headEnd/>
                    <a:tailEnd/>
                  </a:ln>
                </p:spPr>
                <p:txBody>
                  <a:bodyPr/>
                  <a:lstStyle/>
                  <a:p>
                    <a:endParaRPr lang="el-GR"/>
                  </a:p>
                </p:txBody>
              </p:sp>
              <p:sp>
                <p:nvSpPr>
                  <p:cNvPr id="167" name="Freeform 7"/>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grpFill/>
                  <a:ln w="12700">
                    <a:solidFill>
                      <a:schemeClr val="tx2"/>
                    </a:solidFill>
                    <a:prstDash val="solid"/>
                    <a:round/>
                    <a:headEnd/>
                    <a:tailEnd/>
                  </a:ln>
                </p:spPr>
                <p:txBody>
                  <a:bodyPr/>
                  <a:lstStyle/>
                  <a:p>
                    <a:endParaRPr lang="el-GR"/>
                  </a:p>
                </p:txBody>
              </p:sp>
              <p:sp>
                <p:nvSpPr>
                  <p:cNvPr id="168" name="Freeform 8"/>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grpFill/>
                  <a:ln w="12700">
                    <a:solidFill>
                      <a:schemeClr val="tx2"/>
                    </a:solidFill>
                    <a:prstDash val="solid"/>
                    <a:round/>
                    <a:headEnd/>
                    <a:tailEnd/>
                  </a:ln>
                </p:spPr>
                <p:txBody>
                  <a:bodyPr/>
                  <a:lstStyle/>
                  <a:p>
                    <a:endParaRPr lang="el-GR"/>
                  </a:p>
                </p:txBody>
              </p:sp>
              <p:sp>
                <p:nvSpPr>
                  <p:cNvPr id="169" name="Freeform 9"/>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grpFill/>
                  <a:ln w="12700">
                    <a:solidFill>
                      <a:schemeClr val="tx2"/>
                    </a:solidFill>
                    <a:prstDash val="solid"/>
                    <a:round/>
                    <a:headEnd/>
                    <a:tailEnd/>
                  </a:ln>
                </p:spPr>
                <p:txBody>
                  <a:bodyPr/>
                  <a:lstStyle/>
                  <a:p>
                    <a:endParaRPr lang="el-GR"/>
                  </a:p>
                </p:txBody>
              </p:sp>
              <p:sp>
                <p:nvSpPr>
                  <p:cNvPr id="170" name="Freeform 10"/>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grpFill/>
                  <a:ln w="12700">
                    <a:solidFill>
                      <a:schemeClr val="tx2"/>
                    </a:solidFill>
                    <a:prstDash val="solid"/>
                    <a:round/>
                    <a:headEnd/>
                    <a:tailEnd/>
                  </a:ln>
                </p:spPr>
                <p:txBody>
                  <a:bodyPr/>
                  <a:lstStyle/>
                  <a:p>
                    <a:endParaRPr lang="el-GR"/>
                  </a:p>
                </p:txBody>
              </p:sp>
            </p:grpSp>
            <p:grpSp>
              <p:nvGrpSpPr>
                <p:cNvPr id="6" name="Group 11"/>
                <p:cNvGrpSpPr>
                  <a:grpSpLocks/>
                </p:cNvGrpSpPr>
                <p:nvPr/>
              </p:nvGrpSpPr>
              <p:grpSpPr bwMode="auto">
                <a:xfrm rot="231005" flipV="1">
                  <a:off x="3298637" y="2042022"/>
                  <a:ext cx="496117" cy="525979"/>
                  <a:chOff x="393" y="416"/>
                  <a:chExt cx="1083" cy="1148"/>
                </a:xfrm>
                <a:grpFill/>
              </p:grpSpPr>
              <p:sp>
                <p:nvSpPr>
                  <p:cNvPr id="172" name="Freeform 12"/>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grpFill/>
                  <a:ln w="12700">
                    <a:solidFill>
                      <a:schemeClr val="tx2"/>
                    </a:solidFill>
                    <a:prstDash val="solid"/>
                    <a:round/>
                    <a:headEnd/>
                    <a:tailEnd/>
                  </a:ln>
                </p:spPr>
                <p:txBody>
                  <a:bodyPr/>
                  <a:lstStyle/>
                  <a:p>
                    <a:endParaRPr lang="el-GR"/>
                  </a:p>
                </p:txBody>
              </p:sp>
              <p:sp>
                <p:nvSpPr>
                  <p:cNvPr id="173" name="Freeform 13"/>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grpFill/>
                  <a:ln w="12700">
                    <a:solidFill>
                      <a:schemeClr val="tx2"/>
                    </a:solidFill>
                    <a:prstDash val="solid"/>
                    <a:round/>
                    <a:headEnd/>
                    <a:tailEnd/>
                  </a:ln>
                </p:spPr>
                <p:txBody>
                  <a:bodyPr/>
                  <a:lstStyle/>
                  <a:p>
                    <a:endParaRPr lang="el-GR"/>
                  </a:p>
                </p:txBody>
              </p:sp>
              <p:sp>
                <p:nvSpPr>
                  <p:cNvPr id="174" name="Freeform 14"/>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grpFill/>
                  <a:ln w="12700">
                    <a:solidFill>
                      <a:schemeClr val="tx2"/>
                    </a:solidFill>
                    <a:prstDash val="solid"/>
                    <a:round/>
                    <a:headEnd/>
                    <a:tailEnd/>
                  </a:ln>
                </p:spPr>
                <p:txBody>
                  <a:bodyPr/>
                  <a:lstStyle/>
                  <a:p>
                    <a:endParaRPr lang="el-GR"/>
                  </a:p>
                </p:txBody>
              </p:sp>
              <p:sp>
                <p:nvSpPr>
                  <p:cNvPr id="175" name="Freeform 15"/>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grpFill/>
                  <a:ln w="12700">
                    <a:solidFill>
                      <a:schemeClr val="tx2"/>
                    </a:solidFill>
                    <a:prstDash val="solid"/>
                    <a:round/>
                    <a:headEnd/>
                    <a:tailEnd/>
                  </a:ln>
                </p:spPr>
                <p:txBody>
                  <a:bodyPr/>
                  <a:lstStyle/>
                  <a:p>
                    <a:endParaRPr lang="el-GR"/>
                  </a:p>
                </p:txBody>
              </p:sp>
              <p:sp>
                <p:nvSpPr>
                  <p:cNvPr id="176" name="Freeform 16"/>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grpFill/>
                  <a:ln w="12700">
                    <a:solidFill>
                      <a:schemeClr val="tx2"/>
                    </a:solidFill>
                    <a:prstDash val="solid"/>
                    <a:round/>
                    <a:headEnd/>
                    <a:tailEnd/>
                  </a:ln>
                </p:spPr>
                <p:txBody>
                  <a:bodyPr/>
                  <a:lstStyle/>
                  <a:p>
                    <a:endParaRPr lang="el-GR"/>
                  </a:p>
                </p:txBody>
              </p:sp>
            </p:grpSp>
            <p:grpSp>
              <p:nvGrpSpPr>
                <p:cNvPr id="7" name="Group 17"/>
                <p:cNvGrpSpPr>
                  <a:grpSpLocks/>
                </p:cNvGrpSpPr>
                <p:nvPr/>
              </p:nvGrpSpPr>
              <p:grpSpPr bwMode="auto">
                <a:xfrm rot="20697480" flipV="1">
                  <a:off x="5254963" y="1744230"/>
                  <a:ext cx="400423" cy="345449"/>
                  <a:chOff x="4118" y="1410"/>
                  <a:chExt cx="859" cy="741"/>
                </a:xfrm>
                <a:grpFill/>
              </p:grpSpPr>
              <p:sp>
                <p:nvSpPr>
                  <p:cNvPr id="184" name="Freeform 18"/>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grpFill/>
                  <a:ln w="12700">
                    <a:solidFill>
                      <a:schemeClr val="tx2"/>
                    </a:solidFill>
                    <a:prstDash val="solid"/>
                    <a:round/>
                    <a:headEnd/>
                    <a:tailEnd/>
                  </a:ln>
                </p:spPr>
                <p:txBody>
                  <a:bodyPr/>
                  <a:lstStyle/>
                  <a:p>
                    <a:endParaRPr lang="el-GR"/>
                  </a:p>
                </p:txBody>
              </p:sp>
              <p:sp>
                <p:nvSpPr>
                  <p:cNvPr id="237" name="Freeform 19"/>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grpFill/>
                  <a:ln w="12700">
                    <a:solidFill>
                      <a:schemeClr val="tx2"/>
                    </a:solidFill>
                    <a:prstDash val="solid"/>
                    <a:round/>
                    <a:headEnd/>
                    <a:tailEnd/>
                  </a:ln>
                </p:spPr>
                <p:txBody>
                  <a:bodyPr/>
                  <a:lstStyle/>
                  <a:p>
                    <a:endParaRPr lang="el-GR"/>
                  </a:p>
                </p:txBody>
              </p:sp>
              <p:sp>
                <p:nvSpPr>
                  <p:cNvPr id="238" name="Freeform 20"/>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grpFill/>
                  <a:ln w="12700">
                    <a:solidFill>
                      <a:schemeClr val="tx2"/>
                    </a:solidFill>
                    <a:prstDash val="solid"/>
                    <a:round/>
                    <a:headEnd/>
                    <a:tailEnd/>
                  </a:ln>
                </p:spPr>
                <p:txBody>
                  <a:bodyPr/>
                  <a:lstStyle/>
                  <a:p>
                    <a:endParaRPr lang="el-GR"/>
                  </a:p>
                </p:txBody>
              </p:sp>
            </p:grpSp>
            <p:grpSp>
              <p:nvGrpSpPr>
                <p:cNvPr id="8" name="Group 22"/>
                <p:cNvGrpSpPr>
                  <a:grpSpLocks/>
                </p:cNvGrpSpPr>
                <p:nvPr/>
              </p:nvGrpSpPr>
              <p:grpSpPr bwMode="auto">
                <a:xfrm rot="21540000" flipV="1">
                  <a:off x="5128393" y="1411012"/>
                  <a:ext cx="365131" cy="369203"/>
                  <a:chOff x="3962" y="2120"/>
                  <a:chExt cx="784" cy="791"/>
                </a:xfrm>
                <a:grpFill/>
              </p:grpSpPr>
              <p:sp>
                <p:nvSpPr>
                  <p:cNvPr id="241" name="Freeform 23"/>
                  <p:cNvSpPr>
                    <a:spLocks/>
                  </p:cNvSpPr>
                  <p:nvPr/>
                </p:nvSpPr>
                <p:spPr bwMode="auto">
                  <a:xfrm>
                    <a:off x="3962" y="2120"/>
                    <a:ext cx="784" cy="791"/>
                  </a:xfrm>
                  <a:custGeom>
                    <a:avLst/>
                    <a:gdLst/>
                    <a:ahLst/>
                    <a:cxnLst>
                      <a:cxn ang="0">
                        <a:pos x="388" y="11"/>
                      </a:cxn>
                      <a:cxn ang="0">
                        <a:pos x="474" y="28"/>
                      </a:cxn>
                      <a:cxn ang="0">
                        <a:pos x="547" y="51"/>
                      </a:cxn>
                      <a:cxn ang="0">
                        <a:pos x="610" y="79"/>
                      </a:cxn>
                      <a:cxn ang="0">
                        <a:pos x="660" y="111"/>
                      </a:cxn>
                      <a:cxn ang="0">
                        <a:pos x="703" y="154"/>
                      </a:cxn>
                      <a:cxn ang="0">
                        <a:pos x="733" y="207"/>
                      </a:cxn>
                      <a:cxn ang="0">
                        <a:pos x="758" y="267"/>
                      </a:cxn>
                      <a:cxn ang="0">
                        <a:pos x="774" y="333"/>
                      </a:cxn>
                      <a:cxn ang="0">
                        <a:pos x="781" y="393"/>
                      </a:cxn>
                      <a:cxn ang="0">
                        <a:pos x="784" y="456"/>
                      </a:cxn>
                      <a:cxn ang="0">
                        <a:pos x="779" y="519"/>
                      </a:cxn>
                      <a:cxn ang="0">
                        <a:pos x="766" y="582"/>
                      </a:cxn>
                      <a:cxn ang="0">
                        <a:pos x="743" y="638"/>
                      </a:cxn>
                      <a:cxn ang="0">
                        <a:pos x="711" y="690"/>
                      </a:cxn>
                      <a:cxn ang="0">
                        <a:pos x="665" y="733"/>
                      </a:cxn>
                      <a:cxn ang="0">
                        <a:pos x="617" y="761"/>
                      </a:cxn>
                      <a:cxn ang="0">
                        <a:pos x="577" y="779"/>
                      </a:cxn>
                      <a:cxn ang="0">
                        <a:pos x="537" y="789"/>
                      </a:cxn>
                      <a:cxn ang="0">
                        <a:pos x="496" y="791"/>
                      </a:cxn>
                      <a:cxn ang="0">
                        <a:pos x="436" y="789"/>
                      </a:cxn>
                      <a:cxn ang="0">
                        <a:pos x="358" y="766"/>
                      </a:cxn>
                      <a:cxn ang="0">
                        <a:pos x="282" y="731"/>
                      </a:cxn>
                      <a:cxn ang="0">
                        <a:pos x="214" y="680"/>
                      </a:cxn>
                      <a:cxn ang="0">
                        <a:pos x="151" y="622"/>
                      </a:cxn>
                      <a:cxn ang="0">
                        <a:pos x="96" y="559"/>
                      </a:cxn>
                      <a:cxn ang="0">
                        <a:pos x="56" y="504"/>
                      </a:cxn>
                      <a:cxn ang="0">
                        <a:pos x="30" y="456"/>
                      </a:cxn>
                      <a:cxn ang="0">
                        <a:pos x="13" y="406"/>
                      </a:cxn>
                      <a:cxn ang="0">
                        <a:pos x="3" y="358"/>
                      </a:cxn>
                      <a:cxn ang="0">
                        <a:pos x="0" y="313"/>
                      </a:cxn>
                      <a:cxn ang="0">
                        <a:pos x="3" y="265"/>
                      </a:cxn>
                      <a:cxn ang="0">
                        <a:pos x="10" y="222"/>
                      </a:cxn>
                      <a:cxn ang="0">
                        <a:pos x="25" y="179"/>
                      </a:cxn>
                      <a:cxn ang="0">
                        <a:pos x="46" y="141"/>
                      </a:cxn>
                      <a:cxn ang="0">
                        <a:pos x="71" y="106"/>
                      </a:cxn>
                      <a:cxn ang="0">
                        <a:pos x="101" y="76"/>
                      </a:cxn>
                      <a:cxn ang="0">
                        <a:pos x="136" y="48"/>
                      </a:cxn>
                      <a:cxn ang="0">
                        <a:pos x="174" y="28"/>
                      </a:cxn>
                      <a:cxn ang="0">
                        <a:pos x="219" y="13"/>
                      </a:cxn>
                      <a:cxn ang="0">
                        <a:pos x="265" y="3"/>
                      </a:cxn>
                      <a:cxn ang="0">
                        <a:pos x="315" y="0"/>
                      </a:cxn>
                    </a:cxnLst>
                    <a:rect l="0" t="0" r="r" b="b"/>
                    <a:pathLst>
                      <a:path w="784" h="791">
                        <a:moveTo>
                          <a:pt x="340" y="3"/>
                        </a:moveTo>
                        <a:lnTo>
                          <a:pt x="388" y="11"/>
                        </a:lnTo>
                        <a:lnTo>
                          <a:pt x="433" y="18"/>
                        </a:lnTo>
                        <a:lnTo>
                          <a:pt x="474" y="28"/>
                        </a:lnTo>
                        <a:lnTo>
                          <a:pt x="512" y="38"/>
                        </a:lnTo>
                        <a:lnTo>
                          <a:pt x="547" y="51"/>
                        </a:lnTo>
                        <a:lnTo>
                          <a:pt x="580" y="63"/>
                        </a:lnTo>
                        <a:lnTo>
                          <a:pt x="610" y="79"/>
                        </a:lnTo>
                        <a:lnTo>
                          <a:pt x="638" y="94"/>
                        </a:lnTo>
                        <a:lnTo>
                          <a:pt x="660" y="111"/>
                        </a:lnTo>
                        <a:lnTo>
                          <a:pt x="683" y="131"/>
                        </a:lnTo>
                        <a:lnTo>
                          <a:pt x="703" y="154"/>
                        </a:lnTo>
                        <a:lnTo>
                          <a:pt x="721" y="179"/>
                        </a:lnTo>
                        <a:lnTo>
                          <a:pt x="733" y="207"/>
                        </a:lnTo>
                        <a:lnTo>
                          <a:pt x="748" y="235"/>
                        </a:lnTo>
                        <a:lnTo>
                          <a:pt x="758" y="267"/>
                        </a:lnTo>
                        <a:lnTo>
                          <a:pt x="766" y="303"/>
                        </a:lnTo>
                        <a:lnTo>
                          <a:pt x="774" y="333"/>
                        </a:lnTo>
                        <a:lnTo>
                          <a:pt x="779" y="363"/>
                        </a:lnTo>
                        <a:lnTo>
                          <a:pt x="781" y="393"/>
                        </a:lnTo>
                        <a:lnTo>
                          <a:pt x="784" y="424"/>
                        </a:lnTo>
                        <a:lnTo>
                          <a:pt x="784" y="456"/>
                        </a:lnTo>
                        <a:lnTo>
                          <a:pt x="784" y="489"/>
                        </a:lnTo>
                        <a:lnTo>
                          <a:pt x="779" y="519"/>
                        </a:lnTo>
                        <a:lnTo>
                          <a:pt x="774" y="552"/>
                        </a:lnTo>
                        <a:lnTo>
                          <a:pt x="766" y="582"/>
                        </a:lnTo>
                        <a:lnTo>
                          <a:pt x="756" y="610"/>
                        </a:lnTo>
                        <a:lnTo>
                          <a:pt x="743" y="638"/>
                        </a:lnTo>
                        <a:lnTo>
                          <a:pt x="728" y="665"/>
                        </a:lnTo>
                        <a:lnTo>
                          <a:pt x="711" y="690"/>
                        </a:lnTo>
                        <a:lnTo>
                          <a:pt x="690" y="713"/>
                        </a:lnTo>
                        <a:lnTo>
                          <a:pt x="665" y="733"/>
                        </a:lnTo>
                        <a:lnTo>
                          <a:pt x="640" y="751"/>
                        </a:lnTo>
                        <a:lnTo>
                          <a:pt x="617" y="761"/>
                        </a:lnTo>
                        <a:lnTo>
                          <a:pt x="597" y="771"/>
                        </a:lnTo>
                        <a:lnTo>
                          <a:pt x="577" y="779"/>
                        </a:lnTo>
                        <a:lnTo>
                          <a:pt x="557" y="784"/>
                        </a:lnTo>
                        <a:lnTo>
                          <a:pt x="537" y="789"/>
                        </a:lnTo>
                        <a:lnTo>
                          <a:pt x="517" y="791"/>
                        </a:lnTo>
                        <a:lnTo>
                          <a:pt x="496" y="791"/>
                        </a:lnTo>
                        <a:lnTo>
                          <a:pt x="476" y="791"/>
                        </a:lnTo>
                        <a:lnTo>
                          <a:pt x="436" y="789"/>
                        </a:lnTo>
                        <a:lnTo>
                          <a:pt x="396" y="779"/>
                        </a:lnTo>
                        <a:lnTo>
                          <a:pt x="358" y="766"/>
                        </a:lnTo>
                        <a:lnTo>
                          <a:pt x="320" y="751"/>
                        </a:lnTo>
                        <a:lnTo>
                          <a:pt x="282" y="731"/>
                        </a:lnTo>
                        <a:lnTo>
                          <a:pt x="247" y="708"/>
                        </a:lnTo>
                        <a:lnTo>
                          <a:pt x="214" y="680"/>
                        </a:lnTo>
                        <a:lnTo>
                          <a:pt x="182" y="653"/>
                        </a:lnTo>
                        <a:lnTo>
                          <a:pt x="151" y="622"/>
                        </a:lnTo>
                        <a:lnTo>
                          <a:pt x="124" y="592"/>
                        </a:lnTo>
                        <a:lnTo>
                          <a:pt x="96" y="559"/>
                        </a:lnTo>
                        <a:lnTo>
                          <a:pt x="73" y="527"/>
                        </a:lnTo>
                        <a:lnTo>
                          <a:pt x="56" y="504"/>
                        </a:lnTo>
                        <a:lnTo>
                          <a:pt x="43" y="479"/>
                        </a:lnTo>
                        <a:lnTo>
                          <a:pt x="30" y="456"/>
                        </a:lnTo>
                        <a:lnTo>
                          <a:pt x="23" y="431"/>
                        </a:lnTo>
                        <a:lnTo>
                          <a:pt x="13" y="406"/>
                        </a:lnTo>
                        <a:lnTo>
                          <a:pt x="8" y="383"/>
                        </a:lnTo>
                        <a:lnTo>
                          <a:pt x="3" y="358"/>
                        </a:lnTo>
                        <a:lnTo>
                          <a:pt x="0" y="335"/>
                        </a:lnTo>
                        <a:lnTo>
                          <a:pt x="0" y="313"/>
                        </a:lnTo>
                        <a:lnTo>
                          <a:pt x="0" y="288"/>
                        </a:lnTo>
                        <a:lnTo>
                          <a:pt x="3" y="265"/>
                        </a:lnTo>
                        <a:lnTo>
                          <a:pt x="5" y="242"/>
                        </a:lnTo>
                        <a:lnTo>
                          <a:pt x="10" y="222"/>
                        </a:lnTo>
                        <a:lnTo>
                          <a:pt x="18" y="199"/>
                        </a:lnTo>
                        <a:lnTo>
                          <a:pt x="25" y="179"/>
                        </a:lnTo>
                        <a:lnTo>
                          <a:pt x="35" y="162"/>
                        </a:lnTo>
                        <a:lnTo>
                          <a:pt x="46" y="141"/>
                        </a:lnTo>
                        <a:lnTo>
                          <a:pt x="58" y="124"/>
                        </a:lnTo>
                        <a:lnTo>
                          <a:pt x="71" y="106"/>
                        </a:lnTo>
                        <a:lnTo>
                          <a:pt x="86" y="91"/>
                        </a:lnTo>
                        <a:lnTo>
                          <a:pt x="101" y="76"/>
                        </a:lnTo>
                        <a:lnTo>
                          <a:pt x="119" y="61"/>
                        </a:lnTo>
                        <a:lnTo>
                          <a:pt x="136" y="48"/>
                        </a:lnTo>
                        <a:lnTo>
                          <a:pt x="154" y="38"/>
                        </a:lnTo>
                        <a:lnTo>
                          <a:pt x="174" y="28"/>
                        </a:lnTo>
                        <a:lnTo>
                          <a:pt x="197" y="21"/>
                        </a:lnTo>
                        <a:lnTo>
                          <a:pt x="219" y="13"/>
                        </a:lnTo>
                        <a:lnTo>
                          <a:pt x="242" y="8"/>
                        </a:lnTo>
                        <a:lnTo>
                          <a:pt x="265" y="3"/>
                        </a:lnTo>
                        <a:lnTo>
                          <a:pt x="290" y="0"/>
                        </a:lnTo>
                        <a:lnTo>
                          <a:pt x="315" y="0"/>
                        </a:lnTo>
                        <a:lnTo>
                          <a:pt x="340" y="3"/>
                        </a:lnTo>
                      </a:path>
                    </a:pathLst>
                  </a:custGeom>
                  <a:grpFill/>
                  <a:ln w="12700">
                    <a:solidFill>
                      <a:schemeClr val="tx2"/>
                    </a:solidFill>
                    <a:prstDash val="solid"/>
                    <a:round/>
                    <a:headEnd/>
                    <a:tailEnd/>
                  </a:ln>
                </p:spPr>
                <p:txBody>
                  <a:bodyPr/>
                  <a:lstStyle/>
                  <a:p>
                    <a:endParaRPr lang="el-GR"/>
                  </a:p>
                </p:txBody>
              </p:sp>
              <p:sp>
                <p:nvSpPr>
                  <p:cNvPr id="242" name="Freeform 24"/>
                  <p:cNvSpPr>
                    <a:spLocks/>
                  </p:cNvSpPr>
                  <p:nvPr/>
                </p:nvSpPr>
                <p:spPr bwMode="auto">
                  <a:xfrm>
                    <a:off x="4242" y="2347"/>
                    <a:ext cx="267" cy="363"/>
                  </a:xfrm>
                  <a:custGeom>
                    <a:avLst/>
                    <a:gdLst/>
                    <a:ahLst/>
                    <a:cxnLst>
                      <a:cxn ang="0">
                        <a:pos x="267" y="0"/>
                      </a:cxn>
                      <a:cxn ang="0">
                        <a:pos x="204" y="10"/>
                      </a:cxn>
                      <a:cxn ang="0">
                        <a:pos x="151" y="23"/>
                      </a:cxn>
                      <a:cxn ang="0">
                        <a:pos x="128" y="28"/>
                      </a:cxn>
                      <a:cxn ang="0">
                        <a:pos x="108" y="35"/>
                      </a:cxn>
                      <a:cxn ang="0">
                        <a:pos x="91" y="43"/>
                      </a:cxn>
                      <a:cxn ang="0">
                        <a:pos x="73" y="53"/>
                      </a:cxn>
                      <a:cxn ang="0">
                        <a:pos x="58" y="61"/>
                      </a:cxn>
                      <a:cxn ang="0">
                        <a:pos x="45" y="71"/>
                      </a:cxn>
                      <a:cxn ang="0">
                        <a:pos x="35" y="81"/>
                      </a:cxn>
                      <a:cxn ang="0">
                        <a:pos x="28" y="91"/>
                      </a:cxn>
                      <a:cxn ang="0">
                        <a:pos x="20" y="101"/>
                      </a:cxn>
                      <a:cxn ang="0">
                        <a:pos x="12" y="113"/>
                      </a:cxn>
                      <a:cxn ang="0">
                        <a:pos x="7" y="123"/>
                      </a:cxn>
                      <a:cxn ang="0">
                        <a:pos x="5" y="136"/>
                      </a:cxn>
                      <a:cxn ang="0">
                        <a:pos x="0" y="161"/>
                      </a:cxn>
                      <a:cxn ang="0">
                        <a:pos x="0" y="189"/>
                      </a:cxn>
                      <a:cxn ang="0">
                        <a:pos x="2" y="214"/>
                      </a:cxn>
                      <a:cxn ang="0">
                        <a:pos x="5" y="244"/>
                      </a:cxn>
                      <a:cxn ang="0">
                        <a:pos x="15" y="302"/>
                      </a:cxn>
                      <a:cxn ang="0">
                        <a:pos x="20" y="363"/>
                      </a:cxn>
                    </a:cxnLst>
                    <a:rect l="0" t="0" r="r" b="b"/>
                    <a:pathLst>
                      <a:path w="267" h="363">
                        <a:moveTo>
                          <a:pt x="267" y="0"/>
                        </a:moveTo>
                        <a:lnTo>
                          <a:pt x="204" y="10"/>
                        </a:lnTo>
                        <a:lnTo>
                          <a:pt x="151" y="23"/>
                        </a:lnTo>
                        <a:lnTo>
                          <a:pt x="128" y="28"/>
                        </a:lnTo>
                        <a:lnTo>
                          <a:pt x="108" y="35"/>
                        </a:lnTo>
                        <a:lnTo>
                          <a:pt x="91" y="43"/>
                        </a:lnTo>
                        <a:lnTo>
                          <a:pt x="73" y="53"/>
                        </a:lnTo>
                        <a:lnTo>
                          <a:pt x="58" y="61"/>
                        </a:lnTo>
                        <a:lnTo>
                          <a:pt x="45" y="71"/>
                        </a:lnTo>
                        <a:lnTo>
                          <a:pt x="35" y="81"/>
                        </a:lnTo>
                        <a:lnTo>
                          <a:pt x="28" y="91"/>
                        </a:lnTo>
                        <a:lnTo>
                          <a:pt x="20" y="101"/>
                        </a:lnTo>
                        <a:lnTo>
                          <a:pt x="12" y="113"/>
                        </a:lnTo>
                        <a:lnTo>
                          <a:pt x="7" y="123"/>
                        </a:lnTo>
                        <a:lnTo>
                          <a:pt x="5" y="136"/>
                        </a:lnTo>
                        <a:lnTo>
                          <a:pt x="0" y="161"/>
                        </a:lnTo>
                        <a:lnTo>
                          <a:pt x="0" y="189"/>
                        </a:lnTo>
                        <a:lnTo>
                          <a:pt x="2" y="214"/>
                        </a:lnTo>
                        <a:lnTo>
                          <a:pt x="5" y="244"/>
                        </a:lnTo>
                        <a:lnTo>
                          <a:pt x="15" y="302"/>
                        </a:lnTo>
                        <a:lnTo>
                          <a:pt x="20" y="363"/>
                        </a:lnTo>
                      </a:path>
                    </a:pathLst>
                  </a:custGeom>
                  <a:grpFill/>
                  <a:ln w="12700">
                    <a:solidFill>
                      <a:schemeClr val="tx2"/>
                    </a:solidFill>
                    <a:prstDash val="solid"/>
                    <a:round/>
                    <a:headEnd/>
                    <a:tailEnd/>
                  </a:ln>
                </p:spPr>
                <p:txBody>
                  <a:bodyPr/>
                  <a:lstStyle/>
                  <a:p>
                    <a:endParaRPr lang="el-GR"/>
                  </a:p>
                </p:txBody>
              </p:sp>
              <p:sp>
                <p:nvSpPr>
                  <p:cNvPr id="243" name="Freeform 25"/>
                  <p:cNvSpPr>
                    <a:spLocks/>
                  </p:cNvSpPr>
                  <p:nvPr/>
                </p:nvSpPr>
                <p:spPr bwMode="auto">
                  <a:xfrm>
                    <a:off x="4111" y="2246"/>
                    <a:ext cx="257" cy="396"/>
                  </a:xfrm>
                  <a:custGeom>
                    <a:avLst/>
                    <a:gdLst/>
                    <a:ahLst/>
                    <a:cxnLst>
                      <a:cxn ang="0">
                        <a:pos x="237" y="0"/>
                      </a:cxn>
                      <a:cxn ang="0">
                        <a:pos x="244" y="33"/>
                      </a:cxn>
                      <a:cxn ang="0">
                        <a:pos x="254" y="68"/>
                      </a:cxn>
                      <a:cxn ang="0">
                        <a:pos x="257" y="78"/>
                      </a:cxn>
                      <a:cxn ang="0">
                        <a:pos x="257" y="86"/>
                      </a:cxn>
                      <a:cxn ang="0">
                        <a:pos x="257" y="94"/>
                      </a:cxn>
                      <a:cxn ang="0">
                        <a:pos x="254" y="104"/>
                      </a:cxn>
                      <a:cxn ang="0">
                        <a:pos x="249" y="111"/>
                      </a:cxn>
                      <a:cxn ang="0">
                        <a:pos x="244" y="119"/>
                      </a:cxn>
                      <a:cxn ang="0">
                        <a:pos x="234" y="129"/>
                      </a:cxn>
                      <a:cxn ang="0">
                        <a:pos x="224" y="136"/>
                      </a:cxn>
                      <a:cxn ang="0">
                        <a:pos x="201" y="151"/>
                      </a:cxn>
                      <a:cxn ang="0">
                        <a:pos x="181" y="169"/>
                      </a:cxn>
                      <a:cxn ang="0">
                        <a:pos x="166" y="187"/>
                      </a:cxn>
                      <a:cxn ang="0">
                        <a:pos x="153" y="207"/>
                      </a:cxn>
                      <a:cxn ang="0">
                        <a:pos x="143" y="232"/>
                      </a:cxn>
                      <a:cxn ang="0">
                        <a:pos x="136" y="257"/>
                      </a:cxn>
                      <a:cxn ang="0">
                        <a:pos x="131" y="290"/>
                      </a:cxn>
                      <a:cxn ang="0">
                        <a:pos x="128" y="325"/>
                      </a:cxn>
                      <a:cxn ang="0">
                        <a:pos x="126" y="335"/>
                      </a:cxn>
                      <a:cxn ang="0">
                        <a:pos x="123" y="345"/>
                      </a:cxn>
                      <a:cxn ang="0">
                        <a:pos x="118" y="350"/>
                      </a:cxn>
                      <a:cxn ang="0">
                        <a:pos x="113" y="358"/>
                      </a:cxn>
                      <a:cxn ang="0">
                        <a:pos x="98" y="365"/>
                      </a:cxn>
                      <a:cxn ang="0">
                        <a:pos x="80" y="373"/>
                      </a:cxn>
                      <a:cxn ang="0">
                        <a:pos x="38" y="383"/>
                      </a:cxn>
                      <a:cxn ang="0">
                        <a:pos x="0" y="396"/>
                      </a:cxn>
                    </a:cxnLst>
                    <a:rect l="0" t="0" r="r" b="b"/>
                    <a:pathLst>
                      <a:path w="257" h="396">
                        <a:moveTo>
                          <a:pt x="237" y="0"/>
                        </a:moveTo>
                        <a:lnTo>
                          <a:pt x="244" y="33"/>
                        </a:lnTo>
                        <a:lnTo>
                          <a:pt x="254" y="68"/>
                        </a:lnTo>
                        <a:lnTo>
                          <a:pt x="257" y="78"/>
                        </a:lnTo>
                        <a:lnTo>
                          <a:pt x="257" y="86"/>
                        </a:lnTo>
                        <a:lnTo>
                          <a:pt x="257" y="94"/>
                        </a:lnTo>
                        <a:lnTo>
                          <a:pt x="254" y="104"/>
                        </a:lnTo>
                        <a:lnTo>
                          <a:pt x="249" y="111"/>
                        </a:lnTo>
                        <a:lnTo>
                          <a:pt x="244" y="119"/>
                        </a:lnTo>
                        <a:lnTo>
                          <a:pt x="234" y="129"/>
                        </a:lnTo>
                        <a:lnTo>
                          <a:pt x="224" y="136"/>
                        </a:lnTo>
                        <a:lnTo>
                          <a:pt x="201" y="151"/>
                        </a:lnTo>
                        <a:lnTo>
                          <a:pt x="181" y="169"/>
                        </a:lnTo>
                        <a:lnTo>
                          <a:pt x="166" y="187"/>
                        </a:lnTo>
                        <a:lnTo>
                          <a:pt x="153" y="207"/>
                        </a:lnTo>
                        <a:lnTo>
                          <a:pt x="143" y="232"/>
                        </a:lnTo>
                        <a:lnTo>
                          <a:pt x="136" y="257"/>
                        </a:lnTo>
                        <a:lnTo>
                          <a:pt x="131" y="290"/>
                        </a:lnTo>
                        <a:lnTo>
                          <a:pt x="128" y="325"/>
                        </a:lnTo>
                        <a:lnTo>
                          <a:pt x="126" y="335"/>
                        </a:lnTo>
                        <a:lnTo>
                          <a:pt x="123" y="345"/>
                        </a:lnTo>
                        <a:lnTo>
                          <a:pt x="118" y="350"/>
                        </a:lnTo>
                        <a:lnTo>
                          <a:pt x="113" y="358"/>
                        </a:lnTo>
                        <a:lnTo>
                          <a:pt x="98" y="365"/>
                        </a:lnTo>
                        <a:lnTo>
                          <a:pt x="80" y="373"/>
                        </a:lnTo>
                        <a:lnTo>
                          <a:pt x="38" y="383"/>
                        </a:lnTo>
                        <a:lnTo>
                          <a:pt x="0" y="396"/>
                        </a:lnTo>
                      </a:path>
                    </a:pathLst>
                  </a:custGeom>
                  <a:grpFill/>
                  <a:ln w="12700">
                    <a:solidFill>
                      <a:schemeClr val="tx2"/>
                    </a:solidFill>
                    <a:prstDash val="solid"/>
                    <a:round/>
                    <a:headEnd/>
                    <a:tailEnd/>
                  </a:ln>
                </p:spPr>
                <p:txBody>
                  <a:bodyPr/>
                  <a:lstStyle/>
                  <a:p>
                    <a:endParaRPr lang="el-GR"/>
                  </a:p>
                </p:txBody>
              </p:sp>
            </p:grpSp>
            <p:grpSp>
              <p:nvGrpSpPr>
                <p:cNvPr id="9" name="Group 26"/>
                <p:cNvGrpSpPr>
                  <a:grpSpLocks/>
                </p:cNvGrpSpPr>
                <p:nvPr/>
              </p:nvGrpSpPr>
              <p:grpSpPr bwMode="auto">
                <a:xfrm rot="21540000" flipV="1">
                  <a:off x="3704750" y="1386797"/>
                  <a:ext cx="383456" cy="373275"/>
                  <a:chOff x="1017" y="2259"/>
                  <a:chExt cx="794" cy="773"/>
                </a:xfrm>
                <a:grpFill/>
              </p:grpSpPr>
              <p:sp>
                <p:nvSpPr>
                  <p:cNvPr id="245" name="Freeform 27"/>
                  <p:cNvSpPr>
                    <a:spLocks/>
                  </p:cNvSpPr>
                  <p:nvPr/>
                </p:nvSpPr>
                <p:spPr bwMode="auto">
                  <a:xfrm>
                    <a:off x="1017" y="2259"/>
                    <a:ext cx="794" cy="773"/>
                  </a:xfrm>
                  <a:custGeom>
                    <a:avLst/>
                    <a:gdLst/>
                    <a:ahLst/>
                    <a:cxnLst>
                      <a:cxn ang="0">
                        <a:pos x="733" y="519"/>
                      </a:cxn>
                      <a:cxn ang="0">
                        <a:pos x="688" y="592"/>
                      </a:cxn>
                      <a:cxn ang="0">
                        <a:pos x="638" y="652"/>
                      </a:cxn>
                      <a:cxn ang="0">
                        <a:pos x="590" y="700"/>
                      </a:cxn>
                      <a:cxn ang="0">
                        <a:pos x="537" y="735"/>
                      </a:cxn>
                      <a:cxn ang="0">
                        <a:pos x="481" y="758"/>
                      </a:cxn>
                      <a:cxn ang="0">
                        <a:pos x="421" y="771"/>
                      </a:cxn>
                      <a:cxn ang="0">
                        <a:pos x="353" y="771"/>
                      </a:cxn>
                      <a:cxn ang="0">
                        <a:pos x="290" y="760"/>
                      </a:cxn>
                      <a:cxn ang="0">
                        <a:pos x="235" y="745"/>
                      </a:cxn>
                      <a:cxn ang="0">
                        <a:pos x="182" y="723"/>
                      </a:cxn>
                      <a:cxn ang="0">
                        <a:pos x="134" y="692"/>
                      </a:cxn>
                      <a:cxn ang="0">
                        <a:pos x="94" y="657"/>
                      </a:cxn>
                      <a:cxn ang="0">
                        <a:pos x="58" y="612"/>
                      </a:cxn>
                      <a:cxn ang="0">
                        <a:pos x="31" y="562"/>
                      </a:cxn>
                      <a:cxn ang="0">
                        <a:pos x="10" y="501"/>
                      </a:cxn>
                      <a:cxn ang="0">
                        <a:pos x="0" y="423"/>
                      </a:cxn>
                      <a:cxn ang="0">
                        <a:pos x="5" y="340"/>
                      </a:cxn>
                      <a:cxn ang="0">
                        <a:pos x="28" y="264"/>
                      </a:cxn>
                      <a:cxn ang="0">
                        <a:pos x="66" y="196"/>
                      </a:cxn>
                      <a:cxn ang="0">
                        <a:pos x="116" y="138"/>
                      </a:cxn>
                      <a:cxn ang="0">
                        <a:pos x="177" y="91"/>
                      </a:cxn>
                      <a:cxn ang="0">
                        <a:pos x="245" y="53"/>
                      </a:cxn>
                      <a:cxn ang="0">
                        <a:pos x="318" y="23"/>
                      </a:cxn>
                      <a:cxn ang="0">
                        <a:pos x="386" y="5"/>
                      </a:cxn>
                      <a:cxn ang="0">
                        <a:pos x="439" y="0"/>
                      </a:cxn>
                      <a:cxn ang="0">
                        <a:pos x="492" y="2"/>
                      </a:cxn>
                      <a:cxn ang="0">
                        <a:pos x="539" y="10"/>
                      </a:cxn>
                      <a:cxn ang="0">
                        <a:pos x="585" y="25"/>
                      </a:cxn>
                      <a:cxn ang="0">
                        <a:pos x="628" y="48"/>
                      </a:cxn>
                      <a:cxn ang="0">
                        <a:pos x="668" y="73"/>
                      </a:cxn>
                      <a:cxn ang="0">
                        <a:pos x="701" y="103"/>
                      </a:cxn>
                      <a:cxn ang="0">
                        <a:pos x="731" y="138"/>
                      </a:cxn>
                      <a:cxn ang="0">
                        <a:pos x="756" y="176"/>
                      </a:cxn>
                      <a:cxn ang="0">
                        <a:pos x="774" y="219"/>
                      </a:cxn>
                      <a:cxn ang="0">
                        <a:pos x="786" y="262"/>
                      </a:cxn>
                      <a:cxn ang="0">
                        <a:pos x="794" y="310"/>
                      </a:cxn>
                      <a:cxn ang="0">
                        <a:pos x="794" y="355"/>
                      </a:cxn>
                      <a:cxn ang="0">
                        <a:pos x="784" y="403"/>
                      </a:cxn>
                      <a:cxn ang="0">
                        <a:pos x="769" y="451"/>
                      </a:cxn>
                    </a:cxnLst>
                    <a:rect l="0" t="0" r="r" b="b"/>
                    <a:pathLst>
                      <a:path w="794" h="773">
                        <a:moveTo>
                          <a:pt x="759" y="476"/>
                        </a:moveTo>
                        <a:lnTo>
                          <a:pt x="733" y="519"/>
                        </a:lnTo>
                        <a:lnTo>
                          <a:pt x="711" y="556"/>
                        </a:lnTo>
                        <a:lnTo>
                          <a:pt x="688" y="592"/>
                        </a:lnTo>
                        <a:lnTo>
                          <a:pt x="663" y="624"/>
                        </a:lnTo>
                        <a:lnTo>
                          <a:pt x="638" y="652"/>
                        </a:lnTo>
                        <a:lnTo>
                          <a:pt x="615" y="677"/>
                        </a:lnTo>
                        <a:lnTo>
                          <a:pt x="590" y="700"/>
                        </a:lnTo>
                        <a:lnTo>
                          <a:pt x="565" y="720"/>
                        </a:lnTo>
                        <a:lnTo>
                          <a:pt x="537" y="735"/>
                        </a:lnTo>
                        <a:lnTo>
                          <a:pt x="509" y="748"/>
                        </a:lnTo>
                        <a:lnTo>
                          <a:pt x="481" y="758"/>
                        </a:lnTo>
                        <a:lnTo>
                          <a:pt x="451" y="765"/>
                        </a:lnTo>
                        <a:lnTo>
                          <a:pt x="421" y="771"/>
                        </a:lnTo>
                        <a:lnTo>
                          <a:pt x="388" y="773"/>
                        </a:lnTo>
                        <a:lnTo>
                          <a:pt x="353" y="771"/>
                        </a:lnTo>
                        <a:lnTo>
                          <a:pt x="318" y="765"/>
                        </a:lnTo>
                        <a:lnTo>
                          <a:pt x="290" y="760"/>
                        </a:lnTo>
                        <a:lnTo>
                          <a:pt x="262" y="755"/>
                        </a:lnTo>
                        <a:lnTo>
                          <a:pt x="235" y="745"/>
                        </a:lnTo>
                        <a:lnTo>
                          <a:pt x="207" y="735"/>
                        </a:lnTo>
                        <a:lnTo>
                          <a:pt x="182" y="723"/>
                        </a:lnTo>
                        <a:lnTo>
                          <a:pt x="159" y="710"/>
                        </a:lnTo>
                        <a:lnTo>
                          <a:pt x="134" y="692"/>
                        </a:lnTo>
                        <a:lnTo>
                          <a:pt x="114" y="675"/>
                        </a:lnTo>
                        <a:lnTo>
                          <a:pt x="94" y="657"/>
                        </a:lnTo>
                        <a:lnTo>
                          <a:pt x="73" y="635"/>
                        </a:lnTo>
                        <a:lnTo>
                          <a:pt x="58" y="612"/>
                        </a:lnTo>
                        <a:lnTo>
                          <a:pt x="43" y="587"/>
                        </a:lnTo>
                        <a:lnTo>
                          <a:pt x="31" y="562"/>
                        </a:lnTo>
                        <a:lnTo>
                          <a:pt x="18" y="531"/>
                        </a:lnTo>
                        <a:lnTo>
                          <a:pt x="10" y="501"/>
                        </a:lnTo>
                        <a:lnTo>
                          <a:pt x="5" y="468"/>
                        </a:lnTo>
                        <a:lnTo>
                          <a:pt x="0" y="423"/>
                        </a:lnTo>
                        <a:lnTo>
                          <a:pt x="0" y="380"/>
                        </a:lnTo>
                        <a:lnTo>
                          <a:pt x="5" y="340"/>
                        </a:lnTo>
                        <a:lnTo>
                          <a:pt x="15" y="300"/>
                        </a:lnTo>
                        <a:lnTo>
                          <a:pt x="28" y="264"/>
                        </a:lnTo>
                        <a:lnTo>
                          <a:pt x="46" y="229"/>
                        </a:lnTo>
                        <a:lnTo>
                          <a:pt x="66" y="196"/>
                        </a:lnTo>
                        <a:lnTo>
                          <a:pt x="89" y="166"/>
                        </a:lnTo>
                        <a:lnTo>
                          <a:pt x="116" y="138"/>
                        </a:lnTo>
                        <a:lnTo>
                          <a:pt x="144" y="113"/>
                        </a:lnTo>
                        <a:lnTo>
                          <a:pt x="177" y="91"/>
                        </a:lnTo>
                        <a:lnTo>
                          <a:pt x="209" y="70"/>
                        </a:lnTo>
                        <a:lnTo>
                          <a:pt x="245" y="53"/>
                        </a:lnTo>
                        <a:lnTo>
                          <a:pt x="280" y="35"/>
                        </a:lnTo>
                        <a:lnTo>
                          <a:pt x="318" y="23"/>
                        </a:lnTo>
                        <a:lnTo>
                          <a:pt x="358" y="13"/>
                        </a:lnTo>
                        <a:lnTo>
                          <a:pt x="386" y="5"/>
                        </a:lnTo>
                        <a:lnTo>
                          <a:pt x="411" y="2"/>
                        </a:lnTo>
                        <a:lnTo>
                          <a:pt x="439" y="0"/>
                        </a:lnTo>
                        <a:lnTo>
                          <a:pt x="466" y="0"/>
                        </a:lnTo>
                        <a:lnTo>
                          <a:pt x="492" y="2"/>
                        </a:lnTo>
                        <a:lnTo>
                          <a:pt x="517" y="5"/>
                        </a:lnTo>
                        <a:lnTo>
                          <a:pt x="539" y="10"/>
                        </a:lnTo>
                        <a:lnTo>
                          <a:pt x="562" y="18"/>
                        </a:lnTo>
                        <a:lnTo>
                          <a:pt x="585" y="25"/>
                        </a:lnTo>
                        <a:lnTo>
                          <a:pt x="607" y="35"/>
                        </a:lnTo>
                        <a:lnTo>
                          <a:pt x="628" y="48"/>
                        </a:lnTo>
                        <a:lnTo>
                          <a:pt x="648" y="60"/>
                        </a:lnTo>
                        <a:lnTo>
                          <a:pt x="668" y="73"/>
                        </a:lnTo>
                        <a:lnTo>
                          <a:pt x="686" y="88"/>
                        </a:lnTo>
                        <a:lnTo>
                          <a:pt x="701" y="103"/>
                        </a:lnTo>
                        <a:lnTo>
                          <a:pt x="716" y="121"/>
                        </a:lnTo>
                        <a:lnTo>
                          <a:pt x="731" y="138"/>
                        </a:lnTo>
                        <a:lnTo>
                          <a:pt x="743" y="159"/>
                        </a:lnTo>
                        <a:lnTo>
                          <a:pt x="756" y="176"/>
                        </a:lnTo>
                        <a:lnTo>
                          <a:pt x="766" y="199"/>
                        </a:lnTo>
                        <a:lnTo>
                          <a:pt x="774" y="219"/>
                        </a:lnTo>
                        <a:lnTo>
                          <a:pt x="781" y="242"/>
                        </a:lnTo>
                        <a:lnTo>
                          <a:pt x="786" y="262"/>
                        </a:lnTo>
                        <a:lnTo>
                          <a:pt x="791" y="285"/>
                        </a:lnTo>
                        <a:lnTo>
                          <a:pt x="794" y="310"/>
                        </a:lnTo>
                        <a:lnTo>
                          <a:pt x="794" y="332"/>
                        </a:lnTo>
                        <a:lnTo>
                          <a:pt x="794" y="355"/>
                        </a:lnTo>
                        <a:lnTo>
                          <a:pt x="789" y="380"/>
                        </a:lnTo>
                        <a:lnTo>
                          <a:pt x="784" y="403"/>
                        </a:lnTo>
                        <a:lnTo>
                          <a:pt x="779" y="428"/>
                        </a:lnTo>
                        <a:lnTo>
                          <a:pt x="769" y="451"/>
                        </a:lnTo>
                        <a:lnTo>
                          <a:pt x="759" y="476"/>
                        </a:lnTo>
                        <a:close/>
                      </a:path>
                    </a:pathLst>
                  </a:custGeom>
                  <a:grpFill/>
                  <a:ln w="12700">
                    <a:solidFill>
                      <a:schemeClr val="tx2"/>
                    </a:solidFill>
                    <a:prstDash val="solid"/>
                    <a:round/>
                    <a:headEnd/>
                    <a:tailEnd/>
                  </a:ln>
                </p:spPr>
                <p:txBody>
                  <a:bodyPr/>
                  <a:lstStyle/>
                  <a:p>
                    <a:endParaRPr lang="el-GR"/>
                  </a:p>
                </p:txBody>
              </p:sp>
              <p:sp>
                <p:nvSpPr>
                  <p:cNvPr id="246" name="Freeform 28"/>
                  <p:cNvSpPr>
                    <a:spLocks/>
                  </p:cNvSpPr>
                  <p:nvPr/>
                </p:nvSpPr>
                <p:spPr bwMode="auto">
                  <a:xfrm>
                    <a:off x="1234" y="2463"/>
                    <a:ext cx="275" cy="358"/>
                  </a:xfrm>
                  <a:custGeom>
                    <a:avLst/>
                    <a:gdLst/>
                    <a:ahLst/>
                    <a:cxnLst>
                      <a:cxn ang="0">
                        <a:pos x="249" y="358"/>
                      </a:cxn>
                      <a:cxn ang="0">
                        <a:pos x="262" y="297"/>
                      </a:cxn>
                      <a:cxn ang="0">
                        <a:pos x="272" y="242"/>
                      </a:cxn>
                      <a:cxn ang="0">
                        <a:pos x="272" y="219"/>
                      </a:cxn>
                      <a:cxn ang="0">
                        <a:pos x="275" y="196"/>
                      </a:cxn>
                      <a:cxn ang="0">
                        <a:pos x="272" y="176"/>
                      </a:cxn>
                      <a:cxn ang="0">
                        <a:pos x="270" y="159"/>
                      </a:cxn>
                      <a:cxn ang="0">
                        <a:pos x="267" y="143"/>
                      </a:cxn>
                      <a:cxn ang="0">
                        <a:pos x="262" y="128"/>
                      </a:cxn>
                      <a:cxn ang="0">
                        <a:pos x="257" y="113"/>
                      </a:cxn>
                      <a:cxn ang="0">
                        <a:pos x="252" y="101"/>
                      </a:cxn>
                      <a:cxn ang="0">
                        <a:pos x="244" y="91"/>
                      </a:cxn>
                      <a:cxn ang="0">
                        <a:pos x="237" y="81"/>
                      </a:cxn>
                      <a:cxn ang="0">
                        <a:pos x="227" y="73"/>
                      </a:cxn>
                      <a:cxn ang="0">
                        <a:pos x="217" y="65"/>
                      </a:cxn>
                      <a:cxn ang="0">
                        <a:pos x="194" y="50"/>
                      </a:cxn>
                      <a:cxn ang="0">
                        <a:pos x="171" y="40"/>
                      </a:cxn>
                      <a:cxn ang="0">
                        <a:pos x="144" y="33"/>
                      </a:cxn>
                      <a:cxn ang="0">
                        <a:pos x="116" y="28"/>
                      </a:cxn>
                      <a:cxn ang="0">
                        <a:pos x="58" y="15"/>
                      </a:cxn>
                      <a:cxn ang="0">
                        <a:pos x="0" y="0"/>
                      </a:cxn>
                    </a:cxnLst>
                    <a:rect l="0" t="0" r="r" b="b"/>
                    <a:pathLst>
                      <a:path w="275" h="358">
                        <a:moveTo>
                          <a:pt x="249" y="358"/>
                        </a:moveTo>
                        <a:lnTo>
                          <a:pt x="262" y="297"/>
                        </a:lnTo>
                        <a:lnTo>
                          <a:pt x="272" y="242"/>
                        </a:lnTo>
                        <a:lnTo>
                          <a:pt x="272" y="219"/>
                        </a:lnTo>
                        <a:lnTo>
                          <a:pt x="275" y="196"/>
                        </a:lnTo>
                        <a:lnTo>
                          <a:pt x="272" y="176"/>
                        </a:lnTo>
                        <a:lnTo>
                          <a:pt x="270" y="159"/>
                        </a:lnTo>
                        <a:lnTo>
                          <a:pt x="267" y="143"/>
                        </a:lnTo>
                        <a:lnTo>
                          <a:pt x="262" y="128"/>
                        </a:lnTo>
                        <a:lnTo>
                          <a:pt x="257" y="113"/>
                        </a:lnTo>
                        <a:lnTo>
                          <a:pt x="252" y="101"/>
                        </a:lnTo>
                        <a:lnTo>
                          <a:pt x="244" y="91"/>
                        </a:lnTo>
                        <a:lnTo>
                          <a:pt x="237" y="81"/>
                        </a:lnTo>
                        <a:lnTo>
                          <a:pt x="227" y="73"/>
                        </a:lnTo>
                        <a:lnTo>
                          <a:pt x="217" y="65"/>
                        </a:lnTo>
                        <a:lnTo>
                          <a:pt x="194" y="50"/>
                        </a:lnTo>
                        <a:lnTo>
                          <a:pt x="171" y="40"/>
                        </a:lnTo>
                        <a:lnTo>
                          <a:pt x="144" y="33"/>
                        </a:lnTo>
                        <a:lnTo>
                          <a:pt x="116" y="28"/>
                        </a:lnTo>
                        <a:lnTo>
                          <a:pt x="58" y="15"/>
                        </a:lnTo>
                        <a:lnTo>
                          <a:pt x="0" y="0"/>
                        </a:lnTo>
                      </a:path>
                    </a:pathLst>
                  </a:custGeom>
                  <a:grpFill/>
                  <a:ln w="12700">
                    <a:solidFill>
                      <a:schemeClr val="tx2"/>
                    </a:solidFill>
                    <a:prstDash val="solid"/>
                    <a:round/>
                    <a:headEnd/>
                    <a:tailEnd/>
                  </a:ln>
                </p:spPr>
                <p:txBody>
                  <a:bodyPr/>
                  <a:lstStyle/>
                  <a:p>
                    <a:endParaRPr lang="el-GR"/>
                  </a:p>
                </p:txBody>
              </p:sp>
              <p:sp>
                <p:nvSpPr>
                  <p:cNvPr id="247" name="Freeform 29"/>
                  <p:cNvSpPr>
                    <a:spLocks/>
                  </p:cNvSpPr>
                  <p:nvPr/>
                </p:nvSpPr>
                <p:spPr bwMode="auto">
                  <a:xfrm>
                    <a:off x="1342" y="2345"/>
                    <a:ext cx="295" cy="362"/>
                  </a:xfrm>
                  <a:custGeom>
                    <a:avLst/>
                    <a:gdLst/>
                    <a:ahLst/>
                    <a:cxnLst>
                      <a:cxn ang="0">
                        <a:pos x="295" y="362"/>
                      </a:cxn>
                      <a:cxn ang="0">
                        <a:pos x="260" y="357"/>
                      </a:cxn>
                      <a:cxn ang="0">
                        <a:pos x="225" y="355"/>
                      </a:cxn>
                      <a:cxn ang="0">
                        <a:pos x="214" y="352"/>
                      </a:cxn>
                      <a:cxn ang="0">
                        <a:pos x="207" y="350"/>
                      </a:cxn>
                      <a:cxn ang="0">
                        <a:pos x="199" y="347"/>
                      </a:cxn>
                      <a:cxn ang="0">
                        <a:pos x="192" y="342"/>
                      </a:cxn>
                      <a:cxn ang="0">
                        <a:pos x="184" y="334"/>
                      </a:cxn>
                      <a:cxn ang="0">
                        <a:pos x="179" y="327"/>
                      </a:cxn>
                      <a:cxn ang="0">
                        <a:pos x="177" y="314"/>
                      </a:cxn>
                      <a:cxn ang="0">
                        <a:pos x="172" y="302"/>
                      </a:cxn>
                      <a:cxn ang="0">
                        <a:pos x="167" y="274"/>
                      </a:cxn>
                      <a:cxn ang="0">
                        <a:pos x="156" y="251"/>
                      </a:cxn>
                      <a:cxn ang="0">
                        <a:pos x="146" y="229"/>
                      </a:cxn>
                      <a:cxn ang="0">
                        <a:pos x="131" y="211"/>
                      </a:cxn>
                      <a:cxn ang="0">
                        <a:pos x="111" y="191"/>
                      </a:cxn>
                      <a:cxn ang="0">
                        <a:pos x="88" y="176"/>
                      </a:cxn>
                      <a:cxn ang="0">
                        <a:pos x="61" y="158"/>
                      </a:cxn>
                      <a:cxn ang="0">
                        <a:pos x="28" y="143"/>
                      </a:cxn>
                      <a:cxn ang="0">
                        <a:pos x="20" y="138"/>
                      </a:cxn>
                      <a:cxn ang="0">
                        <a:pos x="13" y="133"/>
                      </a:cxn>
                      <a:cxn ang="0">
                        <a:pos x="8" y="125"/>
                      </a:cxn>
                      <a:cxn ang="0">
                        <a:pos x="5" y="118"/>
                      </a:cxn>
                      <a:cxn ang="0">
                        <a:pos x="0" y="100"/>
                      </a:cxn>
                      <a:cxn ang="0">
                        <a:pos x="3" y="83"/>
                      </a:cxn>
                      <a:cxn ang="0">
                        <a:pos x="8" y="40"/>
                      </a:cxn>
                      <a:cxn ang="0">
                        <a:pos x="8" y="0"/>
                      </a:cxn>
                    </a:cxnLst>
                    <a:rect l="0" t="0" r="r" b="b"/>
                    <a:pathLst>
                      <a:path w="295" h="362">
                        <a:moveTo>
                          <a:pt x="295" y="362"/>
                        </a:moveTo>
                        <a:lnTo>
                          <a:pt x="260" y="357"/>
                        </a:lnTo>
                        <a:lnTo>
                          <a:pt x="225" y="355"/>
                        </a:lnTo>
                        <a:lnTo>
                          <a:pt x="214" y="352"/>
                        </a:lnTo>
                        <a:lnTo>
                          <a:pt x="207" y="350"/>
                        </a:lnTo>
                        <a:lnTo>
                          <a:pt x="199" y="347"/>
                        </a:lnTo>
                        <a:lnTo>
                          <a:pt x="192" y="342"/>
                        </a:lnTo>
                        <a:lnTo>
                          <a:pt x="184" y="334"/>
                        </a:lnTo>
                        <a:lnTo>
                          <a:pt x="179" y="327"/>
                        </a:lnTo>
                        <a:lnTo>
                          <a:pt x="177" y="314"/>
                        </a:lnTo>
                        <a:lnTo>
                          <a:pt x="172" y="302"/>
                        </a:lnTo>
                        <a:lnTo>
                          <a:pt x="167" y="274"/>
                        </a:lnTo>
                        <a:lnTo>
                          <a:pt x="156" y="251"/>
                        </a:lnTo>
                        <a:lnTo>
                          <a:pt x="146" y="229"/>
                        </a:lnTo>
                        <a:lnTo>
                          <a:pt x="131" y="211"/>
                        </a:lnTo>
                        <a:lnTo>
                          <a:pt x="111" y="191"/>
                        </a:lnTo>
                        <a:lnTo>
                          <a:pt x="88" y="176"/>
                        </a:lnTo>
                        <a:lnTo>
                          <a:pt x="61" y="158"/>
                        </a:lnTo>
                        <a:lnTo>
                          <a:pt x="28" y="143"/>
                        </a:lnTo>
                        <a:lnTo>
                          <a:pt x="20" y="138"/>
                        </a:lnTo>
                        <a:lnTo>
                          <a:pt x="13" y="133"/>
                        </a:lnTo>
                        <a:lnTo>
                          <a:pt x="8" y="125"/>
                        </a:lnTo>
                        <a:lnTo>
                          <a:pt x="5" y="118"/>
                        </a:lnTo>
                        <a:lnTo>
                          <a:pt x="0" y="100"/>
                        </a:lnTo>
                        <a:lnTo>
                          <a:pt x="3" y="83"/>
                        </a:lnTo>
                        <a:lnTo>
                          <a:pt x="8" y="40"/>
                        </a:lnTo>
                        <a:lnTo>
                          <a:pt x="8" y="0"/>
                        </a:lnTo>
                      </a:path>
                    </a:pathLst>
                  </a:custGeom>
                  <a:grpFill/>
                  <a:ln w="12700">
                    <a:solidFill>
                      <a:schemeClr val="tx2"/>
                    </a:solidFill>
                    <a:prstDash val="solid"/>
                    <a:round/>
                    <a:headEnd/>
                    <a:tailEnd/>
                  </a:ln>
                </p:spPr>
                <p:txBody>
                  <a:bodyPr/>
                  <a:lstStyle/>
                  <a:p>
                    <a:endParaRPr lang="el-GR"/>
                  </a:p>
                </p:txBody>
              </p:sp>
            </p:grpSp>
            <p:grpSp>
              <p:nvGrpSpPr>
                <p:cNvPr id="10" name="Group 30"/>
                <p:cNvGrpSpPr>
                  <a:grpSpLocks/>
                </p:cNvGrpSpPr>
                <p:nvPr/>
              </p:nvGrpSpPr>
              <p:grpSpPr bwMode="auto">
                <a:xfrm rot="21540000" flipV="1">
                  <a:off x="3515211" y="1705900"/>
                  <a:ext cx="413317" cy="391600"/>
                  <a:chOff x="718" y="1509"/>
                  <a:chExt cx="851" cy="805"/>
                </a:xfrm>
                <a:grpFill/>
              </p:grpSpPr>
              <p:sp>
                <p:nvSpPr>
                  <p:cNvPr id="249" name="Freeform 31"/>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grpFill/>
                  <a:ln w="12700">
                    <a:solidFill>
                      <a:schemeClr val="tx2"/>
                    </a:solidFill>
                    <a:prstDash val="solid"/>
                    <a:round/>
                    <a:headEnd/>
                    <a:tailEnd/>
                  </a:ln>
                </p:spPr>
                <p:txBody>
                  <a:bodyPr/>
                  <a:lstStyle/>
                  <a:p>
                    <a:endParaRPr lang="el-GR"/>
                  </a:p>
                </p:txBody>
              </p:sp>
              <p:sp>
                <p:nvSpPr>
                  <p:cNvPr id="250" name="Freeform 32"/>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grpFill/>
                  <a:ln w="12700">
                    <a:solidFill>
                      <a:schemeClr val="tx2"/>
                    </a:solidFill>
                    <a:prstDash val="solid"/>
                    <a:round/>
                    <a:headEnd/>
                    <a:tailEnd/>
                  </a:ln>
                </p:spPr>
                <p:txBody>
                  <a:bodyPr/>
                  <a:lstStyle/>
                  <a:p>
                    <a:endParaRPr lang="el-GR"/>
                  </a:p>
                </p:txBody>
              </p:sp>
              <p:sp>
                <p:nvSpPr>
                  <p:cNvPr id="257" name="Freeform 33"/>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grpFill/>
                  <a:ln w="12700">
                    <a:solidFill>
                      <a:schemeClr val="tx2"/>
                    </a:solidFill>
                    <a:prstDash val="solid"/>
                    <a:round/>
                    <a:headEnd/>
                    <a:tailEnd/>
                  </a:ln>
                </p:spPr>
                <p:txBody>
                  <a:bodyPr/>
                  <a:lstStyle/>
                  <a:p>
                    <a:endParaRPr lang="el-GR"/>
                  </a:p>
                </p:txBody>
              </p:sp>
            </p:grpSp>
            <p:grpSp>
              <p:nvGrpSpPr>
                <p:cNvPr id="11" name="Group 35"/>
                <p:cNvGrpSpPr>
                  <a:grpSpLocks/>
                </p:cNvGrpSpPr>
                <p:nvPr/>
              </p:nvGrpSpPr>
              <p:grpSpPr bwMode="auto">
                <a:xfrm rot="21540000" flipV="1">
                  <a:off x="4819650" y="962529"/>
                  <a:ext cx="293869" cy="371918"/>
                  <a:chOff x="3373" y="3113"/>
                  <a:chExt cx="630" cy="798"/>
                </a:xfrm>
                <a:grpFill/>
              </p:grpSpPr>
              <p:sp>
                <p:nvSpPr>
                  <p:cNvPr id="320" name="Freeform 36"/>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grpFill/>
                  <a:ln w="12700">
                    <a:solidFill>
                      <a:schemeClr val="tx2"/>
                    </a:solidFill>
                    <a:prstDash val="solid"/>
                    <a:round/>
                    <a:headEnd/>
                    <a:tailEnd/>
                  </a:ln>
                </p:spPr>
                <p:txBody>
                  <a:bodyPr/>
                  <a:lstStyle/>
                  <a:p>
                    <a:endParaRPr lang="el-GR"/>
                  </a:p>
                </p:txBody>
              </p:sp>
              <p:sp>
                <p:nvSpPr>
                  <p:cNvPr id="321" name="Freeform 37"/>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grpFill/>
                  <a:ln w="12700">
                    <a:solidFill>
                      <a:schemeClr val="tx2"/>
                    </a:solidFill>
                    <a:prstDash val="solid"/>
                    <a:round/>
                    <a:headEnd/>
                    <a:tailEnd/>
                  </a:ln>
                </p:spPr>
                <p:txBody>
                  <a:bodyPr/>
                  <a:lstStyle/>
                  <a:p>
                    <a:endParaRPr lang="el-GR"/>
                  </a:p>
                </p:txBody>
              </p:sp>
            </p:grpSp>
            <p:grpSp>
              <p:nvGrpSpPr>
                <p:cNvPr id="12" name="Group 38"/>
                <p:cNvGrpSpPr>
                  <a:grpSpLocks/>
                </p:cNvGrpSpPr>
                <p:nvPr/>
              </p:nvGrpSpPr>
              <p:grpSpPr bwMode="auto">
                <a:xfrm rot="21540000" flipV="1">
                  <a:off x="4605098" y="898409"/>
                  <a:ext cx="255185" cy="371918"/>
                  <a:chOff x="2939" y="3251"/>
                  <a:chExt cx="547" cy="798"/>
                </a:xfrm>
                <a:grpFill/>
              </p:grpSpPr>
              <p:sp>
                <p:nvSpPr>
                  <p:cNvPr id="323" name="Freeform 39"/>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grpFill/>
                  <a:ln w="12700">
                    <a:solidFill>
                      <a:schemeClr val="tx2"/>
                    </a:solidFill>
                    <a:prstDash val="solid"/>
                    <a:round/>
                    <a:headEnd/>
                    <a:tailEnd/>
                  </a:ln>
                </p:spPr>
                <p:txBody>
                  <a:bodyPr/>
                  <a:lstStyle/>
                  <a:p>
                    <a:endParaRPr lang="el-GR"/>
                  </a:p>
                </p:txBody>
              </p:sp>
              <p:sp>
                <p:nvSpPr>
                  <p:cNvPr id="324" name="Freeform 40"/>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grpFill/>
                  <a:ln w="12700">
                    <a:solidFill>
                      <a:schemeClr val="tx2"/>
                    </a:solidFill>
                    <a:prstDash val="solid"/>
                    <a:round/>
                    <a:headEnd/>
                    <a:tailEnd/>
                  </a:ln>
                </p:spPr>
                <p:txBody>
                  <a:bodyPr/>
                  <a:lstStyle/>
                  <a:p>
                    <a:endParaRPr lang="el-GR"/>
                  </a:p>
                </p:txBody>
              </p:sp>
            </p:grpSp>
            <p:grpSp>
              <p:nvGrpSpPr>
                <p:cNvPr id="13" name="Group 41"/>
                <p:cNvGrpSpPr>
                  <a:grpSpLocks/>
                </p:cNvGrpSpPr>
                <p:nvPr/>
              </p:nvGrpSpPr>
              <p:grpSpPr bwMode="auto">
                <a:xfrm rot="21540000" flipV="1">
                  <a:off x="4347238" y="907614"/>
                  <a:ext cx="260614" cy="362416"/>
                  <a:chOff x="2385" y="3261"/>
                  <a:chExt cx="559" cy="778"/>
                </a:xfrm>
                <a:grpFill/>
              </p:grpSpPr>
              <p:sp>
                <p:nvSpPr>
                  <p:cNvPr id="326" name="Freeform 42"/>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grpFill/>
                  <a:ln w="12700">
                    <a:solidFill>
                      <a:schemeClr val="tx2"/>
                    </a:solidFill>
                    <a:prstDash val="solid"/>
                    <a:round/>
                    <a:headEnd/>
                    <a:tailEnd/>
                  </a:ln>
                </p:spPr>
                <p:txBody>
                  <a:bodyPr/>
                  <a:lstStyle/>
                  <a:p>
                    <a:endParaRPr lang="el-GR"/>
                  </a:p>
                </p:txBody>
              </p:sp>
              <p:sp>
                <p:nvSpPr>
                  <p:cNvPr id="327" name="Freeform 43"/>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grpFill/>
                  <a:ln w="12700">
                    <a:solidFill>
                      <a:schemeClr val="tx2"/>
                    </a:solidFill>
                    <a:prstDash val="solid"/>
                    <a:round/>
                    <a:headEnd/>
                    <a:tailEnd/>
                  </a:ln>
                </p:spPr>
                <p:txBody>
                  <a:bodyPr/>
                  <a:lstStyle/>
                  <a:p>
                    <a:endParaRPr lang="el-GR"/>
                  </a:p>
                </p:txBody>
              </p:sp>
            </p:grpSp>
            <p:grpSp>
              <p:nvGrpSpPr>
                <p:cNvPr id="14" name="Group 44"/>
                <p:cNvGrpSpPr>
                  <a:grpSpLocks/>
                </p:cNvGrpSpPr>
                <p:nvPr/>
              </p:nvGrpSpPr>
              <p:grpSpPr bwMode="auto">
                <a:xfrm rot="21540000" flipV="1">
                  <a:off x="4075501" y="949306"/>
                  <a:ext cx="289119" cy="361059"/>
                  <a:chOff x="1841" y="3080"/>
                  <a:chExt cx="620" cy="776"/>
                </a:xfrm>
                <a:grpFill/>
              </p:grpSpPr>
              <p:sp>
                <p:nvSpPr>
                  <p:cNvPr id="329" name="Freeform 45"/>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grpFill/>
                  <a:ln w="12700">
                    <a:solidFill>
                      <a:schemeClr val="tx2"/>
                    </a:solidFill>
                    <a:prstDash val="solid"/>
                    <a:round/>
                    <a:headEnd/>
                    <a:tailEnd/>
                  </a:ln>
                </p:spPr>
                <p:txBody>
                  <a:bodyPr/>
                  <a:lstStyle/>
                  <a:p>
                    <a:endParaRPr lang="el-GR"/>
                  </a:p>
                </p:txBody>
              </p:sp>
              <p:sp>
                <p:nvSpPr>
                  <p:cNvPr id="330" name="Freeform 46"/>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grpFill/>
                  <a:ln w="12700">
                    <a:solidFill>
                      <a:schemeClr val="tx2"/>
                    </a:solidFill>
                    <a:prstDash val="solid"/>
                    <a:round/>
                    <a:headEnd/>
                    <a:tailEnd/>
                  </a:ln>
                </p:spPr>
                <p:txBody>
                  <a:bodyPr/>
                  <a:lstStyle/>
                  <a:p>
                    <a:endParaRPr lang="el-GR"/>
                  </a:p>
                </p:txBody>
              </p:sp>
            </p:grpSp>
            <p:grpSp>
              <p:nvGrpSpPr>
                <p:cNvPr id="15" name="Group 47"/>
                <p:cNvGrpSpPr>
                  <a:grpSpLocks/>
                </p:cNvGrpSpPr>
                <p:nvPr/>
              </p:nvGrpSpPr>
              <p:grpSpPr bwMode="auto">
                <a:xfrm rot="21540000" flipV="1">
                  <a:off x="5047767" y="1137252"/>
                  <a:ext cx="268758" cy="335269"/>
                  <a:chOff x="3872" y="2846"/>
                  <a:chExt cx="559" cy="697"/>
                </a:xfrm>
                <a:grpFill/>
              </p:grpSpPr>
              <p:sp>
                <p:nvSpPr>
                  <p:cNvPr id="332" name="Freeform 48"/>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grpFill/>
                  <a:ln w="12700">
                    <a:solidFill>
                      <a:schemeClr val="tx2"/>
                    </a:solidFill>
                    <a:prstDash val="solid"/>
                    <a:round/>
                    <a:headEnd/>
                    <a:tailEnd/>
                  </a:ln>
                </p:spPr>
                <p:txBody>
                  <a:bodyPr/>
                  <a:lstStyle/>
                  <a:p>
                    <a:endParaRPr lang="el-GR"/>
                  </a:p>
                </p:txBody>
              </p:sp>
              <p:sp>
                <p:nvSpPr>
                  <p:cNvPr id="333" name="Freeform 49"/>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grpFill/>
                  <a:ln w="12700">
                    <a:solidFill>
                      <a:schemeClr val="tx2"/>
                    </a:solidFill>
                    <a:prstDash val="solid"/>
                    <a:round/>
                    <a:headEnd/>
                    <a:tailEnd/>
                  </a:ln>
                </p:spPr>
                <p:txBody>
                  <a:bodyPr/>
                  <a:lstStyle/>
                  <a:p>
                    <a:endParaRPr lang="el-GR"/>
                  </a:p>
                </p:txBody>
              </p:sp>
              <p:sp>
                <p:nvSpPr>
                  <p:cNvPr id="334" name="Line 50"/>
                  <p:cNvSpPr>
                    <a:spLocks noChangeShapeType="1"/>
                  </p:cNvSpPr>
                  <p:nvPr/>
                </p:nvSpPr>
                <p:spPr bwMode="auto">
                  <a:xfrm>
                    <a:off x="3995" y="3130"/>
                    <a:ext cx="103" cy="202"/>
                  </a:xfrm>
                  <a:prstGeom prst="line">
                    <a:avLst/>
                  </a:prstGeom>
                  <a:grpFill/>
                  <a:ln w="12700">
                    <a:solidFill>
                      <a:schemeClr val="tx2"/>
                    </a:solidFill>
                    <a:round/>
                    <a:headEnd/>
                    <a:tailEnd/>
                  </a:ln>
                </p:spPr>
                <p:txBody>
                  <a:bodyPr/>
                  <a:lstStyle/>
                  <a:p>
                    <a:endParaRPr lang="el-GR"/>
                  </a:p>
                </p:txBody>
              </p:sp>
            </p:grpSp>
            <p:grpSp>
              <p:nvGrpSpPr>
                <p:cNvPr id="16" name="Group 51"/>
                <p:cNvGrpSpPr>
                  <a:grpSpLocks/>
                </p:cNvGrpSpPr>
                <p:nvPr/>
              </p:nvGrpSpPr>
              <p:grpSpPr bwMode="auto">
                <a:xfrm rot="21540000" flipV="1">
                  <a:off x="3863472" y="1076735"/>
                  <a:ext cx="283011" cy="359023"/>
                  <a:chOff x="1355" y="2941"/>
                  <a:chExt cx="594" cy="753"/>
                </a:xfrm>
                <a:grpFill/>
              </p:grpSpPr>
              <p:sp>
                <p:nvSpPr>
                  <p:cNvPr id="336" name="Freeform 52"/>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grpFill/>
                  <a:ln w="12700">
                    <a:solidFill>
                      <a:schemeClr val="tx2"/>
                    </a:solidFill>
                    <a:prstDash val="solid"/>
                    <a:round/>
                    <a:headEnd/>
                    <a:tailEnd/>
                  </a:ln>
                </p:spPr>
                <p:txBody>
                  <a:bodyPr/>
                  <a:lstStyle/>
                  <a:p>
                    <a:endParaRPr lang="el-GR"/>
                  </a:p>
                </p:txBody>
              </p:sp>
              <p:sp>
                <p:nvSpPr>
                  <p:cNvPr id="337" name="Freeform 53"/>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grpFill/>
                  <a:ln w="12700">
                    <a:solidFill>
                      <a:schemeClr val="tx2"/>
                    </a:solidFill>
                    <a:prstDash val="solid"/>
                    <a:round/>
                    <a:headEnd/>
                    <a:tailEnd/>
                  </a:ln>
                </p:spPr>
                <p:txBody>
                  <a:bodyPr/>
                  <a:lstStyle/>
                  <a:p>
                    <a:endParaRPr lang="el-GR"/>
                  </a:p>
                </p:txBody>
              </p:sp>
              <p:sp>
                <p:nvSpPr>
                  <p:cNvPr id="338" name="Line 54"/>
                  <p:cNvSpPr>
                    <a:spLocks noChangeShapeType="1"/>
                  </p:cNvSpPr>
                  <p:nvPr/>
                </p:nvSpPr>
                <p:spPr bwMode="auto">
                  <a:xfrm flipH="1">
                    <a:off x="1617" y="3143"/>
                    <a:ext cx="141" cy="176"/>
                  </a:xfrm>
                  <a:prstGeom prst="line">
                    <a:avLst/>
                  </a:prstGeom>
                  <a:grpFill/>
                  <a:ln w="12700">
                    <a:solidFill>
                      <a:schemeClr val="tx2"/>
                    </a:solidFill>
                    <a:round/>
                    <a:headEnd/>
                    <a:tailEnd/>
                  </a:ln>
                </p:spPr>
                <p:txBody>
                  <a:bodyPr/>
                  <a:lstStyle/>
                  <a:p>
                    <a:endParaRPr lang="el-GR"/>
                  </a:p>
                </p:txBody>
              </p:sp>
            </p:grpSp>
          </p:grpSp>
        </p:grpSp>
      </p:grpSp>
      <p:grpSp>
        <p:nvGrpSpPr>
          <p:cNvPr id="17" name="Group 402"/>
          <p:cNvGrpSpPr/>
          <p:nvPr/>
        </p:nvGrpSpPr>
        <p:grpSpPr>
          <a:xfrm>
            <a:off x="2410871" y="898409"/>
            <a:ext cx="4807923" cy="3566953"/>
            <a:chOff x="2115319" y="898409"/>
            <a:chExt cx="4807923" cy="3566953"/>
          </a:xfrm>
        </p:grpSpPr>
        <p:grpSp>
          <p:nvGrpSpPr>
            <p:cNvPr id="18" name="Group 395"/>
            <p:cNvGrpSpPr/>
            <p:nvPr/>
          </p:nvGrpSpPr>
          <p:grpSpPr>
            <a:xfrm>
              <a:off x="2413750" y="898409"/>
              <a:ext cx="4275826" cy="3493298"/>
              <a:chOff x="2566150" y="1050809"/>
              <a:chExt cx="4275826" cy="3493298"/>
            </a:xfrm>
          </p:grpSpPr>
          <p:sp>
            <p:nvSpPr>
              <p:cNvPr id="346" name="Freeform 77"/>
              <p:cNvSpPr>
                <a:spLocks/>
              </p:cNvSpPr>
              <p:nvPr/>
            </p:nvSpPr>
            <p:spPr bwMode="auto">
              <a:xfrm>
                <a:off x="2566150" y="1480292"/>
                <a:ext cx="4275826" cy="3063815"/>
              </a:xfrm>
              <a:custGeom>
                <a:avLst/>
                <a:gdLst/>
                <a:ahLst/>
                <a:cxnLst>
                  <a:cxn ang="0">
                    <a:pos x="24" y="2635"/>
                  </a:cxn>
                  <a:cxn ang="0">
                    <a:pos x="98" y="2319"/>
                  </a:cxn>
                  <a:cxn ang="0">
                    <a:pos x="274" y="1882"/>
                  </a:cxn>
                  <a:cxn ang="0">
                    <a:pos x="405" y="1520"/>
                  </a:cxn>
                  <a:cxn ang="0">
                    <a:pos x="553" y="1353"/>
                  </a:cxn>
                  <a:cxn ang="0">
                    <a:pos x="795" y="1055"/>
                  </a:cxn>
                  <a:cxn ang="0">
                    <a:pos x="1269" y="600"/>
                  </a:cxn>
                  <a:cxn ang="0">
                    <a:pos x="1492" y="303"/>
                  </a:cxn>
                  <a:cxn ang="0">
                    <a:pos x="1863" y="43"/>
                  </a:cxn>
                  <a:cxn ang="0">
                    <a:pos x="2049" y="43"/>
                  </a:cxn>
                  <a:cxn ang="0">
                    <a:pos x="2374" y="256"/>
                  </a:cxn>
                  <a:cxn ang="0">
                    <a:pos x="2616" y="600"/>
                  </a:cxn>
                  <a:cxn ang="0">
                    <a:pos x="2922" y="925"/>
                  </a:cxn>
                  <a:cxn ang="0">
                    <a:pos x="3201" y="1278"/>
                  </a:cxn>
                  <a:cxn ang="0">
                    <a:pos x="3498" y="1613"/>
                  </a:cxn>
                  <a:cxn ang="0">
                    <a:pos x="3656" y="2003"/>
                  </a:cxn>
                  <a:cxn ang="0">
                    <a:pos x="3777" y="2365"/>
                  </a:cxn>
                  <a:cxn ang="0">
                    <a:pos x="3833" y="2616"/>
                  </a:cxn>
                  <a:cxn ang="0">
                    <a:pos x="3814" y="2737"/>
                  </a:cxn>
                  <a:cxn ang="0">
                    <a:pos x="3712" y="2830"/>
                  </a:cxn>
                  <a:cxn ang="0">
                    <a:pos x="3638" y="2830"/>
                  </a:cxn>
                  <a:cxn ang="0">
                    <a:pos x="3600" y="2681"/>
                  </a:cxn>
                  <a:cxn ang="0">
                    <a:pos x="3498" y="2347"/>
                  </a:cxn>
                  <a:cxn ang="0">
                    <a:pos x="3285" y="2031"/>
                  </a:cxn>
                  <a:cxn ang="0">
                    <a:pos x="3034" y="1752"/>
                  </a:cxn>
                  <a:cxn ang="0">
                    <a:pos x="2894" y="1436"/>
                  </a:cxn>
                  <a:cxn ang="0">
                    <a:pos x="2690" y="1167"/>
                  </a:cxn>
                  <a:cxn ang="0">
                    <a:pos x="2374" y="674"/>
                  </a:cxn>
                  <a:cxn ang="0">
                    <a:pos x="2077" y="563"/>
                  </a:cxn>
                  <a:cxn ang="0">
                    <a:pos x="1882" y="544"/>
                  </a:cxn>
                  <a:cxn ang="0">
                    <a:pos x="1547" y="656"/>
                  </a:cxn>
                  <a:cxn ang="0">
                    <a:pos x="1306" y="916"/>
                  </a:cxn>
                  <a:cxn ang="0">
                    <a:pos x="1101" y="1148"/>
                  </a:cxn>
                  <a:cxn ang="0">
                    <a:pos x="953" y="1390"/>
                  </a:cxn>
                  <a:cxn ang="0">
                    <a:pos x="804" y="1734"/>
                  </a:cxn>
                  <a:cxn ang="0">
                    <a:pos x="628" y="2022"/>
                  </a:cxn>
                  <a:cxn ang="0">
                    <a:pos x="414" y="2440"/>
                  </a:cxn>
                  <a:cxn ang="0">
                    <a:pos x="302" y="2672"/>
                  </a:cxn>
                  <a:cxn ang="0">
                    <a:pos x="200" y="2774"/>
                  </a:cxn>
                  <a:cxn ang="0">
                    <a:pos x="107" y="2821"/>
                  </a:cxn>
                  <a:cxn ang="0">
                    <a:pos x="14" y="2765"/>
                  </a:cxn>
                  <a:cxn ang="0">
                    <a:pos x="24" y="2635"/>
                  </a:cxn>
                </a:cxnLst>
                <a:rect l="0" t="0" r="r" b="b"/>
                <a:pathLst>
                  <a:path w="3839" h="2855">
                    <a:moveTo>
                      <a:pt x="24" y="2635"/>
                    </a:moveTo>
                    <a:cubicBezTo>
                      <a:pt x="38" y="2561"/>
                      <a:pt x="56" y="2444"/>
                      <a:pt x="98" y="2319"/>
                    </a:cubicBezTo>
                    <a:cubicBezTo>
                      <a:pt x="140" y="2194"/>
                      <a:pt x="223" y="2015"/>
                      <a:pt x="274" y="1882"/>
                    </a:cubicBezTo>
                    <a:cubicBezTo>
                      <a:pt x="325" y="1749"/>
                      <a:pt x="358" y="1608"/>
                      <a:pt x="405" y="1520"/>
                    </a:cubicBezTo>
                    <a:cubicBezTo>
                      <a:pt x="452" y="1432"/>
                      <a:pt x="488" y="1430"/>
                      <a:pt x="553" y="1353"/>
                    </a:cubicBezTo>
                    <a:cubicBezTo>
                      <a:pt x="618" y="1276"/>
                      <a:pt x="676" y="1180"/>
                      <a:pt x="795" y="1055"/>
                    </a:cubicBezTo>
                    <a:cubicBezTo>
                      <a:pt x="914" y="930"/>
                      <a:pt x="1153" y="725"/>
                      <a:pt x="1269" y="600"/>
                    </a:cubicBezTo>
                    <a:cubicBezTo>
                      <a:pt x="1385" y="475"/>
                      <a:pt x="1393" y="396"/>
                      <a:pt x="1492" y="303"/>
                    </a:cubicBezTo>
                    <a:cubicBezTo>
                      <a:pt x="1591" y="210"/>
                      <a:pt x="1770" y="86"/>
                      <a:pt x="1863" y="43"/>
                    </a:cubicBezTo>
                    <a:cubicBezTo>
                      <a:pt x="1956" y="0"/>
                      <a:pt x="1964" y="7"/>
                      <a:pt x="2049" y="43"/>
                    </a:cubicBezTo>
                    <a:cubicBezTo>
                      <a:pt x="2134" y="79"/>
                      <a:pt x="2280" y="163"/>
                      <a:pt x="2374" y="256"/>
                    </a:cubicBezTo>
                    <a:cubicBezTo>
                      <a:pt x="2468" y="349"/>
                      <a:pt x="2525" y="489"/>
                      <a:pt x="2616" y="600"/>
                    </a:cubicBezTo>
                    <a:cubicBezTo>
                      <a:pt x="2707" y="711"/>
                      <a:pt x="2825" y="812"/>
                      <a:pt x="2922" y="925"/>
                    </a:cubicBezTo>
                    <a:cubicBezTo>
                      <a:pt x="3019" y="1038"/>
                      <a:pt x="3105" y="1163"/>
                      <a:pt x="3201" y="1278"/>
                    </a:cubicBezTo>
                    <a:cubicBezTo>
                      <a:pt x="3297" y="1393"/>
                      <a:pt x="3422" y="1492"/>
                      <a:pt x="3498" y="1613"/>
                    </a:cubicBezTo>
                    <a:cubicBezTo>
                      <a:pt x="3574" y="1734"/>
                      <a:pt x="3610" y="1878"/>
                      <a:pt x="3656" y="2003"/>
                    </a:cubicBezTo>
                    <a:cubicBezTo>
                      <a:pt x="3702" y="2128"/>
                      <a:pt x="3748" y="2263"/>
                      <a:pt x="3777" y="2365"/>
                    </a:cubicBezTo>
                    <a:cubicBezTo>
                      <a:pt x="3806" y="2467"/>
                      <a:pt x="3827" y="2554"/>
                      <a:pt x="3833" y="2616"/>
                    </a:cubicBezTo>
                    <a:cubicBezTo>
                      <a:pt x="3839" y="2678"/>
                      <a:pt x="3834" y="2701"/>
                      <a:pt x="3814" y="2737"/>
                    </a:cubicBezTo>
                    <a:cubicBezTo>
                      <a:pt x="3794" y="2773"/>
                      <a:pt x="3741" y="2815"/>
                      <a:pt x="3712" y="2830"/>
                    </a:cubicBezTo>
                    <a:cubicBezTo>
                      <a:pt x="3683" y="2845"/>
                      <a:pt x="3657" y="2855"/>
                      <a:pt x="3638" y="2830"/>
                    </a:cubicBezTo>
                    <a:cubicBezTo>
                      <a:pt x="3619" y="2805"/>
                      <a:pt x="3623" y="2761"/>
                      <a:pt x="3600" y="2681"/>
                    </a:cubicBezTo>
                    <a:cubicBezTo>
                      <a:pt x="3577" y="2601"/>
                      <a:pt x="3551" y="2455"/>
                      <a:pt x="3498" y="2347"/>
                    </a:cubicBezTo>
                    <a:cubicBezTo>
                      <a:pt x="3445" y="2239"/>
                      <a:pt x="3362" y="2130"/>
                      <a:pt x="3285" y="2031"/>
                    </a:cubicBezTo>
                    <a:cubicBezTo>
                      <a:pt x="3208" y="1932"/>
                      <a:pt x="3099" y="1851"/>
                      <a:pt x="3034" y="1752"/>
                    </a:cubicBezTo>
                    <a:cubicBezTo>
                      <a:pt x="2969" y="1653"/>
                      <a:pt x="2951" y="1533"/>
                      <a:pt x="2894" y="1436"/>
                    </a:cubicBezTo>
                    <a:cubicBezTo>
                      <a:pt x="2837" y="1339"/>
                      <a:pt x="2777" y="1294"/>
                      <a:pt x="2690" y="1167"/>
                    </a:cubicBezTo>
                    <a:cubicBezTo>
                      <a:pt x="2603" y="1040"/>
                      <a:pt x="2476" y="775"/>
                      <a:pt x="2374" y="674"/>
                    </a:cubicBezTo>
                    <a:cubicBezTo>
                      <a:pt x="2272" y="573"/>
                      <a:pt x="2159" y="585"/>
                      <a:pt x="2077" y="563"/>
                    </a:cubicBezTo>
                    <a:cubicBezTo>
                      <a:pt x="1995" y="541"/>
                      <a:pt x="1970" y="529"/>
                      <a:pt x="1882" y="544"/>
                    </a:cubicBezTo>
                    <a:cubicBezTo>
                      <a:pt x="1794" y="559"/>
                      <a:pt x="1643" y="594"/>
                      <a:pt x="1547" y="656"/>
                    </a:cubicBezTo>
                    <a:cubicBezTo>
                      <a:pt x="1451" y="718"/>
                      <a:pt x="1380" y="834"/>
                      <a:pt x="1306" y="916"/>
                    </a:cubicBezTo>
                    <a:cubicBezTo>
                      <a:pt x="1232" y="998"/>
                      <a:pt x="1160" y="1069"/>
                      <a:pt x="1101" y="1148"/>
                    </a:cubicBezTo>
                    <a:cubicBezTo>
                      <a:pt x="1042" y="1227"/>
                      <a:pt x="1002" y="1292"/>
                      <a:pt x="953" y="1390"/>
                    </a:cubicBezTo>
                    <a:cubicBezTo>
                      <a:pt x="904" y="1488"/>
                      <a:pt x="858" y="1629"/>
                      <a:pt x="804" y="1734"/>
                    </a:cubicBezTo>
                    <a:cubicBezTo>
                      <a:pt x="750" y="1839"/>
                      <a:pt x="693" y="1904"/>
                      <a:pt x="628" y="2022"/>
                    </a:cubicBezTo>
                    <a:cubicBezTo>
                      <a:pt x="563" y="2140"/>
                      <a:pt x="468" y="2332"/>
                      <a:pt x="414" y="2440"/>
                    </a:cubicBezTo>
                    <a:cubicBezTo>
                      <a:pt x="360" y="2548"/>
                      <a:pt x="338" y="2616"/>
                      <a:pt x="302" y="2672"/>
                    </a:cubicBezTo>
                    <a:cubicBezTo>
                      <a:pt x="266" y="2728"/>
                      <a:pt x="232" y="2749"/>
                      <a:pt x="200" y="2774"/>
                    </a:cubicBezTo>
                    <a:cubicBezTo>
                      <a:pt x="168" y="2799"/>
                      <a:pt x="138" y="2823"/>
                      <a:pt x="107" y="2821"/>
                    </a:cubicBezTo>
                    <a:cubicBezTo>
                      <a:pt x="76" y="2819"/>
                      <a:pt x="28" y="2796"/>
                      <a:pt x="14" y="2765"/>
                    </a:cubicBezTo>
                    <a:cubicBezTo>
                      <a:pt x="0" y="2734"/>
                      <a:pt x="13" y="2714"/>
                      <a:pt x="24" y="2635"/>
                    </a:cubicBezTo>
                    <a:close/>
                  </a:path>
                </a:pathLst>
              </a:custGeom>
              <a:noFill/>
              <a:ln w="19050" cap="flat" cmpd="sng">
                <a:solidFill>
                  <a:schemeClr val="tx2"/>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19" name="Group 346"/>
              <p:cNvGrpSpPr/>
              <p:nvPr/>
            </p:nvGrpSpPr>
            <p:grpSpPr>
              <a:xfrm>
                <a:off x="3421301" y="1050809"/>
                <a:ext cx="2561376" cy="1686653"/>
                <a:chOff x="3298637" y="898409"/>
                <a:chExt cx="2561376" cy="1686653"/>
              </a:xfrm>
            </p:grpSpPr>
            <p:grpSp>
              <p:nvGrpSpPr>
                <p:cNvPr id="20" name="Group 5"/>
                <p:cNvGrpSpPr>
                  <a:grpSpLocks/>
                </p:cNvGrpSpPr>
                <p:nvPr/>
              </p:nvGrpSpPr>
              <p:grpSpPr bwMode="auto">
                <a:xfrm rot="21223829" flipV="1">
                  <a:off x="5344893" y="2051618"/>
                  <a:ext cx="515120" cy="533444"/>
                  <a:chOff x="4176" y="302"/>
                  <a:chExt cx="1106" cy="1145"/>
                </a:xfrm>
                <a:solidFill>
                  <a:srgbClr val="FFFFCC"/>
                </a:solidFill>
              </p:grpSpPr>
              <p:sp>
                <p:nvSpPr>
                  <p:cNvPr id="391" name="Freeform 6"/>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grpFill/>
                  <a:ln w="19050">
                    <a:solidFill>
                      <a:schemeClr val="tx2"/>
                    </a:solidFill>
                    <a:prstDash val="solid"/>
                    <a:round/>
                    <a:headEnd/>
                    <a:tailEnd/>
                  </a:ln>
                </p:spPr>
                <p:txBody>
                  <a:bodyPr/>
                  <a:lstStyle/>
                  <a:p>
                    <a:endParaRPr lang="el-GR"/>
                  </a:p>
                </p:txBody>
              </p:sp>
              <p:sp>
                <p:nvSpPr>
                  <p:cNvPr id="392" name="Freeform 7"/>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grpFill/>
                  <a:ln w="19050">
                    <a:solidFill>
                      <a:schemeClr val="tx2"/>
                    </a:solidFill>
                    <a:prstDash val="solid"/>
                    <a:round/>
                    <a:headEnd/>
                    <a:tailEnd/>
                  </a:ln>
                </p:spPr>
                <p:txBody>
                  <a:bodyPr/>
                  <a:lstStyle/>
                  <a:p>
                    <a:endParaRPr lang="el-GR"/>
                  </a:p>
                </p:txBody>
              </p:sp>
              <p:sp>
                <p:nvSpPr>
                  <p:cNvPr id="393" name="Freeform 8"/>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grpFill/>
                  <a:ln w="19050">
                    <a:solidFill>
                      <a:schemeClr val="tx2"/>
                    </a:solidFill>
                    <a:prstDash val="solid"/>
                    <a:round/>
                    <a:headEnd/>
                    <a:tailEnd/>
                  </a:ln>
                </p:spPr>
                <p:txBody>
                  <a:bodyPr/>
                  <a:lstStyle/>
                  <a:p>
                    <a:endParaRPr lang="el-GR"/>
                  </a:p>
                </p:txBody>
              </p:sp>
              <p:sp>
                <p:nvSpPr>
                  <p:cNvPr id="394" name="Freeform 9"/>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grpFill/>
                  <a:ln w="19050">
                    <a:solidFill>
                      <a:schemeClr val="tx2"/>
                    </a:solidFill>
                    <a:prstDash val="solid"/>
                    <a:round/>
                    <a:headEnd/>
                    <a:tailEnd/>
                  </a:ln>
                </p:spPr>
                <p:txBody>
                  <a:bodyPr/>
                  <a:lstStyle/>
                  <a:p>
                    <a:endParaRPr lang="el-GR"/>
                  </a:p>
                </p:txBody>
              </p:sp>
              <p:sp>
                <p:nvSpPr>
                  <p:cNvPr id="395" name="Freeform 10"/>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grpFill/>
                  <a:ln w="19050">
                    <a:solidFill>
                      <a:schemeClr val="tx2"/>
                    </a:solidFill>
                    <a:prstDash val="solid"/>
                    <a:round/>
                    <a:headEnd/>
                    <a:tailEnd/>
                  </a:ln>
                </p:spPr>
                <p:txBody>
                  <a:bodyPr/>
                  <a:lstStyle/>
                  <a:p>
                    <a:endParaRPr lang="el-GR"/>
                  </a:p>
                </p:txBody>
              </p:sp>
            </p:grpSp>
            <p:grpSp>
              <p:nvGrpSpPr>
                <p:cNvPr id="21" name="Group 11"/>
                <p:cNvGrpSpPr>
                  <a:grpSpLocks/>
                </p:cNvGrpSpPr>
                <p:nvPr/>
              </p:nvGrpSpPr>
              <p:grpSpPr bwMode="auto">
                <a:xfrm rot="231005" flipV="1">
                  <a:off x="3298637" y="2042022"/>
                  <a:ext cx="496117" cy="525979"/>
                  <a:chOff x="393" y="416"/>
                  <a:chExt cx="1083" cy="1148"/>
                </a:xfrm>
                <a:solidFill>
                  <a:srgbClr val="FFFFCC"/>
                </a:solidFill>
              </p:grpSpPr>
              <p:sp>
                <p:nvSpPr>
                  <p:cNvPr id="386" name="Freeform 12"/>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grpFill/>
                  <a:ln w="19050">
                    <a:solidFill>
                      <a:schemeClr val="tx2"/>
                    </a:solidFill>
                    <a:prstDash val="solid"/>
                    <a:round/>
                    <a:headEnd/>
                    <a:tailEnd/>
                  </a:ln>
                </p:spPr>
                <p:txBody>
                  <a:bodyPr/>
                  <a:lstStyle/>
                  <a:p>
                    <a:endParaRPr lang="el-GR"/>
                  </a:p>
                </p:txBody>
              </p:sp>
              <p:sp>
                <p:nvSpPr>
                  <p:cNvPr id="387" name="Freeform 13"/>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grpFill/>
                  <a:ln w="19050">
                    <a:solidFill>
                      <a:schemeClr val="tx2"/>
                    </a:solidFill>
                    <a:prstDash val="solid"/>
                    <a:round/>
                    <a:headEnd/>
                    <a:tailEnd/>
                  </a:ln>
                </p:spPr>
                <p:txBody>
                  <a:bodyPr/>
                  <a:lstStyle/>
                  <a:p>
                    <a:endParaRPr lang="el-GR"/>
                  </a:p>
                </p:txBody>
              </p:sp>
              <p:sp>
                <p:nvSpPr>
                  <p:cNvPr id="388" name="Freeform 14"/>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grpFill/>
                  <a:ln w="19050">
                    <a:solidFill>
                      <a:schemeClr val="tx2"/>
                    </a:solidFill>
                    <a:prstDash val="solid"/>
                    <a:round/>
                    <a:headEnd/>
                    <a:tailEnd/>
                  </a:ln>
                </p:spPr>
                <p:txBody>
                  <a:bodyPr/>
                  <a:lstStyle/>
                  <a:p>
                    <a:endParaRPr lang="el-GR"/>
                  </a:p>
                </p:txBody>
              </p:sp>
              <p:sp>
                <p:nvSpPr>
                  <p:cNvPr id="389" name="Freeform 15"/>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grpFill/>
                  <a:ln w="19050">
                    <a:solidFill>
                      <a:schemeClr val="tx2"/>
                    </a:solidFill>
                    <a:prstDash val="solid"/>
                    <a:round/>
                    <a:headEnd/>
                    <a:tailEnd/>
                  </a:ln>
                </p:spPr>
                <p:txBody>
                  <a:bodyPr/>
                  <a:lstStyle/>
                  <a:p>
                    <a:endParaRPr lang="el-GR"/>
                  </a:p>
                </p:txBody>
              </p:sp>
              <p:sp>
                <p:nvSpPr>
                  <p:cNvPr id="390" name="Freeform 16"/>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grpFill/>
                  <a:ln w="19050">
                    <a:solidFill>
                      <a:schemeClr val="tx2"/>
                    </a:solidFill>
                    <a:prstDash val="solid"/>
                    <a:round/>
                    <a:headEnd/>
                    <a:tailEnd/>
                  </a:ln>
                </p:spPr>
                <p:txBody>
                  <a:bodyPr/>
                  <a:lstStyle/>
                  <a:p>
                    <a:endParaRPr lang="el-GR"/>
                  </a:p>
                </p:txBody>
              </p:sp>
            </p:grpSp>
            <p:grpSp>
              <p:nvGrpSpPr>
                <p:cNvPr id="22" name="Group 17"/>
                <p:cNvGrpSpPr>
                  <a:grpSpLocks/>
                </p:cNvGrpSpPr>
                <p:nvPr/>
              </p:nvGrpSpPr>
              <p:grpSpPr bwMode="auto">
                <a:xfrm rot="20697480" flipV="1">
                  <a:off x="5254963" y="1744230"/>
                  <a:ext cx="400423" cy="345449"/>
                  <a:chOff x="4118" y="1410"/>
                  <a:chExt cx="859" cy="741"/>
                </a:xfrm>
                <a:solidFill>
                  <a:srgbClr val="FFFFCC"/>
                </a:solidFill>
              </p:grpSpPr>
              <p:sp>
                <p:nvSpPr>
                  <p:cNvPr id="383" name="Freeform 18"/>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grpFill/>
                  <a:ln w="19050">
                    <a:solidFill>
                      <a:schemeClr val="tx2"/>
                    </a:solidFill>
                    <a:prstDash val="solid"/>
                    <a:round/>
                    <a:headEnd/>
                    <a:tailEnd/>
                  </a:ln>
                </p:spPr>
                <p:txBody>
                  <a:bodyPr/>
                  <a:lstStyle/>
                  <a:p>
                    <a:endParaRPr lang="el-GR"/>
                  </a:p>
                </p:txBody>
              </p:sp>
              <p:sp>
                <p:nvSpPr>
                  <p:cNvPr id="384" name="Freeform 19"/>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grpFill/>
                  <a:ln w="19050">
                    <a:solidFill>
                      <a:schemeClr val="tx2"/>
                    </a:solidFill>
                    <a:prstDash val="solid"/>
                    <a:round/>
                    <a:headEnd/>
                    <a:tailEnd/>
                  </a:ln>
                </p:spPr>
                <p:txBody>
                  <a:bodyPr/>
                  <a:lstStyle/>
                  <a:p>
                    <a:endParaRPr lang="el-GR"/>
                  </a:p>
                </p:txBody>
              </p:sp>
              <p:sp>
                <p:nvSpPr>
                  <p:cNvPr id="385" name="Freeform 20"/>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grpFill/>
                  <a:ln w="19050">
                    <a:solidFill>
                      <a:schemeClr val="tx2"/>
                    </a:solidFill>
                    <a:prstDash val="solid"/>
                    <a:round/>
                    <a:headEnd/>
                    <a:tailEnd/>
                  </a:ln>
                </p:spPr>
                <p:txBody>
                  <a:bodyPr/>
                  <a:lstStyle/>
                  <a:p>
                    <a:endParaRPr lang="el-GR"/>
                  </a:p>
                </p:txBody>
              </p:sp>
            </p:grpSp>
            <p:grpSp>
              <p:nvGrpSpPr>
                <p:cNvPr id="23" name="Group 22"/>
                <p:cNvGrpSpPr>
                  <a:grpSpLocks/>
                </p:cNvGrpSpPr>
                <p:nvPr/>
              </p:nvGrpSpPr>
              <p:grpSpPr bwMode="auto">
                <a:xfrm rot="21540000" flipV="1">
                  <a:off x="5128393" y="1411012"/>
                  <a:ext cx="365131" cy="369203"/>
                  <a:chOff x="3962" y="2120"/>
                  <a:chExt cx="784" cy="791"/>
                </a:xfrm>
                <a:solidFill>
                  <a:srgbClr val="FFFFCC"/>
                </a:solidFill>
              </p:grpSpPr>
              <p:sp>
                <p:nvSpPr>
                  <p:cNvPr id="380" name="Freeform 23"/>
                  <p:cNvSpPr>
                    <a:spLocks/>
                  </p:cNvSpPr>
                  <p:nvPr/>
                </p:nvSpPr>
                <p:spPr bwMode="auto">
                  <a:xfrm>
                    <a:off x="3962" y="2120"/>
                    <a:ext cx="784" cy="791"/>
                  </a:xfrm>
                  <a:custGeom>
                    <a:avLst/>
                    <a:gdLst/>
                    <a:ahLst/>
                    <a:cxnLst>
                      <a:cxn ang="0">
                        <a:pos x="388" y="11"/>
                      </a:cxn>
                      <a:cxn ang="0">
                        <a:pos x="474" y="28"/>
                      </a:cxn>
                      <a:cxn ang="0">
                        <a:pos x="547" y="51"/>
                      </a:cxn>
                      <a:cxn ang="0">
                        <a:pos x="610" y="79"/>
                      </a:cxn>
                      <a:cxn ang="0">
                        <a:pos x="660" y="111"/>
                      </a:cxn>
                      <a:cxn ang="0">
                        <a:pos x="703" y="154"/>
                      </a:cxn>
                      <a:cxn ang="0">
                        <a:pos x="733" y="207"/>
                      </a:cxn>
                      <a:cxn ang="0">
                        <a:pos x="758" y="267"/>
                      </a:cxn>
                      <a:cxn ang="0">
                        <a:pos x="774" y="333"/>
                      </a:cxn>
                      <a:cxn ang="0">
                        <a:pos x="781" y="393"/>
                      </a:cxn>
                      <a:cxn ang="0">
                        <a:pos x="784" y="456"/>
                      </a:cxn>
                      <a:cxn ang="0">
                        <a:pos x="779" y="519"/>
                      </a:cxn>
                      <a:cxn ang="0">
                        <a:pos x="766" y="582"/>
                      </a:cxn>
                      <a:cxn ang="0">
                        <a:pos x="743" y="638"/>
                      </a:cxn>
                      <a:cxn ang="0">
                        <a:pos x="711" y="690"/>
                      </a:cxn>
                      <a:cxn ang="0">
                        <a:pos x="665" y="733"/>
                      </a:cxn>
                      <a:cxn ang="0">
                        <a:pos x="617" y="761"/>
                      </a:cxn>
                      <a:cxn ang="0">
                        <a:pos x="577" y="779"/>
                      </a:cxn>
                      <a:cxn ang="0">
                        <a:pos x="537" y="789"/>
                      </a:cxn>
                      <a:cxn ang="0">
                        <a:pos x="496" y="791"/>
                      </a:cxn>
                      <a:cxn ang="0">
                        <a:pos x="436" y="789"/>
                      </a:cxn>
                      <a:cxn ang="0">
                        <a:pos x="358" y="766"/>
                      </a:cxn>
                      <a:cxn ang="0">
                        <a:pos x="282" y="731"/>
                      </a:cxn>
                      <a:cxn ang="0">
                        <a:pos x="214" y="680"/>
                      </a:cxn>
                      <a:cxn ang="0">
                        <a:pos x="151" y="622"/>
                      </a:cxn>
                      <a:cxn ang="0">
                        <a:pos x="96" y="559"/>
                      </a:cxn>
                      <a:cxn ang="0">
                        <a:pos x="56" y="504"/>
                      </a:cxn>
                      <a:cxn ang="0">
                        <a:pos x="30" y="456"/>
                      </a:cxn>
                      <a:cxn ang="0">
                        <a:pos x="13" y="406"/>
                      </a:cxn>
                      <a:cxn ang="0">
                        <a:pos x="3" y="358"/>
                      </a:cxn>
                      <a:cxn ang="0">
                        <a:pos x="0" y="313"/>
                      </a:cxn>
                      <a:cxn ang="0">
                        <a:pos x="3" y="265"/>
                      </a:cxn>
                      <a:cxn ang="0">
                        <a:pos x="10" y="222"/>
                      </a:cxn>
                      <a:cxn ang="0">
                        <a:pos x="25" y="179"/>
                      </a:cxn>
                      <a:cxn ang="0">
                        <a:pos x="46" y="141"/>
                      </a:cxn>
                      <a:cxn ang="0">
                        <a:pos x="71" y="106"/>
                      </a:cxn>
                      <a:cxn ang="0">
                        <a:pos x="101" y="76"/>
                      </a:cxn>
                      <a:cxn ang="0">
                        <a:pos x="136" y="48"/>
                      </a:cxn>
                      <a:cxn ang="0">
                        <a:pos x="174" y="28"/>
                      </a:cxn>
                      <a:cxn ang="0">
                        <a:pos x="219" y="13"/>
                      </a:cxn>
                      <a:cxn ang="0">
                        <a:pos x="265" y="3"/>
                      </a:cxn>
                      <a:cxn ang="0">
                        <a:pos x="315" y="0"/>
                      </a:cxn>
                    </a:cxnLst>
                    <a:rect l="0" t="0" r="r" b="b"/>
                    <a:pathLst>
                      <a:path w="784" h="791">
                        <a:moveTo>
                          <a:pt x="340" y="3"/>
                        </a:moveTo>
                        <a:lnTo>
                          <a:pt x="388" y="11"/>
                        </a:lnTo>
                        <a:lnTo>
                          <a:pt x="433" y="18"/>
                        </a:lnTo>
                        <a:lnTo>
                          <a:pt x="474" y="28"/>
                        </a:lnTo>
                        <a:lnTo>
                          <a:pt x="512" y="38"/>
                        </a:lnTo>
                        <a:lnTo>
                          <a:pt x="547" y="51"/>
                        </a:lnTo>
                        <a:lnTo>
                          <a:pt x="580" y="63"/>
                        </a:lnTo>
                        <a:lnTo>
                          <a:pt x="610" y="79"/>
                        </a:lnTo>
                        <a:lnTo>
                          <a:pt x="638" y="94"/>
                        </a:lnTo>
                        <a:lnTo>
                          <a:pt x="660" y="111"/>
                        </a:lnTo>
                        <a:lnTo>
                          <a:pt x="683" y="131"/>
                        </a:lnTo>
                        <a:lnTo>
                          <a:pt x="703" y="154"/>
                        </a:lnTo>
                        <a:lnTo>
                          <a:pt x="721" y="179"/>
                        </a:lnTo>
                        <a:lnTo>
                          <a:pt x="733" y="207"/>
                        </a:lnTo>
                        <a:lnTo>
                          <a:pt x="748" y="235"/>
                        </a:lnTo>
                        <a:lnTo>
                          <a:pt x="758" y="267"/>
                        </a:lnTo>
                        <a:lnTo>
                          <a:pt x="766" y="303"/>
                        </a:lnTo>
                        <a:lnTo>
                          <a:pt x="774" y="333"/>
                        </a:lnTo>
                        <a:lnTo>
                          <a:pt x="779" y="363"/>
                        </a:lnTo>
                        <a:lnTo>
                          <a:pt x="781" y="393"/>
                        </a:lnTo>
                        <a:lnTo>
                          <a:pt x="784" y="424"/>
                        </a:lnTo>
                        <a:lnTo>
                          <a:pt x="784" y="456"/>
                        </a:lnTo>
                        <a:lnTo>
                          <a:pt x="784" y="489"/>
                        </a:lnTo>
                        <a:lnTo>
                          <a:pt x="779" y="519"/>
                        </a:lnTo>
                        <a:lnTo>
                          <a:pt x="774" y="552"/>
                        </a:lnTo>
                        <a:lnTo>
                          <a:pt x="766" y="582"/>
                        </a:lnTo>
                        <a:lnTo>
                          <a:pt x="756" y="610"/>
                        </a:lnTo>
                        <a:lnTo>
                          <a:pt x="743" y="638"/>
                        </a:lnTo>
                        <a:lnTo>
                          <a:pt x="728" y="665"/>
                        </a:lnTo>
                        <a:lnTo>
                          <a:pt x="711" y="690"/>
                        </a:lnTo>
                        <a:lnTo>
                          <a:pt x="690" y="713"/>
                        </a:lnTo>
                        <a:lnTo>
                          <a:pt x="665" y="733"/>
                        </a:lnTo>
                        <a:lnTo>
                          <a:pt x="640" y="751"/>
                        </a:lnTo>
                        <a:lnTo>
                          <a:pt x="617" y="761"/>
                        </a:lnTo>
                        <a:lnTo>
                          <a:pt x="597" y="771"/>
                        </a:lnTo>
                        <a:lnTo>
                          <a:pt x="577" y="779"/>
                        </a:lnTo>
                        <a:lnTo>
                          <a:pt x="557" y="784"/>
                        </a:lnTo>
                        <a:lnTo>
                          <a:pt x="537" y="789"/>
                        </a:lnTo>
                        <a:lnTo>
                          <a:pt x="517" y="791"/>
                        </a:lnTo>
                        <a:lnTo>
                          <a:pt x="496" y="791"/>
                        </a:lnTo>
                        <a:lnTo>
                          <a:pt x="476" y="791"/>
                        </a:lnTo>
                        <a:lnTo>
                          <a:pt x="436" y="789"/>
                        </a:lnTo>
                        <a:lnTo>
                          <a:pt x="396" y="779"/>
                        </a:lnTo>
                        <a:lnTo>
                          <a:pt x="358" y="766"/>
                        </a:lnTo>
                        <a:lnTo>
                          <a:pt x="320" y="751"/>
                        </a:lnTo>
                        <a:lnTo>
                          <a:pt x="282" y="731"/>
                        </a:lnTo>
                        <a:lnTo>
                          <a:pt x="247" y="708"/>
                        </a:lnTo>
                        <a:lnTo>
                          <a:pt x="214" y="680"/>
                        </a:lnTo>
                        <a:lnTo>
                          <a:pt x="182" y="653"/>
                        </a:lnTo>
                        <a:lnTo>
                          <a:pt x="151" y="622"/>
                        </a:lnTo>
                        <a:lnTo>
                          <a:pt x="124" y="592"/>
                        </a:lnTo>
                        <a:lnTo>
                          <a:pt x="96" y="559"/>
                        </a:lnTo>
                        <a:lnTo>
                          <a:pt x="73" y="527"/>
                        </a:lnTo>
                        <a:lnTo>
                          <a:pt x="56" y="504"/>
                        </a:lnTo>
                        <a:lnTo>
                          <a:pt x="43" y="479"/>
                        </a:lnTo>
                        <a:lnTo>
                          <a:pt x="30" y="456"/>
                        </a:lnTo>
                        <a:lnTo>
                          <a:pt x="23" y="431"/>
                        </a:lnTo>
                        <a:lnTo>
                          <a:pt x="13" y="406"/>
                        </a:lnTo>
                        <a:lnTo>
                          <a:pt x="8" y="383"/>
                        </a:lnTo>
                        <a:lnTo>
                          <a:pt x="3" y="358"/>
                        </a:lnTo>
                        <a:lnTo>
                          <a:pt x="0" y="335"/>
                        </a:lnTo>
                        <a:lnTo>
                          <a:pt x="0" y="313"/>
                        </a:lnTo>
                        <a:lnTo>
                          <a:pt x="0" y="288"/>
                        </a:lnTo>
                        <a:lnTo>
                          <a:pt x="3" y="265"/>
                        </a:lnTo>
                        <a:lnTo>
                          <a:pt x="5" y="242"/>
                        </a:lnTo>
                        <a:lnTo>
                          <a:pt x="10" y="222"/>
                        </a:lnTo>
                        <a:lnTo>
                          <a:pt x="18" y="199"/>
                        </a:lnTo>
                        <a:lnTo>
                          <a:pt x="25" y="179"/>
                        </a:lnTo>
                        <a:lnTo>
                          <a:pt x="35" y="162"/>
                        </a:lnTo>
                        <a:lnTo>
                          <a:pt x="46" y="141"/>
                        </a:lnTo>
                        <a:lnTo>
                          <a:pt x="58" y="124"/>
                        </a:lnTo>
                        <a:lnTo>
                          <a:pt x="71" y="106"/>
                        </a:lnTo>
                        <a:lnTo>
                          <a:pt x="86" y="91"/>
                        </a:lnTo>
                        <a:lnTo>
                          <a:pt x="101" y="76"/>
                        </a:lnTo>
                        <a:lnTo>
                          <a:pt x="119" y="61"/>
                        </a:lnTo>
                        <a:lnTo>
                          <a:pt x="136" y="48"/>
                        </a:lnTo>
                        <a:lnTo>
                          <a:pt x="154" y="38"/>
                        </a:lnTo>
                        <a:lnTo>
                          <a:pt x="174" y="28"/>
                        </a:lnTo>
                        <a:lnTo>
                          <a:pt x="197" y="21"/>
                        </a:lnTo>
                        <a:lnTo>
                          <a:pt x="219" y="13"/>
                        </a:lnTo>
                        <a:lnTo>
                          <a:pt x="242" y="8"/>
                        </a:lnTo>
                        <a:lnTo>
                          <a:pt x="265" y="3"/>
                        </a:lnTo>
                        <a:lnTo>
                          <a:pt x="290" y="0"/>
                        </a:lnTo>
                        <a:lnTo>
                          <a:pt x="315" y="0"/>
                        </a:lnTo>
                        <a:lnTo>
                          <a:pt x="340" y="3"/>
                        </a:lnTo>
                      </a:path>
                    </a:pathLst>
                  </a:custGeom>
                  <a:grpFill/>
                  <a:ln w="19050">
                    <a:solidFill>
                      <a:schemeClr val="tx2"/>
                    </a:solidFill>
                    <a:prstDash val="solid"/>
                    <a:round/>
                    <a:headEnd/>
                    <a:tailEnd/>
                  </a:ln>
                </p:spPr>
                <p:txBody>
                  <a:bodyPr/>
                  <a:lstStyle/>
                  <a:p>
                    <a:endParaRPr lang="el-GR"/>
                  </a:p>
                </p:txBody>
              </p:sp>
              <p:sp>
                <p:nvSpPr>
                  <p:cNvPr id="381" name="Freeform 24"/>
                  <p:cNvSpPr>
                    <a:spLocks/>
                  </p:cNvSpPr>
                  <p:nvPr/>
                </p:nvSpPr>
                <p:spPr bwMode="auto">
                  <a:xfrm>
                    <a:off x="4242" y="2347"/>
                    <a:ext cx="267" cy="363"/>
                  </a:xfrm>
                  <a:custGeom>
                    <a:avLst/>
                    <a:gdLst/>
                    <a:ahLst/>
                    <a:cxnLst>
                      <a:cxn ang="0">
                        <a:pos x="267" y="0"/>
                      </a:cxn>
                      <a:cxn ang="0">
                        <a:pos x="204" y="10"/>
                      </a:cxn>
                      <a:cxn ang="0">
                        <a:pos x="151" y="23"/>
                      </a:cxn>
                      <a:cxn ang="0">
                        <a:pos x="128" y="28"/>
                      </a:cxn>
                      <a:cxn ang="0">
                        <a:pos x="108" y="35"/>
                      </a:cxn>
                      <a:cxn ang="0">
                        <a:pos x="91" y="43"/>
                      </a:cxn>
                      <a:cxn ang="0">
                        <a:pos x="73" y="53"/>
                      </a:cxn>
                      <a:cxn ang="0">
                        <a:pos x="58" y="61"/>
                      </a:cxn>
                      <a:cxn ang="0">
                        <a:pos x="45" y="71"/>
                      </a:cxn>
                      <a:cxn ang="0">
                        <a:pos x="35" y="81"/>
                      </a:cxn>
                      <a:cxn ang="0">
                        <a:pos x="28" y="91"/>
                      </a:cxn>
                      <a:cxn ang="0">
                        <a:pos x="20" y="101"/>
                      </a:cxn>
                      <a:cxn ang="0">
                        <a:pos x="12" y="113"/>
                      </a:cxn>
                      <a:cxn ang="0">
                        <a:pos x="7" y="123"/>
                      </a:cxn>
                      <a:cxn ang="0">
                        <a:pos x="5" y="136"/>
                      </a:cxn>
                      <a:cxn ang="0">
                        <a:pos x="0" y="161"/>
                      </a:cxn>
                      <a:cxn ang="0">
                        <a:pos x="0" y="189"/>
                      </a:cxn>
                      <a:cxn ang="0">
                        <a:pos x="2" y="214"/>
                      </a:cxn>
                      <a:cxn ang="0">
                        <a:pos x="5" y="244"/>
                      </a:cxn>
                      <a:cxn ang="0">
                        <a:pos x="15" y="302"/>
                      </a:cxn>
                      <a:cxn ang="0">
                        <a:pos x="20" y="363"/>
                      </a:cxn>
                    </a:cxnLst>
                    <a:rect l="0" t="0" r="r" b="b"/>
                    <a:pathLst>
                      <a:path w="267" h="363">
                        <a:moveTo>
                          <a:pt x="267" y="0"/>
                        </a:moveTo>
                        <a:lnTo>
                          <a:pt x="204" y="10"/>
                        </a:lnTo>
                        <a:lnTo>
                          <a:pt x="151" y="23"/>
                        </a:lnTo>
                        <a:lnTo>
                          <a:pt x="128" y="28"/>
                        </a:lnTo>
                        <a:lnTo>
                          <a:pt x="108" y="35"/>
                        </a:lnTo>
                        <a:lnTo>
                          <a:pt x="91" y="43"/>
                        </a:lnTo>
                        <a:lnTo>
                          <a:pt x="73" y="53"/>
                        </a:lnTo>
                        <a:lnTo>
                          <a:pt x="58" y="61"/>
                        </a:lnTo>
                        <a:lnTo>
                          <a:pt x="45" y="71"/>
                        </a:lnTo>
                        <a:lnTo>
                          <a:pt x="35" y="81"/>
                        </a:lnTo>
                        <a:lnTo>
                          <a:pt x="28" y="91"/>
                        </a:lnTo>
                        <a:lnTo>
                          <a:pt x="20" y="101"/>
                        </a:lnTo>
                        <a:lnTo>
                          <a:pt x="12" y="113"/>
                        </a:lnTo>
                        <a:lnTo>
                          <a:pt x="7" y="123"/>
                        </a:lnTo>
                        <a:lnTo>
                          <a:pt x="5" y="136"/>
                        </a:lnTo>
                        <a:lnTo>
                          <a:pt x="0" y="161"/>
                        </a:lnTo>
                        <a:lnTo>
                          <a:pt x="0" y="189"/>
                        </a:lnTo>
                        <a:lnTo>
                          <a:pt x="2" y="214"/>
                        </a:lnTo>
                        <a:lnTo>
                          <a:pt x="5" y="244"/>
                        </a:lnTo>
                        <a:lnTo>
                          <a:pt x="15" y="302"/>
                        </a:lnTo>
                        <a:lnTo>
                          <a:pt x="20" y="363"/>
                        </a:lnTo>
                      </a:path>
                    </a:pathLst>
                  </a:custGeom>
                  <a:grpFill/>
                  <a:ln w="19050">
                    <a:solidFill>
                      <a:schemeClr val="tx2"/>
                    </a:solidFill>
                    <a:prstDash val="solid"/>
                    <a:round/>
                    <a:headEnd/>
                    <a:tailEnd/>
                  </a:ln>
                </p:spPr>
                <p:txBody>
                  <a:bodyPr/>
                  <a:lstStyle/>
                  <a:p>
                    <a:endParaRPr lang="el-GR"/>
                  </a:p>
                </p:txBody>
              </p:sp>
              <p:sp>
                <p:nvSpPr>
                  <p:cNvPr id="382" name="Freeform 25"/>
                  <p:cNvSpPr>
                    <a:spLocks/>
                  </p:cNvSpPr>
                  <p:nvPr/>
                </p:nvSpPr>
                <p:spPr bwMode="auto">
                  <a:xfrm>
                    <a:off x="4111" y="2246"/>
                    <a:ext cx="257" cy="396"/>
                  </a:xfrm>
                  <a:custGeom>
                    <a:avLst/>
                    <a:gdLst/>
                    <a:ahLst/>
                    <a:cxnLst>
                      <a:cxn ang="0">
                        <a:pos x="237" y="0"/>
                      </a:cxn>
                      <a:cxn ang="0">
                        <a:pos x="244" y="33"/>
                      </a:cxn>
                      <a:cxn ang="0">
                        <a:pos x="254" y="68"/>
                      </a:cxn>
                      <a:cxn ang="0">
                        <a:pos x="257" y="78"/>
                      </a:cxn>
                      <a:cxn ang="0">
                        <a:pos x="257" y="86"/>
                      </a:cxn>
                      <a:cxn ang="0">
                        <a:pos x="257" y="94"/>
                      </a:cxn>
                      <a:cxn ang="0">
                        <a:pos x="254" y="104"/>
                      </a:cxn>
                      <a:cxn ang="0">
                        <a:pos x="249" y="111"/>
                      </a:cxn>
                      <a:cxn ang="0">
                        <a:pos x="244" y="119"/>
                      </a:cxn>
                      <a:cxn ang="0">
                        <a:pos x="234" y="129"/>
                      </a:cxn>
                      <a:cxn ang="0">
                        <a:pos x="224" y="136"/>
                      </a:cxn>
                      <a:cxn ang="0">
                        <a:pos x="201" y="151"/>
                      </a:cxn>
                      <a:cxn ang="0">
                        <a:pos x="181" y="169"/>
                      </a:cxn>
                      <a:cxn ang="0">
                        <a:pos x="166" y="187"/>
                      </a:cxn>
                      <a:cxn ang="0">
                        <a:pos x="153" y="207"/>
                      </a:cxn>
                      <a:cxn ang="0">
                        <a:pos x="143" y="232"/>
                      </a:cxn>
                      <a:cxn ang="0">
                        <a:pos x="136" y="257"/>
                      </a:cxn>
                      <a:cxn ang="0">
                        <a:pos x="131" y="290"/>
                      </a:cxn>
                      <a:cxn ang="0">
                        <a:pos x="128" y="325"/>
                      </a:cxn>
                      <a:cxn ang="0">
                        <a:pos x="126" y="335"/>
                      </a:cxn>
                      <a:cxn ang="0">
                        <a:pos x="123" y="345"/>
                      </a:cxn>
                      <a:cxn ang="0">
                        <a:pos x="118" y="350"/>
                      </a:cxn>
                      <a:cxn ang="0">
                        <a:pos x="113" y="358"/>
                      </a:cxn>
                      <a:cxn ang="0">
                        <a:pos x="98" y="365"/>
                      </a:cxn>
                      <a:cxn ang="0">
                        <a:pos x="80" y="373"/>
                      </a:cxn>
                      <a:cxn ang="0">
                        <a:pos x="38" y="383"/>
                      </a:cxn>
                      <a:cxn ang="0">
                        <a:pos x="0" y="396"/>
                      </a:cxn>
                    </a:cxnLst>
                    <a:rect l="0" t="0" r="r" b="b"/>
                    <a:pathLst>
                      <a:path w="257" h="396">
                        <a:moveTo>
                          <a:pt x="237" y="0"/>
                        </a:moveTo>
                        <a:lnTo>
                          <a:pt x="244" y="33"/>
                        </a:lnTo>
                        <a:lnTo>
                          <a:pt x="254" y="68"/>
                        </a:lnTo>
                        <a:lnTo>
                          <a:pt x="257" y="78"/>
                        </a:lnTo>
                        <a:lnTo>
                          <a:pt x="257" y="86"/>
                        </a:lnTo>
                        <a:lnTo>
                          <a:pt x="257" y="94"/>
                        </a:lnTo>
                        <a:lnTo>
                          <a:pt x="254" y="104"/>
                        </a:lnTo>
                        <a:lnTo>
                          <a:pt x="249" y="111"/>
                        </a:lnTo>
                        <a:lnTo>
                          <a:pt x="244" y="119"/>
                        </a:lnTo>
                        <a:lnTo>
                          <a:pt x="234" y="129"/>
                        </a:lnTo>
                        <a:lnTo>
                          <a:pt x="224" y="136"/>
                        </a:lnTo>
                        <a:lnTo>
                          <a:pt x="201" y="151"/>
                        </a:lnTo>
                        <a:lnTo>
                          <a:pt x="181" y="169"/>
                        </a:lnTo>
                        <a:lnTo>
                          <a:pt x="166" y="187"/>
                        </a:lnTo>
                        <a:lnTo>
                          <a:pt x="153" y="207"/>
                        </a:lnTo>
                        <a:lnTo>
                          <a:pt x="143" y="232"/>
                        </a:lnTo>
                        <a:lnTo>
                          <a:pt x="136" y="257"/>
                        </a:lnTo>
                        <a:lnTo>
                          <a:pt x="131" y="290"/>
                        </a:lnTo>
                        <a:lnTo>
                          <a:pt x="128" y="325"/>
                        </a:lnTo>
                        <a:lnTo>
                          <a:pt x="126" y="335"/>
                        </a:lnTo>
                        <a:lnTo>
                          <a:pt x="123" y="345"/>
                        </a:lnTo>
                        <a:lnTo>
                          <a:pt x="118" y="350"/>
                        </a:lnTo>
                        <a:lnTo>
                          <a:pt x="113" y="358"/>
                        </a:lnTo>
                        <a:lnTo>
                          <a:pt x="98" y="365"/>
                        </a:lnTo>
                        <a:lnTo>
                          <a:pt x="80" y="373"/>
                        </a:lnTo>
                        <a:lnTo>
                          <a:pt x="38" y="383"/>
                        </a:lnTo>
                        <a:lnTo>
                          <a:pt x="0" y="396"/>
                        </a:lnTo>
                      </a:path>
                    </a:pathLst>
                  </a:custGeom>
                  <a:grpFill/>
                  <a:ln w="19050">
                    <a:solidFill>
                      <a:schemeClr val="tx2"/>
                    </a:solidFill>
                    <a:prstDash val="solid"/>
                    <a:round/>
                    <a:headEnd/>
                    <a:tailEnd/>
                  </a:ln>
                </p:spPr>
                <p:txBody>
                  <a:bodyPr/>
                  <a:lstStyle/>
                  <a:p>
                    <a:endParaRPr lang="el-GR"/>
                  </a:p>
                </p:txBody>
              </p:sp>
            </p:grpSp>
            <p:grpSp>
              <p:nvGrpSpPr>
                <p:cNvPr id="24" name="Group 26"/>
                <p:cNvGrpSpPr>
                  <a:grpSpLocks/>
                </p:cNvGrpSpPr>
                <p:nvPr/>
              </p:nvGrpSpPr>
              <p:grpSpPr bwMode="auto">
                <a:xfrm rot="21540000" flipV="1">
                  <a:off x="3704750" y="1386797"/>
                  <a:ext cx="383456" cy="373275"/>
                  <a:chOff x="1017" y="2259"/>
                  <a:chExt cx="794" cy="773"/>
                </a:xfrm>
                <a:solidFill>
                  <a:srgbClr val="FFFFCC"/>
                </a:solidFill>
              </p:grpSpPr>
              <p:sp>
                <p:nvSpPr>
                  <p:cNvPr id="377" name="Freeform 27"/>
                  <p:cNvSpPr>
                    <a:spLocks/>
                  </p:cNvSpPr>
                  <p:nvPr/>
                </p:nvSpPr>
                <p:spPr bwMode="auto">
                  <a:xfrm>
                    <a:off x="1017" y="2259"/>
                    <a:ext cx="794" cy="773"/>
                  </a:xfrm>
                  <a:custGeom>
                    <a:avLst/>
                    <a:gdLst/>
                    <a:ahLst/>
                    <a:cxnLst>
                      <a:cxn ang="0">
                        <a:pos x="733" y="519"/>
                      </a:cxn>
                      <a:cxn ang="0">
                        <a:pos x="688" y="592"/>
                      </a:cxn>
                      <a:cxn ang="0">
                        <a:pos x="638" y="652"/>
                      </a:cxn>
                      <a:cxn ang="0">
                        <a:pos x="590" y="700"/>
                      </a:cxn>
                      <a:cxn ang="0">
                        <a:pos x="537" y="735"/>
                      </a:cxn>
                      <a:cxn ang="0">
                        <a:pos x="481" y="758"/>
                      </a:cxn>
                      <a:cxn ang="0">
                        <a:pos x="421" y="771"/>
                      </a:cxn>
                      <a:cxn ang="0">
                        <a:pos x="353" y="771"/>
                      </a:cxn>
                      <a:cxn ang="0">
                        <a:pos x="290" y="760"/>
                      </a:cxn>
                      <a:cxn ang="0">
                        <a:pos x="235" y="745"/>
                      </a:cxn>
                      <a:cxn ang="0">
                        <a:pos x="182" y="723"/>
                      </a:cxn>
                      <a:cxn ang="0">
                        <a:pos x="134" y="692"/>
                      </a:cxn>
                      <a:cxn ang="0">
                        <a:pos x="94" y="657"/>
                      </a:cxn>
                      <a:cxn ang="0">
                        <a:pos x="58" y="612"/>
                      </a:cxn>
                      <a:cxn ang="0">
                        <a:pos x="31" y="562"/>
                      </a:cxn>
                      <a:cxn ang="0">
                        <a:pos x="10" y="501"/>
                      </a:cxn>
                      <a:cxn ang="0">
                        <a:pos x="0" y="423"/>
                      </a:cxn>
                      <a:cxn ang="0">
                        <a:pos x="5" y="340"/>
                      </a:cxn>
                      <a:cxn ang="0">
                        <a:pos x="28" y="264"/>
                      </a:cxn>
                      <a:cxn ang="0">
                        <a:pos x="66" y="196"/>
                      </a:cxn>
                      <a:cxn ang="0">
                        <a:pos x="116" y="138"/>
                      </a:cxn>
                      <a:cxn ang="0">
                        <a:pos x="177" y="91"/>
                      </a:cxn>
                      <a:cxn ang="0">
                        <a:pos x="245" y="53"/>
                      </a:cxn>
                      <a:cxn ang="0">
                        <a:pos x="318" y="23"/>
                      </a:cxn>
                      <a:cxn ang="0">
                        <a:pos x="386" y="5"/>
                      </a:cxn>
                      <a:cxn ang="0">
                        <a:pos x="439" y="0"/>
                      </a:cxn>
                      <a:cxn ang="0">
                        <a:pos x="492" y="2"/>
                      </a:cxn>
                      <a:cxn ang="0">
                        <a:pos x="539" y="10"/>
                      </a:cxn>
                      <a:cxn ang="0">
                        <a:pos x="585" y="25"/>
                      </a:cxn>
                      <a:cxn ang="0">
                        <a:pos x="628" y="48"/>
                      </a:cxn>
                      <a:cxn ang="0">
                        <a:pos x="668" y="73"/>
                      </a:cxn>
                      <a:cxn ang="0">
                        <a:pos x="701" y="103"/>
                      </a:cxn>
                      <a:cxn ang="0">
                        <a:pos x="731" y="138"/>
                      </a:cxn>
                      <a:cxn ang="0">
                        <a:pos x="756" y="176"/>
                      </a:cxn>
                      <a:cxn ang="0">
                        <a:pos x="774" y="219"/>
                      </a:cxn>
                      <a:cxn ang="0">
                        <a:pos x="786" y="262"/>
                      </a:cxn>
                      <a:cxn ang="0">
                        <a:pos x="794" y="310"/>
                      </a:cxn>
                      <a:cxn ang="0">
                        <a:pos x="794" y="355"/>
                      </a:cxn>
                      <a:cxn ang="0">
                        <a:pos x="784" y="403"/>
                      </a:cxn>
                      <a:cxn ang="0">
                        <a:pos x="769" y="451"/>
                      </a:cxn>
                    </a:cxnLst>
                    <a:rect l="0" t="0" r="r" b="b"/>
                    <a:pathLst>
                      <a:path w="794" h="773">
                        <a:moveTo>
                          <a:pt x="759" y="476"/>
                        </a:moveTo>
                        <a:lnTo>
                          <a:pt x="733" y="519"/>
                        </a:lnTo>
                        <a:lnTo>
                          <a:pt x="711" y="556"/>
                        </a:lnTo>
                        <a:lnTo>
                          <a:pt x="688" y="592"/>
                        </a:lnTo>
                        <a:lnTo>
                          <a:pt x="663" y="624"/>
                        </a:lnTo>
                        <a:lnTo>
                          <a:pt x="638" y="652"/>
                        </a:lnTo>
                        <a:lnTo>
                          <a:pt x="615" y="677"/>
                        </a:lnTo>
                        <a:lnTo>
                          <a:pt x="590" y="700"/>
                        </a:lnTo>
                        <a:lnTo>
                          <a:pt x="565" y="720"/>
                        </a:lnTo>
                        <a:lnTo>
                          <a:pt x="537" y="735"/>
                        </a:lnTo>
                        <a:lnTo>
                          <a:pt x="509" y="748"/>
                        </a:lnTo>
                        <a:lnTo>
                          <a:pt x="481" y="758"/>
                        </a:lnTo>
                        <a:lnTo>
                          <a:pt x="451" y="765"/>
                        </a:lnTo>
                        <a:lnTo>
                          <a:pt x="421" y="771"/>
                        </a:lnTo>
                        <a:lnTo>
                          <a:pt x="388" y="773"/>
                        </a:lnTo>
                        <a:lnTo>
                          <a:pt x="353" y="771"/>
                        </a:lnTo>
                        <a:lnTo>
                          <a:pt x="318" y="765"/>
                        </a:lnTo>
                        <a:lnTo>
                          <a:pt x="290" y="760"/>
                        </a:lnTo>
                        <a:lnTo>
                          <a:pt x="262" y="755"/>
                        </a:lnTo>
                        <a:lnTo>
                          <a:pt x="235" y="745"/>
                        </a:lnTo>
                        <a:lnTo>
                          <a:pt x="207" y="735"/>
                        </a:lnTo>
                        <a:lnTo>
                          <a:pt x="182" y="723"/>
                        </a:lnTo>
                        <a:lnTo>
                          <a:pt x="159" y="710"/>
                        </a:lnTo>
                        <a:lnTo>
                          <a:pt x="134" y="692"/>
                        </a:lnTo>
                        <a:lnTo>
                          <a:pt x="114" y="675"/>
                        </a:lnTo>
                        <a:lnTo>
                          <a:pt x="94" y="657"/>
                        </a:lnTo>
                        <a:lnTo>
                          <a:pt x="73" y="635"/>
                        </a:lnTo>
                        <a:lnTo>
                          <a:pt x="58" y="612"/>
                        </a:lnTo>
                        <a:lnTo>
                          <a:pt x="43" y="587"/>
                        </a:lnTo>
                        <a:lnTo>
                          <a:pt x="31" y="562"/>
                        </a:lnTo>
                        <a:lnTo>
                          <a:pt x="18" y="531"/>
                        </a:lnTo>
                        <a:lnTo>
                          <a:pt x="10" y="501"/>
                        </a:lnTo>
                        <a:lnTo>
                          <a:pt x="5" y="468"/>
                        </a:lnTo>
                        <a:lnTo>
                          <a:pt x="0" y="423"/>
                        </a:lnTo>
                        <a:lnTo>
                          <a:pt x="0" y="380"/>
                        </a:lnTo>
                        <a:lnTo>
                          <a:pt x="5" y="340"/>
                        </a:lnTo>
                        <a:lnTo>
                          <a:pt x="15" y="300"/>
                        </a:lnTo>
                        <a:lnTo>
                          <a:pt x="28" y="264"/>
                        </a:lnTo>
                        <a:lnTo>
                          <a:pt x="46" y="229"/>
                        </a:lnTo>
                        <a:lnTo>
                          <a:pt x="66" y="196"/>
                        </a:lnTo>
                        <a:lnTo>
                          <a:pt x="89" y="166"/>
                        </a:lnTo>
                        <a:lnTo>
                          <a:pt x="116" y="138"/>
                        </a:lnTo>
                        <a:lnTo>
                          <a:pt x="144" y="113"/>
                        </a:lnTo>
                        <a:lnTo>
                          <a:pt x="177" y="91"/>
                        </a:lnTo>
                        <a:lnTo>
                          <a:pt x="209" y="70"/>
                        </a:lnTo>
                        <a:lnTo>
                          <a:pt x="245" y="53"/>
                        </a:lnTo>
                        <a:lnTo>
                          <a:pt x="280" y="35"/>
                        </a:lnTo>
                        <a:lnTo>
                          <a:pt x="318" y="23"/>
                        </a:lnTo>
                        <a:lnTo>
                          <a:pt x="358" y="13"/>
                        </a:lnTo>
                        <a:lnTo>
                          <a:pt x="386" y="5"/>
                        </a:lnTo>
                        <a:lnTo>
                          <a:pt x="411" y="2"/>
                        </a:lnTo>
                        <a:lnTo>
                          <a:pt x="439" y="0"/>
                        </a:lnTo>
                        <a:lnTo>
                          <a:pt x="466" y="0"/>
                        </a:lnTo>
                        <a:lnTo>
                          <a:pt x="492" y="2"/>
                        </a:lnTo>
                        <a:lnTo>
                          <a:pt x="517" y="5"/>
                        </a:lnTo>
                        <a:lnTo>
                          <a:pt x="539" y="10"/>
                        </a:lnTo>
                        <a:lnTo>
                          <a:pt x="562" y="18"/>
                        </a:lnTo>
                        <a:lnTo>
                          <a:pt x="585" y="25"/>
                        </a:lnTo>
                        <a:lnTo>
                          <a:pt x="607" y="35"/>
                        </a:lnTo>
                        <a:lnTo>
                          <a:pt x="628" y="48"/>
                        </a:lnTo>
                        <a:lnTo>
                          <a:pt x="648" y="60"/>
                        </a:lnTo>
                        <a:lnTo>
                          <a:pt x="668" y="73"/>
                        </a:lnTo>
                        <a:lnTo>
                          <a:pt x="686" y="88"/>
                        </a:lnTo>
                        <a:lnTo>
                          <a:pt x="701" y="103"/>
                        </a:lnTo>
                        <a:lnTo>
                          <a:pt x="716" y="121"/>
                        </a:lnTo>
                        <a:lnTo>
                          <a:pt x="731" y="138"/>
                        </a:lnTo>
                        <a:lnTo>
                          <a:pt x="743" y="159"/>
                        </a:lnTo>
                        <a:lnTo>
                          <a:pt x="756" y="176"/>
                        </a:lnTo>
                        <a:lnTo>
                          <a:pt x="766" y="199"/>
                        </a:lnTo>
                        <a:lnTo>
                          <a:pt x="774" y="219"/>
                        </a:lnTo>
                        <a:lnTo>
                          <a:pt x="781" y="242"/>
                        </a:lnTo>
                        <a:lnTo>
                          <a:pt x="786" y="262"/>
                        </a:lnTo>
                        <a:lnTo>
                          <a:pt x="791" y="285"/>
                        </a:lnTo>
                        <a:lnTo>
                          <a:pt x="794" y="310"/>
                        </a:lnTo>
                        <a:lnTo>
                          <a:pt x="794" y="332"/>
                        </a:lnTo>
                        <a:lnTo>
                          <a:pt x="794" y="355"/>
                        </a:lnTo>
                        <a:lnTo>
                          <a:pt x="789" y="380"/>
                        </a:lnTo>
                        <a:lnTo>
                          <a:pt x="784" y="403"/>
                        </a:lnTo>
                        <a:lnTo>
                          <a:pt x="779" y="428"/>
                        </a:lnTo>
                        <a:lnTo>
                          <a:pt x="769" y="451"/>
                        </a:lnTo>
                        <a:lnTo>
                          <a:pt x="759" y="476"/>
                        </a:lnTo>
                        <a:close/>
                      </a:path>
                    </a:pathLst>
                  </a:custGeom>
                  <a:grpFill/>
                  <a:ln w="19050">
                    <a:solidFill>
                      <a:schemeClr val="tx2"/>
                    </a:solidFill>
                    <a:prstDash val="solid"/>
                    <a:round/>
                    <a:headEnd/>
                    <a:tailEnd/>
                  </a:ln>
                </p:spPr>
                <p:txBody>
                  <a:bodyPr/>
                  <a:lstStyle/>
                  <a:p>
                    <a:endParaRPr lang="el-GR"/>
                  </a:p>
                </p:txBody>
              </p:sp>
              <p:sp>
                <p:nvSpPr>
                  <p:cNvPr id="378" name="Freeform 28"/>
                  <p:cNvSpPr>
                    <a:spLocks/>
                  </p:cNvSpPr>
                  <p:nvPr/>
                </p:nvSpPr>
                <p:spPr bwMode="auto">
                  <a:xfrm>
                    <a:off x="1234" y="2463"/>
                    <a:ext cx="275" cy="358"/>
                  </a:xfrm>
                  <a:custGeom>
                    <a:avLst/>
                    <a:gdLst/>
                    <a:ahLst/>
                    <a:cxnLst>
                      <a:cxn ang="0">
                        <a:pos x="249" y="358"/>
                      </a:cxn>
                      <a:cxn ang="0">
                        <a:pos x="262" y="297"/>
                      </a:cxn>
                      <a:cxn ang="0">
                        <a:pos x="272" y="242"/>
                      </a:cxn>
                      <a:cxn ang="0">
                        <a:pos x="272" y="219"/>
                      </a:cxn>
                      <a:cxn ang="0">
                        <a:pos x="275" y="196"/>
                      </a:cxn>
                      <a:cxn ang="0">
                        <a:pos x="272" y="176"/>
                      </a:cxn>
                      <a:cxn ang="0">
                        <a:pos x="270" y="159"/>
                      </a:cxn>
                      <a:cxn ang="0">
                        <a:pos x="267" y="143"/>
                      </a:cxn>
                      <a:cxn ang="0">
                        <a:pos x="262" y="128"/>
                      </a:cxn>
                      <a:cxn ang="0">
                        <a:pos x="257" y="113"/>
                      </a:cxn>
                      <a:cxn ang="0">
                        <a:pos x="252" y="101"/>
                      </a:cxn>
                      <a:cxn ang="0">
                        <a:pos x="244" y="91"/>
                      </a:cxn>
                      <a:cxn ang="0">
                        <a:pos x="237" y="81"/>
                      </a:cxn>
                      <a:cxn ang="0">
                        <a:pos x="227" y="73"/>
                      </a:cxn>
                      <a:cxn ang="0">
                        <a:pos x="217" y="65"/>
                      </a:cxn>
                      <a:cxn ang="0">
                        <a:pos x="194" y="50"/>
                      </a:cxn>
                      <a:cxn ang="0">
                        <a:pos x="171" y="40"/>
                      </a:cxn>
                      <a:cxn ang="0">
                        <a:pos x="144" y="33"/>
                      </a:cxn>
                      <a:cxn ang="0">
                        <a:pos x="116" y="28"/>
                      </a:cxn>
                      <a:cxn ang="0">
                        <a:pos x="58" y="15"/>
                      </a:cxn>
                      <a:cxn ang="0">
                        <a:pos x="0" y="0"/>
                      </a:cxn>
                    </a:cxnLst>
                    <a:rect l="0" t="0" r="r" b="b"/>
                    <a:pathLst>
                      <a:path w="275" h="358">
                        <a:moveTo>
                          <a:pt x="249" y="358"/>
                        </a:moveTo>
                        <a:lnTo>
                          <a:pt x="262" y="297"/>
                        </a:lnTo>
                        <a:lnTo>
                          <a:pt x="272" y="242"/>
                        </a:lnTo>
                        <a:lnTo>
                          <a:pt x="272" y="219"/>
                        </a:lnTo>
                        <a:lnTo>
                          <a:pt x="275" y="196"/>
                        </a:lnTo>
                        <a:lnTo>
                          <a:pt x="272" y="176"/>
                        </a:lnTo>
                        <a:lnTo>
                          <a:pt x="270" y="159"/>
                        </a:lnTo>
                        <a:lnTo>
                          <a:pt x="267" y="143"/>
                        </a:lnTo>
                        <a:lnTo>
                          <a:pt x="262" y="128"/>
                        </a:lnTo>
                        <a:lnTo>
                          <a:pt x="257" y="113"/>
                        </a:lnTo>
                        <a:lnTo>
                          <a:pt x="252" y="101"/>
                        </a:lnTo>
                        <a:lnTo>
                          <a:pt x="244" y="91"/>
                        </a:lnTo>
                        <a:lnTo>
                          <a:pt x="237" y="81"/>
                        </a:lnTo>
                        <a:lnTo>
                          <a:pt x="227" y="73"/>
                        </a:lnTo>
                        <a:lnTo>
                          <a:pt x="217" y="65"/>
                        </a:lnTo>
                        <a:lnTo>
                          <a:pt x="194" y="50"/>
                        </a:lnTo>
                        <a:lnTo>
                          <a:pt x="171" y="40"/>
                        </a:lnTo>
                        <a:lnTo>
                          <a:pt x="144" y="33"/>
                        </a:lnTo>
                        <a:lnTo>
                          <a:pt x="116" y="28"/>
                        </a:lnTo>
                        <a:lnTo>
                          <a:pt x="58" y="15"/>
                        </a:lnTo>
                        <a:lnTo>
                          <a:pt x="0" y="0"/>
                        </a:lnTo>
                      </a:path>
                    </a:pathLst>
                  </a:custGeom>
                  <a:grpFill/>
                  <a:ln w="19050">
                    <a:solidFill>
                      <a:schemeClr val="tx2"/>
                    </a:solidFill>
                    <a:prstDash val="solid"/>
                    <a:round/>
                    <a:headEnd/>
                    <a:tailEnd/>
                  </a:ln>
                </p:spPr>
                <p:txBody>
                  <a:bodyPr/>
                  <a:lstStyle/>
                  <a:p>
                    <a:endParaRPr lang="el-GR"/>
                  </a:p>
                </p:txBody>
              </p:sp>
              <p:sp>
                <p:nvSpPr>
                  <p:cNvPr id="379" name="Freeform 29"/>
                  <p:cNvSpPr>
                    <a:spLocks/>
                  </p:cNvSpPr>
                  <p:nvPr/>
                </p:nvSpPr>
                <p:spPr bwMode="auto">
                  <a:xfrm>
                    <a:off x="1342" y="2345"/>
                    <a:ext cx="295" cy="362"/>
                  </a:xfrm>
                  <a:custGeom>
                    <a:avLst/>
                    <a:gdLst/>
                    <a:ahLst/>
                    <a:cxnLst>
                      <a:cxn ang="0">
                        <a:pos x="295" y="362"/>
                      </a:cxn>
                      <a:cxn ang="0">
                        <a:pos x="260" y="357"/>
                      </a:cxn>
                      <a:cxn ang="0">
                        <a:pos x="225" y="355"/>
                      </a:cxn>
                      <a:cxn ang="0">
                        <a:pos x="214" y="352"/>
                      </a:cxn>
                      <a:cxn ang="0">
                        <a:pos x="207" y="350"/>
                      </a:cxn>
                      <a:cxn ang="0">
                        <a:pos x="199" y="347"/>
                      </a:cxn>
                      <a:cxn ang="0">
                        <a:pos x="192" y="342"/>
                      </a:cxn>
                      <a:cxn ang="0">
                        <a:pos x="184" y="334"/>
                      </a:cxn>
                      <a:cxn ang="0">
                        <a:pos x="179" y="327"/>
                      </a:cxn>
                      <a:cxn ang="0">
                        <a:pos x="177" y="314"/>
                      </a:cxn>
                      <a:cxn ang="0">
                        <a:pos x="172" y="302"/>
                      </a:cxn>
                      <a:cxn ang="0">
                        <a:pos x="167" y="274"/>
                      </a:cxn>
                      <a:cxn ang="0">
                        <a:pos x="156" y="251"/>
                      </a:cxn>
                      <a:cxn ang="0">
                        <a:pos x="146" y="229"/>
                      </a:cxn>
                      <a:cxn ang="0">
                        <a:pos x="131" y="211"/>
                      </a:cxn>
                      <a:cxn ang="0">
                        <a:pos x="111" y="191"/>
                      </a:cxn>
                      <a:cxn ang="0">
                        <a:pos x="88" y="176"/>
                      </a:cxn>
                      <a:cxn ang="0">
                        <a:pos x="61" y="158"/>
                      </a:cxn>
                      <a:cxn ang="0">
                        <a:pos x="28" y="143"/>
                      </a:cxn>
                      <a:cxn ang="0">
                        <a:pos x="20" y="138"/>
                      </a:cxn>
                      <a:cxn ang="0">
                        <a:pos x="13" y="133"/>
                      </a:cxn>
                      <a:cxn ang="0">
                        <a:pos x="8" y="125"/>
                      </a:cxn>
                      <a:cxn ang="0">
                        <a:pos x="5" y="118"/>
                      </a:cxn>
                      <a:cxn ang="0">
                        <a:pos x="0" y="100"/>
                      </a:cxn>
                      <a:cxn ang="0">
                        <a:pos x="3" y="83"/>
                      </a:cxn>
                      <a:cxn ang="0">
                        <a:pos x="8" y="40"/>
                      </a:cxn>
                      <a:cxn ang="0">
                        <a:pos x="8" y="0"/>
                      </a:cxn>
                    </a:cxnLst>
                    <a:rect l="0" t="0" r="r" b="b"/>
                    <a:pathLst>
                      <a:path w="295" h="362">
                        <a:moveTo>
                          <a:pt x="295" y="362"/>
                        </a:moveTo>
                        <a:lnTo>
                          <a:pt x="260" y="357"/>
                        </a:lnTo>
                        <a:lnTo>
                          <a:pt x="225" y="355"/>
                        </a:lnTo>
                        <a:lnTo>
                          <a:pt x="214" y="352"/>
                        </a:lnTo>
                        <a:lnTo>
                          <a:pt x="207" y="350"/>
                        </a:lnTo>
                        <a:lnTo>
                          <a:pt x="199" y="347"/>
                        </a:lnTo>
                        <a:lnTo>
                          <a:pt x="192" y="342"/>
                        </a:lnTo>
                        <a:lnTo>
                          <a:pt x="184" y="334"/>
                        </a:lnTo>
                        <a:lnTo>
                          <a:pt x="179" y="327"/>
                        </a:lnTo>
                        <a:lnTo>
                          <a:pt x="177" y="314"/>
                        </a:lnTo>
                        <a:lnTo>
                          <a:pt x="172" y="302"/>
                        </a:lnTo>
                        <a:lnTo>
                          <a:pt x="167" y="274"/>
                        </a:lnTo>
                        <a:lnTo>
                          <a:pt x="156" y="251"/>
                        </a:lnTo>
                        <a:lnTo>
                          <a:pt x="146" y="229"/>
                        </a:lnTo>
                        <a:lnTo>
                          <a:pt x="131" y="211"/>
                        </a:lnTo>
                        <a:lnTo>
                          <a:pt x="111" y="191"/>
                        </a:lnTo>
                        <a:lnTo>
                          <a:pt x="88" y="176"/>
                        </a:lnTo>
                        <a:lnTo>
                          <a:pt x="61" y="158"/>
                        </a:lnTo>
                        <a:lnTo>
                          <a:pt x="28" y="143"/>
                        </a:lnTo>
                        <a:lnTo>
                          <a:pt x="20" y="138"/>
                        </a:lnTo>
                        <a:lnTo>
                          <a:pt x="13" y="133"/>
                        </a:lnTo>
                        <a:lnTo>
                          <a:pt x="8" y="125"/>
                        </a:lnTo>
                        <a:lnTo>
                          <a:pt x="5" y="118"/>
                        </a:lnTo>
                        <a:lnTo>
                          <a:pt x="0" y="100"/>
                        </a:lnTo>
                        <a:lnTo>
                          <a:pt x="3" y="83"/>
                        </a:lnTo>
                        <a:lnTo>
                          <a:pt x="8" y="40"/>
                        </a:lnTo>
                        <a:lnTo>
                          <a:pt x="8" y="0"/>
                        </a:lnTo>
                      </a:path>
                    </a:pathLst>
                  </a:custGeom>
                  <a:grpFill/>
                  <a:ln w="19050">
                    <a:solidFill>
                      <a:schemeClr val="tx2"/>
                    </a:solidFill>
                    <a:prstDash val="solid"/>
                    <a:round/>
                    <a:headEnd/>
                    <a:tailEnd/>
                  </a:ln>
                </p:spPr>
                <p:txBody>
                  <a:bodyPr/>
                  <a:lstStyle/>
                  <a:p>
                    <a:endParaRPr lang="el-GR"/>
                  </a:p>
                </p:txBody>
              </p:sp>
            </p:grpSp>
            <p:grpSp>
              <p:nvGrpSpPr>
                <p:cNvPr id="25" name="Group 30"/>
                <p:cNvGrpSpPr>
                  <a:grpSpLocks/>
                </p:cNvGrpSpPr>
                <p:nvPr/>
              </p:nvGrpSpPr>
              <p:grpSpPr bwMode="auto">
                <a:xfrm rot="21540000" flipV="1">
                  <a:off x="3515211" y="1705900"/>
                  <a:ext cx="413317" cy="391600"/>
                  <a:chOff x="718" y="1509"/>
                  <a:chExt cx="851" cy="805"/>
                </a:xfrm>
                <a:solidFill>
                  <a:srgbClr val="FFFFCC"/>
                </a:solidFill>
              </p:grpSpPr>
              <p:sp>
                <p:nvSpPr>
                  <p:cNvPr id="374" name="Freeform 31"/>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grpFill/>
                  <a:ln w="19050">
                    <a:solidFill>
                      <a:schemeClr val="tx2"/>
                    </a:solidFill>
                    <a:prstDash val="solid"/>
                    <a:round/>
                    <a:headEnd/>
                    <a:tailEnd/>
                  </a:ln>
                </p:spPr>
                <p:txBody>
                  <a:bodyPr/>
                  <a:lstStyle/>
                  <a:p>
                    <a:endParaRPr lang="el-GR"/>
                  </a:p>
                </p:txBody>
              </p:sp>
              <p:sp>
                <p:nvSpPr>
                  <p:cNvPr id="375" name="Freeform 32"/>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grpFill/>
                  <a:ln w="19050">
                    <a:solidFill>
                      <a:schemeClr val="tx2"/>
                    </a:solidFill>
                    <a:prstDash val="solid"/>
                    <a:round/>
                    <a:headEnd/>
                    <a:tailEnd/>
                  </a:ln>
                </p:spPr>
                <p:txBody>
                  <a:bodyPr/>
                  <a:lstStyle/>
                  <a:p>
                    <a:endParaRPr lang="el-GR"/>
                  </a:p>
                </p:txBody>
              </p:sp>
              <p:sp>
                <p:nvSpPr>
                  <p:cNvPr id="376" name="Freeform 33"/>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grpFill/>
                  <a:ln w="19050">
                    <a:solidFill>
                      <a:schemeClr val="tx2"/>
                    </a:solidFill>
                    <a:prstDash val="solid"/>
                    <a:round/>
                    <a:headEnd/>
                    <a:tailEnd/>
                  </a:ln>
                </p:spPr>
                <p:txBody>
                  <a:bodyPr/>
                  <a:lstStyle/>
                  <a:p>
                    <a:endParaRPr lang="el-GR"/>
                  </a:p>
                </p:txBody>
              </p:sp>
            </p:grpSp>
            <p:grpSp>
              <p:nvGrpSpPr>
                <p:cNvPr id="26" name="Group 35"/>
                <p:cNvGrpSpPr>
                  <a:grpSpLocks/>
                </p:cNvGrpSpPr>
                <p:nvPr/>
              </p:nvGrpSpPr>
              <p:grpSpPr bwMode="auto">
                <a:xfrm rot="21540000" flipV="1">
                  <a:off x="4819650" y="962529"/>
                  <a:ext cx="293869" cy="371918"/>
                  <a:chOff x="3373" y="3113"/>
                  <a:chExt cx="630" cy="798"/>
                </a:xfrm>
                <a:solidFill>
                  <a:srgbClr val="FFFFCC"/>
                </a:solidFill>
              </p:grpSpPr>
              <p:sp>
                <p:nvSpPr>
                  <p:cNvPr id="372" name="Freeform 36"/>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grpFill/>
                  <a:ln w="19050">
                    <a:solidFill>
                      <a:schemeClr val="tx2"/>
                    </a:solidFill>
                    <a:prstDash val="solid"/>
                    <a:round/>
                    <a:headEnd/>
                    <a:tailEnd/>
                  </a:ln>
                </p:spPr>
                <p:txBody>
                  <a:bodyPr/>
                  <a:lstStyle/>
                  <a:p>
                    <a:endParaRPr lang="el-GR"/>
                  </a:p>
                </p:txBody>
              </p:sp>
              <p:sp>
                <p:nvSpPr>
                  <p:cNvPr id="373" name="Freeform 37"/>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grpFill/>
                  <a:ln w="19050">
                    <a:solidFill>
                      <a:schemeClr val="tx2"/>
                    </a:solidFill>
                    <a:prstDash val="solid"/>
                    <a:round/>
                    <a:headEnd/>
                    <a:tailEnd/>
                  </a:ln>
                </p:spPr>
                <p:txBody>
                  <a:bodyPr/>
                  <a:lstStyle/>
                  <a:p>
                    <a:endParaRPr lang="el-GR"/>
                  </a:p>
                </p:txBody>
              </p:sp>
            </p:grpSp>
            <p:grpSp>
              <p:nvGrpSpPr>
                <p:cNvPr id="27" name="Group 38"/>
                <p:cNvGrpSpPr>
                  <a:grpSpLocks/>
                </p:cNvGrpSpPr>
                <p:nvPr/>
              </p:nvGrpSpPr>
              <p:grpSpPr bwMode="auto">
                <a:xfrm rot="21540000" flipV="1">
                  <a:off x="4605098" y="898409"/>
                  <a:ext cx="255185" cy="371918"/>
                  <a:chOff x="2939" y="3251"/>
                  <a:chExt cx="547" cy="798"/>
                </a:xfrm>
                <a:solidFill>
                  <a:srgbClr val="FFFFCC"/>
                </a:solidFill>
              </p:grpSpPr>
              <p:sp>
                <p:nvSpPr>
                  <p:cNvPr id="370" name="Freeform 39"/>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grpFill/>
                  <a:ln w="19050">
                    <a:solidFill>
                      <a:schemeClr val="tx2"/>
                    </a:solidFill>
                    <a:prstDash val="solid"/>
                    <a:round/>
                    <a:headEnd/>
                    <a:tailEnd/>
                  </a:ln>
                </p:spPr>
                <p:txBody>
                  <a:bodyPr/>
                  <a:lstStyle/>
                  <a:p>
                    <a:endParaRPr lang="el-GR"/>
                  </a:p>
                </p:txBody>
              </p:sp>
              <p:sp>
                <p:nvSpPr>
                  <p:cNvPr id="371" name="Freeform 40"/>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grpFill/>
                  <a:ln w="19050">
                    <a:solidFill>
                      <a:schemeClr val="tx2"/>
                    </a:solidFill>
                    <a:prstDash val="solid"/>
                    <a:round/>
                    <a:headEnd/>
                    <a:tailEnd/>
                  </a:ln>
                </p:spPr>
                <p:txBody>
                  <a:bodyPr/>
                  <a:lstStyle/>
                  <a:p>
                    <a:endParaRPr lang="el-GR"/>
                  </a:p>
                </p:txBody>
              </p:sp>
            </p:grpSp>
            <p:grpSp>
              <p:nvGrpSpPr>
                <p:cNvPr id="28" name="Group 41"/>
                <p:cNvGrpSpPr>
                  <a:grpSpLocks/>
                </p:cNvGrpSpPr>
                <p:nvPr/>
              </p:nvGrpSpPr>
              <p:grpSpPr bwMode="auto">
                <a:xfrm rot="21540000" flipV="1">
                  <a:off x="4347238" y="907614"/>
                  <a:ext cx="260614" cy="362416"/>
                  <a:chOff x="2385" y="3261"/>
                  <a:chExt cx="559" cy="778"/>
                </a:xfrm>
                <a:solidFill>
                  <a:srgbClr val="FFFFCC"/>
                </a:solidFill>
              </p:grpSpPr>
              <p:sp>
                <p:nvSpPr>
                  <p:cNvPr id="368" name="Freeform 42"/>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grpFill/>
                  <a:ln w="19050">
                    <a:solidFill>
                      <a:schemeClr val="tx2"/>
                    </a:solidFill>
                    <a:prstDash val="solid"/>
                    <a:round/>
                    <a:headEnd/>
                    <a:tailEnd/>
                  </a:ln>
                </p:spPr>
                <p:txBody>
                  <a:bodyPr/>
                  <a:lstStyle/>
                  <a:p>
                    <a:endParaRPr lang="el-GR"/>
                  </a:p>
                </p:txBody>
              </p:sp>
              <p:sp>
                <p:nvSpPr>
                  <p:cNvPr id="369" name="Freeform 43"/>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grpFill/>
                  <a:ln w="19050">
                    <a:solidFill>
                      <a:schemeClr val="tx2"/>
                    </a:solidFill>
                    <a:prstDash val="solid"/>
                    <a:round/>
                    <a:headEnd/>
                    <a:tailEnd/>
                  </a:ln>
                </p:spPr>
                <p:txBody>
                  <a:bodyPr/>
                  <a:lstStyle/>
                  <a:p>
                    <a:endParaRPr lang="el-GR"/>
                  </a:p>
                </p:txBody>
              </p:sp>
            </p:grpSp>
            <p:grpSp>
              <p:nvGrpSpPr>
                <p:cNvPr id="29" name="Group 44"/>
                <p:cNvGrpSpPr>
                  <a:grpSpLocks/>
                </p:cNvGrpSpPr>
                <p:nvPr/>
              </p:nvGrpSpPr>
              <p:grpSpPr bwMode="auto">
                <a:xfrm rot="21540000" flipV="1">
                  <a:off x="4075501" y="949306"/>
                  <a:ext cx="289119" cy="361059"/>
                  <a:chOff x="1841" y="3080"/>
                  <a:chExt cx="620" cy="776"/>
                </a:xfrm>
                <a:solidFill>
                  <a:srgbClr val="FFFFCC"/>
                </a:solidFill>
              </p:grpSpPr>
              <p:sp>
                <p:nvSpPr>
                  <p:cNvPr id="366" name="Freeform 45"/>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grpFill/>
                  <a:ln w="19050">
                    <a:solidFill>
                      <a:schemeClr val="tx2"/>
                    </a:solidFill>
                    <a:prstDash val="solid"/>
                    <a:round/>
                    <a:headEnd/>
                    <a:tailEnd/>
                  </a:ln>
                </p:spPr>
                <p:txBody>
                  <a:bodyPr/>
                  <a:lstStyle/>
                  <a:p>
                    <a:endParaRPr lang="el-GR"/>
                  </a:p>
                </p:txBody>
              </p:sp>
              <p:sp>
                <p:nvSpPr>
                  <p:cNvPr id="367" name="Freeform 46"/>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grpFill/>
                  <a:ln w="19050">
                    <a:solidFill>
                      <a:schemeClr val="tx2"/>
                    </a:solidFill>
                    <a:prstDash val="solid"/>
                    <a:round/>
                    <a:headEnd/>
                    <a:tailEnd/>
                  </a:ln>
                </p:spPr>
                <p:txBody>
                  <a:bodyPr/>
                  <a:lstStyle/>
                  <a:p>
                    <a:endParaRPr lang="el-GR"/>
                  </a:p>
                </p:txBody>
              </p:sp>
            </p:grpSp>
            <p:grpSp>
              <p:nvGrpSpPr>
                <p:cNvPr id="30" name="Group 47"/>
                <p:cNvGrpSpPr>
                  <a:grpSpLocks/>
                </p:cNvGrpSpPr>
                <p:nvPr/>
              </p:nvGrpSpPr>
              <p:grpSpPr bwMode="auto">
                <a:xfrm rot="21540000" flipV="1">
                  <a:off x="5047767" y="1137252"/>
                  <a:ext cx="268758" cy="335269"/>
                  <a:chOff x="3872" y="2846"/>
                  <a:chExt cx="559" cy="697"/>
                </a:xfrm>
                <a:solidFill>
                  <a:srgbClr val="FFFFCC"/>
                </a:solidFill>
              </p:grpSpPr>
              <p:sp>
                <p:nvSpPr>
                  <p:cNvPr id="363" name="Freeform 48"/>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grpFill/>
                  <a:ln w="19050">
                    <a:solidFill>
                      <a:schemeClr val="tx2"/>
                    </a:solidFill>
                    <a:prstDash val="solid"/>
                    <a:round/>
                    <a:headEnd/>
                    <a:tailEnd/>
                  </a:ln>
                </p:spPr>
                <p:txBody>
                  <a:bodyPr/>
                  <a:lstStyle/>
                  <a:p>
                    <a:endParaRPr lang="el-GR"/>
                  </a:p>
                </p:txBody>
              </p:sp>
              <p:sp>
                <p:nvSpPr>
                  <p:cNvPr id="364" name="Freeform 49"/>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grpFill/>
                  <a:ln w="19050">
                    <a:solidFill>
                      <a:schemeClr val="tx2"/>
                    </a:solidFill>
                    <a:prstDash val="solid"/>
                    <a:round/>
                    <a:headEnd/>
                    <a:tailEnd/>
                  </a:ln>
                </p:spPr>
                <p:txBody>
                  <a:bodyPr/>
                  <a:lstStyle/>
                  <a:p>
                    <a:endParaRPr lang="el-GR"/>
                  </a:p>
                </p:txBody>
              </p:sp>
              <p:sp>
                <p:nvSpPr>
                  <p:cNvPr id="365" name="Line 50"/>
                  <p:cNvSpPr>
                    <a:spLocks noChangeShapeType="1"/>
                  </p:cNvSpPr>
                  <p:nvPr/>
                </p:nvSpPr>
                <p:spPr bwMode="auto">
                  <a:xfrm>
                    <a:off x="3995" y="3130"/>
                    <a:ext cx="103" cy="202"/>
                  </a:xfrm>
                  <a:prstGeom prst="line">
                    <a:avLst/>
                  </a:prstGeom>
                  <a:grpFill/>
                  <a:ln w="19050">
                    <a:solidFill>
                      <a:schemeClr val="tx2"/>
                    </a:solidFill>
                    <a:prstDash val="solid"/>
                    <a:round/>
                    <a:headEnd/>
                    <a:tailEnd/>
                  </a:ln>
                </p:spPr>
                <p:txBody>
                  <a:bodyPr/>
                  <a:lstStyle/>
                  <a:p>
                    <a:endParaRPr lang="el-GR"/>
                  </a:p>
                </p:txBody>
              </p:sp>
            </p:grpSp>
            <p:grpSp>
              <p:nvGrpSpPr>
                <p:cNvPr id="31" name="Group 51"/>
                <p:cNvGrpSpPr>
                  <a:grpSpLocks/>
                </p:cNvGrpSpPr>
                <p:nvPr/>
              </p:nvGrpSpPr>
              <p:grpSpPr bwMode="auto">
                <a:xfrm rot="21540000" flipV="1">
                  <a:off x="3863472" y="1076735"/>
                  <a:ext cx="283011" cy="359023"/>
                  <a:chOff x="1355" y="2941"/>
                  <a:chExt cx="594" cy="753"/>
                </a:xfrm>
                <a:solidFill>
                  <a:srgbClr val="FFFFCC"/>
                </a:solidFill>
              </p:grpSpPr>
              <p:sp>
                <p:nvSpPr>
                  <p:cNvPr id="360" name="Freeform 52"/>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grpFill/>
                  <a:ln w="19050">
                    <a:solidFill>
                      <a:schemeClr val="tx2"/>
                    </a:solidFill>
                    <a:prstDash val="solid"/>
                    <a:round/>
                    <a:headEnd/>
                    <a:tailEnd/>
                  </a:ln>
                </p:spPr>
                <p:txBody>
                  <a:bodyPr/>
                  <a:lstStyle/>
                  <a:p>
                    <a:endParaRPr lang="el-GR"/>
                  </a:p>
                </p:txBody>
              </p:sp>
              <p:sp>
                <p:nvSpPr>
                  <p:cNvPr id="361" name="Freeform 53"/>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grpFill/>
                  <a:ln w="19050">
                    <a:solidFill>
                      <a:schemeClr val="tx2"/>
                    </a:solidFill>
                    <a:prstDash val="solid"/>
                    <a:round/>
                    <a:headEnd/>
                    <a:tailEnd/>
                  </a:ln>
                </p:spPr>
                <p:txBody>
                  <a:bodyPr/>
                  <a:lstStyle/>
                  <a:p>
                    <a:endParaRPr lang="el-GR"/>
                  </a:p>
                </p:txBody>
              </p:sp>
              <p:sp>
                <p:nvSpPr>
                  <p:cNvPr id="362" name="Line 54"/>
                  <p:cNvSpPr>
                    <a:spLocks noChangeShapeType="1"/>
                  </p:cNvSpPr>
                  <p:nvPr/>
                </p:nvSpPr>
                <p:spPr bwMode="auto">
                  <a:xfrm flipH="1">
                    <a:off x="1617" y="3143"/>
                    <a:ext cx="141" cy="176"/>
                  </a:xfrm>
                  <a:prstGeom prst="line">
                    <a:avLst/>
                  </a:prstGeom>
                  <a:grpFill/>
                  <a:ln w="19050">
                    <a:solidFill>
                      <a:schemeClr val="tx2"/>
                    </a:solidFill>
                    <a:prstDash val="solid"/>
                    <a:round/>
                    <a:headEnd/>
                    <a:tailEnd/>
                  </a:ln>
                </p:spPr>
                <p:txBody>
                  <a:bodyPr/>
                  <a:lstStyle/>
                  <a:p>
                    <a:endParaRPr lang="el-GR"/>
                  </a:p>
                </p:txBody>
              </p:sp>
            </p:grpSp>
          </p:grpSp>
        </p:grpSp>
        <p:sp>
          <p:nvSpPr>
            <p:cNvPr id="400" name="Freeform 2"/>
            <p:cNvSpPr>
              <a:spLocks/>
            </p:cNvSpPr>
            <p:nvPr/>
          </p:nvSpPr>
          <p:spPr bwMode="auto">
            <a:xfrm>
              <a:off x="2115319" y="4061527"/>
              <a:ext cx="562575"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28575" cap="flat" cmpd="sng">
              <a:solidFill>
                <a:srgbClr val="005078"/>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401" name="Freeform 3"/>
            <p:cNvSpPr>
              <a:spLocks/>
            </p:cNvSpPr>
            <p:nvPr/>
          </p:nvSpPr>
          <p:spPr bwMode="auto">
            <a:xfrm flipH="1">
              <a:off x="6360666" y="4104704"/>
              <a:ext cx="562576"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28575" cap="flat" cmpd="sng">
              <a:solidFill>
                <a:srgbClr val="005078"/>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sp>
        <p:nvSpPr>
          <p:cNvPr id="113" name="Right Arrow 112"/>
          <p:cNvSpPr/>
          <p:nvPr/>
        </p:nvSpPr>
        <p:spPr>
          <a:xfrm>
            <a:off x="3851564" y="2207490"/>
            <a:ext cx="434109" cy="203200"/>
          </a:xfrm>
          <a:prstGeom prst="rightArrow">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solidFill>
                <a:schemeClr val="tx1"/>
              </a:solidFill>
            </a:endParaRPr>
          </a:p>
        </p:txBody>
      </p:sp>
      <p:sp>
        <p:nvSpPr>
          <p:cNvPr id="114" name="Right Arrow 113"/>
          <p:cNvSpPr/>
          <p:nvPr/>
        </p:nvSpPr>
        <p:spPr>
          <a:xfrm>
            <a:off x="5860473" y="2221344"/>
            <a:ext cx="434109" cy="203200"/>
          </a:xfrm>
          <a:prstGeom prst="rightArrow">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solidFill>
                <a:schemeClr val="tx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Freeform 2"/>
          <p:cNvSpPr>
            <a:spLocks/>
          </p:cNvSpPr>
          <p:nvPr/>
        </p:nvSpPr>
        <p:spPr bwMode="auto">
          <a:xfrm>
            <a:off x="2115319" y="4061527"/>
            <a:ext cx="562575"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2" name="Freeform 3"/>
          <p:cNvSpPr>
            <a:spLocks/>
          </p:cNvSpPr>
          <p:nvPr/>
        </p:nvSpPr>
        <p:spPr bwMode="auto">
          <a:xfrm flipH="1">
            <a:off x="6360666" y="4104704"/>
            <a:ext cx="562576"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402" name="Group 401"/>
          <p:cNvGrpSpPr/>
          <p:nvPr/>
        </p:nvGrpSpPr>
        <p:grpSpPr>
          <a:xfrm>
            <a:off x="2413750" y="898409"/>
            <a:ext cx="4275826" cy="3493298"/>
            <a:chOff x="2413750" y="898409"/>
            <a:chExt cx="4275826" cy="3493298"/>
          </a:xfrm>
        </p:grpSpPr>
        <p:sp>
          <p:nvSpPr>
            <p:cNvPr id="165" name="Freeform 77"/>
            <p:cNvSpPr>
              <a:spLocks/>
            </p:cNvSpPr>
            <p:nvPr/>
          </p:nvSpPr>
          <p:spPr bwMode="auto">
            <a:xfrm>
              <a:off x="2413750" y="1327892"/>
              <a:ext cx="4275826" cy="3063815"/>
            </a:xfrm>
            <a:custGeom>
              <a:avLst/>
              <a:gdLst/>
              <a:ahLst/>
              <a:cxnLst>
                <a:cxn ang="0">
                  <a:pos x="24" y="2635"/>
                </a:cxn>
                <a:cxn ang="0">
                  <a:pos x="98" y="2319"/>
                </a:cxn>
                <a:cxn ang="0">
                  <a:pos x="274" y="1882"/>
                </a:cxn>
                <a:cxn ang="0">
                  <a:pos x="405" y="1520"/>
                </a:cxn>
                <a:cxn ang="0">
                  <a:pos x="553" y="1353"/>
                </a:cxn>
                <a:cxn ang="0">
                  <a:pos x="795" y="1055"/>
                </a:cxn>
                <a:cxn ang="0">
                  <a:pos x="1269" y="600"/>
                </a:cxn>
                <a:cxn ang="0">
                  <a:pos x="1492" y="303"/>
                </a:cxn>
                <a:cxn ang="0">
                  <a:pos x="1863" y="43"/>
                </a:cxn>
                <a:cxn ang="0">
                  <a:pos x="2049" y="43"/>
                </a:cxn>
                <a:cxn ang="0">
                  <a:pos x="2374" y="256"/>
                </a:cxn>
                <a:cxn ang="0">
                  <a:pos x="2616" y="600"/>
                </a:cxn>
                <a:cxn ang="0">
                  <a:pos x="2922" y="925"/>
                </a:cxn>
                <a:cxn ang="0">
                  <a:pos x="3201" y="1278"/>
                </a:cxn>
                <a:cxn ang="0">
                  <a:pos x="3498" y="1613"/>
                </a:cxn>
                <a:cxn ang="0">
                  <a:pos x="3656" y="2003"/>
                </a:cxn>
                <a:cxn ang="0">
                  <a:pos x="3777" y="2365"/>
                </a:cxn>
                <a:cxn ang="0">
                  <a:pos x="3833" y="2616"/>
                </a:cxn>
                <a:cxn ang="0">
                  <a:pos x="3814" y="2737"/>
                </a:cxn>
                <a:cxn ang="0">
                  <a:pos x="3712" y="2830"/>
                </a:cxn>
                <a:cxn ang="0">
                  <a:pos x="3638" y="2830"/>
                </a:cxn>
                <a:cxn ang="0">
                  <a:pos x="3600" y="2681"/>
                </a:cxn>
                <a:cxn ang="0">
                  <a:pos x="3498" y="2347"/>
                </a:cxn>
                <a:cxn ang="0">
                  <a:pos x="3285" y="2031"/>
                </a:cxn>
                <a:cxn ang="0">
                  <a:pos x="3034" y="1752"/>
                </a:cxn>
                <a:cxn ang="0">
                  <a:pos x="2894" y="1436"/>
                </a:cxn>
                <a:cxn ang="0">
                  <a:pos x="2690" y="1167"/>
                </a:cxn>
                <a:cxn ang="0">
                  <a:pos x="2374" y="674"/>
                </a:cxn>
                <a:cxn ang="0">
                  <a:pos x="2077" y="563"/>
                </a:cxn>
                <a:cxn ang="0">
                  <a:pos x="1882" y="544"/>
                </a:cxn>
                <a:cxn ang="0">
                  <a:pos x="1547" y="656"/>
                </a:cxn>
                <a:cxn ang="0">
                  <a:pos x="1306" y="916"/>
                </a:cxn>
                <a:cxn ang="0">
                  <a:pos x="1101" y="1148"/>
                </a:cxn>
                <a:cxn ang="0">
                  <a:pos x="953" y="1390"/>
                </a:cxn>
                <a:cxn ang="0">
                  <a:pos x="804" y="1734"/>
                </a:cxn>
                <a:cxn ang="0">
                  <a:pos x="628" y="2022"/>
                </a:cxn>
                <a:cxn ang="0">
                  <a:pos x="414" y="2440"/>
                </a:cxn>
                <a:cxn ang="0">
                  <a:pos x="302" y="2672"/>
                </a:cxn>
                <a:cxn ang="0">
                  <a:pos x="200" y="2774"/>
                </a:cxn>
                <a:cxn ang="0">
                  <a:pos x="107" y="2821"/>
                </a:cxn>
                <a:cxn ang="0">
                  <a:pos x="14" y="2765"/>
                </a:cxn>
                <a:cxn ang="0">
                  <a:pos x="24" y="2635"/>
                </a:cxn>
              </a:cxnLst>
              <a:rect l="0" t="0" r="r" b="b"/>
              <a:pathLst>
                <a:path w="3839" h="2855">
                  <a:moveTo>
                    <a:pt x="24" y="2635"/>
                  </a:moveTo>
                  <a:cubicBezTo>
                    <a:pt x="38" y="2561"/>
                    <a:pt x="56" y="2444"/>
                    <a:pt x="98" y="2319"/>
                  </a:cubicBezTo>
                  <a:cubicBezTo>
                    <a:pt x="140" y="2194"/>
                    <a:pt x="223" y="2015"/>
                    <a:pt x="274" y="1882"/>
                  </a:cubicBezTo>
                  <a:cubicBezTo>
                    <a:pt x="325" y="1749"/>
                    <a:pt x="358" y="1608"/>
                    <a:pt x="405" y="1520"/>
                  </a:cubicBezTo>
                  <a:cubicBezTo>
                    <a:pt x="452" y="1432"/>
                    <a:pt x="488" y="1430"/>
                    <a:pt x="553" y="1353"/>
                  </a:cubicBezTo>
                  <a:cubicBezTo>
                    <a:pt x="618" y="1276"/>
                    <a:pt x="676" y="1180"/>
                    <a:pt x="795" y="1055"/>
                  </a:cubicBezTo>
                  <a:cubicBezTo>
                    <a:pt x="914" y="930"/>
                    <a:pt x="1153" y="725"/>
                    <a:pt x="1269" y="600"/>
                  </a:cubicBezTo>
                  <a:cubicBezTo>
                    <a:pt x="1385" y="475"/>
                    <a:pt x="1393" y="396"/>
                    <a:pt x="1492" y="303"/>
                  </a:cubicBezTo>
                  <a:cubicBezTo>
                    <a:pt x="1591" y="210"/>
                    <a:pt x="1770" y="86"/>
                    <a:pt x="1863" y="43"/>
                  </a:cubicBezTo>
                  <a:cubicBezTo>
                    <a:pt x="1956" y="0"/>
                    <a:pt x="1964" y="7"/>
                    <a:pt x="2049" y="43"/>
                  </a:cubicBezTo>
                  <a:cubicBezTo>
                    <a:pt x="2134" y="79"/>
                    <a:pt x="2280" y="163"/>
                    <a:pt x="2374" y="256"/>
                  </a:cubicBezTo>
                  <a:cubicBezTo>
                    <a:pt x="2468" y="349"/>
                    <a:pt x="2525" y="489"/>
                    <a:pt x="2616" y="600"/>
                  </a:cubicBezTo>
                  <a:cubicBezTo>
                    <a:pt x="2707" y="711"/>
                    <a:pt x="2825" y="812"/>
                    <a:pt x="2922" y="925"/>
                  </a:cubicBezTo>
                  <a:cubicBezTo>
                    <a:pt x="3019" y="1038"/>
                    <a:pt x="3105" y="1163"/>
                    <a:pt x="3201" y="1278"/>
                  </a:cubicBezTo>
                  <a:cubicBezTo>
                    <a:pt x="3297" y="1393"/>
                    <a:pt x="3422" y="1492"/>
                    <a:pt x="3498" y="1613"/>
                  </a:cubicBezTo>
                  <a:cubicBezTo>
                    <a:pt x="3574" y="1734"/>
                    <a:pt x="3610" y="1878"/>
                    <a:pt x="3656" y="2003"/>
                  </a:cubicBezTo>
                  <a:cubicBezTo>
                    <a:pt x="3702" y="2128"/>
                    <a:pt x="3748" y="2263"/>
                    <a:pt x="3777" y="2365"/>
                  </a:cubicBezTo>
                  <a:cubicBezTo>
                    <a:pt x="3806" y="2467"/>
                    <a:pt x="3827" y="2554"/>
                    <a:pt x="3833" y="2616"/>
                  </a:cubicBezTo>
                  <a:cubicBezTo>
                    <a:pt x="3839" y="2678"/>
                    <a:pt x="3834" y="2701"/>
                    <a:pt x="3814" y="2737"/>
                  </a:cubicBezTo>
                  <a:cubicBezTo>
                    <a:pt x="3794" y="2773"/>
                    <a:pt x="3741" y="2815"/>
                    <a:pt x="3712" y="2830"/>
                  </a:cubicBezTo>
                  <a:cubicBezTo>
                    <a:pt x="3683" y="2845"/>
                    <a:pt x="3657" y="2855"/>
                    <a:pt x="3638" y="2830"/>
                  </a:cubicBezTo>
                  <a:cubicBezTo>
                    <a:pt x="3619" y="2805"/>
                    <a:pt x="3623" y="2761"/>
                    <a:pt x="3600" y="2681"/>
                  </a:cubicBezTo>
                  <a:cubicBezTo>
                    <a:pt x="3577" y="2601"/>
                    <a:pt x="3551" y="2455"/>
                    <a:pt x="3498" y="2347"/>
                  </a:cubicBezTo>
                  <a:cubicBezTo>
                    <a:pt x="3445" y="2239"/>
                    <a:pt x="3362" y="2130"/>
                    <a:pt x="3285" y="2031"/>
                  </a:cubicBezTo>
                  <a:cubicBezTo>
                    <a:pt x="3208" y="1932"/>
                    <a:pt x="3099" y="1851"/>
                    <a:pt x="3034" y="1752"/>
                  </a:cubicBezTo>
                  <a:cubicBezTo>
                    <a:pt x="2969" y="1653"/>
                    <a:pt x="2951" y="1533"/>
                    <a:pt x="2894" y="1436"/>
                  </a:cubicBezTo>
                  <a:cubicBezTo>
                    <a:pt x="2837" y="1339"/>
                    <a:pt x="2777" y="1294"/>
                    <a:pt x="2690" y="1167"/>
                  </a:cubicBezTo>
                  <a:cubicBezTo>
                    <a:pt x="2603" y="1040"/>
                    <a:pt x="2476" y="775"/>
                    <a:pt x="2374" y="674"/>
                  </a:cubicBezTo>
                  <a:cubicBezTo>
                    <a:pt x="2272" y="573"/>
                    <a:pt x="2159" y="585"/>
                    <a:pt x="2077" y="563"/>
                  </a:cubicBezTo>
                  <a:cubicBezTo>
                    <a:pt x="1995" y="541"/>
                    <a:pt x="1970" y="529"/>
                    <a:pt x="1882" y="544"/>
                  </a:cubicBezTo>
                  <a:cubicBezTo>
                    <a:pt x="1794" y="559"/>
                    <a:pt x="1643" y="594"/>
                    <a:pt x="1547" y="656"/>
                  </a:cubicBezTo>
                  <a:cubicBezTo>
                    <a:pt x="1451" y="718"/>
                    <a:pt x="1380" y="834"/>
                    <a:pt x="1306" y="916"/>
                  </a:cubicBezTo>
                  <a:cubicBezTo>
                    <a:pt x="1232" y="998"/>
                    <a:pt x="1160" y="1069"/>
                    <a:pt x="1101" y="1148"/>
                  </a:cubicBezTo>
                  <a:cubicBezTo>
                    <a:pt x="1042" y="1227"/>
                    <a:pt x="1002" y="1292"/>
                    <a:pt x="953" y="1390"/>
                  </a:cubicBezTo>
                  <a:cubicBezTo>
                    <a:pt x="904" y="1488"/>
                    <a:pt x="858" y="1629"/>
                    <a:pt x="804" y="1734"/>
                  </a:cubicBezTo>
                  <a:cubicBezTo>
                    <a:pt x="750" y="1839"/>
                    <a:pt x="693" y="1904"/>
                    <a:pt x="628" y="2022"/>
                  </a:cubicBezTo>
                  <a:cubicBezTo>
                    <a:pt x="563" y="2140"/>
                    <a:pt x="468" y="2332"/>
                    <a:pt x="414" y="2440"/>
                  </a:cubicBezTo>
                  <a:cubicBezTo>
                    <a:pt x="360" y="2548"/>
                    <a:pt x="338" y="2616"/>
                    <a:pt x="302" y="2672"/>
                  </a:cubicBezTo>
                  <a:cubicBezTo>
                    <a:pt x="266" y="2728"/>
                    <a:pt x="232" y="2749"/>
                    <a:pt x="200" y="2774"/>
                  </a:cubicBezTo>
                  <a:cubicBezTo>
                    <a:pt x="168" y="2799"/>
                    <a:pt x="138" y="2823"/>
                    <a:pt x="107" y="2821"/>
                  </a:cubicBezTo>
                  <a:cubicBezTo>
                    <a:pt x="76" y="2819"/>
                    <a:pt x="28" y="2796"/>
                    <a:pt x="14" y="2765"/>
                  </a:cubicBezTo>
                  <a:cubicBezTo>
                    <a:pt x="0" y="2734"/>
                    <a:pt x="13" y="2714"/>
                    <a:pt x="24" y="2635"/>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344" name="Group 343"/>
            <p:cNvGrpSpPr/>
            <p:nvPr/>
          </p:nvGrpSpPr>
          <p:grpSpPr>
            <a:xfrm>
              <a:off x="3268901" y="898409"/>
              <a:ext cx="2561376" cy="1686653"/>
              <a:chOff x="3298637" y="898409"/>
              <a:chExt cx="2561376" cy="1686653"/>
            </a:xfrm>
            <a:noFill/>
          </p:grpSpPr>
          <p:grpSp>
            <p:nvGrpSpPr>
              <p:cNvPr id="164" name="Group 5"/>
              <p:cNvGrpSpPr>
                <a:grpSpLocks/>
              </p:cNvGrpSpPr>
              <p:nvPr/>
            </p:nvGrpSpPr>
            <p:grpSpPr bwMode="auto">
              <a:xfrm rot="21223829" flipV="1">
                <a:off x="5344893" y="2051618"/>
                <a:ext cx="515120" cy="533444"/>
                <a:chOff x="4176" y="302"/>
                <a:chExt cx="1106" cy="1145"/>
              </a:xfrm>
              <a:grpFill/>
            </p:grpSpPr>
            <p:sp>
              <p:nvSpPr>
                <p:cNvPr id="166" name="Freeform 6"/>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grpFill/>
                <a:ln w="12700">
                  <a:solidFill>
                    <a:schemeClr val="tx2"/>
                  </a:solidFill>
                  <a:prstDash val="solid"/>
                  <a:round/>
                  <a:headEnd/>
                  <a:tailEnd/>
                </a:ln>
              </p:spPr>
              <p:txBody>
                <a:bodyPr/>
                <a:lstStyle/>
                <a:p>
                  <a:endParaRPr lang="el-GR"/>
                </a:p>
              </p:txBody>
            </p:sp>
            <p:sp>
              <p:nvSpPr>
                <p:cNvPr id="167" name="Freeform 7"/>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grpFill/>
                <a:ln w="12700">
                  <a:solidFill>
                    <a:schemeClr val="tx2"/>
                  </a:solidFill>
                  <a:prstDash val="solid"/>
                  <a:round/>
                  <a:headEnd/>
                  <a:tailEnd/>
                </a:ln>
              </p:spPr>
              <p:txBody>
                <a:bodyPr/>
                <a:lstStyle/>
                <a:p>
                  <a:endParaRPr lang="el-GR"/>
                </a:p>
              </p:txBody>
            </p:sp>
            <p:sp>
              <p:nvSpPr>
                <p:cNvPr id="168" name="Freeform 8"/>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grpFill/>
                <a:ln w="12700">
                  <a:solidFill>
                    <a:schemeClr val="tx2"/>
                  </a:solidFill>
                  <a:prstDash val="solid"/>
                  <a:round/>
                  <a:headEnd/>
                  <a:tailEnd/>
                </a:ln>
              </p:spPr>
              <p:txBody>
                <a:bodyPr/>
                <a:lstStyle/>
                <a:p>
                  <a:endParaRPr lang="el-GR"/>
                </a:p>
              </p:txBody>
            </p:sp>
            <p:sp>
              <p:nvSpPr>
                <p:cNvPr id="169" name="Freeform 9"/>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grpFill/>
                <a:ln w="12700">
                  <a:solidFill>
                    <a:schemeClr val="tx2"/>
                  </a:solidFill>
                  <a:prstDash val="solid"/>
                  <a:round/>
                  <a:headEnd/>
                  <a:tailEnd/>
                </a:ln>
              </p:spPr>
              <p:txBody>
                <a:bodyPr/>
                <a:lstStyle/>
                <a:p>
                  <a:endParaRPr lang="el-GR"/>
                </a:p>
              </p:txBody>
            </p:sp>
            <p:sp>
              <p:nvSpPr>
                <p:cNvPr id="170" name="Freeform 10"/>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grpFill/>
                <a:ln w="12700">
                  <a:solidFill>
                    <a:schemeClr val="tx2"/>
                  </a:solidFill>
                  <a:prstDash val="solid"/>
                  <a:round/>
                  <a:headEnd/>
                  <a:tailEnd/>
                </a:ln>
              </p:spPr>
              <p:txBody>
                <a:bodyPr/>
                <a:lstStyle/>
                <a:p>
                  <a:endParaRPr lang="el-GR"/>
                </a:p>
              </p:txBody>
            </p:sp>
          </p:grpSp>
          <p:grpSp>
            <p:nvGrpSpPr>
              <p:cNvPr id="171" name="Group 11"/>
              <p:cNvGrpSpPr>
                <a:grpSpLocks/>
              </p:cNvGrpSpPr>
              <p:nvPr/>
            </p:nvGrpSpPr>
            <p:grpSpPr bwMode="auto">
              <a:xfrm rot="231005" flipV="1">
                <a:off x="3298637" y="2042022"/>
                <a:ext cx="496117" cy="525979"/>
                <a:chOff x="393" y="416"/>
                <a:chExt cx="1083" cy="1148"/>
              </a:xfrm>
              <a:grpFill/>
            </p:grpSpPr>
            <p:sp>
              <p:nvSpPr>
                <p:cNvPr id="172" name="Freeform 12"/>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grpFill/>
                <a:ln w="12700">
                  <a:solidFill>
                    <a:schemeClr val="tx2"/>
                  </a:solidFill>
                  <a:prstDash val="solid"/>
                  <a:round/>
                  <a:headEnd/>
                  <a:tailEnd/>
                </a:ln>
              </p:spPr>
              <p:txBody>
                <a:bodyPr/>
                <a:lstStyle/>
                <a:p>
                  <a:endParaRPr lang="el-GR"/>
                </a:p>
              </p:txBody>
            </p:sp>
            <p:sp>
              <p:nvSpPr>
                <p:cNvPr id="173" name="Freeform 13"/>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grpFill/>
                <a:ln w="12700">
                  <a:solidFill>
                    <a:schemeClr val="tx2"/>
                  </a:solidFill>
                  <a:prstDash val="solid"/>
                  <a:round/>
                  <a:headEnd/>
                  <a:tailEnd/>
                </a:ln>
              </p:spPr>
              <p:txBody>
                <a:bodyPr/>
                <a:lstStyle/>
                <a:p>
                  <a:endParaRPr lang="el-GR"/>
                </a:p>
              </p:txBody>
            </p:sp>
            <p:sp>
              <p:nvSpPr>
                <p:cNvPr id="174" name="Freeform 14"/>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grpFill/>
                <a:ln w="12700">
                  <a:solidFill>
                    <a:schemeClr val="tx2"/>
                  </a:solidFill>
                  <a:prstDash val="solid"/>
                  <a:round/>
                  <a:headEnd/>
                  <a:tailEnd/>
                </a:ln>
              </p:spPr>
              <p:txBody>
                <a:bodyPr/>
                <a:lstStyle/>
                <a:p>
                  <a:endParaRPr lang="el-GR"/>
                </a:p>
              </p:txBody>
            </p:sp>
            <p:sp>
              <p:nvSpPr>
                <p:cNvPr id="175" name="Freeform 15"/>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grpFill/>
                <a:ln w="12700">
                  <a:solidFill>
                    <a:schemeClr val="tx2"/>
                  </a:solidFill>
                  <a:prstDash val="solid"/>
                  <a:round/>
                  <a:headEnd/>
                  <a:tailEnd/>
                </a:ln>
              </p:spPr>
              <p:txBody>
                <a:bodyPr/>
                <a:lstStyle/>
                <a:p>
                  <a:endParaRPr lang="el-GR"/>
                </a:p>
              </p:txBody>
            </p:sp>
            <p:sp>
              <p:nvSpPr>
                <p:cNvPr id="176" name="Freeform 16"/>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grpFill/>
                <a:ln w="12700">
                  <a:solidFill>
                    <a:schemeClr val="tx2"/>
                  </a:solidFill>
                  <a:prstDash val="solid"/>
                  <a:round/>
                  <a:headEnd/>
                  <a:tailEnd/>
                </a:ln>
              </p:spPr>
              <p:txBody>
                <a:bodyPr/>
                <a:lstStyle/>
                <a:p>
                  <a:endParaRPr lang="el-GR"/>
                </a:p>
              </p:txBody>
            </p:sp>
          </p:grpSp>
          <p:grpSp>
            <p:nvGrpSpPr>
              <p:cNvPr id="183" name="Group 17"/>
              <p:cNvGrpSpPr>
                <a:grpSpLocks/>
              </p:cNvGrpSpPr>
              <p:nvPr/>
            </p:nvGrpSpPr>
            <p:grpSpPr bwMode="auto">
              <a:xfrm rot="20697480" flipV="1">
                <a:off x="5254963" y="1744230"/>
                <a:ext cx="400423" cy="345449"/>
                <a:chOff x="4118" y="1410"/>
                <a:chExt cx="859" cy="741"/>
              </a:xfrm>
              <a:grpFill/>
            </p:grpSpPr>
            <p:sp>
              <p:nvSpPr>
                <p:cNvPr id="184" name="Freeform 18"/>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grpFill/>
                <a:ln w="12700">
                  <a:solidFill>
                    <a:schemeClr val="tx2"/>
                  </a:solidFill>
                  <a:prstDash val="solid"/>
                  <a:round/>
                  <a:headEnd/>
                  <a:tailEnd/>
                </a:ln>
              </p:spPr>
              <p:txBody>
                <a:bodyPr/>
                <a:lstStyle/>
                <a:p>
                  <a:endParaRPr lang="el-GR"/>
                </a:p>
              </p:txBody>
            </p:sp>
            <p:sp>
              <p:nvSpPr>
                <p:cNvPr id="237" name="Freeform 19"/>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grpFill/>
                <a:ln w="12700">
                  <a:solidFill>
                    <a:schemeClr val="tx2"/>
                  </a:solidFill>
                  <a:prstDash val="solid"/>
                  <a:round/>
                  <a:headEnd/>
                  <a:tailEnd/>
                </a:ln>
              </p:spPr>
              <p:txBody>
                <a:bodyPr/>
                <a:lstStyle/>
                <a:p>
                  <a:endParaRPr lang="el-GR"/>
                </a:p>
              </p:txBody>
            </p:sp>
            <p:sp>
              <p:nvSpPr>
                <p:cNvPr id="238" name="Freeform 20"/>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grpFill/>
                <a:ln w="12700">
                  <a:solidFill>
                    <a:schemeClr val="tx2"/>
                  </a:solidFill>
                  <a:prstDash val="solid"/>
                  <a:round/>
                  <a:headEnd/>
                  <a:tailEnd/>
                </a:ln>
              </p:spPr>
              <p:txBody>
                <a:bodyPr/>
                <a:lstStyle/>
                <a:p>
                  <a:endParaRPr lang="el-GR"/>
                </a:p>
              </p:txBody>
            </p:sp>
          </p:grpSp>
          <p:grpSp>
            <p:nvGrpSpPr>
              <p:cNvPr id="240" name="Group 22"/>
              <p:cNvGrpSpPr>
                <a:grpSpLocks/>
              </p:cNvGrpSpPr>
              <p:nvPr/>
            </p:nvGrpSpPr>
            <p:grpSpPr bwMode="auto">
              <a:xfrm rot="21540000" flipV="1">
                <a:off x="5128393" y="1411012"/>
                <a:ext cx="365131" cy="369203"/>
                <a:chOff x="3962" y="2120"/>
                <a:chExt cx="784" cy="791"/>
              </a:xfrm>
              <a:grpFill/>
            </p:grpSpPr>
            <p:sp>
              <p:nvSpPr>
                <p:cNvPr id="241" name="Freeform 23"/>
                <p:cNvSpPr>
                  <a:spLocks/>
                </p:cNvSpPr>
                <p:nvPr/>
              </p:nvSpPr>
              <p:spPr bwMode="auto">
                <a:xfrm>
                  <a:off x="3962" y="2120"/>
                  <a:ext cx="784" cy="791"/>
                </a:xfrm>
                <a:custGeom>
                  <a:avLst/>
                  <a:gdLst/>
                  <a:ahLst/>
                  <a:cxnLst>
                    <a:cxn ang="0">
                      <a:pos x="388" y="11"/>
                    </a:cxn>
                    <a:cxn ang="0">
                      <a:pos x="474" y="28"/>
                    </a:cxn>
                    <a:cxn ang="0">
                      <a:pos x="547" y="51"/>
                    </a:cxn>
                    <a:cxn ang="0">
                      <a:pos x="610" y="79"/>
                    </a:cxn>
                    <a:cxn ang="0">
                      <a:pos x="660" y="111"/>
                    </a:cxn>
                    <a:cxn ang="0">
                      <a:pos x="703" y="154"/>
                    </a:cxn>
                    <a:cxn ang="0">
                      <a:pos x="733" y="207"/>
                    </a:cxn>
                    <a:cxn ang="0">
                      <a:pos x="758" y="267"/>
                    </a:cxn>
                    <a:cxn ang="0">
                      <a:pos x="774" y="333"/>
                    </a:cxn>
                    <a:cxn ang="0">
                      <a:pos x="781" y="393"/>
                    </a:cxn>
                    <a:cxn ang="0">
                      <a:pos x="784" y="456"/>
                    </a:cxn>
                    <a:cxn ang="0">
                      <a:pos x="779" y="519"/>
                    </a:cxn>
                    <a:cxn ang="0">
                      <a:pos x="766" y="582"/>
                    </a:cxn>
                    <a:cxn ang="0">
                      <a:pos x="743" y="638"/>
                    </a:cxn>
                    <a:cxn ang="0">
                      <a:pos x="711" y="690"/>
                    </a:cxn>
                    <a:cxn ang="0">
                      <a:pos x="665" y="733"/>
                    </a:cxn>
                    <a:cxn ang="0">
                      <a:pos x="617" y="761"/>
                    </a:cxn>
                    <a:cxn ang="0">
                      <a:pos x="577" y="779"/>
                    </a:cxn>
                    <a:cxn ang="0">
                      <a:pos x="537" y="789"/>
                    </a:cxn>
                    <a:cxn ang="0">
                      <a:pos x="496" y="791"/>
                    </a:cxn>
                    <a:cxn ang="0">
                      <a:pos x="436" y="789"/>
                    </a:cxn>
                    <a:cxn ang="0">
                      <a:pos x="358" y="766"/>
                    </a:cxn>
                    <a:cxn ang="0">
                      <a:pos x="282" y="731"/>
                    </a:cxn>
                    <a:cxn ang="0">
                      <a:pos x="214" y="680"/>
                    </a:cxn>
                    <a:cxn ang="0">
                      <a:pos x="151" y="622"/>
                    </a:cxn>
                    <a:cxn ang="0">
                      <a:pos x="96" y="559"/>
                    </a:cxn>
                    <a:cxn ang="0">
                      <a:pos x="56" y="504"/>
                    </a:cxn>
                    <a:cxn ang="0">
                      <a:pos x="30" y="456"/>
                    </a:cxn>
                    <a:cxn ang="0">
                      <a:pos x="13" y="406"/>
                    </a:cxn>
                    <a:cxn ang="0">
                      <a:pos x="3" y="358"/>
                    </a:cxn>
                    <a:cxn ang="0">
                      <a:pos x="0" y="313"/>
                    </a:cxn>
                    <a:cxn ang="0">
                      <a:pos x="3" y="265"/>
                    </a:cxn>
                    <a:cxn ang="0">
                      <a:pos x="10" y="222"/>
                    </a:cxn>
                    <a:cxn ang="0">
                      <a:pos x="25" y="179"/>
                    </a:cxn>
                    <a:cxn ang="0">
                      <a:pos x="46" y="141"/>
                    </a:cxn>
                    <a:cxn ang="0">
                      <a:pos x="71" y="106"/>
                    </a:cxn>
                    <a:cxn ang="0">
                      <a:pos x="101" y="76"/>
                    </a:cxn>
                    <a:cxn ang="0">
                      <a:pos x="136" y="48"/>
                    </a:cxn>
                    <a:cxn ang="0">
                      <a:pos x="174" y="28"/>
                    </a:cxn>
                    <a:cxn ang="0">
                      <a:pos x="219" y="13"/>
                    </a:cxn>
                    <a:cxn ang="0">
                      <a:pos x="265" y="3"/>
                    </a:cxn>
                    <a:cxn ang="0">
                      <a:pos x="315" y="0"/>
                    </a:cxn>
                  </a:cxnLst>
                  <a:rect l="0" t="0" r="r" b="b"/>
                  <a:pathLst>
                    <a:path w="784" h="791">
                      <a:moveTo>
                        <a:pt x="340" y="3"/>
                      </a:moveTo>
                      <a:lnTo>
                        <a:pt x="388" y="11"/>
                      </a:lnTo>
                      <a:lnTo>
                        <a:pt x="433" y="18"/>
                      </a:lnTo>
                      <a:lnTo>
                        <a:pt x="474" y="28"/>
                      </a:lnTo>
                      <a:lnTo>
                        <a:pt x="512" y="38"/>
                      </a:lnTo>
                      <a:lnTo>
                        <a:pt x="547" y="51"/>
                      </a:lnTo>
                      <a:lnTo>
                        <a:pt x="580" y="63"/>
                      </a:lnTo>
                      <a:lnTo>
                        <a:pt x="610" y="79"/>
                      </a:lnTo>
                      <a:lnTo>
                        <a:pt x="638" y="94"/>
                      </a:lnTo>
                      <a:lnTo>
                        <a:pt x="660" y="111"/>
                      </a:lnTo>
                      <a:lnTo>
                        <a:pt x="683" y="131"/>
                      </a:lnTo>
                      <a:lnTo>
                        <a:pt x="703" y="154"/>
                      </a:lnTo>
                      <a:lnTo>
                        <a:pt x="721" y="179"/>
                      </a:lnTo>
                      <a:lnTo>
                        <a:pt x="733" y="207"/>
                      </a:lnTo>
                      <a:lnTo>
                        <a:pt x="748" y="235"/>
                      </a:lnTo>
                      <a:lnTo>
                        <a:pt x="758" y="267"/>
                      </a:lnTo>
                      <a:lnTo>
                        <a:pt x="766" y="303"/>
                      </a:lnTo>
                      <a:lnTo>
                        <a:pt x="774" y="333"/>
                      </a:lnTo>
                      <a:lnTo>
                        <a:pt x="779" y="363"/>
                      </a:lnTo>
                      <a:lnTo>
                        <a:pt x="781" y="393"/>
                      </a:lnTo>
                      <a:lnTo>
                        <a:pt x="784" y="424"/>
                      </a:lnTo>
                      <a:lnTo>
                        <a:pt x="784" y="456"/>
                      </a:lnTo>
                      <a:lnTo>
                        <a:pt x="784" y="489"/>
                      </a:lnTo>
                      <a:lnTo>
                        <a:pt x="779" y="519"/>
                      </a:lnTo>
                      <a:lnTo>
                        <a:pt x="774" y="552"/>
                      </a:lnTo>
                      <a:lnTo>
                        <a:pt x="766" y="582"/>
                      </a:lnTo>
                      <a:lnTo>
                        <a:pt x="756" y="610"/>
                      </a:lnTo>
                      <a:lnTo>
                        <a:pt x="743" y="638"/>
                      </a:lnTo>
                      <a:lnTo>
                        <a:pt x="728" y="665"/>
                      </a:lnTo>
                      <a:lnTo>
                        <a:pt x="711" y="690"/>
                      </a:lnTo>
                      <a:lnTo>
                        <a:pt x="690" y="713"/>
                      </a:lnTo>
                      <a:lnTo>
                        <a:pt x="665" y="733"/>
                      </a:lnTo>
                      <a:lnTo>
                        <a:pt x="640" y="751"/>
                      </a:lnTo>
                      <a:lnTo>
                        <a:pt x="617" y="761"/>
                      </a:lnTo>
                      <a:lnTo>
                        <a:pt x="597" y="771"/>
                      </a:lnTo>
                      <a:lnTo>
                        <a:pt x="577" y="779"/>
                      </a:lnTo>
                      <a:lnTo>
                        <a:pt x="557" y="784"/>
                      </a:lnTo>
                      <a:lnTo>
                        <a:pt x="537" y="789"/>
                      </a:lnTo>
                      <a:lnTo>
                        <a:pt x="517" y="791"/>
                      </a:lnTo>
                      <a:lnTo>
                        <a:pt x="496" y="791"/>
                      </a:lnTo>
                      <a:lnTo>
                        <a:pt x="476" y="791"/>
                      </a:lnTo>
                      <a:lnTo>
                        <a:pt x="436" y="789"/>
                      </a:lnTo>
                      <a:lnTo>
                        <a:pt x="396" y="779"/>
                      </a:lnTo>
                      <a:lnTo>
                        <a:pt x="358" y="766"/>
                      </a:lnTo>
                      <a:lnTo>
                        <a:pt x="320" y="751"/>
                      </a:lnTo>
                      <a:lnTo>
                        <a:pt x="282" y="731"/>
                      </a:lnTo>
                      <a:lnTo>
                        <a:pt x="247" y="708"/>
                      </a:lnTo>
                      <a:lnTo>
                        <a:pt x="214" y="680"/>
                      </a:lnTo>
                      <a:lnTo>
                        <a:pt x="182" y="653"/>
                      </a:lnTo>
                      <a:lnTo>
                        <a:pt x="151" y="622"/>
                      </a:lnTo>
                      <a:lnTo>
                        <a:pt x="124" y="592"/>
                      </a:lnTo>
                      <a:lnTo>
                        <a:pt x="96" y="559"/>
                      </a:lnTo>
                      <a:lnTo>
                        <a:pt x="73" y="527"/>
                      </a:lnTo>
                      <a:lnTo>
                        <a:pt x="56" y="504"/>
                      </a:lnTo>
                      <a:lnTo>
                        <a:pt x="43" y="479"/>
                      </a:lnTo>
                      <a:lnTo>
                        <a:pt x="30" y="456"/>
                      </a:lnTo>
                      <a:lnTo>
                        <a:pt x="23" y="431"/>
                      </a:lnTo>
                      <a:lnTo>
                        <a:pt x="13" y="406"/>
                      </a:lnTo>
                      <a:lnTo>
                        <a:pt x="8" y="383"/>
                      </a:lnTo>
                      <a:lnTo>
                        <a:pt x="3" y="358"/>
                      </a:lnTo>
                      <a:lnTo>
                        <a:pt x="0" y="335"/>
                      </a:lnTo>
                      <a:lnTo>
                        <a:pt x="0" y="313"/>
                      </a:lnTo>
                      <a:lnTo>
                        <a:pt x="0" y="288"/>
                      </a:lnTo>
                      <a:lnTo>
                        <a:pt x="3" y="265"/>
                      </a:lnTo>
                      <a:lnTo>
                        <a:pt x="5" y="242"/>
                      </a:lnTo>
                      <a:lnTo>
                        <a:pt x="10" y="222"/>
                      </a:lnTo>
                      <a:lnTo>
                        <a:pt x="18" y="199"/>
                      </a:lnTo>
                      <a:lnTo>
                        <a:pt x="25" y="179"/>
                      </a:lnTo>
                      <a:lnTo>
                        <a:pt x="35" y="162"/>
                      </a:lnTo>
                      <a:lnTo>
                        <a:pt x="46" y="141"/>
                      </a:lnTo>
                      <a:lnTo>
                        <a:pt x="58" y="124"/>
                      </a:lnTo>
                      <a:lnTo>
                        <a:pt x="71" y="106"/>
                      </a:lnTo>
                      <a:lnTo>
                        <a:pt x="86" y="91"/>
                      </a:lnTo>
                      <a:lnTo>
                        <a:pt x="101" y="76"/>
                      </a:lnTo>
                      <a:lnTo>
                        <a:pt x="119" y="61"/>
                      </a:lnTo>
                      <a:lnTo>
                        <a:pt x="136" y="48"/>
                      </a:lnTo>
                      <a:lnTo>
                        <a:pt x="154" y="38"/>
                      </a:lnTo>
                      <a:lnTo>
                        <a:pt x="174" y="28"/>
                      </a:lnTo>
                      <a:lnTo>
                        <a:pt x="197" y="21"/>
                      </a:lnTo>
                      <a:lnTo>
                        <a:pt x="219" y="13"/>
                      </a:lnTo>
                      <a:lnTo>
                        <a:pt x="242" y="8"/>
                      </a:lnTo>
                      <a:lnTo>
                        <a:pt x="265" y="3"/>
                      </a:lnTo>
                      <a:lnTo>
                        <a:pt x="290" y="0"/>
                      </a:lnTo>
                      <a:lnTo>
                        <a:pt x="315" y="0"/>
                      </a:lnTo>
                      <a:lnTo>
                        <a:pt x="340" y="3"/>
                      </a:lnTo>
                    </a:path>
                  </a:pathLst>
                </a:custGeom>
                <a:grpFill/>
                <a:ln w="12700">
                  <a:solidFill>
                    <a:schemeClr val="tx2"/>
                  </a:solidFill>
                  <a:prstDash val="solid"/>
                  <a:round/>
                  <a:headEnd/>
                  <a:tailEnd/>
                </a:ln>
              </p:spPr>
              <p:txBody>
                <a:bodyPr/>
                <a:lstStyle/>
                <a:p>
                  <a:endParaRPr lang="el-GR"/>
                </a:p>
              </p:txBody>
            </p:sp>
            <p:sp>
              <p:nvSpPr>
                <p:cNvPr id="242" name="Freeform 24"/>
                <p:cNvSpPr>
                  <a:spLocks/>
                </p:cNvSpPr>
                <p:nvPr/>
              </p:nvSpPr>
              <p:spPr bwMode="auto">
                <a:xfrm>
                  <a:off x="4242" y="2347"/>
                  <a:ext cx="267" cy="363"/>
                </a:xfrm>
                <a:custGeom>
                  <a:avLst/>
                  <a:gdLst/>
                  <a:ahLst/>
                  <a:cxnLst>
                    <a:cxn ang="0">
                      <a:pos x="267" y="0"/>
                    </a:cxn>
                    <a:cxn ang="0">
                      <a:pos x="204" y="10"/>
                    </a:cxn>
                    <a:cxn ang="0">
                      <a:pos x="151" y="23"/>
                    </a:cxn>
                    <a:cxn ang="0">
                      <a:pos x="128" y="28"/>
                    </a:cxn>
                    <a:cxn ang="0">
                      <a:pos x="108" y="35"/>
                    </a:cxn>
                    <a:cxn ang="0">
                      <a:pos x="91" y="43"/>
                    </a:cxn>
                    <a:cxn ang="0">
                      <a:pos x="73" y="53"/>
                    </a:cxn>
                    <a:cxn ang="0">
                      <a:pos x="58" y="61"/>
                    </a:cxn>
                    <a:cxn ang="0">
                      <a:pos x="45" y="71"/>
                    </a:cxn>
                    <a:cxn ang="0">
                      <a:pos x="35" y="81"/>
                    </a:cxn>
                    <a:cxn ang="0">
                      <a:pos x="28" y="91"/>
                    </a:cxn>
                    <a:cxn ang="0">
                      <a:pos x="20" y="101"/>
                    </a:cxn>
                    <a:cxn ang="0">
                      <a:pos x="12" y="113"/>
                    </a:cxn>
                    <a:cxn ang="0">
                      <a:pos x="7" y="123"/>
                    </a:cxn>
                    <a:cxn ang="0">
                      <a:pos x="5" y="136"/>
                    </a:cxn>
                    <a:cxn ang="0">
                      <a:pos x="0" y="161"/>
                    </a:cxn>
                    <a:cxn ang="0">
                      <a:pos x="0" y="189"/>
                    </a:cxn>
                    <a:cxn ang="0">
                      <a:pos x="2" y="214"/>
                    </a:cxn>
                    <a:cxn ang="0">
                      <a:pos x="5" y="244"/>
                    </a:cxn>
                    <a:cxn ang="0">
                      <a:pos x="15" y="302"/>
                    </a:cxn>
                    <a:cxn ang="0">
                      <a:pos x="20" y="363"/>
                    </a:cxn>
                  </a:cxnLst>
                  <a:rect l="0" t="0" r="r" b="b"/>
                  <a:pathLst>
                    <a:path w="267" h="363">
                      <a:moveTo>
                        <a:pt x="267" y="0"/>
                      </a:moveTo>
                      <a:lnTo>
                        <a:pt x="204" y="10"/>
                      </a:lnTo>
                      <a:lnTo>
                        <a:pt x="151" y="23"/>
                      </a:lnTo>
                      <a:lnTo>
                        <a:pt x="128" y="28"/>
                      </a:lnTo>
                      <a:lnTo>
                        <a:pt x="108" y="35"/>
                      </a:lnTo>
                      <a:lnTo>
                        <a:pt x="91" y="43"/>
                      </a:lnTo>
                      <a:lnTo>
                        <a:pt x="73" y="53"/>
                      </a:lnTo>
                      <a:lnTo>
                        <a:pt x="58" y="61"/>
                      </a:lnTo>
                      <a:lnTo>
                        <a:pt x="45" y="71"/>
                      </a:lnTo>
                      <a:lnTo>
                        <a:pt x="35" y="81"/>
                      </a:lnTo>
                      <a:lnTo>
                        <a:pt x="28" y="91"/>
                      </a:lnTo>
                      <a:lnTo>
                        <a:pt x="20" y="101"/>
                      </a:lnTo>
                      <a:lnTo>
                        <a:pt x="12" y="113"/>
                      </a:lnTo>
                      <a:lnTo>
                        <a:pt x="7" y="123"/>
                      </a:lnTo>
                      <a:lnTo>
                        <a:pt x="5" y="136"/>
                      </a:lnTo>
                      <a:lnTo>
                        <a:pt x="0" y="161"/>
                      </a:lnTo>
                      <a:lnTo>
                        <a:pt x="0" y="189"/>
                      </a:lnTo>
                      <a:lnTo>
                        <a:pt x="2" y="214"/>
                      </a:lnTo>
                      <a:lnTo>
                        <a:pt x="5" y="244"/>
                      </a:lnTo>
                      <a:lnTo>
                        <a:pt x="15" y="302"/>
                      </a:lnTo>
                      <a:lnTo>
                        <a:pt x="20" y="363"/>
                      </a:lnTo>
                    </a:path>
                  </a:pathLst>
                </a:custGeom>
                <a:grpFill/>
                <a:ln w="12700">
                  <a:solidFill>
                    <a:schemeClr val="tx2"/>
                  </a:solidFill>
                  <a:prstDash val="solid"/>
                  <a:round/>
                  <a:headEnd/>
                  <a:tailEnd/>
                </a:ln>
              </p:spPr>
              <p:txBody>
                <a:bodyPr/>
                <a:lstStyle/>
                <a:p>
                  <a:endParaRPr lang="el-GR"/>
                </a:p>
              </p:txBody>
            </p:sp>
            <p:sp>
              <p:nvSpPr>
                <p:cNvPr id="243" name="Freeform 25"/>
                <p:cNvSpPr>
                  <a:spLocks/>
                </p:cNvSpPr>
                <p:nvPr/>
              </p:nvSpPr>
              <p:spPr bwMode="auto">
                <a:xfrm>
                  <a:off x="4111" y="2246"/>
                  <a:ext cx="257" cy="396"/>
                </a:xfrm>
                <a:custGeom>
                  <a:avLst/>
                  <a:gdLst/>
                  <a:ahLst/>
                  <a:cxnLst>
                    <a:cxn ang="0">
                      <a:pos x="237" y="0"/>
                    </a:cxn>
                    <a:cxn ang="0">
                      <a:pos x="244" y="33"/>
                    </a:cxn>
                    <a:cxn ang="0">
                      <a:pos x="254" y="68"/>
                    </a:cxn>
                    <a:cxn ang="0">
                      <a:pos x="257" y="78"/>
                    </a:cxn>
                    <a:cxn ang="0">
                      <a:pos x="257" y="86"/>
                    </a:cxn>
                    <a:cxn ang="0">
                      <a:pos x="257" y="94"/>
                    </a:cxn>
                    <a:cxn ang="0">
                      <a:pos x="254" y="104"/>
                    </a:cxn>
                    <a:cxn ang="0">
                      <a:pos x="249" y="111"/>
                    </a:cxn>
                    <a:cxn ang="0">
                      <a:pos x="244" y="119"/>
                    </a:cxn>
                    <a:cxn ang="0">
                      <a:pos x="234" y="129"/>
                    </a:cxn>
                    <a:cxn ang="0">
                      <a:pos x="224" y="136"/>
                    </a:cxn>
                    <a:cxn ang="0">
                      <a:pos x="201" y="151"/>
                    </a:cxn>
                    <a:cxn ang="0">
                      <a:pos x="181" y="169"/>
                    </a:cxn>
                    <a:cxn ang="0">
                      <a:pos x="166" y="187"/>
                    </a:cxn>
                    <a:cxn ang="0">
                      <a:pos x="153" y="207"/>
                    </a:cxn>
                    <a:cxn ang="0">
                      <a:pos x="143" y="232"/>
                    </a:cxn>
                    <a:cxn ang="0">
                      <a:pos x="136" y="257"/>
                    </a:cxn>
                    <a:cxn ang="0">
                      <a:pos x="131" y="290"/>
                    </a:cxn>
                    <a:cxn ang="0">
                      <a:pos x="128" y="325"/>
                    </a:cxn>
                    <a:cxn ang="0">
                      <a:pos x="126" y="335"/>
                    </a:cxn>
                    <a:cxn ang="0">
                      <a:pos x="123" y="345"/>
                    </a:cxn>
                    <a:cxn ang="0">
                      <a:pos x="118" y="350"/>
                    </a:cxn>
                    <a:cxn ang="0">
                      <a:pos x="113" y="358"/>
                    </a:cxn>
                    <a:cxn ang="0">
                      <a:pos x="98" y="365"/>
                    </a:cxn>
                    <a:cxn ang="0">
                      <a:pos x="80" y="373"/>
                    </a:cxn>
                    <a:cxn ang="0">
                      <a:pos x="38" y="383"/>
                    </a:cxn>
                    <a:cxn ang="0">
                      <a:pos x="0" y="396"/>
                    </a:cxn>
                  </a:cxnLst>
                  <a:rect l="0" t="0" r="r" b="b"/>
                  <a:pathLst>
                    <a:path w="257" h="396">
                      <a:moveTo>
                        <a:pt x="237" y="0"/>
                      </a:moveTo>
                      <a:lnTo>
                        <a:pt x="244" y="33"/>
                      </a:lnTo>
                      <a:lnTo>
                        <a:pt x="254" y="68"/>
                      </a:lnTo>
                      <a:lnTo>
                        <a:pt x="257" y="78"/>
                      </a:lnTo>
                      <a:lnTo>
                        <a:pt x="257" y="86"/>
                      </a:lnTo>
                      <a:lnTo>
                        <a:pt x="257" y="94"/>
                      </a:lnTo>
                      <a:lnTo>
                        <a:pt x="254" y="104"/>
                      </a:lnTo>
                      <a:lnTo>
                        <a:pt x="249" y="111"/>
                      </a:lnTo>
                      <a:lnTo>
                        <a:pt x="244" y="119"/>
                      </a:lnTo>
                      <a:lnTo>
                        <a:pt x="234" y="129"/>
                      </a:lnTo>
                      <a:lnTo>
                        <a:pt x="224" y="136"/>
                      </a:lnTo>
                      <a:lnTo>
                        <a:pt x="201" y="151"/>
                      </a:lnTo>
                      <a:lnTo>
                        <a:pt x="181" y="169"/>
                      </a:lnTo>
                      <a:lnTo>
                        <a:pt x="166" y="187"/>
                      </a:lnTo>
                      <a:lnTo>
                        <a:pt x="153" y="207"/>
                      </a:lnTo>
                      <a:lnTo>
                        <a:pt x="143" y="232"/>
                      </a:lnTo>
                      <a:lnTo>
                        <a:pt x="136" y="257"/>
                      </a:lnTo>
                      <a:lnTo>
                        <a:pt x="131" y="290"/>
                      </a:lnTo>
                      <a:lnTo>
                        <a:pt x="128" y="325"/>
                      </a:lnTo>
                      <a:lnTo>
                        <a:pt x="126" y="335"/>
                      </a:lnTo>
                      <a:lnTo>
                        <a:pt x="123" y="345"/>
                      </a:lnTo>
                      <a:lnTo>
                        <a:pt x="118" y="350"/>
                      </a:lnTo>
                      <a:lnTo>
                        <a:pt x="113" y="358"/>
                      </a:lnTo>
                      <a:lnTo>
                        <a:pt x="98" y="365"/>
                      </a:lnTo>
                      <a:lnTo>
                        <a:pt x="80" y="373"/>
                      </a:lnTo>
                      <a:lnTo>
                        <a:pt x="38" y="383"/>
                      </a:lnTo>
                      <a:lnTo>
                        <a:pt x="0" y="396"/>
                      </a:lnTo>
                    </a:path>
                  </a:pathLst>
                </a:custGeom>
                <a:grpFill/>
                <a:ln w="12700">
                  <a:solidFill>
                    <a:schemeClr val="tx2"/>
                  </a:solidFill>
                  <a:prstDash val="solid"/>
                  <a:round/>
                  <a:headEnd/>
                  <a:tailEnd/>
                </a:ln>
              </p:spPr>
              <p:txBody>
                <a:bodyPr/>
                <a:lstStyle/>
                <a:p>
                  <a:endParaRPr lang="el-GR"/>
                </a:p>
              </p:txBody>
            </p:sp>
          </p:grpSp>
          <p:grpSp>
            <p:nvGrpSpPr>
              <p:cNvPr id="244" name="Group 26"/>
              <p:cNvGrpSpPr>
                <a:grpSpLocks/>
              </p:cNvGrpSpPr>
              <p:nvPr/>
            </p:nvGrpSpPr>
            <p:grpSpPr bwMode="auto">
              <a:xfrm rot="21540000" flipV="1">
                <a:off x="3704750" y="1386797"/>
                <a:ext cx="383456" cy="373275"/>
                <a:chOff x="1017" y="2259"/>
                <a:chExt cx="794" cy="773"/>
              </a:xfrm>
              <a:grpFill/>
            </p:grpSpPr>
            <p:sp>
              <p:nvSpPr>
                <p:cNvPr id="245" name="Freeform 27"/>
                <p:cNvSpPr>
                  <a:spLocks/>
                </p:cNvSpPr>
                <p:nvPr/>
              </p:nvSpPr>
              <p:spPr bwMode="auto">
                <a:xfrm>
                  <a:off x="1017" y="2259"/>
                  <a:ext cx="794" cy="773"/>
                </a:xfrm>
                <a:custGeom>
                  <a:avLst/>
                  <a:gdLst/>
                  <a:ahLst/>
                  <a:cxnLst>
                    <a:cxn ang="0">
                      <a:pos x="733" y="519"/>
                    </a:cxn>
                    <a:cxn ang="0">
                      <a:pos x="688" y="592"/>
                    </a:cxn>
                    <a:cxn ang="0">
                      <a:pos x="638" y="652"/>
                    </a:cxn>
                    <a:cxn ang="0">
                      <a:pos x="590" y="700"/>
                    </a:cxn>
                    <a:cxn ang="0">
                      <a:pos x="537" y="735"/>
                    </a:cxn>
                    <a:cxn ang="0">
                      <a:pos x="481" y="758"/>
                    </a:cxn>
                    <a:cxn ang="0">
                      <a:pos x="421" y="771"/>
                    </a:cxn>
                    <a:cxn ang="0">
                      <a:pos x="353" y="771"/>
                    </a:cxn>
                    <a:cxn ang="0">
                      <a:pos x="290" y="760"/>
                    </a:cxn>
                    <a:cxn ang="0">
                      <a:pos x="235" y="745"/>
                    </a:cxn>
                    <a:cxn ang="0">
                      <a:pos x="182" y="723"/>
                    </a:cxn>
                    <a:cxn ang="0">
                      <a:pos x="134" y="692"/>
                    </a:cxn>
                    <a:cxn ang="0">
                      <a:pos x="94" y="657"/>
                    </a:cxn>
                    <a:cxn ang="0">
                      <a:pos x="58" y="612"/>
                    </a:cxn>
                    <a:cxn ang="0">
                      <a:pos x="31" y="562"/>
                    </a:cxn>
                    <a:cxn ang="0">
                      <a:pos x="10" y="501"/>
                    </a:cxn>
                    <a:cxn ang="0">
                      <a:pos x="0" y="423"/>
                    </a:cxn>
                    <a:cxn ang="0">
                      <a:pos x="5" y="340"/>
                    </a:cxn>
                    <a:cxn ang="0">
                      <a:pos x="28" y="264"/>
                    </a:cxn>
                    <a:cxn ang="0">
                      <a:pos x="66" y="196"/>
                    </a:cxn>
                    <a:cxn ang="0">
                      <a:pos x="116" y="138"/>
                    </a:cxn>
                    <a:cxn ang="0">
                      <a:pos x="177" y="91"/>
                    </a:cxn>
                    <a:cxn ang="0">
                      <a:pos x="245" y="53"/>
                    </a:cxn>
                    <a:cxn ang="0">
                      <a:pos x="318" y="23"/>
                    </a:cxn>
                    <a:cxn ang="0">
                      <a:pos x="386" y="5"/>
                    </a:cxn>
                    <a:cxn ang="0">
                      <a:pos x="439" y="0"/>
                    </a:cxn>
                    <a:cxn ang="0">
                      <a:pos x="492" y="2"/>
                    </a:cxn>
                    <a:cxn ang="0">
                      <a:pos x="539" y="10"/>
                    </a:cxn>
                    <a:cxn ang="0">
                      <a:pos x="585" y="25"/>
                    </a:cxn>
                    <a:cxn ang="0">
                      <a:pos x="628" y="48"/>
                    </a:cxn>
                    <a:cxn ang="0">
                      <a:pos x="668" y="73"/>
                    </a:cxn>
                    <a:cxn ang="0">
                      <a:pos x="701" y="103"/>
                    </a:cxn>
                    <a:cxn ang="0">
                      <a:pos x="731" y="138"/>
                    </a:cxn>
                    <a:cxn ang="0">
                      <a:pos x="756" y="176"/>
                    </a:cxn>
                    <a:cxn ang="0">
                      <a:pos x="774" y="219"/>
                    </a:cxn>
                    <a:cxn ang="0">
                      <a:pos x="786" y="262"/>
                    </a:cxn>
                    <a:cxn ang="0">
                      <a:pos x="794" y="310"/>
                    </a:cxn>
                    <a:cxn ang="0">
                      <a:pos x="794" y="355"/>
                    </a:cxn>
                    <a:cxn ang="0">
                      <a:pos x="784" y="403"/>
                    </a:cxn>
                    <a:cxn ang="0">
                      <a:pos x="769" y="451"/>
                    </a:cxn>
                  </a:cxnLst>
                  <a:rect l="0" t="0" r="r" b="b"/>
                  <a:pathLst>
                    <a:path w="794" h="773">
                      <a:moveTo>
                        <a:pt x="759" y="476"/>
                      </a:moveTo>
                      <a:lnTo>
                        <a:pt x="733" y="519"/>
                      </a:lnTo>
                      <a:lnTo>
                        <a:pt x="711" y="556"/>
                      </a:lnTo>
                      <a:lnTo>
                        <a:pt x="688" y="592"/>
                      </a:lnTo>
                      <a:lnTo>
                        <a:pt x="663" y="624"/>
                      </a:lnTo>
                      <a:lnTo>
                        <a:pt x="638" y="652"/>
                      </a:lnTo>
                      <a:lnTo>
                        <a:pt x="615" y="677"/>
                      </a:lnTo>
                      <a:lnTo>
                        <a:pt x="590" y="700"/>
                      </a:lnTo>
                      <a:lnTo>
                        <a:pt x="565" y="720"/>
                      </a:lnTo>
                      <a:lnTo>
                        <a:pt x="537" y="735"/>
                      </a:lnTo>
                      <a:lnTo>
                        <a:pt x="509" y="748"/>
                      </a:lnTo>
                      <a:lnTo>
                        <a:pt x="481" y="758"/>
                      </a:lnTo>
                      <a:lnTo>
                        <a:pt x="451" y="765"/>
                      </a:lnTo>
                      <a:lnTo>
                        <a:pt x="421" y="771"/>
                      </a:lnTo>
                      <a:lnTo>
                        <a:pt x="388" y="773"/>
                      </a:lnTo>
                      <a:lnTo>
                        <a:pt x="353" y="771"/>
                      </a:lnTo>
                      <a:lnTo>
                        <a:pt x="318" y="765"/>
                      </a:lnTo>
                      <a:lnTo>
                        <a:pt x="290" y="760"/>
                      </a:lnTo>
                      <a:lnTo>
                        <a:pt x="262" y="755"/>
                      </a:lnTo>
                      <a:lnTo>
                        <a:pt x="235" y="745"/>
                      </a:lnTo>
                      <a:lnTo>
                        <a:pt x="207" y="735"/>
                      </a:lnTo>
                      <a:lnTo>
                        <a:pt x="182" y="723"/>
                      </a:lnTo>
                      <a:lnTo>
                        <a:pt x="159" y="710"/>
                      </a:lnTo>
                      <a:lnTo>
                        <a:pt x="134" y="692"/>
                      </a:lnTo>
                      <a:lnTo>
                        <a:pt x="114" y="675"/>
                      </a:lnTo>
                      <a:lnTo>
                        <a:pt x="94" y="657"/>
                      </a:lnTo>
                      <a:lnTo>
                        <a:pt x="73" y="635"/>
                      </a:lnTo>
                      <a:lnTo>
                        <a:pt x="58" y="612"/>
                      </a:lnTo>
                      <a:lnTo>
                        <a:pt x="43" y="587"/>
                      </a:lnTo>
                      <a:lnTo>
                        <a:pt x="31" y="562"/>
                      </a:lnTo>
                      <a:lnTo>
                        <a:pt x="18" y="531"/>
                      </a:lnTo>
                      <a:lnTo>
                        <a:pt x="10" y="501"/>
                      </a:lnTo>
                      <a:lnTo>
                        <a:pt x="5" y="468"/>
                      </a:lnTo>
                      <a:lnTo>
                        <a:pt x="0" y="423"/>
                      </a:lnTo>
                      <a:lnTo>
                        <a:pt x="0" y="380"/>
                      </a:lnTo>
                      <a:lnTo>
                        <a:pt x="5" y="340"/>
                      </a:lnTo>
                      <a:lnTo>
                        <a:pt x="15" y="300"/>
                      </a:lnTo>
                      <a:lnTo>
                        <a:pt x="28" y="264"/>
                      </a:lnTo>
                      <a:lnTo>
                        <a:pt x="46" y="229"/>
                      </a:lnTo>
                      <a:lnTo>
                        <a:pt x="66" y="196"/>
                      </a:lnTo>
                      <a:lnTo>
                        <a:pt x="89" y="166"/>
                      </a:lnTo>
                      <a:lnTo>
                        <a:pt x="116" y="138"/>
                      </a:lnTo>
                      <a:lnTo>
                        <a:pt x="144" y="113"/>
                      </a:lnTo>
                      <a:lnTo>
                        <a:pt x="177" y="91"/>
                      </a:lnTo>
                      <a:lnTo>
                        <a:pt x="209" y="70"/>
                      </a:lnTo>
                      <a:lnTo>
                        <a:pt x="245" y="53"/>
                      </a:lnTo>
                      <a:lnTo>
                        <a:pt x="280" y="35"/>
                      </a:lnTo>
                      <a:lnTo>
                        <a:pt x="318" y="23"/>
                      </a:lnTo>
                      <a:lnTo>
                        <a:pt x="358" y="13"/>
                      </a:lnTo>
                      <a:lnTo>
                        <a:pt x="386" y="5"/>
                      </a:lnTo>
                      <a:lnTo>
                        <a:pt x="411" y="2"/>
                      </a:lnTo>
                      <a:lnTo>
                        <a:pt x="439" y="0"/>
                      </a:lnTo>
                      <a:lnTo>
                        <a:pt x="466" y="0"/>
                      </a:lnTo>
                      <a:lnTo>
                        <a:pt x="492" y="2"/>
                      </a:lnTo>
                      <a:lnTo>
                        <a:pt x="517" y="5"/>
                      </a:lnTo>
                      <a:lnTo>
                        <a:pt x="539" y="10"/>
                      </a:lnTo>
                      <a:lnTo>
                        <a:pt x="562" y="18"/>
                      </a:lnTo>
                      <a:lnTo>
                        <a:pt x="585" y="25"/>
                      </a:lnTo>
                      <a:lnTo>
                        <a:pt x="607" y="35"/>
                      </a:lnTo>
                      <a:lnTo>
                        <a:pt x="628" y="48"/>
                      </a:lnTo>
                      <a:lnTo>
                        <a:pt x="648" y="60"/>
                      </a:lnTo>
                      <a:lnTo>
                        <a:pt x="668" y="73"/>
                      </a:lnTo>
                      <a:lnTo>
                        <a:pt x="686" y="88"/>
                      </a:lnTo>
                      <a:lnTo>
                        <a:pt x="701" y="103"/>
                      </a:lnTo>
                      <a:lnTo>
                        <a:pt x="716" y="121"/>
                      </a:lnTo>
                      <a:lnTo>
                        <a:pt x="731" y="138"/>
                      </a:lnTo>
                      <a:lnTo>
                        <a:pt x="743" y="159"/>
                      </a:lnTo>
                      <a:lnTo>
                        <a:pt x="756" y="176"/>
                      </a:lnTo>
                      <a:lnTo>
                        <a:pt x="766" y="199"/>
                      </a:lnTo>
                      <a:lnTo>
                        <a:pt x="774" y="219"/>
                      </a:lnTo>
                      <a:lnTo>
                        <a:pt x="781" y="242"/>
                      </a:lnTo>
                      <a:lnTo>
                        <a:pt x="786" y="262"/>
                      </a:lnTo>
                      <a:lnTo>
                        <a:pt x="791" y="285"/>
                      </a:lnTo>
                      <a:lnTo>
                        <a:pt x="794" y="310"/>
                      </a:lnTo>
                      <a:lnTo>
                        <a:pt x="794" y="332"/>
                      </a:lnTo>
                      <a:lnTo>
                        <a:pt x="794" y="355"/>
                      </a:lnTo>
                      <a:lnTo>
                        <a:pt x="789" y="380"/>
                      </a:lnTo>
                      <a:lnTo>
                        <a:pt x="784" y="403"/>
                      </a:lnTo>
                      <a:lnTo>
                        <a:pt x="779" y="428"/>
                      </a:lnTo>
                      <a:lnTo>
                        <a:pt x="769" y="451"/>
                      </a:lnTo>
                      <a:lnTo>
                        <a:pt x="759" y="476"/>
                      </a:lnTo>
                      <a:close/>
                    </a:path>
                  </a:pathLst>
                </a:custGeom>
                <a:grpFill/>
                <a:ln w="12700">
                  <a:solidFill>
                    <a:schemeClr val="tx2"/>
                  </a:solidFill>
                  <a:prstDash val="solid"/>
                  <a:round/>
                  <a:headEnd/>
                  <a:tailEnd/>
                </a:ln>
              </p:spPr>
              <p:txBody>
                <a:bodyPr/>
                <a:lstStyle/>
                <a:p>
                  <a:endParaRPr lang="el-GR"/>
                </a:p>
              </p:txBody>
            </p:sp>
            <p:sp>
              <p:nvSpPr>
                <p:cNvPr id="246" name="Freeform 28"/>
                <p:cNvSpPr>
                  <a:spLocks/>
                </p:cNvSpPr>
                <p:nvPr/>
              </p:nvSpPr>
              <p:spPr bwMode="auto">
                <a:xfrm>
                  <a:off x="1234" y="2463"/>
                  <a:ext cx="275" cy="358"/>
                </a:xfrm>
                <a:custGeom>
                  <a:avLst/>
                  <a:gdLst/>
                  <a:ahLst/>
                  <a:cxnLst>
                    <a:cxn ang="0">
                      <a:pos x="249" y="358"/>
                    </a:cxn>
                    <a:cxn ang="0">
                      <a:pos x="262" y="297"/>
                    </a:cxn>
                    <a:cxn ang="0">
                      <a:pos x="272" y="242"/>
                    </a:cxn>
                    <a:cxn ang="0">
                      <a:pos x="272" y="219"/>
                    </a:cxn>
                    <a:cxn ang="0">
                      <a:pos x="275" y="196"/>
                    </a:cxn>
                    <a:cxn ang="0">
                      <a:pos x="272" y="176"/>
                    </a:cxn>
                    <a:cxn ang="0">
                      <a:pos x="270" y="159"/>
                    </a:cxn>
                    <a:cxn ang="0">
                      <a:pos x="267" y="143"/>
                    </a:cxn>
                    <a:cxn ang="0">
                      <a:pos x="262" y="128"/>
                    </a:cxn>
                    <a:cxn ang="0">
                      <a:pos x="257" y="113"/>
                    </a:cxn>
                    <a:cxn ang="0">
                      <a:pos x="252" y="101"/>
                    </a:cxn>
                    <a:cxn ang="0">
                      <a:pos x="244" y="91"/>
                    </a:cxn>
                    <a:cxn ang="0">
                      <a:pos x="237" y="81"/>
                    </a:cxn>
                    <a:cxn ang="0">
                      <a:pos x="227" y="73"/>
                    </a:cxn>
                    <a:cxn ang="0">
                      <a:pos x="217" y="65"/>
                    </a:cxn>
                    <a:cxn ang="0">
                      <a:pos x="194" y="50"/>
                    </a:cxn>
                    <a:cxn ang="0">
                      <a:pos x="171" y="40"/>
                    </a:cxn>
                    <a:cxn ang="0">
                      <a:pos x="144" y="33"/>
                    </a:cxn>
                    <a:cxn ang="0">
                      <a:pos x="116" y="28"/>
                    </a:cxn>
                    <a:cxn ang="0">
                      <a:pos x="58" y="15"/>
                    </a:cxn>
                    <a:cxn ang="0">
                      <a:pos x="0" y="0"/>
                    </a:cxn>
                  </a:cxnLst>
                  <a:rect l="0" t="0" r="r" b="b"/>
                  <a:pathLst>
                    <a:path w="275" h="358">
                      <a:moveTo>
                        <a:pt x="249" y="358"/>
                      </a:moveTo>
                      <a:lnTo>
                        <a:pt x="262" y="297"/>
                      </a:lnTo>
                      <a:lnTo>
                        <a:pt x="272" y="242"/>
                      </a:lnTo>
                      <a:lnTo>
                        <a:pt x="272" y="219"/>
                      </a:lnTo>
                      <a:lnTo>
                        <a:pt x="275" y="196"/>
                      </a:lnTo>
                      <a:lnTo>
                        <a:pt x="272" y="176"/>
                      </a:lnTo>
                      <a:lnTo>
                        <a:pt x="270" y="159"/>
                      </a:lnTo>
                      <a:lnTo>
                        <a:pt x="267" y="143"/>
                      </a:lnTo>
                      <a:lnTo>
                        <a:pt x="262" y="128"/>
                      </a:lnTo>
                      <a:lnTo>
                        <a:pt x="257" y="113"/>
                      </a:lnTo>
                      <a:lnTo>
                        <a:pt x="252" y="101"/>
                      </a:lnTo>
                      <a:lnTo>
                        <a:pt x="244" y="91"/>
                      </a:lnTo>
                      <a:lnTo>
                        <a:pt x="237" y="81"/>
                      </a:lnTo>
                      <a:lnTo>
                        <a:pt x="227" y="73"/>
                      </a:lnTo>
                      <a:lnTo>
                        <a:pt x="217" y="65"/>
                      </a:lnTo>
                      <a:lnTo>
                        <a:pt x="194" y="50"/>
                      </a:lnTo>
                      <a:lnTo>
                        <a:pt x="171" y="40"/>
                      </a:lnTo>
                      <a:lnTo>
                        <a:pt x="144" y="33"/>
                      </a:lnTo>
                      <a:lnTo>
                        <a:pt x="116" y="28"/>
                      </a:lnTo>
                      <a:lnTo>
                        <a:pt x="58" y="15"/>
                      </a:lnTo>
                      <a:lnTo>
                        <a:pt x="0" y="0"/>
                      </a:lnTo>
                    </a:path>
                  </a:pathLst>
                </a:custGeom>
                <a:grpFill/>
                <a:ln w="12700">
                  <a:solidFill>
                    <a:schemeClr val="tx2"/>
                  </a:solidFill>
                  <a:prstDash val="solid"/>
                  <a:round/>
                  <a:headEnd/>
                  <a:tailEnd/>
                </a:ln>
              </p:spPr>
              <p:txBody>
                <a:bodyPr/>
                <a:lstStyle/>
                <a:p>
                  <a:endParaRPr lang="el-GR"/>
                </a:p>
              </p:txBody>
            </p:sp>
            <p:sp>
              <p:nvSpPr>
                <p:cNvPr id="247" name="Freeform 29"/>
                <p:cNvSpPr>
                  <a:spLocks/>
                </p:cNvSpPr>
                <p:nvPr/>
              </p:nvSpPr>
              <p:spPr bwMode="auto">
                <a:xfrm>
                  <a:off x="1342" y="2345"/>
                  <a:ext cx="295" cy="362"/>
                </a:xfrm>
                <a:custGeom>
                  <a:avLst/>
                  <a:gdLst/>
                  <a:ahLst/>
                  <a:cxnLst>
                    <a:cxn ang="0">
                      <a:pos x="295" y="362"/>
                    </a:cxn>
                    <a:cxn ang="0">
                      <a:pos x="260" y="357"/>
                    </a:cxn>
                    <a:cxn ang="0">
                      <a:pos x="225" y="355"/>
                    </a:cxn>
                    <a:cxn ang="0">
                      <a:pos x="214" y="352"/>
                    </a:cxn>
                    <a:cxn ang="0">
                      <a:pos x="207" y="350"/>
                    </a:cxn>
                    <a:cxn ang="0">
                      <a:pos x="199" y="347"/>
                    </a:cxn>
                    <a:cxn ang="0">
                      <a:pos x="192" y="342"/>
                    </a:cxn>
                    <a:cxn ang="0">
                      <a:pos x="184" y="334"/>
                    </a:cxn>
                    <a:cxn ang="0">
                      <a:pos x="179" y="327"/>
                    </a:cxn>
                    <a:cxn ang="0">
                      <a:pos x="177" y="314"/>
                    </a:cxn>
                    <a:cxn ang="0">
                      <a:pos x="172" y="302"/>
                    </a:cxn>
                    <a:cxn ang="0">
                      <a:pos x="167" y="274"/>
                    </a:cxn>
                    <a:cxn ang="0">
                      <a:pos x="156" y="251"/>
                    </a:cxn>
                    <a:cxn ang="0">
                      <a:pos x="146" y="229"/>
                    </a:cxn>
                    <a:cxn ang="0">
                      <a:pos x="131" y="211"/>
                    </a:cxn>
                    <a:cxn ang="0">
                      <a:pos x="111" y="191"/>
                    </a:cxn>
                    <a:cxn ang="0">
                      <a:pos x="88" y="176"/>
                    </a:cxn>
                    <a:cxn ang="0">
                      <a:pos x="61" y="158"/>
                    </a:cxn>
                    <a:cxn ang="0">
                      <a:pos x="28" y="143"/>
                    </a:cxn>
                    <a:cxn ang="0">
                      <a:pos x="20" y="138"/>
                    </a:cxn>
                    <a:cxn ang="0">
                      <a:pos x="13" y="133"/>
                    </a:cxn>
                    <a:cxn ang="0">
                      <a:pos x="8" y="125"/>
                    </a:cxn>
                    <a:cxn ang="0">
                      <a:pos x="5" y="118"/>
                    </a:cxn>
                    <a:cxn ang="0">
                      <a:pos x="0" y="100"/>
                    </a:cxn>
                    <a:cxn ang="0">
                      <a:pos x="3" y="83"/>
                    </a:cxn>
                    <a:cxn ang="0">
                      <a:pos x="8" y="40"/>
                    </a:cxn>
                    <a:cxn ang="0">
                      <a:pos x="8" y="0"/>
                    </a:cxn>
                  </a:cxnLst>
                  <a:rect l="0" t="0" r="r" b="b"/>
                  <a:pathLst>
                    <a:path w="295" h="362">
                      <a:moveTo>
                        <a:pt x="295" y="362"/>
                      </a:moveTo>
                      <a:lnTo>
                        <a:pt x="260" y="357"/>
                      </a:lnTo>
                      <a:lnTo>
                        <a:pt x="225" y="355"/>
                      </a:lnTo>
                      <a:lnTo>
                        <a:pt x="214" y="352"/>
                      </a:lnTo>
                      <a:lnTo>
                        <a:pt x="207" y="350"/>
                      </a:lnTo>
                      <a:lnTo>
                        <a:pt x="199" y="347"/>
                      </a:lnTo>
                      <a:lnTo>
                        <a:pt x="192" y="342"/>
                      </a:lnTo>
                      <a:lnTo>
                        <a:pt x="184" y="334"/>
                      </a:lnTo>
                      <a:lnTo>
                        <a:pt x="179" y="327"/>
                      </a:lnTo>
                      <a:lnTo>
                        <a:pt x="177" y="314"/>
                      </a:lnTo>
                      <a:lnTo>
                        <a:pt x="172" y="302"/>
                      </a:lnTo>
                      <a:lnTo>
                        <a:pt x="167" y="274"/>
                      </a:lnTo>
                      <a:lnTo>
                        <a:pt x="156" y="251"/>
                      </a:lnTo>
                      <a:lnTo>
                        <a:pt x="146" y="229"/>
                      </a:lnTo>
                      <a:lnTo>
                        <a:pt x="131" y="211"/>
                      </a:lnTo>
                      <a:lnTo>
                        <a:pt x="111" y="191"/>
                      </a:lnTo>
                      <a:lnTo>
                        <a:pt x="88" y="176"/>
                      </a:lnTo>
                      <a:lnTo>
                        <a:pt x="61" y="158"/>
                      </a:lnTo>
                      <a:lnTo>
                        <a:pt x="28" y="143"/>
                      </a:lnTo>
                      <a:lnTo>
                        <a:pt x="20" y="138"/>
                      </a:lnTo>
                      <a:lnTo>
                        <a:pt x="13" y="133"/>
                      </a:lnTo>
                      <a:lnTo>
                        <a:pt x="8" y="125"/>
                      </a:lnTo>
                      <a:lnTo>
                        <a:pt x="5" y="118"/>
                      </a:lnTo>
                      <a:lnTo>
                        <a:pt x="0" y="100"/>
                      </a:lnTo>
                      <a:lnTo>
                        <a:pt x="3" y="83"/>
                      </a:lnTo>
                      <a:lnTo>
                        <a:pt x="8" y="40"/>
                      </a:lnTo>
                      <a:lnTo>
                        <a:pt x="8" y="0"/>
                      </a:lnTo>
                    </a:path>
                  </a:pathLst>
                </a:custGeom>
                <a:grpFill/>
                <a:ln w="12700">
                  <a:solidFill>
                    <a:schemeClr val="tx2"/>
                  </a:solidFill>
                  <a:prstDash val="solid"/>
                  <a:round/>
                  <a:headEnd/>
                  <a:tailEnd/>
                </a:ln>
              </p:spPr>
              <p:txBody>
                <a:bodyPr/>
                <a:lstStyle/>
                <a:p>
                  <a:endParaRPr lang="el-GR"/>
                </a:p>
              </p:txBody>
            </p:sp>
          </p:grpSp>
          <p:grpSp>
            <p:nvGrpSpPr>
              <p:cNvPr id="248" name="Group 30"/>
              <p:cNvGrpSpPr>
                <a:grpSpLocks/>
              </p:cNvGrpSpPr>
              <p:nvPr/>
            </p:nvGrpSpPr>
            <p:grpSpPr bwMode="auto">
              <a:xfrm rot="21540000" flipV="1">
                <a:off x="3515211" y="1705900"/>
                <a:ext cx="413317" cy="391600"/>
                <a:chOff x="718" y="1509"/>
                <a:chExt cx="851" cy="805"/>
              </a:xfrm>
              <a:grpFill/>
            </p:grpSpPr>
            <p:sp>
              <p:nvSpPr>
                <p:cNvPr id="249" name="Freeform 31"/>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grpFill/>
                <a:ln w="12700">
                  <a:solidFill>
                    <a:schemeClr val="tx2"/>
                  </a:solidFill>
                  <a:prstDash val="solid"/>
                  <a:round/>
                  <a:headEnd/>
                  <a:tailEnd/>
                </a:ln>
              </p:spPr>
              <p:txBody>
                <a:bodyPr/>
                <a:lstStyle/>
                <a:p>
                  <a:endParaRPr lang="el-GR"/>
                </a:p>
              </p:txBody>
            </p:sp>
            <p:sp>
              <p:nvSpPr>
                <p:cNvPr id="250" name="Freeform 32"/>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grpFill/>
                <a:ln w="12700">
                  <a:solidFill>
                    <a:schemeClr val="tx2"/>
                  </a:solidFill>
                  <a:prstDash val="solid"/>
                  <a:round/>
                  <a:headEnd/>
                  <a:tailEnd/>
                </a:ln>
              </p:spPr>
              <p:txBody>
                <a:bodyPr/>
                <a:lstStyle/>
                <a:p>
                  <a:endParaRPr lang="el-GR"/>
                </a:p>
              </p:txBody>
            </p:sp>
            <p:sp>
              <p:nvSpPr>
                <p:cNvPr id="257" name="Freeform 33"/>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grpFill/>
                <a:ln w="12700">
                  <a:solidFill>
                    <a:schemeClr val="tx2"/>
                  </a:solidFill>
                  <a:prstDash val="solid"/>
                  <a:round/>
                  <a:headEnd/>
                  <a:tailEnd/>
                </a:ln>
              </p:spPr>
              <p:txBody>
                <a:bodyPr/>
                <a:lstStyle/>
                <a:p>
                  <a:endParaRPr lang="el-GR"/>
                </a:p>
              </p:txBody>
            </p:sp>
          </p:grpSp>
          <p:grpSp>
            <p:nvGrpSpPr>
              <p:cNvPr id="258" name="Group 35"/>
              <p:cNvGrpSpPr>
                <a:grpSpLocks/>
              </p:cNvGrpSpPr>
              <p:nvPr/>
            </p:nvGrpSpPr>
            <p:grpSpPr bwMode="auto">
              <a:xfrm rot="21540000" flipV="1">
                <a:off x="4819650" y="962529"/>
                <a:ext cx="293869" cy="371918"/>
                <a:chOff x="3373" y="3113"/>
                <a:chExt cx="630" cy="798"/>
              </a:xfrm>
              <a:grpFill/>
            </p:grpSpPr>
            <p:sp>
              <p:nvSpPr>
                <p:cNvPr id="320" name="Freeform 36"/>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grpFill/>
                <a:ln w="12700">
                  <a:solidFill>
                    <a:schemeClr val="tx2"/>
                  </a:solidFill>
                  <a:prstDash val="solid"/>
                  <a:round/>
                  <a:headEnd/>
                  <a:tailEnd/>
                </a:ln>
              </p:spPr>
              <p:txBody>
                <a:bodyPr/>
                <a:lstStyle/>
                <a:p>
                  <a:endParaRPr lang="el-GR"/>
                </a:p>
              </p:txBody>
            </p:sp>
            <p:sp>
              <p:nvSpPr>
                <p:cNvPr id="321" name="Freeform 37"/>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grpFill/>
                <a:ln w="12700">
                  <a:solidFill>
                    <a:schemeClr val="tx2"/>
                  </a:solidFill>
                  <a:prstDash val="solid"/>
                  <a:round/>
                  <a:headEnd/>
                  <a:tailEnd/>
                </a:ln>
              </p:spPr>
              <p:txBody>
                <a:bodyPr/>
                <a:lstStyle/>
                <a:p>
                  <a:endParaRPr lang="el-GR"/>
                </a:p>
              </p:txBody>
            </p:sp>
          </p:grpSp>
          <p:grpSp>
            <p:nvGrpSpPr>
              <p:cNvPr id="322" name="Group 38"/>
              <p:cNvGrpSpPr>
                <a:grpSpLocks/>
              </p:cNvGrpSpPr>
              <p:nvPr/>
            </p:nvGrpSpPr>
            <p:grpSpPr bwMode="auto">
              <a:xfrm rot="21540000" flipV="1">
                <a:off x="4605098" y="898409"/>
                <a:ext cx="255185" cy="371918"/>
                <a:chOff x="2939" y="3251"/>
                <a:chExt cx="547" cy="798"/>
              </a:xfrm>
              <a:grpFill/>
            </p:grpSpPr>
            <p:sp>
              <p:nvSpPr>
                <p:cNvPr id="323" name="Freeform 39"/>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grpFill/>
                <a:ln w="12700">
                  <a:solidFill>
                    <a:schemeClr val="tx2"/>
                  </a:solidFill>
                  <a:prstDash val="solid"/>
                  <a:round/>
                  <a:headEnd/>
                  <a:tailEnd/>
                </a:ln>
              </p:spPr>
              <p:txBody>
                <a:bodyPr/>
                <a:lstStyle/>
                <a:p>
                  <a:endParaRPr lang="el-GR"/>
                </a:p>
              </p:txBody>
            </p:sp>
            <p:sp>
              <p:nvSpPr>
                <p:cNvPr id="324" name="Freeform 40"/>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grpFill/>
                <a:ln w="12700">
                  <a:solidFill>
                    <a:schemeClr val="tx2"/>
                  </a:solidFill>
                  <a:prstDash val="solid"/>
                  <a:round/>
                  <a:headEnd/>
                  <a:tailEnd/>
                </a:ln>
              </p:spPr>
              <p:txBody>
                <a:bodyPr/>
                <a:lstStyle/>
                <a:p>
                  <a:endParaRPr lang="el-GR"/>
                </a:p>
              </p:txBody>
            </p:sp>
          </p:grpSp>
          <p:grpSp>
            <p:nvGrpSpPr>
              <p:cNvPr id="325" name="Group 41"/>
              <p:cNvGrpSpPr>
                <a:grpSpLocks/>
              </p:cNvGrpSpPr>
              <p:nvPr/>
            </p:nvGrpSpPr>
            <p:grpSpPr bwMode="auto">
              <a:xfrm rot="21540000" flipV="1">
                <a:off x="4347238" y="907614"/>
                <a:ext cx="260614" cy="362416"/>
                <a:chOff x="2385" y="3261"/>
                <a:chExt cx="559" cy="778"/>
              </a:xfrm>
              <a:grpFill/>
            </p:grpSpPr>
            <p:sp>
              <p:nvSpPr>
                <p:cNvPr id="326" name="Freeform 42"/>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grpFill/>
                <a:ln w="12700">
                  <a:solidFill>
                    <a:schemeClr val="tx2"/>
                  </a:solidFill>
                  <a:prstDash val="solid"/>
                  <a:round/>
                  <a:headEnd/>
                  <a:tailEnd/>
                </a:ln>
              </p:spPr>
              <p:txBody>
                <a:bodyPr/>
                <a:lstStyle/>
                <a:p>
                  <a:endParaRPr lang="el-GR"/>
                </a:p>
              </p:txBody>
            </p:sp>
            <p:sp>
              <p:nvSpPr>
                <p:cNvPr id="327" name="Freeform 43"/>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grpFill/>
                <a:ln w="12700">
                  <a:solidFill>
                    <a:schemeClr val="tx2"/>
                  </a:solidFill>
                  <a:prstDash val="solid"/>
                  <a:round/>
                  <a:headEnd/>
                  <a:tailEnd/>
                </a:ln>
              </p:spPr>
              <p:txBody>
                <a:bodyPr/>
                <a:lstStyle/>
                <a:p>
                  <a:endParaRPr lang="el-GR"/>
                </a:p>
              </p:txBody>
            </p:sp>
          </p:grpSp>
          <p:grpSp>
            <p:nvGrpSpPr>
              <p:cNvPr id="328" name="Group 44"/>
              <p:cNvGrpSpPr>
                <a:grpSpLocks/>
              </p:cNvGrpSpPr>
              <p:nvPr/>
            </p:nvGrpSpPr>
            <p:grpSpPr bwMode="auto">
              <a:xfrm rot="21540000" flipV="1">
                <a:off x="4075501" y="949306"/>
                <a:ext cx="289119" cy="361059"/>
                <a:chOff x="1841" y="3080"/>
                <a:chExt cx="620" cy="776"/>
              </a:xfrm>
              <a:grpFill/>
            </p:grpSpPr>
            <p:sp>
              <p:nvSpPr>
                <p:cNvPr id="329" name="Freeform 45"/>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grpFill/>
                <a:ln w="12700">
                  <a:solidFill>
                    <a:schemeClr val="tx2"/>
                  </a:solidFill>
                  <a:prstDash val="solid"/>
                  <a:round/>
                  <a:headEnd/>
                  <a:tailEnd/>
                </a:ln>
              </p:spPr>
              <p:txBody>
                <a:bodyPr/>
                <a:lstStyle/>
                <a:p>
                  <a:endParaRPr lang="el-GR"/>
                </a:p>
              </p:txBody>
            </p:sp>
            <p:sp>
              <p:nvSpPr>
                <p:cNvPr id="330" name="Freeform 46"/>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grpFill/>
                <a:ln w="12700">
                  <a:solidFill>
                    <a:schemeClr val="tx2"/>
                  </a:solidFill>
                  <a:prstDash val="solid"/>
                  <a:round/>
                  <a:headEnd/>
                  <a:tailEnd/>
                </a:ln>
              </p:spPr>
              <p:txBody>
                <a:bodyPr/>
                <a:lstStyle/>
                <a:p>
                  <a:endParaRPr lang="el-GR"/>
                </a:p>
              </p:txBody>
            </p:sp>
          </p:grpSp>
          <p:grpSp>
            <p:nvGrpSpPr>
              <p:cNvPr id="331" name="Group 47"/>
              <p:cNvGrpSpPr>
                <a:grpSpLocks/>
              </p:cNvGrpSpPr>
              <p:nvPr/>
            </p:nvGrpSpPr>
            <p:grpSpPr bwMode="auto">
              <a:xfrm rot="21540000" flipV="1">
                <a:off x="5047767" y="1137252"/>
                <a:ext cx="268758" cy="335269"/>
                <a:chOff x="3872" y="2846"/>
                <a:chExt cx="559" cy="697"/>
              </a:xfrm>
              <a:grpFill/>
            </p:grpSpPr>
            <p:sp>
              <p:nvSpPr>
                <p:cNvPr id="332" name="Freeform 48"/>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grpFill/>
                <a:ln w="12700">
                  <a:solidFill>
                    <a:schemeClr val="tx2"/>
                  </a:solidFill>
                  <a:prstDash val="solid"/>
                  <a:round/>
                  <a:headEnd/>
                  <a:tailEnd/>
                </a:ln>
              </p:spPr>
              <p:txBody>
                <a:bodyPr/>
                <a:lstStyle/>
                <a:p>
                  <a:endParaRPr lang="el-GR"/>
                </a:p>
              </p:txBody>
            </p:sp>
            <p:sp>
              <p:nvSpPr>
                <p:cNvPr id="333" name="Freeform 49"/>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grpFill/>
                <a:ln w="12700">
                  <a:solidFill>
                    <a:schemeClr val="tx2"/>
                  </a:solidFill>
                  <a:prstDash val="solid"/>
                  <a:round/>
                  <a:headEnd/>
                  <a:tailEnd/>
                </a:ln>
              </p:spPr>
              <p:txBody>
                <a:bodyPr/>
                <a:lstStyle/>
                <a:p>
                  <a:endParaRPr lang="el-GR"/>
                </a:p>
              </p:txBody>
            </p:sp>
            <p:sp>
              <p:nvSpPr>
                <p:cNvPr id="334" name="Line 50"/>
                <p:cNvSpPr>
                  <a:spLocks noChangeShapeType="1"/>
                </p:cNvSpPr>
                <p:nvPr/>
              </p:nvSpPr>
              <p:spPr bwMode="auto">
                <a:xfrm>
                  <a:off x="3995" y="3130"/>
                  <a:ext cx="103" cy="202"/>
                </a:xfrm>
                <a:prstGeom prst="line">
                  <a:avLst/>
                </a:prstGeom>
                <a:grpFill/>
                <a:ln w="12700">
                  <a:solidFill>
                    <a:schemeClr val="tx2"/>
                  </a:solidFill>
                  <a:round/>
                  <a:headEnd/>
                  <a:tailEnd/>
                </a:ln>
              </p:spPr>
              <p:txBody>
                <a:bodyPr/>
                <a:lstStyle/>
                <a:p>
                  <a:endParaRPr lang="el-GR"/>
                </a:p>
              </p:txBody>
            </p:sp>
          </p:grpSp>
          <p:grpSp>
            <p:nvGrpSpPr>
              <p:cNvPr id="335" name="Group 51"/>
              <p:cNvGrpSpPr>
                <a:grpSpLocks/>
              </p:cNvGrpSpPr>
              <p:nvPr/>
            </p:nvGrpSpPr>
            <p:grpSpPr bwMode="auto">
              <a:xfrm rot="21540000" flipV="1">
                <a:off x="3863472" y="1076735"/>
                <a:ext cx="283011" cy="359023"/>
                <a:chOff x="1355" y="2941"/>
                <a:chExt cx="594" cy="753"/>
              </a:xfrm>
              <a:grpFill/>
            </p:grpSpPr>
            <p:sp>
              <p:nvSpPr>
                <p:cNvPr id="336" name="Freeform 52"/>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grpFill/>
                <a:ln w="12700">
                  <a:solidFill>
                    <a:schemeClr val="tx2"/>
                  </a:solidFill>
                  <a:prstDash val="solid"/>
                  <a:round/>
                  <a:headEnd/>
                  <a:tailEnd/>
                </a:ln>
              </p:spPr>
              <p:txBody>
                <a:bodyPr/>
                <a:lstStyle/>
                <a:p>
                  <a:endParaRPr lang="el-GR"/>
                </a:p>
              </p:txBody>
            </p:sp>
            <p:sp>
              <p:nvSpPr>
                <p:cNvPr id="337" name="Freeform 53"/>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grpFill/>
                <a:ln w="12700">
                  <a:solidFill>
                    <a:schemeClr val="tx2"/>
                  </a:solidFill>
                  <a:prstDash val="solid"/>
                  <a:round/>
                  <a:headEnd/>
                  <a:tailEnd/>
                </a:ln>
              </p:spPr>
              <p:txBody>
                <a:bodyPr/>
                <a:lstStyle/>
                <a:p>
                  <a:endParaRPr lang="el-GR"/>
                </a:p>
              </p:txBody>
            </p:sp>
            <p:sp>
              <p:nvSpPr>
                <p:cNvPr id="338" name="Line 54"/>
                <p:cNvSpPr>
                  <a:spLocks noChangeShapeType="1"/>
                </p:cNvSpPr>
                <p:nvPr/>
              </p:nvSpPr>
              <p:spPr bwMode="auto">
                <a:xfrm flipH="1">
                  <a:off x="1617" y="3143"/>
                  <a:ext cx="141" cy="176"/>
                </a:xfrm>
                <a:prstGeom prst="line">
                  <a:avLst/>
                </a:prstGeom>
                <a:grpFill/>
                <a:ln w="12700">
                  <a:solidFill>
                    <a:schemeClr val="tx2"/>
                  </a:solidFill>
                  <a:round/>
                  <a:headEnd/>
                  <a:tailEnd/>
                </a:ln>
              </p:spPr>
              <p:txBody>
                <a:bodyPr/>
                <a:lstStyle/>
                <a:p>
                  <a:endParaRPr lang="el-GR"/>
                </a:p>
              </p:txBody>
            </p:sp>
          </p:grpSp>
        </p:grpSp>
      </p:grpSp>
      <p:grpSp>
        <p:nvGrpSpPr>
          <p:cNvPr id="405" name="Group 404"/>
          <p:cNvGrpSpPr/>
          <p:nvPr/>
        </p:nvGrpSpPr>
        <p:grpSpPr>
          <a:xfrm>
            <a:off x="2006353" y="-346230"/>
            <a:ext cx="9286044" cy="9286044"/>
            <a:chOff x="2006353" y="-346230"/>
            <a:chExt cx="9286044" cy="9286044"/>
          </a:xfrm>
        </p:grpSpPr>
        <p:sp>
          <p:nvSpPr>
            <p:cNvPr id="404" name="Oval 403"/>
            <p:cNvSpPr/>
            <p:nvPr/>
          </p:nvSpPr>
          <p:spPr>
            <a:xfrm>
              <a:off x="2006353" y="-346230"/>
              <a:ext cx="9286044" cy="928604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p>
          </p:txBody>
        </p:sp>
        <p:grpSp>
          <p:nvGrpSpPr>
            <p:cNvPr id="403" name="Group 402"/>
            <p:cNvGrpSpPr/>
            <p:nvPr/>
          </p:nvGrpSpPr>
          <p:grpSpPr>
            <a:xfrm>
              <a:off x="2115319" y="898409"/>
              <a:ext cx="4807923" cy="3566953"/>
              <a:chOff x="2115319" y="898409"/>
              <a:chExt cx="4807923" cy="3566953"/>
            </a:xfrm>
          </p:grpSpPr>
          <p:grpSp>
            <p:nvGrpSpPr>
              <p:cNvPr id="396" name="Group 395"/>
              <p:cNvGrpSpPr/>
              <p:nvPr/>
            </p:nvGrpSpPr>
            <p:grpSpPr>
              <a:xfrm>
                <a:off x="2413750" y="898409"/>
                <a:ext cx="4275826" cy="3493298"/>
                <a:chOff x="2566150" y="1050809"/>
                <a:chExt cx="4275826" cy="3493298"/>
              </a:xfrm>
            </p:grpSpPr>
            <p:sp>
              <p:nvSpPr>
                <p:cNvPr id="346" name="Freeform 77"/>
                <p:cNvSpPr>
                  <a:spLocks/>
                </p:cNvSpPr>
                <p:nvPr/>
              </p:nvSpPr>
              <p:spPr bwMode="auto">
                <a:xfrm>
                  <a:off x="2566150" y="1480292"/>
                  <a:ext cx="4275826" cy="3063815"/>
                </a:xfrm>
                <a:custGeom>
                  <a:avLst/>
                  <a:gdLst/>
                  <a:ahLst/>
                  <a:cxnLst>
                    <a:cxn ang="0">
                      <a:pos x="24" y="2635"/>
                    </a:cxn>
                    <a:cxn ang="0">
                      <a:pos x="98" y="2319"/>
                    </a:cxn>
                    <a:cxn ang="0">
                      <a:pos x="274" y="1882"/>
                    </a:cxn>
                    <a:cxn ang="0">
                      <a:pos x="405" y="1520"/>
                    </a:cxn>
                    <a:cxn ang="0">
                      <a:pos x="553" y="1353"/>
                    </a:cxn>
                    <a:cxn ang="0">
                      <a:pos x="795" y="1055"/>
                    </a:cxn>
                    <a:cxn ang="0">
                      <a:pos x="1269" y="600"/>
                    </a:cxn>
                    <a:cxn ang="0">
                      <a:pos x="1492" y="303"/>
                    </a:cxn>
                    <a:cxn ang="0">
                      <a:pos x="1863" y="43"/>
                    </a:cxn>
                    <a:cxn ang="0">
                      <a:pos x="2049" y="43"/>
                    </a:cxn>
                    <a:cxn ang="0">
                      <a:pos x="2374" y="256"/>
                    </a:cxn>
                    <a:cxn ang="0">
                      <a:pos x="2616" y="600"/>
                    </a:cxn>
                    <a:cxn ang="0">
                      <a:pos x="2922" y="925"/>
                    </a:cxn>
                    <a:cxn ang="0">
                      <a:pos x="3201" y="1278"/>
                    </a:cxn>
                    <a:cxn ang="0">
                      <a:pos x="3498" y="1613"/>
                    </a:cxn>
                    <a:cxn ang="0">
                      <a:pos x="3656" y="2003"/>
                    </a:cxn>
                    <a:cxn ang="0">
                      <a:pos x="3777" y="2365"/>
                    </a:cxn>
                    <a:cxn ang="0">
                      <a:pos x="3833" y="2616"/>
                    </a:cxn>
                    <a:cxn ang="0">
                      <a:pos x="3814" y="2737"/>
                    </a:cxn>
                    <a:cxn ang="0">
                      <a:pos x="3712" y="2830"/>
                    </a:cxn>
                    <a:cxn ang="0">
                      <a:pos x="3638" y="2830"/>
                    </a:cxn>
                    <a:cxn ang="0">
                      <a:pos x="3600" y="2681"/>
                    </a:cxn>
                    <a:cxn ang="0">
                      <a:pos x="3498" y="2347"/>
                    </a:cxn>
                    <a:cxn ang="0">
                      <a:pos x="3285" y="2031"/>
                    </a:cxn>
                    <a:cxn ang="0">
                      <a:pos x="3034" y="1752"/>
                    </a:cxn>
                    <a:cxn ang="0">
                      <a:pos x="2894" y="1436"/>
                    </a:cxn>
                    <a:cxn ang="0">
                      <a:pos x="2690" y="1167"/>
                    </a:cxn>
                    <a:cxn ang="0">
                      <a:pos x="2374" y="674"/>
                    </a:cxn>
                    <a:cxn ang="0">
                      <a:pos x="2077" y="563"/>
                    </a:cxn>
                    <a:cxn ang="0">
                      <a:pos x="1882" y="544"/>
                    </a:cxn>
                    <a:cxn ang="0">
                      <a:pos x="1547" y="656"/>
                    </a:cxn>
                    <a:cxn ang="0">
                      <a:pos x="1306" y="916"/>
                    </a:cxn>
                    <a:cxn ang="0">
                      <a:pos x="1101" y="1148"/>
                    </a:cxn>
                    <a:cxn ang="0">
                      <a:pos x="953" y="1390"/>
                    </a:cxn>
                    <a:cxn ang="0">
                      <a:pos x="804" y="1734"/>
                    </a:cxn>
                    <a:cxn ang="0">
                      <a:pos x="628" y="2022"/>
                    </a:cxn>
                    <a:cxn ang="0">
                      <a:pos x="414" y="2440"/>
                    </a:cxn>
                    <a:cxn ang="0">
                      <a:pos x="302" y="2672"/>
                    </a:cxn>
                    <a:cxn ang="0">
                      <a:pos x="200" y="2774"/>
                    </a:cxn>
                    <a:cxn ang="0">
                      <a:pos x="107" y="2821"/>
                    </a:cxn>
                    <a:cxn ang="0">
                      <a:pos x="14" y="2765"/>
                    </a:cxn>
                    <a:cxn ang="0">
                      <a:pos x="24" y="2635"/>
                    </a:cxn>
                  </a:cxnLst>
                  <a:rect l="0" t="0" r="r" b="b"/>
                  <a:pathLst>
                    <a:path w="3839" h="2855">
                      <a:moveTo>
                        <a:pt x="24" y="2635"/>
                      </a:moveTo>
                      <a:cubicBezTo>
                        <a:pt x="38" y="2561"/>
                        <a:pt x="56" y="2444"/>
                        <a:pt x="98" y="2319"/>
                      </a:cubicBezTo>
                      <a:cubicBezTo>
                        <a:pt x="140" y="2194"/>
                        <a:pt x="223" y="2015"/>
                        <a:pt x="274" y="1882"/>
                      </a:cubicBezTo>
                      <a:cubicBezTo>
                        <a:pt x="325" y="1749"/>
                        <a:pt x="358" y="1608"/>
                        <a:pt x="405" y="1520"/>
                      </a:cubicBezTo>
                      <a:cubicBezTo>
                        <a:pt x="452" y="1432"/>
                        <a:pt x="488" y="1430"/>
                        <a:pt x="553" y="1353"/>
                      </a:cubicBezTo>
                      <a:cubicBezTo>
                        <a:pt x="618" y="1276"/>
                        <a:pt x="676" y="1180"/>
                        <a:pt x="795" y="1055"/>
                      </a:cubicBezTo>
                      <a:cubicBezTo>
                        <a:pt x="914" y="930"/>
                        <a:pt x="1153" y="725"/>
                        <a:pt x="1269" y="600"/>
                      </a:cubicBezTo>
                      <a:cubicBezTo>
                        <a:pt x="1385" y="475"/>
                        <a:pt x="1393" y="396"/>
                        <a:pt x="1492" y="303"/>
                      </a:cubicBezTo>
                      <a:cubicBezTo>
                        <a:pt x="1591" y="210"/>
                        <a:pt x="1770" y="86"/>
                        <a:pt x="1863" y="43"/>
                      </a:cubicBezTo>
                      <a:cubicBezTo>
                        <a:pt x="1956" y="0"/>
                        <a:pt x="1964" y="7"/>
                        <a:pt x="2049" y="43"/>
                      </a:cubicBezTo>
                      <a:cubicBezTo>
                        <a:pt x="2134" y="79"/>
                        <a:pt x="2280" y="163"/>
                        <a:pt x="2374" y="256"/>
                      </a:cubicBezTo>
                      <a:cubicBezTo>
                        <a:pt x="2468" y="349"/>
                        <a:pt x="2525" y="489"/>
                        <a:pt x="2616" y="600"/>
                      </a:cubicBezTo>
                      <a:cubicBezTo>
                        <a:pt x="2707" y="711"/>
                        <a:pt x="2825" y="812"/>
                        <a:pt x="2922" y="925"/>
                      </a:cubicBezTo>
                      <a:cubicBezTo>
                        <a:pt x="3019" y="1038"/>
                        <a:pt x="3105" y="1163"/>
                        <a:pt x="3201" y="1278"/>
                      </a:cubicBezTo>
                      <a:cubicBezTo>
                        <a:pt x="3297" y="1393"/>
                        <a:pt x="3422" y="1492"/>
                        <a:pt x="3498" y="1613"/>
                      </a:cubicBezTo>
                      <a:cubicBezTo>
                        <a:pt x="3574" y="1734"/>
                        <a:pt x="3610" y="1878"/>
                        <a:pt x="3656" y="2003"/>
                      </a:cubicBezTo>
                      <a:cubicBezTo>
                        <a:pt x="3702" y="2128"/>
                        <a:pt x="3748" y="2263"/>
                        <a:pt x="3777" y="2365"/>
                      </a:cubicBezTo>
                      <a:cubicBezTo>
                        <a:pt x="3806" y="2467"/>
                        <a:pt x="3827" y="2554"/>
                        <a:pt x="3833" y="2616"/>
                      </a:cubicBezTo>
                      <a:cubicBezTo>
                        <a:pt x="3839" y="2678"/>
                        <a:pt x="3834" y="2701"/>
                        <a:pt x="3814" y="2737"/>
                      </a:cubicBezTo>
                      <a:cubicBezTo>
                        <a:pt x="3794" y="2773"/>
                        <a:pt x="3741" y="2815"/>
                        <a:pt x="3712" y="2830"/>
                      </a:cubicBezTo>
                      <a:cubicBezTo>
                        <a:pt x="3683" y="2845"/>
                        <a:pt x="3657" y="2855"/>
                        <a:pt x="3638" y="2830"/>
                      </a:cubicBezTo>
                      <a:cubicBezTo>
                        <a:pt x="3619" y="2805"/>
                        <a:pt x="3623" y="2761"/>
                        <a:pt x="3600" y="2681"/>
                      </a:cubicBezTo>
                      <a:cubicBezTo>
                        <a:pt x="3577" y="2601"/>
                        <a:pt x="3551" y="2455"/>
                        <a:pt x="3498" y="2347"/>
                      </a:cubicBezTo>
                      <a:cubicBezTo>
                        <a:pt x="3445" y="2239"/>
                        <a:pt x="3362" y="2130"/>
                        <a:pt x="3285" y="2031"/>
                      </a:cubicBezTo>
                      <a:cubicBezTo>
                        <a:pt x="3208" y="1932"/>
                        <a:pt x="3099" y="1851"/>
                        <a:pt x="3034" y="1752"/>
                      </a:cubicBezTo>
                      <a:cubicBezTo>
                        <a:pt x="2969" y="1653"/>
                        <a:pt x="2951" y="1533"/>
                        <a:pt x="2894" y="1436"/>
                      </a:cubicBezTo>
                      <a:cubicBezTo>
                        <a:pt x="2837" y="1339"/>
                        <a:pt x="2777" y="1294"/>
                        <a:pt x="2690" y="1167"/>
                      </a:cubicBezTo>
                      <a:cubicBezTo>
                        <a:pt x="2603" y="1040"/>
                        <a:pt x="2476" y="775"/>
                        <a:pt x="2374" y="674"/>
                      </a:cubicBezTo>
                      <a:cubicBezTo>
                        <a:pt x="2272" y="573"/>
                        <a:pt x="2159" y="585"/>
                        <a:pt x="2077" y="563"/>
                      </a:cubicBezTo>
                      <a:cubicBezTo>
                        <a:pt x="1995" y="541"/>
                        <a:pt x="1970" y="529"/>
                        <a:pt x="1882" y="544"/>
                      </a:cubicBezTo>
                      <a:cubicBezTo>
                        <a:pt x="1794" y="559"/>
                        <a:pt x="1643" y="594"/>
                        <a:pt x="1547" y="656"/>
                      </a:cubicBezTo>
                      <a:cubicBezTo>
                        <a:pt x="1451" y="718"/>
                        <a:pt x="1380" y="834"/>
                        <a:pt x="1306" y="916"/>
                      </a:cubicBezTo>
                      <a:cubicBezTo>
                        <a:pt x="1232" y="998"/>
                        <a:pt x="1160" y="1069"/>
                        <a:pt x="1101" y="1148"/>
                      </a:cubicBezTo>
                      <a:cubicBezTo>
                        <a:pt x="1042" y="1227"/>
                        <a:pt x="1002" y="1292"/>
                        <a:pt x="953" y="1390"/>
                      </a:cubicBezTo>
                      <a:cubicBezTo>
                        <a:pt x="904" y="1488"/>
                        <a:pt x="858" y="1629"/>
                        <a:pt x="804" y="1734"/>
                      </a:cubicBezTo>
                      <a:cubicBezTo>
                        <a:pt x="750" y="1839"/>
                        <a:pt x="693" y="1904"/>
                        <a:pt x="628" y="2022"/>
                      </a:cubicBezTo>
                      <a:cubicBezTo>
                        <a:pt x="563" y="2140"/>
                        <a:pt x="468" y="2332"/>
                        <a:pt x="414" y="2440"/>
                      </a:cubicBezTo>
                      <a:cubicBezTo>
                        <a:pt x="360" y="2548"/>
                        <a:pt x="338" y="2616"/>
                        <a:pt x="302" y="2672"/>
                      </a:cubicBezTo>
                      <a:cubicBezTo>
                        <a:pt x="266" y="2728"/>
                        <a:pt x="232" y="2749"/>
                        <a:pt x="200" y="2774"/>
                      </a:cubicBezTo>
                      <a:cubicBezTo>
                        <a:pt x="168" y="2799"/>
                        <a:pt x="138" y="2823"/>
                        <a:pt x="107" y="2821"/>
                      </a:cubicBezTo>
                      <a:cubicBezTo>
                        <a:pt x="76" y="2819"/>
                        <a:pt x="28" y="2796"/>
                        <a:pt x="14" y="2765"/>
                      </a:cubicBezTo>
                      <a:cubicBezTo>
                        <a:pt x="0" y="2734"/>
                        <a:pt x="13" y="2714"/>
                        <a:pt x="24" y="2635"/>
                      </a:cubicBezTo>
                      <a:close/>
                    </a:path>
                  </a:pathLst>
                </a:custGeom>
                <a:noFill/>
                <a:ln w="19050" cap="flat" cmpd="sng">
                  <a:solidFill>
                    <a:schemeClr val="tx2"/>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347" name="Group 346"/>
                <p:cNvGrpSpPr/>
                <p:nvPr/>
              </p:nvGrpSpPr>
              <p:grpSpPr>
                <a:xfrm>
                  <a:off x="3421301" y="1050809"/>
                  <a:ext cx="2561376" cy="1686653"/>
                  <a:chOff x="3298637" y="898409"/>
                  <a:chExt cx="2561376" cy="1686653"/>
                </a:xfrm>
              </p:grpSpPr>
              <p:grpSp>
                <p:nvGrpSpPr>
                  <p:cNvPr id="348" name="Group 5"/>
                  <p:cNvGrpSpPr>
                    <a:grpSpLocks/>
                  </p:cNvGrpSpPr>
                  <p:nvPr/>
                </p:nvGrpSpPr>
                <p:grpSpPr bwMode="auto">
                  <a:xfrm rot="21223829" flipV="1">
                    <a:off x="5344893" y="2051618"/>
                    <a:ext cx="515120" cy="533444"/>
                    <a:chOff x="4176" y="302"/>
                    <a:chExt cx="1106" cy="1145"/>
                  </a:xfrm>
                  <a:solidFill>
                    <a:srgbClr val="FFFFCC"/>
                  </a:solidFill>
                </p:grpSpPr>
                <p:sp>
                  <p:nvSpPr>
                    <p:cNvPr id="391" name="Freeform 6"/>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grpFill/>
                    <a:ln w="19050">
                      <a:solidFill>
                        <a:schemeClr val="tx2"/>
                      </a:solidFill>
                      <a:prstDash val="solid"/>
                      <a:round/>
                      <a:headEnd/>
                      <a:tailEnd/>
                    </a:ln>
                  </p:spPr>
                  <p:txBody>
                    <a:bodyPr/>
                    <a:lstStyle/>
                    <a:p>
                      <a:endParaRPr lang="el-GR"/>
                    </a:p>
                  </p:txBody>
                </p:sp>
                <p:sp>
                  <p:nvSpPr>
                    <p:cNvPr id="392" name="Freeform 7"/>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grpFill/>
                    <a:ln w="19050">
                      <a:solidFill>
                        <a:schemeClr val="tx2"/>
                      </a:solidFill>
                      <a:prstDash val="solid"/>
                      <a:round/>
                      <a:headEnd/>
                      <a:tailEnd/>
                    </a:ln>
                  </p:spPr>
                  <p:txBody>
                    <a:bodyPr/>
                    <a:lstStyle/>
                    <a:p>
                      <a:endParaRPr lang="el-GR"/>
                    </a:p>
                  </p:txBody>
                </p:sp>
                <p:sp>
                  <p:nvSpPr>
                    <p:cNvPr id="393" name="Freeform 8"/>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grpFill/>
                    <a:ln w="19050">
                      <a:solidFill>
                        <a:schemeClr val="tx2"/>
                      </a:solidFill>
                      <a:prstDash val="solid"/>
                      <a:round/>
                      <a:headEnd/>
                      <a:tailEnd/>
                    </a:ln>
                  </p:spPr>
                  <p:txBody>
                    <a:bodyPr/>
                    <a:lstStyle/>
                    <a:p>
                      <a:endParaRPr lang="el-GR"/>
                    </a:p>
                  </p:txBody>
                </p:sp>
                <p:sp>
                  <p:nvSpPr>
                    <p:cNvPr id="394" name="Freeform 9"/>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grpFill/>
                    <a:ln w="19050">
                      <a:solidFill>
                        <a:schemeClr val="tx2"/>
                      </a:solidFill>
                      <a:prstDash val="solid"/>
                      <a:round/>
                      <a:headEnd/>
                      <a:tailEnd/>
                    </a:ln>
                  </p:spPr>
                  <p:txBody>
                    <a:bodyPr/>
                    <a:lstStyle/>
                    <a:p>
                      <a:endParaRPr lang="el-GR"/>
                    </a:p>
                  </p:txBody>
                </p:sp>
                <p:sp>
                  <p:nvSpPr>
                    <p:cNvPr id="395" name="Freeform 10"/>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grpFill/>
                    <a:ln w="19050">
                      <a:solidFill>
                        <a:schemeClr val="tx2"/>
                      </a:solidFill>
                      <a:prstDash val="solid"/>
                      <a:round/>
                      <a:headEnd/>
                      <a:tailEnd/>
                    </a:ln>
                  </p:spPr>
                  <p:txBody>
                    <a:bodyPr/>
                    <a:lstStyle/>
                    <a:p>
                      <a:endParaRPr lang="el-GR"/>
                    </a:p>
                  </p:txBody>
                </p:sp>
              </p:grpSp>
              <p:grpSp>
                <p:nvGrpSpPr>
                  <p:cNvPr id="349" name="Group 11"/>
                  <p:cNvGrpSpPr>
                    <a:grpSpLocks/>
                  </p:cNvGrpSpPr>
                  <p:nvPr/>
                </p:nvGrpSpPr>
                <p:grpSpPr bwMode="auto">
                  <a:xfrm rot="231005" flipV="1">
                    <a:off x="3298637" y="2042022"/>
                    <a:ext cx="496117" cy="525979"/>
                    <a:chOff x="393" y="416"/>
                    <a:chExt cx="1083" cy="1148"/>
                  </a:xfrm>
                  <a:solidFill>
                    <a:srgbClr val="FFFFCC"/>
                  </a:solidFill>
                </p:grpSpPr>
                <p:sp>
                  <p:nvSpPr>
                    <p:cNvPr id="386" name="Freeform 12"/>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grpFill/>
                    <a:ln w="19050">
                      <a:solidFill>
                        <a:schemeClr val="tx2"/>
                      </a:solidFill>
                      <a:prstDash val="solid"/>
                      <a:round/>
                      <a:headEnd/>
                      <a:tailEnd/>
                    </a:ln>
                  </p:spPr>
                  <p:txBody>
                    <a:bodyPr/>
                    <a:lstStyle/>
                    <a:p>
                      <a:endParaRPr lang="el-GR"/>
                    </a:p>
                  </p:txBody>
                </p:sp>
                <p:sp>
                  <p:nvSpPr>
                    <p:cNvPr id="387" name="Freeform 13"/>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grpFill/>
                    <a:ln w="19050">
                      <a:solidFill>
                        <a:schemeClr val="tx2"/>
                      </a:solidFill>
                      <a:prstDash val="solid"/>
                      <a:round/>
                      <a:headEnd/>
                      <a:tailEnd/>
                    </a:ln>
                  </p:spPr>
                  <p:txBody>
                    <a:bodyPr/>
                    <a:lstStyle/>
                    <a:p>
                      <a:endParaRPr lang="el-GR"/>
                    </a:p>
                  </p:txBody>
                </p:sp>
                <p:sp>
                  <p:nvSpPr>
                    <p:cNvPr id="388" name="Freeform 14"/>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grpFill/>
                    <a:ln w="19050">
                      <a:solidFill>
                        <a:schemeClr val="tx2"/>
                      </a:solidFill>
                      <a:prstDash val="solid"/>
                      <a:round/>
                      <a:headEnd/>
                      <a:tailEnd/>
                    </a:ln>
                  </p:spPr>
                  <p:txBody>
                    <a:bodyPr/>
                    <a:lstStyle/>
                    <a:p>
                      <a:endParaRPr lang="el-GR"/>
                    </a:p>
                  </p:txBody>
                </p:sp>
                <p:sp>
                  <p:nvSpPr>
                    <p:cNvPr id="389" name="Freeform 15"/>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grpFill/>
                    <a:ln w="19050">
                      <a:solidFill>
                        <a:schemeClr val="tx2"/>
                      </a:solidFill>
                      <a:prstDash val="solid"/>
                      <a:round/>
                      <a:headEnd/>
                      <a:tailEnd/>
                    </a:ln>
                  </p:spPr>
                  <p:txBody>
                    <a:bodyPr/>
                    <a:lstStyle/>
                    <a:p>
                      <a:endParaRPr lang="el-GR"/>
                    </a:p>
                  </p:txBody>
                </p:sp>
                <p:sp>
                  <p:nvSpPr>
                    <p:cNvPr id="390" name="Freeform 16"/>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grpFill/>
                    <a:ln w="19050">
                      <a:solidFill>
                        <a:schemeClr val="tx2"/>
                      </a:solidFill>
                      <a:prstDash val="solid"/>
                      <a:round/>
                      <a:headEnd/>
                      <a:tailEnd/>
                    </a:ln>
                  </p:spPr>
                  <p:txBody>
                    <a:bodyPr/>
                    <a:lstStyle/>
                    <a:p>
                      <a:endParaRPr lang="el-GR"/>
                    </a:p>
                  </p:txBody>
                </p:sp>
              </p:grpSp>
              <p:grpSp>
                <p:nvGrpSpPr>
                  <p:cNvPr id="350" name="Group 17"/>
                  <p:cNvGrpSpPr>
                    <a:grpSpLocks/>
                  </p:cNvGrpSpPr>
                  <p:nvPr/>
                </p:nvGrpSpPr>
                <p:grpSpPr bwMode="auto">
                  <a:xfrm rot="20697480" flipV="1">
                    <a:off x="5254963" y="1744230"/>
                    <a:ext cx="400423" cy="345449"/>
                    <a:chOff x="4118" y="1410"/>
                    <a:chExt cx="859" cy="741"/>
                  </a:xfrm>
                  <a:solidFill>
                    <a:srgbClr val="FFFFCC"/>
                  </a:solidFill>
                </p:grpSpPr>
                <p:sp>
                  <p:nvSpPr>
                    <p:cNvPr id="383" name="Freeform 18"/>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grpFill/>
                    <a:ln w="19050">
                      <a:solidFill>
                        <a:schemeClr val="tx2"/>
                      </a:solidFill>
                      <a:prstDash val="solid"/>
                      <a:round/>
                      <a:headEnd/>
                      <a:tailEnd/>
                    </a:ln>
                  </p:spPr>
                  <p:txBody>
                    <a:bodyPr/>
                    <a:lstStyle/>
                    <a:p>
                      <a:endParaRPr lang="el-GR"/>
                    </a:p>
                  </p:txBody>
                </p:sp>
                <p:sp>
                  <p:nvSpPr>
                    <p:cNvPr id="384" name="Freeform 19"/>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grpFill/>
                    <a:ln w="19050">
                      <a:solidFill>
                        <a:schemeClr val="tx2"/>
                      </a:solidFill>
                      <a:prstDash val="solid"/>
                      <a:round/>
                      <a:headEnd/>
                      <a:tailEnd/>
                    </a:ln>
                  </p:spPr>
                  <p:txBody>
                    <a:bodyPr/>
                    <a:lstStyle/>
                    <a:p>
                      <a:endParaRPr lang="el-GR"/>
                    </a:p>
                  </p:txBody>
                </p:sp>
                <p:sp>
                  <p:nvSpPr>
                    <p:cNvPr id="385" name="Freeform 20"/>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grpFill/>
                    <a:ln w="19050">
                      <a:solidFill>
                        <a:schemeClr val="tx2"/>
                      </a:solidFill>
                      <a:prstDash val="solid"/>
                      <a:round/>
                      <a:headEnd/>
                      <a:tailEnd/>
                    </a:ln>
                  </p:spPr>
                  <p:txBody>
                    <a:bodyPr/>
                    <a:lstStyle/>
                    <a:p>
                      <a:endParaRPr lang="el-GR"/>
                    </a:p>
                  </p:txBody>
                </p:sp>
              </p:grpSp>
              <p:grpSp>
                <p:nvGrpSpPr>
                  <p:cNvPr id="351" name="Group 22"/>
                  <p:cNvGrpSpPr>
                    <a:grpSpLocks/>
                  </p:cNvGrpSpPr>
                  <p:nvPr/>
                </p:nvGrpSpPr>
                <p:grpSpPr bwMode="auto">
                  <a:xfrm rot="21540000" flipV="1">
                    <a:off x="5128393" y="1411012"/>
                    <a:ext cx="365131" cy="369203"/>
                    <a:chOff x="3962" y="2120"/>
                    <a:chExt cx="784" cy="791"/>
                  </a:xfrm>
                  <a:solidFill>
                    <a:srgbClr val="FFFFCC"/>
                  </a:solidFill>
                </p:grpSpPr>
                <p:sp>
                  <p:nvSpPr>
                    <p:cNvPr id="380" name="Freeform 23"/>
                    <p:cNvSpPr>
                      <a:spLocks/>
                    </p:cNvSpPr>
                    <p:nvPr/>
                  </p:nvSpPr>
                  <p:spPr bwMode="auto">
                    <a:xfrm>
                      <a:off x="3962" y="2120"/>
                      <a:ext cx="784" cy="791"/>
                    </a:xfrm>
                    <a:custGeom>
                      <a:avLst/>
                      <a:gdLst/>
                      <a:ahLst/>
                      <a:cxnLst>
                        <a:cxn ang="0">
                          <a:pos x="388" y="11"/>
                        </a:cxn>
                        <a:cxn ang="0">
                          <a:pos x="474" y="28"/>
                        </a:cxn>
                        <a:cxn ang="0">
                          <a:pos x="547" y="51"/>
                        </a:cxn>
                        <a:cxn ang="0">
                          <a:pos x="610" y="79"/>
                        </a:cxn>
                        <a:cxn ang="0">
                          <a:pos x="660" y="111"/>
                        </a:cxn>
                        <a:cxn ang="0">
                          <a:pos x="703" y="154"/>
                        </a:cxn>
                        <a:cxn ang="0">
                          <a:pos x="733" y="207"/>
                        </a:cxn>
                        <a:cxn ang="0">
                          <a:pos x="758" y="267"/>
                        </a:cxn>
                        <a:cxn ang="0">
                          <a:pos x="774" y="333"/>
                        </a:cxn>
                        <a:cxn ang="0">
                          <a:pos x="781" y="393"/>
                        </a:cxn>
                        <a:cxn ang="0">
                          <a:pos x="784" y="456"/>
                        </a:cxn>
                        <a:cxn ang="0">
                          <a:pos x="779" y="519"/>
                        </a:cxn>
                        <a:cxn ang="0">
                          <a:pos x="766" y="582"/>
                        </a:cxn>
                        <a:cxn ang="0">
                          <a:pos x="743" y="638"/>
                        </a:cxn>
                        <a:cxn ang="0">
                          <a:pos x="711" y="690"/>
                        </a:cxn>
                        <a:cxn ang="0">
                          <a:pos x="665" y="733"/>
                        </a:cxn>
                        <a:cxn ang="0">
                          <a:pos x="617" y="761"/>
                        </a:cxn>
                        <a:cxn ang="0">
                          <a:pos x="577" y="779"/>
                        </a:cxn>
                        <a:cxn ang="0">
                          <a:pos x="537" y="789"/>
                        </a:cxn>
                        <a:cxn ang="0">
                          <a:pos x="496" y="791"/>
                        </a:cxn>
                        <a:cxn ang="0">
                          <a:pos x="436" y="789"/>
                        </a:cxn>
                        <a:cxn ang="0">
                          <a:pos x="358" y="766"/>
                        </a:cxn>
                        <a:cxn ang="0">
                          <a:pos x="282" y="731"/>
                        </a:cxn>
                        <a:cxn ang="0">
                          <a:pos x="214" y="680"/>
                        </a:cxn>
                        <a:cxn ang="0">
                          <a:pos x="151" y="622"/>
                        </a:cxn>
                        <a:cxn ang="0">
                          <a:pos x="96" y="559"/>
                        </a:cxn>
                        <a:cxn ang="0">
                          <a:pos x="56" y="504"/>
                        </a:cxn>
                        <a:cxn ang="0">
                          <a:pos x="30" y="456"/>
                        </a:cxn>
                        <a:cxn ang="0">
                          <a:pos x="13" y="406"/>
                        </a:cxn>
                        <a:cxn ang="0">
                          <a:pos x="3" y="358"/>
                        </a:cxn>
                        <a:cxn ang="0">
                          <a:pos x="0" y="313"/>
                        </a:cxn>
                        <a:cxn ang="0">
                          <a:pos x="3" y="265"/>
                        </a:cxn>
                        <a:cxn ang="0">
                          <a:pos x="10" y="222"/>
                        </a:cxn>
                        <a:cxn ang="0">
                          <a:pos x="25" y="179"/>
                        </a:cxn>
                        <a:cxn ang="0">
                          <a:pos x="46" y="141"/>
                        </a:cxn>
                        <a:cxn ang="0">
                          <a:pos x="71" y="106"/>
                        </a:cxn>
                        <a:cxn ang="0">
                          <a:pos x="101" y="76"/>
                        </a:cxn>
                        <a:cxn ang="0">
                          <a:pos x="136" y="48"/>
                        </a:cxn>
                        <a:cxn ang="0">
                          <a:pos x="174" y="28"/>
                        </a:cxn>
                        <a:cxn ang="0">
                          <a:pos x="219" y="13"/>
                        </a:cxn>
                        <a:cxn ang="0">
                          <a:pos x="265" y="3"/>
                        </a:cxn>
                        <a:cxn ang="0">
                          <a:pos x="315" y="0"/>
                        </a:cxn>
                      </a:cxnLst>
                      <a:rect l="0" t="0" r="r" b="b"/>
                      <a:pathLst>
                        <a:path w="784" h="791">
                          <a:moveTo>
                            <a:pt x="340" y="3"/>
                          </a:moveTo>
                          <a:lnTo>
                            <a:pt x="388" y="11"/>
                          </a:lnTo>
                          <a:lnTo>
                            <a:pt x="433" y="18"/>
                          </a:lnTo>
                          <a:lnTo>
                            <a:pt x="474" y="28"/>
                          </a:lnTo>
                          <a:lnTo>
                            <a:pt x="512" y="38"/>
                          </a:lnTo>
                          <a:lnTo>
                            <a:pt x="547" y="51"/>
                          </a:lnTo>
                          <a:lnTo>
                            <a:pt x="580" y="63"/>
                          </a:lnTo>
                          <a:lnTo>
                            <a:pt x="610" y="79"/>
                          </a:lnTo>
                          <a:lnTo>
                            <a:pt x="638" y="94"/>
                          </a:lnTo>
                          <a:lnTo>
                            <a:pt x="660" y="111"/>
                          </a:lnTo>
                          <a:lnTo>
                            <a:pt x="683" y="131"/>
                          </a:lnTo>
                          <a:lnTo>
                            <a:pt x="703" y="154"/>
                          </a:lnTo>
                          <a:lnTo>
                            <a:pt x="721" y="179"/>
                          </a:lnTo>
                          <a:lnTo>
                            <a:pt x="733" y="207"/>
                          </a:lnTo>
                          <a:lnTo>
                            <a:pt x="748" y="235"/>
                          </a:lnTo>
                          <a:lnTo>
                            <a:pt x="758" y="267"/>
                          </a:lnTo>
                          <a:lnTo>
                            <a:pt x="766" y="303"/>
                          </a:lnTo>
                          <a:lnTo>
                            <a:pt x="774" y="333"/>
                          </a:lnTo>
                          <a:lnTo>
                            <a:pt x="779" y="363"/>
                          </a:lnTo>
                          <a:lnTo>
                            <a:pt x="781" y="393"/>
                          </a:lnTo>
                          <a:lnTo>
                            <a:pt x="784" y="424"/>
                          </a:lnTo>
                          <a:lnTo>
                            <a:pt x="784" y="456"/>
                          </a:lnTo>
                          <a:lnTo>
                            <a:pt x="784" y="489"/>
                          </a:lnTo>
                          <a:lnTo>
                            <a:pt x="779" y="519"/>
                          </a:lnTo>
                          <a:lnTo>
                            <a:pt x="774" y="552"/>
                          </a:lnTo>
                          <a:lnTo>
                            <a:pt x="766" y="582"/>
                          </a:lnTo>
                          <a:lnTo>
                            <a:pt x="756" y="610"/>
                          </a:lnTo>
                          <a:lnTo>
                            <a:pt x="743" y="638"/>
                          </a:lnTo>
                          <a:lnTo>
                            <a:pt x="728" y="665"/>
                          </a:lnTo>
                          <a:lnTo>
                            <a:pt x="711" y="690"/>
                          </a:lnTo>
                          <a:lnTo>
                            <a:pt x="690" y="713"/>
                          </a:lnTo>
                          <a:lnTo>
                            <a:pt x="665" y="733"/>
                          </a:lnTo>
                          <a:lnTo>
                            <a:pt x="640" y="751"/>
                          </a:lnTo>
                          <a:lnTo>
                            <a:pt x="617" y="761"/>
                          </a:lnTo>
                          <a:lnTo>
                            <a:pt x="597" y="771"/>
                          </a:lnTo>
                          <a:lnTo>
                            <a:pt x="577" y="779"/>
                          </a:lnTo>
                          <a:lnTo>
                            <a:pt x="557" y="784"/>
                          </a:lnTo>
                          <a:lnTo>
                            <a:pt x="537" y="789"/>
                          </a:lnTo>
                          <a:lnTo>
                            <a:pt x="517" y="791"/>
                          </a:lnTo>
                          <a:lnTo>
                            <a:pt x="496" y="791"/>
                          </a:lnTo>
                          <a:lnTo>
                            <a:pt x="476" y="791"/>
                          </a:lnTo>
                          <a:lnTo>
                            <a:pt x="436" y="789"/>
                          </a:lnTo>
                          <a:lnTo>
                            <a:pt x="396" y="779"/>
                          </a:lnTo>
                          <a:lnTo>
                            <a:pt x="358" y="766"/>
                          </a:lnTo>
                          <a:lnTo>
                            <a:pt x="320" y="751"/>
                          </a:lnTo>
                          <a:lnTo>
                            <a:pt x="282" y="731"/>
                          </a:lnTo>
                          <a:lnTo>
                            <a:pt x="247" y="708"/>
                          </a:lnTo>
                          <a:lnTo>
                            <a:pt x="214" y="680"/>
                          </a:lnTo>
                          <a:lnTo>
                            <a:pt x="182" y="653"/>
                          </a:lnTo>
                          <a:lnTo>
                            <a:pt x="151" y="622"/>
                          </a:lnTo>
                          <a:lnTo>
                            <a:pt x="124" y="592"/>
                          </a:lnTo>
                          <a:lnTo>
                            <a:pt x="96" y="559"/>
                          </a:lnTo>
                          <a:lnTo>
                            <a:pt x="73" y="527"/>
                          </a:lnTo>
                          <a:lnTo>
                            <a:pt x="56" y="504"/>
                          </a:lnTo>
                          <a:lnTo>
                            <a:pt x="43" y="479"/>
                          </a:lnTo>
                          <a:lnTo>
                            <a:pt x="30" y="456"/>
                          </a:lnTo>
                          <a:lnTo>
                            <a:pt x="23" y="431"/>
                          </a:lnTo>
                          <a:lnTo>
                            <a:pt x="13" y="406"/>
                          </a:lnTo>
                          <a:lnTo>
                            <a:pt x="8" y="383"/>
                          </a:lnTo>
                          <a:lnTo>
                            <a:pt x="3" y="358"/>
                          </a:lnTo>
                          <a:lnTo>
                            <a:pt x="0" y="335"/>
                          </a:lnTo>
                          <a:lnTo>
                            <a:pt x="0" y="313"/>
                          </a:lnTo>
                          <a:lnTo>
                            <a:pt x="0" y="288"/>
                          </a:lnTo>
                          <a:lnTo>
                            <a:pt x="3" y="265"/>
                          </a:lnTo>
                          <a:lnTo>
                            <a:pt x="5" y="242"/>
                          </a:lnTo>
                          <a:lnTo>
                            <a:pt x="10" y="222"/>
                          </a:lnTo>
                          <a:lnTo>
                            <a:pt x="18" y="199"/>
                          </a:lnTo>
                          <a:lnTo>
                            <a:pt x="25" y="179"/>
                          </a:lnTo>
                          <a:lnTo>
                            <a:pt x="35" y="162"/>
                          </a:lnTo>
                          <a:lnTo>
                            <a:pt x="46" y="141"/>
                          </a:lnTo>
                          <a:lnTo>
                            <a:pt x="58" y="124"/>
                          </a:lnTo>
                          <a:lnTo>
                            <a:pt x="71" y="106"/>
                          </a:lnTo>
                          <a:lnTo>
                            <a:pt x="86" y="91"/>
                          </a:lnTo>
                          <a:lnTo>
                            <a:pt x="101" y="76"/>
                          </a:lnTo>
                          <a:lnTo>
                            <a:pt x="119" y="61"/>
                          </a:lnTo>
                          <a:lnTo>
                            <a:pt x="136" y="48"/>
                          </a:lnTo>
                          <a:lnTo>
                            <a:pt x="154" y="38"/>
                          </a:lnTo>
                          <a:lnTo>
                            <a:pt x="174" y="28"/>
                          </a:lnTo>
                          <a:lnTo>
                            <a:pt x="197" y="21"/>
                          </a:lnTo>
                          <a:lnTo>
                            <a:pt x="219" y="13"/>
                          </a:lnTo>
                          <a:lnTo>
                            <a:pt x="242" y="8"/>
                          </a:lnTo>
                          <a:lnTo>
                            <a:pt x="265" y="3"/>
                          </a:lnTo>
                          <a:lnTo>
                            <a:pt x="290" y="0"/>
                          </a:lnTo>
                          <a:lnTo>
                            <a:pt x="315" y="0"/>
                          </a:lnTo>
                          <a:lnTo>
                            <a:pt x="340" y="3"/>
                          </a:lnTo>
                        </a:path>
                      </a:pathLst>
                    </a:custGeom>
                    <a:grpFill/>
                    <a:ln w="19050">
                      <a:solidFill>
                        <a:schemeClr val="tx2"/>
                      </a:solidFill>
                      <a:prstDash val="solid"/>
                      <a:round/>
                      <a:headEnd/>
                      <a:tailEnd/>
                    </a:ln>
                  </p:spPr>
                  <p:txBody>
                    <a:bodyPr/>
                    <a:lstStyle/>
                    <a:p>
                      <a:endParaRPr lang="el-GR"/>
                    </a:p>
                  </p:txBody>
                </p:sp>
                <p:sp>
                  <p:nvSpPr>
                    <p:cNvPr id="381" name="Freeform 24"/>
                    <p:cNvSpPr>
                      <a:spLocks/>
                    </p:cNvSpPr>
                    <p:nvPr/>
                  </p:nvSpPr>
                  <p:spPr bwMode="auto">
                    <a:xfrm>
                      <a:off x="4242" y="2347"/>
                      <a:ext cx="267" cy="363"/>
                    </a:xfrm>
                    <a:custGeom>
                      <a:avLst/>
                      <a:gdLst/>
                      <a:ahLst/>
                      <a:cxnLst>
                        <a:cxn ang="0">
                          <a:pos x="267" y="0"/>
                        </a:cxn>
                        <a:cxn ang="0">
                          <a:pos x="204" y="10"/>
                        </a:cxn>
                        <a:cxn ang="0">
                          <a:pos x="151" y="23"/>
                        </a:cxn>
                        <a:cxn ang="0">
                          <a:pos x="128" y="28"/>
                        </a:cxn>
                        <a:cxn ang="0">
                          <a:pos x="108" y="35"/>
                        </a:cxn>
                        <a:cxn ang="0">
                          <a:pos x="91" y="43"/>
                        </a:cxn>
                        <a:cxn ang="0">
                          <a:pos x="73" y="53"/>
                        </a:cxn>
                        <a:cxn ang="0">
                          <a:pos x="58" y="61"/>
                        </a:cxn>
                        <a:cxn ang="0">
                          <a:pos x="45" y="71"/>
                        </a:cxn>
                        <a:cxn ang="0">
                          <a:pos x="35" y="81"/>
                        </a:cxn>
                        <a:cxn ang="0">
                          <a:pos x="28" y="91"/>
                        </a:cxn>
                        <a:cxn ang="0">
                          <a:pos x="20" y="101"/>
                        </a:cxn>
                        <a:cxn ang="0">
                          <a:pos x="12" y="113"/>
                        </a:cxn>
                        <a:cxn ang="0">
                          <a:pos x="7" y="123"/>
                        </a:cxn>
                        <a:cxn ang="0">
                          <a:pos x="5" y="136"/>
                        </a:cxn>
                        <a:cxn ang="0">
                          <a:pos x="0" y="161"/>
                        </a:cxn>
                        <a:cxn ang="0">
                          <a:pos x="0" y="189"/>
                        </a:cxn>
                        <a:cxn ang="0">
                          <a:pos x="2" y="214"/>
                        </a:cxn>
                        <a:cxn ang="0">
                          <a:pos x="5" y="244"/>
                        </a:cxn>
                        <a:cxn ang="0">
                          <a:pos x="15" y="302"/>
                        </a:cxn>
                        <a:cxn ang="0">
                          <a:pos x="20" y="363"/>
                        </a:cxn>
                      </a:cxnLst>
                      <a:rect l="0" t="0" r="r" b="b"/>
                      <a:pathLst>
                        <a:path w="267" h="363">
                          <a:moveTo>
                            <a:pt x="267" y="0"/>
                          </a:moveTo>
                          <a:lnTo>
                            <a:pt x="204" y="10"/>
                          </a:lnTo>
                          <a:lnTo>
                            <a:pt x="151" y="23"/>
                          </a:lnTo>
                          <a:lnTo>
                            <a:pt x="128" y="28"/>
                          </a:lnTo>
                          <a:lnTo>
                            <a:pt x="108" y="35"/>
                          </a:lnTo>
                          <a:lnTo>
                            <a:pt x="91" y="43"/>
                          </a:lnTo>
                          <a:lnTo>
                            <a:pt x="73" y="53"/>
                          </a:lnTo>
                          <a:lnTo>
                            <a:pt x="58" y="61"/>
                          </a:lnTo>
                          <a:lnTo>
                            <a:pt x="45" y="71"/>
                          </a:lnTo>
                          <a:lnTo>
                            <a:pt x="35" y="81"/>
                          </a:lnTo>
                          <a:lnTo>
                            <a:pt x="28" y="91"/>
                          </a:lnTo>
                          <a:lnTo>
                            <a:pt x="20" y="101"/>
                          </a:lnTo>
                          <a:lnTo>
                            <a:pt x="12" y="113"/>
                          </a:lnTo>
                          <a:lnTo>
                            <a:pt x="7" y="123"/>
                          </a:lnTo>
                          <a:lnTo>
                            <a:pt x="5" y="136"/>
                          </a:lnTo>
                          <a:lnTo>
                            <a:pt x="0" y="161"/>
                          </a:lnTo>
                          <a:lnTo>
                            <a:pt x="0" y="189"/>
                          </a:lnTo>
                          <a:lnTo>
                            <a:pt x="2" y="214"/>
                          </a:lnTo>
                          <a:lnTo>
                            <a:pt x="5" y="244"/>
                          </a:lnTo>
                          <a:lnTo>
                            <a:pt x="15" y="302"/>
                          </a:lnTo>
                          <a:lnTo>
                            <a:pt x="20" y="363"/>
                          </a:lnTo>
                        </a:path>
                      </a:pathLst>
                    </a:custGeom>
                    <a:grpFill/>
                    <a:ln w="19050">
                      <a:solidFill>
                        <a:schemeClr val="tx2"/>
                      </a:solidFill>
                      <a:prstDash val="solid"/>
                      <a:round/>
                      <a:headEnd/>
                      <a:tailEnd/>
                    </a:ln>
                  </p:spPr>
                  <p:txBody>
                    <a:bodyPr/>
                    <a:lstStyle/>
                    <a:p>
                      <a:endParaRPr lang="el-GR"/>
                    </a:p>
                  </p:txBody>
                </p:sp>
                <p:sp>
                  <p:nvSpPr>
                    <p:cNvPr id="382" name="Freeform 25"/>
                    <p:cNvSpPr>
                      <a:spLocks/>
                    </p:cNvSpPr>
                    <p:nvPr/>
                  </p:nvSpPr>
                  <p:spPr bwMode="auto">
                    <a:xfrm>
                      <a:off x="4111" y="2246"/>
                      <a:ext cx="257" cy="396"/>
                    </a:xfrm>
                    <a:custGeom>
                      <a:avLst/>
                      <a:gdLst/>
                      <a:ahLst/>
                      <a:cxnLst>
                        <a:cxn ang="0">
                          <a:pos x="237" y="0"/>
                        </a:cxn>
                        <a:cxn ang="0">
                          <a:pos x="244" y="33"/>
                        </a:cxn>
                        <a:cxn ang="0">
                          <a:pos x="254" y="68"/>
                        </a:cxn>
                        <a:cxn ang="0">
                          <a:pos x="257" y="78"/>
                        </a:cxn>
                        <a:cxn ang="0">
                          <a:pos x="257" y="86"/>
                        </a:cxn>
                        <a:cxn ang="0">
                          <a:pos x="257" y="94"/>
                        </a:cxn>
                        <a:cxn ang="0">
                          <a:pos x="254" y="104"/>
                        </a:cxn>
                        <a:cxn ang="0">
                          <a:pos x="249" y="111"/>
                        </a:cxn>
                        <a:cxn ang="0">
                          <a:pos x="244" y="119"/>
                        </a:cxn>
                        <a:cxn ang="0">
                          <a:pos x="234" y="129"/>
                        </a:cxn>
                        <a:cxn ang="0">
                          <a:pos x="224" y="136"/>
                        </a:cxn>
                        <a:cxn ang="0">
                          <a:pos x="201" y="151"/>
                        </a:cxn>
                        <a:cxn ang="0">
                          <a:pos x="181" y="169"/>
                        </a:cxn>
                        <a:cxn ang="0">
                          <a:pos x="166" y="187"/>
                        </a:cxn>
                        <a:cxn ang="0">
                          <a:pos x="153" y="207"/>
                        </a:cxn>
                        <a:cxn ang="0">
                          <a:pos x="143" y="232"/>
                        </a:cxn>
                        <a:cxn ang="0">
                          <a:pos x="136" y="257"/>
                        </a:cxn>
                        <a:cxn ang="0">
                          <a:pos x="131" y="290"/>
                        </a:cxn>
                        <a:cxn ang="0">
                          <a:pos x="128" y="325"/>
                        </a:cxn>
                        <a:cxn ang="0">
                          <a:pos x="126" y="335"/>
                        </a:cxn>
                        <a:cxn ang="0">
                          <a:pos x="123" y="345"/>
                        </a:cxn>
                        <a:cxn ang="0">
                          <a:pos x="118" y="350"/>
                        </a:cxn>
                        <a:cxn ang="0">
                          <a:pos x="113" y="358"/>
                        </a:cxn>
                        <a:cxn ang="0">
                          <a:pos x="98" y="365"/>
                        </a:cxn>
                        <a:cxn ang="0">
                          <a:pos x="80" y="373"/>
                        </a:cxn>
                        <a:cxn ang="0">
                          <a:pos x="38" y="383"/>
                        </a:cxn>
                        <a:cxn ang="0">
                          <a:pos x="0" y="396"/>
                        </a:cxn>
                      </a:cxnLst>
                      <a:rect l="0" t="0" r="r" b="b"/>
                      <a:pathLst>
                        <a:path w="257" h="396">
                          <a:moveTo>
                            <a:pt x="237" y="0"/>
                          </a:moveTo>
                          <a:lnTo>
                            <a:pt x="244" y="33"/>
                          </a:lnTo>
                          <a:lnTo>
                            <a:pt x="254" y="68"/>
                          </a:lnTo>
                          <a:lnTo>
                            <a:pt x="257" y="78"/>
                          </a:lnTo>
                          <a:lnTo>
                            <a:pt x="257" y="86"/>
                          </a:lnTo>
                          <a:lnTo>
                            <a:pt x="257" y="94"/>
                          </a:lnTo>
                          <a:lnTo>
                            <a:pt x="254" y="104"/>
                          </a:lnTo>
                          <a:lnTo>
                            <a:pt x="249" y="111"/>
                          </a:lnTo>
                          <a:lnTo>
                            <a:pt x="244" y="119"/>
                          </a:lnTo>
                          <a:lnTo>
                            <a:pt x="234" y="129"/>
                          </a:lnTo>
                          <a:lnTo>
                            <a:pt x="224" y="136"/>
                          </a:lnTo>
                          <a:lnTo>
                            <a:pt x="201" y="151"/>
                          </a:lnTo>
                          <a:lnTo>
                            <a:pt x="181" y="169"/>
                          </a:lnTo>
                          <a:lnTo>
                            <a:pt x="166" y="187"/>
                          </a:lnTo>
                          <a:lnTo>
                            <a:pt x="153" y="207"/>
                          </a:lnTo>
                          <a:lnTo>
                            <a:pt x="143" y="232"/>
                          </a:lnTo>
                          <a:lnTo>
                            <a:pt x="136" y="257"/>
                          </a:lnTo>
                          <a:lnTo>
                            <a:pt x="131" y="290"/>
                          </a:lnTo>
                          <a:lnTo>
                            <a:pt x="128" y="325"/>
                          </a:lnTo>
                          <a:lnTo>
                            <a:pt x="126" y="335"/>
                          </a:lnTo>
                          <a:lnTo>
                            <a:pt x="123" y="345"/>
                          </a:lnTo>
                          <a:lnTo>
                            <a:pt x="118" y="350"/>
                          </a:lnTo>
                          <a:lnTo>
                            <a:pt x="113" y="358"/>
                          </a:lnTo>
                          <a:lnTo>
                            <a:pt x="98" y="365"/>
                          </a:lnTo>
                          <a:lnTo>
                            <a:pt x="80" y="373"/>
                          </a:lnTo>
                          <a:lnTo>
                            <a:pt x="38" y="383"/>
                          </a:lnTo>
                          <a:lnTo>
                            <a:pt x="0" y="396"/>
                          </a:lnTo>
                        </a:path>
                      </a:pathLst>
                    </a:custGeom>
                    <a:grpFill/>
                    <a:ln w="19050">
                      <a:solidFill>
                        <a:schemeClr val="tx2"/>
                      </a:solidFill>
                      <a:prstDash val="solid"/>
                      <a:round/>
                      <a:headEnd/>
                      <a:tailEnd/>
                    </a:ln>
                  </p:spPr>
                  <p:txBody>
                    <a:bodyPr/>
                    <a:lstStyle/>
                    <a:p>
                      <a:endParaRPr lang="el-GR"/>
                    </a:p>
                  </p:txBody>
                </p:sp>
              </p:grpSp>
              <p:grpSp>
                <p:nvGrpSpPr>
                  <p:cNvPr id="352" name="Group 26"/>
                  <p:cNvGrpSpPr>
                    <a:grpSpLocks/>
                  </p:cNvGrpSpPr>
                  <p:nvPr/>
                </p:nvGrpSpPr>
                <p:grpSpPr bwMode="auto">
                  <a:xfrm rot="21540000" flipV="1">
                    <a:off x="3704750" y="1386797"/>
                    <a:ext cx="383456" cy="373275"/>
                    <a:chOff x="1017" y="2259"/>
                    <a:chExt cx="794" cy="773"/>
                  </a:xfrm>
                  <a:solidFill>
                    <a:srgbClr val="FFFFCC"/>
                  </a:solidFill>
                </p:grpSpPr>
                <p:sp>
                  <p:nvSpPr>
                    <p:cNvPr id="377" name="Freeform 27"/>
                    <p:cNvSpPr>
                      <a:spLocks/>
                    </p:cNvSpPr>
                    <p:nvPr/>
                  </p:nvSpPr>
                  <p:spPr bwMode="auto">
                    <a:xfrm>
                      <a:off x="1017" y="2259"/>
                      <a:ext cx="794" cy="773"/>
                    </a:xfrm>
                    <a:custGeom>
                      <a:avLst/>
                      <a:gdLst/>
                      <a:ahLst/>
                      <a:cxnLst>
                        <a:cxn ang="0">
                          <a:pos x="733" y="519"/>
                        </a:cxn>
                        <a:cxn ang="0">
                          <a:pos x="688" y="592"/>
                        </a:cxn>
                        <a:cxn ang="0">
                          <a:pos x="638" y="652"/>
                        </a:cxn>
                        <a:cxn ang="0">
                          <a:pos x="590" y="700"/>
                        </a:cxn>
                        <a:cxn ang="0">
                          <a:pos x="537" y="735"/>
                        </a:cxn>
                        <a:cxn ang="0">
                          <a:pos x="481" y="758"/>
                        </a:cxn>
                        <a:cxn ang="0">
                          <a:pos x="421" y="771"/>
                        </a:cxn>
                        <a:cxn ang="0">
                          <a:pos x="353" y="771"/>
                        </a:cxn>
                        <a:cxn ang="0">
                          <a:pos x="290" y="760"/>
                        </a:cxn>
                        <a:cxn ang="0">
                          <a:pos x="235" y="745"/>
                        </a:cxn>
                        <a:cxn ang="0">
                          <a:pos x="182" y="723"/>
                        </a:cxn>
                        <a:cxn ang="0">
                          <a:pos x="134" y="692"/>
                        </a:cxn>
                        <a:cxn ang="0">
                          <a:pos x="94" y="657"/>
                        </a:cxn>
                        <a:cxn ang="0">
                          <a:pos x="58" y="612"/>
                        </a:cxn>
                        <a:cxn ang="0">
                          <a:pos x="31" y="562"/>
                        </a:cxn>
                        <a:cxn ang="0">
                          <a:pos x="10" y="501"/>
                        </a:cxn>
                        <a:cxn ang="0">
                          <a:pos x="0" y="423"/>
                        </a:cxn>
                        <a:cxn ang="0">
                          <a:pos x="5" y="340"/>
                        </a:cxn>
                        <a:cxn ang="0">
                          <a:pos x="28" y="264"/>
                        </a:cxn>
                        <a:cxn ang="0">
                          <a:pos x="66" y="196"/>
                        </a:cxn>
                        <a:cxn ang="0">
                          <a:pos x="116" y="138"/>
                        </a:cxn>
                        <a:cxn ang="0">
                          <a:pos x="177" y="91"/>
                        </a:cxn>
                        <a:cxn ang="0">
                          <a:pos x="245" y="53"/>
                        </a:cxn>
                        <a:cxn ang="0">
                          <a:pos x="318" y="23"/>
                        </a:cxn>
                        <a:cxn ang="0">
                          <a:pos x="386" y="5"/>
                        </a:cxn>
                        <a:cxn ang="0">
                          <a:pos x="439" y="0"/>
                        </a:cxn>
                        <a:cxn ang="0">
                          <a:pos x="492" y="2"/>
                        </a:cxn>
                        <a:cxn ang="0">
                          <a:pos x="539" y="10"/>
                        </a:cxn>
                        <a:cxn ang="0">
                          <a:pos x="585" y="25"/>
                        </a:cxn>
                        <a:cxn ang="0">
                          <a:pos x="628" y="48"/>
                        </a:cxn>
                        <a:cxn ang="0">
                          <a:pos x="668" y="73"/>
                        </a:cxn>
                        <a:cxn ang="0">
                          <a:pos x="701" y="103"/>
                        </a:cxn>
                        <a:cxn ang="0">
                          <a:pos x="731" y="138"/>
                        </a:cxn>
                        <a:cxn ang="0">
                          <a:pos x="756" y="176"/>
                        </a:cxn>
                        <a:cxn ang="0">
                          <a:pos x="774" y="219"/>
                        </a:cxn>
                        <a:cxn ang="0">
                          <a:pos x="786" y="262"/>
                        </a:cxn>
                        <a:cxn ang="0">
                          <a:pos x="794" y="310"/>
                        </a:cxn>
                        <a:cxn ang="0">
                          <a:pos x="794" y="355"/>
                        </a:cxn>
                        <a:cxn ang="0">
                          <a:pos x="784" y="403"/>
                        </a:cxn>
                        <a:cxn ang="0">
                          <a:pos x="769" y="451"/>
                        </a:cxn>
                      </a:cxnLst>
                      <a:rect l="0" t="0" r="r" b="b"/>
                      <a:pathLst>
                        <a:path w="794" h="773">
                          <a:moveTo>
                            <a:pt x="759" y="476"/>
                          </a:moveTo>
                          <a:lnTo>
                            <a:pt x="733" y="519"/>
                          </a:lnTo>
                          <a:lnTo>
                            <a:pt x="711" y="556"/>
                          </a:lnTo>
                          <a:lnTo>
                            <a:pt x="688" y="592"/>
                          </a:lnTo>
                          <a:lnTo>
                            <a:pt x="663" y="624"/>
                          </a:lnTo>
                          <a:lnTo>
                            <a:pt x="638" y="652"/>
                          </a:lnTo>
                          <a:lnTo>
                            <a:pt x="615" y="677"/>
                          </a:lnTo>
                          <a:lnTo>
                            <a:pt x="590" y="700"/>
                          </a:lnTo>
                          <a:lnTo>
                            <a:pt x="565" y="720"/>
                          </a:lnTo>
                          <a:lnTo>
                            <a:pt x="537" y="735"/>
                          </a:lnTo>
                          <a:lnTo>
                            <a:pt x="509" y="748"/>
                          </a:lnTo>
                          <a:lnTo>
                            <a:pt x="481" y="758"/>
                          </a:lnTo>
                          <a:lnTo>
                            <a:pt x="451" y="765"/>
                          </a:lnTo>
                          <a:lnTo>
                            <a:pt x="421" y="771"/>
                          </a:lnTo>
                          <a:lnTo>
                            <a:pt x="388" y="773"/>
                          </a:lnTo>
                          <a:lnTo>
                            <a:pt x="353" y="771"/>
                          </a:lnTo>
                          <a:lnTo>
                            <a:pt x="318" y="765"/>
                          </a:lnTo>
                          <a:lnTo>
                            <a:pt x="290" y="760"/>
                          </a:lnTo>
                          <a:lnTo>
                            <a:pt x="262" y="755"/>
                          </a:lnTo>
                          <a:lnTo>
                            <a:pt x="235" y="745"/>
                          </a:lnTo>
                          <a:lnTo>
                            <a:pt x="207" y="735"/>
                          </a:lnTo>
                          <a:lnTo>
                            <a:pt x="182" y="723"/>
                          </a:lnTo>
                          <a:lnTo>
                            <a:pt x="159" y="710"/>
                          </a:lnTo>
                          <a:lnTo>
                            <a:pt x="134" y="692"/>
                          </a:lnTo>
                          <a:lnTo>
                            <a:pt x="114" y="675"/>
                          </a:lnTo>
                          <a:lnTo>
                            <a:pt x="94" y="657"/>
                          </a:lnTo>
                          <a:lnTo>
                            <a:pt x="73" y="635"/>
                          </a:lnTo>
                          <a:lnTo>
                            <a:pt x="58" y="612"/>
                          </a:lnTo>
                          <a:lnTo>
                            <a:pt x="43" y="587"/>
                          </a:lnTo>
                          <a:lnTo>
                            <a:pt x="31" y="562"/>
                          </a:lnTo>
                          <a:lnTo>
                            <a:pt x="18" y="531"/>
                          </a:lnTo>
                          <a:lnTo>
                            <a:pt x="10" y="501"/>
                          </a:lnTo>
                          <a:lnTo>
                            <a:pt x="5" y="468"/>
                          </a:lnTo>
                          <a:lnTo>
                            <a:pt x="0" y="423"/>
                          </a:lnTo>
                          <a:lnTo>
                            <a:pt x="0" y="380"/>
                          </a:lnTo>
                          <a:lnTo>
                            <a:pt x="5" y="340"/>
                          </a:lnTo>
                          <a:lnTo>
                            <a:pt x="15" y="300"/>
                          </a:lnTo>
                          <a:lnTo>
                            <a:pt x="28" y="264"/>
                          </a:lnTo>
                          <a:lnTo>
                            <a:pt x="46" y="229"/>
                          </a:lnTo>
                          <a:lnTo>
                            <a:pt x="66" y="196"/>
                          </a:lnTo>
                          <a:lnTo>
                            <a:pt x="89" y="166"/>
                          </a:lnTo>
                          <a:lnTo>
                            <a:pt x="116" y="138"/>
                          </a:lnTo>
                          <a:lnTo>
                            <a:pt x="144" y="113"/>
                          </a:lnTo>
                          <a:lnTo>
                            <a:pt x="177" y="91"/>
                          </a:lnTo>
                          <a:lnTo>
                            <a:pt x="209" y="70"/>
                          </a:lnTo>
                          <a:lnTo>
                            <a:pt x="245" y="53"/>
                          </a:lnTo>
                          <a:lnTo>
                            <a:pt x="280" y="35"/>
                          </a:lnTo>
                          <a:lnTo>
                            <a:pt x="318" y="23"/>
                          </a:lnTo>
                          <a:lnTo>
                            <a:pt x="358" y="13"/>
                          </a:lnTo>
                          <a:lnTo>
                            <a:pt x="386" y="5"/>
                          </a:lnTo>
                          <a:lnTo>
                            <a:pt x="411" y="2"/>
                          </a:lnTo>
                          <a:lnTo>
                            <a:pt x="439" y="0"/>
                          </a:lnTo>
                          <a:lnTo>
                            <a:pt x="466" y="0"/>
                          </a:lnTo>
                          <a:lnTo>
                            <a:pt x="492" y="2"/>
                          </a:lnTo>
                          <a:lnTo>
                            <a:pt x="517" y="5"/>
                          </a:lnTo>
                          <a:lnTo>
                            <a:pt x="539" y="10"/>
                          </a:lnTo>
                          <a:lnTo>
                            <a:pt x="562" y="18"/>
                          </a:lnTo>
                          <a:lnTo>
                            <a:pt x="585" y="25"/>
                          </a:lnTo>
                          <a:lnTo>
                            <a:pt x="607" y="35"/>
                          </a:lnTo>
                          <a:lnTo>
                            <a:pt x="628" y="48"/>
                          </a:lnTo>
                          <a:lnTo>
                            <a:pt x="648" y="60"/>
                          </a:lnTo>
                          <a:lnTo>
                            <a:pt x="668" y="73"/>
                          </a:lnTo>
                          <a:lnTo>
                            <a:pt x="686" y="88"/>
                          </a:lnTo>
                          <a:lnTo>
                            <a:pt x="701" y="103"/>
                          </a:lnTo>
                          <a:lnTo>
                            <a:pt x="716" y="121"/>
                          </a:lnTo>
                          <a:lnTo>
                            <a:pt x="731" y="138"/>
                          </a:lnTo>
                          <a:lnTo>
                            <a:pt x="743" y="159"/>
                          </a:lnTo>
                          <a:lnTo>
                            <a:pt x="756" y="176"/>
                          </a:lnTo>
                          <a:lnTo>
                            <a:pt x="766" y="199"/>
                          </a:lnTo>
                          <a:lnTo>
                            <a:pt x="774" y="219"/>
                          </a:lnTo>
                          <a:lnTo>
                            <a:pt x="781" y="242"/>
                          </a:lnTo>
                          <a:lnTo>
                            <a:pt x="786" y="262"/>
                          </a:lnTo>
                          <a:lnTo>
                            <a:pt x="791" y="285"/>
                          </a:lnTo>
                          <a:lnTo>
                            <a:pt x="794" y="310"/>
                          </a:lnTo>
                          <a:lnTo>
                            <a:pt x="794" y="332"/>
                          </a:lnTo>
                          <a:lnTo>
                            <a:pt x="794" y="355"/>
                          </a:lnTo>
                          <a:lnTo>
                            <a:pt x="789" y="380"/>
                          </a:lnTo>
                          <a:lnTo>
                            <a:pt x="784" y="403"/>
                          </a:lnTo>
                          <a:lnTo>
                            <a:pt x="779" y="428"/>
                          </a:lnTo>
                          <a:lnTo>
                            <a:pt x="769" y="451"/>
                          </a:lnTo>
                          <a:lnTo>
                            <a:pt x="759" y="476"/>
                          </a:lnTo>
                          <a:close/>
                        </a:path>
                      </a:pathLst>
                    </a:custGeom>
                    <a:grpFill/>
                    <a:ln w="19050">
                      <a:solidFill>
                        <a:schemeClr val="tx2"/>
                      </a:solidFill>
                      <a:prstDash val="solid"/>
                      <a:round/>
                      <a:headEnd/>
                      <a:tailEnd/>
                    </a:ln>
                  </p:spPr>
                  <p:txBody>
                    <a:bodyPr/>
                    <a:lstStyle/>
                    <a:p>
                      <a:endParaRPr lang="el-GR"/>
                    </a:p>
                  </p:txBody>
                </p:sp>
                <p:sp>
                  <p:nvSpPr>
                    <p:cNvPr id="378" name="Freeform 28"/>
                    <p:cNvSpPr>
                      <a:spLocks/>
                    </p:cNvSpPr>
                    <p:nvPr/>
                  </p:nvSpPr>
                  <p:spPr bwMode="auto">
                    <a:xfrm>
                      <a:off x="1234" y="2463"/>
                      <a:ext cx="275" cy="358"/>
                    </a:xfrm>
                    <a:custGeom>
                      <a:avLst/>
                      <a:gdLst/>
                      <a:ahLst/>
                      <a:cxnLst>
                        <a:cxn ang="0">
                          <a:pos x="249" y="358"/>
                        </a:cxn>
                        <a:cxn ang="0">
                          <a:pos x="262" y="297"/>
                        </a:cxn>
                        <a:cxn ang="0">
                          <a:pos x="272" y="242"/>
                        </a:cxn>
                        <a:cxn ang="0">
                          <a:pos x="272" y="219"/>
                        </a:cxn>
                        <a:cxn ang="0">
                          <a:pos x="275" y="196"/>
                        </a:cxn>
                        <a:cxn ang="0">
                          <a:pos x="272" y="176"/>
                        </a:cxn>
                        <a:cxn ang="0">
                          <a:pos x="270" y="159"/>
                        </a:cxn>
                        <a:cxn ang="0">
                          <a:pos x="267" y="143"/>
                        </a:cxn>
                        <a:cxn ang="0">
                          <a:pos x="262" y="128"/>
                        </a:cxn>
                        <a:cxn ang="0">
                          <a:pos x="257" y="113"/>
                        </a:cxn>
                        <a:cxn ang="0">
                          <a:pos x="252" y="101"/>
                        </a:cxn>
                        <a:cxn ang="0">
                          <a:pos x="244" y="91"/>
                        </a:cxn>
                        <a:cxn ang="0">
                          <a:pos x="237" y="81"/>
                        </a:cxn>
                        <a:cxn ang="0">
                          <a:pos x="227" y="73"/>
                        </a:cxn>
                        <a:cxn ang="0">
                          <a:pos x="217" y="65"/>
                        </a:cxn>
                        <a:cxn ang="0">
                          <a:pos x="194" y="50"/>
                        </a:cxn>
                        <a:cxn ang="0">
                          <a:pos x="171" y="40"/>
                        </a:cxn>
                        <a:cxn ang="0">
                          <a:pos x="144" y="33"/>
                        </a:cxn>
                        <a:cxn ang="0">
                          <a:pos x="116" y="28"/>
                        </a:cxn>
                        <a:cxn ang="0">
                          <a:pos x="58" y="15"/>
                        </a:cxn>
                        <a:cxn ang="0">
                          <a:pos x="0" y="0"/>
                        </a:cxn>
                      </a:cxnLst>
                      <a:rect l="0" t="0" r="r" b="b"/>
                      <a:pathLst>
                        <a:path w="275" h="358">
                          <a:moveTo>
                            <a:pt x="249" y="358"/>
                          </a:moveTo>
                          <a:lnTo>
                            <a:pt x="262" y="297"/>
                          </a:lnTo>
                          <a:lnTo>
                            <a:pt x="272" y="242"/>
                          </a:lnTo>
                          <a:lnTo>
                            <a:pt x="272" y="219"/>
                          </a:lnTo>
                          <a:lnTo>
                            <a:pt x="275" y="196"/>
                          </a:lnTo>
                          <a:lnTo>
                            <a:pt x="272" y="176"/>
                          </a:lnTo>
                          <a:lnTo>
                            <a:pt x="270" y="159"/>
                          </a:lnTo>
                          <a:lnTo>
                            <a:pt x="267" y="143"/>
                          </a:lnTo>
                          <a:lnTo>
                            <a:pt x="262" y="128"/>
                          </a:lnTo>
                          <a:lnTo>
                            <a:pt x="257" y="113"/>
                          </a:lnTo>
                          <a:lnTo>
                            <a:pt x="252" y="101"/>
                          </a:lnTo>
                          <a:lnTo>
                            <a:pt x="244" y="91"/>
                          </a:lnTo>
                          <a:lnTo>
                            <a:pt x="237" y="81"/>
                          </a:lnTo>
                          <a:lnTo>
                            <a:pt x="227" y="73"/>
                          </a:lnTo>
                          <a:lnTo>
                            <a:pt x="217" y="65"/>
                          </a:lnTo>
                          <a:lnTo>
                            <a:pt x="194" y="50"/>
                          </a:lnTo>
                          <a:lnTo>
                            <a:pt x="171" y="40"/>
                          </a:lnTo>
                          <a:lnTo>
                            <a:pt x="144" y="33"/>
                          </a:lnTo>
                          <a:lnTo>
                            <a:pt x="116" y="28"/>
                          </a:lnTo>
                          <a:lnTo>
                            <a:pt x="58" y="15"/>
                          </a:lnTo>
                          <a:lnTo>
                            <a:pt x="0" y="0"/>
                          </a:lnTo>
                        </a:path>
                      </a:pathLst>
                    </a:custGeom>
                    <a:grpFill/>
                    <a:ln w="19050">
                      <a:solidFill>
                        <a:schemeClr val="tx2"/>
                      </a:solidFill>
                      <a:prstDash val="solid"/>
                      <a:round/>
                      <a:headEnd/>
                      <a:tailEnd/>
                    </a:ln>
                  </p:spPr>
                  <p:txBody>
                    <a:bodyPr/>
                    <a:lstStyle/>
                    <a:p>
                      <a:endParaRPr lang="el-GR"/>
                    </a:p>
                  </p:txBody>
                </p:sp>
                <p:sp>
                  <p:nvSpPr>
                    <p:cNvPr id="379" name="Freeform 29"/>
                    <p:cNvSpPr>
                      <a:spLocks/>
                    </p:cNvSpPr>
                    <p:nvPr/>
                  </p:nvSpPr>
                  <p:spPr bwMode="auto">
                    <a:xfrm>
                      <a:off x="1342" y="2345"/>
                      <a:ext cx="295" cy="362"/>
                    </a:xfrm>
                    <a:custGeom>
                      <a:avLst/>
                      <a:gdLst/>
                      <a:ahLst/>
                      <a:cxnLst>
                        <a:cxn ang="0">
                          <a:pos x="295" y="362"/>
                        </a:cxn>
                        <a:cxn ang="0">
                          <a:pos x="260" y="357"/>
                        </a:cxn>
                        <a:cxn ang="0">
                          <a:pos x="225" y="355"/>
                        </a:cxn>
                        <a:cxn ang="0">
                          <a:pos x="214" y="352"/>
                        </a:cxn>
                        <a:cxn ang="0">
                          <a:pos x="207" y="350"/>
                        </a:cxn>
                        <a:cxn ang="0">
                          <a:pos x="199" y="347"/>
                        </a:cxn>
                        <a:cxn ang="0">
                          <a:pos x="192" y="342"/>
                        </a:cxn>
                        <a:cxn ang="0">
                          <a:pos x="184" y="334"/>
                        </a:cxn>
                        <a:cxn ang="0">
                          <a:pos x="179" y="327"/>
                        </a:cxn>
                        <a:cxn ang="0">
                          <a:pos x="177" y="314"/>
                        </a:cxn>
                        <a:cxn ang="0">
                          <a:pos x="172" y="302"/>
                        </a:cxn>
                        <a:cxn ang="0">
                          <a:pos x="167" y="274"/>
                        </a:cxn>
                        <a:cxn ang="0">
                          <a:pos x="156" y="251"/>
                        </a:cxn>
                        <a:cxn ang="0">
                          <a:pos x="146" y="229"/>
                        </a:cxn>
                        <a:cxn ang="0">
                          <a:pos x="131" y="211"/>
                        </a:cxn>
                        <a:cxn ang="0">
                          <a:pos x="111" y="191"/>
                        </a:cxn>
                        <a:cxn ang="0">
                          <a:pos x="88" y="176"/>
                        </a:cxn>
                        <a:cxn ang="0">
                          <a:pos x="61" y="158"/>
                        </a:cxn>
                        <a:cxn ang="0">
                          <a:pos x="28" y="143"/>
                        </a:cxn>
                        <a:cxn ang="0">
                          <a:pos x="20" y="138"/>
                        </a:cxn>
                        <a:cxn ang="0">
                          <a:pos x="13" y="133"/>
                        </a:cxn>
                        <a:cxn ang="0">
                          <a:pos x="8" y="125"/>
                        </a:cxn>
                        <a:cxn ang="0">
                          <a:pos x="5" y="118"/>
                        </a:cxn>
                        <a:cxn ang="0">
                          <a:pos x="0" y="100"/>
                        </a:cxn>
                        <a:cxn ang="0">
                          <a:pos x="3" y="83"/>
                        </a:cxn>
                        <a:cxn ang="0">
                          <a:pos x="8" y="40"/>
                        </a:cxn>
                        <a:cxn ang="0">
                          <a:pos x="8" y="0"/>
                        </a:cxn>
                      </a:cxnLst>
                      <a:rect l="0" t="0" r="r" b="b"/>
                      <a:pathLst>
                        <a:path w="295" h="362">
                          <a:moveTo>
                            <a:pt x="295" y="362"/>
                          </a:moveTo>
                          <a:lnTo>
                            <a:pt x="260" y="357"/>
                          </a:lnTo>
                          <a:lnTo>
                            <a:pt x="225" y="355"/>
                          </a:lnTo>
                          <a:lnTo>
                            <a:pt x="214" y="352"/>
                          </a:lnTo>
                          <a:lnTo>
                            <a:pt x="207" y="350"/>
                          </a:lnTo>
                          <a:lnTo>
                            <a:pt x="199" y="347"/>
                          </a:lnTo>
                          <a:lnTo>
                            <a:pt x="192" y="342"/>
                          </a:lnTo>
                          <a:lnTo>
                            <a:pt x="184" y="334"/>
                          </a:lnTo>
                          <a:lnTo>
                            <a:pt x="179" y="327"/>
                          </a:lnTo>
                          <a:lnTo>
                            <a:pt x="177" y="314"/>
                          </a:lnTo>
                          <a:lnTo>
                            <a:pt x="172" y="302"/>
                          </a:lnTo>
                          <a:lnTo>
                            <a:pt x="167" y="274"/>
                          </a:lnTo>
                          <a:lnTo>
                            <a:pt x="156" y="251"/>
                          </a:lnTo>
                          <a:lnTo>
                            <a:pt x="146" y="229"/>
                          </a:lnTo>
                          <a:lnTo>
                            <a:pt x="131" y="211"/>
                          </a:lnTo>
                          <a:lnTo>
                            <a:pt x="111" y="191"/>
                          </a:lnTo>
                          <a:lnTo>
                            <a:pt x="88" y="176"/>
                          </a:lnTo>
                          <a:lnTo>
                            <a:pt x="61" y="158"/>
                          </a:lnTo>
                          <a:lnTo>
                            <a:pt x="28" y="143"/>
                          </a:lnTo>
                          <a:lnTo>
                            <a:pt x="20" y="138"/>
                          </a:lnTo>
                          <a:lnTo>
                            <a:pt x="13" y="133"/>
                          </a:lnTo>
                          <a:lnTo>
                            <a:pt x="8" y="125"/>
                          </a:lnTo>
                          <a:lnTo>
                            <a:pt x="5" y="118"/>
                          </a:lnTo>
                          <a:lnTo>
                            <a:pt x="0" y="100"/>
                          </a:lnTo>
                          <a:lnTo>
                            <a:pt x="3" y="83"/>
                          </a:lnTo>
                          <a:lnTo>
                            <a:pt x="8" y="40"/>
                          </a:lnTo>
                          <a:lnTo>
                            <a:pt x="8" y="0"/>
                          </a:lnTo>
                        </a:path>
                      </a:pathLst>
                    </a:custGeom>
                    <a:grpFill/>
                    <a:ln w="19050">
                      <a:solidFill>
                        <a:schemeClr val="tx2"/>
                      </a:solidFill>
                      <a:prstDash val="solid"/>
                      <a:round/>
                      <a:headEnd/>
                      <a:tailEnd/>
                    </a:ln>
                  </p:spPr>
                  <p:txBody>
                    <a:bodyPr/>
                    <a:lstStyle/>
                    <a:p>
                      <a:endParaRPr lang="el-GR"/>
                    </a:p>
                  </p:txBody>
                </p:sp>
              </p:grpSp>
              <p:grpSp>
                <p:nvGrpSpPr>
                  <p:cNvPr id="353" name="Group 30"/>
                  <p:cNvGrpSpPr>
                    <a:grpSpLocks/>
                  </p:cNvGrpSpPr>
                  <p:nvPr/>
                </p:nvGrpSpPr>
                <p:grpSpPr bwMode="auto">
                  <a:xfrm rot="21540000" flipV="1">
                    <a:off x="3515211" y="1705900"/>
                    <a:ext cx="413317" cy="391600"/>
                    <a:chOff x="718" y="1509"/>
                    <a:chExt cx="851" cy="805"/>
                  </a:xfrm>
                  <a:solidFill>
                    <a:srgbClr val="FFFFCC"/>
                  </a:solidFill>
                </p:grpSpPr>
                <p:sp>
                  <p:nvSpPr>
                    <p:cNvPr id="374" name="Freeform 31"/>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grpFill/>
                    <a:ln w="19050">
                      <a:solidFill>
                        <a:schemeClr val="tx2"/>
                      </a:solidFill>
                      <a:prstDash val="solid"/>
                      <a:round/>
                      <a:headEnd/>
                      <a:tailEnd/>
                    </a:ln>
                  </p:spPr>
                  <p:txBody>
                    <a:bodyPr/>
                    <a:lstStyle/>
                    <a:p>
                      <a:endParaRPr lang="el-GR"/>
                    </a:p>
                  </p:txBody>
                </p:sp>
                <p:sp>
                  <p:nvSpPr>
                    <p:cNvPr id="375" name="Freeform 32"/>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grpFill/>
                    <a:ln w="19050">
                      <a:solidFill>
                        <a:schemeClr val="tx2"/>
                      </a:solidFill>
                      <a:prstDash val="solid"/>
                      <a:round/>
                      <a:headEnd/>
                      <a:tailEnd/>
                    </a:ln>
                  </p:spPr>
                  <p:txBody>
                    <a:bodyPr/>
                    <a:lstStyle/>
                    <a:p>
                      <a:endParaRPr lang="el-GR"/>
                    </a:p>
                  </p:txBody>
                </p:sp>
                <p:sp>
                  <p:nvSpPr>
                    <p:cNvPr id="376" name="Freeform 33"/>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grpFill/>
                    <a:ln w="19050">
                      <a:solidFill>
                        <a:schemeClr val="tx2"/>
                      </a:solidFill>
                      <a:prstDash val="solid"/>
                      <a:round/>
                      <a:headEnd/>
                      <a:tailEnd/>
                    </a:ln>
                  </p:spPr>
                  <p:txBody>
                    <a:bodyPr/>
                    <a:lstStyle/>
                    <a:p>
                      <a:endParaRPr lang="el-GR"/>
                    </a:p>
                  </p:txBody>
                </p:sp>
              </p:grpSp>
              <p:grpSp>
                <p:nvGrpSpPr>
                  <p:cNvPr id="354" name="Group 35"/>
                  <p:cNvGrpSpPr>
                    <a:grpSpLocks/>
                  </p:cNvGrpSpPr>
                  <p:nvPr/>
                </p:nvGrpSpPr>
                <p:grpSpPr bwMode="auto">
                  <a:xfrm rot="21540000" flipV="1">
                    <a:off x="4819650" y="962529"/>
                    <a:ext cx="293869" cy="371918"/>
                    <a:chOff x="3373" y="3113"/>
                    <a:chExt cx="630" cy="798"/>
                  </a:xfrm>
                  <a:solidFill>
                    <a:srgbClr val="FFFFCC"/>
                  </a:solidFill>
                </p:grpSpPr>
                <p:sp>
                  <p:nvSpPr>
                    <p:cNvPr id="372" name="Freeform 36"/>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grpFill/>
                    <a:ln w="19050">
                      <a:solidFill>
                        <a:schemeClr val="tx2"/>
                      </a:solidFill>
                      <a:prstDash val="solid"/>
                      <a:round/>
                      <a:headEnd/>
                      <a:tailEnd/>
                    </a:ln>
                  </p:spPr>
                  <p:txBody>
                    <a:bodyPr/>
                    <a:lstStyle/>
                    <a:p>
                      <a:endParaRPr lang="el-GR"/>
                    </a:p>
                  </p:txBody>
                </p:sp>
                <p:sp>
                  <p:nvSpPr>
                    <p:cNvPr id="373" name="Freeform 37"/>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grpFill/>
                    <a:ln w="19050">
                      <a:solidFill>
                        <a:schemeClr val="tx2"/>
                      </a:solidFill>
                      <a:prstDash val="solid"/>
                      <a:round/>
                      <a:headEnd/>
                      <a:tailEnd/>
                    </a:ln>
                  </p:spPr>
                  <p:txBody>
                    <a:bodyPr/>
                    <a:lstStyle/>
                    <a:p>
                      <a:endParaRPr lang="el-GR"/>
                    </a:p>
                  </p:txBody>
                </p:sp>
              </p:grpSp>
              <p:grpSp>
                <p:nvGrpSpPr>
                  <p:cNvPr id="355" name="Group 38"/>
                  <p:cNvGrpSpPr>
                    <a:grpSpLocks/>
                  </p:cNvGrpSpPr>
                  <p:nvPr/>
                </p:nvGrpSpPr>
                <p:grpSpPr bwMode="auto">
                  <a:xfrm rot="21540000" flipV="1">
                    <a:off x="4605098" y="898409"/>
                    <a:ext cx="255185" cy="371918"/>
                    <a:chOff x="2939" y="3251"/>
                    <a:chExt cx="547" cy="798"/>
                  </a:xfrm>
                  <a:solidFill>
                    <a:srgbClr val="FFFFCC"/>
                  </a:solidFill>
                </p:grpSpPr>
                <p:sp>
                  <p:nvSpPr>
                    <p:cNvPr id="370" name="Freeform 39"/>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grpFill/>
                    <a:ln w="19050">
                      <a:solidFill>
                        <a:schemeClr val="tx2"/>
                      </a:solidFill>
                      <a:prstDash val="solid"/>
                      <a:round/>
                      <a:headEnd/>
                      <a:tailEnd/>
                    </a:ln>
                  </p:spPr>
                  <p:txBody>
                    <a:bodyPr/>
                    <a:lstStyle/>
                    <a:p>
                      <a:endParaRPr lang="el-GR"/>
                    </a:p>
                  </p:txBody>
                </p:sp>
                <p:sp>
                  <p:nvSpPr>
                    <p:cNvPr id="371" name="Freeform 40"/>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grpFill/>
                    <a:ln w="19050">
                      <a:solidFill>
                        <a:schemeClr val="tx2"/>
                      </a:solidFill>
                      <a:prstDash val="solid"/>
                      <a:round/>
                      <a:headEnd/>
                      <a:tailEnd/>
                    </a:ln>
                  </p:spPr>
                  <p:txBody>
                    <a:bodyPr/>
                    <a:lstStyle/>
                    <a:p>
                      <a:endParaRPr lang="el-GR"/>
                    </a:p>
                  </p:txBody>
                </p:sp>
              </p:grpSp>
              <p:grpSp>
                <p:nvGrpSpPr>
                  <p:cNvPr id="356" name="Group 41"/>
                  <p:cNvGrpSpPr>
                    <a:grpSpLocks/>
                  </p:cNvGrpSpPr>
                  <p:nvPr/>
                </p:nvGrpSpPr>
                <p:grpSpPr bwMode="auto">
                  <a:xfrm rot="21540000" flipV="1">
                    <a:off x="4347238" y="907614"/>
                    <a:ext cx="260614" cy="362416"/>
                    <a:chOff x="2385" y="3261"/>
                    <a:chExt cx="559" cy="778"/>
                  </a:xfrm>
                  <a:solidFill>
                    <a:srgbClr val="FFFFCC"/>
                  </a:solidFill>
                </p:grpSpPr>
                <p:sp>
                  <p:nvSpPr>
                    <p:cNvPr id="368" name="Freeform 42"/>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grpFill/>
                    <a:ln w="19050">
                      <a:solidFill>
                        <a:schemeClr val="tx2"/>
                      </a:solidFill>
                      <a:prstDash val="solid"/>
                      <a:round/>
                      <a:headEnd/>
                      <a:tailEnd/>
                    </a:ln>
                  </p:spPr>
                  <p:txBody>
                    <a:bodyPr/>
                    <a:lstStyle/>
                    <a:p>
                      <a:endParaRPr lang="el-GR"/>
                    </a:p>
                  </p:txBody>
                </p:sp>
                <p:sp>
                  <p:nvSpPr>
                    <p:cNvPr id="369" name="Freeform 43"/>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grpFill/>
                    <a:ln w="19050">
                      <a:solidFill>
                        <a:schemeClr val="tx2"/>
                      </a:solidFill>
                      <a:prstDash val="solid"/>
                      <a:round/>
                      <a:headEnd/>
                      <a:tailEnd/>
                    </a:ln>
                  </p:spPr>
                  <p:txBody>
                    <a:bodyPr/>
                    <a:lstStyle/>
                    <a:p>
                      <a:endParaRPr lang="el-GR"/>
                    </a:p>
                  </p:txBody>
                </p:sp>
              </p:grpSp>
              <p:grpSp>
                <p:nvGrpSpPr>
                  <p:cNvPr id="357" name="Group 44"/>
                  <p:cNvGrpSpPr>
                    <a:grpSpLocks/>
                  </p:cNvGrpSpPr>
                  <p:nvPr/>
                </p:nvGrpSpPr>
                <p:grpSpPr bwMode="auto">
                  <a:xfrm rot="21540000" flipV="1">
                    <a:off x="4075501" y="949306"/>
                    <a:ext cx="289119" cy="361059"/>
                    <a:chOff x="1841" y="3080"/>
                    <a:chExt cx="620" cy="776"/>
                  </a:xfrm>
                  <a:solidFill>
                    <a:srgbClr val="FFFFCC"/>
                  </a:solidFill>
                </p:grpSpPr>
                <p:sp>
                  <p:nvSpPr>
                    <p:cNvPr id="366" name="Freeform 45"/>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grpFill/>
                    <a:ln w="19050">
                      <a:solidFill>
                        <a:schemeClr val="tx2"/>
                      </a:solidFill>
                      <a:prstDash val="solid"/>
                      <a:round/>
                      <a:headEnd/>
                      <a:tailEnd/>
                    </a:ln>
                  </p:spPr>
                  <p:txBody>
                    <a:bodyPr/>
                    <a:lstStyle/>
                    <a:p>
                      <a:endParaRPr lang="el-GR"/>
                    </a:p>
                  </p:txBody>
                </p:sp>
                <p:sp>
                  <p:nvSpPr>
                    <p:cNvPr id="367" name="Freeform 46"/>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grpFill/>
                    <a:ln w="19050">
                      <a:solidFill>
                        <a:schemeClr val="tx2"/>
                      </a:solidFill>
                      <a:prstDash val="solid"/>
                      <a:round/>
                      <a:headEnd/>
                      <a:tailEnd/>
                    </a:ln>
                  </p:spPr>
                  <p:txBody>
                    <a:bodyPr/>
                    <a:lstStyle/>
                    <a:p>
                      <a:endParaRPr lang="el-GR"/>
                    </a:p>
                  </p:txBody>
                </p:sp>
              </p:grpSp>
              <p:grpSp>
                <p:nvGrpSpPr>
                  <p:cNvPr id="358" name="Group 47"/>
                  <p:cNvGrpSpPr>
                    <a:grpSpLocks/>
                  </p:cNvGrpSpPr>
                  <p:nvPr/>
                </p:nvGrpSpPr>
                <p:grpSpPr bwMode="auto">
                  <a:xfrm rot="21540000" flipV="1">
                    <a:off x="5047767" y="1137252"/>
                    <a:ext cx="268758" cy="335269"/>
                    <a:chOff x="3872" y="2846"/>
                    <a:chExt cx="559" cy="697"/>
                  </a:xfrm>
                  <a:solidFill>
                    <a:srgbClr val="FFFFCC"/>
                  </a:solidFill>
                </p:grpSpPr>
                <p:sp>
                  <p:nvSpPr>
                    <p:cNvPr id="363" name="Freeform 48"/>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grpFill/>
                    <a:ln w="19050">
                      <a:solidFill>
                        <a:schemeClr val="tx2"/>
                      </a:solidFill>
                      <a:prstDash val="solid"/>
                      <a:round/>
                      <a:headEnd/>
                      <a:tailEnd/>
                    </a:ln>
                  </p:spPr>
                  <p:txBody>
                    <a:bodyPr/>
                    <a:lstStyle/>
                    <a:p>
                      <a:endParaRPr lang="el-GR"/>
                    </a:p>
                  </p:txBody>
                </p:sp>
                <p:sp>
                  <p:nvSpPr>
                    <p:cNvPr id="364" name="Freeform 49"/>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grpFill/>
                    <a:ln w="19050">
                      <a:solidFill>
                        <a:schemeClr val="tx2"/>
                      </a:solidFill>
                      <a:prstDash val="solid"/>
                      <a:round/>
                      <a:headEnd/>
                      <a:tailEnd/>
                    </a:ln>
                  </p:spPr>
                  <p:txBody>
                    <a:bodyPr/>
                    <a:lstStyle/>
                    <a:p>
                      <a:endParaRPr lang="el-GR"/>
                    </a:p>
                  </p:txBody>
                </p:sp>
                <p:sp>
                  <p:nvSpPr>
                    <p:cNvPr id="365" name="Line 50"/>
                    <p:cNvSpPr>
                      <a:spLocks noChangeShapeType="1"/>
                    </p:cNvSpPr>
                    <p:nvPr/>
                  </p:nvSpPr>
                  <p:spPr bwMode="auto">
                    <a:xfrm>
                      <a:off x="3995" y="3130"/>
                      <a:ext cx="103" cy="202"/>
                    </a:xfrm>
                    <a:prstGeom prst="line">
                      <a:avLst/>
                    </a:prstGeom>
                    <a:grpFill/>
                    <a:ln w="19050">
                      <a:solidFill>
                        <a:schemeClr val="tx2"/>
                      </a:solidFill>
                      <a:prstDash val="solid"/>
                      <a:round/>
                      <a:headEnd/>
                      <a:tailEnd/>
                    </a:ln>
                  </p:spPr>
                  <p:txBody>
                    <a:bodyPr/>
                    <a:lstStyle/>
                    <a:p>
                      <a:endParaRPr lang="el-GR"/>
                    </a:p>
                  </p:txBody>
                </p:sp>
              </p:grpSp>
              <p:grpSp>
                <p:nvGrpSpPr>
                  <p:cNvPr id="359" name="Group 51"/>
                  <p:cNvGrpSpPr>
                    <a:grpSpLocks/>
                  </p:cNvGrpSpPr>
                  <p:nvPr/>
                </p:nvGrpSpPr>
                <p:grpSpPr bwMode="auto">
                  <a:xfrm rot="21540000" flipV="1">
                    <a:off x="3863472" y="1076735"/>
                    <a:ext cx="283011" cy="359023"/>
                    <a:chOff x="1355" y="2941"/>
                    <a:chExt cx="594" cy="753"/>
                  </a:xfrm>
                  <a:solidFill>
                    <a:srgbClr val="FFFFCC"/>
                  </a:solidFill>
                </p:grpSpPr>
                <p:sp>
                  <p:nvSpPr>
                    <p:cNvPr id="360" name="Freeform 52"/>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grpFill/>
                    <a:ln w="19050">
                      <a:solidFill>
                        <a:schemeClr val="tx2"/>
                      </a:solidFill>
                      <a:prstDash val="solid"/>
                      <a:round/>
                      <a:headEnd/>
                      <a:tailEnd/>
                    </a:ln>
                  </p:spPr>
                  <p:txBody>
                    <a:bodyPr/>
                    <a:lstStyle/>
                    <a:p>
                      <a:endParaRPr lang="el-GR"/>
                    </a:p>
                  </p:txBody>
                </p:sp>
                <p:sp>
                  <p:nvSpPr>
                    <p:cNvPr id="361" name="Freeform 53"/>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grpFill/>
                    <a:ln w="19050">
                      <a:solidFill>
                        <a:schemeClr val="tx2"/>
                      </a:solidFill>
                      <a:prstDash val="solid"/>
                      <a:round/>
                      <a:headEnd/>
                      <a:tailEnd/>
                    </a:ln>
                  </p:spPr>
                  <p:txBody>
                    <a:bodyPr/>
                    <a:lstStyle/>
                    <a:p>
                      <a:endParaRPr lang="el-GR"/>
                    </a:p>
                  </p:txBody>
                </p:sp>
                <p:sp>
                  <p:nvSpPr>
                    <p:cNvPr id="362" name="Line 54"/>
                    <p:cNvSpPr>
                      <a:spLocks noChangeShapeType="1"/>
                    </p:cNvSpPr>
                    <p:nvPr/>
                  </p:nvSpPr>
                  <p:spPr bwMode="auto">
                    <a:xfrm flipH="1">
                      <a:off x="1617" y="3143"/>
                      <a:ext cx="141" cy="176"/>
                    </a:xfrm>
                    <a:prstGeom prst="line">
                      <a:avLst/>
                    </a:prstGeom>
                    <a:grpFill/>
                    <a:ln w="19050">
                      <a:solidFill>
                        <a:schemeClr val="tx2"/>
                      </a:solidFill>
                      <a:prstDash val="solid"/>
                      <a:round/>
                      <a:headEnd/>
                      <a:tailEnd/>
                    </a:ln>
                  </p:spPr>
                  <p:txBody>
                    <a:bodyPr/>
                    <a:lstStyle/>
                    <a:p>
                      <a:endParaRPr lang="el-GR"/>
                    </a:p>
                  </p:txBody>
                </p:sp>
              </p:grpSp>
            </p:grpSp>
          </p:grpSp>
          <p:sp>
            <p:nvSpPr>
              <p:cNvPr id="400" name="Freeform 2"/>
              <p:cNvSpPr>
                <a:spLocks/>
              </p:cNvSpPr>
              <p:nvPr/>
            </p:nvSpPr>
            <p:spPr bwMode="auto">
              <a:xfrm>
                <a:off x="2115319" y="4061527"/>
                <a:ext cx="562575"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28575" cap="flat" cmpd="sng">
                <a:solidFill>
                  <a:srgbClr val="005078"/>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401" name="Freeform 3"/>
              <p:cNvSpPr>
                <a:spLocks/>
              </p:cNvSpPr>
              <p:nvPr/>
            </p:nvSpPr>
            <p:spPr bwMode="auto">
              <a:xfrm flipH="1">
                <a:off x="6360666" y="4104704"/>
                <a:ext cx="562576"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28575" cap="flat" cmpd="sng">
                <a:solidFill>
                  <a:srgbClr val="005078"/>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grpSp>
        <p:nvGrpSpPr>
          <p:cNvPr id="399" name="Group 398"/>
          <p:cNvGrpSpPr/>
          <p:nvPr/>
        </p:nvGrpSpPr>
        <p:grpSpPr>
          <a:xfrm>
            <a:off x="3568109" y="2310305"/>
            <a:ext cx="3060511" cy="1974728"/>
            <a:chOff x="3568109" y="2310305"/>
            <a:chExt cx="3060511" cy="1974728"/>
          </a:xfrm>
        </p:grpSpPr>
        <p:sp>
          <p:nvSpPr>
            <p:cNvPr id="315" name="Line 156"/>
            <p:cNvSpPr>
              <a:spLocks noChangeShapeType="1"/>
            </p:cNvSpPr>
            <p:nvPr/>
          </p:nvSpPr>
          <p:spPr bwMode="auto">
            <a:xfrm>
              <a:off x="3568109" y="2310305"/>
              <a:ext cx="3047812" cy="1963299"/>
            </a:xfrm>
            <a:prstGeom prst="line">
              <a:avLst/>
            </a:prstGeom>
            <a:noFill/>
            <a:ln w="38100">
              <a:solidFill>
                <a:srgbClr val="33CC33"/>
              </a:solidFill>
              <a:prstDash val="sysDash"/>
              <a:round/>
              <a:headEnd/>
              <a:tailEnd/>
            </a:ln>
            <a:effectLst/>
          </p:spPr>
          <p:txBody>
            <a:bodyPr/>
            <a:lstStyle/>
            <a:p>
              <a:endParaRPr lang="el-GR" kern="0">
                <a:solidFill>
                  <a:sysClr val="windowText" lastClr="000000"/>
                </a:solidFill>
              </a:endParaRPr>
            </a:p>
          </p:txBody>
        </p:sp>
        <p:sp>
          <p:nvSpPr>
            <p:cNvPr id="316" name="Line 157"/>
            <p:cNvSpPr>
              <a:spLocks noChangeShapeType="1"/>
            </p:cNvSpPr>
            <p:nvPr/>
          </p:nvSpPr>
          <p:spPr bwMode="auto">
            <a:xfrm>
              <a:off x="5579665" y="2310305"/>
              <a:ext cx="1048955" cy="1974728"/>
            </a:xfrm>
            <a:prstGeom prst="line">
              <a:avLst/>
            </a:prstGeom>
            <a:noFill/>
            <a:ln w="38100">
              <a:solidFill>
                <a:srgbClr val="33CC33"/>
              </a:solidFill>
              <a:prstDash val="sys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sp>
        <p:nvSpPr>
          <p:cNvPr id="345" name="Circular Arrow 344"/>
          <p:cNvSpPr/>
          <p:nvPr/>
        </p:nvSpPr>
        <p:spPr>
          <a:xfrm rot="18164231">
            <a:off x="5768845" y="3426167"/>
            <a:ext cx="1792904" cy="1792904"/>
          </a:xfrm>
          <a:prstGeom prst="circularArrow">
            <a:avLst>
              <a:gd name="adj1" fmla="val 9832"/>
              <a:gd name="adj2" fmla="val 811311"/>
              <a:gd name="adj3" fmla="val 21317429"/>
              <a:gd name="adj4" fmla="val 14366545"/>
              <a:gd name="adj5" fmla="val 12633"/>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300000">
                                      <p:cBhvr>
                                        <p:cTn id="6" dur="2000" fill="hold"/>
                                        <p:tgtEl>
                                          <p:spTgt spid="40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Freeform 2"/>
          <p:cNvSpPr>
            <a:spLocks/>
          </p:cNvSpPr>
          <p:nvPr/>
        </p:nvSpPr>
        <p:spPr bwMode="auto">
          <a:xfrm>
            <a:off x="2115319" y="4061527"/>
            <a:ext cx="562575"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2" name="Freeform 3"/>
          <p:cNvSpPr>
            <a:spLocks/>
          </p:cNvSpPr>
          <p:nvPr/>
        </p:nvSpPr>
        <p:spPr bwMode="auto">
          <a:xfrm flipH="1">
            <a:off x="6360666" y="4104704"/>
            <a:ext cx="562576"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2" name="Group 401"/>
          <p:cNvGrpSpPr/>
          <p:nvPr/>
        </p:nvGrpSpPr>
        <p:grpSpPr>
          <a:xfrm>
            <a:off x="2413750" y="898409"/>
            <a:ext cx="4275826" cy="3493298"/>
            <a:chOff x="2413750" y="898409"/>
            <a:chExt cx="4275826" cy="3493298"/>
          </a:xfrm>
        </p:grpSpPr>
        <p:sp>
          <p:nvSpPr>
            <p:cNvPr id="165" name="Freeform 77"/>
            <p:cNvSpPr>
              <a:spLocks/>
            </p:cNvSpPr>
            <p:nvPr/>
          </p:nvSpPr>
          <p:spPr bwMode="auto">
            <a:xfrm>
              <a:off x="2413750" y="1327892"/>
              <a:ext cx="4275826" cy="3063815"/>
            </a:xfrm>
            <a:custGeom>
              <a:avLst/>
              <a:gdLst/>
              <a:ahLst/>
              <a:cxnLst>
                <a:cxn ang="0">
                  <a:pos x="24" y="2635"/>
                </a:cxn>
                <a:cxn ang="0">
                  <a:pos x="98" y="2319"/>
                </a:cxn>
                <a:cxn ang="0">
                  <a:pos x="274" y="1882"/>
                </a:cxn>
                <a:cxn ang="0">
                  <a:pos x="405" y="1520"/>
                </a:cxn>
                <a:cxn ang="0">
                  <a:pos x="553" y="1353"/>
                </a:cxn>
                <a:cxn ang="0">
                  <a:pos x="795" y="1055"/>
                </a:cxn>
                <a:cxn ang="0">
                  <a:pos x="1269" y="600"/>
                </a:cxn>
                <a:cxn ang="0">
                  <a:pos x="1492" y="303"/>
                </a:cxn>
                <a:cxn ang="0">
                  <a:pos x="1863" y="43"/>
                </a:cxn>
                <a:cxn ang="0">
                  <a:pos x="2049" y="43"/>
                </a:cxn>
                <a:cxn ang="0">
                  <a:pos x="2374" y="256"/>
                </a:cxn>
                <a:cxn ang="0">
                  <a:pos x="2616" y="600"/>
                </a:cxn>
                <a:cxn ang="0">
                  <a:pos x="2922" y="925"/>
                </a:cxn>
                <a:cxn ang="0">
                  <a:pos x="3201" y="1278"/>
                </a:cxn>
                <a:cxn ang="0">
                  <a:pos x="3498" y="1613"/>
                </a:cxn>
                <a:cxn ang="0">
                  <a:pos x="3656" y="2003"/>
                </a:cxn>
                <a:cxn ang="0">
                  <a:pos x="3777" y="2365"/>
                </a:cxn>
                <a:cxn ang="0">
                  <a:pos x="3833" y="2616"/>
                </a:cxn>
                <a:cxn ang="0">
                  <a:pos x="3814" y="2737"/>
                </a:cxn>
                <a:cxn ang="0">
                  <a:pos x="3712" y="2830"/>
                </a:cxn>
                <a:cxn ang="0">
                  <a:pos x="3638" y="2830"/>
                </a:cxn>
                <a:cxn ang="0">
                  <a:pos x="3600" y="2681"/>
                </a:cxn>
                <a:cxn ang="0">
                  <a:pos x="3498" y="2347"/>
                </a:cxn>
                <a:cxn ang="0">
                  <a:pos x="3285" y="2031"/>
                </a:cxn>
                <a:cxn ang="0">
                  <a:pos x="3034" y="1752"/>
                </a:cxn>
                <a:cxn ang="0">
                  <a:pos x="2894" y="1436"/>
                </a:cxn>
                <a:cxn ang="0">
                  <a:pos x="2690" y="1167"/>
                </a:cxn>
                <a:cxn ang="0">
                  <a:pos x="2374" y="674"/>
                </a:cxn>
                <a:cxn ang="0">
                  <a:pos x="2077" y="563"/>
                </a:cxn>
                <a:cxn ang="0">
                  <a:pos x="1882" y="544"/>
                </a:cxn>
                <a:cxn ang="0">
                  <a:pos x="1547" y="656"/>
                </a:cxn>
                <a:cxn ang="0">
                  <a:pos x="1306" y="916"/>
                </a:cxn>
                <a:cxn ang="0">
                  <a:pos x="1101" y="1148"/>
                </a:cxn>
                <a:cxn ang="0">
                  <a:pos x="953" y="1390"/>
                </a:cxn>
                <a:cxn ang="0">
                  <a:pos x="804" y="1734"/>
                </a:cxn>
                <a:cxn ang="0">
                  <a:pos x="628" y="2022"/>
                </a:cxn>
                <a:cxn ang="0">
                  <a:pos x="414" y="2440"/>
                </a:cxn>
                <a:cxn ang="0">
                  <a:pos x="302" y="2672"/>
                </a:cxn>
                <a:cxn ang="0">
                  <a:pos x="200" y="2774"/>
                </a:cxn>
                <a:cxn ang="0">
                  <a:pos x="107" y="2821"/>
                </a:cxn>
                <a:cxn ang="0">
                  <a:pos x="14" y="2765"/>
                </a:cxn>
                <a:cxn ang="0">
                  <a:pos x="24" y="2635"/>
                </a:cxn>
              </a:cxnLst>
              <a:rect l="0" t="0" r="r" b="b"/>
              <a:pathLst>
                <a:path w="3839" h="2855">
                  <a:moveTo>
                    <a:pt x="24" y="2635"/>
                  </a:moveTo>
                  <a:cubicBezTo>
                    <a:pt x="38" y="2561"/>
                    <a:pt x="56" y="2444"/>
                    <a:pt x="98" y="2319"/>
                  </a:cubicBezTo>
                  <a:cubicBezTo>
                    <a:pt x="140" y="2194"/>
                    <a:pt x="223" y="2015"/>
                    <a:pt x="274" y="1882"/>
                  </a:cubicBezTo>
                  <a:cubicBezTo>
                    <a:pt x="325" y="1749"/>
                    <a:pt x="358" y="1608"/>
                    <a:pt x="405" y="1520"/>
                  </a:cubicBezTo>
                  <a:cubicBezTo>
                    <a:pt x="452" y="1432"/>
                    <a:pt x="488" y="1430"/>
                    <a:pt x="553" y="1353"/>
                  </a:cubicBezTo>
                  <a:cubicBezTo>
                    <a:pt x="618" y="1276"/>
                    <a:pt x="676" y="1180"/>
                    <a:pt x="795" y="1055"/>
                  </a:cubicBezTo>
                  <a:cubicBezTo>
                    <a:pt x="914" y="930"/>
                    <a:pt x="1153" y="725"/>
                    <a:pt x="1269" y="600"/>
                  </a:cubicBezTo>
                  <a:cubicBezTo>
                    <a:pt x="1385" y="475"/>
                    <a:pt x="1393" y="396"/>
                    <a:pt x="1492" y="303"/>
                  </a:cubicBezTo>
                  <a:cubicBezTo>
                    <a:pt x="1591" y="210"/>
                    <a:pt x="1770" y="86"/>
                    <a:pt x="1863" y="43"/>
                  </a:cubicBezTo>
                  <a:cubicBezTo>
                    <a:pt x="1956" y="0"/>
                    <a:pt x="1964" y="7"/>
                    <a:pt x="2049" y="43"/>
                  </a:cubicBezTo>
                  <a:cubicBezTo>
                    <a:pt x="2134" y="79"/>
                    <a:pt x="2280" y="163"/>
                    <a:pt x="2374" y="256"/>
                  </a:cubicBezTo>
                  <a:cubicBezTo>
                    <a:pt x="2468" y="349"/>
                    <a:pt x="2525" y="489"/>
                    <a:pt x="2616" y="600"/>
                  </a:cubicBezTo>
                  <a:cubicBezTo>
                    <a:pt x="2707" y="711"/>
                    <a:pt x="2825" y="812"/>
                    <a:pt x="2922" y="925"/>
                  </a:cubicBezTo>
                  <a:cubicBezTo>
                    <a:pt x="3019" y="1038"/>
                    <a:pt x="3105" y="1163"/>
                    <a:pt x="3201" y="1278"/>
                  </a:cubicBezTo>
                  <a:cubicBezTo>
                    <a:pt x="3297" y="1393"/>
                    <a:pt x="3422" y="1492"/>
                    <a:pt x="3498" y="1613"/>
                  </a:cubicBezTo>
                  <a:cubicBezTo>
                    <a:pt x="3574" y="1734"/>
                    <a:pt x="3610" y="1878"/>
                    <a:pt x="3656" y="2003"/>
                  </a:cubicBezTo>
                  <a:cubicBezTo>
                    <a:pt x="3702" y="2128"/>
                    <a:pt x="3748" y="2263"/>
                    <a:pt x="3777" y="2365"/>
                  </a:cubicBezTo>
                  <a:cubicBezTo>
                    <a:pt x="3806" y="2467"/>
                    <a:pt x="3827" y="2554"/>
                    <a:pt x="3833" y="2616"/>
                  </a:cubicBezTo>
                  <a:cubicBezTo>
                    <a:pt x="3839" y="2678"/>
                    <a:pt x="3834" y="2701"/>
                    <a:pt x="3814" y="2737"/>
                  </a:cubicBezTo>
                  <a:cubicBezTo>
                    <a:pt x="3794" y="2773"/>
                    <a:pt x="3741" y="2815"/>
                    <a:pt x="3712" y="2830"/>
                  </a:cubicBezTo>
                  <a:cubicBezTo>
                    <a:pt x="3683" y="2845"/>
                    <a:pt x="3657" y="2855"/>
                    <a:pt x="3638" y="2830"/>
                  </a:cubicBezTo>
                  <a:cubicBezTo>
                    <a:pt x="3619" y="2805"/>
                    <a:pt x="3623" y="2761"/>
                    <a:pt x="3600" y="2681"/>
                  </a:cubicBezTo>
                  <a:cubicBezTo>
                    <a:pt x="3577" y="2601"/>
                    <a:pt x="3551" y="2455"/>
                    <a:pt x="3498" y="2347"/>
                  </a:cubicBezTo>
                  <a:cubicBezTo>
                    <a:pt x="3445" y="2239"/>
                    <a:pt x="3362" y="2130"/>
                    <a:pt x="3285" y="2031"/>
                  </a:cubicBezTo>
                  <a:cubicBezTo>
                    <a:pt x="3208" y="1932"/>
                    <a:pt x="3099" y="1851"/>
                    <a:pt x="3034" y="1752"/>
                  </a:cubicBezTo>
                  <a:cubicBezTo>
                    <a:pt x="2969" y="1653"/>
                    <a:pt x="2951" y="1533"/>
                    <a:pt x="2894" y="1436"/>
                  </a:cubicBezTo>
                  <a:cubicBezTo>
                    <a:pt x="2837" y="1339"/>
                    <a:pt x="2777" y="1294"/>
                    <a:pt x="2690" y="1167"/>
                  </a:cubicBezTo>
                  <a:cubicBezTo>
                    <a:pt x="2603" y="1040"/>
                    <a:pt x="2476" y="775"/>
                    <a:pt x="2374" y="674"/>
                  </a:cubicBezTo>
                  <a:cubicBezTo>
                    <a:pt x="2272" y="573"/>
                    <a:pt x="2159" y="585"/>
                    <a:pt x="2077" y="563"/>
                  </a:cubicBezTo>
                  <a:cubicBezTo>
                    <a:pt x="1995" y="541"/>
                    <a:pt x="1970" y="529"/>
                    <a:pt x="1882" y="544"/>
                  </a:cubicBezTo>
                  <a:cubicBezTo>
                    <a:pt x="1794" y="559"/>
                    <a:pt x="1643" y="594"/>
                    <a:pt x="1547" y="656"/>
                  </a:cubicBezTo>
                  <a:cubicBezTo>
                    <a:pt x="1451" y="718"/>
                    <a:pt x="1380" y="834"/>
                    <a:pt x="1306" y="916"/>
                  </a:cubicBezTo>
                  <a:cubicBezTo>
                    <a:pt x="1232" y="998"/>
                    <a:pt x="1160" y="1069"/>
                    <a:pt x="1101" y="1148"/>
                  </a:cubicBezTo>
                  <a:cubicBezTo>
                    <a:pt x="1042" y="1227"/>
                    <a:pt x="1002" y="1292"/>
                    <a:pt x="953" y="1390"/>
                  </a:cubicBezTo>
                  <a:cubicBezTo>
                    <a:pt x="904" y="1488"/>
                    <a:pt x="858" y="1629"/>
                    <a:pt x="804" y="1734"/>
                  </a:cubicBezTo>
                  <a:cubicBezTo>
                    <a:pt x="750" y="1839"/>
                    <a:pt x="693" y="1904"/>
                    <a:pt x="628" y="2022"/>
                  </a:cubicBezTo>
                  <a:cubicBezTo>
                    <a:pt x="563" y="2140"/>
                    <a:pt x="468" y="2332"/>
                    <a:pt x="414" y="2440"/>
                  </a:cubicBezTo>
                  <a:cubicBezTo>
                    <a:pt x="360" y="2548"/>
                    <a:pt x="338" y="2616"/>
                    <a:pt x="302" y="2672"/>
                  </a:cubicBezTo>
                  <a:cubicBezTo>
                    <a:pt x="266" y="2728"/>
                    <a:pt x="232" y="2749"/>
                    <a:pt x="200" y="2774"/>
                  </a:cubicBezTo>
                  <a:cubicBezTo>
                    <a:pt x="168" y="2799"/>
                    <a:pt x="138" y="2823"/>
                    <a:pt x="107" y="2821"/>
                  </a:cubicBezTo>
                  <a:cubicBezTo>
                    <a:pt x="76" y="2819"/>
                    <a:pt x="28" y="2796"/>
                    <a:pt x="14" y="2765"/>
                  </a:cubicBezTo>
                  <a:cubicBezTo>
                    <a:pt x="0" y="2734"/>
                    <a:pt x="13" y="2714"/>
                    <a:pt x="24" y="2635"/>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3" name="Group 343"/>
            <p:cNvGrpSpPr/>
            <p:nvPr/>
          </p:nvGrpSpPr>
          <p:grpSpPr>
            <a:xfrm>
              <a:off x="3268901" y="898409"/>
              <a:ext cx="2561376" cy="1686653"/>
              <a:chOff x="3298637" y="898409"/>
              <a:chExt cx="2561376" cy="1686653"/>
            </a:xfrm>
            <a:noFill/>
          </p:grpSpPr>
          <p:grpSp>
            <p:nvGrpSpPr>
              <p:cNvPr id="4" name="Group 5"/>
              <p:cNvGrpSpPr>
                <a:grpSpLocks/>
              </p:cNvGrpSpPr>
              <p:nvPr/>
            </p:nvGrpSpPr>
            <p:grpSpPr bwMode="auto">
              <a:xfrm rot="21223829" flipV="1">
                <a:off x="5344893" y="2051618"/>
                <a:ext cx="515120" cy="533444"/>
                <a:chOff x="4176" y="302"/>
                <a:chExt cx="1106" cy="1145"/>
              </a:xfrm>
              <a:grpFill/>
            </p:grpSpPr>
            <p:sp>
              <p:nvSpPr>
                <p:cNvPr id="166" name="Freeform 6"/>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grpFill/>
                <a:ln w="12700">
                  <a:solidFill>
                    <a:schemeClr val="tx2"/>
                  </a:solidFill>
                  <a:prstDash val="solid"/>
                  <a:round/>
                  <a:headEnd/>
                  <a:tailEnd/>
                </a:ln>
              </p:spPr>
              <p:txBody>
                <a:bodyPr/>
                <a:lstStyle/>
                <a:p>
                  <a:endParaRPr lang="el-GR"/>
                </a:p>
              </p:txBody>
            </p:sp>
            <p:sp>
              <p:nvSpPr>
                <p:cNvPr id="167" name="Freeform 7"/>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grpFill/>
                <a:ln w="12700">
                  <a:solidFill>
                    <a:schemeClr val="tx2"/>
                  </a:solidFill>
                  <a:prstDash val="solid"/>
                  <a:round/>
                  <a:headEnd/>
                  <a:tailEnd/>
                </a:ln>
              </p:spPr>
              <p:txBody>
                <a:bodyPr/>
                <a:lstStyle/>
                <a:p>
                  <a:endParaRPr lang="el-GR"/>
                </a:p>
              </p:txBody>
            </p:sp>
            <p:sp>
              <p:nvSpPr>
                <p:cNvPr id="168" name="Freeform 8"/>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grpFill/>
                <a:ln w="12700">
                  <a:solidFill>
                    <a:schemeClr val="tx2"/>
                  </a:solidFill>
                  <a:prstDash val="solid"/>
                  <a:round/>
                  <a:headEnd/>
                  <a:tailEnd/>
                </a:ln>
              </p:spPr>
              <p:txBody>
                <a:bodyPr/>
                <a:lstStyle/>
                <a:p>
                  <a:endParaRPr lang="el-GR"/>
                </a:p>
              </p:txBody>
            </p:sp>
            <p:sp>
              <p:nvSpPr>
                <p:cNvPr id="169" name="Freeform 9"/>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grpFill/>
                <a:ln w="12700">
                  <a:solidFill>
                    <a:schemeClr val="tx2"/>
                  </a:solidFill>
                  <a:prstDash val="solid"/>
                  <a:round/>
                  <a:headEnd/>
                  <a:tailEnd/>
                </a:ln>
              </p:spPr>
              <p:txBody>
                <a:bodyPr/>
                <a:lstStyle/>
                <a:p>
                  <a:endParaRPr lang="el-GR"/>
                </a:p>
              </p:txBody>
            </p:sp>
            <p:sp>
              <p:nvSpPr>
                <p:cNvPr id="170" name="Freeform 10"/>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grpFill/>
                <a:ln w="12700">
                  <a:solidFill>
                    <a:schemeClr val="tx2"/>
                  </a:solidFill>
                  <a:prstDash val="solid"/>
                  <a:round/>
                  <a:headEnd/>
                  <a:tailEnd/>
                </a:ln>
              </p:spPr>
              <p:txBody>
                <a:bodyPr/>
                <a:lstStyle/>
                <a:p>
                  <a:endParaRPr lang="el-GR"/>
                </a:p>
              </p:txBody>
            </p:sp>
          </p:grpSp>
          <p:grpSp>
            <p:nvGrpSpPr>
              <p:cNvPr id="5" name="Group 11"/>
              <p:cNvGrpSpPr>
                <a:grpSpLocks/>
              </p:cNvGrpSpPr>
              <p:nvPr/>
            </p:nvGrpSpPr>
            <p:grpSpPr bwMode="auto">
              <a:xfrm rot="231005" flipV="1">
                <a:off x="3298637" y="2042022"/>
                <a:ext cx="496117" cy="525979"/>
                <a:chOff x="393" y="416"/>
                <a:chExt cx="1083" cy="1148"/>
              </a:xfrm>
              <a:grpFill/>
            </p:grpSpPr>
            <p:sp>
              <p:nvSpPr>
                <p:cNvPr id="172" name="Freeform 12"/>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grpFill/>
                <a:ln w="12700">
                  <a:solidFill>
                    <a:schemeClr val="tx2"/>
                  </a:solidFill>
                  <a:prstDash val="solid"/>
                  <a:round/>
                  <a:headEnd/>
                  <a:tailEnd/>
                </a:ln>
              </p:spPr>
              <p:txBody>
                <a:bodyPr/>
                <a:lstStyle/>
                <a:p>
                  <a:endParaRPr lang="el-GR"/>
                </a:p>
              </p:txBody>
            </p:sp>
            <p:sp>
              <p:nvSpPr>
                <p:cNvPr id="173" name="Freeform 13"/>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grpFill/>
                <a:ln w="12700">
                  <a:solidFill>
                    <a:schemeClr val="tx2"/>
                  </a:solidFill>
                  <a:prstDash val="solid"/>
                  <a:round/>
                  <a:headEnd/>
                  <a:tailEnd/>
                </a:ln>
              </p:spPr>
              <p:txBody>
                <a:bodyPr/>
                <a:lstStyle/>
                <a:p>
                  <a:endParaRPr lang="el-GR"/>
                </a:p>
              </p:txBody>
            </p:sp>
            <p:sp>
              <p:nvSpPr>
                <p:cNvPr id="174" name="Freeform 14"/>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grpFill/>
                <a:ln w="12700">
                  <a:solidFill>
                    <a:schemeClr val="tx2"/>
                  </a:solidFill>
                  <a:prstDash val="solid"/>
                  <a:round/>
                  <a:headEnd/>
                  <a:tailEnd/>
                </a:ln>
              </p:spPr>
              <p:txBody>
                <a:bodyPr/>
                <a:lstStyle/>
                <a:p>
                  <a:endParaRPr lang="el-GR"/>
                </a:p>
              </p:txBody>
            </p:sp>
            <p:sp>
              <p:nvSpPr>
                <p:cNvPr id="175" name="Freeform 15"/>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grpFill/>
                <a:ln w="12700">
                  <a:solidFill>
                    <a:schemeClr val="tx2"/>
                  </a:solidFill>
                  <a:prstDash val="solid"/>
                  <a:round/>
                  <a:headEnd/>
                  <a:tailEnd/>
                </a:ln>
              </p:spPr>
              <p:txBody>
                <a:bodyPr/>
                <a:lstStyle/>
                <a:p>
                  <a:endParaRPr lang="el-GR"/>
                </a:p>
              </p:txBody>
            </p:sp>
            <p:sp>
              <p:nvSpPr>
                <p:cNvPr id="176" name="Freeform 16"/>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grpFill/>
                <a:ln w="12700">
                  <a:solidFill>
                    <a:schemeClr val="tx2"/>
                  </a:solidFill>
                  <a:prstDash val="solid"/>
                  <a:round/>
                  <a:headEnd/>
                  <a:tailEnd/>
                </a:ln>
              </p:spPr>
              <p:txBody>
                <a:bodyPr/>
                <a:lstStyle/>
                <a:p>
                  <a:endParaRPr lang="el-GR"/>
                </a:p>
              </p:txBody>
            </p:sp>
          </p:grpSp>
          <p:grpSp>
            <p:nvGrpSpPr>
              <p:cNvPr id="6" name="Group 17"/>
              <p:cNvGrpSpPr>
                <a:grpSpLocks/>
              </p:cNvGrpSpPr>
              <p:nvPr/>
            </p:nvGrpSpPr>
            <p:grpSpPr bwMode="auto">
              <a:xfrm rot="20697480" flipV="1">
                <a:off x="5254963" y="1744230"/>
                <a:ext cx="400423" cy="345449"/>
                <a:chOff x="4118" y="1410"/>
                <a:chExt cx="859" cy="741"/>
              </a:xfrm>
              <a:grpFill/>
            </p:grpSpPr>
            <p:sp>
              <p:nvSpPr>
                <p:cNvPr id="184" name="Freeform 18"/>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grpFill/>
                <a:ln w="12700">
                  <a:solidFill>
                    <a:schemeClr val="tx2"/>
                  </a:solidFill>
                  <a:prstDash val="solid"/>
                  <a:round/>
                  <a:headEnd/>
                  <a:tailEnd/>
                </a:ln>
              </p:spPr>
              <p:txBody>
                <a:bodyPr/>
                <a:lstStyle/>
                <a:p>
                  <a:endParaRPr lang="el-GR"/>
                </a:p>
              </p:txBody>
            </p:sp>
            <p:sp>
              <p:nvSpPr>
                <p:cNvPr id="237" name="Freeform 19"/>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grpFill/>
                <a:ln w="12700">
                  <a:solidFill>
                    <a:schemeClr val="tx2"/>
                  </a:solidFill>
                  <a:prstDash val="solid"/>
                  <a:round/>
                  <a:headEnd/>
                  <a:tailEnd/>
                </a:ln>
              </p:spPr>
              <p:txBody>
                <a:bodyPr/>
                <a:lstStyle/>
                <a:p>
                  <a:endParaRPr lang="el-GR"/>
                </a:p>
              </p:txBody>
            </p:sp>
            <p:sp>
              <p:nvSpPr>
                <p:cNvPr id="238" name="Freeform 20"/>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grpFill/>
                <a:ln w="12700">
                  <a:solidFill>
                    <a:schemeClr val="tx2"/>
                  </a:solidFill>
                  <a:prstDash val="solid"/>
                  <a:round/>
                  <a:headEnd/>
                  <a:tailEnd/>
                </a:ln>
              </p:spPr>
              <p:txBody>
                <a:bodyPr/>
                <a:lstStyle/>
                <a:p>
                  <a:endParaRPr lang="el-GR"/>
                </a:p>
              </p:txBody>
            </p:sp>
          </p:grpSp>
          <p:grpSp>
            <p:nvGrpSpPr>
              <p:cNvPr id="7" name="Group 22"/>
              <p:cNvGrpSpPr>
                <a:grpSpLocks/>
              </p:cNvGrpSpPr>
              <p:nvPr/>
            </p:nvGrpSpPr>
            <p:grpSpPr bwMode="auto">
              <a:xfrm rot="21540000" flipV="1">
                <a:off x="5128393" y="1411012"/>
                <a:ext cx="365131" cy="369203"/>
                <a:chOff x="3962" y="2120"/>
                <a:chExt cx="784" cy="791"/>
              </a:xfrm>
              <a:grpFill/>
            </p:grpSpPr>
            <p:sp>
              <p:nvSpPr>
                <p:cNvPr id="241" name="Freeform 23"/>
                <p:cNvSpPr>
                  <a:spLocks/>
                </p:cNvSpPr>
                <p:nvPr/>
              </p:nvSpPr>
              <p:spPr bwMode="auto">
                <a:xfrm>
                  <a:off x="3962" y="2120"/>
                  <a:ext cx="784" cy="791"/>
                </a:xfrm>
                <a:custGeom>
                  <a:avLst/>
                  <a:gdLst/>
                  <a:ahLst/>
                  <a:cxnLst>
                    <a:cxn ang="0">
                      <a:pos x="388" y="11"/>
                    </a:cxn>
                    <a:cxn ang="0">
                      <a:pos x="474" y="28"/>
                    </a:cxn>
                    <a:cxn ang="0">
                      <a:pos x="547" y="51"/>
                    </a:cxn>
                    <a:cxn ang="0">
                      <a:pos x="610" y="79"/>
                    </a:cxn>
                    <a:cxn ang="0">
                      <a:pos x="660" y="111"/>
                    </a:cxn>
                    <a:cxn ang="0">
                      <a:pos x="703" y="154"/>
                    </a:cxn>
                    <a:cxn ang="0">
                      <a:pos x="733" y="207"/>
                    </a:cxn>
                    <a:cxn ang="0">
                      <a:pos x="758" y="267"/>
                    </a:cxn>
                    <a:cxn ang="0">
                      <a:pos x="774" y="333"/>
                    </a:cxn>
                    <a:cxn ang="0">
                      <a:pos x="781" y="393"/>
                    </a:cxn>
                    <a:cxn ang="0">
                      <a:pos x="784" y="456"/>
                    </a:cxn>
                    <a:cxn ang="0">
                      <a:pos x="779" y="519"/>
                    </a:cxn>
                    <a:cxn ang="0">
                      <a:pos x="766" y="582"/>
                    </a:cxn>
                    <a:cxn ang="0">
                      <a:pos x="743" y="638"/>
                    </a:cxn>
                    <a:cxn ang="0">
                      <a:pos x="711" y="690"/>
                    </a:cxn>
                    <a:cxn ang="0">
                      <a:pos x="665" y="733"/>
                    </a:cxn>
                    <a:cxn ang="0">
                      <a:pos x="617" y="761"/>
                    </a:cxn>
                    <a:cxn ang="0">
                      <a:pos x="577" y="779"/>
                    </a:cxn>
                    <a:cxn ang="0">
                      <a:pos x="537" y="789"/>
                    </a:cxn>
                    <a:cxn ang="0">
                      <a:pos x="496" y="791"/>
                    </a:cxn>
                    <a:cxn ang="0">
                      <a:pos x="436" y="789"/>
                    </a:cxn>
                    <a:cxn ang="0">
                      <a:pos x="358" y="766"/>
                    </a:cxn>
                    <a:cxn ang="0">
                      <a:pos x="282" y="731"/>
                    </a:cxn>
                    <a:cxn ang="0">
                      <a:pos x="214" y="680"/>
                    </a:cxn>
                    <a:cxn ang="0">
                      <a:pos x="151" y="622"/>
                    </a:cxn>
                    <a:cxn ang="0">
                      <a:pos x="96" y="559"/>
                    </a:cxn>
                    <a:cxn ang="0">
                      <a:pos x="56" y="504"/>
                    </a:cxn>
                    <a:cxn ang="0">
                      <a:pos x="30" y="456"/>
                    </a:cxn>
                    <a:cxn ang="0">
                      <a:pos x="13" y="406"/>
                    </a:cxn>
                    <a:cxn ang="0">
                      <a:pos x="3" y="358"/>
                    </a:cxn>
                    <a:cxn ang="0">
                      <a:pos x="0" y="313"/>
                    </a:cxn>
                    <a:cxn ang="0">
                      <a:pos x="3" y="265"/>
                    </a:cxn>
                    <a:cxn ang="0">
                      <a:pos x="10" y="222"/>
                    </a:cxn>
                    <a:cxn ang="0">
                      <a:pos x="25" y="179"/>
                    </a:cxn>
                    <a:cxn ang="0">
                      <a:pos x="46" y="141"/>
                    </a:cxn>
                    <a:cxn ang="0">
                      <a:pos x="71" y="106"/>
                    </a:cxn>
                    <a:cxn ang="0">
                      <a:pos x="101" y="76"/>
                    </a:cxn>
                    <a:cxn ang="0">
                      <a:pos x="136" y="48"/>
                    </a:cxn>
                    <a:cxn ang="0">
                      <a:pos x="174" y="28"/>
                    </a:cxn>
                    <a:cxn ang="0">
                      <a:pos x="219" y="13"/>
                    </a:cxn>
                    <a:cxn ang="0">
                      <a:pos x="265" y="3"/>
                    </a:cxn>
                    <a:cxn ang="0">
                      <a:pos x="315" y="0"/>
                    </a:cxn>
                  </a:cxnLst>
                  <a:rect l="0" t="0" r="r" b="b"/>
                  <a:pathLst>
                    <a:path w="784" h="791">
                      <a:moveTo>
                        <a:pt x="340" y="3"/>
                      </a:moveTo>
                      <a:lnTo>
                        <a:pt x="388" y="11"/>
                      </a:lnTo>
                      <a:lnTo>
                        <a:pt x="433" y="18"/>
                      </a:lnTo>
                      <a:lnTo>
                        <a:pt x="474" y="28"/>
                      </a:lnTo>
                      <a:lnTo>
                        <a:pt x="512" y="38"/>
                      </a:lnTo>
                      <a:lnTo>
                        <a:pt x="547" y="51"/>
                      </a:lnTo>
                      <a:lnTo>
                        <a:pt x="580" y="63"/>
                      </a:lnTo>
                      <a:lnTo>
                        <a:pt x="610" y="79"/>
                      </a:lnTo>
                      <a:lnTo>
                        <a:pt x="638" y="94"/>
                      </a:lnTo>
                      <a:lnTo>
                        <a:pt x="660" y="111"/>
                      </a:lnTo>
                      <a:lnTo>
                        <a:pt x="683" y="131"/>
                      </a:lnTo>
                      <a:lnTo>
                        <a:pt x="703" y="154"/>
                      </a:lnTo>
                      <a:lnTo>
                        <a:pt x="721" y="179"/>
                      </a:lnTo>
                      <a:lnTo>
                        <a:pt x="733" y="207"/>
                      </a:lnTo>
                      <a:lnTo>
                        <a:pt x="748" y="235"/>
                      </a:lnTo>
                      <a:lnTo>
                        <a:pt x="758" y="267"/>
                      </a:lnTo>
                      <a:lnTo>
                        <a:pt x="766" y="303"/>
                      </a:lnTo>
                      <a:lnTo>
                        <a:pt x="774" y="333"/>
                      </a:lnTo>
                      <a:lnTo>
                        <a:pt x="779" y="363"/>
                      </a:lnTo>
                      <a:lnTo>
                        <a:pt x="781" y="393"/>
                      </a:lnTo>
                      <a:lnTo>
                        <a:pt x="784" y="424"/>
                      </a:lnTo>
                      <a:lnTo>
                        <a:pt x="784" y="456"/>
                      </a:lnTo>
                      <a:lnTo>
                        <a:pt x="784" y="489"/>
                      </a:lnTo>
                      <a:lnTo>
                        <a:pt x="779" y="519"/>
                      </a:lnTo>
                      <a:lnTo>
                        <a:pt x="774" y="552"/>
                      </a:lnTo>
                      <a:lnTo>
                        <a:pt x="766" y="582"/>
                      </a:lnTo>
                      <a:lnTo>
                        <a:pt x="756" y="610"/>
                      </a:lnTo>
                      <a:lnTo>
                        <a:pt x="743" y="638"/>
                      </a:lnTo>
                      <a:lnTo>
                        <a:pt x="728" y="665"/>
                      </a:lnTo>
                      <a:lnTo>
                        <a:pt x="711" y="690"/>
                      </a:lnTo>
                      <a:lnTo>
                        <a:pt x="690" y="713"/>
                      </a:lnTo>
                      <a:lnTo>
                        <a:pt x="665" y="733"/>
                      </a:lnTo>
                      <a:lnTo>
                        <a:pt x="640" y="751"/>
                      </a:lnTo>
                      <a:lnTo>
                        <a:pt x="617" y="761"/>
                      </a:lnTo>
                      <a:lnTo>
                        <a:pt x="597" y="771"/>
                      </a:lnTo>
                      <a:lnTo>
                        <a:pt x="577" y="779"/>
                      </a:lnTo>
                      <a:lnTo>
                        <a:pt x="557" y="784"/>
                      </a:lnTo>
                      <a:lnTo>
                        <a:pt x="537" y="789"/>
                      </a:lnTo>
                      <a:lnTo>
                        <a:pt x="517" y="791"/>
                      </a:lnTo>
                      <a:lnTo>
                        <a:pt x="496" y="791"/>
                      </a:lnTo>
                      <a:lnTo>
                        <a:pt x="476" y="791"/>
                      </a:lnTo>
                      <a:lnTo>
                        <a:pt x="436" y="789"/>
                      </a:lnTo>
                      <a:lnTo>
                        <a:pt x="396" y="779"/>
                      </a:lnTo>
                      <a:lnTo>
                        <a:pt x="358" y="766"/>
                      </a:lnTo>
                      <a:lnTo>
                        <a:pt x="320" y="751"/>
                      </a:lnTo>
                      <a:lnTo>
                        <a:pt x="282" y="731"/>
                      </a:lnTo>
                      <a:lnTo>
                        <a:pt x="247" y="708"/>
                      </a:lnTo>
                      <a:lnTo>
                        <a:pt x="214" y="680"/>
                      </a:lnTo>
                      <a:lnTo>
                        <a:pt x="182" y="653"/>
                      </a:lnTo>
                      <a:lnTo>
                        <a:pt x="151" y="622"/>
                      </a:lnTo>
                      <a:lnTo>
                        <a:pt x="124" y="592"/>
                      </a:lnTo>
                      <a:lnTo>
                        <a:pt x="96" y="559"/>
                      </a:lnTo>
                      <a:lnTo>
                        <a:pt x="73" y="527"/>
                      </a:lnTo>
                      <a:lnTo>
                        <a:pt x="56" y="504"/>
                      </a:lnTo>
                      <a:lnTo>
                        <a:pt x="43" y="479"/>
                      </a:lnTo>
                      <a:lnTo>
                        <a:pt x="30" y="456"/>
                      </a:lnTo>
                      <a:lnTo>
                        <a:pt x="23" y="431"/>
                      </a:lnTo>
                      <a:lnTo>
                        <a:pt x="13" y="406"/>
                      </a:lnTo>
                      <a:lnTo>
                        <a:pt x="8" y="383"/>
                      </a:lnTo>
                      <a:lnTo>
                        <a:pt x="3" y="358"/>
                      </a:lnTo>
                      <a:lnTo>
                        <a:pt x="0" y="335"/>
                      </a:lnTo>
                      <a:lnTo>
                        <a:pt x="0" y="313"/>
                      </a:lnTo>
                      <a:lnTo>
                        <a:pt x="0" y="288"/>
                      </a:lnTo>
                      <a:lnTo>
                        <a:pt x="3" y="265"/>
                      </a:lnTo>
                      <a:lnTo>
                        <a:pt x="5" y="242"/>
                      </a:lnTo>
                      <a:lnTo>
                        <a:pt x="10" y="222"/>
                      </a:lnTo>
                      <a:lnTo>
                        <a:pt x="18" y="199"/>
                      </a:lnTo>
                      <a:lnTo>
                        <a:pt x="25" y="179"/>
                      </a:lnTo>
                      <a:lnTo>
                        <a:pt x="35" y="162"/>
                      </a:lnTo>
                      <a:lnTo>
                        <a:pt x="46" y="141"/>
                      </a:lnTo>
                      <a:lnTo>
                        <a:pt x="58" y="124"/>
                      </a:lnTo>
                      <a:lnTo>
                        <a:pt x="71" y="106"/>
                      </a:lnTo>
                      <a:lnTo>
                        <a:pt x="86" y="91"/>
                      </a:lnTo>
                      <a:lnTo>
                        <a:pt x="101" y="76"/>
                      </a:lnTo>
                      <a:lnTo>
                        <a:pt x="119" y="61"/>
                      </a:lnTo>
                      <a:lnTo>
                        <a:pt x="136" y="48"/>
                      </a:lnTo>
                      <a:lnTo>
                        <a:pt x="154" y="38"/>
                      </a:lnTo>
                      <a:lnTo>
                        <a:pt x="174" y="28"/>
                      </a:lnTo>
                      <a:lnTo>
                        <a:pt x="197" y="21"/>
                      </a:lnTo>
                      <a:lnTo>
                        <a:pt x="219" y="13"/>
                      </a:lnTo>
                      <a:lnTo>
                        <a:pt x="242" y="8"/>
                      </a:lnTo>
                      <a:lnTo>
                        <a:pt x="265" y="3"/>
                      </a:lnTo>
                      <a:lnTo>
                        <a:pt x="290" y="0"/>
                      </a:lnTo>
                      <a:lnTo>
                        <a:pt x="315" y="0"/>
                      </a:lnTo>
                      <a:lnTo>
                        <a:pt x="340" y="3"/>
                      </a:lnTo>
                    </a:path>
                  </a:pathLst>
                </a:custGeom>
                <a:grpFill/>
                <a:ln w="12700">
                  <a:solidFill>
                    <a:schemeClr val="tx2"/>
                  </a:solidFill>
                  <a:prstDash val="solid"/>
                  <a:round/>
                  <a:headEnd/>
                  <a:tailEnd/>
                </a:ln>
              </p:spPr>
              <p:txBody>
                <a:bodyPr/>
                <a:lstStyle/>
                <a:p>
                  <a:endParaRPr lang="el-GR"/>
                </a:p>
              </p:txBody>
            </p:sp>
            <p:sp>
              <p:nvSpPr>
                <p:cNvPr id="242" name="Freeform 24"/>
                <p:cNvSpPr>
                  <a:spLocks/>
                </p:cNvSpPr>
                <p:nvPr/>
              </p:nvSpPr>
              <p:spPr bwMode="auto">
                <a:xfrm>
                  <a:off x="4242" y="2347"/>
                  <a:ext cx="267" cy="363"/>
                </a:xfrm>
                <a:custGeom>
                  <a:avLst/>
                  <a:gdLst/>
                  <a:ahLst/>
                  <a:cxnLst>
                    <a:cxn ang="0">
                      <a:pos x="267" y="0"/>
                    </a:cxn>
                    <a:cxn ang="0">
                      <a:pos x="204" y="10"/>
                    </a:cxn>
                    <a:cxn ang="0">
                      <a:pos x="151" y="23"/>
                    </a:cxn>
                    <a:cxn ang="0">
                      <a:pos x="128" y="28"/>
                    </a:cxn>
                    <a:cxn ang="0">
                      <a:pos x="108" y="35"/>
                    </a:cxn>
                    <a:cxn ang="0">
                      <a:pos x="91" y="43"/>
                    </a:cxn>
                    <a:cxn ang="0">
                      <a:pos x="73" y="53"/>
                    </a:cxn>
                    <a:cxn ang="0">
                      <a:pos x="58" y="61"/>
                    </a:cxn>
                    <a:cxn ang="0">
                      <a:pos x="45" y="71"/>
                    </a:cxn>
                    <a:cxn ang="0">
                      <a:pos x="35" y="81"/>
                    </a:cxn>
                    <a:cxn ang="0">
                      <a:pos x="28" y="91"/>
                    </a:cxn>
                    <a:cxn ang="0">
                      <a:pos x="20" y="101"/>
                    </a:cxn>
                    <a:cxn ang="0">
                      <a:pos x="12" y="113"/>
                    </a:cxn>
                    <a:cxn ang="0">
                      <a:pos x="7" y="123"/>
                    </a:cxn>
                    <a:cxn ang="0">
                      <a:pos x="5" y="136"/>
                    </a:cxn>
                    <a:cxn ang="0">
                      <a:pos x="0" y="161"/>
                    </a:cxn>
                    <a:cxn ang="0">
                      <a:pos x="0" y="189"/>
                    </a:cxn>
                    <a:cxn ang="0">
                      <a:pos x="2" y="214"/>
                    </a:cxn>
                    <a:cxn ang="0">
                      <a:pos x="5" y="244"/>
                    </a:cxn>
                    <a:cxn ang="0">
                      <a:pos x="15" y="302"/>
                    </a:cxn>
                    <a:cxn ang="0">
                      <a:pos x="20" y="363"/>
                    </a:cxn>
                  </a:cxnLst>
                  <a:rect l="0" t="0" r="r" b="b"/>
                  <a:pathLst>
                    <a:path w="267" h="363">
                      <a:moveTo>
                        <a:pt x="267" y="0"/>
                      </a:moveTo>
                      <a:lnTo>
                        <a:pt x="204" y="10"/>
                      </a:lnTo>
                      <a:lnTo>
                        <a:pt x="151" y="23"/>
                      </a:lnTo>
                      <a:lnTo>
                        <a:pt x="128" y="28"/>
                      </a:lnTo>
                      <a:lnTo>
                        <a:pt x="108" y="35"/>
                      </a:lnTo>
                      <a:lnTo>
                        <a:pt x="91" y="43"/>
                      </a:lnTo>
                      <a:lnTo>
                        <a:pt x="73" y="53"/>
                      </a:lnTo>
                      <a:lnTo>
                        <a:pt x="58" y="61"/>
                      </a:lnTo>
                      <a:lnTo>
                        <a:pt x="45" y="71"/>
                      </a:lnTo>
                      <a:lnTo>
                        <a:pt x="35" y="81"/>
                      </a:lnTo>
                      <a:lnTo>
                        <a:pt x="28" y="91"/>
                      </a:lnTo>
                      <a:lnTo>
                        <a:pt x="20" y="101"/>
                      </a:lnTo>
                      <a:lnTo>
                        <a:pt x="12" y="113"/>
                      </a:lnTo>
                      <a:lnTo>
                        <a:pt x="7" y="123"/>
                      </a:lnTo>
                      <a:lnTo>
                        <a:pt x="5" y="136"/>
                      </a:lnTo>
                      <a:lnTo>
                        <a:pt x="0" y="161"/>
                      </a:lnTo>
                      <a:lnTo>
                        <a:pt x="0" y="189"/>
                      </a:lnTo>
                      <a:lnTo>
                        <a:pt x="2" y="214"/>
                      </a:lnTo>
                      <a:lnTo>
                        <a:pt x="5" y="244"/>
                      </a:lnTo>
                      <a:lnTo>
                        <a:pt x="15" y="302"/>
                      </a:lnTo>
                      <a:lnTo>
                        <a:pt x="20" y="363"/>
                      </a:lnTo>
                    </a:path>
                  </a:pathLst>
                </a:custGeom>
                <a:grpFill/>
                <a:ln w="12700">
                  <a:solidFill>
                    <a:schemeClr val="tx2"/>
                  </a:solidFill>
                  <a:prstDash val="solid"/>
                  <a:round/>
                  <a:headEnd/>
                  <a:tailEnd/>
                </a:ln>
              </p:spPr>
              <p:txBody>
                <a:bodyPr/>
                <a:lstStyle/>
                <a:p>
                  <a:endParaRPr lang="el-GR"/>
                </a:p>
              </p:txBody>
            </p:sp>
            <p:sp>
              <p:nvSpPr>
                <p:cNvPr id="243" name="Freeform 25"/>
                <p:cNvSpPr>
                  <a:spLocks/>
                </p:cNvSpPr>
                <p:nvPr/>
              </p:nvSpPr>
              <p:spPr bwMode="auto">
                <a:xfrm>
                  <a:off x="4111" y="2246"/>
                  <a:ext cx="257" cy="396"/>
                </a:xfrm>
                <a:custGeom>
                  <a:avLst/>
                  <a:gdLst/>
                  <a:ahLst/>
                  <a:cxnLst>
                    <a:cxn ang="0">
                      <a:pos x="237" y="0"/>
                    </a:cxn>
                    <a:cxn ang="0">
                      <a:pos x="244" y="33"/>
                    </a:cxn>
                    <a:cxn ang="0">
                      <a:pos x="254" y="68"/>
                    </a:cxn>
                    <a:cxn ang="0">
                      <a:pos x="257" y="78"/>
                    </a:cxn>
                    <a:cxn ang="0">
                      <a:pos x="257" y="86"/>
                    </a:cxn>
                    <a:cxn ang="0">
                      <a:pos x="257" y="94"/>
                    </a:cxn>
                    <a:cxn ang="0">
                      <a:pos x="254" y="104"/>
                    </a:cxn>
                    <a:cxn ang="0">
                      <a:pos x="249" y="111"/>
                    </a:cxn>
                    <a:cxn ang="0">
                      <a:pos x="244" y="119"/>
                    </a:cxn>
                    <a:cxn ang="0">
                      <a:pos x="234" y="129"/>
                    </a:cxn>
                    <a:cxn ang="0">
                      <a:pos x="224" y="136"/>
                    </a:cxn>
                    <a:cxn ang="0">
                      <a:pos x="201" y="151"/>
                    </a:cxn>
                    <a:cxn ang="0">
                      <a:pos x="181" y="169"/>
                    </a:cxn>
                    <a:cxn ang="0">
                      <a:pos x="166" y="187"/>
                    </a:cxn>
                    <a:cxn ang="0">
                      <a:pos x="153" y="207"/>
                    </a:cxn>
                    <a:cxn ang="0">
                      <a:pos x="143" y="232"/>
                    </a:cxn>
                    <a:cxn ang="0">
                      <a:pos x="136" y="257"/>
                    </a:cxn>
                    <a:cxn ang="0">
                      <a:pos x="131" y="290"/>
                    </a:cxn>
                    <a:cxn ang="0">
                      <a:pos x="128" y="325"/>
                    </a:cxn>
                    <a:cxn ang="0">
                      <a:pos x="126" y="335"/>
                    </a:cxn>
                    <a:cxn ang="0">
                      <a:pos x="123" y="345"/>
                    </a:cxn>
                    <a:cxn ang="0">
                      <a:pos x="118" y="350"/>
                    </a:cxn>
                    <a:cxn ang="0">
                      <a:pos x="113" y="358"/>
                    </a:cxn>
                    <a:cxn ang="0">
                      <a:pos x="98" y="365"/>
                    </a:cxn>
                    <a:cxn ang="0">
                      <a:pos x="80" y="373"/>
                    </a:cxn>
                    <a:cxn ang="0">
                      <a:pos x="38" y="383"/>
                    </a:cxn>
                    <a:cxn ang="0">
                      <a:pos x="0" y="396"/>
                    </a:cxn>
                  </a:cxnLst>
                  <a:rect l="0" t="0" r="r" b="b"/>
                  <a:pathLst>
                    <a:path w="257" h="396">
                      <a:moveTo>
                        <a:pt x="237" y="0"/>
                      </a:moveTo>
                      <a:lnTo>
                        <a:pt x="244" y="33"/>
                      </a:lnTo>
                      <a:lnTo>
                        <a:pt x="254" y="68"/>
                      </a:lnTo>
                      <a:lnTo>
                        <a:pt x="257" y="78"/>
                      </a:lnTo>
                      <a:lnTo>
                        <a:pt x="257" y="86"/>
                      </a:lnTo>
                      <a:lnTo>
                        <a:pt x="257" y="94"/>
                      </a:lnTo>
                      <a:lnTo>
                        <a:pt x="254" y="104"/>
                      </a:lnTo>
                      <a:lnTo>
                        <a:pt x="249" y="111"/>
                      </a:lnTo>
                      <a:lnTo>
                        <a:pt x="244" y="119"/>
                      </a:lnTo>
                      <a:lnTo>
                        <a:pt x="234" y="129"/>
                      </a:lnTo>
                      <a:lnTo>
                        <a:pt x="224" y="136"/>
                      </a:lnTo>
                      <a:lnTo>
                        <a:pt x="201" y="151"/>
                      </a:lnTo>
                      <a:lnTo>
                        <a:pt x="181" y="169"/>
                      </a:lnTo>
                      <a:lnTo>
                        <a:pt x="166" y="187"/>
                      </a:lnTo>
                      <a:lnTo>
                        <a:pt x="153" y="207"/>
                      </a:lnTo>
                      <a:lnTo>
                        <a:pt x="143" y="232"/>
                      </a:lnTo>
                      <a:lnTo>
                        <a:pt x="136" y="257"/>
                      </a:lnTo>
                      <a:lnTo>
                        <a:pt x="131" y="290"/>
                      </a:lnTo>
                      <a:lnTo>
                        <a:pt x="128" y="325"/>
                      </a:lnTo>
                      <a:lnTo>
                        <a:pt x="126" y="335"/>
                      </a:lnTo>
                      <a:lnTo>
                        <a:pt x="123" y="345"/>
                      </a:lnTo>
                      <a:lnTo>
                        <a:pt x="118" y="350"/>
                      </a:lnTo>
                      <a:lnTo>
                        <a:pt x="113" y="358"/>
                      </a:lnTo>
                      <a:lnTo>
                        <a:pt x="98" y="365"/>
                      </a:lnTo>
                      <a:lnTo>
                        <a:pt x="80" y="373"/>
                      </a:lnTo>
                      <a:lnTo>
                        <a:pt x="38" y="383"/>
                      </a:lnTo>
                      <a:lnTo>
                        <a:pt x="0" y="396"/>
                      </a:lnTo>
                    </a:path>
                  </a:pathLst>
                </a:custGeom>
                <a:grpFill/>
                <a:ln w="12700">
                  <a:solidFill>
                    <a:schemeClr val="tx2"/>
                  </a:solidFill>
                  <a:prstDash val="solid"/>
                  <a:round/>
                  <a:headEnd/>
                  <a:tailEnd/>
                </a:ln>
              </p:spPr>
              <p:txBody>
                <a:bodyPr/>
                <a:lstStyle/>
                <a:p>
                  <a:endParaRPr lang="el-GR"/>
                </a:p>
              </p:txBody>
            </p:sp>
          </p:grpSp>
          <p:grpSp>
            <p:nvGrpSpPr>
              <p:cNvPr id="8" name="Group 26"/>
              <p:cNvGrpSpPr>
                <a:grpSpLocks/>
              </p:cNvGrpSpPr>
              <p:nvPr/>
            </p:nvGrpSpPr>
            <p:grpSpPr bwMode="auto">
              <a:xfrm rot="21540000" flipV="1">
                <a:off x="3704750" y="1386797"/>
                <a:ext cx="383456" cy="373275"/>
                <a:chOff x="1017" y="2259"/>
                <a:chExt cx="794" cy="773"/>
              </a:xfrm>
              <a:grpFill/>
            </p:grpSpPr>
            <p:sp>
              <p:nvSpPr>
                <p:cNvPr id="245" name="Freeform 27"/>
                <p:cNvSpPr>
                  <a:spLocks/>
                </p:cNvSpPr>
                <p:nvPr/>
              </p:nvSpPr>
              <p:spPr bwMode="auto">
                <a:xfrm>
                  <a:off x="1017" y="2259"/>
                  <a:ext cx="794" cy="773"/>
                </a:xfrm>
                <a:custGeom>
                  <a:avLst/>
                  <a:gdLst/>
                  <a:ahLst/>
                  <a:cxnLst>
                    <a:cxn ang="0">
                      <a:pos x="733" y="519"/>
                    </a:cxn>
                    <a:cxn ang="0">
                      <a:pos x="688" y="592"/>
                    </a:cxn>
                    <a:cxn ang="0">
                      <a:pos x="638" y="652"/>
                    </a:cxn>
                    <a:cxn ang="0">
                      <a:pos x="590" y="700"/>
                    </a:cxn>
                    <a:cxn ang="0">
                      <a:pos x="537" y="735"/>
                    </a:cxn>
                    <a:cxn ang="0">
                      <a:pos x="481" y="758"/>
                    </a:cxn>
                    <a:cxn ang="0">
                      <a:pos x="421" y="771"/>
                    </a:cxn>
                    <a:cxn ang="0">
                      <a:pos x="353" y="771"/>
                    </a:cxn>
                    <a:cxn ang="0">
                      <a:pos x="290" y="760"/>
                    </a:cxn>
                    <a:cxn ang="0">
                      <a:pos x="235" y="745"/>
                    </a:cxn>
                    <a:cxn ang="0">
                      <a:pos x="182" y="723"/>
                    </a:cxn>
                    <a:cxn ang="0">
                      <a:pos x="134" y="692"/>
                    </a:cxn>
                    <a:cxn ang="0">
                      <a:pos x="94" y="657"/>
                    </a:cxn>
                    <a:cxn ang="0">
                      <a:pos x="58" y="612"/>
                    </a:cxn>
                    <a:cxn ang="0">
                      <a:pos x="31" y="562"/>
                    </a:cxn>
                    <a:cxn ang="0">
                      <a:pos x="10" y="501"/>
                    </a:cxn>
                    <a:cxn ang="0">
                      <a:pos x="0" y="423"/>
                    </a:cxn>
                    <a:cxn ang="0">
                      <a:pos x="5" y="340"/>
                    </a:cxn>
                    <a:cxn ang="0">
                      <a:pos x="28" y="264"/>
                    </a:cxn>
                    <a:cxn ang="0">
                      <a:pos x="66" y="196"/>
                    </a:cxn>
                    <a:cxn ang="0">
                      <a:pos x="116" y="138"/>
                    </a:cxn>
                    <a:cxn ang="0">
                      <a:pos x="177" y="91"/>
                    </a:cxn>
                    <a:cxn ang="0">
                      <a:pos x="245" y="53"/>
                    </a:cxn>
                    <a:cxn ang="0">
                      <a:pos x="318" y="23"/>
                    </a:cxn>
                    <a:cxn ang="0">
                      <a:pos x="386" y="5"/>
                    </a:cxn>
                    <a:cxn ang="0">
                      <a:pos x="439" y="0"/>
                    </a:cxn>
                    <a:cxn ang="0">
                      <a:pos x="492" y="2"/>
                    </a:cxn>
                    <a:cxn ang="0">
                      <a:pos x="539" y="10"/>
                    </a:cxn>
                    <a:cxn ang="0">
                      <a:pos x="585" y="25"/>
                    </a:cxn>
                    <a:cxn ang="0">
                      <a:pos x="628" y="48"/>
                    </a:cxn>
                    <a:cxn ang="0">
                      <a:pos x="668" y="73"/>
                    </a:cxn>
                    <a:cxn ang="0">
                      <a:pos x="701" y="103"/>
                    </a:cxn>
                    <a:cxn ang="0">
                      <a:pos x="731" y="138"/>
                    </a:cxn>
                    <a:cxn ang="0">
                      <a:pos x="756" y="176"/>
                    </a:cxn>
                    <a:cxn ang="0">
                      <a:pos x="774" y="219"/>
                    </a:cxn>
                    <a:cxn ang="0">
                      <a:pos x="786" y="262"/>
                    </a:cxn>
                    <a:cxn ang="0">
                      <a:pos x="794" y="310"/>
                    </a:cxn>
                    <a:cxn ang="0">
                      <a:pos x="794" y="355"/>
                    </a:cxn>
                    <a:cxn ang="0">
                      <a:pos x="784" y="403"/>
                    </a:cxn>
                    <a:cxn ang="0">
                      <a:pos x="769" y="451"/>
                    </a:cxn>
                  </a:cxnLst>
                  <a:rect l="0" t="0" r="r" b="b"/>
                  <a:pathLst>
                    <a:path w="794" h="773">
                      <a:moveTo>
                        <a:pt x="759" y="476"/>
                      </a:moveTo>
                      <a:lnTo>
                        <a:pt x="733" y="519"/>
                      </a:lnTo>
                      <a:lnTo>
                        <a:pt x="711" y="556"/>
                      </a:lnTo>
                      <a:lnTo>
                        <a:pt x="688" y="592"/>
                      </a:lnTo>
                      <a:lnTo>
                        <a:pt x="663" y="624"/>
                      </a:lnTo>
                      <a:lnTo>
                        <a:pt x="638" y="652"/>
                      </a:lnTo>
                      <a:lnTo>
                        <a:pt x="615" y="677"/>
                      </a:lnTo>
                      <a:lnTo>
                        <a:pt x="590" y="700"/>
                      </a:lnTo>
                      <a:lnTo>
                        <a:pt x="565" y="720"/>
                      </a:lnTo>
                      <a:lnTo>
                        <a:pt x="537" y="735"/>
                      </a:lnTo>
                      <a:lnTo>
                        <a:pt x="509" y="748"/>
                      </a:lnTo>
                      <a:lnTo>
                        <a:pt x="481" y="758"/>
                      </a:lnTo>
                      <a:lnTo>
                        <a:pt x="451" y="765"/>
                      </a:lnTo>
                      <a:lnTo>
                        <a:pt x="421" y="771"/>
                      </a:lnTo>
                      <a:lnTo>
                        <a:pt x="388" y="773"/>
                      </a:lnTo>
                      <a:lnTo>
                        <a:pt x="353" y="771"/>
                      </a:lnTo>
                      <a:lnTo>
                        <a:pt x="318" y="765"/>
                      </a:lnTo>
                      <a:lnTo>
                        <a:pt x="290" y="760"/>
                      </a:lnTo>
                      <a:lnTo>
                        <a:pt x="262" y="755"/>
                      </a:lnTo>
                      <a:lnTo>
                        <a:pt x="235" y="745"/>
                      </a:lnTo>
                      <a:lnTo>
                        <a:pt x="207" y="735"/>
                      </a:lnTo>
                      <a:lnTo>
                        <a:pt x="182" y="723"/>
                      </a:lnTo>
                      <a:lnTo>
                        <a:pt x="159" y="710"/>
                      </a:lnTo>
                      <a:lnTo>
                        <a:pt x="134" y="692"/>
                      </a:lnTo>
                      <a:lnTo>
                        <a:pt x="114" y="675"/>
                      </a:lnTo>
                      <a:lnTo>
                        <a:pt x="94" y="657"/>
                      </a:lnTo>
                      <a:lnTo>
                        <a:pt x="73" y="635"/>
                      </a:lnTo>
                      <a:lnTo>
                        <a:pt x="58" y="612"/>
                      </a:lnTo>
                      <a:lnTo>
                        <a:pt x="43" y="587"/>
                      </a:lnTo>
                      <a:lnTo>
                        <a:pt x="31" y="562"/>
                      </a:lnTo>
                      <a:lnTo>
                        <a:pt x="18" y="531"/>
                      </a:lnTo>
                      <a:lnTo>
                        <a:pt x="10" y="501"/>
                      </a:lnTo>
                      <a:lnTo>
                        <a:pt x="5" y="468"/>
                      </a:lnTo>
                      <a:lnTo>
                        <a:pt x="0" y="423"/>
                      </a:lnTo>
                      <a:lnTo>
                        <a:pt x="0" y="380"/>
                      </a:lnTo>
                      <a:lnTo>
                        <a:pt x="5" y="340"/>
                      </a:lnTo>
                      <a:lnTo>
                        <a:pt x="15" y="300"/>
                      </a:lnTo>
                      <a:lnTo>
                        <a:pt x="28" y="264"/>
                      </a:lnTo>
                      <a:lnTo>
                        <a:pt x="46" y="229"/>
                      </a:lnTo>
                      <a:lnTo>
                        <a:pt x="66" y="196"/>
                      </a:lnTo>
                      <a:lnTo>
                        <a:pt x="89" y="166"/>
                      </a:lnTo>
                      <a:lnTo>
                        <a:pt x="116" y="138"/>
                      </a:lnTo>
                      <a:lnTo>
                        <a:pt x="144" y="113"/>
                      </a:lnTo>
                      <a:lnTo>
                        <a:pt x="177" y="91"/>
                      </a:lnTo>
                      <a:lnTo>
                        <a:pt x="209" y="70"/>
                      </a:lnTo>
                      <a:lnTo>
                        <a:pt x="245" y="53"/>
                      </a:lnTo>
                      <a:lnTo>
                        <a:pt x="280" y="35"/>
                      </a:lnTo>
                      <a:lnTo>
                        <a:pt x="318" y="23"/>
                      </a:lnTo>
                      <a:lnTo>
                        <a:pt x="358" y="13"/>
                      </a:lnTo>
                      <a:lnTo>
                        <a:pt x="386" y="5"/>
                      </a:lnTo>
                      <a:lnTo>
                        <a:pt x="411" y="2"/>
                      </a:lnTo>
                      <a:lnTo>
                        <a:pt x="439" y="0"/>
                      </a:lnTo>
                      <a:lnTo>
                        <a:pt x="466" y="0"/>
                      </a:lnTo>
                      <a:lnTo>
                        <a:pt x="492" y="2"/>
                      </a:lnTo>
                      <a:lnTo>
                        <a:pt x="517" y="5"/>
                      </a:lnTo>
                      <a:lnTo>
                        <a:pt x="539" y="10"/>
                      </a:lnTo>
                      <a:lnTo>
                        <a:pt x="562" y="18"/>
                      </a:lnTo>
                      <a:lnTo>
                        <a:pt x="585" y="25"/>
                      </a:lnTo>
                      <a:lnTo>
                        <a:pt x="607" y="35"/>
                      </a:lnTo>
                      <a:lnTo>
                        <a:pt x="628" y="48"/>
                      </a:lnTo>
                      <a:lnTo>
                        <a:pt x="648" y="60"/>
                      </a:lnTo>
                      <a:lnTo>
                        <a:pt x="668" y="73"/>
                      </a:lnTo>
                      <a:lnTo>
                        <a:pt x="686" y="88"/>
                      </a:lnTo>
                      <a:lnTo>
                        <a:pt x="701" y="103"/>
                      </a:lnTo>
                      <a:lnTo>
                        <a:pt x="716" y="121"/>
                      </a:lnTo>
                      <a:lnTo>
                        <a:pt x="731" y="138"/>
                      </a:lnTo>
                      <a:lnTo>
                        <a:pt x="743" y="159"/>
                      </a:lnTo>
                      <a:lnTo>
                        <a:pt x="756" y="176"/>
                      </a:lnTo>
                      <a:lnTo>
                        <a:pt x="766" y="199"/>
                      </a:lnTo>
                      <a:lnTo>
                        <a:pt x="774" y="219"/>
                      </a:lnTo>
                      <a:lnTo>
                        <a:pt x="781" y="242"/>
                      </a:lnTo>
                      <a:lnTo>
                        <a:pt x="786" y="262"/>
                      </a:lnTo>
                      <a:lnTo>
                        <a:pt x="791" y="285"/>
                      </a:lnTo>
                      <a:lnTo>
                        <a:pt x="794" y="310"/>
                      </a:lnTo>
                      <a:lnTo>
                        <a:pt x="794" y="332"/>
                      </a:lnTo>
                      <a:lnTo>
                        <a:pt x="794" y="355"/>
                      </a:lnTo>
                      <a:lnTo>
                        <a:pt x="789" y="380"/>
                      </a:lnTo>
                      <a:lnTo>
                        <a:pt x="784" y="403"/>
                      </a:lnTo>
                      <a:lnTo>
                        <a:pt x="779" y="428"/>
                      </a:lnTo>
                      <a:lnTo>
                        <a:pt x="769" y="451"/>
                      </a:lnTo>
                      <a:lnTo>
                        <a:pt x="759" y="476"/>
                      </a:lnTo>
                      <a:close/>
                    </a:path>
                  </a:pathLst>
                </a:custGeom>
                <a:grpFill/>
                <a:ln w="12700">
                  <a:solidFill>
                    <a:schemeClr val="tx2"/>
                  </a:solidFill>
                  <a:prstDash val="solid"/>
                  <a:round/>
                  <a:headEnd/>
                  <a:tailEnd/>
                </a:ln>
              </p:spPr>
              <p:txBody>
                <a:bodyPr/>
                <a:lstStyle/>
                <a:p>
                  <a:endParaRPr lang="el-GR"/>
                </a:p>
              </p:txBody>
            </p:sp>
            <p:sp>
              <p:nvSpPr>
                <p:cNvPr id="246" name="Freeform 28"/>
                <p:cNvSpPr>
                  <a:spLocks/>
                </p:cNvSpPr>
                <p:nvPr/>
              </p:nvSpPr>
              <p:spPr bwMode="auto">
                <a:xfrm>
                  <a:off x="1234" y="2463"/>
                  <a:ext cx="275" cy="358"/>
                </a:xfrm>
                <a:custGeom>
                  <a:avLst/>
                  <a:gdLst/>
                  <a:ahLst/>
                  <a:cxnLst>
                    <a:cxn ang="0">
                      <a:pos x="249" y="358"/>
                    </a:cxn>
                    <a:cxn ang="0">
                      <a:pos x="262" y="297"/>
                    </a:cxn>
                    <a:cxn ang="0">
                      <a:pos x="272" y="242"/>
                    </a:cxn>
                    <a:cxn ang="0">
                      <a:pos x="272" y="219"/>
                    </a:cxn>
                    <a:cxn ang="0">
                      <a:pos x="275" y="196"/>
                    </a:cxn>
                    <a:cxn ang="0">
                      <a:pos x="272" y="176"/>
                    </a:cxn>
                    <a:cxn ang="0">
                      <a:pos x="270" y="159"/>
                    </a:cxn>
                    <a:cxn ang="0">
                      <a:pos x="267" y="143"/>
                    </a:cxn>
                    <a:cxn ang="0">
                      <a:pos x="262" y="128"/>
                    </a:cxn>
                    <a:cxn ang="0">
                      <a:pos x="257" y="113"/>
                    </a:cxn>
                    <a:cxn ang="0">
                      <a:pos x="252" y="101"/>
                    </a:cxn>
                    <a:cxn ang="0">
                      <a:pos x="244" y="91"/>
                    </a:cxn>
                    <a:cxn ang="0">
                      <a:pos x="237" y="81"/>
                    </a:cxn>
                    <a:cxn ang="0">
                      <a:pos x="227" y="73"/>
                    </a:cxn>
                    <a:cxn ang="0">
                      <a:pos x="217" y="65"/>
                    </a:cxn>
                    <a:cxn ang="0">
                      <a:pos x="194" y="50"/>
                    </a:cxn>
                    <a:cxn ang="0">
                      <a:pos x="171" y="40"/>
                    </a:cxn>
                    <a:cxn ang="0">
                      <a:pos x="144" y="33"/>
                    </a:cxn>
                    <a:cxn ang="0">
                      <a:pos x="116" y="28"/>
                    </a:cxn>
                    <a:cxn ang="0">
                      <a:pos x="58" y="15"/>
                    </a:cxn>
                    <a:cxn ang="0">
                      <a:pos x="0" y="0"/>
                    </a:cxn>
                  </a:cxnLst>
                  <a:rect l="0" t="0" r="r" b="b"/>
                  <a:pathLst>
                    <a:path w="275" h="358">
                      <a:moveTo>
                        <a:pt x="249" y="358"/>
                      </a:moveTo>
                      <a:lnTo>
                        <a:pt x="262" y="297"/>
                      </a:lnTo>
                      <a:lnTo>
                        <a:pt x="272" y="242"/>
                      </a:lnTo>
                      <a:lnTo>
                        <a:pt x="272" y="219"/>
                      </a:lnTo>
                      <a:lnTo>
                        <a:pt x="275" y="196"/>
                      </a:lnTo>
                      <a:lnTo>
                        <a:pt x="272" y="176"/>
                      </a:lnTo>
                      <a:lnTo>
                        <a:pt x="270" y="159"/>
                      </a:lnTo>
                      <a:lnTo>
                        <a:pt x="267" y="143"/>
                      </a:lnTo>
                      <a:lnTo>
                        <a:pt x="262" y="128"/>
                      </a:lnTo>
                      <a:lnTo>
                        <a:pt x="257" y="113"/>
                      </a:lnTo>
                      <a:lnTo>
                        <a:pt x="252" y="101"/>
                      </a:lnTo>
                      <a:lnTo>
                        <a:pt x="244" y="91"/>
                      </a:lnTo>
                      <a:lnTo>
                        <a:pt x="237" y="81"/>
                      </a:lnTo>
                      <a:lnTo>
                        <a:pt x="227" y="73"/>
                      </a:lnTo>
                      <a:lnTo>
                        <a:pt x="217" y="65"/>
                      </a:lnTo>
                      <a:lnTo>
                        <a:pt x="194" y="50"/>
                      </a:lnTo>
                      <a:lnTo>
                        <a:pt x="171" y="40"/>
                      </a:lnTo>
                      <a:lnTo>
                        <a:pt x="144" y="33"/>
                      </a:lnTo>
                      <a:lnTo>
                        <a:pt x="116" y="28"/>
                      </a:lnTo>
                      <a:lnTo>
                        <a:pt x="58" y="15"/>
                      </a:lnTo>
                      <a:lnTo>
                        <a:pt x="0" y="0"/>
                      </a:lnTo>
                    </a:path>
                  </a:pathLst>
                </a:custGeom>
                <a:grpFill/>
                <a:ln w="12700">
                  <a:solidFill>
                    <a:schemeClr val="tx2"/>
                  </a:solidFill>
                  <a:prstDash val="solid"/>
                  <a:round/>
                  <a:headEnd/>
                  <a:tailEnd/>
                </a:ln>
              </p:spPr>
              <p:txBody>
                <a:bodyPr/>
                <a:lstStyle/>
                <a:p>
                  <a:endParaRPr lang="el-GR"/>
                </a:p>
              </p:txBody>
            </p:sp>
            <p:sp>
              <p:nvSpPr>
                <p:cNvPr id="247" name="Freeform 29"/>
                <p:cNvSpPr>
                  <a:spLocks/>
                </p:cNvSpPr>
                <p:nvPr/>
              </p:nvSpPr>
              <p:spPr bwMode="auto">
                <a:xfrm>
                  <a:off x="1342" y="2345"/>
                  <a:ext cx="295" cy="362"/>
                </a:xfrm>
                <a:custGeom>
                  <a:avLst/>
                  <a:gdLst/>
                  <a:ahLst/>
                  <a:cxnLst>
                    <a:cxn ang="0">
                      <a:pos x="295" y="362"/>
                    </a:cxn>
                    <a:cxn ang="0">
                      <a:pos x="260" y="357"/>
                    </a:cxn>
                    <a:cxn ang="0">
                      <a:pos x="225" y="355"/>
                    </a:cxn>
                    <a:cxn ang="0">
                      <a:pos x="214" y="352"/>
                    </a:cxn>
                    <a:cxn ang="0">
                      <a:pos x="207" y="350"/>
                    </a:cxn>
                    <a:cxn ang="0">
                      <a:pos x="199" y="347"/>
                    </a:cxn>
                    <a:cxn ang="0">
                      <a:pos x="192" y="342"/>
                    </a:cxn>
                    <a:cxn ang="0">
                      <a:pos x="184" y="334"/>
                    </a:cxn>
                    <a:cxn ang="0">
                      <a:pos x="179" y="327"/>
                    </a:cxn>
                    <a:cxn ang="0">
                      <a:pos x="177" y="314"/>
                    </a:cxn>
                    <a:cxn ang="0">
                      <a:pos x="172" y="302"/>
                    </a:cxn>
                    <a:cxn ang="0">
                      <a:pos x="167" y="274"/>
                    </a:cxn>
                    <a:cxn ang="0">
                      <a:pos x="156" y="251"/>
                    </a:cxn>
                    <a:cxn ang="0">
                      <a:pos x="146" y="229"/>
                    </a:cxn>
                    <a:cxn ang="0">
                      <a:pos x="131" y="211"/>
                    </a:cxn>
                    <a:cxn ang="0">
                      <a:pos x="111" y="191"/>
                    </a:cxn>
                    <a:cxn ang="0">
                      <a:pos x="88" y="176"/>
                    </a:cxn>
                    <a:cxn ang="0">
                      <a:pos x="61" y="158"/>
                    </a:cxn>
                    <a:cxn ang="0">
                      <a:pos x="28" y="143"/>
                    </a:cxn>
                    <a:cxn ang="0">
                      <a:pos x="20" y="138"/>
                    </a:cxn>
                    <a:cxn ang="0">
                      <a:pos x="13" y="133"/>
                    </a:cxn>
                    <a:cxn ang="0">
                      <a:pos x="8" y="125"/>
                    </a:cxn>
                    <a:cxn ang="0">
                      <a:pos x="5" y="118"/>
                    </a:cxn>
                    <a:cxn ang="0">
                      <a:pos x="0" y="100"/>
                    </a:cxn>
                    <a:cxn ang="0">
                      <a:pos x="3" y="83"/>
                    </a:cxn>
                    <a:cxn ang="0">
                      <a:pos x="8" y="40"/>
                    </a:cxn>
                    <a:cxn ang="0">
                      <a:pos x="8" y="0"/>
                    </a:cxn>
                  </a:cxnLst>
                  <a:rect l="0" t="0" r="r" b="b"/>
                  <a:pathLst>
                    <a:path w="295" h="362">
                      <a:moveTo>
                        <a:pt x="295" y="362"/>
                      </a:moveTo>
                      <a:lnTo>
                        <a:pt x="260" y="357"/>
                      </a:lnTo>
                      <a:lnTo>
                        <a:pt x="225" y="355"/>
                      </a:lnTo>
                      <a:lnTo>
                        <a:pt x="214" y="352"/>
                      </a:lnTo>
                      <a:lnTo>
                        <a:pt x="207" y="350"/>
                      </a:lnTo>
                      <a:lnTo>
                        <a:pt x="199" y="347"/>
                      </a:lnTo>
                      <a:lnTo>
                        <a:pt x="192" y="342"/>
                      </a:lnTo>
                      <a:lnTo>
                        <a:pt x="184" y="334"/>
                      </a:lnTo>
                      <a:lnTo>
                        <a:pt x="179" y="327"/>
                      </a:lnTo>
                      <a:lnTo>
                        <a:pt x="177" y="314"/>
                      </a:lnTo>
                      <a:lnTo>
                        <a:pt x="172" y="302"/>
                      </a:lnTo>
                      <a:lnTo>
                        <a:pt x="167" y="274"/>
                      </a:lnTo>
                      <a:lnTo>
                        <a:pt x="156" y="251"/>
                      </a:lnTo>
                      <a:lnTo>
                        <a:pt x="146" y="229"/>
                      </a:lnTo>
                      <a:lnTo>
                        <a:pt x="131" y="211"/>
                      </a:lnTo>
                      <a:lnTo>
                        <a:pt x="111" y="191"/>
                      </a:lnTo>
                      <a:lnTo>
                        <a:pt x="88" y="176"/>
                      </a:lnTo>
                      <a:lnTo>
                        <a:pt x="61" y="158"/>
                      </a:lnTo>
                      <a:lnTo>
                        <a:pt x="28" y="143"/>
                      </a:lnTo>
                      <a:lnTo>
                        <a:pt x="20" y="138"/>
                      </a:lnTo>
                      <a:lnTo>
                        <a:pt x="13" y="133"/>
                      </a:lnTo>
                      <a:lnTo>
                        <a:pt x="8" y="125"/>
                      </a:lnTo>
                      <a:lnTo>
                        <a:pt x="5" y="118"/>
                      </a:lnTo>
                      <a:lnTo>
                        <a:pt x="0" y="100"/>
                      </a:lnTo>
                      <a:lnTo>
                        <a:pt x="3" y="83"/>
                      </a:lnTo>
                      <a:lnTo>
                        <a:pt x="8" y="40"/>
                      </a:lnTo>
                      <a:lnTo>
                        <a:pt x="8" y="0"/>
                      </a:lnTo>
                    </a:path>
                  </a:pathLst>
                </a:custGeom>
                <a:grpFill/>
                <a:ln w="12700">
                  <a:solidFill>
                    <a:schemeClr val="tx2"/>
                  </a:solidFill>
                  <a:prstDash val="solid"/>
                  <a:round/>
                  <a:headEnd/>
                  <a:tailEnd/>
                </a:ln>
              </p:spPr>
              <p:txBody>
                <a:bodyPr/>
                <a:lstStyle/>
                <a:p>
                  <a:endParaRPr lang="el-GR"/>
                </a:p>
              </p:txBody>
            </p:sp>
          </p:grpSp>
          <p:grpSp>
            <p:nvGrpSpPr>
              <p:cNvPr id="9" name="Group 30"/>
              <p:cNvGrpSpPr>
                <a:grpSpLocks/>
              </p:cNvGrpSpPr>
              <p:nvPr/>
            </p:nvGrpSpPr>
            <p:grpSpPr bwMode="auto">
              <a:xfrm rot="21540000" flipV="1">
                <a:off x="3515211" y="1705900"/>
                <a:ext cx="413317" cy="391600"/>
                <a:chOff x="718" y="1509"/>
                <a:chExt cx="851" cy="805"/>
              </a:xfrm>
              <a:grpFill/>
            </p:grpSpPr>
            <p:sp>
              <p:nvSpPr>
                <p:cNvPr id="249" name="Freeform 31"/>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grpFill/>
                <a:ln w="12700">
                  <a:solidFill>
                    <a:schemeClr val="tx2"/>
                  </a:solidFill>
                  <a:prstDash val="solid"/>
                  <a:round/>
                  <a:headEnd/>
                  <a:tailEnd/>
                </a:ln>
              </p:spPr>
              <p:txBody>
                <a:bodyPr/>
                <a:lstStyle/>
                <a:p>
                  <a:endParaRPr lang="el-GR"/>
                </a:p>
              </p:txBody>
            </p:sp>
            <p:sp>
              <p:nvSpPr>
                <p:cNvPr id="250" name="Freeform 32"/>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grpFill/>
                <a:ln w="12700">
                  <a:solidFill>
                    <a:schemeClr val="tx2"/>
                  </a:solidFill>
                  <a:prstDash val="solid"/>
                  <a:round/>
                  <a:headEnd/>
                  <a:tailEnd/>
                </a:ln>
              </p:spPr>
              <p:txBody>
                <a:bodyPr/>
                <a:lstStyle/>
                <a:p>
                  <a:endParaRPr lang="el-GR"/>
                </a:p>
              </p:txBody>
            </p:sp>
            <p:sp>
              <p:nvSpPr>
                <p:cNvPr id="257" name="Freeform 33"/>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grpFill/>
                <a:ln w="12700">
                  <a:solidFill>
                    <a:schemeClr val="tx2"/>
                  </a:solidFill>
                  <a:prstDash val="solid"/>
                  <a:round/>
                  <a:headEnd/>
                  <a:tailEnd/>
                </a:ln>
              </p:spPr>
              <p:txBody>
                <a:bodyPr/>
                <a:lstStyle/>
                <a:p>
                  <a:endParaRPr lang="el-GR"/>
                </a:p>
              </p:txBody>
            </p:sp>
          </p:grpSp>
          <p:grpSp>
            <p:nvGrpSpPr>
              <p:cNvPr id="10" name="Group 35"/>
              <p:cNvGrpSpPr>
                <a:grpSpLocks/>
              </p:cNvGrpSpPr>
              <p:nvPr/>
            </p:nvGrpSpPr>
            <p:grpSpPr bwMode="auto">
              <a:xfrm rot="21540000" flipV="1">
                <a:off x="4819650" y="962529"/>
                <a:ext cx="293869" cy="371918"/>
                <a:chOff x="3373" y="3113"/>
                <a:chExt cx="630" cy="798"/>
              </a:xfrm>
              <a:grpFill/>
            </p:grpSpPr>
            <p:sp>
              <p:nvSpPr>
                <p:cNvPr id="320" name="Freeform 36"/>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grpFill/>
                <a:ln w="12700">
                  <a:solidFill>
                    <a:schemeClr val="tx2"/>
                  </a:solidFill>
                  <a:prstDash val="solid"/>
                  <a:round/>
                  <a:headEnd/>
                  <a:tailEnd/>
                </a:ln>
              </p:spPr>
              <p:txBody>
                <a:bodyPr/>
                <a:lstStyle/>
                <a:p>
                  <a:endParaRPr lang="el-GR"/>
                </a:p>
              </p:txBody>
            </p:sp>
            <p:sp>
              <p:nvSpPr>
                <p:cNvPr id="321" name="Freeform 37"/>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grpFill/>
                <a:ln w="12700">
                  <a:solidFill>
                    <a:schemeClr val="tx2"/>
                  </a:solidFill>
                  <a:prstDash val="solid"/>
                  <a:round/>
                  <a:headEnd/>
                  <a:tailEnd/>
                </a:ln>
              </p:spPr>
              <p:txBody>
                <a:bodyPr/>
                <a:lstStyle/>
                <a:p>
                  <a:endParaRPr lang="el-GR"/>
                </a:p>
              </p:txBody>
            </p:sp>
          </p:grpSp>
          <p:grpSp>
            <p:nvGrpSpPr>
              <p:cNvPr id="11" name="Group 38"/>
              <p:cNvGrpSpPr>
                <a:grpSpLocks/>
              </p:cNvGrpSpPr>
              <p:nvPr/>
            </p:nvGrpSpPr>
            <p:grpSpPr bwMode="auto">
              <a:xfrm rot="21540000" flipV="1">
                <a:off x="4605098" y="898409"/>
                <a:ext cx="255185" cy="371918"/>
                <a:chOff x="2939" y="3251"/>
                <a:chExt cx="547" cy="798"/>
              </a:xfrm>
              <a:grpFill/>
            </p:grpSpPr>
            <p:sp>
              <p:nvSpPr>
                <p:cNvPr id="323" name="Freeform 39"/>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grpFill/>
                <a:ln w="12700">
                  <a:solidFill>
                    <a:schemeClr val="tx2"/>
                  </a:solidFill>
                  <a:prstDash val="solid"/>
                  <a:round/>
                  <a:headEnd/>
                  <a:tailEnd/>
                </a:ln>
              </p:spPr>
              <p:txBody>
                <a:bodyPr/>
                <a:lstStyle/>
                <a:p>
                  <a:endParaRPr lang="el-GR"/>
                </a:p>
              </p:txBody>
            </p:sp>
            <p:sp>
              <p:nvSpPr>
                <p:cNvPr id="324" name="Freeform 40"/>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grpFill/>
                <a:ln w="12700">
                  <a:solidFill>
                    <a:schemeClr val="tx2"/>
                  </a:solidFill>
                  <a:prstDash val="solid"/>
                  <a:round/>
                  <a:headEnd/>
                  <a:tailEnd/>
                </a:ln>
              </p:spPr>
              <p:txBody>
                <a:bodyPr/>
                <a:lstStyle/>
                <a:p>
                  <a:endParaRPr lang="el-GR"/>
                </a:p>
              </p:txBody>
            </p:sp>
          </p:grpSp>
          <p:grpSp>
            <p:nvGrpSpPr>
              <p:cNvPr id="12" name="Group 41"/>
              <p:cNvGrpSpPr>
                <a:grpSpLocks/>
              </p:cNvGrpSpPr>
              <p:nvPr/>
            </p:nvGrpSpPr>
            <p:grpSpPr bwMode="auto">
              <a:xfrm rot="21540000" flipV="1">
                <a:off x="4347238" y="907614"/>
                <a:ext cx="260614" cy="362416"/>
                <a:chOff x="2385" y="3261"/>
                <a:chExt cx="559" cy="778"/>
              </a:xfrm>
              <a:grpFill/>
            </p:grpSpPr>
            <p:sp>
              <p:nvSpPr>
                <p:cNvPr id="326" name="Freeform 42"/>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grpFill/>
                <a:ln w="12700">
                  <a:solidFill>
                    <a:schemeClr val="tx2"/>
                  </a:solidFill>
                  <a:prstDash val="solid"/>
                  <a:round/>
                  <a:headEnd/>
                  <a:tailEnd/>
                </a:ln>
              </p:spPr>
              <p:txBody>
                <a:bodyPr/>
                <a:lstStyle/>
                <a:p>
                  <a:endParaRPr lang="el-GR"/>
                </a:p>
              </p:txBody>
            </p:sp>
            <p:sp>
              <p:nvSpPr>
                <p:cNvPr id="327" name="Freeform 43"/>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grpFill/>
                <a:ln w="12700">
                  <a:solidFill>
                    <a:schemeClr val="tx2"/>
                  </a:solidFill>
                  <a:prstDash val="solid"/>
                  <a:round/>
                  <a:headEnd/>
                  <a:tailEnd/>
                </a:ln>
              </p:spPr>
              <p:txBody>
                <a:bodyPr/>
                <a:lstStyle/>
                <a:p>
                  <a:endParaRPr lang="el-GR"/>
                </a:p>
              </p:txBody>
            </p:sp>
          </p:grpSp>
          <p:grpSp>
            <p:nvGrpSpPr>
              <p:cNvPr id="13" name="Group 44"/>
              <p:cNvGrpSpPr>
                <a:grpSpLocks/>
              </p:cNvGrpSpPr>
              <p:nvPr/>
            </p:nvGrpSpPr>
            <p:grpSpPr bwMode="auto">
              <a:xfrm rot="21540000" flipV="1">
                <a:off x="4075501" y="949306"/>
                <a:ext cx="289119" cy="361059"/>
                <a:chOff x="1841" y="3080"/>
                <a:chExt cx="620" cy="776"/>
              </a:xfrm>
              <a:grpFill/>
            </p:grpSpPr>
            <p:sp>
              <p:nvSpPr>
                <p:cNvPr id="329" name="Freeform 45"/>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grpFill/>
                <a:ln w="12700">
                  <a:solidFill>
                    <a:schemeClr val="tx2"/>
                  </a:solidFill>
                  <a:prstDash val="solid"/>
                  <a:round/>
                  <a:headEnd/>
                  <a:tailEnd/>
                </a:ln>
              </p:spPr>
              <p:txBody>
                <a:bodyPr/>
                <a:lstStyle/>
                <a:p>
                  <a:endParaRPr lang="el-GR"/>
                </a:p>
              </p:txBody>
            </p:sp>
            <p:sp>
              <p:nvSpPr>
                <p:cNvPr id="330" name="Freeform 46"/>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grpFill/>
                <a:ln w="12700">
                  <a:solidFill>
                    <a:schemeClr val="tx2"/>
                  </a:solidFill>
                  <a:prstDash val="solid"/>
                  <a:round/>
                  <a:headEnd/>
                  <a:tailEnd/>
                </a:ln>
              </p:spPr>
              <p:txBody>
                <a:bodyPr/>
                <a:lstStyle/>
                <a:p>
                  <a:endParaRPr lang="el-GR"/>
                </a:p>
              </p:txBody>
            </p:sp>
          </p:grpSp>
          <p:grpSp>
            <p:nvGrpSpPr>
              <p:cNvPr id="14" name="Group 47"/>
              <p:cNvGrpSpPr>
                <a:grpSpLocks/>
              </p:cNvGrpSpPr>
              <p:nvPr/>
            </p:nvGrpSpPr>
            <p:grpSpPr bwMode="auto">
              <a:xfrm rot="21540000" flipV="1">
                <a:off x="5047767" y="1137252"/>
                <a:ext cx="268758" cy="335269"/>
                <a:chOff x="3872" y="2846"/>
                <a:chExt cx="559" cy="697"/>
              </a:xfrm>
              <a:grpFill/>
            </p:grpSpPr>
            <p:sp>
              <p:nvSpPr>
                <p:cNvPr id="332" name="Freeform 48"/>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grpFill/>
                <a:ln w="12700">
                  <a:solidFill>
                    <a:schemeClr val="tx2"/>
                  </a:solidFill>
                  <a:prstDash val="solid"/>
                  <a:round/>
                  <a:headEnd/>
                  <a:tailEnd/>
                </a:ln>
              </p:spPr>
              <p:txBody>
                <a:bodyPr/>
                <a:lstStyle/>
                <a:p>
                  <a:endParaRPr lang="el-GR"/>
                </a:p>
              </p:txBody>
            </p:sp>
            <p:sp>
              <p:nvSpPr>
                <p:cNvPr id="333" name="Freeform 49"/>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grpFill/>
                <a:ln w="12700">
                  <a:solidFill>
                    <a:schemeClr val="tx2"/>
                  </a:solidFill>
                  <a:prstDash val="solid"/>
                  <a:round/>
                  <a:headEnd/>
                  <a:tailEnd/>
                </a:ln>
              </p:spPr>
              <p:txBody>
                <a:bodyPr/>
                <a:lstStyle/>
                <a:p>
                  <a:endParaRPr lang="el-GR"/>
                </a:p>
              </p:txBody>
            </p:sp>
            <p:sp>
              <p:nvSpPr>
                <p:cNvPr id="334" name="Line 50"/>
                <p:cNvSpPr>
                  <a:spLocks noChangeShapeType="1"/>
                </p:cNvSpPr>
                <p:nvPr/>
              </p:nvSpPr>
              <p:spPr bwMode="auto">
                <a:xfrm>
                  <a:off x="3995" y="3130"/>
                  <a:ext cx="103" cy="202"/>
                </a:xfrm>
                <a:prstGeom prst="line">
                  <a:avLst/>
                </a:prstGeom>
                <a:grpFill/>
                <a:ln w="12700">
                  <a:solidFill>
                    <a:schemeClr val="tx2"/>
                  </a:solidFill>
                  <a:round/>
                  <a:headEnd/>
                  <a:tailEnd/>
                </a:ln>
              </p:spPr>
              <p:txBody>
                <a:bodyPr/>
                <a:lstStyle/>
                <a:p>
                  <a:endParaRPr lang="el-GR"/>
                </a:p>
              </p:txBody>
            </p:sp>
          </p:grpSp>
          <p:grpSp>
            <p:nvGrpSpPr>
              <p:cNvPr id="15" name="Group 51"/>
              <p:cNvGrpSpPr>
                <a:grpSpLocks/>
              </p:cNvGrpSpPr>
              <p:nvPr/>
            </p:nvGrpSpPr>
            <p:grpSpPr bwMode="auto">
              <a:xfrm rot="21540000" flipV="1">
                <a:off x="3863472" y="1076735"/>
                <a:ext cx="283011" cy="359023"/>
                <a:chOff x="1355" y="2941"/>
                <a:chExt cx="594" cy="753"/>
              </a:xfrm>
              <a:grpFill/>
            </p:grpSpPr>
            <p:sp>
              <p:nvSpPr>
                <p:cNvPr id="336" name="Freeform 52"/>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grpFill/>
                <a:ln w="12700">
                  <a:solidFill>
                    <a:schemeClr val="tx2"/>
                  </a:solidFill>
                  <a:prstDash val="solid"/>
                  <a:round/>
                  <a:headEnd/>
                  <a:tailEnd/>
                </a:ln>
              </p:spPr>
              <p:txBody>
                <a:bodyPr/>
                <a:lstStyle/>
                <a:p>
                  <a:endParaRPr lang="el-GR"/>
                </a:p>
              </p:txBody>
            </p:sp>
            <p:sp>
              <p:nvSpPr>
                <p:cNvPr id="337" name="Freeform 53"/>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grpFill/>
                <a:ln w="12700">
                  <a:solidFill>
                    <a:schemeClr val="tx2"/>
                  </a:solidFill>
                  <a:prstDash val="solid"/>
                  <a:round/>
                  <a:headEnd/>
                  <a:tailEnd/>
                </a:ln>
              </p:spPr>
              <p:txBody>
                <a:bodyPr/>
                <a:lstStyle/>
                <a:p>
                  <a:endParaRPr lang="el-GR"/>
                </a:p>
              </p:txBody>
            </p:sp>
            <p:sp>
              <p:nvSpPr>
                <p:cNvPr id="338" name="Line 54"/>
                <p:cNvSpPr>
                  <a:spLocks noChangeShapeType="1"/>
                </p:cNvSpPr>
                <p:nvPr/>
              </p:nvSpPr>
              <p:spPr bwMode="auto">
                <a:xfrm flipH="1">
                  <a:off x="1617" y="3143"/>
                  <a:ext cx="141" cy="176"/>
                </a:xfrm>
                <a:prstGeom prst="line">
                  <a:avLst/>
                </a:prstGeom>
                <a:grpFill/>
                <a:ln w="12700">
                  <a:solidFill>
                    <a:schemeClr val="tx2"/>
                  </a:solidFill>
                  <a:round/>
                  <a:headEnd/>
                  <a:tailEnd/>
                </a:ln>
              </p:spPr>
              <p:txBody>
                <a:bodyPr/>
                <a:lstStyle/>
                <a:p>
                  <a:endParaRPr lang="el-GR"/>
                </a:p>
              </p:txBody>
            </p:sp>
          </p:grpSp>
        </p:grpSp>
      </p:grpSp>
      <p:grpSp>
        <p:nvGrpSpPr>
          <p:cNvPr id="17" name="Group 402"/>
          <p:cNvGrpSpPr/>
          <p:nvPr/>
        </p:nvGrpSpPr>
        <p:grpSpPr>
          <a:xfrm rot="300000">
            <a:off x="2264173" y="718904"/>
            <a:ext cx="4807923" cy="3566953"/>
            <a:chOff x="2115319" y="898409"/>
            <a:chExt cx="4807923" cy="3566953"/>
          </a:xfrm>
        </p:grpSpPr>
        <p:grpSp>
          <p:nvGrpSpPr>
            <p:cNvPr id="18" name="Group 395"/>
            <p:cNvGrpSpPr/>
            <p:nvPr/>
          </p:nvGrpSpPr>
          <p:grpSpPr>
            <a:xfrm>
              <a:off x="2413750" y="898409"/>
              <a:ext cx="4275826" cy="3493298"/>
              <a:chOff x="2566150" y="1050809"/>
              <a:chExt cx="4275826" cy="3493298"/>
            </a:xfrm>
          </p:grpSpPr>
          <p:sp>
            <p:nvSpPr>
              <p:cNvPr id="346" name="Freeform 77"/>
              <p:cNvSpPr>
                <a:spLocks/>
              </p:cNvSpPr>
              <p:nvPr/>
            </p:nvSpPr>
            <p:spPr bwMode="auto">
              <a:xfrm>
                <a:off x="2566150" y="1480292"/>
                <a:ext cx="4275826" cy="3063815"/>
              </a:xfrm>
              <a:custGeom>
                <a:avLst/>
                <a:gdLst/>
                <a:ahLst/>
                <a:cxnLst>
                  <a:cxn ang="0">
                    <a:pos x="24" y="2635"/>
                  </a:cxn>
                  <a:cxn ang="0">
                    <a:pos x="98" y="2319"/>
                  </a:cxn>
                  <a:cxn ang="0">
                    <a:pos x="274" y="1882"/>
                  </a:cxn>
                  <a:cxn ang="0">
                    <a:pos x="405" y="1520"/>
                  </a:cxn>
                  <a:cxn ang="0">
                    <a:pos x="553" y="1353"/>
                  </a:cxn>
                  <a:cxn ang="0">
                    <a:pos x="795" y="1055"/>
                  </a:cxn>
                  <a:cxn ang="0">
                    <a:pos x="1269" y="600"/>
                  </a:cxn>
                  <a:cxn ang="0">
                    <a:pos x="1492" y="303"/>
                  </a:cxn>
                  <a:cxn ang="0">
                    <a:pos x="1863" y="43"/>
                  </a:cxn>
                  <a:cxn ang="0">
                    <a:pos x="2049" y="43"/>
                  </a:cxn>
                  <a:cxn ang="0">
                    <a:pos x="2374" y="256"/>
                  </a:cxn>
                  <a:cxn ang="0">
                    <a:pos x="2616" y="600"/>
                  </a:cxn>
                  <a:cxn ang="0">
                    <a:pos x="2922" y="925"/>
                  </a:cxn>
                  <a:cxn ang="0">
                    <a:pos x="3201" y="1278"/>
                  </a:cxn>
                  <a:cxn ang="0">
                    <a:pos x="3498" y="1613"/>
                  </a:cxn>
                  <a:cxn ang="0">
                    <a:pos x="3656" y="2003"/>
                  </a:cxn>
                  <a:cxn ang="0">
                    <a:pos x="3777" y="2365"/>
                  </a:cxn>
                  <a:cxn ang="0">
                    <a:pos x="3833" y="2616"/>
                  </a:cxn>
                  <a:cxn ang="0">
                    <a:pos x="3814" y="2737"/>
                  </a:cxn>
                  <a:cxn ang="0">
                    <a:pos x="3712" y="2830"/>
                  </a:cxn>
                  <a:cxn ang="0">
                    <a:pos x="3638" y="2830"/>
                  </a:cxn>
                  <a:cxn ang="0">
                    <a:pos x="3600" y="2681"/>
                  </a:cxn>
                  <a:cxn ang="0">
                    <a:pos x="3498" y="2347"/>
                  </a:cxn>
                  <a:cxn ang="0">
                    <a:pos x="3285" y="2031"/>
                  </a:cxn>
                  <a:cxn ang="0">
                    <a:pos x="3034" y="1752"/>
                  </a:cxn>
                  <a:cxn ang="0">
                    <a:pos x="2894" y="1436"/>
                  </a:cxn>
                  <a:cxn ang="0">
                    <a:pos x="2690" y="1167"/>
                  </a:cxn>
                  <a:cxn ang="0">
                    <a:pos x="2374" y="674"/>
                  </a:cxn>
                  <a:cxn ang="0">
                    <a:pos x="2077" y="563"/>
                  </a:cxn>
                  <a:cxn ang="0">
                    <a:pos x="1882" y="544"/>
                  </a:cxn>
                  <a:cxn ang="0">
                    <a:pos x="1547" y="656"/>
                  </a:cxn>
                  <a:cxn ang="0">
                    <a:pos x="1306" y="916"/>
                  </a:cxn>
                  <a:cxn ang="0">
                    <a:pos x="1101" y="1148"/>
                  </a:cxn>
                  <a:cxn ang="0">
                    <a:pos x="953" y="1390"/>
                  </a:cxn>
                  <a:cxn ang="0">
                    <a:pos x="804" y="1734"/>
                  </a:cxn>
                  <a:cxn ang="0">
                    <a:pos x="628" y="2022"/>
                  </a:cxn>
                  <a:cxn ang="0">
                    <a:pos x="414" y="2440"/>
                  </a:cxn>
                  <a:cxn ang="0">
                    <a:pos x="302" y="2672"/>
                  </a:cxn>
                  <a:cxn ang="0">
                    <a:pos x="200" y="2774"/>
                  </a:cxn>
                  <a:cxn ang="0">
                    <a:pos x="107" y="2821"/>
                  </a:cxn>
                  <a:cxn ang="0">
                    <a:pos x="14" y="2765"/>
                  </a:cxn>
                  <a:cxn ang="0">
                    <a:pos x="24" y="2635"/>
                  </a:cxn>
                </a:cxnLst>
                <a:rect l="0" t="0" r="r" b="b"/>
                <a:pathLst>
                  <a:path w="3839" h="2855">
                    <a:moveTo>
                      <a:pt x="24" y="2635"/>
                    </a:moveTo>
                    <a:cubicBezTo>
                      <a:pt x="38" y="2561"/>
                      <a:pt x="56" y="2444"/>
                      <a:pt x="98" y="2319"/>
                    </a:cubicBezTo>
                    <a:cubicBezTo>
                      <a:pt x="140" y="2194"/>
                      <a:pt x="223" y="2015"/>
                      <a:pt x="274" y="1882"/>
                    </a:cubicBezTo>
                    <a:cubicBezTo>
                      <a:pt x="325" y="1749"/>
                      <a:pt x="358" y="1608"/>
                      <a:pt x="405" y="1520"/>
                    </a:cubicBezTo>
                    <a:cubicBezTo>
                      <a:pt x="452" y="1432"/>
                      <a:pt x="488" y="1430"/>
                      <a:pt x="553" y="1353"/>
                    </a:cubicBezTo>
                    <a:cubicBezTo>
                      <a:pt x="618" y="1276"/>
                      <a:pt x="676" y="1180"/>
                      <a:pt x="795" y="1055"/>
                    </a:cubicBezTo>
                    <a:cubicBezTo>
                      <a:pt x="914" y="930"/>
                      <a:pt x="1153" y="725"/>
                      <a:pt x="1269" y="600"/>
                    </a:cubicBezTo>
                    <a:cubicBezTo>
                      <a:pt x="1385" y="475"/>
                      <a:pt x="1393" y="396"/>
                      <a:pt x="1492" y="303"/>
                    </a:cubicBezTo>
                    <a:cubicBezTo>
                      <a:pt x="1591" y="210"/>
                      <a:pt x="1770" y="86"/>
                      <a:pt x="1863" y="43"/>
                    </a:cubicBezTo>
                    <a:cubicBezTo>
                      <a:pt x="1956" y="0"/>
                      <a:pt x="1964" y="7"/>
                      <a:pt x="2049" y="43"/>
                    </a:cubicBezTo>
                    <a:cubicBezTo>
                      <a:pt x="2134" y="79"/>
                      <a:pt x="2280" y="163"/>
                      <a:pt x="2374" y="256"/>
                    </a:cubicBezTo>
                    <a:cubicBezTo>
                      <a:pt x="2468" y="349"/>
                      <a:pt x="2525" y="489"/>
                      <a:pt x="2616" y="600"/>
                    </a:cubicBezTo>
                    <a:cubicBezTo>
                      <a:pt x="2707" y="711"/>
                      <a:pt x="2825" y="812"/>
                      <a:pt x="2922" y="925"/>
                    </a:cubicBezTo>
                    <a:cubicBezTo>
                      <a:pt x="3019" y="1038"/>
                      <a:pt x="3105" y="1163"/>
                      <a:pt x="3201" y="1278"/>
                    </a:cubicBezTo>
                    <a:cubicBezTo>
                      <a:pt x="3297" y="1393"/>
                      <a:pt x="3422" y="1492"/>
                      <a:pt x="3498" y="1613"/>
                    </a:cubicBezTo>
                    <a:cubicBezTo>
                      <a:pt x="3574" y="1734"/>
                      <a:pt x="3610" y="1878"/>
                      <a:pt x="3656" y="2003"/>
                    </a:cubicBezTo>
                    <a:cubicBezTo>
                      <a:pt x="3702" y="2128"/>
                      <a:pt x="3748" y="2263"/>
                      <a:pt x="3777" y="2365"/>
                    </a:cubicBezTo>
                    <a:cubicBezTo>
                      <a:pt x="3806" y="2467"/>
                      <a:pt x="3827" y="2554"/>
                      <a:pt x="3833" y="2616"/>
                    </a:cubicBezTo>
                    <a:cubicBezTo>
                      <a:pt x="3839" y="2678"/>
                      <a:pt x="3834" y="2701"/>
                      <a:pt x="3814" y="2737"/>
                    </a:cubicBezTo>
                    <a:cubicBezTo>
                      <a:pt x="3794" y="2773"/>
                      <a:pt x="3741" y="2815"/>
                      <a:pt x="3712" y="2830"/>
                    </a:cubicBezTo>
                    <a:cubicBezTo>
                      <a:pt x="3683" y="2845"/>
                      <a:pt x="3657" y="2855"/>
                      <a:pt x="3638" y="2830"/>
                    </a:cubicBezTo>
                    <a:cubicBezTo>
                      <a:pt x="3619" y="2805"/>
                      <a:pt x="3623" y="2761"/>
                      <a:pt x="3600" y="2681"/>
                    </a:cubicBezTo>
                    <a:cubicBezTo>
                      <a:pt x="3577" y="2601"/>
                      <a:pt x="3551" y="2455"/>
                      <a:pt x="3498" y="2347"/>
                    </a:cubicBezTo>
                    <a:cubicBezTo>
                      <a:pt x="3445" y="2239"/>
                      <a:pt x="3362" y="2130"/>
                      <a:pt x="3285" y="2031"/>
                    </a:cubicBezTo>
                    <a:cubicBezTo>
                      <a:pt x="3208" y="1932"/>
                      <a:pt x="3099" y="1851"/>
                      <a:pt x="3034" y="1752"/>
                    </a:cubicBezTo>
                    <a:cubicBezTo>
                      <a:pt x="2969" y="1653"/>
                      <a:pt x="2951" y="1533"/>
                      <a:pt x="2894" y="1436"/>
                    </a:cubicBezTo>
                    <a:cubicBezTo>
                      <a:pt x="2837" y="1339"/>
                      <a:pt x="2777" y="1294"/>
                      <a:pt x="2690" y="1167"/>
                    </a:cubicBezTo>
                    <a:cubicBezTo>
                      <a:pt x="2603" y="1040"/>
                      <a:pt x="2476" y="775"/>
                      <a:pt x="2374" y="674"/>
                    </a:cubicBezTo>
                    <a:cubicBezTo>
                      <a:pt x="2272" y="573"/>
                      <a:pt x="2159" y="585"/>
                      <a:pt x="2077" y="563"/>
                    </a:cubicBezTo>
                    <a:cubicBezTo>
                      <a:pt x="1995" y="541"/>
                      <a:pt x="1970" y="529"/>
                      <a:pt x="1882" y="544"/>
                    </a:cubicBezTo>
                    <a:cubicBezTo>
                      <a:pt x="1794" y="559"/>
                      <a:pt x="1643" y="594"/>
                      <a:pt x="1547" y="656"/>
                    </a:cubicBezTo>
                    <a:cubicBezTo>
                      <a:pt x="1451" y="718"/>
                      <a:pt x="1380" y="834"/>
                      <a:pt x="1306" y="916"/>
                    </a:cubicBezTo>
                    <a:cubicBezTo>
                      <a:pt x="1232" y="998"/>
                      <a:pt x="1160" y="1069"/>
                      <a:pt x="1101" y="1148"/>
                    </a:cubicBezTo>
                    <a:cubicBezTo>
                      <a:pt x="1042" y="1227"/>
                      <a:pt x="1002" y="1292"/>
                      <a:pt x="953" y="1390"/>
                    </a:cubicBezTo>
                    <a:cubicBezTo>
                      <a:pt x="904" y="1488"/>
                      <a:pt x="858" y="1629"/>
                      <a:pt x="804" y="1734"/>
                    </a:cubicBezTo>
                    <a:cubicBezTo>
                      <a:pt x="750" y="1839"/>
                      <a:pt x="693" y="1904"/>
                      <a:pt x="628" y="2022"/>
                    </a:cubicBezTo>
                    <a:cubicBezTo>
                      <a:pt x="563" y="2140"/>
                      <a:pt x="468" y="2332"/>
                      <a:pt x="414" y="2440"/>
                    </a:cubicBezTo>
                    <a:cubicBezTo>
                      <a:pt x="360" y="2548"/>
                      <a:pt x="338" y="2616"/>
                      <a:pt x="302" y="2672"/>
                    </a:cubicBezTo>
                    <a:cubicBezTo>
                      <a:pt x="266" y="2728"/>
                      <a:pt x="232" y="2749"/>
                      <a:pt x="200" y="2774"/>
                    </a:cubicBezTo>
                    <a:cubicBezTo>
                      <a:pt x="168" y="2799"/>
                      <a:pt x="138" y="2823"/>
                      <a:pt x="107" y="2821"/>
                    </a:cubicBezTo>
                    <a:cubicBezTo>
                      <a:pt x="76" y="2819"/>
                      <a:pt x="28" y="2796"/>
                      <a:pt x="14" y="2765"/>
                    </a:cubicBezTo>
                    <a:cubicBezTo>
                      <a:pt x="0" y="2734"/>
                      <a:pt x="13" y="2714"/>
                      <a:pt x="24" y="2635"/>
                    </a:cubicBezTo>
                    <a:close/>
                  </a:path>
                </a:pathLst>
              </a:custGeom>
              <a:noFill/>
              <a:ln w="19050" cap="flat" cmpd="sng">
                <a:solidFill>
                  <a:schemeClr val="tx2"/>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19" name="Group 346"/>
              <p:cNvGrpSpPr/>
              <p:nvPr/>
            </p:nvGrpSpPr>
            <p:grpSpPr>
              <a:xfrm>
                <a:off x="3421301" y="1050809"/>
                <a:ext cx="2561376" cy="1686653"/>
                <a:chOff x="3298637" y="898409"/>
                <a:chExt cx="2561376" cy="1686653"/>
              </a:xfrm>
            </p:grpSpPr>
            <p:grpSp>
              <p:nvGrpSpPr>
                <p:cNvPr id="20" name="Group 5"/>
                <p:cNvGrpSpPr>
                  <a:grpSpLocks/>
                </p:cNvGrpSpPr>
                <p:nvPr/>
              </p:nvGrpSpPr>
              <p:grpSpPr bwMode="auto">
                <a:xfrm rot="21223829" flipV="1">
                  <a:off x="5344893" y="2051618"/>
                  <a:ext cx="515120" cy="533444"/>
                  <a:chOff x="4176" y="302"/>
                  <a:chExt cx="1106" cy="1145"/>
                </a:xfrm>
                <a:solidFill>
                  <a:srgbClr val="FFFFCC"/>
                </a:solidFill>
              </p:grpSpPr>
              <p:sp>
                <p:nvSpPr>
                  <p:cNvPr id="391" name="Freeform 6"/>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grpFill/>
                  <a:ln w="19050">
                    <a:solidFill>
                      <a:schemeClr val="tx2"/>
                    </a:solidFill>
                    <a:prstDash val="solid"/>
                    <a:round/>
                    <a:headEnd/>
                    <a:tailEnd/>
                  </a:ln>
                </p:spPr>
                <p:txBody>
                  <a:bodyPr/>
                  <a:lstStyle/>
                  <a:p>
                    <a:endParaRPr lang="el-GR"/>
                  </a:p>
                </p:txBody>
              </p:sp>
              <p:sp>
                <p:nvSpPr>
                  <p:cNvPr id="392" name="Freeform 7"/>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grpFill/>
                  <a:ln w="19050">
                    <a:solidFill>
                      <a:schemeClr val="tx2"/>
                    </a:solidFill>
                    <a:prstDash val="solid"/>
                    <a:round/>
                    <a:headEnd/>
                    <a:tailEnd/>
                  </a:ln>
                </p:spPr>
                <p:txBody>
                  <a:bodyPr/>
                  <a:lstStyle/>
                  <a:p>
                    <a:endParaRPr lang="el-GR"/>
                  </a:p>
                </p:txBody>
              </p:sp>
              <p:sp>
                <p:nvSpPr>
                  <p:cNvPr id="393" name="Freeform 8"/>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grpFill/>
                  <a:ln w="19050">
                    <a:solidFill>
                      <a:schemeClr val="tx2"/>
                    </a:solidFill>
                    <a:prstDash val="solid"/>
                    <a:round/>
                    <a:headEnd/>
                    <a:tailEnd/>
                  </a:ln>
                </p:spPr>
                <p:txBody>
                  <a:bodyPr/>
                  <a:lstStyle/>
                  <a:p>
                    <a:endParaRPr lang="el-GR"/>
                  </a:p>
                </p:txBody>
              </p:sp>
              <p:sp>
                <p:nvSpPr>
                  <p:cNvPr id="394" name="Freeform 9"/>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grpFill/>
                  <a:ln w="19050">
                    <a:solidFill>
                      <a:schemeClr val="tx2"/>
                    </a:solidFill>
                    <a:prstDash val="solid"/>
                    <a:round/>
                    <a:headEnd/>
                    <a:tailEnd/>
                  </a:ln>
                </p:spPr>
                <p:txBody>
                  <a:bodyPr/>
                  <a:lstStyle/>
                  <a:p>
                    <a:endParaRPr lang="el-GR"/>
                  </a:p>
                </p:txBody>
              </p:sp>
              <p:sp>
                <p:nvSpPr>
                  <p:cNvPr id="395" name="Freeform 10"/>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grpFill/>
                  <a:ln w="19050">
                    <a:solidFill>
                      <a:schemeClr val="tx2"/>
                    </a:solidFill>
                    <a:prstDash val="solid"/>
                    <a:round/>
                    <a:headEnd/>
                    <a:tailEnd/>
                  </a:ln>
                </p:spPr>
                <p:txBody>
                  <a:bodyPr/>
                  <a:lstStyle/>
                  <a:p>
                    <a:endParaRPr lang="el-GR"/>
                  </a:p>
                </p:txBody>
              </p:sp>
            </p:grpSp>
            <p:grpSp>
              <p:nvGrpSpPr>
                <p:cNvPr id="21" name="Group 11"/>
                <p:cNvGrpSpPr>
                  <a:grpSpLocks/>
                </p:cNvGrpSpPr>
                <p:nvPr/>
              </p:nvGrpSpPr>
              <p:grpSpPr bwMode="auto">
                <a:xfrm rot="231005" flipV="1">
                  <a:off x="3298637" y="2042022"/>
                  <a:ext cx="496117" cy="525979"/>
                  <a:chOff x="393" y="416"/>
                  <a:chExt cx="1083" cy="1148"/>
                </a:xfrm>
                <a:solidFill>
                  <a:srgbClr val="FFFFCC"/>
                </a:solidFill>
              </p:grpSpPr>
              <p:sp>
                <p:nvSpPr>
                  <p:cNvPr id="386" name="Freeform 12"/>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grpFill/>
                  <a:ln w="19050">
                    <a:solidFill>
                      <a:schemeClr val="tx2"/>
                    </a:solidFill>
                    <a:prstDash val="solid"/>
                    <a:round/>
                    <a:headEnd/>
                    <a:tailEnd/>
                  </a:ln>
                </p:spPr>
                <p:txBody>
                  <a:bodyPr/>
                  <a:lstStyle/>
                  <a:p>
                    <a:endParaRPr lang="el-GR"/>
                  </a:p>
                </p:txBody>
              </p:sp>
              <p:sp>
                <p:nvSpPr>
                  <p:cNvPr id="387" name="Freeform 13"/>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grpFill/>
                  <a:ln w="19050">
                    <a:solidFill>
                      <a:schemeClr val="tx2"/>
                    </a:solidFill>
                    <a:prstDash val="solid"/>
                    <a:round/>
                    <a:headEnd/>
                    <a:tailEnd/>
                  </a:ln>
                </p:spPr>
                <p:txBody>
                  <a:bodyPr/>
                  <a:lstStyle/>
                  <a:p>
                    <a:endParaRPr lang="el-GR"/>
                  </a:p>
                </p:txBody>
              </p:sp>
              <p:sp>
                <p:nvSpPr>
                  <p:cNvPr id="388" name="Freeform 14"/>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grpFill/>
                  <a:ln w="19050">
                    <a:solidFill>
                      <a:schemeClr val="tx2"/>
                    </a:solidFill>
                    <a:prstDash val="solid"/>
                    <a:round/>
                    <a:headEnd/>
                    <a:tailEnd/>
                  </a:ln>
                </p:spPr>
                <p:txBody>
                  <a:bodyPr/>
                  <a:lstStyle/>
                  <a:p>
                    <a:endParaRPr lang="el-GR"/>
                  </a:p>
                </p:txBody>
              </p:sp>
              <p:sp>
                <p:nvSpPr>
                  <p:cNvPr id="389" name="Freeform 15"/>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grpFill/>
                  <a:ln w="19050">
                    <a:solidFill>
                      <a:schemeClr val="tx2"/>
                    </a:solidFill>
                    <a:prstDash val="solid"/>
                    <a:round/>
                    <a:headEnd/>
                    <a:tailEnd/>
                  </a:ln>
                </p:spPr>
                <p:txBody>
                  <a:bodyPr/>
                  <a:lstStyle/>
                  <a:p>
                    <a:endParaRPr lang="el-GR"/>
                  </a:p>
                </p:txBody>
              </p:sp>
              <p:sp>
                <p:nvSpPr>
                  <p:cNvPr id="390" name="Freeform 16"/>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grpFill/>
                  <a:ln w="19050">
                    <a:solidFill>
                      <a:schemeClr val="tx2"/>
                    </a:solidFill>
                    <a:prstDash val="solid"/>
                    <a:round/>
                    <a:headEnd/>
                    <a:tailEnd/>
                  </a:ln>
                </p:spPr>
                <p:txBody>
                  <a:bodyPr/>
                  <a:lstStyle/>
                  <a:p>
                    <a:endParaRPr lang="el-GR"/>
                  </a:p>
                </p:txBody>
              </p:sp>
            </p:grpSp>
            <p:grpSp>
              <p:nvGrpSpPr>
                <p:cNvPr id="22" name="Group 17"/>
                <p:cNvGrpSpPr>
                  <a:grpSpLocks/>
                </p:cNvGrpSpPr>
                <p:nvPr/>
              </p:nvGrpSpPr>
              <p:grpSpPr bwMode="auto">
                <a:xfrm rot="20697480" flipV="1">
                  <a:off x="5254963" y="1744230"/>
                  <a:ext cx="400423" cy="345449"/>
                  <a:chOff x="4118" y="1410"/>
                  <a:chExt cx="859" cy="741"/>
                </a:xfrm>
                <a:solidFill>
                  <a:srgbClr val="FFFFCC"/>
                </a:solidFill>
              </p:grpSpPr>
              <p:sp>
                <p:nvSpPr>
                  <p:cNvPr id="383" name="Freeform 18"/>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grpFill/>
                  <a:ln w="19050">
                    <a:solidFill>
                      <a:schemeClr val="tx2"/>
                    </a:solidFill>
                    <a:prstDash val="solid"/>
                    <a:round/>
                    <a:headEnd/>
                    <a:tailEnd/>
                  </a:ln>
                </p:spPr>
                <p:txBody>
                  <a:bodyPr/>
                  <a:lstStyle/>
                  <a:p>
                    <a:endParaRPr lang="el-GR"/>
                  </a:p>
                </p:txBody>
              </p:sp>
              <p:sp>
                <p:nvSpPr>
                  <p:cNvPr id="384" name="Freeform 19"/>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grpFill/>
                  <a:ln w="19050">
                    <a:solidFill>
                      <a:schemeClr val="tx2"/>
                    </a:solidFill>
                    <a:prstDash val="solid"/>
                    <a:round/>
                    <a:headEnd/>
                    <a:tailEnd/>
                  </a:ln>
                </p:spPr>
                <p:txBody>
                  <a:bodyPr/>
                  <a:lstStyle/>
                  <a:p>
                    <a:endParaRPr lang="el-GR"/>
                  </a:p>
                </p:txBody>
              </p:sp>
              <p:sp>
                <p:nvSpPr>
                  <p:cNvPr id="385" name="Freeform 20"/>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grpFill/>
                  <a:ln w="19050">
                    <a:solidFill>
                      <a:schemeClr val="tx2"/>
                    </a:solidFill>
                    <a:prstDash val="solid"/>
                    <a:round/>
                    <a:headEnd/>
                    <a:tailEnd/>
                  </a:ln>
                </p:spPr>
                <p:txBody>
                  <a:bodyPr/>
                  <a:lstStyle/>
                  <a:p>
                    <a:endParaRPr lang="el-GR"/>
                  </a:p>
                </p:txBody>
              </p:sp>
            </p:grpSp>
            <p:grpSp>
              <p:nvGrpSpPr>
                <p:cNvPr id="23" name="Group 22"/>
                <p:cNvGrpSpPr>
                  <a:grpSpLocks/>
                </p:cNvGrpSpPr>
                <p:nvPr/>
              </p:nvGrpSpPr>
              <p:grpSpPr bwMode="auto">
                <a:xfrm rot="21540000" flipV="1">
                  <a:off x="5128393" y="1411012"/>
                  <a:ext cx="365131" cy="369203"/>
                  <a:chOff x="3962" y="2120"/>
                  <a:chExt cx="784" cy="791"/>
                </a:xfrm>
                <a:solidFill>
                  <a:srgbClr val="FFFFCC"/>
                </a:solidFill>
              </p:grpSpPr>
              <p:sp>
                <p:nvSpPr>
                  <p:cNvPr id="380" name="Freeform 23"/>
                  <p:cNvSpPr>
                    <a:spLocks/>
                  </p:cNvSpPr>
                  <p:nvPr/>
                </p:nvSpPr>
                <p:spPr bwMode="auto">
                  <a:xfrm>
                    <a:off x="3962" y="2120"/>
                    <a:ext cx="784" cy="791"/>
                  </a:xfrm>
                  <a:custGeom>
                    <a:avLst/>
                    <a:gdLst/>
                    <a:ahLst/>
                    <a:cxnLst>
                      <a:cxn ang="0">
                        <a:pos x="388" y="11"/>
                      </a:cxn>
                      <a:cxn ang="0">
                        <a:pos x="474" y="28"/>
                      </a:cxn>
                      <a:cxn ang="0">
                        <a:pos x="547" y="51"/>
                      </a:cxn>
                      <a:cxn ang="0">
                        <a:pos x="610" y="79"/>
                      </a:cxn>
                      <a:cxn ang="0">
                        <a:pos x="660" y="111"/>
                      </a:cxn>
                      <a:cxn ang="0">
                        <a:pos x="703" y="154"/>
                      </a:cxn>
                      <a:cxn ang="0">
                        <a:pos x="733" y="207"/>
                      </a:cxn>
                      <a:cxn ang="0">
                        <a:pos x="758" y="267"/>
                      </a:cxn>
                      <a:cxn ang="0">
                        <a:pos x="774" y="333"/>
                      </a:cxn>
                      <a:cxn ang="0">
                        <a:pos x="781" y="393"/>
                      </a:cxn>
                      <a:cxn ang="0">
                        <a:pos x="784" y="456"/>
                      </a:cxn>
                      <a:cxn ang="0">
                        <a:pos x="779" y="519"/>
                      </a:cxn>
                      <a:cxn ang="0">
                        <a:pos x="766" y="582"/>
                      </a:cxn>
                      <a:cxn ang="0">
                        <a:pos x="743" y="638"/>
                      </a:cxn>
                      <a:cxn ang="0">
                        <a:pos x="711" y="690"/>
                      </a:cxn>
                      <a:cxn ang="0">
                        <a:pos x="665" y="733"/>
                      </a:cxn>
                      <a:cxn ang="0">
                        <a:pos x="617" y="761"/>
                      </a:cxn>
                      <a:cxn ang="0">
                        <a:pos x="577" y="779"/>
                      </a:cxn>
                      <a:cxn ang="0">
                        <a:pos x="537" y="789"/>
                      </a:cxn>
                      <a:cxn ang="0">
                        <a:pos x="496" y="791"/>
                      </a:cxn>
                      <a:cxn ang="0">
                        <a:pos x="436" y="789"/>
                      </a:cxn>
                      <a:cxn ang="0">
                        <a:pos x="358" y="766"/>
                      </a:cxn>
                      <a:cxn ang="0">
                        <a:pos x="282" y="731"/>
                      </a:cxn>
                      <a:cxn ang="0">
                        <a:pos x="214" y="680"/>
                      </a:cxn>
                      <a:cxn ang="0">
                        <a:pos x="151" y="622"/>
                      </a:cxn>
                      <a:cxn ang="0">
                        <a:pos x="96" y="559"/>
                      </a:cxn>
                      <a:cxn ang="0">
                        <a:pos x="56" y="504"/>
                      </a:cxn>
                      <a:cxn ang="0">
                        <a:pos x="30" y="456"/>
                      </a:cxn>
                      <a:cxn ang="0">
                        <a:pos x="13" y="406"/>
                      </a:cxn>
                      <a:cxn ang="0">
                        <a:pos x="3" y="358"/>
                      </a:cxn>
                      <a:cxn ang="0">
                        <a:pos x="0" y="313"/>
                      </a:cxn>
                      <a:cxn ang="0">
                        <a:pos x="3" y="265"/>
                      </a:cxn>
                      <a:cxn ang="0">
                        <a:pos x="10" y="222"/>
                      </a:cxn>
                      <a:cxn ang="0">
                        <a:pos x="25" y="179"/>
                      </a:cxn>
                      <a:cxn ang="0">
                        <a:pos x="46" y="141"/>
                      </a:cxn>
                      <a:cxn ang="0">
                        <a:pos x="71" y="106"/>
                      </a:cxn>
                      <a:cxn ang="0">
                        <a:pos x="101" y="76"/>
                      </a:cxn>
                      <a:cxn ang="0">
                        <a:pos x="136" y="48"/>
                      </a:cxn>
                      <a:cxn ang="0">
                        <a:pos x="174" y="28"/>
                      </a:cxn>
                      <a:cxn ang="0">
                        <a:pos x="219" y="13"/>
                      </a:cxn>
                      <a:cxn ang="0">
                        <a:pos x="265" y="3"/>
                      </a:cxn>
                      <a:cxn ang="0">
                        <a:pos x="315" y="0"/>
                      </a:cxn>
                    </a:cxnLst>
                    <a:rect l="0" t="0" r="r" b="b"/>
                    <a:pathLst>
                      <a:path w="784" h="791">
                        <a:moveTo>
                          <a:pt x="340" y="3"/>
                        </a:moveTo>
                        <a:lnTo>
                          <a:pt x="388" y="11"/>
                        </a:lnTo>
                        <a:lnTo>
                          <a:pt x="433" y="18"/>
                        </a:lnTo>
                        <a:lnTo>
                          <a:pt x="474" y="28"/>
                        </a:lnTo>
                        <a:lnTo>
                          <a:pt x="512" y="38"/>
                        </a:lnTo>
                        <a:lnTo>
                          <a:pt x="547" y="51"/>
                        </a:lnTo>
                        <a:lnTo>
                          <a:pt x="580" y="63"/>
                        </a:lnTo>
                        <a:lnTo>
                          <a:pt x="610" y="79"/>
                        </a:lnTo>
                        <a:lnTo>
                          <a:pt x="638" y="94"/>
                        </a:lnTo>
                        <a:lnTo>
                          <a:pt x="660" y="111"/>
                        </a:lnTo>
                        <a:lnTo>
                          <a:pt x="683" y="131"/>
                        </a:lnTo>
                        <a:lnTo>
                          <a:pt x="703" y="154"/>
                        </a:lnTo>
                        <a:lnTo>
                          <a:pt x="721" y="179"/>
                        </a:lnTo>
                        <a:lnTo>
                          <a:pt x="733" y="207"/>
                        </a:lnTo>
                        <a:lnTo>
                          <a:pt x="748" y="235"/>
                        </a:lnTo>
                        <a:lnTo>
                          <a:pt x="758" y="267"/>
                        </a:lnTo>
                        <a:lnTo>
                          <a:pt x="766" y="303"/>
                        </a:lnTo>
                        <a:lnTo>
                          <a:pt x="774" y="333"/>
                        </a:lnTo>
                        <a:lnTo>
                          <a:pt x="779" y="363"/>
                        </a:lnTo>
                        <a:lnTo>
                          <a:pt x="781" y="393"/>
                        </a:lnTo>
                        <a:lnTo>
                          <a:pt x="784" y="424"/>
                        </a:lnTo>
                        <a:lnTo>
                          <a:pt x="784" y="456"/>
                        </a:lnTo>
                        <a:lnTo>
                          <a:pt x="784" y="489"/>
                        </a:lnTo>
                        <a:lnTo>
                          <a:pt x="779" y="519"/>
                        </a:lnTo>
                        <a:lnTo>
                          <a:pt x="774" y="552"/>
                        </a:lnTo>
                        <a:lnTo>
                          <a:pt x="766" y="582"/>
                        </a:lnTo>
                        <a:lnTo>
                          <a:pt x="756" y="610"/>
                        </a:lnTo>
                        <a:lnTo>
                          <a:pt x="743" y="638"/>
                        </a:lnTo>
                        <a:lnTo>
                          <a:pt x="728" y="665"/>
                        </a:lnTo>
                        <a:lnTo>
                          <a:pt x="711" y="690"/>
                        </a:lnTo>
                        <a:lnTo>
                          <a:pt x="690" y="713"/>
                        </a:lnTo>
                        <a:lnTo>
                          <a:pt x="665" y="733"/>
                        </a:lnTo>
                        <a:lnTo>
                          <a:pt x="640" y="751"/>
                        </a:lnTo>
                        <a:lnTo>
                          <a:pt x="617" y="761"/>
                        </a:lnTo>
                        <a:lnTo>
                          <a:pt x="597" y="771"/>
                        </a:lnTo>
                        <a:lnTo>
                          <a:pt x="577" y="779"/>
                        </a:lnTo>
                        <a:lnTo>
                          <a:pt x="557" y="784"/>
                        </a:lnTo>
                        <a:lnTo>
                          <a:pt x="537" y="789"/>
                        </a:lnTo>
                        <a:lnTo>
                          <a:pt x="517" y="791"/>
                        </a:lnTo>
                        <a:lnTo>
                          <a:pt x="496" y="791"/>
                        </a:lnTo>
                        <a:lnTo>
                          <a:pt x="476" y="791"/>
                        </a:lnTo>
                        <a:lnTo>
                          <a:pt x="436" y="789"/>
                        </a:lnTo>
                        <a:lnTo>
                          <a:pt x="396" y="779"/>
                        </a:lnTo>
                        <a:lnTo>
                          <a:pt x="358" y="766"/>
                        </a:lnTo>
                        <a:lnTo>
                          <a:pt x="320" y="751"/>
                        </a:lnTo>
                        <a:lnTo>
                          <a:pt x="282" y="731"/>
                        </a:lnTo>
                        <a:lnTo>
                          <a:pt x="247" y="708"/>
                        </a:lnTo>
                        <a:lnTo>
                          <a:pt x="214" y="680"/>
                        </a:lnTo>
                        <a:lnTo>
                          <a:pt x="182" y="653"/>
                        </a:lnTo>
                        <a:lnTo>
                          <a:pt x="151" y="622"/>
                        </a:lnTo>
                        <a:lnTo>
                          <a:pt x="124" y="592"/>
                        </a:lnTo>
                        <a:lnTo>
                          <a:pt x="96" y="559"/>
                        </a:lnTo>
                        <a:lnTo>
                          <a:pt x="73" y="527"/>
                        </a:lnTo>
                        <a:lnTo>
                          <a:pt x="56" y="504"/>
                        </a:lnTo>
                        <a:lnTo>
                          <a:pt x="43" y="479"/>
                        </a:lnTo>
                        <a:lnTo>
                          <a:pt x="30" y="456"/>
                        </a:lnTo>
                        <a:lnTo>
                          <a:pt x="23" y="431"/>
                        </a:lnTo>
                        <a:lnTo>
                          <a:pt x="13" y="406"/>
                        </a:lnTo>
                        <a:lnTo>
                          <a:pt x="8" y="383"/>
                        </a:lnTo>
                        <a:lnTo>
                          <a:pt x="3" y="358"/>
                        </a:lnTo>
                        <a:lnTo>
                          <a:pt x="0" y="335"/>
                        </a:lnTo>
                        <a:lnTo>
                          <a:pt x="0" y="313"/>
                        </a:lnTo>
                        <a:lnTo>
                          <a:pt x="0" y="288"/>
                        </a:lnTo>
                        <a:lnTo>
                          <a:pt x="3" y="265"/>
                        </a:lnTo>
                        <a:lnTo>
                          <a:pt x="5" y="242"/>
                        </a:lnTo>
                        <a:lnTo>
                          <a:pt x="10" y="222"/>
                        </a:lnTo>
                        <a:lnTo>
                          <a:pt x="18" y="199"/>
                        </a:lnTo>
                        <a:lnTo>
                          <a:pt x="25" y="179"/>
                        </a:lnTo>
                        <a:lnTo>
                          <a:pt x="35" y="162"/>
                        </a:lnTo>
                        <a:lnTo>
                          <a:pt x="46" y="141"/>
                        </a:lnTo>
                        <a:lnTo>
                          <a:pt x="58" y="124"/>
                        </a:lnTo>
                        <a:lnTo>
                          <a:pt x="71" y="106"/>
                        </a:lnTo>
                        <a:lnTo>
                          <a:pt x="86" y="91"/>
                        </a:lnTo>
                        <a:lnTo>
                          <a:pt x="101" y="76"/>
                        </a:lnTo>
                        <a:lnTo>
                          <a:pt x="119" y="61"/>
                        </a:lnTo>
                        <a:lnTo>
                          <a:pt x="136" y="48"/>
                        </a:lnTo>
                        <a:lnTo>
                          <a:pt x="154" y="38"/>
                        </a:lnTo>
                        <a:lnTo>
                          <a:pt x="174" y="28"/>
                        </a:lnTo>
                        <a:lnTo>
                          <a:pt x="197" y="21"/>
                        </a:lnTo>
                        <a:lnTo>
                          <a:pt x="219" y="13"/>
                        </a:lnTo>
                        <a:lnTo>
                          <a:pt x="242" y="8"/>
                        </a:lnTo>
                        <a:lnTo>
                          <a:pt x="265" y="3"/>
                        </a:lnTo>
                        <a:lnTo>
                          <a:pt x="290" y="0"/>
                        </a:lnTo>
                        <a:lnTo>
                          <a:pt x="315" y="0"/>
                        </a:lnTo>
                        <a:lnTo>
                          <a:pt x="340" y="3"/>
                        </a:lnTo>
                      </a:path>
                    </a:pathLst>
                  </a:custGeom>
                  <a:grpFill/>
                  <a:ln w="19050">
                    <a:solidFill>
                      <a:schemeClr val="tx2"/>
                    </a:solidFill>
                    <a:prstDash val="solid"/>
                    <a:round/>
                    <a:headEnd/>
                    <a:tailEnd/>
                  </a:ln>
                </p:spPr>
                <p:txBody>
                  <a:bodyPr/>
                  <a:lstStyle/>
                  <a:p>
                    <a:endParaRPr lang="el-GR"/>
                  </a:p>
                </p:txBody>
              </p:sp>
              <p:sp>
                <p:nvSpPr>
                  <p:cNvPr id="381" name="Freeform 24"/>
                  <p:cNvSpPr>
                    <a:spLocks/>
                  </p:cNvSpPr>
                  <p:nvPr/>
                </p:nvSpPr>
                <p:spPr bwMode="auto">
                  <a:xfrm>
                    <a:off x="4242" y="2347"/>
                    <a:ext cx="267" cy="363"/>
                  </a:xfrm>
                  <a:custGeom>
                    <a:avLst/>
                    <a:gdLst/>
                    <a:ahLst/>
                    <a:cxnLst>
                      <a:cxn ang="0">
                        <a:pos x="267" y="0"/>
                      </a:cxn>
                      <a:cxn ang="0">
                        <a:pos x="204" y="10"/>
                      </a:cxn>
                      <a:cxn ang="0">
                        <a:pos x="151" y="23"/>
                      </a:cxn>
                      <a:cxn ang="0">
                        <a:pos x="128" y="28"/>
                      </a:cxn>
                      <a:cxn ang="0">
                        <a:pos x="108" y="35"/>
                      </a:cxn>
                      <a:cxn ang="0">
                        <a:pos x="91" y="43"/>
                      </a:cxn>
                      <a:cxn ang="0">
                        <a:pos x="73" y="53"/>
                      </a:cxn>
                      <a:cxn ang="0">
                        <a:pos x="58" y="61"/>
                      </a:cxn>
                      <a:cxn ang="0">
                        <a:pos x="45" y="71"/>
                      </a:cxn>
                      <a:cxn ang="0">
                        <a:pos x="35" y="81"/>
                      </a:cxn>
                      <a:cxn ang="0">
                        <a:pos x="28" y="91"/>
                      </a:cxn>
                      <a:cxn ang="0">
                        <a:pos x="20" y="101"/>
                      </a:cxn>
                      <a:cxn ang="0">
                        <a:pos x="12" y="113"/>
                      </a:cxn>
                      <a:cxn ang="0">
                        <a:pos x="7" y="123"/>
                      </a:cxn>
                      <a:cxn ang="0">
                        <a:pos x="5" y="136"/>
                      </a:cxn>
                      <a:cxn ang="0">
                        <a:pos x="0" y="161"/>
                      </a:cxn>
                      <a:cxn ang="0">
                        <a:pos x="0" y="189"/>
                      </a:cxn>
                      <a:cxn ang="0">
                        <a:pos x="2" y="214"/>
                      </a:cxn>
                      <a:cxn ang="0">
                        <a:pos x="5" y="244"/>
                      </a:cxn>
                      <a:cxn ang="0">
                        <a:pos x="15" y="302"/>
                      </a:cxn>
                      <a:cxn ang="0">
                        <a:pos x="20" y="363"/>
                      </a:cxn>
                    </a:cxnLst>
                    <a:rect l="0" t="0" r="r" b="b"/>
                    <a:pathLst>
                      <a:path w="267" h="363">
                        <a:moveTo>
                          <a:pt x="267" y="0"/>
                        </a:moveTo>
                        <a:lnTo>
                          <a:pt x="204" y="10"/>
                        </a:lnTo>
                        <a:lnTo>
                          <a:pt x="151" y="23"/>
                        </a:lnTo>
                        <a:lnTo>
                          <a:pt x="128" y="28"/>
                        </a:lnTo>
                        <a:lnTo>
                          <a:pt x="108" y="35"/>
                        </a:lnTo>
                        <a:lnTo>
                          <a:pt x="91" y="43"/>
                        </a:lnTo>
                        <a:lnTo>
                          <a:pt x="73" y="53"/>
                        </a:lnTo>
                        <a:lnTo>
                          <a:pt x="58" y="61"/>
                        </a:lnTo>
                        <a:lnTo>
                          <a:pt x="45" y="71"/>
                        </a:lnTo>
                        <a:lnTo>
                          <a:pt x="35" y="81"/>
                        </a:lnTo>
                        <a:lnTo>
                          <a:pt x="28" y="91"/>
                        </a:lnTo>
                        <a:lnTo>
                          <a:pt x="20" y="101"/>
                        </a:lnTo>
                        <a:lnTo>
                          <a:pt x="12" y="113"/>
                        </a:lnTo>
                        <a:lnTo>
                          <a:pt x="7" y="123"/>
                        </a:lnTo>
                        <a:lnTo>
                          <a:pt x="5" y="136"/>
                        </a:lnTo>
                        <a:lnTo>
                          <a:pt x="0" y="161"/>
                        </a:lnTo>
                        <a:lnTo>
                          <a:pt x="0" y="189"/>
                        </a:lnTo>
                        <a:lnTo>
                          <a:pt x="2" y="214"/>
                        </a:lnTo>
                        <a:lnTo>
                          <a:pt x="5" y="244"/>
                        </a:lnTo>
                        <a:lnTo>
                          <a:pt x="15" y="302"/>
                        </a:lnTo>
                        <a:lnTo>
                          <a:pt x="20" y="363"/>
                        </a:lnTo>
                      </a:path>
                    </a:pathLst>
                  </a:custGeom>
                  <a:grpFill/>
                  <a:ln w="19050">
                    <a:solidFill>
                      <a:schemeClr val="tx2"/>
                    </a:solidFill>
                    <a:prstDash val="solid"/>
                    <a:round/>
                    <a:headEnd/>
                    <a:tailEnd/>
                  </a:ln>
                </p:spPr>
                <p:txBody>
                  <a:bodyPr/>
                  <a:lstStyle/>
                  <a:p>
                    <a:endParaRPr lang="el-GR"/>
                  </a:p>
                </p:txBody>
              </p:sp>
              <p:sp>
                <p:nvSpPr>
                  <p:cNvPr id="382" name="Freeform 25"/>
                  <p:cNvSpPr>
                    <a:spLocks/>
                  </p:cNvSpPr>
                  <p:nvPr/>
                </p:nvSpPr>
                <p:spPr bwMode="auto">
                  <a:xfrm>
                    <a:off x="4111" y="2246"/>
                    <a:ext cx="257" cy="396"/>
                  </a:xfrm>
                  <a:custGeom>
                    <a:avLst/>
                    <a:gdLst/>
                    <a:ahLst/>
                    <a:cxnLst>
                      <a:cxn ang="0">
                        <a:pos x="237" y="0"/>
                      </a:cxn>
                      <a:cxn ang="0">
                        <a:pos x="244" y="33"/>
                      </a:cxn>
                      <a:cxn ang="0">
                        <a:pos x="254" y="68"/>
                      </a:cxn>
                      <a:cxn ang="0">
                        <a:pos x="257" y="78"/>
                      </a:cxn>
                      <a:cxn ang="0">
                        <a:pos x="257" y="86"/>
                      </a:cxn>
                      <a:cxn ang="0">
                        <a:pos x="257" y="94"/>
                      </a:cxn>
                      <a:cxn ang="0">
                        <a:pos x="254" y="104"/>
                      </a:cxn>
                      <a:cxn ang="0">
                        <a:pos x="249" y="111"/>
                      </a:cxn>
                      <a:cxn ang="0">
                        <a:pos x="244" y="119"/>
                      </a:cxn>
                      <a:cxn ang="0">
                        <a:pos x="234" y="129"/>
                      </a:cxn>
                      <a:cxn ang="0">
                        <a:pos x="224" y="136"/>
                      </a:cxn>
                      <a:cxn ang="0">
                        <a:pos x="201" y="151"/>
                      </a:cxn>
                      <a:cxn ang="0">
                        <a:pos x="181" y="169"/>
                      </a:cxn>
                      <a:cxn ang="0">
                        <a:pos x="166" y="187"/>
                      </a:cxn>
                      <a:cxn ang="0">
                        <a:pos x="153" y="207"/>
                      </a:cxn>
                      <a:cxn ang="0">
                        <a:pos x="143" y="232"/>
                      </a:cxn>
                      <a:cxn ang="0">
                        <a:pos x="136" y="257"/>
                      </a:cxn>
                      <a:cxn ang="0">
                        <a:pos x="131" y="290"/>
                      </a:cxn>
                      <a:cxn ang="0">
                        <a:pos x="128" y="325"/>
                      </a:cxn>
                      <a:cxn ang="0">
                        <a:pos x="126" y="335"/>
                      </a:cxn>
                      <a:cxn ang="0">
                        <a:pos x="123" y="345"/>
                      </a:cxn>
                      <a:cxn ang="0">
                        <a:pos x="118" y="350"/>
                      </a:cxn>
                      <a:cxn ang="0">
                        <a:pos x="113" y="358"/>
                      </a:cxn>
                      <a:cxn ang="0">
                        <a:pos x="98" y="365"/>
                      </a:cxn>
                      <a:cxn ang="0">
                        <a:pos x="80" y="373"/>
                      </a:cxn>
                      <a:cxn ang="0">
                        <a:pos x="38" y="383"/>
                      </a:cxn>
                      <a:cxn ang="0">
                        <a:pos x="0" y="396"/>
                      </a:cxn>
                    </a:cxnLst>
                    <a:rect l="0" t="0" r="r" b="b"/>
                    <a:pathLst>
                      <a:path w="257" h="396">
                        <a:moveTo>
                          <a:pt x="237" y="0"/>
                        </a:moveTo>
                        <a:lnTo>
                          <a:pt x="244" y="33"/>
                        </a:lnTo>
                        <a:lnTo>
                          <a:pt x="254" y="68"/>
                        </a:lnTo>
                        <a:lnTo>
                          <a:pt x="257" y="78"/>
                        </a:lnTo>
                        <a:lnTo>
                          <a:pt x="257" y="86"/>
                        </a:lnTo>
                        <a:lnTo>
                          <a:pt x="257" y="94"/>
                        </a:lnTo>
                        <a:lnTo>
                          <a:pt x="254" y="104"/>
                        </a:lnTo>
                        <a:lnTo>
                          <a:pt x="249" y="111"/>
                        </a:lnTo>
                        <a:lnTo>
                          <a:pt x="244" y="119"/>
                        </a:lnTo>
                        <a:lnTo>
                          <a:pt x="234" y="129"/>
                        </a:lnTo>
                        <a:lnTo>
                          <a:pt x="224" y="136"/>
                        </a:lnTo>
                        <a:lnTo>
                          <a:pt x="201" y="151"/>
                        </a:lnTo>
                        <a:lnTo>
                          <a:pt x="181" y="169"/>
                        </a:lnTo>
                        <a:lnTo>
                          <a:pt x="166" y="187"/>
                        </a:lnTo>
                        <a:lnTo>
                          <a:pt x="153" y="207"/>
                        </a:lnTo>
                        <a:lnTo>
                          <a:pt x="143" y="232"/>
                        </a:lnTo>
                        <a:lnTo>
                          <a:pt x="136" y="257"/>
                        </a:lnTo>
                        <a:lnTo>
                          <a:pt x="131" y="290"/>
                        </a:lnTo>
                        <a:lnTo>
                          <a:pt x="128" y="325"/>
                        </a:lnTo>
                        <a:lnTo>
                          <a:pt x="126" y="335"/>
                        </a:lnTo>
                        <a:lnTo>
                          <a:pt x="123" y="345"/>
                        </a:lnTo>
                        <a:lnTo>
                          <a:pt x="118" y="350"/>
                        </a:lnTo>
                        <a:lnTo>
                          <a:pt x="113" y="358"/>
                        </a:lnTo>
                        <a:lnTo>
                          <a:pt x="98" y="365"/>
                        </a:lnTo>
                        <a:lnTo>
                          <a:pt x="80" y="373"/>
                        </a:lnTo>
                        <a:lnTo>
                          <a:pt x="38" y="383"/>
                        </a:lnTo>
                        <a:lnTo>
                          <a:pt x="0" y="396"/>
                        </a:lnTo>
                      </a:path>
                    </a:pathLst>
                  </a:custGeom>
                  <a:grpFill/>
                  <a:ln w="19050">
                    <a:solidFill>
                      <a:schemeClr val="tx2"/>
                    </a:solidFill>
                    <a:prstDash val="solid"/>
                    <a:round/>
                    <a:headEnd/>
                    <a:tailEnd/>
                  </a:ln>
                </p:spPr>
                <p:txBody>
                  <a:bodyPr/>
                  <a:lstStyle/>
                  <a:p>
                    <a:endParaRPr lang="el-GR"/>
                  </a:p>
                </p:txBody>
              </p:sp>
            </p:grpSp>
            <p:grpSp>
              <p:nvGrpSpPr>
                <p:cNvPr id="24" name="Group 26"/>
                <p:cNvGrpSpPr>
                  <a:grpSpLocks/>
                </p:cNvGrpSpPr>
                <p:nvPr/>
              </p:nvGrpSpPr>
              <p:grpSpPr bwMode="auto">
                <a:xfrm rot="21540000" flipV="1">
                  <a:off x="3704750" y="1386797"/>
                  <a:ext cx="383456" cy="373275"/>
                  <a:chOff x="1017" y="2259"/>
                  <a:chExt cx="794" cy="773"/>
                </a:xfrm>
                <a:solidFill>
                  <a:srgbClr val="FFFFCC"/>
                </a:solidFill>
              </p:grpSpPr>
              <p:sp>
                <p:nvSpPr>
                  <p:cNvPr id="377" name="Freeform 27"/>
                  <p:cNvSpPr>
                    <a:spLocks/>
                  </p:cNvSpPr>
                  <p:nvPr/>
                </p:nvSpPr>
                <p:spPr bwMode="auto">
                  <a:xfrm>
                    <a:off x="1017" y="2259"/>
                    <a:ext cx="794" cy="773"/>
                  </a:xfrm>
                  <a:custGeom>
                    <a:avLst/>
                    <a:gdLst/>
                    <a:ahLst/>
                    <a:cxnLst>
                      <a:cxn ang="0">
                        <a:pos x="733" y="519"/>
                      </a:cxn>
                      <a:cxn ang="0">
                        <a:pos x="688" y="592"/>
                      </a:cxn>
                      <a:cxn ang="0">
                        <a:pos x="638" y="652"/>
                      </a:cxn>
                      <a:cxn ang="0">
                        <a:pos x="590" y="700"/>
                      </a:cxn>
                      <a:cxn ang="0">
                        <a:pos x="537" y="735"/>
                      </a:cxn>
                      <a:cxn ang="0">
                        <a:pos x="481" y="758"/>
                      </a:cxn>
                      <a:cxn ang="0">
                        <a:pos x="421" y="771"/>
                      </a:cxn>
                      <a:cxn ang="0">
                        <a:pos x="353" y="771"/>
                      </a:cxn>
                      <a:cxn ang="0">
                        <a:pos x="290" y="760"/>
                      </a:cxn>
                      <a:cxn ang="0">
                        <a:pos x="235" y="745"/>
                      </a:cxn>
                      <a:cxn ang="0">
                        <a:pos x="182" y="723"/>
                      </a:cxn>
                      <a:cxn ang="0">
                        <a:pos x="134" y="692"/>
                      </a:cxn>
                      <a:cxn ang="0">
                        <a:pos x="94" y="657"/>
                      </a:cxn>
                      <a:cxn ang="0">
                        <a:pos x="58" y="612"/>
                      </a:cxn>
                      <a:cxn ang="0">
                        <a:pos x="31" y="562"/>
                      </a:cxn>
                      <a:cxn ang="0">
                        <a:pos x="10" y="501"/>
                      </a:cxn>
                      <a:cxn ang="0">
                        <a:pos x="0" y="423"/>
                      </a:cxn>
                      <a:cxn ang="0">
                        <a:pos x="5" y="340"/>
                      </a:cxn>
                      <a:cxn ang="0">
                        <a:pos x="28" y="264"/>
                      </a:cxn>
                      <a:cxn ang="0">
                        <a:pos x="66" y="196"/>
                      </a:cxn>
                      <a:cxn ang="0">
                        <a:pos x="116" y="138"/>
                      </a:cxn>
                      <a:cxn ang="0">
                        <a:pos x="177" y="91"/>
                      </a:cxn>
                      <a:cxn ang="0">
                        <a:pos x="245" y="53"/>
                      </a:cxn>
                      <a:cxn ang="0">
                        <a:pos x="318" y="23"/>
                      </a:cxn>
                      <a:cxn ang="0">
                        <a:pos x="386" y="5"/>
                      </a:cxn>
                      <a:cxn ang="0">
                        <a:pos x="439" y="0"/>
                      </a:cxn>
                      <a:cxn ang="0">
                        <a:pos x="492" y="2"/>
                      </a:cxn>
                      <a:cxn ang="0">
                        <a:pos x="539" y="10"/>
                      </a:cxn>
                      <a:cxn ang="0">
                        <a:pos x="585" y="25"/>
                      </a:cxn>
                      <a:cxn ang="0">
                        <a:pos x="628" y="48"/>
                      </a:cxn>
                      <a:cxn ang="0">
                        <a:pos x="668" y="73"/>
                      </a:cxn>
                      <a:cxn ang="0">
                        <a:pos x="701" y="103"/>
                      </a:cxn>
                      <a:cxn ang="0">
                        <a:pos x="731" y="138"/>
                      </a:cxn>
                      <a:cxn ang="0">
                        <a:pos x="756" y="176"/>
                      </a:cxn>
                      <a:cxn ang="0">
                        <a:pos x="774" y="219"/>
                      </a:cxn>
                      <a:cxn ang="0">
                        <a:pos x="786" y="262"/>
                      </a:cxn>
                      <a:cxn ang="0">
                        <a:pos x="794" y="310"/>
                      </a:cxn>
                      <a:cxn ang="0">
                        <a:pos x="794" y="355"/>
                      </a:cxn>
                      <a:cxn ang="0">
                        <a:pos x="784" y="403"/>
                      </a:cxn>
                      <a:cxn ang="0">
                        <a:pos x="769" y="451"/>
                      </a:cxn>
                    </a:cxnLst>
                    <a:rect l="0" t="0" r="r" b="b"/>
                    <a:pathLst>
                      <a:path w="794" h="773">
                        <a:moveTo>
                          <a:pt x="759" y="476"/>
                        </a:moveTo>
                        <a:lnTo>
                          <a:pt x="733" y="519"/>
                        </a:lnTo>
                        <a:lnTo>
                          <a:pt x="711" y="556"/>
                        </a:lnTo>
                        <a:lnTo>
                          <a:pt x="688" y="592"/>
                        </a:lnTo>
                        <a:lnTo>
                          <a:pt x="663" y="624"/>
                        </a:lnTo>
                        <a:lnTo>
                          <a:pt x="638" y="652"/>
                        </a:lnTo>
                        <a:lnTo>
                          <a:pt x="615" y="677"/>
                        </a:lnTo>
                        <a:lnTo>
                          <a:pt x="590" y="700"/>
                        </a:lnTo>
                        <a:lnTo>
                          <a:pt x="565" y="720"/>
                        </a:lnTo>
                        <a:lnTo>
                          <a:pt x="537" y="735"/>
                        </a:lnTo>
                        <a:lnTo>
                          <a:pt x="509" y="748"/>
                        </a:lnTo>
                        <a:lnTo>
                          <a:pt x="481" y="758"/>
                        </a:lnTo>
                        <a:lnTo>
                          <a:pt x="451" y="765"/>
                        </a:lnTo>
                        <a:lnTo>
                          <a:pt x="421" y="771"/>
                        </a:lnTo>
                        <a:lnTo>
                          <a:pt x="388" y="773"/>
                        </a:lnTo>
                        <a:lnTo>
                          <a:pt x="353" y="771"/>
                        </a:lnTo>
                        <a:lnTo>
                          <a:pt x="318" y="765"/>
                        </a:lnTo>
                        <a:lnTo>
                          <a:pt x="290" y="760"/>
                        </a:lnTo>
                        <a:lnTo>
                          <a:pt x="262" y="755"/>
                        </a:lnTo>
                        <a:lnTo>
                          <a:pt x="235" y="745"/>
                        </a:lnTo>
                        <a:lnTo>
                          <a:pt x="207" y="735"/>
                        </a:lnTo>
                        <a:lnTo>
                          <a:pt x="182" y="723"/>
                        </a:lnTo>
                        <a:lnTo>
                          <a:pt x="159" y="710"/>
                        </a:lnTo>
                        <a:lnTo>
                          <a:pt x="134" y="692"/>
                        </a:lnTo>
                        <a:lnTo>
                          <a:pt x="114" y="675"/>
                        </a:lnTo>
                        <a:lnTo>
                          <a:pt x="94" y="657"/>
                        </a:lnTo>
                        <a:lnTo>
                          <a:pt x="73" y="635"/>
                        </a:lnTo>
                        <a:lnTo>
                          <a:pt x="58" y="612"/>
                        </a:lnTo>
                        <a:lnTo>
                          <a:pt x="43" y="587"/>
                        </a:lnTo>
                        <a:lnTo>
                          <a:pt x="31" y="562"/>
                        </a:lnTo>
                        <a:lnTo>
                          <a:pt x="18" y="531"/>
                        </a:lnTo>
                        <a:lnTo>
                          <a:pt x="10" y="501"/>
                        </a:lnTo>
                        <a:lnTo>
                          <a:pt x="5" y="468"/>
                        </a:lnTo>
                        <a:lnTo>
                          <a:pt x="0" y="423"/>
                        </a:lnTo>
                        <a:lnTo>
                          <a:pt x="0" y="380"/>
                        </a:lnTo>
                        <a:lnTo>
                          <a:pt x="5" y="340"/>
                        </a:lnTo>
                        <a:lnTo>
                          <a:pt x="15" y="300"/>
                        </a:lnTo>
                        <a:lnTo>
                          <a:pt x="28" y="264"/>
                        </a:lnTo>
                        <a:lnTo>
                          <a:pt x="46" y="229"/>
                        </a:lnTo>
                        <a:lnTo>
                          <a:pt x="66" y="196"/>
                        </a:lnTo>
                        <a:lnTo>
                          <a:pt x="89" y="166"/>
                        </a:lnTo>
                        <a:lnTo>
                          <a:pt x="116" y="138"/>
                        </a:lnTo>
                        <a:lnTo>
                          <a:pt x="144" y="113"/>
                        </a:lnTo>
                        <a:lnTo>
                          <a:pt x="177" y="91"/>
                        </a:lnTo>
                        <a:lnTo>
                          <a:pt x="209" y="70"/>
                        </a:lnTo>
                        <a:lnTo>
                          <a:pt x="245" y="53"/>
                        </a:lnTo>
                        <a:lnTo>
                          <a:pt x="280" y="35"/>
                        </a:lnTo>
                        <a:lnTo>
                          <a:pt x="318" y="23"/>
                        </a:lnTo>
                        <a:lnTo>
                          <a:pt x="358" y="13"/>
                        </a:lnTo>
                        <a:lnTo>
                          <a:pt x="386" y="5"/>
                        </a:lnTo>
                        <a:lnTo>
                          <a:pt x="411" y="2"/>
                        </a:lnTo>
                        <a:lnTo>
                          <a:pt x="439" y="0"/>
                        </a:lnTo>
                        <a:lnTo>
                          <a:pt x="466" y="0"/>
                        </a:lnTo>
                        <a:lnTo>
                          <a:pt x="492" y="2"/>
                        </a:lnTo>
                        <a:lnTo>
                          <a:pt x="517" y="5"/>
                        </a:lnTo>
                        <a:lnTo>
                          <a:pt x="539" y="10"/>
                        </a:lnTo>
                        <a:lnTo>
                          <a:pt x="562" y="18"/>
                        </a:lnTo>
                        <a:lnTo>
                          <a:pt x="585" y="25"/>
                        </a:lnTo>
                        <a:lnTo>
                          <a:pt x="607" y="35"/>
                        </a:lnTo>
                        <a:lnTo>
                          <a:pt x="628" y="48"/>
                        </a:lnTo>
                        <a:lnTo>
                          <a:pt x="648" y="60"/>
                        </a:lnTo>
                        <a:lnTo>
                          <a:pt x="668" y="73"/>
                        </a:lnTo>
                        <a:lnTo>
                          <a:pt x="686" y="88"/>
                        </a:lnTo>
                        <a:lnTo>
                          <a:pt x="701" y="103"/>
                        </a:lnTo>
                        <a:lnTo>
                          <a:pt x="716" y="121"/>
                        </a:lnTo>
                        <a:lnTo>
                          <a:pt x="731" y="138"/>
                        </a:lnTo>
                        <a:lnTo>
                          <a:pt x="743" y="159"/>
                        </a:lnTo>
                        <a:lnTo>
                          <a:pt x="756" y="176"/>
                        </a:lnTo>
                        <a:lnTo>
                          <a:pt x="766" y="199"/>
                        </a:lnTo>
                        <a:lnTo>
                          <a:pt x="774" y="219"/>
                        </a:lnTo>
                        <a:lnTo>
                          <a:pt x="781" y="242"/>
                        </a:lnTo>
                        <a:lnTo>
                          <a:pt x="786" y="262"/>
                        </a:lnTo>
                        <a:lnTo>
                          <a:pt x="791" y="285"/>
                        </a:lnTo>
                        <a:lnTo>
                          <a:pt x="794" y="310"/>
                        </a:lnTo>
                        <a:lnTo>
                          <a:pt x="794" y="332"/>
                        </a:lnTo>
                        <a:lnTo>
                          <a:pt x="794" y="355"/>
                        </a:lnTo>
                        <a:lnTo>
                          <a:pt x="789" y="380"/>
                        </a:lnTo>
                        <a:lnTo>
                          <a:pt x="784" y="403"/>
                        </a:lnTo>
                        <a:lnTo>
                          <a:pt x="779" y="428"/>
                        </a:lnTo>
                        <a:lnTo>
                          <a:pt x="769" y="451"/>
                        </a:lnTo>
                        <a:lnTo>
                          <a:pt x="759" y="476"/>
                        </a:lnTo>
                        <a:close/>
                      </a:path>
                    </a:pathLst>
                  </a:custGeom>
                  <a:grpFill/>
                  <a:ln w="19050">
                    <a:solidFill>
                      <a:schemeClr val="tx2"/>
                    </a:solidFill>
                    <a:prstDash val="solid"/>
                    <a:round/>
                    <a:headEnd/>
                    <a:tailEnd/>
                  </a:ln>
                </p:spPr>
                <p:txBody>
                  <a:bodyPr/>
                  <a:lstStyle/>
                  <a:p>
                    <a:endParaRPr lang="el-GR"/>
                  </a:p>
                </p:txBody>
              </p:sp>
              <p:sp>
                <p:nvSpPr>
                  <p:cNvPr id="378" name="Freeform 28"/>
                  <p:cNvSpPr>
                    <a:spLocks/>
                  </p:cNvSpPr>
                  <p:nvPr/>
                </p:nvSpPr>
                <p:spPr bwMode="auto">
                  <a:xfrm>
                    <a:off x="1234" y="2463"/>
                    <a:ext cx="275" cy="358"/>
                  </a:xfrm>
                  <a:custGeom>
                    <a:avLst/>
                    <a:gdLst/>
                    <a:ahLst/>
                    <a:cxnLst>
                      <a:cxn ang="0">
                        <a:pos x="249" y="358"/>
                      </a:cxn>
                      <a:cxn ang="0">
                        <a:pos x="262" y="297"/>
                      </a:cxn>
                      <a:cxn ang="0">
                        <a:pos x="272" y="242"/>
                      </a:cxn>
                      <a:cxn ang="0">
                        <a:pos x="272" y="219"/>
                      </a:cxn>
                      <a:cxn ang="0">
                        <a:pos x="275" y="196"/>
                      </a:cxn>
                      <a:cxn ang="0">
                        <a:pos x="272" y="176"/>
                      </a:cxn>
                      <a:cxn ang="0">
                        <a:pos x="270" y="159"/>
                      </a:cxn>
                      <a:cxn ang="0">
                        <a:pos x="267" y="143"/>
                      </a:cxn>
                      <a:cxn ang="0">
                        <a:pos x="262" y="128"/>
                      </a:cxn>
                      <a:cxn ang="0">
                        <a:pos x="257" y="113"/>
                      </a:cxn>
                      <a:cxn ang="0">
                        <a:pos x="252" y="101"/>
                      </a:cxn>
                      <a:cxn ang="0">
                        <a:pos x="244" y="91"/>
                      </a:cxn>
                      <a:cxn ang="0">
                        <a:pos x="237" y="81"/>
                      </a:cxn>
                      <a:cxn ang="0">
                        <a:pos x="227" y="73"/>
                      </a:cxn>
                      <a:cxn ang="0">
                        <a:pos x="217" y="65"/>
                      </a:cxn>
                      <a:cxn ang="0">
                        <a:pos x="194" y="50"/>
                      </a:cxn>
                      <a:cxn ang="0">
                        <a:pos x="171" y="40"/>
                      </a:cxn>
                      <a:cxn ang="0">
                        <a:pos x="144" y="33"/>
                      </a:cxn>
                      <a:cxn ang="0">
                        <a:pos x="116" y="28"/>
                      </a:cxn>
                      <a:cxn ang="0">
                        <a:pos x="58" y="15"/>
                      </a:cxn>
                      <a:cxn ang="0">
                        <a:pos x="0" y="0"/>
                      </a:cxn>
                    </a:cxnLst>
                    <a:rect l="0" t="0" r="r" b="b"/>
                    <a:pathLst>
                      <a:path w="275" h="358">
                        <a:moveTo>
                          <a:pt x="249" y="358"/>
                        </a:moveTo>
                        <a:lnTo>
                          <a:pt x="262" y="297"/>
                        </a:lnTo>
                        <a:lnTo>
                          <a:pt x="272" y="242"/>
                        </a:lnTo>
                        <a:lnTo>
                          <a:pt x="272" y="219"/>
                        </a:lnTo>
                        <a:lnTo>
                          <a:pt x="275" y="196"/>
                        </a:lnTo>
                        <a:lnTo>
                          <a:pt x="272" y="176"/>
                        </a:lnTo>
                        <a:lnTo>
                          <a:pt x="270" y="159"/>
                        </a:lnTo>
                        <a:lnTo>
                          <a:pt x="267" y="143"/>
                        </a:lnTo>
                        <a:lnTo>
                          <a:pt x="262" y="128"/>
                        </a:lnTo>
                        <a:lnTo>
                          <a:pt x="257" y="113"/>
                        </a:lnTo>
                        <a:lnTo>
                          <a:pt x="252" y="101"/>
                        </a:lnTo>
                        <a:lnTo>
                          <a:pt x="244" y="91"/>
                        </a:lnTo>
                        <a:lnTo>
                          <a:pt x="237" y="81"/>
                        </a:lnTo>
                        <a:lnTo>
                          <a:pt x="227" y="73"/>
                        </a:lnTo>
                        <a:lnTo>
                          <a:pt x="217" y="65"/>
                        </a:lnTo>
                        <a:lnTo>
                          <a:pt x="194" y="50"/>
                        </a:lnTo>
                        <a:lnTo>
                          <a:pt x="171" y="40"/>
                        </a:lnTo>
                        <a:lnTo>
                          <a:pt x="144" y="33"/>
                        </a:lnTo>
                        <a:lnTo>
                          <a:pt x="116" y="28"/>
                        </a:lnTo>
                        <a:lnTo>
                          <a:pt x="58" y="15"/>
                        </a:lnTo>
                        <a:lnTo>
                          <a:pt x="0" y="0"/>
                        </a:lnTo>
                      </a:path>
                    </a:pathLst>
                  </a:custGeom>
                  <a:grpFill/>
                  <a:ln w="19050">
                    <a:solidFill>
                      <a:schemeClr val="tx2"/>
                    </a:solidFill>
                    <a:prstDash val="solid"/>
                    <a:round/>
                    <a:headEnd/>
                    <a:tailEnd/>
                  </a:ln>
                </p:spPr>
                <p:txBody>
                  <a:bodyPr/>
                  <a:lstStyle/>
                  <a:p>
                    <a:endParaRPr lang="el-GR"/>
                  </a:p>
                </p:txBody>
              </p:sp>
              <p:sp>
                <p:nvSpPr>
                  <p:cNvPr id="379" name="Freeform 29"/>
                  <p:cNvSpPr>
                    <a:spLocks/>
                  </p:cNvSpPr>
                  <p:nvPr/>
                </p:nvSpPr>
                <p:spPr bwMode="auto">
                  <a:xfrm>
                    <a:off x="1342" y="2345"/>
                    <a:ext cx="295" cy="362"/>
                  </a:xfrm>
                  <a:custGeom>
                    <a:avLst/>
                    <a:gdLst/>
                    <a:ahLst/>
                    <a:cxnLst>
                      <a:cxn ang="0">
                        <a:pos x="295" y="362"/>
                      </a:cxn>
                      <a:cxn ang="0">
                        <a:pos x="260" y="357"/>
                      </a:cxn>
                      <a:cxn ang="0">
                        <a:pos x="225" y="355"/>
                      </a:cxn>
                      <a:cxn ang="0">
                        <a:pos x="214" y="352"/>
                      </a:cxn>
                      <a:cxn ang="0">
                        <a:pos x="207" y="350"/>
                      </a:cxn>
                      <a:cxn ang="0">
                        <a:pos x="199" y="347"/>
                      </a:cxn>
                      <a:cxn ang="0">
                        <a:pos x="192" y="342"/>
                      </a:cxn>
                      <a:cxn ang="0">
                        <a:pos x="184" y="334"/>
                      </a:cxn>
                      <a:cxn ang="0">
                        <a:pos x="179" y="327"/>
                      </a:cxn>
                      <a:cxn ang="0">
                        <a:pos x="177" y="314"/>
                      </a:cxn>
                      <a:cxn ang="0">
                        <a:pos x="172" y="302"/>
                      </a:cxn>
                      <a:cxn ang="0">
                        <a:pos x="167" y="274"/>
                      </a:cxn>
                      <a:cxn ang="0">
                        <a:pos x="156" y="251"/>
                      </a:cxn>
                      <a:cxn ang="0">
                        <a:pos x="146" y="229"/>
                      </a:cxn>
                      <a:cxn ang="0">
                        <a:pos x="131" y="211"/>
                      </a:cxn>
                      <a:cxn ang="0">
                        <a:pos x="111" y="191"/>
                      </a:cxn>
                      <a:cxn ang="0">
                        <a:pos x="88" y="176"/>
                      </a:cxn>
                      <a:cxn ang="0">
                        <a:pos x="61" y="158"/>
                      </a:cxn>
                      <a:cxn ang="0">
                        <a:pos x="28" y="143"/>
                      </a:cxn>
                      <a:cxn ang="0">
                        <a:pos x="20" y="138"/>
                      </a:cxn>
                      <a:cxn ang="0">
                        <a:pos x="13" y="133"/>
                      </a:cxn>
                      <a:cxn ang="0">
                        <a:pos x="8" y="125"/>
                      </a:cxn>
                      <a:cxn ang="0">
                        <a:pos x="5" y="118"/>
                      </a:cxn>
                      <a:cxn ang="0">
                        <a:pos x="0" y="100"/>
                      </a:cxn>
                      <a:cxn ang="0">
                        <a:pos x="3" y="83"/>
                      </a:cxn>
                      <a:cxn ang="0">
                        <a:pos x="8" y="40"/>
                      </a:cxn>
                      <a:cxn ang="0">
                        <a:pos x="8" y="0"/>
                      </a:cxn>
                    </a:cxnLst>
                    <a:rect l="0" t="0" r="r" b="b"/>
                    <a:pathLst>
                      <a:path w="295" h="362">
                        <a:moveTo>
                          <a:pt x="295" y="362"/>
                        </a:moveTo>
                        <a:lnTo>
                          <a:pt x="260" y="357"/>
                        </a:lnTo>
                        <a:lnTo>
                          <a:pt x="225" y="355"/>
                        </a:lnTo>
                        <a:lnTo>
                          <a:pt x="214" y="352"/>
                        </a:lnTo>
                        <a:lnTo>
                          <a:pt x="207" y="350"/>
                        </a:lnTo>
                        <a:lnTo>
                          <a:pt x="199" y="347"/>
                        </a:lnTo>
                        <a:lnTo>
                          <a:pt x="192" y="342"/>
                        </a:lnTo>
                        <a:lnTo>
                          <a:pt x="184" y="334"/>
                        </a:lnTo>
                        <a:lnTo>
                          <a:pt x="179" y="327"/>
                        </a:lnTo>
                        <a:lnTo>
                          <a:pt x="177" y="314"/>
                        </a:lnTo>
                        <a:lnTo>
                          <a:pt x="172" y="302"/>
                        </a:lnTo>
                        <a:lnTo>
                          <a:pt x="167" y="274"/>
                        </a:lnTo>
                        <a:lnTo>
                          <a:pt x="156" y="251"/>
                        </a:lnTo>
                        <a:lnTo>
                          <a:pt x="146" y="229"/>
                        </a:lnTo>
                        <a:lnTo>
                          <a:pt x="131" y="211"/>
                        </a:lnTo>
                        <a:lnTo>
                          <a:pt x="111" y="191"/>
                        </a:lnTo>
                        <a:lnTo>
                          <a:pt x="88" y="176"/>
                        </a:lnTo>
                        <a:lnTo>
                          <a:pt x="61" y="158"/>
                        </a:lnTo>
                        <a:lnTo>
                          <a:pt x="28" y="143"/>
                        </a:lnTo>
                        <a:lnTo>
                          <a:pt x="20" y="138"/>
                        </a:lnTo>
                        <a:lnTo>
                          <a:pt x="13" y="133"/>
                        </a:lnTo>
                        <a:lnTo>
                          <a:pt x="8" y="125"/>
                        </a:lnTo>
                        <a:lnTo>
                          <a:pt x="5" y="118"/>
                        </a:lnTo>
                        <a:lnTo>
                          <a:pt x="0" y="100"/>
                        </a:lnTo>
                        <a:lnTo>
                          <a:pt x="3" y="83"/>
                        </a:lnTo>
                        <a:lnTo>
                          <a:pt x="8" y="40"/>
                        </a:lnTo>
                        <a:lnTo>
                          <a:pt x="8" y="0"/>
                        </a:lnTo>
                      </a:path>
                    </a:pathLst>
                  </a:custGeom>
                  <a:grpFill/>
                  <a:ln w="19050">
                    <a:solidFill>
                      <a:schemeClr val="tx2"/>
                    </a:solidFill>
                    <a:prstDash val="solid"/>
                    <a:round/>
                    <a:headEnd/>
                    <a:tailEnd/>
                  </a:ln>
                </p:spPr>
                <p:txBody>
                  <a:bodyPr/>
                  <a:lstStyle/>
                  <a:p>
                    <a:endParaRPr lang="el-GR"/>
                  </a:p>
                </p:txBody>
              </p:sp>
            </p:grpSp>
            <p:grpSp>
              <p:nvGrpSpPr>
                <p:cNvPr id="25" name="Group 30"/>
                <p:cNvGrpSpPr>
                  <a:grpSpLocks/>
                </p:cNvGrpSpPr>
                <p:nvPr/>
              </p:nvGrpSpPr>
              <p:grpSpPr bwMode="auto">
                <a:xfrm rot="21540000" flipV="1">
                  <a:off x="3515211" y="1705900"/>
                  <a:ext cx="413317" cy="391600"/>
                  <a:chOff x="718" y="1509"/>
                  <a:chExt cx="851" cy="805"/>
                </a:xfrm>
                <a:solidFill>
                  <a:srgbClr val="FFFFCC"/>
                </a:solidFill>
              </p:grpSpPr>
              <p:sp>
                <p:nvSpPr>
                  <p:cNvPr id="374" name="Freeform 31"/>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grpFill/>
                  <a:ln w="19050">
                    <a:solidFill>
                      <a:schemeClr val="tx2"/>
                    </a:solidFill>
                    <a:prstDash val="solid"/>
                    <a:round/>
                    <a:headEnd/>
                    <a:tailEnd/>
                  </a:ln>
                </p:spPr>
                <p:txBody>
                  <a:bodyPr/>
                  <a:lstStyle/>
                  <a:p>
                    <a:endParaRPr lang="el-GR"/>
                  </a:p>
                </p:txBody>
              </p:sp>
              <p:sp>
                <p:nvSpPr>
                  <p:cNvPr id="375" name="Freeform 32"/>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grpFill/>
                  <a:ln w="19050">
                    <a:solidFill>
                      <a:schemeClr val="tx2"/>
                    </a:solidFill>
                    <a:prstDash val="solid"/>
                    <a:round/>
                    <a:headEnd/>
                    <a:tailEnd/>
                  </a:ln>
                </p:spPr>
                <p:txBody>
                  <a:bodyPr/>
                  <a:lstStyle/>
                  <a:p>
                    <a:endParaRPr lang="el-GR"/>
                  </a:p>
                </p:txBody>
              </p:sp>
              <p:sp>
                <p:nvSpPr>
                  <p:cNvPr id="376" name="Freeform 33"/>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grpFill/>
                  <a:ln w="19050">
                    <a:solidFill>
                      <a:schemeClr val="tx2"/>
                    </a:solidFill>
                    <a:prstDash val="solid"/>
                    <a:round/>
                    <a:headEnd/>
                    <a:tailEnd/>
                  </a:ln>
                </p:spPr>
                <p:txBody>
                  <a:bodyPr/>
                  <a:lstStyle/>
                  <a:p>
                    <a:endParaRPr lang="el-GR"/>
                  </a:p>
                </p:txBody>
              </p:sp>
            </p:grpSp>
            <p:grpSp>
              <p:nvGrpSpPr>
                <p:cNvPr id="26" name="Group 35"/>
                <p:cNvGrpSpPr>
                  <a:grpSpLocks/>
                </p:cNvGrpSpPr>
                <p:nvPr/>
              </p:nvGrpSpPr>
              <p:grpSpPr bwMode="auto">
                <a:xfrm rot="21540000" flipV="1">
                  <a:off x="4819650" y="962529"/>
                  <a:ext cx="293869" cy="371918"/>
                  <a:chOff x="3373" y="3113"/>
                  <a:chExt cx="630" cy="798"/>
                </a:xfrm>
                <a:solidFill>
                  <a:srgbClr val="FFFFCC"/>
                </a:solidFill>
              </p:grpSpPr>
              <p:sp>
                <p:nvSpPr>
                  <p:cNvPr id="372" name="Freeform 36"/>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grpFill/>
                  <a:ln w="19050">
                    <a:solidFill>
                      <a:schemeClr val="tx2"/>
                    </a:solidFill>
                    <a:prstDash val="solid"/>
                    <a:round/>
                    <a:headEnd/>
                    <a:tailEnd/>
                  </a:ln>
                </p:spPr>
                <p:txBody>
                  <a:bodyPr/>
                  <a:lstStyle/>
                  <a:p>
                    <a:endParaRPr lang="el-GR"/>
                  </a:p>
                </p:txBody>
              </p:sp>
              <p:sp>
                <p:nvSpPr>
                  <p:cNvPr id="373" name="Freeform 37"/>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grpFill/>
                  <a:ln w="19050">
                    <a:solidFill>
                      <a:schemeClr val="tx2"/>
                    </a:solidFill>
                    <a:prstDash val="solid"/>
                    <a:round/>
                    <a:headEnd/>
                    <a:tailEnd/>
                  </a:ln>
                </p:spPr>
                <p:txBody>
                  <a:bodyPr/>
                  <a:lstStyle/>
                  <a:p>
                    <a:endParaRPr lang="el-GR"/>
                  </a:p>
                </p:txBody>
              </p:sp>
            </p:grpSp>
            <p:grpSp>
              <p:nvGrpSpPr>
                <p:cNvPr id="27" name="Group 38"/>
                <p:cNvGrpSpPr>
                  <a:grpSpLocks/>
                </p:cNvGrpSpPr>
                <p:nvPr/>
              </p:nvGrpSpPr>
              <p:grpSpPr bwMode="auto">
                <a:xfrm rot="21540000" flipV="1">
                  <a:off x="4605098" y="898409"/>
                  <a:ext cx="255185" cy="371918"/>
                  <a:chOff x="2939" y="3251"/>
                  <a:chExt cx="547" cy="798"/>
                </a:xfrm>
                <a:solidFill>
                  <a:srgbClr val="FFFFCC"/>
                </a:solidFill>
              </p:grpSpPr>
              <p:sp>
                <p:nvSpPr>
                  <p:cNvPr id="370" name="Freeform 39"/>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grpFill/>
                  <a:ln w="19050">
                    <a:solidFill>
                      <a:schemeClr val="tx2"/>
                    </a:solidFill>
                    <a:prstDash val="solid"/>
                    <a:round/>
                    <a:headEnd/>
                    <a:tailEnd/>
                  </a:ln>
                </p:spPr>
                <p:txBody>
                  <a:bodyPr/>
                  <a:lstStyle/>
                  <a:p>
                    <a:endParaRPr lang="el-GR"/>
                  </a:p>
                </p:txBody>
              </p:sp>
              <p:sp>
                <p:nvSpPr>
                  <p:cNvPr id="371" name="Freeform 40"/>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grpFill/>
                  <a:ln w="19050">
                    <a:solidFill>
                      <a:schemeClr val="tx2"/>
                    </a:solidFill>
                    <a:prstDash val="solid"/>
                    <a:round/>
                    <a:headEnd/>
                    <a:tailEnd/>
                  </a:ln>
                </p:spPr>
                <p:txBody>
                  <a:bodyPr/>
                  <a:lstStyle/>
                  <a:p>
                    <a:endParaRPr lang="el-GR"/>
                  </a:p>
                </p:txBody>
              </p:sp>
            </p:grpSp>
            <p:grpSp>
              <p:nvGrpSpPr>
                <p:cNvPr id="28" name="Group 41"/>
                <p:cNvGrpSpPr>
                  <a:grpSpLocks/>
                </p:cNvGrpSpPr>
                <p:nvPr/>
              </p:nvGrpSpPr>
              <p:grpSpPr bwMode="auto">
                <a:xfrm rot="21540000" flipV="1">
                  <a:off x="4347238" y="907614"/>
                  <a:ext cx="260614" cy="362416"/>
                  <a:chOff x="2385" y="3261"/>
                  <a:chExt cx="559" cy="778"/>
                </a:xfrm>
                <a:solidFill>
                  <a:srgbClr val="FFFFCC"/>
                </a:solidFill>
              </p:grpSpPr>
              <p:sp>
                <p:nvSpPr>
                  <p:cNvPr id="368" name="Freeform 42"/>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grpFill/>
                  <a:ln w="19050">
                    <a:solidFill>
                      <a:schemeClr val="tx2"/>
                    </a:solidFill>
                    <a:prstDash val="solid"/>
                    <a:round/>
                    <a:headEnd/>
                    <a:tailEnd/>
                  </a:ln>
                </p:spPr>
                <p:txBody>
                  <a:bodyPr/>
                  <a:lstStyle/>
                  <a:p>
                    <a:endParaRPr lang="el-GR"/>
                  </a:p>
                </p:txBody>
              </p:sp>
              <p:sp>
                <p:nvSpPr>
                  <p:cNvPr id="369" name="Freeform 43"/>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grpFill/>
                  <a:ln w="19050">
                    <a:solidFill>
                      <a:schemeClr val="tx2"/>
                    </a:solidFill>
                    <a:prstDash val="solid"/>
                    <a:round/>
                    <a:headEnd/>
                    <a:tailEnd/>
                  </a:ln>
                </p:spPr>
                <p:txBody>
                  <a:bodyPr/>
                  <a:lstStyle/>
                  <a:p>
                    <a:endParaRPr lang="el-GR"/>
                  </a:p>
                </p:txBody>
              </p:sp>
            </p:grpSp>
            <p:grpSp>
              <p:nvGrpSpPr>
                <p:cNvPr id="29" name="Group 44"/>
                <p:cNvGrpSpPr>
                  <a:grpSpLocks/>
                </p:cNvGrpSpPr>
                <p:nvPr/>
              </p:nvGrpSpPr>
              <p:grpSpPr bwMode="auto">
                <a:xfrm rot="21540000" flipV="1">
                  <a:off x="4075501" y="949306"/>
                  <a:ext cx="289119" cy="361059"/>
                  <a:chOff x="1841" y="3080"/>
                  <a:chExt cx="620" cy="776"/>
                </a:xfrm>
                <a:solidFill>
                  <a:srgbClr val="FFFFCC"/>
                </a:solidFill>
              </p:grpSpPr>
              <p:sp>
                <p:nvSpPr>
                  <p:cNvPr id="366" name="Freeform 45"/>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grpFill/>
                  <a:ln w="19050">
                    <a:solidFill>
                      <a:schemeClr val="tx2"/>
                    </a:solidFill>
                    <a:prstDash val="solid"/>
                    <a:round/>
                    <a:headEnd/>
                    <a:tailEnd/>
                  </a:ln>
                </p:spPr>
                <p:txBody>
                  <a:bodyPr/>
                  <a:lstStyle/>
                  <a:p>
                    <a:endParaRPr lang="el-GR"/>
                  </a:p>
                </p:txBody>
              </p:sp>
              <p:sp>
                <p:nvSpPr>
                  <p:cNvPr id="367" name="Freeform 46"/>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grpFill/>
                  <a:ln w="19050">
                    <a:solidFill>
                      <a:schemeClr val="tx2"/>
                    </a:solidFill>
                    <a:prstDash val="solid"/>
                    <a:round/>
                    <a:headEnd/>
                    <a:tailEnd/>
                  </a:ln>
                </p:spPr>
                <p:txBody>
                  <a:bodyPr/>
                  <a:lstStyle/>
                  <a:p>
                    <a:endParaRPr lang="el-GR"/>
                  </a:p>
                </p:txBody>
              </p:sp>
            </p:grpSp>
            <p:grpSp>
              <p:nvGrpSpPr>
                <p:cNvPr id="30" name="Group 47"/>
                <p:cNvGrpSpPr>
                  <a:grpSpLocks/>
                </p:cNvGrpSpPr>
                <p:nvPr/>
              </p:nvGrpSpPr>
              <p:grpSpPr bwMode="auto">
                <a:xfrm rot="21540000" flipV="1">
                  <a:off x="5047767" y="1137252"/>
                  <a:ext cx="268758" cy="335269"/>
                  <a:chOff x="3872" y="2846"/>
                  <a:chExt cx="559" cy="697"/>
                </a:xfrm>
                <a:solidFill>
                  <a:srgbClr val="FFFFCC"/>
                </a:solidFill>
              </p:grpSpPr>
              <p:sp>
                <p:nvSpPr>
                  <p:cNvPr id="363" name="Freeform 48"/>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grpFill/>
                  <a:ln w="19050">
                    <a:solidFill>
                      <a:schemeClr val="tx2"/>
                    </a:solidFill>
                    <a:prstDash val="solid"/>
                    <a:round/>
                    <a:headEnd/>
                    <a:tailEnd/>
                  </a:ln>
                </p:spPr>
                <p:txBody>
                  <a:bodyPr/>
                  <a:lstStyle/>
                  <a:p>
                    <a:endParaRPr lang="el-GR"/>
                  </a:p>
                </p:txBody>
              </p:sp>
              <p:sp>
                <p:nvSpPr>
                  <p:cNvPr id="364" name="Freeform 49"/>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grpFill/>
                  <a:ln w="19050">
                    <a:solidFill>
                      <a:schemeClr val="tx2"/>
                    </a:solidFill>
                    <a:prstDash val="solid"/>
                    <a:round/>
                    <a:headEnd/>
                    <a:tailEnd/>
                  </a:ln>
                </p:spPr>
                <p:txBody>
                  <a:bodyPr/>
                  <a:lstStyle/>
                  <a:p>
                    <a:endParaRPr lang="el-GR"/>
                  </a:p>
                </p:txBody>
              </p:sp>
              <p:sp>
                <p:nvSpPr>
                  <p:cNvPr id="365" name="Line 50"/>
                  <p:cNvSpPr>
                    <a:spLocks noChangeShapeType="1"/>
                  </p:cNvSpPr>
                  <p:nvPr/>
                </p:nvSpPr>
                <p:spPr bwMode="auto">
                  <a:xfrm>
                    <a:off x="3995" y="3130"/>
                    <a:ext cx="103" cy="202"/>
                  </a:xfrm>
                  <a:prstGeom prst="line">
                    <a:avLst/>
                  </a:prstGeom>
                  <a:grpFill/>
                  <a:ln w="19050">
                    <a:solidFill>
                      <a:schemeClr val="tx2"/>
                    </a:solidFill>
                    <a:prstDash val="solid"/>
                    <a:round/>
                    <a:headEnd/>
                    <a:tailEnd/>
                  </a:ln>
                </p:spPr>
                <p:txBody>
                  <a:bodyPr/>
                  <a:lstStyle/>
                  <a:p>
                    <a:endParaRPr lang="el-GR"/>
                  </a:p>
                </p:txBody>
              </p:sp>
            </p:grpSp>
            <p:grpSp>
              <p:nvGrpSpPr>
                <p:cNvPr id="31" name="Group 51"/>
                <p:cNvGrpSpPr>
                  <a:grpSpLocks/>
                </p:cNvGrpSpPr>
                <p:nvPr/>
              </p:nvGrpSpPr>
              <p:grpSpPr bwMode="auto">
                <a:xfrm rot="21540000" flipV="1">
                  <a:off x="3863472" y="1076735"/>
                  <a:ext cx="283011" cy="359023"/>
                  <a:chOff x="1355" y="2941"/>
                  <a:chExt cx="594" cy="753"/>
                </a:xfrm>
                <a:solidFill>
                  <a:srgbClr val="FFFFCC"/>
                </a:solidFill>
              </p:grpSpPr>
              <p:sp>
                <p:nvSpPr>
                  <p:cNvPr id="360" name="Freeform 52"/>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grpFill/>
                  <a:ln w="19050">
                    <a:solidFill>
                      <a:schemeClr val="tx2"/>
                    </a:solidFill>
                    <a:prstDash val="solid"/>
                    <a:round/>
                    <a:headEnd/>
                    <a:tailEnd/>
                  </a:ln>
                </p:spPr>
                <p:txBody>
                  <a:bodyPr/>
                  <a:lstStyle/>
                  <a:p>
                    <a:endParaRPr lang="el-GR"/>
                  </a:p>
                </p:txBody>
              </p:sp>
              <p:sp>
                <p:nvSpPr>
                  <p:cNvPr id="361" name="Freeform 53"/>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grpFill/>
                  <a:ln w="19050">
                    <a:solidFill>
                      <a:schemeClr val="tx2"/>
                    </a:solidFill>
                    <a:prstDash val="solid"/>
                    <a:round/>
                    <a:headEnd/>
                    <a:tailEnd/>
                  </a:ln>
                </p:spPr>
                <p:txBody>
                  <a:bodyPr/>
                  <a:lstStyle/>
                  <a:p>
                    <a:endParaRPr lang="el-GR"/>
                  </a:p>
                </p:txBody>
              </p:sp>
              <p:sp>
                <p:nvSpPr>
                  <p:cNvPr id="362" name="Line 54"/>
                  <p:cNvSpPr>
                    <a:spLocks noChangeShapeType="1"/>
                  </p:cNvSpPr>
                  <p:nvPr/>
                </p:nvSpPr>
                <p:spPr bwMode="auto">
                  <a:xfrm flipH="1">
                    <a:off x="1617" y="3143"/>
                    <a:ext cx="141" cy="176"/>
                  </a:xfrm>
                  <a:prstGeom prst="line">
                    <a:avLst/>
                  </a:prstGeom>
                  <a:grpFill/>
                  <a:ln w="19050">
                    <a:solidFill>
                      <a:schemeClr val="tx2"/>
                    </a:solidFill>
                    <a:prstDash val="solid"/>
                    <a:round/>
                    <a:headEnd/>
                    <a:tailEnd/>
                  </a:ln>
                </p:spPr>
                <p:txBody>
                  <a:bodyPr/>
                  <a:lstStyle/>
                  <a:p>
                    <a:endParaRPr lang="el-GR"/>
                  </a:p>
                </p:txBody>
              </p:sp>
            </p:grpSp>
          </p:grpSp>
        </p:grpSp>
        <p:sp>
          <p:nvSpPr>
            <p:cNvPr id="400" name="Freeform 2"/>
            <p:cNvSpPr>
              <a:spLocks/>
            </p:cNvSpPr>
            <p:nvPr/>
          </p:nvSpPr>
          <p:spPr bwMode="auto">
            <a:xfrm>
              <a:off x="2115319" y="4061527"/>
              <a:ext cx="562575"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28575" cap="flat" cmpd="sng">
              <a:solidFill>
                <a:srgbClr val="005078"/>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401" name="Freeform 3"/>
            <p:cNvSpPr>
              <a:spLocks/>
            </p:cNvSpPr>
            <p:nvPr/>
          </p:nvSpPr>
          <p:spPr bwMode="auto">
            <a:xfrm flipH="1">
              <a:off x="6360666" y="4104704"/>
              <a:ext cx="562576"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28575" cap="flat" cmpd="sng">
              <a:solidFill>
                <a:srgbClr val="005078"/>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224" name="Group 398"/>
          <p:cNvGrpSpPr/>
          <p:nvPr/>
        </p:nvGrpSpPr>
        <p:grpSpPr>
          <a:xfrm>
            <a:off x="3568109" y="2310305"/>
            <a:ext cx="3060511" cy="1974728"/>
            <a:chOff x="3568109" y="2310305"/>
            <a:chExt cx="3060511" cy="1974728"/>
          </a:xfrm>
        </p:grpSpPr>
        <p:sp>
          <p:nvSpPr>
            <p:cNvPr id="315" name="Line 156"/>
            <p:cNvSpPr>
              <a:spLocks noChangeShapeType="1"/>
            </p:cNvSpPr>
            <p:nvPr/>
          </p:nvSpPr>
          <p:spPr bwMode="auto">
            <a:xfrm>
              <a:off x="3568109" y="2310305"/>
              <a:ext cx="3047812" cy="1963299"/>
            </a:xfrm>
            <a:prstGeom prst="line">
              <a:avLst/>
            </a:prstGeom>
            <a:noFill/>
            <a:ln w="38100">
              <a:solidFill>
                <a:srgbClr val="33CC33"/>
              </a:solidFill>
              <a:prstDash val="sysDash"/>
              <a:round/>
              <a:headEnd/>
              <a:tailEnd/>
            </a:ln>
            <a:effectLst/>
          </p:spPr>
          <p:txBody>
            <a:bodyPr/>
            <a:lstStyle/>
            <a:p>
              <a:endParaRPr lang="el-GR" kern="0">
                <a:solidFill>
                  <a:sysClr val="windowText" lastClr="000000"/>
                </a:solidFill>
              </a:endParaRPr>
            </a:p>
          </p:txBody>
        </p:sp>
        <p:sp>
          <p:nvSpPr>
            <p:cNvPr id="316" name="Line 157"/>
            <p:cNvSpPr>
              <a:spLocks noChangeShapeType="1"/>
            </p:cNvSpPr>
            <p:nvPr/>
          </p:nvSpPr>
          <p:spPr bwMode="auto">
            <a:xfrm>
              <a:off x="5579665" y="2310305"/>
              <a:ext cx="1048955" cy="1974728"/>
            </a:xfrm>
            <a:prstGeom prst="line">
              <a:avLst/>
            </a:prstGeom>
            <a:noFill/>
            <a:ln w="38100">
              <a:solidFill>
                <a:srgbClr val="33CC33"/>
              </a:solidFill>
              <a:prstDash val="sys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sp>
        <p:nvSpPr>
          <p:cNvPr id="345" name="Circular Arrow 344"/>
          <p:cNvSpPr/>
          <p:nvPr/>
        </p:nvSpPr>
        <p:spPr>
          <a:xfrm rot="18164231">
            <a:off x="5768845" y="3426167"/>
            <a:ext cx="1792904" cy="1792904"/>
          </a:xfrm>
          <a:prstGeom prst="circularArrow">
            <a:avLst>
              <a:gd name="adj1" fmla="val 9832"/>
              <a:gd name="adj2" fmla="val 811311"/>
              <a:gd name="adj3" fmla="val 21317429"/>
              <a:gd name="adj4" fmla="val 14366545"/>
              <a:gd name="adj5" fmla="val 12633"/>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solidFill>
                <a:schemeClr val="tx1"/>
              </a:solidFill>
            </a:endParaRPr>
          </a:p>
        </p:txBody>
      </p:sp>
      <p:sp>
        <p:nvSpPr>
          <p:cNvPr id="117" name="Circular Arrow 116"/>
          <p:cNvSpPr/>
          <p:nvPr/>
        </p:nvSpPr>
        <p:spPr>
          <a:xfrm rot="17980252">
            <a:off x="2815661" y="491455"/>
            <a:ext cx="7690036" cy="7690036"/>
          </a:xfrm>
          <a:prstGeom prst="circularArrow">
            <a:avLst>
              <a:gd name="adj1" fmla="val 1406"/>
              <a:gd name="adj2" fmla="val 252293"/>
              <a:gd name="adj3" fmla="val 16969856"/>
              <a:gd name="adj4" fmla="val 16404714"/>
              <a:gd name="adj5" fmla="val 1584"/>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solidFill>
                <a:schemeClr val="tx1"/>
              </a:solidFill>
            </a:endParaRPr>
          </a:p>
        </p:txBody>
      </p:sp>
      <p:sp>
        <p:nvSpPr>
          <p:cNvPr id="118" name="Circular Arrow 117"/>
          <p:cNvSpPr/>
          <p:nvPr/>
        </p:nvSpPr>
        <p:spPr>
          <a:xfrm rot="19692147">
            <a:off x="4244933" y="1896874"/>
            <a:ext cx="4850056" cy="4850056"/>
          </a:xfrm>
          <a:prstGeom prst="circularArrow">
            <a:avLst>
              <a:gd name="adj1" fmla="val 2353"/>
              <a:gd name="adj2" fmla="val 409226"/>
              <a:gd name="adj3" fmla="val 16978722"/>
              <a:gd name="adj4" fmla="val 16404714"/>
              <a:gd name="adj5" fmla="val 2713"/>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solidFill>
                <a:schemeClr val="tx1"/>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Freeform 2"/>
          <p:cNvSpPr>
            <a:spLocks/>
          </p:cNvSpPr>
          <p:nvPr/>
        </p:nvSpPr>
        <p:spPr bwMode="auto">
          <a:xfrm>
            <a:off x="2115319" y="4061527"/>
            <a:ext cx="562575"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162" name="Freeform 3"/>
          <p:cNvSpPr>
            <a:spLocks/>
          </p:cNvSpPr>
          <p:nvPr/>
        </p:nvSpPr>
        <p:spPr bwMode="auto">
          <a:xfrm flipH="1">
            <a:off x="6360666" y="4104704"/>
            <a:ext cx="562576"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2" name="Group 401"/>
          <p:cNvGrpSpPr/>
          <p:nvPr/>
        </p:nvGrpSpPr>
        <p:grpSpPr>
          <a:xfrm>
            <a:off x="2413750" y="898409"/>
            <a:ext cx="4275826" cy="3493298"/>
            <a:chOff x="2413750" y="898409"/>
            <a:chExt cx="4275826" cy="3493298"/>
          </a:xfrm>
        </p:grpSpPr>
        <p:sp>
          <p:nvSpPr>
            <p:cNvPr id="165" name="Freeform 77"/>
            <p:cNvSpPr>
              <a:spLocks/>
            </p:cNvSpPr>
            <p:nvPr/>
          </p:nvSpPr>
          <p:spPr bwMode="auto">
            <a:xfrm>
              <a:off x="2413750" y="1327892"/>
              <a:ext cx="4275826" cy="3063815"/>
            </a:xfrm>
            <a:custGeom>
              <a:avLst/>
              <a:gdLst/>
              <a:ahLst/>
              <a:cxnLst>
                <a:cxn ang="0">
                  <a:pos x="24" y="2635"/>
                </a:cxn>
                <a:cxn ang="0">
                  <a:pos x="98" y="2319"/>
                </a:cxn>
                <a:cxn ang="0">
                  <a:pos x="274" y="1882"/>
                </a:cxn>
                <a:cxn ang="0">
                  <a:pos x="405" y="1520"/>
                </a:cxn>
                <a:cxn ang="0">
                  <a:pos x="553" y="1353"/>
                </a:cxn>
                <a:cxn ang="0">
                  <a:pos x="795" y="1055"/>
                </a:cxn>
                <a:cxn ang="0">
                  <a:pos x="1269" y="600"/>
                </a:cxn>
                <a:cxn ang="0">
                  <a:pos x="1492" y="303"/>
                </a:cxn>
                <a:cxn ang="0">
                  <a:pos x="1863" y="43"/>
                </a:cxn>
                <a:cxn ang="0">
                  <a:pos x="2049" y="43"/>
                </a:cxn>
                <a:cxn ang="0">
                  <a:pos x="2374" y="256"/>
                </a:cxn>
                <a:cxn ang="0">
                  <a:pos x="2616" y="600"/>
                </a:cxn>
                <a:cxn ang="0">
                  <a:pos x="2922" y="925"/>
                </a:cxn>
                <a:cxn ang="0">
                  <a:pos x="3201" y="1278"/>
                </a:cxn>
                <a:cxn ang="0">
                  <a:pos x="3498" y="1613"/>
                </a:cxn>
                <a:cxn ang="0">
                  <a:pos x="3656" y="2003"/>
                </a:cxn>
                <a:cxn ang="0">
                  <a:pos x="3777" y="2365"/>
                </a:cxn>
                <a:cxn ang="0">
                  <a:pos x="3833" y="2616"/>
                </a:cxn>
                <a:cxn ang="0">
                  <a:pos x="3814" y="2737"/>
                </a:cxn>
                <a:cxn ang="0">
                  <a:pos x="3712" y="2830"/>
                </a:cxn>
                <a:cxn ang="0">
                  <a:pos x="3638" y="2830"/>
                </a:cxn>
                <a:cxn ang="0">
                  <a:pos x="3600" y="2681"/>
                </a:cxn>
                <a:cxn ang="0">
                  <a:pos x="3498" y="2347"/>
                </a:cxn>
                <a:cxn ang="0">
                  <a:pos x="3285" y="2031"/>
                </a:cxn>
                <a:cxn ang="0">
                  <a:pos x="3034" y="1752"/>
                </a:cxn>
                <a:cxn ang="0">
                  <a:pos x="2894" y="1436"/>
                </a:cxn>
                <a:cxn ang="0">
                  <a:pos x="2690" y="1167"/>
                </a:cxn>
                <a:cxn ang="0">
                  <a:pos x="2374" y="674"/>
                </a:cxn>
                <a:cxn ang="0">
                  <a:pos x="2077" y="563"/>
                </a:cxn>
                <a:cxn ang="0">
                  <a:pos x="1882" y="544"/>
                </a:cxn>
                <a:cxn ang="0">
                  <a:pos x="1547" y="656"/>
                </a:cxn>
                <a:cxn ang="0">
                  <a:pos x="1306" y="916"/>
                </a:cxn>
                <a:cxn ang="0">
                  <a:pos x="1101" y="1148"/>
                </a:cxn>
                <a:cxn ang="0">
                  <a:pos x="953" y="1390"/>
                </a:cxn>
                <a:cxn ang="0">
                  <a:pos x="804" y="1734"/>
                </a:cxn>
                <a:cxn ang="0">
                  <a:pos x="628" y="2022"/>
                </a:cxn>
                <a:cxn ang="0">
                  <a:pos x="414" y="2440"/>
                </a:cxn>
                <a:cxn ang="0">
                  <a:pos x="302" y="2672"/>
                </a:cxn>
                <a:cxn ang="0">
                  <a:pos x="200" y="2774"/>
                </a:cxn>
                <a:cxn ang="0">
                  <a:pos x="107" y="2821"/>
                </a:cxn>
                <a:cxn ang="0">
                  <a:pos x="14" y="2765"/>
                </a:cxn>
                <a:cxn ang="0">
                  <a:pos x="24" y="2635"/>
                </a:cxn>
              </a:cxnLst>
              <a:rect l="0" t="0" r="r" b="b"/>
              <a:pathLst>
                <a:path w="3839" h="2855">
                  <a:moveTo>
                    <a:pt x="24" y="2635"/>
                  </a:moveTo>
                  <a:cubicBezTo>
                    <a:pt x="38" y="2561"/>
                    <a:pt x="56" y="2444"/>
                    <a:pt x="98" y="2319"/>
                  </a:cubicBezTo>
                  <a:cubicBezTo>
                    <a:pt x="140" y="2194"/>
                    <a:pt x="223" y="2015"/>
                    <a:pt x="274" y="1882"/>
                  </a:cubicBezTo>
                  <a:cubicBezTo>
                    <a:pt x="325" y="1749"/>
                    <a:pt x="358" y="1608"/>
                    <a:pt x="405" y="1520"/>
                  </a:cubicBezTo>
                  <a:cubicBezTo>
                    <a:pt x="452" y="1432"/>
                    <a:pt x="488" y="1430"/>
                    <a:pt x="553" y="1353"/>
                  </a:cubicBezTo>
                  <a:cubicBezTo>
                    <a:pt x="618" y="1276"/>
                    <a:pt x="676" y="1180"/>
                    <a:pt x="795" y="1055"/>
                  </a:cubicBezTo>
                  <a:cubicBezTo>
                    <a:pt x="914" y="930"/>
                    <a:pt x="1153" y="725"/>
                    <a:pt x="1269" y="600"/>
                  </a:cubicBezTo>
                  <a:cubicBezTo>
                    <a:pt x="1385" y="475"/>
                    <a:pt x="1393" y="396"/>
                    <a:pt x="1492" y="303"/>
                  </a:cubicBezTo>
                  <a:cubicBezTo>
                    <a:pt x="1591" y="210"/>
                    <a:pt x="1770" y="86"/>
                    <a:pt x="1863" y="43"/>
                  </a:cubicBezTo>
                  <a:cubicBezTo>
                    <a:pt x="1956" y="0"/>
                    <a:pt x="1964" y="7"/>
                    <a:pt x="2049" y="43"/>
                  </a:cubicBezTo>
                  <a:cubicBezTo>
                    <a:pt x="2134" y="79"/>
                    <a:pt x="2280" y="163"/>
                    <a:pt x="2374" y="256"/>
                  </a:cubicBezTo>
                  <a:cubicBezTo>
                    <a:pt x="2468" y="349"/>
                    <a:pt x="2525" y="489"/>
                    <a:pt x="2616" y="600"/>
                  </a:cubicBezTo>
                  <a:cubicBezTo>
                    <a:pt x="2707" y="711"/>
                    <a:pt x="2825" y="812"/>
                    <a:pt x="2922" y="925"/>
                  </a:cubicBezTo>
                  <a:cubicBezTo>
                    <a:pt x="3019" y="1038"/>
                    <a:pt x="3105" y="1163"/>
                    <a:pt x="3201" y="1278"/>
                  </a:cubicBezTo>
                  <a:cubicBezTo>
                    <a:pt x="3297" y="1393"/>
                    <a:pt x="3422" y="1492"/>
                    <a:pt x="3498" y="1613"/>
                  </a:cubicBezTo>
                  <a:cubicBezTo>
                    <a:pt x="3574" y="1734"/>
                    <a:pt x="3610" y="1878"/>
                    <a:pt x="3656" y="2003"/>
                  </a:cubicBezTo>
                  <a:cubicBezTo>
                    <a:pt x="3702" y="2128"/>
                    <a:pt x="3748" y="2263"/>
                    <a:pt x="3777" y="2365"/>
                  </a:cubicBezTo>
                  <a:cubicBezTo>
                    <a:pt x="3806" y="2467"/>
                    <a:pt x="3827" y="2554"/>
                    <a:pt x="3833" y="2616"/>
                  </a:cubicBezTo>
                  <a:cubicBezTo>
                    <a:pt x="3839" y="2678"/>
                    <a:pt x="3834" y="2701"/>
                    <a:pt x="3814" y="2737"/>
                  </a:cubicBezTo>
                  <a:cubicBezTo>
                    <a:pt x="3794" y="2773"/>
                    <a:pt x="3741" y="2815"/>
                    <a:pt x="3712" y="2830"/>
                  </a:cubicBezTo>
                  <a:cubicBezTo>
                    <a:pt x="3683" y="2845"/>
                    <a:pt x="3657" y="2855"/>
                    <a:pt x="3638" y="2830"/>
                  </a:cubicBezTo>
                  <a:cubicBezTo>
                    <a:pt x="3619" y="2805"/>
                    <a:pt x="3623" y="2761"/>
                    <a:pt x="3600" y="2681"/>
                  </a:cubicBezTo>
                  <a:cubicBezTo>
                    <a:pt x="3577" y="2601"/>
                    <a:pt x="3551" y="2455"/>
                    <a:pt x="3498" y="2347"/>
                  </a:cubicBezTo>
                  <a:cubicBezTo>
                    <a:pt x="3445" y="2239"/>
                    <a:pt x="3362" y="2130"/>
                    <a:pt x="3285" y="2031"/>
                  </a:cubicBezTo>
                  <a:cubicBezTo>
                    <a:pt x="3208" y="1932"/>
                    <a:pt x="3099" y="1851"/>
                    <a:pt x="3034" y="1752"/>
                  </a:cubicBezTo>
                  <a:cubicBezTo>
                    <a:pt x="2969" y="1653"/>
                    <a:pt x="2951" y="1533"/>
                    <a:pt x="2894" y="1436"/>
                  </a:cubicBezTo>
                  <a:cubicBezTo>
                    <a:pt x="2837" y="1339"/>
                    <a:pt x="2777" y="1294"/>
                    <a:pt x="2690" y="1167"/>
                  </a:cubicBezTo>
                  <a:cubicBezTo>
                    <a:pt x="2603" y="1040"/>
                    <a:pt x="2476" y="775"/>
                    <a:pt x="2374" y="674"/>
                  </a:cubicBezTo>
                  <a:cubicBezTo>
                    <a:pt x="2272" y="573"/>
                    <a:pt x="2159" y="585"/>
                    <a:pt x="2077" y="563"/>
                  </a:cubicBezTo>
                  <a:cubicBezTo>
                    <a:pt x="1995" y="541"/>
                    <a:pt x="1970" y="529"/>
                    <a:pt x="1882" y="544"/>
                  </a:cubicBezTo>
                  <a:cubicBezTo>
                    <a:pt x="1794" y="559"/>
                    <a:pt x="1643" y="594"/>
                    <a:pt x="1547" y="656"/>
                  </a:cubicBezTo>
                  <a:cubicBezTo>
                    <a:pt x="1451" y="718"/>
                    <a:pt x="1380" y="834"/>
                    <a:pt x="1306" y="916"/>
                  </a:cubicBezTo>
                  <a:cubicBezTo>
                    <a:pt x="1232" y="998"/>
                    <a:pt x="1160" y="1069"/>
                    <a:pt x="1101" y="1148"/>
                  </a:cubicBezTo>
                  <a:cubicBezTo>
                    <a:pt x="1042" y="1227"/>
                    <a:pt x="1002" y="1292"/>
                    <a:pt x="953" y="1390"/>
                  </a:cubicBezTo>
                  <a:cubicBezTo>
                    <a:pt x="904" y="1488"/>
                    <a:pt x="858" y="1629"/>
                    <a:pt x="804" y="1734"/>
                  </a:cubicBezTo>
                  <a:cubicBezTo>
                    <a:pt x="750" y="1839"/>
                    <a:pt x="693" y="1904"/>
                    <a:pt x="628" y="2022"/>
                  </a:cubicBezTo>
                  <a:cubicBezTo>
                    <a:pt x="563" y="2140"/>
                    <a:pt x="468" y="2332"/>
                    <a:pt x="414" y="2440"/>
                  </a:cubicBezTo>
                  <a:cubicBezTo>
                    <a:pt x="360" y="2548"/>
                    <a:pt x="338" y="2616"/>
                    <a:pt x="302" y="2672"/>
                  </a:cubicBezTo>
                  <a:cubicBezTo>
                    <a:pt x="266" y="2728"/>
                    <a:pt x="232" y="2749"/>
                    <a:pt x="200" y="2774"/>
                  </a:cubicBezTo>
                  <a:cubicBezTo>
                    <a:pt x="168" y="2799"/>
                    <a:pt x="138" y="2823"/>
                    <a:pt x="107" y="2821"/>
                  </a:cubicBezTo>
                  <a:cubicBezTo>
                    <a:pt x="76" y="2819"/>
                    <a:pt x="28" y="2796"/>
                    <a:pt x="14" y="2765"/>
                  </a:cubicBezTo>
                  <a:cubicBezTo>
                    <a:pt x="0" y="2734"/>
                    <a:pt x="13" y="2714"/>
                    <a:pt x="24" y="2635"/>
                  </a:cubicBezTo>
                  <a:close/>
                </a:path>
              </a:pathLst>
            </a:custGeom>
            <a:noFill/>
            <a:ln w="19050" cap="flat" cmpd="sng">
              <a:solidFill>
                <a:srgbClr val="005078"/>
              </a:solidFill>
              <a:prstDash val="sysDot"/>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3" name="Group 343"/>
            <p:cNvGrpSpPr/>
            <p:nvPr/>
          </p:nvGrpSpPr>
          <p:grpSpPr>
            <a:xfrm>
              <a:off x="3268901" y="898409"/>
              <a:ext cx="2561376" cy="1686653"/>
              <a:chOff x="3298637" y="898409"/>
              <a:chExt cx="2561376" cy="1686653"/>
            </a:xfrm>
            <a:noFill/>
          </p:grpSpPr>
          <p:grpSp>
            <p:nvGrpSpPr>
              <p:cNvPr id="4" name="Group 5"/>
              <p:cNvGrpSpPr>
                <a:grpSpLocks/>
              </p:cNvGrpSpPr>
              <p:nvPr/>
            </p:nvGrpSpPr>
            <p:grpSpPr bwMode="auto">
              <a:xfrm rot="21223829" flipV="1">
                <a:off x="5344893" y="2051618"/>
                <a:ext cx="515120" cy="533444"/>
                <a:chOff x="4176" y="302"/>
                <a:chExt cx="1106" cy="1145"/>
              </a:xfrm>
              <a:grpFill/>
            </p:grpSpPr>
            <p:sp>
              <p:nvSpPr>
                <p:cNvPr id="166" name="Freeform 6"/>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grpFill/>
                <a:ln w="12700">
                  <a:solidFill>
                    <a:schemeClr val="tx2"/>
                  </a:solidFill>
                  <a:prstDash val="solid"/>
                  <a:round/>
                  <a:headEnd/>
                  <a:tailEnd/>
                </a:ln>
              </p:spPr>
              <p:txBody>
                <a:bodyPr/>
                <a:lstStyle/>
                <a:p>
                  <a:endParaRPr lang="el-GR"/>
                </a:p>
              </p:txBody>
            </p:sp>
            <p:sp>
              <p:nvSpPr>
                <p:cNvPr id="167" name="Freeform 7"/>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grpFill/>
                <a:ln w="12700">
                  <a:solidFill>
                    <a:schemeClr val="tx2"/>
                  </a:solidFill>
                  <a:prstDash val="solid"/>
                  <a:round/>
                  <a:headEnd/>
                  <a:tailEnd/>
                </a:ln>
              </p:spPr>
              <p:txBody>
                <a:bodyPr/>
                <a:lstStyle/>
                <a:p>
                  <a:endParaRPr lang="el-GR"/>
                </a:p>
              </p:txBody>
            </p:sp>
            <p:sp>
              <p:nvSpPr>
                <p:cNvPr id="168" name="Freeform 8"/>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grpFill/>
                <a:ln w="12700">
                  <a:solidFill>
                    <a:schemeClr val="tx2"/>
                  </a:solidFill>
                  <a:prstDash val="solid"/>
                  <a:round/>
                  <a:headEnd/>
                  <a:tailEnd/>
                </a:ln>
              </p:spPr>
              <p:txBody>
                <a:bodyPr/>
                <a:lstStyle/>
                <a:p>
                  <a:endParaRPr lang="el-GR"/>
                </a:p>
              </p:txBody>
            </p:sp>
            <p:sp>
              <p:nvSpPr>
                <p:cNvPr id="169" name="Freeform 9"/>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grpFill/>
                <a:ln w="12700">
                  <a:solidFill>
                    <a:schemeClr val="tx2"/>
                  </a:solidFill>
                  <a:prstDash val="solid"/>
                  <a:round/>
                  <a:headEnd/>
                  <a:tailEnd/>
                </a:ln>
              </p:spPr>
              <p:txBody>
                <a:bodyPr/>
                <a:lstStyle/>
                <a:p>
                  <a:endParaRPr lang="el-GR"/>
                </a:p>
              </p:txBody>
            </p:sp>
            <p:sp>
              <p:nvSpPr>
                <p:cNvPr id="170" name="Freeform 10"/>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grpFill/>
                <a:ln w="12700">
                  <a:solidFill>
                    <a:schemeClr val="tx2"/>
                  </a:solidFill>
                  <a:prstDash val="solid"/>
                  <a:round/>
                  <a:headEnd/>
                  <a:tailEnd/>
                </a:ln>
              </p:spPr>
              <p:txBody>
                <a:bodyPr/>
                <a:lstStyle/>
                <a:p>
                  <a:endParaRPr lang="el-GR"/>
                </a:p>
              </p:txBody>
            </p:sp>
          </p:grpSp>
          <p:grpSp>
            <p:nvGrpSpPr>
              <p:cNvPr id="5" name="Group 11"/>
              <p:cNvGrpSpPr>
                <a:grpSpLocks/>
              </p:cNvGrpSpPr>
              <p:nvPr/>
            </p:nvGrpSpPr>
            <p:grpSpPr bwMode="auto">
              <a:xfrm rot="231005" flipV="1">
                <a:off x="3298637" y="2042022"/>
                <a:ext cx="496117" cy="525979"/>
                <a:chOff x="393" y="416"/>
                <a:chExt cx="1083" cy="1148"/>
              </a:xfrm>
              <a:grpFill/>
            </p:grpSpPr>
            <p:sp>
              <p:nvSpPr>
                <p:cNvPr id="172" name="Freeform 12"/>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grpFill/>
                <a:ln w="12700">
                  <a:solidFill>
                    <a:schemeClr val="tx2"/>
                  </a:solidFill>
                  <a:prstDash val="solid"/>
                  <a:round/>
                  <a:headEnd/>
                  <a:tailEnd/>
                </a:ln>
              </p:spPr>
              <p:txBody>
                <a:bodyPr/>
                <a:lstStyle/>
                <a:p>
                  <a:endParaRPr lang="el-GR"/>
                </a:p>
              </p:txBody>
            </p:sp>
            <p:sp>
              <p:nvSpPr>
                <p:cNvPr id="173" name="Freeform 13"/>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grpFill/>
                <a:ln w="12700">
                  <a:solidFill>
                    <a:schemeClr val="tx2"/>
                  </a:solidFill>
                  <a:prstDash val="solid"/>
                  <a:round/>
                  <a:headEnd/>
                  <a:tailEnd/>
                </a:ln>
              </p:spPr>
              <p:txBody>
                <a:bodyPr/>
                <a:lstStyle/>
                <a:p>
                  <a:endParaRPr lang="el-GR"/>
                </a:p>
              </p:txBody>
            </p:sp>
            <p:sp>
              <p:nvSpPr>
                <p:cNvPr id="174" name="Freeform 14"/>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grpFill/>
                <a:ln w="12700">
                  <a:solidFill>
                    <a:schemeClr val="tx2"/>
                  </a:solidFill>
                  <a:prstDash val="solid"/>
                  <a:round/>
                  <a:headEnd/>
                  <a:tailEnd/>
                </a:ln>
              </p:spPr>
              <p:txBody>
                <a:bodyPr/>
                <a:lstStyle/>
                <a:p>
                  <a:endParaRPr lang="el-GR"/>
                </a:p>
              </p:txBody>
            </p:sp>
            <p:sp>
              <p:nvSpPr>
                <p:cNvPr id="175" name="Freeform 15"/>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grpFill/>
                <a:ln w="12700">
                  <a:solidFill>
                    <a:schemeClr val="tx2"/>
                  </a:solidFill>
                  <a:prstDash val="solid"/>
                  <a:round/>
                  <a:headEnd/>
                  <a:tailEnd/>
                </a:ln>
              </p:spPr>
              <p:txBody>
                <a:bodyPr/>
                <a:lstStyle/>
                <a:p>
                  <a:endParaRPr lang="el-GR"/>
                </a:p>
              </p:txBody>
            </p:sp>
            <p:sp>
              <p:nvSpPr>
                <p:cNvPr id="176" name="Freeform 16"/>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grpFill/>
                <a:ln w="12700">
                  <a:solidFill>
                    <a:schemeClr val="tx2"/>
                  </a:solidFill>
                  <a:prstDash val="solid"/>
                  <a:round/>
                  <a:headEnd/>
                  <a:tailEnd/>
                </a:ln>
              </p:spPr>
              <p:txBody>
                <a:bodyPr/>
                <a:lstStyle/>
                <a:p>
                  <a:endParaRPr lang="el-GR"/>
                </a:p>
              </p:txBody>
            </p:sp>
          </p:grpSp>
          <p:grpSp>
            <p:nvGrpSpPr>
              <p:cNvPr id="6" name="Group 17"/>
              <p:cNvGrpSpPr>
                <a:grpSpLocks/>
              </p:cNvGrpSpPr>
              <p:nvPr/>
            </p:nvGrpSpPr>
            <p:grpSpPr bwMode="auto">
              <a:xfrm rot="20697480" flipV="1">
                <a:off x="5254963" y="1744230"/>
                <a:ext cx="400423" cy="345449"/>
                <a:chOff x="4118" y="1410"/>
                <a:chExt cx="859" cy="741"/>
              </a:xfrm>
              <a:grpFill/>
            </p:grpSpPr>
            <p:sp>
              <p:nvSpPr>
                <p:cNvPr id="184" name="Freeform 18"/>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grpFill/>
                <a:ln w="12700">
                  <a:solidFill>
                    <a:schemeClr val="tx2"/>
                  </a:solidFill>
                  <a:prstDash val="solid"/>
                  <a:round/>
                  <a:headEnd/>
                  <a:tailEnd/>
                </a:ln>
              </p:spPr>
              <p:txBody>
                <a:bodyPr/>
                <a:lstStyle/>
                <a:p>
                  <a:endParaRPr lang="el-GR"/>
                </a:p>
              </p:txBody>
            </p:sp>
            <p:sp>
              <p:nvSpPr>
                <p:cNvPr id="237" name="Freeform 19"/>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grpFill/>
                <a:ln w="12700">
                  <a:solidFill>
                    <a:schemeClr val="tx2"/>
                  </a:solidFill>
                  <a:prstDash val="solid"/>
                  <a:round/>
                  <a:headEnd/>
                  <a:tailEnd/>
                </a:ln>
              </p:spPr>
              <p:txBody>
                <a:bodyPr/>
                <a:lstStyle/>
                <a:p>
                  <a:endParaRPr lang="el-GR"/>
                </a:p>
              </p:txBody>
            </p:sp>
            <p:sp>
              <p:nvSpPr>
                <p:cNvPr id="238" name="Freeform 20"/>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grpFill/>
                <a:ln w="12700">
                  <a:solidFill>
                    <a:schemeClr val="tx2"/>
                  </a:solidFill>
                  <a:prstDash val="solid"/>
                  <a:round/>
                  <a:headEnd/>
                  <a:tailEnd/>
                </a:ln>
              </p:spPr>
              <p:txBody>
                <a:bodyPr/>
                <a:lstStyle/>
                <a:p>
                  <a:endParaRPr lang="el-GR"/>
                </a:p>
              </p:txBody>
            </p:sp>
          </p:grpSp>
          <p:grpSp>
            <p:nvGrpSpPr>
              <p:cNvPr id="7" name="Group 22"/>
              <p:cNvGrpSpPr>
                <a:grpSpLocks/>
              </p:cNvGrpSpPr>
              <p:nvPr/>
            </p:nvGrpSpPr>
            <p:grpSpPr bwMode="auto">
              <a:xfrm rot="21540000" flipV="1">
                <a:off x="5128393" y="1411012"/>
                <a:ext cx="365131" cy="369203"/>
                <a:chOff x="3962" y="2120"/>
                <a:chExt cx="784" cy="791"/>
              </a:xfrm>
              <a:grpFill/>
            </p:grpSpPr>
            <p:sp>
              <p:nvSpPr>
                <p:cNvPr id="241" name="Freeform 23"/>
                <p:cNvSpPr>
                  <a:spLocks/>
                </p:cNvSpPr>
                <p:nvPr/>
              </p:nvSpPr>
              <p:spPr bwMode="auto">
                <a:xfrm>
                  <a:off x="3962" y="2120"/>
                  <a:ext cx="784" cy="791"/>
                </a:xfrm>
                <a:custGeom>
                  <a:avLst/>
                  <a:gdLst/>
                  <a:ahLst/>
                  <a:cxnLst>
                    <a:cxn ang="0">
                      <a:pos x="388" y="11"/>
                    </a:cxn>
                    <a:cxn ang="0">
                      <a:pos x="474" y="28"/>
                    </a:cxn>
                    <a:cxn ang="0">
                      <a:pos x="547" y="51"/>
                    </a:cxn>
                    <a:cxn ang="0">
                      <a:pos x="610" y="79"/>
                    </a:cxn>
                    <a:cxn ang="0">
                      <a:pos x="660" y="111"/>
                    </a:cxn>
                    <a:cxn ang="0">
                      <a:pos x="703" y="154"/>
                    </a:cxn>
                    <a:cxn ang="0">
                      <a:pos x="733" y="207"/>
                    </a:cxn>
                    <a:cxn ang="0">
                      <a:pos x="758" y="267"/>
                    </a:cxn>
                    <a:cxn ang="0">
                      <a:pos x="774" y="333"/>
                    </a:cxn>
                    <a:cxn ang="0">
                      <a:pos x="781" y="393"/>
                    </a:cxn>
                    <a:cxn ang="0">
                      <a:pos x="784" y="456"/>
                    </a:cxn>
                    <a:cxn ang="0">
                      <a:pos x="779" y="519"/>
                    </a:cxn>
                    <a:cxn ang="0">
                      <a:pos x="766" y="582"/>
                    </a:cxn>
                    <a:cxn ang="0">
                      <a:pos x="743" y="638"/>
                    </a:cxn>
                    <a:cxn ang="0">
                      <a:pos x="711" y="690"/>
                    </a:cxn>
                    <a:cxn ang="0">
                      <a:pos x="665" y="733"/>
                    </a:cxn>
                    <a:cxn ang="0">
                      <a:pos x="617" y="761"/>
                    </a:cxn>
                    <a:cxn ang="0">
                      <a:pos x="577" y="779"/>
                    </a:cxn>
                    <a:cxn ang="0">
                      <a:pos x="537" y="789"/>
                    </a:cxn>
                    <a:cxn ang="0">
                      <a:pos x="496" y="791"/>
                    </a:cxn>
                    <a:cxn ang="0">
                      <a:pos x="436" y="789"/>
                    </a:cxn>
                    <a:cxn ang="0">
                      <a:pos x="358" y="766"/>
                    </a:cxn>
                    <a:cxn ang="0">
                      <a:pos x="282" y="731"/>
                    </a:cxn>
                    <a:cxn ang="0">
                      <a:pos x="214" y="680"/>
                    </a:cxn>
                    <a:cxn ang="0">
                      <a:pos x="151" y="622"/>
                    </a:cxn>
                    <a:cxn ang="0">
                      <a:pos x="96" y="559"/>
                    </a:cxn>
                    <a:cxn ang="0">
                      <a:pos x="56" y="504"/>
                    </a:cxn>
                    <a:cxn ang="0">
                      <a:pos x="30" y="456"/>
                    </a:cxn>
                    <a:cxn ang="0">
                      <a:pos x="13" y="406"/>
                    </a:cxn>
                    <a:cxn ang="0">
                      <a:pos x="3" y="358"/>
                    </a:cxn>
                    <a:cxn ang="0">
                      <a:pos x="0" y="313"/>
                    </a:cxn>
                    <a:cxn ang="0">
                      <a:pos x="3" y="265"/>
                    </a:cxn>
                    <a:cxn ang="0">
                      <a:pos x="10" y="222"/>
                    </a:cxn>
                    <a:cxn ang="0">
                      <a:pos x="25" y="179"/>
                    </a:cxn>
                    <a:cxn ang="0">
                      <a:pos x="46" y="141"/>
                    </a:cxn>
                    <a:cxn ang="0">
                      <a:pos x="71" y="106"/>
                    </a:cxn>
                    <a:cxn ang="0">
                      <a:pos x="101" y="76"/>
                    </a:cxn>
                    <a:cxn ang="0">
                      <a:pos x="136" y="48"/>
                    </a:cxn>
                    <a:cxn ang="0">
                      <a:pos x="174" y="28"/>
                    </a:cxn>
                    <a:cxn ang="0">
                      <a:pos x="219" y="13"/>
                    </a:cxn>
                    <a:cxn ang="0">
                      <a:pos x="265" y="3"/>
                    </a:cxn>
                    <a:cxn ang="0">
                      <a:pos x="315" y="0"/>
                    </a:cxn>
                  </a:cxnLst>
                  <a:rect l="0" t="0" r="r" b="b"/>
                  <a:pathLst>
                    <a:path w="784" h="791">
                      <a:moveTo>
                        <a:pt x="340" y="3"/>
                      </a:moveTo>
                      <a:lnTo>
                        <a:pt x="388" y="11"/>
                      </a:lnTo>
                      <a:lnTo>
                        <a:pt x="433" y="18"/>
                      </a:lnTo>
                      <a:lnTo>
                        <a:pt x="474" y="28"/>
                      </a:lnTo>
                      <a:lnTo>
                        <a:pt x="512" y="38"/>
                      </a:lnTo>
                      <a:lnTo>
                        <a:pt x="547" y="51"/>
                      </a:lnTo>
                      <a:lnTo>
                        <a:pt x="580" y="63"/>
                      </a:lnTo>
                      <a:lnTo>
                        <a:pt x="610" y="79"/>
                      </a:lnTo>
                      <a:lnTo>
                        <a:pt x="638" y="94"/>
                      </a:lnTo>
                      <a:lnTo>
                        <a:pt x="660" y="111"/>
                      </a:lnTo>
                      <a:lnTo>
                        <a:pt x="683" y="131"/>
                      </a:lnTo>
                      <a:lnTo>
                        <a:pt x="703" y="154"/>
                      </a:lnTo>
                      <a:lnTo>
                        <a:pt x="721" y="179"/>
                      </a:lnTo>
                      <a:lnTo>
                        <a:pt x="733" y="207"/>
                      </a:lnTo>
                      <a:lnTo>
                        <a:pt x="748" y="235"/>
                      </a:lnTo>
                      <a:lnTo>
                        <a:pt x="758" y="267"/>
                      </a:lnTo>
                      <a:lnTo>
                        <a:pt x="766" y="303"/>
                      </a:lnTo>
                      <a:lnTo>
                        <a:pt x="774" y="333"/>
                      </a:lnTo>
                      <a:lnTo>
                        <a:pt x="779" y="363"/>
                      </a:lnTo>
                      <a:lnTo>
                        <a:pt x="781" y="393"/>
                      </a:lnTo>
                      <a:lnTo>
                        <a:pt x="784" y="424"/>
                      </a:lnTo>
                      <a:lnTo>
                        <a:pt x="784" y="456"/>
                      </a:lnTo>
                      <a:lnTo>
                        <a:pt x="784" y="489"/>
                      </a:lnTo>
                      <a:lnTo>
                        <a:pt x="779" y="519"/>
                      </a:lnTo>
                      <a:lnTo>
                        <a:pt x="774" y="552"/>
                      </a:lnTo>
                      <a:lnTo>
                        <a:pt x="766" y="582"/>
                      </a:lnTo>
                      <a:lnTo>
                        <a:pt x="756" y="610"/>
                      </a:lnTo>
                      <a:lnTo>
                        <a:pt x="743" y="638"/>
                      </a:lnTo>
                      <a:lnTo>
                        <a:pt x="728" y="665"/>
                      </a:lnTo>
                      <a:lnTo>
                        <a:pt x="711" y="690"/>
                      </a:lnTo>
                      <a:lnTo>
                        <a:pt x="690" y="713"/>
                      </a:lnTo>
                      <a:lnTo>
                        <a:pt x="665" y="733"/>
                      </a:lnTo>
                      <a:lnTo>
                        <a:pt x="640" y="751"/>
                      </a:lnTo>
                      <a:lnTo>
                        <a:pt x="617" y="761"/>
                      </a:lnTo>
                      <a:lnTo>
                        <a:pt x="597" y="771"/>
                      </a:lnTo>
                      <a:lnTo>
                        <a:pt x="577" y="779"/>
                      </a:lnTo>
                      <a:lnTo>
                        <a:pt x="557" y="784"/>
                      </a:lnTo>
                      <a:lnTo>
                        <a:pt x="537" y="789"/>
                      </a:lnTo>
                      <a:lnTo>
                        <a:pt x="517" y="791"/>
                      </a:lnTo>
                      <a:lnTo>
                        <a:pt x="496" y="791"/>
                      </a:lnTo>
                      <a:lnTo>
                        <a:pt x="476" y="791"/>
                      </a:lnTo>
                      <a:lnTo>
                        <a:pt x="436" y="789"/>
                      </a:lnTo>
                      <a:lnTo>
                        <a:pt x="396" y="779"/>
                      </a:lnTo>
                      <a:lnTo>
                        <a:pt x="358" y="766"/>
                      </a:lnTo>
                      <a:lnTo>
                        <a:pt x="320" y="751"/>
                      </a:lnTo>
                      <a:lnTo>
                        <a:pt x="282" y="731"/>
                      </a:lnTo>
                      <a:lnTo>
                        <a:pt x="247" y="708"/>
                      </a:lnTo>
                      <a:lnTo>
                        <a:pt x="214" y="680"/>
                      </a:lnTo>
                      <a:lnTo>
                        <a:pt x="182" y="653"/>
                      </a:lnTo>
                      <a:lnTo>
                        <a:pt x="151" y="622"/>
                      </a:lnTo>
                      <a:lnTo>
                        <a:pt x="124" y="592"/>
                      </a:lnTo>
                      <a:lnTo>
                        <a:pt x="96" y="559"/>
                      </a:lnTo>
                      <a:lnTo>
                        <a:pt x="73" y="527"/>
                      </a:lnTo>
                      <a:lnTo>
                        <a:pt x="56" y="504"/>
                      </a:lnTo>
                      <a:lnTo>
                        <a:pt x="43" y="479"/>
                      </a:lnTo>
                      <a:lnTo>
                        <a:pt x="30" y="456"/>
                      </a:lnTo>
                      <a:lnTo>
                        <a:pt x="23" y="431"/>
                      </a:lnTo>
                      <a:lnTo>
                        <a:pt x="13" y="406"/>
                      </a:lnTo>
                      <a:lnTo>
                        <a:pt x="8" y="383"/>
                      </a:lnTo>
                      <a:lnTo>
                        <a:pt x="3" y="358"/>
                      </a:lnTo>
                      <a:lnTo>
                        <a:pt x="0" y="335"/>
                      </a:lnTo>
                      <a:lnTo>
                        <a:pt x="0" y="313"/>
                      </a:lnTo>
                      <a:lnTo>
                        <a:pt x="0" y="288"/>
                      </a:lnTo>
                      <a:lnTo>
                        <a:pt x="3" y="265"/>
                      </a:lnTo>
                      <a:lnTo>
                        <a:pt x="5" y="242"/>
                      </a:lnTo>
                      <a:lnTo>
                        <a:pt x="10" y="222"/>
                      </a:lnTo>
                      <a:lnTo>
                        <a:pt x="18" y="199"/>
                      </a:lnTo>
                      <a:lnTo>
                        <a:pt x="25" y="179"/>
                      </a:lnTo>
                      <a:lnTo>
                        <a:pt x="35" y="162"/>
                      </a:lnTo>
                      <a:lnTo>
                        <a:pt x="46" y="141"/>
                      </a:lnTo>
                      <a:lnTo>
                        <a:pt x="58" y="124"/>
                      </a:lnTo>
                      <a:lnTo>
                        <a:pt x="71" y="106"/>
                      </a:lnTo>
                      <a:lnTo>
                        <a:pt x="86" y="91"/>
                      </a:lnTo>
                      <a:lnTo>
                        <a:pt x="101" y="76"/>
                      </a:lnTo>
                      <a:lnTo>
                        <a:pt x="119" y="61"/>
                      </a:lnTo>
                      <a:lnTo>
                        <a:pt x="136" y="48"/>
                      </a:lnTo>
                      <a:lnTo>
                        <a:pt x="154" y="38"/>
                      </a:lnTo>
                      <a:lnTo>
                        <a:pt x="174" y="28"/>
                      </a:lnTo>
                      <a:lnTo>
                        <a:pt x="197" y="21"/>
                      </a:lnTo>
                      <a:lnTo>
                        <a:pt x="219" y="13"/>
                      </a:lnTo>
                      <a:lnTo>
                        <a:pt x="242" y="8"/>
                      </a:lnTo>
                      <a:lnTo>
                        <a:pt x="265" y="3"/>
                      </a:lnTo>
                      <a:lnTo>
                        <a:pt x="290" y="0"/>
                      </a:lnTo>
                      <a:lnTo>
                        <a:pt x="315" y="0"/>
                      </a:lnTo>
                      <a:lnTo>
                        <a:pt x="340" y="3"/>
                      </a:lnTo>
                    </a:path>
                  </a:pathLst>
                </a:custGeom>
                <a:grpFill/>
                <a:ln w="12700">
                  <a:solidFill>
                    <a:schemeClr val="tx2"/>
                  </a:solidFill>
                  <a:prstDash val="solid"/>
                  <a:round/>
                  <a:headEnd/>
                  <a:tailEnd/>
                </a:ln>
              </p:spPr>
              <p:txBody>
                <a:bodyPr/>
                <a:lstStyle/>
                <a:p>
                  <a:endParaRPr lang="el-GR"/>
                </a:p>
              </p:txBody>
            </p:sp>
            <p:sp>
              <p:nvSpPr>
                <p:cNvPr id="242" name="Freeform 24"/>
                <p:cNvSpPr>
                  <a:spLocks/>
                </p:cNvSpPr>
                <p:nvPr/>
              </p:nvSpPr>
              <p:spPr bwMode="auto">
                <a:xfrm>
                  <a:off x="4242" y="2347"/>
                  <a:ext cx="267" cy="363"/>
                </a:xfrm>
                <a:custGeom>
                  <a:avLst/>
                  <a:gdLst/>
                  <a:ahLst/>
                  <a:cxnLst>
                    <a:cxn ang="0">
                      <a:pos x="267" y="0"/>
                    </a:cxn>
                    <a:cxn ang="0">
                      <a:pos x="204" y="10"/>
                    </a:cxn>
                    <a:cxn ang="0">
                      <a:pos x="151" y="23"/>
                    </a:cxn>
                    <a:cxn ang="0">
                      <a:pos x="128" y="28"/>
                    </a:cxn>
                    <a:cxn ang="0">
                      <a:pos x="108" y="35"/>
                    </a:cxn>
                    <a:cxn ang="0">
                      <a:pos x="91" y="43"/>
                    </a:cxn>
                    <a:cxn ang="0">
                      <a:pos x="73" y="53"/>
                    </a:cxn>
                    <a:cxn ang="0">
                      <a:pos x="58" y="61"/>
                    </a:cxn>
                    <a:cxn ang="0">
                      <a:pos x="45" y="71"/>
                    </a:cxn>
                    <a:cxn ang="0">
                      <a:pos x="35" y="81"/>
                    </a:cxn>
                    <a:cxn ang="0">
                      <a:pos x="28" y="91"/>
                    </a:cxn>
                    <a:cxn ang="0">
                      <a:pos x="20" y="101"/>
                    </a:cxn>
                    <a:cxn ang="0">
                      <a:pos x="12" y="113"/>
                    </a:cxn>
                    <a:cxn ang="0">
                      <a:pos x="7" y="123"/>
                    </a:cxn>
                    <a:cxn ang="0">
                      <a:pos x="5" y="136"/>
                    </a:cxn>
                    <a:cxn ang="0">
                      <a:pos x="0" y="161"/>
                    </a:cxn>
                    <a:cxn ang="0">
                      <a:pos x="0" y="189"/>
                    </a:cxn>
                    <a:cxn ang="0">
                      <a:pos x="2" y="214"/>
                    </a:cxn>
                    <a:cxn ang="0">
                      <a:pos x="5" y="244"/>
                    </a:cxn>
                    <a:cxn ang="0">
                      <a:pos x="15" y="302"/>
                    </a:cxn>
                    <a:cxn ang="0">
                      <a:pos x="20" y="363"/>
                    </a:cxn>
                  </a:cxnLst>
                  <a:rect l="0" t="0" r="r" b="b"/>
                  <a:pathLst>
                    <a:path w="267" h="363">
                      <a:moveTo>
                        <a:pt x="267" y="0"/>
                      </a:moveTo>
                      <a:lnTo>
                        <a:pt x="204" y="10"/>
                      </a:lnTo>
                      <a:lnTo>
                        <a:pt x="151" y="23"/>
                      </a:lnTo>
                      <a:lnTo>
                        <a:pt x="128" y="28"/>
                      </a:lnTo>
                      <a:lnTo>
                        <a:pt x="108" y="35"/>
                      </a:lnTo>
                      <a:lnTo>
                        <a:pt x="91" y="43"/>
                      </a:lnTo>
                      <a:lnTo>
                        <a:pt x="73" y="53"/>
                      </a:lnTo>
                      <a:lnTo>
                        <a:pt x="58" y="61"/>
                      </a:lnTo>
                      <a:lnTo>
                        <a:pt x="45" y="71"/>
                      </a:lnTo>
                      <a:lnTo>
                        <a:pt x="35" y="81"/>
                      </a:lnTo>
                      <a:lnTo>
                        <a:pt x="28" y="91"/>
                      </a:lnTo>
                      <a:lnTo>
                        <a:pt x="20" y="101"/>
                      </a:lnTo>
                      <a:lnTo>
                        <a:pt x="12" y="113"/>
                      </a:lnTo>
                      <a:lnTo>
                        <a:pt x="7" y="123"/>
                      </a:lnTo>
                      <a:lnTo>
                        <a:pt x="5" y="136"/>
                      </a:lnTo>
                      <a:lnTo>
                        <a:pt x="0" y="161"/>
                      </a:lnTo>
                      <a:lnTo>
                        <a:pt x="0" y="189"/>
                      </a:lnTo>
                      <a:lnTo>
                        <a:pt x="2" y="214"/>
                      </a:lnTo>
                      <a:lnTo>
                        <a:pt x="5" y="244"/>
                      </a:lnTo>
                      <a:lnTo>
                        <a:pt x="15" y="302"/>
                      </a:lnTo>
                      <a:lnTo>
                        <a:pt x="20" y="363"/>
                      </a:lnTo>
                    </a:path>
                  </a:pathLst>
                </a:custGeom>
                <a:grpFill/>
                <a:ln w="12700">
                  <a:solidFill>
                    <a:schemeClr val="tx2"/>
                  </a:solidFill>
                  <a:prstDash val="solid"/>
                  <a:round/>
                  <a:headEnd/>
                  <a:tailEnd/>
                </a:ln>
              </p:spPr>
              <p:txBody>
                <a:bodyPr/>
                <a:lstStyle/>
                <a:p>
                  <a:endParaRPr lang="el-GR"/>
                </a:p>
              </p:txBody>
            </p:sp>
            <p:sp>
              <p:nvSpPr>
                <p:cNvPr id="243" name="Freeform 25"/>
                <p:cNvSpPr>
                  <a:spLocks/>
                </p:cNvSpPr>
                <p:nvPr/>
              </p:nvSpPr>
              <p:spPr bwMode="auto">
                <a:xfrm>
                  <a:off x="4111" y="2246"/>
                  <a:ext cx="257" cy="396"/>
                </a:xfrm>
                <a:custGeom>
                  <a:avLst/>
                  <a:gdLst/>
                  <a:ahLst/>
                  <a:cxnLst>
                    <a:cxn ang="0">
                      <a:pos x="237" y="0"/>
                    </a:cxn>
                    <a:cxn ang="0">
                      <a:pos x="244" y="33"/>
                    </a:cxn>
                    <a:cxn ang="0">
                      <a:pos x="254" y="68"/>
                    </a:cxn>
                    <a:cxn ang="0">
                      <a:pos x="257" y="78"/>
                    </a:cxn>
                    <a:cxn ang="0">
                      <a:pos x="257" y="86"/>
                    </a:cxn>
                    <a:cxn ang="0">
                      <a:pos x="257" y="94"/>
                    </a:cxn>
                    <a:cxn ang="0">
                      <a:pos x="254" y="104"/>
                    </a:cxn>
                    <a:cxn ang="0">
                      <a:pos x="249" y="111"/>
                    </a:cxn>
                    <a:cxn ang="0">
                      <a:pos x="244" y="119"/>
                    </a:cxn>
                    <a:cxn ang="0">
                      <a:pos x="234" y="129"/>
                    </a:cxn>
                    <a:cxn ang="0">
                      <a:pos x="224" y="136"/>
                    </a:cxn>
                    <a:cxn ang="0">
                      <a:pos x="201" y="151"/>
                    </a:cxn>
                    <a:cxn ang="0">
                      <a:pos x="181" y="169"/>
                    </a:cxn>
                    <a:cxn ang="0">
                      <a:pos x="166" y="187"/>
                    </a:cxn>
                    <a:cxn ang="0">
                      <a:pos x="153" y="207"/>
                    </a:cxn>
                    <a:cxn ang="0">
                      <a:pos x="143" y="232"/>
                    </a:cxn>
                    <a:cxn ang="0">
                      <a:pos x="136" y="257"/>
                    </a:cxn>
                    <a:cxn ang="0">
                      <a:pos x="131" y="290"/>
                    </a:cxn>
                    <a:cxn ang="0">
                      <a:pos x="128" y="325"/>
                    </a:cxn>
                    <a:cxn ang="0">
                      <a:pos x="126" y="335"/>
                    </a:cxn>
                    <a:cxn ang="0">
                      <a:pos x="123" y="345"/>
                    </a:cxn>
                    <a:cxn ang="0">
                      <a:pos x="118" y="350"/>
                    </a:cxn>
                    <a:cxn ang="0">
                      <a:pos x="113" y="358"/>
                    </a:cxn>
                    <a:cxn ang="0">
                      <a:pos x="98" y="365"/>
                    </a:cxn>
                    <a:cxn ang="0">
                      <a:pos x="80" y="373"/>
                    </a:cxn>
                    <a:cxn ang="0">
                      <a:pos x="38" y="383"/>
                    </a:cxn>
                    <a:cxn ang="0">
                      <a:pos x="0" y="396"/>
                    </a:cxn>
                  </a:cxnLst>
                  <a:rect l="0" t="0" r="r" b="b"/>
                  <a:pathLst>
                    <a:path w="257" h="396">
                      <a:moveTo>
                        <a:pt x="237" y="0"/>
                      </a:moveTo>
                      <a:lnTo>
                        <a:pt x="244" y="33"/>
                      </a:lnTo>
                      <a:lnTo>
                        <a:pt x="254" y="68"/>
                      </a:lnTo>
                      <a:lnTo>
                        <a:pt x="257" y="78"/>
                      </a:lnTo>
                      <a:lnTo>
                        <a:pt x="257" y="86"/>
                      </a:lnTo>
                      <a:lnTo>
                        <a:pt x="257" y="94"/>
                      </a:lnTo>
                      <a:lnTo>
                        <a:pt x="254" y="104"/>
                      </a:lnTo>
                      <a:lnTo>
                        <a:pt x="249" y="111"/>
                      </a:lnTo>
                      <a:lnTo>
                        <a:pt x="244" y="119"/>
                      </a:lnTo>
                      <a:lnTo>
                        <a:pt x="234" y="129"/>
                      </a:lnTo>
                      <a:lnTo>
                        <a:pt x="224" y="136"/>
                      </a:lnTo>
                      <a:lnTo>
                        <a:pt x="201" y="151"/>
                      </a:lnTo>
                      <a:lnTo>
                        <a:pt x="181" y="169"/>
                      </a:lnTo>
                      <a:lnTo>
                        <a:pt x="166" y="187"/>
                      </a:lnTo>
                      <a:lnTo>
                        <a:pt x="153" y="207"/>
                      </a:lnTo>
                      <a:lnTo>
                        <a:pt x="143" y="232"/>
                      </a:lnTo>
                      <a:lnTo>
                        <a:pt x="136" y="257"/>
                      </a:lnTo>
                      <a:lnTo>
                        <a:pt x="131" y="290"/>
                      </a:lnTo>
                      <a:lnTo>
                        <a:pt x="128" y="325"/>
                      </a:lnTo>
                      <a:lnTo>
                        <a:pt x="126" y="335"/>
                      </a:lnTo>
                      <a:lnTo>
                        <a:pt x="123" y="345"/>
                      </a:lnTo>
                      <a:lnTo>
                        <a:pt x="118" y="350"/>
                      </a:lnTo>
                      <a:lnTo>
                        <a:pt x="113" y="358"/>
                      </a:lnTo>
                      <a:lnTo>
                        <a:pt x="98" y="365"/>
                      </a:lnTo>
                      <a:lnTo>
                        <a:pt x="80" y="373"/>
                      </a:lnTo>
                      <a:lnTo>
                        <a:pt x="38" y="383"/>
                      </a:lnTo>
                      <a:lnTo>
                        <a:pt x="0" y="396"/>
                      </a:lnTo>
                    </a:path>
                  </a:pathLst>
                </a:custGeom>
                <a:grpFill/>
                <a:ln w="12700">
                  <a:solidFill>
                    <a:schemeClr val="tx2"/>
                  </a:solidFill>
                  <a:prstDash val="solid"/>
                  <a:round/>
                  <a:headEnd/>
                  <a:tailEnd/>
                </a:ln>
              </p:spPr>
              <p:txBody>
                <a:bodyPr/>
                <a:lstStyle/>
                <a:p>
                  <a:endParaRPr lang="el-GR"/>
                </a:p>
              </p:txBody>
            </p:sp>
          </p:grpSp>
          <p:grpSp>
            <p:nvGrpSpPr>
              <p:cNvPr id="8" name="Group 26"/>
              <p:cNvGrpSpPr>
                <a:grpSpLocks/>
              </p:cNvGrpSpPr>
              <p:nvPr/>
            </p:nvGrpSpPr>
            <p:grpSpPr bwMode="auto">
              <a:xfrm rot="21540000" flipV="1">
                <a:off x="3704750" y="1386797"/>
                <a:ext cx="383456" cy="373275"/>
                <a:chOff x="1017" y="2259"/>
                <a:chExt cx="794" cy="773"/>
              </a:xfrm>
              <a:grpFill/>
            </p:grpSpPr>
            <p:sp>
              <p:nvSpPr>
                <p:cNvPr id="245" name="Freeform 27"/>
                <p:cNvSpPr>
                  <a:spLocks/>
                </p:cNvSpPr>
                <p:nvPr/>
              </p:nvSpPr>
              <p:spPr bwMode="auto">
                <a:xfrm>
                  <a:off x="1017" y="2259"/>
                  <a:ext cx="794" cy="773"/>
                </a:xfrm>
                <a:custGeom>
                  <a:avLst/>
                  <a:gdLst/>
                  <a:ahLst/>
                  <a:cxnLst>
                    <a:cxn ang="0">
                      <a:pos x="733" y="519"/>
                    </a:cxn>
                    <a:cxn ang="0">
                      <a:pos x="688" y="592"/>
                    </a:cxn>
                    <a:cxn ang="0">
                      <a:pos x="638" y="652"/>
                    </a:cxn>
                    <a:cxn ang="0">
                      <a:pos x="590" y="700"/>
                    </a:cxn>
                    <a:cxn ang="0">
                      <a:pos x="537" y="735"/>
                    </a:cxn>
                    <a:cxn ang="0">
                      <a:pos x="481" y="758"/>
                    </a:cxn>
                    <a:cxn ang="0">
                      <a:pos x="421" y="771"/>
                    </a:cxn>
                    <a:cxn ang="0">
                      <a:pos x="353" y="771"/>
                    </a:cxn>
                    <a:cxn ang="0">
                      <a:pos x="290" y="760"/>
                    </a:cxn>
                    <a:cxn ang="0">
                      <a:pos x="235" y="745"/>
                    </a:cxn>
                    <a:cxn ang="0">
                      <a:pos x="182" y="723"/>
                    </a:cxn>
                    <a:cxn ang="0">
                      <a:pos x="134" y="692"/>
                    </a:cxn>
                    <a:cxn ang="0">
                      <a:pos x="94" y="657"/>
                    </a:cxn>
                    <a:cxn ang="0">
                      <a:pos x="58" y="612"/>
                    </a:cxn>
                    <a:cxn ang="0">
                      <a:pos x="31" y="562"/>
                    </a:cxn>
                    <a:cxn ang="0">
                      <a:pos x="10" y="501"/>
                    </a:cxn>
                    <a:cxn ang="0">
                      <a:pos x="0" y="423"/>
                    </a:cxn>
                    <a:cxn ang="0">
                      <a:pos x="5" y="340"/>
                    </a:cxn>
                    <a:cxn ang="0">
                      <a:pos x="28" y="264"/>
                    </a:cxn>
                    <a:cxn ang="0">
                      <a:pos x="66" y="196"/>
                    </a:cxn>
                    <a:cxn ang="0">
                      <a:pos x="116" y="138"/>
                    </a:cxn>
                    <a:cxn ang="0">
                      <a:pos x="177" y="91"/>
                    </a:cxn>
                    <a:cxn ang="0">
                      <a:pos x="245" y="53"/>
                    </a:cxn>
                    <a:cxn ang="0">
                      <a:pos x="318" y="23"/>
                    </a:cxn>
                    <a:cxn ang="0">
                      <a:pos x="386" y="5"/>
                    </a:cxn>
                    <a:cxn ang="0">
                      <a:pos x="439" y="0"/>
                    </a:cxn>
                    <a:cxn ang="0">
                      <a:pos x="492" y="2"/>
                    </a:cxn>
                    <a:cxn ang="0">
                      <a:pos x="539" y="10"/>
                    </a:cxn>
                    <a:cxn ang="0">
                      <a:pos x="585" y="25"/>
                    </a:cxn>
                    <a:cxn ang="0">
                      <a:pos x="628" y="48"/>
                    </a:cxn>
                    <a:cxn ang="0">
                      <a:pos x="668" y="73"/>
                    </a:cxn>
                    <a:cxn ang="0">
                      <a:pos x="701" y="103"/>
                    </a:cxn>
                    <a:cxn ang="0">
                      <a:pos x="731" y="138"/>
                    </a:cxn>
                    <a:cxn ang="0">
                      <a:pos x="756" y="176"/>
                    </a:cxn>
                    <a:cxn ang="0">
                      <a:pos x="774" y="219"/>
                    </a:cxn>
                    <a:cxn ang="0">
                      <a:pos x="786" y="262"/>
                    </a:cxn>
                    <a:cxn ang="0">
                      <a:pos x="794" y="310"/>
                    </a:cxn>
                    <a:cxn ang="0">
                      <a:pos x="794" y="355"/>
                    </a:cxn>
                    <a:cxn ang="0">
                      <a:pos x="784" y="403"/>
                    </a:cxn>
                    <a:cxn ang="0">
                      <a:pos x="769" y="451"/>
                    </a:cxn>
                  </a:cxnLst>
                  <a:rect l="0" t="0" r="r" b="b"/>
                  <a:pathLst>
                    <a:path w="794" h="773">
                      <a:moveTo>
                        <a:pt x="759" y="476"/>
                      </a:moveTo>
                      <a:lnTo>
                        <a:pt x="733" y="519"/>
                      </a:lnTo>
                      <a:lnTo>
                        <a:pt x="711" y="556"/>
                      </a:lnTo>
                      <a:lnTo>
                        <a:pt x="688" y="592"/>
                      </a:lnTo>
                      <a:lnTo>
                        <a:pt x="663" y="624"/>
                      </a:lnTo>
                      <a:lnTo>
                        <a:pt x="638" y="652"/>
                      </a:lnTo>
                      <a:lnTo>
                        <a:pt x="615" y="677"/>
                      </a:lnTo>
                      <a:lnTo>
                        <a:pt x="590" y="700"/>
                      </a:lnTo>
                      <a:lnTo>
                        <a:pt x="565" y="720"/>
                      </a:lnTo>
                      <a:lnTo>
                        <a:pt x="537" y="735"/>
                      </a:lnTo>
                      <a:lnTo>
                        <a:pt x="509" y="748"/>
                      </a:lnTo>
                      <a:lnTo>
                        <a:pt x="481" y="758"/>
                      </a:lnTo>
                      <a:lnTo>
                        <a:pt x="451" y="765"/>
                      </a:lnTo>
                      <a:lnTo>
                        <a:pt x="421" y="771"/>
                      </a:lnTo>
                      <a:lnTo>
                        <a:pt x="388" y="773"/>
                      </a:lnTo>
                      <a:lnTo>
                        <a:pt x="353" y="771"/>
                      </a:lnTo>
                      <a:lnTo>
                        <a:pt x="318" y="765"/>
                      </a:lnTo>
                      <a:lnTo>
                        <a:pt x="290" y="760"/>
                      </a:lnTo>
                      <a:lnTo>
                        <a:pt x="262" y="755"/>
                      </a:lnTo>
                      <a:lnTo>
                        <a:pt x="235" y="745"/>
                      </a:lnTo>
                      <a:lnTo>
                        <a:pt x="207" y="735"/>
                      </a:lnTo>
                      <a:lnTo>
                        <a:pt x="182" y="723"/>
                      </a:lnTo>
                      <a:lnTo>
                        <a:pt x="159" y="710"/>
                      </a:lnTo>
                      <a:lnTo>
                        <a:pt x="134" y="692"/>
                      </a:lnTo>
                      <a:lnTo>
                        <a:pt x="114" y="675"/>
                      </a:lnTo>
                      <a:lnTo>
                        <a:pt x="94" y="657"/>
                      </a:lnTo>
                      <a:lnTo>
                        <a:pt x="73" y="635"/>
                      </a:lnTo>
                      <a:lnTo>
                        <a:pt x="58" y="612"/>
                      </a:lnTo>
                      <a:lnTo>
                        <a:pt x="43" y="587"/>
                      </a:lnTo>
                      <a:lnTo>
                        <a:pt x="31" y="562"/>
                      </a:lnTo>
                      <a:lnTo>
                        <a:pt x="18" y="531"/>
                      </a:lnTo>
                      <a:lnTo>
                        <a:pt x="10" y="501"/>
                      </a:lnTo>
                      <a:lnTo>
                        <a:pt x="5" y="468"/>
                      </a:lnTo>
                      <a:lnTo>
                        <a:pt x="0" y="423"/>
                      </a:lnTo>
                      <a:lnTo>
                        <a:pt x="0" y="380"/>
                      </a:lnTo>
                      <a:lnTo>
                        <a:pt x="5" y="340"/>
                      </a:lnTo>
                      <a:lnTo>
                        <a:pt x="15" y="300"/>
                      </a:lnTo>
                      <a:lnTo>
                        <a:pt x="28" y="264"/>
                      </a:lnTo>
                      <a:lnTo>
                        <a:pt x="46" y="229"/>
                      </a:lnTo>
                      <a:lnTo>
                        <a:pt x="66" y="196"/>
                      </a:lnTo>
                      <a:lnTo>
                        <a:pt x="89" y="166"/>
                      </a:lnTo>
                      <a:lnTo>
                        <a:pt x="116" y="138"/>
                      </a:lnTo>
                      <a:lnTo>
                        <a:pt x="144" y="113"/>
                      </a:lnTo>
                      <a:lnTo>
                        <a:pt x="177" y="91"/>
                      </a:lnTo>
                      <a:lnTo>
                        <a:pt x="209" y="70"/>
                      </a:lnTo>
                      <a:lnTo>
                        <a:pt x="245" y="53"/>
                      </a:lnTo>
                      <a:lnTo>
                        <a:pt x="280" y="35"/>
                      </a:lnTo>
                      <a:lnTo>
                        <a:pt x="318" y="23"/>
                      </a:lnTo>
                      <a:lnTo>
                        <a:pt x="358" y="13"/>
                      </a:lnTo>
                      <a:lnTo>
                        <a:pt x="386" y="5"/>
                      </a:lnTo>
                      <a:lnTo>
                        <a:pt x="411" y="2"/>
                      </a:lnTo>
                      <a:lnTo>
                        <a:pt x="439" y="0"/>
                      </a:lnTo>
                      <a:lnTo>
                        <a:pt x="466" y="0"/>
                      </a:lnTo>
                      <a:lnTo>
                        <a:pt x="492" y="2"/>
                      </a:lnTo>
                      <a:lnTo>
                        <a:pt x="517" y="5"/>
                      </a:lnTo>
                      <a:lnTo>
                        <a:pt x="539" y="10"/>
                      </a:lnTo>
                      <a:lnTo>
                        <a:pt x="562" y="18"/>
                      </a:lnTo>
                      <a:lnTo>
                        <a:pt x="585" y="25"/>
                      </a:lnTo>
                      <a:lnTo>
                        <a:pt x="607" y="35"/>
                      </a:lnTo>
                      <a:lnTo>
                        <a:pt x="628" y="48"/>
                      </a:lnTo>
                      <a:lnTo>
                        <a:pt x="648" y="60"/>
                      </a:lnTo>
                      <a:lnTo>
                        <a:pt x="668" y="73"/>
                      </a:lnTo>
                      <a:lnTo>
                        <a:pt x="686" y="88"/>
                      </a:lnTo>
                      <a:lnTo>
                        <a:pt x="701" y="103"/>
                      </a:lnTo>
                      <a:lnTo>
                        <a:pt x="716" y="121"/>
                      </a:lnTo>
                      <a:lnTo>
                        <a:pt x="731" y="138"/>
                      </a:lnTo>
                      <a:lnTo>
                        <a:pt x="743" y="159"/>
                      </a:lnTo>
                      <a:lnTo>
                        <a:pt x="756" y="176"/>
                      </a:lnTo>
                      <a:lnTo>
                        <a:pt x="766" y="199"/>
                      </a:lnTo>
                      <a:lnTo>
                        <a:pt x="774" y="219"/>
                      </a:lnTo>
                      <a:lnTo>
                        <a:pt x="781" y="242"/>
                      </a:lnTo>
                      <a:lnTo>
                        <a:pt x="786" y="262"/>
                      </a:lnTo>
                      <a:lnTo>
                        <a:pt x="791" y="285"/>
                      </a:lnTo>
                      <a:lnTo>
                        <a:pt x="794" y="310"/>
                      </a:lnTo>
                      <a:lnTo>
                        <a:pt x="794" y="332"/>
                      </a:lnTo>
                      <a:lnTo>
                        <a:pt x="794" y="355"/>
                      </a:lnTo>
                      <a:lnTo>
                        <a:pt x="789" y="380"/>
                      </a:lnTo>
                      <a:lnTo>
                        <a:pt x="784" y="403"/>
                      </a:lnTo>
                      <a:lnTo>
                        <a:pt x="779" y="428"/>
                      </a:lnTo>
                      <a:lnTo>
                        <a:pt x="769" y="451"/>
                      </a:lnTo>
                      <a:lnTo>
                        <a:pt x="759" y="476"/>
                      </a:lnTo>
                      <a:close/>
                    </a:path>
                  </a:pathLst>
                </a:custGeom>
                <a:grpFill/>
                <a:ln w="12700">
                  <a:solidFill>
                    <a:schemeClr val="tx2"/>
                  </a:solidFill>
                  <a:prstDash val="solid"/>
                  <a:round/>
                  <a:headEnd/>
                  <a:tailEnd/>
                </a:ln>
              </p:spPr>
              <p:txBody>
                <a:bodyPr/>
                <a:lstStyle/>
                <a:p>
                  <a:endParaRPr lang="el-GR"/>
                </a:p>
              </p:txBody>
            </p:sp>
            <p:sp>
              <p:nvSpPr>
                <p:cNvPr id="246" name="Freeform 28"/>
                <p:cNvSpPr>
                  <a:spLocks/>
                </p:cNvSpPr>
                <p:nvPr/>
              </p:nvSpPr>
              <p:spPr bwMode="auto">
                <a:xfrm>
                  <a:off x="1234" y="2463"/>
                  <a:ext cx="275" cy="358"/>
                </a:xfrm>
                <a:custGeom>
                  <a:avLst/>
                  <a:gdLst/>
                  <a:ahLst/>
                  <a:cxnLst>
                    <a:cxn ang="0">
                      <a:pos x="249" y="358"/>
                    </a:cxn>
                    <a:cxn ang="0">
                      <a:pos x="262" y="297"/>
                    </a:cxn>
                    <a:cxn ang="0">
                      <a:pos x="272" y="242"/>
                    </a:cxn>
                    <a:cxn ang="0">
                      <a:pos x="272" y="219"/>
                    </a:cxn>
                    <a:cxn ang="0">
                      <a:pos x="275" y="196"/>
                    </a:cxn>
                    <a:cxn ang="0">
                      <a:pos x="272" y="176"/>
                    </a:cxn>
                    <a:cxn ang="0">
                      <a:pos x="270" y="159"/>
                    </a:cxn>
                    <a:cxn ang="0">
                      <a:pos x="267" y="143"/>
                    </a:cxn>
                    <a:cxn ang="0">
                      <a:pos x="262" y="128"/>
                    </a:cxn>
                    <a:cxn ang="0">
                      <a:pos x="257" y="113"/>
                    </a:cxn>
                    <a:cxn ang="0">
                      <a:pos x="252" y="101"/>
                    </a:cxn>
                    <a:cxn ang="0">
                      <a:pos x="244" y="91"/>
                    </a:cxn>
                    <a:cxn ang="0">
                      <a:pos x="237" y="81"/>
                    </a:cxn>
                    <a:cxn ang="0">
                      <a:pos x="227" y="73"/>
                    </a:cxn>
                    <a:cxn ang="0">
                      <a:pos x="217" y="65"/>
                    </a:cxn>
                    <a:cxn ang="0">
                      <a:pos x="194" y="50"/>
                    </a:cxn>
                    <a:cxn ang="0">
                      <a:pos x="171" y="40"/>
                    </a:cxn>
                    <a:cxn ang="0">
                      <a:pos x="144" y="33"/>
                    </a:cxn>
                    <a:cxn ang="0">
                      <a:pos x="116" y="28"/>
                    </a:cxn>
                    <a:cxn ang="0">
                      <a:pos x="58" y="15"/>
                    </a:cxn>
                    <a:cxn ang="0">
                      <a:pos x="0" y="0"/>
                    </a:cxn>
                  </a:cxnLst>
                  <a:rect l="0" t="0" r="r" b="b"/>
                  <a:pathLst>
                    <a:path w="275" h="358">
                      <a:moveTo>
                        <a:pt x="249" y="358"/>
                      </a:moveTo>
                      <a:lnTo>
                        <a:pt x="262" y="297"/>
                      </a:lnTo>
                      <a:lnTo>
                        <a:pt x="272" y="242"/>
                      </a:lnTo>
                      <a:lnTo>
                        <a:pt x="272" y="219"/>
                      </a:lnTo>
                      <a:lnTo>
                        <a:pt x="275" y="196"/>
                      </a:lnTo>
                      <a:lnTo>
                        <a:pt x="272" y="176"/>
                      </a:lnTo>
                      <a:lnTo>
                        <a:pt x="270" y="159"/>
                      </a:lnTo>
                      <a:lnTo>
                        <a:pt x="267" y="143"/>
                      </a:lnTo>
                      <a:lnTo>
                        <a:pt x="262" y="128"/>
                      </a:lnTo>
                      <a:lnTo>
                        <a:pt x="257" y="113"/>
                      </a:lnTo>
                      <a:lnTo>
                        <a:pt x="252" y="101"/>
                      </a:lnTo>
                      <a:lnTo>
                        <a:pt x="244" y="91"/>
                      </a:lnTo>
                      <a:lnTo>
                        <a:pt x="237" y="81"/>
                      </a:lnTo>
                      <a:lnTo>
                        <a:pt x="227" y="73"/>
                      </a:lnTo>
                      <a:lnTo>
                        <a:pt x="217" y="65"/>
                      </a:lnTo>
                      <a:lnTo>
                        <a:pt x="194" y="50"/>
                      </a:lnTo>
                      <a:lnTo>
                        <a:pt x="171" y="40"/>
                      </a:lnTo>
                      <a:lnTo>
                        <a:pt x="144" y="33"/>
                      </a:lnTo>
                      <a:lnTo>
                        <a:pt x="116" y="28"/>
                      </a:lnTo>
                      <a:lnTo>
                        <a:pt x="58" y="15"/>
                      </a:lnTo>
                      <a:lnTo>
                        <a:pt x="0" y="0"/>
                      </a:lnTo>
                    </a:path>
                  </a:pathLst>
                </a:custGeom>
                <a:grpFill/>
                <a:ln w="12700">
                  <a:solidFill>
                    <a:schemeClr val="tx2"/>
                  </a:solidFill>
                  <a:prstDash val="solid"/>
                  <a:round/>
                  <a:headEnd/>
                  <a:tailEnd/>
                </a:ln>
              </p:spPr>
              <p:txBody>
                <a:bodyPr/>
                <a:lstStyle/>
                <a:p>
                  <a:endParaRPr lang="el-GR"/>
                </a:p>
              </p:txBody>
            </p:sp>
            <p:sp>
              <p:nvSpPr>
                <p:cNvPr id="247" name="Freeform 29"/>
                <p:cNvSpPr>
                  <a:spLocks/>
                </p:cNvSpPr>
                <p:nvPr/>
              </p:nvSpPr>
              <p:spPr bwMode="auto">
                <a:xfrm>
                  <a:off x="1342" y="2345"/>
                  <a:ext cx="295" cy="362"/>
                </a:xfrm>
                <a:custGeom>
                  <a:avLst/>
                  <a:gdLst/>
                  <a:ahLst/>
                  <a:cxnLst>
                    <a:cxn ang="0">
                      <a:pos x="295" y="362"/>
                    </a:cxn>
                    <a:cxn ang="0">
                      <a:pos x="260" y="357"/>
                    </a:cxn>
                    <a:cxn ang="0">
                      <a:pos x="225" y="355"/>
                    </a:cxn>
                    <a:cxn ang="0">
                      <a:pos x="214" y="352"/>
                    </a:cxn>
                    <a:cxn ang="0">
                      <a:pos x="207" y="350"/>
                    </a:cxn>
                    <a:cxn ang="0">
                      <a:pos x="199" y="347"/>
                    </a:cxn>
                    <a:cxn ang="0">
                      <a:pos x="192" y="342"/>
                    </a:cxn>
                    <a:cxn ang="0">
                      <a:pos x="184" y="334"/>
                    </a:cxn>
                    <a:cxn ang="0">
                      <a:pos x="179" y="327"/>
                    </a:cxn>
                    <a:cxn ang="0">
                      <a:pos x="177" y="314"/>
                    </a:cxn>
                    <a:cxn ang="0">
                      <a:pos x="172" y="302"/>
                    </a:cxn>
                    <a:cxn ang="0">
                      <a:pos x="167" y="274"/>
                    </a:cxn>
                    <a:cxn ang="0">
                      <a:pos x="156" y="251"/>
                    </a:cxn>
                    <a:cxn ang="0">
                      <a:pos x="146" y="229"/>
                    </a:cxn>
                    <a:cxn ang="0">
                      <a:pos x="131" y="211"/>
                    </a:cxn>
                    <a:cxn ang="0">
                      <a:pos x="111" y="191"/>
                    </a:cxn>
                    <a:cxn ang="0">
                      <a:pos x="88" y="176"/>
                    </a:cxn>
                    <a:cxn ang="0">
                      <a:pos x="61" y="158"/>
                    </a:cxn>
                    <a:cxn ang="0">
                      <a:pos x="28" y="143"/>
                    </a:cxn>
                    <a:cxn ang="0">
                      <a:pos x="20" y="138"/>
                    </a:cxn>
                    <a:cxn ang="0">
                      <a:pos x="13" y="133"/>
                    </a:cxn>
                    <a:cxn ang="0">
                      <a:pos x="8" y="125"/>
                    </a:cxn>
                    <a:cxn ang="0">
                      <a:pos x="5" y="118"/>
                    </a:cxn>
                    <a:cxn ang="0">
                      <a:pos x="0" y="100"/>
                    </a:cxn>
                    <a:cxn ang="0">
                      <a:pos x="3" y="83"/>
                    </a:cxn>
                    <a:cxn ang="0">
                      <a:pos x="8" y="40"/>
                    </a:cxn>
                    <a:cxn ang="0">
                      <a:pos x="8" y="0"/>
                    </a:cxn>
                  </a:cxnLst>
                  <a:rect l="0" t="0" r="r" b="b"/>
                  <a:pathLst>
                    <a:path w="295" h="362">
                      <a:moveTo>
                        <a:pt x="295" y="362"/>
                      </a:moveTo>
                      <a:lnTo>
                        <a:pt x="260" y="357"/>
                      </a:lnTo>
                      <a:lnTo>
                        <a:pt x="225" y="355"/>
                      </a:lnTo>
                      <a:lnTo>
                        <a:pt x="214" y="352"/>
                      </a:lnTo>
                      <a:lnTo>
                        <a:pt x="207" y="350"/>
                      </a:lnTo>
                      <a:lnTo>
                        <a:pt x="199" y="347"/>
                      </a:lnTo>
                      <a:lnTo>
                        <a:pt x="192" y="342"/>
                      </a:lnTo>
                      <a:lnTo>
                        <a:pt x="184" y="334"/>
                      </a:lnTo>
                      <a:lnTo>
                        <a:pt x="179" y="327"/>
                      </a:lnTo>
                      <a:lnTo>
                        <a:pt x="177" y="314"/>
                      </a:lnTo>
                      <a:lnTo>
                        <a:pt x="172" y="302"/>
                      </a:lnTo>
                      <a:lnTo>
                        <a:pt x="167" y="274"/>
                      </a:lnTo>
                      <a:lnTo>
                        <a:pt x="156" y="251"/>
                      </a:lnTo>
                      <a:lnTo>
                        <a:pt x="146" y="229"/>
                      </a:lnTo>
                      <a:lnTo>
                        <a:pt x="131" y="211"/>
                      </a:lnTo>
                      <a:lnTo>
                        <a:pt x="111" y="191"/>
                      </a:lnTo>
                      <a:lnTo>
                        <a:pt x="88" y="176"/>
                      </a:lnTo>
                      <a:lnTo>
                        <a:pt x="61" y="158"/>
                      </a:lnTo>
                      <a:lnTo>
                        <a:pt x="28" y="143"/>
                      </a:lnTo>
                      <a:lnTo>
                        <a:pt x="20" y="138"/>
                      </a:lnTo>
                      <a:lnTo>
                        <a:pt x="13" y="133"/>
                      </a:lnTo>
                      <a:lnTo>
                        <a:pt x="8" y="125"/>
                      </a:lnTo>
                      <a:lnTo>
                        <a:pt x="5" y="118"/>
                      </a:lnTo>
                      <a:lnTo>
                        <a:pt x="0" y="100"/>
                      </a:lnTo>
                      <a:lnTo>
                        <a:pt x="3" y="83"/>
                      </a:lnTo>
                      <a:lnTo>
                        <a:pt x="8" y="40"/>
                      </a:lnTo>
                      <a:lnTo>
                        <a:pt x="8" y="0"/>
                      </a:lnTo>
                    </a:path>
                  </a:pathLst>
                </a:custGeom>
                <a:grpFill/>
                <a:ln w="12700">
                  <a:solidFill>
                    <a:schemeClr val="tx2"/>
                  </a:solidFill>
                  <a:prstDash val="solid"/>
                  <a:round/>
                  <a:headEnd/>
                  <a:tailEnd/>
                </a:ln>
              </p:spPr>
              <p:txBody>
                <a:bodyPr/>
                <a:lstStyle/>
                <a:p>
                  <a:endParaRPr lang="el-GR"/>
                </a:p>
              </p:txBody>
            </p:sp>
          </p:grpSp>
          <p:grpSp>
            <p:nvGrpSpPr>
              <p:cNvPr id="9" name="Group 30"/>
              <p:cNvGrpSpPr>
                <a:grpSpLocks/>
              </p:cNvGrpSpPr>
              <p:nvPr/>
            </p:nvGrpSpPr>
            <p:grpSpPr bwMode="auto">
              <a:xfrm rot="21540000" flipV="1">
                <a:off x="3515211" y="1705900"/>
                <a:ext cx="413317" cy="391600"/>
                <a:chOff x="718" y="1509"/>
                <a:chExt cx="851" cy="805"/>
              </a:xfrm>
              <a:grpFill/>
            </p:grpSpPr>
            <p:sp>
              <p:nvSpPr>
                <p:cNvPr id="249" name="Freeform 31"/>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grpFill/>
                <a:ln w="12700">
                  <a:solidFill>
                    <a:schemeClr val="tx2"/>
                  </a:solidFill>
                  <a:prstDash val="solid"/>
                  <a:round/>
                  <a:headEnd/>
                  <a:tailEnd/>
                </a:ln>
              </p:spPr>
              <p:txBody>
                <a:bodyPr/>
                <a:lstStyle/>
                <a:p>
                  <a:endParaRPr lang="el-GR"/>
                </a:p>
              </p:txBody>
            </p:sp>
            <p:sp>
              <p:nvSpPr>
                <p:cNvPr id="250" name="Freeform 32"/>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grpFill/>
                <a:ln w="12700">
                  <a:solidFill>
                    <a:schemeClr val="tx2"/>
                  </a:solidFill>
                  <a:prstDash val="solid"/>
                  <a:round/>
                  <a:headEnd/>
                  <a:tailEnd/>
                </a:ln>
              </p:spPr>
              <p:txBody>
                <a:bodyPr/>
                <a:lstStyle/>
                <a:p>
                  <a:endParaRPr lang="el-GR"/>
                </a:p>
              </p:txBody>
            </p:sp>
            <p:sp>
              <p:nvSpPr>
                <p:cNvPr id="257" name="Freeform 33"/>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grpFill/>
                <a:ln w="12700">
                  <a:solidFill>
                    <a:schemeClr val="tx2"/>
                  </a:solidFill>
                  <a:prstDash val="solid"/>
                  <a:round/>
                  <a:headEnd/>
                  <a:tailEnd/>
                </a:ln>
              </p:spPr>
              <p:txBody>
                <a:bodyPr/>
                <a:lstStyle/>
                <a:p>
                  <a:endParaRPr lang="el-GR"/>
                </a:p>
              </p:txBody>
            </p:sp>
          </p:grpSp>
          <p:grpSp>
            <p:nvGrpSpPr>
              <p:cNvPr id="10" name="Group 35"/>
              <p:cNvGrpSpPr>
                <a:grpSpLocks/>
              </p:cNvGrpSpPr>
              <p:nvPr/>
            </p:nvGrpSpPr>
            <p:grpSpPr bwMode="auto">
              <a:xfrm rot="21540000" flipV="1">
                <a:off x="4819650" y="962529"/>
                <a:ext cx="293869" cy="371918"/>
                <a:chOff x="3373" y="3113"/>
                <a:chExt cx="630" cy="798"/>
              </a:xfrm>
              <a:grpFill/>
            </p:grpSpPr>
            <p:sp>
              <p:nvSpPr>
                <p:cNvPr id="320" name="Freeform 36"/>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grpFill/>
                <a:ln w="12700">
                  <a:solidFill>
                    <a:schemeClr val="tx2"/>
                  </a:solidFill>
                  <a:prstDash val="solid"/>
                  <a:round/>
                  <a:headEnd/>
                  <a:tailEnd/>
                </a:ln>
              </p:spPr>
              <p:txBody>
                <a:bodyPr/>
                <a:lstStyle/>
                <a:p>
                  <a:endParaRPr lang="el-GR"/>
                </a:p>
              </p:txBody>
            </p:sp>
            <p:sp>
              <p:nvSpPr>
                <p:cNvPr id="321" name="Freeform 37"/>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grpFill/>
                <a:ln w="12700">
                  <a:solidFill>
                    <a:schemeClr val="tx2"/>
                  </a:solidFill>
                  <a:prstDash val="solid"/>
                  <a:round/>
                  <a:headEnd/>
                  <a:tailEnd/>
                </a:ln>
              </p:spPr>
              <p:txBody>
                <a:bodyPr/>
                <a:lstStyle/>
                <a:p>
                  <a:endParaRPr lang="el-GR"/>
                </a:p>
              </p:txBody>
            </p:sp>
          </p:grpSp>
          <p:grpSp>
            <p:nvGrpSpPr>
              <p:cNvPr id="11" name="Group 38"/>
              <p:cNvGrpSpPr>
                <a:grpSpLocks/>
              </p:cNvGrpSpPr>
              <p:nvPr/>
            </p:nvGrpSpPr>
            <p:grpSpPr bwMode="auto">
              <a:xfrm rot="21540000" flipV="1">
                <a:off x="4605098" y="898409"/>
                <a:ext cx="255185" cy="371918"/>
                <a:chOff x="2939" y="3251"/>
                <a:chExt cx="547" cy="798"/>
              </a:xfrm>
              <a:grpFill/>
            </p:grpSpPr>
            <p:sp>
              <p:nvSpPr>
                <p:cNvPr id="323" name="Freeform 39"/>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grpFill/>
                <a:ln w="12700">
                  <a:solidFill>
                    <a:schemeClr val="tx2"/>
                  </a:solidFill>
                  <a:prstDash val="solid"/>
                  <a:round/>
                  <a:headEnd/>
                  <a:tailEnd/>
                </a:ln>
              </p:spPr>
              <p:txBody>
                <a:bodyPr/>
                <a:lstStyle/>
                <a:p>
                  <a:endParaRPr lang="el-GR"/>
                </a:p>
              </p:txBody>
            </p:sp>
            <p:sp>
              <p:nvSpPr>
                <p:cNvPr id="324" name="Freeform 40"/>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grpFill/>
                <a:ln w="12700">
                  <a:solidFill>
                    <a:schemeClr val="tx2"/>
                  </a:solidFill>
                  <a:prstDash val="solid"/>
                  <a:round/>
                  <a:headEnd/>
                  <a:tailEnd/>
                </a:ln>
              </p:spPr>
              <p:txBody>
                <a:bodyPr/>
                <a:lstStyle/>
                <a:p>
                  <a:endParaRPr lang="el-GR"/>
                </a:p>
              </p:txBody>
            </p:sp>
          </p:grpSp>
          <p:grpSp>
            <p:nvGrpSpPr>
              <p:cNvPr id="12" name="Group 41"/>
              <p:cNvGrpSpPr>
                <a:grpSpLocks/>
              </p:cNvGrpSpPr>
              <p:nvPr/>
            </p:nvGrpSpPr>
            <p:grpSpPr bwMode="auto">
              <a:xfrm rot="21540000" flipV="1">
                <a:off x="4347238" y="907614"/>
                <a:ext cx="260614" cy="362416"/>
                <a:chOff x="2385" y="3261"/>
                <a:chExt cx="559" cy="778"/>
              </a:xfrm>
              <a:grpFill/>
            </p:grpSpPr>
            <p:sp>
              <p:nvSpPr>
                <p:cNvPr id="326" name="Freeform 42"/>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grpFill/>
                <a:ln w="12700">
                  <a:solidFill>
                    <a:schemeClr val="tx2"/>
                  </a:solidFill>
                  <a:prstDash val="solid"/>
                  <a:round/>
                  <a:headEnd/>
                  <a:tailEnd/>
                </a:ln>
              </p:spPr>
              <p:txBody>
                <a:bodyPr/>
                <a:lstStyle/>
                <a:p>
                  <a:endParaRPr lang="el-GR"/>
                </a:p>
              </p:txBody>
            </p:sp>
            <p:sp>
              <p:nvSpPr>
                <p:cNvPr id="327" name="Freeform 43"/>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grpFill/>
                <a:ln w="12700">
                  <a:solidFill>
                    <a:schemeClr val="tx2"/>
                  </a:solidFill>
                  <a:prstDash val="solid"/>
                  <a:round/>
                  <a:headEnd/>
                  <a:tailEnd/>
                </a:ln>
              </p:spPr>
              <p:txBody>
                <a:bodyPr/>
                <a:lstStyle/>
                <a:p>
                  <a:endParaRPr lang="el-GR"/>
                </a:p>
              </p:txBody>
            </p:sp>
          </p:grpSp>
          <p:grpSp>
            <p:nvGrpSpPr>
              <p:cNvPr id="13" name="Group 44"/>
              <p:cNvGrpSpPr>
                <a:grpSpLocks/>
              </p:cNvGrpSpPr>
              <p:nvPr/>
            </p:nvGrpSpPr>
            <p:grpSpPr bwMode="auto">
              <a:xfrm rot="21540000" flipV="1">
                <a:off x="4075501" y="949306"/>
                <a:ext cx="289119" cy="361059"/>
                <a:chOff x="1841" y="3080"/>
                <a:chExt cx="620" cy="776"/>
              </a:xfrm>
              <a:grpFill/>
            </p:grpSpPr>
            <p:sp>
              <p:nvSpPr>
                <p:cNvPr id="329" name="Freeform 45"/>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grpFill/>
                <a:ln w="12700">
                  <a:solidFill>
                    <a:schemeClr val="tx2"/>
                  </a:solidFill>
                  <a:prstDash val="solid"/>
                  <a:round/>
                  <a:headEnd/>
                  <a:tailEnd/>
                </a:ln>
              </p:spPr>
              <p:txBody>
                <a:bodyPr/>
                <a:lstStyle/>
                <a:p>
                  <a:endParaRPr lang="el-GR"/>
                </a:p>
              </p:txBody>
            </p:sp>
            <p:sp>
              <p:nvSpPr>
                <p:cNvPr id="330" name="Freeform 46"/>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grpFill/>
                <a:ln w="12700">
                  <a:solidFill>
                    <a:schemeClr val="tx2"/>
                  </a:solidFill>
                  <a:prstDash val="solid"/>
                  <a:round/>
                  <a:headEnd/>
                  <a:tailEnd/>
                </a:ln>
              </p:spPr>
              <p:txBody>
                <a:bodyPr/>
                <a:lstStyle/>
                <a:p>
                  <a:endParaRPr lang="el-GR"/>
                </a:p>
              </p:txBody>
            </p:sp>
          </p:grpSp>
          <p:grpSp>
            <p:nvGrpSpPr>
              <p:cNvPr id="14" name="Group 47"/>
              <p:cNvGrpSpPr>
                <a:grpSpLocks/>
              </p:cNvGrpSpPr>
              <p:nvPr/>
            </p:nvGrpSpPr>
            <p:grpSpPr bwMode="auto">
              <a:xfrm rot="21540000" flipV="1">
                <a:off x="5047767" y="1137252"/>
                <a:ext cx="268758" cy="335269"/>
                <a:chOff x="3872" y="2846"/>
                <a:chExt cx="559" cy="697"/>
              </a:xfrm>
              <a:grpFill/>
            </p:grpSpPr>
            <p:sp>
              <p:nvSpPr>
                <p:cNvPr id="332" name="Freeform 48"/>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grpFill/>
                <a:ln w="12700">
                  <a:solidFill>
                    <a:schemeClr val="tx2"/>
                  </a:solidFill>
                  <a:prstDash val="solid"/>
                  <a:round/>
                  <a:headEnd/>
                  <a:tailEnd/>
                </a:ln>
              </p:spPr>
              <p:txBody>
                <a:bodyPr/>
                <a:lstStyle/>
                <a:p>
                  <a:endParaRPr lang="el-GR"/>
                </a:p>
              </p:txBody>
            </p:sp>
            <p:sp>
              <p:nvSpPr>
                <p:cNvPr id="333" name="Freeform 49"/>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grpFill/>
                <a:ln w="12700">
                  <a:solidFill>
                    <a:schemeClr val="tx2"/>
                  </a:solidFill>
                  <a:prstDash val="solid"/>
                  <a:round/>
                  <a:headEnd/>
                  <a:tailEnd/>
                </a:ln>
              </p:spPr>
              <p:txBody>
                <a:bodyPr/>
                <a:lstStyle/>
                <a:p>
                  <a:endParaRPr lang="el-GR"/>
                </a:p>
              </p:txBody>
            </p:sp>
            <p:sp>
              <p:nvSpPr>
                <p:cNvPr id="334" name="Line 50"/>
                <p:cNvSpPr>
                  <a:spLocks noChangeShapeType="1"/>
                </p:cNvSpPr>
                <p:nvPr/>
              </p:nvSpPr>
              <p:spPr bwMode="auto">
                <a:xfrm>
                  <a:off x="3995" y="3130"/>
                  <a:ext cx="103" cy="202"/>
                </a:xfrm>
                <a:prstGeom prst="line">
                  <a:avLst/>
                </a:prstGeom>
                <a:grpFill/>
                <a:ln w="12700">
                  <a:solidFill>
                    <a:schemeClr val="tx2"/>
                  </a:solidFill>
                  <a:round/>
                  <a:headEnd/>
                  <a:tailEnd/>
                </a:ln>
              </p:spPr>
              <p:txBody>
                <a:bodyPr/>
                <a:lstStyle/>
                <a:p>
                  <a:endParaRPr lang="el-GR"/>
                </a:p>
              </p:txBody>
            </p:sp>
          </p:grpSp>
          <p:grpSp>
            <p:nvGrpSpPr>
              <p:cNvPr id="15" name="Group 51"/>
              <p:cNvGrpSpPr>
                <a:grpSpLocks/>
              </p:cNvGrpSpPr>
              <p:nvPr/>
            </p:nvGrpSpPr>
            <p:grpSpPr bwMode="auto">
              <a:xfrm rot="21540000" flipV="1">
                <a:off x="3863472" y="1076735"/>
                <a:ext cx="283011" cy="359023"/>
                <a:chOff x="1355" y="2941"/>
                <a:chExt cx="594" cy="753"/>
              </a:xfrm>
              <a:grpFill/>
            </p:grpSpPr>
            <p:sp>
              <p:nvSpPr>
                <p:cNvPr id="336" name="Freeform 52"/>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grpFill/>
                <a:ln w="12700">
                  <a:solidFill>
                    <a:schemeClr val="tx2"/>
                  </a:solidFill>
                  <a:prstDash val="solid"/>
                  <a:round/>
                  <a:headEnd/>
                  <a:tailEnd/>
                </a:ln>
              </p:spPr>
              <p:txBody>
                <a:bodyPr/>
                <a:lstStyle/>
                <a:p>
                  <a:endParaRPr lang="el-GR"/>
                </a:p>
              </p:txBody>
            </p:sp>
            <p:sp>
              <p:nvSpPr>
                <p:cNvPr id="337" name="Freeform 53"/>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grpFill/>
                <a:ln w="12700">
                  <a:solidFill>
                    <a:schemeClr val="tx2"/>
                  </a:solidFill>
                  <a:prstDash val="solid"/>
                  <a:round/>
                  <a:headEnd/>
                  <a:tailEnd/>
                </a:ln>
              </p:spPr>
              <p:txBody>
                <a:bodyPr/>
                <a:lstStyle/>
                <a:p>
                  <a:endParaRPr lang="el-GR"/>
                </a:p>
              </p:txBody>
            </p:sp>
            <p:sp>
              <p:nvSpPr>
                <p:cNvPr id="338" name="Line 54"/>
                <p:cNvSpPr>
                  <a:spLocks noChangeShapeType="1"/>
                </p:cNvSpPr>
                <p:nvPr/>
              </p:nvSpPr>
              <p:spPr bwMode="auto">
                <a:xfrm flipH="1">
                  <a:off x="1617" y="3143"/>
                  <a:ext cx="141" cy="176"/>
                </a:xfrm>
                <a:prstGeom prst="line">
                  <a:avLst/>
                </a:prstGeom>
                <a:grpFill/>
                <a:ln w="12700">
                  <a:solidFill>
                    <a:schemeClr val="tx2"/>
                  </a:solidFill>
                  <a:round/>
                  <a:headEnd/>
                  <a:tailEnd/>
                </a:ln>
              </p:spPr>
              <p:txBody>
                <a:bodyPr/>
                <a:lstStyle/>
                <a:p>
                  <a:endParaRPr lang="el-GR"/>
                </a:p>
              </p:txBody>
            </p:sp>
          </p:grpSp>
        </p:grpSp>
      </p:grpSp>
      <p:grpSp>
        <p:nvGrpSpPr>
          <p:cNvPr id="16" name="Group 402"/>
          <p:cNvGrpSpPr/>
          <p:nvPr/>
        </p:nvGrpSpPr>
        <p:grpSpPr>
          <a:xfrm rot="300000">
            <a:off x="2264173" y="718904"/>
            <a:ext cx="4807923" cy="3566953"/>
            <a:chOff x="2115319" y="898409"/>
            <a:chExt cx="4807923" cy="3566953"/>
          </a:xfrm>
        </p:grpSpPr>
        <p:grpSp>
          <p:nvGrpSpPr>
            <p:cNvPr id="17" name="Group 395"/>
            <p:cNvGrpSpPr/>
            <p:nvPr/>
          </p:nvGrpSpPr>
          <p:grpSpPr>
            <a:xfrm>
              <a:off x="2413750" y="898409"/>
              <a:ext cx="4275826" cy="3493298"/>
              <a:chOff x="2566150" y="1050809"/>
              <a:chExt cx="4275826" cy="3493298"/>
            </a:xfrm>
          </p:grpSpPr>
          <p:sp>
            <p:nvSpPr>
              <p:cNvPr id="346" name="Freeform 77"/>
              <p:cNvSpPr>
                <a:spLocks/>
              </p:cNvSpPr>
              <p:nvPr/>
            </p:nvSpPr>
            <p:spPr bwMode="auto">
              <a:xfrm>
                <a:off x="2566150" y="1480292"/>
                <a:ext cx="4275826" cy="3063815"/>
              </a:xfrm>
              <a:custGeom>
                <a:avLst/>
                <a:gdLst/>
                <a:ahLst/>
                <a:cxnLst>
                  <a:cxn ang="0">
                    <a:pos x="24" y="2635"/>
                  </a:cxn>
                  <a:cxn ang="0">
                    <a:pos x="98" y="2319"/>
                  </a:cxn>
                  <a:cxn ang="0">
                    <a:pos x="274" y="1882"/>
                  </a:cxn>
                  <a:cxn ang="0">
                    <a:pos x="405" y="1520"/>
                  </a:cxn>
                  <a:cxn ang="0">
                    <a:pos x="553" y="1353"/>
                  </a:cxn>
                  <a:cxn ang="0">
                    <a:pos x="795" y="1055"/>
                  </a:cxn>
                  <a:cxn ang="0">
                    <a:pos x="1269" y="600"/>
                  </a:cxn>
                  <a:cxn ang="0">
                    <a:pos x="1492" y="303"/>
                  </a:cxn>
                  <a:cxn ang="0">
                    <a:pos x="1863" y="43"/>
                  </a:cxn>
                  <a:cxn ang="0">
                    <a:pos x="2049" y="43"/>
                  </a:cxn>
                  <a:cxn ang="0">
                    <a:pos x="2374" y="256"/>
                  </a:cxn>
                  <a:cxn ang="0">
                    <a:pos x="2616" y="600"/>
                  </a:cxn>
                  <a:cxn ang="0">
                    <a:pos x="2922" y="925"/>
                  </a:cxn>
                  <a:cxn ang="0">
                    <a:pos x="3201" y="1278"/>
                  </a:cxn>
                  <a:cxn ang="0">
                    <a:pos x="3498" y="1613"/>
                  </a:cxn>
                  <a:cxn ang="0">
                    <a:pos x="3656" y="2003"/>
                  </a:cxn>
                  <a:cxn ang="0">
                    <a:pos x="3777" y="2365"/>
                  </a:cxn>
                  <a:cxn ang="0">
                    <a:pos x="3833" y="2616"/>
                  </a:cxn>
                  <a:cxn ang="0">
                    <a:pos x="3814" y="2737"/>
                  </a:cxn>
                  <a:cxn ang="0">
                    <a:pos x="3712" y="2830"/>
                  </a:cxn>
                  <a:cxn ang="0">
                    <a:pos x="3638" y="2830"/>
                  </a:cxn>
                  <a:cxn ang="0">
                    <a:pos x="3600" y="2681"/>
                  </a:cxn>
                  <a:cxn ang="0">
                    <a:pos x="3498" y="2347"/>
                  </a:cxn>
                  <a:cxn ang="0">
                    <a:pos x="3285" y="2031"/>
                  </a:cxn>
                  <a:cxn ang="0">
                    <a:pos x="3034" y="1752"/>
                  </a:cxn>
                  <a:cxn ang="0">
                    <a:pos x="2894" y="1436"/>
                  </a:cxn>
                  <a:cxn ang="0">
                    <a:pos x="2690" y="1167"/>
                  </a:cxn>
                  <a:cxn ang="0">
                    <a:pos x="2374" y="674"/>
                  </a:cxn>
                  <a:cxn ang="0">
                    <a:pos x="2077" y="563"/>
                  </a:cxn>
                  <a:cxn ang="0">
                    <a:pos x="1882" y="544"/>
                  </a:cxn>
                  <a:cxn ang="0">
                    <a:pos x="1547" y="656"/>
                  </a:cxn>
                  <a:cxn ang="0">
                    <a:pos x="1306" y="916"/>
                  </a:cxn>
                  <a:cxn ang="0">
                    <a:pos x="1101" y="1148"/>
                  </a:cxn>
                  <a:cxn ang="0">
                    <a:pos x="953" y="1390"/>
                  </a:cxn>
                  <a:cxn ang="0">
                    <a:pos x="804" y="1734"/>
                  </a:cxn>
                  <a:cxn ang="0">
                    <a:pos x="628" y="2022"/>
                  </a:cxn>
                  <a:cxn ang="0">
                    <a:pos x="414" y="2440"/>
                  </a:cxn>
                  <a:cxn ang="0">
                    <a:pos x="302" y="2672"/>
                  </a:cxn>
                  <a:cxn ang="0">
                    <a:pos x="200" y="2774"/>
                  </a:cxn>
                  <a:cxn ang="0">
                    <a:pos x="107" y="2821"/>
                  </a:cxn>
                  <a:cxn ang="0">
                    <a:pos x="14" y="2765"/>
                  </a:cxn>
                  <a:cxn ang="0">
                    <a:pos x="24" y="2635"/>
                  </a:cxn>
                </a:cxnLst>
                <a:rect l="0" t="0" r="r" b="b"/>
                <a:pathLst>
                  <a:path w="3839" h="2855">
                    <a:moveTo>
                      <a:pt x="24" y="2635"/>
                    </a:moveTo>
                    <a:cubicBezTo>
                      <a:pt x="38" y="2561"/>
                      <a:pt x="56" y="2444"/>
                      <a:pt x="98" y="2319"/>
                    </a:cubicBezTo>
                    <a:cubicBezTo>
                      <a:pt x="140" y="2194"/>
                      <a:pt x="223" y="2015"/>
                      <a:pt x="274" y="1882"/>
                    </a:cubicBezTo>
                    <a:cubicBezTo>
                      <a:pt x="325" y="1749"/>
                      <a:pt x="358" y="1608"/>
                      <a:pt x="405" y="1520"/>
                    </a:cubicBezTo>
                    <a:cubicBezTo>
                      <a:pt x="452" y="1432"/>
                      <a:pt x="488" y="1430"/>
                      <a:pt x="553" y="1353"/>
                    </a:cubicBezTo>
                    <a:cubicBezTo>
                      <a:pt x="618" y="1276"/>
                      <a:pt x="676" y="1180"/>
                      <a:pt x="795" y="1055"/>
                    </a:cubicBezTo>
                    <a:cubicBezTo>
                      <a:pt x="914" y="930"/>
                      <a:pt x="1153" y="725"/>
                      <a:pt x="1269" y="600"/>
                    </a:cubicBezTo>
                    <a:cubicBezTo>
                      <a:pt x="1385" y="475"/>
                      <a:pt x="1393" y="396"/>
                      <a:pt x="1492" y="303"/>
                    </a:cubicBezTo>
                    <a:cubicBezTo>
                      <a:pt x="1591" y="210"/>
                      <a:pt x="1770" y="86"/>
                      <a:pt x="1863" y="43"/>
                    </a:cubicBezTo>
                    <a:cubicBezTo>
                      <a:pt x="1956" y="0"/>
                      <a:pt x="1964" y="7"/>
                      <a:pt x="2049" y="43"/>
                    </a:cubicBezTo>
                    <a:cubicBezTo>
                      <a:pt x="2134" y="79"/>
                      <a:pt x="2280" y="163"/>
                      <a:pt x="2374" y="256"/>
                    </a:cubicBezTo>
                    <a:cubicBezTo>
                      <a:pt x="2468" y="349"/>
                      <a:pt x="2525" y="489"/>
                      <a:pt x="2616" y="600"/>
                    </a:cubicBezTo>
                    <a:cubicBezTo>
                      <a:pt x="2707" y="711"/>
                      <a:pt x="2825" y="812"/>
                      <a:pt x="2922" y="925"/>
                    </a:cubicBezTo>
                    <a:cubicBezTo>
                      <a:pt x="3019" y="1038"/>
                      <a:pt x="3105" y="1163"/>
                      <a:pt x="3201" y="1278"/>
                    </a:cubicBezTo>
                    <a:cubicBezTo>
                      <a:pt x="3297" y="1393"/>
                      <a:pt x="3422" y="1492"/>
                      <a:pt x="3498" y="1613"/>
                    </a:cubicBezTo>
                    <a:cubicBezTo>
                      <a:pt x="3574" y="1734"/>
                      <a:pt x="3610" y="1878"/>
                      <a:pt x="3656" y="2003"/>
                    </a:cubicBezTo>
                    <a:cubicBezTo>
                      <a:pt x="3702" y="2128"/>
                      <a:pt x="3748" y="2263"/>
                      <a:pt x="3777" y="2365"/>
                    </a:cubicBezTo>
                    <a:cubicBezTo>
                      <a:pt x="3806" y="2467"/>
                      <a:pt x="3827" y="2554"/>
                      <a:pt x="3833" y="2616"/>
                    </a:cubicBezTo>
                    <a:cubicBezTo>
                      <a:pt x="3839" y="2678"/>
                      <a:pt x="3834" y="2701"/>
                      <a:pt x="3814" y="2737"/>
                    </a:cubicBezTo>
                    <a:cubicBezTo>
                      <a:pt x="3794" y="2773"/>
                      <a:pt x="3741" y="2815"/>
                      <a:pt x="3712" y="2830"/>
                    </a:cubicBezTo>
                    <a:cubicBezTo>
                      <a:pt x="3683" y="2845"/>
                      <a:pt x="3657" y="2855"/>
                      <a:pt x="3638" y="2830"/>
                    </a:cubicBezTo>
                    <a:cubicBezTo>
                      <a:pt x="3619" y="2805"/>
                      <a:pt x="3623" y="2761"/>
                      <a:pt x="3600" y="2681"/>
                    </a:cubicBezTo>
                    <a:cubicBezTo>
                      <a:pt x="3577" y="2601"/>
                      <a:pt x="3551" y="2455"/>
                      <a:pt x="3498" y="2347"/>
                    </a:cubicBezTo>
                    <a:cubicBezTo>
                      <a:pt x="3445" y="2239"/>
                      <a:pt x="3362" y="2130"/>
                      <a:pt x="3285" y="2031"/>
                    </a:cubicBezTo>
                    <a:cubicBezTo>
                      <a:pt x="3208" y="1932"/>
                      <a:pt x="3099" y="1851"/>
                      <a:pt x="3034" y="1752"/>
                    </a:cubicBezTo>
                    <a:cubicBezTo>
                      <a:pt x="2969" y="1653"/>
                      <a:pt x="2951" y="1533"/>
                      <a:pt x="2894" y="1436"/>
                    </a:cubicBezTo>
                    <a:cubicBezTo>
                      <a:pt x="2837" y="1339"/>
                      <a:pt x="2777" y="1294"/>
                      <a:pt x="2690" y="1167"/>
                    </a:cubicBezTo>
                    <a:cubicBezTo>
                      <a:pt x="2603" y="1040"/>
                      <a:pt x="2476" y="775"/>
                      <a:pt x="2374" y="674"/>
                    </a:cubicBezTo>
                    <a:cubicBezTo>
                      <a:pt x="2272" y="573"/>
                      <a:pt x="2159" y="585"/>
                      <a:pt x="2077" y="563"/>
                    </a:cubicBezTo>
                    <a:cubicBezTo>
                      <a:pt x="1995" y="541"/>
                      <a:pt x="1970" y="529"/>
                      <a:pt x="1882" y="544"/>
                    </a:cubicBezTo>
                    <a:cubicBezTo>
                      <a:pt x="1794" y="559"/>
                      <a:pt x="1643" y="594"/>
                      <a:pt x="1547" y="656"/>
                    </a:cubicBezTo>
                    <a:cubicBezTo>
                      <a:pt x="1451" y="718"/>
                      <a:pt x="1380" y="834"/>
                      <a:pt x="1306" y="916"/>
                    </a:cubicBezTo>
                    <a:cubicBezTo>
                      <a:pt x="1232" y="998"/>
                      <a:pt x="1160" y="1069"/>
                      <a:pt x="1101" y="1148"/>
                    </a:cubicBezTo>
                    <a:cubicBezTo>
                      <a:pt x="1042" y="1227"/>
                      <a:pt x="1002" y="1292"/>
                      <a:pt x="953" y="1390"/>
                    </a:cubicBezTo>
                    <a:cubicBezTo>
                      <a:pt x="904" y="1488"/>
                      <a:pt x="858" y="1629"/>
                      <a:pt x="804" y="1734"/>
                    </a:cubicBezTo>
                    <a:cubicBezTo>
                      <a:pt x="750" y="1839"/>
                      <a:pt x="693" y="1904"/>
                      <a:pt x="628" y="2022"/>
                    </a:cubicBezTo>
                    <a:cubicBezTo>
                      <a:pt x="563" y="2140"/>
                      <a:pt x="468" y="2332"/>
                      <a:pt x="414" y="2440"/>
                    </a:cubicBezTo>
                    <a:cubicBezTo>
                      <a:pt x="360" y="2548"/>
                      <a:pt x="338" y="2616"/>
                      <a:pt x="302" y="2672"/>
                    </a:cubicBezTo>
                    <a:cubicBezTo>
                      <a:pt x="266" y="2728"/>
                      <a:pt x="232" y="2749"/>
                      <a:pt x="200" y="2774"/>
                    </a:cubicBezTo>
                    <a:cubicBezTo>
                      <a:pt x="168" y="2799"/>
                      <a:pt x="138" y="2823"/>
                      <a:pt x="107" y="2821"/>
                    </a:cubicBezTo>
                    <a:cubicBezTo>
                      <a:pt x="76" y="2819"/>
                      <a:pt x="28" y="2796"/>
                      <a:pt x="14" y="2765"/>
                    </a:cubicBezTo>
                    <a:cubicBezTo>
                      <a:pt x="0" y="2734"/>
                      <a:pt x="13" y="2714"/>
                      <a:pt x="24" y="2635"/>
                    </a:cubicBezTo>
                    <a:close/>
                  </a:path>
                </a:pathLst>
              </a:custGeom>
              <a:noFill/>
              <a:ln w="19050" cap="flat" cmpd="sng">
                <a:solidFill>
                  <a:schemeClr val="tx2"/>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nvGrpSpPr>
              <p:cNvPr id="18" name="Group 346"/>
              <p:cNvGrpSpPr/>
              <p:nvPr/>
            </p:nvGrpSpPr>
            <p:grpSpPr>
              <a:xfrm>
                <a:off x="3421301" y="1050809"/>
                <a:ext cx="2561376" cy="1686653"/>
                <a:chOff x="3298637" y="898409"/>
                <a:chExt cx="2561376" cy="1686653"/>
              </a:xfrm>
            </p:grpSpPr>
            <p:grpSp>
              <p:nvGrpSpPr>
                <p:cNvPr id="19" name="Group 5"/>
                <p:cNvGrpSpPr>
                  <a:grpSpLocks/>
                </p:cNvGrpSpPr>
                <p:nvPr/>
              </p:nvGrpSpPr>
              <p:grpSpPr bwMode="auto">
                <a:xfrm rot="21223829" flipV="1">
                  <a:off x="5344893" y="2051618"/>
                  <a:ext cx="515120" cy="533444"/>
                  <a:chOff x="4176" y="302"/>
                  <a:chExt cx="1106" cy="1145"/>
                </a:xfrm>
                <a:solidFill>
                  <a:srgbClr val="FFFFCC"/>
                </a:solidFill>
              </p:grpSpPr>
              <p:sp>
                <p:nvSpPr>
                  <p:cNvPr id="391" name="Freeform 6"/>
                  <p:cNvSpPr>
                    <a:spLocks/>
                  </p:cNvSpPr>
                  <p:nvPr/>
                </p:nvSpPr>
                <p:spPr bwMode="auto">
                  <a:xfrm>
                    <a:off x="4176" y="302"/>
                    <a:ext cx="1106" cy="1145"/>
                  </a:xfrm>
                  <a:custGeom>
                    <a:avLst/>
                    <a:gdLst/>
                    <a:ahLst/>
                    <a:cxnLst>
                      <a:cxn ang="0">
                        <a:pos x="113" y="132"/>
                      </a:cxn>
                      <a:cxn ang="0">
                        <a:pos x="134" y="105"/>
                      </a:cxn>
                      <a:cxn ang="0">
                        <a:pos x="161" y="82"/>
                      </a:cxn>
                      <a:cxn ang="0">
                        <a:pos x="194" y="61"/>
                      </a:cxn>
                      <a:cxn ang="0">
                        <a:pos x="230" y="42"/>
                      </a:cxn>
                      <a:cxn ang="0">
                        <a:pos x="271" y="26"/>
                      </a:cxn>
                      <a:cxn ang="0">
                        <a:pos x="334" y="9"/>
                      </a:cxn>
                      <a:cxn ang="0">
                        <a:pos x="424" y="0"/>
                      </a:cxn>
                      <a:cxn ang="0">
                        <a:pos x="494" y="2"/>
                      </a:cxn>
                      <a:cxn ang="0">
                        <a:pos x="538" y="7"/>
                      </a:cxn>
                      <a:cxn ang="0">
                        <a:pos x="580" y="19"/>
                      </a:cxn>
                      <a:cxn ang="0">
                        <a:pos x="620" y="32"/>
                      </a:cxn>
                      <a:cxn ang="0">
                        <a:pos x="657" y="51"/>
                      </a:cxn>
                      <a:cxn ang="0">
                        <a:pos x="690" y="75"/>
                      </a:cxn>
                      <a:cxn ang="0">
                        <a:pos x="722" y="107"/>
                      </a:cxn>
                      <a:cxn ang="0">
                        <a:pos x="755" y="151"/>
                      </a:cxn>
                      <a:cxn ang="0">
                        <a:pos x="782" y="205"/>
                      </a:cxn>
                      <a:cxn ang="0">
                        <a:pos x="807" y="263"/>
                      </a:cxn>
                      <a:cxn ang="0">
                        <a:pos x="824" y="324"/>
                      </a:cxn>
                      <a:cxn ang="0">
                        <a:pos x="838" y="389"/>
                      </a:cxn>
                      <a:cxn ang="0">
                        <a:pos x="845" y="455"/>
                      </a:cxn>
                      <a:cxn ang="0">
                        <a:pos x="845" y="522"/>
                      </a:cxn>
                      <a:cxn ang="0">
                        <a:pos x="838" y="587"/>
                      </a:cxn>
                      <a:cxn ang="0">
                        <a:pos x="822" y="649"/>
                      </a:cxn>
                      <a:cxn ang="0">
                        <a:pos x="801" y="704"/>
                      </a:cxn>
                      <a:cxn ang="0">
                        <a:pos x="769" y="756"/>
                      </a:cxn>
                      <a:cxn ang="0">
                        <a:pos x="730" y="800"/>
                      </a:cxn>
                      <a:cxn ang="0">
                        <a:pos x="680" y="835"/>
                      </a:cxn>
                      <a:cxn ang="0">
                        <a:pos x="620" y="860"/>
                      </a:cxn>
                      <a:cxn ang="0">
                        <a:pos x="549" y="873"/>
                      </a:cxn>
                      <a:cxn ang="0">
                        <a:pos x="488" y="875"/>
                      </a:cxn>
                      <a:cxn ang="0">
                        <a:pos x="434" y="868"/>
                      </a:cxn>
                      <a:cxn ang="0">
                        <a:pos x="369" y="854"/>
                      </a:cxn>
                      <a:cxn ang="0">
                        <a:pos x="298" y="835"/>
                      </a:cxn>
                      <a:cxn ang="0">
                        <a:pos x="226" y="812"/>
                      </a:cxn>
                      <a:cxn ang="0">
                        <a:pos x="161" y="783"/>
                      </a:cxn>
                      <a:cxn ang="0">
                        <a:pos x="105" y="751"/>
                      </a:cxn>
                      <a:cxn ang="0">
                        <a:pos x="73" y="724"/>
                      </a:cxn>
                      <a:cxn ang="0">
                        <a:pos x="57" y="704"/>
                      </a:cxn>
                      <a:cxn ang="0">
                        <a:pos x="38" y="658"/>
                      </a:cxn>
                      <a:cxn ang="0">
                        <a:pos x="11" y="557"/>
                      </a:cxn>
                      <a:cxn ang="0">
                        <a:pos x="0" y="486"/>
                      </a:cxn>
                      <a:cxn ang="0">
                        <a:pos x="5" y="422"/>
                      </a:cxn>
                      <a:cxn ang="0">
                        <a:pos x="30" y="340"/>
                      </a:cxn>
                      <a:cxn ang="0">
                        <a:pos x="61" y="249"/>
                      </a:cxn>
                      <a:cxn ang="0">
                        <a:pos x="92" y="172"/>
                      </a:cxn>
                    </a:cxnLst>
                    <a:rect l="0" t="0" r="r" b="b"/>
                    <a:pathLst>
                      <a:path w="845" h="875">
                        <a:moveTo>
                          <a:pt x="103" y="146"/>
                        </a:moveTo>
                        <a:lnTo>
                          <a:pt x="113" y="132"/>
                        </a:lnTo>
                        <a:lnTo>
                          <a:pt x="123" y="119"/>
                        </a:lnTo>
                        <a:lnTo>
                          <a:pt x="134" y="105"/>
                        </a:lnTo>
                        <a:lnTo>
                          <a:pt x="148" y="94"/>
                        </a:lnTo>
                        <a:lnTo>
                          <a:pt x="161" y="82"/>
                        </a:lnTo>
                        <a:lnTo>
                          <a:pt x="176" y="71"/>
                        </a:lnTo>
                        <a:lnTo>
                          <a:pt x="194" y="61"/>
                        </a:lnTo>
                        <a:lnTo>
                          <a:pt x="211" y="51"/>
                        </a:lnTo>
                        <a:lnTo>
                          <a:pt x="230" y="42"/>
                        </a:lnTo>
                        <a:lnTo>
                          <a:pt x="250" y="34"/>
                        </a:lnTo>
                        <a:lnTo>
                          <a:pt x="271" y="26"/>
                        </a:lnTo>
                        <a:lnTo>
                          <a:pt x="292" y="21"/>
                        </a:lnTo>
                        <a:lnTo>
                          <a:pt x="334" y="9"/>
                        </a:lnTo>
                        <a:lnTo>
                          <a:pt x="380" y="3"/>
                        </a:lnTo>
                        <a:lnTo>
                          <a:pt x="424" y="0"/>
                        </a:lnTo>
                        <a:lnTo>
                          <a:pt x="471" y="0"/>
                        </a:lnTo>
                        <a:lnTo>
                          <a:pt x="494" y="2"/>
                        </a:lnTo>
                        <a:lnTo>
                          <a:pt x="517" y="3"/>
                        </a:lnTo>
                        <a:lnTo>
                          <a:pt x="538" y="7"/>
                        </a:lnTo>
                        <a:lnTo>
                          <a:pt x="559" y="13"/>
                        </a:lnTo>
                        <a:lnTo>
                          <a:pt x="580" y="19"/>
                        </a:lnTo>
                        <a:lnTo>
                          <a:pt x="601" y="25"/>
                        </a:lnTo>
                        <a:lnTo>
                          <a:pt x="620" y="32"/>
                        </a:lnTo>
                        <a:lnTo>
                          <a:pt x="640" y="42"/>
                        </a:lnTo>
                        <a:lnTo>
                          <a:pt x="657" y="51"/>
                        </a:lnTo>
                        <a:lnTo>
                          <a:pt x="674" y="63"/>
                        </a:lnTo>
                        <a:lnTo>
                          <a:pt x="690" y="75"/>
                        </a:lnTo>
                        <a:lnTo>
                          <a:pt x="703" y="88"/>
                        </a:lnTo>
                        <a:lnTo>
                          <a:pt x="722" y="107"/>
                        </a:lnTo>
                        <a:lnTo>
                          <a:pt x="738" y="128"/>
                        </a:lnTo>
                        <a:lnTo>
                          <a:pt x="755" y="151"/>
                        </a:lnTo>
                        <a:lnTo>
                          <a:pt x="769" y="178"/>
                        </a:lnTo>
                        <a:lnTo>
                          <a:pt x="782" y="205"/>
                        </a:lnTo>
                        <a:lnTo>
                          <a:pt x="795" y="232"/>
                        </a:lnTo>
                        <a:lnTo>
                          <a:pt x="807" y="263"/>
                        </a:lnTo>
                        <a:lnTo>
                          <a:pt x="817" y="293"/>
                        </a:lnTo>
                        <a:lnTo>
                          <a:pt x="824" y="324"/>
                        </a:lnTo>
                        <a:lnTo>
                          <a:pt x="832" y="357"/>
                        </a:lnTo>
                        <a:lnTo>
                          <a:pt x="838" y="389"/>
                        </a:lnTo>
                        <a:lnTo>
                          <a:pt x="842" y="422"/>
                        </a:lnTo>
                        <a:lnTo>
                          <a:pt x="845" y="455"/>
                        </a:lnTo>
                        <a:lnTo>
                          <a:pt x="845" y="489"/>
                        </a:lnTo>
                        <a:lnTo>
                          <a:pt x="845" y="522"/>
                        </a:lnTo>
                        <a:lnTo>
                          <a:pt x="842" y="555"/>
                        </a:lnTo>
                        <a:lnTo>
                          <a:pt x="838" y="587"/>
                        </a:lnTo>
                        <a:lnTo>
                          <a:pt x="832" y="618"/>
                        </a:lnTo>
                        <a:lnTo>
                          <a:pt x="822" y="649"/>
                        </a:lnTo>
                        <a:lnTo>
                          <a:pt x="813" y="678"/>
                        </a:lnTo>
                        <a:lnTo>
                          <a:pt x="801" y="704"/>
                        </a:lnTo>
                        <a:lnTo>
                          <a:pt x="786" y="731"/>
                        </a:lnTo>
                        <a:lnTo>
                          <a:pt x="769" y="756"/>
                        </a:lnTo>
                        <a:lnTo>
                          <a:pt x="751" y="779"/>
                        </a:lnTo>
                        <a:lnTo>
                          <a:pt x="730" y="800"/>
                        </a:lnTo>
                        <a:lnTo>
                          <a:pt x="705" y="820"/>
                        </a:lnTo>
                        <a:lnTo>
                          <a:pt x="680" y="835"/>
                        </a:lnTo>
                        <a:lnTo>
                          <a:pt x="651" y="850"/>
                        </a:lnTo>
                        <a:lnTo>
                          <a:pt x="620" y="860"/>
                        </a:lnTo>
                        <a:lnTo>
                          <a:pt x="586" y="870"/>
                        </a:lnTo>
                        <a:lnTo>
                          <a:pt x="549" y="873"/>
                        </a:lnTo>
                        <a:lnTo>
                          <a:pt x="511" y="875"/>
                        </a:lnTo>
                        <a:lnTo>
                          <a:pt x="488" y="875"/>
                        </a:lnTo>
                        <a:lnTo>
                          <a:pt x="463" y="872"/>
                        </a:lnTo>
                        <a:lnTo>
                          <a:pt x="434" y="868"/>
                        </a:lnTo>
                        <a:lnTo>
                          <a:pt x="403" y="862"/>
                        </a:lnTo>
                        <a:lnTo>
                          <a:pt x="369" y="854"/>
                        </a:lnTo>
                        <a:lnTo>
                          <a:pt x="334" y="845"/>
                        </a:lnTo>
                        <a:lnTo>
                          <a:pt x="298" y="835"/>
                        </a:lnTo>
                        <a:lnTo>
                          <a:pt x="261" y="824"/>
                        </a:lnTo>
                        <a:lnTo>
                          <a:pt x="226" y="812"/>
                        </a:lnTo>
                        <a:lnTo>
                          <a:pt x="192" y="797"/>
                        </a:lnTo>
                        <a:lnTo>
                          <a:pt x="161" y="783"/>
                        </a:lnTo>
                        <a:lnTo>
                          <a:pt x="130" y="766"/>
                        </a:lnTo>
                        <a:lnTo>
                          <a:pt x="105" y="751"/>
                        </a:lnTo>
                        <a:lnTo>
                          <a:pt x="82" y="731"/>
                        </a:lnTo>
                        <a:lnTo>
                          <a:pt x="73" y="724"/>
                        </a:lnTo>
                        <a:lnTo>
                          <a:pt x="65" y="714"/>
                        </a:lnTo>
                        <a:lnTo>
                          <a:pt x="57" y="704"/>
                        </a:lnTo>
                        <a:lnTo>
                          <a:pt x="52" y="695"/>
                        </a:lnTo>
                        <a:lnTo>
                          <a:pt x="38" y="658"/>
                        </a:lnTo>
                        <a:lnTo>
                          <a:pt x="19" y="593"/>
                        </a:lnTo>
                        <a:lnTo>
                          <a:pt x="11" y="557"/>
                        </a:lnTo>
                        <a:lnTo>
                          <a:pt x="3" y="520"/>
                        </a:lnTo>
                        <a:lnTo>
                          <a:pt x="0" y="486"/>
                        </a:lnTo>
                        <a:lnTo>
                          <a:pt x="0" y="457"/>
                        </a:lnTo>
                        <a:lnTo>
                          <a:pt x="5" y="422"/>
                        </a:lnTo>
                        <a:lnTo>
                          <a:pt x="17" y="384"/>
                        </a:lnTo>
                        <a:lnTo>
                          <a:pt x="30" y="340"/>
                        </a:lnTo>
                        <a:lnTo>
                          <a:pt x="46" y="293"/>
                        </a:lnTo>
                        <a:lnTo>
                          <a:pt x="61" y="249"/>
                        </a:lnTo>
                        <a:lnTo>
                          <a:pt x="78" y="209"/>
                        </a:lnTo>
                        <a:lnTo>
                          <a:pt x="92" y="172"/>
                        </a:lnTo>
                        <a:lnTo>
                          <a:pt x="103" y="146"/>
                        </a:lnTo>
                      </a:path>
                    </a:pathLst>
                  </a:custGeom>
                  <a:grpFill/>
                  <a:ln w="19050">
                    <a:solidFill>
                      <a:schemeClr val="tx2"/>
                    </a:solidFill>
                    <a:prstDash val="solid"/>
                    <a:round/>
                    <a:headEnd/>
                    <a:tailEnd/>
                  </a:ln>
                </p:spPr>
                <p:txBody>
                  <a:bodyPr/>
                  <a:lstStyle/>
                  <a:p>
                    <a:endParaRPr lang="el-GR"/>
                  </a:p>
                </p:txBody>
              </p:sp>
              <p:sp>
                <p:nvSpPr>
                  <p:cNvPr id="392" name="Freeform 7"/>
                  <p:cNvSpPr>
                    <a:spLocks/>
                  </p:cNvSpPr>
                  <p:nvPr/>
                </p:nvSpPr>
                <p:spPr bwMode="auto">
                  <a:xfrm>
                    <a:off x="4429" y="797"/>
                    <a:ext cx="635" cy="235"/>
                  </a:xfrm>
                  <a:custGeom>
                    <a:avLst/>
                    <a:gdLst/>
                    <a:ahLst/>
                    <a:cxnLst>
                      <a:cxn ang="0">
                        <a:pos x="0" y="0"/>
                      </a:cxn>
                      <a:cxn ang="0">
                        <a:pos x="23" y="14"/>
                      </a:cxn>
                      <a:cxn ang="0">
                        <a:pos x="49" y="26"/>
                      </a:cxn>
                      <a:cxn ang="0">
                        <a:pos x="83" y="38"/>
                      </a:cxn>
                      <a:cxn ang="0">
                        <a:pos x="121" y="47"/>
                      </a:cxn>
                      <a:cxn ang="0">
                        <a:pos x="204" y="64"/>
                      </a:cxn>
                      <a:cxn ang="0">
                        <a:pos x="294" y="83"/>
                      </a:cxn>
                      <a:cxn ang="0">
                        <a:pos x="340" y="93"/>
                      </a:cxn>
                      <a:cxn ang="0">
                        <a:pos x="384" y="104"/>
                      </a:cxn>
                      <a:cxn ang="0">
                        <a:pos x="427" y="116"/>
                      </a:cxn>
                      <a:cxn ang="0">
                        <a:pos x="470" y="133"/>
                      </a:cxn>
                      <a:cxn ang="0">
                        <a:pos x="508" y="152"/>
                      </a:cxn>
                      <a:cxn ang="0">
                        <a:pos x="544" y="170"/>
                      </a:cxn>
                      <a:cxn ang="0">
                        <a:pos x="557" y="183"/>
                      </a:cxn>
                      <a:cxn ang="0">
                        <a:pos x="572" y="196"/>
                      </a:cxn>
                      <a:cxn ang="0">
                        <a:pos x="587" y="208"/>
                      </a:cxn>
                      <a:cxn ang="0">
                        <a:pos x="598" y="222"/>
                      </a:cxn>
                    </a:cxnLst>
                    <a:rect l="0" t="0" r="r" b="b"/>
                    <a:pathLst>
                      <a:path w="598" h="222">
                        <a:moveTo>
                          <a:pt x="0" y="0"/>
                        </a:moveTo>
                        <a:lnTo>
                          <a:pt x="23" y="14"/>
                        </a:lnTo>
                        <a:lnTo>
                          <a:pt x="49" y="26"/>
                        </a:lnTo>
                        <a:lnTo>
                          <a:pt x="83" y="38"/>
                        </a:lnTo>
                        <a:lnTo>
                          <a:pt x="121" y="47"/>
                        </a:lnTo>
                        <a:lnTo>
                          <a:pt x="204" y="64"/>
                        </a:lnTo>
                        <a:lnTo>
                          <a:pt x="294" y="83"/>
                        </a:lnTo>
                        <a:lnTo>
                          <a:pt x="340" y="93"/>
                        </a:lnTo>
                        <a:lnTo>
                          <a:pt x="384" y="104"/>
                        </a:lnTo>
                        <a:lnTo>
                          <a:pt x="427" y="116"/>
                        </a:lnTo>
                        <a:lnTo>
                          <a:pt x="470" y="133"/>
                        </a:lnTo>
                        <a:lnTo>
                          <a:pt x="508" y="152"/>
                        </a:lnTo>
                        <a:lnTo>
                          <a:pt x="544" y="170"/>
                        </a:lnTo>
                        <a:lnTo>
                          <a:pt x="557" y="183"/>
                        </a:lnTo>
                        <a:lnTo>
                          <a:pt x="572" y="196"/>
                        </a:lnTo>
                        <a:lnTo>
                          <a:pt x="587" y="208"/>
                        </a:lnTo>
                        <a:lnTo>
                          <a:pt x="598" y="222"/>
                        </a:lnTo>
                      </a:path>
                    </a:pathLst>
                  </a:custGeom>
                  <a:grpFill/>
                  <a:ln w="19050">
                    <a:solidFill>
                      <a:schemeClr val="tx2"/>
                    </a:solidFill>
                    <a:prstDash val="solid"/>
                    <a:round/>
                    <a:headEnd/>
                    <a:tailEnd/>
                  </a:ln>
                </p:spPr>
                <p:txBody>
                  <a:bodyPr/>
                  <a:lstStyle/>
                  <a:p>
                    <a:endParaRPr lang="el-GR"/>
                  </a:p>
                </p:txBody>
              </p:sp>
              <p:sp>
                <p:nvSpPr>
                  <p:cNvPr id="393" name="Freeform 8"/>
                  <p:cNvSpPr>
                    <a:spLocks/>
                  </p:cNvSpPr>
                  <p:nvPr/>
                </p:nvSpPr>
                <p:spPr bwMode="auto">
                  <a:xfrm>
                    <a:off x="4556" y="1005"/>
                    <a:ext cx="185" cy="207"/>
                  </a:xfrm>
                  <a:custGeom>
                    <a:avLst/>
                    <a:gdLst/>
                    <a:ahLst/>
                    <a:cxnLst>
                      <a:cxn ang="0">
                        <a:pos x="0" y="119"/>
                      </a:cxn>
                      <a:cxn ang="0">
                        <a:pos x="94" y="0"/>
                      </a:cxn>
                      <a:cxn ang="0">
                        <a:pos x="142" y="158"/>
                      </a:cxn>
                    </a:cxnLst>
                    <a:rect l="0" t="0" r="r" b="b"/>
                    <a:pathLst>
                      <a:path w="142" h="158">
                        <a:moveTo>
                          <a:pt x="0" y="119"/>
                        </a:moveTo>
                        <a:lnTo>
                          <a:pt x="94" y="0"/>
                        </a:lnTo>
                        <a:lnTo>
                          <a:pt x="142" y="158"/>
                        </a:lnTo>
                      </a:path>
                    </a:pathLst>
                  </a:custGeom>
                  <a:grpFill/>
                  <a:ln w="19050">
                    <a:solidFill>
                      <a:schemeClr val="tx2"/>
                    </a:solidFill>
                    <a:prstDash val="solid"/>
                    <a:round/>
                    <a:headEnd/>
                    <a:tailEnd/>
                  </a:ln>
                </p:spPr>
                <p:txBody>
                  <a:bodyPr/>
                  <a:lstStyle/>
                  <a:p>
                    <a:endParaRPr lang="el-GR"/>
                  </a:p>
                </p:txBody>
              </p:sp>
              <p:sp>
                <p:nvSpPr>
                  <p:cNvPr id="394" name="Freeform 9"/>
                  <p:cNvSpPr>
                    <a:spLocks/>
                  </p:cNvSpPr>
                  <p:nvPr/>
                </p:nvSpPr>
                <p:spPr bwMode="auto">
                  <a:xfrm>
                    <a:off x="4677" y="493"/>
                    <a:ext cx="50" cy="525"/>
                  </a:xfrm>
                  <a:custGeom>
                    <a:avLst/>
                    <a:gdLst/>
                    <a:ahLst/>
                    <a:cxnLst>
                      <a:cxn ang="0">
                        <a:pos x="0" y="401"/>
                      </a:cxn>
                      <a:cxn ang="0">
                        <a:pos x="0" y="368"/>
                      </a:cxn>
                      <a:cxn ang="0">
                        <a:pos x="2" y="338"/>
                      </a:cxn>
                      <a:cxn ang="0">
                        <a:pos x="4" y="309"/>
                      </a:cxn>
                      <a:cxn ang="0">
                        <a:pos x="8" y="284"/>
                      </a:cxn>
                      <a:cxn ang="0">
                        <a:pos x="16" y="236"/>
                      </a:cxn>
                      <a:cxn ang="0">
                        <a:pos x="25" y="190"/>
                      </a:cxn>
                      <a:cxn ang="0">
                        <a:pos x="33" y="147"/>
                      </a:cxn>
                      <a:cxn ang="0">
                        <a:pos x="37" y="103"/>
                      </a:cxn>
                      <a:cxn ang="0">
                        <a:pos x="39" y="78"/>
                      </a:cxn>
                      <a:cxn ang="0">
                        <a:pos x="37" y="53"/>
                      </a:cxn>
                      <a:cxn ang="0">
                        <a:pos x="35" y="28"/>
                      </a:cxn>
                      <a:cxn ang="0">
                        <a:pos x="31" y="0"/>
                      </a:cxn>
                    </a:cxnLst>
                    <a:rect l="0" t="0" r="r" b="b"/>
                    <a:pathLst>
                      <a:path w="39" h="401">
                        <a:moveTo>
                          <a:pt x="0" y="401"/>
                        </a:moveTo>
                        <a:lnTo>
                          <a:pt x="0" y="368"/>
                        </a:lnTo>
                        <a:lnTo>
                          <a:pt x="2" y="338"/>
                        </a:lnTo>
                        <a:lnTo>
                          <a:pt x="4" y="309"/>
                        </a:lnTo>
                        <a:lnTo>
                          <a:pt x="8" y="284"/>
                        </a:lnTo>
                        <a:lnTo>
                          <a:pt x="16" y="236"/>
                        </a:lnTo>
                        <a:lnTo>
                          <a:pt x="25" y="190"/>
                        </a:lnTo>
                        <a:lnTo>
                          <a:pt x="33" y="147"/>
                        </a:lnTo>
                        <a:lnTo>
                          <a:pt x="37" y="103"/>
                        </a:lnTo>
                        <a:lnTo>
                          <a:pt x="39" y="78"/>
                        </a:lnTo>
                        <a:lnTo>
                          <a:pt x="37" y="53"/>
                        </a:lnTo>
                        <a:lnTo>
                          <a:pt x="35" y="28"/>
                        </a:lnTo>
                        <a:lnTo>
                          <a:pt x="31" y="0"/>
                        </a:lnTo>
                      </a:path>
                    </a:pathLst>
                  </a:custGeom>
                  <a:grpFill/>
                  <a:ln w="19050">
                    <a:solidFill>
                      <a:schemeClr val="tx2"/>
                    </a:solidFill>
                    <a:prstDash val="solid"/>
                    <a:round/>
                    <a:headEnd/>
                    <a:tailEnd/>
                  </a:ln>
                </p:spPr>
                <p:txBody>
                  <a:bodyPr/>
                  <a:lstStyle/>
                  <a:p>
                    <a:endParaRPr lang="el-GR"/>
                  </a:p>
                </p:txBody>
              </p:sp>
              <p:sp>
                <p:nvSpPr>
                  <p:cNvPr id="395" name="Freeform 10"/>
                  <p:cNvSpPr>
                    <a:spLocks/>
                  </p:cNvSpPr>
                  <p:nvPr/>
                </p:nvSpPr>
                <p:spPr bwMode="auto">
                  <a:xfrm>
                    <a:off x="4691" y="621"/>
                    <a:ext cx="296" cy="160"/>
                  </a:xfrm>
                  <a:custGeom>
                    <a:avLst/>
                    <a:gdLst/>
                    <a:ahLst/>
                    <a:cxnLst>
                      <a:cxn ang="0">
                        <a:pos x="226" y="0"/>
                      </a:cxn>
                      <a:cxn ang="0">
                        <a:pos x="202" y="13"/>
                      </a:cxn>
                      <a:cxn ang="0">
                        <a:pos x="171" y="26"/>
                      </a:cxn>
                      <a:cxn ang="0">
                        <a:pos x="136" y="42"/>
                      </a:cxn>
                      <a:cxn ang="0">
                        <a:pos x="102" y="55"/>
                      </a:cxn>
                      <a:cxn ang="0">
                        <a:pos x="67" y="71"/>
                      </a:cxn>
                      <a:cxn ang="0">
                        <a:pos x="38" y="86"/>
                      </a:cxn>
                      <a:cxn ang="0">
                        <a:pos x="25" y="94"/>
                      </a:cxn>
                      <a:cxn ang="0">
                        <a:pos x="15" y="103"/>
                      </a:cxn>
                      <a:cxn ang="0">
                        <a:pos x="5" y="113"/>
                      </a:cxn>
                      <a:cxn ang="0">
                        <a:pos x="0" y="122"/>
                      </a:cxn>
                    </a:cxnLst>
                    <a:rect l="0" t="0" r="r" b="b"/>
                    <a:pathLst>
                      <a:path w="226" h="122">
                        <a:moveTo>
                          <a:pt x="226" y="0"/>
                        </a:moveTo>
                        <a:lnTo>
                          <a:pt x="202" y="13"/>
                        </a:lnTo>
                        <a:lnTo>
                          <a:pt x="171" y="26"/>
                        </a:lnTo>
                        <a:lnTo>
                          <a:pt x="136" y="42"/>
                        </a:lnTo>
                        <a:lnTo>
                          <a:pt x="102" y="55"/>
                        </a:lnTo>
                        <a:lnTo>
                          <a:pt x="67" y="71"/>
                        </a:lnTo>
                        <a:lnTo>
                          <a:pt x="38" y="86"/>
                        </a:lnTo>
                        <a:lnTo>
                          <a:pt x="25" y="94"/>
                        </a:lnTo>
                        <a:lnTo>
                          <a:pt x="15" y="103"/>
                        </a:lnTo>
                        <a:lnTo>
                          <a:pt x="5" y="113"/>
                        </a:lnTo>
                        <a:lnTo>
                          <a:pt x="0" y="122"/>
                        </a:lnTo>
                      </a:path>
                    </a:pathLst>
                  </a:custGeom>
                  <a:grpFill/>
                  <a:ln w="19050">
                    <a:solidFill>
                      <a:schemeClr val="tx2"/>
                    </a:solidFill>
                    <a:prstDash val="solid"/>
                    <a:round/>
                    <a:headEnd/>
                    <a:tailEnd/>
                  </a:ln>
                </p:spPr>
                <p:txBody>
                  <a:bodyPr/>
                  <a:lstStyle/>
                  <a:p>
                    <a:endParaRPr lang="el-GR"/>
                  </a:p>
                </p:txBody>
              </p:sp>
            </p:grpSp>
            <p:grpSp>
              <p:nvGrpSpPr>
                <p:cNvPr id="20" name="Group 11"/>
                <p:cNvGrpSpPr>
                  <a:grpSpLocks/>
                </p:cNvGrpSpPr>
                <p:nvPr/>
              </p:nvGrpSpPr>
              <p:grpSpPr bwMode="auto">
                <a:xfrm rot="231005" flipV="1">
                  <a:off x="3298637" y="2042022"/>
                  <a:ext cx="496117" cy="525979"/>
                  <a:chOff x="393" y="416"/>
                  <a:chExt cx="1083" cy="1148"/>
                </a:xfrm>
                <a:solidFill>
                  <a:srgbClr val="FFFFCC"/>
                </a:solidFill>
              </p:grpSpPr>
              <p:sp>
                <p:nvSpPr>
                  <p:cNvPr id="386" name="Freeform 12"/>
                  <p:cNvSpPr>
                    <a:spLocks/>
                  </p:cNvSpPr>
                  <p:nvPr/>
                </p:nvSpPr>
                <p:spPr bwMode="auto">
                  <a:xfrm>
                    <a:off x="393" y="416"/>
                    <a:ext cx="1083" cy="1148"/>
                  </a:xfrm>
                  <a:custGeom>
                    <a:avLst/>
                    <a:gdLst/>
                    <a:ahLst/>
                    <a:cxnLst>
                      <a:cxn ang="0">
                        <a:pos x="1080" y="740"/>
                      </a:cxn>
                      <a:cxn ang="0">
                        <a:pos x="1065" y="793"/>
                      </a:cxn>
                      <a:cxn ang="0">
                        <a:pos x="1043" y="843"/>
                      </a:cxn>
                      <a:cxn ang="0">
                        <a:pos x="1010" y="891"/>
                      </a:cxn>
                      <a:cxn ang="0">
                        <a:pos x="972" y="934"/>
                      </a:cxn>
                      <a:cxn ang="0">
                        <a:pos x="929" y="974"/>
                      </a:cxn>
                      <a:cxn ang="0">
                        <a:pos x="879" y="1012"/>
                      </a:cxn>
                      <a:cxn ang="0">
                        <a:pos x="826" y="1045"/>
                      </a:cxn>
                      <a:cxn ang="0">
                        <a:pos x="740" y="1087"/>
                      </a:cxn>
                      <a:cxn ang="0">
                        <a:pos x="650" y="1120"/>
                      </a:cxn>
                      <a:cxn ang="0">
                        <a:pos x="589" y="1135"/>
                      </a:cxn>
                      <a:cxn ang="0">
                        <a:pos x="529" y="1143"/>
                      </a:cxn>
                      <a:cxn ang="0">
                        <a:pos x="468" y="1148"/>
                      </a:cxn>
                      <a:cxn ang="0">
                        <a:pos x="413" y="1145"/>
                      </a:cxn>
                      <a:cxn ang="0">
                        <a:pos x="357" y="1138"/>
                      </a:cxn>
                      <a:cxn ang="0">
                        <a:pos x="302" y="1120"/>
                      </a:cxn>
                      <a:cxn ang="0">
                        <a:pos x="241" y="1090"/>
                      </a:cxn>
                      <a:cxn ang="0">
                        <a:pos x="189" y="1047"/>
                      </a:cxn>
                      <a:cxn ang="0">
                        <a:pos x="141" y="997"/>
                      </a:cxn>
                      <a:cxn ang="0">
                        <a:pos x="100" y="939"/>
                      </a:cxn>
                      <a:cxn ang="0">
                        <a:pos x="65" y="873"/>
                      </a:cxn>
                      <a:cxn ang="0">
                        <a:pos x="37" y="803"/>
                      </a:cxn>
                      <a:cxn ang="0">
                        <a:pos x="17" y="730"/>
                      </a:cxn>
                      <a:cxn ang="0">
                        <a:pos x="5" y="652"/>
                      </a:cxn>
                      <a:cxn ang="0">
                        <a:pos x="0" y="571"/>
                      </a:cxn>
                      <a:cxn ang="0">
                        <a:pos x="5" y="491"/>
                      </a:cxn>
                      <a:cxn ang="0">
                        <a:pos x="17" y="413"/>
                      </a:cxn>
                      <a:cxn ang="0">
                        <a:pos x="37" y="335"/>
                      </a:cxn>
                      <a:cxn ang="0">
                        <a:pos x="70" y="259"/>
                      </a:cxn>
                      <a:cxn ang="0">
                        <a:pos x="110" y="188"/>
                      </a:cxn>
                      <a:cxn ang="0">
                        <a:pos x="161" y="123"/>
                      </a:cxn>
                      <a:cxn ang="0">
                        <a:pos x="214" y="75"/>
                      </a:cxn>
                      <a:cxn ang="0">
                        <a:pos x="277" y="47"/>
                      </a:cxn>
                      <a:cxn ang="0">
                        <a:pos x="360" y="22"/>
                      </a:cxn>
                      <a:cxn ang="0">
                        <a:pos x="453" y="7"/>
                      </a:cxn>
                      <a:cxn ang="0">
                        <a:pos x="551" y="0"/>
                      </a:cxn>
                      <a:cxn ang="0">
                        <a:pos x="650" y="2"/>
                      </a:cxn>
                      <a:cxn ang="0">
                        <a:pos x="738" y="12"/>
                      </a:cxn>
                      <a:cxn ang="0">
                        <a:pos x="791" y="27"/>
                      </a:cxn>
                      <a:cxn ang="0">
                        <a:pos x="821" y="40"/>
                      </a:cxn>
                      <a:cxn ang="0">
                        <a:pos x="846" y="60"/>
                      </a:cxn>
                      <a:cxn ang="0">
                        <a:pos x="884" y="113"/>
                      </a:cxn>
                      <a:cxn ang="0">
                        <a:pos x="952" y="219"/>
                      </a:cxn>
                      <a:cxn ang="0">
                        <a:pos x="1017" y="307"/>
                      </a:cxn>
                      <a:cxn ang="0">
                        <a:pos x="1045" y="360"/>
                      </a:cxn>
                      <a:cxn ang="0">
                        <a:pos x="1063" y="420"/>
                      </a:cxn>
                      <a:cxn ang="0">
                        <a:pos x="1073" y="481"/>
                      </a:cxn>
                      <a:cxn ang="0">
                        <a:pos x="1080" y="574"/>
                      </a:cxn>
                      <a:cxn ang="0">
                        <a:pos x="1083" y="677"/>
                      </a:cxn>
                    </a:cxnLst>
                    <a:rect l="0" t="0" r="r" b="b"/>
                    <a:pathLst>
                      <a:path w="1083" h="1148">
                        <a:moveTo>
                          <a:pt x="1083" y="715"/>
                        </a:moveTo>
                        <a:lnTo>
                          <a:pt x="1080" y="740"/>
                        </a:lnTo>
                        <a:lnTo>
                          <a:pt x="1073" y="768"/>
                        </a:lnTo>
                        <a:lnTo>
                          <a:pt x="1065" y="793"/>
                        </a:lnTo>
                        <a:lnTo>
                          <a:pt x="1055" y="818"/>
                        </a:lnTo>
                        <a:lnTo>
                          <a:pt x="1043" y="843"/>
                        </a:lnTo>
                        <a:lnTo>
                          <a:pt x="1027" y="868"/>
                        </a:lnTo>
                        <a:lnTo>
                          <a:pt x="1010" y="891"/>
                        </a:lnTo>
                        <a:lnTo>
                          <a:pt x="992" y="914"/>
                        </a:lnTo>
                        <a:lnTo>
                          <a:pt x="972" y="934"/>
                        </a:lnTo>
                        <a:lnTo>
                          <a:pt x="952" y="957"/>
                        </a:lnTo>
                        <a:lnTo>
                          <a:pt x="929" y="974"/>
                        </a:lnTo>
                        <a:lnTo>
                          <a:pt x="904" y="994"/>
                        </a:lnTo>
                        <a:lnTo>
                          <a:pt x="879" y="1012"/>
                        </a:lnTo>
                        <a:lnTo>
                          <a:pt x="854" y="1030"/>
                        </a:lnTo>
                        <a:lnTo>
                          <a:pt x="826" y="1045"/>
                        </a:lnTo>
                        <a:lnTo>
                          <a:pt x="798" y="1060"/>
                        </a:lnTo>
                        <a:lnTo>
                          <a:pt x="740" y="1087"/>
                        </a:lnTo>
                        <a:lnTo>
                          <a:pt x="680" y="1110"/>
                        </a:lnTo>
                        <a:lnTo>
                          <a:pt x="650" y="1120"/>
                        </a:lnTo>
                        <a:lnTo>
                          <a:pt x="619" y="1128"/>
                        </a:lnTo>
                        <a:lnTo>
                          <a:pt x="589" y="1135"/>
                        </a:lnTo>
                        <a:lnTo>
                          <a:pt x="559" y="1140"/>
                        </a:lnTo>
                        <a:lnTo>
                          <a:pt x="529" y="1143"/>
                        </a:lnTo>
                        <a:lnTo>
                          <a:pt x="498" y="1145"/>
                        </a:lnTo>
                        <a:lnTo>
                          <a:pt x="468" y="1148"/>
                        </a:lnTo>
                        <a:lnTo>
                          <a:pt x="440" y="1148"/>
                        </a:lnTo>
                        <a:lnTo>
                          <a:pt x="413" y="1145"/>
                        </a:lnTo>
                        <a:lnTo>
                          <a:pt x="385" y="1143"/>
                        </a:lnTo>
                        <a:lnTo>
                          <a:pt x="357" y="1138"/>
                        </a:lnTo>
                        <a:lnTo>
                          <a:pt x="332" y="1130"/>
                        </a:lnTo>
                        <a:lnTo>
                          <a:pt x="302" y="1120"/>
                        </a:lnTo>
                        <a:lnTo>
                          <a:pt x="272" y="1105"/>
                        </a:lnTo>
                        <a:lnTo>
                          <a:pt x="241" y="1090"/>
                        </a:lnTo>
                        <a:lnTo>
                          <a:pt x="214" y="1070"/>
                        </a:lnTo>
                        <a:lnTo>
                          <a:pt x="189" y="1047"/>
                        </a:lnTo>
                        <a:lnTo>
                          <a:pt x="163" y="1025"/>
                        </a:lnTo>
                        <a:lnTo>
                          <a:pt x="141" y="997"/>
                        </a:lnTo>
                        <a:lnTo>
                          <a:pt x="118" y="969"/>
                        </a:lnTo>
                        <a:lnTo>
                          <a:pt x="100" y="939"/>
                        </a:lnTo>
                        <a:lnTo>
                          <a:pt x="80" y="909"/>
                        </a:lnTo>
                        <a:lnTo>
                          <a:pt x="65" y="873"/>
                        </a:lnTo>
                        <a:lnTo>
                          <a:pt x="50" y="841"/>
                        </a:lnTo>
                        <a:lnTo>
                          <a:pt x="37" y="803"/>
                        </a:lnTo>
                        <a:lnTo>
                          <a:pt x="25" y="768"/>
                        </a:lnTo>
                        <a:lnTo>
                          <a:pt x="17" y="730"/>
                        </a:lnTo>
                        <a:lnTo>
                          <a:pt x="10" y="690"/>
                        </a:lnTo>
                        <a:lnTo>
                          <a:pt x="5" y="652"/>
                        </a:lnTo>
                        <a:lnTo>
                          <a:pt x="0" y="612"/>
                        </a:lnTo>
                        <a:lnTo>
                          <a:pt x="0" y="571"/>
                        </a:lnTo>
                        <a:lnTo>
                          <a:pt x="0" y="531"/>
                        </a:lnTo>
                        <a:lnTo>
                          <a:pt x="5" y="491"/>
                        </a:lnTo>
                        <a:lnTo>
                          <a:pt x="10" y="450"/>
                        </a:lnTo>
                        <a:lnTo>
                          <a:pt x="17" y="413"/>
                        </a:lnTo>
                        <a:lnTo>
                          <a:pt x="25" y="372"/>
                        </a:lnTo>
                        <a:lnTo>
                          <a:pt x="37" y="335"/>
                        </a:lnTo>
                        <a:lnTo>
                          <a:pt x="52" y="297"/>
                        </a:lnTo>
                        <a:lnTo>
                          <a:pt x="70" y="259"/>
                        </a:lnTo>
                        <a:lnTo>
                          <a:pt x="88" y="224"/>
                        </a:lnTo>
                        <a:lnTo>
                          <a:pt x="110" y="188"/>
                        </a:lnTo>
                        <a:lnTo>
                          <a:pt x="136" y="153"/>
                        </a:lnTo>
                        <a:lnTo>
                          <a:pt x="161" y="123"/>
                        </a:lnTo>
                        <a:lnTo>
                          <a:pt x="191" y="93"/>
                        </a:lnTo>
                        <a:lnTo>
                          <a:pt x="214" y="75"/>
                        </a:lnTo>
                        <a:lnTo>
                          <a:pt x="241" y="60"/>
                        </a:lnTo>
                        <a:lnTo>
                          <a:pt x="277" y="47"/>
                        </a:lnTo>
                        <a:lnTo>
                          <a:pt x="314" y="35"/>
                        </a:lnTo>
                        <a:lnTo>
                          <a:pt x="360" y="22"/>
                        </a:lnTo>
                        <a:lnTo>
                          <a:pt x="405" y="15"/>
                        </a:lnTo>
                        <a:lnTo>
                          <a:pt x="453" y="7"/>
                        </a:lnTo>
                        <a:lnTo>
                          <a:pt x="503" y="2"/>
                        </a:lnTo>
                        <a:lnTo>
                          <a:pt x="551" y="0"/>
                        </a:lnTo>
                        <a:lnTo>
                          <a:pt x="602" y="0"/>
                        </a:lnTo>
                        <a:lnTo>
                          <a:pt x="650" y="2"/>
                        </a:lnTo>
                        <a:lnTo>
                          <a:pt x="695" y="5"/>
                        </a:lnTo>
                        <a:lnTo>
                          <a:pt x="738" y="12"/>
                        </a:lnTo>
                        <a:lnTo>
                          <a:pt x="775" y="22"/>
                        </a:lnTo>
                        <a:lnTo>
                          <a:pt x="791" y="27"/>
                        </a:lnTo>
                        <a:lnTo>
                          <a:pt x="806" y="32"/>
                        </a:lnTo>
                        <a:lnTo>
                          <a:pt x="821" y="40"/>
                        </a:lnTo>
                        <a:lnTo>
                          <a:pt x="833" y="47"/>
                        </a:lnTo>
                        <a:lnTo>
                          <a:pt x="846" y="60"/>
                        </a:lnTo>
                        <a:lnTo>
                          <a:pt x="864" y="83"/>
                        </a:lnTo>
                        <a:lnTo>
                          <a:pt x="884" y="113"/>
                        </a:lnTo>
                        <a:lnTo>
                          <a:pt x="904" y="146"/>
                        </a:lnTo>
                        <a:lnTo>
                          <a:pt x="952" y="219"/>
                        </a:lnTo>
                        <a:lnTo>
                          <a:pt x="1000" y="284"/>
                        </a:lnTo>
                        <a:lnTo>
                          <a:pt x="1017" y="307"/>
                        </a:lnTo>
                        <a:lnTo>
                          <a:pt x="1032" y="332"/>
                        </a:lnTo>
                        <a:lnTo>
                          <a:pt x="1045" y="360"/>
                        </a:lnTo>
                        <a:lnTo>
                          <a:pt x="1053" y="390"/>
                        </a:lnTo>
                        <a:lnTo>
                          <a:pt x="1063" y="420"/>
                        </a:lnTo>
                        <a:lnTo>
                          <a:pt x="1068" y="450"/>
                        </a:lnTo>
                        <a:lnTo>
                          <a:pt x="1073" y="481"/>
                        </a:lnTo>
                        <a:lnTo>
                          <a:pt x="1075" y="513"/>
                        </a:lnTo>
                        <a:lnTo>
                          <a:pt x="1080" y="574"/>
                        </a:lnTo>
                        <a:lnTo>
                          <a:pt x="1080" y="629"/>
                        </a:lnTo>
                        <a:lnTo>
                          <a:pt x="1083" y="677"/>
                        </a:lnTo>
                        <a:lnTo>
                          <a:pt x="1083" y="715"/>
                        </a:lnTo>
                      </a:path>
                    </a:pathLst>
                  </a:custGeom>
                  <a:grpFill/>
                  <a:ln w="19050">
                    <a:solidFill>
                      <a:schemeClr val="tx2"/>
                    </a:solidFill>
                    <a:prstDash val="solid"/>
                    <a:round/>
                    <a:headEnd/>
                    <a:tailEnd/>
                  </a:ln>
                </p:spPr>
                <p:txBody>
                  <a:bodyPr/>
                  <a:lstStyle/>
                  <a:p>
                    <a:endParaRPr lang="el-GR"/>
                  </a:p>
                </p:txBody>
              </p:sp>
              <p:sp>
                <p:nvSpPr>
                  <p:cNvPr id="387" name="Freeform 13"/>
                  <p:cNvSpPr>
                    <a:spLocks/>
                  </p:cNvSpPr>
                  <p:nvPr/>
                </p:nvSpPr>
                <p:spPr bwMode="auto">
                  <a:xfrm>
                    <a:off x="639" y="1012"/>
                    <a:ext cx="706" cy="94"/>
                  </a:xfrm>
                  <a:custGeom>
                    <a:avLst/>
                    <a:gdLst/>
                    <a:ahLst/>
                    <a:cxnLst>
                      <a:cxn ang="0">
                        <a:pos x="706" y="0"/>
                      </a:cxn>
                      <a:cxn ang="0">
                        <a:pos x="681" y="3"/>
                      </a:cxn>
                      <a:cxn ang="0">
                        <a:pos x="648" y="5"/>
                      </a:cxn>
                      <a:cxn ang="0">
                        <a:pos x="613" y="8"/>
                      </a:cxn>
                      <a:cxn ang="0">
                        <a:pos x="575" y="8"/>
                      </a:cxn>
                      <a:cxn ang="0">
                        <a:pos x="489" y="8"/>
                      </a:cxn>
                      <a:cxn ang="0">
                        <a:pos x="393" y="8"/>
                      </a:cxn>
                      <a:cxn ang="0">
                        <a:pos x="343" y="10"/>
                      </a:cxn>
                      <a:cxn ang="0">
                        <a:pos x="293" y="13"/>
                      </a:cxn>
                      <a:cxn ang="0">
                        <a:pos x="242" y="18"/>
                      </a:cxn>
                      <a:cxn ang="0">
                        <a:pos x="192" y="28"/>
                      </a:cxn>
                      <a:cxn ang="0">
                        <a:pos x="142" y="38"/>
                      </a:cxn>
                      <a:cxn ang="0">
                        <a:pos x="94" y="53"/>
                      </a:cxn>
                      <a:cxn ang="0">
                        <a:pos x="46" y="71"/>
                      </a:cxn>
                      <a:cxn ang="0">
                        <a:pos x="0" y="94"/>
                      </a:cxn>
                    </a:cxnLst>
                    <a:rect l="0" t="0" r="r" b="b"/>
                    <a:pathLst>
                      <a:path w="706" h="94">
                        <a:moveTo>
                          <a:pt x="706" y="0"/>
                        </a:moveTo>
                        <a:lnTo>
                          <a:pt x="681" y="3"/>
                        </a:lnTo>
                        <a:lnTo>
                          <a:pt x="648" y="5"/>
                        </a:lnTo>
                        <a:lnTo>
                          <a:pt x="613" y="8"/>
                        </a:lnTo>
                        <a:lnTo>
                          <a:pt x="575" y="8"/>
                        </a:lnTo>
                        <a:lnTo>
                          <a:pt x="489" y="8"/>
                        </a:lnTo>
                        <a:lnTo>
                          <a:pt x="393" y="8"/>
                        </a:lnTo>
                        <a:lnTo>
                          <a:pt x="343" y="10"/>
                        </a:lnTo>
                        <a:lnTo>
                          <a:pt x="293" y="13"/>
                        </a:lnTo>
                        <a:lnTo>
                          <a:pt x="242" y="18"/>
                        </a:lnTo>
                        <a:lnTo>
                          <a:pt x="192" y="28"/>
                        </a:lnTo>
                        <a:lnTo>
                          <a:pt x="142" y="38"/>
                        </a:lnTo>
                        <a:lnTo>
                          <a:pt x="94" y="53"/>
                        </a:lnTo>
                        <a:lnTo>
                          <a:pt x="46" y="71"/>
                        </a:lnTo>
                        <a:lnTo>
                          <a:pt x="0" y="94"/>
                        </a:lnTo>
                      </a:path>
                    </a:pathLst>
                  </a:custGeom>
                  <a:grpFill/>
                  <a:ln w="19050">
                    <a:solidFill>
                      <a:schemeClr val="tx2"/>
                    </a:solidFill>
                    <a:prstDash val="solid"/>
                    <a:round/>
                    <a:headEnd/>
                    <a:tailEnd/>
                  </a:ln>
                </p:spPr>
                <p:txBody>
                  <a:bodyPr/>
                  <a:lstStyle/>
                  <a:p>
                    <a:endParaRPr lang="el-GR"/>
                  </a:p>
                </p:txBody>
              </p:sp>
              <p:sp>
                <p:nvSpPr>
                  <p:cNvPr id="388" name="Freeform 14"/>
                  <p:cNvSpPr>
                    <a:spLocks/>
                  </p:cNvSpPr>
                  <p:nvPr/>
                </p:nvSpPr>
                <p:spPr bwMode="auto">
                  <a:xfrm>
                    <a:off x="786" y="625"/>
                    <a:ext cx="189" cy="196"/>
                  </a:xfrm>
                  <a:custGeom>
                    <a:avLst/>
                    <a:gdLst/>
                    <a:ahLst/>
                    <a:cxnLst>
                      <a:cxn ang="0">
                        <a:pos x="189" y="0"/>
                      </a:cxn>
                      <a:cxn ang="0">
                        <a:pos x="156" y="196"/>
                      </a:cxn>
                      <a:cxn ang="0">
                        <a:pos x="0" y="42"/>
                      </a:cxn>
                    </a:cxnLst>
                    <a:rect l="0" t="0" r="r" b="b"/>
                    <a:pathLst>
                      <a:path w="189" h="196">
                        <a:moveTo>
                          <a:pt x="189" y="0"/>
                        </a:moveTo>
                        <a:lnTo>
                          <a:pt x="156" y="196"/>
                        </a:lnTo>
                        <a:lnTo>
                          <a:pt x="0" y="42"/>
                        </a:lnTo>
                      </a:path>
                    </a:pathLst>
                  </a:custGeom>
                  <a:grpFill/>
                  <a:ln w="19050">
                    <a:solidFill>
                      <a:schemeClr val="tx2"/>
                    </a:solidFill>
                    <a:prstDash val="solid"/>
                    <a:round/>
                    <a:headEnd/>
                    <a:tailEnd/>
                  </a:ln>
                </p:spPr>
                <p:txBody>
                  <a:bodyPr/>
                  <a:lstStyle/>
                  <a:p>
                    <a:endParaRPr lang="el-GR"/>
                  </a:p>
                </p:txBody>
              </p:sp>
              <p:sp>
                <p:nvSpPr>
                  <p:cNvPr id="389" name="Freeform 15"/>
                  <p:cNvSpPr>
                    <a:spLocks/>
                  </p:cNvSpPr>
                  <p:nvPr/>
                </p:nvSpPr>
                <p:spPr bwMode="auto">
                  <a:xfrm>
                    <a:off x="939" y="808"/>
                    <a:ext cx="161" cy="517"/>
                  </a:xfrm>
                  <a:custGeom>
                    <a:avLst/>
                    <a:gdLst/>
                    <a:ahLst/>
                    <a:cxnLst>
                      <a:cxn ang="0">
                        <a:pos x="0" y="0"/>
                      </a:cxn>
                      <a:cxn ang="0">
                        <a:pos x="20" y="38"/>
                      </a:cxn>
                      <a:cxn ang="0">
                        <a:pos x="36" y="76"/>
                      </a:cxn>
                      <a:cxn ang="0">
                        <a:pos x="46" y="111"/>
                      </a:cxn>
                      <a:cxn ang="0">
                        <a:pos x="56" y="146"/>
                      </a:cxn>
                      <a:cxn ang="0">
                        <a:pos x="68" y="212"/>
                      </a:cxn>
                      <a:cxn ang="0">
                        <a:pos x="76" y="275"/>
                      </a:cxn>
                      <a:cxn ang="0">
                        <a:pos x="81" y="305"/>
                      </a:cxn>
                      <a:cxn ang="0">
                        <a:pos x="86" y="335"/>
                      </a:cxn>
                      <a:cxn ang="0">
                        <a:pos x="91" y="366"/>
                      </a:cxn>
                      <a:cxn ang="0">
                        <a:pos x="98" y="396"/>
                      </a:cxn>
                      <a:cxn ang="0">
                        <a:pos x="111" y="426"/>
                      </a:cxn>
                      <a:cxn ang="0">
                        <a:pos x="124" y="456"/>
                      </a:cxn>
                      <a:cxn ang="0">
                        <a:pos x="141" y="486"/>
                      </a:cxn>
                      <a:cxn ang="0">
                        <a:pos x="161" y="517"/>
                      </a:cxn>
                    </a:cxnLst>
                    <a:rect l="0" t="0" r="r" b="b"/>
                    <a:pathLst>
                      <a:path w="161" h="517">
                        <a:moveTo>
                          <a:pt x="0" y="0"/>
                        </a:moveTo>
                        <a:lnTo>
                          <a:pt x="20" y="38"/>
                        </a:lnTo>
                        <a:lnTo>
                          <a:pt x="36" y="76"/>
                        </a:lnTo>
                        <a:lnTo>
                          <a:pt x="46" y="111"/>
                        </a:lnTo>
                        <a:lnTo>
                          <a:pt x="56" y="146"/>
                        </a:lnTo>
                        <a:lnTo>
                          <a:pt x="68" y="212"/>
                        </a:lnTo>
                        <a:lnTo>
                          <a:pt x="76" y="275"/>
                        </a:lnTo>
                        <a:lnTo>
                          <a:pt x="81" y="305"/>
                        </a:lnTo>
                        <a:lnTo>
                          <a:pt x="86" y="335"/>
                        </a:lnTo>
                        <a:lnTo>
                          <a:pt x="91" y="366"/>
                        </a:lnTo>
                        <a:lnTo>
                          <a:pt x="98" y="396"/>
                        </a:lnTo>
                        <a:lnTo>
                          <a:pt x="111" y="426"/>
                        </a:lnTo>
                        <a:lnTo>
                          <a:pt x="124" y="456"/>
                        </a:lnTo>
                        <a:lnTo>
                          <a:pt x="141" y="486"/>
                        </a:lnTo>
                        <a:lnTo>
                          <a:pt x="161" y="517"/>
                        </a:lnTo>
                      </a:path>
                    </a:pathLst>
                  </a:custGeom>
                  <a:grpFill/>
                  <a:ln w="19050">
                    <a:solidFill>
                      <a:schemeClr val="tx2"/>
                    </a:solidFill>
                    <a:prstDash val="solid"/>
                    <a:round/>
                    <a:headEnd/>
                    <a:tailEnd/>
                  </a:ln>
                </p:spPr>
                <p:txBody>
                  <a:bodyPr/>
                  <a:lstStyle/>
                  <a:p>
                    <a:endParaRPr lang="el-GR"/>
                  </a:p>
                </p:txBody>
              </p:sp>
              <p:sp>
                <p:nvSpPr>
                  <p:cNvPr id="390" name="Freeform 16"/>
                  <p:cNvSpPr>
                    <a:spLocks/>
                  </p:cNvSpPr>
                  <p:nvPr/>
                </p:nvSpPr>
                <p:spPr bwMode="auto">
                  <a:xfrm>
                    <a:off x="977" y="791"/>
                    <a:ext cx="292" cy="148"/>
                  </a:xfrm>
                  <a:custGeom>
                    <a:avLst/>
                    <a:gdLst/>
                    <a:ahLst/>
                    <a:cxnLst>
                      <a:cxn ang="0">
                        <a:pos x="292" y="0"/>
                      </a:cxn>
                      <a:cxn ang="0">
                        <a:pos x="222" y="28"/>
                      </a:cxn>
                      <a:cxn ang="0">
                        <a:pos x="154" y="50"/>
                      </a:cxn>
                      <a:cxn ang="0">
                        <a:pos x="118" y="65"/>
                      </a:cxn>
                      <a:cxn ang="0">
                        <a:pos x="81" y="85"/>
                      </a:cxn>
                      <a:cxn ang="0">
                        <a:pos x="60" y="98"/>
                      </a:cxn>
                      <a:cxn ang="0">
                        <a:pos x="43" y="113"/>
                      </a:cxn>
                      <a:cxn ang="0">
                        <a:pos x="23" y="128"/>
                      </a:cxn>
                      <a:cxn ang="0">
                        <a:pos x="0" y="148"/>
                      </a:cxn>
                    </a:cxnLst>
                    <a:rect l="0" t="0" r="r" b="b"/>
                    <a:pathLst>
                      <a:path w="292" h="148">
                        <a:moveTo>
                          <a:pt x="292" y="0"/>
                        </a:moveTo>
                        <a:lnTo>
                          <a:pt x="222" y="28"/>
                        </a:lnTo>
                        <a:lnTo>
                          <a:pt x="154" y="50"/>
                        </a:lnTo>
                        <a:lnTo>
                          <a:pt x="118" y="65"/>
                        </a:lnTo>
                        <a:lnTo>
                          <a:pt x="81" y="85"/>
                        </a:lnTo>
                        <a:lnTo>
                          <a:pt x="60" y="98"/>
                        </a:lnTo>
                        <a:lnTo>
                          <a:pt x="43" y="113"/>
                        </a:lnTo>
                        <a:lnTo>
                          <a:pt x="23" y="128"/>
                        </a:lnTo>
                        <a:lnTo>
                          <a:pt x="0" y="148"/>
                        </a:lnTo>
                      </a:path>
                    </a:pathLst>
                  </a:custGeom>
                  <a:grpFill/>
                  <a:ln w="19050">
                    <a:solidFill>
                      <a:schemeClr val="tx2"/>
                    </a:solidFill>
                    <a:prstDash val="solid"/>
                    <a:round/>
                    <a:headEnd/>
                    <a:tailEnd/>
                  </a:ln>
                </p:spPr>
                <p:txBody>
                  <a:bodyPr/>
                  <a:lstStyle/>
                  <a:p>
                    <a:endParaRPr lang="el-GR"/>
                  </a:p>
                </p:txBody>
              </p:sp>
            </p:grpSp>
            <p:grpSp>
              <p:nvGrpSpPr>
                <p:cNvPr id="21" name="Group 17"/>
                <p:cNvGrpSpPr>
                  <a:grpSpLocks/>
                </p:cNvGrpSpPr>
                <p:nvPr/>
              </p:nvGrpSpPr>
              <p:grpSpPr bwMode="auto">
                <a:xfrm rot="20697480" flipV="1">
                  <a:off x="5254963" y="1744230"/>
                  <a:ext cx="400423" cy="345449"/>
                  <a:chOff x="4118" y="1410"/>
                  <a:chExt cx="859" cy="741"/>
                </a:xfrm>
                <a:solidFill>
                  <a:srgbClr val="FFFFCC"/>
                </a:solidFill>
              </p:grpSpPr>
              <p:sp>
                <p:nvSpPr>
                  <p:cNvPr id="383" name="Freeform 18"/>
                  <p:cNvSpPr>
                    <a:spLocks/>
                  </p:cNvSpPr>
                  <p:nvPr/>
                </p:nvSpPr>
                <p:spPr bwMode="auto">
                  <a:xfrm>
                    <a:off x="4118" y="1410"/>
                    <a:ext cx="859" cy="741"/>
                  </a:xfrm>
                  <a:custGeom>
                    <a:avLst/>
                    <a:gdLst/>
                    <a:ahLst/>
                    <a:cxnLst>
                      <a:cxn ang="0">
                        <a:pos x="298" y="0"/>
                      </a:cxn>
                      <a:cxn ang="0">
                        <a:pos x="421" y="0"/>
                      </a:cxn>
                      <a:cxn ang="0">
                        <a:pos x="489" y="10"/>
                      </a:cxn>
                      <a:cxn ang="0">
                        <a:pos x="552" y="23"/>
                      </a:cxn>
                      <a:cxn ang="0">
                        <a:pos x="610" y="46"/>
                      </a:cxn>
                      <a:cxn ang="0">
                        <a:pos x="665" y="76"/>
                      </a:cxn>
                      <a:cxn ang="0">
                        <a:pos x="721" y="114"/>
                      </a:cxn>
                      <a:cxn ang="0">
                        <a:pos x="771" y="154"/>
                      </a:cxn>
                      <a:cxn ang="0">
                        <a:pos x="807" y="197"/>
                      </a:cxn>
                      <a:cxn ang="0">
                        <a:pos x="832" y="245"/>
                      </a:cxn>
                      <a:cxn ang="0">
                        <a:pos x="849" y="297"/>
                      </a:cxn>
                      <a:cxn ang="0">
                        <a:pos x="859" y="355"/>
                      </a:cxn>
                      <a:cxn ang="0">
                        <a:pos x="859" y="418"/>
                      </a:cxn>
                      <a:cxn ang="0">
                        <a:pos x="852" y="481"/>
                      </a:cxn>
                      <a:cxn ang="0">
                        <a:pos x="837" y="544"/>
                      </a:cxn>
                      <a:cxn ang="0">
                        <a:pos x="819" y="597"/>
                      </a:cxn>
                      <a:cxn ang="0">
                        <a:pos x="796" y="635"/>
                      </a:cxn>
                      <a:cxn ang="0">
                        <a:pos x="766" y="665"/>
                      </a:cxn>
                      <a:cxn ang="0">
                        <a:pos x="731" y="690"/>
                      </a:cxn>
                      <a:cxn ang="0">
                        <a:pos x="691" y="710"/>
                      </a:cxn>
                      <a:cxn ang="0">
                        <a:pos x="648" y="726"/>
                      </a:cxn>
                      <a:cxn ang="0">
                        <a:pos x="575" y="738"/>
                      </a:cxn>
                      <a:cxn ang="0">
                        <a:pos x="469" y="738"/>
                      </a:cxn>
                      <a:cxn ang="0">
                        <a:pos x="363" y="726"/>
                      </a:cxn>
                      <a:cxn ang="0">
                        <a:pos x="257" y="700"/>
                      </a:cxn>
                      <a:cxn ang="0">
                        <a:pos x="164" y="670"/>
                      </a:cxn>
                      <a:cxn ang="0">
                        <a:pos x="111" y="645"/>
                      </a:cxn>
                      <a:cxn ang="0">
                        <a:pos x="86" y="622"/>
                      </a:cxn>
                      <a:cxn ang="0">
                        <a:pos x="63" y="590"/>
                      </a:cxn>
                      <a:cxn ang="0">
                        <a:pos x="43" y="552"/>
                      </a:cxn>
                      <a:cxn ang="0">
                        <a:pos x="21" y="484"/>
                      </a:cxn>
                      <a:cxn ang="0">
                        <a:pos x="3" y="378"/>
                      </a:cxn>
                      <a:cxn ang="0">
                        <a:pos x="0" y="295"/>
                      </a:cxn>
                      <a:cxn ang="0">
                        <a:pos x="5" y="242"/>
                      </a:cxn>
                      <a:cxn ang="0">
                        <a:pos x="18" y="192"/>
                      </a:cxn>
                      <a:cxn ang="0">
                        <a:pos x="36" y="141"/>
                      </a:cxn>
                      <a:cxn ang="0">
                        <a:pos x="58" y="99"/>
                      </a:cxn>
                      <a:cxn ang="0">
                        <a:pos x="91" y="63"/>
                      </a:cxn>
                      <a:cxn ang="0">
                        <a:pos x="129" y="33"/>
                      </a:cxn>
                      <a:cxn ang="0">
                        <a:pos x="174" y="13"/>
                      </a:cxn>
                    </a:cxnLst>
                    <a:rect l="0" t="0" r="r" b="b"/>
                    <a:pathLst>
                      <a:path w="859" h="741">
                        <a:moveTo>
                          <a:pt x="199" y="8"/>
                        </a:moveTo>
                        <a:lnTo>
                          <a:pt x="298" y="0"/>
                        </a:lnTo>
                        <a:lnTo>
                          <a:pt x="383" y="0"/>
                        </a:lnTo>
                        <a:lnTo>
                          <a:pt x="421" y="0"/>
                        </a:lnTo>
                        <a:lnTo>
                          <a:pt x="456" y="5"/>
                        </a:lnTo>
                        <a:lnTo>
                          <a:pt x="489" y="10"/>
                        </a:lnTo>
                        <a:lnTo>
                          <a:pt x="522" y="15"/>
                        </a:lnTo>
                        <a:lnTo>
                          <a:pt x="552" y="23"/>
                        </a:lnTo>
                        <a:lnTo>
                          <a:pt x="582" y="33"/>
                        </a:lnTo>
                        <a:lnTo>
                          <a:pt x="610" y="46"/>
                        </a:lnTo>
                        <a:lnTo>
                          <a:pt x="638" y="61"/>
                        </a:lnTo>
                        <a:lnTo>
                          <a:pt x="665" y="76"/>
                        </a:lnTo>
                        <a:lnTo>
                          <a:pt x="693" y="93"/>
                        </a:lnTo>
                        <a:lnTo>
                          <a:pt x="721" y="114"/>
                        </a:lnTo>
                        <a:lnTo>
                          <a:pt x="751" y="134"/>
                        </a:lnTo>
                        <a:lnTo>
                          <a:pt x="771" y="154"/>
                        </a:lnTo>
                        <a:lnTo>
                          <a:pt x="791" y="174"/>
                        </a:lnTo>
                        <a:lnTo>
                          <a:pt x="807" y="197"/>
                        </a:lnTo>
                        <a:lnTo>
                          <a:pt x="822" y="219"/>
                        </a:lnTo>
                        <a:lnTo>
                          <a:pt x="832" y="245"/>
                        </a:lnTo>
                        <a:lnTo>
                          <a:pt x="842" y="270"/>
                        </a:lnTo>
                        <a:lnTo>
                          <a:pt x="849" y="297"/>
                        </a:lnTo>
                        <a:lnTo>
                          <a:pt x="854" y="328"/>
                        </a:lnTo>
                        <a:lnTo>
                          <a:pt x="859" y="355"/>
                        </a:lnTo>
                        <a:lnTo>
                          <a:pt x="859" y="386"/>
                        </a:lnTo>
                        <a:lnTo>
                          <a:pt x="859" y="418"/>
                        </a:lnTo>
                        <a:lnTo>
                          <a:pt x="857" y="449"/>
                        </a:lnTo>
                        <a:lnTo>
                          <a:pt x="852" y="481"/>
                        </a:lnTo>
                        <a:lnTo>
                          <a:pt x="844" y="511"/>
                        </a:lnTo>
                        <a:lnTo>
                          <a:pt x="837" y="544"/>
                        </a:lnTo>
                        <a:lnTo>
                          <a:pt x="827" y="574"/>
                        </a:lnTo>
                        <a:lnTo>
                          <a:pt x="819" y="597"/>
                        </a:lnTo>
                        <a:lnTo>
                          <a:pt x="809" y="617"/>
                        </a:lnTo>
                        <a:lnTo>
                          <a:pt x="796" y="635"/>
                        </a:lnTo>
                        <a:lnTo>
                          <a:pt x="781" y="653"/>
                        </a:lnTo>
                        <a:lnTo>
                          <a:pt x="766" y="665"/>
                        </a:lnTo>
                        <a:lnTo>
                          <a:pt x="749" y="680"/>
                        </a:lnTo>
                        <a:lnTo>
                          <a:pt x="731" y="690"/>
                        </a:lnTo>
                        <a:lnTo>
                          <a:pt x="713" y="703"/>
                        </a:lnTo>
                        <a:lnTo>
                          <a:pt x="691" y="710"/>
                        </a:lnTo>
                        <a:lnTo>
                          <a:pt x="670" y="718"/>
                        </a:lnTo>
                        <a:lnTo>
                          <a:pt x="648" y="726"/>
                        </a:lnTo>
                        <a:lnTo>
                          <a:pt x="623" y="731"/>
                        </a:lnTo>
                        <a:lnTo>
                          <a:pt x="575" y="738"/>
                        </a:lnTo>
                        <a:lnTo>
                          <a:pt x="522" y="741"/>
                        </a:lnTo>
                        <a:lnTo>
                          <a:pt x="469" y="738"/>
                        </a:lnTo>
                        <a:lnTo>
                          <a:pt x="416" y="733"/>
                        </a:lnTo>
                        <a:lnTo>
                          <a:pt x="363" y="726"/>
                        </a:lnTo>
                        <a:lnTo>
                          <a:pt x="310" y="715"/>
                        </a:lnTo>
                        <a:lnTo>
                          <a:pt x="257" y="700"/>
                        </a:lnTo>
                        <a:lnTo>
                          <a:pt x="209" y="685"/>
                        </a:lnTo>
                        <a:lnTo>
                          <a:pt x="164" y="670"/>
                        </a:lnTo>
                        <a:lnTo>
                          <a:pt x="124" y="653"/>
                        </a:lnTo>
                        <a:lnTo>
                          <a:pt x="111" y="645"/>
                        </a:lnTo>
                        <a:lnTo>
                          <a:pt x="99" y="635"/>
                        </a:lnTo>
                        <a:lnTo>
                          <a:pt x="86" y="622"/>
                        </a:lnTo>
                        <a:lnTo>
                          <a:pt x="73" y="607"/>
                        </a:lnTo>
                        <a:lnTo>
                          <a:pt x="63" y="590"/>
                        </a:lnTo>
                        <a:lnTo>
                          <a:pt x="53" y="572"/>
                        </a:lnTo>
                        <a:lnTo>
                          <a:pt x="43" y="552"/>
                        </a:lnTo>
                        <a:lnTo>
                          <a:pt x="36" y="529"/>
                        </a:lnTo>
                        <a:lnTo>
                          <a:pt x="21" y="484"/>
                        </a:lnTo>
                        <a:lnTo>
                          <a:pt x="8" y="431"/>
                        </a:lnTo>
                        <a:lnTo>
                          <a:pt x="3" y="378"/>
                        </a:lnTo>
                        <a:lnTo>
                          <a:pt x="0" y="323"/>
                        </a:lnTo>
                        <a:lnTo>
                          <a:pt x="0" y="295"/>
                        </a:lnTo>
                        <a:lnTo>
                          <a:pt x="3" y="270"/>
                        </a:lnTo>
                        <a:lnTo>
                          <a:pt x="5" y="242"/>
                        </a:lnTo>
                        <a:lnTo>
                          <a:pt x="10" y="217"/>
                        </a:lnTo>
                        <a:lnTo>
                          <a:pt x="18" y="192"/>
                        </a:lnTo>
                        <a:lnTo>
                          <a:pt x="26" y="166"/>
                        </a:lnTo>
                        <a:lnTo>
                          <a:pt x="36" y="141"/>
                        </a:lnTo>
                        <a:lnTo>
                          <a:pt x="46" y="121"/>
                        </a:lnTo>
                        <a:lnTo>
                          <a:pt x="58" y="99"/>
                        </a:lnTo>
                        <a:lnTo>
                          <a:pt x="73" y="81"/>
                        </a:lnTo>
                        <a:lnTo>
                          <a:pt x="91" y="63"/>
                        </a:lnTo>
                        <a:lnTo>
                          <a:pt x="109" y="48"/>
                        </a:lnTo>
                        <a:lnTo>
                          <a:pt x="129" y="33"/>
                        </a:lnTo>
                        <a:lnTo>
                          <a:pt x="149" y="23"/>
                        </a:lnTo>
                        <a:lnTo>
                          <a:pt x="174" y="13"/>
                        </a:lnTo>
                        <a:lnTo>
                          <a:pt x="199" y="8"/>
                        </a:lnTo>
                        <a:close/>
                      </a:path>
                    </a:pathLst>
                  </a:custGeom>
                  <a:grpFill/>
                  <a:ln w="19050">
                    <a:solidFill>
                      <a:schemeClr val="tx2"/>
                    </a:solidFill>
                    <a:prstDash val="solid"/>
                    <a:round/>
                    <a:headEnd/>
                    <a:tailEnd/>
                  </a:ln>
                </p:spPr>
                <p:txBody>
                  <a:bodyPr/>
                  <a:lstStyle/>
                  <a:p>
                    <a:endParaRPr lang="el-GR"/>
                  </a:p>
                </p:txBody>
              </p:sp>
              <p:sp>
                <p:nvSpPr>
                  <p:cNvPr id="384" name="Freeform 19"/>
                  <p:cNvSpPr>
                    <a:spLocks/>
                  </p:cNvSpPr>
                  <p:nvPr/>
                </p:nvSpPr>
                <p:spPr bwMode="auto">
                  <a:xfrm>
                    <a:off x="4441" y="1579"/>
                    <a:ext cx="181" cy="433"/>
                  </a:xfrm>
                  <a:custGeom>
                    <a:avLst/>
                    <a:gdLst/>
                    <a:ahLst/>
                    <a:cxnLst>
                      <a:cxn ang="0">
                        <a:pos x="181" y="0"/>
                      </a:cxn>
                      <a:cxn ang="0">
                        <a:pos x="128" y="35"/>
                      </a:cxn>
                      <a:cxn ang="0">
                        <a:pos x="85" y="68"/>
                      </a:cxn>
                      <a:cxn ang="0">
                        <a:pos x="68" y="83"/>
                      </a:cxn>
                      <a:cxn ang="0">
                        <a:pos x="53" y="101"/>
                      </a:cxn>
                      <a:cxn ang="0">
                        <a:pos x="40" y="116"/>
                      </a:cxn>
                      <a:cxn ang="0">
                        <a:pos x="28" y="128"/>
                      </a:cxn>
                      <a:cxn ang="0">
                        <a:pos x="20" y="144"/>
                      </a:cxn>
                      <a:cxn ang="0">
                        <a:pos x="12" y="156"/>
                      </a:cxn>
                      <a:cxn ang="0">
                        <a:pos x="7" y="171"/>
                      </a:cxn>
                      <a:cxn ang="0">
                        <a:pos x="2" y="184"/>
                      </a:cxn>
                      <a:cxn ang="0">
                        <a:pos x="0" y="196"/>
                      </a:cxn>
                      <a:cxn ang="0">
                        <a:pos x="0" y="209"/>
                      </a:cxn>
                      <a:cxn ang="0">
                        <a:pos x="0" y="222"/>
                      </a:cxn>
                      <a:cxn ang="0">
                        <a:pos x="2" y="234"/>
                      </a:cxn>
                      <a:cxn ang="0">
                        <a:pos x="10" y="259"/>
                      </a:cxn>
                      <a:cxn ang="0">
                        <a:pos x="20" y="282"/>
                      </a:cxn>
                      <a:cxn ang="0">
                        <a:pos x="33" y="307"/>
                      </a:cxn>
                      <a:cxn ang="0">
                        <a:pos x="48" y="330"/>
                      </a:cxn>
                      <a:cxn ang="0">
                        <a:pos x="83" y="380"/>
                      </a:cxn>
                      <a:cxn ang="0">
                        <a:pos x="113" y="433"/>
                      </a:cxn>
                    </a:cxnLst>
                    <a:rect l="0" t="0" r="r" b="b"/>
                    <a:pathLst>
                      <a:path w="181" h="433">
                        <a:moveTo>
                          <a:pt x="181" y="0"/>
                        </a:moveTo>
                        <a:lnTo>
                          <a:pt x="128" y="35"/>
                        </a:lnTo>
                        <a:lnTo>
                          <a:pt x="85" y="68"/>
                        </a:lnTo>
                        <a:lnTo>
                          <a:pt x="68" y="83"/>
                        </a:lnTo>
                        <a:lnTo>
                          <a:pt x="53" y="101"/>
                        </a:lnTo>
                        <a:lnTo>
                          <a:pt x="40" y="116"/>
                        </a:lnTo>
                        <a:lnTo>
                          <a:pt x="28" y="128"/>
                        </a:lnTo>
                        <a:lnTo>
                          <a:pt x="20" y="144"/>
                        </a:lnTo>
                        <a:lnTo>
                          <a:pt x="12" y="156"/>
                        </a:lnTo>
                        <a:lnTo>
                          <a:pt x="7" y="171"/>
                        </a:lnTo>
                        <a:lnTo>
                          <a:pt x="2" y="184"/>
                        </a:lnTo>
                        <a:lnTo>
                          <a:pt x="0" y="196"/>
                        </a:lnTo>
                        <a:lnTo>
                          <a:pt x="0" y="209"/>
                        </a:lnTo>
                        <a:lnTo>
                          <a:pt x="0" y="222"/>
                        </a:lnTo>
                        <a:lnTo>
                          <a:pt x="2" y="234"/>
                        </a:lnTo>
                        <a:lnTo>
                          <a:pt x="10" y="259"/>
                        </a:lnTo>
                        <a:lnTo>
                          <a:pt x="20" y="282"/>
                        </a:lnTo>
                        <a:lnTo>
                          <a:pt x="33" y="307"/>
                        </a:lnTo>
                        <a:lnTo>
                          <a:pt x="48" y="330"/>
                        </a:lnTo>
                        <a:lnTo>
                          <a:pt x="83" y="380"/>
                        </a:lnTo>
                        <a:lnTo>
                          <a:pt x="113" y="433"/>
                        </a:lnTo>
                      </a:path>
                    </a:pathLst>
                  </a:custGeom>
                  <a:grpFill/>
                  <a:ln w="19050">
                    <a:solidFill>
                      <a:schemeClr val="tx2"/>
                    </a:solidFill>
                    <a:prstDash val="solid"/>
                    <a:round/>
                    <a:headEnd/>
                    <a:tailEnd/>
                  </a:ln>
                </p:spPr>
                <p:txBody>
                  <a:bodyPr/>
                  <a:lstStyle/>
                  <a:p>
                    <a:endParaRPr lang="el-GR"/>
                  </a:p>
                </p:txBody>
              </p:sp>
              <p:sp>
                <p:nvSpPr>
                  <p:cNvPr id="385" name="Freeform 20"/>
                  <p:cNvSpPr>
                    <a:spLocks/>
                  </p:cNvSpPr>
                  <p:nvPr/>
                </p:nvSpPr>
                <p:spPr bwMode="auto">
                  <a:xfrm>
                    <a:off x="4390" y="1556"/>
                    <a:ext cx="104" cy="459"/>
                  </a:xfrm>
                  <a:custGeom>
                    <a:avLst/>
                    <a:gdLst/>
                    <a:ahLst/>
                    <a:cxnLst>
                      <a:cxn ang="0">
                        <a:pos x="43" y="0"/>
                      </a:cxn>
                      <a:cxn ang="0">
                        <a:pos x="63" y="28"/>
                      </a:cxn>
                      <a:cxn ang="0">
                        <a:pos x="89" y="53"/>
                      </a:cxn>
                      <a:cxn ang="0">
                        <a:pos x="94" y="61"/>
                      </a:cxn>
                      <a:cxn ang="0">
                        <a:pos x="99" y="68"/>
                      </a:cxn>
                      <a:cxn ang="0">
                        <a:pos x="101" y="76"/>
                      </a:cxn>
                      <a:cxn ang="0">
                        <a:pos x="104" y="86"/>
                      </a:cxn>
                      <a:cxn ang="0">
                        <a:pos x="104" y="96"/>
                      </a:cxn>
                      <a:cxn ang="0">
                        <a:pos x="101" y="106"/>
                      </a:cxn>
                      <a:cxn ang="0">
                        <a:pos x="96" y="116"/>
                      </a:cxn>
                      <a:cxn ang="0">
                        <a:pos x="91" y="126"/>
                      </a:cxn>
                      <a:cxn ang="0">
                        <a:pos x="76" y="151"/>
                      </a:cxn>
                      <a:cxn ang="0">
                        <a:pos x="66" y="174"/>
                      </a:cxn>
                      <a:cxn ang="0">
                        <a:pos x="58" y="199"/>
                      </a:cxn>
                      <a:cxn ang="0">
                        <a:pos x="56" y="222"/>
                      </a:cxn>
                      <a:cxn ang="0">
                        <a:pos x="58" y="250"/>
                      </a:cxn>
                      <a:cxn ang="0">
                        <a:pos x="63" y="277"/>
                      </a:cxn>
                      <a:cxn ang="0">
                        <a:pos x="71" y="308"/>
                      </a:cxn>
                      <a:cxn ang="0">
                        <a:pos x="84" y="340"/>
                      </a:cxn>
                      <a:cxn ang="0">
                        <a:pos x="89" y="350"/>
                      </a:cxn>
                      <a:cxn ang="0">
                        <a:pos x="89" y="360"/>
                      </a:cxn>
                      <a:cxn ang="0">
                        <a:pos x="86" y="368"/>
                      </a:cxn>
                      <a:cxn ang="0">
                        <a:pos x="84" y="376"/>
                      </a:cxn>
                      <a:cxn ang="0">
                        <a:pos x="76" y="391"/>
                      </a:cxn>
                      <a:cxn ang="0">
                        <a:pos x="61" y="403"/>
                      </a:cxn>
                      <a:cxn ang="0">
                        <a:pos x="28" y="431"/>
                      </a:cxn>
                      <a:cxn ang="0">
                        <a:pos x="0" y="459"/>
                      </a:cxn>
                    </a:cxnLst>
                    <a:rect l="0" t="0" r="r" b="b"/>
                    <a:pathLst>
                      <a:path w="104" h="459">
                        <a:moveTo>
                          <a:pt x="43" y="0"/>
                        </a:moveTo>
                        <a:lnTo>
                          <a:pt x="63" y="28"/>
                        </a:lnTo>
                        <a:lnTo>
                          <a:pt x="89" y="53"/>
                        </a:lnTo>
                        <a:lnTo>
                          <a:pt x="94" y="61"/>
                        </a:lnTo>
                        <a:lnTo>
                          <a:pt x="99" y="68"/>
                        </a:lnTo>
                        <a:lnTo>
                          <a:pt x="101" y="76"/>
                        </a:lnTo>
                        <a:lnTo>
                          <a:pt x="104" y="86"/>
                        </a:lnTo>
                        <a:lnTo>
                          <a:pt x="104" y="96"/>
                        </a:lnTo>
                        <a:lnTo>
                          <a:pt x="101" y="106"/>
                        </a:lnTo>
                        <a:lnTo>
                          <a:pt x="96" y="116"/>
                        </a:lnTo>
                        <a:lnTo>
                          <a:pt x="91" y="126"/>
                        </a:lnTo>
                        <a:lnTo>
                          <a:pt x="76" y="151"/>
                        </a:lnTo>
                        <a:lnTo>
                          <a:pt x="66" y="174"/>
                        </a:lnTo>
                        <a:lnTo>
                          <a:pt x="58" y="199"/>
                        </a:lnTo>
                        <a:lnTo>
                          <a:pt x="56" y="222"/>
                        </a:lnTo>
                        <a:lnTo>
                          <a:pt x="58" y="250"/>
                        </a:lnTo>
                        <a:lnTo>
                          <a:pt x="63" y="277"/>
                        </a:lnTo>
                        <a:lnTo>
                          <a:pt x="71" y="308"/>
                        </a:lnTo>
                        <a:lnTo>
                          <a:pt x="84" y="340"/>
                        </a:lnTo>
                        <a:lnTo>
                          <a:pt x="89" y="350"/>
                        </a:lnTo>
                        <a:lnTo>
                          <a:pt x="89" y="360"/>
                        </a:lnTo>
                        <a:lnTo>
                          <a:pt x="86" y="368"/>
                        </a:lnTo>
                        <a:lnTo>
                          <a:pt x="84" y="376"/>
                        </a:lnTo>
                        <a:lnTo>
                          <a:pt x="76" y="391"/>
                        </a:lnTo>
                        <a:lnTo>
                          <a:pt x="61" y="403"/>
                        </a:lnTo>
                        <a:lnTo>
                          <a:pt x="28" y="431"/>
                        </a:lnTo>
                        <a:lnTo>
                          <a:pt x="0" y="459"/>
                        </a:lnTo>
                      </a:path>
                    </a:pathLst>
                  </a:custGeom>
                  <a:grpFill/>
                  <a:ln w="19050">
                    <a:solidFill>
                      <a:schemeClr val="tx2"/>
                    </a:solidFill>
                    <a:prstDash val="solid"/>
                    <a:round/>
                    <a:headEnd/>
                    <a:tailEnd/>
                  </a:ln>
                </p:spPr>
                <p:txBody>
                  <a:bodyPr/>
                  <a:lstStyle/>
                  <a:p>
                    <a:endParaRPr lang="el-GR"/>
                  </a:p>
                </p:txBody>
              </p:sp>
            </p:grpSp>
            <p:grpSp>
              <p:nvGrpSpPr>
                <p:cNvPr id="22" name="Group 22"/>
                <p:cNvGrpSpPr>
                  <a:grpSpLocks/>
                </p:cNvGrpSpPr>
                <p:nvPr/>
              </p:nvGrpSpPr>
              <p:grpSpPr bwMode="auto">
                <a:xfrm rot="21540000" flipV="1">
                  <a:off x="5128393" y="1411012"/>
                  <a:ext cx="365131" cy="369203"/>
                  <a:chOff x="3962" y="2120"/>
                  <a:chExt cx="784" cy="791"/>
                </a:xfrm>
                <a:solidFill>
                  <a:srgbClr val="FFFFCC"/>
                </a:solidFill>
              </p:grpSpPr>
              <p:sp>
                <p:nvSpPr>
                  <p:cNvPr id="380" name="Freeform 23"/>
                  <p:cNvSpPr>
                    <a:spLocks/>
                  </p:cNvSpPr>
                  <p:nvPr/>
                </p:nvSpPr>
                <p:spPr bwMode="auto">
                  <a:xfrm>
                    <a:off x="3962" y="2120"/>
                    <a:ext cx="784" cy="791"/>
                  </a:xfrm>
                  <a:custGeom>
                    <a:avLst/>
                    <a:gdLst/>
                    <a:ahLst/>
                    <a:cxnLst>
                      <a:cxn ang="0">
                        <a:pos x="388" y="11"/>
                      </a:cxn>
                      <a:cxn ang="0">
                        <a:pos x="474" y="28"/>
                      </a:cxn>
                      <a:cxn ang="0">
                        <a:pos x="547" y="51"/>
                      </a:cxn>
                      <a:cxn ang="0">
                        <a:pos x="610" y="79"/>
                      </a:cxn>
                      <a:cxn ang="0">
                        <a:pos x="660" y="111"/>
                      </a:cxn>
                      <a:cxn ang="0">
                        <a:pos x="703" y="154"/>
                      </a:cxn>
                      <a:cxn ang="0">
                        <a:pos x="733" y="207"/>
                      </a:cxn>
                      <a:cxn ang="0">
                        <a:pos x="758" y="267"/>
                      </a:cxn>
                      <a:cxn ang="0">
                        <a:pos x="774" y="333"/>
                      </a:cxn>
                      <a:cxn ang="0">
                        <a:pos x="781" y="393"/>
                      </a:cxn>
                      <a:cxn ang="0">
                        <a:pos x="784" y="456"/>
                      </a:cxn>
                      <a:cxn ang="0">
                        <a:pos x="779" y="519"/>
                      </a:cxn>
                      <a:cxn ang="0">
                        <a:pos x="766" y="582"/>
                      </a:cxn>
                      <a:cxn ang="0">
                        <a:pos x="743" y="638"/>
                      </a:cxn>
                      <a:cxn ang="0">
                        <a:pos x="711" y="690"/>
                      </a:cxn>
                      <a:cxn ang="0">
                        <a:pos x="665" y="733"/>
                      </a:cxn>
                      <a:cxn ang="0">
                        <a:pos x="617" y="761"/>
                      </a:cxn>
                      <a:cxn ang="0">
                        <a:pos x="577" y="779"/>
                      </a:cxn>
                      <a:cxn ang="0">
                        <a:pos x="537" y="789"/>
                      </a:cxn>
                      <a:cxn ang="0">
                        <a:pos x="496" y="791"/>
                      </a:cxn>
                      <a:cxn ang="0">
                        <a:pos x="436" y="789"/>
                      </a:cxn>
                      <a:cxn ang="0">
                        <a:pos x="358" y="766"/>
                      </a:cxn>
                      <a:cxn ang="0">
                        <a:pos x="282" y="731"/>
                      </a:cxn>
                      <a:cxn ang="0">
                        <a:pos x="214" y="680"/>
                      </a:cxn>
                      <a:cxn ang="0">
                        <a:pos x="151" y="622"/>
                      </a:cxn>
                      <a:cxn ang="0">
                        <a:pos x="96" y="559"/>
                      </a:cxn>
                      <a:cxn ang="0">
                        <a:pos x="56" y="504"/>
                      </a:cxn>
                      <a:cxn ang="0">
                        <a:pos x="30" y="456"/>
                      </a:cxn>
                      <a:cxn ang="0">
                        <a:pos x="13" y="406"/>
                      </a:cxn>
                      <a:cxn ang="0">
                        <a:pos x="3" y="358"/>
                      </a:cxn>
                      <a:cxn ang="0">
                        <a:pos x="0" y="313"/>
                      </a:cxn>
                      <a:cxn ang="0">
                        <a:pos x="3" y="265"/>
                      </a:cxn>
                      <a:cxn ang="0">
                        <a:pos x="10" y="222"/>
                      </a:cxn>
                      <a:cxn ang="0">
                        <a:pos x="25" y="179"/>
                      </a:cxn>
                      <a:cxn ang="0">
                        <a:pos x="46" y="141"/>
                      </a:cxn>
                      <a:cxn ang="0">
                        <a:pos x="71" y="106"/>
                      </a:cxn>
                      <a:cxn ang="0">
                        <a:pos x="101" y="76"/>
                      </a:cxn>
                      <a:cxn ang="0">
                        <a:pos x="136" y="48"/>
                      </a:cxn>
                      <a:cxn ang="0">
                        <a:pos x="174" y="28"/>
                      </a:cxn>
                      <a:cxn ang="0">
                        <a:pos x="219" y="13"/>
                      </a:cxn>
                      <a:cxn ang="0">
                        <a:pos x="265" y="3"/>
                      </a:cxn>
                      <a:cxn ang="0">
                        <a:pos x="315" y="0"/>
                      </a:cxn>
                    </a:cxnLst>
                    <a:rect l="0" t="0" r="r" b="b"/>
                    <a:pathLst>
                      <a:path w="784" h="791">
                        <a:moveTo>
                          <a:pt x="340" y="3"/>
                        </a:moveTo>
                        <a:lnTo>
                          <a:pt x="388" y="11"/>
                        </a:lnTo>
                        <a:lnTo>
                          <a:pt x="433" y="18"/>
                        </a:lnTo>
                        <a:lnTo>
                          <a:pt x="474" y="28"/>
                        </a:lnTo>
                        <a:lnTo>
                          <a:pt x="512" y="38"/>
                        </a:lnTo>
                        <a:lnTo>
                          <a:pt x="547" y="51"/>
                        </a:lnTo>
                        <a:lnTo>
                          <a:pt x="580" y="63"/>
                        </a:lnTo>
                        <a:lnTo>
                          <a:pt x="610" y="79"/>
                        </a:lnTo>
                        <a:lnTo>
                          <a:pt x="638" y="94"/>
                        </a:lnTo>
                        <a:lnTo>
                          <a:pt x="660" y="111"/>
                        </a:lnTo>
                        <a:lnTo>
                          <a:pt x="683" y="131"/>
                        </a:lnTo>
                        <a:lnTo>
                          <a:pt x="703" y="154"/>
                        </a:lnTo>
                        <a:lnTo>
                          <a:pt x="721" y="179"/>
                        </a:lnTo>
                        <a:lnTo>
                          <a:pt x="733" y="207"/>
                        </a:lnTo>
                        <a:lnTo>
                          <a:pt x="748" y="235"/>
                        </a:lnTo>
                        <a:lnTo>
                          <a:pt x="758" y="267"/>
                        </a:lnTo>
                        <a:lnTo>
                          <a:pt x="766" y="303"/>
                        </a:lnTo>
                        <a:lnTo>
                          <a:pt x="774" y="333"/>
                        </a:lnTo>
                        <a:lnTo>
                          <a:pt x="779" y="363"/>
                        </a:lnTo>
                        <a:lnTo>
                          <a:pt x="781" y="393"/>
                        </a:lnTo>
                        <a:lnTo>
                          <a:pt x="784" y="424"/>
                        </a:lnTo>
                        <a:lnTo>
                          <a:pt x="784" y="456"/>
                        </a:lnTo>
                        <a:lnTo>
                          <a:pt x="784" y="489"/>
                        </a:lnTo>
                        <a:lnTo>
                          <a:pt x="779" y="519"/>
                        </a:lnTo>
                        <a:lnTo>
                          <a:pt x="774" y="552"/>
                        </a:lnTo>
                        <a:lnTo>
                          <a:pt x="766" y="582"/>
                        </a:lnTo>
                        <a:lnTo>
                          <a:pt x="756" y="610"/>
                        </a:lnTo>
                        <a:lnTo>
                          <a:pt x="743" y="638"/>
                        </a:lnTo>
                        <a:lnTo>
                          <a:pt x="728" y="665"/>
                        </a:lnTo>
                        <a:lnTo>
                          <a:pt x="711" y="690"/>
                        </a:lnTo>
                        <a:lnTo>
                          <a:pt x="690" y="713"/>
                        </a:lnTo>
                        <a:lnTo>
                          <a:pt x="665" y="733"/>
                        </a:lnTo>
                        <a:lnTo>
                          <a:pt x="640" y="751"/>
                        </a:lnTo>
                        <a:lnTo>
                          <a:pt x="617" y="761"/>
                        </a:lnTo>
                        <a:lnTo>
                          <a:pt x="597" y="771"/>
                        </a:lnTo>
                        <a:lnTo>
                          <a:pt x="577" y="779"/>
                        </a:lnTo>
                        <a:lnTo>
                          <a:pt x="557" y="784"/>
                        </a:lnTo>
                        <a:lnTo>
                          <a:pt x="537" y="789"/>
                        </a:lnTo>
                        <a:lnTo>
                          <a:pt x="517" y="791"/>
                        </a:lnTo>
                        <a:lnTo>
                          <a:pt x="496" y="791"/>
                        </a:lnTo>
                        <a:lnTo>
                          <a:pt x="476" y="791"/>
                        </a:lnTo>
                        <a:lnTo>
                          <a:pt x="436" y="789"/>
                        </a:lnTo>
                        <a:lnTo>
                          <a:pt x="396" y="779"/>
                        </a:lnTo>
                        <a:lnTo>
                          <a:pt x="358" y="766"/>
                        </a:lnTo>
                        <a:lnTo>
                          <a:pt x="320" y="751"/>
                        </a:lnTo>
                        <a:lnTo>
                          <a:pt x="282" y="731"/>
                        </a:lnTo>
                        <a:lnTo>
                          <a:pt x="247" y="708"/>
                        </a:lnTo>
                        <a:lnTo>
                          <a:pt x="214" y="680"/>
                        </a:lnTo>
                        <a:lnTo>
                          <a:pt x="182" y="653"/>
                        </a:lnTo>
                        <a:lnTo>
                          <a:pt x="151" y="622"/>
                        </a:lnTo>
                        <a:lnTo>
                          <a:pt x="124" y="592"/>
                        </a:lnTo>
                        <a:lnTo>
                          <a:pt x="96" y="559"/>
                        </a:lnTo>
                        <a:lnTo>
                          <a:pt x="73" y="527"/>
                        </a:lnTo>
                        <a:lnTo>
                          <a:pt x="56" y="504"/>
                        </a:lnTo>
                        <a:lnTo>
                          <a:pt x="43" y="479"/>
                        </a:lnTo>
                        <a:lnTo>
                          <a:pt x="30" y="456"/>
                        </a:lnTo>
                        <a:lnTo>
                          <a:pt x="23" y="431"/>
                        </a:lnTo>
                        <a:lnTo>
                          <a:pt x="13" y="406"/>
                        </a:lnTo>
                        <a:lnTo>
                          <a:pt x="8" y="383"/>
                        </a:lnTo>
                        <a:lnTo>
                          <a:pt x="3" y="358"/>
                        </a:lnTo>
                        <a:lnTo>
                          <a:pt x="0" y="335"/>
                        </a:lnTo>
                        <a:lnTo>
                          <a:pt x="0" y="313"/>
                        </a:lnTo>
                        <a:lnTo>
                          <a:pt x="0" y="288"/>
                        </a:lnTo>
                        <a:lnTo>
                          <a:pt x="3" y="265"/>
                        </a:lnTo>
                        <a:lnTo>
                          <a:pt x="5" y="242"/>
                        </a:lnTo>
                        <a:lnTo>
                          <a:pt x="10" y="222"/>
                        </a:lnTo>
                        <a:lnTo>
                          <a:pt x="18" y="199"/>
                        </a:lnTo>
                        <a:lnTo>
                          <a:pt x="25" y="179"/>
                        </a:lnTo>
                        <a:lnTo>
                          <a:pt x="35" y="162"/>
                        </a:lnTo>
                        <a:lnTo>
                          <a:pt x="46" y="141"/>
                        </a:lnTo>
                        <a:lnTo>
                          <a:pt x="58" y="124"/>
                        </a:lnTo>
                        <a:lnTo>
                          <a:pt x="71" y="106"/>
                        </a:lnTo>
                        <a:lnTo>
                          <a:pt x="86" y="91"/>
                        </a:lnTo>
                        <a:lnTo>
                          <a:pt x="101" y="76"/>
                        </a:lnTo>
                        <a:lnTo>
                          <a:pt x="119" y="61"/>
                        </a:lnTo>
                        <a:lnTo>
                          <a:pt x="136" y="48"/>
                        </a:lnTo>
                        <a:lnTo>
                          <a:pt x="154" y="38"/>
                        </a:lnTo>
                        <a:lnTo>
                          <a:pt x="174" y="28"/>
                        </a:lnTo>
                        <a:lnTo>
                          <a:pt x="197" y="21"/>
                        </a:lnTo>
                        <a:lnTo>
                          <a:pt x="219" y="13"/>
                        </a:lnTo>
                        <a:lnTo>
                          <a:pt x="242" y="8"/>
                        </a:lnTo>
                        <a:lnTo>
                          <a:pt x="265" y="3"/>
                        </a:lnTo>
                        <a:lnTo>
                          <a:pt x="290" y="0"/>
                        </a:lnTo>
                        <a:lnTo>
                          <a:pt x="315" y="0"/>
                        </a:lnTo>
                        <a:lnTo>
                          <a:pt x="340" y="3"/>
                        </a:lnTo>
                      </a:path>
                    </a:pathLst>
                  </a:custGeom>
                  <a:grpFill/>
                  <a:ln w="19050">
                    <a:solidFill>
                      <a:schemeClr val="tx2"/>
                    </a:solidFill>
                    <a:prstDash val="solid"/>
                    <a:round/>
                    <a:headEnd/>
                    <a:tailEnd/>
                  </a:ln>
                </p:spPr>
                <p:txBody>
                  <a:bodyPr/>
                  <a:lstStyle/>
                  <a:p>
                    <a:endParaRPr lang="el-GR"/>
                  </a:p>
                </p:txBody>
              </p:sp>
              <p:sp>
                <p:nvSpPr>
                  <p:cNvPr id="381" name="Freeform 24"/>
                  <p:cNvSpPr>
                    <a:spLocks/>
                  </p:cNvSpPr>
                  <p:nvPr/>
                </p:nvSpPr>
                <p:spPr bwMode="auto">
                  <a:xfrm>
                    <a:off x="4242" y="2347"/>
                    <a:ext cx="267" cy="363"/>
                  </a:xfrm>
                  <a:custGeom>
                    <a:avLst/>
                    <a:gdLst/>
                    <a:ahLst/>
                    <a:cxnLst>
                      <a:cxn ang="0">
                        <a:pos x="267" y="0"/>
                      </a:cxn>
                      <a:cxn ang="0">
                        <a:pos x="204" y="10"/>
                      </a:cxn>
                      <a:cxn ang="0">
                        <a:pos x="151" y="23"/>
                      </a:cxn>
                      <a:cxn ang="0">
                        <a:pos x="128" y="28"/>
                      </a:cxn>
                      <a:cxn ang="0">
                        <a:pos x="108" y="35"/>
                      </a:cxn>
                      <a:cxn ang="0">
                        <a:pos x="91" y="43"/>
                      </a:cxn>
                      <a:cxn ang="0">
                        <a:pos x="73" y="53"/>
                      </a:cxn>
                      <a:cxn ang="0">
                        <a:pos x="58" y="61"/>
                      </a:cxn>
                      <a:cxn ang="0">
                        <a:pos x="45" y="71"/>
                      </a:cxn>
                      <a:cxn ang="0">
                        <a:pos x="35" y="81"/>
                      </a:cxn>
                      <a:cxn ang="0">
                        <a:pos x="28" y="91"/>
                      </a:cxn>
                      <a:cxn ang="0">
                        <a:pos x="20" y="101"/>
                      </a:cxn>
                      <a:cxn ang="0">
                        <a:pos x="12" y="113"/>
                      </a:cxn>
                      <a:cxn ang="0">
                        <a:pos x="7" y="123"/>
                      </a:cxn>
                      <a:cxn ang="0">
                        <a:pos x="5" y="136"/>
                      </a:cxn>
                      <a:cxn ang="0">
                        <a:pos x="0" y="161"/>
                      </a:cxn>
                      <a:cxn ang="0">
                        <a:pos x="0" y="189"/>
                      </a:cxn>
                      <a:cxn ang="0">
                        <a:pos x="2" y="214"/>
                      </a:cxn>
                      <a:cxn ang="0">
                        <a:pos x="5" y="244"/>
                      </a:cxn>
                      <a:cxn ang="0">
                        <a:pos x="15" y="302"/>
                      </a:cxn>
                      <a:cxn ang="0">
                        <a:pos x="20" y="363"/>
                      </a:cxn>
                    </a:cxnLst>
                    <a:rect l="0" t="0" r="r" b="b"/>
                    <a:pathLst>
                      <a:path w="267" h="363">
                        <a:moveTo>
                          <a:pt x="267" y="0"/>
                        </a:moveTo>
                        <a:lnTo>
                          <a:pt x="204" y="10"/>
                        </a:lnTo>
                        <a:lnTo>
                          <a:pt x="151" y="23"/>
                        </a:lnTo>
                        <a:lnTo>
                          <a:pt x="128" y="28"/>
                        </a:lnTo>
                        <a:lnTo>
                          <a:pt x="108" y="35"/>
                        </a:lnTo>
                        <a:lnTo>
                          <a:pt x="91" y="43"/>
                        </a:lnTo>
                        <a:lnTo>
                          <a:pt x="73" y="53"/>
                        </a:lnTo>
                        <a:lnTo>
                          <a:pt x="58" y="61"/>
                        </a:lnTo>
                        <a:lnTo>
                          <a:pt x="45" y="71"/>
                        </a:lnTo>
                        <a:lnTo>
                          <a:pt x="35" y="81"/>
                        </a:lnTo>
                        <a:lnTo>
                          <a:pt x="28" y="91"/>
                        </a:lnTo>
                        <a:lnTo>
                          <a:pt x="20" y="101"/>
                        </a:lnTo>
                        <a:lnTo>
                          <a:pt x="12" y="113"/>
                        </a:lnTo>
                        <a:lnTo>
                          <a:pt x="7" y="123"/>
                        </a:lnTo>
                        <a:lnTo>
                          <a:pt x="5" y="136"/>
                        </a:lnTo>
                        <a:lnTo>
                          <a:pt x="0" y="161"/>
                        </a:lnTo>
                        <a:lnTo>
                          <a:pt x="0" y="189"/>
                        </a:lnTo>
                        <a:lnTo>
                          <a:pt x="2" y="214"/>
                        </a:lnTo>
                        <a:lnTo>
                          <a:pt x="5" y="244"/>
                        </a:lnTo>
                        <a:lnTo>
                          <a:pt x="15" y="302"/>
                        </a:lnTo>
                        <a:lnTo>
                          <a:pt x="20" y="363"/>
                        </a:lnTo>
                      </a:path>
                    </a:pathLst>
                  </a:custGeom>
                  <a:grpFill/>
                  <a:ln w="19050">
                    <a:solidFill>
                      <a:schemeClr val="tx2"/>
                    </a:solidFill>
                    <a:prstDash val="solid"/>
                    <a:round/>
                    <a:headEnd/>
                    <a:tailEnd/>
                  </a:ln>
                </p:spPr>
                <p:txBody>
                  <a:bodyPr/>
                  <a:lstStyle/>
                  <a:p>
                    <a:endParaRPr lang="el-GR"/>
                  </a:p>
                </p:txBody>
              </p:sp>
              <p:sp>
                <p:nvSpPr>
                  <p:cNvPr id="382" name="Freeform 25"/>
                  <p:cNvSpPr>
                    <a:spLocks/>
                  </p:cNvSpPr>
                  <p:nvPr/>
                </p:nvSpPr>
                <p:spPr bwMode="auto">
                  <a:xfrm>
                    <a:off x="4111" y="2246"/>
                    <a:ext cx="257" cy="396"/>
                  </a:xfrm>
                  <a:custGeom>
                    <a:avLst/>
                    <a:gdLst/>
                    <a:ahLst/>
                    <a:cxnLst>
                      <a:cxn ang="0">
                        <a:pos x="237" y="0"/>
                      </a:cxn>
                      <a:cxn ang="0">
                        <a:pos x="244" y="33"/>
                      </a:cxn>
                      <a:cxn ang="0">
                        <a:pos x="254" y="68"/>
                      </a:cxn>
                      <a:cxn ang="0">
                        <a:pos x="257" y="78"/>
                      </a:cxn>
                      <a:cxn ang="0">
                        <a:pos x="257" y="86"/>
                      </a:cxn>
                      <a:cxn ang="0">
                        <a:pos x="257" y="94"/>
                      </a:cxn>
                      <a:cxn ang="0">
                        <a:pos x="254" y="104"/>
                      </a:cxn>
                      <a:cxn ang="0">
                        <a:pos x="249" y="111"/>
                      </a:cxn>
                      <a:cxn ang="0">
                        <a:pos x="244" y="119"/>
                      </a:cxn>
                      <a:cxn ang="0">
                        <a:pos x="234" y="129"/>
                      </a:cxn>
                      <a:cxn ang="0">
                        <a:pos x="224" y="136"/>
                      </a:cxn>
                      <a:cxn ang="0">
                        <a:pos x="201" y="151"/>
                      </a:cxn>
                      <a:cxn ang="0">
                        <a:pos x="181" y="169"/>
                      </a:cxn>
                      <a:cxn ang="0">
                        <a:pos x="166" y="187"/>
                      </a:cxn>
                      <a:cxn ang="0">
                        <a:pos x="153" y="207"/>
                      </a:cxn>
                      <a:cxn ang="0">
                        <a:pos x="143" y="232"/>
                      </a:cxn>
                      <a:cxn ang="0">
                        <a:pos x="136" y="257"/>
                      </a:cxn>
                      <a:cxn ang="0">
                        <a:pos x="131" y="290"/>
                      </a:cxn>
                      <a:cxn ang="0">
                        <a:pos x="128" y="325"/>
                      </a:cxn>
                      <a:cxn ang="0">
                        <a:pos x="126" y="335"/>
                      </a:cxn>
                      <a:cxn ang="0">
                        <a:pos x="123" y="345"/>
                      </a:cxn>
                      <a:cxn ang="0">
                        <a:pos x="118" y="350"/>
                      </a:cxn>
                      <a:cxn ang="0">
                        <a:pos x="113" y="358"/>
                      </a:cxn>
                      <a:cxn ang="0">
                        <a:pos x="98" y="365"/>
                      </a:cxn>
                      <a:cxn ang="0">
                        <a:pos x="80" y="373"/>
                      </a:cxn>
                      <a:cxn ang="0">
                        <a:pos x="38" y="383"/>
                      </a:cxn>
                      <a:cxn ang="0">
                        <a:pos x="0" y="396"/>
                      </a:cxn>
                    </a:cxnLst>
                    <a:rect l="0" t="0" r="r" b="b"/>
                    <a:pathLst>
                      <a:path w="257" h="396">
                        <a:moveTo>
                          <a:pt x="237" y="0"/>
                        </a:moveTo>
                        <a:lnTo>
                          <a:pt x="244" y="33"/>
                        </a:lnTo>
                        <a:lnTo>
                          <a:pt x="254" y="68"/>
                        </a:lnTo>
                        <a:lnTo>
                          <a:pt x="257" y="78"/>
                        </a:lnTo>
                        <a:lnTo>
                          <a:pt x="257" y="86"/>
                        </a:lnTo>
                        <a:lnTo>
                          <a:pt x="257" y="94"/>
                        </a:lnTo>
                        <a:lnTo>
                          <a:pt x="254" y="104"/>
                        </a:lnTo>
                        <a:lnTo>
                          <a:pt x="249" y="111"/>
                        </a:lnTo>
                        <a:lnTo>
                          <a:pt x="244" y="119"/>
                        </a:lnTo>
                        <a:lnTo>
                          <a:pt x="234" y="129"/>
                        </a:lnTo>
                        <a:lnTo>
                          <a:pt x="224" y="136"/>
                        </a:lnTo>
                        <a:lnTo>
                          <a:pt x="201" y="151"/>
                        </a:lnTo>
                        <a:lnTo>
                          <a:pt x="181" y="169"/>
                        </a:lnTo>
                        <a:lnTo>
                          <a:pt x="166" y="187"/>
                        </a:lnTo>
                        <a:lnTo>
                          <a:pt x="153" y="207"/>
                        </a:lnTo>
                        <a:lnTo>
                          <a:pt x="143" y="232"/>
                        </a:lnTo>
                        <a:lnTo>
                          <a:pt x="136" y="257"/>
                        </a:lnTo>
                        <a:lnTo>
                          <a:pt x="131" y="290"/>
                        </a:lnTo>
                        <a:lnTo>
                          <a:pt x="128" y="325"/>
                        </a:lnTo>
                        <a:lnTo>
                          <a:pt x="126" y="335"/>
                        </a:lnTo>
                        <a:lnTo>
                          <a:pt x="123" y="345"/>
                        </a:lnTo>
                        <a:lnTo>
                          <a:pt x="118" y="350"/>
                        </a:lnTo>
                        <a:lnTo>
                          <a:pt x="113" y="358"/>
                        </a:lnTo>
                        <a:lnTo>
                          <a:pt x="98" y="365"/>
                        </a:lnTo>
                        <a:lnTo>
                          <a:pt x="80" y="373"/>
                        </a:lnTo>
                        <a:lnTo>
                          <a:pt x="38" y="383"/>
                        </a:lnTo>
                        <a:lnTo>
                          <a:pt x="0" y="396"/>
                        </a:lnTo>
                      </a:path>
                    </a:pathLst>
                  </a:custGeom>
                  <a:grpFill/>
                  <a:ln w="19050">
                    <a:solidFill>
                      <a:schemeClr val="tx2"/>
                    </a:solidFill>
                    <a:prstDash val="solid"/>
                    <a:round/>
                    <a:headEnd/>
                    <a:tailEnd/>
                  </a:ln>
                </p:spPr>
                <p:txBody>
                  <a:bodyPr/>
                  <a:lstStyle/>
                  <a:p>
                    <a:endParaRPr lang="el-GR"/>
                  </a:p>
                </p:txBody>
              </p:sp>
            </p:grpSp>
            <p:grpSp>
              <p:nvGrpSpPr>
                <p:cNvPr id="23" name="Group 26"/>
                <p:cNvGrpSpPr>
                  <a:grpSpLocks/>
                </p:cNvGrpSpPr>
                <p:nvPr/>
              </p:nvGrpSpPr>
              <p:grpSpPr bwMode="auto">
                <a:xfrm rot="21540000" flipV="1">
                  <a:off x="3704750" y="1386797"/>
                  <a:ext cx="383456" cy="373275"/>
                  <a:chOff x="1017" y="2259"/>
                  <a:chExt cx="794" cy="773"/>
                </a:xfrm>
                <a:solidFill>
                  <a:srgbClr val="FFFFCC"/>
                </a:solidFill>
              </p:grpSpPr>
              <p:sp>
                <p:nvSpPr>
                  <p:cNvPr id="377" name="Freeform 27"/>
                  <p:cNvSpPr>
                    <a:spLocks/>
                  </p:cNvSpPr>
                  <p:nvPr/>
                </p:nvSpPr>
                <p:spPr bwMode="auto">
                  <a:xfrm>
                    <a:off x="1017" y="2259"/>
                    <a:ext cx="794" cy="773"/>
                  </a:xfrm>
                  <a:custGeom>
                    <a:avLst/>
                    <a:gdLst/>
                    <a:ahLst/>
                    <a:cxnLst>
                      <a:cxn ang="0">
                        <a:pos x="733" y="519"/>
                      </a:cxn>
                      <a:cxn ang="0">
                        <a:pos x="688" y="592"/>
                      </a:cxn>
                      <a:cxn ang="0">
                        <a:pos x="638" y="652"/>
                      </a:cxn>
                      <a:cxn ang="0">
                        <a:pos x="590" y="700"/>
                      </a:cxn>
                      <a:cxn ang="0">
                        <a:pos x="537" y="735"/>
                      </a:cxn>
                      <a:cxn ang="0">
                        <a:pos x="481" y="758"/>
                      </a:cxn>
                      <a:cxn ang="0">
                        <a:pos x="421" y="771"/>
                      </a:cxn>
                      <a:cxn ang="0">
                        <a:pos x="353" y="771"/>
                      </a:cxn>
                      <a:cxn ang="0">
                        <a:pos x="290" y="760"/>
                      </a:cxn>
                      <a:cxn ang="0">
                        <a:pos x="235" y="745"/>
                      </a:cxn>
                      <a:cxn ang="0">
                        <a:pos x="182" y="723"/>
                      </a:cxn>
                      <a:cxn ang="0">
                        <a:pos x="134" y="692"/>
                      </a:cxn>
                      <a:cxn ang="0">
                        <a:pos x="94" y="657"/>
                      </a:cxn>
                      <a:cxn ang="0">
                        <a:pos x="58" y="612"/>
                      </a:cxn>
                      <a:cxn ang="0">
                        <a:pos x="31" y="562"/>
                      </a:cxn>
                      <a:cxn ang="0">
                        <a:pos x="10" y="501"/>
                      </a:cxn>
                      <a:cxn ang="0">
                        <a:pos x="0" y="423"/>
                      </a:cxn>
                      <a:cxn ang="0">
                        <a:pos x="5" y="340"/>
                      </a:cxn>
                      <a:cxn ang="0">
                        <a:pos x="28" y="264"/>
                      </a:cxn>
                      <a:cxn ang="0">
                        <a:pos x="66" y="196"/>
                      </a:cxn>
                      <a:cxn ang="0">
                        <a:pos x="116" y="138"/>
                      </a:cxn>
                      <a:cxn ang="0">
                        <a:pos x="177" y="91"/>
                      </a:cxn>
                      <a:cxn ang="0">
                        <a:pos x="245" y="53"/>
                      </a:cxn>
                      <a:cxn ang="0">
                        <a:pos x="318" y="23"/>
                      </a:cxn>
                      <a:cxn ang="0">
                        <a:pos x="386" y="5"/>
                      </a:cxn>
                      <a:cxn ang="0">
                        <a:pos x="439" y="0"/>
                      </a:cxn>
                      <a:cxn ang="0">
                        <a:pos x="492" y="2"/>
                      </a:cxn>
                      <a:cxn ang="0">
                        <a:pos x="539" y="10"/>
                      </a:cxn>
                      <a:cxn ang="0">
                        <a:pos x="585" y="25"/>
                      </a:cxn>
                      <a:cxn ang="0">
                        <a:pos x="628" y="48"/>
                      </a:cxn>
                      <a:cxn ang="0">
                        <a:pos x="668" y="73"/>
                      </a:cxn>
                      <a:cxn ang="0">
                        <a:pos x="701" y="103"/>
                      </a:cxn>
                      <a:cxn ang="0">
                        <a:pos x="731" y="138"/>
                      </a:cxn>
                      <a:cxn ang="0">
                        <a:pos x="756" y="176"/>
                      </a:cxn>
                      <a:cxn ang="0">
                        <a:pos x="774" y="219"/>
                      </a:cxn>
                      <a:cxn ang="0">
                        <a:pos x="786" y="262"/>
                      </a:cxn>
                      <a:cxn ang="0">
                        <a:pos x="794" y="310"/>
                      </a:cxn>
                      <a:cxn ang="0">
                        <a:pos x="794" y="355"/>
                      </a:cxn>
                      <a:cxn ang="0">
                        <a:pos x="784" y="403"/>
                      </a:cxn>
                      <a:cxn ang="0">
                        <a:pos x="769" y="451"/>
                      </a:cxn>
                    </a:cxnLst>
                    <a:rect l="0" t="0" r="r" b="b"/>
                    <a:pathLst>
                      <a:path w="794" h="773">
                        <a:moveTo>
                          <a:pt x="759" y="476"/>
                        </a:moveTo>
                        <a:lnTo>
                          <a:pt x="733" y="519"/>
                        </a:lnTo>
                        <a:lnTo>
                          <a:pt x="711" y="556"/>
                        </a:lnTo>
                        <a:lnTo>
                          <a:pt x="688" y="592"/>
                        </a:lnTo>
                        <a:lnTo>
                          <a:pt x="663" y="624"/>
                        </a:lnTo>
                        <a:lnTo>
                          <a:pt x="638" y="652"/>
                        </a:lnTo>
                        <a:lnTo>
                          <a:pt x="615" y="677"/>
                        </a:lnTo>
                        <a:lnTo>
                          <a:pt x="590" y="700"/>
                        </a:lnTo>
                        <a:lnTo>
                          <a:pt x="565" y="720"/>
                        </a:lnTo>
                        <a:lnTo>
                          <a:pt x="537" y="735"/>
                        </a:lnTo>
                        <a:lnTo>
                          <a:pt x="509" y="748"/>
                        </a:lnTo>
                        <a:lnTo>
                          <a:pt x="481" y="758"/>
                        </a:lnTo>
                        <a:lnTo>
                          <a:pt x="451" y="765"/>
                        </a:lnTo>
                        <a:lnTo>
                          <a:pt x="421" y="771"/>
                        </a:lnTo>
                        <a:lnTo>
                          <a:pt x="388" y="773"/>
                        </a:lnTo>
                        <a:lnTo>
                          <a:pt x="353" y="771"/>
                        </a:lnTo>
                        <a:lnTo>
                          <a:pt x="318" y="765"/>
                        </a:lnTo>
                        <a:lnTo>
                          <a:pt x="290" y="760"/>
                        </a:lnTo>
                        <a:lnTo>
                          <a:pt x="262" y="755"/>
                        </a:lnTo>
                        <a:lnTo>
                          <a:pt x="235" y="745"/>
                        </a:lnTo>
                        <a:lnTo>
                          <a:pt x="207" y="735"/>
                        </a:lnTo>
                        <a:lnTo>
                          <a:pt x="182" y="723"/>
                        </a:lnTo>
                        <a:lnTo>
                          <a:pt x="159" y="710"/>
                        </a:lnTo>
                        <a:lnTo>
                          <a:pt x="134" y="692"/>
                        </a:lnTo>
                        <a:lnTo>
                          <a:pt x="114" y="675"/>
                        </a:lnTo>
                        <a:lnTo>
                          <a:pt x="94" y="657"/>
                        </a:lnTo>
                        <a:lnTo>
                          <a:pt x="73" y="635"/>
                        </a:lnTo>
                        <a:lnTo>
                          <a:pt x="58" y="612"/>
                        </a:lnTo>
                        <a:lnTo>
                          <a:pt x="43" y="587"/>
                        </a:lnTo>
                        <a:lnTo>
                          <a:pt x="31" y="562"/>
                        </a:lnTo>
                        <a:lnTo>
                          <a:pt x="18" y="531"/>
                        </a:lnTo>
                        <a:lnTo>
                          <a:pt x="10" y="501"/>
                        </a:lnTo>
                        <a:lnTo>
                          <a:pt x="5" y="468"/>
                        </a:lnTo>
                        <a:lnTo>
                          <a:pt x="0" y="423"/>
                        </a:lnTo>
                        <a:lnTo>
                          <a:pt x="0" y="380"/>
                        </a:lnTo>
                        <a:lnTo>
                          <a:pt x="5" y="340"/>
                        </a:lnTo>
                        <a:lnTo>
                          <a:pt x="15" y="300"/>
                        </a:lnTo>
                        <a:lnTo>
                          <a:pt x="28" y="264"/>
                        </a:lnTo>
                        <a:lnTo>
                          <a:pt x="46" y="229"/>
                        </a:lnTo>
                        <a:lnTo>
                          <a:pt x="66" y="196"/>
                        </a:lnTo>
                        <a:lnTo>
                          <a:pt x="89" y="166"/>
                        </a:lnTo>
                        <a:lnTo>
                          <a:pt x="116" y="138"/>
                        </a:lnTo>
                        <a:lnTo>
                          <a:pt x="144" y="113"/>
                        </a:lnTo>
                        <a:lnTo>
                          <a:pt x="177" y="91"/>
                        </a:lnTo>
                        <a:lnTo>
                          <a:pt x="209" y="70"/>
                        </a:lnTo>
                        <a:lnTo>
                          <a:pt x="245" y="53"/>
                        </a:lnTo>
                        <a:lnTo>
                          <a:pt x="280" y="35"/>
                        </a:lnTo>
                        <a:lnTo>
                          <a:pt x="318" y="23"/>
                        </a:lnTo>
                        <a:lnTo>
                          <a:pt x="358" y="13"/>
                        </a:lnTo>
                        <a:lnTo>
                          <a:pt x="386" y="5"/>
                        </a:lnTo>
                        <a:lnTo>
                          <a:pt x="411" y="2"/>
                        </a:lnTo>
                        <a:lnTo>
                          <a:pt x="439" y="0"/>
                        </a:lnTo>
                        <a:lnTo>
                          <a:pt x="466" y="0"/>
                        </a:lnTo>
                        <a:lnTo>
                          <a:pt x="492" y="2"/>
                        </a:lnTo>
                        <a:lnTo>
                          <a:pt x="517" y="5"/>
                        </a:lnTo>
                        <a:lnTo>
                          <a:pt x="539" y="10"/>
                        </a:lnTo>
                        <a:lnTo>
                          <a:pt x="562" y="18"/>
                        </a:lnTo>
                        <a:lnTo>
                          <a:pt x="585" y="25"/>
                        </a:lnTo>
                        <a:lnTo>
                          <a:pt x="607" y="35"/>
                        </a:lnTo>
                        <a:lnTo>
                          <a:pt x="628" y="48"/>
                        </a:lnTo>
                        <a:lnTo>
                          <a:pt x="648" y="60"/>
                        </a:lnTo>
                        <a:lnTo>
                          <a:pt x="668" y="73"/>
                        </a:lnTo>
                        <a:lnTo>
                          <a:pt x="686" y="88"/>
                        </a:lnTo>
                        <a:lnTo>
                          <a:pt x="701" y="103"/>
                        </a:lnTo>
                        <a:lnTo>
                          <a:pt x="716" y="121"/>
                        </a:lnTo>
                        <a:lnTo>
                          <a:pt x="731" y="138"/>
                        </a:lnTo>
                        <a:lnTo>
                          <a:pt x="743" y="159"/>
                        </a:lnTo>
                        <a:lnTo>
                          <a:pt x="756" y="176"/>
                        </a:lnTo>
                        <a:lnTo>
                          <a:pt x="766" y="199"/>
                        </a:lnTo>
                        <a:lnTo>
                          <a:pt x="774" y="219"/>
                        </a:lnTo>
                        <a:lnTo>
                          <a:pt x="781" y="242"/>
                        </a:lnTo>
                        <a:lnTo>
                          <a:pt x="786" y="262"/>
                        </a:lnTo>
                        <a:lnTo>
                          <a:pt x="791" y="285"/>
                        </a:lnTo>
                        <a:lnTo>
                          <a:pt x="794" y="310"/>
                        </a:lnTo>
                        <a:lnTo>
                          <a:pt x="794" y="332"/>
                        </a:lnTo>
                        <a:lnTo>
                          <a:pt x="794" y="355"/>
                        </a:lnTo>
                        <a:lnTo>
                          <a:pt x="789" y="380"/>
                        </a:lnTo>
                        <a:lnTo>
                          <a:pt x="784" y="403"/>
                        </a:lnTo>
                        <a:lnTo>
                          <a:pt x="779" y="428"/>
                        </a:lnTo>
                        <a:lnTo>
                          <a:pt x="769" y="451"/>
                        </a:lnTo>
                        <a:lnTo>
                          <a:pt x="759" y="476"/>
                        </a:lnTo>
                        <a:close/>
                      </a:path>
                    </a:pathLst>
                  </a:custGeom>
                  <a:grpFill/>
                  <a:ln w="19050">
                    <a:solidFill>
                      <a:schemeClr val="tx2"/>
                    </a:solidFill>
                    <a:prstDash val="solid"/>
                    <a:round/>
                    <a:headEnd/>
                    <a:tailEnd/>
                  </a:ln>
                </p:spPr>
                <p:txBody>
                  <a:bodyPr/>
                  <a:lstStyle/>
                  <a:p>
                    <a:endParaRPr lang="el-GR"/>
                  </a:p>
                </p:txBody>
              </p:sp>
              <p:sp>
                <p:nvSpPr>
                  <p:cNvPr id="378" name="Freeform 28"/>
                  <p:cNvSpPr>
                    <a:spLocks/>
                  </p:cNvSpPr>
                  <p:nvPr/>
                </p:nvSpPr>
                <p:spPr bwMode="auto">
                  <a:xfrm>
                    <a:off x="1234" y="2463"/>
                    <a:ext cx="275" cy="358"/>
                  </a:xfrm>
                  <a:custGeom>
                    <a:avLst/>
                    <a:gdLst/>
                    <a:ahLst/>
                    <a:cxnLst>
                      <a:cxn ang="0">
                        <a:pos x="249" y="358"/>
                      </a:cxn>
                      <a:cxn ang="0">
                        <a:pos x="262" y="297"/>
                      </a:cxn>
                      <a:cxn ang="0">
                        <a:pos x="272" y="242"/>
                      </a:cxn>
                      <a:cxn ang="0">
                        <a:pos x="272" y="219"/>
                      </a:cxn>
                      <a:cxn ang="0">
                        <a:pos x="275" y="196"/>
                      </a:cxn>
                      <a:cxn ang="0">
                        <a:pos x="272" y="176"/>
                      </a:cxn>
                      <a:cxn ang="0">
                        <a:pos x="270" y="159"/>
                      </a:cxn>
                      <a:cxn ang="0">
                        <a:pos x="267" y="143"/>
                      </a:cxn>
                      <a:cxn ang="0">
                        <a:pos x="262" y="128"/>
                      </a:cxn>
                      <a:cxn ang="0">
                        <a:pos x="257" y="113"/>
                      </a:cxn>
                      <a:cxn ang="0">
                        <a:pos x="252" y="101"/>
                      </a:cxn>
                      <a:cxn ang="0">
                        <a:pos x="244" y="91"/>
                      </a:cxn>
                      <a:cxn ang="0">
                        <a:pos x="237" y="81"/>
                      </a:cxn>
                      <a:cxn ang="0">
                        <a:pos x="227" y="73"/>
                      </a:cxn>
                      <a:cxn ang="0">
                        <a:pos x="217" y="65"/>
                      </a:cxn>
                      <a:cxn ang="0">
                        <a:pos x="194" y="50"/>
                      </a:cxn>
                      <a:cxn ang="0">
                        <a:pos x="171" y="40"/>
                      </a:cxn>
                      <a:cxn ang="0">
                        <a:pos x="144" y="33"/>
                      </a:cxn>
                      <a:cxn ang="0">
                        <a:pos x="116" y="28"/>
                      </a:cxn>
                      <a:cxn ang="0">
                        <a:pos x="58" y="15"/>
                      </a:cxn>
                      <a:cxn ang="0">
                        <a:pos x="0" y="0"/>
                      </a:cxn>
                    </a:cxnLst>
                    <a:rect l="0" t="0" r="r" b="b"/>
                    <a:pathLst>
                      <a:path w="275" h="358">
                        <a:moveTo>
                          <a:pt x="249" y="358"/>
                        </a:moveTo>
                        <a:lnTo>
                          <a:pt x="262" y="297"/>
                        </a:lnTo>
                        <a:lnTo>
                          <a:pt x="272" y="242"/>
                        </a:lnTo>
                        <a:lnTo>
                          <a:pt x="272" y="219"/>
                        </a:lnTo>
                        <a:lnTo>
                          <a:pt x="275" y="196"/>
                        </a:lnTo>
                        <a:lnTo>
                          <a:pt x="272" y="176"/>
                        </a:lnTo>
                        <a:lnTo>
                          <a:pt x="270" y="159"/>
                        </a:lnTo>
                        <a:lnTo>
                          <a:pt x="267" y="143"/>
                        </a:lnTo>
                        <a:lnTo>
                          <a:pt x="262" y="128"/>
                        </a:lnTo>
                        <a:lnTo>
                          <a:pt x="257" y="113"/>
                        </a:lnTo>
                        <a:lnTo>
                          <a:pt x="252" y="101"/>
                        </a:lnTo>
                        <a:lnTo>
                          <a:pt x="244" y="91"/>
                        </a:lnTo>
                        <a:lnTo>
                          <a:pt x="237" y="81"/>
                        </a:lnTo>
                        <a:lnTo>
                          <a:pt x="227" y="73"/>
                        </a:lnTo>
                        <a:lnTo>
                          <a:pt x="217" y="65"/>
                        </a:lnTo>
                        <a:lnTo>
                          <a:pt x="194" y="50"/>
                        </a:lnTo>
                        <a:lnTo>
                          <a:pt x="171" y="40"/>
                        </a:lnTo>
                        <a:lnTo>
                          <a:pt x="144" y="33"/>
                        </a:lnTo>
                        <a:lnTo>
                          <a:pt x="116" y="28"/>
                        </a:lnTo>
                        <a:lnTo>
                          <a:pt x="58" y="15"/>
                        </a:lnTo>
                        <a:lnTo>
                          <a:pt x="0" y="0"/>
                        </a:lnTo>
                      </a:path>
                    </a:pathLst>
                  </a:custGeom>
                  <a:grpFill/>
                  <a:ln w="19050">
                    <a:solidFill>
                      <a:schemeClr val="tx2"/>
                    </a:solidFill>
                    <a:prstDash val="solid"/>
                    <a:round/>
                    <a:headEnd/>
                    <a:tailEnd/>
                  </a:ln>
                </p:spPr>
                <p:txBody>
                  <a:bodyPr/>
                  <a:lstStyle/>
                  <a:p>
                    <a:endParaRPr lang="el-GR"/>
                  </a:p>
                </p:txBody>
              </p:sp>
              <p:sp>
                <p:nvSpPr>
                  <p:cNvPr id="379" name="Freeform 29"/>
                  <p:cNvSpPr>
                    <a:spLocks/>
                  </p:cNvSpPr>
                  <p:nvPr/>
                </p:nvSpPr>
                <p:spPr bwMode="auto">
                  <a:xfrm>
                    <a:off x="1342" y="2345"/>
                    <a:ext cx="295" cy="362"/>
                  </a:xfrm>
                  <a:custGeom>
                    <a:avLst/>
                    <a:gdLst/>
                    <a:ahLst/>
                    <a:cxnLst>
                      <a:cxn ang="0">
                        <a:pos x="295" y="362"/>
                      </a:cxn>
                      <a:cxn ang="0">
                        <a:pos x="260" y="357"/>
                      </a:cxn>
                      <a:cxn ang="0">
                        <a:pos x="225" y="355"/>
                      </a:cxn>
                      <a:cxn ang="0">
                        <a:pos x="214" y="352"/>
                      </a:cxn>
                      <a:cxn ang="0">
                        <a:pos x="207" y="350"/>
                      </a:cxn>
                      <a:cxn ang="0">
                        <a:pos x="199" y="347"/>
                      </a:cxn>
                      <a:cxn ang="0">
                        <a:pos x="192" y="342"/>
                      </a:cxn>
                      <a:cxn ang="0">
                        <a:pos x="184" y="334"/>
                      </a:cxn>
                      <a:cxn ang="0">
                        <a:pos x="179" y="327"/>
                      </a:cxn>
                      <a:cxn ang="0">
                        <a:pos x="177" y="314"/>
                      </a:cxn>
                      <a:cxn ang="0">
                        <a:pos x="172" y="302"/>
                      </a:cxn>
                      <a:cxn ang="0">
                        <a:pos x="167" y="274"/>
                      </a:cxn>
                      <a:cxn ang="0">
                        <a:pos x="156" y="251"/>
                      </a:cxn>
                      <a:cxn ang="0">
                        <a:pos x="146" y="229"/>
                      </a:cxn>
                      <a:cxn ang="0">
                        <a:pos x="131" y="211"/>
                      </a:cxn>
                      <a:cxn ang="0">
                        <a:pos x="111" y="191"/>
                      </a:cxn>
                      <a:cxn ang="0">
                        <a:pos x="88" y="176"/>
                      </a:cxn>
                      <a:cxn ang="0">
                        <a:pos x="61" y="158"/>
                      </a:cxn>
                      <a:cxn ang="0">
                        <a:pos x="28" y="143"/>
                      </a:cxn>
                      <a:cxn ang="0">
                        <a:pos x="20" y="138"/>
                      </a:cxn>
                      <a:cxn ang="0">
                        <a:pos x="13" y="133"/>
                      </a:cxn>
                      <a:cxn ang="0">
                        <a:pos x="8" y="125"/>
                      </a:cxn>
                      <a:cxn ang="0">
                        <a:pos x="5" y="118"/>
                      </a:cxn>
                      <a:cxn ang="0">
                        <a:pos x="0" y="100"/>
                      </a:cxn>
                      <a:cxn ang="0">
                        <a:pos x="3" y="83"/>
                      </a:cxn>
                      <a:cxn ang="0">
                        <a:pos x="8" y="40"/>
                      </a:cxn>
                      <a:cxn ang="0">
                        <a:pos x="8" y="0"/>
                      </a:cxn>
                    </a:cxnLst>
                    <a:rect l="0" t="0" r="r" b="b"/>
                    <a:pathLst>
                      <a:path w="295" h="362">
                        <a:moveTo>
                          <a:pt x="295" y="362"/>
                        </a:moveTo>
                        <a:lnTo>
                          <a:pt x="260" y="357"/>
                        </a:lnTo>
                        <a:lnTo>
                          <a:pt x="225" y="355"/>
                        </a:lnTo>
                        <a:lnTo>
                          <a:pt x="214" y="352"/>
                        </a:lnTo>
                        <a:lnTo>
                          <a:pt x="207" y="350"/>
                        </a:lnTo>
                        <a:lnTo>
                          <a:pt x="199" y="347"/>
                        </a:lnTo>
                        <a:lnTo>
                          <a:pt x="192" y="342"/>
                        </a:lnTo>
                        <a:lnTo>
                          <a:pt x="184" y="334"/>
                        </a:lnTo>
                        <a:lnTo>
                          <a:pt x="179" y="327"/>
                        </a:lnTo>
                        <a:lnTo>
                          <a:pt x="177" y="314"/>
                        </a:lnTo>
                        <a:lnTo>
                          <a:pt x="172" y="302"/>
                        </a:lnTo>
                        <a:lnTo>
                          <a:pt x="167" y="274"/>
                        </a:lnTo>
                        <a:lnTo>
                          <a:pt x="156" y="251"/>
                        </a:lnTo>
                        <a:lnTo>
                          <a:pt x="146" y="229"/>
                        </a:lnTo>
                        <a:lnTo>
                          <a:pt x="131" y="211"/>
                        </a:lnTo>
                        <a:lnTo>
                          <a:pt x="111" y="191"/>
                        </a:lnTo>
                        <a:lnTo>
                          <a:pt x="88" y="176"/>
                        </a:lnTo>
                        <a:lnTo>
                          <a:pt x="61" y="158"/>
                        </a:lnTo>
                        <a:lnTo>
                          <a:pt x="28" y="143"/>
                        </a:lnTo>
                        <a:lnTo>
                          <a:pt x="20" y="138"/>
                        </a:lnTo>
                        <a:lnTo>
                          <a:pt x="13" y="133"/>
                        </a:lnTo>
                        <a:lnTo>
                          <a:pt x="8" y="125"/>
                        </a:lnTo>
                        <a:lnTo>
                          <a:pt x="5" y="118"/>
                        </a:lnTo>
                        <a:lnTo>
                          <a:pt x="0" y="100"/>
                        </a:lnTo>
                        <a:lnTo>
                          <a:pt x="3" y="83"/>
                        </a:lnTo>
                        <a:lnTo>
                          <a:pt x="8" y="40"/>
                        </a:lnTo>
                        <a:lnTo>
                          <a:pt x="8" y="0"/>
                        </a:lnTo>
                      </a:path>
                    </a:pathLst>
                  </a:custGeom>
                  <a:grpFill/>
                  <a:ln w="19050">
                    <a:solidFill>
                      <a:schemeClr val="tx2"/>
                    </a:solidFill>
                    <a:prstDash val="solid"/>
                    <a:round/>
                    <a:headEnd/>
                    <a:tailEnd/>
                  </a:ln>
                </p:spPr>
                <p:txBody>
                  <a:bodyPr/>
                  <a:lstStyle/>
                  <a:p>
                    <a:endParaRPr lang="el-GR"/>
                  </a:p>
                </p:txBody>
              </p:sp>
            </p:grpSp>
            <p:grpSp>
              <p:nvGrpSpPr>
                <p:cNvPr id="24" name="Group 30"/>
                <p:cNvGrpSpPr>
                  <a:grpSpLocks/>
                </p:cNvGrpSpPr>
                <p:nvPr/>
              </p:nvGrpSpPr>
              <p:grpSpPr bwMode="auto">
                <a:xfrm rot="21540000" flipV="1">
                  <a:off x="3515211" y="1705900"/>
                  <a:ext cx="413317" cy="391600"/>
                  <a:chOff x="718" y="1509"/>
                  <a:chExt cx="851" cy="805"/>
                </a:xfrm>
                <a:solidFill>
                  <a:srgbClr val="FFFFCC"/>
                </a:solidFill>
              </p:grpSpPr>
              <p:sp>
                <p:nvSpPr>
                  <p:cNvPr id="374" name="Freeform 31"/>
                  <p:cNvSpPr>
                    <a:spLocks/>
                  </p:cNvSpPr>
                  <p:nvPr/>
                </p:nvSpPr>
                <p:spPr bwMode="auto">
                  <a:xfrm>
                    <a:off x="718" y="1509"/>
                    <a:ext cx="851" cy="805"/>
                  </a:xfrm>
                  <a:custGeom>
                    <a:avLst/>
                    <a:gdLst/>
                    <a:ahLst/>
                    <a:cxnLst>
                      <a:cxn ang="0">
                        <a:pos x="758" y="654"/>
                      </a:cxn>
                      <a:cxn ang="0">
                        <a:pos x="692" y="705"/>
                      </a:cxn>
                      <a:cxn ang="0">
                        <a:pos x="629" y="747"/>
                      </a:cxn>
                      <a:cxn ang="0">
                        <a:pos x="566" y="778"/>
                      </a:cxn>
                      <a:cxn ang="0">
                        <a:pos x="506" y="798"/>
                      </a:cxn>
                      <a:cxn ang="0">
                        <a:pos x="445" y="805"/>
                      </a:cxn>
                      <a:cxn ang="0">
                        <a:pos x="382" y="800"/>
                      </a:cxn>
                      <a:cxn ang="0">
                        <a:pos x="317" y="783"/>
                      </a:cxn>
                      <a:cxn ang="0">
                        <a:pos x="254" y="757"/>
                      </a:cxn>
                      <a:cxn ang="0">
                        <a:pos x="201" y="727"/>
                      </a:cxn>
                      <a:cxn ang="0">
                        <a:pos x="151" y="690"/>
                      </a:cxn>
                      <a:cxn ang="0">
                        <a:pos x="103" y="647"/>
                      </a:cxn>
                      <a:cxn ang="0">
                        <a:pos x="60" y="596"/>
                      </a:cxn>
                      <a:cxn ang="0">
                        <a:pos x="30" y="543"/>
                      </a:cxn>
                      <a:cxn ang="0">
                        <a:pos x="7" y="483"/>
                      </a:cxn>
                      <a:cxn ang="0">
                        <a:pos x="0" y="420"/>
                      </a:cxn>
                      <a:cxn ang="0">
                        <a:pos x="5" y="365"/>
                      </a:cxn>
                      <a:cxn ang="0">
                        <a:pos x="15" y="322"/>
                      </a:cxn>
                      <a:cxn ang="0">
                        <a:pos x="32" y="279"/>
                      </a:cxn>
                      <a:cxn ang="0">
                        <a:pos x="55" y="241"/>
                      </a:cxn>
                      <a:cxn ang="0">
                        <a:pos x="95" y="188"/>
                      </a:cxn>
                      <a:cxn ang="0">
                        <a:pos x="161" y="125"/>
                      </a:cxn>
                      <a:cxn ang="0">
                        <a:pos x="239" y="75"/>
                      </a:cxn>
                      <a:cxn ang="0">
                        <a:pos x="325" y="37"/>
                      </a:cxn>
                      <a:cxn ang="0">
                        <a:pos x="410" y="12"/>
                      </a:cxn>
                      <a:cxn ang="0">
                        <a:pos x="496" y="0"/>
                      </a:cxn>
                      <a:cxn ang="0">
                        <a:pos x="566" y="0"/>
                      </a:cxn>
                      <a:cxn ang="0">
                        <a:pos x="619" y="10"/>
                      </a:cxn>
                      <a:cxn ang="0">
                        <a:pos x="665" y="30"/>
                      </a:cxn>
                      <a:cxn ang="0">
                        <a:pos x="707" y="57"/>
                      </a:cxn>
                      <a:cxn ang="0">
                        <a:pos x="743" y="90"/>
                      </a:cxn>
                      <a:cxn ang="0">
                        <a:pos x="773" y="128"/>
                      </a:cxn>
                      <a:cxn ang="0">
                        <a:pos x="798" y="173"/>
                      </a:cxn>
                      <a:cxn ang="0">
                        <a:pos x="818" y="219"/>
                      </a:cxn>
                      <a:cxn ang="0">
                        <a:pos x="833" y="269"/>
                      </a:cxn>
                      <a:cxn ang="0">
                        <a:pos x="843" y="322"/>
                      </a:cxn>
                      <a:cxn ang="0">
                        <a:pos x="851" y="400"/>
                      </a:cxn>
                      <a:cxn ang="0">
                        <a:pos x="846" y="475"/>
                      </a:cxn>
                      <a:cxn ang="0">
                        <a:pos x="836" y="523"/>
                      </a:cxn>
                      <a:cxn ang="0">
                        <a:pos x="821" y="566"/>
                      </a:cxn>
                      <a:cxn ang="0">
                        <a:pos x="803" y="606"/>
                      </a:cxn>
                    </a:cxnLst>
                    <a:rect l="0" t="0" r="r" b="b"/>
                    <a:pathLst>
                      <a:path w="851" h="805">
                        <a:moveTo>
                          <a:pt x="791" y="624"/>
                        </a:moveTo>
                        <a:lnTo>
                          <a:pt x="758" y="654"/>
                        </a:lnTo>
                        <a:lnTo>
                          <a:pt x="725" y="682"/>
                        </a:lnTo>
                        <a:lnTo>
                          <a:pt x="692" y="705"/>
                        </a:lnTo>
                        <a:lnTo>
                          <a:pt x="660" y="727"/>
                        </a:lnTo>
                        <a:lnTo>
                          <a:pt x="629" y="747"/>
                        </a:lnTo>
                        <a:lnTo>
                          <a:pt x="597" y="763"/>
                        </a:lnTo>
                        <a:lnTo>
                          <a:pt x="566" y="778"/>
                        </a:lnTo>
                        <a:lnTo>
                          <a:pt x="536" y="788"/>
                        </a:lnTo>
                        <a:lnTo>
                          <a:pt x="506" y="798"/>
                        </a:lnTo>
                        <a:lnTo>
                          <a:pt x="476" y="803"/>
                        </a:lnTo>
                        <a:lnTo>
                          <a:pt x="445" y="805"/>
                        </a:lnTo>
                        <a:lnTo>
                          <a:pt x="413" y="803"/>
                        </a:lnTo>
                        <a:lnTo>
                          <a:pt x="382" y="800"/>
                        </a:lnTo>
                        <a:lnTo>
                          <a:pt x="350" y="793"/>
                        </a:lnTo>
                        <a:lnTo>
                          <a:pt x="317" y="783"/>
                        </a:lnTo>
                        <a:lnTo>
                          <a:pt x="282" y="770"/>
                        </a:lnTo>
                        <a:lnTo>
                          <a:pt x="254" y="757"/>
                        </a:lnTo>
                        <a:lnTo>
                          <a:pt x="229" y="742"/>
                        </a:lnTo>
                        <a:lnTo>
                          <a:pt x="201" y="727"/>
                        </a:lnTo>
                        <a:lnTo>
                          <a:pt x="176" y="710"/>
                        </a:lnTo>
                        <a:lnTo>
                          <a:pt x="151" y="690"/>
                        </a:lnTo>
                        <a:lnTo>
                          <a:pt x="126" y="669"/>
                        </a:lnTo>
                        <a:lnTo>
                          <a:pt x="103" y="647"/>
                        </a:lnTo>
                        <a:lnTo>
                          <a:pt x="80" y="622"/>
                        </a:lnTo>
                        <a:lnTo>
                          <a:pt x="60" y="596"/>
                        </a:lnTo>
                        <a:lnTo>
                          <a:pt x="42" y="571"/>
                        </a:lnTo>
                        <a:lnTo>
                          <a:pt x="30" y="543"/>
                        </a:lnTo>
                        <a:lnTo>
                          <a:pt x="17" y="513"/>
                        </a:lnTo>
                        <a:lnTo>
                          <a:pt x="7" y="483"/>
                        </a:lnTo>
                        <a:lnTo>
                          <a:pt x="2" y="453"/>
                        </a:lnTo>
                        <a:lnTo>
                          <a:pt x="0" y="420"/>
                        </a:lnTo>
                        <a:lnTo>
                          <a:pt x="2" y="387"/>
                        </a:lnTo>
                        <a:lnTo>
                          <a:pt x="5" y="365"/>
                        </a:lnTo>
                        <a:lnTo>
                          <a:pt x="10" y="342"/>
                        </a:lnTo>
                        <a:lnTo>
                          <a:pt x="15" y="322"/>
                        </a:lnTo>
                        <a:lnTo>
                          <a:pt x="22" y="299"/>
                        </a:lnTo>
                        <a:lnTo>
                          <a:pt x="32" y="279"/>
                        </a:lnTo>
                        <a:lnTo>
                          <a:pt x="42" y="259"/>
                        </a:lnTo>
                        <a:lnTo>
                          <a:pt x="55" y="241"/>
                        </a:lnTo>
                        <a:lnTo>
                          <a:pt x="68" y="221"/>
                        </a:lnTo>
                        <a:lnTo>
                          <a:pt x="95" y="188"/>
                        </a:lnTo>
                        <a:lnTo>
                          <a:pt x="126" y="156"/>
                        </a:lnTo>
                        <a:lnTo>
                          <a:pt x="161" y="125"/>
                        </a:lnTo>
                        <a:lnTo>
                          <a:pt x="199" y="100"/>
                        </a:lnTo>
                        <a:lnTo>
                          <a:pt x="239" y="75"/>
                        </a:lnTo>
                        <a:lnTo>
                          <a:pt x="282" y="55"/>
                        </a:lnTo>
                        <a:lnTo>
                          <a:pt x="325" y="37"/>
                        </a:lnTo>
                        <a:lnTo>
                          <a:pt x="367" y="22"/>
                        </a:lnTo>
                        <a:lnTo>
                          <a:pt x="410" y="12"/>
                        </a:lnTo>
                        <a:lnTo>
                          <a:pt x="456" y="5"/>
                        </a:lnTo>
                        <a:lnTo>
                          <a:pt x="496" y="0"/>
                        </a:lnTo>
                        <a:lnTo>
                          <a:pt x="539" y="0"/>
                        </a:lnTo>
                        <a:lnTo>
                          <a:pt x="566" y="0"/>
                        </a:lnTo>
                        <a:lnTo>
                          <a:pt x="594" y="5"/>
                        </a:lnTo>
                        <a:lnTo>
                          <a:pt x="619" y="10"/>
                        </a:lnTo>
                        <a:lnTo>
                          <a:pt x="642" y="20"/>
                        </a:lnTo>
                        <a:lnTo>
                          <a:pt x="665" y="30"/>
                        </a:lnTo>
                        <a:lnTo>
                          <a:pt x="687" y="42"/>
                        </a:lnTo>
                        <a:lnTo>
                          <a:pt x="707" y="57"/>
                        </a:lnTo>
                        <a:lnTo>
                          <a:pt x="725" y="73"/>
                        </a:lnTo>
                        <a:lnTo>
                          <a:pt x="743" y="90"/>
                        </a:lnTo>
                        <a:lnTo>
                          <a:pt x="758" y="108"/>
                        </a:lnTo>
                        <a:lnTo>
                          <a:pt x="773" y="128"/>
                        </a:lnTo>
                        <a:lnTo>
                          <a:pt x="786" y="151"/>
                        </a:lnTo>
                        <a:lnTo>
                          <a:pt x="798" y="173"/>
                        </a:lnTo>
                        <a:lnTo>
                          <a:pt x="808" y="196"/>
                        </a:lnTo>
                        <a:lnTo>
                          <a:pt x="818" y="219"/>
                        </a:lnTo>
                        <a:lnTo>
                          <a:pt x="826" y="244"/>
                        </a:lnTo>
                        <a:lnTo>
                          <a:pt x="833" y="269"/>
                        </a:lnTo>
                        <a:lnTo>
                          <a:pt x="841" y="294"/>
                        </a:lnTo>
                        <a:lnTo>
                          <a:pt x="843" y="322"/>
                        </a:lnTo>
                        <a:lnTo>
                          <a:pt x="849" y="347"/>
                        </a:lnTo>
                        <a:lnTo>
                          <a:pt x="851" y="400"/>
                        </a:lnTo>
                        <a:lnTo>
                          <a:pt x="849" y="450"/>
                        </a:lnTo>
                        <a:lnTo>
                          <a:pt x="846" y="475"/>
                        </a:lnTo>
                        <a:lnTo>
                          <a:pt x="841" y="498"/>
                        </a:lnTo>
                        <a:lnTo>
                          <a:pt x="836" y="523"/>
                        </a:lnTo>
                        <a:lnTo>
                          <a:pt x="828" y="546"/>
                        </a:lnTo>
                        <a:lnTo>
                          <a:pt x="821" y="566"/>
                        </a:lnTo>
                        <a:lnTo>
                          <a:pt x="813" y="586"/>
                        </a:lnTo>
                        <a:lnTo>
                          <a:pt x="803" y="606"/>
                        </a:lnTo>
                        <a:lnTo>
                          <a:pt x="791" y="624"/>
                        </a:lnTo>
                      </a:path>
                    </a:pathLst>
                  </a:custGeom>
                  <a:grpFill/>
                  <a:ln w="19050">
                    <a:solidFill>
                      <a:schemeClr val="tx2"/>
                    </a:solidFill>
                    <a:prstDash val="solid"/>
                    <a:round/>
                    <a:headEnd/>
                    <a:tailEnd/>
                  </a:ln>
                </p:spPr>
                <p:txBody>
                  <a:bodyPr/>
                  <a:lstStyle/>
                  <a:p>
                    <a:endParaRPr lang="el-GR"/>
                  </a:p>
                </p:txBody>
              </p:sp>
              <p:sp>
                <p:nvSpPr>
                  <p:cNvPr id="375" name="Freeform 32"/>
                  <p:cNvSpPr>
                    <a:spLocks/>
                  </p:cNvSpPr>
                  <p:nvPr/>
                </p:nvSpPr>
                <p:spPr bwMode="auto">
                  <a:xfrm>
                    <a:off x="1063" y="1715"/>
                    <a:ext cx="224" cy="413"/>
                  </a:xfrm>
                  <a:custGeom>
                    <a:avLst/>
                    <a:gdLst/>
                    <a:ahLst/>
                    <a:cxnLst>
                      <a:cxn ang="0">
                        <a:pos x="151" y="413"/>
                      </a:cxn>
                      <a:cxn ang="0">
                        <a:pos x="181" y="355"/>
                      </a:cxn>
                      <a:cxn ang="0">
                        <a:pos x="201" y="305"/>
                      </a:cxn>
                      <a:cxn ang="0">
                        <a:pos x="209" y="282"/>
                      </a:cxn>
                      <a:cxn ang="0">
                        <a:pos x="216" y="262"/>
                      </a:cxn>
                      <a:cxn ang="0">
                        <a:pos x="219" y="242"/>
                      </a:cxn>
                      <a:cxn ang="0">
                        <a:pos x="221" y="224"/>
                      </a:cxn>
                      <a:cxn ang="0">
                        <a:pos x="224" y="206"/>
                      </a:cxn>
                      <a:cxn ang="0">
                        <a:pos x="224" y="191"/>
                      </a:cxn>
                      <a:cxn ang="0">
                        <a:pos x="221" y="176"/>
                      </a:cxn>
                      <a:cxn ang="0">
                        <a:pos x="219" y="164"/>
                      </a:cxn>
                      <a:cxn ang="0">
                        <a:pos x="214" y="151"/>
                      </a:cxn>
                      <a:cxn ang="0">
                        <a:pos x="209" y="139"/>
                      </a:cxn>
                      <a:cxn ang="0">
                        <a:pos x="201" y="128"/>
                      </a:cxn>
                      <a:cxn ang="0">
                        <a:pos x="194" y="118"/>
                      </a:cxn>
                      <a:cxn ang="0">
                        <a:pos x="176" y="101"/>
                      </a:cxn>
                      <a:cxn ang="0">
                        <a:pos x="156" y="86"/>
                      </a:cxn>
                      <a:cxn ang="0">
                        <a:pos x="131" y="71"/>
                      </a:cxn>
                      <a:cxn ang="0">
                        <a:pos x="105" y="58"/>
                      </a:cxn>
                      <a:cxn ang="0">
                        <a:pos x="53" y="30"/>
                      </a:cxn>
                      <a:cxn ang="0">
                        <a:pos x="0" y="0"/>
                      </a:cxn>
                    </a:cxnLst>
                    <a:rect l="0" t="0" r="r" b="b"/>
                    <a:pathLst>
                      <a:path w="224" h="413">
                        <a:moveTo>
                          <a:pt x="151" y="413"/>
                        </a:moveTo>
                        <a:lnTo>
                          <a:pt x="181" y="355"/>
                        </a:lnTo>
                        <a:lnTo>
                          <a:pt x="201" y="305"/>
                        </a:lnTo>
                        <a:lnTo>
                          <a:pt x="209" y="282"/>
                        </a:lnTo>
                        <a:lnTo>
                          <a:pt x="216" y="262"/>
                        </a:lnTo>
                        <a:lnTo>
                          <a:pt x="219" y="242"/>
                        </a:lnTo>
                        <a:lnTo>
                          <a:pt x="221" y="224"/>
                        </a:lnTo>
                        <a:lnTo>
                          <a:pt x="224" y="206"/>
                        </a:lnTo>
                        <a:lnTo>
                          <a:pt x="224" y="191"/>
                        </a:lnTo>
                        <a:lnTo>
                          <a:pt x="221" y="176"/>
                        </a:lnTo>
                        <a:lnTo>
                          <a:pt x="219" y="164"/>
                        </a:lnTo>
                        <a:lnTo>
                          <a:pt x="214" y="151"/>
                        </a:lnTo>
                        <a:lnTo>
                          <a:pt x="209" y="139"/>
                        </a:lnTo>
                        <a:lnTo>
                          <a:pt x="201" y="128"/>
                        </a:lnTo>
                        <a:lnTo>
                          <a:pt x="194" y="118"/>
                        </a:lnTo>
                        <a:lnTo>
                          <a:pt x="176" y="101"/>
                        </a:lnTo>
                        <a:lnTo>
                          <a:pt x="156" y="86"/>
                        </a:lnTo>
                        <a:lnTo>
                          <a:pt x="131" y="71"/>
                        </a:lnTo>
                        <a:lnTo>
                          <a:pt x="105" y="58"/>
                        </a:lnTo>
                        <a:lnTo>
                          <a:pt x="53" y="30"/>
                        </a:lnTo>
                        <a:lnTo>
                          <a:pt x="0" y="0"/>
                        </a:lnTo>
                      </a:path>
                    </a:pathLst>
                  </a:custGeom>
                  <a:grpFill/>
                  <a:ln w="19050">
                    <a:solidFill>
                      <a:schemeClr val="tx2"/>
                    </a:solidFill>
                    <a:prstDash val="solid"/>
                    <a:round/>
                    <a:headEnd/>
                    <a:tailEnd/>
                  </a:ln>
                </p:spPr>
                <p:txBody>
                  <a:bodyPr/>
                  <a:lstStyle/>
                  <a:p>
                    <a:endParaRPr lang="el-GR"/>
                  </a:p>
                </p:txBody>
              </p:sp>
              <p:sp>
                <p:nvSpPr>
                  <p:cNvPr id="376" name="Freeform 33"/>
                  <p:cNvSpPr>
                    <a:spLocks/>
                  </p:cNvSpPr>
                  <p:nvPr/>
                </p:nvSpPr>
                <p:spPr bwMode="auto">
                  <a:xfrm>
                    <a:off x="1174" y="1632"/>
                    <a:ext cx="219" cy="423"/>
                  </a:xfrm>
                  <a:custGeom>
                    <a:avLst/>
                    <a:gdLst/>
                    <a:ahLst/>
                    <a:cxnLst>
                      <a:cxn ang="0">
                        <a:pos x="219" y="423"/>
                      </a:cxn>
                      <a:cxn ang="0">
                        <a:pos x="186" y="408"/>
                      </a:cxn>
                      <a:cxn ang="0">
                        <a:pos x="151" y="398"/>
                      </a:cxn>
                      <a:cxn ang="0">
                        <a:pos x="143" y="393"/>
                      </a:cxn>
                      <a:cxn ang="0">
                        <a:pos x="136" y="390"/>
                      </a:cxn>
                      <a:cxn ang="0">
                        <a:pos x="128" y="383"/>
                      </a:cxn>
                      <a:cxn ang="0">
                        <a:pos x="123" y="378"/>
                      </a:cxn>
                      <a:cxn ang="0">
                        <a:pos x="118" y="368"/>
                      </a:cxn>
                      <a:cxn ang="0">
                        <a:pos x="115" y="357"/>
                      </a:cxn>
                      <a:cxn ang="0">
                        <a:pos x="115" y="347"/>
                      </a:cxn>
                      <a:cxn ang="0">
                        <a:pos x="115" y="335"/>
                      </a:cxn>
                      <a:cxn ang="0">
                        <a:pos x="115" y="307"/>
                      </a:cxn>
                      <a:cxn ang="0">
                        <a:pos x="113" y="279"/>
                      </a:cxn>
                      <a:cxn ang="0">
                        <a:pos x="108" y="257"/>
                      </a:cxn>
                      <a:cxn ang="0">
                        <a:pos x="98" y="234"/>
                      </a:cxn>
                      <a:cxn ang="0">
                        <a:pos x="83" y="211"/>
                      </a:cxn>
                      <a:cxn ang="0">
                        <a:pos x="65" y="191"/>
                      </a:cxn>
                      <a:cxn ang="0">
                        <a:pos x="42" y="169"/>
                      </a:cxn>
                      <a:cxn ang="0">
                        <a:pos x="15" y="143"/>
                      </a:cxn>
                      <a:cxn ang="0">
                        <a:pos x="7" y="138"/>
                      </a:cxn>
                      <a:cxn ang="0">
                        <a:pos x="2" y="131"/>
                      </a:cxn>
                      <a:cxn ang="0">
                        <a:pos x="0" y="123"/>
                      </a:cxn>
                      <a:cxn ang="0">
                        <a:pos x="0" y="113"/>
                      </a:cxn>
                      <a:cxn ang="0">
                        <a:pos x="0" y="96"/>
                      </a:cxn>
                      <a:cxn ang="0">
                        <a:pos x="5" y="78"/>
                      </a:cxn>
                      <a:cxn ang="0">
                        <a:pos x="20" y="38"/>
                      </a:cxn>
                      <a:cxn ang="0">
                        <a:pos x="32" y="0"/>
                      </a:cxn>
                    </a:cxnLst>
                    <a:rect l="0" t="0" r="r" b="b"/>
                    <a:pathLst>
                      <a:path w="219" h="423">
                        <a:moveTo>
                          <a:pt x="219" y="423"/>
                        </a:moveTo>
                        <a:lnTo>
                          <a:pt x="186" y="408"/>
                        </a:lnTo>
                        <a:lnTo>
                          <a:pt x="151" y="398"/>
                        </a:lnTo>
                        <a:lnTo>
                          <a:pt x="143" y="393"/>
                        </a:lnTo>
                        <a:lnTo>
                          <a:pt x="136" y="390"/>
                        </a:lnTo>
                        <a:lnTo>
                          <a:pt x="128" y="383"/>
                        </a:lnTo>
                        <a:lnTo>
                          <a:pt x="123" y="378"/>
                        </a:lnTo>
                        <a:lnTo>
                          <a:pt x="118" y="368"/>
                        </a:lnTo>
                        <a:lnTo>
                          <a:pt x="115" y="357"/>
                        </a:lnTo>
                        <a:lnTo>
                          <a:pt x="115" y="347"/>
                        </a:lnTo>
                        <a:lnTo>
                          <a:pt x="115" y="335"/>
                        </a:lnTo>
                        <a:lnTo>
                          <a:pt x="115" y="307"/>
                        </a:lnTo>
                        <a:lnTo>
                          <a:pt x="113" y="279"/>
                        </a:lnTo>
                        <a:lnTo>
                          <a:pt x="108" y="257"/>
                        </a:lnTo>
                        <a:lnTo>
                          <a:pt x="98" y="234"/>
                        </a:lnTo>
                        <a:lnTo>
                          <a:pt x="83" y="211"/>
                        </a:lnTo>
                        <a:lnTo>
                          <a:pt x="65" y="191"/>
                        </a:lnTo>
                        <a:lnTo>
                          <a:pt x="42" y="169"/>
                        </a:lnTo>
                        <a:lnTo>
                          <a:pt x="15" y="143"/>
                        </a:lnTo>
                        <a:lnTo>
                          <a:pt x="7" y="138"/>
                        </a:lnTo>
                        <a:lnTo>
                          <a:pt x="2" y="131"/>
                        </a:lnTo>
                        <a:lnTo>
                          <a:pt x="0" y="123"/>
                        </a:lnTo>
                        <a:lnTo>
                          <a:pt x="0" y="113"/>
                        </a:lnTo>
                        <a:lnTo>
                          <a:pt x="0" y="96"/>
                        </a:lnTo>
                        <a:lnTo>
                          <a:pt x="5" y="78"/>
                        </a:lnTo>
                        <a:lnTo>
                          <a:pt x="20" y="38"/>
                        </a:lnTo>
                        <a:lnTo>
                          <a:pt x="32" y="0"/>
                        </a:lnTo>
                      </a:path>
                    </a:pathLst>
                  </a:custGeom>
                  <a:grpFill/>
                  <a:ln w="19050">
                    <a:solidFill>
                      <a:schemeClr val="tx2"/>
                    </a:solidFill>
                    <a:prstDash val="solid"/>
                    <a:round/>
                    <a:headEnd/>
                    <a:tailEnd/>
                  </a:ln>
                </p:spPr>
                <p:txBody>
                  <a:bodyPr/>
                  <a:lstStyle/>
                  <a:p>
                    <a:endParaRPr lang="el-GR"/>
                  </a:p>
                </p:txBody>
              </p:sp>
            </p:grpSp>
            <p:grpSp>
              <p:nvGrpSpPr>
                <p:cNvPr id="25" name="Group 35"/>
                <p:cNvGrpSpPr>
                  <a:grpSpLocks/>
                </p:cNvGrpSpPr>
                <p:nvPr/>
              </p:nvGrpSpPr>
              <p:grpSpPr bwMode="auto">
                <a:xfrm rot="21540000" flipV="1">
                  <a:off x="4819650" y="962529"/>
                  <a:ext cx="293869" cy="371918"/>
                  <a:chOff x="3373" y="3113"/>
                  <a:chExt cx="630" cy="798"/>
                </a:xfrm>
                <a:solidFill>
                  <a:srgbClr val="FFFFCC"/>
                </a:solidFill>
              </p:grpSpPr>
              <p:sp>
                <p:nvSpPr>
                  <p:cNvPr id="372" name="Freeform 36"/>
                  <p:cNvSpPr>
                    <a:spLocks/>
                  </p:cNvSpPr>
                  <p:nvPr/>
                </p:nvSpPr>
                <p:spPr bwMode="auto">
                  <a:xfrm>
                    <a:off x="3373" y="3113"/>
                    <a:ext cx="630" cy="798"/>
                  </a:xfrm>
                  <a:custGeom>
                    <a:avLst/>
                    <a:gdLst/>
                    <a:ahLst/>
                    <a:cxnLst>
                      <a:cxn ang="0">
                        <a:pos x="85" y="15"/>
                      </a:cxn>
                      <a:cxn ang="0">
                        <a:pos x="131" y="2"/>
                      </a:cxn>
                      <a:cxn ang="0">
                        <a:pos x="174" y="0"/>
                      </a:cxn>
                      <a:cxn ang="0">
                        <a:pos x="221" y="7"/>
                      </a:cxn>
                      <a:cxn ang="0">
                        <a:pos x="269" y="27"/>
                      </a:cxn>
                      <a:cxn ang="0">
                        <a:pos x="320" y="58"/>
                      </a:cxn>
                      <a:cxn ang="0">
                        <a:pos x="370" y="98"/>
                      </a:cxn>
                      <a:cxn ang="0">
                        <a:pos x="425" y="148"/>
                      </a:cxn>
                      <a:cxn ang="0">
                        <a:pos x="481" y="209"/>
                      </a:cxn>
                      <a:cxn ang="0">
                        <a:pos x="546" y="287"/>
                      </a:cxn>
                      <a:cxn ang="0">
                        <a:pos x="594" y="355"/>
                      </a:cxn>
                      <a:cxn ang="0">
                        <a:pos x="617" y="400"/>
                      </a:cxn>
                      <a:cxn ang="0">
                        <a:pos x="627" y="443"/>
                      </a:cxn>
                      <a:cxn ang="0">
                        <a:pos x="627" y="481"/>
                      </a:cxn>
                      <a:cxn ang="0">
                        <a:pos x="592" y="541"/>
                      </a:cxn>
                      <a:cxn ang="0">
                        <a:pos x="524" y="619"/>
                      </a:cxn>
                      <a:cxn ang="0">
                        <a:pos x="436" y="690"/>
                      </a:cxn>
                      <a:cxn ang="0">
                        <a:pos x="325" y="755"/>
                      </a:cxn>
                      <a:cxn ang="0">
                        <a:pos x="247" y="793"/>
                      </a:cxn>
                      <a:cxn ang="0">
                        <a:pos x="224" y="798"/>
                      </a:cxn>
                      <a:cxn ang="0">
                        <a:pos x="204" y="798"/>
                      </a:cxn>
                      <a:cxn ang="0">
                        <a:pos x="184" y="790"/>
                      </a:cxn>
                      <a:cxn ang="0">
                        <a:pos x="158" y="773"/>
                      </a:cxn>
                      <a:cxn ang="0">
                        <a:pos x="128" y="735"/>
                      </a:cxn>
                      <a:cxn ang="0">
                        <a:pos x="103" y="685"/>
                      </a:cxn>
                      <a:cxn ang="0">
                        <a:pos x="80" y="624"/>
                      </a:cxn>
                      <a:cxn ang="0">
                        <a:pos x="50" y="526"/>
                      </a:cxn>
                      <a:cxn ang="0">
                        <a:pos x="25" y="435"/>
                      </a:cxn>
                      <a:cxn ang="0">
                        <a:pos x="7" y="327"/>
                      </a:cxn>
                      <a:cxn ang="0">
                        <a:pos x="0" y="221"/>
                      </a:cxn>
                      <a:cxn ang="0">
                        <a:pos x="2" y="148"/>
                      </a:cxn>
                      <a:cxn ang="0">
                        <a:pos x="17" y="88"/>
                      </a:cxn>
                      <a:cxn ang="0">
                        <a:pos x="35" y="50"/>
                      </a:cxn>
                      <a:cxn ang="0">
                        <a:pos x="53" y="32"/>
                      </a:cxn>
                    </a:cxnLst>
                    <a:rect l="0" t="0" r="r" b="b"/>
                    <a:pathLst>
                      <a:path w="630" h="798">
                        <a:moveTo>
                          <a:pt x="63" y="25"/>
                        </a:moveTo>
                        <a:lnTo>
                          <a:pt x="85" y="15"/>
                        </a:lnTo>
                        <a:lnTo>
                          <a:pt x="108" y="7"/>
                        </a:lnTo>
                        <a:lnTo>
                          <a:pt x="131" y="2"/>
                        </a:lnTo>
                        <a:lnTo>
                          <a:pt x="151" y="0"/>
                        </a:lnTo>
                        <a:lnTo>
                          <a:pt x="174" y="0"/>
                        </a:lnTo>
                        <a:lnTo>
                          <a:pt x="199" y="2"/>
                        </a:lnTo>
                        <a:lnTo>
                          <a:pt x="221" y="7"/>
                        </a:lnTo>
                        <a:lnTo>
                          <a:pt x="244" y="17"/>
                        </a:lnTo>
                        <a:lnTo>
                          <a:pt x="269" y="27"/>
                        </a:lnTo>
                        <a:lnTo>
                          <a:pt x="294" y="42"/>
                        </a:lnTo>
                        <a:lnTo>
                          <a:pt x="320" y="58"/>
                        </a:lnTo>
                        <a:lnTo>
                          <a:pt x="345" y="78"/>
                        </a:lnTo>
                        <a:lnTo>
                          <a:pt x="370" y="98"/>
                        </a:lnTo>
                        <a:lnTo>
                          <a:pt x="398" y="123"/>
                        </a:lnTo>
                        <a:lnTo>
                          <a:pt x="425" y="148"/>
                        </a:lnTo>
                        <a:lnTo>
                          <a:pt x="453" y="178"/>
                        </a:lnTo>
                        <a:lnTo>
                          <a:pt x="481" y="209"/>
                        </a:lnTo>
                        <a:lnTo>
                          <a:pt x="514" y="244"/>
                        </a:lnTo>
                        <a:lnTo>
                          <a:pt x="546" y="287"/>
                        </a:lnTo>
                        <a:lnTo>
                          <a:pt x="579" y="332"/>
                        </a:lnTo>
                        <a:lnTo>
                          <a:pt x="594" y="355"/>
                        </a:lnTo>
                        <a:lnTo>
                          <a:pt x="604" y="377"/>
                        </a:lnTo>
                        <a:lnTo>
                          <a:pt x="617" y="400"/>
                        </a:lnTo>
                        <a:lnTo>
                          <a:pt x="624" y="420"/>
                        </a:lnTo>
                        <a:lnTo>
                          <a:pt x="627" y="443"/>
                        </a:lnTo>
                        <a:lnTo>
                          <a:pt x="630" y="463"/>
                        </a:lnTo>
                        <a:lnTo>
                          <a:pt x="627" y="481"/>
                        </a:lnTo>
                        <a:lnTo>
                          <a:pt x="619" y="498"/>
                        </a:lnTo>
                        <a:lnTo>
                          <a:pt x="592" y="541"/>
                        </a:lnTo>
                        <a:lnTo>
                          <a:pt x="559" y="581"/>
                        </a:lnTo>
                        <a:lnTo>
                          <a:pt x="524" y="619"/>
                        </a:lnTo>
                        <a:lnTo>
                          <a:pt x="481" y="654"/>
                        </a:lnTo>
                        <a:lnTo>
                          <a:pt x="436" y="690"/>
                        </a:lnTo>
                        <a:lnTo>
                          <a:pt x="383" y="722"/>
                        </a:lnTo>
                        <a:lnTo>
                          <a:pt x="325" y="755"/>
                        </a:lnTo>
                        <a:lnTo>
                          <a:pt x="259" y="788"/>
                        </a:lnTo>
                        <a:lnTo>
                          <a:pt x="247" y="793"/>
                        </a:lnTo>
                        <a:lnTo>
                          <a:pt x="234" y="795"/>
                        </a:lnTo>
                        <a:lnTo>
                          <a:pt x="224" y="798"/>
                        </a:lnTo>
                        <a:lnTo>
                          <a:pt x="214" y="798"/>
                        </a:lnTo>
                        <a:lnTo>
                          <a:pt x="204" y="798"/>
                        </a:lnTo>
                        <a:lnTo>
                          <a:pt x="194" y="795"/>
                        </a:lnTo>
                        <a:lnTo>
                          <a:pt x="184" y="790"/>
                        </a:lnTo>
                        <a:lnTo>
                          <a:pt x="176" y="785"/>
                        </a:lnTo>
                        <a:lnTo>
                          <a:pt x="158" y="773"/>
                        </a:lnTo>
                        <a:lnTo>
                          <a:pt x="143" y="758"/>
                        </a:lnTo>
                        <a:lnTo>
                          <a:pt x="128" y="735"/>
                        </a:lnTo>
                        <a:lnTo>
                          <a:pt x="113" y="712"/>
                        </a:lnTo>
                        <a:lnTo>
                          <a:pt x="103" y="685"/>
                        </a:lnTo>
                        <a:lnTo>
                          <a:pt x="90" y="657"/>
                        </a:lnTo>
                        <a:lnTo>
                          <a:pt x="80" y="624"/>
                        </a:lnTo>
                        <a:lnTo>
                          <a:pt x="68" y="591"/>
                        </a:lnTo>
                        <a:lnTo>
                          <a:pt x="50" y="526"/>
                        </a:lnTo>
                        <a:lnTo>
                          <a:pt x="30" y="458"/>
                        </a:lnTo>
                        <a:lnTo>
                          <a:pt x="25" y="435"/>
                        </a:lnTo>
                        <a:lnTo>
                          <a:pt x="15" y="387"/>
                        </a:lnTo>
                        <a:lnTo>
                          <a:pt x="7" y="327"/>
                        </a:lnTo>
                        <a:lnTo>
                          <a:pt x="0" y="256"/>
                        </a:lnTo>
                        <a:lnTo>
                          <a:pt x="0" y="221"/>
                        </a:lnTo>
                        <a:lnTo>
                          <a:pt x="0" y="183"/>
                        </a:lnTo>
                        <a:lnTo>
                          <a:pt x="2" y="148"/>
                        </a:lnTo>
                        <a:lnTo>
                          <a:pt x="10" y="115"/>
                        </a:lnTo>
                        <a:lnTo>
                          <a:pt x="17" y="88"/>
                        </a:lnTo>
                        <a:lnTo>
                          <a:pt x="30" y="60"/>
                        </a:lnTo>
                        <a:lnTo>
                          <a:pt x="35" y="50"/>
                        </a:lnTo>
                        <a:lnTo>
                          <a:pt x="45" y="40"/>
                        </a:lnTo>
                        <a:lnTo>
                          <a:pt x="53" y="32"/>
                        </a:lnTo>
                        <a:lnTo>
                          <a:pt x="63" y="25"/>
                        </a:lnTo>
                      </a:path>
                    </a:pathLst>
                  </a:custGeom>
                  <a:grpFill/>
                  <a:ln w="19050">
                    <a:solidFill>
                      <a:schemeClr val="tx2"/>
                    </a:solidFill>
                    <a:prstDash val="solid"/>
                    <a:round/>
                    <a:headEnd/>
                    <a:tailEnd/>
                  </a:ln>
                </p:spPr>
                <p:txBody>
                  <a:bodyPr/>
                  <a:lstStyle/>
                  <a:p>
                    <a:endParaRPr lang="el-GR"/>
                  </a:p>
                </p:txBody>
              </p:sp>
              <p:sp>
                <p:nvSpPr>
                  <p:cNvPr id="373" name="Freeform 37"/>
                  <p:cNvSpPr>
                    <a:spLocks/>
                  </p:cNvSpPr>
                  <p:nvPr/>
                </p:nvSpPr>
                <p:spPr bwMode="auto">
                  <a:xfrm>
                    <a:off x="3572" y="3536"/>
                    <a:ext cx="330" cy="249"/>
                  </a:xfrm>
                  <a:custGeom>
                    <a:avLst/>
                    <a:gdLst/>
                    <a:ahLst/>
                    <a:cxnLst>
                      <a:cxn ang="0">
                        <a:pos x="330" y="0"/>
                      </a:cxn>
                      <a:cxn ang="0">
                        <a:pos x="320" y="27"/>
                      </a:cxn>
                      <a:cxn ang="0">
                        <a:pos x="302" y="55"/>
                      </a:cxn>
                      <a:cxn ang="0">
                        <a:pos x="282" y="83"/>
                      </a:cxn>
                      <a:cxn ang="0">
                        <a:pos x="257" y="105"/>
                      </a:cxn>
                      <a:cxn ang="0">
                        <a:pos x="231" y="131"/>
                      </a:cxn>
                      <a:cxn ang="0">
                        <a:pos x="204" y="151"/>
                      </a:cxn>
                      <a:cxn ang="0">
                        <a:pos x="176" y="171"/>
                      </a:cxn>
                      <a:cxn ang="0">
                        <a:pos x="146" y="189"/>
                      </a:cxn>
                      <a:cxn ang="0">
                        <a:pos x="90" y="219"/>
                      </a:cxn>
                      <a:cxn ang="0">
                        <a:pos x="45" y="239"/>
                      </a:cxn>
                      <a:cxn ang="0">
                        <a:pos x="27" y="246"/>
                      </a:cxn>
                      <a:cxn ang="0">
                        <a:pos x="12" y="249"/>
                      </a:cxn>
                      <a:cxn ang="0">
                        <a:pos x="2" y="249"/>
                      </a:cxn>
                      <a:cxn ang="0">
                        <a:pos x="0" y="246"/>
                      </a:cxn>
                    </a:cxnLst>
                    <a:rect l="0" t="0" r="r" b="b"/>
                    <a:pathLst>
                      <a:path w="330" h="249">
                        <a:moveTo>
                          <a:pt x="330" y="0"/>
                        </a:moveTo>
                        <a:lnTo>
                          <a:pt x="320" y="27"/>
                        </a:lnTo>
                        <a:lnTo>
                          <a:pt x="302" y="55"/>
                        </a:lnTo>
                        <a:lnTo>
                          <a:pt x="282" y="83"/>
                        </a:lnTo>
                        <a:lnTo>
                          <a:pt x="257" y="105"/>
                        </a:lnTo>
                        <a:lnTo>
                          <a:pt x="231" y="131"/>
                        </a:lnTo>
                        <a:lnTo>
                          <a:pt x="204" y="151"/>
                        </a:lnTo>
                        <a:lnTo>
                          <a:pt x="176" y="171"/>
                        </a:lnTo>
                        <a:lnTo>
                          <a:pt x="146" y="189"/>
                        </a:lnTo>
                        <a:lnTo>
                          <a:pt x="90" y="219"/>
                        </a:lnTo>
                        <a:lnTo>
                          <a:pt x="45" y="239"/>
                        </a:lnTo>
                        <a:lnTo>
                          <a:pt x="27" y="246"/>
                        </a:lnTo>
                        <a:lnTo>
                          <a:pt x="12" y="249"/>
                        </a:lnTo>
                        <a:lnTo>
                          <a:pt x="2" y="249"/>
                        </a:lnTo>
                        <a:lnTo>
                          <a:pt x="0" y="246"/>
                        </a:lnTo>
                      </a:path>
                    </a:pathLst>
                  </a:custGeom>
                  <a:grpFill/>
                  <a:ln w="19050">
                    <a:solidFill>
                      <a:schemeClr val="tx2"/>
                    </a:solidFill>
                    <a:prstDash val="solid"/>
                    <a:round/>
                    <a:headEnd/>
                    <a:tailEnd/>
                  </a:ln>
                </p:spPr>
                <p:txBody>
                  <a:bodyPr/>
                  <a:lstStyle/>
                  <a:p>
                    <a:endParaRPr lang="el-GR"/>
                  </a:p>
                </p:txBody>
              </p:sp>
            </p:grpSp>
            <p:grpSp>
              <p:nvGrpSpPr>
                <p:cNvPr id="26" name="Group 38"/>
                <p:cNvGrpSpPr>
                  <a:grpSpLocks/>
                </p:cNvGrpSpPr>
                <p:nvPr/>
              </p:nvGrpSpPr>
              <p:grpSpPr bwMode="auto">
                <a:xfrm rot="21540000" flipV="1">
                  <a:off x="4605098" y="898409"/>
                  <a:ext cx="255185" cy="371918"/>
                  <a:chOff x="2939" y="3251"/>
                  <a:chExt cx="547" cy="798"/>
                </a:xfrm>
                <a:solidFill>
                  <a:srgbClr val="FFFFCC"/>
                </a:solidFill>
              </p:grpSpPr>
              <p:sp>
                <p:nvSpPr>
                  <p:cNvPr id="370" name="Freeform 39"/>
                  <p:cNvSpPr>
                    <a:spLocks/>
                  </p:cNvSpPr>
                  <p:nvPr/>
                </p:nvSpPr>
                <p:spPr bwMode="auto">
                  <a:xfrm>
                    <a:off x="2939" y="3251"/>
                    <a:ext cx="547" cy="798"/>
                  </a:xfrm>
                  <a:custGeom>
                    <a:avLst/>
                    <a:gdLst/>
                    <a:ahLst/>
                    <a:cxnLst>
                      <a:cxn ang="0">
                        <a:pos x="174" y="0"/>
                      </a:cxn>
                      <a:cxn ang="0">
                        <a:pos x="197" y="0"/>
                      </a:cxn>
                      <a:cxn ang="0">
                        <a:pos x="222" y="3"/>
                      </a:cxn>
                      <a:cxn ang="0">
                        <a:pos x="242" y="10"/>
                      </a:cxn>
                      <a:cxn ang="0">
                        <a:pos x="265" y="20"/>
                      </a:cxn>
                      <a:cxn ang="0">
                        <a:pos x="285" y="35"/>
                      </a:cxn>
                      <a:cxn ang="0">
                        <a:pos x="303" y="53"/>
                      </a:cxn>
                      <a:cxn ang="0">
                        <a:pos x="323" y="71"/>
                      </a:cxn>
                      <a:cxn ang="0">
                        <a:pos x="341" y="93"/>
                      </a:cxn>
                      <a:cxn ang="0">
                        <a:pos x="358" y="118"/>
                      </a:cxn>
                      <a:cxn ang="0">
                        <a:pos x="376" y="146"/>
                      </a:cxn>
                      <a:cxn ang="0">
                        <a:pos x="393" y="176"/>
                      </a:cxn>
                      <a:cxn ang="0">
                        <a:pos x="409" y="209"/>
                      </a:cxn>
                      <a:cxn ang="0">
                        <a:pos x="444" y="277"/>
                      </a:cxn>
                      <a:cxn ang="0">
                        <a:pos x="479" y="353"/>
                      </a:cxn>
                      <a:cxn ang="0">
                        <a:pos x="494" y="393"/>
                      </a:cxn>
                      <a:cxn ang="0">
                        <a:pos x="512" y="438"/>
                      </a:cxn>
                      <a:cxn ang="0">
                        <a:pos x="527" y="491"/>
                      </a:cxn>
                      <a:cxn ang="0">
                        <a:pos x="540" y="544"/>
                      </a:cxn>
                      <a:cxn ang="0">
                        <a:pos x="545" y="572"/>
                      </a:cxn>
                      <a:cxn ang="0">
                        <a:pos x="547" y="599"/>
                      </a:cxn>
                      <a:cxn ang="0">
                        <a:pos x="547" y="622"/>
                      </a:cxn>
                      <a:cxn ang="0">
                        <a:pos x="545" y="647"/>
                      </a:cxn>
                      <a:cxn ang="0">
                        <a:pos x="542" y="667"/>
                      </a:cxn>
                      <a:cxn ang="0">
                        <a:pos x="534" y="685"/>
                      </a:cxn>
                      <a:cxn ang="0">
                        <a:pos x="524" y="703"/>
                      </a:cxn>
                      <a:cxn ang="0">
                        <a:pos x="512" y="713"/>
                      </a:cxn>
                      <a:cxn ang="0">
                        <a:pos x="469" y="740"/>
                      </a:cxn>
                      <a:cxn ang="0">
                        <a:pos x="429" y="761"/>
                      </a:cxn>
                      <a:cxn ang="0">
                        <a:pos x="388" y="776"/>
                      </a:cxn>
                      <a:cxn ang="0">
                        <a:pos x="346" y="786"/>
                      </a:cxn>
                      <a:cxn ang="0">
                        <a:pos x="298" y="793"/>
                      </a:cxn>
                      <a:cxn ang="0">
                        <a:pos x="242" y="796"/>
                      </a:cxn>
                      <a:cxn ang="0">
                        <a:pos x="182" y="798"/>
                      </a:cxn>
                      <a:cxn ang="0">
                        <a:pos x="111" y="798"/>
                      </a:cxn>
                      <a:cxn ang="0">
                        <a:pos x="86" y="796"/>
                      </a:cxn>
                      <a:cxn ang="0">
                        <a:pos x="66" y="791"/>
                      </a:cxn>
                      <a:cxn ang="0">
                        <a:pos x="48" y="783"/>
                      </a:cxn>
                      <a:cxn ang="0">
                        <a:pos x="36" y="773"/>
                      </a:cxn>
                      <a:cxn ang="0">
                        <a:pos x="23" y="758"/>
                      </a:cxn>
                      <a:cxn ang="0">
                        <a:pos x="16" y="743"/>
                      </a:cxn>
                      <a:cxn ang="0">
                        <a:pos x="8" y="723"/>
                      </a:cxn>
                      <a:cxn ang="0">
                        <a:pos x="5" y="703"/>
                      </a:cxn>
                      <a:cxn ang="0">
                        <a:pos x="0" y="652"/>
                      </a:cxn>
                      <a:cxn ang="0">
                        <a:pos x="0" y="594"/>
                      </a:cxn>
                      <a:cxn ang="0">
                        <a:pos x="3" y="531"/>
                      </a:cxn>
                      <a:cxn ang="0">
                        <a:pos x="3" y="461"/>
                      </a:cxn>
                      <a:cxn ang="0">
                        <a:pos x="3" y="436"/>
                      </a:cxn>
                      <a:cxn ang="0">
                        <a:pos x="11" y="380"/>
                      </a:cxn>
                      <a:cxn ang="0">
                        <a:pos x="21" y="307"/>
                      </a:cxn>
                      <a:cxn ang="0">
                        <a:pos x="38" y="224"/>
                      </a:cxn>
                      <a:cxn ang="0">
                        <a:pos x="48" y="184"/>
                      </a:cxn>
                      <a:cxn ang="0">
                        <a:pos x="61" y="144"/>
                      </a:cxn>
                      <a:cxn ang="0">
                        <a:pos x="76" y="106"/>
                      </a:cxn>
                      <a:cxn ang="0">
                        <a:pos x="91" y="73"/>
                      </a:cxn>
                      <a:cxn ang="0">
                        <a:pos x="99" y="58"/>
                      </a:cxn>
                      <a:cxn ang="0">
                        <a:pos x="109" y="43"/>
                      </a:cxn>
                      <a:cxn ang="0">
                        <a:pos x="119" y="33"/>
                      </a:cxn>
                      <a:cxn ang="0">
                        <a:pos x="129" y="20"/>
                      </a:cxn>
                      <a:cxn ang="0">
                        <a:pos x="139" y="13"/>
                      </a:cxn>
                      <a:cxn ang="0">
                        <a:pos x="149" y="5"/>
                      </a:cxn>
                      <a:cxn ang="0">
                        <a:pos x="162" y="3"/>
                      </a:cxn>
                      <a:cxn ang="0">
                        <a:pos x="174" y="0"/>
                      </a:cxn>
                    </a:cxnLst>
                    <a:rect l="0" t="0" r="r" b="b"/>
                    <a:pathLst>
                      <a:path w="547" h="798">
                        <a:moveTo>
                          <a:pt x="174" y="0"/>
                        </a:moveTo>
                        <a:lnTo>
                          <a:pt x="197" y="0"/>
                        </a:lnTo>
                        <a:lnTo>
                          <a:pt x="222" y="3"/>
                        </a:lnTo>
                        <a:lnTo>
                          <a:pt x="242" y="10"/>
                        </a:lnTo>
                        <a:lnTo>
                          <a:pt x="265" y="20"/>
                        </a:lnTo>
                        <a:lnTo>
                          <a:pt x="285" y="35"/>
                        </a:lnTo>
                        <a:lnTo>
                          <a:pt x="303" y="53"/>
                        </a:lnTo>
                        <a:lnTo>
                          <a:pt x="323" y="71"/>
                        </a:lnTo>
                        <a:lnTo>
                          <a:pt x="341" y="93"/>
                        </a:lnTo>
                        <a:lnTo>
                          <a:pt x="358" y="118"/>
                        </a:lnTo>
                        <a:lnTo>
                          <a:pt x="376" y="146"/>
                        </a:lnTo>
                        <a:lnTo>
                          <a:pt x="393" y="176"/>
                        </a:lnTo>
                        <a:lnTo>
                          <a:pt x="409" y="209"/>
                        </a:lnTo>
                        <a:lnTo>
                          <a:pt x="444" y="277"/>
                        </a:lnTo>
                        <a:lnTo>
                          <a:pt x="479" y="353"/>
                        </a:lnTo>
                        <a:lnTo>
                          <a:pt x="494" y="393"/>
                        </a:lnTo>
                        <a:lnTo>
                          <a:pt x="512" y="438"/>
                        </a:lnTo>
                        <a:lnTo>
                          <a:pt x="527" y="491"/>
                        </a:lnTo>
                        <a:lnTo>
                          <a:pt x="540" y="544"/>
                        </a:lnTo>
                        <a:lnTo>
                          <a:pt x="545" y="572"/>
                        </a:lnTo>
                        <a:lnTo>
                          <a:pt x="547" y="599"/>
                        </a:lnTo>
                        <a:lnTo>
                          <a:pt x="547" y="622"/>
                        </a:lnTo>
                        <a:lnTo>
                          <a:pt x="545" y="647"/>
                        </a:lnTo>
                        <a:lnTo>
                          <a:pt x="542" y="667"/>
                        </a:lnTo>
                        <a:lnTo>
                          <a:pt x="534" y="685"/>
                        </a:lnTo>
                        <a:lnTo>
                          <a:pt x="524" y="703"/>
                        </a:lnTo>
                        <a:lnTo>
                          <a:pt x="512" y="713"/>
                        </a:lnTo>
                        <a:lnTo>
                          <a:pt x="469" y="740"/>
                        </a:lnTo>
                        <a:lnTo>
                          <a:pt x="429" y="761"/>
                        </a:lnTo>
                        <a:lnTo>
                          <a:pt x="388" y="776"/>
                        </a:lnTo>
                        <a:lnTo>
                          <a:pt x="346" y="786"/>
                        </a:lnTo>
                        <a:lnTo>
                          <a:pt x="298" y="793"/>
                        </a:lnTo>
                        <a:lnTo>
                          <a:pt x="242" y="796"/>
                        </a:lnTo>
                        <a:lnTo>
                          <a:pt x="182" y="798"/>
                        </a:lnTo>
                        <a:lnTo>
                          <a:pt x="111" y="798"/>
                        </a:lnTo>
                        <a:lnTo>
                          <a:pt x="86" y="796"/>
                        </a:lnTo>
                        <a:lnTo>
                          <a:pt x="66" y="791"/>
                        </a:lnTo>
                        <a:lnTo>
                          <a:pt x="48" y="783"/>
                        </a:lnTo>
                        <a:lnTo>
                          <a:pt x="36" y="773"/>
                        </a:lnTo>
                        <a:lnTo>
                          <a:pt x="23" y="758"/>
                        </a:lnTo>
                        <a:lnTo>
                          <a:pt x="16" y="743"/>
                        </a:lnTo>
                        <a:lnTo>
                          <a:pt x="8" y="723"/>
                        </a:lnTo>
                        <a:lnTo>
                          <a:pt x="5" y="703"/>
                        </a:lnTo>
                        <a:lnTo>
                          <a:pt x="0" y="652"/>
                        </a:lnTo>
                        <a:lnTo>
                          <a:pt x="0" y="594"/>
                        </a:lnTo>
                        <a:lnTo>
                          <a:pt x="3" y="531"/>
                        </a:lnTo>
                        <a:lnTo>
                          <a:pt x="3" y="461"/>
                        </a:lnTo>
                        <a:lnTo>
                          <a:pt x="3" y="436"/>
                        </a:lnTo>
                        <a:lnTo>
                          <a:pt x="11" y="380"/>
                        </a:lnTo>
                        <a:lnTo>
                          <a:pt x="21" y="307"/>
                        </a:lnTo>
                        <a:lnTo>
                          <a:pt x="38" y="224"/>
                        </a:lnTo>
                        <a:lnTo>
                          <a:pt x="48" y="184"/>
                        </a:lnTo>
                        <a:lnTo>
                          <a:pt x="61" y="144"/>
                        </a:lnTo>
                        <a:lnTo>
                          <a:pt x="76" y="106"/>
                        </a:lnTo>
                        <a:lnTo>
                          <a:pt x="91" y="73"/>
                        </a:lnTo>
                        <a:lnTo>
                          <a:pt x="99" y="58"/>
                        </a:lnTo>
                        <a:lnTo>
                          <a:pt x="109" y="43"/>
                        </a:lnTo>
                        <a:lnTo>
                          <a:pt x="119" y="33"/>
                        </a:lnTo>
                        <a:lnTo>
                          <a:pt x="129" y="20"/>
                        </a:lnTo>
                        <a:lnTo>
                          <a:pt x="139" y="13"/>
                        </a:lnTo>
                        <a:lnTo>
                          <a:pt x="149" y="5"/>
                        </a:lnTo>
                        <a:lnTo>
                          <a:pt x="162" y="3"/>
                        </a:lnTo>
                        <a:lnTo>
                          <a:pt x="174" y="0"/>
                        </a:lnTo>
                      </a:path>
                    </a:pathLst>
                  </a:custGeom>
                  <a:grpFill/>
                  <a:ln w="19050">
                    <a:solidFill>
                      <a:schemeClr val="tx2"/>
                    </a:solidFill>
                    <a:prstDash val="solid"/>
                    <a:round/>
                    <a:headEnd/>
                    <a:tailEnd/>
                  </a:ln>
                </p:spPr>
                <p:txBody>
                  <a:bodyPr/>
                  <a:lstStyle/>
                  <a:p>
                    <a:endParaRPr lang="el-GR"/>
                  </a:p>
                </p:txBody>
              </p:sp>
              <p:sp>
                <p:nvSpPr>
                  <p:cNvPr id="371" name="Freeform 40"/>
                  <p:cNvSpPr>
                    <a:spLocks/>
                  </p:cNvSpPr>
                  <p:nvPr/>
                </p:nvSpPr>
                <p:spPr bwMode="auto">
                  <a:xfrm>
                    <a:off x="2997" y="3886"/>
                    <a:ext cx="411" cy="70"/>
                  </a:xfrm>
                  <a:custGeom>
                    <a:avLst/>
                    <a:gdLst/>
                    <a:ahLst/>
                    <a:cxnLst>
                      <a:cxn ang="0">
                        <a:pos x="411" y="0"/>
                      </a:cxn>
                      <a:cxn ang="0">
                        <a:pos x="386" y="15"/>
                      </a:cxn>
                      <a:cxn ang="0">
                        <a:pos x="356" y="27"/>
                      </a:cxn>
                      <a:cxn ang="0">
                        <a:pos x="325" y="37"/>
                      </a:cxn>
                      <a:cxn ang="0">
                        <a:pos x="293" y="45"/>
                      </a:cxn>
                      <a:cxn ang="0">
                        <a:pos x="257" y="53"/>
                      </a:cxn>
                      <a:cxn ang="0">
                        <a:pos x="222" y="60"/>
                      </a:cxn>
                      <a:cxn ang="0">
                        <a:pos x="187" y="65"/>
                      </a:cxn>
                      <a:cxn ang="0">
                        <a:pos x="154" y="68"/>
                      </a:cxn>
                      <a:cxn ang="0">
                        <a:pos x="91" y="70"/>
                      </a:cxn>
                      <a:cxn ang="0">
                        <a:pos x="41" y="68"/>
                      </a:cxn>
                      <a:cxn ang="0">
                        <a:pos x="23" y="68"/>
                      </a:cxn>
                      <a:cxn ang="0">
                        <a:pos x="8" y="63"/>
                      </a:cxn>
                      <a:cxn ang="0">
                        <a:pos x="0" y="60"/>
                      </a:cxn>
                      <a:cxn ang="0">
                        <a:pos x="0" y="55"/>
                      </a:cxn>
                    </a:cxnLst>
                    <a:rect l="0" t="0" r="r" b="b"/>
                    <a:pathLst>
                      <a:path w="411" h="70">
                        <a:moveTo>
                          <a:pt x="411" y="0"/>
                        </a:moveTo>
                        <a:lnTo>
                          <a:pt x="386" y="15"/>
                        </a:lnTo>
                        <a:lnTo>
                          <a:pt x="356" y="27"/>
                        </a:lnTo>
                        <a:lnTo>
                          <a:pt x="325" y="37"/>
                        </a:lnTo>
                        <a:lnTo>
                          <a:pt x="293" y="45"/>
                        </a:lnTo>
                        <a:lnTo>
                          <a:pt x="257" y="53"/>
                        </a:lnTo>
                        <a:lnTo>
                          <a:pt x="222" y="60"/>
                        </a:lnTo>
                        <a:lnTo>
                          <a:pt x="187" y="65"/>
                        </a:lnTo>
                        <a:lnTo>
                          <a:pt x="154" y="68"/>
                        </a:lnTo>
                        <a:lnTo>
                          <a:pt x="91" y="70"/>
                        </a:lnTo>
                        <a:lnTo>
                          <a:pt x="41" y="68"/>
                        </a:lnTo>
                        <a:lnTo>
                          <a:pt x="23" y="68"/>
                        </a:lnTo>
                        <a:lnTo>
                          <a:pt x="8" y="63"/>
                        </a:lnTo>
                        <a:lnTo>
                          <a:pt x="0" y="60"/>
                        </a:lnTo>
                        <a:lnTo>
                          <a:pt x="0" y="55"/>
                        </a:lnTo>
                      </a:path>
                    </a:pathLst>
                  </a:custGeom>
                  <a:grpFill/>
                  <a:ln w="19050">
                    <a:solidFill>
                      <a:schemeClr val="tx2"/>
                    </a:solidFill>
                    <a:prstDash val="solid"/>
                    <a:round/>
                    <a:headEnd/>
                    <a:tailEnd/>
                  </a:ln>
                </p:spPr>
                <p:txBody>
                  <a:bodyPr/>
                  <a:lstStyle/>
                  <a:p>
                    <a:endParaRPr lang="el-GR"/>
                  </a:p>
                </p:txBody>
              </p:sp>
            </p:grpSp>
            <p:grpSp>
              <p:nvGrpSpPr>
                <p:cNvPr id="27" name="Group 41"/>
                <p:cNvGrpSpPr>
                  <a:grpSpLocks/>
                </p:cNvGrpSpPr>
                <p:nvPr/>
              </p:nvGrpSpPr>
              <p:grpSpPr bwMode="auto">
                <a:xfrm rot="21540000" flipV="1">
                  <a:off x="4347238" y="907614"/>
                  <a:ext cx="260614" cy="362416"/>
                  <a:chOff x="2385" y="3261"/>
                  <a:chExt cx="559" cy="778"/>
                </a:xfrm>
                <a:solidFill>
                  <a:srgbClr val="FFFFCC"/>
                </a:solidFill>
              </p:grpSpPr>
              <p:sp>
                <p:nvSpPr>
                  <p:cNvPr id="368" name="Freeform 42"/>
                  <p:cNvSpPr>
                    <a:spLocks/>
                  </p:cNvSpPr>
                  <p:nvPr/>
                </p:nvSpPr>
                <p:spPr bwMode="auto">
                  <a:xfrm>
                    <a:off x="2385" y="3261"/>
                    <a:ext cx="559" cy="778"/>
                  </a:xfrm>
                  <a:custGeom>
                    <a:avLst/>
                    <a:gdLst/>
                    <a:ahLst/>
                    <a:cxnLst>
                      <a:cxn ang="0">
                        <a:pos x="290" y="3"/>
                      </a:cxn>
                      <a:cxn ang="0">
                        <a:pos x="333" y="15"/>
                      </a:cxn>
                      <a:cxn ang="0">
                        <a:pos x="371" y="40"/>
                      </a:cxn>
                      <a:cxn ang="0">
                        <a:pos x="403" y="76"/>
                      </a:cxn>
                      <a:cxn ang="0">
                        <a:pos x="431" y="124"/>
                      </a:cxn>
                      <a:cxn ang="0">
                        <a:pos x="456" y="179"/>
                      </a:cxn>
                      <a:cxn ang="0">
                        <a:pos x="489" y="280"/>
                      </a:cxn>
                      <a:cxn ang="0">
                        <a:pos x="529" y="446"/>
                      </a:cxn>
                      <a:cxn ang="0">
                        <a:pos x="557" y="589"/>
                      </a:cxn>
                      <a:cxn ang="0">
                        <a:pos x="559" y="642"/>
                      </a:cxn>
                      <a:cxn ang="0">
                        <a:pos x="554" y="688"/>
                      </a:cxn>
                      <a:cxn ang="0">
                        <a:pos x="542" y="715"/>
                      </a:cxn>
                      <a:cxn ang="0">
                        <a:pos x="529" y="728"/>
                      </a:cxn>
                      <a:cxn ang="0">
                        <a:pos x="499" y="743"/>
                      </a:cxn>
                      <a:cxn ang="0">
                        <a:pos x="454" y="761"/>
                      </a:cxn>
                      <a:cxn ang="0">
                        <a:pos x="408" y="771"/>
                      </a:cxn>
                      <a:cxn ang="0">
                        <a:pos x="360" y="776"/>
                      </a:cxn>
                      <a:cxn ang="0">
                        <a:pos x="282" y="776"/>
                      </a:cxn>
                      <a:cxn ang="0">
                        <a:pos x="159" y="768"/>
                      </a:cxn>
                      <a:cxn ang="0">
                        <a:pos x="68" y="761"/>
                      </a:cxn>
                      <a:cxn ang="0">
                        <a:pos x="38" y="743"/>
                      </a:cxn>
                      <a:cxn ang="0">
                        <a:pos x="18" y="710"/>
                      </a:cxn>
                      <a:cxn ang="0">
                        <a:pos x="5" y="668"/>
                      </a:cxn>
                      <a:cxn ang="0">
                        <a:pos x="0" y="615"/>
                      </a:cxn>
                      <a:cxn ang="0">
                        <a:pos x="3" y="554"/>
                      </a:cxn>
                      <a:cxn ang="0">
                        <a:pos x="18" y="456"/>
                      </a:cxn>
                      <a:cxn ang="0">
                        <a:pos x="41" y="365"/>
                      </a:cxn>
                      <a:cxn ang="0">
                        <a:pos x="76" y="255"/>
                      </a:cxn>
                      <a:cxn ang="0">
                        <a:pos x="119" y="149"/>
                      </a:cxn>
                      <a:cxn ang="0">
                        <a:pos x="154" y="86"/>
                      </a:cxn>
                      <a:cxn ang="0">
                        <a:pos x="197" y="33"/>
                      </a:cxn>
                      <a:cxn ang="0">
                        <a:pos x="229" y="10"/>
                      </a:cxn>
                      <a:cxn ang="0">
                        <a:pos x="255" y="3"/>
                      </a:cxn>
                    </a:cxnLst>
                    <a:rect l="0" t="0" r="r" b="b"/>
                    <a:pathLst>
                      <a:path w="559" h="778">
                        <a:moveTo>
                          <a:pt x="267" y="0"/>
                        </a:moveTo>
                        <a:lnTo>
                          <a:pt x="290" y="3"/>
                        </a:lnTo>
                        <a:lnTo>
                          <a:pt x="313" y="8"/>
                        </a:lnTo>
                        <a:lnTo>
                          <a:pt x="333" y="15"/>
                        </a:lnTo>
                        <a:lnTo>
                          <a:pt x="353" y="28"/>
                        </a:lnTo>
                        <a:lnTo>
                          <a:pt x="371" y="40"/>
                        </a:lnTo>
                        <a:lnTo>
                          <a:pt x="388" y="58"/>
                        </a:lnTo>
                        <a:lnTo>
                          <a:pt x="403" y="76"/>
                        </a:lnTo>
                        <a:lnTo>
                          <a:pt x="418" y="98"/>
                        </a:lnTo>
                        <a:lnTo>
                          <a:pt x="431" y="124"/>
                        </a:lnTo>
                        <a:lnTo>
                          <a:pt x="444" y="149"/>
                        </a:lnTo>
                        <a:lnTo>
                          <a:pt x="456" y="179"/>
                        </a:lnTo>
                        <a:lnTo>
                          <a:pt x="466" y="209"/>
                        </a:lnTo>
                        <a:lnTo>
                          <a:pt x="489" y="280"/>
                        </a:lnTo>
                        <a:lnTo>
                          <a:pt x="507" y="355"/>
                        </a:lnTo>
                        <a:lnTo>
                          <a:pt x="529" y="446"/>
                        </a:lnTo>
                        <a:lnTo>
                          <a:pt x="554" y="562"/>
                        </a:lnTo>
                        <a:lnTo>
                          <a:pt x="557" y="589"/>
                        </a:lnTo>
                        <a:lnTo>
                          <a:pt x="559" y="617"/>
                        </a:lnTo>
                        <a:lnTo>
                          <a:pt x="559" y="642"/>
                        </a:lnTo>
                        <a:lnTo>
                          <a:pt x="557" y="668"/>
                        </a:lnTo>
                        <a:lnTo>
                          <a:pt x="554" y="688"/>
                        </a:lnTo>
                        <a:lnTo>
                          <a:pt x="547" y="705"/>
                        </a:lnTo>
                        <a:lnTo>
                          <a:pt x="542" y="715"/>
                        </a:lnTo>
                        <a:lnTo>
                          <a:pt x="534" y="720"/>
                        </a:lnTo>
                        <a:lnTo>
                          <a:pt x="529" y="728"/>
                        </a:lnTo>
                        <a:lnTo>
                          <a:pt x="522" y="733"/>
                        </a:lnTo>
                        <a:lnTo>
                          <a:pt x="499" y="743"/>
                        </a:lnTo>
                        <a:lnTo>
                          <a:pt x="476" y="753"/>
                        </a:lnTo>
                        <a:lnTo>
                          <a:pt x="454" y="761"/>
                        </a:lnTo>
                        <a:lnTo>
                          <a:pt x="431" y="768"/>
                        </a:lnTo>
                        <a:lnTo>
                          <a:pt x="408" y="771"/>
                        </a:lnTo>
                        <a:lnTo>
                          <a:pt x="386" y="776"/>
                        </a:lnTo>
                        <a:lnTo>
                          <a:pt x="360" y="776"/>
                        </a:lnTo>
                        <a:lnTo>
                          <a:pt x="335" y="778"/>
                        </a:lnTo>
                        <a:lnTo>
                          <a:pt x="282" y="776"/>
                        </a:lnTo>
                        <a:lnTo>
                          <a:pt x="224" y="773"/>
                        </a:lnTo>
                        <a:lnTo>
                          <a:pt x="159" y="768"/>
                        </a:lnTo>
                        <a:lnTo>
                          <a:pt x="88" y="766"/>
                        </a:lnTo>
                        <a:lnTo>
                          <a:pt x="68" y="761"/>
                        </a:lnTo>
                        <a:lnTo>
                          <a:pt x="53" y="756"/>
                        </a:lnTo>
                        <a:lnTo>
                          <a:pt x="38" y="743"/>
                        </a:lnTo>
                        <a:lnTo>
                          <a:pt x="28" y="728"/>
                        </a:lnTo>
                        <a:lnTo>
                          <a:pt x="18" y="710"/>
                        </a:lnTo>
                        <a:lnTo>
                          <a:pt x="10" y="690"/>
                        </a:lnTo>
                        <a:lnTo>
                          <a:pt x="5" y="668"/>
                        </a:lnTo>
                        <a:lnTo>
                          <a:pt x="3" y="642"/>
                        </a:lnTo>
                        <a:lnTo>
                          <a:pt x="0" y="615"/>
                        </a:lnTo>
                        <a:lnTo>
                          <a:pt x="3" y="584"/>
                        </a:lnTo>
                        <a:lnTo>
                          <a:pt x="3" y="554"/>
                        </a:lnTo>
                        <a:lnTo>
                          <a:pt x="8" y="524"/>
                        </a:lnTo>
                        <a:lnTo>
                          <a:pt x="18" y="456"/>
                        </a:lnTo>
                        <a:lnTo>
                          <a:pt x="33" y="391"/>
                        </a:lnTo>
                        <a:lnTo>
                          <a:pt x="41" y="365"/>
                        </a:lnTo>
                        <a:lnTo>
                          <a:pt x="56" y="317"/>
                        </a:lnTo>
                        <a:lnTo>
                          <a:pt x="76" y="255"/>
                        </a:lnTo>
                        <a:lnTo>
                          <a:pt x="104" y="184"/>
                        </a:lnTo>
                        <a:lnTo>
                          <a:pt x="119" y="149"/>
                        </a:lnTo>
                        <a:lnTo>
                          <a:pt x="136" y="116"/>
                        </a:lnTo>
                        <a:lnTo>
                          <a:pt x="154" y="86"/>
                        </a:lnTo>
                        <a:lnTo>
                          <a:pt x="174" y="58"/>
                        </a:lnTo>
                        <a:lnTo>
                          <a:pt x="197" y="33"/>
                        </a:lnTo>
                        <a:lnTo>
                          <a:pt x="219" y="15"/>
                        </a:lnTo>
                        <a:lnTo>
                          <a:pt x="229" y="10"/>
                        </a:lnTo>
                        <a:lnTo>
                          <a:pt x="242" y="5"/>
                        </a:lnTo>
                        <a:lnTo>
                          <a:pt x="255" y="3"/>
                        </a:lnTo>
                        <a:lnTo>
                          <a:pt x="267" y="0"/>
                        </a:lnTo>
                      </a:path>
                    </a:pathLst>
                  </a:custGeom>
                  <a:grpFill/>
                  <a:ln w="19050">
                    <a:solidFill>
                      <a:schemeClr val="tx2"/>
                    </a:solidFill>
                    <a:prstDash val="solid"/>
                    <a:round/>
                    <a:headEnd/>
                    <a:tailEnd/>
                  </a:ln>
                </p:spPr>
                <p:txBody>
                  <a:bodyPr/>
                  <a:lstStyle/>
                  <a:p>
                    <a:endParaRPr lang="el-GR"/>
                  </a:p>
                </p:txBody>
              </p:sp>
              <p:sp>
                <p:nvSpPr>
                  <p:cNvPr id="369" name="Freeform 43"/>
                  <p:cNvSpPr>
                    <a:spLocks/>
                  </p:cNvSpPr>
                  <p:nvPr/>
                </p:nvSpPr>
                <p:spPr bwMode="auto">
                  <a:xfrm>
                    <a:off x="2471" y="3896"/>
                    <a:ext cx="383" cy="45"/>
                  </a:xfrm>
                  <a:custGeom>
                    <a:avLst/>
                    <a:gdLst/>
                    <a:ahLst/>
                    <a:cxnLst>
                      <a:cxn ang="0">
                        <a:pos x="383" y="2"/>
                      </a:cxn>
                      <a:cxn ang="0">
                        <a:pos x="355" y="12"/>
                      </a:cxn>
                      <a:cxn ang="0">
                        <a:pos x="325" y="22"/>
                      </a:cxn>
                      <a:cxn ang="0">
                        <a:pos x="297" y="30"/>
                      </a:cxn>
                      <a:cxn ang="0">
                        <a:pos x="267" y="35"/>
                      </a:cxn>
                      <a:cxn ang="0">
                        <a:pos x="239" y="40"/>
                      </a:cxn>
                      <a:cxn ang="0">
                        <a:pos x="211" y="43"/>
                      </a:cxn>
                      <a:cxn ang="0">
                        <a:pos x="184" y="45"/>
                      </a:cxn>
                      <a:cxn ang="0">
                        <a:pos x="156" y="45"/>
                      </a:cxn>
                      <a:cxn ang="0">
                        <a:pos x="131" y="45"/>
                      </a:cxn>
                      <a:cxn ang="0">
                        <a:pos x="106" y="43"/>
                      </a:cxn>
                      <a:cxn ang="0">
                        <a:pos x="83" y="38"/>
                      </a:cxn>
                      <a:cxn ang="0">
                        <a:pos x="63" y="33"/>
                      </a:cxn>
                      <a:cxn ang="0">
                        <a:pos x="43" y="27"/>
                      </a:cxn>
                      <a:cxn ang="0">
                        <a:pos x="25" y="20"/>
                      </a:cxn>
                      <a:cxn ang="0">
                        <a:pos x="12" y="10"/>
                      </a:cxn>
                      <a:cxn ang="0">
                        <a:pos x="0" y="0"/>
                      </a:cxn>
                    </a:cxnLst>
                    <a:rect l="0" t="0" r="r" b="b"/>
                    <a:pathLst>
                      <a:path w="383" h="45">
                        <a:moveTo>
                          <a:pt x="383" y="2"/>
                        </a:moveTo>
                        <a:lnTo>
                          <a:pt x="355" y="12"/>
                        </a:lnTo>
                        <a:lnTo>
                          <a:pt x="325" y="22"/>
                        </a:lnTo>
                        <a:lnTo>
                          <a:pt x="297" y="30"/>
                        </a:lnTo>
                        <a:lnTo>
                          <a:pt x="267" y="35"/>
                        </a:lnTo>
                        <a:lnTo>
                          <a:pt x="239" y="40"/>
                        </a:lnTo>
                        <a:lnTo>
                          <a:pt x="211" y="43"/>
                        </a:lnTo>
                        <a:lnTo>
                          <a:pt x="184" y="45"/>
                        </a:lnTo>
                        <a:lnTo>
                          <a:pt x="156" y="45"/>
                        </a:lnTo>
                        <a:lnTo>
                          <a:pt x="131" y="45"/>
                        </a:lnTo>
                        <a:lnTo>
                          <a:pt x="106" y="43"/>
                        </a:lnTo>
                        <a:lnTo>
                          <a:pt x="83" y="38"/>
                        </a:lnTo>
                        <a:lnTo>
                          <a:pt x="63" y="33"/>
                        </a:lnTo>
                        <a:lnTo>
                          <a:pt x="43" y="27"/>
                        </a:lnTo>
                        <a:lnTo>
                          <a:pt x="25" y="20"/>
                        </a:lnTo>
                        <a:lnTo>
                          <a:pt x="12" y="10"/>
                        </a:lnTo>
                        <a:lnTo>
                          <a:pt x="0" y="0"/>
                        </a:lnTo>
                      </a:path>
                    </a:pathLst>
                  </a:custGeom>
                  <a:grpFill/>
                  <a:ln w="19050">
                    <a:solidFill>
                      <a:schemeClr val="tx2"/>
                    </a:solidFill>
                    <a:prstDash val="solid"/>
                    <a:round/>
                    <a:headEnd/>
                    <a:tailEnd/>
                  </a:ln>
                </p:spPr>
                <p:txBody>
                  <a:bodyPr/>
                  <a:lstStyle/>
                  <a:p>
                    <a:endParaRPr lang="el-GR"/>
                  </a:p>
                </p:txBody>
              </p:sp>
            </p:grpSp>
            <p:grpSp>
              <p:nvGrpSpPr>
                <p:cNvPr id="28" name="Group 44"/>
                <p:cNvGrpSpPr>
                  <a:grpSpLocks/>
                </p:cNvGrpSpPr>
                <p:nvPr/>
              </p:nvGrpSpPr>
              <p:grpSpPr bwMode="auto">
                <a:xfrm rot="21540000" flipV="1">
                  <a:off x="4075501" y="949306"/>
                  <a:ext cx="289119" cy="361059"/>
                  <a:chOff x="1841" y="3080"/>
                  <a:chExt cx="620" cy="776"/>
                </a:xfrm>
                <a:solidFill>
                  <a:srgbClr val="FFFFCC"/>
                </a:solidFill>
              </p:grpSpPr>
              <p:sp>
                <p:nvSpPr>
                  <p:cNvPr id="366" name="Freeform 45"/>
                  <p:cNvSpPr>
                    <a:spLocks/>
                  </p:cNvSpPr>
                  <p:nvPr/>
                </p:nvSpPr>
                <p:spPr bwMode="auto">
                  <a:xfrm>
                    <a:off x="1841" y="3080"/>
                    <a:ext cx="620" cy="776"/>
                  </a:xfrm>
                  <a:custGeom>
                    <a:avLst/>
                    <a:gdLst/>
                    <a:ahLst/>
                    <a:cxnLst>
                      <a:cxn ang="0">
                        <a:pos x="486" y="18"/>
                      </a:cxn>
                      <a:cxn ang="0">
                        <a:pos x="527" y="45"/>
                      </a:cxn>
                      <a:cxn ang="0">
                        <a:pos x="559" y="80"/>
                      </a:cxn>
                      <a:cxn ang="0">
                        <a:pos x="585" y="123"/>
                      </a:cxn>
                      <a:cxn ang="0">
                        <a:pos x="605" y="176"/>
                      </a:cxn>
                      <a:cxn ang="0">
                        <a:pos x="615" y="234"/>
                      </a:cxn>
                      <a:cxn ang="0">
                        <a:pos x="620" y="302"/>
                      </a:cxn>
                      <a:cxn ang="0">
                        <a:pos x="617" y="375"/>
                      </a:cxn>
                      <a:cxn ang="0">
                        <a:pos x="597" y="526"/>
                      </a:cxn>
                      <a:cxn ang="0">
                        <a:pos x="572" y="665"/>
                      </a:cxn>
                      <a:cxn ang="0">
                        <a:pos x="559" y="708"/>
                      </a:cxn>
                      <a:cxn ang="0">
                        <a:pos x="542" y="743"/>
                      </a:cxn>
                      <a:cxn ang="0">
                        <a:pos x="519" y="765"/>
                      </a:cxn>
                      <a:cxn ang="0">
                        <a:pos x="481" y="773"/>
                      </a:cxn>
                      <a:cxn ang="0">
                        <a:pos x="431" y="773"/>
                      </a:cxn>
                      <a:cxn ang="0">
                        <a:pos x="378" y="765"/>
                      </a:cxn>
                      <a:cxn ang="0">
                        <a:pos x="325" y="750"/>
                      </a:cxn>
                      <a:cxn ang="0">
                        <a:pos x="242" y="718"/>
                      </a:cxn>
                      <a:cxn ang="0">
                        <a:pos x="121" y="657"/>
                      </a:cxn>
                      <a:cxn ang="0">
                        <a:pos x="43" y="619"/>
                      </a:cxn>
                      <a:cxn ang="0">
                        <a:pos x="25" y="604"/>
                      </a:cxn>
                      <a:cxn ang="0">
                        <a:pos x="13" y="587"/>
                      </a:cxn>
                      <a:cxn ang="0">
                        <a:pos x="3" y="566"/>
                      </a:cxn>
                      <a:cxn ang="0">
                        <a:pos x="0" y="534"/>
                      </a:cxn>
                      <a:cxn ang="0">
                        <a:pos x="8" y="483"/>
                      </a:cxn>
                      <a:cxn ang="0">
                        <a:pos x="28" y="428"/>
                      </a:cxn>
                      <a:cxn ang="0">
                        <a:pos x="58" y="370"/>
                      </a:cxn>
                      <a:cxn ang="0">
                        <a:pos x="113" y="282"/>
                      </a:cxn>
                      <a:cxn ang="0">
                        <a:pos x="166" y="206"/>
                      </a:cxn>
                      <a:cxn ang="0">
                        <a:pos x="227" y="133"/>
                      </a:cxn>
                      <a:cxn ang="0">
                        <a:pos x="292" y="68"/>
                      </a:cxn>
                      <a:cxn ang="0">
                        <a:pos x="340" y="30"/>
                      </a:cxn>
                      <a:cxn ang="0">
                        <a:pos x="391" y="7"/>
                      </a:cxn>
                      <a:cxn ang="0">
                        <a:pos x="428" y="0"/>
                      </a:cxn>
                      <a:cxn ang="0">
                        <a:pos x="451" y="2"/>
                      </a:cxn>
                    </a:cxnLst>
                    <a:rect l="0" t="0" r="r" b="b"/>
                    <a:pathLst>
                      <a:path w="620" h="776">
                        <a:moveTo>
                          <a:pt x="464" y="7"/>
                        </a:moveTo>
                        <a:lnTo>
                          <a:pt x="486" y="18"/>
                        </a:lnTo>
                        <a:lnTo>
                          <a:pt x="506" y="30"/>
                        </a:lnTo>
                        <a:lnTo>
                          <a:pt x="527" y="45"/>
                        </a:lnTo>
                        <a:lnTo>
                          <a:pt x="542" y="60"/>
                        </a:lnTo>
                        <a:lnTo>
                          <a:pt x="559" y="80"/>
                        </a:lnTo>
                        <a:lnTo>
                          <a:pt x="572" y="101"/>
                        </a:lnTo>
                        <a:lnTo>
                          <a:pt x="585" y="123"/>
                        </a:lnTo>
                        <a:lnTo>
                          <a:pt x="595" y="148"/>
                        </a:lnTo>
                        <a:lnTo>
                          <a:pt x="605" y="176"/>
                        </a:lnTo>
                        <a:lnTo>
                          <a:pt x="610" y="204"/>
                        </a:lnTo>
                        <a:lnTo>
                          <a:pt x="615" y="234"/>
                        </a:lnTo>
                        <a:lnTo>
                          <a:pt x="620" y="267"/>
                        </a:lnTo>
                        <a:lnTo>
                          <a:pt x="620" y="302"/>
                        </a:lnTo>
                        <a:lnTo>
                          <a:pt x="620" y="337"/>
                        </a:lnTo>
                        <a:lnTo>
                          <a:pt x="617" y="375"/>
                        </a:lnTo>
                        <a:lnTo>
                          <a:pt x="612" y="415"/>
                        </a:lnTo>
                        <a:lnTo>
                          <a:pt x="597" y="526"/>
                        </a:lnTo>
                        <a:lnTo>
                          <a:pt x="577" y="640"/>
                        </a:lnTo>
                        <a:lnTo>
                          <a:pt x="572" y="665"/>
                        </a:lnTo>
                        <a:lnTo>
                          <a:pt x="567" y="687"/>
                        </a:lnTo>
                        <a:lnTo>
                          <a:pt x="559" y="708"/>
                        </a:lnTo>
                        <a:lnTo>
                          <a:pt x="549" y="728"/>
                        </a:lnTo>
                        <a:lnTo>
                          <a:pt x="542" y="743"/>
                        </a:lnTo>
                        <a:lnTo>
                          <a:pt x="532" y="755"/>
                        </a:lnTo>
                        <a:lnTo>
                          <a:pt x="519" y="765"/>
                        </a:lnTo>
                        <a:lnTo>
                          <a:pt x="506" y="770"/>
                        </a:lnTo>
                        <a:lnTo>
                          <a:pt x="481" y="773"/>
                        </a:lnTo>
                        <a:lnTo>
                          <a:pt x="456" y="776"/>
                        </a:lnTo>
                        <a:lnTo>
                          <a:pt x="431" y="773"/>
                        </a:lnTo>
                        <a:lnTo>
                          <a:pt x="406" y="770"/>
                        </a:lnTo>
                        <a:lnTo>
                          <a:pt x="378" y="765"/>
                        </a:lnTo>
                        <a:lnTo>
                          <a:pt x="353" y="760"/>
                        </a:lnTo>
                        <a:lnTo>
                          <a:pt x="325" y="750"/>
                        </a:lnTo>
                        <a:lnTo>
                          <a:pt x="297" y="740"/>
                        </a:lnTo>
                        <a:lnTo>
                          <a:pt x="242" y="718"/>
                        </a:lnTo>
                        <a:lnTo>
                          <a:pt x="181" y="690"/>
                        </a:lnTo>
                        <a:lnTo>
                          <a:pt x="121" y="657"/>
                        </a:lnTo>
                        <a:lnTo>
                          <a:pt x="56" y="624"/>
                        </a:lnTo>
                        <a:lnTo>
                          <a:pt x="43" y="619"/>
                        </a:lnTo>
                        <a:lnTo>
                          <a:pt x="33" y="612"/>
                        </a:lnTo>
                        <a:lnTo>
                          <a:pt x="25" y="604"/>
                        </a:lnTo>
                        <a:lnTo>
                          <a:pt x="18" y="594"/>
                        </a:lnTo>
                        <a:lnTo>
                          <a:pt x="13" y="587"/>
                        </a:lnTo>
                        <a:lnTo>
                          <a:pt x="8" y="577"/>
                        </a:lnTo>
                        <a:lnTo>
                          <a:pt x="3" y="566"/>
                        </a:lnTo>
                        <a:lnTo>
                          <a:pt x="0" y="556"/>
                        </a:lnTo>
                        <a:lnTo>
                          <a:pt x="0" y="534"/>
                        </a:lnTo>
                        <a:lnTo>
                          <a:pt x="0" y="509"/>
                        </a:lnTo>
                        <a:lnTo>
                          <a:pt x="8" y="483"/>
                        </a:lnTo>
                        <a:lnTo>
                          <a:pt x="15" y="456"/>
                        </a:lnTo>
                        <a:lnTo>
                          <a:pt x="28" y="428"/>
                        </a:lnTo>
                        <a:lnTo>
                          <a:pt x="40" y="400"/>
                        </a:lnTo>
                        <a:lnTo>
                          <a:pt x="58" y="370"/>
                        </a:lnTo>
                        <a:lnTo>
                          <a:pt x="76" y="340"/>
                        </a:lnTo>
                        <a:lnTo>
                          <a:pt x="113" y="282"/>
                        </a:lnTo>
                        <a:lnTo>
                          <a:pt x="154" y="224"/>
                        </a:lnTo>
                        <a:lnTo>
                          <a:pt x="166" y="206"/>
                        </a:lnTo>
                        <a:lnTo>
                          <a:pt x="192" y="174"/>
                        </a:lnTo>
                        <a:lnTo>
                          <a:pt x="227" y="133"/>
                        </a:lnTo>
                        <a:lnTo>
                          <a:pt x="270" y="88"/>
                        </a:lnTo>
                        <a:lnTo>
                          <a:pt x="292" y="68"/>
                        </a:lnTo>
                        <a:lnTo>
                          <a:pt x="315" y="48"/>
                        </a:lnTo>
                        <a:lnTo>
                          <a:pt x="340" y="30"/>
                        </a:lnTo>
                        <a:lnTo>
                          <a:pt x="365" y="18"/>
                        </a:lnTo>
                        <a:lnTo>
                          <a:pt x="391" y="7"/>
                        </a:lnTo>
                        <a:lnTo>
                          <a:pt x="416" y="0"/>
                        </a:lnTo>
                        <a:lnTo>
                          <a:pt x="428" y="0"/>
                        </a:lnTo>
                        <a:lnTo>
                          <a:pt x="441" y="0"/>
                        </a:lnTo>
                        <a:lnTo>
                          <a:pt x="451" y="2"/>
                        </a:lnTo>
                        <a:lnTo>
                          <a:pt x="464" y="7"/>
                        </a:lnTo>
                      </a:path>
                    </a:pathLst>
                  </a:custGeom>
                  <a:grpFill/>
                  <a:ln w="19050">
                    <a:solidFill>
                      <a:schemeClr val="tx2"/>
                    </a:solidFill>
                    <a:prstDash val="solid"/>
                    <a:round/>
                    <a:headEnd/>
                    <a:tailEnd/>
                  </a:ln>
                </p:spPr>
                <p:txBody>
                  <a:bodyPr/>
                  <a:lstStyle/>
                  <a:p>
                    <a:endParaRPr lang="el-GR"/>
                  </a:p>
                </p:txBody>
              </p:sp>
              <p:sp>
                <p:nvSpPr>
                  <p:cNvPr id="367" name="Freeform 46"/>
                  <p:cNvSpPr>
                    <a:spLocks/>
                  </p:cNvSpPr>
                  <p:nvPr/>
                </p:nvSpPr>
                <p:spPr bwMode="auto">
                  <a:xfrm>
                    <a:off x="1934" y="3568"/>
                    <a:ext cx="373" cy="149"/>
                  </a:xfrm>
                  <a:custGeom>
                    <a:avLst/>
                    <a:gdLst/>
                    <a:ahLst/>
                    <a:cxnLst>
                      <a:cxn ang="0">
                        <a:pos x="373" y="149"/>
                      </a:cxn>
                      <a:cxn ang="0">
                        <a:pos x="313" y="134"/>
                      </a:cxn>
                      <a:cxn ang="0">
                        <a:pos x="250" y="114"/>
                      </a:cxn>
                      <a:cxn ang="0">
                        <a:pos x="184" y="91"/>
                      </a:cxn>
                      <a:cxn ang="0">
                        <a:pos x="124" y="68"/>
                      </a:cxn>
                      <a:cxn ang="0">
                        <a:pos x="71" y="46"/>
                      </a:cxn>
                      <a:cxn ang="0">
                        <a:pos x="31" y="26"/>
                      </a:cxn>
                      <a:cxn ang="0">
                        <a:pos x="15" y="16"/>
                      </a:cxn>
                      <a:cxn ang="0">
                        <a:pos x="5" y="8"/>
                      </a:cxn>
                      <a:cxn ang="0">
                        <a:pos x="0" y="3"/>
                      </a:cxn>
                      <a:cxn ang="0">
                        <a:pos x="0" y="0"/>
                      </a:cxn>
                    </a:cxnLst>
                    <a:rect l="0" t="0" r="r" b="b"/>
                    <a:pathLst>
                      <a:path w="373" h="149">
                        <a:moveTo>
                          <a:pt x="373" y="149"/>
                        </a:moveTo>
                        <a:lnTo>
                          <a:pt x="313" y="134"/>
                        </a:lnTo>
                        <a:lnTo>
                          <a:pt x="250" y="114"/>
                        </a:lnTo>
                        <a:lnTo>
                          <a:pt x="184" y="91"/>
                        </a:lnTo>
                        <a:lnTo>
                          <a:pt x="124" y="68"/>
                        </a:lnTo>
                        <a:lnTo>
                          <a:pt x="71" y="46"/>
                        </a:lnTo>
                        <a:lnTo>
                          <a:pt x="31" y="26"/>
                        </a:lnTo>
                        <a:lnTo>
                          <a:pt x="15" y="16"/>
                        </a:lnTo>
                        <a:lnTo>
                          <a:pt x="5" y="8"/>
                        </a:lnTo>
                        <a:lnTo>
                          <a:pt x="0" y="3"/>
                        </a:lnTo>
                        <a:lnTo>
                          <a:pt x="0" y="0"/>
                        </a:lnTo>
                      </a:path>
                    </a:pathLst>
                  </a:custGeom>
                  <a:grpFill/>
                  <a:ln w="19050">
                    <a:solidFill>
                      <a:schemeClr val="tx2"/>
                    </a:solidFill>
                    <a:prstDash val="solid"/>
                    <a:round/>
                    <a:headEnd/>
                    <a:tailEnd/>
                  </a:ln>
                </p:spPr>
                <p:txBody>
                  <a:bodyPr/>
                  <a:lstStyle/>
                  <a:p>
                    <a:endParaRPr lang="el-GR"/>
                  </a:p>
                </p:txBody>
              </p:sp>
            </p:grpSp>
            <p:grpSp>
              <p:nvGrpSpPr>
                <p:cNvPr id="29" name="Group 47"/>
                <p:cNvGrpSpPr>
                  <a:grpSpLocks/>
                </p:cNvGrpSpPr>
                <p:nvPr/>
              </p:nvGrpSpPr>
              <p:grpSpPr bwMode="auto">
                <a:xfrm rot="21540000" flipV="1">
                  <a:off x="5047767" y="1137252"/>
                  <a:ext cx="268758" cy="335269"/>
                  <a:chOff x="3872" y="2846"/>
                  <a:chExt cx="559" cy="697"/>
                </a:xfrm>
                <a:solidFill>
                  <a:srgbClr val="FFFFCC"/>
                </a:solidFill>
              </p:grpSpPr>
              <p:sp>
                <p:nvSpPr>
                  <p:cNvPr id="363" name="Freeform 48"/>
                  <p:cNvSpPr>
                    <a:spLocks/>
                  </p:cNvSpPr>
                  <p:nvPr/>
                </p:nvSpPr>
                <p:spPr bwMode="auto">
                  <a:xfrm>
                    <a:off x="3872" y="2846"/>
                    <a:ext cx="559" cy="697"/>
                  </a:xfrm>
                  <a:custGeom>
                    <a:avLst/>
                    <a:gdLst/>
                    <a:ahLst/>
                    <a:cxnLst>
                      <a:cxn ang="0">
                        <a:pos x="93" y="22"/>
                      </a:cxn>
                      <a:cxn ang="0">
                        <a:pos x="120" y="10"/>
                      </a:cxn>
                      <a:cxn ang="0">
                        <a:pos x="168" y="0"/>
                      </a:cxn>
                      <a:cxn ang="0">
                        <a:pos x="239" y="2"/>
                      </a:cxn>
                      <a:cxn ang="0">
                        <a:pos x="314" y="17"/>
                      </a:cxn>
                      <a:cxn ang="0">
                        <a:pos x="385" y="45"/>
                      </a:cxn>
                      <a:cxn ang="0">
                        <a:pos x="450" y="83"/>
                      </a:cxn>
                      <a:cxn ang="0">
                        <a:pos x="503" y="131"/>
                      </a:cxn>
                      <a:cxn ang="0">
                        <a:pos x="534" y="171"/>
                      </a:cxn>
                      <a:cxn ang="0">
                        <a:pos x="544" y="201"/>
                      </a:cxn>
                      <a:cxn ang="0">
                        <a:pos x="554" y="246"/>
                      </a:cxn>
                      <a:cxn ang="0">
                        <a:pos x="559" y="304"/>
                      </a:cxn>
                      <a:cxn ang="0">
                        <a:pos x="559" y="360"/>
                      </a:cxn>
                      <a:cxn ang="0">
                        <a:pos x="554" y="410"/>
                      </a:cxn>
                      <a:cxn ang="0">
                        <a:pos x="541" y="458"/>
                      </a:cxn>
                      <a:cxn ang="0">
                        <a:pos x="523" y="501"/>
                      </a:cxn>
                      <a:cxn ang="0">
                        <a:pos x="501" y="541"/>
                      </a:cxn>
                      <a:cxn ang="0">
                        <a:pos x="471" y="579"/>
                      </a:cxn>
                      <a:cxn ang="0">
                        <a:pos x="435" y="614"/>
                      </a:cxn>
                      <a:cxn ang="0">
                        <a:pos x="398" y="644"/>
                      </a:cxn>
                      <a:cxn ang="0">
                        <a:pos x="357" y="667"/>
                      </a:cxn>
                      <a:cxn ang="0">
                        <a:pos x="319" y="685"/>
                      </a:cxn>
                      <a:cxn ang="0">
                        <a:pos x="279" y="695"/>
                      </a:cxn>
                      <a:cxn ang="0">
                        <a:pos x="241" y="697"/>
                      </a:cxn>
                      <a:cxn ang="0">
                        <a:pos x="209" y="692"/>
                      </a:cxn>
                      <a:cxn ang="0">
                        <a:pos x="176" y="680"/>
                      </a:cxn>
                      <a:cxn ang="0">
                        <a:pos x="146" y="657"/>
                      </a:cxn>
                      <a:cxn ang="0">
                        <a:pos x="113" y="622"/>
                      </a:cxn>
                      <a:cxn ang="0">
                        <a:pos x="85" y="584"/>
                      </a:cxn>
                      <a:cxn ang="0">
                        <a:pos x="60" y="544"/>
                      </a:cxn>
                      <a:cxn ang="0">
                        <a:pos x="32" y="476"/>
                      </a:cxn>
                      <a:cxn ang="0">
                        <a:pos x="10" y="377"/>
                      </a:cxn>
                      <a:cxn ang="0">
                        <a:pos x="0" y="279"/>
                      </a:cxn>
                      <a:cxn ang="0">
                        <a:pos x="7" y="186"/>
                      </a:cxn>
                      <a:cxn ang="0">
                        <a:pos x="27" y="108"/>
                      </a:cxn>
                      <a:cxn ang="0">
                        <a:pos x="50" y="60"/>
                      </a:cxn>
                      <a:cxn ang="0">
                        <a:pos x="70" y="37"/>
                      </a:cxn>
                    </a:cxnLst>
                    <a:rect l="0" t="0" r="r" b="b"/>
                    <a:pathLst>
                      <a:path w="559" h="697">
                        <a:moveTo>
                          <a:pt x="83" y="30"/>
                        </a:moveTo>
                        <a:lnTo>
                          <a:pt x="93" y="22"/>
                        </a:lnTo>
                        <a:lnTo>
                          <a:pt x="108" y="15"/>
                        </a:lnTo>
                        <a:lnTo>
                          <a:pt x="120" y="10"/>
                        </a:lnTo>
                        <a:lnTo>
                          <a:pt x="136" y="7"/>
                        </a:lnTo>
                        <a:lnTo>
                          <a:pt x="168" y="0"/>
                        </a:lnTo>
                        <a:lnTo>
                          <a:pt x="204" y="0"/>
                        </a:lnTo>
                        <a:lnTo>
                          <a:pt x="239" y="2"/>
                        </a:lnTo>
                        <a:lnTo>
                          <a:pt x="277" y="7"/>
                        </a:lnTo>
                        <a:lnTo>
                          <a:pt x="314" y="17"/>
                        </a:lnTo>
                        <a:lnTo>
                          <a:pt x="350" y="30"/>
                        </a:lnTo>
                        <a:lnTo>
                          <a:pt x="385" y="45"/>
                        </a:lnTo>
                        <a:lnTo>
                          <a:pt x="420" y="63"/>
                        </a:lnTo>
                        <a:lnTo>
                          <a:pt x="450" y="83"/>
                        </a:lnTo>
                        <a:lnTo>
                          <a:pt x="481" y="105"/>
                        </a:lnTo>
                        <a:lnTo>
                          <a:pt x="503" y="131"/>
                        </a:lnTo>
                        <a:lnTo>
                          <a:pt x="523" y="158"/>
                        </a:lnTo>
                        <a:lnTo>
                          <a:pt x="534" y="171"/>
                        </a:lnTo>
                        <a:lnTo>
                          <a:pt x="539" y="186"/>
                        </a:lnTo>
                        <a:lnTo>
                          <a:pt x="544" y="201"/>
                        </a:lnTo>
                        <a:lnTo>
                          <a:pt x="549" y="216"/>
                        </a:lnTo>
                        <a:lnTo>
                          <a:pt x="554" y="246"/>
                        </a:lnTo>
                        <a:lnTo>
                          <a:pt x="556" y="277"/>
                        </a:lnTo>
                        <a:lnTo>
                          <a:pt x="559" y="304"/>
                        </a:lnTo>
                        <a:lnTo>
                          <a:pt x="559" y="332"/>
                        </a:lnTo>
                        <a:lnTo>
                          <a:pt x="559" y="360"/>
                        </a:lnTo>
                        <a:lnTo>
                          <a:pt x="556" y="385"/>
                        </a:lnTo>
                        <a:lnTo>
                          <a:pt x="554" y="410"/>
                        </a:lnTo>
                        <a:lnTo>
                          <a:pt x="549" y="433"/>
                        </a:lnTo>
                        <a:lnTo>
                          <a:pt x="541" y="458"/>
                        </a:lnTo>
                        <a:lnTo>
                          <a:pt x="534" y="478"/>
                        </a:lnTo>
                        <a:lnTo>
                          <a:pt x="523" y="501"/>
                        </a:lnTo>
                        <a:lnTo>
                          <a:pt x="513" y="521"/>
                        </a:lnTo>
                        <a:lnTo>
                          <a:pt x="501" y="541"/>
                        </a:lnTo>
                        <a:lnTo>
                          <a:pt x="486" y="561"/>
                        </a:lnTo>
                        <a:lnTo>
                          <a:pt x="471" y="579"/>
                        </a:lnTo>
                        <a:lnTo>
                          <a:pt x="455" y="597"/>
                        </a:lnTo>
                        <a:lnTo>
                          <a:pt x="435" y="614"/>
                        </a:lnTo>
                        <a:lnTo>
                          <a:pt x="418" y="629"/>
                        </a:lnTo>
                        <a:lnTo>
                          <a:pt x="398" y="644"/>
                        </a:lnTo>
                        <a:lnTo>
                          <a:pt x="377" y="657"/>
                        </a:lnTo>
                        <a:lnTo>
                          <a:pt x="357" y="667"/>
                        </a:lnTo>
                        <a:lnTo>
                          <a:pt x="337" y="677"/>
                        </a:lnTo>
                        <a:lnTo>
                          <a:pt x="319" y="685"/>
                        </a:lnTo>
                        <a:lnTo>
                          <a:pt x="299" y="690"/>
                        </a:lnTo>
                        <a:lnTo>
                          <a:pt x="279" y="695"/>
                        </a:lnTo>
                        <a:lnTo>
                          <a:pt x="261" y="697"/>
                        </a:lnTo>
                        <a:lnTo>
                          <a:pt x="241" y="697"/>
                        </a:lnTo>
                        <a:lnTo>
                          <a:pt x="224" y="695"/>
                        </a:lnTo>
                        <a:lnTo>
                          <a:pt x="209" y="692"/>
                        </a:lnTo>
                        <a:lnTo>
                          <a:pt x="191" y="687"/>
                        </a:lnTo>
                        <a:lnTo>
                          <a:pt x="176" y="680"/>
                        </a:lnTo>
                        <a:lnTo>
                          <a:pt x="163" y="670"/>
                        </a:lnTo>
                        <a:lnTo>
                          <a:pt x="146" y="657"/>
                        </a:lnTo>
                        <a:lnTo>
                          <a:pt x="128" y="639"/>
                        </a:lnTo>
                        <a:lnTo>
                          <a:pt x="113" y="622"/>
                        </a:lnTo>
                        <a:lnTo>
                          <a:pt x="98" y="604"/>
                        </a:lnTo>
                        <a:lnTo>
                          <a:pt x="85" y="584"/>
                        </a:lnTo>
                        <a:lnTo>
                          <a:pt x="73" y="564"/>
                        </a:lnTo>
                        <a:lnTo>
                          <a:pt x="60" y="544"/>
                        </a:lnTo>
                        <a:lnTo>
                          <a:pt x="50" y="521"/>
                        </a:lnTo>
                        <a:lnTo>
                          <a:pt x="32" y="476"/>
                        </a:lnTo>
                        <a:lnTo>
                          <a:pt x="20" y="425"/>
                        </a:lnTo>
                        <a:lnTo>
                          <a:pt x="10" y="377"/>
                        </a:lnTo>
                        <a:lnTo>
                          <a:pt x="2" y="327"/>
                        </a:lnTo>
                        <a:lnTo>
                          <a:pt x="0" y="279"/>
                        </a:lnTo>
                        <a:lnTo>
                          <a:pt x="2" y="231"/>
                        </a:lnTo>
                        <a:lnTo>
                          <a:pt x="7" y="186"/>
                        </a:lnTo>
                        <a:lnTo>
                          <a:pt x="15" y="146"/>
                        </a:lnTo>
                        <a:lnTo>
                          <a:pt x="27" y="108"/>
                        </a:lnTo>
                        <a:lnTo>
                          <a:pt x="42" y="75"/>
                        </a:lnTo>
                        <a:lnTo>
                          <a:pt x="50" y="60"/>
                        </a:lnTo>
                        <a:lnTo>
                          <a:pt x="60" y="50"/>
                        </a:lnTo>
                        <a:lnTo>
                          <a:pt x="70" y="37"/>
                        </a:lnTo>
                        <a:lnTo>
                          <a:pt x="83" y="30"/>
                        </a:lnTo>
                      </a:path>
                    </a:pathLst>
                  </a:custGeom>
                  <a:grpFill/>
                  <a:ln w="19050">
                    <a:solidFill>
                      <a:schemeClr val="tx2"/>
                    </a:solidFill>
                    <a:prstDash val="solid"/>
                    <a:round/>
                    <a:headEnd/>
                    <a:tailEnd/>
                  </a:ln>
                </p:spPr>
                <p:txBody>
                  <a:bodyPr/>
                  <a:lstStyle/>
                  <a:p>
                    <a:endParaRPr lang="el-GR"/>
                  </a:p>
                </p:txBody>
              </p:sp>
              <p:sp>
                <p:nvSpPr>
                  <p:cNvPr id="364" name="Freeform 49"/>
                  <p:cNvSpPr>
                    <a:spLocks/>
                  </p:cNvSpPr>
                  <p:nvPr/>
                </p:nvSpPr>
                <p:spPr bwMode="auto">
                  <a:xfrm>
                    <a:off x="4081" y="3027"/>
                    <a:ext cx="153" cy="161"/>
                  </a:xfrm>
                  <a:custGeom>
                    <a:avLst/>
                    <a:gdLst/>
                    <a:ahLst/>
                    <a:cxnLst>
                      <a:cxn ang="0">
                        <a:pos x="0" y="0"/>
                      </a:cxn>
                      <a:cxn ang="0">
                        <a:pos x="17" y="20"/>
                      </a:cxn>
                      <a:cxn ang="0">
                        <a:pos x="37" y="40"/>
                      </a:cxn>
                      <a:cxn ang="0">
                        <a:pos x="63" y="63"/>
                      </a:cxn>
                      <a:cxn ang="0">
                        <a:pos x="88" y="86"/>
                      </a:cxn>
                      <a:cxn ang="0">
                        <a:pos x="113" y="106"/>
                      </a:cxn>
                      <a:cxn ang="0">
                        <a:pos x="133" y="126"/>
                      </a:cxn>
                      <a:cxn ang="0">
                        <a:pos x="141" y="136"/>
                      </a:cxn>
                      <a:cxn ang="0">
                        <a:pos x="148" y="144"/>
                      </a:cxn>
                      <a:cxn ang="0">
                        <a:pos x="151" y="154"/>
                      </a:cxn>
                      <a:cxn ang="0">
                        <a:pos x="153" y="161"/>
                      </a:cxn>
                    </a:cxnLst>
                    <a:rect l="0" t="0" r="r" b="b"/>
                    <a:pathLst>
                      <a:path w="153" h="161">
                        <a:moveTo>
                          <a:pt x="0" y="0"/>
                        </a:moveTo>
                        <a:lnTo>
                          <a:pt x="17" y="20"/>
                        </a:lnTo>
                        <a:lnTo>
                          <a:pt x="37" y="40"/>
                        </a:lnTo>
                        <a:lnTo>
                          <a:pt x="63" y="63"/>
                        </a:lnTo>
                        <a:lnTo>
                          <a:pt x="88" y="86"/>
                        </a:lnTo>
                        <a:lnTo>
                          <a:pt x="113" y="106"/>
                        </a:lnTo>
                        <a:lnTo>
                          <a:pt x="133" y="126"/>
                        </a:lnTo>
                        <a:lnTo>
                          <a:pt x="141" y="136"/>
                        </a:lnTo>
                        <a:lnTo>
                          <a:pt x="148" y="144"/>
                        </a:lnTo>
                        <a:lnTo>
                          <a:pt x="151" y="154"/>
                        </a:lnTo>
                        <a:lnTo>
                          <a:pt x="153" y="161"/>
                        </a:lnTo>
                      </a:path>
                    </a:pathLst>
                  </a:custGeom>
                  <a:grpFill/>
                  <a:ln w="19050">
                    <a:solidFill>
                      <a:schemeClr val="tx2"/>
                    </a:solidFill>
                    <a:prstDash val="solid"/>
                    <a:round/>
                    <a:headEnd/>
                    <a:tailEnd/>
                  </a:ln>
                </p:spPr>
                <p:txBody>
                  <a:bodyPr/>
                  <a:lstStyle/>
                  <a:p>
                    <a:endParaRPr lang="el-GR"/>
                  </a:p>
                </p:txBody>
              </p:sp>
              <p:sp>
                <p:nvSpPr>
                  <p:cNvPr id="365" name="Line 50"/>
                  <p:cNvSpPr>
                    <a:spLocks noChangeShapeType="1"/>
                  </p:cNvSpPr>
                  <p:nvPr/>
                </p:nvSpPr>
                <p:spPr bwMode="auto">
                  <a:xfrm>
                    <a:off x="3995" y="3130"/>
                    <a:ext cx="103" cy="202"/>
                  </a:xfrm>
                  <a:prstGeom prst="line">
                    <a:avLst/>
                  </a:prstGeom>
                  <a:grpFill/>
                  <a:ln w="19050">
                    <a:solidFill>
                      <a:schemeClr val="tx2"/>
                    </a:solidFill>
                    <a:prstDash val="solid"/>
                    <a:round/>
                    <a:headEnd/>
                    <a:tailEnd/>
                  </a:ln>
                </p:spPr>
                <p:txBody>
                  <a:bodyPr/>
                  <a:lstStyle/>
                  <a:p>
                    <a:endParaRPr lang="el-GR"/>
                  </a:p>
                </p:txBody>
              </p:sp>
            </p:grpSp>
            <p:grpSp>
              <p:nvGrpSpPr>
                <p:cNvPr id="30" name="Group 51"/>
                <p:cNvGrpSpPr>
                  <a:grpSpLocks/>
                </p:cNvGrpSpPr>
                <p:nvPr/>
              </p:nvGrpSpPr>
              <p:grpSpPr bwMode="auto">
                <a:xfrm rot="21540000" flipV="1">
                  <a:off x="3863472" y="1076735"/>
                  <a:ext cx="283011" cy="359023"/>
                  <a:chOff x="1355" y="2941"/>
                  <a:chExt cx="594" cy="753"/>
                </a:xfrm>
                <a:solidFill>
                  <a:srgbClr val="FFFFCC"/>
                </a:solidFill>
              </p:grpSpPr>
              <p:sp>
                <p:nvSpPr>
                  <p:cNvPr id="360" name="Freeform 52"/>
                  <p:cNvSpPr>
                    <a:spLocks/>
                  </p:cNvSpPr>
                  <p:nvPr/>
                </p:nvSpPr>
                <p:spPr bwMode="auto">
                  <a:xfrm>
                    <a:off x="1355" y="2941"/>
                    <a:ext cx="594" cy="753"/>
                  </a:xfrm>
                  <a:custGeom>
                    <a:avLst/>
                    <a:gdLst/>
                    <a:ahLst/>
                    <a:cxnLst>
                      <a:cxn ang="0">
                        <a:pos x="501" y="31"/>
                      </a:cxn>
                      <a:cxn ang="0">
                        <a:pos x="521" y="51"/>
                      </a:cxn>
                      <a:cxn ang="0">
                        <a:pos x="549" y="89"/>
                      </a:cxn>
                      <a:cxn ang="0">
                        <a:pos x="574" y="151"/>
                      </a:cxn>
                      <a:cxn ang="0">
                        <a:pos x="589" y="227"/>
                      </a:cxn>
                      <a:cxn ang="0">
                        <a:pos x="594" y="308"/>
                      </a:cxn>
                      <a:cxn ang="0">
                        <a:pos x="589" y="388"/>
                      </a:cxn>
                      <a:cxn ang="0">
                        <a:pos x="574" y="464"/>
                      </a:cxn>
                      <a:cxn ang="0">
                        <a:pos x="547" y="529"/>
                      </a:cxn>
                      <a:cxn ang="0">
                        <a:pos x="479" y="648"/>
                      </a:cxn>
                      <a:cxn ang="0">
                        <a:pos x="426" y="728"/>
                      </a:cxn>
                      <a:cxn ang="0">
                        <a:pos x="403" y="746"/>
                      </a:cxn>
                      <a:cxn ang="0">
                        <a:pos x="375" y="753"/>
                      </a:cxn>
                      <a:cxn ang="0">
                        <a:pos x="337" y="748"/>
                      </a:cxn>
                      <a:cxn ang="0">
                        <a:pos x="290" y="731"/>
                      </a:cxn>
                      <a:cxn ang="0">
                        <a:pos x="237" y="693"/>
                      </a:cxn>
                      <a:cxn ang="0">
                        <a:pos x="181" y="640"/>
                      </a:cxn>
                      <a:cxn ang="0">
                        <a:pos x="128" y="580"/>
                      </a:cxn>
                      <a:cxn ang="0">
                        <a:pos x="78" y="514"/>
                      </a:cxn>
                      <a:cxn ang="0">
                        <a:pos x="40" y="449"/>
                      </a:cxn>
                      <a:cxn ang="0">
                        <a:pos x="10" y="388"/>
                      </a:cxn>
                      <a:cxn ang="0">
                        <a:pos x="0" y="340"/>
                      </a:cxn>
                      <a:cxn ang="0">
                        <a:pos x="5" y="300"/>
                      </a:cxn>
                      <a:cxn ang="0">
                        <a:pos x="20" y="257"/>
                      </a:cxn>
                      <a:cxn ang="0">
                        <a:pos x="53" y="199"/>
                      </a:cxn>
                      <a:cxn ang="0">
                        <a:pos x="111" y="131"/>
                      </a:cxn>
                      <a:cxn ang="0">
                        <a:pos x="179" y="76"/>
                      </a:cxn>
                      <a:cxn ang="0">
                        <a:pos x="252" y="36"/>
                      </a:cxn>
                      <a:cxn ang="0">
                        <a:pos x="327" y="10"/>
                      </a:cxn>
                      <a:cxn ang="0">
                        <a:pos x="400" y="0"/>
                      </a:cxn>
                      <a:cxn ang="0">
                        <a:pos x="448" y="5"/>
                      </a:cxn>
                      <a:cxn ang="0">
                        <a:pos x="476" y="15"/>
                      </a:cxn>
                    </a:cxnLst>
                    <a:rect l="0" t="0" r="r" b="b"/>
                    <a:pathLst>
                      <a:path w="594" h="753">
                        <a:moveTo>
                          <a:pt x="489" y="23"/>
                        </a:moveTo>
                        <a:lnTo>
                          <a:pt x="501" y="31"/>
                        </a:lnTo>
                        <a:lnTo>
                          <a:pt x="511" y="38"/>
                        </a:lnTo>
                        <a:lnTo>
                          <a:pt x="521" y="51"/>
                        </a:lnTo>
                        <a:lnTo>
                          <a:pt x="531" y="61"/>
                        </a:lnTo>
                        <a:lnTo>
                          <a:pt x="549" y="89"/>
                        </a:lnTo>
                        <a:lnTo>
                          <a:pt x="564" y="119"/>
                        </a:lnTo>
                        <a:lnTo>
                          <a:pt x="574" y="151"/>
                        </a:lnTo>
                        <a:lnTo>
                          <a:pt x="584" y="189"/>
                        </a:lnTo>
                        <a:lnTo>
                          <a:pt x="589" y="227"/>
                        </a:lnTo>
                        <a:lnTo>
                          <a:pt x="594" y="267"/>
                        </a:lnTo>
                        <a:lnTo>
                          <a:pt x="594" y="308"/>
                        </a:lnTo>
                        <a:lnTo>
                          <a:pt x="592" y="348"/>
                        </a:lnTo>
                        <a:lnTo>
                          <a:pt x="589" y="388"/>
                        </a:lnTo>
                        <a:lnTo>
                          <a:pt x="582" y="426"/>
                        </a:lnTo>
                        <a:lnTo>
                          <a:pt x="574" y="464"/>
                        </a:lnTo>
                        <a:lnTo>
                          <a:pt x="562" y="496"/>
                        </a:lnTo>
                        <a:lnTo>
                          <a:pt x="547" y="529"/>
                        </a:lnTo>
                        <a:lnTo>
                          <a:pt x="531" y="557"/>
                        </a:lnTo>
                        <a:lnTo>
                          <a:pt x="479" y="648"/>
                        </a:lnTo>
                        <a:lnTo>
                          <a:pt x="438" y="716"/>
                        </a:lnTo>
                        <a:lnTo>
                          <a:pt x="426" y="728"/>
                        </a:lnTo>
                        <a:lnTo>
                          <a:pt x="416" y="738"/>
                        </a:lnTo>
                        <a:lnTo>
                          <a:pt x="403" y="746"/>
                        </a:lnTo>
                        <a:lnTo>
                          <a:pt x="390" y="751"/>
                        </a:lnTo>
                        <a:lnTo>
                          <a:pt x="375" y="753"/>
                        </a:lnTo>
                        <a:lnTo>
                          <a:pt x="358" y="753"/>
                        </a:lnTo>
                        <a:lnTo>
                          <a:pt x="337" y="748"/>
                        </a:lnTo>
                        <a:lnTo>
                          <a:pt x="315" y="743"/>
                        </a:lnTo>
                        <a:lnTo>
                          <a:pt x="290" y="731"/>
                        </a:lnTo>
                        <a:lnTo>
                          <a:pt x="264" y="713"/>
                        </a:lnTo>
                        <a:lnTo>
                          <a:pt x="237" y="693"/>
                        </a:lnTo>
                        <a:lnTo>
                          <a:pt x="209" y="668"/>
                        </a:lnTo>
                        <a:lnTo>
                          <a:pt x="181" y="640"/>
                        </a:lnTo>
                        <a:lnTo>
                          <a:pt x="154" y="612"/>
                        </a:lnTo>
                        <a:lnTo>
                          <a:pt x="128" y="580"/>
                        </a:lnTo>
                        <a:lnTo>
                          <a:pt x="103" y="547"/>
                        </a:lnTo>
                        <a:lnTo>
                          <a:pt x="78" y="514"/>
                        </a:lnTo>
                        <a:lnTo>
                          <a:pt x="58" y="481"/>
                        </a:lnTo>
                        <a:lnTo>
                          <a:pt x="40" y="449"/>
                        </a:lnTo>
                        <a:lnTo>
                          <a:pt x="23" y="416"/>
                        </a:lnTo>
                        <a:lnTo>
                          <a:pt x="10" y="388"/>
                        </a:lnTo>
                        <a:lnTo>
                          <a:pt x="2" y="363"/>
                        </a:lnTo>
                        <a:lnTo>
                          <a:pt x="0" y="340"/>
                        </a:lnTo>
                        <a:lnTo>
                          <a:pt x="0" y="320"/>
                        </a:lnTo>
                        <a:lnTo>
                          <a:pt x="5" y="300"/>
                        </a:lnTo>
                        <a:lnTo>
                          <a:pt x="12" y="277"/>
                        </a:lnTo>
                        <a:lnTo>
                          <a:pt x="20" y="257"/>
                        </a:lnTo>
                        <a:lnTo>
                          <a:pt x="30" y="237"/>
                        </a:lnTo>
                        <a:lnTo>
                          <a:pt x="53" y="199"/>
                        </a:lnTo>
                        <a:lnTo>
                          <a:pt x="81" y="164"/>
                        </a:lnTo>
                        <a:lnTo>
                          <a:pt x="111" y="131"/>
                        </a:lnTo>
                        <a:lnTo>
                          <a:pt x="143" y="101"/>
                        </a:lnTo>
                        <a:lnTo>
                          <a:pt x="179" y="76"/>
                        </a:lnTo>
                        <a:lnTo>
                          <a:pt x="214" y="53"/>
                        </a:lnTo>
                        <a:lnTo>
                          <a:pt x="252" y="36"/>
                        </a:lnTo>
                        <a:lnTo>
                          <a:pt x="290" y="21"/>
                        </a:lnTo>
                        <a:lnTo>
                          <a:pt x="327" y="10"/>
                        </a:lnTo>
                        <a:lnTo>
                          <a:pt x="365" y="3"/>
                        </a:lnTo>
                        <a:lnTo>
                          <a:pt x="400" y="0"/>
                        </a:lnTo>
                        <a:lnTo>
                          <a:pt x="433" y="3"/>
                        </a:lnTo>
                        <a:lnTo>
                          <a:pt x="448" y="5"/>
                        </a:lnTo>
                        <a:lnTo>
                          <a:pt x="463" y="10"/>
                        </a:lnTo>
                        <a:lnTo>
                          <a:pt x="476" y="15"/>
                        </a:lnTo>
                        <a:lnTo>
                          <a:pt x="489" y="23"/>
                        </a:lnTo>
                        <a:close/>
                      </a:path>
                    </a:pathLst>
                  </a:custGeom>
                  <a:grpFill/>
                  <a:ln w="19050">
                    <a:solidFill>
                      <a:schemeClr val="tx2"/>
                    </a:solidFill>
                    <a:prstDash val="solid"/>
                    <a:round/>
                    <a:headEnd/>
                    <a:tailEnd/>
                  </a:ln>
                </p:spPr>
                <p:txBody>
                  <a:bodyPr/>
                  <a:lstStyle/>
                  <a:p>
                    <a:endParaRPr lang="el-GR"/>
                  </a:p>
                </p:txBody>
              </p:sp>
              <p:sp>
                <p:nvSpPr>
                  <p:cNvPr id="361" name="Freeform 53"/>
                  <p:cNvSpPr>
                    <a:spLocks/>
                  </p:cNvSpPr>
                  <p:nvPr/>
                </p:nvSpPr>
                <p:spPr bwMode="auto">
                  <a:xfrm>
                    <a:off x="1753" y="3226"/>
                    <a:ext cx="83" cy="206"/>
                  </a:xfrm>
                  <a:custGeom>
                    <a:avLst/>
                    <a:gdLst/>
                    <a:ahLst/>
                    <a:cxnLst>
                      <a:cxn ang="0">
                        <a:pos x="83" y="0"/>
                      </a:cxn>
                      <a:cxn ang="0">
                        <a:pos x="70" y="25"/>
                      </a:cxn>
                      <a:cxn ang="0">
                        <a:pos x="60" y="53"/>
                      </a:cxn>
                      <a:cxn ang="0">
                        <a:pos x="53" y="86"/>
                      </a:cxn>
                      <a:cxn ang="0">
                        <a:pos x="43" y="116"/>
                      </a:cxn>
                      <a:cxn ang="0">
                        <a:pos x="35" y="149"/>
                      </a:cxn>
                      <a:cxn ang="0">
                        <a:pos x="25" y="174"/>
                      </a:cxn>
                      <a:cxn ang="0">
                        <a:pos x="18" y="186"/>
                      </a:cxn>
                      <a:cxn ang="0">
                        <a:pos x="13" y="194"/>
                      </a:cxn>
                      <a:cxn ang="0">
                        <a:pos x="7" y="201"/>
                      </a:cxn>
                      <a:cxn ang="0">
                        <a:pos x="0" y="206"/>
                      </a:cxn>
                    </a:cxnLst>
                    <a:rect l="0" t="0" r="r" b="b"/>
                    <a:pathLst>
                      <a:path w="83" h="206">
                        <a:moveTo>
                          <a:pt x="83" y="0"/>
                        </a:moveTo>
                        <a:lnTo>
                          <a:pt x="70" y="25"/>
                        </a:lnTo>
                        <a:lnTo>
                          <a:pt x="60" y="53"/>
                        </a:lnTo>
                        <a:lnTo>
                          <a:pt x="53" y="86"/>
                        </a:lnTo>
                        <a:lnTo>
                          <a:pt x="43" y="116"/>
                        </a:lnTo>
                        <a:lnTo>
                          <a:pt x="35" y="149"/>
                        </a:lnTo>
                        <a:lnTo>
                          <a:pt x="25" y="174"/>
                        </a:lnTo>
                        <a:lnTo>
                          <a:pt x="18" y="186"/>
                        </a:lnTo>
                        <a:lnTo>
                          <a:pt x="13" y="194"/>
                        </a:lnTo>
                        <a:lnTo>
                          <a:pt x="7" y="201"/>
                        </a:lnTo>
                        <a:lnTo>
                          <a:pt x="0" y="206"/>
                        </a:lnTo>
                      </a:path>
                    </a:pathLst>
                  </a:custGeom>
                  <a:grpFill/>
                  <a:ln w="19050">
                    <a:solidFill>
                      <a:schemeClr val="tx2"/>
                    </a:solidFill>
                    <a:prstDash val="solid"/>
                    <a:round/>
                    <a:headEnd/>
                    <a:tailEnd/>
                  </a:ln>
                </p:spPr>
                <p:txBody>
                  <a:bodyPr/>
                  <a:lstStyle/>
                  <a:p>
                    <a:endParaRPr lang="el-GR"/>
                  </a:p>
                </p:txBody>
              </p:sp>
              <p:sp>
                <p:nvSpPr>
                  <p:cNvPr id="362" name="Line 54"/>
                  <p:cNvSpPr>
                    <a:spLocks noChangeShapeType="1"/>
                  </p:cNvSpPr>
                  <p:nvPr/>
                </p:nvSpPr>
                <p:spPr bwMode="auto">
                  <a:xfrm flipH="1">
                    <a:off x="1617" y="3143"/>
                    <a:ext cx="141" cy="176"/>
                  </a:xfrm>
                  <a:prstGeom prst="line">
                    <a:avLst/>
                  </a:prstGeom>
                  <a:grpFill/>
                  <a:ln w="19050">
                    <a:solidFill>
                      <a:schemeClr val="tx2"/>
                    </a:solidFill>
                    <a:prstDash val="solid"/>
                    <a:round/>
                    <a:headEnd/>
                    <a:tailEnd/>
                  </a:ln>
                </p:spPr>
                <p:txBody>
                  <a:bodyPr/>
                  <a:lstStyle/>
                  <a:p>
                    <a:endParaRPr lang="el-GR"/>
                  </a:p>
                </p:txBody>
              </p:sp>
            </p:grpSp>
          </p:grpSp>
        </p:grpSp>
        <p:sp>
          <p:nvSpPr>
            <p:cNvPr id="400" name="Freeform 2"/>
            <p:cNvSpPr>
              <a:spLocks/>
            </p:cNvSpPr>
            <p:nvPr/>
          </p:nvSpPr>
          <p:spPr bwMode="auto">
            <a:xfrm>
              <a:off x="2115319" y="4061527"/>
              <a:ext cx="562575"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28575" cap="flat" cmpd="sng">
              <a:solidFill>
                <a:srgbClr val="005078"/>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sp>
          <p:nvSpPr>
            <p:cNvPr id="401" name="Freeform 3"/>
            <p:cNvSpPr>
              <a:spLocks/>
            </p:cNvSpPr>
            <p:nvPr/>
          </p:nvSpPr>
          <p:spPr bwMode="auto">
            <a:xfrm flipH="1">
              <a:off x="6360666" y="4104704"/>
              <a:ext cx="562576" cy="360658"/>
            </a:xfrm>
            <a:custGeom>
              <a:avLst/>
              <a:gdLst/>
              <a:ahLst/>
              <a:cxnLst>
                <a:cxn ang="0">
                  <a:pos x="22" y="31"/>
                </a:cxn>
                <a:cxn ang="0">
                  <a:pos x="152" y="12"/>
                </a:cxn>
                <a:cxn ang="0">
                  <a:pos x="347" y="105"/>
                </a:cxn>
                <a:cxn ang="0">
                  <a:pos x="477" y="273"/>
                </a:cxn>
                <a:cxn ang="0">
                  <a:pos x="477" y="328"/>
                </a:cxn>
                <a:cxn ang="0">
                  <a:pos x="310" y="319"/>
                </a:cxn>
                <a:cxn ang="0">
                  <a:pos x="115" y="263"/>
                </a:cxn>
                <a:cxn ang="0">
                  <a:pos x="22" y="189"/>
                </a:cxn>
                <a:cxn ang="0">
                  <a:pos x="22" y="31"/>
                </a:cxn>
              </a:cxnLst>
              <a:rect l="0" t="0" r="r" b="b"/>
              <a:pathLst>
                <a:path w="505" h="336">
                  <a:moveTo>
                    <a:pt x="22" y="31"/>
                  </a:moveTo>
                  <a:cubicBezTo>
                    <a:pt x="44" y="1"/>
                    <a:pt x="98" y="0"/>
                    <a:pt x="152" y="12"/>
                  </a:cubicBezTo>
                  <a:cubicBezTo>
                    <a:pt x="206" y="24"/>
                    <a:pt x="293" y="62"/>
                    <a:pt x="347" y="105"/>
                  </a:cubicBezTo>
                  <a:cubicBezTo>
                    <a:pt x="401" y="148"/>
                    <a:pt x="455" y="236"/>
                    <a:pt x="477" y="273"/>
                  </a:cubicBezTo>
                  <a:cubicBezTo>
                    <a:pt x="499" y="310"/>
                    <a:pt x="505" y="320"/>
                    <a:pt x="477" y="328"/>
                  </a:cubicBezTo>
                  <a:cubicBezTo>
                    <a:pt x="449" y="336"/>
                    <a:pt x="370" y="330"/>
                    <a:pt x="310" y="319"/>
                  </a:cubicBezTo>
                  <a:cubicBezTo>
                    <a:pt x="250" y="308"/>
                    <a:pt x="163" y="285"/>
                    <a:pt x="115" y="263"/>
                  </a:cubicBezTo>
                  <a:cubicBezTo>
                    <a:pt x="67" y="241"/>
                    <a:pt x="37" y="220"/>
                    <a:pt x="22" y="189"/>
                  </a:cubicBezTo>
                  <a:cubicBezTo>
                    <a:pt x="7" y="158"/>
                    <a:pt x="0" y="61"/>
                    <a:pt x="22" y="31"/>
                  </a:cubicBezTo>
                  <a:close/>
                </a:path>
              </a:pathLst>
            </a:custGeom>
            <a:noFill/>
            <a:ln w="28575" cap="flat" cmpd="sng">
              <a:solidFill>
                <a:srgbClr val="005078"/>
              </a:solidFill>
              <a:prstDash val="solid"/>
              <a:round/>
              <a:headEnd type="none" w="med" len="med"/>
              <a:tailEnd type="none" w="med" len="me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grpSp>
        <p:nvGrpSpPr>
          <p:cNvPr id="31" name="Group 398"/>
          <p:cNvGrpSpPr/>
          <p:nvPr/>
        </p:nvGrpSpPr>
        <p:grpSpPr>
          <a:xfrm>
            <a:off x="3568109" y="2310305"/>
            <a:ext cx="3060511" cy="1974728"/>
            <a:chOff x="3568109" y="2310305"/>
            <a:chExt cx="3060511" cy="1974728"/>
          </a:xfrm>
        </p:grpSpPr>
        <p:sp>
          <p:nvSpPr>
            <p:cNvPr id="315" name="Line 156"/>
            <p:cNvSpPr>
              <a:spLocks noChangeShapeType="1"/>
            </p:cNvSpPr>
            <p:nvPr/>
          </p:nvSpPr>
          <p:spPr bwMode="auto">
            <a:xfrm>
              <a:off x="3568109" y="2310305"/>
              <a:ext cx="3047812" cy="1963299"/>
            </a:xfrm>
            <a:prstGeom prst="line">
              <a:avLst/>
            </a:prstGeom>
            <a:noFill/>
            <a:ln w="38100">
              <a:solidFill>
                <a:srgbClr val="33CC33"/>
              </a:solidFill>
              <a:prstDash val="sysDash"/>
              <a:round/>
              <a:headEnd/>
              <a:tailEnd/>
            </a:ln>
            <a:effectLst/>
          </p:spPr>
          <p:txBody>
            <a:bodyPr/>
            <a:lstStyle/>
            <a:p>
              <a:endParaRPr lang="el-GR" kern="0">
                <a:solidFill>
                  <a:sysClr val="windowText" lastClr="000000"/>
                </a:solidFill>
              </a:endParaRPr>
            </a:p>
          </p:txBody>
        </p:sp>
        <p:sp>
          <p:nvSpPr>
            <p:cNvPr id="316" name="Line 157"/>
            <p:cNvSpPr>
              <a:spLocks noChangeShapeType="1"/>
            </p:cNvSpPr>
            <p:nvPr/>
          </p:nvSpPr>
          <p:spPr bwMode="auto">
            <a:xfrm>
              <a:off x="5579665" y="2310305"/>
              <a:ext cx="1048955" cy="1974728"/>
            </a:xfrm>
            <a:prstGeom prst="line">
              <a:avLst/>
            </a:prstGeom>
            <a:noFill/>
            <a:ln w="38100">
              <a:solidFill>
                <a:srgbClr val="33CC33"/>
              </a:solidFill>
              <a:prstDash val="sysDash"/>
              <a:round/>
              <a:headEnd/>
              <a:tailEnd/>
            </a:ln>
            <a:effec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a:ln>
                  <a:noFill/>
                </a:ln>
                <a:solidFill>
                  <a:sysClr val="windowText" lastClr="000000"/>
                </a:solidFill>
                <a:effectLst/>
                <a:uLnTx/>
                <a:uFillTx/>
              </a:endParaRPr>
            </a:p>
          </p:txBody>
        </p:sp>
      </p:grpSp>
      <p:sp>
        <p:nvSpPr>
          <p:cNvPr id="318" name="Text Box 159"/>
          <p:cNvSpPr txBox="1">
            <a:spLocks noChangeArrowheads="1"/>
          </p:cNvSpPr>
          <p:nvPr/>
        </p:nvSpPr>
        <p:spPr bwMode="auto">
          <a:xfrm>
            <a:off x="3169354" y="694964"/>
            <a:ext cx="353038" cy="584775"/>
          </a:xfrm>
          <a:prstGeom prst="rect">
            <a:avLst/>
          </a:prstGeom>
          <a:noFill/>
          <a:ln w="12700">
            <a:noFill/>
            <a:miter lim="800000"/>
            <a:headEnd/>
            <a:tailEnd/>
          </a:ln>
          <a:effectLst/>
        </p:spPr>
        <p:txBody>
          <a:bodyPr>
            <a:spAutoFit/>
          </a:bodyPr>
          <a:lstStyle/>
          <a:p>
            <a:pPr algn="ctr" eaLnBrk="0" hangingPunct="0">
              <a:spcBef>
                <a:spcPct val="50000"/>
              </a:spcBef>
            </a:pPr>
            <a:r>
              <a:rPr lang="en-US" sz="3200">
                <a:effectLst>
                  <a:outerShdw blurRad="38100" dist="38100" dir="2700000" algn="tl">
                    <a:srgbClr val="000000">
                      <a:alpha val="43137"/>
                    </a:srgbClr>
                  </a:outerShdw>
                </a:effectLst>
                <a:latin typeface="Times New Roman Greek" charset="-95"/>
              </a:rPr>
              <a:t>I</a:t>
            </a:r>
            <a:endParaRPr lang="en-GB" sz="3200">
              <a:effectLst>
                <a:outerShdw blurRad="38100" dist="38100" dir="2700000" algn="tl">
                  <a:srgbClr val="000000">
                    <a:alpha val="43137"/>
                  </a:srgbClr>
                </a:outerShdw>
              </a:effectLst>
              <a:latin typeface="Times New Roman Greek" charset="-95"/>
            </a:endParaRPr>
          </a:p>
        </p:txBody>
      </p:sp>
      <p:sp>
        <p:nvSpPr>
          <p:cNvPr id="319" name="Text Box 160"/>
          <p:cNvSpPr txBox="1">
            <a:spLocks noChangeArrowheads="1"/>
          </p:cNvSpPr>
          <p:nvPr/>
        </p:nvSpPr>
        <p:spPr bwMode="auto">
          <a:xfrm>
            <a:off x="5768883" y="686075"/>
            <a:ext cx="530827" cy="584775"/>
          </a:xfrm>
          <a:prstGeom prst="rect">
            <a:avLst/>
          </a:prstGeom>
          <a:noFill/>
          <a:ln w="12700">
            <a:noFill/>
            <a:miter lim="800000"/>
            <a:headEnd/>
            <a:tailEnd/>
          </a:ln>
          <a:effectLst/>
        </p:spPr>
        <p:txBody>
          <a:bodyPr>
            <a:spAutoFit/>
          </a:bodyPr>
          <a:lstStyle/>
          <a:p>
            <a:pPr algn="ctr" eaLnBrk="0" hangingPunct="0">
              <a:spcBef>
                <a:spcPct val="50000"/>
              </a:spcBef>
            </a:pPr>
            <a:r>
              <a:rPr lang="en-US" sz="3200" dirty="0">
                <a:effectLst>
                  <a:outerShdw blurRad="38100" dist="38100" dir="2700000" algn="tl">
                    <a:srgbClr val="000000">
                      <a:alpha val="43137"/>
                    </a:srgbClr>
                  </a:outerShdw>
                </a:effectLst>
                <a:latin typeface="Times New Roman Greek" charset="-95"/>
              </a:rPr>
              <a:t>II</a:t>
            </a:r>
            <a:endParaRPr lang="en-GB" sz="3200" dirty="0">
              <a:effectLst>
                <a:outerShdw blurRad="38100" dist="38100" dir="2700000" algn="tl">
                  <a:srgbClr val="000000">
                    <a:alpha val="43137"/>
                  </a:srgbClr>
                </a:outerShdw>
              </a:effectLst>
              <a:latin typeface="Times New Roman Greek" charset="-95"/>
            </a:endParaRPr>
          </a:p>
        </p:txBody>
      </p:sp>
      <p:sp>
        <p:nvSpPr>
          <p:cNvPr id="117" name="Circular Arrow 116"/>
          <p:cNvSpPr/>
          <p:nvPr/>
        </p:nvSpPr>
        <p:spPr>
          <a:xfrm rot="17980252">
            <a:off x="2815661" y="491455"/>
            <a:ext cx="7690036" cy="7690036"/>
          </a:xfrm>
          <a:prstGeom prst="circularArrow">
            <a:avLst>
              <a:gd name="adj1" fmla="val 1406"/>
              <a:gd name="adj2" fmla="val 252293"/>
              <a:gd name="adj3" fmla="val 16969856"/>
              <a:gd name="adj4" fmla="val 16404714"/>
              <a:gd name="adj5" fmla="val 1584"/>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solidFill>
                <a:schemeClr val="tx1"/>
              </a:solidFill>
            </a:endParaRPr>
          </a:p>
        </p:txBody>
      </p:sp>
      <p:sp>
        <p:nvSpPr>
          <p:cNvPr id="118" name="Circular Arrow 117"/>
          <p:cNvSpPr/>
          <p:nvPr/>
        </p:nvSpPr>
        <p:spPr>
          <a:xfrm rot="19692147">
            <a:off x="4244933" y="1896874"/>
            <a:ext cx="4850056" cy="4850056"/>
          </a:xfrm>
          <a:prstGeom prst="circularArrow">
            <a:avLst>
              <a:gd name="adj1" fmla="val 2353"/>
              <a:gd name="adj2" fmla="val 409226"/>
              <a:gd name="adj3" fmla="val 16978722"/>
              <a:gd name="adj4" fmla="val 16404714"/>
              <a:gd name="adj5" fmla="val 2713"/>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solidFill>
                <a:schemeClr val="tx1"/>
              </a:solidFill>
            </a:endParaRPr>
          </a:p>
        </p:txBody>
      </p:sp>
      <p:sp>
        <p:nvSpPr>
          <p:cNvPr id="345" name="Circular Arrow 344"/>
          <p:cNvSpPr/>
          <p:nvPr/>
        </p:nvSpPr>
        <p:spPr>
          <a:xfrm rot="18164231">
            <a:off x="5768845" y="3426167"/>
            <a:ext cx="1792904" cy="1792904"/>
          </a:xfrm>
          <a:prstGeom prst="circularArrow">
            <a:avLst>
              <a:gd name="adj1" fmla="val 9832"/>
              <a:gd name="adj2" fmla="val 811311"/>
              <a:gd name="adj3" fmla="val 21317429"/>
              <a:gd name="adj4" fmla="val 14366545"/>
              <a:gd name="adj5" fmla="val 12633"/>
            </a:avLst>
          </a:prstGeom>
          <a:solidFill>
            <a:srgbClr val="92D050"/>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l-GR" dirty="0">
              <a:solidFill>
                <a:schemeClr val="tx1"/>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a:spLocks/>
          </p:cNvSpPr>
          <p:nvPr/>
        </p:nvSpPr>
        <p:spPr bwMode="auto">
          <a:xfrm flipH="1">
            <a:off x="1915185" y="2158756"/>
            <a:ext cx="401638" cy="563562"/>
          </a:xfrm>
          <a:custGeom>
            <a:avLst/>
            <a:gdLst/>
            <a:ahLst/>
            <a:cxnLst>
              <a:cxn ang="0">
                <a:pos x="3" y="55"/>
              </a:cxn>
              <a:cxn ang="0">
                <a:pos x="0" y="68"/>
              </a:cxn>
              <a:cxn ang="0">
                <a:pos x="12" y="91"/>
              </a:cxn>
              <a:cxn ang="0">
                <a:pos x="32" y="109"/>
              </a:cxn>
              <a:cxn ang="0">
                <a:pos x="53" y="125"/>
              </a:cxn>
              <a:cxn ang="0">
                <a:pos x="80" y="152"/>
              </a:cxn>
              <a:cxn ang="0">
                <a:pos x="100" y="179"/>
              </a:cxn>
              <a:cxn ang="0">
                <a:pos x="105" y="198"/>
              </a:cxn>
              <a:cxn ang="0">
                <a:pos x="118" y="213"/>
              </a:cxn>
              <a:cxn ang="0">
                <a:pos x="141" y="234"/>
              </a:cxn>
              <a:cxn ang="0">
                <a:pos x="152" y="236"/>
              </a:cxn>
              <a:cxn ang="0">
                <a:pos x="157" y="232"/>
              </a:cxn>
              <a:cxn ang="0">
                <a:pos x="164" y="193"/>
              </a:cxn>
              <a:cxn ang="0">
                <a:pos x="168" y="145"/>
              </a:cxn>
              <a:cxn ang="0">
                <a:pos x="166" y="98"/>
              </a:cxn>
              <a:cxn ang="0">
                <a:pos x="155" y="62"/>
              </a:cxn>
              <a:cxn ang="0">
                <a:pos x="146" y="34"/>
              </a:cxn>
              <a:cxn ang="0">
                <a:pos x="132" y="14"/>
              </a:cxn>
              <a:cxn ang="0">
                <a:pos x="116" y="0"/>
              </a:cxn>
              <a:cxn ang="0">
                <a:pos x="109" y="7"/>
              </a:cxn>
              <a:cxn ang="0">
                <a:pos x="102" y="25"/>
              </a:cxn>
              <a:cxn ang="0">
                <a:pos x="100" y="55"/>
              </a:cxn>
              <a:cxn ang="0">
                <a:pos x="91" y="68"/>
              </a:cxn>
              <a:cxn ang="0">
                <a:pos x="84" y="75"/>
              </a:cxn>
              <a:cxn ang="0">
                <a:pos x="66" y="77"/>
              </a:cxn>
              <a:cxn ang="0">
                <a:pos x="46" y="66"/>
              </a:cxn>
              <a:cxn ang="0">
                <a:pos x="30" y="55"/>
              </a:cxn>
              <a:cxn ang="0">
                <a:pos x="14" y="52"/>
              </a:cxn>
              <a:cxn ang="0">
                <a:pos x="3" y="55"/>
              </a:cxn>
            </a:cxnLst>
            <a:rect l="0" t="0" r="r" b="b"/>
            <a:pathLst>
              <a:path w="168" h="236">
                <a:moveTo>
                  <a:pt x="3" y="55"/>
                </a:moveTo>
                <a:lnTo>
                  <a:pt x="0" y="68"/>
                </a:lnTo>
                <a:lnTo>
                  <a:pt x="12" y="91"/>
                </a:lnTo>
                <a:lnTo>
                  <a:pt x="32" y="109"/>
                </a:lnTo>
                <a:lnTo>
                  <a:pt x="53" y="125"/>
                </a:lnTo>
                <a:lnTo>
                  <a:pt x="80" y="152"/>
                </a:lnTo>
                <a:lnTo>
                  <a:pt x="100" y="179"/>
                </a:lnTo>
                <a:lnTo>
                  <a:pt x="105" y="198"/>
                </a:lnTo>
                <a:lnTo>
                  <a:pt x="118" y="213"/>
                </a:lnTo>
                <a:lnTo>
                  <a:pt x="141" y="234"/>
                </a:lnTo>
                <a:lnTo>
                  <a:pt x="152" y="236"/>
                </a:lnTo>
                <a:lnTo>
                  <a:pt x="157" y="232"/>
                </a:lnTo>
                <a:lnTo>
                  <a:pt x="164" y="193"/>
                </a:lnTo>
                <a:lnTo>
                  <a:pt x="168" y="145"/>
                </a:lnTo>
                <a:lnTo>
                  <a:pt x="166" y="98"/>
                </a:lnTo>
                <a:lnTo>
                  <a:pt x="155" y="62"/>
                </a:lnTo>
                <a:lnTo>
                  <a:pt x="146" y="34"/>
                </a:lnTo>
                <a:lnTo>
                  <a:pt x="132" y="14"/>
                </a:lnTo>
                <a:lnTo>
                  <a:pt x="116" y="0"/>
                </a:lnTo>
                <a:lnTo>
                  <a:pt x="109" y="7"/>
                </a:lnTo>
                <a:lnTo>
                  <a:pt x="102" y="25"/>
                </a:lnTo>
                <a:lnTo>
                  <a:pt x="100" y="55"/>
                </a:lnTo>
                <a:lnTo>
                  <a:pt x="91" y="68"/>
                </a:lnTo>
                <a:lnTo>
                  <a:pt x="84" y="75"/>
                </a:lnTo>
                <a:lnTo>
                  <a:pt x="66" y="77"/>
                </a:lnTo>
                <a:lnTo>
                  <a:pt x="46" y="66"/>
                </a:lnTo>
                <a:lnTo>
                  <a:pt x="30" y="55"/>
                </a:lnTo>
                <a:lnTo>
                  <a:pt x="14" y="52"/>
                </a:lnTo>
                <a:lnTo>
                  <a:pt x="3" y="55"/>
                </a:lnTo>
                <a:close/>
              </a:path>
            </a:pathLst>
          </a:custGeom>
          <a:solidFill>
            <a:schemeClr val="bg1"/>
          </a:solidFill>
          <a:ln w="19050" cap="flat" cmpd="sng">
            <a:solidFill>
              <a:schemeClr val="tx1"/>
            </a:solidFill>
            <a:prstDash val="solid"/>
            <a:round/>
            <a:headEnd/>
            <a:tailEnd/>
          </a:ln>
        </p:spPr>
        <p:txBody>
          <a:bodyPr/>
          <a:lstStyle/>
          <a:p>
            <a:endParaRPr lang="el-GR"/>
          </a:p>
        </p:txBody>
      </p:sp>
      <p:sp>
        <p:nvSpPr>
          <p:cNvPr id="3" name="Freeform 3"/>
          <p:cNvSpPr>
            <a:spLocks/>
          </p:cNvSpPr>
          <p:nvPr/>
        </p:nvSpPr>
        <p:spPr bwMode="auto">
          <a:xfrm flipH="1">
            <a:off x="2039010" y="1606306"/>
            <a:ext cx="441325" cy="736600"/>
          </a:xfrm>
          <a:custGeom>
            <a:avLst/>
            <a:gdLst/>
            <a:ahLst/>
            <a:cxnLst>
              <a:cxn ang="0">
                <a:pos x="184" y="231"/>
              </a:cxn>
              <a:cxn ang="0">
                <a:pos x="164" y="190"/>
              </a:cxn>
              <a:cxn ang="0">
                <a:pos x="132" y="134"/>
              </a:cxn>
              <a:cxn ang="0">
                <a:pos x="107" y="95"/>
              </a:cxn>
              <a:cxn ang="0">
                <a:pos x="82" y="59"/>
              </a:cxn>
              <a:cxn ang="0">
                <a:pos x="46" y="23"/>
              </a:cxn>
              <a:cxn ang="0">
                <a:pos x="21" y="2"/>
              </a:cxn>
              <a:cxn ang="0">
                <a:pos x="12" y="0"/>
              </a:cxn>
              <a:cxn ang="0">
                <a:pos x="3" y="11"/>
              </a:cxn>
              <a:cxn ang="0">
                <a:pos x="0" y="57"/>
              </a:cxn>
              <a:cxn ang="0">
                <a:pos x="9" y="116"/>
              </a:cxn>
              <a:cxn ang="0">
                <a:pos x="21" y="161"/>
              </a:cxn>
              <a:cxn ang="0">
                <a:pos x="37" y="206"/>
              </a:cxn>
              <a:cxn ang="0">
                <a:pos x="62" y="263"/>
              </a:cxn>
              <a:cxn ang="0">
                <a:pos x="71" y="286"/>
              </a:cxn>
              <a:cxn ang="0">
                <a:pos x="82" y="283"/>
              </a:cxn>
              <a:cxn ang="0">
                <a:pos x="98" y="286"/>
              </a:cxn>
              <a:cxn ang="0">
                <a:pos x="114" y="297"/>
              </a:cxn>
              <a:cxn ang="0">
                <a:pos x="134" y="308"/>
              </a:cxn>
              <a:cxn ang="0">
                <a:pos x="152" y="306"/>
              </a:cxn>
              <a:cxn ang="0">
                <a:pos x="159" y="299"/>
              </a:cxn>
              <a:cxn ang="0">
                <a:pos x="168" y="286"/>
              </a:cxn>
              <a:cxn ang="0">
                <a:pos x="170" y="256"/>
              </a:cxn>
              <a:cxn ang="0">
                <a:pos x="177" y="238"/>
              </a:cxn>
              <a:cxn ang="0">
                <a:pos x="184" y="231"/>
              </a:cxn>
            </a:cxnLst>
            <a:rect l="0" t="0" r="r" b="b"/>
            <a:pathLst>
              <a:path w="184" h="308">
                <a:moveTo>
                  <a:pt x="184" y="231"/>
                </a:moveTo>
                <a:lnTo>
                  <a:pt x="164" y="190"/>
                </a:lnTo>
                <a:lnTo>
                  <a:pt x="132" y="134"/>
                </a:lnTo>
                <a:lnTo>
                  <a:pt x="107" y="95"/>
                </a:lnTo>
                <a:lnTo>
                  <a:pt x="82" y="59"/>
                </a:lnTo>
                <a:lnTo>
                  <a:pt x="46" y="23"/>
                </a:lnTo>
                <a:lnTo>
                  <a:pt x="21" y="2"/>
                </a:lnTo>
                <a:lnTo>
                  <a:pt x="12" y="0"/>
                </a:lnTo>
                <a:lnTo>
                  <a:pt x="3" y="11"/>
                </a:lnTo>
                <a:lnTo>
                  <a:pt x="0" y="57"/>
                </a:lnTo>
                <a:lnTo>
                  <a:pt x="9" y="116"/>
                </a:lnTo>
                <a:lnTo>
                  <a:pt x="21" y="161"/>
                </a:lnTo>
                <a:lnTo>
                  <a:pt x="37" y="206"/>
                </a:lnTo>
                <a:lnTo>
                  <a:pt x="62" y="263"/>
                </a:lnTo>
                <a:lnTo>
                  <a:pt x="71" y="286"/>
                </a:lnTo>
                <a:lnTo>
                  <a:pt x="82" y="283"/>
                </a:lnTo>
                <a:lnTo>
                  <a:pt x="98" y="286"/>
                </a:lnTo>
                <a:lnTo>
                  <a:pt x="114" y="297"/>
                </a:lnTo>
                <a:lnTo>
                  <a:pt x="134" y="308"/>
                </a:lnTo>
                <a:lnTo>
                  <a:pt x="152" y="306"/>
                </a:lnTo>
                <a:lnTo>
                  <a:pt x="159" y="299"/>
                </a:lnTo>
                <a:lnTo>
                  <a:pt x="168" y="286"/>
                </a:lnTo>
                <a:lnTo>
                  <a:pt x="170" y="256"/>
                </a:lnTo>
                <a:lnTo>
                  <a:pt x="177" y="238"/>
                </a:lnTo>
                <a:lnTo>
                  <a:pt x="184" y="231"/>
                </a:lnTo>
                <a:close/>
              </a:path>
            </a:pathLst>
          </a:custGeom>
          <a:gradFill rotWithShape="0">
            <a:gsLst>
              <a:gs pos="0">
                <a:srgbClr val="FFFF66"/>
              </a:gs>
              <a:gs pos="100000">
                <a:srgbClr val="FFFFFF"/>
              </a:gs>
            </a:gsLst>
            <a:lin ang="0" scaled="1"/>
          </a:gradFill>
          <a:ln w="19050" cap="flat" cmpd="sng">
            <a:solidFill>
              <a:schemeClr val="tx1"/>
            </a:solidFill>
            <a:prstDash val="solid"/>
            <a:round/>
            <a:headEnd/>
            <a:tailEnd/>
          </a:ln>
        </p:spPr>
        <p:txBody>
          <a:bodyPr/>
          <a:lstStyle/>
          <a:p>
            <a:endParaRPr lang="el-GR"/>
          </a:p>
        </p:txBody>
      </p:sp>
      <p:sp>
        <p:nvSpPr>
          <p:cNvPr id="4" name="Freeform 4"/>
          <p:cNvSpPr>
            <a:spLocks/>
          </p:cNvSpPr>
          <p:nvPr/>
        </p:nvSpPr>
        <p:spPr bwMode="auto">
          <a:xfrm flipH="1">
            <a:off x="2078132" y="2641787"/>
            <a:ext cx="325437" cy="461963"/>
          </a:xfrm>
          <a:custGeom>
            <a:avLst/>
            <a:gdLst/>
            <a:ahLst/>
            <a:cxnLst>
              <a:cxn ang="0">
                <a:pos x="102" y="193"/>
              </a:cxn>
              <a:cxn ang="0">
                <a:pos x="115" y="168"/>
              </a:cxn>
              <a:cxn ang="0">
                <a:pos x="125" y="150"/>
              </a:cxn>
              <a:cxn ang="0">
                <a:pos x="129" y="136"/>
              </a:cxn>
              <a:cxn ang="0">
                <a:pos x="136" y="88"/>
              </a:cxn>
              <a:cxn ang="0">
                <a:pos x="134" y="27"/>
              </a:cxn>
              <a:cxn ang="0">
                <a:pos x="131" y="11"/>
              </a:cxn>
              <a:cxn ang="0">
                <a:pos x="122" y="2"/>
              </a:cxn>
              <a:cxn ang="0">
                <a:pos x="111" y="0"/>
              </a:cxn>
              <a:cxn ang="0">
                <a:pos x="100" y="11"/>
              </a:cxn>
              <a:cxn ang="0">
                <a:pos x="95" y="32"/>
              </a:cxn>
              <a:cxn ang="0">
                <a:pos x="88" y="48"/>
              </a:cxn>
              <a:cxn ang="0">
                <a:pos x="75" y="68"/>
              </a:cxn>
              <a:cxn ang="0">
                <a:pos x="57" y="82"/>
              </a:cxn>
              <a:cxn ang="0">
                <a:pos x="29" y="102"/>
              </a:cxn>
              <a:cxn ang="0">
                <a:pos x="16" y="111"/>
              </a:cxn>
              <a:cxn ang="0">
                <a:pos x="9" y="125"/>
              </a:cxn>
              <a:cxn ang="0">
                <a:pos x="0" y="150"/>
              </a:cxn>
              <a:cxn ang="0">
                <a:pos x="7" y="154"/>
              </a:cxn>
              <a:cxn ang="0">
                <a:pos x="20" y="152"/>
              </a:cxn>
              <a:cxn ang="0">
                <a:pos x="52" y="138"/>
              </a:cxn>
              <a:cxn ang="0">
                <a:pos x="63" y="131"/>
              </a:cxn>
              <a:cxn ang="0">
                <a:pos x="75" y="131"/>
              </a:cxn>
              <a:cxn ang="0">
                <a:pos x="81" y="138"/>
              </a:cxn>
              <a:cxn ang="0">
                <a:pos x="91" y="170"/>
              </a:cxn>
              <a:cxn ang="0">
                <a:pos x="95" y="181"/>
              </a:cxn>
              <a:cxn ang="0">
                <a:pos x="102" y="193"/>
              </a:cxn>
            </a:cxnLst>
            <a:rect l="0" t="0" r="r" b="b"/>
            <a:pathLst>
              <a:path w="136" h="193">
                <a:moveTo>
                  <a:pt x="102" y="193"/>
                </a:moveTo>
                <a:lnTo>
                  <a:pt x="115" y="168"/>
                </a:lnTo>
                <a:lnTo>
                  <a:pt x="125" y="150"/>
                </a:lnTo>
                <a:lnTo>
                  <a:pt x="129" y="136"/>
                </a:lnTo>
                <a:lnTo>
                  <a:pt x="136" y="88"/>
                </a:lnTo>
                <a:lnTo>
                  <a:pt x="134" y="27"/>
                </a:lnTo>
                <a:lnTo>
                  <a:pt x="131" y="11"/>
                </a:lnTo>
                <a:lnTo>
                  <a:pt x="122" y="2"/>
                </a:lnTo>
                <a:lnTo>
                  <a:pt x="111" y="0"/>
                </a:lnTo>
                <a:lnTo>
                  <a:pt x="100" y="11"/>
                </a:lnTo>
                <a:lnTo>
                  <a:pt x="95" y="32"/>
                </a:lnTo>
                <a:lnTo>
                  <a:pt x="88" y="48"/>
                </a:lnTo>
                <a:lnTo>
                  <a:pt x="75" y="68"/>
                </a:lnTo>
                <a:lnTo>
                  <a:pt x="57" y="82"/>
                </a:lnTo>
                <a:lnTo>
                  <a:pt x="29" y="102"/>
                </a:lnTo>
                <a:lnTo>
                  <a:pt x="16" y="111"/>
                </a:lnTo>
                <a:lnTo>
                  <a:pt x="9" y="125"/>
                </a:lnTo>
                <a:lnTo>
                  <a:pt x="0" y="150"/>
                </a:lnTo>
                <a:lnTo>
                  <a:pt x="7" y="154"/>
                </a:lnTo>
                <a:lnTo>
                  <a:pt x="20" y="152"/>
                </a:lnTo>
                <a:lnTo>
                  <a:pt x="52" y="138"/>
                </a:lnTo>
                <a:lnTo>
                  <a:pt x="63" y="131"/>
                </a:lnTo>
                <a:lnTo>
                  <a:pt x="75" y="131"/>
                </a:lnTo>
                <a:lnTo>
                  <a:pt x="81" y="138"/>
                </a:lnTo>
                <a:lnTo>
                  <a:pt x="91" y="170"/>
                </a:lnTo>
                <a:lnTo>
                  <a:pt x="95" y="181"/>
                </a:lnTo>
                <a:lnTo>
                  <a:pt x="102" y="193"/>
                </a:lnTo>
                <a:close/>
              </a:path>
            </a:pathLst>
          </a:custGeom>
          <a:noFill/>
          <a:ln w="28575" cap="flat" cmpd="sng">
            <a:solidFill>
              <a:schemeClr val="tx2"/>
            </a:solidFill>
            <a:prstDash val="sysDot"/>
            <a:round/>
            <a:headEnd/>
            <a:tailEnd/>
          </a:ln>
        </p:spPr>
        <p:txBody>
          <a:bodyPr/>
          <a:lstStyle/>
          <a:p>
            <a:endParaRPr lang="el-GR"/>
          </a:p>
        </p:txBody>
      </p:sp>
      <p:sp>
        <p:nvSpPr>
          <p:cNvPr id="5" name="Freeform 5"/>
          <p:cNvSpPr>
            <a:spLocks/>
          </p:cNvSpPr>
          <p:nvPr/>
        </p:nvSpPr>
        <p:spPr bwMode="auto">
          <a:xfrm flipH="1">
            <a:off x="2160682" y="2956112"/>
            <a:ext cx="439737" cy="666750"/>
          </a:xfrm>
          <a:custGeom>
            <a:avLst/>
            <a:gdLst/>
            <a:ahLst/>
            <a:cxnLst>
              <a:cxn ang="0">
                <a:pos x="82" y="19"/>
              </a:cxn>
              <a:cxn ang="0">
                <a:pos x="57" y="68"/>
              </a:cxn>
              <a:cxn ang="0">
                <a:pos x="43" y="103"/>
              </a:cxn>
              <a:cxn ang="0">
                <a:pos x="9" y="177"/>
              </a:cxn>
              <a:cxn ang="0">
                <a:pos x="2" y="227"/>
              </a:cxn>
              <a:cxn ang="0">
                <a:pos x="0" y="254"/>
              </a:cxn>
              <a:cxn ang="0">
                <a:pos x="5" y="268"/>
              </a:cxn>
              <a:cxn ang="0">
                <a:pos x="12" y="275"/>
              </a:cxn>
              <a:cxn ang="0">
                <a:pos x="21" y="279"/>
              </a:cxn>
              <a:cxn ang="0">
                <a:pos x="36" y="277"/>
              </a:cxn>
              <a:cxn ang="0">
                <a:pos x="52" y="264"/>
              </a:cxn>
              <a:cxn ang="0">
                <a:pos x="82" y="236"/>
              </a:cxn>
              <a:cxn ang="0">
                <a:pos x="98" y="218"/>
              </a:cxn>
              <a:cxn ang="0">
                <a:pos x="116" y="184"/>
              </a:cxn>
              <a:cxn ang="0">
                <a:pos x="136" y="150"/>
              </a:cxn>
              <a:cxn ang="0">
                <a:pos x="184" y="62"/>
              </a:cxn>
              <a:cxn ang="0">
                <a:pos x="177" y="50"/>
              </a:cxn>
              <a:cxn ang="0">
                <a:pos x="173" y="39"/>
              </a:cxn>
              <a:cxn ang="0">
                <a:pos x="163" y="7"/>
              </a:cxn>
              <a:cxn ang="0">
                <a:pos x="157" y="0"/>
              </a:cxn>
              <a:cxn ang="0">
                <a:pos x="145" y="0"/>
              </a:cxn>
              <a:cxn ang="0">
                <a:pos x="134" y="7"/>
              </a:cxn>
              <a:cxn ang="0">
                <a:pos x="102" y="21"/>
              </a:cxn>
              <a:cxn ang="0">
                <a:pos x="89" y="23"/>
              </a:cxn>
              <a:cxn ang="0">
                <a:pos x="82" y="19"/>
              </a:cxn>
            </a:cxnLst>
            <a:rect l="0" t="0" r="r" b="b"/>
            <a:pathLst>
              <a:path w="184" h="279">
                <a:moveTo>
                  <a:pt x="82" y="19"/>
                </a:moveTo>
                <a:lnTo>
                  <a:pt x="57" y="68"/>
                </a:lnTo>
                <a:lnTo>
                  <a:pt x="43" y="103"/>
                </a:lnTo>
                <a:lnTo>
                  <a:pt x="9" y="177"/>
                </a:lnTo>
                <a:lnTo>
                  <a:pt x="2" y="227"/>
                </a:lnTo>
                <a:lnTo>
                  <a:pt x="0" y="254"/>
                </a:lnTo>
                <a:lnTo>
                  <a:pt x="5" y="268"/>
                </a:lnTo>
                <a:lnTo>
                  <a:pt x="12" y="275"/>
                </a:lnTo>
                <a:lnTo>
                  <a:pt x="21" y="279"/>
                </a:lnTo>
                <a:lnTo>
                  <a:pt x="36" y="277"/>
                </a:lnTo>
                <a:lnTo>
                  <a:pt x="52" y="264"/>
                </a:lnTo>
                <a:lnTo>
                  <a:pt x="82" y="236"/>
                </a:lnTo>
                <a:lnTo>
                  <a:pt x="98" y="218"/>
                </a:lnTo>
                <a:lnTo>
                  <a:pt x="116" y="184"/>
                </a:lnTo>
                <a:lnTo>
                  <a:pt x="136" y="150"/>
                </a:lnTo>
                <a:lnTo>
                  <a:pt x="184" y="62"/>
                </a:lnTo>
                <a:lnTo>
                  <a:pt x="177" y="50"/>
                </a:lnTo>
                <a:lnTo>
                  <a:pt x="173" y="39"/>
                </a:lnTo>
                <a:lnTo>
                  <a:pt x="163" y="7"/>
                </a:lnTo>
                <a:lnTo>
                  <a:pt x="157" y="0"/>
                </a:lnTo>
                <a:lnTo>
                  <a:pt x="145" y="0"/>
                </a:lnTo>
                <a:lnTo>
                  <a:pt x="134" y="7"/>
                </a:lnTo>
                <a:lnTo>
                  <a:pt x="102" y="21"/>
                </a:lnTo>
                <a:lnTo>
                  <a:pt x="89" y="23"/>
                </a:lnTo>
                <a:lnTo>
                  <a:pt x="82" y="19"/>
                </a:lnTo>
                <a:close/>
              </a:path>
            </a:pathLst>
          </a:custGeom>
          <a:noFill/>
          <a:ln w="28575" cap="flat" cmpd="sng">
            <a:solidFill>
              <a:schemeClr val="tx2"/>
            </a:solidFill>
            <a:prstDash val="sysDot"/>
            <a:round/>
            <a:headEnd/>
            <a:tailEnd/>
          </a:ln>
        </p:spPr>
        <p:txBody>
          <a:bodyPr/>
          <a:lstStyle/>
          <a:p>
            <a:endParaRPr lang="el-GR"/>
          </a:p>
        </p:txBody>
      </p:sp>
      <p:sp>
        <p:nvSpPr>
          <p:cNvPr id="6" name="Freeform 6"/>
          <p:cNvSpPr>
            <a:spLocks/>
          </p:cNvSpPr>
          <p:nvPr/>
        </p:nvSpPr>
        <p:spPr bwMode="auto">
          <a:xfrm flipH="1">
            <a:off x="3581494" y="2078225"/>
            <a:ext cx="542925" cy="384175"/>
          </a:xfrm>
          <a:custGeom>
            <a:avLst/>
            <a:gdLst/>
            <a:ahLst/>
            <a:cxnLst>
              <a:cxn ang="0">
                <a:pos x="39" y="2"/>
              </a:cxn>
              <a:cxn ang="0">
                <a:pos x="14" y="52"/>
              </a:cxn>
              <a:cxn ang="0">
                <a:pos x="7" y="70"/>
              </a:cxn>
              <a:cxn ang="0">
                <a:pos x="0" y="91"/>
              </a:cxn>
              <a:cxn ang="0">
                <a:pos x="5" y="116"/>
              </a:cxn>
              <a:cxn ang="0">
                <a:pos x="16" y="116"/>
              </a:cxn>
              <a:cxn ang="0">
                <a:pos x="12" y="98"/>
              </a:cxn>
              <a:cxn ang="0">
                <a:pos x="16" y="116"/>
              </a:cxn>
              <a:cxn ang="0">
                <a:pos x="30" y="132"/>
              </a:cxn>
              <a:cxn ang="0">
                <a:pos x="48" y="148"/>
              </a:cxn>
              <a:cxn ang="0">
                <a:pos x="64" y="150"/>
              </a:cxn>
              <a:cxn ang="0">
                <a:pos x="89" y="134"/>
              </a:cxn>
              <a:cxn ang="0">
                <a:pos x="107" y="127"/>
              </a:cxn>
              <a:cxn ang="0">
                <a:pos x="102" y="111"/>
              </a:cxn>
              <a:cxn ang="0">
                <a:pos x="105" y="89"/>
              </a:cxn>
              <a:cxn ang="0">
                <a:pos x="102" y="111"/>
              </a:cxn>
              <a:cxn ang="0">
                <a:pos x="107" y="127"/>
              </a:cxn>
              <a:cxn ang="0">
                <a:pos x="139" y="154"/>
              </a:cxn>
              <a:cxn ang="0">
                <a:pos x="148" y="161"/>
              </a:cxn>
              <a:cxn ang="0">
                <a:pos x="157" y="159"/>
              </a:cxn>
              <a:cxn ang="0">
                <a:pos x="202" y="143"/>
              </a:cxn>
              <a:cxn ang="0">
                <a:pos x="218" y="132"/>
              </a:cxn>
              <a:cxn ang="0">
                <a:pos x="225" y="118"/>
              </a:cxn>
              <a:cxn ang="0">
                <a:pos x="227" y="102"/>
              </a:cxn>
              <a:cxn ang="0">
                <a:pos x="214" y="55"/>
              </a:cxn>
              <a:cxn ang="0">
                <a:pos x="214" y="39"/>
              </a:cxn>
              <a:cxn ang="0">
                <a:pos x="211" y="12"/>
              </a:cxn>
              <a:cxn ang="0">
                <a:pos x="180" y="7"/>
              </a:cxn>
              <a:cxn ang="0">
                <a:pos x="161" y="7"/>
              </a:cxn>
              <a:cxn ang="0">
                <a:pos x="127" y="7"/>
              </a:cxn>
              <a:cxn ang="0">
                <a:pos x="62" y="0"/>
              </a:cxn>
              <a:cxn ang="0">
                <a:pos x="39" y="2"/>
              </a:cxn>
            </a:cxnLst>
            <a:rect l="0" t="0" r="r" b="b"/>
            <a:pathLst>
              <a:path w="227" h="161">
                <a:moveTo>
                  <a:pt x="39" y="2"/>
                </a:moveTo>
                <a:lnTo>
                  <a:pt x="14" y="52"/>
                </a:lnTo>
                <a:lnTo>
                  <a:pt x="7" y="70"/>
                </a:lnTo>
                <a:lnTo>
                  <a:pt x="0" y="91"/>
                </a:lnTo>
                <a:lnTo>
                  <a:pt x="5" y="116"/>
                </a:lnTo>
                <a:lnTo>
                  <a:pt x="16" y="116"/>
                </a:lnTo>
                <a:lnTo>
                  <a:pt x="12" y="98"/>
                </a:lnTo>
                <a:lnTo>
                  <a:pt x="16" y="116"/>
                </a:lnTo>
                <a:lnTo>
                  <a:pt x="30" y="132"/>
                </a:lnTo>
                <a:lnTo>
                  <a:pt x="48" y="148"/>
                </a:lnTo>
                <a:lnTo>
                  <a:pt x="64" y="150"/>
                </a:lnTo>
                <a:lnTo>
                  <a:pt x="89" y="134"/>
                </a:lnTo>
                <a:lnTo>
                  <a:pt x="107" y="127"/>
                </a:lnTo>
                <a:lnTo>
                  <a:pt x="102" y="111"/>
                </a:lnTo>
                <a:lnTo>
                  <a:pt x="105" y="89"/>
                </a:lnTo>
                <a:lnTo>
                  <a:pt x="102" y="111"/>
                </a:lnTo>
                <a:lnTo>
                  <a:pt x="107" y="127"/>
                </a:lnTo>
                <a:lnTo>
                  <a:pt x="139" y="154"/>
                </a:lnTo>
                <a:lnTo>
                  <a:pt x="148" y="161"/>
                </a:lnTo>
                <a:lnTo>
                  <a:pt x="157" y="159"/>
                </a:lnTo>
                <a:lnTo>
                  <a:pt x="202" y="143"/>
                </a:lnTo>
                <a:lnTo>
                  <a:pt x="218" y="132"/>
                </a:lnTo>
                <a:lnTo>
                  <a:pt x="225" y="118"/>
                </a:lnTo>
                <a:lnTo>
                  <a:pt x="227" y="102"/>
                </a:lnTo>
                <a:lnTo>
                  <a:pt x="214" y="55"/>
                </a:lnTo>
                <a:lnTo>
                  <a:pt x="214" y="39"/>
                </a:lnTo>
                <a:lnTo>
                  <a:pt x="211" y="12"/>
                </a:lnTo>
                <a:lnTo>
                  <a:pt x="180" y="7"/>
                </a:lnTo>
                <a:lnTo>
                  <a:pt x="161" y="7"/>
                </a:lnTo>
                <a:lnTo>
                  <a:pt x="127" y="7"/>
                </a:lnTo>
                <a:lnTo>
                  <a:pt x="62" y="0"/>
                </a:lnTo>
                <a:lnTo>
                  <a:pt x="39" y="2"/>
                </a:lnTo>
                <a:close/>
              </a:path>
            </a:pathLst>
          </a:custGeom>
          <a:solidFill>
            <a:schemeClr val="bg1"/>
          </a:solidFill>
          <a:ln w="19050" cap="flat" cmpd="sng">
            <a:solidFill>
              <a:schemeClr val="tx1"/>
            </a:solidFill>
            <a:prstDash val="solid"/>
            <a:round/>
            <a:headEnd/>
            <a:tailEnd/>
          </a:ln>
        </p:spPr>
        <p:txBody>
          <a:bodyPr/>
          <a:lstStyle/>
          <a:p>
            <a:endParaRPr lang="el-GR"/>
          </a:p>
        </p:txBody>
      </p:sp>
      <p:sp>
        <p:nvSpPr>
          <p:cNvPr id="7" name="Freeform 7"/>
          <p:cNvSpPr>
            <a:spLocks/>
          </p:cNvSpPr>
          <p:nvPr/>
        </p:nvSpPr>
        <p:spPr bwMode="auto">
          <a:xfrm flipH="1">
            <a:off x="3576732" y="1422587"/>
            <a:ext cx="454025" cy="684213"/>
          </a:xfrm>
          <a:custGeom>
            <a:avLst/>
            <a:gdLst/>
            <a:ahLst/>
            <a:cxnLst>
              <a:cxn ang="0">
                <a:pos x="172" y="286"/>
              </a:cxn>
              <a:cxn ang="0">
                <a:pos x="170" y="238"/>
              </a:cxn>
              <a:cxn ang="0">
                <a:pos x="177" y="190"/>
              </a:cxn>
              <a:cxn ang="0">
                <a:pos x="188" y="127"/>
              </a:cxn>
              <a:cxn ang="0">
                <a:pos x="190" y="102"/>
              </a:cxn>
              <a:cxn ang="0">
                <a:pos x="186" y="81"/>
              </a:cxn>
              <a:cxn ang="0">
                <a:pos x="170" y="47"/>
              </a:cxn>
              <a:cxn ang="0">
                <a:pos x="154" y="22"/>
              </a:cxn>
              <a:cxn ang="0">
                <a:pos x="136" y="16"/>
              </a:cxn>
              <a:cxn ang="0">
                <a:pos x="129" y="18"/>
              </a:cxn>
              <a:cxn ang="0">
                <a:pos x="125" y="32"/>
              </a:cxn>
              <a:cxn ang="0">
                <a:pos x="127" y="52"/>
              </a:cxn>
              <a:cxn ang="0">
                <a:pos x="134" y="81"/>
              </a:cxn>
              <a:cxn ang="0">
                <a:pos x="127" y="115"/>
              </a:cxn>
              <a:cxn ang="0">
                <a:pos x="109" y="143"/>
              </a:cxn>
              <a:cxn ang="0">
                <a:pos x="104" y="147"/>
              </a:cxn>
              <a:cxn ang="0">
                <a:pos x="100" y="156"/>
              </a:cxn>
              <a:cxn ang="0">
                <a:pos x="84" y="145"/>
              </a:cxn>
              <a:cxn ang="0">
                <a:pos x="73" y="102"/>
              </a:cxn>
              <a:cxn ang="0">
                <a:pos x="63" y="61"/>
              </a:cxn>
              <a:cxn ang="0">
                <a:pos x="63" y="32"/>
              </a:cxn>
              <a:cxn ang="0">
                <a:pos x="61" y="9"/>
              </a:cxn>
              <a:cxn ang="0">
                <a:pos x="50" y="0"/>
              </a:cxn>
              <a:cxn ang="0">
                <a:pos x="43" y="7"/>
              </a:cxn>
              <a:cxn ang="0">
                <a:pos x="25" y="32"/>
              </a:cxn>
              <a:cxn ang="0">
                <a:pos x="14" y="68"/>
              </a:cxn>
              <a:cxn ang="0">
                <a:pos x="16" y="97"/>
              </a:cxn>
              <a:cxn ang="0">
                <a:pos x="18" y="152"/>
              </a:cxn>
              <a:cxn ang="0">
                <a:pos x="23" y="197"/>
              </a:cxn>
              <a:cxn ang="0">
                <a:pos x="20" y="222"/>
              </a:cxn>
              <a:cxn ang="0">
                <a:pos x="0" y="276"/>
              </a:cxn>
              <a:cxn ang="0">
                <a:pos x="23" y="274"/>
              </a:cxn>
              <a:cxn ang="0">
                <a:pos x="88" y="281"/>
              </a:cxn>
              <a:cxn ang="0">
                <a:pos x="122" y="281"/>
              </a:cxn>
              <a:cxn ang="0">
                <a:pos x="141" y="281"/>
              </a:cxn>
              <a:cxn ang="0">
                <a:pos x="172" y="286"/>
              </a:cxn>
            </a:cxnLst>
            <a:rect l="0" t="0" r="r" b="b"/>
            <a:pathLst>
              <a:path w="190" h="286">
                <a:moveTo>
                  <a:pt x="172" y="286"/>
                </a:moveTo>
                <a:lnTo>
                  <a:pt x="170" y="238"/>
                </a:lnTo>
                <a:lnTo>
                  <a:pt x="177" y="190"/>
                </a:lnTo>
                <a:lnTo>
                  <a:pt x="188" y="127"/>
                </a:lnTo>
                <a:lnTo>
                  <a:pt x="190" y="102"/>
                </a:lnTo>
                <a:lnTo>
                  <a:pt x="186" y="81"/>
                </a:lnTo>
                <a:lnTo>
                  <a:pt x="170" y="47"/>
                </a:lnTo>
                <a:lnTo>
                  <a:pt x="154" y="22"/>
                </a:lnTo>
                <a:lnTo>
                  <a:pt x="136" y="16"/>
                </a:lnTo>
                <a:lnTo>
                  <a:pt x="129" y="18"/>
                </a:lnTo>
                <a:lnTo>
                  <a:pt x="125" y="32"/>
                </a:lnTo>
                <a:lnTo>
                  <a:pt x="127" y="52"/>
                </a:lnTo>
                <a:lnTo>
                  <a:pt x="134" y="81"/>
                </a:lnTo>
                <a:lnTo>
                  <a:pt x="127" y="115"/>
                </a:lnTo>
                <a:lnTo>
                  <a:pt x="109" y="143"/>
                </a:lnTo>
                <a:lnTo>
                  <a:pt x="104" y="147"/>
                </a:lnTo>
                <a:lnTo>
                  <a:pt x="100" y="156"/>
                </a:lnTo>
                <a:lnTo>
                  <a:pt x="84" y="145"/>
                </a:lnTo>
                <a:lnTo>
                  <a:pt x="73" y="102"/>
                </a:lnTo>
                <a:lnTo>
                  <a:pt x="63" y="61"/>
                </a:lnTo>
                <a:lnTo>
                  <a:pt x="63" y="32"/>
                </a:lnTo>
                <a:lnTo>
                  <a:pt x="61" y="9"/>
                </a:lnTo>
                <a:lnTo>
                  <a:pt x="50" y="0"/>
                </a:lnTo>
                <a:lnTo>
                  <a:pt x="43" y="7"/>
                </a:lnTo>
                <a:lnTo>
                  <a:pt x="25" y="32"/>
                </a:lnTo>
                <a:lnTo>
                  <a:pt x="14" y="68"/>
                </a:lnTo>
                <a:lnTo>
                  <a:pt x="16" y="97"/>
                </a:lnTo>
                <a:lnTo>
                  <a:pt x="18" y="152"/>
                </a:lnTo>
                <a:lnTo>
                  <a:pt x="23" y="197"/>
                </a:lnTo>
                <a:lnTo>
                  <a:pt x="20" y="222"/>
                </a:lnTo>
                <a:lnTo>
                  <a:pt x="0" y="276"/>
                </a:lnTo>
                <a:lnTo>
                  <a:pt x="23" y="274"/>
                </a:lnTo>
                <a:lnTo>
                  <a:pt x="88" y="281"/>
                </a:lnTo>
                <a:lnTo>
                  <a:pt x="122" y="281"/>
                </a:lnTo>
                <a:lnTo>
                  <a:pt x="141" y="281"/>
                </a:lnTo>
                <a:lnTo>
                  <a:pt x="172" y="286"/>
                </a:lnTo>
                <a:close/>
              </a:path>
            </a:pathLst>
          </a:custGeom>
          <a:gradFill rotWithShape="0">
            <a:gsLst>
              <a:gs pos="0">
                <a:srgbClr val="FFFF66"/>
              </a:gs>
              <a:gs pos="100000">
                <a:srgbClr val="FFFFFF"/>
              </a:gs>
            </a:gsLst>
            <a:lin ang="0" scaled="1"/>
          </a:gradFill>
          <a:ln w="19050" cap="flat" cmpd="sng">
            <a:solidFill>
              <a:schemeClr val="tx1"/>
            </a:solidFill>
            <a:prstDash val="solid"/>
            <a:round/>
            <a:headEnd/>
            <a:tailEnd/>
          </a:ln>
        </p:spPr>
        <p:txBody>
          <a:bodyPr/>
          <a:lstStyle/>
          <a:p>
            <a:endParaRPr lang="el-GR"/>
          </a:p>
        </p:txBody>
      </p:sp>
      <p:sp>
        <p:nvSpPr>
          <p:cNvPr id="8" name="Freeform 8"/>
          <p:cNvSpPr>
            <a:spLocks/>
          </p:cNvSpPr>
          <p:nvPr/>
        </p:nvSpPr>
        <p:spPr bwMode="auto">
          <a:xfrm flipH="1">
            <a:off x="3710082" y="1362262"/>
            <a:ext cx="169862" cy="433388"/>
          </a:xfrm>
          <a:custGeom>
            <a:avLst/>
            <a:gdLst/>
            <a:ahLst/>
            <a:cxnLst>
              <a:cxn ang="0">
                <a:pos x="62" y="57"/>
              </a:cxn>
              <a:cxn ang="0">
                <a:pos x="64" y="77"/>
              </a:cxn>
              <a:cxn ang="0">
                <a:pos x="71" y="106"/>
              </a:cxn>
              <a:cxn ang="0">
                <a:pos x="64" y="140"/>
              </a:cxn>
              <a:cxn ang="0">
                <a:pos x="46" y="168"/>
              </a:cxn>
              <a:cxn ang="0">
                <a:pos x="41" y="172"/>
              </a:cxn>
              <a:cxn ang="0">
                <a:pos x="37" y="181"/>
              </a:cxn>
              <a:cxn ang="0">
                <a:pos x="21" y="170"/>
              </a:cxn>
              <a:cxn ang="0">
                <a:pos x="10" y="127"/>
              </a:cxn>
              <a:cxn ang="0">
                <a:pos x="0" y="86"/>
              </a:cxn>
              <a:cxn ang="0">
                <a:pos x="0" y="57"/>
              </a:cxn>
              <a:cxn ang="0">
                <a:pos x="5" y="41"/>
              </a:cxn>
              <a:cxn ang="0">
                <a:pos x="16" y="9"/>
              </a:cxn>
              <a:cxn ang="0">
                <a:pos x="28" y="0"/>
              </a:cxn>
              <a:cxn ang="0">
                <a:pos x="37" y="9"/>
              </a:cxn>
              <a:cxn ang="0">
                <a:pos x="44" y="25"/>
              </a:cxn>
              <a:cxn ang="0">
                <a:pos x="62" y="57"/>
              </a:cxn>
            </a:cxnLst>
            <a:rect l="0" t="0" r="r" b="b"/>
            <a:pathLst>
              <a:path w="71" h="181">
                <a:moveTo>
                  <a:pt x="62" y="57"/>
                </a:moveTo>
                <a:lnTo>
                  <a:pt x="64" y="77"/>
                </a:lnTo>
                <a:lnTo>
                  <a:pt x="71" y="106"/>
                </a:lnTo>
                <a:lnTo>
                  <a:pt x="64" y="140"/>
                </a:lnTo>
                <a:lnTo>
                  <a:pt x="46" y="168"/>
                </a:lnTo>
                <a:lnTo>
                  <a:pt x="41" y="172"/>
                </a:lnTo>
                <a:lnTo>
                  <a:pt x="37" y="181"/>
                </a:lnTo>
                <a:lnTo>
                  <a:pt x="21" y="170"/>
                </a:lnTo>
                <a:lnTo>
                  <a:pt x="10" y="127"/>
                </a:lnTo>
                <a:lnTo>
                  <a:pt x="0" y="86"/>
                </a:lnTo>
                <a:lnTo>
                  <a:pt x="0" y="57"/>
                </a:lnTo>
                <a:lnTo>
                  <a:pt x="5" y="41"/>
                </a:lnTo>
                <a:lnTo>
                  <a:pt x="16" y="9"/>
                </a:lnTo>
                <a:lnTo>
                  <a:pt x="28" y="0"/>
                </a:lnTo>
                <a:lnTo>
                  <a:pt x="37" y="9"/>
                </a:lnTo>
                <a:lnTo>
                  <a:pt x="44" y="25"/>
                </a:lnTo>
                <a:lnTo>
                  <a:pt x="62" y="57"/>
                </a:lnTo>
                <a:close/>
              </a:path>
            </a:pathLst>
          </a:custGeom>
          <a:gradFill rotWithShape="0">
            <a:gsLst>
              <a:gs pos="0">
                <a:srgbClr val="FFFF66"/>
              </a:gs>
              <a:gs pos="100000">
                <a:srgbClr val="FFFFFF"/>
              </a:gs>
            </a:gsLst>
            <a:lin ang="0" scaled="1"/>
          </a:gradFill>
          <a:ln w="19050" cap="flat" cmpd="sng">
            <a:solidFill>
              <a:schemeClr val="tx1"/>
            </a:solidFill>
            <a:prstDash val="solid"/>
            <a:round/>
            <a:headEnd/>
            <a:tailEnd/>
          </a:ln>
        </p:spPr>
        <p:txBody>
          <a:bodyPr/>
          <a:lstStyle/>
          <a:p>
            <a:endParaRPr lang="el-GR"/>
          </a:p>
        </p:txBody>
      </p:sp>
      <p:sp>
        <p:nvSpPr>
          <p:cNvPr id="9" name="Freeform 9"/>
          <p:cNvSpPr>
            <a:spLocks/>
          </p:cNvSpPr>
          <p:nvPr/>
        </p:nvSpPr>
        <p:spPr bwMode="auto">
          <a:xfrm flipH="1">
            <a:off x="3798982" y="2381437"/>
            <a:ext cx="585787" cy="428625"/>
          </a:xfrm>
          <a:custGeom>
            <a:avLst/>
            <a:gdLst/>
            <a:ahLst/>
            <a:cxnLst>
              <a:cxn ang="0">
                <a:pos x="5" y="134"/>
              </a:cxn>
              <a:cxn ang="0">
                <a:pos x="2" y="89"/>
              </a:cxn>
              <a:cxn ang="0">
                <a:pos x="0" y="52"/>
              </a:cxn>
              <a:cxn ang="0">
                <a:pos x="5" y="30"/>
              </a:cxn>
              <a:cxn ang="0">
                <a:pos x="23" y="0"/>
              </a:cxn>
              <a:cxn ang="0">
                <a:pos x="52" y="0"/>
              </a:cxn>
              <a:cxn ang="0">
                <a:pos x="59" y="11"/>
              </a:cxn>
              <a:cxn ang="0">
                <a:pos x="39" y="59"/>
              </a:cxn>
              <a:cxn ang="0">
                <a:pos x="59" y="11"/>
              </a:cxn>
              <a:cxn ang="0">
                <a:pos x="68" y="5"/>
              </a:cxn>
              <a:cxn ang="0">
                <a:pos x="79" y="0"/>
              </a:cxn>
              <a:cxn ang="0">
                <a:pos x="102" y="2"/>
              </a:cxn>
              <a:cxn ang="0">
                <a:pos x="138" y="18"/>
              </a:cxn>
              <a:cxn ang="0">
                <a:pos x="150" y="41"/>
              </a:cxn>
              <a:cxn ang="0">
                <a:pos x="148" y="61"/>
              </a:cxn>
              <a:cxn ang="0">
                <a:pos x="138" y="89"/>
              </a:cxn>
              <a:cxn ang="0">
                <a:pos x="148" y="61"/>
              </a:cxn>
              <a:cxn ang="0">
                <a:pos x="150" y="41"/>
              </a:cxn>
              <a:cxn ang="0">
                <a:pos x="161" y="30"/>
              </a:cxn>
              <a:cxn ang="0">
                <a:pos x="188" y="27"/>
              </a:cxn>
              <a:cxn ang="0">
                <a:pos x="211" y="32"/>
              </a:cxn>
              <a:cxn ang="0">
                <a:pos x="234" y="36"/>
              </a:cxn>
              <a:cxn ang="0">
                <a:pos x="243" y="48"/>
              </a:cxn>
              <a:cxn ang="0">
                <a:pos x="245" y="84"/>
              </a:cxn>
              <a:cxn ang="0">
                <a:pos x="240" y="107"/>
              </a:cxn>
              <a:cxn ang="0">
                <a:pos x="213" y="145"/>
              </a:cxn>
              <a:cxn ang="0">
                <a:pos x="197" y="177"/>
              </a:cxn>
              <a:cxn ang="0">
                <a:pos x="154" y="179"/>
              </a:cxn>
              <a:cxn ang="0">
                <a:pos x="109" y="170"/>
              </a:cxn>
              <a:cxn ang="0">
                <a:pos x="57" y="157"/>
              </a:cxn>
              <a:cxn ang="0">
                <a:pos x="5" y="134"/>
              </a:cxn>
            </a:cxnLst>
            <a:rect l="0" t="0" r="r" b="b"/>
            <a:pathLst>
              <a:path w="245" h="179">
                <a:moveTo>
                  <a:pt x="5" y="134"/>
                </a:moveTo>
                <a:lnTo>
                  <a:pt x="2" y="89"/>
                </a:lnTo>
                <a:lnTo>
                  <a:pt x="0" y="52"/>
                </a:lnTo>
                <a:lnTo>
                  <a:pt x="5" y="30"/>
                </a:lnTo>
                <a:lnTo>
                  <a:pt x="23" y="0"/>
                </a:lnTo>
                <a:lnTo>
                  <a:pt x="52" y="0"/>
                </a:lnTo>
                <a:lnTo>
                  <a:pt x="59" y="11"/>
                </a:lnTo>
                <a:lnTo>
                  <a:pt x="39" y="59"/>
                </a:lnTo>
                <a:lnTo>
                  <a:pt x="59" y="11"/>
                </a:lnTo>
                <a:lnTo>
                  <a:pt x="68" y="5"/>
                </a:lnTo>
                <a:lnTo>
                  <a:pt x="79" y="0"/>
                </a:lnTo>
                <a:lnTo>
                  <a:pt x="102" y="2"/>
                </a:lnTo>
                <a:lnTo>
                  <a:pt x="138" y="18"/>
                </a:lnTo>
                <a:lnTo>
                  <a:pt x="150" y="41"/>
                </a:lnTo>
                <a:lnTo>
                  <a:pt x="148" y="61"/>
                </a:lnTo>
                <a:lnTo>
                  <a:pt x="138" y="89"/>
                </a:lnTo>
                <a:lnTo>
                  <a:pt x="148" y="61"/>
                </a:lnTo>
                <a:lnTo>
                  <a:pt x="150" y="41"/>
                </a:lnTo>
                <a:lnTo>
                  <a:pt x="161" y="30"/>
                </a:lnTo>
                <a:lnTo>
                  <a:pt x="188" y="27"/>
                </a:lnTo>
                <a:lnTo>
                  <a:pt x="211" y="32"/>
                </a:lnTo>
                <a:lnTo>
                  <a:pt x="234" y="36"/>
                </a:lnTo>
                <a:lnTo>
                  <a:pt x="243" y="48"/>
                </a:lnTo>
                <a:lnTo>
                  <a:pt x="245" y="84"/>
                </a:lnTo>
                <a:lnTo>
                  <a:pt x="240" y="107"/>
                </a:lnTo>
                <a:lnTo>
                  <a:pt x="213" y="145"/>
                </a:lnTo>
                <a:lnTo>
                  <a:pt x="197" y="177"/>
                </a:lnTo>
                <a:lnTo>
                  <a:pt x="154" y="179"/>
                </a:lnTo>
                <a:lnTo>
                  <a:pt x="109" y="170"/>
                </a:lnTo>
                <a:lnTo>
                  <a:pt x="57" y="157"/>
                </a:lnTo>
                <a:lnTo>
                  <a:pt x="5" y="134"/>
                </a:lnTo>
                <a:close/>
              </a:path>
            </a:pathLst>
          </a:custGeom>
          <a:noFill/>
          <a:ln w="28575" cap="flat" cmpd="sng">
            <a:solidFill>
              <a:schemeClr val="tx2"/>
            </a:solidFill>
            <a:prstDash val="sysDot"/>
            <a:round/>
            <a:headEnd/>
            <a:tailEnd/>
          </a:ln>
        </p:spPr>
        <p:txBody>
          <a:bodyPr/>
          <a:lstStyle/>
          <a:p>
            <a:endParaRPr lang="el-GR"/>
          </a:p>
        </p:txBody>
      </p:sp>
      <p:sp>
        <p:nvSpPr>
          <p:cNvPr id="10" name="Freeform 10"/>
          <p:cNvSpPr>
            <a:spLocks/>
          </p:cNvSpPr>
          <p:nvPr/>
        </p:nvSpPr>
        <p:spPr bwMode="auto">
          <a:xfrm flipH="1">
            <a:off x="3913282" y="2702112"/>
            <a:ext cx="703262" cy="817563"/>
          </a:xfrm>
          <a:custGeom>
            <a:avLst/>
            <a:gdLst/>
            <a:ahLst/>
            <a:cxnLst>
              <a:cxn ang="0">
                <a:pos x="294" y="43"/>
              </a:cxn>
              <a:cxn ang="0">
                <a:pos x="251" y="45"/>
              </a:cxn>
              <a:cxn ang="0">
                <a:pos x="206" y="36"/>
              </a:cxn>
              <a:cxn ang="0">
                <a:pos x="154" y="23"/>
              </a:cxn>
              <a:cxn ang="0">
                <a:pos x="102" y="0"/>
              </a:cxn>
              <a:cxn ang="0">
                <a:pos x="88" y="54"/>
              </a:cxn>
              <a:cxn ang="0">
                <a:pos x="47" y="138"/>
              </a:cxn>
              <a:cxn ang="0">
                <a:pos x="22" y="224"/>
              </a:cxn>
              <a:cxn ang="0">
                <a:pos x="0" y="265"/>
              </a:cxn>
              <a:cxn ang="0">
                <a:pos x="0" y="295"/>
              </a:cxn>
              <a:cxn ang="0">
                <a:pos x="9" y="304"/>
              </a:cxn>
              <a:cxn ang="0">
                <a:pos x="34" y="295"/>
              </a:cxn>
              <a:cxn ang="0">
                <a:pos x="54" y="277"/>
              </a:cxn>
              <a:cxn ang="0">
                <a:pos x="81" y="224"/>
              </a:cxn>
              <a:cxn ang="0">
                <a:pos x="172" y="118"/>
              </a:cxn>
              <a:cxn ang="0">
                <a:pos x="176" y="125"/>
              </a:cxn>
              <a:cxn ang="0">
                <a:pos x="183" y="145"/>
              </a:cxn>
              <a:cxn ang="0">
                <a:pos x="186" y="168"/>
              </a:cxn>
              <a:cxn ang="0">
                <a:pos x="179" y="202"/>
              </a:cxn>
              <a:cxn ang="0">
                <a:pos x="158" y="254"/>
              </a:cxn>
              <a:cxn ang="0">
                <a:pos x="140" y="286"/>
              </a:cxn>
              <a:cxn ang="0">
                <a:pos x="129" y="317"/>
              </a:cxn>
              <a:cxn ang="0">
                <a:pos x="140" y="338"/>
              </a:cxn>
              <a:cxn ang="0">
                <a:pos x="149" y="342"/>
              </a:cxn>
              <a:cxn ang="0">
                <a:pos x="174" y="333"/>
              </a:cxn>
              <a:cxn ang="0">
                <a:pos x="215" y="290"/>
              </a:cxn>
              <a:cxn ang="0">
                <a:pos x="247" y="252"/>
              </a:cxn>
              <a:cxn ang="0">
                <a:pos x="258" y="231"/>
              </a:cxn>
              <a:cxn ang="0">
                <a:pos x="267" y="186"/>
              </a:cxn>
              <a:cxn ang="0">
                <a:pos x="267" y="129"/>
              </a:cxn>
              <a:cxn ang="0">
                <a:pos x="276" y="93"/>
              </a:cxn>
              <a:cxn ang="0">
                <a:pos x="294" y="43"/>
              </a:cxn>
            </a:cxnLst>
            <a:rect l="0" t="0" r="r" b="b"/>
            <a:pathLst>
              <a:path w="294" h="342">
                <a:moveTo>
                  <a:pt x="294" y="43"/>
                </a:moveTo>
                <a:lnTo>
                  <a:pt x="251" y="45"/>
                </a:lnTo>
                <a:lnTo>
                  <a:pt x="206" y="36"/>
                </a:lnTo>
                <a:lnTo>
                  <a:pt x="154" y="23"/>
                </a:lnTo>
                <a:lnTo>
                  <a:pt x="102" y="0"/>
                </a:lnTo>
                <a:lnTo>
                  <a:pt x="88" y="54"/>
                </a:lnTo>
                <a:lnTo>
                  <a:pt x="47" y="138"/>
                </a:lnTo>
                <a:lnTo>
                  <a:pt x="22" y="224"/>
                </a:lnTo>
                <a:lnTo>
                  <a:pt x="0" y="265"/>
                </a:lnTo>
                <a:lnTo>
                  <a:pt x="0" y="295"/>
                </a:lnTo>
                <a:lnTo>
                  <a:pt x="9" y="304"/>
                </a:lnTo>
                <a:lnTo>
                  <a:pt x="34" y="295"/>
                </a:lnTo>
                <a:lnTo>
                  <a:pt x="54" y="277"/>
                </a:lnTo>
                <a:lnTo>
                  <a:pt x="81" y="224"/>
                </a:lnTo>
                <a:lnTo>
                  <a:pt x="172" y="118"/>
                </a:lnTo>
                <a:lnTo>
                  <a:pt x="176" y="125"/>
                </a:lnTo>
                <a:lnTo>
                  <a:pt x="183" y="145"/>
                </a:lnTo>
                <a:lnTo>
                  <a:pt x="186" y="168"/>
                </a:lnTo>
                <a:lnTo>
                  <a:pt x="179" y="202"/>
                </a:lnTo>
                <a:lnTo>
                  <a:pt x="158" y="254"/>
                </a:lnTo>
                <a:lnTo>
                  <a:pt x="140" y="286"/>
                </a:lnTo>
                <a:lnTo>
                  <a:pt x="129" y="317"/>
                </a:lnTo>
                <a:lnTo>
                  <a:pt x="140" y="338"/>
                </a:lnTo>
                <a:lnTo>
                  <a:pt x="149" y="342"/>
                </a:lnTo>
                <a:lnTo>
                  <a:pt x="174" y="333"/>
                </a:lnTo>
                <a:lnTo>
                  <a:pt x="215" y="290"/>
                </a:lnTo>
                <a:lnTo>
                  <a:pt x="247" y="252"/>
                </a:lnTo>
                <a:lnTo>
                  <a:pt x="258" y="231"/>
                </a:lnTo>
                <a:lnTo>
                  <a:pt x="267" y="186"/>
                </a:lnTo>
                <a:lnTo>
                  <a:pt x="267" y="129"/>
                </a:lnTo>
                <a:lnTo>
                  <a:pt x="276" y="93"/>
                </a:lnTo>
                <a:lnTo>
                  <a:pt x="294" y="43"/>
                </a:lnTo>
                <a:close/>
              </a:path>
            </a:pathLst>
          </a:custGeom>
          <a:noFill/>
          <a:ln w="28575" cap="flat" cmpd="sng">
            <a:solidFill>
              <a:schemeClr val="tx2"/>
            </a:solidFill>
            <a:prstDash val="sysDot"/>
            <a:round/>
            <a:headEnd/>
            <a:tailEnd/>
          </a:ln>
        </p:spPr>
        <p:txBody>
          <a:bodyPr/>
          <a:lstStyle/>
          <a:p>
            <a:endParaRPr lang="el-GR"/>
          </a:p>
        </p:txBody>
      </p:sp>
      <p:sp>
        <p:nvSpPr>
          <p:cNvPr id="11" name="Freeform 11"/>
          <p:cNvSpPr>
            <a:spLocks/>
          </p:cNvSpPr>
          <p:nvPr/>
        </p:nvSpPr>
        <p:spPr bwMode="auto">
          <a:xfrm flipH="1">
            <a:off x="2233707" y="678050"/>
            <a:ext cx="4668837" cy="3836987"/>
          </a:xfrm>
          <a:custGeom>
            <a:avLst/>
            <a:gdLst/>
            <a:ahLst/>
            <a:cxnLst>
              <a:cxn ang="0">
                <a:pos x="174" y="99"/>
              </a:cxn>
              <a:cxn ang="0">
                <a:pos x="146" y="44"/>
              </a:cxn>
              <a:cxn ang="0">
                <a:pos x="97" y="3"/>
              </a:cxn>
              <a:cxn ang="0">
                <a:pos x="26" y="25"/>
              </a:cxn>
              <a:cxn ang="0">
                <a:pos x="1" y="104"/>
              </a:cxn>
              <a:cxn ang="0">
                <a:pos x="26" y="174"/>
              </a:cxn>
              <a:cxn ang="0">
                <a:pos x="156" y="620"/>
              </a:cxn>
              <a:cxn ang="0">
                <a:pos x="212" y="843"/>
              </a:cxn>
              <a:cxn ang="0">
                <a:pos x="277" y="1010"/>
              </a:cxn>
              <a:cxn ang="0">
                <a:pos x="509" y="1121"/>
              </a:cxn>
              <a:cxn ang="0">
                <a:pos x="736" y="1179"/>
              </a:cxn>
              <a:cxn ang="0">
                <a:pos x="973" y="1289"/>
              </a:cxn>
              <a:cxn ang="0">
                <a:pos x="1187" y="1409"/>
              </a:cxn>
              <a:cxn ang="0">
                <a:pos x="1540" y="1567"/>
              </a:cxn>
              <a:cxn ang="0">
                <a:pos x="1837" y="1595"/>
              </a:cxn>
              <a:cxn ang="0">
                <a:pos x="1940" y="1512"/>
              </a:cxn>
              <a:cxn ang="0">
                <a:pos x="1912" y="1400"/>
              </a:cxn>
              <a:cxn ang="0">
                <a:pos x="1902" y="1275"/>
              </a:cxn>
              <a:cxn ang="0">
                <a:pos x="1940" y="1131"/>
              </a:cxn>
            </a:cxnLst>
            <a:rect l="0" t="0" r="r" b="b"/>
            <a:pathLst>
              <a:path w="1952" h="1604">
                <a:moveTo>
                  <a:pt x="174" y="99"/>
                </a:moveTo>
                <a:cubicBezTo>
                  <a:pt x="167" y="77"/>
                  <a:pt x="159" y="60"/>
                  <a:pt x="146" y="44"/>
                </a:cubicBezTo>
                <a:cubicBezTo>
                  <a:pt x="133" y="28"/>
                  <a:pt x="117" y="6"/>
                  <a:pt x="97" y="3"/>
                </a:cubicBezTo>
                <a:cubicBezTo>
                  <a:pt x="77" y="0"/>
                  <a:pt x="42" y="8"/>
                  <a:pt x="26" y="25"/>
                </a:cubicBezTo>
                <a:cubicBezTo>
                  <a:pt x="10" y="42"/>
                  <a:pt x="1" y="79"/>
                  <a:pt x="1" y="104"/>
                </a:cubicBezTo>
                <a:cubicBezTo>
                  <a:pt x="1" y="129"/>
                  <a:pt x="0" y="88"/>
                  <a:pt x="26" y="174"/>
                </a:cubicBezTo>
                <a:cubicBezTo>
                  <a:pt x="52" y="260"/>
                  <a:pt x="125" y="508"/>
                  <a:pt x="156" y="620"/>
                </a:cubicBezTo>
                <a:cubicBezTo>
                  <a:pt x="187" y="732"/>
                  <a:pt x="192" y="778"/>
                  <a:pt x="212" y="843"/>
                </a:cubicBezTo>
                <a:cubicBezTo>
                  <a:pt x="232" y="908"/>
                  <a:pt x="228" y="964"/>
                  <a:pt x="277" y="1010"/>
                </a:cubicBezTo>
                <a:cubicBezTo>
                  <a:pt x="326" y="1056"/>
                  <a:pt x="433" y="1093"/>
                  <a:pt x="509" y="1121"/>
                </a:cubicBezTo>
                <a:cubicBezTo>
                  <a:pt x="585" y="1149"/>
                  <a:pt x="659" y="1151"/>
                  <a:pt x="736" y="1179"/>
                </a:cubicBezTo>
                <a:cubicBezTo>
                  <a:pt x="813" y="1207"/>
                  <a:pt x="898" y="1251"/>
                  <a:pt x="973" y="1289"/>
                </a:cubicBezTo>
                <a:cubicBezTo>
                  <a:pt x="1048" y="1327"/>
                  <a:pt x="1093" y="1363"/>
                  <a:pt x="1187" y="1409"/>
                </a:cubicBezTo>
                <a:cubicBezTo>
                  <a:pt x="1281" y="1455"/>
                  <a:pt x="1432" y="1536"/>
                  <a:pt x="1540" y="1567"/>
                </a:cubicBezTo>
                <a:cubicBezTo>
                  <a:pt x="1648" y="1598"/>
                  <a:pt x="1770" y="1604"/>
                  <a:pt x="1837" y="1595"/>
                </a:cubicBezTo>
                <a:cubicBezTo>
                  <a:pt x="1904" y="1586"/>
                  <a:pt x="1928" y="1544"/>
                  <a:pt x="1940" y="1512"/>
                </a:cubicBezTo>
                <a:cubicBezTo>
                  <a:pt x="1952" y="1480"/>
                  <a:pt x="1918" y="1439"/>
                  <a:pt x="1912" y="1400"/>
                </a:cubicBezTo>
                <a:cubicBezTo>
                  <a:pt x="1906" y="1361"/>
                  <a:pt x="1897" y="1320"/>
                  <a:pt x="1902" y="1275"/>
                </a:cubicBezTo>
                <a:cubicBezTo>
                  <a:pt x="1907" y="1230"/>
                  <a:pt x="1932" y="1161"/>
                  <a:pt x="1940" y="1131"/>
                </a:cubicBezTo>
              </a:path>
            </a:pathLst>
          </a:custGeom>
          <a:noFill/>
          <a:ln w="28575" cap="flat" cmpd="sng">
            <a:solidFill>
              <a:schemeClr val="tx2"/>
            </a:solidFill>
            <a:prstDash val="sysDot"/>
            <a:round/>
            <a:headEnd type="none" w="med" len="med"/>
            <a:tailEnd type="none" w="med" len="med"/>
          </a:ln>
          <a:effectLst/>
        </p:spPr>
        <p:txBody>
          <a:bodyPr/>
          <a:lstStyle/>
          <a:p>
            <a:endParaRPr lang="el-GR"/>
          </a:p>
        </p:txBody>
      </p:sp>
      <p:sp>
        <p:nvSpPr>
          <p:cNvPr id="12" name="Freeform 12"/>
          <p:cNvSpPr>
            <a:spLocks/>
          </p:cNvSpPr>
          <p:nvPr/>
        </p:nvSpPr>
        <p:spPr bwMode="auto">
          <a:xfrm flipH="1">
            <a:off x="5796057" y="530412"/>
            <a:ext cx="1284287" cy="415925"/>
          </a:xfrm>
          <a:custGeom>
            <a:avLst/>
            <a:gdLst/>
            <a:ahLst/>
            <a:cxnLst>
              <a:cxn ang="0">
                <a:pos x="0" y="79"/>
              </a:cxn>
              <a:cxn ang="0">
                <a:pos x="48" y="26"/>
              </a:cxn>
              <a:cxn ang="0">
                <a:pos x="139" y="2"/>
              </a:cxn>
              <a:cxn ang="0">
                <a:pos x="216" y="16"/>
              </a:cxn>
              <a:cxn ang="0">
                <a:pos x="259" y="64"/>
              </a:cxn>
              <a:cxn ang="0">
                <a:pos x="292" y="108"/>
              </a:cxn>
              <a:cxn ang="0">
                <a:pos x="350" y="165"/>
              </a:cxn>
              <a:cxn ang="0">
                <a:pos x="427" y="165"/>
              </a:cxn>
              <a:cxn ang="0">
                <a:pos x="489" y="127"/>
              </a:cxn>
              <a:cxn ang="0">
                <a:pos x="537" y="79"/>
              </a:cxn>
            </a:cxnLst>
            <a:rect l="0" t="0" r="r" b="b"/>
            <a:pathLst>
              <a:path w="537" h="174">
                <a:moveTo>
                  <a:pt x="0" y="79"/>
                </a:moveTo>
                <a:cubicBezTo>
                  <a:pt x="12" y="59"/>
                  <a:pt x="25" y="39"/>
                  <a:pt x="48" y="26"/>
                </a:cubicBezTo>
                <a:cubicBezTo>
                  <a:pt x="71" y="13"/>
                  <a:pt x="111" y="4"/>
                  <a:pt x="139" y="2"/>
                </a:cubicBezTo>
                <a:cubicBezTo>
                  <a:pt x="167" y="0"/>
                  <a:pt x="196" y="6"/>
                  <a:pt x="216" y="16"/>
                </a:cubicBezTo>
                <a:cubicBezTo>
                  <a:pt x="236" y="26"/>
                  <a:pt x="246" y="49"/>
                  <a:pt x="259" y="64"/>
                </a:cubicBezTo>
                <a:cubicBezTo>
                  <a:pt x="272" y="79"/>
                  <a:pt x="277" y="91"/>
                  <a:pt x="292" y="108"/>
                </a:cubicBezTo>
                <a:cubicBezTo>
                  <a:pt x="307" y="125"/>
                  <a:pt x="328" y="156"/>
                  <a:pt x="350" y="165"/>
                </a:cubicBezTo>
                <a:cubicBezTo>
                  <a:pt x="372" y="174"/>
                  <a:pt x="404" y="171"/>
                  <a:pt x="427" y="165"/>
                </a:cubicBezTo>
                <a:cubicBezTo>
                  <a:pt x="450" y="159"/>
                  <a:pt x="471" y="141"/>
                  <a:pt x="489" y="127"/>
                </a:cubicBezTo>
                <a:cubicBezTo>
                  <a:pt x="507" y="113"/>
                  <a:pt x="522" y="96"/>
                  <a:pt x="537" y="79"/>
                </a:cubicBezTo>
              </a:path>
            </a:pathLst>
          </a:custGeom>
          <a:noFill/>
          <a:ln w="28575" cap="flat" cmpd="sng">
            <a:solidFill>
              <a:schemeClr val="tx2"/>
            </a:solidFill>
            <a:prstDash val="solid"/>
            <a:round/>
            <a:headEnd type="none" w="med" len="med"/>
            <a:tailEnd type="none" w="med" len="med"/>
          </a:ln>
          <a:effectLst/>
        </p:spPr>
        <p:txBody>
          <a:bodyPr/>
          <a:lstStyle/>
          <a:p>
            <a:endParaRPr lang="el-GR"/>
          </a:p>
        </p:txBody>
      </p:sp>
      <p:sp>
        <p:nvSpPr>
          <p:cNvPr id="13" name="Freeform 13"/>
          <p:cNvSpPr>
            <a:spLocks/>
          </p:cNvSpPr>
          <p:nvPr/>
        </p:nvSpPr>
        <p:spPr bwMode="auto">
          <a:xfrm rot="149859" flipH="1">
            <a:off x="2034248" y="2690568"/>
            <a:ext cx="325437" cy="461963"/>
          </a:xfrm>
          <a:custGeom>
            <a:avLst/>
            <a:gdLst/>
            <a:ahLst/>
            <a:cxnLst>
              <a:cxn ang="0">
                <a:pos x="102" y="193"/>
              </a:cxn>
              <a:cxn ang="0">
                <a:pos x="115" y="168"/>
              </a:cxn>
              <a:cxn ang="0">
                <a:pos x="125" y="150"/>
              </a:cxn>
              <a:cxn ang="0">
                <a:pos x="129" y="136"/>
              </a:cxn>
              <a:cxn ang="0">
                <a:pos x="136" y="88"/>
              </a:cxn>
              <a:cxn ang="0">
                <a:pos x="134" y="27"/>
              </a:cxn>
              <a:cxn ang="0">
                <a:pos x="131" y="11"/>
              </a:cxn>
              <a:cxn ang="0">
                <a:pos x="122" y="2"/>
              </a:cxn>
              <a:cxn ang="0">
                <a:pos x="111" y="0"/>
              </a:cxn>
              <a:cxn ang="0">
                <a:pos x="100" y="11"/>
              </a:cxn>
              <a:cxn ang="0">
                <a:pos x="95" y="32"/>
              </a:cxn>
              <a:cxn ang="0">
                <a:pos x="88" y="48"/>
              </a:cxn>
              <a:cxn ang="0">
                <a:pos x="75" y="68"/>
              </a:cxn>
              <a:cxn ang="0">
                <a:pos x="57" y="82"/>
              </a:cxn>
              <a:cxn ang="0">
                <a:pos x="29" y="102"/>
              </a:cxn>
              <a:cxn ang="0">
                <a:pos x="16" y="111"/>
              </a:cxn>
              <a:cxn ang="0">
                <a:pos x="9" y="125"/>
              </a:cxn>
              <a:cxn ang="0">
                <a:pos x="0" y="150"/>
              </a:cxn>
              <a:cxn ang="0">
                <a:pos x="7" y="154"/>
              </a:cxn>
              <a:cxn ang="0">
                <a:pos x="20" y="152"/>
              </a:cxn>
              <a:cxn ang="0">
                <a:pos x="52" y="138"/>
              </a:cxn>
              <a:cxn ang="0">
                <a:pos x="63" y="131"/>
              </a:cxn>
              <a:cxn ang="0">
                <a:pos x="75" y="131"/>
              </a:cxn>
              <a:cxn ang="0">
                <a:pos x="81" y="138"/>
              </a:cxn>
              <a:cxn ang="0">
                <a:pos x="91" y="170"/>
              </a:cxn>
              <a:cxn ang="0">
                <a:pos x="95" y="181"/>
              </a:cxn>
              <a:cxn ang="0">
                <a:pos x="102" y="193"/>
              </a:cxn>
            </a:cxnLst>
            <a:rect l="0" t="0" r="r" b="b"/>
            <a:pathLst>
              <a:path w="136" h="193">
                <a:moveTo>
                  <a:pt x="102" y="193"/>
                </a:moveTo>
                <a:lnTo>
                  <a:pt x="115" y="168"/>
                </a:lnTo>
                <a:lnTo>
                  <a:pt x="125" y="150"/>
                </a:lnTo>
                <a:lnTo>
                  <a:pt x="129" y="136"/>
                </a:lnTo>
                <a:lnTo>
                  <a:pt x="136" y="88"/>
                </a:lnTo>
                <a:lnTo>
                  <a:pt x="134" y="27"/>
                </a:lnTo>
                <a:lnTo>
                  <a:pt x="131" y="11"/>
                </a:lnTo>
                <a:lnTo>
                  <a:pt x="122" y="2"/>
                </a:lnTo>
                <a:lnTo>
                  <a:pt x="111" y="0"/>
                </a:lnTo>
                <a:lnTo>
                  <a:pt x="100" y="11"/>
                </a:lnTo>
                <a:lnTo>
                  <a:pt x="95" y="32"/>
                </a:lnTo>
                <a:lnTo>
                  <a:pt x="88" y="48"/>
                </a:lnTo>
                <a:lnTo>
                  <a:pt x="75" y="68"/>
                </a:lnTo>
                <a:lnTo>
                  <a:pt x="57" y="82"/>
                </a:lnTo>
                <a:lnTo>
                  <a:pt x="29" y="102"/>
                </a:lnTo>
                <a:lnTo>
                  <a:pt x="16" y="111"/>
                </a:lnTo>
                <a:lnTo>
                  <a:pt x="9" y="125"/>
                </a:lnTo>
                <a:lnTo>
                  <a:pt x="0" y="150"/>
                </a:lnTo>
                <a:lnTo>
                  <a:pt x="7" y="154"/>
                </a:lnTo>
                <a:lnTo>
                  <a:pt x="20" y="152"/>
                </a:lnTo>
                <a:lnTo>
                  <a:pt x="52" y="138"/>
                </a:lnTo>
                <a:lnTo>
                  <a:pt x="63" y="131"/>
                </a:lnTo>
                <a:lnTo>
                  <a:pt x="75" y="131"/>
                </a:lnTo>
                <a:lnTo>
                  <a:pt x="81" y="138"/>
                </a:lnTo>
                <a:lnTo>
                  <a:pt x="91" y="170"/>
                </a:lnTo>
                <a:lnTo>
                  <a:pt x="95" y="181"/>
                </a:lnTo>
                <a:lnTo>
                  <a:pt x="102" y="193"/>
                </a:lnTo>
                <a:close/>
              </a:path>
            </a:pathLst>
          </a:custGeom>
          <a:solidFill>
            <a:schemeClr val="bg1"/>
          </a:solidFill>
          <a:ln w="19050" cap="flat" cmpd="sng">
            <a:solidFill>
              <a:schemeClr val="tx1"/>
            </a:solidFill>
            <a:prstDash val="solid"/>
            <a:round/>
            <a:headEnd/>
            <a:tailEnd/>
          </a:ln>
        </p:spPr>
        <p:txBody>
          <a:bodyPr/>
          <a:lstStyle/>
          <a:p>
            <a:endParaRPr lang="el-GR"/>
          </a:p>
        </p:txBody>
      </p:sp>
      <p:sp>
        <p:nvSpPr>
          <p:cNvPr id="14" name="Freeform 14"/>
          <p:cNvSpPr>
            <a:spLocks/>
          </p:cNvSpPr>
          <p:nvPr/>
        </p:nvSpPr>
        <p:spPr bwMode="auto">
          <a:xfrm rot="149859" flipH="1">
            <a:off x="2097748" y="3009656"/>
            <a:ext cx="441325" cy="666750"/>
          </a:xfrm>
          <a:custGeom>
            <a:avLst/>
            <a:gdLst/>
            <a:ahLst/>
            <a:cxnLst>
              <a:cxn ang="0">
                <a:pos x="82" y="19"/>
              </a:cxn>
              <a:cxn ang="0">
                <a:pos x="57" y="68"/>
              </a:cxn>
              <a:cxn ang="0">
                <a:pos x="43" y="103"/>
              </a:cxn>
              <a:cxn ang="0">
                <a:pos x="9" y="177"/>
              </a:cxn>
              <a:cxn ang="0">
                <a:pos x="2" y="227"/>
              </a:cxn>
              <a:cxn ang="0">
                <a:pos x="0" y="254"/>
              </a:cxn>
              <a:cxn ang="0">
                <a:pos x="5" y="268"/>
              </a:cxn>
              <a:cxn ang="0">
                <a:pos x="12" y="275"/>
              </a:cxn>
              <a:cxn ang="0">
                <a:pos x="21" y="279"/>
              </a:cxn>
              <a:cxn ang="0">
                <a:pos x="36" y="277"/>
              </a:cxn>
              <a:cxn ang="0">
                <a:pos x="52" y="264"/>
              </a:cxn>
              <a:cxn ang="0">
                <a:pos x="82" y="236"/>
              </a:cxn>
              <a:cxn ang="0">
                <a:pos x="98" y="218"/>
              </a:cxn>
              <a:cxn ang="0">
                <a:pos x="116" y="184"/>
              </a:cxn>
              <a:cxn ang="0">
                <a:pos x="136" y="150"/>
              </a:cxn>
              <a:cxn ang="0">
                <a:pos x="184" y="62"/>
              </a:cxn>
              <a:cxn ang="0">
                <a:pos x="177" y="50"/>
              </a:cxn>
              <a:cxn ang="0">
                <a:pos x="173" y="39"/>
              </a:cxn>
              <a:cxn ang="0">
                <a:pos x="163" y="7"/>
              </a:cxn>
              <a:cxn ang="0">
                <a:pos x="157" y="0"/>
              </a:cxn>
              <a:cxn ang="0">
                <a:pos x="145" y="0"/>
              </a:cxn>
              <a:cxn ang="0">
                <a:pos x="134" y="7"/>
              </a:cxn>
              <a:cxn ang="0">
                <a:pos x="102" y="21"/>
              </a:cxn>
              <a:cxn ang="0">
                <a:pos x="89" y="23"/>
              </a:cxn>
              <a:cxn ang="0">
                <a:pos x="82" y="19"/>
              </a:cxn>
            </a:cxnLst>
            <a:rect l="0" t="0" r="r" b="b"/>
            <a:pathLst>
              <a:path w="184" h="279">
                <a:moveTo>
                  <a:pt x="82" y="19"/>
                </a:moveTo>
                <a:lnTo>
                  <a:pt x="57" y="68"/>
                </a:lnTo>
                <a:lnTo>
                  <a:pt x="43" y="103"/>
                </a:lnTo>
                <a:lnTo>
                  <a:pt x="9" y="177"/>
                </a:lnTo>
                <a:lnTo>
                  <a:pt x="2" y="227"/>
                </a:lnTo>
                <a:lnTo>
                  <a:pt x="0" y="254"/>
                </a:lnTo>
                <a:lnTo>
                  <a:pt x="5" y="268"/>
                </a:lnTo>
                <a:lnTo>
                  <a:pt x="12" y="275"/>
                </a:lnTo>
                <a:lnTo>
                  <a:pt x="21" y="279"/>
                </a:lnTo>
                <a:lnTo>
                  <a:pt x="36" y="277"/>
                </a:lnTo>
                <a:lnTo>
                  <a:pt x="52" y="264"/>
                </a:lnTo>
                <a:lnTo>
                  <a:pt x="82" y="236"/>
                </a:lnTo>
                <a:lnTo>
                  <a:pt x="98" y="218"/>
                </a:lnTo>
                <a:lnTo>
                  <a:pt x="116" y="184"/>
                </a:lnTo>
                <a:lnTo>
                  <a:pt x="136" y="150"/>
                </a:lnTo>
                <a:lnTo>
                  <a:pt x="184" y="62"/>
                </a:lnTo>
                <a:lnTo>
                  <a:pt x="177" y="50"/>
                </a:lnTo>
                <a:lnTo>
                  <a:pt x="173" y="39"/>
                </a:lnTo>
                <a:lnTo>
                  <a:pt x="163" y="7"/>
                </a:lnTo>
                <a:lnTo>
                  <a:pt x="157" y="0"/>
                </a:lnTo>
                <a:lnTo>
                  <a:pt x="145" y="0"/>
                </a:lnTo>
                <a:lnTo>
                  <a:pt x="134" y="7"/>
                </a:lnTo>
                <a:lnTo>
                  <a:pt x="102" y="21"/>
                </a:lnTo>
                <a:lnTo>
                  <a:pt x="89" y="23"/>
                </a:lnTo>
                <a:lnTo>
                  <a:pt x="82" y="19"/>
                </a:lnTo>
                <a:close/>
              </a:path>
            </a:pathLst>
          </a:custGeom>
          <a:gradFill rotWithShape="0">
            <a:gsLst>
              <a:gs pos="0">
                <a:srgbClr val="FFFF66"/>
              </a:gs>
              <a:gs pos="100000">
                <a:srgbClr val="FFFFFF"/>
              </a:gs>
            </a:gsLst>
            <a:lin ang="0" scaled="1"/>
          </a:gradFill>
          <a:ln w="19050" cap="flat" cmpd="sng">
            <a:solidFill>
              <a:schemeClr val="tx1"/>
            </a:solidFill>
            <a:prstDash val="solid"/>
            <a:round/>
            <a:headEnd/>
            <a:tailEnd/>
          </a:ln>
        </p:spPr>
        <p:txBody>
          <a:bodyPr/>
          <a:lstStyle/>
          <a:p>
            <a:endParaRPr lang="el-GR"/>
          </a:p>
        </p:txBody>
      </p:sp>
      <p:sp>
        <p:nvSpPr>
          <p:cNvPr id="15" name="Freeform 15"/>
          <p:cNvSpPr>
            <a:spLocks/>
          </p:cNvSpPr>
          <p:nvPr/>
        </p:nvSpPr>
        <p:spPr bwMode="auto">
          <a:xfrm rot="149859" flipH="1">
            <a:off x="3479894" y="2548125"/>
            <a:ext cx="585788" cy="428625"/>
          </a:xfrm>
          <a:custGeom>
            <a:avLst/>
            <a:gdLst/>
            <a:ahLst/>
            <a:cxnLst>
              <a:cxn ang="0">
                <a:pos x="5" y="134"/>
              </a:cxn>
              <a:cxn ang="0">
                <a:pos x="2" y="89"/>
              </a:cxn>
              <a:cxn ang="0">
                <a:pos x="0" y="52"/>
              </a:cxn>
              <a:cxn ang="0">
                <a:pos x="5" y="30"/>
              </a:cxn>
              <a:cxn ang="0">
                <a:pos x="23" y="0"/>
              </a:cxn>
              <a:cxn ang="0">
                <a:pos x="52" y="0"/>
              </a:cxn>
              <a:cxn ang="0">
                <a:pos x="59" y="11"/>
              </a:cxn>
              <a:cxn ang="0">
                <a:pos x="39" y="59"/>
              </a:cxn>
              <a:cxn ang="0">
                <a:pos x="59" y="11"/>
              </a:cxn>
              <a:cxn ang="0">
                <a:pos x="68" y="5"/>
              </a:cxn>
              <a:cxn ang="0">
                <a:pos x="79" y="0"/>
              </a:cxn>
              <a:cxn ang="0">
                <a:pos x="102" y="2"/>
              </a:cxn>
              <a:cxn ang="0">
                <a:pos x="138" y="18"/>
              </a:cxn>
              <a:cxn ang="0">
                <a:pos x="150" y="41"/>
              </a:cxn>
              <a:cxn ang="0">
                <a:pos x="148" y="61"/>
              </a:cxn>
              <a:cxn ang="0">
                <a:pos x="138" y="89"/>
              </a:cxn>
              <a:cxn ang="0">
                <a:pos x="148" y="61"/>
              </a:cxn>
              <a:cxn ang="0">
                <a:pos x="150" y="41"/>
              </a:cxn>
              <a:cxn ang="0">
                <a:pos x="161" y="30"/>
              </a:cxn>
              <a:cxn ang="0">
                <a:pos x="188" y="27"/>
              </a:cxn>
              <a:cxn ang="0">
                <a:pos x="211" y="32"/>
              </a:cxn>
              <a:cxn ang="0">
                <a:pos x="234" y="36"/>
              </a:cxn>
              <a:cxn ang="0">
                <a:pos x="243" y="48"/>
              </a:cxn>
              <a:cxn ang="0">
                <a:pos x="245" y="84"/>
              </a:cxn>
              <a:cxn ang="0">
                <a:pos x="240" y="107"/>
              </a:cxn>
              <a:cxn ang="0">
                <a:pos x="213" y="145"/>
              </a:cxn>
              <a:cxn ang="0">
                <a:pos x="197" y="177"/>
              </a:cxn>
              <a:cxn ang="0">
                <a:pos x="154" y="179"/>
              </a:cxn>
              <a:cxn ang="0">
                <a:pos x="109" y="170"/>
              </a:cxn>
              <a:cxn ang="0">
                <a:pos x="57" y="157"/>
              </a:cxn>
              <a:cxn ang="0">
                <a:pos x="5" y="134"/>
              </a:cxn>
            </a:cxnLst>
            <a:rect l="0" t="0" r="r" b="b"/>
            <a:pathLst>
              <a:path w="245" h="179">
                <a:moveTo>
                  <a:pt x="5" y="134"/>
                </a:moveTo>
                <a:lnTo>
                  <a:pt x="2" y="89"/>
                </a:lnTo>
                <a:lnTo>
                  <a:pt x="0" y="52"/>
                </a:lnTo>
                <a:lnTo>
                  <a:pt x="5" y="30"/>
                </a:lnTo>
                <a:lnTo>
                  <a:pt x="23" y="0"/>
                </a:lnTo>
                <a:lnTo>
                  <a:pt x="52" y="0"/>
                </a:lnTo>
                <a:lnTo>
                  <a:pt x="59" y="11"/>
                </a:lnTo>
                <a:lnTo>
                  <a:pt x="39" y="59"/>
                </a:lnTo>
                <a:lnTo>
                  <a:pt x="59" y="11"/>
                </a:lnTo>
                <a:lnTo>
                  <a:pt x="68" y="5"/>
                </a:lnTo>
                <a:lnTo>
                  <a:pt x="79" y="0"/>
                </a:lnTo>
                <a:lnTo>
                  <a:pt x="102" y="2"/>
                </a:lnTo>
                <a:lnTo>
                  <a:pt x="138" y="18"/>
                </a:lnTo>
                <a:lnTo>
                  <a:pt x="150" y="41"/>
                </a:lnTo>
                <a:lnTo>
                  <a:pt x="148" y="61"/>
                </a:lnTo>
                <a:lnTo>
                  <a:pt x="138" y="89"/>
                </a:lnTo>
                <a:lnTo>
                  <a:pt x="148" y="61"/>
                </a:lnTo>
                <a:lnTo>
                  <a:pt x="150" y="41"/>
                </a:lnTo>
                <a:lnTo>
                  <a:pt x="161" y="30"/>
                </a:lnTo>
                <a:lnTo>
                  <a:pt x="188" y="27"/>
                </a:lnTo>
                <a:lnTo>
                  <a:pt x="211" y="32"/>
                </a:lnTo>
                <a:lnTo>
                  <a:pt x="234" y="36"/>
                </a:lnTo>
                <a:lnTo>
                  <a:pt x="243" y="48"/>
                </a:lnTo>
                <a:lnTo>
                  <a:pt x="245" y="84"/>
                </a:lnTo>
                <a:lnTo>
                  <a:pt x="240" y="107"/>
                </a:lnTo>
                <a:lnTo>
                  <a:pt x="213" y="145"/>
                </a:lnTo>
                <a:lnTo>
                  <a:pt x="197" y="177"/>
                </a:lnTo>
                <a:lnTo>
                  <a:pt x="154" y="179"/>
                </a:lnTo>
                <a:lnTo>
                  <a:pt x="109" y="170"/>
                </a:lnTo>
                <a:lnTo>
                  <a:pt x="57" y="157"/>
                </a:lnTo>
                <a:lnTo>
                  <a:pt x="5" y="134"/>
                </a:lnTo>
                <a:close/>
              </a:path>
            </a:pathLst>
          </a:custGeom>
          <a:solidFill>
            <a:schemeClr val="bg1"/>
          </a:solidFill>
          <a:ln w="19050" cap="flat" cmpd="sng">
            <a:solidFill>
              <a:schemeClr val="tx1"/>
            </a:solidFill>
            <a:prstDash val="solid"/>
            <a:round/>
            <a:headEnd/>
            <a:tailEnd/>
          </a:ln>
        </p:spPr>
        <p:txBody>
          <a:bodyPr/>
          <a:lstStyle/>
          <a:p>
            <a:endParaRPr lang="el-GR"/>
          </a:p>
        </p:txBody>
      </p:sp>
      <p:sp>
        <p:nvSpPr>
          <p:cNvPr id="16" name="Freeform 16"/>
          <p:cNvSpPr>
            <a:spLocks/>
          </p:cNvSpPr>
          <p:nvPr/>
        </p:nvSpPr>
        <p:spPr bwMode="auto">
          <a:xfrm rot="149859" flipH="1">
            <a:off x="3571969" y="2875150"/>
            <a:ext cx="703263" cy="817562"/>
          </a:xfrm>
          <a:custGeom>
            <a:avLst/>
            <a:gdLst/>
            <a:ahLst/>
            <a:cxnLst>
              <a:cxn ang="0">
                <a:pos x="294" y="43"/>
              </a:cxn>
              <a:cxn ang="0">
                <a:pos x="251" y="45"/>
              </a:cxn>
              <a:cxn ang="0">
                <a:pos x="206" y="36"/>
              </a:cxn>
              <a:cxn ang="0">
                <a:pos x="154" y="23"/>
              </a:cxn>
              <a:cxn ang="0">
                <a:pos x="102" y="0"/>
              </a:cxn>
              <a:cxn ang="0">
                <a:pos x="88" y="54"/>
              </a:cxn>
              <a:cxn ang="0">
                <a:pos x="47" y="138"/>
              </a:cxn>
              <a:cxn ang="0">
                <a:pos x="22" y="224"/>
              </a:cxn>
              <a:cxn ang="0">
                <a:pos x="0" y="265"/>
              </a:cxn>
              <a:cxn ang="0">
                <a:pos x="0" y="295"/>
              </a:cxn>
              <a:cxn ang="0">
                <a:pos x="9" y="304"/>
              </a:cxn>
              <a:cxn ang="0">
                <a:pos x="34" y="295"/>
              </a:cxn>
              <a:cxn ang="0">
                <a:pos x="54" y="277"/>
              </a:cxn>
              <a:cxn ang="0">
                <a:pos x="81" y="224"/>
              </a:cxn>
              <a:cxn ang="0">
                <a:pos x="172" y="118"/>
              </a:cxn>
              <a:cxn ang="0">
                <a:pos x="176" y="125"/>
              </a:cxn>
              <a:cxn ang="0">
                <a:pos x="183" y="145"/>
              </a:cxn>
              <a:cxn ang="0">
                <a:pos x="186" y="168"/>
              </a:cxn>
              <a:cxn ang="0">
                <a:pos x="179" y="202"/>
              </a:cxn>
              <a:cxn ang="0">
                <a:pos x="158" y="254"/>
              </a:cxn>
              <a:cxn ang="0">
                <a:pos x="140" y="286"/>
              </a:cxn>
              <a:cxn ang="0">
                <a:pos x="129" y="317"/>
              </a:cxn>
              <a:cxn ang="0">
                <a:pos x="140" y="338"/>
              </a:cxn>
              <a:cxn ang="0">
                <a:pos x="149" y="342"/>
              </a:cxn>
              <a:cxn ang="0">
                <a:pos x="174" y="333"/>
              </a:cxn>
              <a:cxn ang="0">
                <a:pos x="215" y="290"/>
              </a:cxn>
              <a:cxn ang="0">
                <a:pos x="247" y="252"/>
              </a:cxn>
              <a:cxn ang="0">
                <a:pos x="258" y="231"/>
              </a:cxn>
              <a:cxn ang="0">
                <a:pos x="267" y="186"/>
              </a:cxn>
              <a:cxn ang="0">
                <a:pos x="267" y="129"/>
              </a:cxn>
              <a:cxn ang="0">
                <a:pos x="276" y="93"/>
              </a:cxn>
              <a:cxn ang="0">
                <a:pos x="294" y="43"/>
              </a:cxn>
            </a:cxnLst>
            <a:rect l="0" t="0" r="r" b="b"/>
            <a:pathLst>
              <a:path w="294" h="342">
                <a:moveTo>
                  <a:pt x="294" y="43"/>
                </a:moveTo>
                <a:lnTo>
                  <a:pt x="251" y="45"/>
                </a:lnTo>
                <a:lnTo>
                  <a:pt x="206" y="36"/>
                </a:lnTo>
                <a:lnTo>
                  <a:pt x="154" y="23"/>
                </a:lnTo>
                <a:lnTo>
                  <a:pt x="102" y="0"/>
                </a:lnTo>
                <a:lnTo>
                  <a:pt x="88" y="54"/>
                </a:lnTo>
                <a:lnTo>
                  <a:pt x="47" y="138"/>
                </a:lnTo>
                <a:lnTo>
                  <a:pt x="22" y="224"/>
                </a:lnTo>
                <a:lnTo>
                  <a:pt x="0" y="265"/>
                </a:lnTo>
                <a:lnTo>
                  <a:pt x="0" y="295"/>
                </a:lnTo>
                <a:lnTo>
                  <a:pt x="9" y="304"/>
                </a:lnTo>
                <a:lnTo>
                  <a:pt x="34" y="295"/>
                </a:lnTo>
                <a:lnTo>
                  <a:pt x="54" y="277"/>
                </a:lnTo>
                <a:lnTo>
                  <a:pt x="81" y="224"/>
                </a:lnTo>
                <a:lnTo>
                  <a:pt x="172" y="118"/>
                </a:lnTo>
                <a:lnTo>
                  <a:pt x="176" y="125"/>
                </a:lnTo>
                <a:lnTo>
                  <a:pt x="183" y="145"/>
                </a:lnTo>
                <a:lnTo>
                  <a:pt x="186" y="168"/>
                </a:lnTo>
                <a:lnTo>
                  <a:pt x="179" y="202"/>
                </a:lnTo>
                <a:lnTo>
                  <a:pt x="158" y="254"/>
                </a:lnTo>
                <a:lnTo>
                  <a:pt x="140" y="286"/>
                </a:lnTo>
                <a:lnTo>
                  <a:pt x="129" y="317"/>
                </a:lnTo>
                <a:lnTo>
                  <a:pt x="140" y="338"/>
                </a:lnTo>
                <a:lnTo>
                  <a:pt x="149" y="342"/>
                </a:lnTo>
                <a:lnTo>
                  <a:pt x="174" y="333"/>
                </a:lnTo>
                <a:lnTo>
                  <a:pt x="215" y="290"/>
                </a:lnTo>
                <a:lnTo>
                  <a:pt x="247" y="252"/>
                </a:lnTo>
                <a:lnTo>
                  <a:pt x="258" y="231"/>
                </a:lnTo>
                <a:lnTo>
                  <a:pt x="267" y="186"/>
                </a:lnTo>
                <a:lnTo>
                  <a:pt x="267" y="129"/>
                </a:lnTo>
                <a:lnTo>
                  <a:pt x="276" y="93"/>
                </a:lnTo>
                <a:lnTo>
                  <a:pt x="294" y="43"/>
                </a:lnTo>
                <a:close/>
              </a:path>
            </a:pathLst>
          </a:custGeom>
          <a:gradFill rotWithShape="0">
            <a:gsLst>
              <a:gs pos="0">
                <a:srgbClr val="FFFF66"/>
              </a:gs>
              <a:gs pos="100000">
                <a:srgbClr val="FFFFFF"/>
              </a:gs>
            </a:gsLst>
            <a:lin ang="0" scaled="1"/>
          </a:gradFill>
          <a:ln w="19050" cap="flat" cmpd="sng">
            <a:solidFill>
              <a:schemeClr val="tx1"/>
            </a:solidFill>
            <a:prstDash val="solid"/>
            <a:round/>
            <a:headEnd/>
            <a:tailEnd/>
          </a:ln>
        </p:spPr>
        <p:txBody>
          <a:bodyPr/>
          <a:lstStyle/>
          <a:p>
            <a:endParaRPr lang="el-GR"/>
          </a:p>
        </p:txBody>
      </p:sp>
      <p:sp>
        <p:nvSpPr>
          <p:cNvPr id="17" name="Freeform 17"/>
          <p:cNvSpPr>
            <a:spLocks/>
          </p:cNvSpPr>
          <p:nvPr/>
        </p:nvSpPr>
        <p:spPr bwMode="auto">
          <a:xfrm rot="149859" flipH="1">
            <a:off x="2206557" y="871774"/>
            <a:ext cx="4377345" cy="3810128"/>
          </a:xfrm>
          <a:custGeom>
            <a:avLst/>
            <a:gdLst>
              <a:gd name="connsiteX0" fmla="*/ 891 w 10000"/>
              <a:gd name="connsiteY0" fmla="*/ 617 h 9930"/>
              <a:gd name="connsiteX1" fmla="*/ 748 w 10000"/>
              <a:gd name="connsiteY1" fmla="*/ 274 h 9930"/>
              <a:gd name="connsiteX2" fmla="*/ 497 w 10000"/>
              <a:gd name="connsiteY2" fmla="*/ 19 h 9930"/>
              <a:gd name="connsiteX3" fmla="*/ 133 w 10000"/>
              <a:gd name="connsiteY3" fmla="*/ 156 h 9930"/>
              <a:gd name="connsiteX4" fmla="*/ 5 w 10000"/>
              <a:gd name="connsiteY4" fmla="*/ 648 h 9930"/>
              <a:gd name="connsiteX5" fmla="*/ 133 w 10000"/>
              <a:gd name="connsiteY5" fmla="*/ 1085 h 9930"/>
              <a:gd name="connsiteX6" fmla="*/ 799 w 10000"/>
              <a:gd name="connsiteY6" fmla="*/ 3865 h 9930"/>
              <a:gd name="connsiteX7" fmla="*/ 1086 w 10000"/>
              <a:gd name="connsiteY7" fmla="*/ 5256 h 9930"/>
              <a:gd name="connsiteX8" fmla="*/ 1419 w 10000"/>
              <a:gd name="connsiteY8" fmla="*/ 6297 h 9930"/>
              <a:gd name="connsiteX9" fmla="*/ 2608 w 10000"/>
              <a:gd name="connsiteY9" fmla="*/ 6989 h 9930"/>
              <a:gd name="connsiteX10" fmla="*/ 3770 w 10000"/>
              <a:gd name="connsiteY10" fmla="*/ 7350 h 9930"/>
              <a:gd name="connsiteX11" fmla="*/ 4985 w 10000"/>
              <a:gd name="connsiteY11" fmla="*/ 8036 h 9930"/>
              <a:gd name="connsiteX12" fmla="*/ 6081 w 10000"/>
              <a:gd name="connsiteY12" fmla="*/ 8784 h 9930"/>
              <a:gd name="connsiteX13" fmla="*/ 7889 w 10000"/>
              <a:gd name="connsiteY13" fmla="*/ 9769 h 9930"/>
              <a:gd name="connsiteX14" fmla="*/ 8943 w 10000"/>
              <a:gd name="connsiteY14" fmla="*/ 9750 h 9930"/>
              <a:gd name="connsiteX15" fmla="*/ 9939 w 10000"/>
              <a:gd name="connsiteY15" fmla="*/ 9426 h 9930"/>
              <a:gd name="connsiteX16" fmla="*/ 9795 w 10000"/>
              <a:gd name="connsiteY16" fmla="*/ 8728 h 9930"/>
              <a:gd name="connsiteX17" fmla="*/ 9744 w 10000"/>
              <a:gd name="connsiteY17" fmla="*/ 7949 h 9930"/>
              <a:gd name="connsiteX18" fmla="*/ 9939 w 10000"/>
              <a:gd name="connsiteY18" fmla="*/ 7051 h 9930"/>
              <a:gd name="connsiteX0" fmla="*/ 891 w 9939"/>
              <a:gd name="connsiteY0" fmla="*/ 621 h 10000"/>
              <a:gd name="connsiteX1" fmla="*/ 748 w 9939"/>
              <a:gd name="connsiteY1" fmla="*/ 276 h 10000"/>
              <a:gd name="connsiteX2" fmla="*/ 497 w 9939"/>
              <a:gd name="connsiteY2" fmla="*/ 19 h 10000"/>
              <a:gd name="connsiteX3" fmla="*/ 133 w 9939"/>
              <a:gd name="connsiteY3" fmla="*/ 157 h 10000"/>
              <a:gd name="connsiteX4" fmla="*/ 5 w 9939"/>
              <a:gd name="connsiteY4" fmla="*/ 653 h 10000"/>
              <a:gd name="connsiteX5" fmla="*/ 133 w 9939"/>
              <a:gd name="connsiteY5" fmla="*/ 1093 h 10000"/>
              <a:gd name="connsiteX6" fmla="*/ 799 w 9939"/>
              <a:gd name="connsiteY6" fmla="*/ 3892 h 10000"/>
              <a:gd name="connsiteX7" fmla="*/ 1086 w 9939"/>
              <a:gd name="connsiteY7" fmla="*/ 5293 h 10000"/>
              <a:gd name="connsiteX8" fmla="*/ 1419 w 9939"/>
              <a:gd name="connsiteY8" fmla="*/ 6341 h 10000"/>
              <a:gd name="connsiteX9" fmla="*/ 2608 w 9939"/>
              <a:gd name="connsiteY9" fmla="*/ 7038 h 10000"/>
              <a:gd name="connsiteX10" fmla="*/ 3770 w 9939"/>
              <a:gd name="connsiteY10" fmla="*/ 7402 h 10000"/>
              <a:gd name="connsiteX11" fmla="*/ 4985 w 9939"/>
              <a:gd name="connsiteY11" fmla="*/ 8093 h 10000"/>
              <a:gd name="connsiteX12" fmla="*/ 6081 w 9939"/>
              <a:gd name="connsiteY12" fmla="*/ 8846 h 10000"/>
              <a:gd name="connsiteX13" fmla="*/ 7889 w 9939"/>
              <a:gd name="connsiteY13" fmla="*/ 9838 h 10000"/>
              <a:gd name="connsiteX14" fmla="*/ 8943 w 9939"/>
              <a:gd name="connsiteY14" fmla="*/ 9819 h 10000"/>
              <a:gd name="connsiteX15" fmla="*/ 9252 w 9939"/>
              <a:gd name="connsiteY15" fmla="*/ 9334 h 10000"/>
              <a:gd name="connsiteX16" fmla="*/ 9795 w 9939"/>
              <a:gd name="connsiteY16" fmla="*/ 8790 h 10000"/>
              <a:gd name="connsiteX17" fmla="*/ 9744 w 9939"/>
              <a:gd name="connsiteY17" fmla="*/ 8005 h 10000"/>
              <a:gd name="connsiteX18" fmla="*/ 9939 w 9939"/>
              <a:gd name="connsiteY18" fmla="*/ 7101 h 10000"/>
              <a:gd name="connsiteX0" fmla="*/ 896 w 10000"/>
              <a:gd name="connsiteY0" fmla="*/ 621 h 10000"/>
              <a:gd name="connsiteX1" fmla="*/ 753 w 10000"/>
              <a:gd name="connsiteY1" fmla="*/ 276 h 10000"/>
              <a:gd name="connsiteX2" fmla="*/ 500 w 10000"/>
              <a:gd name="connsiteY2" fmla="*/ 19 h 10000"/>
              <a:gd name="connsiteX3" fmla="*/ 134 w 10000"/>
              <a:gd name="connsiteY3" fmla="*/ 157 h 10000"/>
              <a:gd name="connsiteX4" fmla="*/ 5 w 10000"/>
              <a:gd name="connsiteY4" fmla="*/ 653 h 10000"/>
              <a:gd name="connsiteX5" fmla="*/ 134 w 10000"/>
              <a:gd name="connsiteY5" fmla="*/ 1093 h 10000"/>
              <a:gd name="connsiteX6" fmla="*/ 804 w 10000"/>
              <a:gd name="connsiteY6" fmla="*/ 3892 h 10000"/>
              <a:gd name="connsiteX7" fmla="*/ 1093 w 10000"/>
              <a:gd name="connsiteY7" fmla="*/ 5293 h 10000"/>
              <a:gd name="connsiteX8" fmla="*/ 1428 w 10000"/>
              <a:gd name="connsiteY8" fmla="*/ 6341 h 10000"/>
              <a:gd name="connsiteX9" fmla="*/ 2624 w 10000"/>
              <a:gd name="connsiteY9" fmla="*/ 7038 h 10000"/>
              <a:gd name="connsiteX10" fmla="*/ 3793 w 10000"/>
              <a:gd name="connsiteY10" fmla="*/ 7402 h 10000"/>
              <a:gd name="connsiteX11" fmla="*/ 5016 w 10000"/>
              <a:gd name="connsiteY11" fmla="*/ 8093 h 10000"/>
              <a:gd name="connsiteX12" fmla="*/ 6118 w 10000"/>
              <a:gd name="connsiteY12" fmla="*/ 8846 h 10000"/>
              <a:gd name="connsiteX13" fmla="*/ 7937 w 10000"/>
              <a:gd name="connsiteY13" fmla="*/ 9838 h 10000"/>
              <a:gd name="connsiteX14" fmla="*/ 8998 w 10000"/>
              <a:gd name="connsiteY14" fmla="*/ 9819 h 10000"/>
              <a:gd name="connsiteX15" fmla="*/ 9309 w 10000"/>
              <a:gd name="connsiteY15" fmla="*/ 9334 h 10000"/>
              <a:gd name="connsiteX16" fmla="*/ 9241 w 10000"/>
              <a:gd name="connsiteY16" fmla="*/ 8685 h 10000"/>
              <a:gd name="connsiteX17" fmla="*/ 9804 w 10000"/>
              <a:gd name="connsiteY17" fmla="*/ 8005 h 10000"/>
              <a:gd name="connsiteX18" fmla="*/ 10000 w 10000"/>
              <a:gd name="connsiteY18" fmla="*/ 7101 h 10000"/>
              <a:gd name="connsiteX0" fmla="*/ 896 w 10000"/>
              <a:gd name="connsiteY0" fmla="*/ 621 h 10000"/>
              <a:gd name="connsiteX1" fmla="*/ 753 w 10000"/>
              <a:gd name="connsiteY1" fmla="*/ 276 h 10000"/>
              <a:gd name="connsiteX2" fmla="*/ 500 w 10000"/>
              <a:gd name="connsiteY2" fmla="*/ 19 h 10000"/>
              <a:gd name="connsiteX3" fmla="*/ 134 w 10000"/>
              <a:gd name="connsiteY3" fmla="*/ 157 h 10000"/>
              <a:gd name="connsiteX4" fmla="*/ 5 w 10000"/>
              <a:gd name="connsiteY4" fmla="*/ 653 h 10000"/>
              <a:gd name="connsiteX5" fmla="*/ 134 w 10000"/>
              <a:gd name="connsiteY5" fmla="*/ 1093 h 10000"/>
              <a:gd name="connsiteX6" fmla="*/ 804 w 10000"/>
              <a:gd name="connsiteY6" fmla="*/ 3892 h 10000"/>
              <a:gd name="connsiteX7" fmla="*/ 1093 w 10000"/>
              <a:gd name="connsiteY7" fmla="*/ 5293 h 10000"/>
              <a:gd name="connsiteX8" fmla="*/ 1428 w 10000"/>
              <a:gd name="connsiteY8" fmla="*/ 6341 h 10000"/>
              <a:gd name="connsiteX9" fmla="*/ 2624 w 10000"/>
              <a:gd name="connsiteY9" fmla="*/ 7038 h 10000"/>
              <a:gd name="connsiteX10" fmla="*/ 3793 w 10000"/>
              <a:gd name="connsiteY10" fmla="*/ 7402 h 10000"/>
              <a:gd name="connsiteX11" fmla="*/ 5016 w 10000"/>
              <a:gd name="connsiteY11" fmla="*/ 8093 h 10000"/>
              <a:gd name="connsiteX12" fmla="*/ 6118 w 10000"/>
              <a:gd name="connsiteY12" fmla="*/ 8846 h 10000"/>
              <a:gd name="connsiteX13" fmla="*/ 7937 w 10000"/>
              <a:gd name="connsiteY13" fmla="*/ 9838 h 10000"/>
              <a:gd name="connsiteX14" fmla="*/ 8998 w 10000"/>
              <a:gd name="connsiteY14" fmla="*/ 9819 h 10000"/>
              <a:gd name="connsiteX15" fmla="*/ 9309 w 10000"/>
              <a:gd name="connsiteY15" fmla="*/ 9334 h 10000"/>
              <a:gd name="connsiteX16" fmla="*/ 9241 w 10000"/>
              <a:gd name="connsiteY16" fmla="*/ 8685 h 10000"/>
              <a:gd name="connsiteX17" fmla="*/ 9194 w 10000"/>
              <a:gd name="connsiteY17" fmla="*/ 7803 h 10000"/>
              <a:gd name="connsiteX18" fmla="*/ 10000 w 10000"/>
              <a:gd name="connsiteY18" fmla="*/ 7101 h 10000"/>
              <a:gd name="connsiteX0" fmla="*/ 896 w 9430"/>
              <a:gd name="connsiteY0" fmla="*/ 621 h 10000"/>
              <a:gd name="connsiteX1" fmla="*/ 753 w 9430"/>
              <a:gd name="connsiteY1" fmla="*/ 276 h 10000"/>
              <a:gd name="connsiteX2" fmla="*/ 500 w 9430"/>
              <a:gd name="connsiteY2" fmla="*/ 19 h 10000"/>
              <a:gd name="connsiteX3" fmla="*/ 134 w 9430"/>
              <a:gd name="connsiteY3" fmla="*/ 157 h 10000"/>
              <a:gd name="connsiteX4" fmla="*/ 5 w 9430"/>
              <a:gd name="connsiteY4" fmla="*/ 653 h 10000"/>
              <a:gd name="connsiteX5" fmla="*/ 134 w 9430"/>
              <a:gd name="connsiteY5" fmla="*/ 1093 h 10000"/>
              <a:gd name="connsiteX6" fmla="*/ 804 w 9430"/>
              <a:gd name="connsiteY6" fmla="*/ 3892 h 10000"/>
              <a:gd name="connsiteX7" fmla="*/ 1093 w 9430"/>
              <a:gd name="connsiteY7" fmla="*/ 5293 h 10000"/>
              <a:gd name="connsiteX8" fmla="*/ 1428 w 9430"/>
              <a:gd name="connsiteY8" fmla="*/ 6341 h 10000"/>
              <a:gd name="connsiteX9" fmla="*/ 2624 w 9430"/>
              <a:gd name="connsiteY9" fmla="*/ 7038 h 10000"/>
              <a:gd name="connsiteX10" fmla="*/ 3793 w 9430"/>
              <a:gd name="connsiteY10" fmla="*/ 7402 h 10000"/>
              <a:gd name="connsiteX11" fmla="*/ 5016 w 9430"/>
              <a:gd name="connsiteY11" fmla="*/ 8093 h 10000"/>
              <a:gd name="connsiteX12" fmla="*/ 6118 w 9430"/>
              <a:gd name="connsiteY12" fmla="*/ 8846 h 10000"/>
              <a:gd name="connsiteX13" fmla="*/ 7937 w 9430"/>
              <a:gd name="connsiteY13" fmla="*/ 9838 h 10000"/>
              <a:gd name="connsiteX14" fmla="*/ 8998 w 9430"/>
              <a:gd name="connsiteY14" fmla="*/ 9819 h 10000"/>
              <a:gd name="connsiteX15" fmla="*/ 9309 w 9430"/>
              <a:gd name="connsiteY15" fmla="*/ 9334 h 10000"/>
              <a:gd name="connsiteX16" fmla="*/ 9241 w 9430"/>
              <a:gd name="connsiteY16" fmla="*/ 8685 h 10000"/>
              <a:gd name="connsiteX17" fmla="*/ 9194 w 9430"/>
              <a:gd name="connsiteY17" fmla="*/ 7803 h 10000"/>
              <a:gd name="connsiteX18" fmla="*/ 9430 w 9430"/>
              <a:gd name="connsiteY18" fmla="*/ 6877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0" h="10000">
                <a:moveTo>
                  <a:pt x="896" y="621"/>
                </a:moveTo>
                <a:cubicBezTo>
                  <a:pt x="861" y="483"/>
                  <a:pt x="820" y="377"/>
                  <a:pt x="753" y="276"/>
                </a:cubicBezTo>
                <a:cubicBezTo>
                  <a:pt x="685" y="176"/>
                  <a:pt x="603" y="37"/>
                  <a:pt x="500" y="19"/>
                </a:cubicBezTo>
                <a:cubicBezTo>
                  <a:pt x="396" y="0"/>
                  <a:pt x="216" y="50"/>
                  <a:pt x="134" y="157"/>
                </a:cubicBezTo>
                <a:cubicBezTo>
                  <a:pt x="51" y="264"/>
                  <a:pt x="5" y="496"/>
                  <a:pt x="5" y="653"/>
                </a:cubicBezTo>
                <a:cubicBezTo>
                  <a:pt x="5" y="810"/>
                  <a:pt x="0" y="553"/>
                  <a:pt x="134" y="1093"/>
                </a:cubicBezTo>
                <a:cubicBezTo>
                  <a:pt x="268" y="1632"/>
                  <a:pt x="644" y="3189"/>
                  <a:pt x="804" y="3892"/>
                </a:cubicBezTo>
                <a:cubicBezTo>
                  <a:pt x="964" y="4596"/>
                  <a:pt x="990" y="4884"/>
                  <a:pt x="1093" y="5293"/>
                </a:cubicBezTo>
                <a:cubicBezTo>
                  <a:pt x="1196" y="5701"/>
                  <a:pt x="1175" y="6052"/>
                  <a:pt x="1428" y="6341"/>
                </a:cubicBezTo>
                <a:cubicBezTo>
                  <a:pt x="1680" y="6630"/>
                  <a:pt x="2232" y="6862"/>
                  <a:pt x="2624" y="7038"/>
                </a:cubicBezTo>
                <a:cubicBezTo>
                  <a:pt x="3015" y="7213"/>
                  <a:pt x="3397" y="7227"/>
                  <a:pt x="3793" y="7402"/>
                </a:cubicBezTo>
                <a:cubicBezTo>
                  <a:pt x="4191" y="7578"/>
                  <a:pt x="4628" y="7854"/>
                  <a:pt x="5016" y="8093"/>
                </a:cubicBezTo>
                <a:cubicBezTo>
                  <a:pt x="5402" y="8331"/>
                  <a:pt x="5633" y="8558"/>
                  <a:pt x="6118" y="8846"/>
                </a:cubicBezTo>
                <a:cubicBezTo>
                  <a:pt x="6603" y="9135"/>
                  <a:pt x="7457" y="9676"/>
                  <a:pt x="7937" y="9838"/>
                </a:cubicBezTo>
                <a:cubicBezTo>
                  <a:pt x="8417" y="10000"/>
                  <a:pt x="8769" y="9903"/>
                  <a:pt x="8998" y="9819"/>
                </a:cubicBezTo>
                <a:cubicBezTo>
                  <a:pt x="9226" y="9735"/>
                  <a:pt x="9246" y="9536"/>
                  <a:pt x="9309" y="9334"/>
                </a:cubicBezTo>
                <a:cubicBezTo>
                  <a:pt x="9370" y="9134"/>
                  <a:pt x="9272" y="8929"/>
                  <a:pt x="9241" y="8685"/>
                </a:cubicBezTo>
                <a:cubicBezTo>
                  <a:pt x="9210" y="8440"/>
                  <a:pt x="9168" y="8085"/>
                  <a:pt x="9194" y="7803"/>
                </a:cubicBezTo>
                <a:cubicBezTo>
                  <a:pt x="9219" y="7520"/>
                  <a:pt x="9389" y="7065"/>
                  <a:pt x="9430" y="6877"/>
                </a:cubicBezTo>
              </a:path>
            </a:pathLst>
          </a:custGeom>
          <a:noFill/>
          <a:ln w="28575" cap="flat" cmpd="sng">
            <a:solidFill>
              <a:schemeClr val="tx2"/>
            </a:solidFill>
            <a:prstDash val="solid"/>
            <a:round/>
            <a:headEnd type="none" w="med" len="med"/>
            <a:tailEnd type="none" w="med" len="med"/>
          </a:ln>
          <a:effectLst/>
        </p:spPr>
        <p:txBody>
          <a:bodyPr/>
          <a:lstStyle/>
          <a:p>
            <a:endParaRPr lang="el-GR"/>
          </a:p>
        </p:txBody>
      </p:sp>
      <p:sp>
        <p:nvSpPr>
          <p:cNvPr id="19" name="Right Arrow 18"/>
          <p:cNvSpPr/>
          <p:nvPr/>
        </p:nvSpPr>
        <p:spPr>
          <a:xfrm rot="18716733" flipH="1">
            <a:off x="6270812" y="959223"/>
            <a:ext cx="519952" cy="259977"/>
          </a:xfrm>
          <a:prstGeom prst="right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Στέλλα_F_contact_2.jpg"/>
          <p:cNvPicPr>
            <a:picLocks noChangeAspect="1"/>
          </p:cNvPicPr>
          <p:nvPr/>
        </p:nvPicPr>
        <p:blipFill>
          <a:blip r:embed="rId3"/>
          <a:stretch>
            <a:fillRect/>
          </a:stretch>
        </p:blipFill>
        <p:spPr>
          <a:xfrm>
            <a:off x="2502000" y="2656841"/>
            <a:ext cx="4140000" cy="2330337"/>
          </a:xfrm>
          <a:prstGeom prst="rect">
            <a:avLst/>
          </a:prstGeom>
        </p:spPr>
      </p:pic>
      <p:pic>
        <p:nvPicPr>
          <p:cNvPr id="10" name="Picture 9" descr="092018_F_closedHue_2.jpg"/>
          <p:cNvPicPr>
            <a:picLocks noChangeAspect="1"/>
          </p:cNvPicPr>
          <p:nvPr/>
        </p:nvPicPr>
        <p:blipFill>
          <a:blip r:embed="rId4"/>
          <a:stretch>
            <a:fillRect/>
          </a:stretch>
        </p:blipFill>
        <p:spPr>
          <a:xfrm>
            <a:off x="2502000" y="220816"/>
            <a:ext cx="4140000" cy="2330339"/>
          </a:xfrm>
          <a:prstGeom prst="rect">
            <a:avLst/>
          </a:prstGeom>
        </p:spPr>
      </p:pic>
      <p:cxnSp>
        <p:nvCxnSpPr>
          <p:cNvPr id="6" name="Straight Connector 5"/>
          <p:cNvCxnSpPr/>
          <p:nvPr/>
        </p:nvCxnSpPr>
        <p:spPr>
          <a:xfrm>
            <a:off x="4640580" y="396240"/>
            <a:ext cx="0" cy="4389120"/>
          </a:xfrm>
          <a:prstGeom prst="line">
            <a:avLst/>
          </a:prstGeom>
          <a:ln w="5715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2781300" y="396240"/>
            <a:ext cx="0" cy="438912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6373281" y="396240"/>
            <a:ext cx="0" cy="4389120"/>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502" y="800038"/>
            <a:ext cx="2452531" cy="584775"/>
          </a:xfrm>
          <a:prstGeom prst="rect">
            <a:avLst/>
          </a:prstGeom>
          <a:noFill/>
        </p:spPr>
        <p:txBody>
          <a:bodyPr wrap="none" rtlCol="0">
            <a:spAutoFit/>
          </a:bodyPr>
          <a:lstStyle/>
          <a:p>
            <a:pPr algn="ctr"/>
            <a:r>
              <a:rPr lang="el-GR" sz="1600" dirty="0" err="1" smtClean="0"/>
              <a:t>αμφοτερόπλευρη</a:t>
            </a:r>
            <a:r>
              <a:rPr lang="el-GR" sz="1600" dirty="0" smtClean="0"/>
              <a:t> στένωση</a:t>
            </a:r>
          </a:p>
          <a:p>
            <a:pPr algn="ctr"/>
            <a:r>
              <a:rPr lang="el-GR" sz="1600" dirty="0" smtClean="0"/>
              <a:t>άνω οδοντικού τόξου</a:t>
            </a:r>
            <a:endParaRPr lang="el-GR" sz="1600" dirty="0"/>
          </a:p>
        </p:txBody>
      </p:sp>
      <p:sp>
        <p:nvSpPr>
          <p:cNvPr id="4" name="TextBox 3"/>
          <p:cNvSpPr txBox="1"/>
          <p:nvPr/>
        </p:nvSpPr>
        <p:spPr>
          <a:xfrm>
            <a:off x="802212" y="1700534"/>
            <a:ext cx="1481111" cy="338554"/>
          </a:xfrm>
          <a:prstGeom prst="rect">
            <a:avLst/>
          </a:prstGeom>
          <a:noFill/>
        </p:spPr>
        <p:txBody>
          <a:bodyPr wrap="none" rtlCol="0">
            <a:spAutoFit/>
          </a:bodyPr>
          <a:lstStyle/>
          <a:p>
            <a:pPr algn="ctr"/>
            <a:r>
              <a:rPr lang="el-GR" sz="1600" dirty="0" smtClean="0"/>
              <a:t>πρόωρη επαφή</a:t>
            </a:r>
            <a:endParaRPr lang="el-GR" sz="1600" dirty="0"/>
          </a:p>
        </p:txBody>
      </p:sp>
      <p:sp>
        <p:nvSpPr>
          <p:cNvPr id="5" name="TextBox 4"/>
          <p:cNvSpPr txBox="1"/>
          <p:nvPr/>
        </p:nvSpPr>
        <p:spPr>
          <a:xfrm>
            <a:off x="813433" y="2354809"/>
            <a:ext cx="1458669" cy="338554"/>
          </a:xfrm>
          <a:prstGeom prst="rect">
            <a:avLst/>
          </a:prstGeom>
          <a:noFill/>
        </p:spPr>
        <p:txBody>
          <a:bodyPr wrap="none" rtlCol="0">
            <a:spAutoFit/>
          </a:bodyPr>
          <a:lstStyle/>
          <a:p>
            <a:pPr algn="ctr"/>
            <a:r>
              <a:rPr lang="el-GR" sz="1600" dirty="0" smtClean="0"/>
              <a:t>πλαγιολίσθηση</a:t>
            </a:r>
            <a:endParaRPr lang="el-GR" sz="1600" dirty="0"/>
          </a:p>
        </p:txBody>
      </p:sp>
      <p:sp>
        <p:nvSpPr>
          <p:cNvPr id="6" name="TextBox 5"/>
          <p:cNvSpPr txBox="1"/>
          <p:nvPr/>
        </p:nvSpPr>
        <p:spPr>
          <a:xfrm>
            <a:off x="333109" y="3009084"/>
            <a:ext cx="2419317" cy="584775"/>
          </a:xfrm>
          <a:prstGeom prst="rect">
            <a:avLst/>
          </a:prstGeom>
          <a:noFill/>
        </p:spPr>
        <p:txBody>
          <a:bodyPr wrap="none" rtlCol="0">
            <a:spAutoFit/>
          </a:bodyPr>
          <a:lstStyle/>
          <a:p>
            <a:pPr algn="ctr"/>
            <a:r>
              <a:rPr lang="el-GR" sz="1600" dirty="0" err="1" smtClean="0"/>
              <a:t>ετερόπλευρη</a:t>
            </a:r>
            <a:r>
              <a:rPr lang="el-GR" sz="1600" dirty="0" smtClean="0"/>
              <a:t> σταυροειδής</a:t>
            </a:r>
            <a:br>
              <a:rPr lang="el-GR" sz="1600" dirty="0" smtClean="0"/>
            </a:br>
            <a:r>
              <a:rPr lang="el-GR" sz="1600" dirty="0" smtClean="0"/>
              <a:t>σύγκλειση</a:t>
            </a:r>
            <a:endParaRPr lang="el-GR" sz="1600" dirty="0"/>
          </a:p>
        </p:txBody>
      </p:sp>
      <p:sp>
        <p:nvSpPr>
          <p:cNvPr id="17" name="Down Arrow 16"/>
          <p:cNvSpPr/>
          <p:nvPr/>
        </p:nvSpPr>
        <p:spPr>
          <a:xfrm>
            <a:off x="1453120" y="141268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a:off x="1453120" y="20669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a:off x="1453120" y="272123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a:off x="1175214"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28"/>
          <p:cNvSpPr/>
          <p:nvPr/>
        </p:nvSpPr>
        <p:spPr>
          <a:xfrm>
            <a:off x="3378938"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29"/>
          <p:cNvSpPr/>
          <p:nvPr/>
        </p:nvSpPr>
        <p:spPr>
          <a:xfrm>
            <a:off x="5358048"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a:off x="7540805"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7" grpId="0" animBg="1"/>
      <p:bldP spid="1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Στέλλα_face_eyes.png"/>
          <p:cNvPicPr>
            <a:picLocks noChangeAspect="1"/>
          </p:cNvPicPr>
          <p:nvPr/>
        </p:nvPicPr>
        <p:blipFill>
          <a:blip r:embed="rId3"/>
          <a:stretch>
            <a:fillRect/>
          </a:stretch>
        </p:blipFill>
        <p:spPr>
          <a:xfrm>
            <a:off x="2743200" y="0"/>
            <a:ext cx="3657600" cy="4572000"/>
          </a:xfrm>
          <a:prstGeom prst="rect">
            <a:avLst/>
          </a:prstGeom>
        </p:spPr>
      </p:pic>
      <p:cxnSp>
        <p:nvCxnSpPr>
          <p:cNvPr id="16" name="Straight Connector 15"/>
          <p:cNvCxnSpPr/>
          <p:nvPr/>
        </p:nvCxnSpPr>
        <p:spPr>
          <a:xfrm>
            <a:off x="3908266" y="2147501"/>
            <a:ext cx="1152000" cy="0"/>
          </a:xfrm>
          <a:prstGeom prst="line">
            <a:avLst/>
          </a:prstGeom>
          <a:ln w="1905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08266" y="3908292"/>
            <a:ext cx="1152000" cy="0"/>
          </a:xfrm>
          <a:prstGeom prst="line">
            <a:avLst/>
          </a:prstGeom>
          <a:ln w="19050">
            <a:solidFill>
              <a:srgbClr val="FFFF00"/>
            </a:solidFill>
            <a:prstDash val="sysDot"/>
          </a:ln>
        </p:spPr>
        <p:style>
          <a:lnRef idx="1">
            <a:schemeClr val="accent1"/>
          </a:lnRef>
          <a:fillRef idx="0">
            <a:schemeClr val="accent1"/>
          </a:fillRef>
          <a:effectRef idx="0">
            <a:schemeClr val="accent1"/>
          </a:effectRef>
          <a:fontRef idx="minor">
            <a:schemeClr val="tx1"/>
          </a:fontRef>
        </p:style>
      </p:cxnSp>
      <p:grpSp>
        <p:nvGrpSpPr>
          <p:cNvPr id="2" name="Group 24"/>
          <p:cNvGrpSpPr/>
          <p:nvPr/>
        </p:nvGrpSpPr>
        <p:grpSpPr>
          <a:xfrm>
            <a:off x="3429000" y="2147500"/>
            <a:ext cx="2081228" cy="1757316"/>
            <a:chOff x="3429000" y="2147500"/>
            <a:chExt cx="2081228" cy="1757316"/>
          </a:xfrm>
          <a:effectLst>
            <a:outerShdw blurRad="50800" dist="38100" dir="2700000" algn="tl" rotWithShape="0">
              <a:prstClr val="black">
                <a:alpha val="40000"/>
              </a:prstClr>
            </a:outerShdw>
          </a:effectLst>
        </p:grpSpPr>
        <p:cxnSp>
          <p:nvCxnSpPr>
            <p:cNvPr id="13" name="Straight Connector 12"/>
            <p:cNvCxnSpPr/>
            <p:nvPr/>
          </p:nvCxnSpPr>
          <p:spPr>
            <a:xfrm>
              <a:off x="3429000" y="2495550"/>
              <a:ext cx="2081228" cy="0"/>
            </a:xfrm>
            <a:prstGeom prst="line">
              <a:avLst/>
            </a:prstGeom>
            <a:ln w="190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484266" y="2147500"/>
              <a:ext cx="0" cy="1757316"/>
            </a:xfrm>
            <a:prstGeom prst="line">
              <a:avLst/>
            </a:prstGeom>
            <a:ln w="190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p:nvSpPr>
        <p:spPr>
          <a:xfrm>
            <a:off x="6551303" y="2485363"/>
            <a:ext cx="2300630" cy="369332"/>
          </a:xfrm>
          <a:prstGeom prst="rect">
            <a:avLst/>
          </a:prstGeom>
          <a:noFill/>
        </p:spPr>
        <p:txBody>
          <a:bodyPr wrap="none" rtlCol="0">
            <a:spAutoFit/>
          </a:bodyPr>
          <a:lstStyle/>
          <a:p>
            <a:r>
              <a:rPr lang="el-GR" dirty="0" smtClean="0"/>
              <a:t>ύψος / πλάτος = 0.845</a:t>
            </a:r>
            <a:endParaRPr lang="el-GR" dirty="0"/>
          </a:p>
        </p:txBody>
      </p:sp>
      <p:cxnSp>
        <p:nvCxnSpPr>
          <p:cNvPr id="21" name="Straight Connector 20"/>
          <p:cNvCxnSpPr/>
          <p:nvPr/>
        </p:nvCxnSpPr>
        <p:spPr>
          <a:xfrm rot="16200000">
            <a:off x="3073068" y="2615880"/>
            <a:ext cx="720000" cy="0"/>
          </a:xfrm>
          <a:prstGeom prst="line">
            <a:avLst/>
          </a:prstGeom>
          <a:ln w="19050">
            <a:solidFill>
              <a:srgbClr val="FFFF00"/>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6200000">
            <a:off x="5157062" y="2615880"/>
            <a:ext cx="720000" cy="0"/>
          </a:xfrm>
          <a:prstGeom prst="line">
            <a:avLst/>
          </a:prstGeom>
          <a:ln w="19050">
            <a:solidFill>
              <a:srgbClr val="FFFF00"/>
            </a:solidFill>
            <a:prstDash val="sysDot"/>
          </a:ln>
        </p:spPr>
        <p:style>
          <a:lnRef idx="1">
            <a:schemeClr val="accent1"/>
          </a:lnRef>
          <a:fillRef idx="0">
            <a:schemeClr val="accent1"/>
          </a:fillRef>
          <a:effectRef idx="0">
            <a:schemeClr val="accent1"/>
          </a:effectRef>
          <a:fontRef idx="minor">
            <a:schemeClr val="tx1"/>
          </a:fontRef>
        </p:style>
      </p:cxnSp>
      <p:sp>
        <p:nvSpPr>
          <p:cNvPr id="24" name="Text Box 14"/>
          <p:cNvSpPr txBox="1">
            <a:spLocks noChangeArrowheads="1"/>
          </p:cNvSpPr>
          <p:nvPr/>
        </p:nvSpPr>
        <p:spPr bwMode="auto">
          <a:xfrm>
            <a:off x="6641149" y="3012932"/>
            <a:ext cx="2182072" cy="1200329"/>
          </a:xfrm>
          <a:prstGeom prst="rect">
            <a:avLst/>
          </a:prstGeom>
          <a:noFill/>
          <a:ln w="9525">
            <a:noFill/>
            <a:miter lim="800000"/>
            <a:headEnd/>
            <a:tailEnd/>
          </a:ln>
          <a:effectLst/>
        </p:spPr>
        <p:txBody>
          <a:bodyPr wrap="none">
            <a:spAutoFit/>
          </a:bodyPr>
          <a:lstStyle/>
          <a:p>
            <a:pPr marL="263525" indent="-263525"/>
            <a:r>
              <a:rPr lang="el-GR" dirty="0"/>
              <a:t>Τύπος προσώπου:</a:t>
            </a:r>
          </a:p>
          <a:p>
            <a:pPr marL="263525" indent="-263525">
              <a:buFontTx/>
              <a:buChar char="•"/>
            </a:pPr>
            <a:r>
              <a:rPr lang="el-GR" dirty="0" err="1"/>
              <a:t>Στρογγύλος</a:t>
            </a:r>
            <a:r>
              <a:rPr lang="el-GR" dirty="0"/>
              <a:t> </a:t>
            </a:r>
            <a:r>
              <a:rPr lang="el-GR" dirty="0" smtClean="0"/>
              <a:t>&lt; 0.85</a:t>
            </a:r>
            <a:endParaRPr lang="el-GR" dirty="0"/>
          </a:p>
          <a:p>
            <a:pPr marL="263525" indent="-263525">
              <a:buFontTx/>
              <a:buChar char="•"/>
            </a:pPr>
            <a:r>
              <a:rPr lang="el-GR" dirty="0"/>
              <a:t>Μέσος </a:t>
            </a:r>
            <a:r>
              <a:rPr lang="el-GR" dirty="0" smtClean="0"/>
              <a:t>0.85 </a:t>
            </a:r>
            <a:r>
              <a:rPr lang="el-GR" dirty="0"/>
              <a:t>– </a:t>
            </a:r>
            <a:r>
              <a:rPr lang="el-GR" dirty="0" smtClean="0"/>
              <a:t>0.90</a:t>
            </a:r>
            <a:endParaRPr lang="el-GR" dirty="0"/>
          </a:p>
          <a:p>
            <a:pPr marL="263525" indent="-263525">
              <a:buFontTx/>
              <a:buChar char="•"/>
            </a:pPr>
            <a:r>
              <a:rPr lang="el-GR" dirty="0"/>
              <a:t>Επιμήκης </a:t>
            </a:r>
            <a:r>
              <a:rPr lang="el-GR" dirty="0" smtClean="0"/>
              <a:t>&gt; 0.90</a:t>
            </a:r>
            <a:endParaRPr lang="el-GR" dirty="0"/>
          </a:p>
        </p:txBody>
      </p:sp>
      <p:sp>
        <p:nvSpPr>
          <p:cNvPr id="60" name="Rectangle 59"/>
          <p:cNvSpPr/>
          <p:nvPr/>
        </p:nvSpPr>
        <p:spPr>
          <a:xfrm>
            <a:off x="2657742" y="0"/>
            <a:ext cx="3854153" cy="4648912"/>
          </a:xfrm>
          <a:prstGeom prst="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3" name="Group 63"/>
          <p:cNvGrpSpPr/>
          <p:nvPr/>
        </p:nvGrpSpPr>
        <p:grpSpPr>
          <a:xfrm>
            <a:off x="2285092" y="2333001"/>
            <a:ext cx="4398341" cy="2683380"/>
            <a:chOff x="4660822" y="-629519"/>
            <a:chExt cx="4320000" cy="2635585"/>
          </a:xfrm>
        </p:grpSpPr>
        <p:sp>
          <p:nvSpPr>
            <p:cNvPr id="18" name="Freeform 2"/>
            <p:cNvSpPr>
              <a:spLocks/>
            </p:cNvSpPr>
            <p:nvPr/>
          </p:nvSpPr>
          <p:spPr bwMode="auto">
            <a:xfrm>
              <a:off x="4685634" y="112613"/>
              <a:ext cx="4267556" cy="1105530"/>
            </a:xfrm>
            <a:custGeom>
              <a:avLst/>
              <a:gdLst>
                <a:gd name="T0" fmla="*/ 0 w 3387"/>
                <a:gd name="T1" fmla="*/ 1625 h 1625"/>
                <a:gd name="T2" fmla="*/ 1700 w 3387"/>
                <a:gd name="T3" fmla="*/ 0 h 1625"/>
                <a:gd name="T4" fmla="*/ 3387 w 3387"/>
                <a:gd name="T5" fmla="*/ 1625 h 1625"/>
                <a:gd name="T6" fmla="*/ 0 60000 65536"/>
                <a:gd name="T7" fmla="*/ 0 60000 65536"/>
                <a:gd name="T8" fmla="*/ 0 60000 65536"/>
                <a:gd name="T9" fmla="*/ 0 w 3387"/>
                <a:gd name="T10" fmla="*/ 0 h 1625"/>
                <a:gd name="T11" fmla="*/ 3387 w 3387"/>
                <a:gd name="T12" fmla="*/ 1625 h 1625"/>
                <a:gd name="connsiteX0" fmla="*/ 0 w 10000"/>
                <a:gd name="connsiteY0" fmla="*/ 10000 h 10000"/>
                <a:gd name="connsiteX1" fmla="*/ 5019 w 10000"/>
                <a:gd name="connsiteY1" fmla="*/ 0 h 10000"/>
                <a:gd name="connsiteX2" fmla="*/ 10000 w 10000"/>
                <a:gd name="connsiteY2" fmla="*/ 10000 h 10000"/>
                <a:gd name="connsiteX3" fmla="*/ 0 w 10000"/>
                <a:gd name="connsiteY3" fmla="*/ 10000 h 10000"/>
              </a:gdLst>
              <a:ahLst/>
              <a:cxnLst>
                <a:cxn ang="0">
                  <a:pos x="connsiteX0" y="connsiteY0"/>
                </a:cxn>
                <a:cxn ang="0">
                  <a:pos x="connsiteX1" y="connsiteY1"/>
                </a:cxn>
                <a:cxn ang="0">
                  <a:pos x="connsiteX2" y="connsiteY2"/>
                </a:cxn>
                <a:cxn ang="0">
                  <a:pos x="connsiteX3" y="connsiteY3"/>
                </a:cxn>
              </a:cxnLst>
              <a:rect l="l" t="t" r="r" b="b"/>
              <a:pathLst>
                <a:path w="10000" h="10000">
                  <a:moveTo>
                    <a:pt x="0" y="10000"/>
                  </a:moveTo>
                  <a:cubicBezTo>
                    <a:pt x="3481" y="10000"/>
                    <a:pt x="3561" y="0"/>
                    <a:pt x="5019" y="0"/>
                  </a:cubicBezTo>
                  <a:cubicBezTo>
                    <a:pt x="6478" y="0"/>
                    <a:pt x="6537" y="10000"/>
                    <a:pt x="10000" y="10000"/>
                  </a:cubicBezTo>
                  <a:lnTo>
                    <a:pt x="0" y="10000"/>
                  </a:lnTo>
                  <a:close/>
                </a:path>
              </a:pathLst>
            </a:custGeom>
            <a:gradFill flip="none" rotWithShape="1">
              <a:gsLst>
                <a:gs pos="0">
                  <a:srgbClr val="00B0F0"/>
                </a:gs>
                <a:gs pos="35000">
                  <a:srgbClr val="00B0F0"/>
                </a:gs>
                <a:gs pos="43000">
                  <a:srgbClr val="92D050"/>
                </a:gs>
                <a:gs pos="57000">
                  <a:srgbClr val="92D050"/>
                </a:gs>
                <a:gs pos="63000">
                  <a:schemeClr val="accent6"/>
                </a:gs>
                <a:gs pos="100000">
                  <a:schemeClr val="accent6"/>
                </a:gs>
              </a:gsLst>
              <a:lin ang="0" scaled="1"/>
              <a:tileRect/>
            </a:gradFill>
            <a:ln w="38100" cmpd="sng">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l-GR" sz="1800" b="0" i="0" u="none" strike="noStrike" kern="0" cap="none" spc="0" normalizeH="0" baseline="0" noProof="0" smtClean="0">
                <a:ln>
                  <a:noFill/>
                </a:ln>
                <a:solidFill>
                  <a:sysClr val="windowText" lastClr="000000"/>
                </a:solidFill>
                <a:effectLst/>
                <a:uLnTx/>
                <a:uFillTx/>
              </a:endParaRPr>
            </a:p>
          </p:txBody>
        </p:sp>
        <p:grpSp>
          <p:nvGrpSpPr>
            <p:cNvPr id="4" name="Group 22"/>
            <p:cNvGrpSpPr/>
            <p:nvPr/>
          </p:nvGrpSpPr>
          <p:grpSpPr>
            <a:xfrm>
              <a:off x="4660822" y="0"/>
              <a:ext cx="4320000" cy="1260000"/>
              <a:chOff x="2268000" y="216000"/>
              <a:chExt cx="4320000" cy="1260000"/>
            </a:xfrm>
          </p:grpSpPr>
          <p:sp>
            <p:nvSpPr>
              <p:cNvPr id="26" name="Line 22"/>
              <p:cNvSpPr>
                <a:spLocks noChangeShapeType="1"/>
              </p:cNvSpPr>
              <p:nvPr/>
            </p:nvSpPr>
            <p:spPr bwMode="auto">
              <a:xfrm>
                <a:off x="2268000" y="1440497"/>
                <a:ext cx="4320000" cy="0"/>
              </a:xfrm>
              <a:prstGeom prst="line">
                <a:avLst/>
              </a:prstGeom>
              <a:noFill/>
              <a:ln w="19050">
                <a:solidFill>
                  <a:schemeClr val="tx1"/>
                </a:solidFill>
                <a:round/>
                <a:headEnd/>
                <a:tailEnd/>
              </a:ln>
            </p:spPr>
            <p:txBody>
              <a:bodyPr/>
              <a:lstStyle/>
              <a:p>
                <a:endParaRPr lang="el-GR"/>
              </a:p>
            </p:txBody>
          </p:sp>
          <p:sp>
            <p:nvSpPr>
              <p:cNvPr id="27" name="Line 23"/>
              <p:cNvSpPr>
                <a:spLocks noChangeShapeType="1"/>
              </p:cNvSpPr>
              <p:nvPr/>
            </p:nvSpPr>
            <p:spPr bwMode="auto">
              <a:xfrm flipV="1">
                <a:off x="4428000" y="216000"/>
                <a:ext cx="0" cy="1260000"/>
              </a:xfrm>
              <a:prstGeom prst="line">
                <a:avLst/>
              </a:prstGeom>
              <a:noFill/>
              <a:ln w="19050">
                <a:solidFill>
                  <a:schemeClr val="tx1"/>
                </a:solidFill>
                <a:round/>
                <a:headEnd/>
                <a:tailEnd/>
              </a:ln>
            </p:spPr>
            <p:txBody>
              <a:bodyPr/>
              <a:lstStyle/>
              <a:p>
                <a:endParaRPr lang="el-GR"/>
              </a:p>
            </p:txBody>
          </p:sp>
          <p:sp>
            <p:nvSpPr>
              <p:cNvPr id="28" name="Line 24"/>
              <p:cNvSpPr>
                <a:spLocks noChangeShapeType="1"/>
              </p:cNvSpPr>
              <p:nvPr/>
            </p:nvSpPr>
            <p:spPr bwMode="auto">
              <a:xfrm flipV="1">
                <a:off x="2986956" y="1232353"/>
                <a:ext cx="0" cy="243647"/>
              </a:xfrm>
              <a:prstGeom prst="line">
                <a:avLst/>
              </a:prstGeom>
              <a:noFill/>
              <a:ln w="19050">
                <a:solidFill>
                  <a:schemeClr val="tx1"/>
                </a:solidFill>
                <a:round/>
                <a:headEnd/>
                <a:tailEnd/>
              </a:ln>
            </p:spPr>
            <p:txBody>
              <a:bodyPr/>
              <a:lstStyle/>
              <a:p>
                <a:endParaRPr lang="el-GR"/>
              </a:p>
            </p:txBody>
          </p:sp>
          <p:sp>
            <p:nvSpPr>
              <p:cNvPr id="29" name="Line 25"/>
              <p:cNvSpPr>
                <a:spLocks noChangeShapeType="1"/>
              </p:cNvSpPr>
              <p:nvPr/>
            </p:nvSpPr>
            <p:spPr bwMode="auto">
              <a:xfrm flipV="1">
                <a:off x="3708000" y="692850"/>
                <a:ext cx="0" cy="783150"/>
              </a:xfrm>
              <a:prstGeom prst="line">
                <a:avLst/>
              </a:prstGeom>
              <a:noFill/>
              <a:ln w="19050">
                <a:solidFill>
                  <a:schemeClr val="tx1"/>
                </a:solidFill>
                <a:round/>
                <a:headEnd/>
                <a:tailEnd/>
              </a:ln>
            </p:spPr>
            <p:txBody>
              <a:bodyPr/>
              <a:lstStyle/>
              <a:p>
                <a:endParaRPr lang="el-GR"/>
              </a:p>
            </p:txBody>
          </p:sp>
          <p:sp>
            <p:nvSpPr>
              <p:cNvPr id="30" name="Line 26"/>
              <p:cNvSpPr>
                <a:spLocks noChangeShapeType="1"/>
              </p:cNvSpPr>
              <p:nvPr/>
            </p:nvSpPr>
            <p:spPr bwMode="auto">
              <a:xfrm flipH="1" flipV="1">
                <a:off x="5868000" y="1232353"/>
                <a:ext cx="0" cy="243647"/>
              </a:xfrm>
              <a:prstGeom prst="line">
                <a:avLst/>
              </a:prstGeom>
              <a:noFill/>
              <a:ln w="19050">
                <a:solidFill>
                  <a:schemeClr val="tx1"/>
                </a:solidFill>
                <a:round/>
                <a:headEnd/>
                <a:tailEnd/>
              </a:ln>
            </p:spPr>
            <p:txBody>
              <a:bodyPr/>
              <a:lstStyle/>
              <a:p>
                <a:endParaRPr lang="el-GR"/>
              </a:p>
            </p:txBody>
          </p:sp>
          <p:sp>
            <p:nvSpPr>
              <p:cNvPr id="31" name="Line 27"/>
              <p:cNvSpPr>
                <a:spLocks noChangeShapeType="1"/>
              </p:cNvSpPr>
              <p:nvPr/>
            </p:nvSpPr>
            <p:spPr bwMode="auto">
              <a:xfrm flipH="1" flipV="1">
                <a:off x="5148000" y="692850"/>
                <a:ext cx="0" cy="783150"/>
              </a:xfrm>
              <a:prstGeom prst="line">
                <a:avLst/>
              </a:prstGeom>
              <a:noFill/>
              <a:ln w="19050">
                <a:solidFill>
                  <a:schemeClr val="tx1"/>
                </a:solidFill>
                <a:round/>
                <a:headEnd/>
                <a:tailEnd/>
              </a:ln>
            </p:spPr>
            <p:txBody>
              <a:bodyPr/>
              <a:lstStyle/>
              <a:p>
                <a:endParaRPr lang="el-GR"/>
              </a:p>
            </p:txBody>
          </p:sp>
          <p:sp>
            <p:nvSpPr>
              <p:cNvPr id="32" name="Freeform 21"/>
              <p:cNvSpPr>
                <a:spLocks/>
              </p:cNvSpPr>
              <p:nvPr/>
            </p:nvSpPr>
            <p:spPr bwMode="auto">
              <a:xfrm>
                <a:off x="2268000" y="324000"/>
                <a:ext cx="4320000" cy="1116000"/>
              </a:xfrm>
              <a:custGeom>
                <a:avLst/>
                <a:gdLst>
                  <a:gd name="T0" fmla="*/ 0 w 3387"/>
                  <a:gd name="T1" fmla="*/ 1625 h 1625"/>
                  <a:gd name="T2" fmla="*/ 1700 w 3387"/>
                  <a:gd name="T3" fmla="*/ 0 h 1625"/>
                  <a:gd name="T4" fmla="*/ 3387 w 3387"/>
                  <a:gd name="T5" fmla="*/ 1625 h 1625"/>
                  <a:gd name="T6" fmla="*/ 0 60000 65536"/>
                  <a:gd name="T7" fmla="*/ 0 60000 65536"/>
                  <a:gd name="T8" fmla="*/ 0 60000 65536"/>
                  <a:gd name="T9" fmla="*/ 0 w 3387"/>
                  <a:gd name="T10" fmla="*/ 0 h 1625"/>
                  <a:gd name="T11" fmla="*/ 3387 w 3387"/>
                  <a:gd name="T12" fmla="*/ 1625 h 1625"/>
                  <a:gd name="connsiteX0" fmla="*/ 0 w 9523"/>
                  <a:gd name="connsiteY0" fmla="*/ 10000 h 10000"/>
                  <a:gd name="connsiteX1" fmla="*/ 4542 w 9523"/>
                  <a:gd name="connsiteY1" fmla="*/ 0 h 10000"/>
                  <a:gd name="connsiteX2" fmla="*/ 9523 w 9523"/>
                  <a:gd name="connsiteY2" fmla="*/ 10000 h 10000"/>
                  <a:gd name="connsiteX0" fmla="*/ 0 w 10000"/>
                  <a:gd name="connsiteY0" fmla="*/ 10000 h 10000"/>
                  <a:gd name="connsiteX1" fmla="*/ 4770 w 10000"/>
                  <a:gd name="connsiteY1" fmla="*/ 0 h 10000"/>
                  <a:gd name="connsiteX2" fmla="*/ 10000 w 10000"/>
                  <a:gd name="connsiteY2" fmla="*/ 10000 h 10000"/>
                  <a:gd name="connsiteX0" fmla="*/ 0 w 10000"/>
                  <a:gd name="connsiteY0" fmla="*/ 10000 h 10000"/>
                  <a:gd name="connsiteX1" fmla="*/ 4770 w 10000"/>
                  <a:gd name="connsiteY1" fmla="*/ 0 h 10000"/>
                  <a:gd name="connsiteX2" fmla="*/ 10000 w 10000"/>
                  <a:gd name="connsiteY2" fmla="*/ 10000 h 10000"/>
                  <a:gd name="connsiteX0" fmla="*/ 0 w 9566"/>
                  <a:gd name="connsiteY0" fmla="*/ 10000 h 10000"/>
                  <a:gd name="connsiteX1" fmla="*/ 4770 w 9566"/>
                  <a:gd name="connsiteY1" fmla="*/ 0 h 10000"/>
                  <a:gd name="connsiteX2" fmla="*/ 9566 w 9566"/>
                  <a:gd name="connsiteY2" fmla="*/ 10000 h 10000"/>
                  <a:gd name="connsiteX0" fmla="*/ 0 w 10000"/>
                  <a:gd name="connsiteY0" fmla="*/ 10056 h 10056"/>
                  <a:gd name="connsiteX1" fmla="*/ 4986 w 10000"/>
                  <a:gd name="connsiteY1" fmla="*/ 56 h 10056"/>
                  <a:gd name="connsiteX2" fmla="*/ 10000 w 10000"/>
                  <a:gd name="connsiteY2" fmla="*/ 10056 h 10056"/>
                  <a:gd name="connsiteX0" fmla="*/ 0 w 10000"/>
                  <a:gd name="connsiteY0" fmla="*/ 10056 h 10112"/>
                  <a:gd name="connsiteX1" fmla="*/ 4986 w 10000"/>
                  <a:gd name="connsiteY1" fmla="*/ 56 h 10112"/>
                  <a:gd name="connsiteX2" fmla="*/ 10000 w 10000"/>
                  <a:gd name="connsiteY2" fmla="*/ 10056 h 10112"/>
                  <a:gd name="connsiteX0" fmla="*/ 0 w 10000"/>
                  <a:gd name="connsiteY0" fmla="*/ 10056 h 10112"/>
                  <a:gd name="connsiteX1" fmla="*/ 4986 w 10000"/>
                  <a:gd name="connsiteY1" fmla="*/ 56 h 10112"/>
                  <a:gd name="connsiteX2" fmla="*/ 10000 w 10000"/>
                  <a:gd name="connsiteY2" fmla="*/ 10056 h 10112"/>
                  <a:gd name="connsiteX0" fmla="*/ 0 w 10000"/>
                  <a:gd name="connsiteY0" fmla="*/ 10055 h 10111"/>
                  <a:gd name="connsiteX1" fmla="*/ 4986 w 10000"/>
                  <a:gd name="connsiteY1" fmla="*/ 55 h 10111"/>
                  <a:gd name="connsiteX2" fmla="*/ 10000 w 10000"/>
                  <a:gd name="connsiteY2" fmla="*/ 10055 h 10111"/>
                  <a:gd name="connsiteX0" fmla="*/ 0 w 10000"/>
                  <a:gd name="connsiteY0" fmla="*/ 10056 h 10112"/>
                  <a:gd name="connsiteX1" fmla="*/ 4986 w 10000"/>
                  <a:gd name="connsiteY1" fmla="*/ 56 h 10112"/>
                  <a:gd name="connsiteX2" fmla="*/ 10000 w 10000"/>
                  <a:gd name="connsiteY2" fmla="*/ 10056 h 10112"/>
                  <a:gd name="connsiteX0" fmla="*/ 0 w 10000"/>
                  <a:gd name="connsiteY0" fmla="*/ 10000 h 10056"/>
                  <a:gd name="connsiteX1" fmla="*/ 4986 w 10000"/>
                  <a:gd name="connsiteY1" fmla="*/ 0 h 10056"/>
                  <a:gd name="connsiteX2" fmla="*/ 10000 w 10000"/>
                  <a:gd name="connsiteY2" fmla="*/ 10000 h 10056"/>
                  <a:gd name="connsiteX0" fmla="*/ 0 w 10000"/>
                  <a:gd name="connsiteY0" fmla="*/ 10000 h 10056"/>
                  <a:gd name="connsiteX1" fmla="*/ 4986 w 10000"/>
                  <a:gd name="connsiteY1" fmla="*/ 0 h 10056"/>
                  <a:gd name="connsiteX2" fmla="*/ 10000 w 10000"/>
                  <a:gd name="connsiteY2" fmla="*/ 10000 h 10056"/>
                  <a:gd name="connsiteX0" fmla="*/ 0 w 10000"/>
                  <a:gd name="connsiteY0" fmla="*/ 10000 h 10056"/>
                  <a:gd name="connsiteX1" fmla="*/ 4986 w 10000"/>
                  <a:gd name="connsiteY1" fmla="*/ 0 h 10056"/>
                  <a:gd name="connsiteX2" fmla="*/ 10000 w 10000"/>
                  <a:gd name="connsiteY2" fmla="*/ 10000 h 10056"/>
                </a:gdLst>
                <a:ahLst/>
                <a:cxnLst>
                  <a:cxn ang="0">
                    <a:pos x="connsiteX0" y="connsiteY0"/>
                  </a:cxn>
                  <a:cxn ang="0">
                    <a:pos x="connsiteX1" y="connsiteY1"/>
                  </a:cxn>
                  <a:cxn ang="0">
                    <a:pos x="connsiteX2" y="connsiteY2"/>
                  </a:cxn>
                </a:cxnLst>
                <a:rect l="l" t="t" r="r" b="b"/>
                <a:pathLst>
                  <a:path w="10000" h="10056">
                    <a:moveTo>
                      <a:pt x="0" y="10000"/>
                    </a:moveTo>
                    <a:cubicBezTo>
                      <a:pt x="3585" y="9970"/>
                      <a:pt x="3511" y="0"/>
                      <a:pt x="4986" y="0"/>
                    </a:cubicBezTo>
                    <a:cubicBezTo>
                      <a:pt x="6461" y="0"/>
                      <a:pt x="6554" y="10056"/>
                      <a:pt x="10000" y="10000"/>
                    </a:cubicBezTo>
                  </a:path>
                </a:pathLst>
              </a:custGeom>
              <a:noFill/>
              <a:ln w="19050" cmpd="sng">
                <a:solidFill>
                  <a:schemeClr val="tx1"/>
                </a:solidFill>
                <a:round/>
                <a:headEnd/>
                <a:tailEnd/>
              </a:ln>
            </p:spPr>
            <p:txBody>
              <a:bodyPr/>
              <a:lstStyle/>
              <a:p>
                <a:endParaRPr lang="el-GR"/>
              </a:p>
            </p:txBody>
          </p:sp>
        </p:grpSp>
        <p:sp>
          <p:nvSpPr>
            <p:cNvPr id="33" name="TextBox 32"/>
            <p:cNvSpPr txBox="1"/>
            <p:nvPr/>
          </p:nvSpPr>
          <p:spPr>
            <a:xfrm>
              <a:off x="7031816" y="753932"/>
              <a:ext cx="505267" cy="246221"/>
            </a:xfrm>
            <a:prstGeom prst="rect">
              <a:avLst/>
            </a:prstGeom>
            <a:noFill/>
          </p:spPr>
          <p:txBody>
            <a:bodyPr wrap="none" rtlCol="0">
              <a:spAutoFit/>
            </a:bodyPr>
            <a:lstStyle/>
            <a:p>
              <a:r>
                <a:rPr lang="el-GR" sz="1000" dirty="0" smtClean="0"/>
                <a:t>34.1%</a:t>
              </a:r>
              <a:endParaRPr lang="el-GR" sz="1000" dirty="0"/>
            </a:p>
          </p:txBody>
        </p:sp>
        <p:sp>
          <p:nvSpPr>
            <p:cNvPr id="34" name="TextBox 33"/>
            <p:cNvSpPr txBox="1"/>
            <p:nvPr/>
          </p:nvSpPr>
          <p:spPr>
            <a:xfrm>
              <a:off x="6171749" y="753932"/>
              <a:ext cx="505267" cy="246221"/>
            </a:xfrm>
            <a:prstGeom prst="rect">
              <a:avLst/>
            </a:prstGeom>
            <a:noFill/>
          </p:spPr>
          <p:txBody>
            <a:bodyPr wrap="none" rtlCol="0">
              <a:spAutoFit/>
            </a:bodyPr>
            <a:lstStyle/>
            <a:p>
              <a:r>
                <a:rPr lang="el-GR" sz="1000" dirty="0" smtClean="0"/>
                <a:t>34.1%</a:t>
              </a:r>
              <a:endParaRPr lang="el-GR" sz="1000" dirty="0"/>
            </a:p>
          </p:txBody>
        </p:sp>
        <p:sp>
          <p:nvSpPr>
            <p:cNvPr id="35" name="TextBox 34"/>
            <p:cNvSpPr txBox="1"/>
            <p:nvPr/>
          </p:nvSpPr>
          <p:spPr>
            <a:xfrm>
              <a:off x="5610239" y="944458"/>
              <a:ext cx="505267" cy="246221"/>
            </a:xfrm>
            <a:prstGeom prst="rect">
              <a:avLst/>
            </a:prstGeom>
            <a:noFill/>
          </p:spPr>
          <p:txBody>
            <a:bodyPr wrap="none" rtlCol="0">
              <a:spAutoFit/>
            </a:bodyPr>
            <a:lstStyle/>
            <a:p>
              <a:r>
                <a:rPr lang="el-GR" sz="1000" dirty="0" smtClean="0"/>
                <a:t>13.6%</a:t>
              </a:r>
              <a:endParaRPr lang="el-GR" sz="1000" dirty="0"/>
            </a:p>
          </p:txBody>
        </p:sp>
        <p:sp>
          <p:nvSpPr>
            <p:cNvPr id="36" name="TextBox 35"/>
            <p:cNvSpPr txBox="1"/>
            <p:nvPr/>
          </p:nvSpPr>
          <p:spPr>
            <a:xfrm>
              <a:off x="7536847" y="944458"/>
              <a:ext cx="505267" cy="246221"/>
            </a:xfrm>
            <a:prstGeom prst="rect">
              <a:avLst/>
            </a:prstGeom>
            <a:noFill/>
          </p:spPr>
          <p:txBody>
            <a:bodyPr wrap="none" rtlCol="0">
              <a:spAutoFit/>
            </a:bodyPr>
            <a:lstStyle/>
            <a:p>
              <a:r>
                <a:rPr lang="el-GR" sz="1000" dirty="0" smtClean="0"/>
                <a:t>13.6%</a:t>
              </a:r>
              <a:endParaRPr lang="el-GR" sz="1000" dirty="0"/>
            </a:p>
          </p:txBody>
        </p:sp>
        <p:sp>
          <p:nvSpPr>
            <p:cNvPr id="37" name="TextBox 36"/>
            <p:cNvSpPr txBox="1"/>
            <p:nvPr/>
          </p:nvSpPr>
          <p:spPr>
            <a:xfrm>
              <a:off x="8351164" y="933791"/>
              <a:ext cx="439544" cy="246221"/>
            </a:xfrm>
            <a:prstGeom prst="rect">
              <a:avLst/>
            </a:prstGeom>
            <a:noFill/>
          </p:spPr>
          <p:txBody>
            <a:bodyPr wrap="none" rtlCol="0">
              <a:spAutoFit/>
            </a:bodyPr>
            <a:lstStyle/>
            <a:p>
              <a:r>
                <a:rPr lang="el-GR" sz="1000" dirty="0" smtClean="0"/>
                <a:t>2.1%</a:t>
              </a:r>
              <a:endParaRPr lang="el-GR" sz="1000" dirty="0"/>
            </a:p>
          </p:txBody>
        </p:sp>
        <p:sp>
          <p:nvSpPr>
            <p:cNvPr id="38" name="TextBox 37"/>
            <p:cNvSpPr txBox="1"/>
            <p:nvPr/>
          </p:nvSpPr>
          <p:spPr>
            <a:xfrm>
              <a:off x="4886909" y="933791"/>
              <a:ext cx="439544" cy="246221"/>
            </a:xfrm>
            <a:prstGeom prst="rect">
              <a:avLst/>
            </a:prstGeom>
            <a:noFill/>
          </p:spPr>
          <p:txBody>
            <a:bodyPr wrap="none" rtlCol="0">
              <a:spAutoFit/>
            </a:bodyPr>
            <a:lstStyle/>
            <a:p>
              <a:r>
                <a:rPr lang="el-GR" sz="1000" dirty="0" smtClean="0"/>
                <a:t>2.1%</a:t>
              </a:r>
              <a:endParaRPr lang="el-GR" sz="1000" dirty="0"/>
            </a:p>
          </p:txBody>
        </p:sp>
        <p:sp>
          <p:nvSpPr>
            <p:cNvPr id="39" name="TextBox 38"/>
            <p:cNvSpPr txBox="1"/>
            <p:nvPr/>
          </p:nvSpPr>
          <p:spPr>
            <a:xfrm>
              <a:off x="6526314" y="1190394"/>
              <a:ext cx="582862" cy="362754"/>
            </a:xfrm>
            <a:prstGeom prst="rect">
              <a:avLst/>
            </a:prstGeom>
            <a:noFill/>
          </p:spPr>
          <p:txBody>
            <a:bodyPr wrap="none" rtlCol="0">
              <a:spAutoFit/>
            </a:bodyPr>
            <a:lstStyle/>
            <a:p>
              <a:r>
                <a:rPr lang="en-US" dirty="0" smtClean="0"/>
                <a:t>0.88</a:t>
              </a:r>
              <a:endParaRPr lang="el-GR" dirty="0"/>
            </a:p>
          </p:txBody>
        </p:sp>
        <p:sp>
          <p:nvSpPr>
            <p:cNvPr id="40" name="TextBox 39"/>
            <p:cNvSpPr txBox="1"/>
            <p:nvPr/>
          </p:nvSpPr>
          <p:spPr>
            <a:xfrm>
              <a:off x="7266052" y="1190394"/>
              <a:ext cx="582862" cy="362754"/>
            </a:xfrm>
            <a:prstGeom prst="rect">
              <a:avLst/>
            </a:prstGeom>
            <a:noFill/>
          </p:spPr>
          <p:txBody>
            <a:bodyPr wrap="none" rtlCol="0">
              <a:spAutoFit/>
            </a:bodyPr>
            <a:lstStyle/>
            <a:p>
              <a:r>
                <a:rPr lang="en-US" dirty="0" smtClean="0"/>
                <a:t>0.93</a:t>
              </a:r>
              <a:endParaRPr lang="el-GR" dirty="0"/>
            </a:p>
          </p:txBody>
        </p:sp>
        <p:sp>
          <p:nvSpPr>
            <p:cNvPr id="41" name="TextBox 40"/>
            <p:cNvSpPr txBox="1"/>
            <p:nvPr/>
          </p:nvSpPr>
          <p:spPr>
            <a:xfrm>
              <a:off x="7966315" y="1190394"/>
              <a:ext cx="582862" cy="362754"/>
            </a:xfrm>
            <a:prstGeom prst="rect">
              <a:avLst/>
            </a:prstGeom>
            <a:noFill/>
          </p:spPr>
          <p:txBody>
            <a:bodyPr wrap="none" rtlCol="0">
              <a:spAutoFit/>
            </a:bodyPr>
            <a:lstStyle/>
            <a:p>
              <a:r>
                <a:rPr lang="en-US" dirty="0" smtClean="0"/>
                <a:t>0.98</a:t>
              </a:r>
              <a:endParaRPr lang="el-GR" dirty="0"/>
            </a:p>
          </p:txBody>
        </p:sp>
        <p:sp>
          <p:nvSpPr>
            <p:cNvPr id="42" name="TextBox 41"/>
            <p:cNvSpPr txBox="1"/>
            <p:nvPr/>
          </p:nvSpPr>
          <p:spPr>
            <a:xfrm>
              <a:off x="5781642" y="1190394"/>
              <a:ext cx="582862" cy="362754"/>
            </a:xfrm>
            <a:prstGeom prst="rect">
              <a:avLst/>
            </a:prstGeom>
            <a:noFill/>
          </p:spPr>
          <p:txBody>
            <a:bodyPr wrap="none" rtlCol="0">
              <a:spAutoFit/>
            </a:bodyPr>
            <a:lstStyle/>
            <a:p>
              <a:r>
                <a:rPr lang="en-US" dirty="0" smtClean="0"/>
                <a:t>0.83</a:t>
              </a:r>
              <a:endParaRPr lang="el-GR" dirty="0"/>
            </a:p>
          </p:txBody>
        </p:sp>
        <p:sp>
          <p:nvSpPr>
            <p:cNvPr id="43" name="TextBox 42"/>
            <p:cNvSpPr txBox="1"/>
            <p:nvPr/>
          </p:nvSpPr>
          <p:spPr>
            <a:xfrm>
              <a:off x="5076445" y="1190394"/>
              <a:ext cx="582862" cy="362754"/>
            </a:xfrm>
            <a:prstGeom prst="rect">
              <a:avLst/>
            </a:prstGeom>
            <a:noFill/>
          </p:spPr>
          <p:txBody>
            <a:bodyPr wrap="none" rtlCol="0">
              <a:spAutoFit/>
            </a:bodyPr>
            <a:lstStyle/>
            <a:p>
              <a:r>
                <a:rPr lang="en-US" dirty="0" smtClean="0"/>
                <a:t>0.78</a:t>
              </a:r>
              <a:endParaRPr lang="el-GR" dirty="0"/>
            </a:p>
          </p:txBody>
        </p:sp>
        <p:grpSp>
          <p:nvGrpSpPr>
            <p:cNvPr id="5" name="Group 45"/>
            <p:cNvGrpSpPr/>
            <p:nvPr/>
          </p:nvGrpSpPr>
          <p:grpSpPr>
            <a:xfrm>
              <a:off x="6100822" y="1171379"/>
              <a:ext cx="1440264" cy="86615"/>
              <a:chOff x="3708000" y="0"/>
              <a:chExt cx="1201000" cy="1260000"/>
            </a:xfrm>
          </p:grpSpPr>
          <p:cxnSp>
            <p:nvCxnSpPr>
              <p:cNvPr id="47" name="Straight Connector 46"/>
              <p:cNvCxnSpPr/>
              <p:nvPr/>
            </p:nvCxnSpPr>
            <p:spPr>
              <a:xfrm>
                <a:off x="37080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38281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9482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0683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884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43085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44286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45487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46688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47889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4909000" y="0"/>
                <a:ext cx="0" cy="1260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8" name="TextBox 57"/>
            <p:cNvSpPr txBox="1"/>
            <p:nvPr/>
          </p:nvSpPr>
          <p:spPr>
            <a:xfrm>
              <a:off x="5510867" y="1636734"/>
              <a:ext cx="583814" cy="369332"/>
            </a:xfrm>
            <a:prstGeom prst="rect">
              <a:avLst/>
            </a:prstGeom>
            <a:noFill/>
          </p:spPr>
          <p:txBody>
            <a:bodyPr wrap="none" rtlCol="0">
              <a:spAutoFit/>
            </a:bodyPr>
            <a:lstStyle/>
            <a:p>
              <a:r>
                <a:rPr lang="en-US" dirty="0" smtClean="0"/>
                <a:t>27%</a:t>
              </a:r>
            </a:p>
          </p:txBody>
        </p:sp>
        <p:sp>
          <p:nvSpPr>
            <p:cNvPr id="59" name="TextBox 58"/>
            <p:cNvSpPr txBox="1"/>
            <p:nvPr/>
          </p:nvSpPr>
          <p:spPr>
            <a:xfrm>
              <a:off x="7566260" y="1636734"/>
              <a:ext cx="583814" cy="369332"/>
            </a:xfrm>
            <a:prstGeom prst="rect">
              <a:avLst/>
            </a:prstGeom>
            <a:noFill/>
          </p:spPr>
          <p:txBody>
            <a:bodyPr wrap="none" rtlCol="0">
              <a:spAutoFit/>
            </a:bodyPr>
            <a:lstStyle/>
            <a:p>
              <a:r>
                <a:rPr lang="en-US" dirty="0" smtClean="0"/>
                <a:t>27%</a:t>
              </a:r>
            </a:p>
          </p:txBody>
        </p:sp>
        <p:grpSp>
          <p:nvGrpSpPr>
            <p:cNvPr id="6" name="Group 59"/>
            <p:cNvGrpSpPr/>
            <p:nvPr/>
          </p:nvGrpSpPr>
          <p:grpSpPr>
            <a:xfrm>
              <a:off x="6388418" y="-629519"/>
              <a:ext cx="866998" cy="2532833"/>
              <a:chOff x="3995596" y="-99045"/>
              <a:chExt cx="866998" cy="2332659"/>
            </a:xfrm>
          </p:grpSpPr>
          <p:cxnSp>
            <p:nvCxnSpPr>
              <p:cNvPr id="61" name="Straight Connector 60"/>
              <p:cNvCxnSpPr/>
              <p:nvPr/>
            </p:nvCxnSpPr>
            <p:spPr>
              <a:xfrm flipV="1">
                <a:off x="4862594" y="-75854"/>
                <a:ext cx="0" cy="2309468"/>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flipV="1">
                <a:off x="3995596" y="-99045"/>
                <a:ext cx="0" cy="2332658"/>
              </a:xfrm>
              <a:prstGeom prst="line">
                <a:avLst/>
              </a:prstGeom>
              <a:ln w="28575">
                <a:solidFill>
                  <a:schemeClr val="bg1">
                    <a:lumMod val="50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63" name="TextBox 62"/>
            <p:cNvSpPr txBox="1"/>
            <p:nvPr/>
          </p:nvSpPr>
          <p:spPr>
            <a:xfrm>
              <a:off x="6528031" y="1636734"/>
              <a:ext cx="583814" cy="369332"/>
            </a:xfrm>
            <a:prstGeom prst="rect">
              <a:avLst/>
            </a:prstGeom>
            <a:noFill/>
          </p:spPr>
          <p:txBody>
            <a:bodyPr wrap="none" rtlCol="0">
              <a:spAutoFit/>
            </a:bodyPr>
            <a:lstStyle/>
            <a:p>
              <a:r>
                <a:rPr lang="en-US" dirty="0" smtClean="0"/>
                <a:t>46%</a:t>
              </a:r>
            </a:p>
          </p:txBody>
        </p:sp>
        <p:sp>
          <p:nvSpPr>
            <p:cNvPr id="44" name="TextBox 43"/>
            <p:cNvSpPr txBox="1"/>
            <p:nvPr/>
          </p:nvSpPr>
          <p:spPr>
            <a:xfrm>
              <a:off x="6220211" y="1210720"/>
              <a:ext cx="341760" cy="276999"/>
            </a:xfrm>
            <a:prstGeom prst="rect">
              <a:avLst/>
            </a:prstGeom>
            <a:noFill/>
          </p:spPr>
          <p:txBody>
            <a:bodyPr wrap="none" rtlCol="0">
              <a:spAutoFit/>
            </a:bodyPr>
            <a:lstStyle/>
            <a:p>
              <a:r>
                <a:rPr lang="en-US" sz="1200" dirty="0" smtClean="0"/>
                <a:t>85</a:t>
              </a:r>
              <a:endParaRPr lang="el-GR" sz="1200" dirty="0"/>
            </a:p>
          </p:txBody>
        </p:sp>
        <p:sp>
          <p:nvSpPr>
            <p:cNvPr id="45" name="TextBox 44"/>
            <p:cNvSpPr txBox="1"/>
            <p:nvPr/>
          </p:nvSpPr>
          <p:spPr>
            <a:xfrm>
              <a:off x="7084884" y="1210720"/>
              <a:ext cx="341760" cy="276999"/>
            </a:xfrm>
            <a:prstGeom prst="rect">
              <a:avLst/>
            </a:prstGeom>
            <a:noFill/>
          </p:spPr>
          <p:txBody>
            <a:bodyPr wrap="none" rtlCol="0">
              <a:spAutoFit/>
            </a:bodyPr>
            <a:lstStyle/>
            <a:p>
              <a:r>
                <a:rPr lang="en-US" sz="1200" dirty="0" smtClean="0"/>
                <a:t>91</a:t>
              </a:r>
              <a:endParaRPr lang="el-GR" sz="1200" dirty="0"/>
            </a:p>
          </p:txBody>
        </p:sp>
      </p:grpSp>
      <p:sp>
        <p:nvSpPr>
          <p:cNvPr id="66" name="Text Box 14"/>
          <p:cNvSpPr txBox="1">
            <a:spLocks noChangeArrowheads="1"/>
          </p:cNvSpPr>
          <p:nvPr/>
        </p:nvSpPr>
        <p:spPr bwMode="auto">
          <a:xfrm>
            <a:off x="5246761" y="2298626"/>
            <a:ext cx="1080745" cy="646331"/>
          </a:xfrm>
          <a:prstGeom prst="rect">
            <a:avLst/>
          </a:prstGeom>
          <a:noFill/>
          <a:ln w="9525">
            <a:noFill/>
            <a:miter lim="800000"/>
            <a:headEnd/>
            <a:tailEnd/>
          </a:ln>
          <a:effectLst/>
        </p:spPr>
        <p:txBody>
          <a:bodyPr wrap="none">
            <a:spAutoFit/>
          </a:bodyPr>
          <a:lstStyle/>
          <a:p>
            <a:pPr algn="ctr"/>
            <a:r>
              <a:rPr lang="el-GR" dirty="0" smtClean="0"/>
              <a:t>Επιμήκης</a:t>
            </a:r>
            <a:r>
              <a:rPr lang="en-US" dirty="0" smtClean="0"/>
              <a:t/>
            </a:r>
            <a:br>
              <a:rPr lang="en-US" dirty="0" smtClean="0"/>
            </a:br>
            <a:r>
              <a:rPr lang="el-GR" dirty="0" smtClean="0"/>
              <a:t>&gt; 0.90</a:t>
            </a:r>
            <a:endParaRPr lang="el-GR" dirty="0"/>
          </a:p>
        </p:txBody>
      </p:sp>
      <p:sp>
        <p:nvSpPr>
          <p:cNvPr id="67" name="Text Box 14"/>
          <p:cNvSpPr txBox="1">
            <a:spLocks noChangeArrowheads="1"/>
          </p:cNvSpPr>
          <p:nvPr/>
        </p:nvSpPr>
        <p:spPr bwMode="auto">
          <a:xfrm>
            <a:off x="3878010" y="2298626"/>
            <a:ext cx="1223412" cy="646331"/>
          </a:xfrm>
          <a:prstGeom prst="rect">
            <a:avLst/>
          </a:prstGeom>
          <a:noFill/>
          <a:ln w="9525">
            <a:noFill/>
            <a:miter lim="800000"/>
            <a:headEnd/>
            <a:tailEnd/>
          </a:ln>
          <a:effectLst/>
        </p:spPr>
        <p:txBody>
          <a:bodyPr wrap="none">
            <a:spAutoFit/>
          </a:bodyPr>
          <a:lstStyle/>
          <a:p>
            <a:pPr algn="ctr"/>
            <a:r>
              <a:rPr lang="el-GR" dirty="0" smtClean="0"/>
              <a:t>Μέσος</a:t>
            </a:r>
            <a:r>
              <a:rPr lang="en-US" dirty="0" smtClean="0"/>
              <a:t/>
            </a:r>
            <a:br>
              <a:rPr lang="en-US" dirty="0" smtClean="0"/>
            </a:br>
            <a:r>
              <a:rPr lang="el-GR" dirty="0" smtClean="0"/>
              <a:t>0.85 </a:t>
            </a:r>
            <a:r>
              <a:rPr lang="el-GR" dirty="0"/>
              <a:t>– </a:t>
            </a:r>
            <a:r>
              <a:rPr lang="el-GR" dirty="0" smtClean="0"/>
              <a:t>0.90</a:t>
            </a:r>
            <a:endParaRPr lang="el-GR" dirty="0"/>
          </a:p>
        </p:txBody>
      </p:sp>
      <p:sp>
        <p:nvSpPr>
          <p:cNvPr id="68" name="Text Box 14"/>
          <p:cNvSpPr txBox="1">
            <a:spLocks noChangeArrowheads="1"/>
          </p:cNvSpPr>
          <p:nvPr/>
        </p:nvSpPr>
        <p:spPr bwMode="auto">
          <a:xfrm>
            <a:off x="2483626" y="2298626"/>
            <a:ext cx="1263551" cy="646331"/>
          </a:xfrm>
          <a:prstGeom prst="rect">
            <a:avLst/>
          </a:prstGeom>
          <a:noFill/>
          <a:ln w="9525">
            <a:noFill/>
            <a:miter lim="800000"/>
            <a:headEnd/>
            <a:tailEnd/>
          </a:ln>
          <a:effectLst/>
        </p:spPr>
        <p:txBody>
          <a:bodyPr wrap="none">
            <a:spAutoFit/>
          </a:bodyPr>
          <a:lstStyle/>
          <a:p>
            <a:pPr algn="ctr"/>
            <a:r>
              <a:rPr lang="el-GR" dirty="0" err="1" smtClean="0"/>
              <a:t>Στρογγύλος</a:t>
            </a:r>
            <a:r>
              <a:rPr lang="en-US" dirty="0" smtClean="0"/>
              <a:t/>
            </a:r>
            <a:br>
              <a:rPr lang="en-US" dirty="0" smtClean="0"/>
            </a:br>
            <a:r>
              <a:rPr lang="el-GR" dirty="0" smtClean="0"/>
              <a:t>&lt; 0.85</a:t>
            </a:r>
            <a:endParaRPr lang="el-GR"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316502" y="403418"/>
            <a:ext cx="2452531" cy="3190441"/>
            <a:chOff x="316502" y="206188"/>
            <a:chExt cx="2452531" cy="3190441"/>
          </a:xfrm>
        </p:grpSpPr>
        <p:sp>
          <p:nvSpPr>
            <p:cNvPr id="3" name="TextBox 2"/>
            <p:cNvSpPr txBox="1"/>
            <p:nvPr/>
          </p:nvSpPr>
          <p:spPr>
            <a:xfrm>
              <a:off x="316502" y="602808"/>
              <a:ext cx="2452531" cy="584775"/>
            </a:xfrm>
            <a:prstGeom prst="rect">
              <a:avLst/>
            </a:prstGeom>
            <a:noFill/>
          </p:spPr>
          <p:txBody>
            <a:bodyPr wrap="none" rtlCol="0">
              <a:spAutoFit/>
            </a:bodyPr>
            <a:lstStyle/>
            <a:p>
              <a:pPr algn="ctr"/>
              <a:r>
                <a:rPr lang="el-GR" sz="1600" dirty="0" err="1" smtClean="0"/>
                <a:t>αμφοτερόπλευρη</a:t>
              </a:r>
              <a:r>
                <a:rPr lang="el-GR" sz="1600" dirty="0" smtClean="0"/>
                <a:t> στένωση</a:t>
              </a:r>
            </a:p>
            <a:p>
              <a:pPr algn="ctr"/>
              <a:r>
                <a:rPr lang="el-GR" sz="1600" dirty="0" smtClean="0"/>
                <a:t>άνω οδοντικού τόξου</a:t>
              </a:r>
              <a:endParaRPr lang="el-GR" sz="1600" dirty="0"/>
            </a:p>
          </p:txBody>
        </p:sp>
        <p:sp>
          <p:nvSpPr>
            <p:cNvPr id="4" name="TextBox 3"/>
            <p:cNvSpPr txBox="1"/>
            <p:nvPr/>
          </p:nvSpPr>
          <p:spPr>
            <a:xfrm>
              <a:off x="802212" y="1503304"/>
              <a:ext cx="1481111" cy="338554"/>
            </a:xfrm>
            <a:prstGeom prst="rect">
              <a:avLst/>
            </a:prstGeom>
            <a:noFill/>
          </p:spPr>
          <p:txBody>
            <a:bodyPr wrap="none" rtlCol="0">
              <a:spAutoFit/>
            </a:bodyPr>
            <a:lstStyle/>
            <a:p>
              <a:pPr algn="ctr"/>
              <a:r>
                <a:rPr lang="el-GR" sz="1600" dirty="0" smtClean="0"/>
                <a:t>πρόωρη επαφή</a:t>
              </a:r>
              <a:endParaRPr lang="el-GR" sz="1600" dirty="0"/>
            </a:p>
          </p:txBody>
        </p:sp>
        <p:sp>
          <p:nvSpPr>
            <p:cNvPr id="5" name="TextBox 4"/>
            <p:cNvSpPr txBox="1"/>
            <p:nvPr/>
          </p:nvSpPr>
          <p:spPr>
            <a:xfrm>
              <a:off x="813433" y="2157579"/>
              <a:ext cx="1458669" cy="338554"/>
            </a:xfrm>
            <a:prstGeom prst="rect">
              <a:avLst/>
            </a:prstGeom>
            <a:noFill/>
          </p:spPr>
          <p:txBody>
            <a:bodyPr wrap="none" rtlCol="0">
              <a:spAutoFit/>
            </a:bodyPr>
            <a:lstStyle/>
            <a:p>
              <a:pPr algn="ctr"/>
              <a:r>
                <a:rPr lang="el-GR" sz="1600" dirty="0" smtClean="0"/>
                <a:t>πλαγιολίσθηση</a:t>
              </a:r>
              <a:endParaRPr lang="el-GR" sz="1600" dirty="0"/>
            </a:p>
          </p:txBody>
        </p:sp>
        <p:sp>
          <p:nvSpPr>
            <p:cNvPr id="6" name="TextBox 5"/>
            <p:cNvSpPr txBox="1"/>
            <p:nvPr/>
          </p:nvSpPr>
          <p:spPr>
            <a:xfrm>
              <a:off x="333109" y="2811854"/>
              <a:ext cx="2419317" cy="584775"/>
            </a:xfrm>
            <a:prstGeom prst="rect">
              <a:avLst/>
            </a:prstGeom>
            <a:noFill/>
          </p:spPr>
          <p:txBody>
            <a:bodyPr wrap="none" rtlCol="0">
              <a:spAutoFit/>
            </a:bodyPr>
            <a:lstStyle/>
            <a:p>
              <a:pPr algn="ctr"/>
              <a:r>
                <a:rPr lang="el-GR" sz="1600" dirty="0" err="1" smtClean="0"/>
                <a:t>ετερόπλευρη</a:t>
              </a:r>
              <a:r>
                <a:rPr lang="el-GR" sz="1600" dirty="0" smtClean="0"/>
                <a:t> σταυροειδής</a:t>
              </a:r>
              <a:br>
                <a:rPr lang="el-GR" sz="1600" dirty="0" smtClean="0"/>
              </a:br>
              <a:r>
                <a:rPr lang="el-GR" sz="1600" dirty="0" smtClean="0"/>
                <a:t>σύγκλειση</a:t>
              </a:r>
              <a:endParaRPr lang="el-GR" sz="1600" dirty="0"/>
            </a:p>
          </p:txBody>
        </p:sp>
        <p:sp>
          <p:nvSpPr>
            <p:cNvPr id="17" name="Down Arrow 16"/>
            <p:cNvSpPr/>
            <p:nvPr/>
          </p:nvSpPr>
          <p:spPr>
            <a:xfrm>
              <a:off x="1453120" y="121545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a:off x="1453120" y="186973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a:off x="1453120" y="252400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a:off x="1175214"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6" name="TextBox 15"/>
          <p:cNvSpPr txBox="1"/>
          <p:nvPr/>
        </p:nvSpPr>
        <p:spPr>
          <a:xfrm>
            <a:off x="2975479" y="1653863"/>
            <a:ext cx="1542025" cy="338554"/>
          </a:xfrm>
          <a:prstGeom prst="rect">
            <a:avLst/>
          </a:prstGeom>
          <a:noFill/>
        </p:spPr>
        <p:txBody>
          <a:bodyPr wrap="none" rtlCol="0">
            <a:spAutoFit/>
          </a:bodyPr>
          <a:lstStyle/>
          <a:p>
            <a:pPr algn="ctr"/>
            <a:r>
              <a:rPr lang="el-GR" sz="1600" dirty="0" smtClean="0"/>
              <a:t>οδοντική Τάξη ΙΙ</a:t>
            </a:r>
            <a:endParaRPr lang="el-GR" sz="1600" dirty="0"/>
          </a:p>
        </p:txBody>
      </p:sp>
      <p:grpSp>
        <p:nvGrpSpPr>
          <p:cNvPr id="20" name="Group 19"/>
          <p:cNvGrpSpPr/>
          <p:nvPr/>
        </p:nvGrpSpPr>
        <p:grpSpPr>
          <a:xfrm>
            <a:off x="2944669" y="800038"/>
            <a:ext cx="1603644" cy="726178"/>
            <a:chOff x="2944669" y="800038"/>
            <a:chExt cx="1603644" cy="726178"/>
          </a:xfrm>
        </p:grpSpPr>
        <p:sp>
          <p:nvSpPr>
            <p:cNvPr id="15" name="TextBox 14"/>
            <p:cNvSpPr txBox="1"/>
            <p:nvPr/>
          </p:nvSpPr>
          <p:spPr>
            <a:xfrm>
              <a:off x="2944669" y="800038"/>
              <a:ext cx="1603644" cy="338554"/>
            </a:xfrm>
            <a:prstGeom prst="rect">
              <a:avLst/>
            </a:prstGeom>
            <a:noFill/>
          </p:spPr>
          <p:txBody>
            <a:bodyPr wrap="none" rtlCol="0">
              <a:spAutoFit/>
            </a:bodyPr>
            <a:lstStyle/>
            <a:p>
              <a:pPr algn="ctr"/>
              <a:r>
                <a:rPr lang="el-GR" sz="1600" dirty="0" smtClean="0"/>
                <a:t>σκελετική Τάξη ΙΙ</a:t>
              </a:r>
              <a:endParaRPr lang="el-GR" sz="1600" dirty="0"/>
            </a:p>
          </p:txBody>
        </p:sp>
        <p:sp>
          <p:nvSpPr>
            <p:cNvPr id="22" name="Down Arrow 21"/>
            <p:cNvSpPr/>
            <p:nvPr/>
          </p:nvSpPr>
          <p:spPr>
            <a:xfrm>
              <a:off x="3656844" y="1266239"/>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29" name="Down Arrow 28"/>
          <p:cNvSpPr/>
          <p:nvPr/>
        </p:nvSpPr>
        <p:spPr>
          <a:xfrm>
            <a:off x="3378938"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29"/>
          <p:cNvSpPr/>
          <p:nvPr/>
        </p:nvSpPr>
        <p:spPr>
          <a:xfrm>
            <a:off x="5358048"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a:off x="7540805"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316502" y="403418"/>
            <a:ext cx="2452531" cy="3190441"/>
            <a:chOff x="316502" y="206188"/>
            <a:chExt cx="2452531" cy="3190441"/>
          </a:xfrm>
        </p:grpSpPr>
        <p:sp>
          <p:nvSpPr>
            <p:cNvPr id="3" name="TextBox 2"/>
            <p:cNvSpPr txBox="1"/>
            <p:nvPr/>
          </p:nvSpPr>
          <p:spPr>
            <a:xfrm>
              <a:off x="316502" y="602808"/>
              <a:ext cx="2452531" cy="584775"/>
            </a:xfrm>
            <a:prstGeom prst="rect">
              <a:avLst/>
            </a:prstGeom>
            <a:noFill/>
          </p:spPr>
          <p:txBody>
            <a:bodyPr wrap="none" rtlCol="0">
              <a:spAutoFit/>
            </a:bodyPr>
            <a:lstStyle/>
            <a:p>
              <a:pPr algn="ctr"/>
              <a:r>
                <a:rPr lang="el-GR" sz="1600" dirty="0" err="1" smtClean="0"/>
                <a:t>αμφοτερόπλευρη</a:t>
              </a:r>
              <a:r>
                <a:rPr lang="el-GR" sz="1600" dirty="0" smtClean="0"/>
                <a:t> στένωση</a:t>
              </a:r>
            </a:p>
            <a:p>
              <a:pPr algn="ctr"/>
              <a:r>
                <a:rPr lang="el-GR" sz="1600" dirty="0" smtClean="0"/>
                <a:t>άνω οδοντικού τόξου</a:t>
              </a:r>
              <a:endParaRPr lang="el-GR" sz="1600" dirty="0"/>
            </a:p>
          </p:txBody>
        </p:sp>
        <p:sp>
          <p:nvSpPr>
            <p:cNvPr id="4" name="TextBox 3"/>
            <p:cNvSpPr txBox="1"/>
            <p:nvPr/>
          </p:nvSpPr>
          <p:spPr>
            <a:xfrm>
              <a:off x="802212" y="1503304"/>
              <a:ext cx="1481111" cy="338554"/>
            </a:xfrm>
            <a:prstGeom prst="rect">
              <a:avLst/>
            </a:prstGeom>
            <a:noFill/>
          </p:spPr>
          <p:txBody>
            <a:bodyPr wrap="none" rtlCol="0">
              <a:spAutoFit/>
            </a:bodyPr>
            <a:lstStyle/>
            <a:p>
              <a:pPr algn="ctr"/>
              <a:r>
                <a:rPr lang="el-GR" sz="1600" dirty="0" smtClean="0"/>
                <a:t>πρόωρη επαφή</a:t>
              </a:r>
              <a:endParaRPr lang="el-GR" sz="1600" dirty="0"/>
            </a:p>
          </p:txBody>
        </p:sp>
        <p:sp>
          <p:nvSpPr>
            <p:cNvPr id="5" name="TextBox 4"/>
            <p:cNvSpPr txBox="1"/>
            <p:nvPr/>
          </p:nvSpPr>
          <p:spPr>
            <a:xfrm>
              <a:off x="813433" y="2157579"/>
              <a:ext cx="1458669" cy="338554"/>
            </a:xfrm>
            <a:prstGeom prst="rect">
              <a:avLst/>
            </a:prstGeom>
            <a:noFill/>
          </p:spPr>
          <p:txBody>
            <a:bodyPr wrap="none" rtlCol="0">
              <a:spAutoFit/>
            </a:bodyPr>
            <a:lstStyle/>
            <a:p>
              <a:pPr algn="ctr"/>
              <a:r>
                <a:rPr lang="el-GR" sz="1600" dirty="0" smtClean="0"/>
                <a:t>πλαγιολίσθηση</a:t>
              </a:r>
              <a:endParaRPr lang="el-GR" sz="1600" dirty="0"/>
            </a:p>
          </p:txBody>
        </p:sp>
        <p:sp>
          <p:nvSpPr>
            <p:cNvPr id="6" name="TextBox 5"/>
            <p:cNvSpPr txBox="1"/>
            <p:nvPr/>
          </p:nvSpPr>
          <p:spPr>
            <a:xfrm>
              <a:off x="333109" y="2811854"/>
              <a:ext cx="2419317" cy="584775"/>
            </a:xfrm>
            <a:prstGeom prst="rect">
              <a:avLst/>
            </a:prstGeom>
            <a:noFill/>
          </p:spPr>
          <p:txBody>
            <a:bodyPr wrap="none" rtlCol="0">
              <a:spAutoFit/>
            </a:bodyPr>
            <a:lstStyle/>
            <a:p>
              <a:pPr algn="ctr"/>
              <a:r>
                <a:rPr lang="el-GR" sz="1600" dirty="0" err="1" smtClean="0"/>
                <a:t>ετερόπλευρη</a:t>
              </a:r>
              <a:r>
                <a:rPr lang="el-GR" sz="1600" dirty="0" smtClean="0"/>
                <a:t> σταυροειδής</a:t>
              </a:r>
              <a:br>
                <a:rPr lang="el-GR" sz="1600" dirty="0" smtClean="0"/>
              </a:br>
              <a:r>
                <a:rPr lang="el-GR" sz="1600" dirty="0" smtClean="0"/>
                <a:t>σύγκλειση</a:t>
              </a:r>
              <a:endParaRPr lang="el-GR" sz="1600" dirty="0"/>
            </a:p>
          </p:txBody>
        </p:sp>
        <p:sp>
          <p:nvSpPr>
            <p:cNvPr id="17" name="Down Arrow 16"/>
            <p:cNvSpPr/>
            <p:nvPr/>
          </p:nvSpPr>
          <p:spPr>
            <a:xfrm>
              <a:off x="1453120" y="121545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a:off x="1453120" y="186973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a:off x="1453120" y="252400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a:off x="1175214"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7" name="Group 33"/>
          <p:cNvGrpSpPr/>
          <p:nvPr/>
        </p:nvGrpSpPr>
        <p:grpSpPr>
          <a:xfrm>
            <a:off x="2944669" y="403418"/>
            <a:ext cx="1603644" cy="1588999"/>
            <a:chOff x="3027049" y="206188"/>
            <a:chExt cx="1603644" cy="1588999"/>
          </a:xfrm>
        </p:grpSpPr>
        <p:sp>
          <p:nvSpPr>
            <p:cNvPr id="15" name="TextBox 14"/>
            <p:cNvSpPr txBox="1"/>
            <p:nvPr/>
          </p:nvSpPr>
          <p:spPr>
            <a:xfrm>
              <a:off x="3027049" y="602808"/>
              <a:ext cx="1603644" cy="338554"/>
            </a:xfrm>
            <a:prstGeom prst="rect">
              <a:avLst/>
            </a:prstGeom>
            <a:noFill/>
          </p:spPr>
          <p:txBody>
            <a:bodyPr wrap="none" rtlCol="0">
              <a:spAutoFit/>
            </a:bodyPr>
            <a:lstStyle/>
            <a:p>
              <a:pPr algn="ctr"/>
              <a:r>
                <a:rPr lang="el-GR" sz="1600" dirty="0" smtClean="0"/>
                <a:t>σκελετική Τάξη ΙΙ</a:t>
              </a:r>
              <a:endParaRPr lang="el-GR" sz="1600" dirty="0"/>
            </a:p>
          </p:txBody>
        </p:sp>
        <p:sp>
          <p:nvSpPr>
            <p:cNvPr id="16" name="TextBox 15"/>
            <p:cNvSpPr txBox="1"/>
            <p:nvPr/>
          </p:nvSpPr>
          <p:spPr>
            <a:xfrm>
              <a:off x="3057859" y="1456633"/>
              <a:ext cx="1542025" cy="338554"/>
            </a:xfrm>
            <a:prstGeom prst="rect">
              <a:avLst/>
            </a:prstGeom>
            <a:noFill/>
          </p:spPr>
          <p:txBody>
            <a:bodyPr wrap="none" rtlCol="0">
              <a:spAutoFit/>
            </a:bodyPr>
            <a:lstStyle/>
            <a:p>
              <a:pPr algn="ctr"/>
              <a:r>
                <a:rPr lang="el-GR" sz="1600" dirty="0" smtClean="0"/>
                <a:t>οδοντική Τάξη ΙΙ</a:t>
              </a:r>
              <a:endParaRPr lang="el-GR" sz="1600" dirty="0"/>
            </a:p>
          </p:txBody>
        </p:sp>
        <p:sp>
          <p:nvSpPr>
            <p:cNvPr id="22" name="Down Arrow 21"/>
            <p:cNvSpPr/>
            <p:nvPr/>
          </p:nvSpPr>
          <p:spPr>
            <a:xfrm>
              <a:off x="3739224" y="1069009"/>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28"/>
            <p:cNvSpPr/>
            <p:nvPr/>
          </p:nvSpPr>
          <p:spPr>
            <a:xfrm>
              <a:off x="3461318"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0" name="TextBox 9"/>
          <p:cNvSpPr txBox="1"/>
          <p:nvPr/>
        </p:nvSpPr>
        <p:spPr>
          <a:xfrm>
            <a:off x="4757740" y="2354809"/>
            <a:ext cx="1935723" cy="584775"/>
          </a:xfrm>
          <a:prstGeom prst="rect">
            <a:avLst/>
          </a:prstGeom>
          <a:noFill/>
        </p:spPr>
        <p:txBody>
          <a:bodyPr wrap="none" rtlCol="0">
            <a:spAutoFit/>
          </a:bodyPr>
          <a:lstStyle/>
          <a:p>
            <a:pPr algn="ctr"/>
            <a:r>
              <a:rPr lang="el-GR" sz="1600" dirty="0" smtClean="0"/>
              <a:t>απόκλιση άνω μέσης</a:t>
            </a:r>
          </a:p>
          <a:p>
            <a:pPr algn="ctr"/>
            <a:r>
              <a:rPr lang="el-GR" sz="1600" dirty="0" smtClean="0"/>
              <a:t>γραμμής δεξιά</a:t>
            </a:r>
            <a:endParaRPr lang="el-GR" sz="1600" dirty="0"/>
          </a:p>
        </p:txBody>
      </p:sp>
      <p:grpSp>
        <p:nvGrpSpPr>
          <p:cNvPr id="26" name="Group 25"/>
          <p:cNvGrpSpPr/>
          <p:nvPr/>
        </p:nvGrpSpPr>
        <p:grpSpPr>
          <a:xfrm>
            <a:off x="4989502" y="800038"/>
            <a:ext cx="1472198" cy="872624"/>
            <a:chOff x="4989502" y="800038"/>
            <a:chExt cx="1472198" cy="872624"/>
          </a:xfrm>
        </p:grpSpPr>
        <p:sp>
          <p:nvSpPr>
            <p:cNvPr id="8" name="TextBox 7"/>
            <p:cNvSpPr txBox="1"/>
            <p:nvPr/>
          </p:nvSpPr>
          <p:spPr>
            <a:xfrm>
              <a:off x="4989502" y="800038"/>
              <a:ext cx="1472198"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άνω προσθίων</a:t>
              </a:r>
              <a:endParaRPr lang="el-GR" sz="1600" dirty="0"/>
            </a:p>
          </p:txBody>
        </p:sp>
        <p:sp>
          <p:nvSpPr>
            <p:cNvPr id="23" name="Down Arrow 22"/>
            <p:cNvSpPr/>
            <p:nvPr/>
          </p:nvSpPr>
          <p:spPr>
            <a:xfrm>
              <a:off x="5635954" y="141268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5" name="Group 24"/>
          <p:cNvGrpSpPr/>
          <p:nvPr/>
        </p:nvGrpSpPr>
        <p:grpSpPr>
          <a:xfrm>
            <a:off x="4723949" y="1700534"/>
            <a:ext cx="2003305" cy="626403"/>
            <a:chOff x="4723949" y="1700534"/>
            <a:chExt cx="2003305" cy="626403"/>
          </a:xfrm>
        </p:grpSpPr>
        <p:sp>
          <p:nvSpPr>
            <p:cNvPr id="7" name="TextBox 6"/>
            <p:cNvSpPr txBox="1"/>
            <p:nvPr/>
          </p:nvSpPr>
          <p:spPr>
            <a:xfrm>
              <a:off x="4723949" y="1700534"/>
              <a:ext cx="2003305" cy="338554"/>
            </a:xfrm>
            <a:prstGeom prst="rect">
              <a:avLst/>
            </a:prstGeom>
            <a:noFill/>
          </p:spPr>
          <p:txBody>
            <a:bodyPr wrap="none" rtlCol="0">
              <a:spAutoFit/>
            </a:bodyPr>
            <a:lstStyle/>
            <a:p>
              <a:pPr algn="ctr"/>
              <a:r>
                <a:rPr lang="el-GR" sz="1600" dirty="0" smtClean="0"/>
                <a:t>πρόωρη απώλεια #52</a:t>
              </a:r>
              <a:endParaRPr lang="el-GR" sz="1600" dirty="0"/>
            </a:p>
          </p:txBody>
        </p:sp>
        <p:sp>
          <p:nvSpPr>
            <p:cNvPr id="24" name="Down Arrow 23"/>
            <p:cNvSpPr/>
            <p:nvPr/>
          </p:nvSpPr>
          <p:spPr>
            <a:xfrm>
              <a:off x="5635954" y="20669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0" name="Down Arrow 29"/>
          <p:cNvSpPr/>
          <p:nvPr/>
        </p:nvSpPr>
        <p:spPr>
          <a:xfrm>
            <a:off x="5358048"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a:off x="7540805"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4"/>
          <p:cNvGrpSpPr/>
          <p:nvPr/>
        </p:nvGrpSpPr>
        <p:grpSpPr>
          <a:xfrm>
            <a:off x="316502" y="403418"/>
            <a:ext cx="2452531" cy="3190441"/>
            <a:chOff x="316502" y="206188"/>
            <a:chExt cx="2452531" cy="3190441"/>
          </a:xfrm>
        </p:grpSpPr>
        <p:sp>
          <p:nvSpPr>
            <p:cNvPr id="3" name="TextBox 2"/>
            <p:cNvSpPr txBox="1"/>
            <p:nvPr/>
          </p:nvSpPr>
          <p:spPr>
            <a:xfrm>
              <a:off x="316502" y="602808"/>
              <a:ext cx="2452531" cy="584775"/>
            </a:xfrm>
            <a:prstGeom prst="rect">
              <a:avLst/>
            </a:prstGeom>
            <a:noFill/>
          </p:spPr>
          <p:txBody>
            <a:bodyPr wrap="none" rtlCol="0">
              <a:spAutoFit/>
            </a:bodyPr>
            <a:lstStyle/>
            <a:p>
              <a:pPr algn="ctr"/>
              <a:r>
                <a:rPr lang="el-GR" sz="1600" dirty="0" err="1" smtClean="0"/>
                <a:t>αμφοτερόπλευρη</a:t>
              </a:r>
              <a:r>
                <a:rPr lang="el-GR" sz="1600" dirty="0" smtClean="0"/>
                <a:t> στένωση</a:t>
              </a:r>
            </a:p>
            <a:p>
              <a:pPr algn="ctr"/>
              <a:r>
                <a:rPr lang="el-GR" sz="1600" dirty="0" smtClean="0"/>
                <a:t>άνω οδοντικού τόξου</a:t>
              </a:r>
              <a:endParaRPr lang="el-GR" sz="1600" dirty="0"/>
            </a:p>
          </p:txBody>
        </p:sp>
        <p:sp>
          <p:nvSpPr>
            <p:cNvPr id="4" name="TextBox 3"/>
            <p:cNvSpPr txBox="1"/>
            <p:nvPr/>
          </p:nvSpPr>
          <p:spPr>
            <a:xfrm>
              <a:off x="802212" y="1503304"/>
              <a:ext cx="1481111" cy="338554"/>
            </a:xfrm>
            <a:prstGeom prst="rect">
              <a:avLst/>
            </a:prstGeom>
            <a:noFill/>
          </p:spPr>
          <p:txBody>
            <a:bodyPr wrap="none" rtlCol="0">
              <a:spAutoFit/>
            </a:bodyPr>
            <a:lstStyle/>
            <a:p>
              <a:pPr algn="ctr"/>
              <a:r>
                <a:rPr lang="el-GR" sz="1600" dirty="0" smtClean="0"/>
                <a:t>πρόωρη επαφή</a:t>
              </a:r>
              <a:endParaRPr lang="el-GR" sz="1600" dirty="0"/>
            </a:p>
          </p:txBody>
        </p:sp>
        <p:sp>
          <p:nvSpPr>
            <p:cNvPr id="5" name="TextBox 4"/>
            <p:cNvSpPr txBox="1"/>
            <p:nvPr/>
          </p:nvSpPr>
          <p:spPr>
            <a:xfrm>
              <a:off x="813433" y="2157579"/>
              <a:ext cx="1458669" cy="338554"/>
            </a:xfrm>
            <a:prstGeom prst="rect">
              <a:avLst/>
            </a:prstGeom>
            <a:noFill/>
          </p:spPr>
          <p:txBody>
            <a:bodyPr wrap="none" rtlCol="0">
              <a:spAutoFit/>
            </a:bodyPr>
            <a:lstStyle/>
            <a:p>
              <a:pPr algn="ctr"/>
              <a:r>
                <a:rPr lang="el-GR" sz="1600" dirty="0" smtClean="0"/>
                <a:t>πλαγιολίσθηση</a:t>
              </a:r>
              <a:endParaRPr lang="el-GR" sz="1600" dirty="0"/>
            </a:p>
          </p:txBody>
        </p:sp>
        <p:sp>
          <p:nvSpPr>
            <p:cNvPr id="6" name="TextBox 5"/>
            <p:cNvSpPr txBox="1"/>
            <p:nvPr/>
          </p:nvSpPr>
          <p:spPr>
            <a:xfrm>
              <a:off x="333109" y="2811854"/>
              <a:ext cx="2419317" cy="584775"/>
            </a:xfrm>
            <a:prstGeom prst="rect">
              <a:avLst/>
            </a:prstGeom>
            <a:noFill/>
          </p:spPr>
          <p:txBody>
            <a:bodyPr wrap="none" rtlCol="0">
              <a:spAutoFit/>
            </a:bodyPr>
            <a:lstStyle/>
            <a:p>
              <a:pPr algn="ctr"/>
              <a:r>
                <a:rPr lang="el-GR" sz="1600" dirty="0" err="1" smtClean="0"/>
                <a:t>ετερόπλευρη</a:t>
              </a:r>
              <a:r>
                <a:rPr lang="el-GR" sz="1600" dirty="0" smtClean="0"/>
                <a:t> σταυροειδής</a:t>
              </a:r>
              <a:br>
                <a:rPr lang="el-GR" sz="1600" dirty="0" smtClean="0"/>
              </a:br>
              <a:r>
                <a:rPr lang="el-GR" sz="1600" dirty="0" smtClean="0"/>
                <a:t>σύγκλειση</a:t>
              </a:r>
              <a:endParaRPr lang="el-GR" sz="1600" dirty="0"/>
            </a:p>
          </p:txBody>
        </p:sp>
        <p:sp>
          <p:nvSpPr>
            <p:cNvPr id="17" name="Down Arrow 16"/>
            <p:cNvSpPr/>
            <p:nvPr/>
          </p:nvSpPr>
          <p:spPr>
            <a:xfrm>
              <a:off x="1453120" y="121545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a:off x="1453120" y="186973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a:off x="1453120" y="252400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a:off x="1175214"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7" name="Group 33"/>
          <p:cNvGrpSpPr/>
          <p:nvPr/>
        </p:nvGrpSpPr>
        <p:grpSpPr>
          <a:xfrm>
            <a:off x="2944669" y="403418"/>
            <a:ext cx="1603644" cy="1588999"/>
            <a:chOff x="3027049" y="206188"/>
            <a:chExt cx="1603644" cy="1588999"/>
          </a:xfrm>
        </p:grpSpPr>
        <p:sp>
          <p:nvSpPr>
            <p:cNvPr id="15" name="TextBox 14"/>
            <p:cNvSpPr txBox="1"/>
            <p:nvPr/>
          </p:nvSpPr>
          <p:spPr>
            <a:xfrm>
              <a:off x="3027049" y="602808"/>
              <a:ext cx="1603644" cy="338554"/>
            </a:xfrm>
            <a:prstGeom prst="rect">
              <a:avLst/>
            </a:prstGeom>
            <a:noFill/>
          </p:spPr>
          <p:txBody>
            <a:bodyPr wrap="none" rtlCol="0">
              <a:spAutoFit/>
            </a:bodyPr>
            <a:lstStyle/>
            <a:p>
              <a:pPr algn="ctr"/>
              <a:r>
                <a:rPr lang="el-GR" sz="1600" dirty="0" smtClean="0"/>
                <a:t>σκελετική Τάξη ΙΙ</a:t>
              </a:r>
              <a:endParaRPr lang="el-GR" sz="1600" dirty="0"/>
            </a:p>
          </p:txBody>
        </p:sp>
        <p:sp>
          <p:nvSpPr>
            <p:cNvPr id="16" name="TextBox 15"/>
            <p:cNvSpPr txBox="1"/>
            <p:nvPr/>
          </p:nvSpPr>
          <p:spPr>
            <a:xfrm>
              <a:off x="3057859" y="1456633"/>
              <a:ext cx="1542025" cy="338554"/>
            </a:xfrm>
            <a:prstGeom prst="rect">
              <a:avLst/>
            </a:prstGeom>
            <a:noFill/>
          </p:spPr>
          <p:txBody>
            <a:bodyPr wrap="none" rtlCol="0">
              <a:spAutoFit/>
            </a:bodyPr>
            <a:lstStyle/>
            <a:p>
              <a:pPr algn="ctr"/>
              <a:r>
                <a:rPr lang="el-GR" sz="1600" dirty="0" smtClean="0"/>
                <a:t>οδοντική Τάξη ΙΙ</a:t>
              </a:r>
              <a:endParaRPr lang="el-GR" sz="1600" dirty="0"/>
            </a:p>
          </p:txBody>
        </p:sp>
        <p:sp>
          <p:nvSpPr>
            <p:cNvPr id="22" name="Down Arrow 21"/>
            <p:cNvSpPr/>
            <p:nvPr/>
          </p:nvSpPr>
          <p:spPr>
            <a:xfrm>
              <a:off x="3739224" y="1069009"/>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28"/>
            <p:cNvSpPr/>
            <p:nvPr/>
          </p:nvSpPr>
          <p:spPr>
            <a:xfrm>
              <a:off x="3461318"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Group 32"/>
          <p:cNvGrpSpPr/>
          <p:nvPr/>
        </p:nvGrpSpPr>
        <p:grpSpPr>
          <a:xfrm>
            <a:off x="4723949" y="403418"/>
            <a:ext cx="2003305" cy="2536166"/>
            <a:chOff x="4815124" y="206188"/>
            <a:chExt cx="2003305" cy="2536166"/>
          </a:xfrm>
        </p:grpSpPr>
        <p:sp>
          <p:nvSpPr>
            <p:cNvPr id="7" name="TextBox 6"/>
            <p:cNvSpPr txBox="1"/>
            <p:nvPr/>
          </p:nvSpPr>
          <p:spPr>
            <a:xfrm>
              <a:off x="4815124" y="1503304"/>
              <a:ext cx="2003305" cy="338554"/>
            </a:xfrm>
            <a:prstGeom prst="rect">
              <a:avLst/>
            </a:prstGeom>
            <a:noFill/>
          </p:spPr>
          <p:txBody>
            <a:bodyPr wrap="none" rtlCol="0">
              <a:spAutoFit/>
            </a:bodyPr>
            <a:lstStyle/>
            <a:p>
              <a:pPr algn="ctr"/>
              <a:r>
                <a:rPr lang="el-GR" sz="1600" dirty="0" smtClean="0"/>
                <a:t>πρόωρη απώλεια #52</a:t>
              </a:r>
              <a:endParaRPr lang="el-GR" sz="1600" dirty="0"/>
            </a:p>
          </p:txBody>
        </p:sp>
        <p:sp>
          <p:nvSpPr>
            <p:cNvPr id="8" name="TextBox 7"/>
            <p:cNvSpPr txBox="1"/>
            <p:nvPr/>
          </p:nvSpPr>
          <p:spPr>
            <a:xfrm>
              <a:off x="5080677" y="602808"/>
              <a:ext cx="1472198"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άνω προσθίων</a:t>
              </a:r>
              <a:endParaRPr lang="el-GR" sz="1600" dirty="0"/>
            </a:p>
          </p:txBody>
        </p:sp>
        <p:sp>
          <p:nvSpPr>
            <p:cNvPr id="10" name="TextBox 9"/>
            <p:cNvSpPr txBox="1"/>
            <p:nvPr/>
          </p:nvSpPr>
          <p:spPr>
            <a:xfrm>
              <a:off x="4848915" y="2157579"/>
              <a:ext cx="1935723" cy="584775"/>
            </a:xfrm>
            <a:prstGeom prst="rect">
              <a:avLst/>
            </a:prstGeom>
            <a:noFill/>
          </p:spPr>
          <p:txBody>
            <a:bodyPr wrap="none" rtlCol="0">
              <a:spAutoFit/>
            </a:bodyPr>
            <a:lstStyle/>
            <a:p>
              <a:pPr algn="ctr"/>
              <a:r>
                <a:rPr lang="el-GR" sz="1600" dirty="0" smtClean="0"/>
                <a:t>απόκλιση άνω μέσης</a:t>
              </a:r>
            </a:p>
            <a:p>
              <a:pPr algn="ctr"/>
              <a:r>
                <a:rPr lang="el-GR" sz="1600" dirty="0" smtClean="0"/>
                <a:t>γραμμής δεξιά</a:t>
              </a:r>
              <a:endParaRPr lang="el-GR" sz="1600" dirty="0"/>
            </a:p>
          </p:txBody>
        </p:sp>
        <p:sp>
          <p:nvSpPr>
            <p:cNvPr id="23" name="Down Arrow 22"/>
            <p:cNvSpPr/>
            <p:nvPr/>
          </p:nvSpPr>
          <p:spPr>
            <a:xfrm>
              <a:off x="5727129" y="121545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Down Arrow 23"/>
            <p:cNvSpPr/>
            <p:nvPr/>
          </p:nvSpPr>
          <p:spPr>
            <a:xfrm>
              <a:off x="5727129" y="186973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29"/>
            <p:cNvSpPr/>
            <p:nvPr/>
          </p:nvSpPr>
          <p:spPr>
            <a:xfrm>
              <a:off x="5449223"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9" name="TextBox 8"/>
          <p:cNvSpPr txBox="1"/>
          <p:nvPr/>
        </p:nvSpPr>
        <p:spPr>
          <a:xfrm>
            <a:off x="7162930" y="800038"/>
            <a:ext cx="1490857"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κάτω προσθίων</a:t>
            </a:r>
            <a:endParaRPr lang="el-GR" sz="1600" dirty="0"/>
          </a:p>
        </p:txBody>
      </p:sp>
      <p:sp>
        <p:nvSpPr>
          <p:cNvPr id="11" name="TextBox 10"/>
          <p:cNvSpPr txBox="1"/>
          <p:nvPr/>
        </p:nvSpPr>
        <p:spPr>
          <a:xfrm>
            <a:off x="7023180" y="1723540"/>
            <a:ext cx="1770356" cy="584775"/>
          </a:xfrm>
          <a:prstGeom prst="rect">
            <a:avLst/>
          </a:prstGeom>
          <a:noFill/>
        </p:spPr>
        <p:txBody>
          <a:bodyPr wrap="none" rtlCol="0">
            <a:spAutoFit/>
          </a:bodyPr>
          <a:lstStyle/>
          <a:p>
            <a:pPr algn="ctr"/>
            <a:r>
              <a:rPr lang="el-GR" sz="1600" dirty="0" smtClean="0"/>
              <a:t>ασύμμετρος</a:t>
            </a:r>
          </a:p>
          <a:p>
            <a:pPr algn="ctr"/>
            <a:r>
              <a:rPr lang="el-GR" sz="1600" dirty="0" smtClean="0"/>
              <a:t>συνωστισμός κάτω</a:t>
            </a:r>
            <a:endParaRPr lang="el-GR" sz="1600" dirty="0"/>
          </a:p>
        </p:txBody>
      </p:sp>
      <p:sp>
        <p:nvSpPr>
          <p:cNvPr id="12" name="TextBox 11"/>
          <p:cNvSpPr txBox="1"/>
          <p:nvPr/>
        </p:nvSpPr>
        <p:spPr>
          <a:xfrm>
            <a:off x="6902891" y="2647041"/>
            <a:ext cx="2010935" cy="584775"/>
          </a:xfrm>
          <a:prstGeom prst="rect">
            <a:avLst/>
          </a:prstGeom>
          <a:noFill/>
        </p:spPr>
        <p:txBody>
          <a:bodyPr wrap="none" rtlCol="0">
            <a:spAutoFit/>
          </a:bodyPr>
          <a:lstStyle/>
          <a:p>
            <a:pPr algn="ctr"/>
            <a:r>
              <a:rPr lang="el-GR" sz="1600" dirty="0" smtClean="0"/>
              <a:t>απόκλιση κάτω μέσης</a:t>
            </a:r>
          </a:p>
          <a:p>
            <a:pPr algn="ctr"/>
            <a:r>
              <a:rPr lang="el-GR" sz="1600" dirty="0" smtClean="0"/>
              <a:t>γραμμής δεξιά</a:t>
            </a:r>
            <a:endParaRPr lang="el-GR" sz="1600" dirty="0"/>
          </a:p>
        </p:txBody>
      </p:sp>
      <p:sp>
        <p:nvSpPr>
          <p:cNvPr id="25" name="Down Arrow 24"/>
          <p:cNvSpPr/>
          <p:nvPr/>
        </p:nvSpPr>
        <p:spPr>
          <a:xfrm>
            <a:off x="7818711" y="1424188"/>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Down Arrow 25"/>
          <p:cNvSpPr/>
          <p:nvPr/>
        </p:nvSpPr>
        <p:spPr>
          <a:xfrm>
            <a:off x="7818711" y="234769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a:off x="7540805"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25" grpId="0" animBg="1"/>
      <p:bldP spid="2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502" y="800038"/>
            <a:ext cx="2452531" cy="584775"/>
          </a:xfrm>
          <a:prstGeom prst="rect">
            <a:avLst/>
          </a:prstGeom>
          <a:noFill/>
        </p:spPr>
        <p:txBody>
          <a:bodyPr wrap="none" rtlCol="0">
            <a:spAutoFit/>
          </a:bodyPr>
          <a:lstStyle/>
          <a:p>
            <a:pPr algn="ctr"/>
            <a:r>
              <a:rPr lang="el-GR" sz="1600" dirty="0" err="1" smtClean="0"/>
              <a:t>αμφοτερόπλευρη</a:t>
            </a:r>
            <a:r>
              <a:rPr lang="el-GR" sz="1600" dirty="0" smtClean="0"/>
              <a:t> στένωση</a:t>
            </a:r>
          </a:p>
          <a:p>
            <a:pPr algn="ctr"/>
            <a:r>
              <a:rPr lang="el-GR" sz="1600" dirty="0" smtClean="0"/>
              <a:t>άνω οδοντικού τόξου</a:t>
            </a:r>
            <a:endParaRPr lang="el-GR" sz="1600" dirty="0"/>
          </a:p>
        </p:txBody>
      </p:sp>
      <p:sp>
        <p:nvSpPr>
          <p:cNvPr id="4" name="TextBox 3"/>
          <p:cNvSpPr txBox="1"/>
          <p:nvPr/>
        </p:nvSpPr>
        <p:spPr>
          <a:xfrm>
            <a:off x="802212" y="1700534"/>
            <a:ext cx="1481111" cy="338554"/>
          </a:xfrm>
          <a:prstGeom prst="rect">
            <a:avLst/>
          </a:prstGeom>
          <a:noFill/>
        </p:spPr>
        <p:txBody>
          <a:bodyPr wrap="none" rtlCol="0">
            <a:spAutoFit/>
          </a:bodyPr>
          <a:lstStyle/>
          <a:p>
            <a:pPr algn="ctr"/>
            <a:r>
              <a:rPr lang="el-GR" sz="1600" dirty="0" smtClean="0"/>
              <a:t>πρόωρη επαφή</a:t>
            </a:r>
            <a:endParaRPr lang="el-GR" sz="1600" dirty="0"/>
          </a:p>
        </p:txBody>
      </p:sp>
      <p:sp>
        <p:nvSpPr>
          <p:cNvPr id="5" name="TextBox 4"/>
          <p:cNvSpPr txBox="1"/>
          <p:nvPr/>
        </p:nvSpPr>
        <p:spPr>
          <a:xfrm>
            <a:off x="813433" y="2354809"/>
            <a:ext cx="1458669" cy="338554"/>
          </a:xfrm>
          <a:prstGeom prst="rect">
            <a:avLst/>
          </a:prstGeom>
          <a:noFill/>
          <a:ln w="19050">
            <a:noFill/>
          </a:ln>
        </p:spPr>
        <p:txBody>
          <a:bodyPr wrap="none" rtlCol="0">
            <a:spAutoFit/>
          </a:bodyPr>
          <a:lstStyle/>
          <a:p>
            <a:pPr algn="ctr"/>
            <a:r>
              <a:rPr lang="el-GR" sz="1600" dirty="0" smtClean="0"/>
              <a:t>πλαγιολίσθηση</a:t>
            </a:r>
            <a:endParaRPr lang="el-GR" sz="1600" dirty="0"/>
          </a:p>
        </p:txBody>
      </p:sp>
      <p:sp>
        <p:nvSpPr>
          <p:cNvPr id="6" name="TextBox 5"/>
          <p:cNvSpPr txBox="1"/>
          <p:nvPr/>
        </p:nvSpPr>
        <p:spPr>
          <a:xfrm>
            <a:off x="333109" y="3009084"/>
            <a:ext cx="2419317" cy="584775"/>
          </a:xfrm>
          <a:prstGeom prst="rect">
            <a:avLst/>
          </a:prstGeom>
          <a:noFill/>
        </p:spPr>
        <p:txBody>
          <a:bodyPr wrap="none" rtlCol="0">
            <a:spAutoFit/>
          </a:bodyPr>
          <a:lstStyle/>
          <a:p>
            <a:pPr algn="ctr"/>
            <a:r>
              <a:rPr lang="el-GR" sz="1600" dirty="0" err="1" smtClean="0"/>
              <a:t>ετερόπλευρη</a:t>
            </a:r>
            <a:r>
              <a:rPr lang="el-GR" sz="1600" dirty="0" smtClean="0"/>
              <a:t> σταυροειδής</a:t>
            </a:r>
            <a:br>
              <a:rPr lang="el-GR" sz="1600" dirty="0" smtClean="0"/>
            </a:br>
            <a:r>
              <a:rPr lang="el-GR" sz="1600" dirty="0" smtClean="0"/>
              <a:t>σύγκλειση</a:t>
            </a:r>
            <a:endParaRPr lang="el-GR" sz="1600" dirty="0"/>
          </a:p>
        </p:txBody>
      </p:sp>
      <p:sp>
        <p:nvSpPr>
          <p:cNvPr id="17" name="Down Arrow 16"/>
          <p:cNvSpPr/>
          <p:nvPr/>
        </p:nvSpPr>
        <p:spPr>
          <a:xfrm>
            <a:off x="1453120" y="141268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a:off x="1453120" y="20669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a:off x="1453120" y="272123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a:off x="1175214"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7" name="Group 33"/>
          <p:cNvGrpSpPr/>
          <p:nvPr/>
        </p:nvGrpSpPr>
        <p:grpSpPr>
          <a:xfrm>
            <a:off x="2944669" y="403418"/>
            <a:ext cx="1603644" cy="1588999"/>
            <a:chOff x="3027049" y="206188"/>
            <a:chExt cx="1603644" cy="1588999"/>
          </a:xfrm>
        </p:grpSpPr>
        <p:sp>
          <p:nvSpPr>
            <p:cNvPr id="15" name="TextBox 14"/>
            <p:cNvSpPr txBox="1"/>
            <p:nvPr/>
          </p:nvSpPr>
          <p:spPr>
            <a:xfrm>
              <a:off x="3027049" y="602808"/>
              <a:ext cx="1603644" cy="338554"/>
            </a:xfrm>
            <a:prstGeom prst="rect">
              <a:avLst/>
            </a:prstGeom>
            <a:noFill/>
          </p:spPr>
          <p:txBody>
            <a:bodyPr wrap="none" rtlCol="0">
              <a:spAutoFit/>
            </a:bodyPr>
            <a:lstStyle/>
            <a:p>
              <a:pPr algn="ctr"/>
              <a:r>
                <a:rPr lang="el-GR" sz="1600" dirty="0" smtClean="0"/>
                <a:t>σκελετική Τάξη ΙΙ</a:t>
              </a:r>
              <a:endParaRPr lang="el-GR" sz="1600" dirty="0"/>
            </a:p>
          </p:txBody>
        </p:sp>
        <p:sp>
          <p:nvSpPr>
            <p:cNvPr id="16" name="TextBox 15"/>
            <p:cNvSpPr txBox="1"/>
            <p:nvPr/>
          </p:nvSpPr>
          <p:spPr>
            <a:xfrm>
              <a:off x="3057859" y="1456633"/>
              <a:ext cx="1542025" cy="338554"/>
            </a:xfrm>
            <a:prstGeom prst="rect">
              <a:avLst/>
            </a:prstGeom>
            <a:noFill/>
          </p:spPr>
          <p:txBody>
            <a:bodyPr wrap="none" rtlCol="0">
              <a:spAutoFit/>
            </a:bodyPr>
            <a:lstStyle/>
            <a:p>
              <a:pPr algn="ctr"/>
              <a:r>
                <a:rPr lang="el-GR" sz="1600" dirty="0" smtClean="0"/>
                <a:t>οδοντική Τάξη ΙΙ</a:t>
              </a:r>
              <a:endParaRPr lang="el-GR" sz="1600" dirty="0"/>
            </a:p>
          </p:txBody>
        </p:sp>
        <p:sp>
          <p:nvSpPr>
            <p:cNvPr id="22" name="Down Arrow 21"/>
            <p:cNvSpPr/>
            <p:nvPr/>
          </p:nvSpPr>
          <p:spPr>
            <a:xfrm>
              <a:off x="3739224" y="1069009"/>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28"/>
            <p:cNvSpPr/>
            <p:nvPr/>
          </p:nvSpPr>
          <p:spPr>
            <a:xfrm>
              <a:off x="3461318"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Group 32"/>
          <p:cNvGrpSpPr/>
          <p:nvPr/>
        </p:nvGrpSpPr>
        <p:grpSpPr>
          <a:xfrm>
            <a:off x="4723949" y="403418"/>
            <a:ext cx="2003305" cy="2536166"/>
            <a:chOff x="4815124" y="206188"/>
            <a:chExt cx="2003305" cy="2536166"/>
          </a:xfrm>
        </p:grpSpPr>
        <p:sp>
          <p:nvSpPr>
            <p:cNvPr id="7" name="TextBox 6"/>
            <p:cNvSpPr txBox="1"/>
            <p:nvPr/>
          </p:nvSpPr>
          <p:spPr>
            <a:xfrm>
              <a:off x="4815124" y="1503304"/>
              <a:ext cx="2003305" cy="338554"/>
            </a:xfrm>
            <a:prstGeom prst="rect">
              <a:avLst/>
            </a:prstGeom>
            <a:noFill/>
          </p:spPr>
          <p:txBody>
            <a:bodyPr wrap="none" rtlCol="0">
              <a:spAutoFit/>
            </a:bodyPr>
            <a:lstStyle/>
            <a:p>
              <a:pPr algn="ctr"/>
              <a:r>
                <a:rPr lang="el-GR" sz="1600" dirty="0" smtClean="0"/>
                <a:t>πρόωρη απώλεια #52</a:t>
              </a:r>
              <a:endParaRPr lang="el-GR" sz="1600" dirty="0"/>
            </a:p>
          </p:txBody>
        </p:sp>
        <p:sp>
          <p:nvSpPr>
            <p:cNvPr id="8" name="TextBox 7"/>
            <p:cNvSpPr txBox="1"/>
            <p:nvPr/>
          </p:nvSpPr>
          <p:spPr>
            <a:xfrm>
              <a:off x="5080677" y="602808"/>
              <a:ext cx="1472198"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άνω προσθίων</a:t>
              </a:r>
              <a:endParaRPr lang="el-GR" sz="1600" dirty="0"/>
            </a:p>
          </p:txBody>
        </p:sp>
        <p:sp>
          <p:nvSpPr>
            <p:cNvPr id="10" name="TextBox 9"/>
            <p:cNvSpPr txBox="1"/>
            <p:nvPr/>
          </p:nvSpPr>
          <p:spPr>
            <a:xfrm>
              <a:off x="4848915" y="2157579"/>
              <a:ext cx="1935723" cy="584775"/>
            </a:xfrm>
            <a:prstGeom prst="rect">
              <a:avLst/>
            </a:prstGeom>
            <a:noFill/>
          </p:spPr>
          <p:txBody>
            <a:bodyPr wrap="none" rtlCol="0">
              <a:spAutoFit/>
            </a:bodyPr>
            <a:lstStyle/>
            <a:p>
              <a:pPr algn="ctr"/>
              <a:r>
                <a:rPr lang="el-GR" sz="1600" dirty="0" smtClean="0"/>
                <a:t>απόκλιση άνω μέσης</a:t>
              </a:r>
            </a:p>
            <a:p>
              <a:pPr algn="ctr"/>
              <a:r>
                <a:rPr lang="el-GR" sz="1600" dirty="0" smtClean="0"/>
                <a:t>γραμμής δεξιά</a:t>
              </a:r>
              <a:endParaRPr lang="el-GR" sz="1600" dirty="0"/>
            </a:p>
          </p:txBody>
        </p:sp>
        <p:sp>
          <p:nvSpPr>
            <p:cNvPr id="23" name="Down Arrow 22"/>
            <p:cNvSpPr/>
            <p:nvPr/>
          </p:nvSpPr>
          <p:spPr>
            <a:xfrm>
              <a:off x="5727129" y="121545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Down Arrow 23"/>
            <p:cNvSpPr/>
            <p:nvPr/>
          </p:nvSpPr>
          <p:spPr>
            <a:xfrm>
              <a:off x="5727129" y="186973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29"/>
            <p:cNvSpPr/>
            <p:nvPr/>
          </p:nvSpPr>
          <p:spPr>
            <a:xfrm>
              <a:off x="5449223"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3" name="Group 31"/>
          <p:cNvGrpSpPr/>
          <p:nvPr/>
        </p:nvGrpSpPr>
        <p:grpSpPr>
          <a:xfrm>
            <a:off x="6902891" y="403418"/>
            <a:ext cx="2010935" cy="2828398"/>
            <a:chOff x="6902891" y="206188"/>
            <a:chExt cx="2010935" cy="2828398"/>
          </a:xfrm>
        </p:grpSpPr>
        <p:sp>
          <p:nvSpPr>
            <p:cNvPr id="9" name="TextBox 8"/>
            <p:cNvSpPr txBox="1"/>
            <p:nvPr/>
          </p:nvSpPr>
          <p:spPr>
            <a:xfrm>
              <a:off x="7162930" y="602808"/>
              <a:ext cx="1490857"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κάτω προσθίων</a:t>
              </a:r>
              <a:endParaRPr lang="el-GR" sz="1600" dirty="0"/>
            </a:p>
          </p:txBody>
        </p:sp>
        <p:sp>
          <p:nvSpPr>
            <p:cNvPr id="11" name="TextBox 10"/>
            <p:cNvSpPr txBox="1"/>
            <p:nvPr/>
          </p:nvSpPr>
          <p:spPr>
            <a:xfrm>
              <a:off x="7023180" y="1526310"/>
              <a:ext cx="1770356" cy="584775"/>
            </a:xfrm>
            <a:prstGeom prst="rect">
              <a:avLst/>
            </a:prstGeom>
            <a:noFill/>
          </p:spPr>
          <p:txBody>
            <a:bodyPr wrap="none" rtlCol="0">
              <a:spAutoFit/>
            </a:bodyPr>
            <a:lstStyle/>
            <a:p>
              <a:pPr algn="ctr"/>
              <a:r>
                <a:rPr lang="el-GR" sz="1600" dirty="0" smtClean="0"/>
                <a:t>ασύμμετρος</a:t>
              </a:r>
            </a:p>
            <a:p>
              <a:pPr algn="ctr"/>
              <a:r>
                <a:rPr lang="el-GR" sz="1600" dirty="0" smtClean="0"/>
                <a:t>συνωστισμός κάτω</a:t>
              </a:r>
              <a:endParaRPr lang="el-GR" sz="1600" dirty="0"/>
            </a:p>
          </p:txBody>
        </p:sp>
        <p:sp>
          <p:nvSpPr>
            <p:cNvPr id="12" name="TextBox 11"/>
            <p:cNvSpPr txBox="1"/>
            <p:nvPr/>
          </p:nvSpPr>
          <p:spPr>
            <a:xfrm>
              <a:off x="6902891" y="2449811"/>
              <a:ext cx="2010935" cy="584775"/>
            </a:xfrm>
            <a:prstGeom prst="rect">
              <a:avLst/>
            </a:prstGeom>
            <a:noFill/>
          </p:spPr>
          <p:txBody>
            <a:bodyPr wrap="none" rtlCol="0">
              <a:spAutoFit/>
            </a:bodyPr>
            <a:lstStyle/>
            <a:p>
              <a:pPr algn="ctr"/>
              <a:r>
                <a:rPr lang="el-GR" sz="1600" dirty="0" smtClean="0"/>
                <a:t>απόκλιση κάτω μέσης</a:t>
              </a:r>
            </a:p>
            <a:p>
              <a:pPr algn="ctr"/>
              <a:r>
                <a:rPr lang="el-GR" sz="1600" dirty="0" smtClean="0"/>
                <a:t>γραμμής δεξιά</a:t>
              </a:r>
              <a:endParaRPr lang="el-GR" sz="1600" dirty="0"/>
            </a:p>
          </p:txBody>
        </p:sp>
        <p:sp>
          <p:nvSpPr>
            <p:cNvPr id="25" name="Down Arrow 24"/>
            <p:cNvSpPr/>
            <p:nvPr/>
          </p:nvSpPr>
          <p:spPr>
            <a:xfrm>
              <a:off x="7818711" y="1226958"/>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Down Arrow 25"/>
            <p:cNvSpPr/>
            <p:nvPr/>
          </p:nvSpPr>
          <p:spPr>
            <a:xfrm>
              <a:off x="7818711" y="21504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a:off x="7540805"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7" name="TextBox 36"/>
          <p:cNvSpPr txBox="1"/>
          <p:nvPr/>
        </p:nvSpPr>
        <p:spPr>
          <a:xfrm>
            <a:off x="7257493" y="3559806"/>
            <a:ext cx="1298496" cy="338554"/>
          </a:xfrm>
          <a:prstGeom prst="rect">
            <a:avLst/>
          </a:prstGeom>
          <a:noFill/>
        </p:spPr>
        <p:txBody>
          <a:bodyPr wrap="none" rtlCol="0">
            <a:spAutoFit/>
          </a:bodyPr>
          <a:lstStyle/>
          <a:p>
            <a:pPr algn="ctr"/>
            <a:r>
              <a:rPr lang="el-GR" sz="1600" dirty="0" smtClean="0"/>
              <a:t>συνωστισμός</a:t>
            </a:r>
            <a:endParaRPr lang="el-GR" sz="1200" dirty="0"/>
          </a:p>
        </p:txBody>
      </p:sp>
      <p:sp>
        <p:nvSpPr>
          <p:cNvPr id="38" name="Down Arrow 37"/>
          <p:cNvSpPr/>
          <p:nvPr/>
        </p:nvSpPr>
        <p:spPr>
          <a:xfrm>
            <a:off x="7817087" y="3271956"/>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502" y="800038"/>
            <a:ext cx="2452531" cy="584775"/>
          </a:xfrm>
          <a:prstGeom prst="rect">
            <a:avLst/>
          </a:prstGeom>
          <a:noFill/>
        </p:spPr>
        <p:txBody>
          <a:bodyPr wrap="none" rtlCol="0">
            <a:spAutoFit/>
          </a:bodyPr>
          <a:lstStyle/>
          <a:p>
            <a:pPr algn="ctr"/>
            <a:r>
              <a:rPr lang="el-GR" sz="1600" dirty="0" err="1" smtClean="0"/>
              <a:t>αμφοτερόπλευρη</a:t>
            </a:r>
            <a:r>
              <a:rPr lang="el-GR" sz="1600" dirty="0" smtClean="0"/>
              <a:t> στένωση</a:t>
            </a:r>
          </a:p>
          <a:p>
            <a:pPr algn="ctr"/>
            <a:r>
              <a:rPr lang="el-GR" sz="1600" dirty="0" smtClean="0"/>
              <a:t>άνω οδοντικού τόξου</a:t>
            </a:r>
            <a:endParaRPr lang="el-GR" sz="1600" dirty="0"/>
          </a:p>
        </p:txBody>
      </p:sp>
      <p:sp>
        <p:nvSpPr>
          <p:cNvPr id="4" name="TextBox 3"/>
          <p:cNvSpPr txBox="1"/>
          <p:nvPr/>
        </p:nvSpPr>
        <p:spPr>
          <a:xfrm>
            <a:off x="802212" y="1700534"/>
            <a:ext cx="1481111" cy="338554"/>
          </a:xfrm>
          <a:prstGeom prst="rect">
            <a:avLst/>
          </a:prstGeom>
          <a:noFill/>
        </p:spPr>
        <p:txBody>
          <a:bodyPr wrap="none" rtlCol="0">
            <a:spAutoFit/>
          </a:bodyPr>
          <a:lstStyle/>
          <a:p>
            <a:pPr algn="ctr"/>
            <a:r>
              <a:rPr lang="el-GR" sz="1600" dirty="0" smtClean="0"/>
              <a:t>πρόωρη επαφή</a:t>
            </a:r>
            <a:endParaRPr lang="el-GR" sz="1600" dirty="0"/>
          </a:p>
        </p:txBody>
      </p:sp>
      <p:sp>
        <p:nvSpPr>
          <p:cNvPr id="5" name="TextBox 4"/>
          <p:cNvSpPr txBox="1"/>
          <p:nvPr/>
        </p:nvSpPr>
        <p:spPr>
          <a:xfrm>
            <a:off x="813433" y="2354809"/>
            <a:ext cx="1458669" cy="338554"/>
          </a:xfrm>
          <a:prstGeom prst="rect">
            <a:avLst/>
          </a:prstGeom>
          <a:noFill/>
          <a:ln w="19050">
            <a:noFill/>
          </a:ln>
        </p:spPr>
        <p:txBody>
          <a:bodyPr wrap="none" rtlCol="0">
            <a:spAutoFit/>
          </a:bodyPr>
          <a:lstStyle/>
          <a:p>
            <a:pPr algn="ctr"/>
            <a:r>
              <a:rPr lang="el-GR" sz="1600" dirty="0" smtClean="0"/>
              <a:t>πλαγιολίσθηση</a:t>
            </a:r>
            <a:endParaRPr lang="el-GR" sz="1600" dirty="0"/>
          </a:p>
        </p:txBody>
      </p:sp>
      <p:sp>
        <p:nvSpPr>
          <p:cNvPr id="6" name="TextBox 5"/>
          <p:cNvSpPr txBox="1"/>
          <p:nvPr/>
        </p:nvSpPr>
        <p:spPr>
          <a:xfrm>
            <a:off x="333109" y="3009084"/>
            <a:ext cx="2419317" cy="584775"/>
          </a:xfrm>
          <a:prstGeom prst="rect">
            <a:avLst/>
          </a:prstGeom>
          <a:noFill/>
        </p:spPr>
        <p:txBody>
          <a:bodyPr wrap="none" rtlCol="0">
            <a:spAutoFit/>
          </a:bodyPr>
          <a:lstStyle/>
          <a:p>
            <a:pPr algn="ctr"/>
            <a:r>
              <a:rPr lang="el-GR" sz="1600" dirty="0" err="1" smtClean="0"/>
              <a:t>ετερόπλευρη</a:t>
            </a:r>
            <a:r>
              <a:rPr lang="el-GR" sz="1600" dirty="0" smtClean="0"/>
              <a:t> σταυροειδής</a:t>
            </a:r>
            <a:br>
              <a:rPr lang="el-GR" sz="1600" dirty="0" smtClean="0"/>
            </a:br>
            <a:r>
              <a:rPr lang="el-GR" sz="1600" dirty="0" smtClean="0"/>
              <a:t>σύγκλειση</a:t>
            </a:r>
            <a:endParaRPr lang="el-GR" sz="1600" dirty="0"/>
          </a:p>
        </p:txBody>
      </p:sp>
      <p:sp>
        <p:nvSpPr>
          <p:cNvPr id="17" name="Down Arrow 16"/>
          <p:cNvSpPr/>
          <p:nvPr/>
        </p:nvSpPr>
        <p:spPr>
          <a:xfrm>
            <a:off x="1453120" y="141268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a:off x="1453120" y="20669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a:off x="1453120" y="272123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a:off x="1175214"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33"/>
          <p:cNvGrpSpPr/>
          <p:nvPr/>
        </p:nvGrpSpPr>
        <p:grpSpPr>
          <a:xfrm>
            <a:off x="2944669" y="403418"/>
            <a:ext cx="1603644" cy="1588999"/>
            <a:chOff x="3027049" y="206188"/>
            <a:chExt cx="1603644" cy="1588999"/>
          </a:xfrm>
        </p:grpSpPr>
        <p:sp>
          <p:nvSpPr>
            <p:cNvPr id="15" name="TextBox 14"/>
            <p:cNvSpPr txBox="1"/>
            <p:nvPr/>
          </p:nvSpPr>
          <p:spPr>
            <a:xfrm>
              <a:off x="3027049" y="602808"/>
              <a:ext cx="1603644" cy="338554"/>
            </a:xfrm>
            <a:prstGeom prst="rect">
              <a:avLst/>
            </a:prstGeom>
            <a:noFill/>
          </p:spPr>
          <p:txBody>
            <a:bodyPr wrap="none" rtlCol="0">
              <a:spAutoFit/>
            </a:bodyPr>
            <a:lstStyle/>
            <a:p>
              <a:pPr algn="ctr"/>
              <a:r>
                <a:rPr lang="el-GR" sz="1600" dirty="0" smtClean="0"/>
                <a:t>σκελετική Τάξη ΙΙ</a:t>
              </a:r>
              <a:endParaRPr lang="el-GR" sz="1600" dirty="0"/>
            </a:p>
          </p:txBody>
        </p:sp>
        <p:sp>
          <p:nvSpPr>
            <p:cNvPr id="16" name="TextBox 15"/>
            <p:cNvSpPr txBox="1"/>
            <p:nvPr/>
          </p:nvSpPr>
          <p:spPr>
            <a:xfrm>
              <a:off x="3057859" y="1456633"/>
              <a:ext cx="1542025" cy="338554"/>
            </a:xfrm>
            <a:prstGeom prst="rect">
              <a:avLst/>
            </a:prstGeom>
            <a:noFill/>
          </p:spPr>
          <p:txBody>
            <a:bodyPr wrap="none" rtlCol="0">
              <a:spAutoFit/>
            </a:bodyPr>
            <a:lstStyle/>
            <a:p>
              <a:pPr algn="ctr"/>
              <a:r>
                <a:rPr lang="el-GR" sz="1600" dirty="0" smtClean="0"/>
                <a:t>οδοντική Τάξη ΙΙ</a:t>
              </a:r>
              <a:endParaRPr lang="el-GR" sz="1600" dirty="0"/>
            </a:p>
          </p:txBody>
        </p:sp>
        <p:sp>
          <p:nvSpPr>
            <p:cNvPr id="22" name="Down Arrow 21"/>
            <p:cNvSpPr/>
            <p:nvPr/>
          </p:nvSpPr>
          <p:spPr>
            <a:xfrm>
              <a:off x="3739224" y="1069009"/>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28"/>
            <p:cNvSpPr/>
            <p:nvPr/>
          </p:nvSpPr>
          <p:spPr>
            <a:xfrm>
              <a:off x="3461318"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7" name="Group 32"/>
          <p:cNvGrpSpPr/>
          <p:nvPr/>
        </p:nvGrpSpPr>
        <p:grpSpPr>
          <a:xfrm>
            <a:off x="4723949" y="403418"/>
            <a:ext cx="2003305" cy="2536166"/>
            <a:chOff x="4815124" y="206188"/>
            <a:chExt cx="2003305" cy="2536166"/>
          </a:xfrm>
        </p:grpSpPr>
        <p:sp>
          <p:nvSpPr>
            <p:cNvPr id="7" name="TextBox 6"/>
            <p:cNvSpPr txBox="1"/>
            <p:nvPr/>
          </p:nvSpPr>
          <p:spPr>
            <a:xfrm>
              <a:off x="4815124" y="1503304"/>
              <a:ext cx="2003305" cy="338554"/>
            </a:xfrm>
            <a:prstGeom prst="rect">
              <a:avLst/>
            </a:prstGeom>
            <a:noFill/>
          </p:spPr>
          <p:txBody>
            <a:bodyPr wrap="none" rtlCol="0">
              <a:spAutoFit/>
            </a:bodyPr>
            <a:lstStyle/>
            <a:p>
              <a:pPr algn="ctr"/>
              <a:r>
                <a:rPr lang="el-GR" sz="1600" dirty="0" smtClean="0"/>
                <a:t>πρόωρη απώλεια #52</a:t>
              </a:r>
              <a:endParaRPr lang="el-GR" sz="1600" dirty="0"/>
            </a:p>
          </p:txBody>
        </p:sp>
        <p:sp>
          <p:nvSpPr>
            <p:cNvPr id="8" name="TextBox 7"/>
            <p:cNvSpPr txBox="1"/>
            <p:nvPr/>
          </p:nvSpPr>
          <p:spPr>
            <a:xfrm>
              <a:off x="5080677" y="602808"/>
              <a:ext cx="1472198"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άνω προσθίων</a:t>
              </a:r>
              <a:endParaRPr lang="el-GR" sz="1600" dirty="0"/>
            </a:p>
          </p:txBody>
        </p:sp>
        <p:sp>
          <p:nvSpPr>
            <p:cNvPr id="10" name="TextBox 9"/>
            <p:cNvSpPr txBox="1"/>
            <p:nvPr/>
          </p:nvSpPr>
          <p:spPr>
            <a:xfrm>
              <a:off x="4848915" y="2157579"/>
              <a:ext cx="1935723" cy="584775"/>
            </a:xfrm>
            <a:prstGeom prst="rect">
              <a:avLst/>
            </a:prstGeom>
            <a:noFill/>
          </p:spPr>
          <p:txBody>
            <a:bodyPr wrap="none" rtlCol="0">
              <a:spAutoFit/>
            </a:bodyPr>
            <a:lstStyle/>
            <a:p>
              <a:pPr algn="ctr"/>
              <a:r>
                <a:rPr lang="el-GR" sz="1600" dirty="0" smtClean="0"/>
                <a:t>απόκλιση άνω μέσης</a:t>
              </a:r>
            </a:p>
            <a:p>
              <a:pPr algn="ctr"/>
              <a:r>
                <a:rPr lang="el-GR" sz="1600" dirty="0" smtClean="0"/>
                <a:t>γραμμής δεξιά</a:t>
              </a:r>
              <a:endParaRPr lang="el-GR" sz="1600" dirty="0"/>
            </a:p>
          </p:txBody>
        </p:sp>
        <p:sp>
          <p:nvSpPr>
            <p:cNvPr id="23" name="Down Arrow 22"/>
            <p:cNvSpPr/>
            <p:nvPr/>
          </p:nvSpPr>
          <p:spPr>
            <a:xfrm>
              <a:off x="5727129" y="121545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Down Arrow 23"/>
            <p:cNvSpPr/>
            <p:nvPr/>
          </p:nvSpPr>
          <p:spPr>
            <a:xfrm>
              <a:off x="5727129" y="186973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29"/>
            <p:cNvSpPr/>
            <p:nvPr/>
          </p:nvSpPr>
          <p:spPr>
            <a:xfrm>
              <a:off x="5449223"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Group 31"/>
          <p:cNvGrpSpPr/>
          <p:nvPr/>
        </p:nvGrpSpPr>
        <p:grpSpPr>
          <a:xfrm>
            <a:off x="6902891" y="403418"/>
            <a:ext cx="2010935" cy="2828398"/>
            <a:chOff x="6902891" y="206188"/>
            <a:chExt cx="2010935" cy="2828398"/>
          </a:xfrm>
        </p:grpSpPr>
        <p:sp>
          <p:nvSpPr>
            <p:cNvPr id="9" name="TextBox 8"/>
            <p:cNvSpPr txBox="1"/>
            <p:nvPr/>
          </p:nvSpPr>
          <p:spPr>
            <a:xfrm>
              <a:off x="7162930" y="602808"/>
              <a:ext cx="1490857"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κάτω προσθίων</a:t>
              </a:r>
              <a:endParaRPr lang="el-GR" sz="1600" dirty="0"/>
            </a:p>
          </p:txBody>
        </p:sp>
        <p:sp>
          <p:nvSpPr>
            <p:cNvPr id="11" name="TextBox 10"/>
            <p:cNvSpPr txBox="1"/>
            <p:nvPr/>
          </p:nvSpPr>
          <p:spPr>
            <a:xfrm>
              <a:off x="7023180" y="1526310"/>
              <a:ext cx="1770356" cy="584775"/>
            </a:xfrm>
            <a:prstGeom prst="rect">
              <a:avLst/>
            </a:prstGeom>
            <a:noFill/>
          </p:spPr>
          <p:txBody>
            <a:bodyPr wrap="none" rtlCol="0">
              <a:spAutoFit/>
            </a:bodyPr>
            <a:lstStyle/>
            <a:p>
              <a:pPr algn="ctr"/>
              <a:r>
                <a:rPr lang="el-GR" sz="1600" dirty="0" smtClean="0"/>
                <a:t>ασύμμετρος</a:t>
              </a:r>
            </a:p>
            <a:p>
              <a:pPr algn="ctr"/>
              <a:r>
                <a:rPr lang="el-GR" sz="1600" dirty="0" smtClean="0"/>
                <a:t>συνωστισμός κάτω</a:t>
              </a:r>
              <a:endParaRPr lang="el-GR" sz="1600" dirty="0"/>
            </a:p>
          </p:txBody>
        </p:sp>
        <p:sp>
          <p:nvSpPr>
            <p:cNvPr id="12" name="TextBox 11"/>
            <p:cNvSpPr txBox="1"/>
            <p:nvPr/>
          </p:nvSpPr>
          <p:spPr>
            <a:xfrm>
              <a:off x="6902891" y="2449811"/>
              <a:ext cx="2010935" cy="584775"/>
            </a:xfrm>
            <a:prstGeom prst="rect">
              <a:avLst/>
            </a:prstGeom>
            <a:noFill/>
          </p:spPr>
          <p:txBody>
            <a:bodyPr wrap="none" rtlCol="0">
              <a:spAutoFit/>
            </a:bodyPr>
            <a:lstStyle/>
            <a:p>
              <a:pPr algn="ctr"/>
              <a:r>
                <a:rPr lang="el-GR" sz="1600" dirty="0" smtClean="0"/>
                <a:t>απόκλιση κάτω μέσης</a:t>
              </a:r>
            </a:p>
            <a:p>
              <a:pPr algn="ctr"/>
              <a:r>
                <a:rPr lang="el-GR" sz="1600" dirty="0" smtClean="0"/>
                <a:t>γραμμής δεξιά</a:t>
              </a:r>
              <a:endParaRPr lang="el-GR" sz="1600" dirty="0"/>
            </a:p>
          </p:txBody>
        </p:sp>
        <p:sp>
          <p:nvSpPr>
            <p:cNvPr id="25" name="Down Arrow 24"/>
            <p:cNvSpPr/>
            <p:nvPr/>
          </p:nvSpPr>
          <p:spPr>
            <a:xfrm>
              <a:off x="7818711" y="1226958"/>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Down Arrow 25"/>
            <p:cNvSpPr/>
            <p:nvPr/>
          </p:nvSpPr>
          <p:spPr>
            <a:xfrm>
              <a:off x="7818711" y="21504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a:off x="7540805"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5" name="TextBox 34"/>
          <p:cNvSpPr txBox="1"/>
          <p:nvPr/>
        </p:nvSpPr>
        <p:spPr>
          <a:xfrm>
            <a:off x="4968558" y="3255006"/>
            <a:ext cx="1519519" cy="707886"/>
          </a:xfrm>
          <a:prstGeom prst="rect">
            <a:avLst/>
          </a:prstGeom>
          <a:noFill/>
        </p:spPr>
        <p:txBody>
          <a:bodyPr wrap="none" rtlCol="0">
            <a:spAutoFit/>
          </a:bodyPr>
          <a:lstStyle/>
          <a:p>
            <a:pPr algn="ctr"/>
            <a:r>
              <a:rPr lang="el-GR" sz="1600" dirty="0" smtClean="0"/>
              <a:t>συνωστισμός</a:t>
            </a:r>
          </a:p>
          <a:p>
            <a:pPr algn="ctr"/>
            <a:r>
              <a:rPr lang="el-GR" sz="1200" dirty="0" smtClean="0"/>
              <a:t>(πιθανώς: υπερώια</a:t>
            </a:r>
            <a:br>
              <a:rPr lang="el-GR" sz="1200" dirty="0" smtClean="0"/>
            </a:br>
            <a:r>
              <a:rPr lang="el-GR" sz="1200" dirty="0" smtClean="0"/>
              <a:t>έκτοπη ανατολή #12)</a:t>
            </a:r>
            <a:endParaRPr lang="el-GR" sz="1200" dirty="0"/>
          </a:p>
        </p:txBody>
      </p:sp>
      <p:sp>
        <p:nvSpPr>
          <p:cNvPr id="36" name="Down Arrow 35"/>
          <p:cNvSpPr/>
          <p:nvPr/>
        </p:nvSpPr>
        <p:spPr>
          <a:xfrm>
            <a:off x="5638663" y="2967156"/>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TextBox 36"/>
          <p:cNvSpPr txBox="1"/>
          <p:nvPr/>
        </p:nvSpPr>
        <p:spPr>
          <a:xfrm>
            <a:off x="7257493" y="3559806"/>
            <a:ext cx="1298496" cy="338554"/>
          </a:xfrm>
          <a:prstGeom prst="rect">
            <a:avLst/>
          </a:prstGeom>
          <a:noFill/>
        </p:spPr>
        <p:txBody>
          <a:bodyPr wrap="none" rtlCol="0">
            <a:spAutoFit/>
          </a:bodyPr>
          <a:lstStyle/>
          <a:p>
            <a:pPr algn="ctr"/>
            <a:r>
              <a:rPr lang="el-GR" sz="1600" dirty="0" smtClean="0"/>
              <a:t>συνωστισμός</a:t>
            </a:r>
            <a:endParaRPr lang="el-GR" sz="1200" dirty="0"/>
          </a:p>
        </p:txBody>
      </p:sp>
      <p:sp>
        <p:nvSpPr>
          <p:cNvPr id="38" name="Down Arrow 37"/>
          <p:cNvSpPr/>
          <p:nvPr/>
        </p:nvSpPr>
        <p:spPr>
          <a:xfrm>
            <a:off x="7817087" y="3271956"/>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502" y="800038"/>
            <a:ext cx="2452531" cy="584775"/>
          </a:xfrm>
          <a:prstGeom prst="rect">
            <a:avLst/>
          </a:prstGeom>
          <a:noFill/>
        </p:spPr>
        <p:txBody>
          <a:bodyPr wrap="none" rtlCol="0">
            <a:spAutoFit/>
          </a:bodyPr>
          <a:lstStyle/>
          <a:p>
            <a:pPr algn="ctr"/>
            <a:r>
              <a:rPr lang="el-GR" sz="1600" dirty="0" err="1" smtClean="0"/>
              <a:t>αμφοτερόπλευρη</a:t>
            </a:r>
            <a:r>
              <a:rPr lang="el-GR" sz="1600" dirty="0" smtClean="0"/>
              <a:t> στένωση</a:t>
            </a:r>
          </a:p>
          <a:p>
            <a:pPr algn="ctr"/>
            <a:r>
              <a:rPr lang="el-GR" sz="1600" dirty="0" smtClean="0"/>
              <a:t>άνω οδοντικού τόξου</a:t>
            </a:r>
            <a:endParaRPr lang="el-GR" sz="1600" dirty="0"/>
          </a:p>
        </p:txBody>
      </p:sp>
      <p:sp>
        <p:nvSpPr>
          <p:cNvPr id="4" name="TextBox 3"/>
          <p:cNvSpPr txBox="1"/>
          <p:nvPr/>
        </p:nvSpPr>
        <p:spPr>
          <a:xfrm>
            <a:off x="802212" y="1700534"/>
            <a:ext cx="1481111" cy="338554"/>
          </a:xfrm>
          <a:prstGeom prst="rect">
            <a:avLst/>
          </a:prstGeom>
          <a:noFill/>
        </p:spPr>
        <p:txBody>
          <a:bodyPr wrap="none" rtlCol="0">
            <a:spAutoFit/>
          </a:bodyPr>
          <a:lstStyle/>
          <a:p>
            <a:pPr algn="ctr"/>
            <a:r>
              <a:rPr lang="el-GR" sz="1600" dirty="0" smtClean="0"/>
              <a:t>πρόωρη επαφή</a:t>
            </a:r>
            <a:endParaRPr lang="el-GR" sz="1600" dirty="0"/>
          </a:p>
        </p:txBody>
      </p:sp>
      <p:sp>
        <p:nvSpPr>
          <p:cNvPr id="5" name="TextBox 4"/>
          <p:cNvSpPr txBox="1"/>
          <p:nvPr/>
        </p:nvSpPr>
        <p:spPr>
          <a:xfrm>
            <a:off x="813433" y="2354809"/>
            <a:ext cx="1458669" cy="338554"/>
          </a:xfrm>
          <a:prstGeom prst="rect">
            <a:avLst/>
          </a:prstGeom>
          <a:noFill/>
          <a:ln w="19050">
            <a:noFill/>
          </a:ln>
        </p:spPr>
        <p:txBody>
          <a:bodyPr wrap="none" rtlCol="0">
            <a:spAutoFit/>
          </a:bodyPr>
          <a:lstStyle/>
          <a:p>
            <a:pPr algn="ctr"/>
            <a:r>
              <a:rPr lang="el-GR" sz="1600" dirty="0" smtClean="0"/>
              <a:t>πλαγιολίσθηση</a:t>
            </a:r>
            <a:endParaRPr lang="el-GR" sz="1600" dirty="0"/>
          </a:p>
        </p:txBody>
      </p:sp>
      <p:sp>
        <p:nvSpPr>
          <p:cNvPr id="6" name="TextBox 5"/>
          <p:cNvSpPr txBox="1"/>
          <p:nvPr/>
        </p:nvSpPr>
        <p:spPr>
          <a:xfrm>
            <a:off x="333109" y="3009084"/>
            <a:ext cx="2419317" cy="584775"/>
          </a:xfrm>
          <a:prstGeom prst="rect">
            <a:avLst/>
          </a:prstGeom>
          <a:noFill/>
        </p:spPr>
        <p:txBody>
          <a:bodyPr wrap="none" rtlCol="0">
            <a:spAutoFit/>
          </a:bodyPr>
          <a:lstStyle/>
          <a:p>
            <a:pPr algn="ctr"/>
            <a:r>
              <a:rPr lang="el-GR" sz="1600" dirty="0" err="1" smtClean="0"/>
              <a:t>ετερόπλευρη</a:t>
            </a:r>
            <a:r>
              <a:rPr lang="el-GR" sz="1600" dirty="0" smtClean="0"/>
              <a:t> σταυροειδής</a:t>
            </a:r>
            <a:br>
              <a:rPr lang="el-GR" sz="1600" dirty="0" smtClean="0"/>
            </a:br>
            <a:r>
              <a:rPr lang="el-GR" sz="1600" dirty="0" smtClean="0"/>
              <a:t>σύγκλειση</a:t>
            </a:r>
            <a:endParaRPr lang="el-GR" sz="1600" dirty="0"/>
          </a:p>
        </p:txBody>
      </p:sp>
      <p:sp>
        <p:nvSpPr>
          <p:cNvPr id="17" name="Down Arrow 16"/>
          <p:cNvSpPr/>
          <p:nvPr/>
        </p:nvSpPr>
        <p:spPr>
          <a:xfrm>
            <a:off x="1453120" y="141268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a:off x="1453120" y="20669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a:off x="1453120" y="272123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a:off x="1175214"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33"/>
          <p:cNvGrpSpPr/>
          <p:nvPr/>
        </p:nvGrpSpPr>
        <p:grpSpPr>
          <a:xfrm>
            <a:off x="2944669" y="403418"/>
            <a:ext cx="1603644" cy="1588999"/>
            <a:chOff x="3027049" y="206188"/>
            <a:chExt cx="1603644" cy="1588999"/>
          </a:xfrm>
        </p:grpSpPr>
        <p:sp>
          <p:nvSpPr>
            <p:cNvPr id="15" name="TextBox 14"/>
            <p:cNvSpPr txBox="1"/>
            <p:nvPr/>
          </p:nvSpPr>
          <p:spPr>
            <a:xfrm>
              <a:off x="3027049" y="602808"/>
              <a:ext cx="1603644" cy="338554"/>
            </a:xfrm>
            <a:prstGeom prst="rect">
              <a:avLst/>
            </a:prstGeom>
            <a:noFill/>
          </p:spPr>
          <p:txBody>
            <a:bodyPr wrap="none" rtlCol="0">
              <a:spAutoFit/>
            </a:bodyPr>
            <a:lstStyle/>
            <a:p>
              <a:pPr algn="ctr"/>
              <a:r>
                <a:rPr lang="el-GR" sz="1600" dirty="0" smtClean="0"/>
                <a:t>σκελετική Τάξη ΙΙ</a:t>
              </a:r>
              <a:endParaRPr lang="el-GR" sz="1600" dirty="0"/>
            </a:p>
          </p:txBody>
        </p:sp>
        <p:sp>
          <p:nvSpPr>
            <p:cNvPr id="16" name="TextBox 15"/>
            <p:cNvSpPr txBox="1"/>
            <p:nvPr/>
          </p:nvSpPr>
          <p:spPr>
            <a:xfrm>
              <a:off x="3057859" y="1456633"/>
              <a:ext cx="1542025" cy="338554"/>
            </a:xfrm>
            <a:prstGeom prst="rect">
              <a:avLst/>
            </a:prstGeom>
            <a:noFill/>
          </p:spPr>
          <p:txBody>
            <a:bodyPr wrap="none" rtlCol="0">
              <a:spAutoFit/>
            </a:bodyPr>
            <a:lstStyle/>
            <a:p>
              <a:pPr algn="ctr"/>
              <a:r>
                <a:rPr lang="el-GR" sz="1600" dirty="0" smtClean="0"/>
                <a:t>οδοντική Τάξη ΙΙ</a:t>
              </a:r>
              <a:endParaRPr lang="el-GR" sz="1600" dirty="0"/>
            </a:p>
          </p:txBody>
        </p:sp>
        <p:sp>
          <p:nvSpPr>
            <p:cNvPr id="22" name="Down Arrow 21"/>
            <p:cNvSpPr/>
            <p:nvPr/>
          </p:nvSpPr>
          <p:spPr>
            <a:xfrm>
              <a:off x="3739224" y="1069009"/>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28"/>
            <p:cNvSpPr/>
            <p:nvPr/>
          </p:nvSpPr>
          <p:spPr>
            <a:xfrm>
              <a:off x="3461318"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7" name="Group 32"/>
          <p:cNvGrpSpPr/>
          <p:nvPr/>
        </p:nvGrpSpPr>
        <p:grpSpPr>
          <a:xfrm>
            <a:off x="4723949" y="403418"/>
            <a:ext cx="2003305" cy="2536166"/>
            <a:chOff x="4815124" y="206188"/>
            <a:chExt cx="2003305" cy="2536166"/>
          </a:xfrm>
        </p:grpSpPr>
        <p:sp>
          <p:nvSpPr>
            <p:cNvPr id="7" name="TextBox 6"/>
            <p:cNvSpPr txBox="1"/>
            <p:nvPr/>
          </p:nvSpPr>
          <p:spPr>
            <a:xfrm>
              <a:off x="4815124" y="1503304"/>
              <a:ext cx="2003305" cy="338554"/>
            </a:xfrm>
            <a:prstGeom prst="rect">
              <a:avLst/>
            </a:prstGeom>
            <a:noFill/>
          </p:spPr>
          <p:txBody>
            <a:bodyPr wrap="none" rtlCol="0">
              <a:spAutoFit/>
            </a:bodyPr>
            <a:lstStyle/>
            <a:p>
              <a:pPr algn="ctr"/>
              <a:r>
                <a:rPr lang="el-GR" sz="1600" dirty="0" smtClean="0"/>
                <a:t>πρόωρη απώλεια #52</a:t>
              </a:r>
              <a:endParaRPr lang="el-GR" sz="1600" dirty="0"/>
            </a:p>
          </p:txBody>
        </p:sp>
        <p:sp>
          <p:nvSpPr>
            <p:cNvPr id="8" name="TextBox 7"/>
            <p:cNvSpPr txBox="1"/>
            <p:nvPr/>
          </p:nvSpPr>
          <p:spPr>
            <a:xfrm>
              <a:off x="5080677" y="602808"/>
              <a:ext cx="1472198"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άνω προσθίων</a:t>
              </a:r>
              <a:endParaRPr lang="el-GR" sz="1600" dirty="0"/>
            </a:p>
          </p:txBody>
        </p:sp>
        <p:sp>
          <p:nvSpPr>
            <p:cNvPr id="10" name="TextBox 9"/>
            <p:cNvSpPr txBox="1"/>
            <p:nvPr/>
          </p:nvSpPr>
          <p:spPr>
            <a:xfrm>
              <a:off x="4848915" y="2157579"/>
              <a:ext cx="1935723" cy="584775"/>
            </a:xfrm>
            <a:prstGeom prst="rect">
              <a:avLst/>
            </a:prstGeom>
            <a:noFill/>
          </p:spPr>
          <p:txBody>
            <a:bodyPr wrap="none" rtlCol="0">
              <a:spAutoFit/>
            </a:bodyPr>
            <a:lstStyle/>
            <a:p>
              <a:pPr algn="ctr"/>
              <a:r>
                <a:rPr lang="el-GR" sz="1600" dirty="0" smtClean="0"/>
                <a:t>απόκλιση άνω μέσης</a:t>
              </a:r>
            </a:p>
            <a:p>
              <a:pPr algn="ctr"/>
              <a:r>
                <a:rPr lang="el-GR" sz="1600" dirty="0" smtClean="0"/>
                <a:t>γραμμής δεξιά</a:t>
              </a:r>
              <a:endParaRPr lang="el-GR" sz="1600" dirty="0"/>
            </a:p>
          </p:txBody>
        </p:sp>
        <p:sp>
          <p:nvSpPr>
            <p:cNvPr id="23" name="Down Arrow 22"/>
            <p:cNvSpPr/>
            <p:nvPr/>
          </p:nvSpPr>
          <p:spPr>
            <a:xfrm>
              <a:off x="5727129" y="121545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Down Arrow 23"/>
            <p:cNvSpPr/>
            <p:nvPr/>
          </p:nvSpPr>
          <p:spPr>
            <a:xfrm>
              <a:off x="5727129" y="186973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29"/>
            <p:cNvSpPr/>
            <p:nvPr/>
          </p:nvSpPr>
          <p:spPr>
            <a:xfrm>
              <a:off x="5449223"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Group 31"/>
          <p:cNvGrpSpPr/>
          <p:nvPr/>
        </p:nvGrpSpPr>
        <p:grpSpPr>
          <a:xfrm>
            <a:off x="6902891" y="403418"/>
            <a:ext cx="2010935" cy="2828398"/>
            <a:chOff x="6902891" y="206188"/>
            <a:chExt cx="2010935" cy="2828398"/>
          </a:xfrm>
        </p:grpSpPr>
        <p:sp>
          <p:nvSpPr>
            <p:cNvPr id="9" name="TextBox 8"/>
            <p:cNvSpPr txBox="1"/>
            <p:nvPr/>
          </p:nvSpPr>
          <p:spPr>
            <a:xfrm>
              <a:off x="7162930" y="602808"/>
              <a:ext cx="1490857"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κάτω προσθίων</a:t>
              </a:r>
              <a:endParaRPr lang="el-GR" sz="1600" dirty="0"/>
            </a:p>
          </p:txBody>
        </p:sp>
        <p:sp>
          <p:nvSpPr>
            <p:cNvPr id="11" name="TextBox 10"/>
            <p:cNvSpPr txBox="1"/>
            <p:nvPr/>
          </p:nvSpPr>
          <p:spPr>
            <a:xfrm>
              <a:off x="7023180" y="1526310"/>
              <a:ext cx="1770356" cy="584775"/>
            </a:xfrm>
            <a:prstGeom prst="rect">
              <a:avLst/>
            </a:prstGeom>
            <a:noFill/>
          </p:spPr>
          <p:txBody>
            <a:bodyPr wrap="none" rtlCol="0">
              <a:spAutoFit/>
            </a:bodyPr>
            <a:lstStyle/>
            <a:p>
              <a:pPr algn="ctr"/>
              <a:r>
                <a:rPr lang="el-GR" sz="1600" dirty="0" smtClean="0"/>
                <a:t>ασύμμετρος</a:t>
              </a:r>
            </a:p>
            <a:p>
              <a:pPr algn="ctr"/>
              <a:r>
                <a:rPr lang="el-GR" sz="1600" dirty="0" smtClean="0"/>
                <a:t>συνωστισμός κάτω</a:t>
              </a:r>
              <a:endParaRPr lang="el-GR" sz="1600" dirty="0"/>
            </a:p>
          </p:txBody>
        </p:sp>
        <p:sp>
          <p:nvSpPr>
            <p:cNvPr id="12" name="TextBox 11"/>
            <p:cNvSpPr txBox="1"/>
            <p:nvPr/>
          </p:nvSpPr>
          <p:spPr>
            <a:xfrm>
              <a:off x="6902891" y="2449811"/>
              <a:ext cx="2010935" cy="584775"/>
            </a:xfrm>
            <a:prstGeom prst="rect">
              <a:avLst/>
            </a:prstGeom>
            <a:noFill/>
          </p:spPr>
          <p:txBody>
            <a:bodyPr wrap="none" rtlCol="0">
              <a:spAutoFit/>
            </a:bodyPr>
            <a:lstStyle/>
            <a:p>
              <a:pPr algn="ctr"/>
              <a:r>
                <a:rPr lang="el-GR" sz="1600" dirty="0" smtClean="0"/>
                <a:t>απόκλιση κάτω μέσης</a:t>
              </a:r>
            </a:p>
            <a:p>
              <a:pPr algn="ctr"/>
              <a:r>
                <a:rPr lang="el-GR" sz="1600" dirty="0" smtClean="0"/>
                <a:t>γραμμής δεξιά</a:t>
              </a:r>
              <a:endParaRPr lang="el-GR" sz="1600" dirty="0"/>
            </a:p>
          </p:txBody>
        </p:sp>
        <p:sp>
          <p:nvSpPr>
            <p:cNvPr id="25" name="Down Arrow 24"/>
            <p:cNvSpPr/>
            <p:nvPr/>
          </p:nvSpPr>
          <p:spPr>
            <a:xfrm>
              <a:off x="7818711" y="1226958"/>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Down Arrow 25"/>
            <p:cNvSpPr/>
            <p:nvPr/>
          </p:nvSpPr>
          <p:spPr>
            <a:xfrm>
              <a:off x="7818711" y="21504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a:off x="7540805"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5" name="TextBox 34"/>
          <p:cNvSpPr txBox="1"/>
          <p:nvPr/>
        </p:nvSpPr>
        <p:spPr>
          <a:xfrm>
            <a:off x="4968558" y="3255006"/>
            <a:ext cx="1519519" cy="707886"/>
          </a:xfrm>
          <a:prstGeom prst="rect">
            <a:avLst/>
          </a:prstGeom>
          <a:noFill/>
        </p:spPr>
        <p:txBody>
          <a:bodyPr wrap="none" rtlCol="0">
            <a:spAutoFit/>
          </a:bodyPr>
          <a:lstStyle/>
          <a:p>
            <a:pPr algn="ctr"/>
            <a:r>
              <a:rPr lang="el-GR" sz="1600" dirty="0" smtClean="0"/>
              <a:t>συνωστισμός</a:t>
            </a:r>
          </a:p>
          <a:p>
            <a:pPr algn="ctr"/>
            <a:r>
              <a:rPr lang="el-GR" sz="1200" dirty="0" smtClean="0"/>
              <a:t>(πιθανώς: υπερώια</a:t>
            </a:r>
            <a:br>
              <a:rPr lang="el-GR" sz="1200" dirty="0" smtClean="0"/>
            </a:br>
            <a:r>
              <a:rPr lang="el-GR" sz="1200" dirty="0" smtClean="0"/>
              <a:t>έκτοπη ανατολή #12)</a:t>
            </a:r>
            <a:endParaRPr lang="el-GR" sz="1200" dirty="0"/>
          </a:p>
        </p:txBody>
      </p:sp>
      <p:sp>
        <p:nvSpPr>
          <p:cNvPr id="36" name="Down Arrow 35"/>
          <p:cNvSpPr/>
          <p:nvPr/>
        </p:nvSpPr>
        <p:spPr>
          <a:xfrm>
            <a:off x="5638663" y="2967156"/>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TextBox 36"/>
          <p:cNvSpPr txBox="1"/>
          <p:nvPr/>
        </p:nvSpPr>
        <p:spPr>
          <a:xfrm>
            <a:off x="7257493" y="3559806"/>
            <a:ext cx="1298496" cy="338554"/>
          </a:xfrm>
          <a:prstGeom prst="rect">
            <a:avLst/>
          </a:prstGeom>
          <a:noFill/>
        </p:spPr>
        <p:txBody>
          <a:bodyPr wrap="none" rtlCol="0">
            <a:spAutoFit/>
          </a:bodyPr>
          <a:lstStyle/>
          <a:p>
            <a:pPr algn="ctr"/>
            <a:r>
              <a:rPr lang="el-GR" sz="1600" dirty="0" smtClean="0"/>
              <a:t>συνωστισμός</a:t>
            </a:r>
            <a:endParaRPr lang="el-GR" sz="1200" dirty="0"/>
          </a:p>
        </p:txBody>
      </p:sp>
      <p:sp>
        <p:nvSpPr>
          <p:cNvPr id="38" name="Down Arrow 37"/>
          <p:cNvSpPr/>
          <p:nvPr/>
        </p:nvSpPr>
        <p:spPr>
          <a:xfrm>
            <a:off x="7817087" y="3271956"/>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Box 38"/>
          <p:cNvSpPr txBox="1"/>
          <p:nvPr/>
        </p:nvSpPr>
        <p:spPr>
          <a:xfrm>
            <a:off x="2935990" y="2367500"/>
            <a:ext cx="1604350" cy="1015663"/>
          </a:xfrm>
          <a:prstGeom prst="rect">
            <a:avLst/>
          </a:prstGeom>
          <a:noFill/>
        </p:spPr>
        <p:txBody>
          <a:bodyPr wrap="none" rtlCol="0">
            <a:spAutoFit/>
          </a:bodyPr>
          <a:lstStyle/>
          <a:p>
            <a:pPr algn="ctr"/>
            <a:r>
              <a:rPr lang="el-GR" sz="1200" dirty="0" smtClean="0"/>
              <a:t>(πιθανώς: αυξημένη</a:t>
            </a:r>
            <a:br>
              <a:rPr lang="el-GR" sz="1200" dirty="0" smtClean="0"/>
            </a:br>
            <a:r>
              <a:rPr lang="el-GR" sz="1200" dirty="0" smtClean="0"/>
              <a:t>κατακόρυφη πρόταξη,</a:t>
            </a:r>
            <a:br>
              <a:rPr lang="el-GR" sz="1200" dirty="0" smtClean="0"/>
            </a:br>
            <a:r>
              <a:rPr lang="el-GR" sz="1200" dirty="0" smtClean="0"/>
              <a:t>τραυματική σύγκλειση</a:t>
            </a:r>
            <a:br>
              <a:rPr lang="el-GR" sz="1200" dirty="0" smtClean="0"/>
            </a:br>
            <a:r>
              <a:rPr lang="el-GR" sz="1200" dirty="0" smtClean="0"/>
              <a:t>κάτω προσθίων</a:t>
            </a:r>
            <a:br>
              <a:rPr lang="el-GR" sz="1200" dirty="0" smtClean="0"/>
            </a:br>
            <a:r>
              <a:rPr lang="el-GR" sz="1200" dirty="0" smtClean="0"/>
              <a:t>σε υπερώια ούλα)</a:t>
            </a:r>
            <a:endParaRPr lang="el-GR" sz="1050" dirty="0"/>
          </a:p>
        </p:txBody>
      </p:sp>
      <p:sp>
        <p:nvSpPr>
          <p:cNvPr id="40" name="Down Arrow 39"/>
          <p:cNvSpPr/>
          <p:nvPr/>
        </p:nvSpPr>
        <p:spPr>
          <a:xfrm>
            <a:off x="3648499" y="2079650"/>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a:off x="1945205" y="2725092"/>
            <a:ext cx="179294" cy="1176952"/>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316502" y="800038"/>
            <a:ext cx="2452531" cy="584775"/>
          </a:xfrm>
          <a:prstGeom prst="rect">
            <a:avLst/>
          </a:prstGeom>
          <a:noFill/>
        </p:spPr>
        <p:txBody>
          <a:bodyPr wrap="none" rtlCol="0">
            <a:spAutoFit/>
          </a:bodyPr>
          <a:lstStyle/>
          <a:p>
            <a:pPr algn="ctr"/>
            <a:r>
              <a:rPr lang="el-GR" sz="1600" dirty="0" err="1" smtClean="0"/>
              <a:t>αμφοτερόπλευρη</a:t>
            </a:r>
            <a:r>
              <a:rPr lang="el-GR" sz="1600" dirty="0" smtClean="0"/>
              <a:t> στένωση</a:t>
            </a:r>
          </a:p>
          <a:p>
            <a:pPr algn="ctr"/>
            <a:r>
              <a:rPr lang="el-GR" sz="1600" dirty="0" smtClean="0"/>
              <a:t>άνω οδοντικού τόξου</a:t>
            </a:r>
            <a:endParaRPr lang="el-GR" sz="1600" dirty="0"/>
          </a:p>
        </p:txBody>
      </p:sp>
      <p:sp>
        <p:nvSpPr>
          <p:cNvPr id="4" name="TextBox 3"/>
          <p:cNvSpPr txBox="1"/>
          <p:nvPr/>
        </p:nvSpPr>
        <p:spPr>
          <a:xfrm>
            <a:off x="802212" y="1700534"/>
            <a:ext cx="1481111" cy="338554"/>
          </a:xfrm>
          <a:prstGeom prst="rect">
            <a:avLst/>
          </a:prstGeom>
          <a:noFill/>
        </p:spPr>
        <p:txBody>
          <a:bodyPr wrap="none" rtlCol="0">
            <a:spAutoFit/>
          </a:bodyPr>
          <a:lstStyle/>
          <a:p>
            <a:pPr algn="ctr"/>
            <a:r>
              <a:rPr lang="el-GR" sz="1600" dirty="0" smtClean="0"/>
              <a:t>πρόωρη επαφή</a:t>
            </a:r>
            <a:endParaRPr lang="el-GR" sz="1600" dirty="0"/>
          </a:p>
        </p:txBody>
      </p:sp>
      <p:sp>
        <p:nvSpPr>
          <p:cNvPr id="5" name="TextBox 4"/>
          <p:cNvSpPr txBox="1"/>
          <p:nvPr/>
        </p:nvSpPr>
        <p:spPr>
          <a:xfrm>
            <a:off x="813433" y="2354809"/>
            <a:ext cx="1458669" cy="338554"/>
          </a:xfrm>
          <a:prstGeom prst="rect">
            <a:avLst/>
          </a:prstGeom>
          <a:noFill/>
          <a:ln w="19050">
            <a:solidFill>
              <a:schemeClr val="tx2"/>
            </a:solidFill>
          </a:ln>
        </p:spPr>
        <p:txBody>
          <a:bodyPr wrap="none" rtlCol="0">
            <a:spAutoFit/>
          </a:bodyPr>
          <a:lstStyle/>
          <a:p>
            <a:pPr algn="ctr"/>
            <a:r>
              <a:rPr lang="el-GR" sz="1600" dirty="0" smtClean="0"/>
              <a:t>πλαγιολίσθηση</a:t>
            </a:r>
            <a:endParaRPr lang="el-GR" sz="1600" dirty="0"/>
          </a:p>
        </p:txBody>
      </p:sp>
      <p:sp>
        <p:nvSpPr>
          <p:cNvPr id="6" name="TextBox 5"/>
          <p:cNvSpPr txBox="1"/>
          <p:nvPr/>
        </p:nvSpPr>
        <p:spPr>
          <a:xfrm>
            <a:off x="333109" y="3009084"/>
            <a:ext cx="2419317" cy="584775"/>
          </a:xfrm>
          <a:prstGeom prst="rect">
            <a:avLst/>
          </a:prstGeom>
          <a:noFill/>
        </p:spPr>
        <p:txBody>
          <a:bodyPr wrap="none" rtlCol="0">
            <a:spAutoFit/>
          </a:bodyPr>
          <a:lstStyle/>
          <a:p>
            <a:pPr algn="ctr"/>
            <a:r>
              <a:rPr lang="el-GR" sz="1600" dirty="0" err="1" smtClean="0"/>
              <a:t>ετερόπλευρη</a:t>
            </a:r>
            <a:r>
              <a:rPr lang="el-GR" sz="1600" dirty="0" smtClean="0"/>
              <a:t> σταυροειδής</a:t>
            </a:r>
            <a:br>
              <a:rPr lang="el-GR" sz="1600" dirty="0" smtClean="0"/>
            </a:br>
            <a:r>
              <a:rPr lang="el-GR" sz="1600" dirty="0" smtClean="0"/>
              <a:t>σύγκλειση</a:t>
            </a:r>
            <a:endParaRPr lang="el-GR" sz="1600" dirty="0"/>
          </a:p>
        </p:txBody>
      </p:sp>
      <p:sp>
        <p:nvSpPr>
          <p:cNvPr id="13" name="TextBox 12"/>
          <p:cNvSpPr txBox="1"/>
          <p:nvPr/>
        </p:nvSpPr>
        <p:spPr>
          <a:xfrm>
            <a:off x="1128707" y="3909580"/>
            <a:ext cx="1812291" cy="338554"/>
          </a:xfrm>
          <a:prstGeom prst="rect">
            <a:avLst/>
          </a:prstGeom>
          <a:noFill/>
        </p:spPr>
        <p:txBody>
          <a:bodyPr wrap="none" rtlCol="0">
            <a:spAutoFit/>
          </a:bodyPr>
          <a:lstStyle/>
          <a:p>
            <a:pPr algn="ctr"/>
            <a:r>
              <a:rPr lang="el-GR" sz="1600" dirty="0" smtClean="0"/>
              <a:t>ασύμμετρη αύξηση</a:t>
            </a:r>
            <a:endParaRPr lang="el-GR" sz="1600" dirty="0"/>
          </a:p>
        </p:txBody>
      </p:sp>
      <p:sp>
        <p:nvSpPr>
          <p:cNvPr id="14" name="TextBox 13"/>
          <p:cNvSpPr txBox="1"/>
          <p:nvPr/>
        </p:nvSpPr>
        <p:spPr>
          <a:xfrm>
            <a:off x="1005115" y="4563856"/>
            <a:ext cx="2059474" cy="338554"/>
          </a:xfrm>
          <a:prstGeom prst="rect">
            <a:avLst/>
          </a:prstGeom>
          <a:noFill/>
        </p:spPr>
        <p:txBody>
          <a:bodyPr wrap="none" rtlCol="0">
            <a:spAutoFit/>
          </a:bodyPr>
          <a:lstStyle/>
          <a:p>
            <a:pPr algn="ctr"/>
            <a:r>
              <a:rPr lang="el-GR" sz="1600" dirty="0" smtClean="0"/>
              <a:t>σκελετική ασυμμετρία</a:t>
            </a:r>
            <a:endParaRPr lang="el-GR" sz="1600" dirty="0"/>
          </a:p>
        </p:txBody>
      </p:sp>
      <p:sp>
        <p:nvSpPr>
          <p:cNvPr id="17" name="Down Arrow 16"/>
          <p:cNvSpPr/>
          <p:nvPr/>
        </p:nvSpPr>
        <p:spPr>
          <a:xfrm>
            <a:off x="1453120" y="141268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a:off x="1453120" y="20669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a:off x="1453120" y="272123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Down Arrow 20"/>
          <p:cNvSpPr/>
          <p:nvPr/>
        </p:nvSpPr>
        <p:spPr>
          <a:xfrm>
            <a:off x="1945205" y="4276006"/>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a:off x="1175214" y="40341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33"/>
          <p:cNvGrpSpPr/>
          <p:nvPr/>
        </p:nvGrpSpPr>
        <p:grpSpPr>
          <a:xfrm>
            <a:off x="2944669" y="403418"/>
            <a:ext cx="1603644" cy="1588999"/>
            <a:chOff x="3027049" y="206188"/>
            <a:chExt cx="1603644" cy="1588999"/>
          </a:xfrm>
        </p:grpSpPr>
        <p:sp>
          <p:nvSpPr>
            <p:cNvPr id="15" name="TextBox 14"/>
            <p:cNvSpPr txBox="1"/>
            <p:nvPr/>
          </p:nvSpPr>
          <p:spPr>
            <a:xfrm>
              <a:off x="3027049" y="602808"/>
              <a:ext cx="1603644" cy="338554"/>
            </a:xfrm>
            <a:prstGeom prst="rect">
              <a:avLst/>
            </a:prstGeom>
            <a:noFill/>
          </p:spPr>
          <p:txBody>
            <a:bodyPr wrap="none" rtlCol="0">
              <a:spAutoFit/>
            </a:bodyPr>
            <a:lstStyle/>
            <a:p>
              <a:pPr algn="ctr"/>
              <a:r>
                <a:rPr lang="el-GR" sz="1600" dirty="0" smtClean="0"/>
                <a:t>σκελετική Τάξη ΙΙ</a:t>
              </a:r>
              <a:endParaRPr lang="el-GR" sz="1600" dirty="0"/>
            </a:p>
          </p:txBody>
        </p:sp>
        <p:sp>
          <p:nvSpPr>
            <p:cNvPr id="16" name="TextBox 15"/>
            <p:cNvSpPr txBox="1"/>
            <p:nvPr/>
          </p:nvSpPr>
          <p:spPr>
            <a:xfrm>
              <a:off x="3057859" y="1456633"/>
              <a:ext cx="1542025" cy="338554"/>
            </a:xfrm>
            <a:prstGeom prst="rect">
              <a:avLst/>
            </a:prstGeom>
            <a:noFill/>
          </p:spPr>
          <p:txBody>
            <a:bodyPr wrap="none" rtlCol="0">
              <a:spAutoFit/>
            </a:bodyPr>
            <a:lstStyle/>
            <a:p>
              <a:pPr algn="ctr"/>
              <a:r>
                <a:rPr lang="el-GR" sz="1600" dirty="0" smtClean="0"/>
                <a:t>οδοντική Τάξη ΙΙ</a:t>
              </a:r>
              <a:endParaRPr lang="el-GR" sz="1600" dirty="0"/>
            </a:p>
          </p:txBody>
        </p:sp>
        <p:sp>
          <p:nvSpPr>
            <p:cNvPr id="22" name="Down Arrow 21"/>
            <p:cNvSpPr/>
            <p:nvPr/>
          </p:nvSpPr>
          <p:spPr>
            <a:xfrm>
              <a:off x="3739224" y="1069009"/>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28"/>
            <p:cNvSpPr/>
            <p:nvPr/>
          </p:nvSpPr>
          <p:spPr>
            <a:xfrm>
              <a:off x="3461318"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7" name="Group 32"/>
          <p:cNvGrpSpPr/>
          <p:nvPr/>
        </p:nvGrpSpPr>
        <p:grpSpPr>
          <a:xfrm>
            <a:off x="4723949" y="403418"/>
            <a:ext cx="2003305" cy="2536166"/>
            <a:chOff x="4815124" y="206188"/>
            <a:chExt cx="2003305" cy="2536166"/>
          </a:xfrm>
        </p:grpSpPr>
        <p:sp>
          <p:nvSpPr>
            <p:cNvPr id="7" name="TextBox 6"/>
            <p:cNvSpPr txBox="1"/>
            <p:nvPr/>
          </p:nvSpPr>
          <p:spPr>
            <a:xfrm>
              <a:off x="4815124" y="1503304"/>
              <a:ext cx="2003305" cy="338554"/>
            </a:xfrm>
            <a:prstGeom prst="rect">
              <a:avLst/>
            </a:prstGeom>
            <a:noFill/>
          </p:spPr>
          <p:txBody>
            <a:bodyPr wrap="none" rtlCol="0">
              <a:spAutoFit/>
            </a:bodyPr>
            <a:lstStyle/>
            <a:p>
              <a:pPr algn="ctr"/>
              <a:r>
                <a:rPr lang="el-GR" sz="1600" dirty="0" smtClean="0"/>
                <a:t>πρόωρη απώλεια #52</a:t>
              </a:r>
              <a:endParaRPr lang="el-GR" sz="1600" dirty="0"/>
            </a:p>
          </p:txBody>
        </p:sp>
        <p:sp>
          <p:nvSpPr>
            <p:cNvPr id="8" name="TextBox 7"/>
            <p:cNvSpPr txBox="1"/>
            <p:nvPr/>
          </p:nvSpPr>
          <p:spPr>
            <a:xfrm>
              <a:off x="5080677" y="602808"/>
              <a:ext cx="1472198"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άνω προσθίων</a:t>
              </a:r>
              <a:endParaRPr lang="el-GR" sz="1600" dirty="0"/>
            </a:p>
          </p:txBody>
        </p:sp>
        <p:sp>
          <p:nvSpPr>
            <p:cNvPr id="10" name="TextBox 9"/>
            <p:cNvSpPr txBox="1"/>
            <p:nvPr/>
          </p:nvSpPr>
          <p:spPr>
            <a:xfrm>
              <a:off x="4848915" y="2157579"/>
              <a:ext cx="1935723" cy="584775"/>
            </a:xfrm>
            <a:prstGeom prst="rect">
              <a:avLst/>
            </a:prstGeom>
            <a:noFill/>
          </p:spPr>
          <p:txBody>
            <a:bodyPr wrap="none" rtlCol="0">
              <a:spAutoFit/>
            </a:bodyPr>
            <a:lstStyle/>
            <a:p>
              <a:pPr algn="ctr"/>
              <a:r>
                <a:rPr lang="el-GR" sz="1600" dirty="0" smtClean="0"/>
                <a:t>απόκλιση άνω μέσης</a:t>
              </a:r>
            </a:p>
            <a:p>
              <a:pPr algn="ctr"/>
              <a:r>
                <a:rPr lang="el-GR" sz="1600" dirty="0" smtClean="0"/>
                <a:t>γραμμής δεξιά</a:t>
              </a:r>
              <a:endParaRPr lang="el-GR" sz="1600" dirty="0"/>
            </a:p>
          </p:txBody>
        </p:sp>
        <p:sp>
          <p:nvSpPr>
            <p:cNvPr id="23" name="Down Arrow 22"/>
            <p:cNvSpPr/>
            <p:nvPr/>
          </p:nvSpPr>
          <p:spPr>
            <a:xfrm>
              <a:off x="5727129" y="121545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Down Arrow 23"/>
            <p:cNvSpPr/>
            <p:nvPr/>
          </p:nvSpPr>
          <p:spPr>
            <a:xfrm>
              <a:off x="5727129" y="186973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29"/>
            <p:cNvSpPr/>
            <p:nvPr/>
          </p:nvSpPr>
          <p:spPr>
            <a:xfrm>
              <a:off x="5449223"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Group 31"/>
          <p:cNvGrpSpPr/>
          <p:nvPr/>
        </p:nvGrpSpPr>
        <p:grpSpPr>
          <a:xfrm>
            <a:off x="6902891" y="403418"/>
            <a:ext cx="2010935" cy="2828398"/>
            <a:chOff x="6902891" y="206188"/>
            <a:chExt cx="2010935" cy="2828398"/>
          </a:xfrm>
        </p:grpSpPr>
        <p:sp>
          <p:nvSpPr>
            <p:cNvPr id="9" name="TextBox 8"/>
            <p:cNvSpPr txBox="1"/>
            <p:nvPr/>
          </p:nvSpPr>
          <p:spPr>
            <a:xfrm>
              <a:off x="7162930" y="602808"/>
              <a:ext cx="1490857"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κάτω προσθίων</a:t>
              </a:r>
              <a:endParaRPr lang="el-GR" sz="1600" dirty="0"/>
            </a:p>
          </p:txBody>
        </p:sp>
        <p:sp>
          <p:nvSpPr>
            <p:cNvPr id="11" name="TextBox 10"/>
            <p:cNvSpPr txBox="1"/>
            <p:nvPr/>
          </p:nvSpPr>
          <p:spPr>
            <a:xfrm>
              <a:off x="7023180" y="1526310"/>
              <a:ext cx="1770356" cy="584775"/>
            </a:xfrm>
            <a:prstGeom prst="rect">
              <a:avLst/>
            </a:prstGeom>
            <a:noFill/>
          </p:spPr>
          <p:txBody>
            <a:bodyPr wrap="none" rtlCol="0">
              <a:spAutoFit/>
            </a:bodyPr>
            <a:lstStyle/>
            <a:p>
              <a:pPr algn="ctr"/>
              <a:r>
                <a:rPr lang="el-GR" sz="1600" dirty="0" smtClean="0"/>
                <a:t>ασύμμετρος</a:t>
              </a:r>
            </a:p>
            <a:p>
              <a:pPr algn="ctr"/>
              <a:r>
                <a:rPr lang="el-GR" sz="1600" dirty="0" smtClean="0"/>
                <a:t>συνωστισμός κάτω</a:t>
              </a:r>
              <a:endParaRPr lang="el-GR" sz="1600" dirty="0"/>
            </a:p>
          </p:txBody>
        </p:sp>
        <p:sp>
          <p:nvSpPr>
            <p:cNvPr id="12" name="TextBox 11"/>
            <p:cNvSpPr txBox="1"/>
            <p:nvPr/>
          </p:nvSpPr>
          <p:spPr>
            <a:xfrm>
              <a:off x="6902891" y="2449811"/>
              <a:ext cx="2010935" cy="584775"/>
            </a:xfrm>
            <a:prstGeom prst="rect">
              <a:avLst/>
            </a:prstGeom>
            <a:noFill/>
          </p:spPr>
          <p:txBody>
            <a:bodyPr wrap="none" rtlCol="0">
              <a:spAutoFit/>
            </a:bodyPr>
            <a:lstStyle/>
            <a:p>
              <a:pPr algn="ctr"/>
              <a:r>
                <a:rPr lang="el-GR" sz="1600" dirty="0" smtClean="0"/>
                <a:t>απόκλιση κάτω μέσης</a:t>
              </a:r>
            </a:p>
            <a:p>
              <a:pPr algn="ctr"/>
              <a:r>
                <a:rPr lang="el-GR" sz="1600" dirty="0" smtClean="0"/>
                <a:t>γραμμής δεξιά</a:t>
              </a:r>
              <a:endParaRPr lang="el-GR" sz="1600" dirty="0"/>
            </a:p>
          </p:txBody>
        </p:sp>
        <p:sp>
          <p:nvSpPr>
            <p:cNvPr id="25" name="Down Arrow 24"/>
            <p:cNvSpPr/>
            <p:nvPr/>
          </p:nvSpPr>
          <p:spPr>
            <a:xfrm>
              <a:off x="7818711" y="1226958"/>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Down Arrow 25"/>
            <p:cNvSpPr/>
            <p:nvPr/>
          </p:nvSpPr>
          <p:spPr>
            <a:xfrm>
              <a:off x="7818711" y="21504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a:off x="7540805"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5" name="TextBox 34"/>
          <p:cNvSpPr txBox="1"/>
          <p:nvPr/>
        </p:nvSpPr>
        <p:spPr>
          <a:xfrm>
            <a:off x="4968558" y="3255006"/>
            <a:ext cx="1519519" cy="707886"/>
          </a:xfrm>
          <a:prstGeom prst="rect">
            <a:avLst/>
          </a:prstGeom>
          <a:noFill/>
        </p:spPr>
        <p:txBody>
          <a:bodyPr wrap="none" rtlCol="0">
            <a:spAutoFit/>
          </a:bodyPr>
          <a:lstStyle/>
          <a:p>
            <a:pPr algn="ctr"/>
            <a:r>
              <a:rPr lang="el-GR" sz="1600" dirty="0" smtClean="0"/>
              <a:t>συνωστισμός</a:t>
            </a:r>
          </a:p>
          <a:p>
            <a:pPr algn="ctr"/>
            <a:r>
              <a:rPr lang="el-GR" sz="1200" dirty="0" smtClean="0"/>
              <a:t>(πιθανώς: υπερώια</a:t>
            </a:r>
            <a:br>
              <a:rPr lang="el-GR" sz="1200" dirty="0" smtClean="0"/>
            </a:br>
            <a:r>
              <a:rPr lang="el-GR" sz="1200" dirty="0" smtClean="0"/>
              <a:t>έκτοπη ανατολή #12)</a:t>
            </a:r>
            <a:endParaRPr lang="el-GR" sz="1200" dirty="0"/>
          </a:p>
        </p:txBody>
      </p:sp>
      <p:sp>
        <p:nvSpPr>
          <p:cNvPr id="36" name="Down Arrow 35"/>
          <p:cNvSpPr/>
          <p:nvPr/>
        </p:nvSpPr>
        <p:spPr>
          <a:xfrm>
            <a:off x="5638663" y="2967156"/>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TextBox 36"/>
          <p:cNvSpPr txBox="1"/>
          <p:nvPr/>
        </p:nvSpPr>
        <p:spPr>
          <a:xfrm>
            <a:off x="7257493" y="3559806"/>
            <a:ext cx="1298496" cy="338554"/>
          </a:xfrm>
          <a:prstGeom prst="rect">
            <a:avLst/>
          </a:prstGeom>
          <a:noFill/>
        </p:spPr>
        <p:txBody>
          <a:bodyPr wrap="none" rtlCol="0">
            <a:spAutoFit/>
          </a:bodyPr>
          <a:lstStyle/>
          <a:p>
            <a:pPr algn="ctr"/>
            <a:r>
              <a:rPr lang="el-GR" sz="1600" dirty="0" smtClean="0"/>
              <a:t>συνωστισμός</a:t>
            </a:r>
            <a:endParaRPr lang="el-GR" sz="1200" dirty="0"/>
          </a:p>
        </p:txBody>
      </p:sp>
      <p:sp>
        <p:nvSpPr>
          <p:cNvPr id="38" name="Down Arrow 37"/>
          <p:cNvSpPr/>
          <p:nvPr/>
        </p:nvSpPr>
        <p:spPr>
          <a:xfrm>
            <a:off x="7817087" y="3271956"/>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Box 38"/>
          <p:cNvSpPr txBox="1"/>
          <p:nvPr/>
        </p:nvSpPr>
        <p:spPr>
          <a:xfrm>
            <a:off x="2935990" y="2367500"/>
            <a:ext cx="1604350" cy="1015663"/>
          </a:xfrm>
          <a:prstGeom prst="rect">
            <a:avLst/>
          </a:prstGeom>
          <a:noFill/>
        </p:spPr>
        <p:txBody>
          <a:bodyPr wrap="none" rtlCol="0">
            <a:spAutoFit/>
          </a:bodyPr>
          <a:lstStyle/>
          <a:p>
            <a:pPr algn="ctr"/>
            <a:r>
              <a:rPr lang="el-GR" sz="1200" dirty="0" smtClean="0"/>
              <a:t>(πιθανώς: αυξημένη</a:t>
            </a:r>
            <a:br>
              <a:rPr lang="el-GR" sz="1200" dirty="0" smtClean="0"/>
            </a:br>
            <a:r>
              <a:rPr lang="el-GR" sz="1200" dirty="0" smtClean="0"/>
              <a:t>κατακόρυφη πρόταξη,</a:t>
            </a:r>
            <a:br>
              <a:rPr lang="el-GR" sz="1200" dirty="0" smtClean="0"/>
            </a:br>
            <a:r>
              <a:rPr lang="el-GR" sz="1200" dirty="0" smtClean="0"/>
              <a:t>τραυματική σύγκλειση</a:t>
            </a:r>
            <a:br>
              <a:rPr lang="el-GR" sz="1200" dirty="0" smtClean="0"/>
            </a:br>
            <a:r>
              <a:rPr lang="el-GR" sz="1200" dirty="0" smtClean="0"/>
              <a:t>κάτω προσθίων</a:t>
            </a:r>
            <a:br>
              <a:rPr lang="el-GR" sz="1200" dirty="0" smtClean="0"/>
            </a:br>
            <a:r>
              <a:rPr lang="el-GR" sz="1200" dirty="0" smtClean="0"/>
              <a:t>σε υπερώια ούλα)</a:t>
            </a:r>
            <a:endParaRPr lang="el-GR" sz="1050" dirty="0"/>
          </a:p>
        </p:txBody>
      </p:sp>
      <p:sp>
        <p:nvSpPr>
          <p:cNvPr id="40" name="Down Arrow 39"/>
          <p:cNvSpPr/>
          <p:nvPr/>
        </p:nvSpPr>
        <p:spPr>
          <a:xfrm>
            <a:off x="3648499" y="2079650"/>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53440" y="845820"/>
            <a:ext cx="6523645" cy="3000821"/>
          </a:xfrm>
          <a:prstGeom prst="rect">
            <a:avLst/>
          </a:prstGeom>
          <a:noFill/>
        </p:spPr>
        <p:txBody>
          <a:bodyPr wrap="none" rtlCol="0">
            <a:spAutoFit/>
          </a:bodyPr>
          <a:lstStyle/>
          <a:p>
            <a:pPr>
              <a:lnSpc>
                <a:spcPct val="150000"/>
              </a:lnSpc>
            </a:pPr>
            <a:r>
              <a:rPr lang="el-GR" dirty="0" err="1" smtClean="0"/>
              <a:t>Ετερόπλευρη</a:t>
            </a:r>
            <a:r>
              <a:rPr lang="el-GR" dirty="0" smtClean="0"/>
              <a:t> ή </a:t>
            </a:r>
            <a:r>
              <a:rPr lang="el-GR" dirty="0" err="1" smtClean="0"/>
              <a:t>αμφοτερόπλευρη</a:t>
            </a:r>
            <a:r>
              <a:rPr lang="el-GR" dirty="0" smtClean="0"/>
              <a:t> διεύρυνση;</a:t>
            </a:r>
            <a:endParaRPr lang="en-US" dirty="0" smtClean="0"/>
          </a:p>
          <a:p>
            <a:pPr>
              <a:lnSpc>
                <a:spcPct val="150000"/>
              </a:lnSpc>
            </a:pPr>
            <a:r>
              <a:rPr lang="el-GR" dirty="0" smtClean="0"/>
              <a:t>Πόση διεύρυνση;</a:t>
            </a:r>
          </a:p>
          <a:p>
            <a:pPr>
              <a:lnSpc>
                <a:spcPct val="150000"/>
              </a:lnSpc>
            </a:pPr>
            <a:r>
              <a:rPr lang="el-GR" dirty="0" smtClean="0"/>
              <a:t>Πότε;</a:t>
            </a:r>
          </a:p>
          <a:p>
            <a:pPr>
              <a:lnSpc>
                <a:spcPct val="150000"/>
              </a:lnSpc>
            </a:pPr>
            <a:r>
              <a:rPr lang="el-GR" dirty="0" smtClean="0"/>
              <a:t>Αν διορθώσουμε τη σταυροειδή σύγκλειση, θα βελτιωθεί η Τάξη ΙΙ;</a:t>
            </a:r>
          </a:p>
          <a:p>
            <a:pPr>
              <a:lnSpc>
                <a:spcPct val="150000"/>
              </a:lnSpc>
            </a:pPr>
            <a:r>
              <a:rPr lang="el-GR" dirty="0" smtClean="0"/>
              <a:t>Πώς/πότε θα διορθώσουμε την Τάξη ΙΙ;</a:t>
            </a:r>
          </a:p>
          <a:p>
            <a:pPr>
              <a:lnSpc>
                <a:spcPct val="150000"/>
              </a:lnSpc>
            </a:pPr>
            <a:r>
              <a:rPr lang="el-GR" dirty="0" smtClean="0"/>
              <a:t>Χώρος για ανατολή του 12;</a:t>
            </a:r>
          </a:p>
          <a:p>
            <a:pPr>
              <a:lnSpc>
                <a:spcPct val="150000"/>
              </a:lnSpc>
            </a:pPr>
            <a:r>
              <a:rPr lang="el-GR" dirty="0" smtClean="0"/>
              <a:t>Χώρος για διευθέτηση των κάτω προσθίων;</a:t>
            </a:r>
            <a:endParaRPr lang="el-GR" dirty="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Group 63"/>
          <p:cNvGrpSpPr/>
          <p:nvPr/>
        </p:nvGrpSpPr>
        <p:grpSpPr>
          <a:xfrm>
            <a:off x="2144132" y="2437699"/>
            <a:ext cx="4879242" cy="1906429"/>
            <a:chOff x="2347324" y="2437699"/>
            <a:chExt cx="4879242" cy="1906429"/>
          </a:xfrm>
        </p:grpSpPr>
        <p:grpSp>
          <p:nvGrpSpPr>
            <p:cNvPr id="65" name="Group 17"/>
            <p:cNvGrpSpPr>
              <a:grpSpLocks/>
            </p:cNvGrpSpPr>
            <p:nvPr/>
          </p:nvGrpSpPr>
          <p:grpSpPr bwMode="auto">
            <a:xfrm rot="82786">
              <a:off x="4385342" y="2526172"/>
              <a:ext cx="803206" cy="1817956"/>
              <a:chOff x="2700" y="2725"/>
              <a:chExt cx="243" cy="550"/>
            </a:xfrm>
          </p:grpSpPr>
          <p:sp>
            <p:nvSpPr>
              <p:cNvPr id="72" name="Freeform 18"/>
              <p:cNvSpPr>
                <a:spLocks/>
              </p:cNvSpPr>
              <p:nvPr/>
            </p:nvSpPr>
            <p:spPr bwMode="auto">
              <a:xfrm rot="-218416">
                <a:off x="2700" y="2731"/>
                <a:ext cx="118" cy="220"/>
              </a:xfrm>
              <a:custGeom>
                <a:avLst/>
                <a:gdLst/>
                <a:ahLst/>
                <a:cxnLst>
                  <a:cxn ang="0">
                    <a:pos x="12" y="199"/>
                  </a:cxn>
                  <a:cxn ang="0">
                    <a:pos x="9" y="154"/>
                  </a:cxn>
                  <a:cxn ang="0">
                    <a:pos x="3" y="118"/>
                  </a:cxn>
                  <a:cxn ang="0">
                    <a:pos x="0" y="27"/>
                  </a:cxn>
                  <a:cxn ang="0">
                    <a:pos x="0" y="13"/>
                  </a:cxn>
                  <a:cxn ang="0">
                    <a:pos x="7" y="9"/>
                  </a:cxn>
                  <a:cxn ang="0">
                    <a:pos x="23" y="2"/>
                  </a:cxn>
                  <a:cxn ang="0">
                    <a:pos x="41" y="2"/>
                  </a:cxn>
                  <a:cxn ang="0">
                    <a:pos x="64" y="0"/>
                  </a:cxn>
                  <a:cxn ang="0">
                    <a:pos x="105" y="2"/>
                  </a:cxn>
                  <a:cxn ang="0">
                    <a:pos x="114" y="4"/>
                  </a:cxn>
                  <a:cxn ang="0">
                    <a:pos x="118" y="13"/>
                  </a:cxn>
                  <a:cxn ang="0">
                    <a:pos x="114" y="63"/>
                  </a:cxn>
                  <a:cxn ang="0">
                    <a:pos x="98" y="190"/>
                  </a:cxn>
                  <a:cxn ang="0">
                    <a:pos x="84" y="206"/>
                  </a:cxn>
                  <a:cxn ang="0">
                    <a:pos x="71" y="213"/>
                  </a:cxn>
                  <a:cxn ang="0">
                    <a:pos x="52" y="220"/>
                  </a:cxn>
                  <a:cxn ang="0">
                    <a:pos x="34" y="220"/>
                  </a:cxn>
                  <a:cxn ang="0">
                    <a:pos x="23" y="213"/>
                  </a:cxn>
                  <a:cxn ang="0">
                    <a:pos x="12" y="199"/>
                  </a:cxn>
                </a:cxnLst>
                <a:rect l="0" t="0" r="r" b="b"/>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noFill/>
              <a:ln w="19050" cap="flat" cmpd="sng">
                <a:solidFill>
                  <a:schemeClr val="tx1"/>
                </a:solidFill>
                <a:prstDash val="solid"/>
                <a:round/>
                <a:headEnd/>
                <a:tailEnd/>
              </a:ln>
            </p:spPr>
            <p:txBody>
              <a:bodyPr/>
              <a:lstStyle/>
              <a:p>
                <a:endParaRPr lang="el-GR"/>
              </a:p>
            </p:txBody>
          </p:sp>
          <p:sp>
            <p:nvSpPr>
              <p:cNvPr id="73" name="Freeform 19"/>
              <p:cNvSpPr>
                <a:spLocks/>
              </p:cNvSpPr>
              <p:nvPr/>
            </p:nvSpPr>
            <p:spPr bwMode="auto">
              <a:xfrm rot="-218416">
                <a:off x="2728" y="2921"/>
                <a:ext cx="86" cy="354"/>
              </a:xfrm>
              <a:custGeom>
                <a:avLst/>
                <a:gdLst/>
                <a:ahLst/>
                <a:cxnLst>
                  <a:cxn ang="0">
                    <a:pos x="86" y="0"/>
                  </a:cxn>
                  <a:cxn ang="0">
                    <a:pos x="70" y="114"/>
                  </a:cxn>
                  <a:cxn ang="0">
                    <a:pos x="63" y="195"/>
                  </a:cxn>
                  <a:cxn ang="0">
                    <a:pos x="52" y="275"/>
                  </a:cxn>
                  <a:cxn ang="0">
                    <a:pos x="43" y="327"/>
                  </a:cxn>
                  <a:cxn ang="0">
                    <a:pos x="31" y="345"/>
                  </a:cxn>
                  <a:cxn ang="0">
                    <a:pos x="20" y="354"/>
                  </a:cxn>
                  <a:cxn ang="0">
                    <a:pos x="9" y="354"/>
                  </a:cxn>
                  <a:cxn ang="0">
                    <a:pos x="2" y="347"/>
                  </a:cxn>
                  <a:cxn ang="0">
                    <a:pos x="4" y="336"/>
                  </a:cxn>
                  <a:cxn ang="0">
                    <a:pos x="6" y="318"/>
                  </a:cxn>
                  <a:cxn ang="0">
                    <a:pos x="9" y="300"/>
                  </a:cxn>
                  <a:cxn ang="0">
                    <a:pos x="9" y="261"/>
                  </a:cxn>
                  <a:cxn ang="0">
                    <a:pos x="2" y="198"/>
                  </a:cxn>
                  <a:cxn ang="0">
                    <a:pos x="2" y="105"/>
                  </a:cxn>
                  <a:cxn ang="0">
                    <a:pos x="0" y="9"/>
                  </a:cxn>
                  <a:cxn ang="0">
                    <a:pos x="11" y="23"/>
                  </a:cxn>
                  <a:cxn ang="0">
                    <a:pos x="22" y="30"/>
                  </a:cxn>
                  <a:cxn ang="0">
                    <a:pos x="40" y="30"/>
                  </a:cxn>
                  <a:cxn ang="0">
                    <a:pos x="59" y="23"/>
                  </a:cxn>
                  <a:cxn ang="0">
                    <a:pos x="72" y="16"/>
                  </a:cxn>
                  <a:cxn ang="0">
                    <a:pos x="86" y="0"/>
                  </a:cxn>
                </a:cxnLst>
                <a:rect l="0" t="0" r="r" b="b"/>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noFill/>
              <a:ln w="19050" cap="flat" cmpd="sng">
                <a:solidFill>
                  <a:schemeClr val="tx1"/>
                </a:solidFill>
                <a:prstDash val="solid"/>
                <a:round/>
                <a:headEnd/>
                <a:tailEnd/>
              </a:ln>
            </p:spPr>
            <p:txBody>
              <a:bodyPr/>
              <a:lstStyle/>
              <a:p>
                <a:endParaRPr lang="el-GR"/>
              </a:p>
            </p:txBody>
          </p:sp>
          <p:sp>
            <p:nvSpPr>
              <p:cNvPr id="74" name="Freeform 20"/>
              <p:cNvSpPr>
                <a:spLocks/>
              </p:cNvSpPr>
              <p:nvPr/>
            </p:nvSpPr>
            <p:spPr bwMode="auto">
              <a:xfrm rot="-218416">
                <a:off x="2825" y="2725"/>
                <a:ext cx="118" cy="218"/>
              </a:xfrm>
              <a:custGeom>
                <a:avLst/>
                <a:gdLst/>
                <a:ahLst/>
                <a:cxnLst>
                  <a:cxn ang="0">
                    <a:pos x="95" y="200"/>
                  </a:cxn>
                  <a:cxn ang="0">
                    <a:pos x="100" y="154"/>
                  </a:cxn>
                  <a:cxn ang="0">
                    <a:pos x="109" y="120"/>
                  </a:cxn>
                  <a:cxn ang="0">
                    <a:pos x="118" y="32"/>
                  </a:cxn>
                  <a:cxn ang="0">
                    <a:pos x="118" y="18"/>
                  </a:cxn>
                  <a:cxn ang="0">
                    <a:pos x="111" y="14"/>
                  </a:cxn>
                  <a:cxn ang="0">
                    <a:pos x="95" y="5"/>
                  </a:cxn>
                  <a:cxn ang="0">
                    <a:pos x="79" y="5"/>
                  </a:cxn>
                  <a:cxn ang="0">
                    <a:pos x="54" y="0"/>
                  </a:cxn>
                  <a:cxn ang="0">
                    <a:pos x="16" y="0"/>
                  </a:cxn>
                  <a:cxn ang="0">
                    <a:pos x="5" y="2"/>
                  </a:cxn>
                  <a:cxn ang="0">
                    <a:pos x="0" y="9"/>
                  </a:cxn>
                  <a:cxn ang="0">
                    <a:pos x="2" y="61"/>
                  </a:cxn>
                  <a:cxn ang="0">
                    <a:pos x="11" y="186"/>
                  </a:cxn>
                  <a:cxn ang="0">
                    <a:pos x="23" y="202"/>
                  </a:cxn>
                  <a:cxn ang="0">
                    <a:pos x="39" y="211"/>
                  </a:cxn>
                  <a:cxn ang="0">
                    <a:pos x="54" y="216"/>
                  </a:cxn>
                  <a:cxn ang="0">
                    <a:pos x="73" y="218"/>
                  </a:cxn>
                  <a:cxn ang="0">
                    <a:pos x="84" y="213"/>
                  </a:cxn>
                  <a:cxn ang="0">
                    <a:pos x="95" y="200"/>
                  </a:cxn>
                </a:cxnLst>
                <a:rect l="0" t="0" r="r" b="b"/>
                <a:pathLst>
                  <a:path w="118" h="218">
                    <a:moveTo>
                      <a:pt x="95" y="200"/>
                    </a:moveTo>
                    <a:lnTo>
                      <a:pt x="100" y="154"/>
                    </a:lnTo>
                    <a:lnTo>
                      <a:pt x="109" y="120"/>
                    </a:lnTo>
                    <a:lnTo>
                      <a:pt x="118" y="32"/>
                    </a:lnTo>
                    <a:lnTo>
                      <a:pt x="118" y="18"/>
                    </a:lnTo>
                    <a:lnTo>
                      <a:pt x="111" y="14"/>
                    </a:lnTo>
                    <a:lnTo>
                      <a:pt x="95" y="5"/>
                    </a:lnTo>
                    <a:lnTo>
                      <a:pt x="79" y="5"/>
                    </a:lnTo>
                    <a:lnTo>
                      <a:pt x="54" y="0"/>
                    </a:lnTo>
                    <a:lnTo>
                      <a:pt x="16" y="0"/>
                    </a:lnTo>
                    <a:lnTo>
                      <a:pt x="5" y="2"/>
                    </a:lnTo>
                    <a:lnTo>
                      <a:pt x="0" y="9"/>
                    </a:lnTo>
                    <a:lnTo>
                      <a:pt x="2" y="61"/>
                    </a:lnTo>
                    <a:lnTo>
                      <a:pt x="11" y="186"/>
                    </a:lnTo>
                    <a:lnTo>
                      <a:pt x="23" y="202"/>
                    </a:lnTo>
                    <a:lnTo>
                      <a:pt x="39" y="211"/>
                    </a:lnTo>
                    <a:lnTo>
                      <a:pt x="54" y="216"/>
                    </a:lnTo>
                    <a:lnTo>
                      <a:pt x="73" y="218"/>
                    </a:lnTo>
                    <a:lnTo>
                      <a:pt x="84" y="213"/>
                    </a:lnTo>
                    <a:lnTo>
                      <a:pt x="95" y="200"/>
                    </a:lnTo>
                    <a:close/>
                  </a:path>
                </a:pathLst>
              </a:custGeom>
              <a:noFill/>
              <a:ln w="19050" cap="flat" cmpd="sng">
                <a:solidFill>
                  <a:schemeClr val="tx1"/>
                </a:solidFill>
                <a:prstDash val="solid"/>
                <a:round/>
                <a:headEnd/>
                <a:tailEnd/>
              </a:ln>
            </p:spPr>
            <p:txBody>
              <a:bodyPr/>
              <a:lstStyle/>
              <a:p>
                <a:endParaRPr lang="el-GR"/>
              </a:p>
            </p:txBody>
          </p:sp>
          <p:sp>
            <p:nvSpPr>
              <p:cNvPr id="75" name="Freeform 21"/>
              <p:cNvSpPr>
                <a:spLocks/>
              </p:cNvSpPr>
              <p:nvPr/>
            </p:nvSpPr>
            <p:spPr bwMode="auto">
              <a:xfrm rot="-218416">
                <a:off x="2852" y="2911"/>
                <a:ext cx="84" cy="354"/>
              </a:xfrm>
              <a:custGeom>
                <a:avLst/>
                <a:gdLst/>
                <a:ahLst/>
                <a:cxnLst>
                  <a:cxn ang="0">
                    <a:pos x="0" y="0"/>
                  </a:cxn>
                  <a:cxn ang="0">
                    <a:pos x="9" y="113"/>
                  </a:cxn>
                  <a:cxn ang="0">
                    <a:pos x="9" y="195"/>
                  </a:cxn>
                  <a:cxn ang="0">
                    <a:pos x="19" y="272"/>
                  </a:cxn>
                  <a:cxn ang="0">
                    <a:pos x="23" y="324"/>
                  </a:cxn>
                  <a:cxn ang="0">
                    <a:pos x="34" y="343"/>
                  </a:cxn>
                  <a:cxn ang="0">
                    <a:pos x="43" y="352"/>
                  </a:cxn>
                  <a:cxn ang="0">
                    <a:pos x="57" y="354"/>
                  </a:cxn>
                  <a:cxn ang="0">
                    <a:pos x="62" y="347"/>
                  </a:cxn>
                  <a:cxn ang="0">
                    <a:pos x="62" y="336"/>
                  </a:cxn>
                  <a:cxn ang="0">
                    <a:pos x="62" y="318"/>
                  </a:cxn>
                  <a:cxn ang="0">
                    <a:pos x="59" y="299"/>
                  </a:cxn>
                  <a:cxn ang="0">
                    <a:pos x="62" y="263"/>
                  </a:cxn>
                  <a:cxn ang="0">
                    <a:pos x="71" y="197"/>
                  </a:cxn>
                  <a:cxn ang="0">
                    <a:pos x="77" y="107"/>
                  </a:cxn>
                  <a:cxn ang="0">
                    <a:pos x="84" y="14"/>
                  </a:cxn>
                  <a:cxn ang="0">
                    <a:pos x="73" y="27"/>
                  </a:cxn>
                  <a:cxn ang="0">
                    <a:pos x="62" y="32"/>
                  </a:cxn>
                  <a:cxn ang="0">
                    <a:pos x="43" y="30"/>
                  </a:cxn>
                  <a:cxn ang="0">
                    <a:pos x="28" y="25"/>
                  </a:cxn>
                  <a:cxn ang="0">
                    <a:pos x="12" y="16"/>
                  </a:cxn>
                  <a:cxn ang="0">
                    <a:pos x="0" y="0"/>
                  </a:cxn>
                </a:cxnLst>
                <a:rect l="0" t="0" r="r" b="b"/>
                <a:pathLst>
                  <a:path w="84" h="354">
                    <a:moveTo>
                      <a:pt x="0" y="0"/>
                    </a:moveTo>
                    <a:lnTo>
                      <a:pt x="9" y="113"/>
                    </a:lnTo>
                    <a:lnTo>
                      <a:pt x="9" y="195"/>
                    </a:lnTo>
                    <a:lnTo>
                      <a:pt x="19" y="272"/>
                    </a:lnTo>
                    <a:lnTo>
                      <a:pt x="23" y="324"/>
                    </a:lnTo>
                    <a:lnTo>
                      <a:pt x="34" y="343"/>
                    </a:lnTo>
                    <a:lnTo>
                      <a:pt x="43" y="352"/>
                    </a:lnTo>
                    <a:lnTo>
                      <a:pt x="57" y="354"/>
                    </a:lnTo>
                    <a:lnTo>
                      <a:pt x="62" y="347"/>
                    </a:lnTo>
                    <a:lnTo>
                      <a:pt x="62" y="336"/>
                    </a:lnTo>
                    <a:lnTo>
                      <a:pt x="62" y="318"/>
                    </a:lnTo>
                    <a:lnTo>
                      <a:pt x="59" y="299"/>
                    </a:lnTo>
                    <a:lnTo>
                      <a:pt x="62" y="263"/>
                    </a:lnTo>
                    <a:lnTo>
                      <a:pt x="71" y="197"/>
                    </a:lnTo>
                    <a:lnTo>
                      <a:pt x="77" y="107"/>
                    </a:lnTo>
                    <a:lnTo>
                      <a:pt x="84" y="14"/>
                    </a:lnTo>
                    <a:lnTo>
                      <a:pt x="73" y="27"/>
                    </a:lnTo>
                    <a:lnTo>
                      <a:pt x="62" y="32"/>
                    </a:lnTo>
                    <a:lnTo>
                      <a:pt x="43" y="30"/>
                    </a:lnTo>
                    <a:lnTo>
                      <a:pt x="28" y="25"/>
                    </a:lnTo>
                    <a:lnTo>
                      <a:pt x="12" y="16"/>
                    </a:lnTo>
                    <a:lnTo>
                      <a:pt x="0" y="0"/>
                    </a:lnTo>
                    <a:close/>
                  </a:path>
                </a:pathLst>
              </a:custGeom>
              <a:noFill/>
              <a:ln w="19050" cap="flat" cmpd="sng">
                <a:solidFill>
                  <a:schemeClr val="tx1"/>
                </a:solidFill>
                <a:prstDash val="solid"/>
                <a:round/>
                <a:headEnd/>
                <a:tailEnd/>
              </a:ln>
            </p:spPr>
            <p:txBody>
              <a:bodyPr/>
              <a:lstStyle/>
              <a:p>
                <a:endParaRPr lang="el-GR"/>
              </a:p>
            </p:txBody>
          </p:sp>
        </p:grpSp>
        <p:grpSp>
          <p:nvGrpSpPr>
            <p:cNvPr id="66" name="Group 22"/>
            <p:cNvGrpSpPr>
              <a:grpSpLocks/>
            </p:cNvGrpSpPr>
            <p:nvPr/>
          </p:nvGrpSpPr>
          <p:grpSpPr bwMode="auto">
            <a:xfrm rot="900000">
              <a:off x="6168846" y="2437699"/>
              <a:ext cx="1057720" cy="1636160"/>
              <a:chOff x="3205" y="2699"/>
              <a:chExt cx="320" cy="495"/>
            </a:xfrm>
          </p:grpSpPr>
          <p:sp>
            <p:nvSpPr>
              <p:cNvPr id="70" name="Freeform 23"/>
              <p:cNvSpPr>
                <a:spLocks/>
              </p:cNvSpPr>
              <p:nvPr/>
            </p:nvSpPr>
            <p:spPr bwMode="auto">
              <a:xfrm rot="-218416">
                <a:off x="3205" y="2699"/>
                <a:ext cx="256" cy="209"/>
              </a:xfrm>
              <a:custGeom>
                <a:avLst/>
                <a:gdLst/>
                <a:ahLst/>
                <a:cxnLst>
                  <a:cxn ang="0">
                    <a:pos x="256" y="147"/>
                  </a:cxn>
                  <a:cxn ang="0">
                    <a:pos x="256" y="118"/>
                  </a:cxn>
                  <a:cxn ang="0">
                    <a:pos x="252" y="102"/>
                  </a:cxn>
                  <a:cxn ang="0">
                    <a:pos x="224" y="59"/>
                  </a:cxn>
                  <a:cxn ang="0">
                    <a:pos x="190" y="29"/>
                  </a:cxn>
                  <a:cxn ang="0">
                    <a:pos x="170" y="11"/>
                  </a:cxn>
                  <a:cxn ang="0">
                    <a:pos x="147" y="4"/>
                  </a:cxn>
                  <a:cxn ang="0">
                    <a:pos x="136" y="0"/>
                  </a:cxn>
                  <a:cxn ang="0">
                    <a:pos x="125" y="2"/>
                  </a:cxn>
                  <a:cxn ang="0">
                    <a:pos x="102" y="13"/>
                  </a:cxn>
                  <a:cxn ang="0">
                    <a:pos x="100" y="25"/>
                  </a:cxn>
                  <a:cxn ang="0">
                    <a:pos x="79" y="34"/>
                  </a:cxn>
                  <a:cxn ang="0">
                    <a:pos x="66" y="47"/>
                  </a:cxn>
                  <a:cxn ang="0">
                    <a:pos x="43" y="38"/>
                  </a:cxn>
                  <a:cxn ang="0">
                    <a:pos x="29" y="36"/>
                  </a:cxn>
                  <a:cxn ang="0">
                    <a:pos x="13" y="36"/>
                  </a:cxn>
                  <a:cxn ang="0">
                    <a:pos x="4" y="45"/>
                  </a:cxn>
                  <a:cxn ang="0">
                    <a:pos x="0" y="88"/>
                  </a:cxn>
                  <a:cxn ang="0">
                    <a:pos x="0" y="131"/>
                  </a:cxn>
                  <a:cxn ang="0">
                    <a:pos x="7" y="154"/>
                  </a:cxn>
                  <a:cxn ang="0">
                    <a:pos x="45" y="209"/>
                  </a:cxn>
                  <a:cxn ang="0">
                    <a:pos x="66" y="206"/>
                  </a:cxn>
                  <a:cxn ang="0">
                    <a:pos x="91" y="202"/>
                  </a:cxn>
                  <a:cxn ang="0">
                    <a:pos x="113" y="186"/>
                  </a:cxn>
                  <a:cxn ang="0">
                    <a:pos x="156" y="172"/>
                  </a:cxn>
                  <a:cxn ang="0">
                    <a:pos x="172" y="165"/>
                  </a:cxn>
                  <a:cxn ang="0">
                    <a:pos x="215" y="161"/>
                  </a:cxn>
                  <a:cxn ang="0">
                    <a:pos x="238" y="159"/>
                  </a:cxn>
                  <a:cxn ang="0">
                    <a:pos x="256" y="147"/>
                  </a:cxn>
                </a:cxnLst>
                <a:rect l="0" t="0" r="r" b="b"/>
                <a:pathLst>
                  <a:path w="256" h="209">
                    <a:moveTo>
                      <a:pt x="256" y="147"/>
                    </a:moveTo>
                    <a:lnTo>
                      <a:pt x="256" y="118"/>
                    </a:lnTo>
                    <a:lnTo>
                      <a:pt x="252" y="102"/>
                    </a:lnTo>
                    <a:lnTo>
                      <a:pt x="224" y="59"/>
                    </a:lnTo>
                    <a:lnTo>
                      <a:pt x="190" y="29"/>
                    </a:lnTo>
                    <a:lnTo>
                      <a:pt x="170" y="11"/>
                    </a:lnTo>
                    <a:lnTo>
                      <a:pt x="147" y="4"/>
                    </a:lnTo>
                    <a:lnTo>
                      <a:pt x="136" y="0"/>
                    </a:lnTo>
                    <a:lnTo>
                      <a:pt x="125" y="2"/>
                    </a:lnTo>
                    <a:lnTo>
                      <a:pt x="102" y="13"/>
                    </a:lnTo>
                    <a:lnTo>
                      <a:pt x="100" y="25"/>
                    </a:lnTo>
                    <a:lnTo>
                      <a:pt x="79" y="34"/>
                    </a:lnTo>
                    <a:lnTo>
                      <a:pt x="66" y="47"/>
                    </a:lnTo>
                    <a:lnTo>
                      <a:pt x="43" y="38"/>
                    </a:lnTo>
                    <a:lnTo>
                      <a:pt x="29" y="36"/>
                    </a:lnTo>
                    <a:lnTo>
                      <a:pt x="13" y="36"/>
                    </a:lnTo>
                    <a:lnTo>
                      <a:pt x="4" y="45"/>
                    </a:lnTo>
                    <a:lnTo>
                      <a:pt x="0" y="88"/>
                    </a:lnTo>
                    <a:lnTo>
                      <a:pt x="0" y="131"/>
                    </a:lnTo>
                    <a:lnTo>
                      <a:pt x="7" y="154"/>
                    </a:lnTo>
                    <a:lnTo>
                      <a:pt x="45" y="209"/>
                    </a:lnTo>
                    <a:lnTo>
                      <a:pt x="66" y="206"/>
                    </a:lnTo>
                    <a:lnTo>
                      <a:pt x="91" y="202"/>
                    </a:lnTo>
                    <a:lnTo>
                      <a:pt x="113" y="186"/>
                    </a:lnTo>
                    <a:lnTo>
                      <a:pt x="156" y="172"/>
                    </a:lnTo>
                    <a:lnTo>
                      <a:pt x="172" y="165"/>
                    </a:lnTo>
                    <a:lnTo>
                      <a:pt x="215" y="161"/>
                    </a:lnTo>
                    <a:lnTo>
                      <a:pt x="238" y="159"/>
                    </a:lnTo>
                    <a:lnTo>
                      <a:pt x="256" y="147"/>
                    </a:lnTo>
                    <a:close/>
                  </a:path>
                </a:pathLst>
              </a:custGeom>
              <a:noFill/>
              <a:ln w="19050" cap="flat" cmpd="sng">
                <a:solidFill>
                  <a:schemeClr val="tx1"/>
                </a:solidFill>
                <a:prstDash val="solid"/>
                <a:round/>
                <a:headEnd/>
                <a:tailEnd/>
              </a:ln>
            </p:spPr>
            <p:txBody>
              <a:bodyPr/>
              <a:lstStyle/>
              <a:p>
                <a:endParaRPr lang="el-GR"/>
              </a:p>
            </p:txBody>
          </p:sp>
          <p:sp>
            <p:nvSpPr>
              <p:cNvPr id="71" name="Freeform 24"/>
              <p:cNvSpPr>
                <a:spLocks/>
              </p:cNvSpPr>
              <p:nvPr/>
            </p:nvSpPr>
            <p:spPr bwMode="auto">
              <a:xfrm rot="21381584">
                <a:off x="3264" y="2842"/>
                <a:ext cx="261" cy="352"/>
              </a:xfrm>
              <a:custGeom>
                <a:avLst/>
                <a:gdLst/>
                <a:ahLst/>
                <a:cxnLst>
                  <a:cxn ang="0">
                    <a:pos x="0" y="62"/>
                  </a:cxn>
                  <a:cxn ang="0">
                    <a:pos x="30" y="114"/>
                  </a:cxn>
                  <a:cxn ang="0">
                    <a:pos x="68" y="184"/>
                  </a:cxn>
                  <a:cxn ang="0">
                    <a:pos x="107" y="245"/>
                  </a:cxn>
                  <a:cxn ang="0">
                    <a:pos x="154" y="302"/>
                  </a:cxn>
                  <a:cxn ang="0">
                    <a:pos x="200" y="345"/>
                  </a:cxn>
                  <a:cxn ang="0">
                    <a:pos x="213" y="352"/>
                  </a:cxn>
                  <a:cxn ang="0">
                    <a:pos x="232" y="352"/>
                  </a:cxn>
                  <a:cxn ang="0">
                    <a:pos x="247" y="340"/>
                  </a:cxn>
                  <a:cxn ang="0">
                    <a:pos x="256" y="325"/>
                  </a:cxn>
                  <a:cxn ang="0">
                    <a:pos x="256" y="306"/>
                  </a:cxn>
                  <a:cxn ang="0">
                    <a:pos x="261" y="184"/>
                  </a:cxn>
                  <a:cxn ang="0">
                    <a:pos x="256" y="154"/>
                  </a:cxn>
                  <a:cxn ang="0">
                    <a:pos x="254" y="134"/>
                  </a:cxn>
                  <a:cxn ang="0">
                    <a:pos x="243" y="100"/>
                  </a:cxn>
                  <a:cxn ang="0">
                    <a:pos x="211" y="0"/>
                  </a:cxn>
                  <a:cxn ang="0">
                    <a:pos x="193" y="12"/>
                  </a:cxn>
                  <a:cxn ang="0">
                    <a:pos x="170" y="14"/>
                  </a:cxn>
                  <a:cxn ang="0">
                    <a:pos x="127" y="18"/>
                  </a:cxn>
                  <a:cxn ang="0">
                    <a:pos x="111" y="25"/>
                  </a:cxn>
                  <a:cxn ang="0">
                    <a:pos x="68" y="39"/>
                  </a:cxn>
                  <a:cxn ang="0">
                    <a:pos x="46" y="55"/>
                  </a:cxn>
                  <a:cxn ang="0">
                    <a:pos x="21" y="59"/>
                  </a:cxn>
                  <a:cxn ang="0">
                    <a:pos x="0" y="62"/>
                  </a:cxn>
                </a:cxnLst>
                <a:rect l="0" t="0" r="r" b="b"/>
                <a:pathLst>
                  <a:path w="261" h="352">
                    <a:moveTo>
                      <a:pt x="0" y="62"/>
                    </a:moveTo>
                    <a:lnTo>
                      <a:pt x="30" y="114"/>
                    </a:lnTo>
                    <a:lnTo>
                      <a:pt x="68" y="184"/>
                    </a:lnTo>
                    <a:lnTo>
                      <a:pt x="107" y="245"/>
                    </a:lnTo>
                    <a:lnTo>
                      <a:pt x="154" y="302"/>
                    </a:lnTo>
                    <a:lnTo>
                      <a:pt x="200" y="345"/>
                    </a:lnTo>
                    <a:lnTo>
                      <a:pt x="213" y="352"/>
                    </a:lnTo>
                    <a:lnTo>
                      <a:pt x="232" y="352"/>
                    </a:lnTo>
                    <a:lnTo>
                      <a:pt x="247" y="340"/>
                    </a:lnTo>
                    <a:lnTo>
                      <a:pt x="256" y="325"/>
                    </a:lnTo>
                    <a:lnTo>
                      <a:pt x="256" y="306"/>
                    </a:lnTo>
                    <a:lnTo>
                      <a:pt x="261" y="184"/>
                    </a:lnTo>
                    <a:lnTo>
                      <a:pt x="256" y="154"/>
                    </a:lnTo>
                    <a:lnTo>
                      <a:pt x="254" y="134"/>
                    </a:lnTo>
                    <a:lnTo>
                      <a:pt x="243" y="100"/>
                    </a:lnTo>
                    <a:lnTo>
                      <a:pt x="211" y="0"/>
                    </a:lnTo>
                    <a:lnTo>
                      <a:pt x="193" y="12"/>
                    </a:lnTo>
                    <a:lnTo>
                      <a:pt x="170" y="14"/>
                    </a:lnTo>
                    <a:lnTo>
                      <a:pt x="127" y="18"/>
                    </a:lnTo>
                    <a:lnTo>
                      <a:pt x="111" y="25"/>
                    </a:lnTo>
                    <a:lnTo>
                      <a:pt x="68" y="39"/>
                    </a:lnTo>
                    <a:lnTo>
                      <a:pt x="46" y="55"/>
                    </a:lnTo>
                    <a:lnTo>
                      <a:pt x="21" y="59"/>
                    </a:lnTo>
                    <a:lnTo>
                      <a:pt x="0" y="62"/>
                    </a:lnTo>
                    <a:close/>
                  </a:path>
                </a:pathLst>
              </a:custGeom>
              <a:noFill/>
              <a:ln w="19050" cap="flat" cmpd="sng">
                <a:solidFill>
                  <a:schemeClr val="tx1"/>
                </a:solidFill>
                <a:prstDash val="solid"/>
                <a:round/>
                <a:headEnd/>
                <a:tailEnd/>
              </a:ln>
            </p:spPr>
            <p:txBody>
              <a:bodyPr/>
              <a:lstStyle/>
              <a:p>
                <a:endParaRPr lang="el-GR"/>
              </a:p>
            </p:txBody>
          </p:sp>
        </p:grpSp>
        <p:grpSp>
          <p:nvGrpSpPr>
            <p:cNvPr id="67" name="Group 25"/>
            <p:cNvGrpSpPr>
              <a:grpSpLocks/>
            </p:cNvGrpSpPr>
            <p:nvPr/>
          </p:nvGrpSpPr>
          <p:grpSpPr bwMode="auto">
            <a:xfrm rot="20700000" flipH="1">
              <a:off x="2347324" y="2437699"/>
              <a:ext cx="1057720" cy="1636163"/>
              <a:chOff x="3205" y="2699"/>
              <a:chExt cx="320" cy="495"/>
            </a:xfrm>
          </p:grpSpPr>
          <p:sp>
            <p:nvSpPr>
              <p:cNvPr id="68" name="Freeform 26"/>
              <p:cNvSpPr>
                <a:spLocks/>
              </p:cNvSpPr>
              <p:nvPr/>
            </p:nvSpPr>
            <p:spPr bwMode="auto">
              <a:xfrm rot="-218416">
                <a:off x="3205" y="2699"/>
                <a:ext cx="256" cy="209"/>
              </a:xfrm>
              <a:custGeom>
                <a:avLst/>
                <a:gdLst/>
                <a:ahLst/>
                <a:cxnLst>
                  <a:cxn ang="0">
                    <a:pos x="256" y="147"/>
                  </a:cxn>
                  <a:cxn ang="0">
                    <a:pos x="256" y="118"/>
                  </a:cxn>
                  <a:cxn ang="0">
                    <a:pos x="252" y="102"/>
                  </a:cxn>
                  <a:cxn ang="0">
                    <a:pos x="224" y="59"/>
                  </a:cxn>
                  <a:cxn ang="0">
                    <a:pos x="190" y="29"/>
                  </a:cxn>
                  <a:cxn ang="0">
                    <a:pos x="170" y="11"/>
                  </a:cxn>
                  <a:cxn ang="0">
                    <a:pos x="147" y="4"/>
                  </a:cxn>
                  <a:cxn ang="0">
                    <a:pos x="136" y="0"/>
                  </a:cxn>
                  <a:cxn ang="0">
                    <a:pos x="125" y="2"/>
                  </a:cxn>
                  <a:cxn ang="0">
                    <a:pos x="102" y="13"/>
                  </a:cxn>
                  <a:cxn ang="0">
                    <a:pos x="100" y="25"/>
                  </a:cxn>
                  <a:cxn ang="0">
                    <a:pos x="79" y="34"/>
                  </a:cxn>
                  <a:cxn ang="0">
                    <a:pos x="66" y="47"/>
                  </a:cxn>
                  <a:cxn ang="0">
                    <a:pos x="43" y="38"/>
                  </a:cxn>
                  <a:cxn ang="0">
                    <a:pos x="29" y="36"/>
                  </a:cxn>
                  <a:cxn ang="0">
                    <a:pos x="13" y="36"/>
                  </a:cxn>
                  <a:cxn ang="0">
                    <a:pos x="4" y="45"/>
                  </a:cxn>
                  <a:cxn ang="0">
                    <a:pos x="0" y="88"/>
                  </a:cxn>
                  <a:cxn ang="0">
                    <a:pos x="0" y="131"/>
                  </a:cxn>
                  <a:cxn ang="0">
                    <a:pos x="7" y="154"/>
                  </a:cxn>
                  <a:cxn ang="0">
                    <a:pos x="45" y="209"/>
                  </a:cxn>
                  <a:cxn ang="0">
                    <a:pos x="66" y="206"/>
                  </a:cxn>
                  <a:cxn ang="0">
                    <a:pos x="91" y="202"/>
                  </a:cxn>
                  <a:cxn ang="0">
                    <a:pos x="113" y="186"/>
                  </a:cxn>
                  <a:cxn ang="0">
                    <a:pos x="156" y="172"/>
                  </a:cxn>
                  <a:cxn ang="0">
                    <a:pos x="172" y="165"/>
                  </a:cxn>
                  <a:cxn ang="0">
                    <a:pos x="215" y="161"/>
                  </a:cxn>
                  <a:cxn ang="0">
                    <a:pos x="238" y="159"/>
                  </a:cxn>
                  <a:cxn ang="0">
                    <a:pos x="256" y="147"/>
                  </a:cxn>
                </a:cxnLst>
                <a:rect l="0" t="0" r="r" b="b"/>
                <a:pathLst>
                  <a:path w="256" h="209">
                    <a:moveTo>
                      <a:pt x="256" y="147"/>
                    </a:moveTo>
                    <a:lnTo>
                      <a:pt x="256" y="118"/>
                    </a:lnTo>
                    <a:lnTo>
                      <a:pt x="252" y="102"/>
                    </a:lnTo>
                    <a:lnTo>
                      <a:pt x="224" y="59"/>
                    </a:lnTo>
                    <a:lnTo>
                      <a:pt x="190" y="29"/>
                    </a:lnTo>
                    <a:lnTo>
                      <a:pt x="170" y="11"/>
                    </a:lnTo>
                    <a:lnTo>
                      <a:pt x="147" y="4"/>
                    </a:lnTo>
                    <a:lnTo>
                      <a:pt x="136" y="0"/>
                    </a:lnTo>
                    <a:lnTo>
                      <a:pt x="125" y="2"/>
                    </a:lnTo>
                    <a:lnTo>
                      <a:pt x="102" y="13"/>
                    </a:lnTo>
                    <a:lnTo>
                      <a:pt x="100" y="25"/>
                    </a:lnTo>
                    <a:lnTo>
                      <a:pt x="79" y="34"/>
                    </a:lnTo>
                    <a:lnTo>
                      <a:pt x="66" y="47"/>
                    </a:lnTo>
                    <a:lnTo>
                      <a:pt x="43" y="38"/>
                    </a:lnTo>
                    <a:lnTo>
                      <a:pt x="29" y="36"/>
                    </a:lnTo>
                    <a:lnTo>
                      <a:pt x="13" y="36"/>
                    </a:lnTo>
                    <a:lnTo>
                      <a:pt x="4" y="45"/>
                    </a:lnTo>
                    <a:lnTo>
                      <a:pt x="0" y="88"/>
                    </a:lnTo>
                    <a:lnTo>
                      <a:pt x="0" y="131"/>
                    </a:lnTo>
                    <a:lnTo>
                      <a:pt x="7" y="154"/>
                    </a:lnTo>
                    <a:lnTo>
                      <a:pt x="45" y="209"/>
                    </a:lnTo>
                    <a:lnTo>
                      <a:pt x="66" y="206"/>
                    </a:lnTo>
                    <a:lnTo>
                      <a:pt x="91" y="202"/>
                    </a:lnTo>
                    <a:lnTo>
                      <a:pt x="113" y="186"/>
                    </a:lnTo>
                    <a:lnTo>
                      <a:pt x="156" y="172"/>
                    </a:lnTo>
                    <a:lnTo>
                      <a:pt x="172" y="165"/>
                    </a:lnTo>
                    <a:lnTo>
                      <a:pt x="215" y="161"/>
                    </a:lnTo>
                    <a:lnTo>
                      <a:pt x="238" y="159"/>
                    </a:lnTo>
                    <a:lnTo>
                      <a:pt x="256" y="147"/>
                    </a:lnTo>
                    <a:close/>
                  </a:path>
                </a:pathLst>
              </a:custGeom>
              <a:noFill/>
              <a:ln w="19050" cap="flat" cmpd="sng">
                <a:solidFill>
                  <a:schemeClr val="tx1"/>
                </a:solidFill>
                <a:prstDash val="solid"/>
                <a:round/>
                <a:headEnd/>
                <a:tailEnd/>
              </a:ln>
            </p:spPr>
            <p:txBody>
              <a:bodyPr/>
              <a:lstStyle/>
              <a:p>
                <a:endParaRPr lang="el-GR"/>
              </a:p>
            </p:txBody>
          </p:sp>
          <p:sp>
            <p:nvSpPr>
              <p:cNvPr id="69" name="Freeform 27"/>
              <p:cNvSpPr>
                <a:spLocks/>
              </p:cNvSpPr>
              <p:nvPr/>
            </p:nvSpPr>
            <p:spPr bwMode="auto">
              <a:xfrm rot="-218416">
                <a:off x="3264" y="2842"/>
                <a:ext cx="261" cy="352"/>
              </a:xfrm>
              <a:custGeom>
                <a:avLst/>
                <a:gdLst/>
                <a:ahLst/>
                <a:cxnLst>
                  <a:cxn ang="0">
                    <a:pos x="0" y="62"/>
                  </a:cxn>
                  <a:cxn ang="0">
                    <a:pos x="30" y="114"/>
                  </a:cxn>
                  <a:cxn ang="0">
                    <a:pos x="68" y="184"/>
                  </a:cxn>
                  <a:cxn ang="0">
                    <a:pos x="107" y="245"/>
                  </a:cxn>
                  <a:cxn ang="0">
                    <a:pos x="154" y="302"/>
                  </a:cxn>
                  <a:cxn ang="0">
                    <a:pos x="200" y="345"/>
                  </a:cxn>
                  <a:cxn ang="0">
                    <a:pos x="213" y="352"/>
                  </a:cxn>
                  <a:cxn ang="0">
                    <a:pos x="232" y="352"/>
                  </a:cxn>
                  <a:cxn ang="0">
                    <a:pos x="247" y="340"/>
                  </a:cxn>
                  <a:cxn ang="0">
                    <a:pos x="256" y="325"/>
                  </a:cxn>
                  <a:cxn ang="0">
                    <a:pos x="256" y="306"/>
                  </a:cxn>
                  <a:cxn ang="0">
                    <a:pos x="261" y="184"/>
                  </a:cxn>
                  <a:cxn ang="0">
                    <a:pos x="256" y="154"/>
                  </a:cxn>
                  <a:cxn ang="0">
                    <a:pos x="254" y="134"/>
                  </a:cxn>
                  <a:cxn ang="0">
                    <a:pos x="243" y="100"/>
                  </a:cxn>
                  <a:cxn ang="0">
                    <a:pos x="211" y="0"/>
                  </a:cxn>
                  <a:cxn ang="0">
                    <a:pos x="193" y="12"/>
                  </a:cxn>
                  <a:cxn ang="0">
                    <a:pos x="170" y="14"/>
                  </a:cxn>
                  <a:cxn ang="0">
                    <a:pos x="127" y="18"/>
                  </a:cxn>
                  <a:cxn ang="0">
                    <a:pos x="111" y="25"/>
                  </a:cxn>
                  <a:cxn ang="0">
                    <a:pos x="68" y="39"/>
                  </a:cxn>
                  <a:cxn ang="0">
                    <a:pos x="46" y="55"/>
                  </a:cxn>
                  <a:cxn ang="0">
                    <a:pos x="21" y="59"/>
                  </a:cxn>
                  <a:cxn ang="0">
                    <a:pos x="0" y="62"/>
                  </a:cxn>
                </a:cxnLst>
                <a:rect l="0" t="0" r="r" b="b"/>
                <a:pathLst>
                  <a:path w="261" h="352">
                    <a:moveTo>
                      <a:pt x="0" y="62"/>
                    </a:moveTo>
                    <a:lnTo>
                      <a:pt x="30" y="114"/>
                    </a:lnTo>
                    <a:lnTo>
                      <a:pt x="68" y="184"/>
                    </a:lnTo>
                    <a:lnTo>
                      <a:pt x="107" y="245"/>
                    </a:lnTo>
                    <a:lnTo>
                      <a:pt x="154" y="302"/>
                    </a:lnTo>
                    <a:lnTo>
                      <a:pt x="200" y="345"/>
                    </a:lnTo>
                    <a:lnTo>
                      <a:pt x="213" y="352"/>
                    </a:lnTo>
                    <a:lnTo>
                      <a:pt x="232" y="352"/>
                    </a:lnTo>
                    <a:lnTo>
                      <a:pt x="247" y="340"/>
                    </a:lnTo>
                    <a:lnTo>
                      <a:pt x="256" y="325"/>
                    </a:lnTo>
                    <a:lnTo>
                      <a:pt x="256" y="306"/>
                    </a:lnTo>
                    <a:lnTo>
                      <a:pt x="261" y="184"/>
                    </a:lnTo>
                    <a:lnTo>
                      <a:pt x="256" y="154"/>
                    </a:lnTo>
                    <a:lnTo>
                      <a:pt x="254" y="134"/>
                    </a:lnTo>
                    <a:lnTo>
                      <a:pt x="243" y="100"/>
                    </a:lnTo>
                    <a:lnTo>
                      <a:pt x="211" y="0"/>
                    </a:lnTo>
                    <a:lnTo>
                      <a:pt x="193" y="12"/>
                    </a:lnTo>
                    <a:lnTo>
                      <a:pt x="170" y="14"/>
                    </a:lnTo>
                    <a:lnTo>
                      <a:pt x="127" y="18"/>
                    </a:lnTo>
                    <a:lnTo>
                      <a:pt x="111" y="25"/>
                    </a:lnTo>
                    <a:lnTo>
                      <a:pt x="68" y="39"/>
                    </a:lnTo>
                    <a:lnTo>
                      <a:pt x="46" y="55"/>
                    </a:lnTo>
                    <a:lnTo>
                      <a:pt x="21" y="59"/>
                    </a:lnTo>
                    <a:lnTo>
                      <a:pt x="0" y="62"/>
                    </a:lnTo>
                    <a:close/>
                  </a:path>
                </a:pathLst>
              </a:custGeom>
              <a:noFill/>
              <a:ln w="19050" cap="flat" cmpd="sng">
                <a:solidFill>
                  <a:schemeClr val="tx1"/>
                </a:solidFill>
                <a:prstDash val="solid"/>
                <a:round/>
                <a:headEnd/>
                <a:tailEnd/>
              </a:ln>
            </p:spPr>
            <p:txBody>
              <a:bodyPr/>
              <a:lstStyle/>
              <a:p>
                <a:endParaRPr lang="el-GR"/>
              </a:p>
            </p:txBody>
          </p:sp>
        </p:grpSp>
      </p:grpSp>
      <p:grpSp>
        <p:nvGrpSpPr>
          <p:cNvPr id="58" name="Group 57"/>
          <p:cNvGrpSpPr/>
          <p:nvPr/>
        </p:nvGrpSpPr>
        <p:grpSpPr>
          <a:xfrm>
            <a:off x="2472828" y="799372"/>
            <a:ext cx="4619383" cy="1917117"/>
            <a:chOff x="2982603" y="269862"/>
            <a:chExt cx="3090752" cy="1282711"/>
          </a:xfrm>
        </p:grpSpPr>
        <p:grpSp>
          <p:nvGrpSpPr>
            <p:cNvPr id="24" name="Group 23"/>
            <p:cNvGrpSpPr/>
            <p:nvPr/>
          </p:nvGrpSpPr>
          <p:grpSpPr>
            <a:xfrm rot="20672519">
              <a:off x="2982603" y="303648"/>
              <a:ext cx="758568" cy="1107998"/>
              <a:chOff x="2478613" y="1403058"/>
              <a:chExt cx="841284" cy="1228816"/>
            </a:xfrm>
          </p:grpSpPr>
          <p:sp>
            <p:nvSpPr>
              <p:cNvPr id="8"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chemeClr val="tx1"/>
                </a:solidFill>
                <a:prstDash val="solid"/>
                <a:round/>
                <a:headEnd/>
                <a:tailEnd/>
              </a:ln>
            </p:spPr>
            <p:txBody>
              <a:bodyPr/>
              <a:lstStyle/>
              <a:p>
                <a:endParaRPr lang="el-GR"/>
              </a:p>
            </p:txBody>
          </p:sp>
          <p:sp>
            <p:nvSpPr>
              <p:cNvPr id="9"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chemeClr val="tx1"/>
                </a:solidFill>
                <a:prstDash val="solid"/>
                <a:round/>
                <a:headEnd/>
                <a:tailEnd/>
              </a:ln>
            </p:spPr>
            <p:txBody>
              <a:bodyPr/>
              <a:lstStyle/>
              <a:p>
                <a:endParaRPr lang="el-GR"/>
              </a:p>
            </p:txBody>
          </p:sp>
        </p:grpSp>
        <p:grpSp>
          <p:nvGrpSpPr>
            <p:cNvPr id="26" name="Group 25"/>
            <p:cNvGrpSpPr/>
            <p:nvPr/>
          </p:nvGrpSpPr>
          <p:grpSpPr>
            <a:xfrm>
              <a:off x="4057402" y="269862"/>
              <a:ext cx="998317" cy="1282711"/>
              <a:chOff x="3826614" y="1452113"/>
              <a:chExt cx="1107176" cy="1422580"/>
            </a:xfrm>
            <a:solidFill>
              <a:schemeClr val="bg1"/>
            </a:solidFill>
          </p:grpSpPr>
          <p:grpSp>
            <p:nvGrpSpPr>
              <p:cNvPr id="2" name="Group 7"/>
              <p:cNvGrpSpPr>
                <a:grpSpLocks/>
              </p:cNvGrpSpPr>
              <p:nvPr/>
            </p:nvGrpSpPr>
            <p:grpSpPr bwMode="auto">
              <a:xfrm rot="21507896">
                <a:off x="3826614" y="1452113"/>
                <a:ext cx="500356" cy="1412770"/>
                <a:chOff x="2594" y="2244"/>
                <a:chExt cx="204" cy="576"/>
              </a:xfrm>
              <a:grpFill/>
            </p:grpSpPr>
            <p:sp>
              <p:nvSpPr>
                <p:cNvPr id="3" name="Freeform 8"/>
                <p:cNvSpPr>
                  <a:spLocks/>
                </p:cNvSpPr>
                <p:nvPr/>
              </p:nvSpPr>
              <p:spPr bwMode="auto">
                <a:xfrm>
                  <a:off x="2594" y="2559"/>
                  <a:ext cx="204" cy="261"/>
                </a:xfrm>
                <a:custGeom>
                  <a:avLst/>
                  <a:gdLst/>
                  <a:ahLst/>
                  <a:cxnLst>
                    <a:cxn ang="0">
                      <a:pos x="193" y="78"/>
                    </a:cxn>
                    <a:cxn ang="0">
                      <a:pos x="197" y="130"/>
                    </a:cxn>
                    <a:cxn ang="0">
                      <a:pos x="202" y="180"/>
                    </a:cxn>
                    <a:cxn ang="0">
                      <a:pos x="204" y="198"/>
                    </a:cxn>
                    <a:cxn ang="0">
                      <a:pos x="197" y="241"/>
                    </a:cxn>
                    <a:cxn ang="0">
                      <a:pos x="190" y="254"/>
                    </a:cxn>
                    <a:cxn ang="0">
                      <a:pos x="179" y="261"/>
                    </a:cxn>
                    <a:cxn ang="0">
                      <a:pos x="170" y="259"/>
                    </a:cxn>
                    <a:cxn ang="0">
                      <a:pos x="131" y="254"/>
                    </a:cxn>
                    <a:cxn ang="0">
                      <a:pos x="93" y="250"/>
                    </a:cxn>
                    <a:cxn ang="0">
                      <a:pos x="43" y="245"/>
                    </a:cxn>
                    <a:cxn ang="0">
                      <a:pos x="22" y="236"/>
                    </a:cxn>
                    <a:cxn ang="0">
                      <a:pos x="13" y="232"/>
                    </a:cxn>
                    <a:cxn ang="0">
                      <a:pos x="9" y="227"/>
                    </a:cxn>
                    <a:cxn ang="0">
                      <a:pos x="2" y="218"/>
                    </a:cxn>
                    <a:cxn ang="0">
                      <a:pos x="0" y="186"/>
                    </a:cxn>
                    <a:cxn ang="0">
                      <a:pos x="0" y="157"/>
                    </a:cxn>
                    <a:cxn ang="0">
                      <a:pos x="4" y="136"/>
                    </a:cxn>
                    <a:cxn ang="0">
                      <a:pos x="22" y="66"/>
                    </a:cxn>
                    <a:cxn ang="0">
                      <a:pos x="27" y="46"/>
                    </a:cxn>
                    <a:cxn ang="0">
                      <a:pos x="36" y="28"/>
                    </a:cxn>
                    <a:cxn ang="0">
                      <a:pos x="47" y="16"/>
                    </a:cxn>
                    <a:cxn ang="0">
                      <a:pos x="63" y="7"/>
                    </a:cxn>
                    <a:cxn ang="0">
                      <a:pos x="81" y="0"/>
                    </a:cxn>
                    <a:cxn ang="0">
                      <a:pos x="104" y="0"/>
                    </a:cxn>
                    <a:cxn ang="0">
                      <a:pos x="134" y="3"/>
                    </a:cxn>
                    <a:cxn ang="0">
                      <a:pos x="163" y="16"/>
                    </a:cxn>
                    <a:cxn ang="0">
                      <a:pos x="177" y="28"/>
                    </a:cxn>
                    <a:cxn ang="0">
                      <a:pos x="188" y="46"/>
                    </a:cxn>
                    <a:cxn ang="0">
                      <a:pos x="193" y="78"/>
                    </a:cxn>
                  </a:cxnLst>
                  <a:rect l="0" t="0" r="r" b="b"/>
                  <a:pathLst>
                    <a:path w="204" h="261">
                      <a:moveTo>
                        <a:pt x="193" y="78"/>
                      </a:moveTo>
                      <a:lnTo>
                        <a:pt x="197" y="130"/>
                      </a:lnTo>
                      <a:lnTo>
                        <a:pt x="202" y="180"/>
                      </a:lnTo>
                      <a:lnTo>
                        <a:pt x="204" y="198"/>
                      </a:lnTo>
                      <a:lnTo>
                        <a:pt x="197" y="241"/>
                      </a:lnTo>
                      <a:lnTo>
                        <a:pt x="190" y="254"/>
                      </a:lnTo>
                      <a:lnTo>
                        <a:pt x="179" y="261"/>
                      </a:lnTo>
                      <a:lnTo>
                        <a:pt x="170" y="259"/>
                      </a:lnTo>
                      <a:lnTo>
                        <a:pt x="131" y="254"/>
                      </a:lnTo>
                      <a:lnTo>
                        <a:pt x="93" y="250"/>
                      </a:lnTo>
                      <a:lnTo>
                        <a:pt x="43" y="245"/>
                      </a:lnTo>
                      <a:lnTo>
                        <a:pt x="22" y="236"/>
                      </a:lnTo>
                      <a:lnTo>
                        <a:pt x="13" y="232"/>
                      </a:lnTo>
                      <a:lnTo>
                        <a:pt x="9" y="227"/>
                      </a:lnTo>
                      <a:lnTo>
                        <a:pt x="2" y="218"/>
                      </a:lnTo>
                      <a:lnTo>
                        <a:pt x="0" y="186"/>
                      </a:lnTo>
                      <a:lnTo>
                        <a:pt x="0" y="157"/>
                      </a:lnTo>
                      <a:lnTo>
                        <a:pt x="4" y="136"/>
                      </a:lnTo>
                      <a:lnTo>
                        <a:pt x="22" y="66"/>
                      </a:lnTo>
                      <a:lnTo>
                        <a:pt x="27" y="46"/>
                      </a:lnTo>
                      <a:lnTo>
                        <a:pt x="36" y="28"/>
                      </a:lnTo>
                      <a:lnTo>
                        <a:pt x="47" y="16"/>
                      </a:lnTo>
                      <a:lnTo>
                        <a:pt x="63" y="7"/>
                      </a:lnTo>
                      <a:lnTo>
                        <a:pt x="81" y="0"/>
                      </a:lnTo>
                      <a:lnTo>
                        <a:pt x="104" y="0"/>
                      </a:lnTo>
                      <a:lnTo>
                        <a:pt x="134" y="3"/>
                      </a:lnTo>
                      <a:lnTo>
                        <a:pt x="163" y="16"/>
                      </a:lnTo>
                      <a:lnTo>
                        <a:pt x="177" y="28"/>
                      </a:lnTo>
                      <a:lnTo>
                        <a:pt x="188" y="46"/>
                      </a:lnTo>
                      <a:lnTo>
                        <a:pt x="193" y="78"/>
                      </a:lnTo>
                      <a:close/>
                    </a:path>
                  </a:pathLst>
                </a:custGeom>
                <a:grpFill/>
                <a:ln w="19050" cmpd="sng">
                  <a:solidFill>
                    <a:schemeClr val="tx1"/>
                  </a:solidFill>
                  <a:prstDash val="solid"/>
                  <a:round/>
                  <a:headEnd/>
                  <a:tailEnd/>
                </a:ln>
              </p:spPr>
              <p:txBody>
                <a:bodyPr/>
                <a:lstStyle/>
                <a:p>
                  <a:endParaRPr lang="el-GR"/>
                </a:p>
              </p:txBody>
            </p:sp>
            <p:sp>
              <p:nvSpPr>
                <p:cNvPr id="4" name="Freeform 9"/>
                <p:cNvSpPr>
                  <a:spLocks/>
                </p:cNvSpPr>
                <p:nvPr/>
              </p:nvSpPr>
              <p:spPr bwMode="auto">
                <a:xfrm>
                  <a:off x="2621" y="2244"/>
                  <a:ext cx="170" cy="393"/>
                </a:xfrm>
                <a:custGeom>
                  <a:avLst/>
                  <a:gdLst/>
                  <a:ahLst/>
                  <a:cxnLst>
                    <a:cxn ang="0">
                      <a:pos x="0" y="361"/>
                    </a:cxn>
                    <a:cxn ang="0">
                      <a:pos x="7" y="309"/>
                    </a:cxn>
                    <a:cxn ang="0">
                      <a:pos x="7" y="259"/>
                    </a:cxn>
                    <a:cxn ang="0">
                      <a:pos x="7" y="238"/>
                    </a:cxn>
                    <a:cxn ang="0">
                      <a:pos x="18" y="184"/>
                    </a:cxn>
                    <a:cxn ang="0">
                      <a:pos x="41" y="91"/>
                    </a:cxn>
                    <a:cxn ang="0">
                      <a:pos x="59" y="43"/>
                    </a:cxn>
                    <a:cxn ang="0">
                      <a:pos x="73" y="18"/>
                    </a:cxn>
                    <a:cxn ang="0">
                      <a:pos x="84" y="7"/>
                    </a:cxn>
                    <a:cxn ang="0">
                      <a:pos x="100" y="0"/>
                    </a:cxn>
                    <a:cxn ang="0">
                      <a:pos x="111" y="9"/>
                    </a:cxn>
                    <a:cxn ang="0">
                      <a:pos x="127" y="46"/>
                    </a:cxn>
                    <a:cxn ang="0">
                      <a:pos x="138" y="98"/>
                    </a:cxn>
                    <a:cxn ang="0">
                      <a:pos x="159" y="197"/>
                    </a:cxn>
                    <a:cxn ang="0">
                      <a:pos x="166" y="252"/>
                    </a:cxn>
                    <a:cxn ang="0">
                      <a:pos x="168" y="272"/>
                    </a:cxn>
                    <a:cxn ang="0">
                      <a:pos x="170" y="320"/>
                    </a:cxn>
                    <a:cxn ang="0">
                      <a:pos x="166" y="393"/>
                    </a:cxn>
                    <a:cxn ang="0">
                      <a:pos x="161" y="361"/>
                    </a:cxn>
                    <a:cxn ang="0">
                      <a:pos x="150" y="343"/>
                    </a:cxn>
                    <a:cxn ang="0">
                      <a:pos x="136" y="331"/>
                    </a:cxn>
                    <a:cxn ang="0">
                      <a:pos x="107" y="318"/>
                    </a:cxn>
                    <a:cxn ang="0">
                      <a:pos x="77" y="315"/>
                    </a:cxn>
                    <a:cxn ang="0">
                      <a:pos x="54" y="315"/>
                    </a:cxn>
                    <a:cxn ang="0">
                      <a:pos x="36" y="322"/>
                    </a:cxn>
                    <a:cxn ang="0">
                      <a:pos x="20" y="331"/>
                    </a:cxn>
                    <a:cxn ang="0">
                      <a:pos x="9" y="343"/>
                    </a:cxn>
                    <a:cxn ang="0">
                      <a:pos x="0" y="361"/>
                    </a:cxn>
                  </a:cxnLst>
                  <a:rect l="0" t="0" r="r" b="b"/>
                  <a:pathLst>
                    <a:path w="170" h="393">
                      <a:moveTo>
                        <a:pt x="0" y="361"/>
                      </a:moveTo>
                      <a:lnTo>
                        <a:pt x="7" y="309"/>
                      </a:lnTo>
                      <a:lnTo>
                        <a:pt x="7" y="259"/>
                      </a:lnTo>
                      <a:lnTo>
                        <a:pt x="7" y="238"/>
                      </a:lnTo>
                      <a:lnTo>
                        <a:pt x="18" y="184"/>
                      </a:lnTo>
                      <a:lnTo>
                        <a:pt x="41" y="91"/>
                      </a:lnTo>
                      <a:lnTo>
                        <a:pt x="59" y="43"/>
                      </a:lnTo>
                      <a:lnTo>
                        <a:pt x="73" y="18"/>
                      </a:lnTo>
                      <a:lnTo>
                        <a:pt x="84" y="7"/>
                      </a:lnTo>
                      <a:lnTo>
                        <a:pt x="100" y="0"/>
                      </a:lnTo>
                      <a:lnTo>
                        <a:pt x="111" y="9"/>
                      </a:lnTo>
                      <a:lnTo>
                        <a:pt x="127" y="46"/>
                      </a:lnTo>
                      <a:lnTo>
                        <a:pt x="138" y="98"/>
                      </a:lnTo>
                      <a:lnTo>
                        <a:pt x="159" y="197"/>
                      </a:lnTo>
                      <a:lnTo>
                        <a:pt x="166" y="252"/>
                      </a:lnTo>
                      <a:lnTo>
                        <a:pt x="168" y="272"/>
                      </a:lnTo>
                      <a:lnTo>
                        <a:pt x="170" y="320"/>
                      </a:lnTo>
                      <a:lnTo>
                        <a:pt x="166" y="393"/>
                      </a:lnTo>
                      <a:lnTo>
                        <a:pt x="161" y="361"/>
                      </a:lnTo>
                      <a:lnTo>
                        <a:pt x="150" y="343"/>
                      </a:lnTo>
                      <a:lnTo>
                        <a:pt x="136" y="331"/>
                      </a:lnTo>
                      <a:lnTo>
                        <a:pt x="107" y="318"/>
                      </a:lnTo>
                      <a:lnTo>
                        <a:pt x="77" y="315"/>
                      </a:lnTo>
                      <a:lnTo>
                        <a:pt x="54" y="315"/>
                      </a:lnTo>
                      <a:lnTo>
                        <a:pt x="36" y="322"/>
                      </a:lnTo>
                      <a:lnTo>
                        <a:pt x="20" y="331"/>
                      </a:lnTo>
                      <a:lnTo>
                        <a:pt x="9" y="343"/>
                      </a:lnTo>
                      <a:lnTo>
                        <a:pt x="0" y="361"/>
                      </a:lnTo>
                      <a:close/>
                    </a:path>
                  </a:pathLst>
                </a:custGeom>
                <a:grpFill/>
                <a:ln w="19050" cmpd="sng">
                  <a:solidFill>
                    <a:schemeClr val="tx1"/>
                  </a:solidFill>
                  <a:prstDash val="solid"/>
                  <a:round/>
                  <a:headEnd/>
                  <a:tailEnd/>
                </a:ln>
              </p:spPr>
              <p:txBody>
                <a:bodyPr/>
                <a:lstStyle/>
                <a:p>
                  <a:endParaRPr lang="el-GR"/>
                </a:p>
              </p:txBody>
            </p:sp>
          </p:grpSp>
          <p:grpSp>
            <p:nvGrpSpPr>
              <p:cNvPr id="5" name="Group 10"/>
              <p:cNvGrpSpPr>
                <a:grpSpLocks/>
              </p:cNvGrpSpPr>
              <p:nvPr/>
            </p:nvGrpSpPr>
            <p:grpSpPr bwMode="auto">
              <a:xfrm rot="452643">
                <a:off x="4406455" y="1466829"/>
                <a:ext cx="527335" cy="1407864"/>
                <a:chOff x="2823" y="2253"/>
                <a:chExt cx="215" cy="574"/>
              </a:xfrm>
              <a:grpFill/>
            </p:grpSpPr>
            <p:sp>
              <p:nvSpPr>
                <p:cNvPr id="6" name="Freeform 11"/>
                <p:cNvSpPr>
                  <a:spLocks/>
                </p:cNvSpPr>
                <p:nvPr/>
              </p:nvSpPr>
              <p:spPr bwMode="auto">
                <a:xfrm>
                  <a:off x="2836" y="2559"/>
                  <a:ext cx="202" cy="268"/>
                </a:xfrm>
                <a:custGeom>
                  <a:avLst/>
                  <a:gdLst/>
                  <a:ahLst/>
                  <a:cxnLst>
                    <a:cxn ang="0">
                      <a:pos x="0" y="87"/>
                    </a:cxn>
                    <a:cxn ang="0">
                      <a:pos x="0" y="139"/>
                    </a:cxn>
                    <a:cxn ang="0">
                      <a:pos x="0" y="189"/>
                    </a:cxn>
                    <a:cxn ang="0">
                      <a:pos x="3" y="209"/>
                    </a:cxn>
                    <a:cxn ang="0">
                      <a:pos x="12" y="250"/>
                    </a:cxn>
                    <a:cxn ang="0">
                      <a:pos x="19" y="261"/>
                    </a:cxn>
                    <a:cxn ang="0">
                      <a:pos x="30" y="268"/>
                    </a:cxn>
                    <a:cxn ang="0">
                      <a:pos x="39" y="266"/>
                    </a:cxn>
                    <a:cxn ang="0">
                      <a:pos x="78" y="257"/>
                    </a:cxn>
                    <a:cxn ang="0">
                      <a:pos x="114" y="250"/>
                    </a:cxn>
                    <a:cxn ang="0">
                      <a:pos x="164" y="239"/>
                    </a:cxn>
                    <a:cxn ang="0">
                      <a:pos x="184" y="227"/>
                    </a:cxn>
                    <a:cxn ang="0">
                      <a:pos x="193" y="223"/>
                    </a:cxn>
                    <a:cxn ang="0">
                      <a:pos x="195" y="218"/>
                    </a:cxn>
                    <a:cxn ang="0">
                      <a:pos x="202" y="209"/>
                    </a:cxn>
                    <a:cxn ang="0">
                      <a:pos x="202" y="175"/>
                    </a:cxn>
                    <a:cxn ang="0">
                      <a:pos x="198" y="148"/>
                    </a:cxn>
                    <a:cxn ang="0">
                      <a:pos x="193" y="127"/>
                    </a:cxn>
                    <a:cxn ang="0">
                      <a:pos x="168" y="62"/>
                    </a:cxn>
                    <a:cxn ang="0">
                      <a:pos x="161" y="41"/>
                    </a:cxn>
                    <a:cxn ang="0">
                      <a:pos x="150" y="25"/>
                    </a:cxn>
                    <a:cxn ang="0">
                      <a:pos x="139" y="14"/>
                    </a:cxn>
                    <a:cxn ang="0">
                      <a:pos x="123" y="7"/>
                    </a:cxn>
                    <a:cxn ang="0">
                      <a:pos x="102" y="0"/>
                    </a:cxn>
                    <a:cxn ang="0">
                      <a:pos x="80" y="3"/>
                    </a:cxn>
                    <a:cxn ang="0">
                      <a:pos x="50" y="9"/>
                    </a:cxn>
                    <a:cxn ang="0">
                      <a:pos x="25" y="25"/>
                    </a:cxn>
                    <a:cxn ang="0">
                      <a:pos x="12" y="39"/>
                    </a:cxn>
                    <a:cxn ang="0">
                      <a:pos x="3" y="55"/>
                    </a:cxn>
                    <a:cxn ang="0">
                      <a:pos x="0" y="87"/>
                    </a:cxn>
                  </a:cxnLst>
                  <a:rect l="0" t="0" r="r" b="b"/>
                  <a:pathLst>
                    <a:path w="202" h="268">
                      <a:moveTo>
                        <a:pt x="0" y="87"/>
                      </a:moveTo>
                      <a:lnTo>
                        <a:pt x="0" y="139"/>
                      </a:lnTo>
                      <a:lnTo>
                        <a:pt x="0" y="189"/>
                      </a:lnTo>
                      <a:lnTo>
                        <a:pt x="3" y="209"/>
                      </a:lnTo>
                      <a:lnTo>
                        <a:pt x="12" y="250"/>
                      </a:lnTo>
                      <a:lnTo>
                        <a:pt x="19" y="261"/>
                      </a:lnTo>
                      <a:lnTo>
                        <a:pt x="30" y="268"/>
                      </a:lnTo>
                      <a:lnTo>
                        <a:pt x="39" y="266"/>
                      </a:lnTo>
                      <a:lnTo>
                        <a:pt x="78" y="257"/>
                      </a:lnTo>
                      <a:lnTo>
                        <a:pt x="114" y="250"/>
                      </a:lnTo>
                      <a:lnTo>
                        <a:pt x="164" y="239"/>
                      </a:lnTo>
                      <a:lnTo>
                        <a:pt x="184" y="227"/>
                      </a:lnTo>
                      <a:lnTo>
                        <a:pt x="193" y="223"/>
                      </a:lnTo>
                      <a:lnTo>
                        <a:pt x="195" y="218"/>
                      </a:lnTo>
                      <a:lnTo>
                        <a:pt x="202" y="209"/>
                      </a:lnTo>
                      <a:lnTo>
                        <a:pt x="202" y="175"/>
                      </a:lnTo>
                      <a:lnTo>
                        <a:pt x="198" y="148"/>
                      </a:lnTo>
                      <a:lnTo>
                        <a:pt x="193" y="127"/>
                      </a:lnTo>
                      <a:lnTo>
                        <a:pt x="168" y="62"/>
                      </a:lnTo>
                      <a:lnTo>
                        <a:pt x="161" y="41"/>
                      </a:lnTo>
                      <a:lnTo>
                        <a:pt x="150" y="25"/>
                      </a:lnTo>
                      <a:lnTo>
                        <a:pt x="139" y="14"/>
                      </a:lnTo>
                      <a:lnTo>
                        <a:pt x="123" y="7"/>
                      </a:lnTo>
                      <a:lnTo>
                        <a:pt x="102" y="0"/>
                      </a:lnTo>
                      <a:lnTo>
                        <a:pt x="80" y="3"/>
                      </a:lnTo>
                      <a:lnTo>
                        <a:pt x="50" y="9"/>
                      </a:lnTo>
                      <a:lnTo>
                        <a:pt x="25" y="25"/>
                      </a:lnTo>
                      <a:lnTo>
                        <a:pt x="12" y="39"/>
                      </a:lnTo>
                      <a:lnTo>
                        <a:pt x="3" y="55"/>
                      </a:lnTo>
                      <a:lnTo>
                        <a:pt x="0" y="87"/>
                      </a:lnTo>
                      <a:close/>
                    </a:path>
                  </a:pathLst>
                </a:custGeom>
                <a:grpFill/>
                <a:ln w="19050" cmpd="sng">
                  <a:solidFill>
                    <a:schemeClr val="tx1"/>
                  </a:solidFill>
                  <a:prstDash val="solid"/>
                  <a:round/>
                  <a:headEnd/>
                  <a:tailEnd/>
                </a:ln>
              </p:spPr>
              <p:txBody>
                <a:bodyPr/>
                <a:lstStyle/>
                <a:p>
                  <a:endParaRPr lang="el-GR"/>
                </a:p>
              </p:txBody>
            </p:sp>
            <p:sp>
              <p:nvSpPr>
                <p:cNvPr id="7" name="Freeform 12"/>
                <p:cNvSpPr>
                  <a:spLocks/>
                </p:cNvSpPr>
                <p:nvPr/>
              </p:nvSpPr>
              <p:spPr bwMode="auto">
                <a:xfrm>
                  <a:off x="2823" y="2253"/>
                  <a:ext cx="174" cy="393"/>
                </a:xfrm>
                <a:custGeom>
                  <a:avLst/>
                  <a:gdLst/>
                  <a:ahLst/>
                  <a:cxnLst>
                    <a:cxn ang="0">
                      <a:pos x="174" y="347"/>
                    </a:cxn>
                    <a:cxn ang="0">
                      <a:pos x="163" y="295"/>
                    </a:cxn>
                    <a:cxn ang="0">
                      <a:pos x="159" y="247"/>
                    </a:cxn>
                    <a:cxn ang="0">
                      <a:pos x="154" y="227"/>
                    </a:cxn>
                    <a:cxn ang="0">
                      <a:pos x="138" y="175"/>
                    </a:cxn>
                    <a:cxn ang="0">
                      <a:pos x="106" y="84"/>
                    </a:cxn>
                    <a:cxn ang="0">
                      <a:pos x="86" y="41"/>
                    </a:cxn>
                    <a:cxn ang="0">
                      <a:pos x="70" y="16"/>
                    </a:cxn>
                    <a:cxn ang="0">
                      <a:pos x="57" y="7"/>
                    </a:cxn>
                    <a:cxn ang="0">
                      <a:pos x="41" y="0"/>
                    </a:cxn>
                    <a:cxn ang="0">
                      <a:pos x="32" y="12"/>
                    </a:cxn>
                    <a:cxn ang="0">
                      <a:pos x="18" y="50"/>
                    </a:cxn>
                    <a:cxn ang="0">
                      <a:pos x="13" y="102"/>
                    </a:cxn>
                    <a:cxn ang="0">
                      <a:pos x="2" y="200"/>
                    </a:cxn>
                    <a:cxn ang="0">
                      <a:pos x="0" y="254"/>
                    </a:cxn>
                    <a:cxn ang="0">
                      <a:pos x="0" y="275"/>
                    </a:cxn>
                    <a:cxn ang="0">
                      <a:pos x="2" y="322"/>
                    </a:cxn>
                    <a:cxn ang="0">
                      <a:pos x="13" y="393"/>
                    </a:cxn>
                    <a:cxn ang="0">
                      <a:pos x="16" y="361"/>
                    </a:cxn>
                    <a:cxn ang="0">
                      <a:pos x="25" y="345"/>
                    </a:cxn>
                    <a:cxn ang="0">
                      <a:pos x="38" y="331"/>
                    </a:cxn>
                    <a:cxn ang="0">
                      <a:pos x="63" y="315"/>
                    </a:cxn>
                    <a:cxn ang="0">
                      <a:pos x="93" y="309"/>
                    </a:cxn>
                    <a:cxn ang="0">
                      <a:pos x="115" y="306"/>
                    </a:cxn>
                    <a:cxn ang="0">
                      <a:pos x="136" y="313"/>
                    </a:cxn>
                    <a:cxn ang="0">
                      <a:pos x="152" y="320"/>
                    </a:cxn>
                    <a:cxn ang="0">
                      <a:pos x="163" y="331"/>
                    </a:cxn>
                    <a:cxn ang="0">
                      <a:pos x="174" y="347"/>
                    </a:cxn>
                  </a:cxnLst>
                  <a:rect l="0" t="0" r="r" b="b"/>
                  <a:pathLst>
                    <a:path w="174" h="393">
                      <a:moveTo>
                        <a:pt x="174" y="347"/>
                      </a:moveTo>
                      <a:lnTo>
                        <a:pt x="163" y="295"/>
                      </a:lnTo>
                      <a:lnTo>
                        <a:pt x="159" y="247"/>
                      </a:lnTo>
                      <a:lnTo>
                        <a:pt x="154" y="227"/>
                      </a:lnTo>
                      <a:lnTo>
                        <a:pt x="138" y="175"/>
                      </a:lnTo>
                      <a:lnTo>
                        <a:pt x="106" y="84"/>
                      </a:lnTo>
                      <a:lnTo>
                        <a:pt x="86" y="41"/>
                      </a:lnTo>
                      <a:lnTo>
                        <a:pt x="70" y="16"/>
                      </a:lnTo>
                      <a:lnTo>
                        <a:pt x="57" y="7"/>
                      </a:lnTo>
                      <a:lnTo>
                        <a:pt x="41" y="0"/>
                      </a:lnTo>
                      <a:lnTo>
                        <a:pt x="32" y="12"/>
                      </a:lnTo>
                      <a:lnTo>
                        <a:pt x="18" y="50"/>
                      </a:lnTo>
                      <a:lnTo>
                        <a:pt x="13" y="102"/>
                      </a:lnTo>
                      <a:lnTo>
                        <a:pt x="2" y="200"/>
                      </a:lnTo>
                      <a:lnTo>
                        <a:pt x="0" y="254"/>
                      </a:lnTo>
                      <a:lnTo>
                        <a:pt x="0" y="275"/>
                      </a:lnTo>
                      <a:lnTo>
                        <a:pt x="2" y="322"/>
                      </a:lnTo>
                      <a:lnTo>
                        <a:pt x="13" y="393"/>
                      </a:lnTo>
                      <a:lnTo>
                        <a:pt x="16" y="361"/>
                      </a:lnTo>
                      <a:lnTo>
                        <a:pt x="25" y="345"/>
                      </a:lnTo>
                      <a:lnTo>
                        <a:pt x="38" y="331"/>
                      </a:lnTo>
                      <a:lnTo>
                        <a:pt x="63" y="315"/>
                      </a:lnTo>
                      <a:lnTo>
                        <a:pt x="93" y="309"/>
                      </a:lnTo>
                      <a:lnTo>
                        <a:pt x="115" y="306"/>
                      </a:lnTo>
                      <a:lnTo>
                        <a:pt x="136" y="313"/>
                      </a:lnTo>
                      <a:lnTo>
                        <a:pt x="152" y="320"/>
                      </a:lnTo>
                      <a:lnTo>
                        <a:pt x="163" y="331"/>
                      </a:lnTo>
                      <a:lnTo>
                        <a:pt x="174" y="347"/>
                      </a:lnTo>
                      <a:close/>
                    </a:path>
                  </a:pathLst>
                </a:custGeom>
                <a:grpFill/>
                <a:ln w="19050" cmpd="sng">
                  <a:solidFill>
                    <a:schemeClr val="tx1"/>
                  </a:solidFill>
                  <a:prstDash val="solid"/>
                  <a:round/>
                  <a:headEnd/>
                  <a:tailEnd/>
                </a:ln>
              </p:spPr>
              <p:txBody>
                <a:bodyPr/>
                <a:lstStyle/>
                <a:p>
                  <a:endParaRPr lang="el-GR"/>
                </a:p>
              </p:txBody>
            </p:sp>
          </p:grpSp>
        </p:grpSp>
        <p:grpSp>
          <p:nvGrpSpPr>
            <p:cNvPr id="52" name="Group 51"/>
            <p:cNvGrpSpPr/>
            <p:nvPr/>
          </p:nvGrpSpPr>
          <p:grpSpPr>
            <a:xfrm rot="900000" flipH="1">
              <a:off x="5314787" y="301885"/>
              <a:ext cx="758568" cy="1107998"/>
              <a:chOff x="2478613" y="1403058"/>
              <a:chExt cx="841284" cy="1228816"/>
            </a:xfrm>
          </p:grpSpPr>
          <p:sp>
            <p:nvSpPr>
              <p:cNvPr id="53"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chemeClr val="tx1"/>
                </a:solidFill>
                <a:prstDash val="solid"/>
                <a:round/>
                <a:headEnd/>
                <a:tailEnd/>
              </a:ln>
            </p:spPr>
            <p:txBody>
              <a:bodyPr/>
              <a:lstStyle/>
              <a:p>
                <a:endParaRPr lang="el-GR"/>
              </a:p>
            </p:txBody>
          </p:sp>
          <p:sp>
            <p:nvSpPr>
              <p:cNvPr id="54"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chemeClr val="tx1"/>
                </a:solidFill>
                <a:prstDash val="solid"/>
                <a:round/>
                <a:headEnd/>
                <a:tailEnd/>
              </a:ln>
            </p:spPr>
            <p:txBody>
              <a:bodyPr/>
              <a:lstStyle/>
              <a:p>
                <a:endParaRPr lang="el-GR"/>
              </a:p>
            </p:txBody>
          </p:sp>
        </p:grpSp>
      </p:gr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3"/>
          <p:cNvGrpSpPr/>
          <p:nvPr/>
        </p:nvGrpSpPr>
        <p:grpSpPr>
          <a:xfrm>
            <a:off x="2144132" y="2437699"/>
            <a:ext cx="4879242" cy="1906429"/>
            <a:chOff x="2347324" y="2437699"/>
            <a:chExt cx="4879242" cy="1906429"/>
          </a:xfrm>
        </p:grpSpPr>
        <p:grpSp>
          <p:nvGrpSpPr>
            <p:cNvPr id="5" name="Group 17"/>
            <p:cNvGrpSpPr>
              <a:grpSpLocks/>
            </p:cNvGrpSpPr>
            <p:nvPr/>
          </p:nvGrpSpPr>
          <p:grpSpPr bwMode="auto">
            <a:xfrm rot="82786">
              <a:off x="4385342" y="2526172"/>
              <a:ext cx="803206" cy="1817956"/>
              <a:chOff x="2700" y="2725"/>
              <a:chExt cx="243" cy="550"/>
            </a:xfrm>
          </p:grpSpPr>
          <p:sp>
            <p:nvSpPr>
              <p:cNvPr id="72" name="Freeform 18"/>
              <p:cNvSpPr>
                <a:spLocks/>
              </p:cNvSpPr>
              <p:nvPr/>
            </p:nvSpPr>
            <p:spPr bwMode="auto">
              <a:xfrm rot="-218416">
                <a:off x="2700" y="2731"/>
                <a:ext cx="118" cy="220"/>
              </a:xfrm>
              <a:custGeom>
                <a:avLst/>
                <a:gdLst/>
                <a:ahLst/>
                <a:cxnLst>
                  <a:cxn ang="0">
                    <a:pos x="12" y="199"/>
                  </a:cxn>
                  <a:cxn ang="0">
                    <a:pos x="9" y="154"/>
                  </a:cxn>
                  <a:cxn ang="0">
                    <a:pos x="3" y="118"/>
                  </a:cxn>
                  <a:cxn ang="0">
                    <a:pos x="0" y="27"/>
                  </a:cxn>
                  <a:cxn ang="0">
                    <a:pos x="0" y="13"/>
                  </a:cxn>
                  <a:cxn ang="0">
                    <a:pos x="7" y="9"/>
                  </a:cxn>
                  <a:cxn ang="0">
                    <a:pos x="23" y="2"/>
                  </a:cxn>
                  <a:cxn ang="0">
                    <a:pos x="41" y="2"/>
                  </a:cxn>
                  <a:cxn ang="0">
                    <a:pos x="64" y="0"/>
                  </a:cxn>
                  <a:cxn ang="0">
                    <a:pos x="105" y="2"/>
                  </a:cxn>
                  <a:cxn ang="0">
                    <a:pos x="114" y="4"/>
                  </a:cxn>
                  <a:cxn ang="0">
                    <a:pos x="118" y="13"/>
                  </a:cxn>
                  <a:cxn ang="0">
                    <a:pos x="114" y="63"/>
                  </a:cxn>
                  <a:cxn ang="0">
                    <a:pos x="98" y="190"/>
                  </a:cxn>
                  <a:cxn ang="0">
                    <a:pos x="84" y="206"/>
                  </a:cxn>
                  <a:cxn ang="0">
                    <a:pos x="71" y="213"/>
                  </a:cxn>
                  <a:cxn ang="0">
                    <a:pos x="52" y="220"/>
                  </a:cxn>
                  <a:cxn ang="0">
                    <a:pos x="34" y="220"/>
                  </a:cxn>
                  <a:cxn ang="0">
                    <a:pos x="23" y="213"/>
                  </a:cxn>
                  <a:cxn ang="0">
                    <a:pos x="12" y="199"/>
                  </a:cxn>
                </a:cxnLst>
                <a:rect l="0" t="0" r="r" b="b"/>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noFill/>
              <a:ln w="19050" cap="flat" cmpd="sng">
                <a:solidFill>
                  <a:schemeClr val="tx1"/>
                </a:solidFill>
                <a:prstDash val="solid"/>
                <a:round/>
                <a:headEnd/>
                <a:tailEnd/>
              </a:ln>
            </p:spPr>
            <p:txBody>
              <a:bodyPr/>
              <a:lstStyle/>
              <a:p>
                <a:endParaRPr lang="el-GR"/>
              </a:p>
            </p:txBody>
          </p:sp>
          <p:sp>
            <p:nvSpPr>
              <p:cNvPr id="73" name="Freeform 19"/>
              <p:cNvSpPr>
                <a:spLocks/>
              </p:cNvSpPr>
              <p:nvPr/>
            </p:nvSpPr>
            <p:spPr bwMode="auto">
              <a:xfrm rot="-218416">
                <a:off x="2728" y="2921"/>
                <a:ext cx="86" cy="354"/>
              </a:xfrm>
              <a:custGeom>
                <a:avLst/>
                <a:gdLst/>
                <a:ahLst/>
                <a:cxnLst>
                  <a:cxn ang="0">
                    <a:pos x="86" y="0"/>
                  </a:cxn>
                  <a:cxn ang="0">
                    <a:pos x="70" y="114"/>
                  </a:cxn>
                  <a:cxn ang="0">
                    <a:pos x="63" y="195"/>
                  </a:cxn>
                  <a:cxn ang="0">
                    <a:pos x="52" y="275"/>
                  </a:cxn>
                  <a:cxn ang="0">
                    <a:pos x="43" y="327"/>
                  </a:cxn>
                  <a:cxn ang="0">
                    <a:pos x="31" y="345"/>
                  </a:cxn>
                  <a:cxn ang="0">
                    <a:pos x="20" y="354"/>
                  </a:cxn>
                  <a:cxn ang="0">
                    <a:pos x="9" y="354"/>
                  </a:cxn>
                  <a:cxn ang="0">
                    <a:pos x="2" y="347"/>
                  </a:cxn>
                  <a:cxn ang="0">
                    <a:pos x="4" y="336"/>
                  </a:cxn>
                  <a:cxn ang="0">
                    <a:pos x="6" y="318"/>
                  </a:cxn>
                  <a:cxn ang="0">
                    <a:pos x="9" y="300"/>
                  </a:cxn>
                  <a:cxn ang="0">
                    <a:pos x="9" y="261"/>
                  </a:cxn>
                  <a:cxn ang="0">
                    <a:pos x="2" y="198"/>
                  </a:cxn>
                  <a:cxn ang="0">
                    <a:pos x="2" y="105"/>
                  </a:cxn>
                  <a:cxn ang="0">
                    <a:pos x="0" y="9"/>
                  </a:cxn>
                  <a:cxn ang="0">
                    <a:pos x="11" y="23"/>
                  </a:cxn>
                  <a:cxn ang="0">
                    <a:pos x="22" y="30"/>
                  </a:cxn>
                  <a:cxn ang="0">
                    <a:pos x="40" y="30"/>
                  </a:cxn>
                  <a:cxn ang="0">
                    <a:pos x="59" y="23"/>
                  </a:cxn>
                  <a:cxn ang="0">
                    <a:pos x="72" y="16"/>
                  </a:cxn>
                  <a:cxn ang="0">
                    <a:pos x="86" y="0"/>
                  </a:cxn>
                </a:cxnLst>
                <a:rect l="0" t="0" r="r" b="b"/>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noFill/>
              <a:ln w="19050" cap="flat" cmpd="sng">
                <a:solidFill>
                  <a:schemeClr val="tx1"/>
                </a:solidFill>
                <a:prstDash val="solid"/>
                <a:round/>
                <a:headEnd/>
                <a:tailEnd/>
              </a:ln>
            </p:spPr>
            <p:txBody>
              <a:bodyPr/>
              <a:lstStyle/>
              <a:p>
                <a:endParaRPr lang="el-GR"/>
              </a:p>
            </p:txBody>
          </p:sp>
          <p:sp>
            <p:nvSpPr>
              <p:cNvPr id="74" name="Freeform 20"/>
              <p:cNvSpPr>
                <a:spLocks/>
              </p:cNvSpPr>
              <p:nvPr/>
            </p:nvSpPr>
            <p:spPr bwMode="auto">
              <a:xfrm rot="-218416">
                <a:off x="2825" y="2725"/>
                <a:ext cx="118" cy="218"/>
              </a:xfrm>
              <a:custGeom>
                <a:avLst/>
                <a:gdLst/>
                <a:ahLst/>
                <a:cxnLst>
                  <a:cxn ang="0">
                    <a:pos x="95" y="200"/>
                  </a:cxn>
                  <a:cxn ang="0">
                    <a:pos x="100" y="154"/>
                  </a:cxn>
                  <a:cxn ang="0">
                    <a:pos x="109" y="120"/>
                  </a:cxn>
                  <a:cxn ang="0">
                    <a:pos x="118" y="32"/>
                  </a:cxn>
                  <a:cxn ang="0">
                    <a:pos x="118" y="18"/>
                  </a:cxn>
                  <a:cxn ang="0">
                    <a:pos x="111" y="14"/>
                  </a:cxn>
                  <a:cxn ang="0">
                    <a:pos x="95" y="5"/>
                  </a:cxn>
                  <a:cxn ang="0">
                    <a:pos x="79" y="5"/>
                  </a:cxn>
                  <a:cxn ang="0">
                    <a:pos x="54" y="0"/>
                  </a:cxn>
                  <a:cxn ang="0">
                    <a:pos x="16" y="0"/>
                  </a:cxn>
                  <a:cxn ang="0">
                    <a:pos x="5" y="2"/>
                  </a:cxn>
                  <a:cxn ang="0">
                    <a:pos x="0" y="9"/>
                  </a:cxn>
                  <a:cxn ang="0">
                    <a:pos x="2" y="61"/>
                  </a:cxn>
                  <a:cxn ang="0">
                    <a:pos x="11" y="186"/>
                  </a:cxn>
                  <a:cxn ang="0">
                    <a:pos x="23" y="202"/>
                  </a:cxn>
                  <a:cxn ang="0">
                    <a:pos x="39" y="211"/>
                  </a:cxn>
                  <a:cxn ang="0">
                    <a:pos x="54" y="216"/>
                  </a:cxn>
                  <a:cxn ang="0">
                    <a:pos x="73" y="218"/>
                  </a:cxn>
                  <a:cxn ang="0">
                    <a:pos x="84" y="213"/>
                  </a:cxn>
                  <a:cxn ang="0">
                    <a:pos x="95" y="200"/>
                  </a:cxn>
                </a:cxnLst>
                <a:rect l="0" t="0" r="r" b="b"/>
                <a:pathLst>
                  <a:path w="118" h="218">
                    <a:moveTo>
                      <a:pt x="95" y="200"/>
                    </a:moveTo>
                    <a:lnTo>
                      <a:pt x="100" y="154"/>
                    </a:lnTo>
                    <a:lnTo>
                      <a:pt x="109" y="120"/>
                    </a:lnTo>
                    <a:lnTo>
                      <a:pt x="118" y="32"/>
                    </a:lnTo>
                    <a:lnTo>
                      <a:pt x="118" y="18"/>
                    </a:lnTo>
                    <a:lnTo>
                      <a:pt x="111" y="14"/>
                    </a:lnTo>
                    <a:lnTo>
                      <a:pt x="95" y="5"/>
                    </a:lnTo>
                    <a:lnTo>
                      <a:pt x="79" y="5"/>
                    </a:lnTo>
                    <a:lnTo>
                      <a:pt x="54" y="0"/>
                    </a:lnTo>
                    <a:lnTo>
                      <a:pt x="16" y="0"/>
                    </a:lnTo>
                    <a:lnTo>
                      <a:pt x="5" y="2"/>
                    </a:lnTo>
                    <a:lnTo>
                      <a:pt x="0" y="9"/>
                    </a:lnTo>
                    <a:lnTo>
                      <a:pt x="2" y="61"/>
                    </a:lnTo>
                    <a:lnTo>
                      <a:pt x="11" y="186"/>
                    </a:lnTo>
                    <a:lnTo>
                      <a:pt x="23" y="202"/>
                    </a:lnTo>
                    <a:lnTo>
                      <a:pt x="39" y="211"/>
                    </a:lnTo>
                    <a:lnTo>
                      <a:pt x="54" y="216"/>
                    </a:lnTo>
                    <a:lnTo>
                      <a:pt x="73" y="218"/>
                    </a:lnTo>
                    <a:lnTo>
                      <a:pt x="84" y="213"/>
                    </a:lnTo>
                    <a:lnTo>
                      <a:pt x="95" y="200"/>
                    </a:lnTo>
                    <a:close/>
                  </a:path>
                </a:pathLst>
              </a:custGeom>
              <a:noFill/>
              <a:ln w="19050" cap="flat" cmpd="sng">
                <a:solidFill>
                  <a:schemeClr val="tx1"/>
                </a:solidFill>
                <a:prstDash val="solid"/>
                <a:round/>
                <a:headEnd/>
                <a:tailEnd/>
              </a:ln>
            </p:spPr>
            <p:txBody>
              <a:bodyPr/>
              <a:lstStyle/>
              <a:p>
                <a:endParaRPr lang="el-GR"/>
              </a:p>
            </p:txBody>
          </p:sp>
          <p:sp>
            <p:nvSpPr>
              <p:cNvPr id="75" name="Freeform 21"/>
              <p:cNvSpPr>
                <a:spLocks/>
              </p:cNvSpPr>
              <p:nvPr/>
            </p:nvSpPr>
            <p:spPr bwMode="auto">
              <a:xfrm rot="-218416">
                <a:off x="2852" y="2911"/>
                <a:ext cx="84" cy="354"/>
              </a:xfrm>
              <a:custGeom>
                <a:avLst/>
                <a:gdLst/>
                <a:ahLst/>
                <a:cxnLst>
                  <a:cxn ang="0">
                    <a:pos x="0" y="0"/>
                  </a:cxn>
                  <a:cxn ang="0">
                    <a:pos x="9" y="113"/>
                  </a:cxn>
                  <a:cxn ang="0">
                    <a:pos x="9" y="195"/>
                  </a:cxn>
                  <a:cxn ang="0">
                    <a:pos x="19" y="272"/>
                  </a:cxn>
                  <a:cxn ang="0">
                    <a:pos x="23" y="324"/>
                  </a:cxn>
                  <a:cxn ang="0">
                    <a:pos x="34" y="343"/>
                  </a:cxn>
                  <a:cxn ang="0">
                    <a:pos x="43" y="352"/>
                  </a:cxn>
                  <a:cxn ang="0">
                    <a:pos x="57" y="354"/>
                  </a:cxn>
                  <a:cxn ang="0">
                    <a:pos x="62" y="347"/>
                  </a:cxn>
                  <a:cxn ang="0">
                    <a:pos x="62" y="336"/>
                  </a:cxn>
                  <a:cxn ang="0">
                    <a:pos x="62" y="318"/>
                  </a:cxn>
                  <a:cxn ang="0">
                    <a:pos x="59" y="299"/>
                  </a:cxn>
                  <a:cxn ang="0">
                    <a:pos x="62" y="263"/>
                  </a:cxn>
                  <a:cxn ang="0">
                    <a:pos x="71" y="197"/>
                  </a:cxn>
                  <a:cxn ang="0">
                    <a:pos x="77" y="107"/>
                  </a:cxn>
                  <a:cxn ang="0">
                    <a:pos x="84" y="14"/>
                  </a:cxn>
                  <a:cxn ang="0">
                    <a:pos x="73" y="27"/>
                  </a:cxn>
                  <a:cxn ang="0">
                    <a:pos x="62" y="32"/>
                  </a:cxn>
                  <a:cxn ang="0">
                    <a:pos x="43" y="30"/>
                  </a:cxn>
                  <a:cxn ang="0">
                    <a:pos x="28" y="25"/>
                  </a:cxn>
                  <a:cxn ang="0">
                    <a:pos x="12" y="16"/>
                  </a:cxn>
                  <a:cxn ang="0">
                    <a:pos x="0" y="0"/>
                  </a:cxn>
                </a:cxnLst>
                <a:rect l="0" t="0" r="r" b="b"/>
                <a:pathLst>
                  <a:path w="84" h="354">
                    <a:moveTo>
                      <a:pt x="0" y="0"/>
                    </a:moveTo>
                    <a:lnTo>
                      <a:pt x="9" y="113"/>
                    </a:lnTo>
                    <a:lnTo>
                      <a:pt x="9" y="195"/>
                    </a:lnTo>
                    <a:lnTo>
                      <a:pt x="19" y="272"/>
                    </a:lnTo>
                    <a:lnTo>
                      <a:pt x="23" y="324"/>
                    </a:lnTo>
                    <a:lnTo>
                      <a:pt x="34" y="343"/>
                    </a:lnTo>
                    <a:lnTo>
                      <a:pt x="43" y="352"/>
                    </a:lnTo>
                    <a:lnTo>
                      <a:pt x="57" y="354"/>
                    </a:lnTo>
                    <a:lnTo>
                      <a:pt x="62" y="347"/>
                    </a:lnTo>
                    <a:lnTo>
                      <a:pt x="62" y="336"/>
                    </a:lnTo>
                    <a:lnTo>
                      <a:pt x="62" y="318"/>
                    </a:lnTo>
                    <a:lnTo>
                      <a:pt x="59" y="299"/>
                    </a:lnTo>
                    <a:lnTo>
                      <a:pt x="62" y="263"/>
                    </a:lnTo>
                    <a:lnTo>
                      <a:pt x="71" y="197"/>
                    </a:lnTo>
                    <a:lnTo>
                      <a:pt x="77" y="107"/>
                    </a:lnTo>
                    <a:lnTo>
                      <a:pt x="84" y="14"/>
                    </a:lnTo>
                    <a:lnTo>
                      <a:pt x="73" y="27"/>
                    </a:lnTo>
                    <a:lnTo>
                      <a:pt x="62" y="32"/>
                    </a:lnTo>
                    <a:lnTo>
                      <a:pt x="43" y="30"/>
                    </a:lnTo>
                    <a:lnTo>
                      <a:pt x="28" y="25"/>
                    </a:lnTo>
                    <a:lnTo>
                      <a:pt x="12" y="16"/>
                    </a:lnTo>
                    <a:lnTo>
                      <a:pt x="0" y="0"/>
                    </a:lnTo>
                    <a:close/>
                  </a:path>
                </a:pathLst>
              </a:custGeom>
              <a:noFill/>
              <a:ln w="19050" cap="flat" cmpd="sng">
                <a:solidFill>
                  <a:schemeClr val="tx1"/>
                </a:solidFill>
                <a:prstDash val="solid"/>
                <a:round/>
                <a:headEnd/>
                <a:tailEnd/>
              </a:ln>
            </p:spPr>
            <p:txBody>
              <a:bodyPr/>
              <a:lstStyle/>
              <a:p>
                <a:endParaRPr lang="el-GR"/>
              </a:p>
            </p:txBody>
          </p:sp>
        </p:grpSp>
        <p:grpSp>
          <p:nvGrpSpPr>
            <p:cNvPr id="10" name="Group 22"/>
            <p:cNvGrpSpPr>
              <a:grpSpLocks/>
            </p:cNvGrpSpPr>
            <p:nvPr/>
          </p:nvGrpSpPr>
          <p:grpSpPr bwMode="auto">
            <a:xfrm rot="900000">
              <a:off x="6168846" y="2437699"/>
              <a:ext cx="1057720" cy="1636160"/>
              <a:chOff x="3205" y="2699"/>
              <a:chExt cx="320" cy="495"/>
            </a:xfrm>
          </p:grpSpPr>
          <p:sp>
            <p:nvSpPr>
              <p:cNvPr id="70" name="Freeform 23"/>
              <p:cNvSpPr>
                <a:spLocks/>
              </p:cNvSpPr>
              <p:nvPr/>
            </p:nvSpPr>
            <p:spPr bwMode="auto">
              <a:xfrm rot="-218416">
                <a:off x="3205" y="2699"/>
                <a:ext cx="256" cy="209"/>
              </a:xfrm>
              <a:custGeom>
                <a:avLst/>
                <a:gdLst/>
                <a:ahLst/>
                <a:cxnLst>
                  <a:cxn ang="0">
                    <a:pos x="256" y="147"/>
                  </a:cxn>
                  <a:cxn ang="0">
                    <a:pos x="256" y="118"/>
                  </a:cxn>
                  <a:cxn ang="0">
                    <a:pos x="252" y="102"/>
                  </a:cxn>
                  <a:cxn ang="0">
                    <a:pos x="224" y="59"/>
                  </a:cxn>
                  <a:cxn ang="0">
                    <a:pos x="190" y="29"/>
                  </a:cxn>
                  <a:cxn ang="0">
                    <a:pos x="170" y="11"/>
                  </a:cxn>
                  <a:cxn ang="0">
                    <a:pos x="147" y="4"/>
                  </a:cxn>
                  <a:cxn ang="0">
                    <a:pos x="136" y="0"/>
                  </a:cxn>
                  <a:cxn ang="0">
                    <a:pos x="125" y="2"/>
                  </a:cxn>
                  <a:cxn ang="0">
                    <a:pos x="102" y="13"/>
                  </a:cxn>
                  <a:cxn ang="0">
                    <a:pos x="100" y="25"/>
                  </a:cxn>
                  <a:cxn ang="0">
                    <a:pos x="79" y="34"/>
                  </a:cxn>
                  <a:cxn ang="0">
                    <a:pos x="66" y="47"/>
                  </a:cxn>
                  <a:cxn ang="0">
                    <a:pos x="43" y="38"/>
                  </a:cxn>
                  <a:cxn ang="0">
                    <a:pos x="29" y="36"/>
                  </a:cxn>
                  <a:cxn ang="0">
                    <a:pos x="13" y="36"/>
                  </a:cxn>
                  <a:cxn ang="0">
                    <a:pos x="4" y="45"/>
                  </a:cxn>
                  <a:cxn ang="0">
                    <a:pos x="0" y="88"/>
                  </a:cxn>
                  <a:cxn ang="0">
                    <a:pos x="0" y="131"/>
                  </a:cxn>
                  <a:cxn ang="0">
                    <a:pos x="7" y="154"/>
                  </a:cxn>
                  <a:cxn ang="0">
                    <a:pos x="45" y="209"/>
                  </a:cxn>
                  <a:cxn ang="0">
                    <a:pos x="66" y="206"/>
                  </a:cxn>
                  <a:cxn ang="0">
                    <a:pos x="91" y="202"/>
                  </a:cxn>
                  <a:cxn ang="0">
                    <a:pos x="113" y="186"/>
                  </a:cxn>
                  <a:cxn ang="0">
                    <a:pos x="156" y="172"/>
                  </a:cxn>
                  <a:cxn ang="0">
                    <a:pos x="172" y="165"/>
                  </a:cxn>
                  <a:cxn ang="0">
                    <a:pos x="215" y="161"/>
                  </a:cxn>
                  <a:cxn ang="0">
                    <a:pos x="238" y="159"/>
                  </a:cxn>
                  <a:cxn ang="0">
                    <a:pos x="256" y="147"/>
                  </a:cxn>
                </a:cxnLst>
                <a:rect l="0" t="0" r="r" b="b"/>
                <a:pathLst>
                  <a:path w="256" h="209">
                    <a:moveTo>
                      <a:pt x="256" y="147"/>
                    </a:moveTo>
                    <a:lnTo>
                      <a:pt x="256" y="118"/>
                    </a:lnTo>
                    <a:lnTo>
                      <a:pt x="252" y="102"/>
                    </a:lnTo>
                    <a:lnTo>
                      <a:pt x="224" y="59"/>
                    </a:lnTo>
                    <a:lnTo>
                      <a:pt x="190" y="29"/>
                    </a:lnTo>
                    <a:lnTo>
                      <a:pt x="170" y="11"/>
                    </a:lnTo>
                    <a:lnTo>
                      <a:pt x="147" y="4"/>
                    </a:lnTo>
                    <a:lnTo>
                      <a:pt x="136" y="0"/>
                    </a:lnTo>
                    <a:lnTo>
                      <a:pt x="125" y="2"/>
                    </a:lnTo>
                    <a:lnTo>
                      <a:pt x="102" y="13"/>
                    </a:lnTo>
                    <a:lnTo>
                      <a:pt x="100" y="25"/>
                    </a:lnTo>
                    <a:lnTo>
                      <a:pt x="79" y="34"/>
                    </a:lnTo>
                    <a:lnTo>
                      <a:pt x="66" y="47"/>
                    </a:lnTo>
                    <a:lnTo>
                      <a:pt x="43" y="38"/>
                    </a:lnTo>
                    <a:lnTo>
                      <a:pt x="29" y="36"/>
                    </a:lnTo>
                    <a:lnTo>
                      <a:pt x="13" y="36"/>
                    </a:lnTo>
                    <a:lnTo>
                      <a:pt x="4" y="45"/>
                    </a:lnTo>
                    <a:lnTo>
                      <a:pt x="0" y="88"/>
                    </a:lnTo>
                    <a:lnTo>
                      <a:pt x="0" y="131"/>
                    </a:lnTo>
                    <a:lnTo>
                      <a:pt x="7" y="154"/>
                    </a:lnTo>
                    <a:lnTo>
                      <a:pt x="45" y="209"/>
                    </a:lnTo>
                    <a:lnTo>
                      <a:pt x="66" y="206"/>
                    </a:lnTo>
                    <a:lnTo>
                      <a:pt x="91" y="202"/>
                    </a:lnTo>
                    <a:lnTo>
                      <a:pt x="113" y="186"/>
                    </a:lnTo>
                    <a:lnTo>
                      <a:pt x="156" y="172"/>
                    </a:lnTo>
                    <a:lnTo>
                      <a:pt x="172" y="165"/>
                    </a:lnTo>
                    <a:lnTo>
                      <a:pt x="215" y="161"/>
                    </a:lnTo>
                    <a:lnTo>
                      <a:pt x="238" y="159"/>
                    </a:lnTo>
                    <a:lnTo>
                      <a:pt x="256" y="147"/>
                    </a:lnTo>
                    <a:close/>
                  </a:path>
                </a:pathLst>
              </a:custGeom>
              <a:noFill/>
              <a:ln w="19050" cap="flat" cmpd="sng">
                <a:solidFill>
                  <a:schemeClr val="tx1"/>
                </a:solidFill>
                <a:prstDash val="solid"/>
                <a:round/>
                <a:headEnd/>
                <a:tailEnd/>
              </a:ln>
            </p:spPr>
            <p:txBody>
              <a:bodyPr/>
              <a:lstStyle/>
              <a:p>
                <a:endParaRPr lang="el-GR"/>
              </a:p>
            </p:txBody>
          </p:sp>
          <p:sp>
            <p:nvSpPr>
              <p:cNvPr id="71" name="Freeform 24"/>
              <p:cNvSpPr>
                <a:spLocks/>
              </p:cNvSpPr>
              <p:nvPr/>
            </p:nvSpPr>
            <p:spPr bwMode="auto">
              <a:xfrm rot="21381584">
                <a:off x="3264" y="2842"/>
                <a:ext cx="261" cy="352"/>
              </a:xfrm>
              <a:custGeom>
                <a:avLst/>
                <a:gdLst/>
                <a:ahLst/>
                <a:cxnLst>
                  <a:cxn ang="0">
                    <a:pos x="0" y="62"/>
                  </a:cxn>
                  <a:cxn ang="0">
                    <a:pos x="30" y="114"/>
                  </a:cxn>
                  <a:cxn ang="0">
                    <a:pos x="68" y="184"/>
                  </a:cxn>
                  <a:cxn ang="0">
                    <a:pos x="107" y="245"/>
                  </a:cxn>
                  <a:cxn ang="0">
                    <a:pos x="154" y="302"/>
                  </a:cxn>
                  <a:cxn ang="0">
                    <a:pos x="200" y="345"/>
                  </a:cxn>
                  <a:cxn ang="0">
                    <a:pos x="213" y="352"/>
                  </a:cxn>
                  <a:cxn ang="0">
                    <a:pos x="232" y="352"/>
                  </a:cxn>
                  <a:cxn ang="0">
                    <a:pos x="247" y="340"/>
                  </a:cxn>
                  <a:cxn ang="0">
                    <a:pos x="256" y="325"/>
                  </a:cxn>
                  <a:cxn ang="0">
                    <a:pos x="256" y="306"/>
                  </a:cxn>
                  <a:cxn ang="0">
                    <a:pos x="261" y="184"/>
                  </a:cxn>
                  <a:cxn ang="0">
                    <a:pos x="256" y="154"/>
                  </a:cxn>
                  <a:cxn ang="0">
                    <a:pos x="254" y="134"/>
                  </a:cxn>
                  <a:cxn ang="0">
                    <a:pos x="243" y="100"/>
                  </a:cxn>
                  <a:cxn ang="0">
                    <a:pos x="211" y="0"/>
                  </a:cxn>
                  <a:cxn ang="0">
                    <a:pos x="193" y="12"/>
                  </a:cxn>
                  <a:cxn ang="0">
                    <a:pos x="170" y="14"/>
                  </a:cxn>
                  <a:cxn ang="0">
                    <a:pos x="127" y="18"/>
                  </a:cxn>
                  <a:cxn ang="0">
                    <a:pos x="111" y="25"/>
                  </a:cxn>
                  <a:cxn ang="0">
                    <a:pos x="68" y="39"/>
                  </a:cxn>
                  <a:cxn ang="0">
                    <a:pos x="46" y="55"/>
                  </a:cxn>
                  <a:cxn ang="0">
                    <a:pos x="21" y="59"/>
                  </a:cxn>
                  <a:cxn ang="0">
                    <a:pos x="0" y="62"/>
                  </a:cxn>
                </a:cxnLst>
                <a:rect l="0" t="0" r="r" b="b"/>
                <a:pathLst>
                  <a:path w="261" h="352">
                    <a:moveTo>
                      <a:pt x="0" y="62"/>
                    </a:moveTo>
                    <a:lnTo>
                      <a:pt x="30" y="114"/>
                    </a:lnTo>
                    <a:lnTo>
                      <a:pt x="68" y="184"/>
                    </a:lnTo>
                    <a:lnTo>
                      <a:pt x="107" y="245"/>
                    </a:lnTo>
                    <a:lnTo>
                      <a:pt x="154" y="302"/>
                    </a:lnTo>
                    <a:lnTo>
                      <a:pt x="200" y="345"/>
                    </a:lnTo>
                    <a:lnTo>
                      <a:pt x="213" y="352"/>
                    </a:lnTo>
                    <a:lnTo>
                      <a:pt x="232" y="352"/>
                    </a:lnTo>
                    <a:lnTo>
                      <a:pt x="247" y="340"/>
                    </a:lnTo>
                    <a:lnTo>
                      <a:pt x="256" y="325"/>
                    </a:lnTo>
                    <a:lnTo>
                      <a:pt x="256" y="306"/>
                    </a:lnTo>
                    <a:lnTo>
                      <a:pt x="261" y="184"/>
                    </a:lnTo>
                    <a:lnTo>
                      <a:pt x="256" y="154"/>
                    </a:lnTo>
                    <a:lnTo>
                      <a:pt x="254" y="134"/>
                    </a:lnTo>
                    <a:lnTo>
                      <a:pt x="243" y="100"/>
                    </a:lnTo>
                    <a:lnTo>
                      <a:pt x="211" y="0"/>
                    </a:lnTo>
                    <a:lnTo>
                      <a:pt x="193" y="12"/>
                    </a:lnTo>
                    <a:lnTo>
                      <a:pt x="170" y="14"/>
                    </a:lnTo>
                    <a:lnTo>
                      <a:pt x="127" y="18"/>
                    </a:lnTo>
                    <a:lnTo>
                      <a:pt x="111" y="25"/>
                    </a:lnTo>
                    <a:lnTo>
                      <a:pt x="68" y="39"/>
                    </a:lnTo>
                    <a:lnTo>
                      <a:pt x="46" y="55"/>
                    </a:lnTo>
                    <a:lnTo>
                      <a:pt x="21" y="59"/>
                    </a:lnTo>
                    <a:lnTo>
                      <a:pt x="0" y="62"/>
                    </a:lnTo>
                    <a:close/>
                  </a:path>
                </a:pathLst>
              </a:custGeom>
              <a:noFill/>
              <a:ln w="19050" cap="flat" cmpd="sng">
                <a:solidFill>
                  <a:schemeClr val="tx1"/>
                </a:solidFill>
                <a:prstDash val="solid"/>
                <a:round/>
                <a:headEnd/>
                <a:tailEnd/>
              </a:ln>
            </p:spPr>
            <p:txBody>
              <a:bodyPr/>
              <a:lstStyle/>
              <a:p>
                <a:endParaRPr lang="el-GR"/>
              </a:p>
            </p:txBody>
          </p:sp>
        </p:grpSp>
        <p:grpSp>
          <p:nvGrpSpPr>
            <p:cNvPr id="11" name="Group 25"/>
            <p:cNvGrpSpPr>
              <a:grpSpLocks/>
            </p:cNvGrpSpPr>
            <p:nvPr/>
          </p:nvGrpSpPr>
          <p:grpSpPr bwMode="auto">
            <a:xfrm rot="20700000" flipH="1">
              <a:off x="2347324" y="2437699"/>
              <a:ext cx="1057720" cy="1636163"/>
              <a:chOff x="3205" y="2699"/>
              <a:chExt cx="320" cy="495"/>
            </a:xfrm>
          </p:grpSpPr>
          <p:sp>
            <p:nvSpPr>
              <p:cNvPr id="68" name="Freeform 26"/>
              <p:cNvSpPr>
                <a:spLocks/>
              </p:cNvSpPr>
              <p:nvPr/>
            </p:nvSpPr>
            <p:spPr bwMode="auto">
              <a:xfrm rot="-218416">
                <a:off x="3205" y="2699"/>
                <a:ext cx="256" cy="209"/>
              </a:xfrm>
              <a:custGeom>
                <a:avLst/>
                <a:gdLst/>
                <a:ahLst/>
                <a:cxnLst>
                  <a:cxn ang="0">
                    <a:pos x="256" y="147"/>
                  </a:cxn>
                  <a:cxn ang="0">
                    <a:pos x="256" y="118"/>
                  </a:cxn>
                  <a:cxn ang="0">
                    <a:pos x="252" y="102"/>
                  </a:cxn>
                  <a:cxn ang="0">
                    <a:pos x="224" y="59"/>
                  </a:cxn>
                  <a:cxn ang="0">
                    <a:pos x="190" y="29"/>
                  </a:cxn>
                  <a:cxn ang="0">
                    <a:pos x="170" y="11"/>
                  </a:cxn>
                  <a:cxn ang="0">
                    <a:pos x="147" y="4"/>
                  </a:cxn>
                  <a:cxn ang="0">
                    <a:pos x="136" y="0"/>
                  </a:cxn>
                  <a:cxn ang="0">
                    <a:pos x="125" y="2"/>
                  </a:cxn>
                  <a:cxn ang="0">
                    <a:pos x="102" y="13"/>
                  </a:cxn>
                  <a:cxn ang="0">
                    <a:pos x="100" y="25"/>
                  </a:cxn>
                  <a:cxn ang="0">
                    <a:pos x="79" y="34"/>
                  </a:cxn>
                  <a:cxn ang="0">
                    <a:pos x="66" y="47"/>
                  </a:cxn>
                  <a:cxn ang="0">
                    <a:pos x="43" y="38"/>
                  </a:cxn>
                  <a:cxn ang="0">
                    <a:pos x="29" y="36"/>
                  </a:cxn>
                  <a:cxn ang="0">
                    <a:pos x="13" y="36"/>
                  </a:cxn>
                  <a:cxn ang="0">
                    <a:pos x="4" y="45"/>
                  </a:cxn>
                  <a:cxn ang="0">
                    <a:pos x="0" y="88"/>
                  </a:cxn>
                  <a:cxn ang="0">
                    <a:pos x="0" y="131"/>
                  </a:cxn>
                  <a:cxn ang="0">
                    <a:pos x="7" y="154"/>
                  </a:cxn>
                  <a:cxn ang="0">
                    <a:pos x="45" y="209"/>
                  </a:cxn>
                  <a:cxn ang="0">
                    <a:pos x="66" y="206"/>
                  </a:cxn>
                  <a:cxn ang="0">
                    <a:pos x="91" y="202"/>
                  </a:cxn>
                  <a:cxn ang="0">
                    <a:pos x="113" y="186"/>
                  </a:cxn>
                  <a:cxn ang="0">
                    <a:pos x="156" y="172"/>
                  </a:cxn>
                  <a:cxn ang="0">
                    <a:pos x="172" y="165"/>
                  </a:cxn>
                  <a:cxn ang="0">
                    <a:pos x="215" y="161"/>
                  </a:cxn>
                  <a:cxn ang="0">
                    <a:pos x="238" y="159"/>
                  </a:cxn>
                  <a:cxn ang="0">
                    <a:pos x="256" y="147"/>
                  </a:cxn>
                </a:cxnLst>
                <a:rect l="0" t="0" r="r" b="b"/>
                <a:pathLst>
                  <a:path w="256" h="209">
                    <a:moveTo>
                      <a:pt x="256" y="147"/>
                    </a:moveTo>
                    <a:lnTo>
                      <a:pt x="256" y="118"/>
                    </a:lnTo>
                    <a:lnTo>
                      <a:pt x="252" y="102"/>
                    </a:lnTo>
                    <a:lnTo>
                      <a:pt x="224" y="59"/>
                    </a:lnTo>
                    <a:lnTo>
                      <a:pt x="190" y="29"/>
                    </a:lnTo>
                    <a:lnTo>
                      <a:pt x="170" y="11"/>
                    </a:lnTo>
                    <a:lnTo>
                      <a:pt x="147" y="4"/>
                    </a:lnTo>
                    <a:lnTo>
                      <a:pt x="136" y="0"/>
                    </a:lnTo>
                    <a:lnTo>
                      <a:pt x="125" y="2"/>
                    </a:lnTo>
                    <a:lnTo>
                      <a:pt x="102" y="13"/>
                    </a:lnTo>
                    <a:lnTo>
                      <a:pt x="100" y="25"/>
                    </a:lnTo>
                    <a:lnTo>
                      <a:pt x="79" y="34"/>
                    </a:lnTo>
                    <a:lnTo>
                      <a:pt x="66" y="47"/>
                    </a:lnTo>
                    <a:lnTo>
                      <a:pt x="43" y="38"/>
                    </a:lnTo>
                    <a:lnTo>
                      <a:pt x="29" y="36"/>
                    </a:lnTo>
                    <a:lnTo>
                      <a:pt x="13" y="36"/>
                    </a:lnTo>
                    <a:lnTo>
                      <a:pt x="4" y="45"/>
                    </a:lnTo>
                    <a:lnTo>
                      <a:pt x="0" y="88"/>
                    </a:lnTo>
                    <a:lnTo>
                      <a:pt x="0" y="131"/>
                    </a:lnTo>
                    <a:lnTo>
                      <a:pt x="7" y="154"/>
                    </a:lnTo>
                    <a:lnTo>
                      <a:pt x="45" y="209"/>
                    </a:lnTo>
                    <a:lnTo>
                      <a:pt x="66" y="206"/>
                    </a:lnTo>
                    <a:lnTo>
                      <a:pt x="91" y="202"/>
                    </a:lnTo>
                    <a:lnTo>
                      <a:pt x="113" y="186"/>
                    </a:lnTo>
                    <a:lnTo>
                      <a:pt x="156" y="172"/>
                    </a:lnTo>
                    <a:lnTo>
                      <a:pt x="172" y="165"/>
                    </a:lnTo>
                    <a:lnTo>
                      <a:pt x="215" y="161"/>
                    </a:lnTo>
                    <a:lnTo>
                      <a:pt x="238" y="159"/>
                    </a:lnTo>
                    <a:lnTo>
                      <a:pt x="256" y="147"/>
                    </a:lnTo>
                    <a:close/>
                  </a:path>
                </a:pathLst>
              </a:custGeom>
              <a:noFill/>
              <a:ln w="19050" cap="flat" cmpd="sng">
                <a:solidFill>
                  <a:schemeClr val="tx1"/>
                </a:solidFill>
                <a:prstDash val="solid"/>
                <a:round/>
                <a:headEnd/>
                <a:tailEnd/>
              </a:ln>
            </p:spPr>
            <p:txBody>
              <a:bodyPr/>
              <a:lstStyle/>
              <a:p>
                <a:endParaRPr lang="el-GR"/>
              </a:p>
            </p:txBody>
          </p:sp>
          <p:sp>
            <p:nvSpPr>
              <p:cNvPr id="69" name="Freeform 27"/>
              <p:cNvSpPr>
                <a:spLocks/>
              </p:cNvSpPr>
              <p:nvPr/>
            </p:nvSpPr>
            <p:spPr bwMode="auto">
              <a:xfrm rot="-218416">
                <a:off x="3264" y="2842"/>
                <a:ext cx="261" cy="352"/>
              </a:xfrm>
              <a:custGeom>
                <a:avLst/>
                <a:gdLst/>
                <a:ahLst/>
                <a:cxnLst>
                  <a:cxn ang="0">
                    <a:pos x="0" y="62"/>
                  </a:cxn>
                  <a:cxn ang="0">
                    <a:pos x="30" y="114"/>
                  </a:cxn>
                  <a:cxn ang="0">
                    <a:pos x="68" y="184"/>
                  </a:cxn>
                  <a:cxn ang="0">
                    <a:pos x="107" y="245"/>
                  </a:cxn>
                  <a:cxn ang="0">
                    <a:pos x="154" y="302"/>
                  </a:cxn>
                  <a:cxn ang="0">
                    <a:pos x="200" y="345"/>
                  </a:cxn>
                  <a:cxn ang="0">
                    <a:pos x="213" y="352"/>
                  </a:cxn>
                  <a:cxn ang="0">
                    <a:pos x="232" y="352"/>
                  </a:cxn>
                  <a:cxn ang="0">
                    <a:pos x="247" y="340"/>
                  </a:cxn>
                  <a:cxn ang="0">
                    <a:pos x="256" y="325"/>
                  </a:cxn>
                  <a:cxn ang="0">
                    <a:pos x="256" y="306"/>
                  </a:cxn>
                  <a:cxn ang="0">
                    <a:pos x="261" y="184"/>
                  </a:cxn>
                  <a:cxn ang="0">
                    <a:pos x="256" y="154"/>
                  </a:cxn>
                  <a:cxn ang="0">
                    <a:pos x="254" y="134"/>
                  </a:cxn>
                  <a:cxn ang="0">
                    <a:pos x="243" y="100"/>
                  </a:cxn>
                  <a:cxn ang="0">
                    <a:pos x="211" y="0"/>
                  </a:cxn>
                  <a:cxn ang="0">
                    <a:pos x="193" y="12"/>
                  </a:cxn>
                  <a:cxn ang="0">
                    <a:pos x="170" y="14"/>
                  </a:cxn>
                  <a:cxn ang="0">
                    <a:pos x="127" y="18"/>
                  </a:cxn>
                  <a:cxn ang="0">
                    <a:pos x="111" y="25"/>
                  </a:cxn>
                  <a:cxn ang="0">
                    <a:pos x="68" y="39"/>
                  </a:cxn>
                  <a:cxn ang="0">
                    <a:pos x="46" y="55"/>
                  </a:cxn>
                  <a:cxn ang="0">
                    <a:pos x="21" y="59"/>
                  </a:cxn>
                  <a:cxn ang="0">
                    <a:pos x="0" y="62"/>
                  </a:cxn>
                </a:cxnLst>
                <a:rect l="0" t="0" r="r" b="b"/>
                <a:pathLst>
                  <a:path w="261" h="352">
                    <a:moveTo>
                      <a:pt x="0" y="62"/>
                    </a:moveTo>
                    <a:lnTo>
                      <a:pt x="30" y="114"/>
                    </a:lnTo>
                    <a:lnTo>
                      <a:pt x="68" y="184"/>
                    </a:lnTo>
                    <a:lnTo>
                      <a:pt x="107" y="245"/>
                    </a:lnTo>
                    <a:lnTo>
                      <a:pt x="154" y="302"/>
                    </a:lnTo>
                    <a:lnTo>
                      <a:pt x="200" y="345"/>
                    </a:lnTo>
                    <a:lnTo>
                      <a:pt x="213" y="352"/>
                    </a:lnTo>
                    <a:lnTo>
                      <a:pt x="232" y="352"/>
                    </a:lnTo>
                    <a:lnTo>
                      <a:pt x="247" y="340"/>
                    </a:lnTo>
                    <a:lnTo>
                      <a:pt x="256" y="325"/>
                    </a:lnTo>
                    <a:lnTo>
                      <a:pt x="256" y="306"/>
                    </a:lnTo>
                    <a:lnTo>
                      <a:pt x="261" y="184"/>
                    </a:lnTo>
                    <a:lnTo>
                      <a:pt x="256" y="154"/>
                    </a:lnTo>
                    <a:lnTo>
                      <a:pt x="254" y="134"/>
                    </a:lnTo>
                    <a:lnTo>
                      <a:pt x="243" y="100"/>
                    </a:lnTo>
                    <a:lnTo>
                      <a:pt x="211" y="0"/>
                    </a:lnTo>
                    <a:lnTo>
                      <a:pt x="193" y="12"/>
                    </a:lnTo>
                    <a:lnTo>
                      <a:pt x="170" y="14"/>
                    </a:lnTo>
                    <a:lnTo>
                      <a:pt x="127" y="18"/>
                    </a:lnTo>
                    <a:lnTo>
                      <a:pt x="111" y="25"/>
                    </a:lnTo>
                    <a:lnTo>
                      <a:pt x="68" y="39"/>
                    </a:lnTo>
                    <a:lnTo>
                      <a:pt x="46" y="55"/>
                    </a:lnTo>
                    <a:lnTo>
                      <a:pt x="21" y="59"/>
                    </a:lnTo>
                    <a:lnTo>
                      <a:pt x="0" y="62"/>
                    </a:lnTo>
                    <a:close/>
                  </a:path>
                </a:pathLst>
              </a:custGeom>
              <a:noFill/>
              <a:ln w="19050" cap="flat" cmpd="sng">
                <a:solidFill>
                  <a:schemeClr val="tx1"/>
                </a:solidFill>
                <a:prstDash val="solid"/>
                <a:round/>
                <a:headEnd/>
                <a:tailEnd/>
              </a:ln>
            </p:spPr>
            <p:txBody>
              <a:bodyPr/>
              <a:lstStyle/>
              <a:p>
                <a:endParaRPr lang="el-GR"/>
              </a:p>
            </p:txBody>
          </p:sp>
        </p:grpSp>
      </p:grpSp>
      <p:grpSp>
        <p:nvGrpSpPr>
          <p:cNvPr id="12" name="Group 57"/>
          <p:cNvGrpSpPr/>
          <p:nvPr/>
        </p:nvGrpSpPr>
        <p:grpSpPr>
          <a:xfrm>
            <a:off x="2051790" y="799372"/>
            <a:ext cx="5040420" cy="1917117"/>
            <a:chOff x="2700894" y="269862"/>
            <a:chExt cx="3372461" cy="1282711"/>
          </a:xfrm>
        </p:grpSpPr>
        <p:grpSp>
          <p:nvGrpSpPr>
            <p:cNvPr id="13" name="Group 23"/>
            <p:cNvGrpSpPr/>
            <p:nvPr/>
          </p:nvGrpSpPr>
          <p:grpSpPr>
            <a:xfrm rot="20672519">
              <a:off x="2982603" y="303648"/>
              <a:ext cx="758568" cy="1107998"/>
              <a:chOff x="2478613" y="1403058"/>
              <a:chExt cx="841284" cy="1228816"/>
            </a:xfrm>
          </p:grpSpPr>
          <p:sp>
            <p:nvSpPr>
              <p:cNvPr id="8"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chemeClr val="tx1"/>
                </a:solidFill>
                <a:prstDash val="solid"/>
                <a:round/>
                <a:headEnd/>
                <a:tailEnd/>
              </a:ln>
            </p:spPr>
            <p:txBody>
              <a:bodyPr/>
              <a:lstStyle/>
              <a:p>
                <a:endParaRPr lang="el-GR"/>
              </a:p>
            </p:txBody>
          </p:sp>
          <p:sp>
            <p:nvSpPr>
              <p:cNvPr id="9"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chemeClr val="tx1"/>
                </a:solidFill>
                <a:prstDash val="solid"/>
                <a:round/>
                <a:headEnd/>
                <a:tailEnd/>
              </a:ln>
            </p:spPr>
            <p:txBody>
              <a:bodyPr/>
              <a:lstStyle/>
              <a:p>
                <a:endParaRPr lang="el-GR"/>
              </a:p>
            </p:txBody>
          </p:sp>
        </p:grpSp>
        <p:grpSp>
          <p:nvGrpSpPr>
            <p:cNvPr id="14" name="Group 25"/>
            <p:cNvGrpSpPr/>
            <p:nvPr/>
          </p:nvGrpSpPr>
          <p:grpSpPr>
            <a:xfrm>
              <a:off x="4057402" y="269862"/>
              <a:ext cx="998317" cy="1282711"/>
              <a:chOff x="3826614" y="1452113"/>
              <a:chExt cx="1107176" cy="1422580"/>
            </a:xfrm>
            <a:solidFill>
              <a:schemeClr val="bg1"/>
            </a:solidFill>
          </p:grpSpPr>
          <p:grpSp>
            <p:nvGrpSpPr>
              <p:cNvPr id="15" name="Group 7"/>
              <p:cNvGrpSpPr>
                <a:grpSpLocks/>
              </p:cNvGrpSpPr>
              <p:nvPr/>
            </p:nvGrpSpPr>
            <p:grpSpPr bwMode="auto">
              <a:xfrm rot="21507896">
                <a:off x="3826614" y="1452113"/>
                <a:ext cx="500356" cy="1412770"/>
                <a:chOff x="2594" y="2244"/>
                <a:chExt cx="204" cy="576"/>
              </a:xfrm>
              <a:grpFill/>
            </p:grpSpPr>
            <p:sp>
              <p:nvSpPr>
                <p:cNvPr id="3" name="Freeform 8"/>
                <p:cNvSpPr>
                  <a:spLocks/>
                </p:cNvSpPr>
                <p:nvPr/>
              </p:nvSpPr>
              <p:spPr bwMode="auto">
                <a:xfrm>
                  <a:off x="2594" y="2559"/>
                  <a:ext cx="204" cy="261"/>
                </a:xfrm>
                <a:custGeom>
                  <a:avLst/>
                  <a:gdLst/>
                  <a:ahLst/>
                  <a:cxnLst>
                    <a:cxn ang="0">
                      <a:pos x="193" y="78"/>
                    </a:cxn>
                    <a:cxn ang="0">
                      <a:pos x="197" y="130"/>
                    </a:cxn>
                    <a:cxn ang="0">
                      <a:pos x="202" y="180"/>
                    </a:cxn>
                    <a:cxn ang="0">
                      <a:pos x="204" y="198"/>
                    </a:cxn>
                    <a:cxn ang="0">
                      <a:pos x="197" y="241"/>
                    </a:cxn>
                    <a:cxn ang="0">
                      <a:pos x="190" y="254"/>
                    </a:cxn>
                    <a:cxn ang="0">
                      <a:pos x="179" y="261"/>
                    </a:cxn>
                    <a:cxn ang="0">
                      <a:pos x="170" y="259"/>
                    </a:cxn>
                    <a:cxn ang="0">
                      <a:pos x="131" y="254"/>
                    </a:cxn>
                    <a:cxn ang="0">
                      <a:pos x="93" y="250"/>
                    </a:cxn>
                    <a:cxn ang="0">
                      <a:pos x="43" y="245"/>
                    </a:cxn>
                    <a:cxn ang="0">
                      <a:pos x="22" y="236"/>
                    </a:cxn>
                    <a:cxn ang="0">
                      <a:pos x="13" y="232"/>
                    </a:cxn>
                    <a:cxn ang="0">
                      <a:pos x="9" y="227"/>
                    </a:cxn>
                    <a:cxn ang="0">
                      <a:pos x="2" y="218"/>
                    </a:cxn>
                    <a:cxn ang="0">
                      <a:pos x="0" y="186"/>
                    </a:cxn>
                    <a:cxn ang="0">
                      <a:pos x="0" y="157"/>
                    </a:cxn>
                    <a:cxn ang="0">
                      <a:pos x="4" y="136"/>
                    </a:cxn>
                    <a:cxn ang="0">
                      <a:pos x="22" y="66"/>
                    </a:cxn>
                    <a:cxn ang="0">
                      <a:pos x="27" y="46"/>
                    </a:cxn>
                    <a:cxn ang="0">
                      <a:pos x="36" y="28"/>
                    </a:cxn>
                    <a:cxn ang="0">
                      <a:pos x="47" y="16"/>
                    </a:cxn>
                    <a:cxn ang="0">
                      <a:pos x="63" y="7"/>
                    </a:cxn>
                    <a:cxn ang="0">
                      <a:pos x="81" y="0"/>
                    </a:cxn>
                    <a:cxn ang="0">
                      <a:pos x="104" y="0"/>
                    </a:cxn>
                    <a:cxn ang="0">
                      <a:pos x="134" y="3"/>
                    </a:cxn>
                    <a:cxn ang="0">
                      <a:pos x="163" y="16"/>
                    </a:cxn>
                    <a:cxn ang="0">
                      <a:pos x="177" y="28"/>
                    </a:cxn>
                    <a:cxn ang="0">
                      <a:pos x="188" y="46"/>
                    </a:cxn>
                    <a:cxn ang="0">
                      <a:pos x="193" y="78"/>
                    </a:cxn>
                  </a:cxnLst>
                  <a:rect l="0" t="0" r="r" b="b"/>
                  <a:pathLst>
                    <a:path w="204" h="261">
                      <a:moveTo>
                        <a:pt x="193" y="78"/>
                      </a:moveTo>
                      <a:lnTo>
                        <a:pt x="197" y="130"/>
                      </a:lnTo>
                      <a:lnTo>
                        <a:pt x="202" y="180"/>
                      </a:lnTo>
                      <a:lnTo>
                        <a:pt x="204" y="198"/>
                      </a:lnTo>
                      <a:lnTo>
                        <a:pt x="197" y="241"/>
                      </a:lnTo>
                      <a:lnTo>
                        <a:pt x="190" y="254"/>
                      </a:lnTo>
                      <a:lnTo>
                        <a:pt x="179" y="261"/>
                      </a:lnTo>
                      <a:lnTo>
                        <a:pt x="170" y="259"/>
                      </a:lnTo>
                      <a:lnTo>
                        <a:pt x="131" y="254"/>
                      </a:lnTo>
                      <a:lnTo>
                        <a:pt x="93" y="250"/>
                      </a:lnTo>
                      <a:lnTo>
                        <a:pt x="43" y="245"/>
                      </a:lnTo>
                      <a:lnTo>
                        <a:pt x="22" y="236"/>
                      </a:lnTo>
                      <a:lnTo>
                        <a:pt x="13" y="232"/>
                      </a:lnTo>
                      <a:lnTo>
                        <a:pt x="9" y="227"/>
                      </a:lnTo>
                      <a:lnTo>
                        <a:pt x="2" y="218"/>
                      </a:lnTo>
                      <a:lnTo>
                        <a:pt x="0" y="186"/>
                      </a:lnTo>
                      <a:lnTo>
                        <a:pt x="0" y="157"/>
                      </a:lnTo>
                      <a:lnTo>
                        <a:pt x="4" y="136"/>
                      </a:lnTo>
                      <a:lnTo>
                        <a:pt x="22" y="66"/>
                      </a:lnTo>
                      <a:lnTo>
                        <a:pt x="27" y="46"/>
                      </a:lnTo>
                      <a:lnTo>
                        <a:pt x="36" y="28"/>
                      </a:lnTo>
                      <a:lnTo>
                        <a:pt x="47" y="16"/>
                      </a:lnTo>
                      <a:lnTo>
                        <a:pt x="63" y="7"/>
                      </a:lnTo>
                      <a:lnTo>
                        <a:pt x="81" y="0"/>
                      </a:lnTo>
                      <a:lnTo>
                        <a:pt x="104" y="0"/>
                      </a:lnTo>
                      <a:lnTo>
                        <a:pt x="134" y="3"/>
                      </a:lnTo>
                      <a:lnTo>
                        <a:pt x="163" y="16"/>
                      </a:lnTo>
                      <a:lnTo>
                        <a:pt x="177" y="28"/>
                      </a:lnTo>
                      <a:lnTo>
                        <a:pt x="188" y="46"/>
                      </a:lnTo>
                      <a:lnTo>
                        <a:pt x="193" y="78"/>
                      </a:lnTo>
                      <a:close/>
                    </a:path>
                  </a:pathLst>
                </a:custGeom>
                <a:grpFill/>
                <a:ln w="19050" cmpd="sng">
                  <a:solidFill>
                    <a:schemeClr val="tx1"/>
                  </a:solidFill>
                  <a:prstDash val="solid"/>
                  <a:round/>
                  <a:headEnd/>
                  <a:tailEnd/>
                </a:ln>
              </p:spPr>
              <p:txBody>
                <a:bodyPr/>
                <a:lstStyle/>
                <a:p>
                  <a:endParaRPr lang="el-GR"/>
                </a:p>
              </p:txBody>
            </p:sp>
            <p:sp>
              <p:nvSpPr>
                <p:cNvPr id="4" name="Freeform 9"/>
                <p:cNvSpPr>
                  <a:spLocks/>
                </p:cNvSpPr>
                <p:nvPr/>
              </p:nvSpPr>
              <p:spPr bwMode="auto">
                <a:xfrm>
                  <a:off x="2621" y="2244"/>
                  <a:ext cx="170" cy="393"/>
                </a:xfrm>
                <a:custGeom>
                  <a:avLst/>
                  <a:gdLst/>
                  <a:ahLst/>
                  <a:cxnLst>
                    <a:cxn ang="0">
                      <a:pos x="0" y="361"/>
                    </a:cxn>
                    <a:cxn ang="0">
                      <a:pos x="7" y="309"/>
                    </a:cxn>
                    <a:cxn ang="0">
                      <a:pos x="7" y="259"/>
                    </a:cxn>
                    <a:cxn ang="0">
                      <a:pos x="7" y="238"/>
                    </a:cxn>
                    <a:cxn ang="0">
                      <a:pos x="18" y="184"/>
                    </a:cxn>
                    <a:cxn ang="0">
                      <a:pos x="41" y="91"/>
                    </a:cxn>
                    <a:cxn ang="0">
                      <a:pos x="59" y="43"/>
                    </a:cxn>
                    <a:cxn ang="0">
                      <a:pos x="73" y="18"/>
                    </a:cxn>
                    <a:cxn ang="0">
                      <a:pos x="84" y="7"/>
                    </a:cxn>
                    <a:cxn ang="0">
                      <a:pos x="100" y="0"/>
                    </a:cxn>
                    <a:cxn ang="0">
                      <a:pos x="111" y="9"/>
                    </a:cxn>
                    <a:cxn ang="0">
                      <a:pos x="127" y="46"/>
                    </a:cxn>
                    <a:cxn ang="0">
                      <a:pos x="138" y="98"/>
                    </a:cxn>
                    <a:cxn ang="0">
                      <a:pos x="159" y="197"/>
                    </a:cxn>
                    <a:cxn ang="0">
                      <a:pos x="166" y="252"/>
                    </a:cxn>
                    <a:cxn ang="0">
                      <a:pos x="168" y="272"/>
                    </a:cxn>
                    <a:cxn ang="0">
                      <a:pos x="170" y="320"/>
                    </a:cxn>
                    <a:cxn ang="0">
                      <a:pos x="166" y="393"/>
                    </a:cxn>
                    <a:cxn ang="0">
                      <a:pos x="161" y="361"/>
                    </a:cxn>
                    <a:cxn ang="0">
                      <a:pos x="150" y="343"/>
                    </a:cxn>
                    <a:cxn ang="0">
                      <a:pos x="136" y="331"/>
                    </a:cxn>
                    <a:cxn ang="0">
                      <a:pos x="107" y="318"/>
                    </a:cxn>
                    <a:cxn ang="0">
                      <a:pos x="77" y="315"/>
                    </a:cxn>
                    <a:cxn ang="0">
                      <a:pos x="54" y="315"/>
                    </a:cxn>
                    <a:cxn ang="0">
                      <a:pos x="36" y="322"/>
                    </a:cxn>
                    <a:cxn ang="0">
                      <a:pos x="20" y="331"/>
                    </a:cxn>
                    <a:cxn ang="0">
                      <a:pos x="9" y="343"/>
                    </a:cxn>
                    <a:cxn ang="0">
                      <a:pos x="0" y="361"/>
                    </a:cxn>
                  </a:cxnLst>
                  <a:rect l="0" t="0" r="r" b="b"/>
                  <a:pathLst>
                    <a:path w="170" h="393">
                      <a:moveTo>
                        <a:pt x="0" y="361"/>
                      </a:moveTo>
                      <a:lnTo>
                        <a:pt x="7" y="309"/>
                      </a:lnTo>
                      <a:lnTo>
                        <a:pt x="7" y="259"/>
                      </a:lnTo>
                      <a:lnTo>
                        <a:pt x="7" y="238"/>
                      </a:lnTo>
                      <a:lnTo>
                        <a:pt x="18" y="184"/>
                      </a:lnTo>
                      <a:lnTo>
                        <a:pt x="41" y="91"/>
                      </a:lnTo>
                      <a:lnTo>
                        <a:pt x="59" y="43"/>
                      </a:lnTo>
                      <a:lnTo>
                        <a:pt x="73" y="18"/>
                      </a:lnTo>
                      <a:lnTo>
                        <a:pt x="84" y="7"/>
                      </a:lnTo>
                      <a:lnTo>
                        <a:pt x="100" y="0"/>
                      </a:lnTo>
                      <a:lnTo>
                        <a:pt x="111" y="9"/>
                      </a:lnTo>
                      <a:lnTo>
                        <a:pt x="127" y="46"/>
                      </a:lnTo>
                      <a:lnTo>
                        <a:pt x="138" y="98"/>
                      </a:lnTo>
                      <a:lnTo>
                        <a:pt x="159" y="197"/>
                      </a:lnTo>
                      <a:lnTo>
                        <a:pt x="166" y="252"/>
                      </a:lnTo>
                      <a:lnTo>
                        <a:pt x="168" y="272"/>
                      </a:lnTo>
                      <a:lnTo>
                        <a:pt x="170" y="320"/>
                      </a:lnTo>
                      <a:lnTo>
                        <a:pt x="166" y="393"/>
                      </a:lnTo>
                      <a:lnTo>
                        <a:pt x="161" y="361"/>
                      </a:lnTo>
                      <a:lnTo>
                        <a:pt x="150" y="343"/>
                      </a:lnTo>
                      <a:lnTo>
                        <a:pt x="136" y="331"/>
                      </a:lnTo>
                      <a:lnTo>
                        <a:pt x="107" y="318"/>
                      </a:lnTo>
                      <a:lnTo>
                        <a:pt x="77" y="315"/>
                      </a:lnTo>
                      <a:lnTo>
                        <a:pt x="54" y="315"/>
                      </a:lnTo>
                      <a:lnTo>
                        <a:pt x="36" y="322"/>
                      </a:lnTo>
                      <a:lnTo>
                        <a:pt x="20" y="331"/>
                      </a:lnTo>
                      <a:lnTo>
                        <a:pt x="9" y="343"/>
                      </a:lnTo>
                      <a:lnTo>
                        <a:pt x="0" y="361"/>
                      </a:lnTo>
                      <a:close/>
                    </a:path>
                  </a:pathLst>
                </a:custGeom>
                <a:grpFill/>
                <a:ln w="19050" cmpd="sng">
                  <a:solidFill>
                    <a:schemeClr val="tx1"/>
                  </a:solidFill>
                  <a:prstDash val="solid"/>
                  <a:round/>
                  <a:headEnd/>
                  <a:tailEnd/>
                </a:ln>
              </p:spPr>
              <p:txBody>
                <a:bodyPr/>
                <a:lstStyle/>
                <a:p>
                  <a:endParaRPr lang="el-GR"/>
                </a:p>
              </p:txBody>
            </p:sp>
          </p:grpSp>
          <p:grpSp>
            <p:nvGrpSpPr>
              <p:cNvPr id="16" name="Group 10"/>
              <p:cNvGrpSpPr>
                <a:grpSpLocks/>
              </p:cNvGrpSpPr>
              <p:nvPr/>
            </p:nvGrpSpPr>
            <p:grpSpPr bwMode="auto">
              <a:xfrm rot="452643">
                <a:off x="4406455" y="1466829"/>
                <a:ext cx="527335" cy="1407864"/>
                <a:chOff x="2823" y="2253"/>
                <a:chExt cx="215" cy="574"/>
              </a:xfrm>
              <a:grpFill/>
            </p:grpSpPr>
            <p:sp>
              <p:nvSpPr>
                <p:cNvPr id="6" name="Freeform 11"/>
                <p:cNvSpPr>
                  <a:spLocks/>
                </p:cNvSpPr>
                <p:nvPr/>
              </p:nvSpPr>
              <p:spPr bwMode="auto">
                <a:xfrm>
                  <a:off x="2836" y="2559"/>
                  <a:ext cx="202" cy="268"/>
                </a:xfrm>
                <a:custGeom>
                  <a:avLst/>
                  <a:gdLst/>
                  <a:ahLst/>
                  <a:cxnLst>
                    <a:cxn ang="0">
                      <a:pos x="0" y="87"/>
                    </a:cxn>
                    <a:cxn ang="0">
                      <a:pos x="0" y="139"/>
                    </a:cxn>
                    <a:cxn ang="0">
                      <a:pos x="0" y="189"/>
                    </a:cxn>
                    <a:cxn ang="0">
                      <a:pos x="3" y="209"/>
                    </a:cxn>
                    <a:cxn ang="0">
                      <a:pos x="12" y="250"/>
                    </a:cxn>
                    <a:cxn ang="0">
                      <a:pos x="19" y="261"/>
                    </a:cxn>
                    <a:cxn ang="0">
                      <a:pos x="30" y="268"/>
                    </a:cxn>
                    <a:cxn ang="0">
                      <a:pos x="39" y="266"/>
                    </a:cxn>
                    <a:cxn ang="0">
                      <a:pos x="78" y="257"/>
                    </a:cxn>
                    <a:cxn ang="0">
                      <a:pos x="114" y="250"/>
                    </a:cxn>
                    <a:cxn ang="0">
                      <a:pos x="164" y="239"/>
                    </a:cxn>
                    <a:cxn ang="0">
                      <a:pos x="184" y="227"/>
                    </a:cxn>
                    <a:cxn ang="0">
                      <a:pos x="193" y="223"/>
                    </a:cxn>
                    <a:cxn ang="0">
                      <a:pos x="195" y="218"/>
                    </a:cxn>
                    <a:cxn ang="0">
                      <a:pos x="202" y="209"/>
                    </a:cxn>
                    <a:cxn ang="0">
                      <a:pos x="202" y="175"/>
                    </a:cxn>
                    <a:cxn ang="0">
                      <a:pos x="198" y="148"/>
                    </a:cxn>
                    <a:cxn ang="0">
                      <a:pos x="193" y="127"/>
                    </a:cxn>
                    <a:cxn ang="0">
                      <a:pos x="168" y="62"/>
                    </a:cxn>
                    <a:cxn ang="0">
                      <a:pos x="161" y="41"/>
                    </a:cxn>
                    <a:cxn ang="0">
                      <a:pos x="150" y="25"/>
                    </a:cxn>
                    <a:cxn ang="0">
                      <a:pos x="139" y="14"/>
                    </a:cxn>
                    <a:cxn ang="0">
                      <a:pos x="123" y="7"/>
                    </a:cxn>
                    <a:cxn ang="0">
                      <a:pos x="102" y="0"/>
                    </a:cxn>
                    <a:cxn ang="0">
                      <a:pos x="80" y="3"/>
                    </a:cxn>
                    <a:cxn ang="0">
                      <a:pos x="50" y="9"/>
                    </a:cxn>
                    <a:cxn ang="0">
                      <a:pos x="25" y="25"/>
                    </a:cxn>
                    <a:cxn ang="0">
                      <a:pos x="12" y="39"/>
                    </a:cxn>
                    <a:cxn ang="0">
                      <a:pos x="3" y="55"/>
                    </a:cxn>
                    <a:cxn ang="0">
                      <a:pos x="0" y="87"/>
                    </a:cxn>
                  </a:cxnLst>
                  <a:rect l="0" t="0" r="r" b="b"/>
                  <a:pathLst>
                    <a:path w="202" h="268">
                      <a:moveTo>
                        <a:pt x="0" y="87"/>
                      </a:moveTo>
                      <a:lnTo>
                        <a:pt x="0" y="139"/>
                      </a:lnTo>
                      <a:lnTo>
                        <a:pt x="0" y="189"/>
                      </a:lnTo>
                      <a:lnTo>
                        <a:pt x="3" y="209"/>
                      </a:lnTo>
                      <a:lnTo>
                        <a:pt x="12" y="250"/>
                      </a:lnTo>
                      <a:lnTo>
                        <a:pt x="19" y="261"/>
                      </a:lnTo>
                      <a:lnTo>
                        <a:pt x="30" y="268"/>
                      </a:lnTo>
                      <a:lnTo>
                        <a:pt x="39" y="266"/>
                      </a:lnTo>
                      <a:lnTo>
                        <a:pt x="78" y="257"/>
                      </a:lnTo>
                      <a:lnTo>
                        <a:pt x="114" y="250"/>
                      </a:lnTo>
                      <a:lnTo>
                        <a:pt x="164" y="239"/>
                      </a:lnTo>
                      <a:lnTo>
                        <a:pt x="184" y="227"/>
                      </a:lnTo>
                      <a:lnTo>
                        <a:pt x="193" y="223"/>
                      </a:lnTo>
                      <a:lnTo>
                        <a:pt x="195" y="218"/>
                      </a:lnTo>
                      <a:lnTo>
                        <a:pt x="202" y="209"/>
                      </a:lnTo>
                      <a:lnTo>
                        <a:pt x="202" y="175"/>
                      </a:lnTo>
                      <a:lnTo>
                        <a:pt x="198" y="148"/>
                      </a:lnTo>
                      <a:lnTo>
                        <a:pt x="193" y="127"/>
                      </a:lnTo>
                      <a:lnTo>
                        <a:pt x="168" y="62"/>
                      </a:lnTo>
                      <a:lnTo>
                        <a:pt x="161" y="41"/>
                      </a:lnTo>
                      <a:lnTo>
                        <a:pt x="150" y="25"/>
                      </a:lnTo>
                      <a:lnTo>
                        <a:pt x="139" y="14"/>
                      </a:lnTo>
                      <a:lnTo>
                        <a:pt x="123" y="7"/>
                      </a:lnTo>
                      <a:lnTo>
                        <a:pt x="102" y="0"/>
                      </a:lnTo>
                      <a:lnTo>
                        <a:pt x="80" y="3"/>
                      </a:lnTo>
                      <a:lnTo>
                        <a:pt x="50" y="9"/>
                      </a:lnTo>
                      <a:lnTo>
                        <a:pt x="25" y="25"/>
                      </a:lnTo>
                      <a:lnTo>
                        <a:pt x="12" y="39"/>
                      </a:lnTo>
                      <a:lnTo>
                        <a:pt x="3" y="55"/>
                      </a:lnTo>
                      <a:lnTo>
                        <a:pt x="0" y="87"/>
                      </a:lnTo>
                      <a:close/>
                    </a:path>
                  </a:pathLst>
                </a:custGeom>
                <a:grpFill/>
                <a:ln w="19050" cmpd="sng">
                  <a:solidFill>
                    <a:schemeClr val="tx1"/>
                  </a:solidFill>
                  <a:prstDash val="solid"/>
                  <a:round/>
                  <a:headEnd/>
                  <a:tailEnd/>
                </a:ln>
              </p:spPr>
              <p:txBody>
                <a:bodyPr/>
                <a:lstStyle/>
                <a:p>
                  <a:endParaRPr lang="el-GR"/>
                </a:p>
              </p:txBody>
            </p:sp>
            <p:sp>
              <p:nvSpPr>
                <p:cNvPr id="7" name="Freeform 12"/>
                <p:cNvSpPr>
                  <a:spLocks/>
                </p:cNvSpPr>
                <p:nvPr/>
              </p:nvSpPr>
              <p:spPr bwMode="auto">
                <a:xfrm>
                  <a:off x="2823" y="2253"/>
                  <a:ext cx="174" cy="393"/>
                </a:xfrm>
                <a:custGeom>
                  <a:avLst/>
                  <a:gdLst/>
                  <a:ahLst/>
                  <a:cxnLst>
                    <a:cxn ang="0">
                      <a:pos x="174" y="347"/>
                    </a:cxn>
                    <a:cxn ang="0">
                      <a:pos x="163" y="295"/>
                    </a:cxn>
                    <a:cxn ang="0">
                      <a:pos x="159" y="247"/>
                    </a:cxn>
                    <a:cxn ang="0">
                      <a:pos x="154" y="227"/>
                    </a:cxn>
                    <a:cxn ang="0">
                      <a:pos x="138" y="175"/>
                    </a:cxn>
                    <a:cxn ang="0">
                      <a:pos x="106" y="84"/>
                    </a:cxn>
                    <a:cxn ang="0">
                      <a:pos x="86" y="41"/>
                    </a:cxn>
                    <a:cxn ang="0">
                      <a:pos x="70" y="16"/>
                    </a:cxn>
                    <a:cxn ang="0">
                      <a:pos x="57" y="7"/>
                    </a:cxn>
                    <a:cxn ang="0">
                      <a:pos x="41" y="0"/>
                    </a:cxn>
                    <a:cxn ang="0">
                      <a:pos x="32" y="12"/>
                    </a:cxn>
                    <a:cxn ang="0">
                      <a:pos x="18" y="50"/>
                    </a:cxn>
                    <a:cxn ang="0">
                      <a:pos x="13" y="102"/>
                    </a:cxn>
                    <a:cxn ang="0">
                      <a:pos x="2" y="200"/>
                    </a:cxn>
                    <a:cxn ang="0">
                      <a:pos x="0" y="254"/>
                    </a:cxn>
                    <a:cxn ang="0">
                      <a:pos x="0" y="275"/>
                    </a:cxn>
                    <a:cxn ang="0">
                      <a:pos x="2" y="322"/>
                    </a:cxn>
                    <a:cxn ang="0">
                      <a:pos x="13" y="393"/>
                    </a:cxn>
                    <a:cxn ang="0">
                      <a:pos x="16" y="361"/>
                    </a:cxn>
                    <a:cxn ang="0">
                      <a:pos x="25" y="345"/>
                    </a:cxn>
                    <a:cxn ang="0">
                      <a:pos x="38" y="331"/>
                    </a:cxn>
                    <a:cxn ang="0">
                      <a:pos x="63" y="315"/>
                    </a:cxn>
                    <a:cxn ang="0">
                      <a:pos x="93" y="309"/>
                    </a:cxn>
                    <a:cxn ang="0">
                      <a:pos x="115" y="306"/>
                    </a:cxn>
                    <a:cxn ang="0">
                      <a:pos x="136" y="313"/>
                    </a:cxn>
                    <a:cxn ang="0">
                      <a:pos x="152" y="320"/>
                    </a:cxn>
                    <a:cxn ang="0">
                      <a:pos x="163" y="331"/>
                    </a:cxn>
                    <a:cxn ang="0">
                      <a:pos x="174" y="347"/>
                    </a:cxn>
                  </a:cxnLst>
                  <a:rect l="0" t="0" r="r" b="b"/>
                  <a:pathLst>
                    <a:path w="174" h="393">
                      <a:moveTo>
                        <a:pt x="174" y="347"/>
                      </a:moveTo>
                      <a:lnTo>
                        <a:pt x="163" y="295"/>
                      </a:lnTo>
                      <a:lnTo>
                        <a:pt x="159" y="247"/>
                      </a:lnTo>
                      <a:lnTo>
                        <a:pt x="154" y="227"/>
                      </a:lnTo>
                      <a:lnTo>
                        <a:pt x="138" y="175"/>
                      </a:lnTo>
                      <a:lnTo>
                        <a:pt x="106" y="84"/>
                      </a:lnTo>
                      <a:lnTo>
                        <a:pt x="86" y="41"/>
                      </a:lnTo>
                      <a:lnTo>
                        <a:pt x="70" y="16"/>
                      </a:lnTo>
                      <a:lnTo>
                        <a:pt x="57" y="7"/>
                      </a:lnTo>
                      <a:lnTo>
                        <a:pt x="41" y="0"/>
                      </a:lnTo>
                      <a:lnTo>
                        <a:pt x="32" y="12"/>
                      </a:lnTo>
                      <a:lnTo>
                        <a:pt x="18" y="50"/>
                      </a:lnTo>
                      <a:lnTo>
                        <a:pt x="13" y="102"/>
                      </a:lnTo>
                      <a:lnTo>
                        <a:pt x="2" y="200"/>
                      </a:lnTo>
                      <a:lnTo>
                        <a:pt x="0" y="254"/>
                      </a:lnTo>
                      <a:lnTo>
                        <a:pt x="0" y="275"/>
                      </a:lnTo>
                      <a:lnTo>
                        <a:pt x="2" y="322"/>
                      </a:lnTo>
                      <a:lnTo>
                        <a:pt x="13" y="393"/>
                      </a:lnTo>
                      <a:lnTo>
                        <a:pt x="16" y="361"/>
                      </a:lnTo>
                      <a:lnTo>
                        <a:pt x="25" y="345"/>
                      </a:lnTo>
                      <a:lnTo>
                        <a:pt x="38" y="331"/>
                      </a:lnTo>
                      <a:lnTo>
                        <a:pt x="63" y="315"/>
                      </a:lnTo>
                      <a:lnTo>
                        <a:pt x="93" y="309"/>
                      </a:lnTo>
                      <a:lnTo>
                        <a:pt x="115" y="306"/>
                      </a:lnTo>
                      <a:lnTo>
                        <a:pt x="136" y="313"/>
                      </a:lnTo>
                      <a:lnTo>
                        <a:pt x="152" y="320"/>
                      </a:lnTo>
                      <a:lnTo>
                        <a:pt x="163" y="331"/>
                      </a:lnTo>
                      <a:lnTo>
                        <a:pt x="174" y="347"/>
                      </a:lnTo>
                      <a:close/>
                    </a:path>
                  </a:pathLst>
                </a:custGeom>
                <a:grpFill/>
                <a:ln w="19050" cmpd="sng">
                  <a:solidFill>
                    <a:schemeClr val="tx1"/>
                  </a:solidFill>
                  <a:prstDash val="solid"/>
                  <a:round/>
                  <a:headEnd/>
                  <a:tailEnd/>
                </a:ln>
              </p:spPr>
              <p:txBody>
                <a:bodyPr/>
                <a:lstStyle/>
                <a:p>
                  <a:endParaRPr lang="el-GR"/>
                </a:p>
              </p:txBody>
            </p:sp>
          </p:grpSp>
        </p:grpSp>
        <p:grpSp>
          <p:nvGrpSpPr>
            <p:cNvPr id="17" name="Group 51"/>
            <p:cNvGrpSpPr/>
            <p:nvPr/>
          </p:nvGrpSpPr>
          <p:grpSpPr>
            <a:xfrm rot="900000" flipH="1">
              <a:off x="5314787" y="301885"/>
              <a:ext cx="758568" cy="1107998"/>
              <a:chOff x="2478613" y="1403058"/>
              <a:chExt cx="841284" cy="1228816"/>
            </a:xfrm>
          </p:grpSpPr>
          <p:sp>
            <p:nvSpPr>
              <p:cNvPr id="53"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chemeClr val="tx1"/>
                </a:solidFill>
                <a:prstDash val="solid"/>
                <a:round/>
                <a:headEnd/>
                <a:tailEnd/>
              </a:ln>
            </p:spPr>
            <p:txBody>
              <a:bodyPr/>
              <a:lstStyle/>
              <a:p>
                <a:endParaRPr lang="el-GR"/>
              </a:p>
            </p:txBody>
          </p:sp>
          <p:sp>
            <p:nvSpPr>
              <p:cNvPr id="54"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chemeClr val="tx1"/>
                </a:solidFill>
                <a:prstDash val="solid"/>
                <a:round/>
                <a:headEnd/>
                <a:tailEnd/>
              </a:ln>
            </p:spPr>
            <p:txBody>
              <a:bodyPr/>
              <a:lstStyle/>
              <a:p>
                <a:endParaRPr lang="el-GR"/>
              </a:p>
            </p:txBody>
          </p:sp>
        </p:grpSp>
        <p:grpSp>
          <p:nvGrpSpPr>
            <p:cNvPr id="18" name="Group 54"/>
            <p:cNvGrpSpPr/>
            <p:nvPr/>
          </p:nvGrpSpPr>
          <p:grpSpPr>
            <a:xfrm rot="20672519">
              <a:off x="2700894" y="289794"/>
              <a:ext cx="758568" cy="1107998"/>
              <a:chOff x="2478613" y="1403058"/>
              <a:chExt cx="841284" cy="1228816"/>
            </a:xfrm>
          </p:grpSpPr>
          <p:sp>
            <p:nvSpPr>
              <p:cNvPr id="56"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rgbClr val="FF0000"/>
                </a:solidFill>
                <a:prstDash val="sysDash"/>
                <a:round/>
                <a:headEnd/>
                <a:tailEnd/>
              </a:ln>
            </p:spPr>
            <p:txBody>
              <a:bodyPr/>
              <a:lstStyle/>
              <a:p>
                <a:endParaRPr lang="el-GR"/>
              </a:p>
            </p:txBody>
          </p:sp>
          <p:sp>
            <p:nvSpPr>
              <p:cNvPr id="57"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rgbClr val="FF0000"/>
                </a:solidFill>
                <a:prstDash val="sysDash"/>
                <a:round/>
                <a:headEnd/>
                <a:tailEnd/>
              </a:ln>
            </p:spPr>
            <p:txBody>
              <a:bodyPr/>
              <a:lstStyle/>
              <a:p>
                <a:endParaRPr lang="el-GR"/>
              </a:p>
            </p:txBody>
          </p:sp>
        </p:grpSp>
      </p:grpSp>
      <p:cxnSp>
        <p:nvCxnSpPr>
          <p:cNvPr id="60" name="Straight Connector 59"/>
          <p:cNvCxnSpPr/>
          <p:nvPr/>
        </p:nvCxnSpPr>
        <p:spPr>
          <a:xfrm flipV="1">
            <a:off x="2780145" y="480289"/>
            <a:ext cx="0" cy="19119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209636" y="480289"/>
            <a:ext cx="0" cy="19119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780145" y="434109"/>
            <a:ext cx="443346" cy="0"/>
          </a:xfrm>
          <a:prstGeom prst="straightConnector1">
            <a:avLst/>
          </a:prstGeom>
          <a:ln w="3810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51632" y="4708671"/>
            <a:ext cx="2244525" cy="369332"/>
          </a:xfrm>
          <a:prstGeom prst="rect">
            <a:avLst/>
          </a:prstGeom>
          <a:noFill/>
        </p:spPr>
        <p:txBody>
          <a:bodyPr wrap="none" rtlCol="0">
            <a:spAutoFit/>
          </a:bodyPr>
          <a:lstStyle/>
          <a:p>
            <a:r>
              <a:rPr lang="el-GR" dirty="0" smtClean="0"/>
              <a:t>υ/π=6.23/7.37=0.845 </a:t>
            </a:r>
            <a:endParaRPr lang="el-GR" dirty="0"/>
          </a:p>
        </p:txBody>
      </p:sp>
      <p:pic>
        <p:nvPicPr>
          <p:cNvPr id="14" name="Picture 13" descr="Στέλλα_face_eyes.png"/>
          <p:cNvPicPr>
            <a:picLocks noChangeAspect="1"/>
          </p:cNvPicPr>
          <p:nvPr/>
        </p:nvPicPr>
        <p:blipFill>
          <a:blip r:embed="rId3"/>
          <a:srcRect l="7098" t="13922" r="11672" b="8530"/>
          <a:stretch>
            <a:fillRect/>
          </a:stretch>
        </p:blipFill>
        <p:spPr>
          <a:xfrm>
            <a:off x="521485" y="242888"/>
            <a:ext cx="3789402" cy="4521993"/>
          </a:xfrm>
          <a:prstGeom prst="rect">
            <a:avLst/>
          </a:prstGeom>
        </p:spPr>
      </p:pic>
      <p:grpSp>
        <p:nvGrpSpPr>
          <p:cNvPr id="41" name="Group 40"/>
          <p:cNvGrpSpPr/>
          <p:nvPr/>
        </p:nvGrpSpPr>
        <p:grpSpPr>
          <a:xfrm>
            <a:off x="1050774" y="2169991"/>
            <a:ext cx="2654460" cy="2241334"/>
            <a:chOff x="1050774" y="2169991"/>
            <a:chExt cx="2654460" cy="2241334"/>
          </a:xfrm>
          <a:effectLst>
            <a:outerShdw blurRad="50800" dist="38100" dir="2700000" algn="tl" rotWithShape="0">
              <a:prstClr val="black">
                <a:alpha val="40000"/>
              </a:prstClr>
            </a:outerShdw>
          </a:effectLst>
        </p:grpSpPr>
        <p:cxnSp>
          <p:nvCxnSpPr>
            <p:cNvPr id="15" name="Straight Connector 14"/>
            <p:cNvCxnSpPr/>
            <p:nvPr/>
          </p:nvCxnSpPr>
          <p:spPr>
            <a:xfrm>
              <a:off x="1050774" y="2535319"/>
              <a:ext cx="2654460" cy="0"/>
            </a:xfrm>
            <a:prstGeom prst="line">
              <a:avLst/>
            </a:prstGeom>
            <a:ln w="190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10981" y="2169991"/>
              <a:ext cx="0" cy="2241334"/>
            </a:xfrm>
            <a:prstGeom prst="line">
              <a:avLst/>
            </a:prstGeom>
            <a:ln w="190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1" name="TextBox 20"/>
          <p:cNvSpPr txBox="1"/>
          <p:nvPr/>
        </p:nvSpPr>
        <p:spPr>
          <a:xfrm>
            <a:off x="5532640" y="4708671"/>
            <a:ext cx="2244525" cy="369332"/>
          </a:xfrm>
          <a:prstGeom prst="rect">
            <a:avLst/>
          </a:prstGeom>
          <a:noFill/>
        </p:spPr>
        <p:txBody>
          <a:bodyPr wrap="none" rtlCol="0">
            <a:spAutoFit/>
          </a:bodyPr>
          <a:lstStyle/>
          <a:p>
            <a:r>
              <a:rPr lang="el-GR" dirty="0" smtClean="0"/>
              <a:t>υ/π=6.67/7.37=0.905 </a:t>
            </a:r>
            <a:endParaRPr lang="el-GR" dirty="0"/>
          </a:p>
        </p:txBody>
      </p:sp>
      <p:pic>
        <p:nvPicPr>
          <p:cNvPr id="33" name="Picture 32" descr="109011_108017_mouth.jpg"/>
          <p:cNvPicPr>
            <a:picLocks noChangeAspect="1"/>
          </p:cNvPicPr>
          <p:nvPr/>
        </p:nvPicPr>
        <p:blipFill>
          <a:blip r:embed="rId4"/>
          <a:srcRect l="6320" t="18824" r="6571" b="2628"/>
          <a:stretch>
            <a:fillRect/>
          </a:stretch>
        </p:blipFill>
        <p:spPr>
          <a:xfrm>
            <a:off x="4600572" y="221452"/>
            <a:ext cx="3993244" cy="4500989"/>
          </a:xfrm>
          <a:prstGeom prst="rect">
            <a:avLst/>
          </a:prstGeom>
        </p:spPr>
      </p:pic>
      <p:grpSp>
        <p:nvGrpSpPr>
          <p:cNvPr id="42" name="Group 41"/>
          <p:cNvGrpSpPr/>
          <p:nvPr/>
        </p:nvGrpSpPr>
        <p:grpSpPr>
          <a:xfrm>
            <a:off x="5296551" y="2150937"/>
            <a:ext cx="2654460" cy="2399632"/>
            <a:chOff x="5296551" y="2150937"/>
            <a:chExt cx="2654460" cy="2399632"/>
          </a:xfrm>
          <a:effectLst>
            <a:outerShdw blurRad="50800" dist="38100" dir="2700000" algn="tl" rotWithShape="0">
              <a:prstClr val="black">
                <a:alpha val="40000"/>
              </a:prstClr>
            </a:outerShdw>
          </a:effectLst>
        </p:grpSpPr>
        <p:cxnSp>
          <p:nvCxnSpPr>
            <p:cNvPr id="32" name="Straight Connector 31"/>
            <p:cNvCxnSpPr/>
            <p:nvPr/>
          </p:nvCxnSpPr>
          <p:spPr>
            <a:xfrm>
              <a:off x="5296551" y="2580561"/>
              <a:ext cx="2654460" cy="0"/>
            </a:xfrm>
            <a:prstGeom prst="line">
              <a:avLst/>
            </a:prstGeom>
            <a:ln w="1905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663902" y="2150937"/>
              <a:ext cx="0" cy="2399632"/>
            </a:xfrm>
            <a:prstGeom prst="line">
              <a:avLst/>
            </a:prstGeom>
            <a:ln w="19050">
              <a:solidFill>
                <a:srgbClr val="92D05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23"/>
          <p:cNvGrpSpPr/>
          <p:nvPr/>
        </p:nvGrpSpPr>
        <p:grpSpPr>
          <a:xfrm rot="20672519">
            <a:off x="2472827" y="849868"/>
            <a:ext cx="1133742" cy="1655994"/>
            <a:chOff x="2478613" y="1403058"/>
            <a:chExt cx="841284" cy="1228816"/>
          </a:xfrm>
        </p:grpSpPr>
        <p:sp>
          <p:nvSpPr>
            <p:cNvPr id="8"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chemeClr val="tx1"/>
              </a:solidFill>
              <a:prstDash val="solid"/>
              <a:round/>
              <a:headEnd/>
              <a:tailEnd/>
            </a:ln>
          </p:spPr>
          <p:txBody>
            <a:bodyPr/>
            <a:lstStyle/>
            <a:p>
              <a:endParaRPr lang="el-GR"/>
            </a:p>
          </p:txBody>
        </p:sp>
        <p:sp>
          <p:nvSpPr>
            <p:cNvPr id="9"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chemeClr val="tx1"/>
              </a:solidFill>
              <a:prstDash val="solid"/>
              <a:round/>
              <a:headEnd/>
              <a:tailEnd/>
            </a:ln>
          </p:spPr>
          <p:txBody>
            <a:bodyPr/>
            <a:lstStyle/>
            <a:p>
              <a:endParaRPr lang="el-GR"/>
            </a:p>
          </p:txBody>
        </p:sp>
      </p:grpSp>
      <p:grpSp>
        <p:nvGrpSpPr>
          <p:cNvPr id="34" name="Group 33"/>
          <p:cNvGrpSpPr/>
          <p:nvPr/>
        </p:nvGrpSpPr>
        <p:grpSpPr>
          <a:xfrm>
            <a:off x="2347324" y="2437699"/>
            <a:ext cx="4879242" cy="1906429"/>
            <a:chOff x="2347324" y="2437699"/>
            <a:chExt cx="4879242" cy="1906429"/>
          </a:xfrm>
        </p:grpSpPr>
        <p:grpSp>
          <p:nvGrpSpPr>
            <p:cNvPr id="10" name="Group 17"/>
            <p:cNvGrpSpPr>
              <a:grpSpLocks/>
            </p:cNvGrpSpPr>
            <p:nvPr/>
          </p:nvGrpSpPr>
          <p:grpSpPr bwMode="auto">
            <a:xfrm rot="82786">
              <a:off x="4385342" y="2526172"/>
              <a:ext cx="803206" cy="1817956"/>
              <a:chOff x="2700" y="2725"/>
              <a:chExt cx="243" cy="550"/>
            </a:xfrm>
          </p:grpSpPr>
          <p:sp>
            <p:nvSpPr>
              <p:cNvPr id="13" name="Freeform 18"/>
              <p:cNvSpPr>
                <a:spLocks/>
              </p:cNvSpPr>
              <p:nvPr/>
            </p:nvSpPr>
            <p:spPr bwMode="auto">
              <a:xfrm rot="-218416">
                <a:off x="2700" y="2731"/>
                <a:ext cx="118" cy="220"/>
              </a:xfrm>
              <a:custGeom>
                <a:avLst/>
                <a:gdLst/>
                <a:ahLst/>
                <a:cxnLst>
                  <a:cxn ang="0">
                    <a:pos x="12" y="199"/>
                  </a:cxn>
                  <a:cxn ang="0">
                    <a:pos x="9" y="154"/>
                  </a:cxn>
                  <a:cxn ang="0">
                    <a:pos x="3" y="118"/>
                  </a:cxn>
                  <a:cxn ang="0">
                    <a:pos x="0" y="27"/>
                  </a:cxn>
                  <a:cxn ang="0">
                    <a:pos x="0" y="13"/>
                  </a:cxn>
                  <a:cxn ang="0">
                    <a:pos x="7" y="9"/>
                  </a:cxn>
                  <a:cxn ang="0">
                    <a:pos x="23" y="2"/>
                  </a:cxn>
                  <a:cxn ang="0">
                    <a:pos x="41" y="2"/>
                  </a:cxn>
                  <a:cxn ang="0">
                    <a:pos x="64" y="0"/>
                  </a:cxn>
                  <a:cxn ang="0">
                    <a:pos x="105" y="2"/>
                  </a:cxn>
                  <a:cxn ang="0">
                    <a:pos x="114" y="4"/>
                  </a:cxn>
                  <a:cxn ang="0">
                    <a:pos x="118" y="13"/>
                  </a:cxn>
                  <a:cxn ang="0">
                    <a:pos x="114" y="63"/>
                  </a:cxn>
                  <a:cxn ang="0">
                    <a:pos x="98" y="190"/>
                  </a:cxn>
                  <a:cxn ang="0">
                    <a:pos x="84" y="206"/>
                  </a:cxn>
                  <a:cxn ang="0">
                    <a:pos x="71" y="213"/>
                  </a:cxn>
                  <a:cxn ang="0">
                    <a:pos x="52" y="220"/>
                  </a:cxn>
                  <a:cxn ang="0">
                    <a:pos x="34" y="220"/>
                  </a:cxn>
                  <a:cxn ang="0">
                    <a:pos x="23" y="213"/>
                  </a:cxn>
                  <a:cxn ang="0">
                    <a:pos x="12" y="199"/>
                  </a:cxn>
                </a:cxnLst>
                <a:rect l="0" t="0" r="r" b="b"/>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noFill/>
              <a:ln w="19050" cap="flat" cmpd="sng">
                <a:solidFill>
                  <a:schemeClr val="tx1"/>
                </a:solidFill>
                <a:prstDash val="solid"/>
                <a:round/>
                <a:headEnd/>
                <a:tailEnd/>
              </a:ln>
            </p:spPr>
            <p:txBody>
              <a:bodyPr/>
              <a:lstStyle/>
              <a:p>
                <a:endParaRPr lang="el-GR"/>
              </a:p>
            </p:txBody>
          </p:sp>
          <p:sp>
            <p:nvSpPr>
              <p:cNvPr id="14" name="Freeform 19"/>
              <p:cNvSpPr>
                <a:spLocks/>
              </p:cNvSpPr>
              <p:nvPr/>
            </p:nvSpPr>
            <p:spPr bwMode="auto">
              <a:xfrm rot="-218416">
                <a:off x="2728" y="2921"/>
                <a:ext cx="86" cy="354"/>
              </a:xfrm>
              <a:custGeom>
                <a:avLst/>
                <a:gdLst/>
                <a:ahLst/>
                <a:cxnLst>
                  <a:cxn ang="0">
                    <a:pos x="86" y="0"/>
                  </a:cxn>
                  <a:cxn ang="0">
                    <a:pos x="70" y="114"/>
                  </a:cxn>
                  <a:cxn ang="0">
                    <a:pos x="63" y="195"/>
                  </a:cxn>
                  <a:cxn ang="0">
                    <a:pos x="52" y="275"/>
                  </a:cxn>
                  <a:cxn ang="0">
                    <a:pos x="43" y="327"/>
                  </a:cxn>
                  <a:cxn ang="0">
                    <a:pos x="31" y="345"/>
                  </a:cxn>
                  <a:cxn ang="0">
                    <a:pos x="20" y="354"/>
                  </a:cxn>
                  <a:cxn ang="0">
                    <a:pos x="9" y="354"/>
                  </a:cxn>
                  <a:cxn ang="0">
                    <a:pos x="2" y="347"/>
                  </a:cxn>
                  <a:cxn ang="0">
                    <a:pos x="4" y="336"/>
                  </a:cxn>
                  <a:cxn ang="0">
                    <a:pos x="6" y="318"/>
                  </a:cxn>
                  <a:cxn ang="0">
                    <a:pos x="9" y="300"/>
                  </a:cxn>
                  <a:cxn ang="0">
                    <a:pos x="9" y="261"/>
                  </a:cxn>
                  <a:cxn ang="0">
                    <a:pos x="2" y="198"/>
                  </a:cxn>
                  <a:cxn ang="0">
                    <a:pos x="2" y="105"/>
                  </a:cxn>
                  <a:cxn ang="0">
                    <a:pos x="0" y="9"/>
                  </a:cxn>
                  <a:cxn ang="0">
                    <a:pos x="11" y="23"/>
                  </a:cxn>
                  <a:cxn ang="0">
                    <a:pos x="22" y="30"/>
                  </a:cxn>
                  <a:cxn ang="0">
                    <a:pos x="40" y="30"/>
                  </a:cxn>
                  <a:cxn ang="0">
                    <a:pos x="59" y="23"/>
                  </a:cxn>
                  <a:cxn ang="0">
                    <a:pos x="72" y="16"/>
                  </a:cxn>
                  <a:cxn ang="0">
                    <a:pos x="86" y="0"/>
                  </a:cxn>
                </a:cxnLst>
                <a:rect l="0" t="0" r="r" b="b"/>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noFill/>
              <a:ln w="19050" cap="flat" cmpd="sng">
                <a:solidFill>
                  <a:schemeClr val="tx1"/>
                </a:solidFill>
                <a:prstDash val="solid"/>
                <a:round/>
                <a:headEnd/>
                <a:tailEnd/>
              </a:ln>
            </p:spPr>
            <p:txBody>
              <a:bodyPr/>
              <a:lstStyle/>
              <a:p>
                <a:endParaRPr lang="el-GR"/>
              </a:p>
            </p:txBody>
          </p:sp>
          <p:sp>
            <p:nvSpPr>
              <p:cNvPr id="15" name="Freeform 20"/>
              <p:cNvSpPr>
                <a:spLocks/>
              </p:cNvSpPr>
              <p:nvPr/>
            </p:nvSpPr>
            <p:spPr bwMode="auto">
              <a:xfrm rot="-218416">
                <a:off x="2825" y="2725"/>
                <a:ext cx="118" cy="218"/>
              </a:xfrm>
              <a:custGeom>
                <a:avLst/>
                <a:gdLst/>
                <a:ahLst/>
                <a:cxnLst>
                  <a:cxn ang="0">
                    <a:pos x="95" y="200"/>
                  </a:cxn>
                  <a:cxn ang="0">
                    <a:pos x="100" y="154"/>
                  </a:cxn>
                  <a:cxn ang="0">
                    <a:pos x="109" y="120"/>
                  </a:cxn>
                  <a:cxn ang="0">
                    <a:pos x="118" y="32"/>
                  </a:cxn>
                  <a:cxn ang="0">
                    <a:pos x="118" y="18"/>
                  </a:cxn>
                  <a:cxn ang="0">
                    <a:pos x="111" y="14"/>
                  </a:cxn>
                  <a:cxn ang="0">
                    <a:pos x="95" y="5"/>
                  </a:cxn>
                  <a:cxn ang="0">
                    <a:pos x="79" y="5"/>
                  </a:cxn>
                  <a:cxn ang="0">
                    <a:pos x="54" y="0"/>
                  </a:cxn>
                  <a:cxn ang="0">
                    <a:pos x="16" y="0"/>
                  </a:cxn>
                  <a:cxn ang="0">
                    <a:pos x="5" y="2"/>
                  </a:cxn>
                  <a:cxn ang="0">
                    <a:pos x="0" y="9"/>
                  </a:cxn>
                  <a:cxn ang="0">
                    <a:pos x="2" y="61"/>
                  </a:cxn>
                  <a:cxn ang="0">
                    <a:pos x="11" y="186"/>
                  </a:cxn>
                  <a:cxn ang="0">
                    <a:pos x="23" y="202"/>
                  </a:cxn>
                  <a:cxn ang="0">
                    <a:pos x="39" y="211"/>
                  </a:cxn>
                  <a:cxn ang="0">
                    <a:pos x="54" y="216"/>
                  </a:cxn>
                  <a:cxn ang="0">
                    <a:pos x="73" y="218"/>
                  </a:cxn>
                  <a:cxn ang="0">
                    <a:pos x="84" y="213"/>
                  </a:cxn>
                  <a:cxn ang="0">
                    <a:pos x="95" y="200"/>
                  </a:cxn>
                </a:cxnLst>
                <a:rect l="0" t="0" r="r" b="b"/>
                <a:pathLst>
                  <a:path w="118" h="218">
                    <a:moveTo>
                      <a:pt x="95" y="200"/>
                    </a:moveTo>
                    <a:lnTo>
                      <a:pt x="100" y="154"/>
                    </a:lnTo>
                    <a:lnTo>
                      <a:pt x="109" y="120"/>
                    </a:lnTo>
                    <a:lnTo>
                      <a:pt x="118" y="32"/>
                    </a:lnTo>
                    <a:lnTo>
                      <a:pt x="118" y="18"/>
                    </a:lnTo>
                    <a:lnTo>
                      <a:pt x="111" y="14"/>
                    </a:lnTo>
                    <a:lnTo>
                      <a:pt x="95" y="5"/>
                    </a:lnTo>
                    <a:lnTo>
                      <a:pt x="79" y="5"/>
                    </a:lnTo>
                    <a:lnTo>
                      <a:pt x="54" y="0"/>
                    </a:lnTo>
                    <a:lnTo>
                      <a:pt x="16" y="0"/>
                    </a:lnTo>
                    <a:lnTo>
                      <a:pt x="5" y="2"/>
                    </a:lnTo>
                    <a:lnTo>
                      <a:pt x="0" y="9"/>
                    </a:lnTo>
                    <a:lnTo>
                      <a:pt x="2" y="61"/>
                    </a:lnTo>
                    <a:lnTo>
                      <a:pt x="11" y="186"/>
                    </a:lnTo>
                    <a:lnTo>
                      <a:pt x="23" y="202"/>
                    </a:lnTo>
                    <a:lnTo>
                      <a:pt x="39" y="211"/>
                    </a:lnTo>
                    <a:lnTo>
                      <a:pt x="54" y="216"/>
                    </a:lnTo>
                    <a:lnTo>
                      <a:pt x="73" y="218"/>
                    </a:lnTo>
                    <a:lnTo>
                      <a:pt x="84" y="213"/>
                    </a:lnTo>
                    <a:lnTo>
                      <a:pt x="95" y="200"/>
                    </a:lnTo>
                    <a:close/>
                  </a:path>
                </a:pathLst>
              </a:custGeom>
              <a:noFill/>
              <a:ln w="19050" cap="flat" cmpd="sng">
                <a:solidFill>
                  <a:schemeClr val="tx1"/>
                </a:solidFill>
                <a:prstDash val="solid"/>
                <a:round/>
                <a:headEnd/>
                <a:tailEnd/>
              </a:ln>
            </p:spPr>
            <p:txBody>
              <a:bodyPr/>
              <a:lstStyle/>
              <a:p>
                <a:endParaRPr lang="el-GR"/>
              </a:p>
            </p:txBody>
          </p:sp>
          <p:sp>
            <p:nvSpPr>
              <p:cNvPr id="16" name="Freeform 21"/>
              <p:cNvSpPr>
                <a:spLocks/>
              </p:cNvSpPr>
              <p:nvPr/>
            </p:nvSpPr>
            <p:spPr bwMode="auto">
              <a:xfrm rot="-218416">
                <a:off x="2852" y="2911"/>
                <a:ext cx="84" cy="354"/>
              </a:xfrm>
              <a:custGeom>
                <a:avLst/>
                <a:gdLst/>
                <a:ahLst/>
                <a:cxnLst>
                  <a:cxn ang="0">
                    <a:pos x="0" y="0"/>
                  </a:cxn>
                  <a:cxn ang="0">
                    <a:pos x="9" y="113"/>
                  </a:cxn>
                  <a:cxn ang="0">
                    <a:pos x="9" y="195"/>
                  </a:cxn>
                  <a:cxn ang="0">
                    <a:pos x="19" y="272"/>
                  </a:cxn>
                  <a:cxn ang="0">
                    <a:pos x="23" y="324"/>
                  </a:cxn>
                  <a:cxn ang="0">
                    <a:pos x="34" y="343"/>
                  </a:cxn>
                  <a:cxn ang="0">
                    <a:pos x="43" y="352"/>
                  </a:cxn>
                  <a:cxn ang="0">
                    <a:pos x="57" y="354"/>
                  </a:cxn>
                  <a:cxn ang="0">
                    <a:pos x="62" y="347"/>
                  </a:cxn>
                  <a:cxn ang="0">
                    <a:pos x="62" y="336"/>
                  </a:cxn>
                  <a:cxn ang="0">
                    <a:pos x="62" y="318"/>
                  </a:cxn>
                  <a:cxn ang="0">
                    <a:pos x="59" y="299"/>
                  </a:cxn>
                  <a:cxn ang="0">
                    <a:pos x="62" y="263"/>
                  </a:cxn>
                  <a:cxn ang="0">
                    <a:pos x="71" y="197"/>
                  </a:cxn>
                  <a:cxn ang="0">
                    <a:pos x="77" y="107"/>
                  </a:cxn>
                  <a:cxn ang="0">
                    <a:pos x="84" y="14"/>
                  </a:cxn>
                  <a:cxn ang="0">
                    <a:pos x="73" y="27"/>
                  </a:cxn>
                  <a:cxn ang="0">
                    <a:pos x="62" y="32"/>
                  </a:cxn>
                  <a:cxn ang="0">
                    <a:pos x="43" y="30"/>
                  </a:cxn>
                  <a:cxn ang="0">
                    <a:pos x="28" y="25"/>
                  </a:cxn>
                  <a:cxn ang="0">
                    <a:pos x="12" y="16"/>
                  </a:cxn>
                  <a:cxn ang="0">
                    <a:pos x="0" y="0"/>
                  </a:cxn>
                </a:cxnLst>
                <a:rect l="0" t="0" r="r" b="b"/>
                <a:pathLst>
                  <a:path w="84" h="354">
                    <a:moveTo>
                      <a:pt x="0" y="0"/>
                    </a:moveTo>
                    <a:lnTo>
                      <a:pt x="9" y="113"/>
                    </a:lnTo>
                    <a:lnTo>
                      <a:pt x="9" y="195"/>
                    </a:lnTo>
                    <a:lnTo>
                      <a:pt x="19" y="272"/>
                    </a:lnTo>
                    <a:lnTo>
                      <a:pt x="23" y="324"/>
                    </a:lnTo>
                    <a:lnTo>
                      <a:pt x="34" y="343"/>
                    </a:lnTo>
                    <a:lnTo>
                      <a:pt x="43" y="352"/>
                    </a:lnTo>
                    <a:lnTo>
                      <a:pt x="57" y="354"/>
                    </a:lnTo>
                    <a:lnTo>
                      <a:pt x="62" y="347"/>
                    </a:lnTo>
                    <a:lnTo>
                      <a:pt x="62" y="336"/>
                    </a:lnTo>
                    <a:lnTo>
                      <a:pt x="62" y="318"/>
                    </a:lnTo>
                    <a:lnTo>
                      <a:pt x="59" y="299"/>
                    </a:lnTo>
                    <a:lnTo>
                      <a:pt x="62" y="263"/>
                    </a:lnTo>
                    <a:lnTo>
                      <a:pt x="71" y="197"/>
                    </a:lnTo>
                    <a:lnTo>
                      <a:pt x="77" y="107"/>
                    </a:lnTo>
                    <a:lnTo>
                      <a:pt x="84" y="14"/>
                    </a:lnTo>
                    <a:lnTo>
                      <a:pt x="73" y="27"/>
                    </a:lnTo>
                    <a:lnTo>
                      <a:pt x="62" y="32"/>
                    </a:lnTo>
                    <a:lnTo>
                      <a:pt x="43" y="30"/>
                    </a:lnTo>
                    <a:lnTo>
                      <a:pt x="28" y="25"/>
                    </a:lnTo>
                    <a:lnTo>
                      <a:pt x="12" y="16"/>
                    </a:lnTo>
                    <a:lnTo>
                      <a:pt x="0" y="0"/>
                    </a:lnTo>
                    <a:close/>
                  </a:path>
                </a:pathLst>
              </a:custGeom>
              <a:noFill/>
              <a:ln w="19050" cap="flat" cmpd="sng">
                <a:solidFill>
                  <a:schemeClr val="tx1"/>
                </a:solidFill>
                <a:prstDash val="solid"/>
                <a:round/>
                <a:headEnd/>
                <a:tailEnd/>
              </a:ln>
            </p:spPr>
            <p:txBody>
              <a:bodyPr/>
              <a:lstStyle/>
              <a:p>
                <a:endParaRPr lang="el-GR"/>
              </a:p>
            </p:txBody>
          </p:sp>
        </p:grpSp>
        <p:grpSp>
          <p:nvGrpSpPr>
            <p:cNvPr id="11" name="Group 22"/>
            <p:cNvGrpSpPr>
              <a:grpSpLocks/>
            </p:cNvGrpSpPr>
            <p:nvPr/>
          </p:nvGrpSpPr>
          <p:grpSpPr bwMode="auto">
            <a:xfrm rot="900000">
              <a:off x="6168846" y="2437699"/>
              <a:ext cx="1057720" cy="1636160"/>
              <a:chOff x="3205" y="2699"/>
              <a:chExt cx="320" cy="495"/>
            </a:xfrm>
          </p:grpSpPr>
          <p:sp>
            <p:nvSpPr>
              <p:cNvPr id="18" name="Freeform 23"/>
              <p:cNvSpPr>
                <a:spLocks/>
              </p:cNvSpPr>
              <p:nvPr/>
            </p:nvSpPr>
            <p:spPr bwMode="auto">
              <a:xfrm rot="-218416">
                <a:off x="3205" y="2699"/>
                <a:ext cx="256" cy="209"/>
              </a:xfrm>
              <a:custGeom>
                <a:avLst/>
                <a:gdLst/>
                <a:ahLst/>
                <a:cxnLst>
                  <a:cxn ang="0">
                    <a:pos x="256" y="147"/>
                  </a:cxn>
                  <a:cxn ang="0">
                    <a:pos x="256" y="118"/>
                  </a:cxn>
                  <a:cxn ang="0">
                    <a:pos x="252" y="102"/>
                  </a:cxn>
                  <a:cxn ang="0">
                    <a:pos x="224" y="59"/>
                  </a:cxn>
                  <a:cxn ang="0">
                    <a:pos x="190" y="29"/>
                  </a:cxn>
                  <a:cxn ang="0">
                    <a:pos x="170" y="11"/>
                  </a:cxn>
                  <a:cxn ang="0">
                    <a:pos x="147" y="4"/>
                  </a:cxn>
                  <a:cxn ang="0">
                    <a:pos x="136" y="0"/>
                  </a:cxn>
                  <a:cxn ang="0">
                    <a:pos x="125" y="2"/>
                  </a:cxn>
                  <a:cxn ang="0">
                    <a:pos x="102" y="13"/>
                  </a:cxn>
                  <a:cxn ang="0">
                    <a:pos x="100" y="25"/>
                  </a:cxn>
                  <a:cxn ang="0">
                    <a:pos x="79" y="34"/>
                  </a:cxn>
                  <a:cxn ang="0">
                    <a:pos x="66" y="47"/>
                  </a:cxn>
                  <a:cxn ang="0">
                    <a:pos x="43" y="38"/>
                  </a:cxn>
                  <a:cxn ang="0">
                    <a:pos x="29" y="36"/>
                  </a:cxn>
                  <a:cxn ang="0">
                    <a:pos x="13" y="36"/>
                  </a:cxn>
                  <a:cxn ang="0">
                    <a:pos x="4" y="45"/>
                  </a:cxn>
                  <a:cxn ang="0">
                    <a:pos x="0" y="88"/>
                  </a:cxn>
                  <a:cxn ang="0">
                    <a:pos x="0" y="131"/>
                  </a:cxn>
                  <a:cxn ang="0">
                    <a:pos x="7" y="154"/>
                  </a:cxn>
                  <a:cxn ang="0">
                    <a:pos x="45" y="209"/>
                  </a:cxn>
                  <a:cxn ang="0">
                    <a:pos x="66" y="206"/>
                  </a:cxn>
                  <a:cxn ang="0">
                    <a:pos x="91" y="202"/>
                  </a:cxn>
                  <a:cxn ang="0">
                    <a:pos x="113" y="186"/>
                  </a:cxn>
                  <a:cxn ang="0">
                    <a:pos x="156" y="172"/>
                  </a:cxn>
                  <a:cxn ang="0">
                    <a:pos x="172" y="165"/>
                  </a:cxn>
                  <a:cxn ang="0">
                    <a:pos x="215" y="161"/>
                  </a:cxn>
                  <a:cxn ang="0">
                    <a:pos x="238" y="159"/>
                  </a:cxn>
                  <a:cxn ang="0">
                    <a:pos x="256" y="147"/>
                  </a:cxn>
                </a:cxnLst>
                <a:rect l="0" t="0" r="r" b="b"/>
                <a:pathLst>
                  <a:path w="256" h="209">
                    <a:moveTo>
                      <a:pt x="256" y="147"/>
                    </a:moveTo>
                    <a:lnTo>
                      <a:pt x="256" y="118"/>
                    </a:lnTo>
                    <a:lnTo>
                      <a:pt x="252" y="102"/>
                    </a:lnTo>
                    <a:lnTo>
                      <a:pt x="224" y="59"/>
                    </a:lnTo>
                    <a:lnTo>
                      <a:pt x="190" y="29"/>
                    </a:lnTo>
                    <a:lnTo>
                      <a:pt x="170" y="11"/>
                    </a:lnTo>
                    <a:lnTo>
                      <a:pt x="147" y="4"/>
                    </a:lnTo>
                    <a:lnTo>
                      <a:pt x="136" y="0"/>
                    </a:lnTo>
                    <a:lnTo>
                      <a:pt x="125" y="2"/>
                    </a:lnTo>
                    <a:lnTo>
                      <a:pt x="102" y="13"/>
                    </a:lnTo>
                    <a:lnTo>
                      <a:pt x="100" y="25"/>
                    </a:lnTo>
                    <a:lnTo>
                      <a:pt x="79" y="34"/>
                    </a:lnTo>
                    <a:lnTo>
                      <a:pt x="66" y="47"/>
                    </a:lnTo>
                    <a:lnTo>
                      <a:pt x="43" y="38"/>
                    </a:lnTo>
                    <a:lnTo>
                      <a:pt x="29" y="36"/>
                    </a:lnTo>
                    <a:lnTo>
                      <a:pt x="13" y="36"/>
                    </a:lnTo>
                    <a:lnTo>
                      <a:pt x="4" y="45"/>
                    </a:lnTo>
                    <a:lnTo>
                      <a:pt x="0" y="88"/>
                    </a:lnTo>
                    <a:lnTo>
                      <a:pt x="0" y="131"/>
                    </a:lnTo>
                    <a:lnTo>
                      <a:pt x="7" y="154"/>
                    </a:lnTo>
                    <a:lnTo>
                      <a:pt x="45" y="209"/>
                    </a:lnTo>
                    <a:lnTo>
                      <a:pt x="66" y="206"/>
                    </a:lnTo>
                    <a:lnTo>
                      <a:pt x="91" y="202"/>
                    </a:lnTo>
                    <a:lnTo>
                      <a:pt x="113" y="186"/>
                    </a:lnTo>
                    <a:lnTo>
                      <a:pt x="156" y="172"/>
                    </a:lnTo>
                    <a:lnTo>
                      <a:pt x="172" y="165"/>
                    </a:lnTo>
                    <a:lnTo>
                      <a:pt x="215" y="161"/>
                    </a:lnTo>
                    <a:lnTo>
                      <a:pt x="238" y="159"/>
                    </a:lnTo>
                    <a:lnTo>
                      <a:pt x="256" y="147"/>
                    </a:lnTo>
                    <a:close/>
                  </a:path>
                </a:pathLst>
              </a:custGeom>
              <a:noFill/>
              <a:ln w="19050" cap="flat" cmpd="sng">
                <a:solidFill>
                  <a:schemeClr val="tx1"/>
                </a:solidFill>
                <a:prstDash val="solid"/>
                <a:round/>
                <a:headEnd/>
                <a:tailEnd/>
              </a:ln>
            </p:spPr>
            <p:txBody>
              <a:bodyPr/>
              <a:lstStyle/>
              <a:p>
                <a:endParaRPr lang="el-GR"/>
              </a:p>
            </p:txBody>
          </p:sp>
          <p:sp>
            <p:nvSpPr>
              <p:cNvPr id="19" name="Freeform 24"/>
              <p:cNvSpPr>
                <a:spLocks/>
              </p:cNvSpPr>
              <p:nvPr/>
            </p:nvSpPr>
            <p:spPr bwMode="auto">
              <a:xfrm rot="21381584">
                <a:off x="3264" y="2842"/>
                <a:ext cx="261" cy="352"/>
              </a:xfrm>
              <a:custGeom>
                <a:avLst/>
                <a:gdLst/>
                <a:ahLst/>
                <a:cxnLst>
                  <a:cxn ang="0">
                    <a:pos x="0" y="62"/>
                  </a:cxn>
                  <a:cxn ang="0">
                    <a:pos x="30" y="114"/>
                  </a:cxn>
                  <a:cxn ang="0">
                    <a:pos x="68" y="184"/>
                  </a:cxn>
                  <a:cxn ang="0">
                    <a:pos x="107" y="245"/>
                  </a:cxn>
                  <a:cxn ang="0">
                    <a:pos x="154" y="302"/>
                  </a:cxn>
                  <a:cxn ang="0">
                    <a:pos x="200" y="345"/>
                  </a:cxn>
                  <a:cxn ang="0">
                    <a:pos x="213" y="352"/>
                  </a:cxn>
                  <a:cxn ang="0">
                    <a:pos x="232" y="352"/>
                  </a:cxn>
                  <a:cxn ang="0">
                    <a:pos x="247" y="340"/>
                  </a:cxn>
                  <a:cxn ang="0">
                    <a:pos x="256" y="325"/>
                  </a:cxn>
                  <a:cxn ang="0">
                    <a:pos x="256" y="306"/>
                  </a:cxn>
                  <a:cxn ang="0">
                    <a:pos x="261" y="184"/>
                  </a:cxn>
                  <a:cxn ang="0">
                    <a:pos x="256" y="154"/>
                  </a:cxn>
                  <a:cxn ang="0">
                    <a:pos x="254" y="134"/>
                  </a:cxn>
                  <a:cxn ang="0">
                    <a:pos x="243" y="100"/>
                  </a:cxn>
                  <a:cxn ang="0">
                    <a:pos x="211" y="0"/>
                  </a:cxn>
                  <a:cxn ang="0">
                    <a:pos x="193" y="12"/>
                  </a:cxn>
                  <a:cxn ang="0">
                    <a:pos x="170" y="14"/>
                  </a:cxn>
                  <a:cxn ang="0">
                    <a:pos x="127" y="18"/>
                  </a:cxn>
                  <a:cxn ang="0">
                    <a:pos x="111" y="25"/>
                  </a:cxn>
                  <a:cxn ang="0">
                    <a:pos x="68" y="39"/>
                  </a:cxn>
                  <a:cxn ang="0">
                    <a:pos x="46" y="55"/>
                  </a:cxn>
                  <a:cxn ang="0">
                    <a:pos x="21" y="59"/>
                  </a:cxn>
                  <a:cxn ang="0">
                    <a:pos x="0" y="62"/>
                  </a:cxn>
                </a:cxnLst>
                <a:rect l="0" t="0" r="r" b="b"/>
                <a:pathLst>
                  <a:path w="261" h="352">
                    <a:moveTo>
                      <a:pt x="0" y="62"/>
                    </a:moveTo>
                    <a:lnTo>
                      <a:pt x="30" y="114"/>
                    </a:lnTo>
                    <a:lnTo>
                      <a:pt x="68" y="184"/>
                    </a:lnTo>
                    <a:lnTo>
                      <a:pt x="107" y="245"/>
                    </a:lnTo>
                    <a:lnTo>
                      <a:pt x="154" y="302"/>
                    </a:lnTo>
                    <a:lnTo>
                      <a:pt x="200" y="345"/>
                    </a:lnTo>
                    <a:lnTo>
                      <a:pt x="213" y="352"/>
                    </a:lnTo>
                    <a:lnTo>
                      <a:pt x="232" y="352"/>
                    </a:lnTo>
                    <a:lnTo>
                      <a:pt x="247" y="340"/>
                    </a:lnTo>
                    <a:lnTo>
                      <a:pt x="256" y="325"/>
                    </a:lnTo>
                    <a:lnTo>
                      <a:pt x="256" y="306"/>
                    </a:lnTo>
                    <a:lnTo>
                      <a:pt x="261" y="184"/>
                    </a:lnTo>
                    <a:lnTo>
                      <a:pt x="256" y="154"/>
                    </a:lnTo>
                    <a:lnTo>
                      <a:pt x="254" y="134"/>
                    </a:lnTo>
                    <a:lnTo>
                      <a:pt x="243" y="100"/>
                    </a:lnTo>
                    <a:lnTo>
                      <a:pt x="211" y="0"/>
                    </a:lnTo>
                    <a:lnTo>
                      <a:pt x="193" y="12"/>
                    </a:lnTo>
                    <a:lnTo>
                      <a:pt x="170" y="14"/>
                    </a:lnTo>
                    <a:lnTo>
                      <a:pt x="127" y="18"/>
                    </a:lnTo>
                    <a:lnTo>
                      <a:pt x="111" y="25"/>
                    </a:lnTo>
                    <a:lnTo>
                      <a:pt x="68" y="39"/>
                    </a:lnTo>
                    <a:lnTo>
                      <a:pt x="46" y="55"/>
                    </a:lnTo>
                    <a:lnTo>
                      <a:pt x="21" y="59"/>
                    </a:lnTo>
                    <a:lnTo>
                      <a:pt x="0" y="62"/>
                    </a:lnTo>
                    <a:close/>
                  </a:path>
                </a:pathLst>
              </a:custGeom>
              <a:noFill/>
              <a:ln w="19050" cap="flat" cmpd="sng">
                <a:solidFill>
                  <a:schemeClr val="tx1"/>
                </a:solidFill>
                <a:prstDash val="solid"/>
                <a:round/>
                <a:headEnd/>
                <a:tailEnd/>
              </a:ln>
            </p:spPr>
            <p:txBody>
              <a:bodyPr/>
              <a:lstStyle/>
              <a:p>
                <a:endParaRPr lang="el-GR"/>
              </a:p>
            </p:txBody>
          </p:sp>
        </p:grpSp>
        <p:grpSp>
          <p:nvGrpSpPr>
            <p:cNvPr id="12" name="Group 25"/>
            <p:cNvGrpSpPr>
              <a:grpSpLocks/>
            </p:cNvGrpSpPr>
            <p:nvPr/>
          </p:nvGrpSpPr>
          <p:grpSpPr bwMode="auto">
            <a:xfrm rot="20700000" flipH="1">
              <a:off x="2347324" y="2437699"/>
              <a:ext cx="1057720" cy="1636163"/>
              <a:chOff x="3205" y="2699"/>
              <a:chExt cx="320" cy="495"/>
            </a:xfrm>
          </p:grpSpPr>
          <p:sp>
            <p:nvSpPr>
              <p:cNvPr id="21" name="Freeform 26"/>
              <p:cNvSpPr>
                <a:spLocks/>
              </p:cNvSpPr>
              <p:nvPr/>
            </p:nvSpPr>
            <p:spPr bwMode="auto">
              <a:xfrm rot="-218416">
                <a:off x="3205" y="2699"/>
                <a:ext cx="256" cy="209"/>
              </a:xfrm>
              <a:custGeom>
                <a:avLst/>
                <a:gdLst/>
                <a:ahLst/>
                <a:cxnLst>
                  <a:cxn ang="0">
                    <a:pos x="256" y="147"/>
                  </a:cxn>
                  <a:cxn ang="0">
                    <a:pos x="256" y="118"/>
                  </a:cxn>
                  <a:cxn ang="0">
                    <a:pos x="252" y="102"/>
                  </a:cxn>
                  <a:cxn ang="0">
                    <a:pos x="224" y="59"/>
                  </a:cxn>
                  <a:cxn ang="0">
                    <a:pos x="190" y="29"/>
                  </a:cxn>
                  <a:cxn ang="0">
                    <a:pos x="170" y="11"/>
                  </a:cxn>
                  <a:cxn ang="0">
                    <a:pos x="147" y="4"/>
                  </a:cxn>
                  <a:cxn ang="0">
                    <a:pos x="136" y="0"/>
                  </a:cxn>
                  <a:cxn ang="0">
                    <a:pos x="125" y="2"/>
                  </a:cxn>
                  <a:cxn ang="0">
                    <a:pos x="102" y="13"/>
                  </a:cxn>
                  <a:cxn ang="0">
                    <a:pos x="100" y="25"/>
                  </a:cxn>
                  <a:cxn ang="0">
                    <a:pos x="79" y="34"/>
                  </a:cxn>
                  <a:cxn ang="0">
                    <a:pos x="66" y="47"/>
                  </a:cxn>
                  <a:cxn ang="0">
                    <a:pos x="43" y="38"/>
                  </a:cxn>
                  <a:cxn ang="0">
                    <a:pos x="29" y="36"/>
                  </a:cxn>
                  <a:cxn ang="0">
                    <a:pos x="13" y="36"/>
                  </a:cxn>
                  <a:cxn ang="0">
                    <a:pos x="4" y="45"/>
                  </a:cxn>
                  <a:cxn ang="0">
                    <a:pos x="0" y="88"/>
                  </a:cxn>
                  <a:cxn ang="0">
                    <a:pos x="0" y="131"/>
                  </a:cxn>
                  <a:cxn ang="0">
                    <a:pos x="7" y="154"/>
                  </a:cxn>
                  <a:cxn ang="0">
                    <a:pos x="45" y="209"/>
                  </a:cxn>
                  <a:cxn ang="0">
                    <a:pos x="66" y="206"/>
                  </a:cxn>
                  <a:cxn ang="0">
                    <a:pos x="91" y="202"/>
                  </a:cxn>
                  <a:cxn ang="0">
                    <a:pos x="113" y="186"/>
                  </a:cxn>
                  <a:cxn ang="0">
                    <a:pos x="156" y="172"/>
                  </a:cxn>
                  <a:cxn ang="0">
                    <a:pos x="172" y="165"/>
                  </a:cxn>
                  <a:cxn ang="0">
                    <a:pos x="215" y="161"/>
                  </a:cxn>
                  <a:cxn ang="0">
                    <a:pos x="238" y="159"/>
                  </a:cxn>
                  <a:cxn ang="0">
                    <a:pos x="256" y="147"/>
                  </a:cxn>
                </a:cxnLst>
                <a:rect l="0" t="0" r="r" b="b"/>
                <a:pathLst>
                  <a:path w="256" h="209">
                    <a:moveTo>
                      <a:pt x="256" y="147"/>
                    </a:moveTo>
                    <a:lnTo>
                      <a:pt x="256" y="118"/>
                    </a:lnTo>
                    <a:lnTo>
                      <a:pt x="252" y="102"/>
                    </a:lnTo>
                    <a:lnTo>
                      <a:pt x="224" y="59"/>
                    </a:lnTo>
                    <a:lnTo>
                      <a:pt x="190" y="29"/>
                    </a:lnTo>
                    <a:lnTo>
                      <a:pt x="170" y="11"/>
                    </a:lnTo>
                    <a:lnTo>
                      <a:pt x="147" y="4"/>
                    </a:lnTo>
                    <a:lnTo>
                      <a:pt x="136" y="0"/>
                    </a:lnTo>
                    <a:lnTo>
                      <a:pt x="125" y="2"/>
                    </a:lnTo>
                    <a:lnTo>
                      <a:pt x="102" y="13"/>
                    </a:lnTo>
                    <a:lnTo>
                      <a:pt x="100" y="25"/>
                    </a:lnTo>
                    <a:lnTo>
                      <a:pt x="79" y="34"/>
                    </a:lnTo>
                    <a:lnTo>
                      <a:pt x="66" y="47"/>
                    </a:lnTo>
                    <a:lnTo>
                      <a:pt x="43" y="38"/>
                    </a:lnTo>
                    <a:lnTo>
                      <a:pt x="29" y="36"/>
                    </a:lnTo>
                    <a:lnTo>
                      <a:pt x="13" y="36"/>
                    </a:lnTo>
                    <a:lnTo>
                      <a:pt x="4" y="45"/>
                    </a:lnTo>
                    <a:lnTo>
                      <a:pt x="0" y="88"/>
                    </a:lnTo>
                    <a:lnTo>
                      <a:pt x="0" y="131"/>
                    </a:lnTo>
                    <a:lnTo>
                      <a:pt x="7" y="154"/>
                    </a:lnTo>
                    <a:lnTo>
                      <a:pt x="45" y="209"/>
                    </a:lnTo>
                    <a:lnTo>
                      <a:pt x="66" y="206"/>
                    </a:lnTo>
                    <a:lnTo>
                      <a:pt x="91" y="202"/>
                    </a:lnTo>
                    <a:lnTo>
                      <a:pt x="113" y="186"/>
                    </a:lnTo>
                    <a:lnTo>
                      <a:pt x="156" y="172"/>
                    </a:lnTo>
                    <a:lnTo>
                      <a:pt x="172" y="165"/>
                    </a:lnTo>
                    <a:lnTo>
                      <a:pt x="215" y="161"/>
                    </a:lnTo>
                    <a:lnTo>
                      <a:pt x="238" y="159"/>
                    </a:lnTo>
                    <a:lnTo>
                      <a:pt x="256" y="147"/>
                    </a:lnTo>
                    <a:close/>
                  </a:path>
                </a:pathLst>
              </a:custGeom>
              <a:noFill/>
              <a:ln w="19050" cap="flat" cmpd="sng">
                <a:solidFill>
                  <a:schemeClr val="tx1"/>
                </a:solidFill>
                <a:prstDash val="solid"/>
                <a:round/>
                <a:headEnd/>
                <a:tailEnd/>
              </a:ln>
            </p:spPr>
            <p:txBody>
              <a:bodyPr/>
              <a:lstStyle/>
              <a:p>
                <a:endParaRPr lang="el-GR"/>
              </a:p>
            </p:txBody>
          </p:sp>
          <p:sp>
            <p:nvSpPr>
              <p:cNvPr id="22" name="Freeform 27"/>
              <p:cNvSpPr>
                <a:spLocks/>
              </p:cNvSpPr>
              <p:nvPr/>
            </p:nvSpPr>
            <p:spPr bwMode="auto">
              <a:xfrm rot="-218416">
                <a:off x="3264" y="2842"/>
                <a:ext cx="261" cy="352"/>
              </a:xfrm>
              <a:custGeom>
                <a:avLst/>
                <a:gdLst/>
                <a:ahLst/>
                <a:cxnLst>
                  <a:cxn ang="0">
                    <a:pos x="0" y="62"/>
                  </a:cxn>
                  <a:cxn ang="0">
                    <a:pos x="30" y="114"/>
                  </a:cxn>
                  <a:cxn ang="0">
                    <a:pos x="68" y="184"/>
                  </a:cxn>
                  <a:cxn ang="0">
                    <a:pos x="107" y="245"/>
                  </a:cxn>
                  <a:cxn ang="0">
                    <a:pos x="154" y="302"/>
                  </a:cxn>
                  <a:cxn ang="0">
                    <a:pos x="200" y="345"/>
                  </a:cxn>
                  <a:cxn ang="0">
                    <a:pos x="213" y="352"/>
                  </a:cxn>
                  <a:cxn ang="0">
                    <a:pos x="232" y="352"/>
                  </a:cxn>
                  <a:cxn ang="0">
                    <a:pos x="247" y="340"/>
                  </a:cxn>
                  <a:cxn ang="0">
                    <a:pos x="256" y="325"/>
                  </a:cxn>
                  <a:cxn ang="0">
                    <a:pos x="256" y="306"/>
                  </a:cxn>
                  <a:cxn ang="0">
                    <a:pos x="261" y="184"/>
                  </a:cxn>
                  <a:cxn ang="0">
                    <a:pos x="256" y="154"/>
                  </a:cxn>
                  <a:cxn ang="0">
                    <a:pos x="254" y="134"/>
                  </a:cxn>
                  <a:cxn ang="0">
                    <a:pos x="243" y="100"/>
                  </a:cxn>
                  <a:cxn ang="0">
                    <a:pos x="211" y="0"/>
                  </a:cxn>
                  <a:cxn ang="0">
                    <a:pos x="193" y="12"/>
                  </a:cxn>
                  <a:cxn ang="0">
                    <a:pos x="170" y="14"/>
                  </a:cxn>
                  <a:cxn ang="0">
                    <a:pos x="127" y="18"/>
                  </a:cxn>
                  <a:cxn ang="0">
                    <a:pos x="111" y="25"/>
                  </a:cxn>
                  <a:cxn ang="0">
                    <a:pos x="68" y="39"/>
                  </a:cxn>
                  <a:cxn ang="0">
                    <a:pos x="46" y="55"/>
                  </a:cxn>
                  <a:cxn ang="0">
                    <a:pos x="21" y="59"/>
                  </a:cxn>
                  <a:cxn ang="0">
                    <a:pos x="0" y="62"/>
                  </a:cxn>
                </a:cxnLst>
                <a:rect l="0" t="0" r="r" b="b"/>
                <a:pathLst>
                  <a:path w="261" h="352">
                    <a:moveTo>
                      <a:pt x="0" y="62"/>
                    </a:moveTo>
                    <a:lnTo>
                      <a:pt x="30" y="114"/>
                    </a:lnTo>
                    <a:lnTo>
                      <a:pt x="68" y="184"/>
                    </a:lnTo>
                    <a:lnTo>
                      <a:pt x="107" y="245"/>
                    </a:lnTo>
                    <a:lnTo>
                      <a:pt x="154" y="302"/>
                    </a:lnTo>
                    <a:lnTo>
                      <a:pt x="200" y="345"/>
                    </a:lnTo>
                    <a:lnTo>
                      <a:pt x="213" y="352"/>
                    </a:lnTo>
                    <a:lnTo>
                      <a:pt x="232" y="352"/>
                    </a:lnTo>
                    <a:lnTo>
                      <a:pt x="247" y="340"/>
                    </a:lnTo>
                    <a:lnTo>
                      <a:pt x="256" y="325"/>
                    </a:lnTo>
                    <a:lnTo>
                      <a:pt x="256" y="306"/>
                    </a:lnTo>
                    <a:lnTo>
                      <a:pt x="261" y="184"/>
                    </a:lnTo>
                    <a:lnTo>
                      <a:pt x="256" y="154"/>
                    </a:lnTo>
                    <a:lnTo>
                      <a:pt x="254" y="134"/>
                    </a:lnTo>
                    <a:lnTo>
                      <a:pt x="243" y="100"/>
                    </a:lnTo>
                    <a:lnTo>
                      <a:pt x="211" y="0"/>
                    </a:lnTo>
                    <a:lnTo>
                      <a:pt x="193" y="12"/>
                    </a:lnTo>
                    <a:lnTo>
                      <a:pt x="170" y="14"/>
                    </a:lnTo>
                    <a:lnTo>
                      <a:pt x="127" y="18"/>
                    </a:lnTo>
                    <a:lnTo>
                      <a:pt x="111" y="25"/>
                    </a:lnTo>
                    <a:lnTo>
                      <a:pt x="68" y="39"/>
                    </a:lnTo>
                    <a:lnTo>
                      <a:pt x="46" y="55"/>
                    </a:lnTo>
                    <a:lnTo>
                      <a:pt x="21" y="59"/>
                    </a:lnTo>
                    <a:lnTo>
                      <a:pt x="0" y="62"/>
                    </a:lnTo>
                    <a:close/>
                  </a:path>
                </a:pathLst>
              </a:custGeom>
              <a:noFill/>
              <a:ln w="19050" cap="flat" cmpd="sng">
                <a:solidFill>
                  <a:schemeClr val="tx1"/>
                </a:solidFill>
                <a:prstDash val="solid"/>
                <a:round/>
                <a:headEnd/>
                <a:tailEnd/>
              </a:ln>
            </p:spPr>
            <p:txBody>
              <a:bodyPr/>
              <a:lstStyle/>
              <a:p>
                <a:endParaRPr lang="el-GR"/>
              </a:p>
            </p:txBody>
          </p:sp>
        </p:grpSp>
      </p:grpSp>
      <p:grpSp>
        <p:nvGrpSpPr>
          <p:cNvPr id="17" name="Group 25"/>
          <p:cNvGrpSpPr/>
          <p:nvPr/>
        </p:nvGrpSpPr>
        <p:grpSpPr>
          <a:xfrm>
            <a:off x="4079203" y="799372"/>
            <a:ext cx="1492067" cy="1917117"/>
            <a:chOff x="3826614" y="1452113"/>
            <a:chExt cx="1107176" cy="1422580"/>
          </a:xfrm>
          <a:solidFill>
            <a:schemeClr val="bg1"/>
          </a:solidFill>
        </p:grpSpPr>
        <p:grpSp>
          <p:nvGrpSpPr>
            <p:cNvPr id="20" name="Group 7"/>
            <p:cNvGrpSpPr>
              <a:grpSpLocks/>
            </p:cNvGrpSpPr>
            <p:nvPr/>
          </p:nvGrpSpPr>
          <p:grpSpPr bwMode="auto">
            <a:xfrm rot="21507896">
              <a:off x="3826614" y="1452113"/>
              <a:ext cx="500356" cy="1412770"/>
              <a:chOff x="2594" y="2244"/>
              <a:chExt cx="204" cy="576"/>
            </a:xfrm>
            <a:grpFill/>
          </p:grpSpPr>
          <p:sp>
            <p:nvSpPr>
              <p:cNvPr id="3" name="Freeform 8"/>
              <p:cNvSpPr>
                <a:spLocks/>
              </p:cNvSpPr>
              <p:nvPr/>
            </p:nvSpPr>
            <p:spPr bwMode="auto">
              <a:xfrm>
                <a:off x="2594" y="2559"/>
                <a:ext cx="204" cy="261"/>
              </a:xfrm>
              <a:custGeom>
                <a:avLst/>
                <a:gdLst/>
                <a:ahLst/>
                <a:cxnLst>
                  <a:cxn ang="0">
                    <a:pos x="193" y="78"/>
                  </a:cxn>
                  <a:cxn ang="0">
                    <a:pos x="197" y="130"/>
                  </a:cxn>
                  <a:cxn ang="0">
                    <a:pos x="202" y="180"/>
                  </a:cxn>
                  <a:cxn ang="0">
                    <a:pos x="204" y="198"/>
                  </a:cxn>
                  <a:cxn ang="0">
                    <a:pos x="197" y="241"/>
                  </a:cxn>
                  <a:cxn ang="0">
                    <a:pos x="190" y="254"/>
                  </a:cxn>
                  <a:cxn ang="0">
                    <a:pos x="179" y="261"/>
                  </a:cxn>
                  <a:cxn ang="0">
                    <a:pos x="170" y="259"/>
                  </a:cxn>
                  <a:cxn ang="0">
                    <a:pos x="131" y="254"/>
                  </a:cxn>
                  <a:cxn ang="0">
                    <a:pos x="93" y="250"/>
                  </a:cxn>
                  <a:cxn ang="0">
                    <a:pos x="43" y="245"/>
                  </a:cxn>
                  <a:cxn ang="0">
                    <a:pos x="22" y="236"/>
                  </a:cxn>
                  <a:cxn ang="0">
                    <a:pos x="13" y="232"/>
                  </a:cxn>
                  <a:cxn ang="0">
                    <a:pos x="9" y="227"/>
                  </a:cxn>
                  <a:cxn ang="0">
                    <a:pos x="2" y="218"/>
                  </a:cxn>
                  <a:cxn ang="0">
                    <a:pos x="0" y="186"/>
                  </a:cxn>
                  <a:cxn ang="0">
                    <a:pos x="0" y="157"/>
                  </a:cxn>
                  <a:cxn ang="0">
                    <a:pos x="4" y="136"/>
                  </a:cxn>
                  <a:cxn ang="0">
                    <a:pos x="22" y="66"/>
                  </a:cxn>
                  <a:cxn ang="0">
                    <a:pos x="27" y="46"/>
                  </a:cxn>
                  <a:cxn ang="0">
                    <a:pos x="36" y="28"/>
                  </a:cxn>
                  <a:cxn ang="0">
                    <a:pos x="47" y="16"/>
                  </a:cxn>
                  <a:cxn ang="0">
                    <a:pos x="63" y="7"/>
                  </a:cxn>
                  <a:cxn ang="0">
                    <a:pos x="81" y="0"/>
                  </a:cxn>
                  <a:cxn ang="0">
                    <a:pos x="104" y="0"/>
                  </a:cxn>
                  <a:cxn ang="0">
                    <a:pos x="134" y="3"/>
                  </a:cxn>
                  <a:cxn ang="0">
                    <a:pos x="163" y="16"/>
                  </a:cxn>
                  <a:cxn ang="0">
                    <a:pos x="177" y="28"/>
                  </a:cxn>
                  <a:cxn ang="0">
                    <a:pos x="188" y="46"/>
                  </a:cxn>
                  <a:cxn ang="0">
                    <a:pos x="193" y="78"/>
                  </a:cxn>
                </a:cxnLst>
                <a:rect l="0" t="0" r="r" b="b"/>
                <a:pathLst>
                  <a:path w="204" h="261">
                    <a:moveTo>
                      <a:pt x="193" y="78"/>
                    </a:moveTo>
                    <a:lnTo>
                      <a:pt x="197" y="130"/>
                    </a:lnTo>
                    <a:lnTo>
                      <a:pt x="202" y="180"/>
                    </a:lnTo>
                    <a:lnTo>
                      <a:pt x="204" y="198"/>
                    </a:lnTo>
                    <a:lnTo>
                      <a:pt x="197" y="241"/>
                    </a:lnTo>
                    <a:lnTo>
                      <a:pt x="190" y="254"/>
                    </a:lnTo>
                    <a:lnTo>
                      <a:pt x="179" y="261"/>
                    </a:lnTo>
                    <a:lnTo>
                      <a:pt x="170" y="259"/>
                    </a:lnTo>
                    <a:lnTo>
                      <a:pt x="131" y="254"/>
                    </a:lnTo>
                    <a:lnTo>
                      <a:pt x="93" y="250"/>
                    </a:lnTo>
                    <a:lnTo>
                      <a:pt x="43" y="245"/>
                    </a:lnTo>
                    <a:lnTo>
                      <a:pt x="22" y="236"/>
                    </a:lnTo>
                    <a:lnTo>
                      <a:pt x="13" y="232"/>
                    </a:lnTo>
                    <a:lnTo>
                      <a:pt x="9" y="227"/>
                    </a:lnTo>
                    <a:lnTo>
                      <a:pt x="2" y="218"/>
                    </a:lnTo>
                    <a:lnTo>
                      <a:pt x="0" y="186"/>
                    </a:lnTo>
                    <a:lnTo>
                      <a:pt x="0" y="157"/>
                    </a:lnTo>
                    <a:lnTo>
                      <a:pt x="4" y="136"/>
                    </a:lnTo>
                    <a:lnTo>
                      <a:pt x="22" y="66"/>
                    </a:lnTo>
                    <a:lnTo>
                      <a:pt x="27" y="46"/>
                    </a:lnTo>
                    <a:lnTo>
                      <a:pt x="36" y="28"/>
                    </a:lnTo>
                    <a:lnTo>
                      <a:pt x="47" y="16"/>
                    </a:lnTo>
                    <a:lnTo>
                      <a:pt x="63" y="7"/>
                    </a:lnTo>
                    <a:lnTo>
                      <a:pt x="81" y="0"/>
                    </a:lnTo>
                    <a:lnTo>
                      <a:pt x="104" y="0"/>
                    </a:lnTo>
                    <a:lnTo>
                      <a:pt x="134" y="3"/>
                    </a:lnTo>
                    <a:lnTo>
                      <a:pt x="163" y="16"/>
                    </a:lnTo>
                    <a:lnTo>
                      <a:pt x="177" y="28"/>
                    </a:lnTo>
                    <a:lnTo>
                      <a:pt x="188" y="46"/>
                    </a:lnTo>
                    <a:lnTo>
                      <a:pt x="193" y="78"/>
                    </a:lnTo>
                    <a:close/>
                  </a:path>
                </a:pathLst>
              </a:custGeom>
              <a:grpFill/>
              <a:ln w="19050" cmpd="sng">
                <a:solidFill>
                  <a:schemeClr val="tx1"/>
                </a:solidFill>
                <a:prstDash val="solid"/>
                <a:round/>
                <a:headEnd/>
                <a:tailEnd/>
              </a:ln>
            </p:spPr>
            <p:txBody>
              <a:bodyPr/>
              <a:lstStyle/>
              <a:p>
                <a:endParaRPr lang="el-GR"/>
              </a:p>
            </p:txBody>
          </p:sp>
          <p:sp>
            <p:nvSpPr>
              <p:cNvPr id="4" name="Freeform 9"/>
              <p:cNvSpPr>
                <a:spLocks/>
              </p:cNvSpPr>
              <p:nvPr/>
            </p:nvSpPr>
            <p:spPr bwMode="auto">
              <a:xfrm>
                <a:off x="2621" y="2244"/>
                <a:ext cx="170" cy="393"/>
              </a:xfrm>
              <a:custGeom>
                <a:avLst/>
                <a:gdLst/>
                <a:ahLst/>
                <a:cxnLst>
                  <a:cxn ang="0">
                    <a:pos x="0" y="361"/>
                  </a:cxn>
                  <a:cxn ang="0">
                    <a:pos x="7" y="309"/>
                  </a:cxn>
                  <a:cxn ang="0">
                    <a:pos x="7" y="259"/>
                  </a:cxn>
                  <a:cxn ang="0">
                    <a:pos x="7" y="238"/>
                  </a:cxn>
                  <a:cxn ang="0">
                    <a:pos x="18" y="184"/>
                  </a:cxn>
                  <a:cxn ang="0">
                    <a:pos x="41" y="91"/>
                  </a:cxn>
                  <a:cxn ang="0">
                    <a:pos x="59" y="43"/>
                  </a:cxn>
                  <a:cxn ang="0">
                    <a:pos x="73" y="18"/>
                  </a:cxn>
                  <a:cxn ang="0">
                    <a:pos x="84" y="7"/>
                  </a:cxn>
                  <a:cxn ang="0">
                    <a:pos x="100" y="0"/>
                  </a:cxn>
                  <a:cxn ang="0">
                    <a:pos x="111" y="9"/>
                  </a:cxn>
                  <a:cxn ang="0">
                    <a:pos x="127" y="46"/>
                  </a:cxn>
                  <a:cxn ang="0">
                    <a:pos x="138" y="98"/>
                  </a:cxn>
                  <a:cxn ang="0">
                    <a:pos x="159" y="197"/>
                  </a:cxn>
                  <a:cxn ang="0">
                    <a:pos x="166" y="252"/>
                  </a:cxn>
                  <a:cxn ang="0">
                    <a:pos x="168" y="272"/>
                  </a:cxn>
                  <a:cxn ang="0">
                    <a:pos x="170" y="320"/>
                  </a:cxn>
                  <a:cxn ang="0">
                    <a:pos x="166" y="393"/>
                  </a:cxn>
                  <a:cxn ang="0">
                    <a:pos x="161" y="361"/>
                  </a:cxn>
                  <a:cxn ang="0">
                    <a:pos x="150" y="343"/>
                  </a:cxn>
                  <a:cxn ang="0">
                    <a:pos x="136" y="331"/>
                  </a:cxn>
                  <a:cxn ang="0">
                    <a:pos x="107" y="318"/>
                  </a:cxn>
                  <a:cxn ang="0">
                    <a:pos x="77" y="315"/>
                  </a:cxn>
                  <a:cxn ang="0">
                    <a:pos x="54" y="315"/>
                  </a:cxn>
                  <a:cxn ang="0">
                    <a:pos x="36" y="322"/>
                  </a:cxn>
                  <a:cxn ang="0">
                    <a:pos x="20" y="331"/>
                  </a:cxn>
                  <a:cxn ang="0">
                    <a:pos x="9" y="343"/>
                  </a:cxn>
                  <a:cxn ang="0">
                    <a:pos x="0" y="361"/>
                  </a:cxn>
                </a:cxnLst>
                <a:rect l="0" t="0" r="r" b="b"/>
                <a:pathLst>
                  <a:path w="170" h="393">
                    <a:moveTo>
                      <a:pt x="0" y="361"/>
                    </a:moveTo>
                    <a:lnTo>
                      <a:pt x="7" y="309"/>
                    </a:lnTo>
                    <a:lnTo>
                      <a:pt x="7" y="259"/>
                    </a:lnTo>
                    <a:lnTo>
                      <a:pt x="7" y="238"/>
                    </a:lnTo>
                    <a:lnTo>
                      <a:pt x="18" y="184"/>
                    </a:lnTo>
                    <a:lnTo>
                      <a:pt x="41" y="91"/>
                    </a:lnTo>
                    <a:lnTo>
                      <a:pt x="59" y="43"/>
                    </a:lnTo>
                    <a:lnTo>
                      <a:pt x="73" y="18"/>
                    </a:lnTo>
                    <a:lnTo>
                      <a:pt x="84" y="7"/>
                    </a:lnTo>
                    <a:lnTo>
                      <a:pt x="100" y="0"/>
                    </a:lnTo>
                    <a:lnTo>
                      <a:pt x="111" y="9"/>
                    </a:lnTo>
                    <a:lnTo>
                      <a:pt x="127" y="46"/>
                    </a:lnTo>
                    <a:lnTo>
                      <a:pt x="138" y="98"/>
                    </a:lnTo>
                    <a:lnTo>
                      <a:pt x="159" y="197"/>
                    </a:lnTo>
                    <a:lnTo>
                      <a:pt x="166" y="252"/>
                    </a:lnTo>
                    <a:lnTo>
                      <a:pt x="168" y="272"/>
                    </a:lnTo>
                    <a:lnTo>
                      <a:pt x="170" y="320"/>
                    </a:lnTo>
                    <a:lnTo>
                      <a:pt x="166" y="393"/>
                    </a:lnTo>
                    <a:lnTo>
                      <a:pt x="161" y="361"/>
                    </a:lnTo>
                    <a:lnTo>
                      <a:pt x="150" y="343"/>
                    </a:lnTo>
                    <a:lnTo>
                      <a:pt x="136" y="331"/>
                    </a:lnTo>
                    <a:lnTo>
                      <a:pt x="107" y="318"/>
                    </a:lnTo>
                    <a:lnTo>
                      <a:pt x="77" y="315"/>
                    </a:lnTo>
                    <a:lnTo>
                      <a:pt x="54" y="315"/>
                    </a:lnTo>
                    <a:lnTo>
                      <a:pt x="36" y="322"/>
                    </a:lnTo>
                    <a:lnTo>
                      <a:pt x="20" y="331"/>
                    </a:lnTo>
                    <a:lnTo>
                      <a:pt x="9" y="343"/>
                    </a:lnTo>
                    <a:lnTo>
                      <a:pt x="0" y="361"/>
                    </a:lnTo>
                    <a:close/>
                  </a:path>
                </a:pathLst>
              </a:custGeom>
              <a:grpFill/>
              <a:ln w="19050" cmpd="sng">
                <a:solidFill>
                  <a:schemeClr val="tx1"/>
                </a:solidFill>
                <a:prstDash val="solid"/>
                <a:round/>
                <a:headEnd/>
                <a:tailEnd/>
              </a:ln>
            </p:spPr>
            <p:txBody>
              <a:bodyPr/>
              <a:lstStyle/>
              <a:p>
                <a:endParaRPr lang="el-GR"/>
              </a:p>
            </p:txBody>
          </p:sp>
        </p:grpSp>
        <p:grpSp>
          <p:nvGrpSpPr>
            <p:cNvPr id="23" name="Group 10"/>
            <p:cNvGrpSpPr>
              <a:grpSpLocks/>
            </p:cNvGrpSpPr>
            <p:nvPr/>
          </p:nvGrpSpPr>
          <p:grpSpPr bwMode="auto">
            <a:xfrm rot="452643">
              <a:off x="4406455" y="1466829"/>
              <a:ext cx="527335" cy="1407864"/>
              <a:chOff x="2823" y="2253"/>
              <a:chExt cx="215" cy="574"/>
            </a:xfrm>
            <a:grpFill/>
          </p:grpSpPr>
          <p:sp>
            <p:nvSpPr>
              <p:cNvPr id="6" name="Freeform 11"/>
              <p:cNvSpPr>
                <a:spLocks/>
              </p:cNvSpPr>
              <p:nvPr/>
            </p:nvSpPr>
            <p:spPr bwMode="auto">
              <a:xfrm>
                <a:off x="2836" y="2559"/>
                <a:ext cx="202" cy="268"/>
              </a:xfrm>
              <a:custGeom>
                <a:avLst/>
                <a:gdLst/>
                <a:ahLst/>
                <a:cxnLst>
                  <a:cxn ang="0">
                    <a:pos x="0" y="87"/>
                  </a:cxn>
                  <a:cxn ang="0">
                    <a:pos x="0" y="139"/>
                  </a:cxn>
                  <a:cxn ang="0">
                    <a:pos x="0" y="189"/>
                  </a:cxn>
                  <a:cxn ang="0">
                    <a:pos x="3" y="209"/>
                  </a:cxn>
                  <a:cxn ang="0">
                    <a:pos x="12" y="250"/>
                  </a:cxn>
                  <a:cxn ang="0">
                    <a:pos x="19" y="261"/>
                  </a:cxn>
                  <a:cxn ang="0">
                    <a:pos x="30" y="268"/>
                  </a:cxn>
                  <a:cxn ang="0">
                    <a:pos x="39" y="266"/>
                  </a:cxn>
                  <a:cxn ang="0">
                    <a:pos x="78" y="257"/>
                  </a:cxn>
                  <a:cxn ang="0">
                    <a:pos x="114" y="250"/>
                  </a:cxn>
                  <a:cxn ang="0">
                    <a:pos x="164" y="239"/>
                  </a:cxn>
                  <a:cxn ang="0">
                    <a:pos x="184" y="227"/>
                  </a:cxn>
                  <a:cxn ang="0">
                    <a:pos x="193" y="223"/>
                  </a:cxn>
                  <a:cxn ang="0">
                    <a:pos x="195" y="218"/>
                  </a:cxn>
                  <a:cxn ang="0">
                    <a:pos x="202" y="209"/>
                  </a:cxn>
                  <a:cxn ang="0">
                    <a:pos x="202" y="175"/>
                  </a:cxn>
                  <a:cxn ang="0">
                    <a:pos x="198" y="148"/>
                  </a:cxn>
                  <a:cxn ang="0">
                    <a:pos x="193" y="127"/>
                  </a:cxn>
                  <a:cxn ang="0">
                    <a:pos x="168" y="62"/>
                  </a:cxn>
                  <a:cxn ang="0">
                    <a:pos x="161" y="41"/>
                  </a:cxn>
                  <a:cxn ang="0">
                    <a:pos x="150" y="25"/>
                  </a:cxn>
                  <a:cxn ang="0">
                    <a:pos x="139" y="14"/>
                  </a:cxn>
                  <a:cxn ang="0">
                    <a:pos x="123" y="7"/>
                  </a:cxn>
                  <a:cxn ang="0">
                    <a:pos x="102" y="0"/>
                  </a:cxn>
                  <a:cxn ang="0">
                    <a:pos x="80" y="3"/>
                  </a:cxn>
                  <a:cxn ang="0">
                    <a:pos x="50" y="9"/>
                  </a:cxn>
                  <a:cxn ang="0">
                    <a:pos x="25" y="25"/>
                  </a:cxn>
                  <a:cxn ang="0">
                    <a:pos x="12" y="39"/>
                  </a:cxn>
                  <a:cxn ang="0">
                    <a:pos x="3" y="55"/>
                  </a:cxn>
                  <a:cxn ang="0">
                    <a:pos x="0" y="87"/>
                  </a:cxn>
                </a:cxnLst>
                <a:rect l="0" t="0" r="r" b="b"/>
                <a:pathLst>
                  <a:path w="202" h="268">
                    <a:moveTo>
                      <a:pt x="0" y="87"/>
                    </a:moveTo>
                    <a:lnTo>
                      <a:pt x="0" y="139"/>
                    </a:lnTo>
                    <a:lnTo>
                      <a:pt x="0" y="189"/>
                    </a:lnTo>
                    <a:lnTo>
                      <a:pt x="3" y="209"/>
                    </a:lnTo>
                    <a:lnTo>
                      <a:pt x="12" y="250"/>
                    </a:lnTo>
                    <a:lnTo>
                      <a:pt x="19" y="261"/>
                    </a:lnTo>
                    <a:lnTo>
                      <a:pt x="30" y="268"/>
                    </a:lnTo>
                    <a:lnTo>
                      <a:pt x="39" y="266"/>
                    </a:lnTo>
                    <a:lnTo>
                      <a:pt x="78" y="257"/>
                    </a:lnTo>
                    <a:lnTo>
                      <a:pt x="114" y="250"/>
                    </a:lnTo>
                    <a:lnTo>
                      <a:pt x="164" y="239"/>
                    </a:lnTo>
                    <a:lnTo>
                      <a:pt x="184" y="227"/>
                    </a:lnTo>
                    <a:lnTo>
                      <a:pt x="193" y="223"/>
                    </a:lnTo>
                    <a:lnTo>
                      <a:pt x="195" y="218"/>
                    </a:lnTo>
                    <a:lnTo>
                      <a:pt x="202" y="209"/>
                    </a:lnTo>
                    <a:lnTo>
                      <a:pt x="202" y="175"/>
                    </a:lnTo>
                    <a:lnTo>
                      <a:pt x="198" y="148"/>
                    </a:lnTo>
                    <a:lnTo>
                      <a:pt x="193" y="127"/>
                    </a:lnTo>
                    <a:lnTo>
                      <a:pt x="168" y="62"/>
                    </a:lnTo>
                    <a:lnTo>
                      <a:pt x="161" y="41"/>
                    </a:lnTo>
                    <a:lnTo>
                      <a:pt x="150" y="25"/>
                    </a:lnTo>
                    <a:lnTo>
                      <a:pt x="139" y="14"/>
                    </a:lnTo>
                    <a:lnTo>
                      <a:pt x="123" y="7"/>
                    </a:lnTo>
                    <a:lnTo>
                      <a:pt x="102" y="0"/>
                    </a:lnTo>
                    <a:lnTo>
                      <a:pt x="80" y="3"/>
                    </a:lnTo>
                    <a:lnTo>
                      <a:pt x="50" y="9"/>
                    </a:lnTo>
                    <a:lnTo>
                      <a:pt x="25" y="25"/>
                    </a:lnTo>
                    <a:lnTo>
                      <a:pt x="12" y="39"/>
                    </a:lnTo>
                    <a:lnTo>
                      <a:pt x="3" y="55"/>
                    </a:lnTo>
                    <a:lnTo>
                      <a:pt x="0" y="87"/>
                    </a:lnTo>
                    <a:close/>
                  </a:path>
                </a:pathLst>
              </a:custGeom>
              <a:grpFill/>
              <a:ln w="19050" cmpd="sng">
                <a:solidFill>
                  <a:schemeClr val="tx1"/>
                </a:solidFill>
                <a:prstDash val="solid"/>
                <a:round/>
                <a:headEnd/>
                <a:tailEnd/>
              </a:ln>
            </p:spPr>
            <p:txBody>
              <a:bodyPr/>
              <a:lstStyle/>
              <a:p>
                <a:endParaRPr lang="el-GR"/>
              </a:p>
            </p:txBody>
          </p:sp>
          <p:sp>
            <p:nvSpPr>
              <p:cNvPr id="7" name="Freeform 12"/>
              <p:cNvSpPr>
                <a:spLocks/>
              </p:cNvSpPr>
              <p:nvPr/>
            </p:nvSpPr>
            <p:spPr bwMode="auto">
              <a:xfrm>
                <a:off x="2823" y="2253"/>
                <a:ext cx="174" cy="393"/>
              </a:xfrm>
              <a:custGeom>
                <a:avLst/>
                <a:gdLst/>
                <a:ahLst/>
                <a:cxnLst>
                  <a:cxn ang="0">
                    <a:pos x="174" y="347"/>
                  </a:cxn>
                  <a:cxn ang="0">
                    <a:pos x="163" y="295"/>
                  </a:cxn>
                  <a:cxn ang="0">
                    <a:pos x="159" y="247"/>
                  </a:cxn>
                  <a:cxn ang="0">
                    <a:pos x="154" y="227"/>
                  </a:cxn>
                  <a:cxn ang="0">
                    <a:pos x="138" y="175"/>
                  </a:cxn>
                  <a:cxn ang="0">
                    <a:pos x="106" y="84"/>
                  </a:cxn>
                  <a:cxn ang="0">
                    <a:pos x="86" y="41"/>
                  </a:cxn>
                  <a:cxn ang="0">
                    <a:pos x="70" y="16"/>
                  </a:cxn>
                  <a:cxn ang="0">
                    <a:pos x="57" y="7"/>
                  </a:cxn>
                  <a:cxn ang="0">
                    <a:pos x="41" y="0"/>
                  </a:cxn>
                  <a:cxn ang="0">
                    <a:pos x="32" y="12"/>
                  </a:cxn>
                  <a:cxn ang="0">
                    <a:pos x="18" y="50"/>
                  </a:cxn>
                  <a:cxn ang="0">
                    <a:pos x="13" y="102"/>
                  </a:cxn>
                  <a:cxn ang="0">
                    <a:pos x="2" y="200"/>
                  </a:cxn>
                  <a:cxn ang="0">
                    <a:pos x="0" y="254"/>
                  </a:cxn>
                  <a:cxn ang="0">
                    <a:pos x="0" y="275"/>
                  </a:cxn>
                  <a:cxn ang="0">
                    <a:pos x="2" y="322"/>
                  </a:cxn>
                  <a:cxn ang="0">
                    <a:pos x="13" y="393"/>
                  </a:cxn>
                  <a:cxn ang="0">
                    <a:pos x="16" y="361"/>
                  </a:cxn>
                  <a:cxn ang="0">
                    <a:pos x="25" y="345"/>
                  </a:cxn>
                  <a:cxn ang="0">
                    <a:pos x="38" y="331"/>
                  </a:cxn>
                  <a:cxn ang="0">
                    <a:pos x="63" y="315"/>
                  </a:cxn>
                  <a:cxn ang="0">
                    <a:pos x="93" y="309"/>
                  </a:cxn>
                  <a:cxn ang="0">
                    <a:pos x="115" y="306"/>
                  </a:cxn>
                  <a:cxn ang="0">
                    <a:pos x="136" y="313"/>
                  </a:cxn>
                  <a:cxn ang="0">
                    <a:pos x="152" y="320"/>
                  </a:cxn>
                  <a:cxn ang="0">
                    <a:pos x="163" y="331"/>
                  </a:cxn>
                  <a:cxn ang="0">
                    <a:pos x="174" y="347"/>
                  </a:cxn>
                </a:cxnLst>
                <a:rect l="0" t="0" r="r" b="b"/>
                <a:pathLst>
                  <a:path w="174" h="393">
                    <a:moveTo>
                      <a:pt x="174" y="347"/>
                    </a:moveTo>
                    <a:lnTo>
                      <a:pt x="163" y="295"/>
                    </a:lnTo>
                    <a:lnTo>
                      <a:pt x="159" y="247"/>
                    </a:lnTo>
                    <a:lnTo>
                      <a:pt x="154" y="227"/>
                    </a:lnTo>
                    <a:lnTo>
                      <a:pt x="138" y="175"/>
                    </a:lnTo>
                    <a:lnTo>
                      <a:pt x="106" y="84"/>
                    </a:lnTo>
                    <a:lnTo>
                      <a:pt x="86" y="41"/>
                    </a:lnTo>
                    <a:lnTo>
                      <a:pt x="70" y="16"/>
                    </a:lnTo>
                    <a:lnTo>
                      <a:pt x="57" y="7"/>
                    </a:lnTo>
                    <a:lnTo>
                      <a:pt x="41" y="0"/>
                    </a:lnTo>
                    <a:lnTo>
                      <a:pt x="32" y="12"/>
                    </a:lnTo>
                    <a:lnTo>
                      <a:pt x="18" y="50"/>
                    </a:lnTo>
                    <a:lnTo>
                      <a:pt x="13" y="102"/>
                    </a:lnTo>
                    <a:lnTo>
                      <a:pt x="2" y="200"/>
                    </a:lnTo>
                    <a:lnTo>
                      <a:pt x="0" y="254"/>
                    </a:lnTo>
                    <a:lnTo>
                      <a:pt x="0" y="275"/>
                    </a:lnTo>
                    <a:lnTo>
                      <a:pt x="2" y="322"/>
                    </a:lnTo>
                    <a:lnTo>
                      <a:pt x="13" y="393"/>
                    </a:lnTo>
                    <a:lnTo>
                      <a:pt x="16" y="361"/>
                    </a:lnTo>
                    <a:lnTo>
                      <a:pt x="25" y="345"/>
                    </a:lnTo>
                    <a:lnTo>
                      <a:pt x="38" y="331"/>
                    </a:lnTo>
                    <a:lnTo>
                      <a:pt x="63" y="315"/>
                    </a:lnTo>
                    <a:lnTo>
                      <a:pt x="93" y="309"/>
                    </a:lnTo>
                    <a:lnTo>
                      <a:pt x="115" y="306"/>
                    </a:lnTo>
                    <a:lnTo>
                      <a:pt x="136" y="313"/>
                    </a:lnTo>
                    <a:lnTo>
                      <a:pt x="152" y="320"/>
                    </a:lnTo>
                    <a:lnTo>
                      <a:pt x="163" y="331"/>
                    </a:lnTo>
                    <a:lnTo>
                      <a:pt x="174" y="347"/>
                    </a:lnTo>
                    <a:close/>
                  </a:path>
                </a:pathLst>
              </a:custGeom>
              <a:grpFill/>
              <a:ln w="19050" cmpd="sng">
                <a:solidFill>
                  <a:schemeClr val="tx1"/>
                </a:solidFill>
                <a:prstDash val="solid"/>
                <a:round/>
                <a:headEnd/>
                <a:tailEnd/>
              </a:ln>
            </p:spPr>
            <p:txBody>
              <a:bodyPr/>
              <a:lstStyle/>
              <a:p>
                <a:endParaRPr lang="el-GR"/>
              </a:p>
            </p:txBody>
          </p:sp>
        </p:grpSp>
      </p:grpSp>
      <p:grpSp>
        <p:nvGrpSpPr>
          <p:cNvPr id="24" name="Group 51"/>
          <p:cNvGrpSpPr/>
          <p:nvPr/>
        </p:nvGrpSpPr>
        <p:grpSpPr>
          <a:xfrm rot="900000" flipH="1">
            <a:off x="5958468" y="847233"/>
            <a:ext cx="1133742" cy="1655994"/>
            <a:chOff x="2478613" y="1403058"/>
            <a:chExt cx="841284" cy="1228816"/>
          </a:xfrm>
        </p:grpSpPr>
        <p:sp>
          <p:nvSpPr>
            <p:cNvPr id="53"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chemeClr val="tx1"/>
              </a:solidFill>
              <a:prstDash val="solid"/>
              <a:round/>
              <a:headEnd/>
              <a:tailEnd/>
            </a:ln>
          </p:spPr>
          <p:txBody>
            <a:bodyPr/>
            <a:lstStyle/>
            <a:p>
              <a:endParaRPr lang="el-GR"/>
            </a:p>
          </p:txBody>
        </p:sp>
        <p:sp>
          <p:nvSpPr>
            <p:cNvPr id="54"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chemeClr val="tx1"/>
              </a:solidFill>
              <a:prstDash val="solid"/>
              <a:round/>
              <a:headEnd/>
              <a:tailEnd/>
            </a:ln>
          </p:spPr>
          <p:txBody>
            <a:bodyPr/>
            <a:lstStyle/>
            <a:p>
              <a:endParaRPr lang="el-GR"/>
            </a:p>
          </p:txBody>
        </p:sp>
      </p:grpSp>
      <p:grpSp>
        <p:nvGrpSpPr>
          <p:cNvPr id="25" name="Group 54"/>
          <p:cNvGrpSpPr/>
          <p:nvPr/>
        </p:nvGrpSpPr>
        <p:grpSpPr>
          <a:xfrm rot="20672519">
            <a:off x="2051790" y="829162"/>
            <a:ext cx="1133742" cy="1655994"/>
            <a:chOff x="2478613" y="1403058"/>
            <a:chExt cx="841284" cy="1228816"/>
          </a:xfrm>
        </p:grpSpPr>
        <p:sp>
          <p:nvSpPr>
            <p:cNvPr id="56"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rgbClr val="FF0000"/>
              </a:solidFill>
              <a:prstDash val="sysDash"/>
              <a:round/>
              <a:headEnd/>
              <a:tailEnd/>
            </a:ln>
          </p:spPr>
          <p:txBody>
            <a:bodyPr/>
            <a:lstStyle/>
            <a:p>
              <a:endParaRPr lang="el-GR"/>
            </a:p>
          </p:txBody>
        </p:sp>
        <p:sp>
          <p:nvSpPr>
            <p:cNvPr id="57"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rgbClr val="FF0000"/>
              </a:solidFill>
              <a:prstDash val="sysDash"/>
              <a:round/>
              <a:headEnd/>
              <a:tailEnd/>
            </a:ln>
          </p:spPr>
          <p:txBody>
            <a:bodyPr/>
            <a:lstStyle/>
            <a:p>
              <a:endParaRPr lang="el-GR"/>
            </a:p>
          </p:txBody>
        </p:sp>
      </p:grpSp>
      <p:cxnSp>
        <p:nvCxnSpPr>
          <p:cNvPr id="60" name="Straight Connector 59"/>
          <p:cNvCxnSpPr/>
          <p:nvPr/>
        </p:nvCxnSpPr>
        <p:spPr>
          <a:xfrm flipV="1">
            <a:off x="2780145" y="480289"/>
            <a:ext cx="0" cy="19119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209636" y="480289"/>
            <a:ext cx="0" cy="19119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780145" y="434109"/>
            <a:ext cx="443346" cy="0"/>
          </a:xfrm>
          <a:prstGeom prst="straightConnector1">
            <a:avLst/>
          </a:prstGeom>
          <a:ln w="3810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V="1">
            <a:off x="4784436" y="355599"/>
            <a:ext cx="0" cy="437341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3"/>
          <p:cNvGrpSpPr/>
          <p:nvPr/>
        </p:nvGrpSpPr>
        <p:grpSpPr>
          <a:xfrm rot="20672519">
            <a:off x="2472827" y="849868"/>
            <a:ext cx="1133742" cy="1655994"/>
            <a:chOff x="2478613" y="1403058"/>
            <a:chExt cx="841284" cy="1228816"/>
          </a:xfrm>
        </p:grpSpPr>
        <p:sp>
          <p:nvSpPr>
            <p:cNvPr id="8"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chemeClr val="tx1"/>
              </a:solidFill>
              <a:prstDash val="solid"/>
              <a:round/>
              <a:headEnd/>
              <a:tailEnd/>
            </a:ln>
          </p:spPr>
          <p:txBody>
            <a:bodyPr/>
            <a:lstStyle/>
            <a:p>
              <a:endParaRPr lang="el-GR"/>
            </a:p>
          </p:txBody>
        </p:sp>
        <p:sp>
          <p:nvSpPr>
            <p:cNvPr id="9"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chemeClr val="tx1"/>
              </a:solidFill>
              <a:prstDash val="solid"/>
              <a:round/>
              <a:headEnd/>
              <a:tailEnd/>
            </a:ln>
          </p:spPr>
          <p:txBody>
            <a:bodyPr/>
            <a:lstStyle/>
            <a:p>
              <a:endParaRPr lang="el-GR"/>
            </a:p>
          </p:txBody>
        </p:sp>
      </p:grpSp>
      <p:grpSp>
        <p:nvGrpSpPr>
          <p:cNvPr id="5" name="Group 33"/>
          <p:cNvGrpSpPr/>
          <p:nvPr/>
        </p:nvGrpSpPr>
        <p:grpSpPr>
          <a:xfrm>
            <a:off x="2347324" y="2437699"/>
            <a:ext cx="4879242" cy="1906429"/>
            <a:chOff x="2347324" y="2437699"/>
            <a:chExt cx="4879242" cy="1906429"/>
          </a:xfrm>
        </p:grpSpPr>
        <p:grpSp>
          <p:nvGrpSpPr>
            <p:cNvPr id="10" name="Group 17"/>
            <p:cNvGrpSpPr>
              <a:grpSpLocks/>
            </p:cNvGrpSpPr>
            <p:nvPr/>
          </p:nvGrpSpPr>
          <p:grpSpPr bwMode="auto">
            <a:xfrm rot="82786">
              <a:off x="4385342" y="2526172"/>
              <a:ext cx="803206" cy="1817956"/>
              <a:chOff x="2700" y="2725"/>
              <a:chExt cx="243" cy="550"/>
            </a:xfrm>
          </p:grpSpPr>
          <p:sp>
            <p:nvSpPr>
              <p:cNvPr id="13" name="Freeform 18"/>
              <p:cNvSpPr>
                <a:spLocks/>
              </p:cNvSpPr>
              <p:nvPr/>
            </p:nvSpPr>
            <p:spPr bwMode="auto">
              <a:xfrm rot="-218416">
                <a:off x="2700" y="2731"/>
                <a:ext cx="118" cy="220"/>
              </a:xfrm>
              <a:custGeom>
                <a:avLst/>
                <a:gdLst/>
                <a:ahLst/>
                <a:cxnLst>
                  <a:cxn ang="0">
                    <a:pos x="12" y="199"/>
                  </a:cxn>
                  <a:cxn ang="0">
                    <a:pos x="9" y="154"/>
                  </a:cxn>
                  <a:cxn ang="0">
                    <a:pos x="3" y="118"/>
                  </a:cxn>
                  <a:cxn ang="0">
                    <a:pos x="0" y="27"/>
                  </a:cxn>
                  <a:cxn ang="0">
                    <a:pos x="0" y="13"/>
                  </a:cxn>
                  <a:cxn ang="0">
                    <a:pos x="7" y="9"/>
                  </a:cxn>
                  <a:cxn ang="0">
                    <a:pos x="23" y="2"/>
                  </a:cxn>
                  <a:cxn ang="0">
                    <a:pos x="41" y="2"/>
                  </a:cxn>
                  <a:cxn ang="0">
                    <a:pos x="64" y="0"/>
                  </a:cxn>
                  <a:cxn ang="0">
                    <a:pos x="105" y="2"/>
                  </a:cxn>
                  <a:cxn ang="0">
                    <a:pos x="114" y="4"/>
                  </a:cxn>
                  <a:cxn ang="0">
                    <a:pos x="118" y="13"/>
                  </a:cxn>
                  <a:cxn ang="0">
                    <a:pos x="114" y="63"/>
                  </a:cxn>
                  <a:cxn ang="0">
                    <a:pos x="98" y="190"/>
                  </a:cxn>
                  <a:cxn ang="0">
                    <a:pos x="84" y="206"/>
                  </a:cxn>
                  <a:cxn ang="0">
                    <a:pos x="71" y="213"/>
                  </a:cxn>
                  <a:cxn ang="0">
                    <a:pos x="52" y="220"/>
                  </a:cxn>
                  <a:cxn ang="0">
                    <a:pos x="34" y="220"/>
                  </a:cxn>
                  <a:cxn ang="0">
                    <a:pos x="23" y="213"/>
                  </a:cxn>
                  <a:cxn ang="0">
                    <a:pos x="12" y="199"/>
                  </a:cxn>
                </a:cxnLst>
                <a:rect l="0" t="0" r="r" b="b"/>
                <a:pathLst>
                  <a:path w="118" h="220">
                    <a:moveTo>
                      <a:pt x="12" y="199"/>
                    </a:moveTo>
                    <a:lnTo>
                      <a:pt x="9" y="154"/>
                    </a:lnTo>
                    <a:lnTo>
                      <a:pt x="3" y="118"/>
                    </a:lnTo>
                    <a:lnTo>
                      <a:pt x="0" y="27"/>
                    </a:lnTo>
                    <a:lnTo>
                      <a:pt x="0" y="13"/>
                    </a:lnTo>
                    <a:lnTo>
                      <a:pt x="7" y="9"/>
                    </a:lnTo>
                    <a:lnTo>
                      <a:pt x="23" y="2"/>
                    </a:lnTo>
                    <a:lnTo>
                      <a:pt x="41" y="2"/>
                    </a:lnTo>
                    <a:lnTo>
                      <a:pt x="64" y="0"/>
                    </a:lnTo>
                    <a:lnTo>
                      <a:pt x="105" y="2"/>
                    </a:lnTo>
                    <a:lnTo>
                      <a:pt x="114" y="4"/>
                    </a:lnTo>
                    <a:lnTo>
                      <a:pt x="118" y="13"/>
                    </a:lnTo>
                    <a:lnTo>
                      <a:pt x="114" y="63"/>
                    </a:lnTo>
                    <a:lnTo>
                      <a:pt x="98" y="190"/>
                    </a:lnTo>
                    <a:lnTo>
                      <a:pt x="84" y="206"/>
                    </a:lnTo>
                    <a:lnTo>
                      <a:pt x="71" y="213"/>
                    </a:lnTo>
                    <a:lnTo>
                      <a:pt x="52" y="220"/>
                    </a:lnTo>
                    <a:lnTo>
                      <a:pt x="34" y="220"/>
                    </a:lnTo>
                    <a:lnTo>
                      <a:pt x="23" y="213"/>
                    </a:lnTo>
                    <a:lnTo>
                      <a:pt x="12" y="199"/>
                    </a:lnTo>
                    <a:close/>
                  </a:path>
                </a:pathLst>
              </a:custGeom>
              <a:noFill/>
              <a:ln w="19050" cap="flat" cmpd="sng">
                <a:solidFill>
                  <a:schemeClr val="tx1"/>
                </a:solidFill>
                <a:prstDash val="solid"/>
                <a:round/>
                <a:headEnd/>
                <a:tailEnd/>
              </a:ln>
            </p:spPr>
            <p:txBody>
              <a:bodyPr/>
              <a:lstStyle/>
              <a:p>
                <a:endParaRPr lang="el-GR"/>
              </a:p>
            </p:txBody>
          </p:sp>
          <p:sp>
            <p:nvSpPr>
              <p:cNvPr id="14" name="Freeform 19"/>
              <p:cNvSpPr>
                <a:spLocks/>
              </p:cNvSpPr>
              <p:nvPr/>
            </p:nvSpPr>
            <p:spPr bwMode="auto">
              <a:xfrm rot="-218416">
                <a:off x="2728" y="2921"/>
                <a:ext cx="86" cy="354"/>
              </a:xfrm>
              <a:custGeom>
                <a:avLst/>
                <a:gdLst/>
                <a:ahLst/>
                <a:cxnLst>
                  <a:cxn ang="0">
                    <a:pos x="86" y="0"/>
                  </a:cxn>
                  <a:cxn ang="0">
                    <a:pos x="70" y="114"/>
                  </a:cxn>
                  <a:cxn ang="0">
                    <a:pos x="63" y="195"/>
                  </a:cxn>
                  <a:cxn ang="0">
                    <a:pos x="52" y="275"/>
                  </a:cxn>
                  <a:cxn ang="0">
                    <a:pos x="43" y="327"/>
                  </a:cxn>
                  <a:cxn ang="0">
                    <a:pos x="31" y="345"/>
                  </a:cxn>
                  <a:cxn ang="0">
                    <a:pos x="20" y="354"/>
                  </a:cxn>
                  <a:cxn ang="0">
                    <a:pos x="9" y="354"/>
                  </a:cxn>
                  <a:cxn ang="0">
                    <a:pos x="2" y="347"/>
                  </a:cxn>
                  <a:cxn ang="0">
                    <a:pos x="4" y="336"/>
                  </a:cxn>
                  <a:cxn ang="0">
                    <a:pos x="6" y="318"/>
                  </a:cxn>
                  <a:cxn ang="0">
                    <a:pos x="9" y="300"/>
                  </a:cxn>
                  <a:cxn ang="0">
                    <a:pos x="9" y="261"/>
                  </a:cxn>
                  <a:cxn ang="0">
                    <a:pos x="2" y="198"/>
                  </a:cxn>
                  <a:cxn ang="0">
                    <a:pos x="2" y="105"/>
                  </a:cxn>
                  <a:cxn ang="0">
                    <a:pos x="0" y="9"/>
                  </a:cxn>
                  <a:cxn ang="0">
                    <a:pos x="11" y="23"/>
                  </a:cxn>
                  <a:cxn ang="0">
                    <a:pos x="22" y="30"/>
                  </a:cxn>
                  <a:cxn ang="0">
                    <a:pos x="40" y="30"/>
                  </a:cxn>
                  <a:cxn ang="0">
                    <a:pos x="59" y="23"/>
                  </a:cxn>
                  <a:cxn ang="0">
                    <a:pos x="72" y="16"/>
                  </a:cxn>
                  <a:cxn ang="0">
                    <a:pos x="86" y="0"/>
                  </a:cxn>
                </a:cxnLst>
                <a:rect l="0" t="0" r="r" b="b"/>
                <a:pathLst>
                  <a:path w="86" h="354">
                    <a:moveTo>
                      <a:pt x="86" y="0"/>
                    </a:moveTo>
                    <a:lnTo>
                      <a:pt x="70" y="114"/>
                    </a:lnTo>
                    <a:lnTo>
                      <a:pt x="63" y="195"/>
                    </a:lnTo>
                    <a:lnTo>
                      <a:pt x="52" y="275"/>
                    </a:lnTo>
                    <a:lnTo>
                      <a:pt x="43" y="327"/>
                    </a:lnTo>
                    <a:lnTo>
                      <a:pt x="31" y="345"/>
                    </a:lnTo>
                    <a:lnTo>
                      <a:pt x="20" y="354"/>
                    </a:lnTo>
                    <a:lnTo>
                      <a:pt x="9" y="354"/>
                    </a:lnTo>
                    <a:lnTo>
                      <a:pt x="2" y="347"/>
                    </a:lnTo>
                    <a:lnTo>
                      <a:pt x="4" y="336"/>
                    </a:lnTo>
                    <a:lnTo>
                      <a:pt x="6" y="318"/>
                    </a:lnTo>
                    <a:lnTo>
                      <a:pt x="9" y="300"/>
                    </a:lnTo>
                    <a:lnTo>
                      <a:pt x="9" y="261"/>
                    </a:lnTo>
                    <a:lnTo>
                      <a:pt x="2" y="198"/>
                    </a:lnTo>
                    <a:lnTo>
                      <a:pt x="2" y="105"/>
                    </a:lnTo>
                    <a:lnTo>
                      <a:pt x="0" y="9"/>
                    </a:lnTo>
                    <a:lnTo>
                      <a:pt x="11" y="23"/>
                    </a:lnTo>
                    <a:lnTo>
                      <a:pt x="22" y="30"/>
                    </a:lnTo>
                    <a:lnTo>
                      <a:pt x="40" y="30"/>
                    </a:lnTo>
                    <a:lnTo>
                      <a:pt x="59" y="23"/>
                    </a:lnTo>
                    <a:lnTo>
                      <a:pt x="72" y="16"/>
                    </a:lnTo>
                    <a:lnTo>
                      <a:pt x="86" y="0"/>
                    </a:lnTo>
                    <a:close/>
                  </a:path>
                </a:pathLst>
              </a:custGeom>
              <a:noFill/>
              <a:ln w="19050" cap="flat" cmpd="sng">
                <a:solidFill>
                  <a:schemeClr val="tx1"/>
                </a:solidFill>
                <a:prstDash val="solid"/>
                <a:round/>
                <a:headEnd/>
                <a:tailEnd/>
              </a:ln>
            </p:spPr>
            <p:txBody>
              <a:bodyPr/>
              <a:lstStyle/>
              <a:p>
                <a:endParaRPr lang="el-GR"/>
              </a:p>
            </p:txBody>
          </p:sp>
          <p:sp>
            <p:nvSpPr>
              <p:cNvPr id="15" name="Freeform 20"/>
              <p:cNvSpPr>
                <a:spLocks/>
              </p:cNvSpPr>
              <p:nvPr/>
            </p:nvSpPr>
            <p:spPr bwMode="auto">
              <a:xfrm rot="-218416">
                <a:off x="2825" y="2725"/>
                <a:ext cx="118" cy="218"/>
              </a:xfrm>
              <a:custGeom>
                <a:avLst/>
                <a:gdLst/>
                <a:ahLst/>
                <a:cxnLst>
                  <a:cxn ang="0">
                    <a:pos x="95" y="200"/>
                  </a:cxn>
                  <a:cxn ang="0">
                    <a:pos x="100" y="154"/>
                  </a:cxn>
                  <a:cxn ang="0">
                    <a:pos x="109" y="120"/>
                  </a:cxn>
                  <a:cxn ang="0">
                    <a:pos x="118" y="32"/>
                  </a:cxn>
                  <a:cxn ang="0">
                    <a:pos x="118" y="18"/>
                  </a:cxn>
                  <a:cxn ang="0">
                    <a:pos x="111" y="14"/>
                  </a:cxn>
                  <a:cxn ang="0">
                    <a:pos x="95" y="5"/>
                  </a:cxn>
                  <a:cxn ang="0">
                    <a:pos x="79" y="5"/>
                  </a:cxn>
                  <a:cxn ang="0">
                    <a:pos x="54" y="0"/>
                  </a:cxn>
                  <a:cxn ang="0">
                    <a:pos x="16" y="0"/>
                  </a:cxn>
                  <a:cxn ang="0">
                    <a:pos x="5" y="2"/>
                  </a:cxn>
                  <a:cxn ang="0">
                    <a:pos x="0" y="9"/>
                  </a:cxn>
                  <a:cxn ang="0">
                    <a:pos x="2" y="61"/>
                  </a:cxn>
                  <a:cxn ang="0">
                    <a:pos x="11" y="186"/>
                  </a:cxn>
                  <a:cxn ang="0">
                    <a:pos x="23" y="202"/>
                  </a:cxn>
                  <a:cxn ang="0">
                    <a:pos x="39" y="211"/>
                  </a:cxn>
                  <a:cxn ang="0">
                    <a:pos x="54" y="216"/>
                  </a:cxn>
                  <a:cxn ang="0">
                    <a:pos x="73" y="218"/>
                  </a:cxn>
                  <a:cxn ang="0">
                    <a:pos x="84" y="213"/>
                  </a:cxn>
                  <a:cxn ang="0">
                    <a:pos x="95" y="200"/>
                  </a:cxn>
                </a:cxnLst>
                <a:rect l="0" t="0" r="r" b="b"/>
                <a:pathLst>
                  <a:path w="118" h="218">
                    <a:moveTo>
                      <a:pt x="95" y="200"/>
                    </a:moveTo>
                    <a:lnTo>
                      <a:pt x="100" y="154"/>
                    </a:lnTo>
                    <a:lnTo>
                      <a:pt x="109" y="120"/>
                    </a:lnTo>
                    <a:lnTo>
                      <a:pt x="118" y="32"/>
                    </a:lnTo>
                    <a:lnTo>
                      <a:pt x="118" y="18"/>
                    </a:lnTo>
                    <a:lnTo>
                      <a:pt x="111" y="14"/>
                    </a:lnTo>
                    <a:lnTo>
                      <a:pt x="95" y="5"/>
                    </a:lnTo>
                    <a:lnTo>
                      <a:pt x="79" y="5"/>
                    </a:lnTo>
                    <a:lnTo>
                      <a:pt x="54" y="0"/>
                    </a:lnTo>
                    <a:lnTo>
                      <a:pt x="16" y="0"/>
                    </a:lnTo>
                    <a:lnTo>
                      <a:pt x="5" y="2"/>
                    </a:lnTo>
                    <a:lnTo>
                      <a:pt x="0" y="9"/>
                    </a:lnTo>
                    <a:lnTo>
                      <a:pt x="2" y="61"/>
                    </a:lnTo>
                    <a:lnTo>
                      <a:pt x="11" y="186"/>
                    </a:lnTo>
                    <a:lnTo>
                      <a:pt x="23" y="202"/>
                    </a:lnTo>
                    <a:lnTo>
                      <a:pt x="39" y="211"/>
                    </a:lnTo>
                    <a:lnTo>
                      <a:pt x="54" y="216"/>
                    </a:lnTo>
                    <a:lnTo>
                      <a:pt x="73" y="218"/>
                    </a:lnTo>
                    <a:lnTo>
                      <a:pt x="84" y="213"/>
                    </a:lnTo>
                    <a:lnTo>
                      <a:pt x="95" y="200"/>
                    </a:lnTo>
                    <a:close/>
                  </a:path>
                </a:pathLst>
              </a:custGeom>
              <a:noFill/>
              <a:ln w="19050" cap="flat" cmpd="sng">
                <a:solidFill>
                  <a:schemeClr val="tx1"/>
                </a:solidFill>
                <a:prstDash val="solid"/>
                <a:round/>
                <a:headEnd/>
                <a:tailEnd/>
              </a:ln>
            </p:spPr>
            <p:txBody>
              <a:bodyPr/>
              <a:lstStyle/>
              <a:p>
                <a:endParaRPr lang="el-GR"/>
              </a:p>
            </p:txBody>
          </p:sp>
          <p:sp>
            <p:nvSpPr>
              <p:cNvPr id="16" name="Freeform 21"/>
              <p:cNvSpPr>
                <a:spLocks/>
              </p:cNvSpPr>
              <p:nvPr/>
            </p:nvSpPr>
            <p:spPr bwMode="auto">
              <a:xfrm rot="-218416">
                <a:off x="2852" y="2911"/>
                <a:ext cx="84" cy="354"/>
              </a:xfrm>
              <a:custGeom>
                <a:avLst/>
                <a:gdLst/>
                <a:ahLst/>
                <a:cxnLst>
                  <a:cxn ang="0">
                    <a:pos x="0" y="0"/>
                  </a:cxn>
                  <a:cxn ang="0">
                    <a:pos x="9" y="113"/>
                  </a:cxn>
                  <a:cxn ang="0">
                    <a:pos x="9" y="195"/>
                  </a:cxn>
                  <a:cxn ang="0">
                    <a:pos x="19" y="272"/>
                  </a:cxn>
                  <a:cxn ang="0">
                    <a:pos x="23" y="324"/>
                  </a:cxn>
                  <a:cxn ang="0">
                    <a:pos x="34" y="343"/>
                  </a:cxn>
                  <a:cxn ang="0">
                    <a:pos x="43" y="352"/>
                  </a:cxn>
                  <a:cxn ang="0">
                    <a:pos x="57" y="354"/>
                  </a:cxn>
                  <a:cxn ang="0">
                    <a:pos x="62" y="347"/>
                  </a:cxn>
                  <a:cxn ang="0">
                    <a:pos x="62" y="336"/>
                  </a:cxn>
                  <a:cxn ang="0">
                    <a:pos x="62" y="318"/>
                  </a:cxn>
                  <a:cxn ang="0">
                    <a:pos x="59" y="299"/>
                  </a:cxn>
                  <a:cxn ang="0">
                    <a:pos x="62" y="263"/>
                  </a:cxn>
                  <a:cxn ang="0">
                    <a:pos x="71" y="197"/>
                  </a:cxn>
                  <a:cxn ang="0">
                    <a:pos x="77" y="107"/>
                  </a:cxn>
                  <a:cxn ang="0">
                    <a:pos x="84" y="14"/>
                  </a:cxn>
                  <a:cxn ang="0">
                    <a:pos x="73" y="27"/>
                  </a:cxn>
                  <a:cxn ang="0">
                    <a:pos x="62" y="32"/>
                  </a:cxn>
                  <a:cxn ang="0">
                    <a:pos x="43" y="30"/>
                  </a:cxn>
                  <a:cxn ang="0">
                    <a:pos x="28" y="25"/>
                  </a:cxn>
                  <a:cxn ang="0">
                    <a:pos x="12" y="16"/>
                  </a:cxn>
                  <a:cxn ang="0">
                    <a:pos x="0" y="0"/>
                  </a:cxn>
                </a:cxnLst>
                <a:rect l="0" t="0" r="r" b="b"/>
                <a:pathLst>
                  <a:path w="84" h="354">
                    <a:moveTo>
                      <a:pt x="0" y="0"/>
                    </a:moveTo>
                    <a:lnTo>
                      <a:pt x="9" y="113"/>
                    </a:lnTo>
                    <a:lnTo>
                      <a:pt x="9" y="195"/>
                    </a:lnTo>
                    <a:lnTo>
                      <a:pt x="19" y="272"/>
                    </a:lnTo>
                    <a:lnTo>
                      <a:pt x="23" y="324"/>
                    </a:lnTo>
                    <a:lnTo>
                      <a:pt x="34" y="343"/>
                    </a:lnTo>
                    <a:lnTo>
                      <a:pt x="43" y="352"/>
                    </a:lnTo>
                    <a:lnTo>
                      <a:pt x="57" y="354"/>
                    </a:lnTo>
                    <a:lnTo>
                      <a:pt x="62" y="347"/>
                    </a:lnTo>
                    <a:lnTo>
                      <a:pt x="62" y="336"/>
                    </a:lnTo>
                    <a:lnTo>
                      <a:pt x="62" y="318"/>
                    </a:lnTo>
                    <a:lnTo>
                      <a:pt x="59" y="299"/>
                    </a:lnTo>
                    <a:lnTo>
                      <a:pt x="62" y="263"/>
                    </a:lnTo>
                    <a:lnTo>
                      <a:pt x="71" y="197"/>
                    </a:lnTo>
                    <a:lnTo>
                      <a:pt x="77" y="107"/>
                    </a:lnTo>
                    <a:lnTo>
                      <a:pt x="84" y="14"/>
                    </a:lnTo>
                    <a:lnTo>
                      <a:pt x="73" y="27"/>
                    </a:lnTo>
                    <a:lnTo>
                      <a:pt x="62" y="32"/>
                    </a:lnTo>
                    <a:lnTo>
                      <a:pt x="43" y="30"/>
                    </a:lnTo>
                    <a:lnTo>
                      <a:pt x="28" y="25"/>
                    </a:lnTo>
                    <a:lnTo>
                      <a:pt x="12" y="16"/>
                    </a:lnTo>
                    <a:lnTo>
                      <a:pt x="0" y="0"/>
                    </a:lnTo>
                    <a:close/>
                  </a:path>
                </a:pathLst>
              </a:custGeom>
              <a:noFill/>
              <a:ln w="19050" cap="flat" cmpd="sng">
                <a:solidFill>
                  <a:schemeClr val="tx1"/>
                </a:solidFill>
                <a:prstDash val="solid"/>
                <a:round/>
                <a:headEnd/>
                <a:tailEnd/>
              </a:ln>
            </p:spPr>
            <p:txBody>
              <a:bodyPr/>
              <a:lstStyle/>
              <a:p>
                <a:endParaRPr lang="el-GR"/>
              </a:p>
            </p:txBody>
          </p:sp>
        </p:grpSp>
        <p:grpSp>
          <p:nvGrpSpPr>
            <p:cNvPr id="11" name="Group 22"/>
            <p:cNvGrpSpPr>
              <a:grpSpLocks/>
            </p:cNvGrpSpPr>
            <p:nvPr/>
          </p:nvGrpSpPr>
          <p:grpSpPr bwMode="auto">
            <a:xfrm rot="900000">
              <a:off x="6168846" y="2437699"/>
              <a:ext cx="1057720" cy="1636160"/>
              <a:chOff x="3205" y="2699"/>
              <a:chExt cx="320" cy="495"/>
            </a:xfrm>
          </p:grpSpPr>
          <p:sp>
            <p:nvSpPr>
              <p:cNvPr id="18" name="Freeform 23"/>
              <p:cNvSpPr>
                <a:spLocks/>
              </p:cNvSpPr>
              <p:nvPr/>
            </p:nvSpPr>
            <p:spPr bwMode="auto">
              <a:xfrm rot="-218416">
                <a:off x="3205" y="2699"/>
                <a:ext cx="256" cy="209"/>
              </a:xfrm>
              <a:custGeom>
                <a:avLst/>
                <a:gdLst/>
                <a:ahLst/>
                <a:cxnLst>
                  <a:cxn ang="0">
                    <a:pos x="256" y="147"/>
                  </a:cxn>
                  <a:cxn ang="0">
                    <a:pos x="256" y="118"/>
                  </a:cxn>
                  <a:cxn ang="0">
                    <a:pos x="252" y="102"/>
                  </a:cxn>
                  <a:cxn ang="0">
                    <a:pos x="224" y="59"/>
                  </a:cxn>
                  <a:cxn ang="0">
                    <a:pos x="190" y="29"/>
                  </a:cxn>
                  <a:cxn ang="0">
                    <a:pos x="170" y="11"/>
                  </a:cxn>
                  <a:cxn ang="0">
                    <a:pos x="147" y="4"/>
                  </a:cxn>
                  <a:cxn ang="0">
                    <a:pos x="136" y="0"/>
                  </a:cxn>
                  <a:cxn ang="0">
                    <a:pos x="125" y="2"/>
                  </a:cxn>
                  <a:cxn ang="0">
                    <a:pos x="102" y="13"/>
                  </a:cxn>
                  <a:cxn ang="0">
                    <a:pos x="100" y="25"/>
                  </a:cxn>
                  <a:cxn ang="0">
                    <a:pos x="79" y="34"/>
                  </a:cxn>
                  <a:cxn ang="0">
                    <a:pos x="66" y="47"/>
                  </a:cxn>
                  <a:cxn ang="0">
                    <a:pos x="43" y="38"/>
                  </a:cxn>
                  <a:cxn ang="0">
                    <a:pos x="29" y="36"/>
                  </a:cxn>
                  <a:cxn ang="0">
                    <a:pos x="13" y="36"/>
                  </a:cxn>
                  <a:cxn ang="0">
                    <a:pos x="4" y="45"/>
                  </a:cxn>
                  <a:cxn ang="0">
                    <a:pos x="0" y="88"/>
                  </a:cxn>
                  <a:cxn ang="0">
                    <a:pos x="0" y="131"/>
                  </a:cxn>
                  <a:cxn ang="0">
                    <a:pos x="7" y="154"/>
                  </a:cxn>
                  <a:cxn ang="0">
                    <a:pos x="45" y="209"/>
                  </a:cxn>
                  <a:cxn ang="0">
                    <a:pos x="66" y="206"/>
                  </a:cxn>
                  <a:cxn ang="0">
                    <a:pos x="91" y="202"/>
                  </a:cxn>
                  <a:cxn ang="0">
                    <a:pos x="113" y="186"/>
                  </a:cxn>
                  <a:cxn ang="0">
                    <a:pos x="156" y="172"/>
                  </a:cxn>
                  <a:cxn ang="0">
                    <a:pos x="172" y="165"/>
                  </a:cxn>
                  <a:cxn ang="0">
                    <a:pos x="215" y="161"/>
                  </a:cxn>
                  <a:cxn ang="0">
                    <a:pos x="238" y="159"/>
                  </a:cxn>
                  <a:cxn ang="0">
                    <a:pos x="256" y="147"/>
                  </a:cxn>
                </a:cxnLst>
                <a:rect l="0" t="0" r="r" b="b"/>
                <a:pathLst>
                  <a:path w="256" h="209">
                    <a:moveTo>
                      <a:pt x="256" y="147"/>
                    </a:moveTo>
                    <a:lnTo>
                      <a:pt x="256" y="118"/>
                    </a:lnTo>
                    <a:lnTo>
                      <a:pt x="252" y="102"/>
                    </a:lnTo>
                    <a:lnTo>
                      <a:pt x="224" y="59"/>
                    </a:lnTo>
                    <a:lnTo>
                      <a:pt x="190" y="29"/>
                    </a:lnTo>
                    <a:lnTo>
                      <a:pt x="170" y="11"/>
                    </a:lnTo>
                    <a:lnTo>
                      <a:pt x="147" y="4"/>
                    </a:lnTo>
                    <a:lnTo>
                      <a:pt x="136" y="0"/>
                    </a:lnTo>
                    <a:lnTo>
                      <a:pt x="125" y="2"/>
                    </a:lnTo>
                    <a:lnTo>
                      <a:pt x="102" y="13"/>
                    </a:lnTo>
                    <a:lnTo>
                      <a:pt x="100" y="25"/>
                    </a:lnTo>
                    <a:lnTo>
                      <a:pt x="79" y="34"/>
                    </a:lnTo>
                    <a:lnTo>
                      <a:pt x="66" y="47"/>
                    </a:lnTo>
                    <a:lnTo>
                      <a:pt x="43" y="38"/>
                    </a:lnTo>
                    <a:lnTo>
                      <a:pt x="29" y="36"/>
                    </a:lnTo>
                    <a:lnTo>
                      <a:pt x="13" y="36"/>
                    </a:lnTo>
                    <a:lnTo>
                      <a:pt x="4" y="45"/>
                    </a:lnTo>
                    <a:lnTo>
                      <a:pt x="0" y="88"/>
                    </a:lnTo>
                    <a:lnTo>
                      <a:pt x="0" y="131"/>
                    </a:lnTo>
                    <a:lnTo>
                      <a:pt x="7" y="154"/>
                    </a:lnTo>
                    <a:lnTo>
                      <a:pt x="45" y="209"/>
                    </a:lnTo>
                    <a:lnTo>
                      <a:pt x="66" y="206"/>
                    </a:lnTo>
                    <a:lnTo>
                      <a:pt x="91" y="202"/>
                    </a:lnTo>
                    <a:lnTo>
                      <a:pt x="113" y="186"/>
                    </a:lnTo>
                    <a:lnTo>
                      <a:pt x="156" y="172"/>
                    </a:lnTo>
                    <a:lnTo>
                      <a:pt x="172" y="165"/>
                    </a:lnTo>
                    <a:lnTo>
                      <a:pt x="215" y="161"/>
                    </a:lnTo>
                    <a:lnTo>
                      <a:pt x="238" y="159"/>
                    </a:lnTo>
                    <a:lnTo>
                      <a:pt x="256" y="147"/>
                    </a:lnTo>
                    <a:close/>
                  </a:path>
                </a:pathLst>
              </a:custGeom>
              <a:noFill/>
              <a:ln w="19050" cap="flat" cmpd="sng">
                <a:solidFill>
                  <a:schemeClr val="tx1"/>
                </a:solidFill>
                <a:prstDash val="solid"/>
                <a:round/>
                <a:headEnd/>
                <a:tailEnd/>
              </a:ln>
            </p:spPr>
            <p:txBody>
              <a:bodyPr/>
              <a:lstStyle/>
              <a:p>
                <a:endParaRPr lang="el-GR"/>
              </a:p>
            </p:txBody>
          </p:sp>
          <p:sp>
            <p:nvSpPr>
              <p:cNvPr id="19" name="Freeform 24"/>
              <p:cNvSpPr>
                <a:spLocks/>
              </p:cNvSpPr>
              <p:nvPr/>
            </p:nvSpPr>
            <p:spPr bwMode="auto">
              <a:xfrm rot="21381584">
                <a:off x="3264" y="2842"/>
                <a:ext cx="261" cy="352"/>
              </a:xfrm>
              <a:custGeom>
                <a:avLst/>
                <a:gdLst/>
                <a:ahLst/>
                <a:cxnLst>
                  <a:cxn ang="0">
                    <a:pos x="0" y="62"/>
                  </a:cxn>
                  <a:cxn ang="0">
                    <a:pos x="30" y="114"/>
                  </a:cxn>
                  <a:cxn ang="0">
                    <a:pos x="68" y="184"/>
                  </a:cxn>
                  <a:cxn ang="0">
                    <a:pos x="107" y="245"/>
                  </a:cxn>
                  <a:cxn ang="0">
                    <a:pos x="154" y="302"/>
                  </a:cxn>
                  <a:cxn ang="0">
                    <a:pos x="200" y="345"/>
                  </a:cxn>
                  <a:cxn ang="0">
                    <a:pos x="213" y="352"/>
                  </a:cxn>
                  <a:cxn ang="0">
                    <a:pos x="232" y="352"/>
                  </a:cxn>
                  <a:cxn ang="0">
                    <a:pos x="247" y="340"/>
                  </a:cxn>
                  <a:cxn ang="0">
                    <a:pos x="256" y="325"/>
                  </a:cxn>
                  <a:cxn ang="0">
                    <a:pos x="256" y="306"/>
                  </a:cxn>
                  <a:cxn ang="0">
                    <a:pos x="261" y="184"/>
                  </a:cxn>
                  <a:cxn ang="0">
                    <a:pos x="256" y="154"/>
                  </a:cxn>
                  <a:cxn ang="0">
                    <a:pos x="254" y="134"/>
                  </a:cxn>
                  <a:cxn ang="0">
                    <a:pos x="243" y="100"/>
                  </a:cxn>
                  <a:cxn ang="0">
                    <a:pos x="211" y="0"/>
                  </a:cxn>
                  <a:cxn ang="0">
                    <a:pos x="193" y="12"/>
                  </a:cxn>
                  <a:cxn ang="0">
                    <a:pos x="170" y="14"/>
                  </a:cxn>
                  <a:cxn ang="0">
                    <a:pos x="127" y="18"/>
                  </a:cxn>
                  <a:cxn ang="0">
                    <a:pos x="111" y="25"/>
                  </a:cxn>
                  <a:cxn ang="0">
                    <a:pos x="68" y="39"/>
                  </a:cxn>
                  <a:cxn ang="0">
                    <a:pos x="46" y="55"/>
                  </a:cxn>
                  <a:cxn ang="0">
                    <a:pos x="21" y="59"/>
                  </a:cxn>
                  <a:cxn ang="0">
                    <a:pos x="0" y="62"/>
                  </a:cxn>
                </a:cxnLst>
                <a:rect l="0" t="0" r="r" b="b"/>
                <a:pathLst>
                  <a:path w="261" h="352">
                    <a:moveTo>
                      <a:pt x="0" y="62"/>
                    </a:moveTo>
                    <a:lnTo>
                      <a:pt x="30" y="114"/>
                    </a:lnTo>
                    <a:lnTo>
                      <a:pt x="68" y="184"/>
                    </a:lnTo>
                    <a:lnTo>
                      <a:pt x="107" y="245"/>
                    </a:lnTo>
                    <a:lnTo>
                      <a:pt x="154" y="302"/>
                    </a:lnTo>
                    <a:lnTo>
                      <a:pt x="200" y="345"/>
                    </a:lnTo>
                    <a:lnTo>
                      <a:pt x="213" y="352"/>
                    </a:lnTo>
                    <a:lnTo>
                      <a:pt x="232" y="352"/>
                    </a:lnTo>
                    <a:lnTo>
                      <a:pt x="247" y="340"/>
                    </a:lnTo>
                    <a:lnTo>
                      <a:pt x="256" y="325"/>
                    </a:lnTo>
                    <a:lnTo>
                      <a:pt x="256" y="306"/>
                    </a:lnTo>
                    <a:lnTo>
                      <a:pt x="261" y="184"/>
                    </a:lnTo>
                    <a:lnTo>
                      <a:pt x="256" y="154"/>
                    </a:lnTo>
                    <a:lnTo>
                      <a:pt x="254" y="134"/>
                    </a:lnTo>
                    <a:lnTo>
                      <a:pt x="243" y="100"/>
                    </a:lnTo>
                    <a:lnTo>
                      <a:pt x="211" y="0"/>
                    </a:lnTo>
                    <a:lnTo>
                      <a:pt x="193" y="12"/>
                    </a:lnTo>
                    <a:lnTo>
                      <a:pt x="170" y="14"/>
                    </a:lnTo>
                    <a:lnTo>
                      <a:pt x="127" y="18"/>
                    </a:lnTo>
                    <a:lnTo>
                      <a:pt x="111" y="25"/>
                    </a:lnTo>
                    <a:lnTo>
                      <a:pt x="68" y="39"/>
                    </a:lnTo>
                    <a:lnTo>
                      <a:pt x="46" y="55"/>
                    </a:lnTo>
                    <a:lnTo>
                      <a:pt x="21" y="59"/>
                    </a:lnTo>
                    <a:lnTo>
                      <a:pt x="0" y="62"/>
                    </a:lnTo>
                    <a:close/>
                  </a:path>
                </a:pathLst>
              </a:custGeom>
              <a:noFill/>
              <a:ln w="19050" cap="flat" cmpd="sng">
                <a:solidFill>
                  <a:schemeClr val="tx1"/>
                </a:solidFill>
                <a:prstDash val="solid"/>
                <a:round/>
                <a:headEnd/>
                <a:tailEnd/>
              </a:ln>
            </p:spPr>
            <p:txBody>
              <a:bodyPr/>
              <a:lstStyle/>
              <a:p>
                <a:endParaRPr lang="el-GR"/>
              </a:p>
            </p:txBody>
          </p:sp>
        </p:grpSp>
        <p:grpSp>
          <p:nvGrpSpPr>
            <p:cNvPr id="12" name="Group 25"/>
            <p:cNvGrpSpPr>
              <a:grpSpLocks/>
            </p:cNvGrpSpPr>
            <p:nvPr/>
          </p:nvGrpSpPr>
          <p:grpSpPr bwMode="auto">
            <a:xfrm rot="20700000" flipH="1">
              <a:off x="2347324" y="2437699"/>
              <a:ext cx="1057720" cy="1636163"/>
              <a:chOff x="3205" y="2699"/>
              <a:chExt cx="320" cy="495"/>
            </a:xfrm>
          </p:grpSpPr>
          <p:sp>
            <p:nvSpPr>
              <p:cNvPr id="21" name="Freeform 26"/>
              <p:cNvSpPr>
                <a:spLocks/>
              </p:cNvSpPr>
              <p:nvPr/>
            </p:nvSpPr>
            <p:spPr bwMode="auto">
              <a:xfrm rot="-218416">
                <a:off x="3205" y="2699"/>
                <a:ext cx="256" cy="209"/>
              </a:xfrm>
              <a:custGeom>
                <a:avLst/>
                <a:gdLst/>
                <a:ahLst/>
                <a:cxnLst>
                  <a:cxn ang="0">
                    <a:pos x="256" y="147"/>
                  </a:cxn>
                  <a:cxn ang="0">
                    <a:pos x="256" y="118"/>
                  </a:cxn>
                  <a:cxn ang="0">
                    <a:pos x="252" y="102"/>
                  </a:cxn>
                  <a:cxn ang="0">
                    <a:pos x="224" y="59"/>
                  </a:cxn>
                  <a:cxn ang="0">
                    <a:pos x="190" y="29"/>
                  </a:cxn>
                  <a:cxn ang="0">
                    <a:pos x="170" y="11"/>
                  </a:cxn>
                  <a:cxn ang="0">
                    <a:pos x="147" y="4"/>
                  </a:cxn>
                  <a:cxn ang="0">
                    <a:pos x="136" y="0"/>
                  </a:cxn>
                  <a:cxn ang="0">
                    <a:pos x="125" y="2"/>
                  </a:cxn>
                  <a:cxn ang="0">
                    <a:pos x="102" y="13"/>
                  </a:cxn>
                  <a:cxn ang="0">
                    <a:pos x="100" y="25"/>
                  </a:cxn>
                  <a:cxn ang="0">
                    <a:pos x="79" y="34"/>
                  </a:cxn>
                  <a:cxn ang="0">
                    <a:pos x="66" y="47"/>
                  </a:cxn>
                  <a:cxn ang="0">
                    <a:pos x="43" y="38"/>
                  </a:cxn>
                  <a:cxn ang="0">
                    <a:pos x="29" y="36"/>
                  </a:cxn>
                  <a:cxn ang="0">
                    <a:pos x="13" y="36"/>
                  </a:cxn>
                  <a:cxn ang="0">
                    <a:pos x="4" y="45"/>
                  </a:cxn>
                  <a:cxn ang="0">
                    <a:pos x="0" y="88"/>
                  </a:cxn>
                  <a:cxn ang="0">
                    <a:pos x="0" y="131"/>
                  </a:cxn>
                  <a:cxn ang="0">
                    <a:pos x="7" y="154"/>
                  </a:cxn>
                  <a:cxn ang="0">
                    <a:pos x="45" y="209"/>
                  </a:cxn>
                  <a:cxn ang="0">
                    <a:pos x="66" y="206"/>
                  </a:cxn>
                  <a:cxn ang="0">
                    <a:pos x="91" y="202"/>
                  </a:cxn>
                  <a:cxn ang="0">
                    <a:pos x="113" y="186"/>
                  </a:cxn>
                  <a:cxn ang="0">
                    <a:pos x="156" y="172"/>
                  </a:cxn>
                  <a:cxn ang="0">
                    <a:pos x="172" y="165"/>
                  </a:cxn>
                  <a:cxn ang="0">
                    <a:pos x="215" y="161"/>
                  </a:cxn>
                  <a:cxn ang="0">
                    <a:pos x="238" y="159"/>
                  </a:cxn>
                  <a:cxn ang="0">
                    <a:pos x="256" y="147"/>
                  </a:cxn>
                </a:cxnLst>
                <a:rect l="0" t="0" r="r" b="b"/>
                <a:pathLst>
                  <a:path w="256" h="209">
                    <a:moveTo>
                      <a:pt x="256" y="147"/>
                    </a:moveTo>
                    <a:lnTo>
                      <a:pt x="256" y="118"/>
                    </a:lnTo>
                    <a:lnTo>
                      <a:pt x="252" y="102"/>
                    </a:lnTo>
                    <a:lnTo>
                      <a:pt x="224" y="59"/>
                    </a:lnTo>
                    <a:lnTo>
                      <a:pt x="190" y="29"/>
                    </a:lnTo>
                    <a:lnTo>
                      <a:pt x="170" y="11"/>
                    </a:lnTo>
                    <a:lnTo>
                      <a:pt x="147" y="4"/>
                    </a:lnTo>
                    <a:lnTo>
                      <a:pt x="136" y="0"/>
                    </a:lnTo>
                    <a:lnTo>
                      <a:pt x="125" y="2"/>
                    </a:lnTo>
                    <a:lnTo>
                      <a:pt x="102" y="13"/>
                    </a:lnTo>
                    <a:lnTo>
                      <a:pt x="100" y="25"/>
                    </a:lnTo>
                    <a:lnTo>
                      <a:pt x="79" y="34"/>
                    </a:lnTo>
                    <a:lnTo>
                      <a:pt x="66" y="47"/>
                    </a:lnTo>
                    <a:lnTo>
                      <a:pt x="43" y="38"/>
                    </a:lnTo>
                    <a:lnTo>
                      <a:pt x="29" y="36"/>
                    </a:lnTo>
                    <a:lnTo>
                      <a:pt x="13" y="36"/>
                    </a:lnTo>
                    <a:lnTo>
                      <a:pt x="4" y="45"/>
                    </a:lnTo>
                    <a:lnTo>
                      <a:pt x="0" y="88"/>
                    </a:lnTo>
                    <a:lnTo>
                      <a:pt x="0" y="131"/>
                    </a:lnTo>
                    <a:lnTo>
                      <a:pt x="7" y="154"/>
                    </a:lnTo>
                    <a:lnTo>
                      <a:pt x="45" y="209"/>
                    </a:lnTo>
                    <a:lnTo>
                      <a:pt x="66" y="206"/>
                    </a:lnTo>
                    <a:lnTo>
                      <a:pt x="91" y="202"/>
                    </a:lnTo>
                    <a:lnTo>
                      <a:pt x="113" y="186"/>
                    </a:lnTo>
                    <a:lnTo>
                      <a:pt x="156" y="172"/>
                    </a:lnTo>
                    <a:lnTo>
                      <a:pt x="172" y="165"/>
                    </a:lnTo>
                    <a:lnTo>
                      <a:pt x="215" y="161"/>
                    </a:lnTo>
                    <a:lnTo>
                      <a:pt x="238" y="159"/>
                    </a:lnTo>
                    <a:lnTo>
                      <a:pt x="256" y="147"/>
                    </a:lnTo>
                    <a:close/>
                  </a:path>
                </a:pathLst>
              </a:custGeom>
              <a:noFill/>
              <a:ln w="19050" cap="flat" cmpd="sng">
                <a:solidFill>
                  <a:schemeClr val="tx1"/>
                </a:solidFill>
                <a:prstDash val="solid"/>
                <a:round/>
                <a:headEnd/>
                <a:tailEnd/>
              </a:ln>
            </p:spPr>
            <p:txBody>
              <a:bodyPr/>
              <a:lstStyle/>
              <a:p>
                <a:endParaRPr lang="el-GR"/>
              </a:p>
            </p:txBody>
          </p:sp>
          <p:sp>
            <p:nvSpPr>
              <p:cNvPr id="22" name="Freeform 27"/>
              <p:cNvSpPr>
                <a:spLocks/>
              </p:cNvSpPr>
              <p:nvPr/>
            </p:nvSpPr>
            <p:spPr bwMode="auto">
              <a:xfrm rot="-218416">
                <a:off x="3264" y="2842"/>
                <a:ext cx="261" cy="352"/>
              </a:xfrm>
              <a:custGeom>
                <a:avLst/>
                <a:gdLst/>
                <a:ahLst/>
                <a:cxnLst>
                  <a:cxn ang="0">
                    <a:pos x="0" y="62"/>
                  </a:cxn>
                  <a:cxn ang="0">
                    <a:pos x="30" y="114"/>
                  </a:cxn>
                  <a:cxn ang="0">
                    <a:pos x="68" y="184"/>
                  </a:cxn>
                  <a:cxn ang="0">
                    <a:pos x="107" y="245"/>
                  </a:cxn>
                  <a:cxn ang="0">
                    <a:pos x="154" y="302"/>
                  </a:cxn>
                  <a:cxn ang="0">
                    <a:pos x="200" y="345"/>
                  </a:cxn>
                  <a:cxn ang="0">
                    <a:pos x="213" y="352"/>
                  </a:cxn>
                  <a:cxn ang="0">
                    <a:pos x="232" y="352"/>
                  </a:cxn>
                  <a:cxn ang="0">
                    <a:pos x="247" y="340"/>
                  </a:cxn>
                  <a:cxn ang="0">
                    <a:pos x="256" y="325"/>
                  </a:cxn>
                  <a:cxn ang="0">
                    <a:pos x="256" y="306"/>
                  </a:cxn>
                  <a:cxn ang="0">
                    <a:pos x="261" y="184"/>
                  </a:cxn>
                  <a:cxn ang="0">
                    <a:pos x="256" y="154"/>
                  </a:cxn>
                  <a:cxn ang="0">
                    <a:pos x="254" y="134"/>
                  </a:cxn>
                  <a:cxn ang="0">
                    <a:pos x="243" y="100"/>
                  </a:cxn>
                  <a:cxn ang="0">
                    <a:pos x="211" y="0"/>
                  </a:cxn>
                  <a:cxn ang="0">
                    <a:pos x="193" y="12"/>
                  </a:cxn>
                  <a:cxn ang="0">
                    <a:pos x="170" y="14"/>
                  </a:cxn>
                  <a:cxn ang="0">
                    <a:pos x="127" y="18"/>
                  </a:cxn>
                  <a:cxn ang="0">
                    <a:pos x="111" y="25"/>
                  </a:cxn>
                  <a:cxn ang="0">
                    <a:pos x="68" y="39"/>
                  </a:cxn>
                  <a:cxn ang="0">
                    <a:pos x="46" y="55"/>
                  </a:cxn>
                  <a:cxn ang="0">
                    <a:pos x="21" y="59"/>
                  </a:cxn>
                  <a:cxn ang="0">
                    <a:pos x="0" y="62"/>
                  </a:cxn>
                </a:cxnLst>
                <a:rect l="0" t="0" r="r" b="b"/>
                <a:pathLst>
                  <a:path w="261" h="352">
                    <a:moveTo>
                      <a:pt x="0" y="62"/>
                    </a:moveTo>
                    <a:lnTo>
                      <a:pt x="30" y="114"/>
                    </a:lnTo>
                    <a:lnTo>
                      <a:pt x="68" y="184"/>
                    </a:lnTo>
                    <a:lnTo>
                      <a:pt x="107" y="245"/>
                    </a:lnTo>
                    <a:lnTo>
                      <a:pt x="154" y="302"/>
                    </a:lnTo>
                    <a:lnTo>
                      <a:pt x="200" y="345"/>
                    </a:lnTo>
                    <a:lnTo>
                      <a:pt x="213" y="352"/>
                    </a:lnTo>
                    <a:lnTo>
                      <a:pt x="232" y="352"/>
                    </a:lnTo>
                    <a:lnTo>
                      <a:pt x="247" y="340"/>
                    </a:lnTo>
                    <a:lnTo>
                      <a:pt x="256" y="325"/>
                    </a:lnTo>
                    <a:lnTo>
                      <a:pt x="256" y="306"/>
                    </a:lnTo>
                    <a:lnTo>
                      <a:pt x="261" y="184"/>
                    </a:lnTo>
                    <a:lnTo>
                      <a:pt x="256" y="154"/>
                    </a:lnTo>
                    <a:lnTo>
                      <a:pt x="254" y="134"/>
                    </a:lnTo>
                    <a:lnTo>
                      <a:pt x="243" y="100"/>
                    </a:lnTo>
                    <a:lnTo>
                      <a:pt x="211" y="0"/>
                    </a:lnTo>
                    <a:lnTo>
                      <a:pt x="193" y="12"/>
                    </a:lnTo>
                    <a:lnTo>
                      <a:pt x="170" y="14"/>
                    </a:lnTo>
                    <a:lnTo>
                      <a:pt x="127" y="18"/>
                    </a:lnTo>
                    <a:lnTo>
                      <a:pt x="111" y="25"/>
                    </a:lnTo>
                    <a:lnTo>
                      <a:pt x="68" y="39"/>
                    </a:lnTo>
                    <a:lnTo>
                      <a:pt x="46" y="55"/>
                    </a:lnTo>
                    <a:lnTo>
                      <a:pt x="21" y="59"/>
                    </a:lnTo>
                    <a:lnTo>
                      <a:pt x="0" y="62"/>
                    </a:lnTo>
                    <a:close/>
                  </a:path>
                </a:pathLst>
              </a:custGeom>
              <a:noFill/>
              <a:ln w="19050" cap="flat" cmpd="sng">
                <a:solidFill>
                  <a:schemeClr val="tx1"/>
                </a:solidFill>
                <a:prstDash val="solid"/>
                <a:round/>
                <a:headEnd/>
                <a:tailEnd/>
              </a:ln>
            </p:spPr>
            <p:txBody>
              <a:bodyPr/>
              <a:lstStyle/>
              <a:p>
                <a:endParaRPr lang="el-GR"/>
              </a:p>
            </p:txBody>
          </p:sp>
        </p:grpSp>
      </p:grpSp>
      <p:grpSp>
        <p:nvGrpSpPr>
          <p:cNvPr id="17" name="Group 25"/>
          <p:cNvGrpSpPr/>
          <p:nvPr/>
        </p:nvGrpSpPr>
        <p:grpSpPr>
          <a:xfrm>
            <a:off x="4079203" y="799372"/>
            <a:ext cx="1492067" cy="1917117"/>
            <a:chOff x="3826614" y="1452113"/>
            <a:chExt cx="1107176" cy="1422580"/>
          </a:xfrm>
          <a:solidFill>
            <a:schemeClr val="bg1"/>
          </a:solidFill>
        </p:grpSpPr>
        <p:grpSp>
          <p:nvGrpSpPr>
            <p:cNvPr id="20" name="Group 7"/>
            <p:cNvGrpSpPr>
              <a:grpSpLocks/>
            </p:cNvGrpSpPr>
            <p:nvPr/>
          </p:nvGrpSpPr>
          <p:grpSpPr bwMode="auto">
            <a:xfrm rot="21507896">
              <a:off x="3826614" y="1452113"/>
              <a:ext cx="500356" cy="1412770"/>
              <a:chOff x="2594" y="2244"/>
              <a:chExt cx="204" cy="576"/>
            </a:xfrm>
            <a:grpFill/>
          </p:grpSpPr>
          <p:sp>
            <p:nvSpPr>
              <p:cNvPr id="3" name="Freeform 8"/>
              <p:cNvSpPr>
                <a:spLocks/>
              </p:cNvSpPr>
              <p:nvPr/>
            </p:nvSpPr>
            <p:spPr bwMode="auto">
              <a:xfrm>
                <a:off x="2594" y="2559"/>
                <a:ext cx="204" cy="261"/>
              </a:xfrm>
              <a:custGeom>
                <a:avLst/>
                <a:gdLst/>
                <a:ahLst/>
                <a:cxnLst>
                  <a:cxn ang="0">
                    <a:pos x="193" y="78"/>
                  </a:cxn>
                  <a:cxn ang="0">
                    <a:pos x="197" y="130"/>
                  </a:cxn>
                  <a:cxn ang="0">
                    <a:pos x="202" y="180"/>
                  </a:cxn>
                  <a:cxn ang="0">
                    <a:pos x="204" y="198"/>
                  </a:cxn>
                  <a:cxn ang="0">
                    <a:pos x="197" y="241"/>
                  </a:cxn>
                  <a:cxn ang="0">
                    <a:pos x="190" y="254"/>
                  </a:cxn>
                  <a:cxn ang="0">
                    <a:pos x="179" y="261"/>
                  </a:cxn>
                  <a:cxn ang="0">
                    <a:pos x="170" y="259"/>
                  </a:cxn>
                  <a:cxn ang="0">
                    <a:pos x="131" y="254"/>
                  </a:cxn>
                  <a:cxn ang="0">
                    <a:pos x="93" y="250"/>
                  </a:cxn>
                  <a:cxn ang="0">
                    <a:pos x="43" y="245"/>
                  </a:cxn>
                  <a:cxn ang="0">
                    <a:pos x="22" y="236"/>
                  </a:cxn>
                  <a:cxn ang="0">
                    <a:pos x="13" y="232"/>
                  </a:cxn>
                  <a:cxn ang="0">
                    <a:pos x="9" y="227"/>
                  </a:cxn>
                  <a:cxn ang="0">
                    <a:pos x="2" y="218"/>
                  </a:cxn>
                  <a:cxn ang="0">
                    <a:pos x="0" y="186"/>
                  </a:cxn>
                  <a:cxn ang="0">
                    <a:pos x="0" y="157"/>
                  </a:cxn>
                  <a:cxn ang="0">
                    <a:pos x="4" y="136"/>
                  </a:cxn>
                  <a:cxn ang="0">
                    <a:pos x="22" y="66"/>
                  </a:cxn>
                  <a:cxn ang="0">
                    <a:pos x="27" y="46"/>
                  </a:cxn>
                  <a:cxn ang="0">
                    <a:pos x="36" y="28"/>
                  </a:cxn>
                  <a:cxn ang="0">
                    <a:pos x="47" y="16"/>
                  </a:cxn>
                  <a:cxn ang="0">
                    <a:pos x="63" y="7"/>
                  </a:cxn>
                  <a:cxn ang="0">
                    <a:pos x="81" y="0"/>
                  </a:cxn>
                  <a:cxn ang="0">
                    <a:pos x="104" y="0"/>
                  </a:cxn>
                  <a:cxn ang="0">
                    <a:pos x="134" y="3"/>
                  </a:cxn>
                  <a:cxn ang="0">
                    <a:pos x="163" y="16"/>
                  </a:cxn>
                  <a:cxn ang="0">
                    <a:pos x="177" y="28"/>
                  </a:cxn>
                  <a:cxn ang="0">
                    <a:pos x="188" y="46"/>
                  </a:cxn>
                  <a:cxn ang="0">
                    <a:pos x="193" y="78"/>
                  </a:cxn>
                </a:cxnLst>
                <a:rect l="0" t="0" r="r" b="b"/>
                <a:pathLst>
                  <a:path w="204" h="261">
                    <a:moveTo>
                      <a:pt x="193" y="78"/>
                    </a:moveTo>
                    <a:lnTo>
                      <a:pt x="197" y="130"/>
                    </a:lnTo>
                    <a:lnTo>
                      <a:pt x="202" y="180"/>
                    </a:lnTo>
                    <a:lnTo>
                      <a:pt x="204" y="198"/>
                    </a:lnTo>
                    <a:lnTo>
                      <a:pt x="197" y="241"/>
                    </a:lnTo>
                    <a:lnTo>
                      <a:pt x="190" y="254"/>
                    </a:lnTo>
                    <a:lnTo>
                      <a:pt x="179" y="261"/>
                    </a:lnTo>
                    <a:lnTo>
                      <a:pt x="170" y="259"/>
                    </a:lnTo>
                    <a:lnTo>
                      <a:pt x="131" y="254"/>
                    </a:lnTo>
                    <a:lnTo>
                      <a:pt x="93" y="250"/>
                    </a:lnTo>
                    <a:lnTo>
                      <a:pt x="43" y="245"/>
                    </a:lnTo>
                    <a:lnTo>
                      <a:pt x="22" y="236"/>
                    </a:lnTo>
                    <a:lnTo>
                      <a:pt x="13" y="232"/>
                    </a:lnTo>
                    <a:lnTo>
                      <a:pt x="9" y="227"/>
                    </a:lnTo>
                    <a:lnTo>
                      <a:pt x="2" y="218"/>
                    </a:lnTo>
                    <a:lnTo>
                      <a:pt x="0" y="186"/>
                    </a:lnTo>
                    <a:lnTo>
                      <a:pt x="0" y="157"/>
                    </a:lnTo>
                    <a:lnTo>
                      <a:pt x="4" y="136"/>
                    </a:lnTo>
                    <a:lnTo>
                      <a:pt x="22" y="66"/>
                    </a:lnTo>
                    <a:lnTo>
                      <a:pt x="27" y="46"/>
                    </a:lnTo>
                    <a:lnTo>
                      <a:pt x="36" y="28"/>
                    </a:lnTo>
                    <a:lnTo>
                      <a:pt x="47" y="16"/>
                    </a:lnTo>
                    <a:lnTo>
                      <a:pt x="63" y="7"/>
                    </a:lnTo>
                    <a:lnTo>
                      <a:pt x="81" y="0"/>
                    </a:lnTo>
                    <a:lnTo>
                      <a:pt x="104" y="0"/>
                    </a:lnTo>
                    <a:lnTo>
                      <a:pt x="134" y="3"/>
                    </a:lnTo>
                    <a:lnTo>
                      <a:pt x="163" y="16"/>
                    </a:lnTo>
                    <a:lnTo>
                      <a:pt x="177" y="28"/>
                    </a:lnTo>
                    <a:lnTo>
                      <a:pt x="188" y="46"/>
                    </a:lnTo>
                    <a:lnTo>
                      <a:pt x="193" y="78"/>
                    </a:lnTo>
                    <a:close/>
                  </a:path>
                </a:pathLst>
              </a:custGeom>
              <a:grpFill/>
              <a:ln w="19050" cmpd="sng">
                <a:solidFill>
                  <a:schemeClr val="tx1"/>
                </a:solidFill>
                <a:prstDash val="solid"/>
                <a:round/>
                <a:headEnd/>
                <a:tailEnd/>
              </a:ln>
            </p:spPr>
            <p:txBody>
              <a:bodyPr/>
              <a:lstStyle/>
              <a:p>
                <a:endParaRPr lang="el-GR"/>
              </a:p>
            </p:txBody>
          </p:sp>
          <p:sp>
            <p:nvSpPr>
              <p:cNvPr id="4" name="Freeform 9"/>
              <p:cNvSpPr>
                <a:spLocks/>
              </p:cNvSpPr>
              <p:nvPr/>
            </p:nvSpPr>
            <p:spPr bwMode="auto">
              <a:xfrm>
                <a:off x="2621" y="2244"/>
                <a:ext cx="170" cy="393"/>
              </a:xfrm>
              <a:custGeom>
                <a:avLst/>
                <a:gdLst/>
                <a:ahLst/>
                <a:cxnLst>
                  <a:cxn ang="0">
                    <a:pos x="0" y="361"/>
                  </a:cxn>
                  <a:cxn ang="0">
                    <a:pos x="7" y="309"/>
                  </a:cxn>
                  <a:cxn ang="0">
                    <a:pos x="7" y="259"/>
                  </a:cxn>
                  <a:cxn ang="0">
                    <a:pos x="7" y="238"/>
                  </a:cxn>
                  <a:cxn ang="0">
                    <a:pos x="18" y="184"/>
                  </a:cxn>
                  <a:cxn ang="0">
                    <a:pos x="41" y="91"/>
                  </a:cxn>
                  <a:cxn ang="0">
                    <a:pos x="59" y="43"/>
                  </a:cxn>
                  <a:cxn ang="0">
                    <a:pos x="73" y="18"/>
                  </a:cxn>
                  <a:cxn ang="0">
                    <a:pos x="84" y="7"/>
                  </a:cxn>
                  <a:cxn ang="0">
                    <a:pos x="100" y="0"/>
                  </a:cxn>
                  <a:cxn ang="0">
                    <a:pos x="111" y="9"/>
                  </a:cxn>
                  <a:cxn ang="0">
                    <a:pos x="127" y="46"/>
                  </a:cxn>
                  <a:cxn ang="0">
                    <a:pos x="138" y="98"/>
                  </a:cxn>
                  <a:cxn ang="0">
                    <a:pos x="159" y="197"/>
                  </a:cxn>
                  <a:cxn ang="0">
                    <a:pos x="166" y="252"/>
                  </a:cxn>
                  <a:cxn ang="0">
                    <a:pos x="168" y="272"/>
                  </a:cxn>
                  <a:cxn ang="0">
                    <a:pos x="170" y="320"/>
                  </a:cxn>
                  <a:cxn ang="0">
                    <a:pos x="166" y="393"/>
                  </a:cxn>
                  <a:cxn ang="0">
                    <a:pos x="161" y="361"/>
                  </a:cxn>
                  <a:cxn ang="0">
                    <a:pos x="150" y="343"/>
                  </a:cxn>
                  <a:cxn ang="0">
                    <a:pos x="136" y="331"/>
                  </a:cxn>
                  <a:cxn ang="0">
                    <a:pos x="107" y="318"/>
                  </a:cxn>
                  <a:cxn ang="0">
                    <a:pos x="77" y="315"/>
                  </a:cxn>
                  <a:cxn ang="0">
                    <a:pos x="54" y="315"/>
                  </a:cxn>
                  <a:cxn ang="0">
                    <a:pos x="36" y="322"/>
                  </a:cxn>
                  <a:cxn ang="0">
                    <a:pos x="20" y="331"/>
                  </a:cxn>
                  <a:cxn ang="0">
                    <a:pos x="9" y="343"/>
                  </a:cxn>
                  <a:cxn ang="0">
                    <a:pos x="0" y="361"/>
                  </a:cxn>
                </a:cxnLst>
                <a:rect l="0" t="0" r="r" b="b"/>
                <a:pathLst>
                  <a:path w="170" h="393">
                    <a:moveTo>
                      <a:pt x="0" y="361"/>
                    </a:moveTo>
                    <a:lnTo>
                      <a:pt x="7" y="309"/>
                    </a:lnTo>
                    <a:lnTo>
                      <a:pt x="7" y="259"/>
                    </a:lnTo>
                    <a:lnTo>
                      <a:pt x="7" y="238"/>
                    </a:lnTo>
                    <a:lnTo>
                      <a:pt x="18" y="184"/>
                    </a:lnTo>
                    <a:lnTo>
                      <a:pt x="41" y="91"/>
                    </a:lnTo>
                    <a:lnTo>
                      <a:pt x="59" y="43"/>
                    </a:lnTo>
                    <a:lnTo>
                      <a:pt x="73" y="18"/>
                    </a:lnTo>
                    <a:lnTo>
                      <a:pt x="84" y="7"/>
                    </a:lnTo>
                    <a:lnTo>
                      <a:pt x="100" y="0"/>
                    </a:lnTo>
                    <a:lnTo>
                      <a:pt x="111" y="9"/>
                    </a:lnTo>
                    <a:lnTo>
                      <a:pt x="127" y="46"/>
                    </a:lnTo>
                    <a:lnTo>
                      <a:pt x="138" y="98"/>
                    </a:lnTo>
                    <a:lnTo>
                      <a:pt x="159" y="197"/>
                    </a:lnTo>
                    <a:lnTo>
                      <a:pt x="166" y="252"/>
                    </a:lnTo>
                    <a:lnTo>
                      <a:pt x="168" y="272"/>
                    </a:lnTo>
                    <a:lnTo>
                      <a:pt x="170" y="320"/>
                    </a:lnTo>
                    <a:lnTo>
                      <a:pt x="166" y="393"/>
                    </a:lnTo>
                    <a:lnTo>
                      <a:pt x="161" y="361"/>
                    </a:lnTo>
                    <a:lnTo>
                      <a:pt x="150" y="343"/>
                    </a:lnTo>
                    <a:lnTo>
                      <a:pt x="136" y="331"/>
                    </a:lnTo>
                    <a:lnTo>
                      <a:pt x="107" y="318"/>
                    </a:lnTo>
                    <a:lnTo>
                      <a:pt x="77" y="315"/>
                    </a:lnTo>
                    <a:lnTo>
                      <a:pt x="54" y="315"/>
                    </a:lnTo>
                    <a:lnTo>
                      <a:pt x="36" y="322"/>
                    </a:lnTo>
                    <a:lnTo>
                      <a:pt x="20" y="331"/>
                    </a:lnTo>
                    <a:lnTo>
                      <a:pt x="9" y="343"/>
                    </a:lnTo>
                    <a:lnTo>
                      <a:pt x="0" y="361"/>
                    </a:lnTo>
                    <a:close/>
                  </a:path>
                </a:pathLst>
              </a:custGeom>
              <a:grpFill/>
              <a:ln w="19050" cmpd="sng">
                <a:solidFill>
                  <a:schemeClr val="tx1"/>
                </a:solidFill>
                <a:prstDash val="solid"/>
                <a:round/>
                <a:headEnd/>
                <a:tailEnd/>
              </a:ln>
            </p:spPr>
            <p:txBody>
              <a:bodyPr/>
              <a:lstStyle/>
              <a:p>
                <a:endParaRPr lang="el-GR"/>
              </a:p>
            </p:txBody>
          </p:sp>
        </p:grpSp>
        <p:grpSp>
          <p:nvGrpSpPr>
            <p:cNvPr id="23" name="Group 10"/>
            <p:cNvGrpSpPr>
              <a:grpSpLocks/>
            </p:cNvGrpSpPr>
            <p:nvPr/>
          </p:nvGrpSpPr>
          <p:grpSpPr bwMode="auto">
            <a:xfrm rot="452643">
              <a:off x="4406455" y="1466829"/>
              <a:ext cx="527335" cy="1407864"/>
              <a:chOff x="2823" y="2253"/>
              <a:chExt cx="215" cy="574"/>
            </a:xfrm>
            <a:grpFill/>
          </p:grpSpPr>
          <p:sp>
            <p:nvSpPr>
              <p:cNvPr id="6" name="Freeform 11"/>
              <p:cNvSpPr>
                <a:spLocks/>
              </p:cNvSpPr>
              <p:nvPr/>
            </p:nvSpPr>
            <p:spPr bwMode="auto">
              <a:xfrm>
                <a:off x="2836" y="2559"/>
                <a:ext cx="202" cy="268"/>
              </a:xfrm>
              <a:custGeom>
                <a:avLst/>
                <a:gdLst/>
                <a:ahLst/>
                <a:cxnLst>
                  <a:cxn ang="0">
                    <a:pos x="0" y="87"/>
                  </a:cxn>
                  <a:cxn ang="0">
                    <a:pos x="0" y="139"/>
                  </a:cxn>
                  <a:cxn ang="0">
                    <a:pos x="0" y="189"/>
                  </a:cxn>
                  <a:cxn ang="0">
                    <a:pos x="3" y="209"/>
                  </a:cxn>
                  <a:cxn ang="0">
                    <a:pos x="12" y="250"/>
                  </a:cxn>
                  <a:cxn ang="0">
                    <a:pos x="19" y="261"/>
                  </a:cxn>
                  <a:cxn ang="0">
                    <a:pos x="30" y="268"/>
                  </a:cxn>
                  <a:cxn ang="0">
                    <a:pos x="39" y="266"/>
                  </a:cxn>
                  <a:cxn ang="0">
                    <a:pos x="78" y="257"/>
                  </a:cxn>
                  <a:cxn ang="0">
                    <a:pos x="114" y="250"/>
                  </a:cxn>
                  <a:cxn ang="0">
                    <a:pos x="164" y="239"/>
                  </a:cxn>
                  <a:cxn ang="0">
                    <a:pos x="184" y="227"/>
                  </a:cxn>
                  <a:cxn ang="0">
                    <a:pos x="193" y="223"/>
                  </a:cxn>
                  <a:cxn ang="0">
                    <a:pos x="195" y="218"/>
                  </a:cxn>
                  <a:cxn ang="0">
                    <a:pos x="202" y="209"/>
                  </a:cxn>
                  <a:cxn ang="0">
                    <a:pos x="202" y="175"/>
                  </a:cxn>
                  <a:cxn ang="0">
                    <a:pos x="198" y="148"/>
                  </a:cxn>
                  <a:cxn ang="0">
                    <a:pos x="193" y="127"/>
                  </a:cxn>
                  <a:cxn ang="0">
                    <a:pos x="168" y="62"/>
                  </a:cxn>
                  <a:cxn ang="0">
                    <a:pos x="161" y="41"/>
                  </a:cxn>
                  <a:cxn ang="0">
                    <a:pos x="150" y="25"/>
                  </a:cxn>
                  <a:cxn ang="0">
                    <a:pos x="139" y="14"/>
                  </a:cxn>
                  <a:cxn ang="0">
                    <a:pos x="123" y="7"/>
                  </a:cxn>
                  <a:cxn ang="0">
                    <a:pos x="102" y="0"/>
                  </a:cxn>
                  <a:cxn ang="0">
                    <a:pos x="80" y="3"/>
                  </a:cxn>
                  <a:cxn ang="0">
                    <a:pos x="50" y="9"/>
                  </a:cxn>
                  <a:cxn ang="0">
                    <a:pos x="25" y="25"/>
                  </a:cxn>
                  <a:cxn ang="0">
                    <a:pos x="12" y="39"/>
                  </a:cxn>
                  <a:cxn ang="0">
                    <a:pos x="3" y="55"/>
                  </a:cxn>
                  <a:cxn ang="0">
                    <a:pos x="0" y="87"/>
                  </a:cxn>
                </a:cxnLst>
                <a:rect l="0" t="0" r="r" b="b"/>
                <a:pathLst>
                  <a:path w="202" h="268">
                    <a:moveTo>
                      <a:pt x="0" y="87"/>
                    </a:moveTo>
                    <a:lnTo>
                      <a:pt x="0" y="139"/>
                    </a:lnTo>
                    <a:lnTo>
                      <a:pt x="0" y="189"/>
                    </a:lnTo>
                    <a:lnTo>
                      <a:pt x="3" y="209"/>
                    </a:lnTo>
                    <a:lnTo>
                      <a:pt x="12" y="250"/>
                    </a:lnTo>
                    <a:lnTo>
                      <a:pt x="19" y="261"/>
                    </a:lnTo>
                    <a:lnTo>
                      <a:pt x="30" y="268"/>
                    </a:lnTo>
                    <a:lnTo>
                      <a:pt x="39" y="266"/>
                    </a:lnTo>
                    <a:lnTo>
                      <a:pt x="78" y="257"/>
                    </a:lnTo>
                    <a:lnTo>
                      <a:pt x="114" y="250"/>
                    </a:lnTo>
                    <a:lnTo>
                      <a:pt x="164" y="239"/>
                    </a:lnTo>
                    <a:lnTo>
                      <a:pt x="184" y="227"/>
                    </a:lnTo>
                    <a:lnTo>
                      <a:pt x="193" y="223"/>
                    </a:lnTo>
                    <a:lnTo>
                      <a:pt x="195" y="218"/>
                    </a:lnTo>
                    <a:lnTo>
                      <a:pt x="202" y="209"/>
                    </a:lnTo>
                    <a:lnTo>
                      <a:pt x="202" y="175"/>
                    </a:lnTo>
                    <a:lnTo>
                      <a:pt x="198" y="148"/>
                    </a:lnTo>
                    <a:lnTo>
                      <a:pt x="193" y="127"/>
                    </a:lnTo>
                    <a:lnTo>
                      <a:pt x="168" y="62"/>
                    </a:lnTo>
                    <a:lnTo>
                      <a:pt x="161" y="41"/>
                    </a:lnTo>
                    <a:lnTo>
                      <a:pt x="150" y="25"/>
                    </a:lnTo>
                    <a:lnTo>
                      <a:pt x="139" y="14"/>
                    </a:lnTo>
                    <a:lnTo>
                      <a:pt x="123" y="7"/>
                    </a:lnTo>
                    <a:lnTo>
                      <a:pt x="102" y="0"/>
                    </a:lnTo>
                    <a:lnTo>
                      <a:pt x="80" y="3"/>
                    </a:lnTo>
                    <a:lnTo>
                      <a:pt x="50" y="9"/>
                    </a:lnTo>
                    <a:lnTo>
                      <a:pt x="25" y="25"/>
                    </a:lnTo>
                    <a:lnTo>
                      <a:pt x="12" y="39"/>
                    </a:lnTo>
                    <a:lnTo>
                      <a:pt x="3" y="55"/>
                    </a:lnTo>
                    <a:lnTo>
                      <a:pt x="0" y="87"/>
                    </a:lnTo>
                    <a:close/>
                  </a:path>
                </a:pathLst>
              </a:custGeom>
              <a:grpFill/>
              <a:ln w="19050" cmpd="sng">
                <a:solidFill>
                  <a:schemeClr val="tx1"/>
                </a:solidFill>
                <a:prstDash val="solid"/>
                <a:round/>
                <a:headEnd/>
                <a:tailEnd/>
              </a:ln>
            </p:spPr>
            <p:txBody>
              <a:bodyPr/>
              <a:lstStyle/>
              <a:p>
                <a:endParaRPr lang="el-GR"/>
              </a:p>
            </p:txBody>
          </p:sp>
          <p:sp>
            <p:nvSpPr>
              <p:cNvPr id="7" name="Freeform 12"/>
              <p:cNvSpPr>
                <a:spLocks/>
              </p:cNvSpPr>
              <p:nvPr/>
            </p:nvSpPr>
            <p:spPr bwMode="auto">
              <a:xfrm>
                <a:off x="2823" y="2253"/>
                <a:ext cx="174" cy="393"/>
              </a:xfrm>
              <a:custGeom>
                <a:avLst/>
                <a:gdLst/>
                <a:ahLst/>
                <a:cxnLst>
                  <a:cxn ang="0">
                    <a:pos x="174" y="347"/>
                  </a:cxn>
                  <a:cxn ang="0">
                    <a:pos x="163" y="295"/>
                  </a:cxn>
                  <a:cxn ang="0">
                    <a:pos x="159" y="247"/>
                  </a:cxn>
                  <a:cxn ang="0">
                    <a:pos x="154" y="227"/>
                  </a:cxn>
                  <a:cxn ang="0">
                    <a:pos x="138" y="175"/>
                  </a:cxn>
                  <a:cxn ang="0">
                    <a:pos x="106" y="84"/>
                  </a:cxn>
                  <a:cxn ang="0">
                    <a:pos x="86" y="41"/>
                  </a:cxn>
                  <a:cxn ang="0">
                    <a:pos x="70" y="16"/>
                  </a:cxn>
                  <a:cxn ang="0">
                    <a:pos x="57" y="7"/>
                  </a:cxn>
                  <a:cxn ang="0">
                    <a:pos x="41" y="0"/>
                  </a:cxn>
                  <a:cxn ang="0">
                    <a:pos x="32" y="12"/>
                  </a:cxn>
                  <a:cxn ang="0">
                    <a:pos x="18" y="50"/>
                  </a:cxn>
                  <a:cxn ang="0">
                    <a:pos x="13" y="102"/>
                  </a:cxn>
                  <a:cxn ang="0">
                    <a:pos x="2" y="200"/>
                  </a:cxn>
                  <a:cxn ang="0">
                    <a:pos x="0" y="254"/>
                  </a:cxn>
                  <a:cxn ang="0">
                    <a:pos x="0" y="275"/>
                  </a:cxn>
                  <a:cxn ang="0">
                    <a:pos x="2" y="322"/>
                  </a:cxn>
                  <a:cxn ang="0">
                    <a:pos x="13" y="393"/>
                  </a:cxn>
                  <a:cxn ang="0">
                    <a:pos x="16" y="361"/>
                  </a:cxn>
                  <a:cxn ang="0">
                    <a:pos x="25" y="345"/>
                  </a:cxn>
                  <a:cxn ang="0">
                    <a:pos x="38" y="331"/>
                  </a:cxn>
                  <a:cxn ang="0">
                    <a:pos x="63" y="315"/>
                  </a:cxn>
                  <a:cxn ang="0">
                    <a:pos x="93" y="309"/>
                  </a:cxn>
                  <a:cxn ang="0">
                    <a:pos x="115" y="306"/>
                  </a:cxn>
                  <a:cxn ang="0">
                    <a:pos x="136" y="313"/>
                  </a:cxn>
                  <a:cxn ang="0">
                    <a:pos x="152" y="320"/>
                  </a:cxn>
                  <a:cxn ang="0">
                    <a:pos x="163" y="331"/>
                  </a:cxn>
                  <a:cxn ang="0">
                    <a:pos x="174" y="347"/>
                  </a:cxn>
                </a:cxnLst>
                <a:rect l="0" t="0" r="r" b="b"/>
                <a:pathLst>
                  <a:path w="174" h="393">
                    <a:moveTo>
                      <a:pt x="174" y="347"/>
                    </a:moveTo>
                    <a:lnTo>
                      <a:pt x="163" y="295"/>
                    </a:lnTo>
                    <a:lnTo>
                      <a:pt x="159" y="247"/>
                    </a:lnTo>
                    <a:lnTo>
                      <a:pt x="154" y="227"/>
                    </a:lnTo>
                    <a:lnTo>
                      <a:pt x="138" y="175"/>
                    </a:lnTo>
                    <a:lnTo>
                      <a:pt x="106" y="84"/>
                    </a:lnTo>
                    <a:lnTo>
                      <a:pt x="86" y="41"/>
                    </a:lnTo>
                    <a:lnTo>
                      <a:pt x="70" y="16"/>
                    </a:lnTo>
                    <a:lnTo>
                      <a:pt x="57" y="7"/>
                    </a:lnTo>
                    <a:lnTo>
                      <a:pt x="41" y="0"/>
                    </a:lnTo>
                    <a:lnTo>
                      <a:pt x="32" y="12"/>
                    </a:lnTo>
                    <a:lnTo>
                      <a:pt x="18" y="50"/>
                    </a:lnTo>
                    <a:lnTo>
                      <a:pt x="13" y="102"/>
                    </a:lnTo>
                    <a:lnTo>
                      <a:pt x="2" y="200"/>
                    </a:lnTo>
                    <a:lnTo>
                      <a:pt x="0" y="254"/>
                    </a:lnTo>
                    <a:lnTo>
                      <a:pt x="0" y="275"/>
                    </a:lnTo>
                    <a:lnTo>
                      <a:pt x="2" y="322"/>
                    </a:lnTo>
                    <a:lnTo>
                      <a:pt x="13" y="393"/>
                    </a:lnTo>
                    <a:lnTo>
                      <a:pt x="16" y="361"/>
                    </a:lnTo>
                    <a:lnTo>
                      <a:pt x="25" y="345"/>
                    </a:lnTo>
                    <a:lnTo>
                      <a:pt x="38" y="331"/>
                    </a:lnTo>
                    <a:lnTo>
                      <a:pt x="63" y="315"/>
                    </a:lnTo>
                    <a:lnTo>
                      <a:pt x="93" y="309"/>
                    </a:lnTo>
                    <a:lnTo>
                      <a:pt x="115" y="306"/>
                    </a:lnTo>
                    <a:lnTo>
                      <a:pt x="136" y="313"/>
                    </a:lnTo>
                    <a:lnTo>
                      <a:pt x="152" y="320"/>
                    </a:lnTo>
                    <a:lnTo>
                      <a:pt x="163" y="331"/>
                    </a:lnTo>
                    <a:lnTo>
                      <a:pt x="174" y="347"/>
                    </a:lnTo>
                    <a:close/>
                  </a:path>
                </a:pathLst>
              </a:custGeom>
              <a:grpFill/>
              <a:ln w="19050" cmpd="sng">
                <a:solidFill>
                  <a:schemeClr val="tx1"/>
                </a:solidFill>
                <a:prstDash val="solid"/>
                <a:round/>
                <a:headEnd/>
                <a:tailEnd/>
              </a:ln>
            </p:spPr>
            <p:txBody>
              <a:bodyPr/>
              <a:lstStyle/>
              <a:p>
                <a:endParaRPr lang="el-GR"/>
              </a:p>
            </p:txBody>
          </p:sp>
        </p:grpSp>
      </p:grpSp>
      <p:grpSp>
        <p:nvGrpSpPr>
          <p:cNvPr id="24" name="Group 51"/>
          <p:cNvGrpSpPr/>
          <p:nvPr/>
        </p:nvGrpSpPr>
        <p:grpSpPr>
          <a:xfrm rot="900000" flipH="1">
            <a:off x="5958468" y="847233"/>
            <a:ext cx="1133742" cy="1655994"/>
            <a:chOff x="2478613" y="1403058"/>
            <a:chExt cx="841284" cy="1228816"/>
          </a:xfrm>
        </p:grpSpPr>
        <p:sp>
          <p:nvSpPr>
            <p:cNvPr id="53"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chemeClr val="tx1"/>
              </a:solidFill>
              <a:prstDash val="solid"/>
              <a:round/>
              <a:headEnd/>
              <a:tailEnd/>
            </a:ln>
          </p:spPr>
          <p:txBody>
            <a:bodyPr/>
            <a:lstStyle/>
            <a:p>
              <a:endParaRPr lang="el-GR"/>
            </a:p>
          </p:txBody>
        </p:sp>
        <p:sp>
          <p:nvSpPr>
            <p:cNvPr id="54"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chemeClr val="tx1"/>
              </a:solidFill>
              <a:prstDash val="solid"/>
              <a:round/>
              <a:headEnd/>
              <a:tailEnd/>
            </a:ln>
          </p:spPr>
          <p:txBody>
            <a:bodyPr/>
            <a:lstStyle/>
            <a:p>
              <a:endParaRPr lang="el-GR"/>
            </a:p>
          </p:txBody>
        </p:sp>
      </p:grpSp>
      <p:grpSp>
        <p:nvGrpSpPr>
          <p:cNvPr id="25" name="Group 54"/>
          <p:cNvGrpSpPr/>
          <p:nvPr/>
        </p:nvGrpSpPr>
        <p:grpSpPr>
          <a:xfrm rot="20672519">
            <a:off x="2051790" y="829162"/>
            <a:ext cx="1133742" cy="1655994"/>
            <a:chOff x="2478613" y="1403058"/>
            <a:chExt cx="841284" cy="1228816"/>
          </a:xfrm>
        </p:grpSpPr>
        <p:sp>
          <p:nvSpPr>
            <p:cNvPr id="56"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noFill/>
            <a:ln w="19050" cap="flat" cmpd="sng">
              <a:solidFill>
                <a:srgbClr val="FF0000"/>
              </a:solidFill>
              <a:prstDash val="sysDash"/>
              <a:round/>
              <a:headEnd/>
              <a:tailEnd/>
            </a:ln>
          </p:spPr>
          <p:txBody>
            <a:bodyPr/>
            <a:lstStyle/>
            <a:p>
              <a:endParaRPr lang="el-GR"/>
            </a:p>
          </p:txBody>
        </p:sp>
        <p:sp>
          <p:nvSpPr>
            <p:cNvPr id="57"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noFill/>
            <a:ln w="19050" cmpd="sng">
              <a:solidFill>
                <a:srgbClr val="FF0000"/>
              </a:solidFill>
              <a:prstDash val="sysDash"/>
              <a:round/>
              <a:headEnd/>
              <a:tailEnd/>
            </a:ln>
          </p:spPr>
          <p:txBody>
            <a:bodyPr/>
            <a:lstStyle/>
            <a:p>
              <a:endParaRPr lang="el-GR"/>
            </a:p>
          </p:txBody>
        </p:sp>
      </p:grpSp>
      <p:cxnSp>
        <p:nvCxnSpPr>
          <p:cNvPr id="60" name="Straight Connector 59"/>
          <p:cNvCxnSpPr/>
          <p:nvPr/>
        </p:nvCxnSpPr>
        <p:spPr>
          <a:xfrm flipV="1">
            <a:off x="2780145" y="480289"/>
            <a:ext cx="0" cy="19119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3209636" y="480289"/>
            <a:ext cx="0" cy="1911927"/>
          </a:xfrm>
          <a:prstGeom prst="line">
            <a:avLst/>
          </a:prstGeom>
          <a:ln w="28575">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a:off x="2780145" y="434109"/>
            <a:ext cx="443346" cy="0"/>
          </a:xfrm>
          <a:prstGeom prst="straightConnector1">
            <a:avLst/>
          </a:prstGeom>
          <a:ln w="38100">
            <a:solidFill>
              <a:srgbClr val="00B0F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6" name="Group 23"/>
          <p:cNvGrpSpPr/>
          <p:nvPr/>
        </p:nvGrpSpPr>
        <p:grpSpPr>
          <a:xfrm rot="20672519">
            <a:off x="2255772" y="836015"/>
            <a:ext cx="1133742" cy="1655994"/>
            <a:chOff x="2478613" y="1403058"/>
            <a:chExt cx="841284" cy="1228816"/>
          </a:xfrm>
          <a:solidFill>
            <a:schemeClr val="accent3">
              <a:lumMod val="20000"/>
              <a:lumOff val="80000"/>
            </a:schemeClr>
          </a:solidFill>
        </p:grpSpPr>
        <p:sp>
          <p:nvSpPr>
            <p:cNvPr id="36"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grpFill/>
            <a:ln w="19050" cap="flat" cmpd="sng">
              <a:solidFill>
                <a:srgbClr val="00B050"/>
              </a:solidFill>
              <a:prstDash val="solid"/>
              <a:round/>
              <a:headEnd/>
              <a:tailEnd/>
            </a:ln>
          </p:spPr>
          <p:txBody>
            <a:bodyPr/>
            <a:lstStyle/>
            <a:p>
              <a:endParaRPr lang="el-GR"/>
            </a:p>
          </p:txBody>
        </p:sp>
        <p:sp>
          <p:nvSpPr>
            <p:cNvPr id="37"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grpFill/>
            <a:ln w="19050" cmpd="sng">
              <a:solidFill>
                <a:srgbClr val="00B050"/>
              </a:solidFill>
              <a:prstDash val="solid"/>
              <a:round/>
              <a:headEnd/>
              <a:tailEnd/>
            </a:ln>
          </p:spPr>
          <p:txBody>
            <a:bodyPr/>
            <a:lstStyle/>
            <a:p>
              <a:endParaRPr lang="el-GR"/>
            </a:p>
          </p:txBody>
        </p:sp>
      </p:grpSp>
      <p:grpSp>
        <p:nvGrpSpPr>
          <p:cNvPr id="27" name="Group 51"/>
          <p:cNvGrpSpPr/>
          <p:nvPr/>
        </p:nvGrpSpPr>
        <p:grpSpPr>
          <a:xfrm rot="900000" flipH="1">
            <a:off x="6157048" y="842621"/>
            <a:ext cx="1133742" cy="1655994"/>
            <a:chOff x="2478613" y="1403058"/>
            <a:chExt cx="841284" cy="1228816"/>
          </a:xfrm>
          <a:solidFill>
            <a:schemeClr val="accent3">
              <a:lumMod val="20000"/>
              <a:lumOff val="80000"/>
            </a:schemeClr>
          </a:solidFill>
        </p:grpSpPr>
        <p:sp>
          <p:nvSpPr>
            <p:cNvPr id="39" name="Freeform 13"/>
            <p:cNvSpPr>
              <a:spLocks/>
            </p:cNvSpPr>
            <p:nvPr/>
          </p:nvSpPr>
          <p:spPr bwMode="auto">
            <a:xfrm>
              <a:off x="2478613" y="2092275"/>
              <a:ext cx="662236" cy="539599"/>
            </a:xfrm>
            <a:custGeom>
              <a:avLst/>
              <a:gdLst/>
              <a:ahLst/>
              <a:cxnLst>
                <a:cxn ang="0">
                  <a:pos x="268" y="54"/>
                </a:cxn>
                <a:cxn ang="0">
                  <a:pos x="270" y="79"/>
                </a:cxn>
                <a:cxn ang="0">
                  <a:pos x="266" y="109"/>
                </a:cxn>
                <a:cxn ang="0">
                  <a:pos x="254" y="136"/>
                </a:cxn>
                <a:cxn ang="0">
                  <a:pos x="236" y="172"/>
                </a:cxn>
                <a:cxn ang="0">
                  <a:pos x="225" y="179"/>
                </a:cxn>
                <a:cxn ang="0">
                  <a:pos x="211" y="184"/>
                </a:cxn>
                <a:cxn ang="0">
                  <a:pos x="202" y="172"/>
                </a:cxn>
                <a:cxn ang="0">
                  <a:pos x="195" y="152"/>
                </a:cxn>
                <a:cxn ang="0">
                  <a:pos x="202" y="172"/>
                </a:cxn>
                <a:cxn ang="0">
                  <a:pos x="211" y="184"/>
                </a:cxn>
                <a:cxn ang="0">
                  <a:pos x="200" y="200"/>
                </a:cxn>
                <a:cxn ang="0">
                  <a:pos x="179" y="213"/>
                </a:cxn>
                <a:cxn ang="0">
                  <a:pos x="168" y="218"/>
                </a:cxn>
                <a:cxn ang="0">
                  <a:pos x="152" y="220"/>
                </a:cxn>
                <a:cxn ang="0">
                  <a:pos x="139" y="211"/>
                </a:cxn>
                <a:cxn ang="0">
                  <a:pos x="123" y="184"/>
                </a:cxn>
                <a:cxn ang="0">
                  <a:pos x="102" y="172"/>
                </a:cxn>
                <a:cxn ang="0">
                  <a:pos x="82" y="170"/>
                </a:cxn>
                <a:cxn ang="0">
                  <a:pos x="53" y="177"/>
                </a:cxn>
                <a:cxn ang="0">
                  <a:pos x="39" y="177"/>
                </a:cxn>
                <a:cxn ang="0">
                  <a:pos x="21" y="172"/>
                </a:cxn>
                <a:cxn ang="0">
                  <a:pos x="16" y="161"/>
                </a:cxn>
                <a:cxn ang="0">
                  <a:pos x="0" y="120"/>
                </a:cxn>
                <a:cxn ang="0">
                  <a:pos x="0" y="84"/>
                </a:cxn>
                <a:cxn ang="0">
                  <a:pos x="5" y="45"/>
                </a:cxn>
                <a:cxn ang="0">
                  <a:pos x="9" y="23"/>
                </a:cxn>
                <a:cxn ang="0">
                  <a:pos x="23" y="0"/>
                </a:cxn>
                <a:cxn ang="0">
                  <a:pos x="57" y="7"/>
                </a:cxn>
                <a:cxn ang="0">
                  <a:pos x="125" y="48"/>
                </a:cxn>
                <a:cxn ang="0">
                  <a:pos x="150" y="54"/>
                </a:cxn>
                <a:cxn ang="0">
                  <a:pos x="177" y="54"/>
                </a:cxn>
                <a:cxn ang="0">
                  <a:pos x="218" y="50"/>
                </a:cxn>
                <a:cxn ang="0">
                  <a:pos x="232" y="50"/>
                </a:cxn>
                <a:cxn ang="0">
                  <a:pos x="268" y="54"/>
                </a:cxn>
              </a:cxnLst>
              <a:rect l="0" t="0" r="r" b="b"/>
              <a:pathLst>
                <a:path w="270" h="220">
                  <a:moveTo>
                    <a:pt x="268" y="54"/>
                  </a:moveTo>
                  <a:lnTo>
                    <a:pt x="270" y="79"/>
                  </a:lnTo>
                  <a:lnTo>
                    <a:pt x="266" y="109"/>
                  </a:lnTo>
                  <a:lnTo>
                    <a:pt x="254" y="136"/>
                  </a:lnTo>
                  <a:lnTo>
                    <a:pt x="236" y="172"/>
                  </a:lnTo>
                  <a:lnTo>
                    <a:pt x="225" y="179"/>
                  </a:lnTo>
                  <a:lnTo>
                    <a:pt x="211" y="184"/>
                  </a:lnTo>
                  <a:lnTo>
                    <a:pt x="202" y="172"/>
                  </a:lnTo>
                  <a:lnTo>
                    <a:pt x="195" y="152"/>
                  </a:lnTo>
                  <a:lnTo>
                    <a:pt x="202" y="172"/>
                  </a:lnTo>
                  <a:lnTo>
                    <a:pt x="211" y="184"/>
                  </a:lnTo>
                  <a:lnTo>
                    <a:pt x="200" y="200"/>
                  </a:lnTo>
                  <a:lnTo>
                    <a:pt x="179" y="213"/>
                  </a:lnTo>
                  <a:lnTo>
                    <a:pt x="168" y="218"/>
                  </a:lnTo>
                  <a:lnTo>
                    <a:pt x="152" y="220"/>
                  </a:lnTo>
                  <a:lnTo>
                    <a:pt x="139" y="211"/>
                  </a:lnTo>
                  <a:lnTo>
                    <a:pt x="123" y="184"/>
                  </a:lnTo>
                  <a:lnTo>
                    <a:pt x="102" y="172"/>
                  </a:lnTo>
                  <a:lnTo>
                    <a:pt x="82" y="170"/>
                  </a:lnTo>
                  <a:lnTo>
                    <a:pt x="53" y="177"/>
                  </a:lnTo>
                  <a:lnTo>
                    <a:pt x="39" y="177"/>
                  </a:lnTo>
                  <a:lnTo>
                    <a:pt x="21" y="172"/>
                  </a:lnTo>
                  <a:lnTo>
                    <a:pt x="16" y="161"/>
                  </a:lnTo>
                  <a:lnTo>
                    <a:pt x="0" y="120"/>
                  </a:lnTo>
                  <a:lnTo>
                    <a:pt x="0" y="84"/>
                  </a:lnTo>
                  <a:lnTo>
                    <a:pt x="5" y="45"/>
                  </a:lnTo>
                  <a:lnTo>
                    <a:pt x="9" y="23"/>
                  </a:lnTo>
                  <a:lnTo>
                    <a:pt x="23" y="0"/>
                  </a:lnTo>
                  <a:lnTo>
                    <a:pt x="57" y="7"/>
                  </a:lnTo>
                  <a:lnTo>
                    <a:pt x="125" y="48"/>
                  </a:lnTo>
                  <a:lnTo>
                    <a:pt x="150" y="54"/>
                  </a:lnTo>
                  <a:lnTo>
                    <a:pt x="177" y="54"/>
                  </a:lnTo>
                  <a:lnTo>
                    <a:pt x="218" y="50"/>
                  </a:lnTo>
                  <a:lnTo>
                    <a:pt x="232" y="50"/>
                  </a:lnTo>
                  <a:lnTo>
                    <a:pt x="268" y="54"/>
                  </a:lnTo>
                  <a:close/>
                </a:path>
              </a:pathLst>
            </a:custGeom>
            <a:grpFill/>
            <a:ln w="19050" cap="flat" cmpd="sng">
              <a:solidFill>
                <a:srgbClr val="00B050"/>
              </a:solidFill>
              <a:prstDash val="solid"/>
              <a:round/>
              <a:headEnd/>
              <a:tailEnd/>
            </a:ln>
          </p:spPr>
          <p:txBody>
            <a:bodyPr/>
            <a:lstStyle/>
            <a:p>
              <a:endParaRPr lang="el-GR"/>
            </a:p>
          </p:txBody>
        </p:sp>
        <p:sp>
          <p:nvSpPr>
            <p:cNvPr id="40" name="Freeform 14"/>
            <p:cNvSpPr>
              <a:spLocks/>
            </p:cNvSpPr>
            <p:nvPr/>
          </p:nvSpPr>
          <p:spPr bwMode="auto">
            <a:xfrm>
              <a:off x="2535025" y="1403058"/>
              <a:ext cx="784872" cy="821664"/>
            </a:xfrm>
            <a:custGeom>
              <a:avLst/>
              <a:gdLst/>
              <a:ahLst/>
              <a:cxnLst>
                <a:cxn ang="0">
                  <a:pos x="0" y="281"/>
                </a:cxn>
                <a:cxn ang="0">
                  <a:pos x="9" y="258"/>
                </a:cxn>
                <a:cxn ang="0">
                  <a:pos x="18" y="206"/>
                </a:cxn>
                <a:cxn ang="0">
                  <a:pos x="18" y="147"/>
                </a:cxn>
                <a:cxn ang="0">
                  <a:pos x="36" y="86"/>
                </a:cxn>
                <a:cxn ang="0">
                  <a:pos x="50" y="63"/>
                </a:cxn>
                <a:cxn ang="0">
                  <a:pos x="79" y="20"/>
                </a:cxn>
                <a:cxn ang="0">
                  <a:pos x="100" y="4"/>
                </a:cxn>
                <a:cxn ang="0">
                  <a:pos x="118" y="0"/>
                </a:cxn>
                <a:cxn ang="0">
                  <a:pos x="132" y="4"/>
                </a:cxn>
                <a:cxn ang="0">
                  <a:pos x="134" y="22"/>
                </a:cxn>
                <a:cxn ang="0">
                  <a:pos x="134" y="81"/>
                </a:cxn>
                <a:cxn ang="0">
                  <a:pos x="141" y="118"/>
                </a:cxn>
                <a:cxn ang="0">
                  <a:pos x="163" y="170"/>
                </a:cxn>
                <a:cxn ang="0">
                  <a:pos x="170" y="193"/>
                </a:cxn>
                <a:cxn ang="0">
                  <a:pos x="172" y="206"/>
                </a:cxn>
                <a:cxn ang="0">
                  <a:pos x="179" y="242"/>
                </a:cxn>
                <a:cxn ang="0">
                  <a:pos x="172" y="206"/>
                </a:cxn>
                <a:cxn ang="0">
                  <a:pos x="170" y="193"/>
                </a:cxn>
                <a:cxn ang="0">
                  <a:pos x="229" y="149"/>
                </a:cxn>
                <a:cxn ang="0">
                  <a:pos x="254" y="122"/>
                </a:cxn>
                <a:cxn ang="0">
                  <a:pos x="265" y="102"/>
                </a:cxn>
                <a:cxn ang="0">
                  <a:pos x="279" y="43"/>
                </a:cxn>
                <a:cxn ang="0">
                  <a:pos x="286" y="25"/>
                </a:cxn>
                <a:cxn ang="0">
                  <a:pos x="299" y="20"/>
                </a:cxn>
                <a:cxn ang="0">
                  <a:pos x="313" y="32"/>
                </a:cxn>
                <a:cxn ang="0">
                  <a:pos x="318" y="77"/>
                </a:cxn>
                <a:cxn ang="0">
                  <a:pos x="320" y="102"/>
                </a:cxn>
                <a:cxn ang="0">
                  <a:pos x="315" y="138"/>
                </a:cxn>
                <a:cxn ang="0">
                  <a:pos x="306" y="168"/>
                </a:cxn>
                <a:cxn ang="0">
                  <a:pos x="274" y="222"/>
                </a:cxn>
                <a:cxn ang="0">
                  <a:pos x="261" y="252"/>
                </a:cxn>
                <a:cxn ang="0">
                  <a:pos x="245" y="292"/>
                </a:cxn>
                <a:cxn ang="0">
                  <a:pos x="240" y="322"/>
                </a:cxn>
                <a:cxn ang="0">
                  <a:pos x="245" y="335"/>
                </a:cxn>
                <a:cxn ang="0">
                  <a:pos x="209" y="331"/>
                </a:cxn>
                <a:cxn ang="0">
                  <a:pos x="195" y="331"/>
                </a:cxn>
                <a:cxn ang="0">
                  <a:pos x="154" y="335"/>
                </a:cxn>
                <a:cxn ang="0">
                  <a:pos x="127" y="335"/>
                </a:cxn>
                <a:cxn ang="0">
                  <a:pos x="102" y="329"/>
                </a:cxn>
                <a:cxn ang="0">
                  <a:pos x="34" y="288"/>
                </a:cxn>
                <a:cxn ang="0">
                  <a:pos x="0" y="281"/>
                </a:cxn>
              </a:cxnLst>
              <a:rect l="0" t="0" r="r" b="b"/>
              <a:pathLst>
                <a:path w="320" h="335">
                  <a:moveTo>
                    <a:pt x="0" y="281"/>
                  </a:moveTo>
                  <a:lnTo>
                    <a:pt x="9" y="258"/>
                  </a:lnTo>
                  <a:lnTo>
                    <a:pt x="18" y="206"/>
                  </a:lnTo>
                  <a:lnTo>
                    <a:pt x="18" y="147"/>
                  </a:lnTo>
                  <a:lnTo>
                    <a:pt x="36" y="86"/>
                  </a:lnTo>
                  <a:lnTo>
                    <a:pt x="50" y="63"/>
                  </a:lnTo>
                  <a:lnTo>
                    <a:pt x="79" y="20"/>
                  </a:lnTo>
                  <a:lnTo>
                    <a:pt x="100" y="4"/>
                  </a:lnTo>
                  <a:lnTo>
                    <a:pt x="118" y="0"/>
                  </a:lnTo>
                  <a:lnTo>
                    <a:pt x="132" y="4"/>
                  </a:lnTo>
                  <a:lnTo>
                    <a:pt x="134" y="22"/>
                  </a:lnTo>
                  <a:lnTo>
                    <a:pt x="134" y="81"/>
                  </a:lnTo>
                  <a:lnTo>
                    <a:pt x="141" y="118"/>
                  </a:lnTo>
                  <a:lnTo>
                    <a:pt x="163" y="170"/>
                  </a:lnTo>
                  <a:lnTo>
                    <a:pt x="170" y="193"/>
                  </a:lnTo>
                  <a:lnTo>
                    <a:pt x="172" y="206"/>
                  </a:lnTo>
                  <a:lnTo>
                    <a:pt x="179" y="242"/>
                  </a:lnTo>
                  <a:lnTo>
                    <a:pt x="172" y="206"/>
                  </a:lnTo>
                  <a:lnTo>
                    <a:pt x="170" y="193"/>
                  </a:lnTo>
                  <a:lnTo>
                    <a:pt x="229" y="149"/>
                  </a:lnTo>
                  <a:lnTo>
                    <a:pt x="254" y="122"/>
                  </a:lnTo>
                  <a:lnTo>
                    <a:pt x="265" y="102"/>
                  </a:lnTo>
                  <a:lnTo>
                    <a:pt x="279" y="43"/>
                  </a:lnTo>
                  <a:lnTo>
                    <a:pt x="286" y="25"/>
                  </a:lnTo>
                  <a:lnTo>
                    <a:pt x="299" y="20"/>
                  </a:lnTo>
                  <a:lnTo>
                    <a:pt x="313" y="32"/>
                  </a:lnTo>
                  <a:lnTo>
                    <a:pt x="318" y="77"/>
                  </a:lnTo>
                  <a:lnTo>
                    <a:pt x="320" y="102"/>
                  </a:lnTo>
                  <a:lnTo>
                    <a:pt x="315" y="138"/>
                  </a:lnTo>
                  <a:lnTo>
                    <a:pt x="306" y="168"/>
                  </a:lnTo>
                  <a:lnTo>
                    <a:pt x="274" y="222"/>
                  </a:lnTo>
                  <a:lnTo>
                    <a:pt x="261" y="252"/>
                  </a:lnTo>
                  <a:lnTo>
                    <a:pt x="245" y="292"/>
                  </a:lnTo>
                  <a:lnTo>
                    <a:pt x="240" y="322"/>
                  </a:lnTo>
                  <a:lnTo>
                    <a:pt x="245" y="335"/>
                  </a:lnTo>
                  <a:lnTo>
                    <a:pt x="209" y="331"/>
                  </a:lnTo>
                  <a:lnTo>
                    <a:pt x="195" y="331"/>
                  </a:lnTo>
                  <a:lnTo>
                    <a:pt x="154" y="335"/>
                  </a:lnTo>
                  <a:lnTo>
                    <a:pt x="127" y="335"/>
                  </a:lnTo>
                  <a:lnTo>
                    <a:pt x="102" y="329"/>
                  </a:lnTo>
                  <a:lnTo>
                    <a:pt x="34" y="288"/>
                  </a:lnTo>
                  <a:lnTo>
                    <a:pt x="0" y="281"/>
                  </a:lnTo>
                  <a:close/>
                </a:path>
              </a:pathLst>
            </a:custGeom>
            <a:grpFill/>
            <a:ln w="19050" cmpd="sng">
              <a:solidFill>
                <a:srgbClr val="00B050"/>
              </a:solidFill>
              <a:prstDash val="solid"/>
              <a:round/>
              <a:headEnd/>
              <a:tailEnd/>
            </a:ln>
          </p:spPr>
          <p:txBody>
            <a:bodyPr/>
            <a:lstStyle/>
            <a:p>
              <a:endParaRPr lang="el-GR"/>
            </a:p>
          </p:txBody>
        </p:sp>
      </p:grpSp>
      <p:cxnSp>
        <p:nvCxnSpPr>
          <p:cNvPr id="41" name="Straight Connector 40"/>
          <p:cNvCxnSpPr/>
          <p:nvPr/>
        </p:nvCxnSpPr>
        <p:spPr>
          <a:xfrm flipV="1">
            <a:off x="4784436" y="355599"/>
            <a:ext cx="0" cy="4373419"/>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149102" y="151081"/>
            <a:ext cx="3489698" cy="2351974"/>
          </a:xfrm>
          <a:prstGeom prst="rect">
            <a:avLst/>
          </a:prstGeom>
          <a:noFill/>
          <a:ln w="9525">
            <a:noFill/>
            <a:miter lim="800000"/>
            <a:headEnd/>
            <a:tailEnd/>
          </a:ln>
        </p:spPr>
      </p:pic>
      <p:pic>
        <p:nvPicPr>
          <p:cNvPr id="3" name="Picture 2" descr="096023-9_levels.jpg"/>
          <p:cNvPicPr>
            <a:picLocks noChangeAspect="1"/>
          </p:cNvPicPr>
          <p:nvPr/>
        </p:nvPicPr>
        <p:blipFill>
          <a:blip r:embed="rId3"/>
          <a:stretch>
            <a:fillRect/>
          </a:stretch>
        </p:blipFill>
        <p:spPr>
          <a:xfrm>
            <a:off x="5624946" y="2587130"/>
            <a:ext cx="3419226" cy="2428214"/>
          </a:xfrm>
          <a:prstGeom prst="rect">
            <a:avLst/>
          </a:prstGeom>
        </p:spPr>
      </p:pic>
      <p:pic>
        <p:nvPicPr>
          <p:cNvPr id="4" name="Picture 3" descr="096023-8_levels.jpg"/>
          <p:cNvPicPr>
            <a:picLocks noChangeAspect="1"/>
          </p:cNvPicPr>
          <p:nvPr/>
        </p:nvPicPr>
        <p:blipFill>
          <a:blip r:embed="rId4"/>
          <a:stretch>
            <a:fillRect/>
          </a:stretch>
        </p:blipFill>
        <p:spPr>
          <a:xfrm>
            <a:off x="5957855" y="115436"/>
            <a:ext cx="3064162" cy="2413202"/>
          </a:xfrm>
          <a:prstGeom prst="rect">
            <a:avLst/>
          </a:prstGeom>
        </p:spPr>
      </p:pic>
      <p:sp>
        <p:nvSpPr>
          <p:cNvPr id="5" name="TextBox 4"/>
          <p:cNvSpPr txBox="1"/>
          <p:nvPr/>
        </p:nvSpPr>
        <p:spPr>
          <a:xfrm>
            <a:off x="36950" y="2456876"/>
            <a:ext cx="3035575" cy="369332"/>
          </a:xfrm>
          <a:prstGeom prst="rect">
            <a:avLst/>
          </a:prstGeom>
          <a:noFill/>
        </p:spPr>
        <p:txBody>
          <a:bodyPr wrap="none" rtlCol="0">
            <a:spAutoFit/>
          </a:bodyPr>
          <a:lstStyle/>
          <a:p>
            <a:r>
              <a:rPr lang="el-GR" dirty="0" smtClean="0"/>
              <a:t>κινητό μηχάνημα με </a:t>
            </a:r>
            <a:r>
              <a:rPr lang="el-GR" dirty="0" err="1" smtClean="0"/>
              <a:t>εξελίκτρα</a:t>
            </a:r>
            <a:endParaRPr lang="el-GR" dirty="0"/>
          </a:p>
        </p:txBody>
      </p:sp>
      <p:sp>
        <p:nvSpPr>
          <p:cNvPr id="6" name="TextBox 5"/>
          <p:cNvSpPr txBox="1"/>
          <p:nvPr/>
        </p:nvSpPr>
        <p:spPr>
          <a:xfrm>
            <a:off x="175489" y="3329704"/>
            <a:ext cx="5440246" cy="1754326"/>
          </a:xfrm>
          <a:prstGeom prst="rect">
            <a:avLst/>
          </a:prstGeom>
          <a:noFill/>
        </p:spPr>
        <p:txBody>
          <a:bodyPr wrap="square" rtlCol="0">
            <a:spAutoFit/>
          </a:bodyPr>
          <a:lstStyle/>
          <a:p>
            <a:pPr algn="r"/>
            <a:r>
              <a:rPr lang="el-GR" dirty="0" smtClean="0"/>
              <a:t>ακίνητο μηχάνημα με </a:t>
            </a:r>
            <a:r>
              <a:rPr lang="el-GR" dirty="0" err="1" smtClean="0"/>
              <a:t>εξελίκτρα</a:t>
            </a:r>
            <a:endParaRPr lang="el-GR" dirty="0" smtClean="0"/>
          </a:p>
          <a:p>
            <a:pPr algn="r"/>
            <a:r>
              <a:rPr lang="el-GR" dirty="0" smtClean="0"/>
              <a:t>τύπου </a:t>
            </a:r>
            <a:r>
              <a:rPr lang="en-US" dirty="0" smtClean="0"/>
              <a:t>Haas</a:t>
            </a:r>
            <a:r>
              <a:rPr lang="el-GR" dirty="0" smtClean="0"/>
              <a:t>, ταχείας διεύρυνσης</a:t>
            </a:r>
          </a:p>
          <a:p>
            <a:pPr algn="r"/>
            <a:r>
              <a:rPr lang="el-GR" dirty="0" smtClean="0"/>
              <a:t>(εδώ παραλλαγή</a:t>
            </a:r>
          </a:p>
          <a:p>
            <a:pPr algn="r"/>
            <a:r>
              <a:rPr lang="el-GR" dirty="0" smtClean="0"/>
              <a:t>με δακτυλίους σε 16, 55, 65, 26</a:t>
            </a:r>
          </a:p>
          <a:p>
            <a:pPr algn="r"/>
            <a:r>
              <a:rPr lang="el-GR" dirty="0" smtClean="0"/>
              <a:t>αντί 16, 14, 24, 26,</a:t>
            </a:r>
          </a:p>
          <a:p>
            <a:pPr algn="r"/>
            <a:r>
              <a:rPr lang="el-GR" dirty="0" smtClean="0"/>
              <a:t>διεύρυνση 10 χιλ. σε 20 ημέρες)</a:t>
            </a:r>
            <a:endParaRPr lang="el-GR" dirty="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pan.jpg"/>
          <p:cNvPicPr>
            <a:picLocks noChangeAspect="1"/>
          </p:cNvPicPr>
          <p:nvPr/>
        </p:nvPicPr>
        <p:blipFill>
          <a:blip r:embed="rId3"/>
          <a:srcRect l="51662" t="32383" r="19232" b="10183"/>
          <a:stretch>
            <a:fillRect/>
          </a:stretch>
        </p:blipFill>
        <p:spPr>
          <a:xfrm>
            <a:off x="4802910" y="720616"/>
            <a:ext cx="3990109" cy="3629712"/>
          </a:xfrm>
          <a:prstGeom prst="rect">
            <a:avLst/>
          </a:prstGeom>
        </p:spPr>
      </p:pic>
      <p:sp>
        <p:nvSpPr>
          <p:cNvPr id="3" name="TextBox 2"/>
          <p:cNvSpPr txBox="1"/>
          <p:nvPr/>
        </p:nvSpPr>
        <p:spPr>
          <a:xfrm>
            <a:off x="753035" y="735105"/>
            <a:ext cx="3234668" cy="369332"/>
          </a:xfrm>
          <a:prstGeom prst="rect">
            <a:avLst/>
          </a:prstGeom>
          <a:noFill/>
        </p:spPr>
        <p:txBody>
          <a:bodyPr wrap="none" rtlCol="0">
            <a:spAutoFit/>
          </a:bodyPr>
          <a:lstStyle/>
          <a:p>
            <a:r>
              <a:rPr lang="el-GR" dirty="0" smtClean="0"/>
              <a:t>χώρος προσαρμοστικού ελιγμού</a:t>
            </a:r>
            <a:endParaRPr lang="el-GR" dirty="0"/>
          </a:p>
        </p:txBody>
      </p:sp>
      <p:sp>
        <p:nvSpPr>
          <p:cNvPr id="4" name="TextBox 3"/>
          <p:cNvSpPr txBox="1"/>
          <p:nvPr/>
        </p:nvSpPr>
        <p:spPr>
          <a:xfrm>
            <a:off x="753035" y="1443317"/>
            <a:ext cx="3804118" cy="1295868"/>
          </a:xfrm>
          <a:prstGeom prst="rect">
            <a:avLst/>
          </a:prstGeom>
          <a:noFill/>
        </p:spPr>
        <p:txBody>
          <a:bodyPr wrap="none" rtlCol="0">
            <a:spAutoFit/>
          </a:bodyPr>
          <a:lstStyle/>
          <a:p>
            <a:pPr>
              <a:lnSpc>
                <a:spcPct val="150000"/>
              </a:lnSpc>
            </a:pPr>
            <a:r>
              <a:rPr lang="el-GR" dirty="0" smtClean="0"/>
              <a:t>τι θα γίνει αν δεν επέμβουμε;</a:t>
            </a:r>
          </a:p>
          <a:p>
            <a:pPr>
              <a:lnSpc>
                <a:spcPct val="150000"/>
              </a:lnSpc>
            </a:pPr>
            <a:r>
              <a:rPr lang="el-GR" dirty="0" smtClean="0"/>
              <a:t>πώς μπορούμε να τον αξιοποιήσουμε;</a:t>
            </a:r>
          </a:p>
          <a:p>
            <a:pPr>
              <a:lnSpc>
                <a:spcPct val="150000"/>
              </a:lnSpc>
            </a:pPr>
            <a:r>
              <a:rPr lang="el-GR" dirty="0" smtClean="0"/>
              <a:t>πότε πρέπει να επέμβουμε;</a:t>
            </a:r>
            <a:endParaRPr lang="el-GR" dirty="0"/>
          </a:p>
        </p:txBody>
      </p:sp>
      <p:cxnSp>
        <p:nvCxnSpPr>
          <p:cNvPr id="6" name="Straight Connector 5"/>
          <p:cNvCxnSpPr/>
          <p:nvPr/>
        </p:nvCxnSpPr>
        <p:spPr>
          <a:xfrm flipV="1">
            <a:off x="6131859" y="2474259"/>
            <a:ext cx="681317" cy="98612"/>
          </a:xfrm>
          <a:prstGeom prst="line">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544235" y="3316942"/>
            <a:ext cx="582706" cy="44823"/>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540000" flipV="1">
            <a:off x="7871012" y="3917578"/>
            <a:ext cx="681317" cy="98612"/>
          </a:xfrm>
          <a:prstGeom prst="line">
            <a:avLst/>
          </a:prstGeom>
          <a:ln w="38100">
            <a:solidFill>
              <a:srgbClr val="FFFF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240000">
            <a:off x="7868391" y="4069978"/>
            <a:ext cx="582706" cy="44823"/>
          </a:xfrm>
          <a:prstGeom prst="line">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Down Arrow 19"/>
          <p:cNvSpPr/>
          <p:nvPr/>
        </p:nvSpPr>
        <p:spPr>
          <a:xfrm>
            <a:off x="1945205" y="2937520"/>
            <a:ext cx="179294" cy="1176952"/>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TextBox 2"/>
          <p:cNvSpPr txBox="1"/>
          <p:nvPr/>
        </p:nvSpPr>
        <p:spPr>
          <a:xfrm>
            <a:off x="316502" y="1012466"/>
            <a:ext cx="2452531" cy="584775"/>
          </a:xfrm>
          <a:prstGeom prst="rect">
            <a:avLst/>
          </a:prstGeom>
          <a:noFill/>
        </p:spPr>
        <p:txBody>
          <a:bodyPr wrap="none" rtlCol="0">
            <a:spAutoFit/>
          </a:bodyPr>
          <a:lstStyle/>
          <a:p>
            <a:pPr algn="ctr"/>
            <a:r>
              <a:rPr lang="el-GR" sz="1600" dirty="0" err="1" smtClean="0"/>
              <a:t>αμφοτερόπλευρη</a:t>
            </a:r>
            <a:r>
              <a:rPr lang="el-GR" sz="1600" dirty="0" smtClean="0"/>
              <a:t> στένωση</a:t>
            </a:r>
          </a:p>
          <a:p>
            <a:pPr algn="ctr"/>
            <a:r>
              <a:rPr lang="el-GR" sz="1600" dirty="0" smtClean="0"/>
              <a:t>άνω οδοντικού τόξου</a:t>
            </a:r>
            <a:endParaRPr lang="el-GR" sz="1600" dirty="0"/>
          </a:p>
        </p:txBody>
      </p:sp>
      <p:sp>
        <p:nvSpPr>
          <p:cNvPr id="4" name="TextBox 3"/>
          <p:cNvSpPr txBox="1"/>
          <p:nvPr/>
        </p:nvSpPr>
        <p:spPr>
          <a:xfrm>
            <a:off x="802212" y="1912962"/>
            <a:ext cx="1481111" cy="338554"/>
          </a:xfrm>
          <a:prstGeom prst="rect">
            <a:avLst/>
          </a:prstGeom>
          <a:noFill/>
        </p:spPr>
        <p:txBody>
          <a:bodyPr wrap="none" rtlCol="0">
            <a:spAutoFit/>
          </a:bodyPr>
          <a:lstStyle/>
          <a:p>
            <a:pPr algn="ctr"/>
            <a:r>
              <a:rPr lang="el-GR" sz="1600" dirty="0" smtClean="0"/>
              <a:t>πρόωρη επαφή</a:t>
            </a:r>
            <a:endParaRPr lang="el-GR" sz="1600" dirty="0"/>
          </a:p>
        </p:txBody>
      </p:sp>
      <p:sp>
        <p:nvSpPr>
          <p:cNvPr id="5" name="TextBox 4"/>
          <p:cNvSpPr txBox="1"/>
          <p:nvPr/>
        </p:nvSpPr>
        <p:spPr>
          <a:xfrm>
            <a:off x="813433" y="2567237"/>
            <a:ext cx="1458669" cy="338554"/>
          </a:xfrm>
          <a:prstGeom prst="rect">
            <a:avLst/>
          </a:prstGeom>
          <a:noFill/>
          <a:ln w="19050">
            <a:solidFill>
              <a:schemeClr val="tx2"/>
            </a:solidFill>
          </a:ln>
        </p:spPr>
        <p:txBody>
          <a:bodyPr wrap="none" rtlCol="0">
            <a:spAutoFit/>
          </a:bodyPr>
          <a:lstStyle/>
          <a:p>
            <a:pPr algn="ctr"/>
            <a:r>
              <a:rPr lang="el-GR" sz="1600" dirty="0" smtClean="0"/>
              <a:t>πλαγιολίσθηση</a:t>
            </a:r>
            <a:endParaRPr lang="el-GR" sz="1600" dirty="0"/>
          </a:p>
        </p:txBody>
      </p:sp>
      <p:sp>
        <p:nvSpPr>
          <p:cNvPr id="6" name="TextBox 5"/>
          <p:cNvSpPr txBox="1"/>
          <p:nvPr/>
        </p:nvSpPr>
        <p:spPr>
          <a:xfrm>
            <a:off x="333109" y="3221512"/>
            <a:ext cx="2419317" cy="584775"/>
          </a:xfrm>
          <a:prstGeom prst="rect">
            <a:avLst/>
          </a:prstGeom>
          <a:noFill/>
        </p:spPr>
        <p:txBody>
          <a:bodyPr wrap="none" rtlCol="0">
            <a:spAutoFit/>
          </a:bodyPr>
          <a:lstStyle/>
          <a:p>
            <a:pPr algn="ctr"/>
            <a:r>
              <a:rPr lang="el-GR" sz="1600" dirty="0" err="1" smtClean="0"/>
              <a:t>ετερόπλευρη</a:t>
            </a:r>
            <a:r>
              <a:rPr lang="el-GR" sz="1600" dirty="0" smtClean="0"/>
              <a:t> σταυροειδής</a:t>
            </a:r>
            <a:br>
              <a:rPr lang="el-GR" sz="1600" dirty="0" smtClean="0"/>
            </a:br>
            <a:r>
              <a:rPr lang="el-GR" sz="1600" dirty="0" smtClean="0"/>
              <a:t>σύγκλειση</a:t>
            </a:r>
            <a:endParaRPr lang="el-GR" sz="1600" dirty="0"/>
          </a:p>
        </p:txBody>
      </p:sp>
      <p:sp>
        <p:nvSpPr>
          <p:cNvPr id="13" name="TextBox 12"/>
          <p:cNvSpPr txBox="1"/>
          <p:nvPr/>
        </p:nvSpPr>
        <p:spPr>
          <a:xfrm>
            <a:off x="1128707" y="4122008"/>
            <a:ext cx="1812291" cy="338554"/>
          </a:xfrm>
          <a:prstGeom prst="rect">
            <a:avLst/>
          </a:prstGeom>
          <a:noFill/>
        </p:spPr>
        <p:txBody>
          <a:bodyPr wrap="none" rtlCol="0">
            <a:spAutoFit/>
          </a:bodyPr>
          <a:lstStyle/>
          <a:p>
            <a:pPr algn="ctr"/>
            <a:r>
              <a:rPr lang="el-GR" sz="1600" dirty="0" smtClean="0"/>
              <a:t>ασύμμετρη αύξηση</a:t>
            </a:r>
            <a:endParaRPr lang="el-GR" sz="1600" dirty="0"/>
          </a:p>
        </p:txBody>
      </p:sp>
      <p:sp>
        <p:nvSpPr>
          <p:cNvPr id="14" name="TextBox 13"/>
          <p:cNvSpPr txBox="1"/>
          <p:nvPr/>
        </p:nvSpPr>
        <p:spPr>
          <a:xfrm>
            <a:off x="1005115" y="4776284"/>
            <a:ext cx="2059474" cy="338554"/>
          </a:xfrm>
          <a:prstGeom prst="rect">
            <a:avLst/>
          </a:prstGeom>
          <a:noFill/>
        </p:spPr>
        <p:txBody>
          <a:bodyPr wrap="none" rtlCol="0">
            <a:spAutoFit/>
          </a:bodyPr>
          <a:lstStyle/>
          <a:p>
            <a:pPr algn="ctr"/>
            <a:r>
              <a:rPr lang="el-GR" sz="1600" dirty="0" smtClean="0"/>
              <a:t>σκελετική ασυμμετρία</a:t>
            </a:r>
            <a:endParaRPr lang="el-GR" sz="1600" dirty="0"/>
          </a:p>
        </p:txBody>
      </p:sp>
      <p:sp>
        <p:nvSpPr>
          <p:cNvPr id="17" name="Down Arrow 16"/>
          <p:cNvSpPr/>
          <p:nvPr/>
        </p:nvSpPr>
        <p:spPr>
          <a:xfrm>
            <a:off x="1453120" y="1625113"/>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8" name="Down Arrow 17"/>
          <p:cNvSpPr/>
          <p:nvPr/>
        </p:nvSpPr>
        <p:spPr>
          <a:xfrm>
            <a:off x="1453120" y="2279388"/>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Down Arrow 18"/>
          <p:cNvSpPr/>
          <p:nvPr/>
        </p:nvSpPr>
        <p:spPr>
          <a:xfrm>
            <a:off x="1453120" y="2933663"/>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1" name="Down Arrow 20"/>
          <p:cNvSpPr/>
          <p:nvPr/>
        </p:nvSpPr>
        <p:spPr>
          <a:xfrm>
            <a:off x="1945205" y="4488434"/>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8" name="Down Arrow 27"/>
          <p:cNvSpPr/>
          <p:nvPr/>
        </p:nvSpPr>
        <p:spPr>
          <a:xfrm>
            <a:off x="1175214" y="615846"/>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 name="Group 33"/>
          <p:cNvGrpSpPr/>
          <p:nvPr/>
        </p:nvGrpSpPr>
        <p:grpSpPr>
          <a:xfrm>
            <a:off x="2944669" y="615846"/>
            <a:ext cx="1603644" cy="1588999"/>
            <a:chOff x="3027049" y="206188"/>
            <a:chExt cx="1603644" cy="1588999"/>
          </a:xfrm>
        </p:grpSpPr>
        <p:sp>
          <p:nvSpPr>
            <p:cNvPr id="15" name="TextBox 14"/>
            <p:cNvSpPr txBox="1"/>
            <p:nvPr/>
          </p:nvSpPr>
          <p:spPr>
            <a:xfrm>
              <a:off x="3027049" y="602808"/>
              <a:ext cx="1603644" cy="338554"/>
            </a:xfrm>
            <a:prstGeom prst="rect">
              <a:avLst/>
            </a:prstGeom>
            <a:noFill/>
          </p:spPr>
          <p:txBody>
            <a:bodyPr wrap="none" rtlCol="0">
              <a:spAutoFit/>
            </a:bodyPr>
            <a:lstStyle/>
            <a:p>
              <a:pPr algn="ctr"/>
              <a:r>
                <a:rPr lang="el-GR" sz="1600" dirty="0" smtClean="0"/>
                <a:t>σκελετική Τάξη ΙΙ</a:t>
              </a:r>
              <a:endParaRPr lang="el-GR" sz="1600" dirty="0"/>
            </a:p>
          </p:txBody>
        </p:sp>
        <p:sp>
          <p:nvSpPr>
            <p:cNvPr id="16" name="TextBox 15"/>
            <p:cNvSpPr txBox="1"/>
            <p:nvPr/>
          </p:nvSpPr>
          <p:spPr>
            <a:xfrm>
              <a:off x="3057859" y="1456633"/>
              <a:ext cx="1542025" cy="338554"/>
            </a:xfrm>
            <a:prstGeom prst="rect">
              <a:avLst/>
            </a:prstGeom>
            <a:noFill/>
          </p:spPr>
          <p:txBody>
            <a:bodyPr wrap="none" rtlCol="0">
              <a:spAutoFit/>
            </a:bodyPr>
            <a:lstStyle/>
            <a:p>
              <a:pPr algn="ctr"/>
              <a:r>
                <a:rPr lang="el-GR" sz="1600" dirty="0" smtClean="0"/>
                <a:t>οδοντική Τάξη ΙΙ</a:t>
              </a:r>
              <a:endParaRPr lang="el-GR" sz="1600" dirty="0"/>
            </a:p>
          </p:txBody>
        </p:sp>
        <p:sp>
          <p:nvSpPr>
            <p:cNvPr id="22" name="Down Arrow 21"/>
            <p:cNvSpPr/>
            <p:nvPr/>
          </p:nvSpPr>
          <p:spPr>
            <a:xfrm>
              <a:off x="3739224" y="1069009"/>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9" name="Down Arrow 28"/>
            <p:cNvSpPr/>
            <p:nvPr/>
          </p:nvSpPr>
          <p:spPr>
            <a:xfrm>
              <a:off x="3461318"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27" name="Group 32"/>
          <p:cNvGrpSpPr/>
          <p:nvPr/>
        </p:nvGrpSpPr>
        <p:grpSpPr>
          <a:xfrm>
            <a:off x="4723949" y="615846"/>
            <a:ext cx="2003305" cy="2536166"/>
            <a:chOff x="4815124" y="206188"/>
            <a:chExt cx="2003305" cy="2536166"/>
          </a:xfrm>
        </p:grpSpPr>
        <p:sp>
          <p:nvSpPr>
            <p:cNvPr id="7" name="TextBox 6"/>
            <p:cNvSpPr txBox="1"/>
            <p:nvPr/>
          </p:nvSpPr>
          <p:spPr>
            <a:xfrm>
              <a:off x="4815124" y="1503304"/>
              <a:ext cx="2003305" cy="338554"/>
            </a:xfrm>
            <a:prstGeom prst="rect">
              <a:avLst/>
            </a:prstGeom>
            <a:noFill/>
          </p:spPr>
          <p:txBody>
            <a:bodyPr wrap="none" rtlCol="0">
              <a:spAutoFit/>
            </a:bodyPr>
            <a:lstStyle/>
            <a:p>
              <a:pPr algn="ctr"/>
              <a:r>
                <a:rPr lang="el-GR" sz="1600" dirty="0" smtClean="0"/>
                <a:t>πρόωρη απώλεια #52</a:t>
              </a:r>
              <a:endParaRPr lang="el-GR" sz="1600" dirty="0"/>
            </a:p>
          </p:txBody>
        </p:sp>
        <p:sp>
          <p:nvSpPr>
            <p:cNvPr id="8" name="TextBox 7"/>
            <p:cNvSpPr txBox="1"/>
            <p:nvPr/>
          </p:nvSpPr>
          <p:spPr>
            <a:xfrm>
              <a:off x="5080677" y="602808"/>
              <a:ext cx="1472198"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άνω προσθίων</a:t>
              </a:r>
              <a:endParaRPr lang="el-GR" sz="1600" dirty="0"/>
            </a:p>
          </p:txBody>
        </p:sp>
        <p:sp>
          <p:nvSpPr>
            <p:cNvPr id="10" name="TextBox 9"/>
            <p:cNvSpPr txBox="1"/>
            <p:nvPr/>
          </p:nvSpPr>
          <p:spPr>
            <a:xfrm>
              <a:off x="4848915" y="2157579"/>
              <a:ext cx="1935723" cy="584775"/>
            </a:xfrm>
            <a:prstGeom prst="rect">
              <a:avLst/>
            </a:prstGeom>
            <a:noFill/>
          </p:spPr>
          <p:txBody>
            <a:bodyPr wrap="none" rtlCol="0">
              <a:spAutoFit/>
            </a:bodyPr>
            <a:lstStyle/>
            <a:p>
              <a:pPr algn="ctr"/>
              <a:r>
                <a:rPr lang="el-GR" sz="1600" dirty="0" smtClean="0"/>
                <a:t>απόκλιση άνω μέσης</a:t>
              </a:r>
            </a:p>
            <a:p>
              <a:pPr algn="ctr"/>
              <a:r>
                <a:rPr lang="el-GR" sz="1600" dirty="0" smtClean="0"/>
                <a:t>γραμμής δεξιά</a:t>
              </a:r>
              <a:endParaRPr lang="el-GR" sz="1600" dirty="0"/>
            </a:p>
          </p:txBody>
        </p:sp>
        <p:sp>
          <p:nvSpPr>
            <p:cNvPr id="23" name="Down Arrow 22"/>
            <p:cNvSpPr/>
            <p:nvPr/>
          </p:nvSpPr>
          <p:spPr>
            <a:xfrm>
              <a:off x="5727129" y="1215455"/>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4" name="Down Arrow 23"/>
            <p:cNvSpPr/>
            <p:nvPr/>
          </p:nvSpPr>
          <p:spPr>
            <a:xfrm>
              <a:off x="5727129" y="186973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0" name="Down Arrow 29"/>
            <p:cNvSpPr/>
            <p:nvPr/>
          </p:nvSpPr>
          <p:spPr>
            <a:xfrm>
              <a:off x="5449223"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grpSp>
        <p:nvGrpSpPr>
          <p:cNvPr id="32" name="Group 31"/>
          <p:cNvGrpSpPr/>
          <p:nvPr/>
        </p:nvGrpSpPr>
        <p:grpSpPr>
          <a:xfrm>
            <a:off x="6902891" y="615846"/>
            <a:ext cx="2010935" cy="2828398"/>
            <a:chOff x="6902891" y="206188"/>
            <a:chExt cx="2010935" cy="2828398"/>
          </a:xfrm>
        </p:grpSpPr>
        <p:sp>
          <p:nvSpPr>
            <p:cNvPr id="9" name="TextBox 8"/>
            <p:cNvSpPr txBox="1"/>
            <p:nvPr/>
          </p:nvSpPr>
          <p:spPr>
            <a:xfrm>
              <a:off x="7162930" y="602808"/>
              <a:ext cx="1490857" cy="584775"/>
            </a:xfrm>
            <a:prstGeom prst="rect">
              <a:avLst/>
            </a:prstGeom>
            <a:noFill/>
          </p:spPr>
          <p:txBody>
            <a:bodyPr wrap="none" rtlCol="0">
              <a:spAutoFit/>
            </a:bodyPr>
            <a:lstStyle/>
            <a:p>
              <a:pPr algn="ctr"/>
              <a:r>
                <a:rPr lang="el-GR" sz="1600" dirty="0" smtClean="0"/>
                <a:t>έλλειψη χώρου</a:t>
              </a:r>
            </a:p>
            <a:p>
              <a:pPr algn="ctr"/>
              <a:r>
                <a:rPr lang="el-GR" sz="1600" dirty="0" smtClean="0"/>
                <a:t>κάτω προσθίων</a:t>
              </a:r>
              <a:endParaRPr lang="el-GR" sz="1600" dirty="0"/>
            </a:p>
          </p:txBody>
        </p:sp>
        <p:sp>
          <p:nvSpPr>
            <p:cNvPr id="11" name="TextBox 10"/>
            <p:cNvSpPr txBox="1"/>
            <p:nvPr/>
          </p:nvSpPr>
          <p:spPr>
            <a:xfrm>
              <a:off x="7023180" y="1526310"/>
              <a:ext cx="1770356" cy="584775"/>
            </a:xfrm>
            <a:prstGeom prst="rect">
              <a:avLst/>
            </a:prstGeom>
            <a:noFill/>
          </p:spPr>
          <p:txBody>
            <a:bodyPr wrap="none" rtlCol="0">
              <a:spAutoFit/>
            </a:bodyPr>
            <a:lstStyle/>
            <a:p>
              <a:pPr algn="ctr"/>
              <a:r>
                <a:rPr lang="el-GR" sz="1600" dirty="0" smtClean="0"/>
                <a:t>ασύμμετρος</a:t>
              </a:r>
            </a:p>
            <a:p>
              <a:pPr algn="ctr"/>
              <a:r>
                <a:rPr lang="el-GR" sz="1600" dirty="0" smtClean="0"/>
                <a:t>συνωστισμός κάτω</a:t>
              </a:r>
              <a:endParaRPr lang="el-GR" sz="1600" dirty="0"/>
            </a:p>
          </p:txBody>
        </p:sp>
        <p:sp>
          <p:nvSpPr>
            <p:cNvPr id="12" name="TextBox 11"/>
            <p:cNvSpPr txBox="1"/>
            <p:nvPr/>
          </p:nvSpPr>
          <p:spPr>
            <a:xfrm>
              <a:off x="6902891" y="2449811"/>
              <a:ext cx="2010935" cy="584775"/>
            </a:xfrm>
            <a:prstGeom prst="rect">
              <a:avLst/>
            </a:prstGeom>
            <a:noFill/>
          </p:spPr>
          <p:txBody>
            <a:bodyPr wrap="none" rtlCol="0">
              <a:spAutoFit/>
            </a:bodyPr>
            <a:lstStyle/>
            <a:p>
              <a:pPr algn="ctr"/>
              <a:r>
                <a:rPr lang="el-GR" sz="1600" dirty="0" smtClean="0"/>
                <a:t>απόκλιση κάτω μέσης</a:t>
              </a:r>
            </a:p>
            <a:p>
              <a:pPr algn="ctr"/>
              <a:r>
                <a:rPr lang="el-GR" sz="1600" dirty="0" smtClean="0"/>
                <a:t>γραμμής δεξιά</a:t>
              </a:r>
              <a:endParaRPr lang="el-GR" sz="1600" dirty="0"/>
            </a:p>
          </p:txBody>
        </p:sp>
        <p:sp>
          <p:nvSpPr>
            <p:cNvPr id="25" name="Down Arrow 24"/>
            <p:cNvSpPr/>
            <p:nvPr/>
          </p:nvSpPr>
          <p:spPr>
            <a:xfrm>
              <a:off x="7818711" y="1226958"/>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6" name="Down Arrow 25"/>
            <p:cNvSpPr/>
            <p:nvPr/>
          </p:nvSpPr>
          <p:spPr>
            <a:xfrm>
              <a:off x="7818711" y="2150460"/>
              <a:ext cx="179294" cy="2599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1" name="Down Arrow 30"/>
            <p:cNvSpPr/>
            <p:nvPr/>
          </p:nvSpPr>
          <p:spPr>
            <a:xfrm>
              <a:off x="7540805" y="206188"/>
              <a:ext cx="735106" cy="349624"/>
            </a:xfrm>
            <a:prstGeom prst="downArrow">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35" name="TextBox 34"/>
          <p:cNvSpPr txBox="1"/>
          <p:nvPr/>
        </p:nvSpPr>
        <p:spPr>
          <a:xfrm>
            <a:off x="4968558" y="3467434"/>
            <a:ext cx="1519519" cy="707886"/>
          </a:xfrm>
          <a:prstGeom prst="rect">
            <a:avLst/>
          </a:prstGeom>
          <a:noFill/>
        </p:spPr>
        <p:txBody>
          <a:bodyPr wrap="none" rtlCol="0">
            <a:spAutoFit/>
          </a:bodyPr>
          <a:lstStyle/>
          <a:p>
            <a:pPr algn="ctr"/>
            <a:r>
              <a:rPr lang="el-GR" sz="1600" dirty="0" smtClean="0"/>
              <a:t>συνωστισμός</a:t>
            </a:r>
          </a:p>
          <a:p>
            <a:pPr algn="ctr"/>
            <a:r>
              <a:rPr lang="el-GR" sz="1200" dirty="0" smtClean="0"/>
              <a:t>(πιθανώς: υπερώια</a:t>
            </a:r>
            <a:br>
              <a:rPr lang="el-GR" sz="1200" dirty="0" smtClean="0"/>
            </a:br>
            <a:r>
              <a:rPr lang="el-GR" sz="1200" dirty="0" smtClean="0"/>
              <a:t>έκτοπη ανατολή #12)</a:t>
            </a:r>
            <a:endParaRPr lang="el-GR" sz="1200" dirty="0"/>
          </a:p>
        </p:txBody>
      </p:sp>
      <p:sp>
        <p:nvSpPr>
          <p:cNvPr id="36" name="Down Arrow 35"/>
          <p:cNvSpPr/>
          <p:nvPr/>
        </p:nvSpPr>
        <p:spPr>
          <a:xfrm>
            <a:off x="5638663" y="3179584"/>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7" name="TextBox 36"/>
          <p:cNvSpPr txBox="1"/>
          <p:nvPr/>
        </p:nvSpPr>
        <p:spPr>
          <a:xfrm>
            <a:off x="7257493" y="3772234"/>
            <a:ext cx="1298496" cy="338554"/>
          </a:xfrm>
          <a:prstGeom prst="rect">
            <a:avLst/>
          </a:prstGeom>
          <a:noFill/>
        </p:spPr>
        <p:txBody>
          <a:bodyPr wrap="none" rtlCol="0">
            <a:spAutoFit/>
          </a:bodyPr>
          <a:lstStyle/>
          <a:p>
            <a:pPr algn="ctr"/>
            <a:r>
              <a:rPr lang="el-GR" sz="1600" dirty="0" smtClean="0"/>
              <a:t>συνωστισμός</a:t>
            </a:r>
            <a:endParaRPr lang="el-GR" sz="1200" dirty="0"/>
          </a:p>
        </p:txBody>
      </p:sp>
      <p:sp>
        <p:nvSpPr>
          <p:cNvPr id="38" name="Down Arrow 37"/>
          <p:cNvSpPr/>
          <p:nvPr/>
        </p:nvSpPr>
        <p:spPr>
          <a:xfrm>
            <a:off x="7817087" y="3484384"/>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9" name="TextBox 38"/>
          <p:cNvSpPr txBox="1"/>
          <p:nvPr/>
        </p:nvSpPr>
        <p:spPr>
          <a:xfrm>
            <a:off x="2935990" y="2579928"/>
            <a:ext cx="1604350" cy="1015663"/>
          </a:xfrm>
          <a:prstGeom prst="rect">
            <a:avLst/>
          </a:prstGeom>
          <a:noFill/>
        </p:spPr>
        <p:txBody>
          <a:bodyPr wrap="none" rtlCol="0">
            <a:spAutoFit/>
          </a:bodyPr>
          <a:lstStyle/>
          <a:p>
            <a:pPr algn="ctr"/>
            <a:r>
              <a:rPr lang="el-GR" sz="1200" dirty="0" smtClean="0"/>
              <a:t>(πιθανώς: αυξημένη</a:t>
            </a:r>
            <a:br>
              <a:rPr lang="el-GR" sz="1200" dirty="0" smtClean="0"/>
            </a:br>
            <a:r>
              <a:rPr lang="el-GR" sz="1200" dirty="0" smtClean="0"/>
              <a:t>κατακόρυφη πρόταξη,</a:t>
            </a:r>
            <a:br>
              <a:rPr lang="el-GR" sz="1200" dirty="0" smtClean="0"/>
            </a:br>
            <a:r>
              <a:rPr lang="el-GR" sz="1200" dirty="0" smtClean="0"/>
              <a:t>τραυματική σύγκλειση</a:t>
            </a:r>
            <a:br>
              <a:rPr lang="el-GR" sz="1200" dirty="0" smtClean="0"/>
            </a:br>
            <a:r>
              <a:rPr lang="el-GR" sz="1200" dirty="0" smtClean="0"/>
              <a:t>κάτω προσθίων</a:t>
            </a:r>
            <a:br>
              <a:rPr lang="el-GR" sz="1200" dirty="0" smtClean="0"/>
            </a:br>
            <a:r>
              <a:rPr lang="el-GR" sz="1200" dirty="0" smtClean="0"/>
              <a:t>σε υπερώια ούλα)</a:t>
            </a:r>
            <a:endParaRPr lang="el-GR" sz="1050" dirty="0"/>
          </a:p>
        </p:txBody>
      </p:sp>
      <p:sp>
        <p:nvSpPr>
          <p:cNvPr id="40" name="Down Arrow 39"/>
          <p:cNvSpPr/>
          <p:nvPr/>
        </p:nvSpPr>
        <p:spPr>
          <a:xfrm>
            <a:off x="3648499" y="2292078"/>
            <a:ext cx="179294" cy="259977"/>
          </a:xfrm>
          <a:prstGeom prst="downArrow">
            <a:avLst/>
          </a:prstGeom>
          <a:solidFill>
            <a:srgbClr val="FFC00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1" name="TextBox 40"/>
          <p:cNvSpPr txBox="1"/>
          <p:nvPr/>
        </p:nvSpPr>
        <p:spPr>
          <a:xfrm>
            <a:off x="1330038" y="-46180"/>
            <a:ext cx="445956" cy="769441"/>
          </a:xfrm>
          <a:prstGeom prst="rect">
            <a:avLst/>
          </a:prstGeom>
          <a:noFill/>
        </p:spPr>
        <p:txBody>
          <a:bodyPr wrap="none" rtlCol="0">
            <a:spAutoFit/>
          </a:bodyPr>
          <a:lstStyle/>
          <a:p>
            <a:r>
              <a:rPr lang="el-GR" sz="4400" b="1" dirty="0" smtClean="0"/>
              <a:t>?</a:t>
            </a:r>
            <a:endParaRPr lang="el-GR" sz="4400" b="1" dirty="0"/>
          </a:p>
        </p:txBody>
      </p:sp>
      <p:sp>
        <p:nvSpPr>
          <p:cNvPr id="42" name="TextBox 41"/>
          <p:cNvSpPr txBox="1"/>
          <p:nvPr/>
        </p:nvSpPr>
        <p:spPr>
          <a:xfrm>
            <a:off x="3523674" y="-46180"/>
            <a:ext cx="445956" cy="769441"/>
          </a:xfrm>
          <a:prstGeom prst="rect">
            <a:avLst/>
          </a:prstGeom>
          <a:noFill/>
        </p:spPr>
        <p:txBody>
          <a:bodyPr wrap="none" rtlCol="0">
            <a:spAutoFit/>
          </a:bodyPr>
          <a:lstStyle/>
          <a:p>
            <a:r>
              <a:rPr lang="el-GR" sz="4400" b="1" dirty="0" smtClean="0"/>
              <a:t>?</a:t>
            </a:r>
            <a:endParaRPr lang="el-GR" sz="4400" b="1" dirty="0"/>
          </a:p>
        </p:txBody>
      </p:sp>
      <p:sp>
        <p:nvSpPr>
          <p:cNvPr id="43" name="TextBox 42"/>
          <p:cNvSpPr txBox="1"/>
          <p:nvPr/>
        </p:nvSpPr>
        <p:spPr>
          <a:xfrm>
            <a:off x="5504874" y="-46180"/>
            <a:ext cx="445956" cy="769441"/>
          </a:xfrm>
          <a:prstGeom prst="rect">
            <a:avLst/>
          </a:prstGeom>
          <a:noFill/>
        </p:spPr>
        <p:txBody>
          <a:bodyPr wrap="none" rtlCol="0">
            <a:spAutoFit/>
          </a:bodyPr>
          <a:lstStyle/>
          <a:p>
            <a:r>
              <a:rPr lang="el-GR" sz="4400" b="1" dirty="0" smtClean="0"/>
              <a:t>?</a:t>
            </a:r>
            <a:endParaRPr lang="el-GR" sz="4400" b="1" dirty="0"/>
          </a:p>
        </p:txBody>
      </p:sp>
      <p:sp>
        <p:nvSpPr>
          <p:cNvPr id="44" name="TextBox 43"/>
          <p:cNvSpPr txBox="1"/>
          <p:nvPr/>
        </p:nvSpPr>
        <p:spPr>
          <a:xfrm>
            <a:off x="7680036" y="-46180"/>
            <a:ext cx="445956" cy="769441"/>
          </a:xfrm>
          <a:prstGeom prst="rect">
            <a:avLst/>
          </a:prstGeom>
          <a:noFill/>
        </p:spPr>
        <p:txBody>
          <a:bodyPr wrap="none" rtlCol="0">
            <a:spAutoFit/>
          </a:bodyPr>
          <a:lstStyle/>
          <a:p>
            <a:r>
              <a:rPr lang="el-GR" sz="4400" b="1" dirty="0" smtClean="0"/>
              <a:t>?</a:t>
            </a:r>
            <a:endParaRPr lang="el-GR" sz="4400" b="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7012_F0_sm.jpg"/>
          <p:cNvPicPr>
            <a:picLocks noChangeAspect="1"/>
          </p:cNvPicPr>
          <p:nvPr/>
        </p:nvPicPr>
        <p:blipFill>
          <a:blip r:embed="rId3"/>
          <a:stretch>
            <a:fillRect/>
          </a:stretch>
        </p:blipFill>
        <p:spPr>
          <a:xfrm>
            <a:off x="175072" y="3028209"/>
            <a:ext cx="3475209" cy="1904414"/>
          </a:xfrm>
          <a:prstGeom prst="rect">
            <a:avLst/>
          </a:prstGeom>
        </p:spPr>
      </p:pic>
      <p:pic>
        <p:nvPicPr>
          <p:cNvPr id="2" name="Picture 1" descr="117012_mand0_sm.jpg"/>
          <p:cNvPicPr>
            <a:picLocks noChangeAspect="1"/>
          </p:cNvPicPr>
          <p:nvPr/>
        </p:nvPicPr>
        <p:blipFill>
          <a:blip r:embed="rId4"/>
          <a:stretch>
            <a:fillRect/>
          </a:stretch>
        </p:blipFill>
        <p:spPr>
          <a:xfrm>
            <a:off x="162295" y="193000"/>
            <a:ext cx="3491475" cy="2478947"/>
          </a:xfrm>
          <a:prstGeom prst="rect">
            <a:avLst/>
          </a:prstGeom>
        </p:spPr>
      </p:pic>
      <p:sp>
        <p:nvSpPr>
          <p:cNvPr id="4" name="TextBox 3"/>
          <p:cNvSpPr txBox="1"/>
          <p:nvPr/>
        </p:nvSpPr>
        <p:spPr>
          <a:xfrm>
            <a:off x="1043706" y="2642920"/>
            <a:ext cx="1667251" cy="369332"/>
          </a:xfrm>
          <a:prstGeom prst="rect">
            <a:avLst/>
          </a:prstGeom>
          <a:noFill/>
        </p:spPr>
        <p:txBody>
          <a:bodyPr wrap="none" rtlCol="0">
            <a:spAutoFit/>
          </a:bodyPr>
          <a:lstStyle/>
          <a:p>
            <a:r>
              <a:rPr lang="el-GR" dirty="0" err="1" smtClean="0"/>
              <a:t>αγκυλογλωσσία</a:t>
            </a:r>
            <a:endParaRPr lang="el-GR"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7012_F0_sm.jpg"/>
          <p:cNvPicPr>
            <a:picLocks noChangeAspect="1"/>
          </p:cNvPicPr>
          <p:nvPr/>
        </p:nvPicPr>
        <p:blipFill>
          <a:blip r:embed="rId3"/>
          <a:stretch>
            <a:fillRect/>
          </a:stretch>
        </p:blipFill>
        <p:spPr>
          <a:xfrm>
            <a:off x="175072" y="3028209"/>
            <a:ext cx="3475209" cy="1904414"/>
          </a:xfrm>
          <a:prstGeom prst="rect">
            <a:avLst/>
          </a:prstGeom>
        </p:spPr>
      </p:pic>
      <p:pic>
        <p:nvPicPr>
          <p:cNvPr id="2" name="Picture 1" descr="117012_mand0_sm.jpg"/>
          <p:cNvPicPr>
            <a:picLocks noChangeAspect="1"/>
          </p:cNvPicPr>
          <p:nvPr/>
        </p:nvPicPr>
        <p:blipFill>
          <a:blip r:embed="rId4"/>
          <a:stretch>
            <a:fillRect/>
          </a:stretch>
        </p:blipFill>
        <p:spPr>
          <a:xfrm>
            <a:off x="162295" y="193000"/>
            <a:ext cx="3491475" cy="2478947"/>
          </a:xfrm>
          <a:prstGeom prst="rect">
            <a:avLst/>
          </a:prstGeom>
        </p:spPr>
      </p:pic>
      <p:sp>
        <p:nvSpPr>
          <p:cNvPr id="4" name="TextBox 3"/>
          <p:cNvSpPr txBox="1"/>
          <p:nvPr/>
        </p:nvSpPr>
        <p:spPr>
          <a:xfrm>
            <a:off x="1043706" y="2642920"/>
            <a:ext cx="1667251" cy="369332"/>
          </a:xfrm>
          <a:prstGeom prst="rect">
            <a:avLst/>
          </a:prstGeom>
          <a:noFill/>
        </p:spPr>
        <p:txBody>
          <a:bodyPr wrap="none" rtlCol="0">
            <a:spAutoFit/>
          </a:bodyPr>
          <a:lstStyle/>
          <a:p>
            <a:r>
              <a:rPr lang="el-GR" dirty="0" err="1" smtClean="0"/>
              <a:t>αγκυλογλωσσία</a:t>
            </a:r>
            <a:endParaRPr lang="el-GR" dirty="0"/>
          </a:p>
        </p:txBody>
      </p:sp>
      <p:grpSp>
        <p:nvGrpSpPr>
          <p:cNvPr id="24" name="Group 23"/>
          <p:cNvGrpSpPr/>
          <p:nvPr/>
        </p:nvGrpSpPr>
        <p:grpSpPr>
          <a:xfrm>
            <a:off x="4298867" y="181986"/>
            <a:ext cx="4655127" cy="3381930"/>
            <a:chOff x="3431969" y="617517"/>
            <a:chExt cx="5557652" cy="4037610"/>
          </a:xfrm>
        </p:grpSpPr>
        <p:sp>
          <p:nvSpPr>
            <p:cNvPr id="5" name="Rectangle 4"/>
            <p:cNvSpPr/>
            <p:nvPr/>
          </p:nvSpPr>
          <p:spPr>
            <a:xfrm>
              <a:off x="3431969" y="617517"/>
              <a:ext cx="5557652" cy="40376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6" name="Rectangle 4"/>
            <p:cNvSpPr txBox="1">
              <a:spLocks noChangeArrowheads="1"/>
            </p:cNvSpPr>
            <p:nvPr/>
          </p:nvSpPr>
          <p:spPr>
            <a:xfrm>
              <a:off x="3811765" y="829354"/>
              <a:ext cx="4717414" cy="46505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b="0" i="0" u="none" strike="noStrike" kern="1200" cap="none" spc="0" normalizeH="0" baseline="0" noProof="0" dirty="0" smtClean="0">
                  <a:ln>
                    <a:noFill/>
                  </a:ln>
                  <a:solidFill>
                    <a:schemeClr val="tx1"/>
                  </a:solidFill>
                  <a:effectLst/>
                  <a:uLnTx/>
                  <a:uFillTx/>
                  <a:latin typeface="+mj-lt"/>
                  <a:ea typeface="+mj-ea"/>
                  <a:cs typeface="+mj-cs"/>
                </a:rPr>
                <a:t>Στοματική αναπνοή</a:t>
              </a:r>
              <a:endParaRPr kumimoji="0" lang="el-GR"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5" descr="107024_109010"/>
            <p:cNvPicPr>
              <a:picLocks noChangeAspect="1" noChangeArrowheads="1"/>
            </p:cNvPicPr>
            <p:nvPr/>
          </p:nvPicPr>
          <p:blipFill>
            <a:blip r:embed="rId5"/>
            <a:srcRect/>
            <a:stretch>
              <a:fillRect/>
            </a:stretch>
          </p:blipFill>
          <p:spPr bwMode="auto">
            <a:xfrm>
              <a:off x="6468201" y="1524171"/>
              <a:ext cx="2343291" cy="2938312"/>
            </a:xfrm>
            <a:prstGeom prst="rect">
              <a:avLst/>
            </a:prstGeom>
            <a:noFill/>
            <a:ln w="12700">
              <a:solidFill>
                <a:schemeClr val="hlink"/>
              </a:solidFill>
              <a:miter lim="800000"/>
              <a:headEnd/>
              <a:tailEnd/>
            </a:ln>
          </p:spPr>
        </p:pic>
        <p:sp>
          <p:nvSpPr>
            <p:cNvPr id="8" name="Text Box 8"/>
            <p:cNvSpPr txBox="1">
              <a:spLocks noChangeArrowheads="1"/>
            </p:cNvSpPr>
            <p:nvPr/>
          </p:nvSpPr>
          <p:spPr bwMode="auto">
            <a:xfrm>
              <a:off x="3577629" y="1893271"/>
              <a:ext cx="1121864" cy="293958"/>
            </a:xfrm>
            <a:prstGeom prst="rect">
              <a:avLst/>
            </a:prstGeom>
            <a:noFill/>
            <a:ln w="9525">
              <a:noFill/>
              <a:miter lim="800000"/>
              <a:headEnd/>
              <a:tailEnd/>
            </a:ln>
            <a:effectLst/>
          </p:spPr>
          <p:txBody>
            <a:bodyPr wrap="none">
              <a:spAutoFit/>
            </a:bodyPr>
            <a:lstStyle/>
            <a:p>
              <a:r>
                <a:rPr lang="el-GR" sz="1000"/>
                <a:t>Στόμα ανοικτό</a:t>
              </a:r>
            </a:p>
          </p:txBody>
        </p:sp>
        <p:sp>
          <p:nvSpPr>
            <p:cNvPr id="9" name="Text Box 9"/>
            <p:cNvSpPr txBox="1">
              <a:spLocks noChangeArrowheads="1"/>
            </p:cNvSpPr>
            <p:nvPr/>
          </p:nvSpPr>
          <p:spPr bwMode="auto">
            <a:xfrm>
              <a:off x="3577629" y="2114538"/>
              <a:ext cx="1221381" cy="293958"/>
            </a:xfrm>
            <a:prstGeom prst="rect">
              <a:avLst/>
            </a:prstGeom>
            <a:noFill/>
            <a:ln w="9525">
              <a:noFill/>
              <a:miter lim="800000"/>
              <a:headEnd/>
              <a:tailEnd/>
            </a:ln>
            <a:effectLst/>
          </p:spPr>
          <p:txBody>
            <a:bodyPr wrap="none">
              <a:spAutoFit/>
            </a:bodyPr>
            <a:lstStyle/>
            <a:p>
              <a:r>
                <a:rPr lang="el-GR" sz="1000"/>
                <a:t>Γλώσσα χαμηλά</a:t>
              </a:r>
            </a:p>
          </p:txBody>
        </p:sp>
        <p:sp>
          <p:nvSpPr>
            <p:cNvPr id="10" name="Text Box 10"/>
            <p:cNvSpPr txBox="1">
              <a:spLocks noChangeArrowheads="1"/>
            </p:cNvSpPr>
            <p:nvPr/>
          </p:nvSpPr>
          <p:spPr bwMode="auto">
            <a:xfrm>
              <a:off x="3577629" y="1671037"/>
              <a:ext cx="1531414" cy="293958"/>
            </a:xfrm>
            <a:prstGeom prst="rect">
              <a:avLst/>
            </a:prstGeom>
            <a:noFill/>
            <a:ln w="9525">
              <a:noFill/>
              <a:miter lim="800000"/>
              <a:headEnd/>
              <a:tailEnd/>
            </a:ln>
            <a:effectLst/>
          </p:spPr>
          <p:txBody>
            <a:bodyPr wrap="none">
              <a:spAutoFit/>
            </a:bodyPr>
            <a:lstStyle/>
            <a:p>
              <a:r>
                <a:rPr lang="el-GR" sz="1000"/>
                <a:t>Άτονα, ανοικτά χείλη</a:t>
              </a:r>
            </a:p>
          </p:txBody>
        </p:sp>
        <p:sp>
          <p:nvSpPr>
            <p:cNvPr id="11" name="Text Box 11"/>
            <p:cNvSpPr txBox="1">
              <a:spLocks noChangeArrowheads="1"/>
            </p:cNvSpPr>
            <p:nvPr/>
          </p:nvSpPr>
          <p:spPr bwMode="auto">
            <a:xfrm>
              <a:off x="5548999" y="1676836"/>
              <a:ext cx="949623" cy="303145"/>
            </a:xfrm>
            <a:prstGeom prst="rect">
              <a:avLst/>
            </a:prstGeom>
            <a:noFill/>
            <a:ln w="9525">
              <a:noFill/>
              <a:miter lim="800000"/>
              <a:headEnd/>
              <a:tailEnd/>
            </a:ln>
            <a:effectLst/>
          </p:spPr>
          <p:txBody>
            <a:bodyPr wrap="none">
              <a:spAutoFit/>
            </a:bodyPr>
            <a:lstStyle/>
            <a:p>
              <a:r>
                <a:rPr lang="el-GR" sz="1000"/>
                <a:t>Στενή μύτη</a:t>
              </a:r>
            </a:p>
          </p:txBody>
        </p:sp>
        <p:sp>
          <p:nvSpPr>
            <p:cNvPr id="12" name="Text Box 12"/>
            <p:cNvSpPr txBox="1">
              <a:spLocks noChangeArrowheads="1"/>
            </p:cNvSpPr>
            <p:nvPr/>
          </p:nvSpPr>
          <p:spPr bwMode="auto">
            <a:xfrm>
              <a:off x="3577629" y="2701042"/>
              <a:ext cx="1552466" cy="293958"/>
            </a:xfrm>
            <a:prstGeom prst="rect">
              <a:avLst/>
            </a:prstGeom>
            <a:noFill/>
            <a:ln w="9525">
              <a:noFill/>
              <a:miter lim="800000"/>
              <a:headEnd/>
              <a:tailEnd/>
            </a:ln>
            <a:effectLst/>
          </p:spPr>
          <p:txBody>
            <a:bodyPr wrap="none">
              <a:spAutoFit/>
            </a:bodyPr>
            <a:lstStyle/>
            <a:p>
              <a:r>
                <a:rPr lang="el-GR" sz="1000"/>
                <a:t>Υπερέκφυση δοντιών</a:t>
              </a:r>
            </a:p>
          </p:txBody>
        </p:sp>
        <p:sp>
          <p:nvSpPr>
            <p:cNvPr id="13" name="Text Box 13"/>
            <p:cNvSpPr txBox="1">
              <a:spLocks noChangeArrowheads="1"/>
            </p:cNvSpPr>
            <p:nvPr/>
          </p:nvSpPr>
          <p:spPr bwMode="auto">
            <a:xfrm>
              <a:off x="3612316" y="3549394"/>
              <a:ext cx="1617535" cy="293958"/>
            </a:xfrm>
            <a:prstGeom prst="rect">
              <a:avLst/>
            </a:prstGeom>
            <a:noFill/>
            <a:ln w="9525">
              <a:noFill/>
              <a:miter lim="800000"/>
              <a:headEnd/>
              <a:tailEnd/>
            </a:ln>
            <a:effectLst/>
          </p:spPr>
          <p:txBody>
            <a:bodyPr wrap="none">
              <a:spAutoFit/>
            </a:bodyPr>
            <a:lstStyle/>
            <a:p>
              <a:r>
                <a:rPr lang="el-GR" sz="1000"/>
                <a:t>Πρόσθια χασμοδοντία</a:t>
              </a:r>
            </a:p>
          </p:txBody>
        </p:sp>
        <p:sp>
          <p:nvSpPr>
            <p:cNvPr id="14" name="Text Box 14"/>
            <p:cNvSpPr txBox="1">
              <a:spLocks noChangeArrowheads="1"/>
            </p:cNvSpPr>
            <p:nvPr/>
          </p:nvSpPr>
          <p:spPr bwMode="auto">
            <a:xfrm>
              <a:off x="3612316" y="3303971"/>
              <a:ext cx="1297932" cy="293958"/>
            </a:xfrm>
            <a:prstGeom prst="rect">
              <a:avLst/>
            </a:prstGeom>
            <a:noFill/>
            <a:ln w="9525">
              <a:noFill/>
              <a:miter lim="800000"/>
              <a:headEnd/>
              <a:tailEnd/>
            </a:ln>
            <a:effectLst/>
          </p:spPr>
          <p:txBody>
            <a:bodyPr wrap="none">
              <a:spAutoFit/>
            </a:bodyPr>
            <a:lstStyle/>
            <a:p>
              <a:r>
                <a:rPr lang="el-GR" sz="1000"/>
                <a:t>Μακρύ πρόσωπο</a:t>
              </a:r>
            </a:p>
          </p:txBody>
        </p:sp>
        <p:sp>
          <p:nvSpPr>
            <p:cNvPr id="15" name="Text Box 15"/>
            <p:cNvSpPr txBox="1">
              <a:spLocks noChangeArrowheads="1"/>
            </p:cNvSpPr>
            <p:nvPr/>
          </p:nvSpPr>
          <p:spPr bwMode="auto">
            <a:xfrm>
              <a:off x="5318717" y="2118402"/>
              <a:ext cx="1177363" cy="293958"/>
            </a:xfrm>
            <a:prstGeom prst="rect">
              <a:avLst/>
            </a:prstGeom>
            <a:noFill/>
            <a:ln w="9525">
              <a:noFill/>
              <a:miter lim="800000"/>
              <a:headEnd/>
              <a:tailEnd/>
            </a:ln>
            <a:effectLst/>
          </p:spPr>
          <p:txBody>
            <a:bodyPr wrap="none">
              <a:spAutoFit/>
            </a:bodyPr>
            <a:lstStyle/>
            <a:p>
              <a:r>
                <a:rPr lang="el-GR" sz="1000"/>
                <a:t>Στενό άνω τόξο</a:t>
              </a:r>
            </a:p>
          </p:txBody>
        </p:sp>
        <p:sp>
          <p:nvSpPr>
            <p:cNvPr id="16" name="Text Box 16"/>
            <p:cNvSpPr txBox="1">
              <a:spLocks noChangeArrowheads="1"/>
            </p:cNvSpPr>
            <p:nvPr/>
          </p:nvSpPr>
          <p:spPr bwMode="auto">
            <a:xfrm>
              <a:off x="5318717" y="2729062"/>
              <a:ext cx="1026175" cy="661406"/>
            </a:xfrm>
            <a:prstGeom prst="rect">
              <a:avLst/>
            </a:prstGeom>
            <a:noFill/>
            <a:ln w="9525">
              <a:noFill/>
              <a:miter lim="800000"/>
              <a:headEnd/>
              <a:tailEnd/>
            </a:ln>
            <a:effectLst/>
          </p:spPr>
          <p:txBody>
            <a:bodyPr wrap="none">
              <a:spAutoFit/>
            </a:bodyPr>
            <a:lstStyle/>
            <a:p>
              <a:r>
                <a:rPr lang="el-GR" sz="1000"/>
                <a:t>Οπίσθια</a:t>
              </a:r>
              <a:br>
                <a:rPr lang="el-GR" sz="1000"/>
              </a:br>
              <a:r>
                <a:rPr lang="el-GR" sz="1000"/>
                <a:t>σταυροειδής</a:t>
              </a:r>
              <a:br>
                <a:rPr lang="el-GR" sz="1000"/>
              </a:br>
              <a:r>
                <a:rPr lang="el-GR" sz="1000"/>
                <a:t>σύγκλειση</a:t>
              </a:r>
            </a:p>
          </p:txBody>
        </p:sp>
        <p:sp>
          <p:nvSpPr>
            <p:cNvPr id="17" name="Line 17"/>
            <p:cNvSpPr>
              <a:spLocks noChangeShapeType="1"/>
            </p:cNvSpPr>
            <p:nvPr/>
          </p:nvSpPr>
          <p:spPr bwMode="auto">
            <a:xfrm flipH="1">
              <a:off x="4394697" y="1340587"/>
              <a:ext cx="964487" cy="354607"/>
            </a:xfrm>
            <a:prstGeom prst="line">
              <a:avLst/>
            </a:prstGeom>
            <a:noFill/>
            <a:ln w="38100">
              <a:solidFill>
                <a:srgbClr val="3366CC"/>
              </a:solidFill>
              <a:round/>
              <a:headEnd/>
              <a:tailEnd type="triangle" w="med" len="med"/>
            </a:ln>
            <a:effectLst/>
          </p:spPr>
          <p:txBody>
            <a:bodyPr/>
            <a:lstStyle/>
            <a:p>
              <a:endParaRPr lang="el-GR" sz="900"/>
            </a:p>
          </p:txBody>
        </p:sp>
        <p:sp>
          <p:nvSpPr>
            <p:cNvPr id="18" name="Line 19"/>
            <p:cNvSpPr>
              <a:spLocks noChangeShapeType="1"/>
            </p:cNvSpPr>
            <p:nvPr/>
          </p:nvSpPr>
          <p:spPr bwMode="auto">
            <a:xfrm>
              <a:off x="5518167" y="1326093"/>
              <a:ext cx="305437" cy="347844"/>
            </a:xfrm>
            <a:prstGeom prst="line">
              <a:avLst/>
            </a:prstGeom>
            <a:noFill/>
            <a:ln w="38100">
              <a:solidFill>
                <a:srgbClr val="3366CC"/>
              </a:solidFill>
              <a:round/>
              <a:headEnd/>
              <a:tailEnd type="triangle" w="med" len="med"/>
            </a:ln>
            <a:effectLst/>
          </p:spPr>
          <p:txBody>
            <a:bodyPr/>
            <a:lstStyle/>
            <a:p>
              <a:endParaRPr lang="el-GR" sz="900"/>
            </a:p>
          </p:txBody>
        </p:sp>
        <p:sp>
          <p:nvSpPr>
            <p:cNvPr id="19" name="Line 20"/>
            <p:cNvSpPr>
              <a:spLocks noChangeShapeType="1"/>
            </p:cNvSpPr>
            <p:nvPr/>
          </p:nvSpPr>
          <p:spPr bwMode="auto">
            <a:xfrm>
              <a:off x="4741566" y="2257541"/>
              <a:ext cx="561734" cy="0"/>
            </a:xfrm>
            <a:prstGeom prst="line">
              <a:avLst/>
            </a:prstGeom>
            <a:noFill/>
            <a:ln w="38100">
              <a:solidFill>
                <a:srgbClr val="3366CC"/>
              </a:solidFill>
              <a:round/>
              <a:headEnd/>
              <a:tailEnd type="triangle" w="med" len="med"/>
            </a:ln>
            <a:effectLst/>
          </p:spPr>
          <p:txBody>
            <a:bodyPr/>
            <a:lstStyle/>
            <a:p>
              <a:endParaRPr lang="el-GR" sz="900"/>
            </a:p>
          </p:txBody>
        </p:sp>
        <p:sp>
          <p:nvSpPr>
            <p:cNvPr id="20" name="Line 21"/>
            <p:cNvSpPr>
              <a:spLocks noChangeShapeType="1"/>
            </p:cNvSpPr>
            <p:nvPr/>
          </p:nvSpPr>
          <p:spPr bwMode="auto">
            <a:xfrm>
              <a:off x="5664622" y="2388948"/>
              <a:ext cx="0" cy="313059"/>
            </a:xfrm>
            <a:prstGeom prst="line">
              <a:avLst/>
            </a:prstGeom>
            <a:noFill/>
            <a:ln w="38100">
              <a:solidFill>
                <a:srgbClr val="3366CC"/>
              </a:solidFill>
              <a:round/>
              <a:headEnd/>
              <a:tailEnd type="triangle" w="med" len="med"/>
            </a:ln>
            <a:effectLst/>
          </p:spPr>
          <p:txBody>
            <a:bodyPr/>
            <a:lstStyle/>
            <a:p>
              <a:endParaRPr lang="el-GR" sz="900"/>
            </a:p>
          </p:txBody>
        </p:sp>
        <p:sp>
          <p:nvSpPr>
            <p:cNvPr id="21" name="Line 22"/>
            <p:cNvSpPr>
              <a:spLocks noChangeShapeType="1"/>
            </p:cNvSpPr>
            <p:nvPr/>
          </p:nvSpPr>
          <p:spPr bwMode="auto">
            <a:xfrm>
              <a:off x="4124911" y="2409240"/>
              <a:ext cx="0" cy="313059"/>
            </a:xfrm>
            <a:prstGeom prst="line">
              <a:avLst/>
            </a:prstGeom>
            <a:noFill/>
            <a:ln w="38100">
              <a:solidFill>
                <a:srgbClr val="3366CC"/>
              </a:solidFill>
              <a:round/>
              <a:headEnd/>
              <a:tailEnd type="triangle" w="med" len="med"/>
            </a:ln>
            <a:effectLst/>
          </p:spPr>
          <p:txBody>
            <a:bodyPr/>
            <a:lstStyle/>
            <a:p>
              <a:endParaRPr lang="el-GR" sz="900"/>
            </a:p>
          </p:txBody>
        </p:sp>
        <p:sp>
          <p:nvSpPr>
            <p:cNvPr id="22" name="Line 23"/>
            <p:cNvSpPr>
              <a:spLocks noChangeShapeType="1"/>
            </p:cNvSpPr>
            <p:nvPr/>
          </p:nvSpPr>
          <p:spPr bwMode="auto">
            <a:xfrm>
              <a:off x="4124911" y="2978350"/>
              <a:ext cx="0" cy="313059"/>
            </a:xfrm>
            <a:prstGeom prst="line">
              <a:avLst/>
            </a:prstGeom>
            <a:noFill/>
            <a:ln w="38100">
              <a:solidFill>
                <a:srgbClr val="3366CC"/>
              </a:solidFill>
              <a:round/>
              <a:headEnd/>
              <a:tailEnd type="triangle" w="med" len="med"/>
            </a:ln>
            <a:effectLst/>
          </p:spPr>
          <p:txBody>
            <a:bodyPr/>
            <a:lstStyle/>
            <a:p>
              <a:endParaRPr lang="el-GR" sz="900"/>
            </a:p>
          </p:txBody>
        </p:sp>
        <p:sp>
          <p:nvSpPr>
            <p:cNvPr id="23" name="Text Box 24"/>
            <p:cNvSpPr txBox="1">
              <a:spLocks noChangeArrowheads="1"/>
            </p:cNvSpPr>
            <p:nvPr/>
          </p:nvSpPr>
          <p:spPr bwMode="auto">
            <a:xfrm>
              <a:off x="4254986" y="4187107"/>
              <a:ext cx="1829966" cy="293958"/>
            </a:xfrm>
            <a:prstGeom prst="rect">
              <a:avLst/>
            </a:prstGeom>
            <a:noFill/>
            <a:ln w="9525">
              <a:noFill/>
              <a:miter lim="800000"/>
              <a:headEnd/>
              <a:tailEnd/>
            </a:ln>
            <a:effectLst/>
          </p:spPr>
          <p:txBody>
            <a:bodyPr wrap="none">
              <a:spAutoFit/>
            </a:bodyPr>
            <a:lstStyle/>
            <a:p>
              <a:r>
                <a:rPr lang="el-GR" sz="1000" dirty="0" smtClean="0"/>
                <a:t>«Αδενοειδές προσωπείο»</a:t>
              </a:r>
              <a:endParaRPr lang="el-GR" sz="1000" dirty="0"/>
            </a:p>
          </p:txBody>
        </p:sp>
      </p:gr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7012_F0_sm.jpg"/>
          <p:cNvPicPr>
            <a:picLocks noChangeAspect="1"/>
          </p:cNvPicPr>
          <p:nvPr/>
        </p:nvPicPr>
        <p:blipFill>
          <a:blip r:embed="rId3"/>
          <a:stretch>
            <a:fillRect/>
          </a:stretch>
        </p:blipFill>
        <p:spPr>
          <a:xfrm>
            <a:off x="175072" y="3028209"/>
            <a:ext cx="3475209" cy="1904414"/>
          </a:xfrm>
          <a:prstGeom prst="rect">
            <a:avLst/>
          </a:prstGeom>
        </p:spPr>
      </p:pic>
      <p:pic>
        <p:nvPicPr>
          <p:cNvPr id="2" name="Picture 1" descr="117012_mand0_sm.jpg"/>
          <p:cNvPicPr>
            <a:picLocks noChangeAspect="1"/>
          </p:cNvPicPr>
          <p:nvPr/>
        </p:nvPicPr>
        <p:blipFill>
          <a:blip r:embed="rId4"/>
          <a:stretch>
            <a:fillRect/>
          </a:stretch>
        </p:blipFill>
        <p:spPr>
          <a:xfrm>
            <a:off x="162295" y="193000"/>
            <a:ext cx="3491475" cy="2478947"/>
          </a:xfrm>
          <a:prstGeom prst="rect">
            <a:avLst/>
          </a:prstGeom>
        </p:spPr>
      </p:pic>
      <p:sp>
        <p:nvSpPr>
          <p:cNvPr id="4" name="TextBox 3"/>
          <p:cNvSpPr txBox="1"/>
          <p:nvPr/>
        </p:nvSpPr>
        <p:spPr>
          <a:xfrm>
            <a:off x="1043706" y="2642920"/>
            <a:ext cx="1667251" cy="369332"/>
          </a:xfrm>
          <a:prstGeom prst="rect">
            <a:avLst/>
          </a:prstGeom>
          <a:noFill/>
        </p:spPr>
        <p:txBody>
          <a:bodyPr wrap="none" rtlCol="0">
            <a:spAutoFit/>
          </a:bodyPr>
          <a:lstStyle/>
          <a:p>
            <a:r>
              <a:rPr lang="el-GR" dirty="0" err="1" smtClean="0"/>
              <a:t>αγκυλογλωσσία</a:t>
            </a:r>
            <a:endParaRPr lang="el-GR" dirty="0"/>
          </a:p>
        </p:txBody>
      </p:sp>
      <p:grpSp>
        <p:nvGrpSpPr>
          <p:cNvPr id="24" name="Group 23"/>
          <p:cNvGrpSpPr/>
          <p:nvPr/>
        </p:nvGrpSpPr>
        <p:grpSpPr>
          <a:xfrm>
            <a:off x="4298867" y="181986"/>
            <a:ext cx="4655127" cy="3381930"/>
            <a:chOff x="3431969" y="617517"/>
            <a:chExt cx="5557652" cy="4037610"/>
          </a:xfrm>
        </p:grpSpPr>
        <p:sp>
          <p:nvSpPr>
            <p:cNvPr id="5" name="Rectangle 4"/>
            <p:cNvSpPr/>
            <p:nvPr/>
          </p:nvSpPr>
          <p:spPr>
            <a:xfrm>
              <a:off x="3431969" y="617517"/>
              <a:ext cx="5557652" cy="403761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sz="1400"/>
            </a:p>
          </p:txBody>
        </p:sp>
        <p:sp>
          <p:nvSpPr>
            <p:cNvPr id="6" name="Rectangle 4"/>
            <p:cNvSpPr txBox="1">
              <a:spLocks noChangeArrowheads="1"/>
            </p:cNvSpPr>
            <p:nvPr/>
          </p:nvSpPr>
          <p:spPr>
            <a:xfrm>
              <a:off x="3811765" y="829354"/>
              <a:ext cx="4717414" cy="465054"/>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b="0" i="0" u="none" strike="noStrike" kern="1200" cap="none" spc="0" normalizeH="0" baseline="0" noProof="0" dirty="0" smtClean="0">
                  <a:ln>
                    <a:noFill/>
                  </a:ln>
                  <a:solidFill>
                    <a:schemeClr val="tx1"/>
                  </a:solidFill>
                  <a:effectLst/>
                  <a:uLnTx/>
                  <a:uFillTx/>
                  <a:latin typeface="+mj-lt"/>
                  <a:ea typeface="+mj-ea"/>
                  <a:cs typeface="+mj-cs"/>
                </a:rPr>
                <a:t>Στοματική αναπνοή</a:t>
              </a:r>
              <a:endParaRPr kumimoji="0" lang="el-GR" b="0" i="0" u="none" strike="noStrike" kern="1200" cap="none" spc="0" normalizeH="0" baseline="0" noProof="0" dirty="0">
                <a:ln>
                  <a:noFill/>
                </a:ln>
                <a:solidFill>
                  <a:schemeClr val="tx1"/>
                </a:solidFill>
                <a:effectLst/>
                <a:uLnTx/>
                <a:uFillTx/>
                <a:latin typeface="+mj-lt"/>
                <a:ea typeface="+mj-ea"/>
                <a:cs typeface="+mj-cs"/>
              </a:endParaRPr>
            </a:p>
          </p:txBody>
        </p:sp>
        <p:pic>
          <p:nvPicPr>
            <p:cNvPr id="7" name="Picture 5" descr="107024_109010"/>
            <p:cNvPicPr>
              <a:picLocks noChangeAspect="1" noChangeArrowheads="1"/>
            </p:cNvPicPr>
            <p:nvPr/>
          </p:nvPicPr>
          <p:blipFill>
            <a:blip r:embed="rId5"/>
            <a:srcRect/>
            <a:stretch>
              <a:fillRect/>
            </a:stretch>
          </p:blipFill>
          <p:spPr bwMode="auto">
            <a:xfrm>
              <a:off x="6468201" y="1524171"/>
              <a:ext cx="2343291" cy="2938312"/>
            </a:xfrm>
            <a:prstGeom prst="rect">
              <a:avLst/>
            </a:prstGeom>
            <a:noFill/>
            <a:ln w="12700">
              <a:solidFill>
                <a:schemeClr val="hlink"/>
              </a:solidFill>
              <a:miter lim="800000"/>
              <a:headEnd/>
              <a:tailEnd/>
            </a:ln>
          </p:spPr>
        </p:pic>
        <p:sp>
          <p:nvSpPr>
            <p:cNvPr id="8" name="Text Box 8"/>
            <p:cNvSpPr txBox="1">
              <a:spLocks noChangeArrowheads="1"/>
            </p:cNvSpPr>
            <p:nvPr/>
          </p:nvSpPr>
          <p:spPr bwMode="auto">
            <a:xfrm>
              <a:off x="3577629" y="1893271"/>
              <a:ext cx="1121864" cy="293958"/>
            </a:xfrm>
            <a:prstGeom prst="rect">
              <a:avLst/>
            </a:prstGeom>
            <a:noFill/>
            <a:ln w="9525">
              <a:noFill/>
              <a:miter lim="800000"/>
              <a:headEnd/>
              <a:tailEnd/>
            </a:ln>
            <a:effectLst/>
          </p:spPr>
          <p:txBody>
            <a:bodyPr wrap="none">
              <a:spAutoFit/>
            </a:bodyPr>
            <a:lstStyle/>
            <a:p>
              <a:r>
                <a:rPr lang="el-GR" sz="1000"/>
                <a:t>Στόμα ανοικτό</a:t>
              </a:r>
            </a:p>
          </p:txBody>
        </p:sp>
        <p:sp>
          <p:nvSpPr>
            <p:cNvPr id="9" name="Text Box 9"/>
            <p:cNvSpPr txBox="1">
              <a:spLocks noChangeArrowheads="1"/>
            </p:cNvSpPr>
            <p:nvPr/>
          </p:nvSpPr>
          <p:spPr bwMode="auto">
            <a:xfrm>
              <a:off x="3577629" y="2114538"/>
              <a:ext cx="1221381" cy="293958"/>
            </a:xfrm>
            <a:prstGeom prst="rect">
              <a:avLst/>
            </a:prstGeom>
            <a:noFill/>
            <a:ln w="9525">
              <a:noFill/>
              <a:miter lim="800000"/>
              <a:headEnd/>
              <a:tailEnd/>
            </a:ln>
            <a:effectLst/>
          </p:spPr>
          <p:txBody>
            <a:bodyPr wrap="none">
              <a:spAutoFit/>
            </a:bodyPr>
            <a:lstStyle/>
            <a:p>
              <a:r>
                <a:rPr lang="el-GR" sz="1000"/>
                <a:t>Γλώσσα χαμηλά</a:t>
              </a:r>
            </a:p>
          </p:txBody>
        </p:sp>
        <p:sp>
          <p:nvSpPr>
            <p:cNvPr id="10" name="Text Box 10"/>
            <p:cNvSpPr txBox="1">
              <a:spLocks noChangeArrowheads="1"/>
            </p:cNvSpPr>
            <p:nvPr/>
          </p:nvSpPr>
          <p:spPr bwMode="auto">
            <a:xfrm>
              <a:off x="3577629" y="1671037"/>
              <a:ext cx="1531414" cy="293958"/>
            </a:xfrm>
            <a:prstGeom prst="rect">
              <a:avLst/>
            </a:prstGeom>
            <a:noFill/>
            <a:ln w="9525">
              <a:noFill/>
              <a:miter lim="800000"/>
              <a:headEnd/>
              <a:tailEnd/>
            </a:ln>
            <a:effectLst/>
          </p:spPr>
          <p:txBody>
            <a:bodyPr wrap="none">
              <a:spAutoFit/>
            </a:bodyPr>
            <a:lstStyle/>
            <a:p>
              <a:r>
                <a:rPr lang="el-GR" sz="1000"/>
                <a:t>Άτονα, ανοικτά χείλη</a:t>
              </a:r>
            </a:p>
          </p:txBody>
        </p:sp>
        <p:sp>
          <p:nvSpPr>
            <p:cNvPr id="11" name="Text Box 11"/>
            <p:cNvSpPr txBox="1">
              <a:spLocks noChangeArrowheads="1"/>
            </p:cNvSpPr>
            <p:nvPr/>
          </p:nvSpPr>
          <p:spPr bwMode="auto">
            <a:xfrm>
              <a:off x="5548999" y="1676836"/>
              <a:ext cx="949623" cy="303145"/>
            </a:xfrm>
            <a:prstGeom prst="rect">
              <a:avLst/>
            </a:prstGeom>
            <a:noFill/>
            <a:ln w="9525">
              <a:noFill/>
              <a:miter lim="800000"/>
              <a:headEnd/>
              <a:tailEnd/>
            </a:ln>
            <a:effectLst/>
          </p:spPr>
          <p:txBody>
            <a:bodyPr wrap="none">
              <a:spAutoFit/>
            </a:bodyPr>
            <a:lstStyle/>
            <a:p>
              <a:r>
                <a:rPr lang="el-GR" sz="1000"/>
                <a:t>Στενή μύτη</a:t>
              </a:r>
            </a:p>
          </p:txBody>
        </p:sp>
        <p:sp>
          <p:nvSpPr>
            <p:cNvPr id="12" name="Text Box 12"/>
            <p:cNvSpPr txBox="1">
              <a:spLocks noChangeArrowheads="1"/>
            </p:cNvSpPr>
            <p:nvPr/>
          </p:nvSpPr>
          <p:spPr bwMode="auto">
            <a:xfrm>
              <a:off x="3577629" y="2701042"/>
              <a:ext cx="1552466" cy="293958"/>
            </a:xfrm>
            <a:prstGeom prst="rect">
              <a:avLst/>
            </a:prstGeom>
            <a:noFill/>
            <a:ln w="9525">
              <a:noFill/>
              <a:miter lim="800000"/>
              <a:headEnd/>
              <a:tailEnd/>
            </a:ln>
            <a:effectLst/>
          </p:spPr>
          <p:txBody>
            <a:bodyPr wrap="none">
              <a:spAutoFit/>
            </a:bodyPr>
            <a:lstStyle/>
            <a:p>
              <a:r>
                <a:rPr lang="el-GR" sz="1000"/>
                <a:t>Υπερέκφυση δοντιών</a:t>
              </a:r>
            </a:p>
          </p:txBody>
        </p:sp>
        <p:sp>
          <p:nvSpPr>
            <p:cNvPr id="13" name="Text Box 13"/>
            <p:cNvSpPr txBox="1">
              <a:spLocks noChangeArrowheads="1"/>
            </p:cNvSpPr>
            <p:nvPr/>
          </p:nvSpPr>
          <p:spPr bwMode="auto">
            <a:xfrm>
              <a:off x="3612316" y="3549394"/>
              <a:ext cx="1617535" cy="293958"/>
            </a:xfrm>
            <a:prstGeom prst="rect">
              <a:avLst/>
            </a:prstGeom>
            <a:noFill/>
            <a:ln w="9525">
              <a:noFill/>
              <a:miter lim="800000"/>
              <a:headEnd/>
              <a:tailEnd/>
            </a:ln>
            <a:effectLst/>
          </p:spPr>
          <p:txBody>
            <a:bodyPr wrap="none">
              <a:spAutoFit/>
            </a:bodyPr>
            <a:lstStyle/>
            <a:p>
              <a:r>
                <a:rPr lang="el-GR" sz="1000"/>
                <a:t>Πρόσθια χασμοδοντία</a:t>
              </a:r>
            </a:p>
          </p:txBody>
        </p:sp>
        <p:sp>
          <p:nvSpPr>
            <p:cNvPr id="14" name="Text Box 14"/>
            <p:cNvSpPr txBox="1">
              <a:spLocks noChangeArrowheads="1"/>
            </p:cNvSpPr>
            <p:nvPr/>
          </p:nvSpPr>
          <p:spPr bwMode="auto">
            <a:xfrm>
              <a:off x="3612316" y="3303971"/>
              <a:ext cx="1297932" cy="293958"/>
            </a:xfrm>
            <a:prstGeom prst="rect">
              <a:avLst/>
            </a:prstGeom>
            <a:noFill/>
            <a:ln w="9525">
              <a:noFill/>
              <a:miter lim="800000"/>
              <a:headEnd/>
              <a:tailEnd/>
            </a:ln>
            <a:effectLst/>
          </p:spPr>
          <p:txBody>
            <a:bodyPr wrap="none">
              <a:spAutoFit/>
            </a:bodyPr>
            <a:lstStyle/>
            <a:p>
              <a:r>
                <a:rPr lang="el-GR" sz="1000"/>
                <a:t>Μακρύ πρόσωπο</a:t>
              </a:r>
            </a:p>
          </p:txBody>
        </p:sp>
        <p:sp>
          <p:nvSpPr>
            <p:cNvPr id="15" name="Text Box 15"/>
            <p:cNvSpPr txBox="1">
              <a:spLocks noChangeArrowheads="1"/>
            </p:cNvSpPr>
            <p:nvPr/>
          </p:nvSpPr>
          <p:spPr bwMode="auto">
            <a:xfrm>
              <a:off x="5318717" y="2118402"/>
              <a:ext cx="1177363" cy="293958"/>
            </a:xfrm>
            <a:prstGeom prst="rect">
              <a:avLst/>
            </a:prstGeom>
            <a:noFill/>
            <a:ln w="9525">
              <a:noFill/>
              <a:miter lim="800000"/>
              <a:headEnd/>
              <a:tailEnd/>
            </a:ln>
            <a:effectLst/>
          </p:spPr>
          <p:txBody>
            <a:bodyPr wrap="none">
              <a:spAutoFit/>
            </a:bodyPr>
            <a:lstStyle/>
            <a:p>
              <a:r>
                <a:rPr lang="el-GR" sz="1000"/>
                <a:t>Στενό άνω τόξο</a:t>
              </a:r>
            </a:p>
          </p:txBody>
        </p:sp>
        <p:sp>
          <p:nvSpPr>
            <p:cNvPr id="16" name="Text Box 16"/>
            <p:cNvSpPr txBox="1">
              <a:spLocks noChangeArrowheads="1"/>
            </p:cNvSpPr>
            <p:nvPr/>
          </p:nvSpPr>
          <p:spPr bwMode="auto">
            <a:xfrm>
              <a:off x="5318717" y="2729062"/>
              <a:ext cx="1026175" cy="661406"/>
            </a:xfrm>
            <a:prstGeom prst="rect">
              <a:avLst/>
            </a:prstGeom>
            <a:noFill/>
            <a:ln w="9525">
              <a:noFill/>
              <a:miter lim="800000"/>
              <a:headEnd/>
              <a:tailEnd/>
            </a:ln>
            <a:effectLst/>
          </p:spPr>
          <p:txBody>
            <a:bodyPr wrap="none">
              <a:spAutoFit/>
            </a:bodyPr>
            <a:lstStyle/>
            <a:p>
              <a:r>
                <a:rPr lang="el-GR" sz="1000"/>
                <a:t>Οπίσθια</a:t>
              </a:r>
              <a:br>
                <a:rPr lang="el-GR" sz="1000"/>
              </a:br>
              <a:r>
                <a:rPr lang="el-GR" sz="1000"/>
                <a:t>σταυροειδής</a:t>
              </a:r>
              <a:br>
                <a:rPr lang="el-GR" sz="1000"/>
              </a:br>
              <a:r>
                <a:rPr lang="el-GR" sz="1000"/>
                <a:t>σύγκλειση</a:t>
              </a:r>
            </a:p>
          </p:txBody>
        </p:sp>
        <p:sp>
          <p:nvSpPr>
            <p:cNvPr id="17" name="Line 17"/>
            <p:cNvSpPr>
              <a:spLocks noChangeShapeType="1"/>
            </p:cNvSpPr>
            <p:nvPr/>
          </p:nvSpPr>
          <p:spPr bwMode="auto">
            <a:xfrm flipH="1">
              <a:off x="4394697" y="1340587"/>
              <a:ext cx="964487" cy="354607"/>
            </a:xfrm>
            <a:prstGeom prst="line">
              <a:avLst/>
            </a:prstGeom>
            <a:noFill/>
            <a:ln w="38100">
              <a:solidFill>
                <a:srgbClr val="3366CC"/>
              </a:solidFill>
              <a:round/>
              <a:headEnd/>
              <a:tailEnd type="triangle" w="med" len="med"/>
            </a:ln>
            <a:effectLst/>
          </p:spPr>
          <p:txBody>
            <a:bodyPr/>
            <a:lstStyle/>
            <a:p>
              <a:endParaRPr lang="el-GR" sz="900"/>
            </a:p>
          </p:txBody>
        </p:sp>
        <p:sp>
          <p:nvSpPr>
            <p:cNvPr id="18" name="Line 19"/>
            <p:cNvSpPr>
              <a:spLocks noChangeShapeType="1"/>
            </p:cNvSpPr>
            <p:nvPr/>
          </p:nvSpPr>
          <p:spPr bwMode="auto">
            <a:xfrm>
              <a:off x="5518167" y="1326093"/>
              <a:ext cx="305437" cy="347844"/>
            </a:xfrm>
            <a:prstGeom prst="line">
              <a:avLst/>
            </a:prstGeom>
            <a:noFill/>
            <a:ln w="38100">
              <a:solidFill>
                <a:srgbClr val="3366CC"/>
              </a:solidFill>
              <a:round/>
              <a:headEnd/>
              <a:tailEnd type="triangle" w="med" len="med"/>
            </a:ln>
            <a:effectLst/>
          </p:spPr>
          <p:txBody>
            <a:bodyPr/>
            <a:lstStyle/>
            <a:p>
              <a:endParaRPr lang="el-GR" sz="900"/>
            </a:p>
          </p:txBody>
        </p:sp>
        <p:sp>
          <p:nvSpPr>
            <p:cNvPr id="19" name="Line 20"/>
            <p:cNvSpPr>
              <a:spLocks noChangeShapeType="1"/>
            </p:cNvSpPr>
            <p:nvPr/>
          </p:nvSpPr>
          <p:spPr bwMode="auto">
            <a:xfrm>
              <a:off x="4741566" y="2257541"/>
              <a:ext cx="561734" cy="0"/>
            </a:xfrm>
            <a:prstGeom prst="line">
              <a:avLst/>
            </a:prstGeom>
            <a:noFill/>
            <a:ln w="38100">
              <a:solidFill>
                <a:srgbClr val="3366CC"/>
              </a:solidFill>
              <a:round/>
              <a:headEnd/>
              <a:tailEnd type="triangle" w="med" len="med"/>
            </a:ln>
            <a:effectLst/>
          </p:spPr>
          <p:txBody>
            <a:bodyPr/>
            <a:lstStyle/>
            <a:p>
              <a:endParaRPr lang="el-GR" sz="900"/>
            </a:p>
          </p:txBody>
        </p:sp>
        <p:sp>
          <p:nvSpPr>
            <p:cNvPr id="20" name="Line 21"/>
            <p:cNvSpPr>
              <a:spLocks noChangeShapeType="1"/>
            </p:cNvSpPr>
            <p:nvPr/>
          </p:nvSpPr>
          <p:spPr bwMode="auto">
            <a:xfrm>
              <a:off x="5664622" y="2388948"/>
              <a:ext cx="0" cy="313059"/>
            </a:xfrm>
            <a:prstGeom prst="line">
              <a:avLst/>
            </a:prstGeom>
            <a:noFill/>
            <a:ln w="38100">
              <a:solidFill>
                <a:srgbClr val="3366CC"/>
              </a:solidFill>
              <a:round/>
              <a:headEnd/>
              <a:tailEnd type="triangle" w="med" len="med"/>
            </a:ln>
            <a:effectLst/>
          </p:spPr>
          <p:txBody>
            <a:bodyPr/>
            <a:lstStyle/>
            <a:p>
              <a:endParaRPr lang="el-GR" sz="900"/>
            </a:p>
          </p:txBody>
        </p:sp>
        <p:sp>
          <p:nvSpPr>
            <p:cNvPr id="21" name="Line 22"/>
            <p:cNvSpPr>
              <a:spLocks noChangeShapeType="1"/>
            </p:cNvSpPr>
            <p:nvPr/>
          </p:nvSpPr>
          <p:spPr bwMode="auto">
            <a:xfrm>
              <a:off x="4124911" y="2409240"/>
              <a:ext cx="0" cy="313059"/>
            </a:xfrm>
            <a:prstGeom prst="line">
              <a:avLst/>
            </a:prstGeom>
            <a:noFill/>
            <a:ln w="38100">
              <a:solidFill>
                <a:srgbClr val="3366CC"/>
              </a:solidFill>
              <a:round/>
              <a:headEnd/>
              <a:tailEnd type="triangle" w="med" len="med"/>
            </a:ln>
            <a:effectLst/>
          </p:spPr>
          <p:txBody>
            <a:bodyPr/>
            <a:lstStyle/>
            <a:p>
              <a:endParaRPr lang="el-GR" sz="900"/>
            </a:p>
          </p:txBody>
        </p:sp>
        <p:sp>
          <p:nvSpPr>
            <p:cNvPr id="22" name="Line 23"/>
            <p:cNvSpPr>
              <a:spLocks noChangeShapeType="1"/>
            </p:cNvSpPr>
            <p:nvPr/>
          </p:nvSpPr>
          <p:spPr bwMode="auto">
            <a:xfrm>
              <a:off x="4124911" y="2978350"/>
              <a:ext cx="0" cy="313059"/>
            </a:xfrm>
            <a:prstGeom prst="line">
              <a:avLst/>
            </a:prstGeom>
            <a:noFill/>
            <a:ln w="38100">
              <a:solidFill>
                <a:srgbClr val="3366CC"/>
              </a:solidFill>
              <a:round/>
              <a:headEnd/>
              <a:tailEnd type="triangle" w="med" len="med"/>
            </a:ln>
            <a:effectLst/>
          </p:spPr>
          <p:txBody>
            <a:bodyPr/>
            <a:lstStyle/>
            <a:p>
              <a:endParaRPr lang="el-GR" sz="900"/>
            </a:p>
          </p:txBody>
        </p:sp>
        <p:sp>
          <p:nvSpPr>
            <p:cNvPr id="23" name="Text Box 24"/>
            <p:cNvSpPr txBox="1">
              <a:spLocks noChangeArrowheads="1"/>
            </p:cNvSpPr>
            <p:nvPr/>
          </p:nvSpPr>
          <p:spPr bwMode="auto">
            <a:xfrm>
              <a:off x="4254986" y="4187107"/>
              <a:ext cx="1829966" cy="293958"/>
            </a:xfrm>
            <a:prstGeom prst="rect">
              <a:avLst/>
            </a:prstGeom>
            <a:noFill/>
            <a:ln w="9525">
              <a:noFill/>
              <a:miter lim="800000"/>
              <a:headEnd/>
              <a:tailEnd/>
            </a:ln>
            <a:effectLst/>
          </p:spPr>
          <p:txBody>
            <a:bodyPr wrap="none">
              <a:spAutoFit/>
            </a:bodyPr>
            <a:lstStyle/>
            <a:p>
              <a:r>
                <a:rPr lang="el-GR" sz="1000" dirty="0" smtClean="0"/>
                <a:t>«Αδενοειδές προσωπείο»</a:t>
              </a:r>
              <a:endParaRPr lang="el-GR" sz="1000" dirty="0"/>
            </a:p>
          </p:txBody>
        </p:sp>
      </p:grpSp>
      <p:sp>
        <p:nvSpPr>
          <p:cNvPr id="25" name="TextBox 24"/>
          <p:cNvSpPr txBox="1"/>
          <p:nvPr/>
        </p:nvSpPr>
        <p:spPr>
          <a:xfrm>
            <a:off x="4236191" y="3697846"/>
            <a:ext cx="1812997" cy="369332"/>
          </a:xfrm>
          <a:prstGeom prst="rect">
            <a:avLst/>
          </a:prstGeom>
          <a:noFill/>
        </p:spPr>
        <p:txBody>
          <a:bodyPr wrap="none" rtlCol="0">
            <a:spAutoFit/>
          </a:bodyPr>
          <a:lstStyle/>
          <a:p>
            <a:r>
              <a:rPr lang="el-GR" dirty="0" smtClean="0"/>
              <a:t>έξη θηλασμού, …</a:t>
            </a:r>
            <a:endParaRPr lang="el-GR"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17"/>
          <p:cNvSpPr>
            <a:spLocks/>
          </p:cNvSpPr>
          <p:nvPr/>
        </p:nvSpPr>
        <p:spPr bwMode="auto">
          <a:xfrm flipV="1">
            <a:off x="7616225" y="1566717"/>
            <a:ext cx="763290" cy="1265088"/>
          </a:xfrm>
          <a:custGeom>
            <a:avLst/>
            <a:gdLst>
              <a:gd name="T0" fmla="*/ 528 w 874"/>
              <a:gd name="T1" fmla="*/ 326 h 1449"/>
              <a:gd name="T2" fmla="*/ 566 w 874"/>
              <a:gd name="T3" fmla="*/ 129 h 1449"/>
              <a:gd name="T4" fmla="*/ 427 w 874"/>
              <a:gd name="T5" fmla="*/ 9 h 1449"/>
              <a:gd name="T6" fmla="*/ 302 w 874"/>
              <a:gd name="T7" fmla="*/ 120 h 1449"/>
              <a:gd name="T8" fmla="*/ 370 w 874"/>
              <a:gd name="T9" fmla="*/ 331 h 1449"/>
              <a:gd name="T10" fmla="*/ 5 w 874"/>
              <a:gd name="T11" fmla="*/ 350 h 1449"/>
              <a:gd name="T12" fmla="*/ 0 w 874"/>
              <a:gd name="T13" fmla="*/ 672 h 1449"/>
              <a:gd name="T14" fmla="*/ 164 w 874"/>
              <a:gd name="T15" fmla="*/ 600 h 1449"/>
              <a:gd name="T16" fmla="*/ 345 w 874"/>
              <a:gd name="T17" fmla="*/ 721 h 1449"/>
              <a:gd name="T18" fmla="*/ 212 w 874"/>
              <a:gd name="T19" fmla="*/ 882 h 1449"/>
              <a:gd name="T20" fmla="*/ 8 w 874"/>
              <a:gd name="T21" fmla="*/ 844 h 1449"/>
              <a:gd name="T22" fmla="*/ 24 w 874"/>
              <a:gd name="T23" fmla="*/ 1123 h 1449"/>
              <a:gd name="T24" fmla="*/ 370 w 874"/>
              <a:gd name="T25" fmla="*/ 1147 h 1449"/>
              <a:gd name="T26" fmla="*/ 293 w 874"/>
              <a:gd name="T27" fmla="*/ 1315 h 1449"/>
              <a:gd name="T28" fmla="*/ 451 w 874"/>
              <a:gd name="T29" fmla="*/ 1449 h 1449"/>
              <a:gd name="T30" fmla="*/ 605 w 874"/>
              <a:gd name="T31" fmla="*/ 1315 h 1449"/>
              <a:gd name="T32" fmla="*/ 584 w 874"/>
              <a:gd name="T33" fmla="*/ 1150 h 1449"/>
              <a:gd name="T34" fmla="*/ 840 w 874"/>
              <a:gd name="T35" fmla="*/ 1113 h 1449"/>
              <a:gd name="T36" fmla="*/ 866 w 874"/>
              <a:gd name="T37" fmla="*/ 793 h 1449"/>
              <a:gd name="T38" fmla="*/ 667 w 874"/>
              <a:gd name="T39" fmla="*/ 845 h 1449"/>
              <a:gd name="T40" fmla="*/ 557 w 874"/>
              <a:gd name="T41" fmla="*/ 744 h 1449"/>
              <a:gd name="T42" fmla="*/ 686 w 874"/>
              <a:gd name="T43" fmla="*/ 619 h 1449"/>
              <a:gd name="T44" fmla="*/ 869 w 874"/>
              <a:gd name="T45" fmla="*/ 662 h 1449"/>
              <a:gd name="T46" fmla="*/ 864 w 874"/>
              <a:gd name="T47" fmla="*/ 336 h 1449"/>
              <a:gd name="T48" fmla="*/ 528 w 874"/>
              <a:gd name="T49" fmla="*/ 326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4"/>
              <a:gd name="T76" fmla="*/ 0 h 1449"/>
              <a:gd name="T77" fmla="*/ 874 w 874"/>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4" h="1449">
                <a:moveTo>
                  <a:pt x="528" y="326"/>
                </a:moveTo>
                <a:cubicBezTo>
                  <a:pt x="552" y="220"/>
                  <a:pt x="566" y="201"/>
                  <a:pt x="566" y="129"/>
                </a:cubicBezTo>
                <a:cubicBezTo>
                  <a:pt x="566" y="57"/>
                  <a:pt x="473" y="0"/>
                  <a:pt x="427" y="9"/>
                </a:cubicBezTo>
                <a:cubicBezTo>
                  <a:pt x="381" y="18"/>
                  <a:pt x="323" y="63"/>
                  <a:pt x="302" y="120"/>
                </a:cubicBezTo>
                <a:cubicBezTo>
                  <a:pt x="281" y="177"/>
                  <a:pt x="355" y="254"/>
                  <a:pt x="370" y="331"/>
                </a:cubicBezTo>
                <a:cubicBezTo>
                  <a:pt x="303" y="336"/>
                  <a:pt x="101" y="355"/>
                  <a:pt x="5" y="350"/>
                </a:cubicBezTo>
                <a:cubicBezTo>
                  <a:pt x="2" y="511"/>
                  <a:pt x="0" y="672"/>
                  <a:pt x="0" y="672"/>
                </a:cubicBezTo>
                <a:cubicBezTo>
                  <a:pt x="26" y="714"/>
                  <a:pt x="107" y="592"/>
                  <a:pt x="164" y="600"/>
                </a:cubicBezTo>
                <a:cubicBezTo>
                  <a:pt x="221" y="608"/>
                  <a:pt x="337" y="674"/>
                  <a:pt x="345" y="721"/>
                </a:cubicBezTo>
                <a:cubicBezTo>
                  <a:pt x="353" y="768"/>
                  <a:pt x="268" y="862"/>
                  <a:pt x="212" y="882"/>
                </a:cubicBezTo>
                <a:cubicBezTo>
                  <a:pt x="156" y="902"/>
                  <a:pt x="82" y="864"/>
                  <a:pt x="8" y="844"/>
                </a:cubicBezTo>
                <a:cubicBezTo>
                  <a:pt x="16" y="983"/>
                  <a:pt x="24" y="1123"/>
                  <a:pt x="24" y="1123"/>
                </a:cubicBezTo>
                <a:lnTo>
                  <a:pt x="370" y="1147"/>
                </a:lnTo>
                <a:cubicBezTo>
                  <a:pt x="370" y="1147"/>
                  <a:pt x="278" y="1238"/>
                  <a:pt x="293" y="1315"/>
                </a:cubicBezTo>
                <a:cubicBezTo>
                  <a:pt x="308" y="1392"/>
                  <a:pt x="399" y="1449"/>
                  <a:pt x="451" y="1449"/>
                </a:cubicBezTo>
                <a:cubicBezTo>
                  <a:pt x="503" y="1449"/>
                  <a:pt x="583" y="1365"/>
                  <a:pt x="605" y="1315"/>
                </a:cubicBezTo>
                <a:cubicBezTo>
                  <a:pt x="627" y="1265"/>
                  <a:pt x="595" y="1205"/>
                  <a:pt x="584" y="1150"/>
                </a:cubicBezTo>
                <a:cubicBezTo>
                  <a:pt x="712" y="1131"/>
                  <a:pt x="840" y="1113"/>
                  <a:pt x="840" y="1113"/>
                </a:cubicBezTo>
                <a:cubicBezTo>
                  <a:pt x="840" y="1113"/>
                  <a:pt x="853" y="953"/>
                  <a:pt x="866" y="793"/>
                </a:cubicBezTo>
                <a:cubicBezTo>
                  <a:pt x="792" y="801"/>
                  <a:pt x="735" y="879"/>
                  <a:pt x="667" y="845"/>
                </a:cubicBezTo>
                <a:cubicBezTo>
                  <a:pt x="599" y="811"/>
                  <a:pt x="567" y="806"/>
                  <a:pt x="557" y="744"/>
                </a:cubicBezTo>
                <a:cubicBezTo>
                  <a:pt x="547" y="682"/>
                  <a:pt x="628" y="633"/>
                  <a:pt x="686" y="619"/>
                </a:cubicBezTo>
                <a:cubicBezTo>
                  <a:pt x="744" y="605"/>
                  <a:pt x="803" y="634"/>
                  <a:pt x="869" y="662"/>
                </a:cubicBezTo>
                <a:cubicBezTo>
                  <a:pt x="871" y="591"/>
                  <a:pt x="874" y="413"/>
                  <a:pt x="864" y="336"/>
                </a:cubicBezTo>
                <a:cubicBezTo>
                  <a:pt x="739" y="326"/>
                  <a:pt x="603" y="325"/>
                  <a:pt x="528" y="326"/>
                </a:cubicBezTo>
                <a:close/>
              </a:path>
            </a:pathLst>
          </a:custGeom>
          <a:solidFill>
            <a:srgbClr val="3399FF"/>
          </a:solidFill>
          <a:ln w="19050" cap="rnd" cmpd="sng">
            <a:solidFill>
              <a:schemeClr val="tx1"/>
            </a:solidFill>
            <a:prstDash val="solid"/>
            <a:round/>
            <a:headEnd/>
            <a:tailEnd/>
          </a:ln>
        </p:spPr>
        <p:txBody>
          <a:bodyPr/>
          <a:lstStyle/>
          <a:p>
            <a:endParaRPr lang="el-GR"/>
          </a:p>
        </p:txBody>
      </p:sp>
      <p:sp>
        <p:nvSpPr>
          <p:cNvPr id="4" name="Freeform 18"/>
          <p:cNvSpPr>
            <a:spLocks/>
          </p:cNvSpPr>
          <p:nvPr/>
        </p:nvSpPr>
        <p:spPr bwMode="auto">
          <a:xfrm flipV="1">
            <a:off x="6149904" y="1549255"/>
            <a:ext cx="763290" cy="1265088"/>
          </a:xfrm>
          <a:custGeom>
            <a:avLst/>
            <a:gdLst>
              <a:gd name="T0" fmla="*/ 528 w 874"/>
              <a:gd name="T1" fmla="*/ 326 h 1449"/>
              <a:gd name="T2" fmla="*/ 566 w 874"/>
              <a:gd name="T3" fmla="*/ 129 h 1449"/>
              <a:gd name="T4" fmla="*/ 427 w 874"/>
              <a:gd name="T5" fmla="*/ 9 h 1449"/>
              <a:gd name="T6" fmla="*/ 302 w 874"/>
              <a:gd name="T7" fmla="*/ 120 h 1449"/>
              <a:gd name="T8" fmla="*/ 370 w 874"/>
              <a:gd name="T9" fmla="*/ 331 h 1449"/>
              <a:gd name="T10" fmla="*/ 5 w 874"/>
              <a:gd name="T11" fmla="*/ 350 h 1449"/>
              <a:gd name="T12" fmla="*/ 0 w 874"/>
              <a:gd name="T13" fmla="*/ 672 h 1449"/>
              <a:gd name="T14" fmla="*/ 164 w 874"/>
              <a:gd name="T15" fmla="*/ 600 h 1449"/>
              <a:gd name="T16" fmla="*/ 345 w 874"/>
              <a:gd name="T17" fmla="*/ 721 h 1449"/>
              <a:gd name="T18" fmla="*/ 212 w 874"/>
              <a:gd name="T19" fmla="*/ 882 h 1449"/>
              <a:gd name="T20" fmla="*/ 8 w 874"/>
              <a:gd name="T21" fmla="*/ 844 h 1449"/>
              <a:gd name="T22" fmla="*/ 24 w 874"/>
              <a:gd name="T23" fmla="*/ 1123 h 1449"/>
              <a:gd name="T24" fmla="*/ 370 w 874"/>
              <a:gd name="T25" fmla="*/ 1147 h 1449"/>
              <a:gd name="T26" fmla="*/ 293 w 874"/>
              <a:gd name="T27" fmla="*/ 1315 h 1449"/>
              <a:gd name="T28" fmla="*/ 451 w 874"/>
              <a:gd name="T29" fmla="*/ 1449 h 1449"/>
              <a:gd name="T30" fmla="*/ 605 w 874"/>
              <a:gd name="T31" fmla="*/ 1315 h 1449"/>
              <a:gd name="T32" fmla="*/ 584 w 874"/>
              <a:gd name="T33" fmla="*/ 1150 h 1449"/>
              <a:gd name="T34" fmla="*/ 840 w 874"/>
              <a:gd name="T35" fmla="*/ 1113 h 1449"/>
              <a:gd name="T36" fmla="*/ 866 w 874"/>
              <a:gd name="T37" fmla="*/ 793 h 1449"/>
              <a:gd name="T38" fmla="*/ 667 w 874"/>
              <a:gd name="T39" fmla="*/ 845 h 1449"/>
              <a:gd name="T40" fmla="*/ 557 w 874"/>
              <a:gd name="T41" fmla="*/ 744 h 1449"/>
              <a:gd name="T42" fmla="*/ 686 w 874"/>
              <a:gd name="T43" fmla="*/ 619 h 1449"/>
              <a:gd name="T44" fmla="*/ 869 w 874"/>
              <a:gd name="T45" fmla="*/ 662 h 1449"/>
              <a:gd name="T46" fmla="*/ 864 w 874"/>
              <a:gd name="T47" fmla="*/ 336 h 1449"/>
              <a:gd name="T48" fmla="*/ 528 w 874"/>
              <a:gd name="T49" fmla="*/ 326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4"/>
              <a:gd name="T76" fmla="*/ 0 h 1449"/>
              <a:gd name="T77" fmla="*/ 874 w 874"/>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4" h="1449">
                <a:moveTo>
                  <a:pt x="528" y="326"/>
                </a:moveTo>
                <a:cubicBezTo>
                  <a:pt x="552" y="220"/>
                  <a:pt x="566" y="201"/>
                  <a:pt x="566" y="129"/>
                </a:cubicBezTo>
                <a:cubicBezTo>
                  <a:pt x="566" y="57"/>
                  <a:pt x="473" y="0"/>
                  <a:pt x="427" y="9"/>
                </a:cubicBezTo>
                <a:cubicBezTo>
                  <a:pt x="381" y="18"/>
                  <a:pt x="323" y="63"/>
                  <a:pt x="302" y="120"/>
                </a:cubicBezTo>
                <a:cubicBezTo>
                  <a:pt x="281" y="177"/>
                  <a:pt x="355" y="254"/>
                  <a:pt x="370" y="331"/>
                </a:cubicBezTo>
                <a:cubicBezTo>
                  <a:pt x="303" y="336"/>
                  <a:pt x="101" y="355"/>
                  <a:pt x="5" y="350"/>
                </a:cubicBezTo>
                <a:cubicBezTo>
                  <a:pt x="2" y="511"/>
                  <a:pt x="0" y="672"/>
                  <a:pt x="0" y="672"/>
                </a:cubicBezTo>
                <a:cubicBezTo>
                  <a:pt x="26" y="714"/>
                  <a:pt x="107" y="592"/>
                  <a:pt x="164" y="600"/>
                </a:cubicBezTo>
                <a:cubicBezTo>
                  <a:pt x="221" y="608"/>
                  <a:pt x="337" y="674"/>
                  <a:pt x="345" y="721"/>
                </a:cubicBezTo>
                <a:cubicBezTo>
                  <a:pt x="353" y="768"/>
                  <a:pt x="268" y="862"/>
                  <a:pt x="212" y="882"/>
                </a:cubicBezTo>
                <a:cubicBezTo>
                  <a:pt x="156" y="902"/>
                  <a:pt x="82" y="864"/>
                  <a:pt x="8" y="844"/>
                </a:cubicBezTo>
                <a:cubicBezTo>
                  <a:pt x="16" y="983"/>
                  <a:pt x="24" y="1123"/>
                  <a:pt x="24" y="1123"/>
                </a:cubicBezTo>
                <a:lnTo>
                  <a:pt x="370" y="1147"/>
                </a:lnTo>
                <a:cubicBezTo>
                  <a:pt x="370" y="1147"/>
                  <a:pt x="278" y="1238"/>
                  <a:pt x="293" y="1315"/>
                </a:cubicBezTo>
                <a:cubicBezTo>
                  <a:pt x="308" y="1392"/>
                  <a:pt x="399" y="1449"/>
                  <a:pt x="451" y="1449"/>
                </a:cubicBezTo>
                <a:cubicBezTo>
                  <a:pt x="503" y="1449"/>
                  <a:pt x="583" y="1365"/>
                  <a:pt x="605" y="1315"/>
                </a:cubicBezTo>
                <a:cubicBezTo>
                  <a:pt x="627" y="1265"/>
                  <a:pt x="595" y="1205"/>
                  <a:pt x="584" y="1150"/>
                </a:cubicBezTo>
                <a:cubicBezTo>
                  <a:pt x="712" y="1131"/>
                  <a:pt x="840" y="1113"/>
                  <a:pt x="840" y="1113"/>
                </a:cubicBezTo>
                <a:cubicBezTo>
                  <a:pt x="840" y="1113"/>
                  <a:pt x="853" y="953"/>
                  <a:pt x="866" y="793"/>
                </a:cubicBezTo>
                <a:cubicBezTo>
                  <a:pt x="792" y="801"/>
                  <a:pt x="735" y="879"/>
                  <a:pt x="667" y="845"/>
                </a:cubicBezTo>
                <a:cubicBezTo>
                  <a:pt x="599" y="811"/>
                  <a:pt x="567" y="806"/>
                  <a:pt x="557" y="744"/>
                </a:cubicBezTo>
                <a:cubicBezTo>
                  <a:pt x="547" y="682"/>
                  <a:pt x="628" y="633"/>
                  <a:pt x="686" y="619"/>
                </a:cubicBezTo>
                <a:cubicBezTo>
                  <a:pt x="744" y="605"/>
                  <a:pt x="803" y="634"/>
                  <a:pt x="869" y="662"/>
                </a:cubicBezTo>
                <a:cubicBezTo>
                  <a:pt x="871" y="591"/>
                  <a:pt x="874" y="413"/>
                  <a:pt x="864" y="336"/>
                </a:cubicBezTo>
                <a:cubicBezTo>
                  <a:pt x="739" y="326"/>
                  <a:pt x="603" y="325"/>
                  <a:pt x="528" y="326"/>
                </a:cubicBezTo>
                <a:close/>
              </a:path>
            </a:pathLst>
          </a:custGeom>
          <a:solidFill>
            <a:srgbClr val="66FF33"/>
          </a:solidFill>
          <a:ln w="19050" cap="rnd" cmpd="sng">
            <a:solidFill>
              <a:schemeClr val="tx1"/>
            </a:solidFill>
            <a:prstDash val="solid"/>
            <a:round/>
            <a:headEnd/>
            <a:tailEnd/>
          </a:ln>
        </p:spPr>
        <p:txBody>
          <a:bodyPr/>
          <a:lstStyle/>
          <a:p>
            <a:endParaRPr lang="el-GR"/>
          </a:p>
        </p:txBody>
      </p:sp>
      <p:sp>
        <p:nvSpPr>
          <p:cNvPr id="5" name="Freeform 19"/>
          <p:cNvSpPr>
            <a:spLocks/>
          </p:cNvSpPr>
          <p:nvPr/>
        </p:nvSpPr>
        <p:spPr bwMode="auto">
          <a:xfrm flipV="1">
            <a:off x="6885248" y="2235493"/>
            <a:ext cx="763290" cy="1265088"/>
          </a:xfrm>
          <a:custGeom>
            <a:avLst/>
            <a:gdLst>
              <a:gd name="T0" fmla="*/ 528 w 874"/>
              <a:gd name="T1" fmla="*/ 326 h 1449"/>
              <a:gd name="T2" fmla="*/ 566 w 874"/>
              <a:gd name="T3" fmla="*/ 129 h 1449"/>
              <a:gd name="T4" fmla="*/ 427 w 874"/>
              <a:gd name="T5" fmla="*/ 9 h 1449"/>
              <a:gd name="T6" fmla="*/ 302 w 874"/>
              <a:gd name="T7" fmla="*/ 120 h 1449"/>
              <a:gd name="T8" fmla="*/ 370 w 874"/>
              <a:gd name="T9" fmla="*/ 331 h 1449"/>
              <a:gd name="T10" fmla="*/ 5 w 874"/>
              <a:gd name="T11" fmla="*/ 350 h 1449"/>
              <a:gd name="T12" fmla="*/ 0 w 874"/>
              <a:gd name="T13" fmla="*/ 672 h 1449"/>
              <a:gd name="T14" fmla="*/ 164 w 874"/>
              <a:gd name="T15" fmla="*/ 600 h 1449"/>
              <a:gd name="T16" fmla="*/ 345 w 874"/>
              <a:gd name="T17" fmla="*/ 721 h 1449"/>
              <a:gd name="T18" fmla="*/ 212 w 874"/>
              <a:gd name="T19" fmla="*/ 882 h 1449"/>
              <a:gd name="T20" fmla="*/ 8 w 874"/>
              <a:gd name="T21" fmla="*/ 844 h 1449"/>
              <a:gd name="T22" fmla="*/ 24 w 874"/>
              <a:gd name="T23" fmla="*/ 1123 h 1449"/>
              <a:gd name="T24" fmla="*/ 370 w 874"/>
              <a:gd name="T25" fmla="*/ 1147 h 1449"/>
              <a:gd name="T26" fmla="*/ 293 w 874"/>
              <a:gd name="T27" fmla="*/ 1315 h 1449"/>
              <a:gd name="T28" fmla="*/ 451 w 874"/>
              <a:gd name="T29" fmla="*/ 1449 h 1449"/>
              <a:gd name="T30" fmla="*/ 605 w 874"/>
              <a:gd name="T31" fmla="*/ 1315 h 1449"/>
              <a:gd name="T32" fmla="*/ 584 w 874"/>
              <a:gd name="T33" fmla="*/ 1150 h 1449"/>
              <a:gd name="T34" fmla="*/ 840 w 874"/>
              <a:gd name="T35" fmla="*/ 1113 h 1449"/>
              <a:gd name="T36" fmla="*/ 866 w 874"/>
              <a:gd name="T37" fmla="*/ 793 h 1449"/>
              <a:gd name="T38" fmla="*/ 667 w 874"/>
              <a:gd name="T39" fmla="*/ 845 h 1449"/>
              <a:gd name="T40" fmla="*/ 557 w 874"/>
              <a:gd name="T41" fmla="*/ 744 h 1449"/>
              <a:gd name="T42" fmla="*/ 686 w 874"/>
              <a:gd name="T43" fmla="*/ 619 h 1449"/>
              <a:gd name="T44" fmla="*/ 869 w 874"/>
              <a:gd name="T45" fmla="*/ 662 h 1449"/>
              <a:gd name="T46" fmla="*/ 864 w 874"/>
              <a:gd name="T47" fmla="*/ 336 h 1449"/>
              <a:gd name="T48" fmla="*/ 528 w 874"/>
              <a:gd name="T49" fmla="*/ 326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4"/>
              <a:gd name="T76" fmla="*/ 0 h 1449"/>
              <a:gd name="T77" fmla="*/ 874 w 874"/>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4" h="1449">
                <a:moveTo>
                  <a:pt x="528" y="326"/>
                </a:moveTo>
                <a:cubicBezTo>
                  <a:pt x="552" y="220"/>
                  <a:pt x="566" y="201"/>
                  <a:pt x="566" y="129"/>
                </a:cubicBezTo>
                <a:cubicBezTo>
                  <a:pt x="566" y="57"/>
                  <a:pt x="473" y="0"/>
                  <a:pt x="427" y="9"/>
                </a:cubicBezTo>
                <a:cubicBezTo>
                  <a:pt x="381" y="18"/>
                  <a:pt x="323" y="63"/>
                  <a:pt x="302" y="120"/>
                </a:cubicBezTo>
                <a:cubicBezTo>
                  <a:pt x="281" y="177"/>
                  <a:pt x="355" y="254"/>
                  <a:pt x="370" y="331"/>
                </a:cubicBezTo>
                <a:cubicBezTo>
                  <a:pt x="303" y="336"/>
                  <a:pt x="101" y="355"/>
                  <a:pt x="5" y="350"/>
                </a:cubicBezTo>
                <a:cubicBezTo>
                  <a:pt x="2" y="511"/>
                  <a:pt x="0" y="672"/>
                  <a:pt x="0" y="672"/>
                </a:cubicBezTo>
                <a:cubicBezTo>
                  <a:pt x="26" y="714"/>
                  <a:pt x="107" y="592"/>
                  <a:pt x="164" y="600"/>
                </a:cubicBezTo>
                <a:cubicBezTo>
                  <a:pt x="221" y="608"/>
                  <a:pt x="337" y="674"/>
                  <a:pt x="345" y="721"/>
                </a:cubicBezTo>
                <a:cubicBezTo>
                  <a:pt x="353" y="768"/>
                  <a:pt x="268" y="862"/>
                  <a:pt x="212" y="882"/>
                </a:cubicBezTo>
                <a:cubicBezTo>
                  <a:pt x="156" y="902"/>
                  <a:pt x="82" y="864"/>
                  <a:pt x="8" y="844"/>
                </a:cubicBezTo>
                <a:cubicBezTo>
                  <a:pt x="16" y="983"/>
                  <a:pt x="24" y="1123"/>
                  <a:pt x="24" y="1123"/>
                </a:cubicBezTo>
                <a:lnTo>
                  <a:pt x="370" y="1147"/>
                </a:lnTo>
                <a:cubicBezTo>
                  <a:pt x="370" y="1147"/>
                  <a:pt x="278" y="1238"/>
                  <a:pt x="293" y="1315"/>
                </a:cubicBezTo>
                <a:cubicBezTo>
                  <a:pt x="308" y="1392"/>
                  <a:pt x="399" y="1449"/>
                  <a:pt x="451" y="1449"/>
                </a:cubicBezTo>
                <a:cubicBezTo>
                  <a:pt x="503" y="1449"/>
                  <a:pt x="583" y="1365"/>
                  <a:pt x="605" y="1315"/>
                </a:cubicBezTo>
                <a:cubicBezTo>
                  <a:pt x="627" y="1265"/>
                  <a:pt x="595" y="1205"/>
                  <a:pt x="584" y="1150"/>
                </a:cubicBezTo>
                <a:cubicBezTo>
                  <a:pt x="712" y="1131"/>
                  <a:pt x="840" y="1113"/>
                  <a:pt x="840" y="1113"/>
                </a:cubicBezTo>
                <a:cubicBezTo>
                  <a:pt x="840" y="1113"/>
                  <a:pt x="853" y="953"/>
                  <a:pt x="866" y="793"/>
                </a:cubicBezTo>
                <a:cubicBezTo>
                  <a:pt x="792" y="801"/>
                  <a:pt x="735" y="879"/>
                  <a:pt x="667" y="845"/>
                </a:cubicBezTo>
                <a:cubicBezTo>
                  <a:pt x="599" y="811"/>
                  <a:pt x="567" y="806"/>
                  <a:pt x="557" y="744"/>
                </a:cubicBezTo>
                <a:cubicBezTo>
                  <a:pt x="547" y="682"/>
                  <a:pt x="628" y="633"/>
                  <a:pt x="686" y="619"/>
                </a:cubicBezTo>
                <a:cubicBezTo>
                  <a:pt x="744" y="605"/>
                  <a:pt x="803" y="634"/>
                  <a:pt x="869" y="662"/>
                </a:cubicBezTo>
                <a:cubicBezTo>
                  <a:pt x="871" y="591"/>
                  <a:pt x="874" y="413"/>
                  <a:pt x="864" y="336"/>
                </a:cubicBezTo>
                <a:cubicBezTo>
                  <a:pt x="739" y="326"/>
                  <a:pt x="603" y="325"/>
                  <a:pt x="528" y="326"/>
                </a:cubicBezTo>
                <a:close/>
              </a:path>
            </a:pathLst>
          </a:custGeom>
          <a:solidFill>
            <a:srgbClr val="FF7C80"/>
          </a:solidFill>
          <a:ln w="19050" cap="rnd" cmpd="sng">
            <a:solidFill>
              <a:schemeClr val="tx1"/>
            </a:solidFill>
            <a:prstDash val="solid"/>
            <a:round/>
            <a:headEnd/>
            <a:tailEnd/>
          </a:ln>
        </p:spPr>
        <p:txBody>
          <a:bodyPr/>
          <a:lstStyle/>
          <a:p>
            <a:endParaRPr lang="el-GR"/>
          </a:p>
        </p:txBody>
      </p:sp>
      <p:sp>
        <p:nvSpPr>
          <p:cNvPr id="6" name="Freeform 20"/>
          <p:cNvSpPr>
            <a:spLocks/>
          </p:cNvSpPr>
          <p:nvPr/>
        </p:nvSpPr>
        <p:spPr bwMode="auto">
          <a:xfrm flipV="1">
            <a:off x="6636349" y="1839989"/>
            <a:ext cx="1293402" cy="687111"/>
          </a:xfrm>
          <a:custGeom>
            <a:avLst/>
            <a:gdLst>
              <a:gd name="T0" fmla="*/ 309 w 1481"/>
              <a:gd name="T1" fmla="*/ 4 h 787"/>
              <a:gd name="T2" fmla="*/ 655 w 1481"/>
              <a:gd name="T3" fmla="*/ 28 h 787"/>
              <a:gd name="T4" fmla="*/ 583 w 1481"/>
              <a:gd name="T5" fmla="*/ 208 h 787"/>
              <a:gd name="T6" fmla="*/ 743 w 1481"/>
              <a:gd name="T7" fmla="*/ 332 h 787"/>
              <a:gd name="T8" fmla="*/ 884 w 1481"/>
              <a:gd name="T9" fmla="*/ 204 h 787"/>
              <a:gd name="T10" fmla="*/ 871 w 1481"/>
              <a:gd name="T11" fmla="*/ 28 h 787"/>
              <a:gd name="T12" fmla="*/ 1125 w 1481"/>
              <a:gd name="T13" fmla="*/ 0 h 787"/>
              <a:gd name="T14" fmla="*/ 1120 w 1481"/>
              <a:gd name="T15" fmla="*/ 331 h 787"/>
              <a:gd name="T16" fmla="*/ 1274 w 1481"/>
              <a:gd name="T17" fmla="*/ 249 h 787"/>
              <a:gd name="T18" fmla="*/ 1471 w 1481"/>
              <a:gd name="T19" fmla="*/ 374 h 787"/>
              <a:gd name="T20" fmla="*/ 1322 w 1481"/>
              <a:gd name="T21" fmla="*/ 531 h 787"/>
              <a:gd name="T22" fmla="*/ 1130 w 1481"/>
              <a:gd name="T23" fmla="*/ 489 h 787"/>
              <a:gd name="T24" fmla="*/ 1149 w 1481"/>
              <a:gd name="T25" fmla="*/ 771 h 787"/>
              <a:gd name="T26" fmla="*/ 804 w 1481"/>
              <a:gd name="T27" fmla="*/ 758 h 787"/>
              <a:gd name="T28" fmla="*/ 842 w 1481"/>
              <a:gd name="T29" fmla="*/ 563 h 787"/>
              <a:gd name="T30" fmla="*/ 727 w 1481"/>
              <a:gd name="T31" fmla="*/ 441 h 787"/>
              <a:gd name="T32" fmla="*/ 583 w 1481"/>
              <a:gd name="T33" fmla="*/ 576 h 787"/>
              <a:gd name="T34" fmla="*/ 650 w 1481"/>
              <a:gd name="T35" fmla="*/ 763 h 787"/>
              <a:gd name="T36" fmla="*/ 288 w 1481"/>
              <a:gd name="T37" fmla="*/ 787 h 787"/>
              <a:gd name="T38" fmla="*/ 304 w 1481"/>
              <a:gd name="T39" fmla="*/ 467 h 787"/>
              <a:gd name="T40" fmla="*/ 144 w 1481"/>
              <a:gd name="T41" fmla="*/ 524 h 787"/>
              <a:gd name="T42" fmla="*/ 0 w 1481"/>
              <a:gd name="T43" fmla="*/ 403 h 787"/>
              <a:gd name="T44" fmla="*/ 157 w 1481"/>
              <a:gd name="T45" fmla="*/ 284 h 787"/>
              <a:gd name="T46" fmla="*/ 311 w 1481"/>
              <a:gd name="T47" fmla="*/ 332 h 787"/>
              <a:gd name="T48" fmla="*/ 309 w 1481"/>
              <a:gd name="T49" fmla="*/ 4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1"/>
              <a:gd name="T76" fmla="*/ 0 h 787"/>
              <a:gd name="T77" fmla="*/ 1481 w 1481"/>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1" h="787">
                <a:moveTo>
                  <a:pt x="309" y="4"/>
                </a:moveTo>
                <a:cubicBezTo>
                  <a:pt x="309" y="4"/>
                  <a:pt x="522" y="22"/>
                  <a:pt x="655" y="28"/>
                </a:cubicBezTo>
                <a:cubicBezTo>
                  <a:pt x="599" y="73"/>
                  <a:pt x="571" y="155"/>
                  <a:pt x="583" y="208"/>
                </a:cubicBezTo>
                <a:cubicBezTo>
                  <a:pt x="595" y="261"/>
                  <a:pt x="690" y="339"/>
                  <a:pt x="743" y="332"/>
                </a:cubicBezTo>
                <a:cubicBezTo>
                  <a:pt x="796" y="325"/>
                  <a:pt x="863" y="254"/>
                  <a:pt x="884" y="204"/>
                </a:cubicBezTo>
                <a:cubicBezTo>
                  <a:pt x="905" y="154"/>
                  <a:pt x="887" y="115"/>
                  <a:pt x="871" y="28"/>
                </a:cubicBezTo>
                <a:cubicBezTo>
                  <a:pt x="998" y="14"/>
                  <a:pt x="1125" y="0"/>
                  <a:pt x="1125" y="0"/>
                </a:cubicBezTo>
                <a:cubicBezTo>
                  <a:pt x="1125" y="0"/>
                  <a:pt x="1122" y="165"/>
                  <a:pt x="1120" y="331"/>
                </a:cubicBezTo>
                <a:cubicBezTo>
                  <a:pt x="1145" y="373"/>
                  <a:pt x="1216" y="242"/>
                  <a:pt x="1274" y="249"/>
                </a:cubicBezTo>
                <a:cubicBezTo>
                  <a:pt x="1332" y="256"/>
                  <a:pt x="1461" y="327"/>
                  <a:pt x="1471" y="374"/>
                </a:cubicBezTo>
                <a:cubicBezTo>
                  <a:pt x="1481" y="421"/>
                  <a:pt x="1389" y="518"/>
                  <a:pt x="1322" y="531"/>
                </a:cubicBezTo>
                <a:cubicBezTo>
                  <a:pt x="1255" y="544"/>
                  <a:pt x="1236" y="534"/>
                  <a:pt x="1130" y="489"/>
                </a:cubicBezTo>
                <a:cubicBezTo>
                  <a:pt x="1139" y="638"/>
                  <a:pt x="1146" y="688"/>
                  <a:pt x="1149" y="771"/>
                </a:cubicBezTo>
                <a:cubicBezTo>
                  <a:pt x="976" y="764"/>
                  <a:pt x="804" y="758"/>
                  <a:pt x="804" y="758"/>
                </a:cubicBezTo>
                <a:cubicBezTo>
                  <a:pt x="832" y="662"/>
                  <a:pt x="845" y="613"/>
                  <a:pt x="842" y="563"/>
                </a:cubicBezTo>
                <a:cubicBezTo>
                  <a:pt x="839" y="513"/>
                  <a:pt x="784" y="444"/>
                  <a:pt x="727" y="441"/>
                </a:cubicBezTo>
                <a:cubicBezTo>
                  <a:pt x="670" y="438"/>
                  <a:pt x="580" y="519"/>
                  <a:pt x="583" y="576"/>
                </a:cubicBezTo>
                <a:cubicBezTo>
                  <a:pt x="586" y="633"/>
                  <a:pt x="611" y="674"/>
                  <a:pt x="650" y="763"/>
                </a:cubicBezTo>
                <a:cubicBezTo>
                  <a:pt x="506" y="784"/>
                  <a:pt x="420" y="784"/>
                  <a:pt x="288" y="787"/>
                </a:cubicBezTo>
                <a:cubicBezTo>
                  <a:pt x="293" y="624"/>
                  <a:pt x="311" y="522"/>
                  <a:pt x="304" y="467"/>
                </a:cubicBezTo>
                <a:cubicBezTo>
                  <a:pt x="247" y="476"/>
                  <a:pt x="215" y="528"/>
                  <a:pt x="144" y="524"/>
                </a:cubicBezTo>
                <a:cubicBezTo>
                  <a:pt x="73" y="520"/>
                  <a:pt x="0" y="464"/>
                  <a:pt x="0" y="403"/>
                </a:cubicBezTo>
                <a:cubicBezTo>
                  <a:pt x="0" y="342"/>
                  <a:pt x="113" y="281"/>
                  <a:pt x="157" y="284"/>
                </a:cubicBezTo>
                <a:cubicBezTo>
                  <a:pt x="201" y="287"/>
                  <a:pt x="233" y="305"/>
                  <a:pt x="311" y="332"/>
                </a:cubicBezTo>
                <a:cubicBezTo>
                  <a:pt x="310" y="168"/>
                  <a:pt x="309" y="4"/>
                  <a:pt x="309" y="4"/>
                </a:cubicBezTo>
                <a:close/>
              </a:path>
            </a:pathLst>
          </a:custGeom>
          <a:solidFill>
            <a:schemeClr val="accent1"/>
          </a:solidFill>
          <a:ln w="19050" cmpd="sng">
            <a:solidFill>
              <a:schemeClr val="tx1"/>
            </a:solidFill>
            <a:round/>
            <a:headEnd/>
            <a:tailEnd/>
          </a:ln>
        </p:spPr>
        <p:txBody>
          <a:bodyPr/>
          <a:lstStyle/>
          <a:p>
            <a:endParaRPr lang="el-GR"/>
          </a:p>
        </p:txBody>
      </p:sp>
      <p:sp>
        <p:nvSpPr>
          <p:cNvPr id="7" name="Freeform 21"/>
          <p:cNvSpPr>
            <a:spLocks/>
          </p:cNvSpPr>
          <p:nvPr/>
        </p:nvSpPr>
        <p:spPr bwMode="auto">
          <a:xfrm flipV="1">
            <a:off x="7366452" y="2529720"/>
            <a:ext cx="1293402" cy="687111"/>
          </a:xfrm>
          <a:custGeom>
            <a:avLst/>
            <a:gdLst>
              <a:gd name="T0" fmla="*/ 309 w 1481"/>
              <a:gd name="T1" fmla="*/ 4 h 787"/>
              <a:gd name="T2" fmla="*/ 655 w 1481"/>
              <a:gd name="T3" fmla="*/ 28 h 787"/>
              <a:gd name="T4" fmla="*/ 583 w 1481"/>
              <a:gd name="T5" fmla="*/ 208 h 787"/>
              <a:gd name="T6" fmla="*/ 743 w 1481"/>
              <a:gd name="T7" fmla="*/ 332 h 787"/>
              <a:gd name="T8" fmla="*/ 884 w 1481"/>
              <a:gd name="T9" fmla="*/ 204 h 787"/>
              <a:gd name="T10" fmla="*/ 871 w 1481"/>
              <a:gd name="T11" fmla="*/ 28 h 787"/>
              <a:gd name="T12" fmla="*/ 1125 w 1481"/>
              <a:gd name="T13" fmla="*/ 0 h 787"/>
              <a:gd name="T14" fmla="*/ 1120 w 1481"/>
              <a:gd name="T15" fmla="*/ 331 h 787"/>
              <a:gd name="T16" fmla="*/ 1274 w 1481"/>
              <a:gd name="T17" fmla="*/ 249 h 787"/>
              <a:gd name="T18" fmla="*/ 1471 w 1481"/>
              <a:gd name="T19" fmla="*/ 374 h 787"/>
              <a:gd name="T20" fmla="*/ 1322 w 1481"/>
              <a:gd name="T21" fmla="*/ 531 h 787"/>
              <a:gd name="T22" fmla="*/ 1130 w 1481"/>
              <a:gd name="T23" fmla="*/ 489 h 787"/>
              <a:gd name="T24" fmla="*/ 1149 w 1481"/>
              <a:gd name="T25" fmla="*/ 771 h 787"/>
              <a:gd name="T26" fmla="*/ 804 w 1481"/>
              <a:gd name="T27" fmla="*/ 758 h 787"/>
              <a:gd name="T28" fmla="*/ 842 w 1481"/>
              <a:gd name="T29" fmla="*/ 563 h 787"/>
              <a:gd name="T30" fmla="*/ 727 w 1481"/>
              <a:gd name="T31" fmla="*/ 441 h 787"/>
              <a:gd name="T32" fmla="*/ 583 w 1481"/>
              <a:gd name="T33" fmla="*/ 576 h 787"/>
              <a:gd name="T34" fmla="*/ 650 w 1481"/>
              <a:gd name="T35" fmla="*/ 763 h 787"/>
              <a:gd name="T36" fmla="*/ 288 w 1481"/>
              <a:gd name="T37" fmla="*/ 787 h 787"/>
              <a:gd name="T38" fmla="*/ 304 w 1481"/>
              <a:gd name="T39" fmla="*/ 467 h 787"/>
              <a:gd name="T40" fmla="*/ 144 w 1481"/>
              <a:gd name="T41" fmla="*/ 524 h 787"/>
              <a:gd name="T42" fmla="*/ 0 w 1481"/>
              <a:gd name="T43" fmla="*/ 403 h 787"/>
              <a:gd name="T44" fmla="*/ 157 w 1481"/>
              <a:gd name="T45" fmla="*/ 284 h 787"/>
              <a:gd name="T46" fmla="*/ 311 w 1481"/>
              <a:gd name="T47" fmla="*/ 332 h 787"/>
              <a:gd name="T48" fmla="*/ 309 w 1481"/>
              <a:gd name="T49" fmla="*/ 4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1"/>
              <a:gd name="T76" fmla="*/ 0 h 787"/>
              <a:gd name="T77" fmla="*/ 1481 w 1481"/>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1" h="787">
                <a:moveTo>
                  <a:pt x="309" y="4"/>
                </a:moveTo>
                <a:cubicBezTo>
                  <a:pt x="309" y="4"/>
                  <a:pt x="522" y="22"/>
                  <a:pt x="655" y="28"/>
                </a:cubicBezTo>
                <a:cubicBezTo>
                  <a:pt x="599" y="73"/>
                  <a:pt x="571" y="155"/>
                  <a:pt x="583" y="208"/>
                </a:cubicBezTo>
                <a:cubicBezTo>
                  <a:pt x="595" y="261"/>
                  <a:pt x="690" y="339"/>
                  <a:pt x="743" y="332"/>
                </a:cubicBezTo>
                <a:cubicBezTo>
                  <a:pt x="796" y="325"/>
                  <a:pt x="863" y="254"/>
                  <a:pt x="884" y="204"/>
                </a:cubicBezTo>
                <a:cubicBezTo>
                  <a:pt x="905" y="154"/>
                  <a:pt x="887" y="115"/>
                  <a:pt x="871" y="28"/>
                </a:cubicBezTo>
                <a:cubicBezTo>
                  <a:pt x="998" y="14"/>
                  <a:pt x="1125" y="0"/>
                  <a:pt x="1125" y="0"/>
                </a:cubicBezTo>
                <a:cubicBezTo>
                  <a:pt x="1125" y="0"/>
                  <a:pt x="1122" y="165"/>
                  <a:pt x="1120" y="331"/>
                </a:cubicBezTo>
                <a:cubicBezTo>
                  <a:pt x="1145" y="373"/>
                  <a:pt x="1216" y="242"/>
                  <a:pt x="1274" y="249"/>
                </a:cubicBezTo>
                <a:cubicBezTo>
                  <a:pt x="1332" y="256"/>
                  <a:pt x="1461" y="327"/>
                  <a:pt x="1471" y="374"/>
                </a:cubicBezTo>
                <a:cubicBezTo>
                  <a:pt x="1481" y="421"/>
                  <a:pt x="1389" y="518"/>
                  <a:pt x="1322" y="531"/>
                </a:cubicBezTo>
                <a:cubicBezTo>
                  <a:pt x="1255" y="544"/>
                  <a:pt x="1236" y="534"/>
                  <a:pt x="1130" y="489"/>
                </a:cubicBezTo>
                <a:cubicBezTo>
                  <a:pt x="1139" y="638"/>
                  <a:pt x="1146" y="688"/>
                  <a:pt x="1149" y="771"/>
                </a:cubicBezTo>
                <a:cubicBezTo>
                  <a:pt x="976" y="764"/>
                  <a:pt x="804" y="758"/>
                  <a:pt x="804" y="758"/>
                </a:cubicBezTo>
                <a:cubicBezTo>
                  <a:pt x="832" y="662"/>
                  <a:pt x="845" y="613"/>
                  <a:pt x="842" y="563"/>
                </a:cubicBezTo>
                <a:cubicBezTo>
                  <a:pt x="839" y="513"/>
                  <a:pt x="784" y="444"/>
                  <a:pt x="727" y="441"/>
                </a:cubicBezTo>
                <a:cubicBezTo>
                  <a:pt x="670" y="438"/>
                  <a:pt x="580" y="519"/>
                  <a:pt x="583" y="576"/>
                </a:cubicBezTo>
                <a:cubicBezTo>
                  <a:pt x="586" y="633"/>
                  <a:pt x="611" y="674"/>
                  <a:pt x="650" y="763"/>
                </a:cubicBezTo>
                <a:cubicBezTo>
                  <a:pt x="506" y="784"/>
                  <a:pt x="420" y="784"/>
                  <a:pt x="288" y="787"/>
                </a:cubicBezTo>
                <a:cubicBezTo>
                  <a:pt x="293" y="624"/>
                  <a:pt x="311" y="522"/>
                  <a:pt x="304" y="467"/>
                </a:cubicBezTo>
                <a:cubicBezTo>
                  <a:pt x="247" y="476"/>
                  <a:pt x="215" y="528"/>
                  <a:pt x="144" y="524"/>
                </a:cubicBezTo>
                <a:cubicBezTo>
                  <a:pt x="73" y="520"/>
                  <a:pt x="0" y="464"/>
                  <a:pt x="0" y="403"/>
                </a:cubicBezTo>
                <a:cubicBezTo>
                  <a:pt x="0" y="342"/>
                  <a:pt x="113" y="281"/>
                  <a:pt x="157" y="284"/>
                </a:cubicBezTo>
                <a:cubicBezTo>
                  <a:pt x="201" y="287"/>
                  <a:pt x="233" y="305"/>
                  <a:pt x="311" y="332"/>
                </a:cubicBezTo>
                <a:cubicBezTo>
                  <a:pt x="310" y="168"/>
                  <a:pt x="309" y="4"/>
                  <a:pt x="309" y="4"/>
                </a:cubicBezTo>
                <a:close/>
              </a:path>
            </a:pathLst>
          </a:custGeom>
          <a:solidFill>
            <a:srgbClr val="CCCC00"/>
          </a:solidFill>
          <a:ln w="19050" cmpd="sng">
            <a:solidFill>
              <a:schemeClr val="tx1"/>
            </a:solidFill>
            <a:round/>
            <a:headEnd/>
            <a:tailEnd/>
          </a:ln>
        </p:spPr>
        <p:txBody>
          <a:bodyPr/>
          <a:lstStyle/>
          <a:p>
            <a:endParaRPr lang="el-GR"/>
          </a:p>
        </p:txBody>
      </p:sp>
      <p:sp>
        <p:nvSpPr>
          <p:cNvPr id="8" name="Freeform 22"/>
          <p:cNvSpPr>
            <a:spLocks/>
          </p:cNvSpPr>
          <p:nvPr/>
        </p:nvSpPr>
        <p:spPr bwMode="auto">
          <a:xfrm flipV="1">
            <a:off x="5904498" y="2509639"/>
            <a:ext cx="1293402" cy="687111"/>
          </a:xfrm>
          <a:custGeom>
            <a:avLst/>
            <a:gdLst>
              <a:gd name="T0" fmla="*/ 309 w 1481"/>
              <a:gd name="T1" fmla="*/ 4 h 787"/>
              <a:gd name="T2" fmla="*/ 655 w 1481"/>
              <a:gd name="T3" fmla="*/ 28 h 787"/>
              <a:gd name="T4" fmla="*/ 583 w 1481"/>
              <a:gd name="T5" fmla="*/ 208 h 787"/>
              <a:gd name="T6" fmla="*/ 743 w 1481"/>
              <a:gd name="T7" fmla="*/ 332 h 787"/>
              <a:gd name="T8" fmla="*/ 884 w 1481"/>
              <a:gd name="T9" fmla="*/ 204 h 787"/>
              <a:gd name="T10" fmla="*/ 871 w 1481"/>
              <a:gd name="T11" fmla="*/ 28 h 787"/>
              <a:gd name="T12" fmla="*/ 1125 w 1481"/>
              <a:gd name="T13" fmla="*/ 0 h 787"/>
              <a:gd name="T14" fmla="*/ 1120 w 1481"/>
              <a:gd name="T15" fmla="*/ 331 h 787"/>
              <a:gd name="T16" fmla="*/ 1274 w 1481"/>
              <a:gd name="T17" fmla="*/ 249 h 787"/>
              <a:gd name="T18" fmla="*/ 1471 w 1481"/>
              <a:gd name="T19" fmla="*/ 374 h 787"/>
              <a:gd name="T20" fmla="*/ 1322 w 1481"/>
              <a:gd name="T21" fmla="*/ 531 h 787"/>
              <a:gd name="T22" fmla="*/ 1130 w 1481"/>
              <a:gd name="T23" fmla="*/ 489 h 787"/>
              <a:gd name="T24" fmla="*/ 1149 w 1481"/>
              <a:gd name="T25" fmla="*/ 771 h 787"/>
              <a:gd name="T26" fmla="*/ 804 w 1481"/>
              <a:gd name="T27" fmla="*/ 758 h 787"/>
              <a:gd name="T28" fmla="*/ 842 w 1481"/>
              <a:gd name="T29" fmla="*/ 563 h 787"/>
              <a:gd name="T30" fmla="*/ 727 w 1481"/>
              <a:gd name="T31" fmla="*/ 441 h 787"/>
              <a:gd name="T32" fmla="*/ 583 w 1481"/>
              <a:gd name="T33" fmla="*/ 576 h 787"/>
              <a:gd name="T34" fmla="*/ 650 w 1481"/>
              <a:gd name="T35" fmla="*/ 763 h 787"/>
              <a:gd name="T36" fmla="*/ 288 w 1481"/>
              <a:gd name="T37" fmla="*/ 787 h 787"/>
              <a:gd name="T38" fmla="*/ 304 w 1481"/>
              <a:gd name="T39" fmla="*/ 467 h 787"/>
              <a:gd name="T40" fmla="*/ 144 w 1481"/>
              <a:gd name="T41" fmla="*/ 524 h 787"/>
              <a:gd name="T42" fmla="*/ 0 w 1481"/>
              <a:gd name="T43" fmla="*/ 403 h 787"/>
              <a:gd name="T44" fmla="*/ 157 w 1481"/>
              <a:gd name="T45" fmla="*/ 284 h 787"/>
              <a:gd name="T46" fmla="*/ 311 w 1481"/>
              <a:gd name="T47" fmla="*/ 332 h 787"/>
              <a:gd name="T48" fmla="*/ 309 w 1481"/>
              <a:gd name="T49" fmla="*/ 4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1"/>
              <a:gd name="T76" fmla="*/ 0 h 787"/>
              <a:gd name="T77" fmla="*/ 1481 w 1481"/>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1" h="787">
                <a:moveTo>
                  <a:pt x="309" y="4"/>
                </a:moveTo>
                <a:cubicBezTo>
                  <a:pt x="309" y="4"/>
                  <a:pt x="522" y="22"/>
                  <a:pt x="655" y="28"/>
                </a:cubicBezTo>
                <a:cubicBezTo>
                  <a:pt x="599" y="73"/>
                  <a:pt x="571" y="155"/>
                  <a:pt x="583" y="208"/>
                </a:cubicBezTo>
                <a:cubicBezTo>
                  <a:pt x="595" y="261"/>
                  <a:pt x="690" y="339"/>
                  <a:pt x="743" y="332"/>
                </a:cubicBezTo>
                <a:cubicBezTo>
                  <a:pt x="796" y="325"/>
                  <a:pt x="863" y="254"/>
                  <a:pt x="884" y="204"/>
                </a:cubicBezTo>
                <a:cubicBezTo>
                  <a:pt x="905" y="154"/>
                  <a:pt x="887" y="115"/>
                  <a:pt x="871" y="28"/>
                </a:cubicBezTo>
                <a:cubicBezTo>
                  <a:pt x="998" y="14"/>
                  <a:pt x="1125" y="0"/>
                  <a:pt x="1125" y="0"/>
                </a:cubicBezTo>
                <a:cubicBezTo>
                  <a:pt x="1125" y="0"/>
                  <a:pt x="1122" y="165"/>
                  <a:pt x="1120" y="331"/>
                </a:cubicBezTo>
                <a:cubicBezTo>
                  <a:pt x="1145" y="373"/>
                  <a:pt x="1216" y="242"/>
                  <a:pt x="1274" y="249"/>
                </a:cubicBezTo>
                <a:cubicBezTo>
                  <a:pt x="1332" y="256"/>
                  <a:pt x="1461" y="327"/>
                  <a:pt x="1471" y="374"/>
                </a:cubicBezTo>
                <a:cubicBezTo>
                  <a:pt x="1481" y="421"/>
                  <a:pt x="1389" y="518"/>
                  <a:pt x="1322" y="531"/>
                </a:cubicBezTo>
                <a:cubicBezTo>
                  <a:pt x="1255" y="544"/>
                  <a:pt x="1236" y="534"/>
                  <a:pt x="1130" y="489"/>
                </a:cubicBezTo>
                <a:cubicBezTo>
                  <a:pt x="1139" y="638"/>
                  <a:pt x="1146" y="688"/>
                  <a:pt x="1149" y="771"/>
                </a:cubicBezTo>
                <a:cubicBezTo>
                  <a:pt x="976" y="764"/>
                  <a:pt x="804" y="758"/>
                  <a:pt x="804" y="758"/>
                </a:cubicBezTo>
                <a:cubicBezTo>
                  <a:pt x="832" y="662"/>
                  <a:pt x="845" y="613"/>
                  <a:pt x="842" y="563"/>
                </a:cubicBezTo>
                <a:cubicBezTo>
                  <a:pt x="839" y="513"/>
                  <a:pt x="784" y="444"/>
                  <a:pt x="727" y="441"/>
                </a:cubicBezTo>
                <a:cubicBezTo>
                  <a:pt x="670" y="438"/>
                  <a:pt x="580" y="519"/>
                  <a:pt x="583" y="576"/>
                </a:cubicBezTo>
                <a:cubicBezTo>
                  <a:pt x="586" y="633"/>
                  <a:pt x="611" y="674"/>
                  <a:pt x="650" y="763"/>
                </a:cubicBezTo>
                <a:cubicBezTo>
                  <a:pt x="506" y="784"/>
                  <a:pt x="420" y="784"/>
                  <a:pt x="288" y="787"/>
                </a:cubicBezTo>
                <a:cubicBezTo>
                  <a:pt x="293" y="624"/>
                  <a:pt x="311" y="522"/>
                  <a:pt x="304" y="467"/>
                </a:cubicBezTo>
                <a:cubicBezTo>
                  <a:pt x="247" y="476"/>
                  <a:pt x="215" y="528"/>
                  <a:pt x="144" y="524"/>
                </a:cubicBezTo>
                <a:cubicBezTo>
                  <a:pt x="73" y="520"/>
                  <a:pt x="0" y="464"/>
                  <a:pt x="0" y="403"/>
                </a:cubicBezTo>
                <a:cubicBezTo>
                  <a:pt x="0" y="342"/>
                  <a:pt x="113" y="281"/>
                  <a:pt x="157" y="284"/>
                </a:cubicBezTo>
                <a:cubicBezTo>
                  <a:pt x="201" y="287"/>
                  <a:pt x="233" y="305"/>
                  <a:pt x="311" y="332"/>
                </a:cubicBezTo>
                <a:cubicBezTo>
                  <a:pt x="310" y="168"/>
                  <a:pt x="309" y="4"/>
                  <a:pt x="309" y="4"/>
                </a:cubicBezTo>
                <a:close/>
              </a:path>
            </a:pathLst>
          </a:custGeom>
          <a:solidFill>
            <a:srgbClr val="FFCC00"/>
          </a:solidFill>
          <a:ln w="19050" cmpd="sng">
            <a:solidFill>
              <a:schemeClr val="tx1"/>
            </a:solidFill>
            <a:round/>
            <a:headEnd/>
            <a:tailEnd/>
          </a:ln>
        </p:spPr>
        <p:txBody>
          <a:bodyPr/>
          <a:lstStyle/>
          <a:p>
            <a:endParaRPr lang="el-GR"/>
          </a:p>
        </p:txBody>
      </p:sp>
      <p:sp>
        <p:nvSpPr>
          <p:cNvPr id="9" name="Freeform 17"/>
          <p:cNvSpPr>
            <a:spLocks/>
          </p:cNvSpPr>
          <p:nvPr/>
        </p:nvSpPr>
        <p:spPr bwMode="auto">
          <a:xfrm rot="17652122" flipV="1">
            <a:off x="1921993" y="1857664"/>
            <a:ext cx="763290" cy="1265088"/>
          </a:xfrm>
          <a:custGeom>
            <a:avLst/>
            <a:gdLst>
              <a:gd name="T0" fmla="*/ 528 w 874"/>
              <a:gd name="T1" fmla="*/ 326 h 1449"/>
              <a:gd name="T2" fmla="*/ 566 w 874"/>
              <a:gd name="T3" fmla="*/ 129 h 1449"/>
              <a:gd name="T4" fmla="*/ 427 w 874"/>
              <a:gd name="T5" fmla="*/ 9 h 1449"/>
              <a:gd name="T6" fmla="*/ 302 w 874"/>
              <a:gd name="T7" fmla="*/ 120 h 1449"/>
              <a:gd name="T8" fmla="*/ 370 w 874"/>
              <a:gd name="T9" fmla="*/ 331 h 1449"/>
              <a:gd name="T10" fmla="*/ 5 w 874"/>
              <a:gd name="T11" fmla="*/ 350 h 1449"/>
              <a:gd name="T12" fmla="*/ 0 w 874"/>
              <a:gd name="T13" fmla="*/ 672 h 1449"/>
              <a:gd name="T14" fmla="*/ 164 w 874"/>
              <a:gd name="T15" fmla="*/ 600 h 1449"/>
              <a:gd name="T16" fmla="*/ 345 w 874"/>
              <a:gd name="T17" fmla="*/ 721 h 1449"/>
              <a:gd name="T18" fmla="*/ 212 w 874"/>
              <a:gd name="T19" fmla="*/ 882 h 1449"/>
              <a:gd name="T20" fmla="*/ 8 w 874"/>
              <a:gd name="T21" fmla="*/ 844 h 1449"/>
              <a:gd name="T22" fmla="*/ 24 w 874"/>
              <a:gd name="T23" fmla="*/ 1123 h 1449"/>
              <a:gd name="T24" fmla="*/ 370 w 874"/>
              <a:gd name="T25" fmla="*/ 1147 h 1449"/>
              <a:gd name="T26" fmla="*/ 293 w 874"/>
              <a:gd name="T27" fmla="*/ 1315 h 1449"/>
              <a:gd name="T28" fmla="*/ 451 w 874"/>
              <a:gd name="T29" fmla="*/ 1449 h 1449"/>
              <a:gd name="T30" fmla="*/ 605 w 874"/>
              <a:gd name="T31" fmla="*/ 1315 h 1449"/>
              <a:gd name="T32" fmla="*/ 584 w 874"/>
              <a:gd name="T33" fmla="*/ 1150 h 1449"/>
              <a:gd name="T34" fmla="*/ 840 w 874"/>
              <a:gd name="T35" fmla="*/ 1113 h 1449"/>
              <a:gd name="T36" fmla="*/ 866 w 874"/>
              <a:gd name="T37" fmla="*/ 793 h 1449"/>
              <a:gd name="T38" fmla="*/ 667 w 874"/>
              <a:gd name="T39" fmla="*/ 845 h 1449"/>
              <a:gd name="T40" fmla="*/ 557 w 874"/>
              <a:gd name="T41" fmla="*/ 744 h 1449"/>
              <a:gd name="T42" fmla="*/ 686 w 874"/>
              <a:gd name="T43" fmla="*/ 619 h 1449"/>
              <a:gd name="T44" fmla="*/ 869 w 874"/>
              <a:gd name="T45" fmla="*/ 662 h 1449"/>
              <a:gd name="T46" fmla="*/ 864 w 874"/>
              <a:gd name="T47" fmla="*/ 336 h 1449"/>
              <a:gd name="T48" fmla="*/ 528 w 874"/>
              <a:gd name="T49" fmla="*/ 326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4"/>
              <a:gd name="T76" fmla="*/ 0 h 1449"/>
              <a:gd name="T77" fmla="*/ 874 w 874"/>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4" h="1449">
                <a:moveTo>
                  <a:pt x="528" y="326"/>
                </a:moveTo>
                <a:cubicBezTo>
                  <a:pt x="552" y="220"/>
                  <a:pt x="566" y="201"/>
                  <a:pt x="566" y="129"/>
                </a:cubicBezTo>
                <a:cubicBezTo>
                  <a:pt x="566" y="57"/>
                  <a:pt x="473" y="0"/>
                  <a:pt x="427" y="9"/>
                </a:cubicBezTo>
                <a:cubicBezTo>
                  <a:pt x="381" y="18"/>
                  <a:pt x="323" y="63"/>
                  <a:pt x="302" y="120"/>
                </a:cubicBezTo>
                <a:cubicBezTo>
                  <a:pt x="281" y="177"/>
                  <a:pt x="355" y="254"/>
                  <a:pt x="370" y="331"/>
                </a:cubicBezTo>
                <a:cubicBezTo>
                  <a:pt x="303" y="336"/>
                  <a:pt x="101" y="355"/>
                  <a:pt x="5" y="350"/>
                </a:cubicBezTo>
                <a:cubicBezTo>
                  <a:pt x="2" y="511"/>
                  <a:pt x="0" y="672"/>
                  <a:pt x="0" y="672"/>
                </a:cubicBezTo>
                <a:cubicBezTo>
                  <a:pt x="26" y="714"/>
                  <a:pt x="107" y="592"/>
                  <a:pt x="164" y="600"/>
                </a:cubicBezTo>
                <a:cubicBezTo>
                  <a:pt x="221" y="608"/>
                  <a:pt x="337" y="674"/>
                  <a:pt x="345" y="721"/>
                </a:cubicBezTo>
                <a:cubicBezTo>
                  <a:pt x="353" y="768"/>
                  <a:pt x="268" y="862"/>
                  <a:pt x="212" y="882"/>
                </a:cubicBezTo>
                <a:cubicBezTo>
                  <a:pt x="156" y="902"/>
                  <a:pt x="82" y="864"/>
                  <a:pt x="8" y="844"/>
                </a:cubicBezTo>
                <a:cubicBezTo>
                  <a:pt x="16" y="983"/>
                  <a:pt x="24" y="1123"/>
                  <a:pt x="24" y="1123"/>
                </a:cubicBezTo>
                <a:lnTo>
                  <a:pt x="370" y="1147"/>
                </a:lnTo>
                <a:cubicBezTo>
                  <a:pt x="370" y="1147"/>
                  <a:pt x="278" y="1238"/>
                  <a:pt x="293" y="1315"/>
                </a:cubicBezTo>
                <a:cubicBezTo>
                  <a:pt x="308" y="1392"/>
                  <a:pt x="399" y="1449"/>
                  <a:pt x="451" y="1449"/>
                </a:cubicBezTo>
                <a:cubicBezTo>
                  <a:pt x="503" y="1449"/>
                  <a:pt x="583" y="1365"/>
                  <a:pt x="605" y="1315"/>
                </a:cubicBezTo>
                <a:cubicBezTo>
                  <a:pt x="627" y="1265"/>
                  <a:pt x="595" y="1205"/>
                  <a:pt x="584" y="1150"/>
                </a:cubicBezTo>
                <a:cubicBezTo>
                  <a:pt x="712" y="1131"/>
                  <a:pt x="840" y="1113"/>
                  <a:pt x="840" y="1113"/>
                </a:cubicBezTo>
                <a:cubicBezTo>
                  <a:pt x="840" y="1113"/>
                  <a:pt x="853" y="953"/>
                  <a:pt x="866" y="793"/>
                </a:cubicBezTo>
                <a:cubicBezTo>
                  <a:pt x="792" y="801"/>
                  <a:pt x="735" y="879"/>
                  <a:pt x="667" y="845"/>
                </a:cubicBezTo>
                <a:cubicBezTo>
                  <a:pt x="599" y="811"/>
                  <a:pt x="567" y="806"/>
                  <a:pt x="557" y="744"/>
                </a:cubicBezTo>
                <a:cubicBezTo>
                  <a:pt x="547" y="682"/>
                  <a:pt x="628" y="633"/>
                  <a:pt x="686" y="619"/>
                </a:cubicBezTo>
                <a:cubicBezTo>
                  <a:pt x="744" y="605"/>
                  <a:pt x="803" y="634"/>
                  <a:pt x="869" y="662"/>
                </a:cubicBezTo>
                <a:cubicBezTo>
                  <a:pt x="871" y="591"/>
                  <a:pt x="874" y="413"/>
                  <a:pt x="864" y="336"/>
                </a:cubicBezTo>
                <a:cubicBezTo>
                  <a:pt x="739" y="326"/>
                  <a:pt x="603" y="325"/>
                  <a:pt x="528" y="326"/>
                </a:cubicBezTo>
                <a:close/>
              </a:path>
            </a:pathLst>
          </a:custGeom>
          <a:solidFill>
            <a:srgbClr val="3399FF"/>
          </a:solidFill>
          <a:ln w="19050" cap="rnd" cmpd="sng">
            <a:solidFill>
              <a:schemeClr val="tx1"/>
            </a:solidFill>
            <a:prstDash val="solid"/>
            <a:round/>
            <a:headEnd/>
            <a:tailEnd/>
          </a:ln>
        </p:spPr>
        <p:txBody>
          <a:bodyPr/>
          <a:lstStyle/>
          <a:p>
            <a:endParaRPr lang="el-GR"/>
          </a:p>
        </p:txBody>
      </p:sp>
      <p:sp>
        <p:nvSpPr>
          <p:cNvPr id="10" name="Freeform 18"/>
          <p:cNvSpPr>
            <a:spLocks/>
          </p:cNvSpPr>
          <p:nvPr/>
        </p:nvSpPr>
        <p:spPr bwMode="auto">
          <a:xfrm rot="13874860" flipV="1">
            <a:off x="2293706" y="2468276"/>
            <a:ext cx="763290" cy="1265088"/>
          </a:xfrm>
          <a:custGeom>
            <a:avLst/>
            <a:gdLst>
              <a:gd name="T0" fmla="*/ 528 w 874"/>
              <a:gd name="T1" fmla="*/ 326 h 1449"/>
              <a:gd name="T2" fmla="*/ 566 w 874"/>
              <a:gd name="T3" fmla="*/ 129 h 1449"/>
              <a:gd name="T4" fmla="*/ 427 w 874"/>
              <a:gd name="T5" fmla="*/ 9 h 1449"/>
              <a:gd name="T6" fmla="*/ 302 w 874"/>
              <a:gd name="T7" fmla="*/ 120 h 1449"/>
              <a:gd name="T8" fmla="*/ 370 w 874"/>
              <a:gd name="T9" fmla="*/ 331 h 1449"/>
              <a:gd name="T10" fmla="*/ 5 w 874"/>
              <a:gd name="T11" fmla="*/ 350 h 1449"/>
              <a:gd name="T12" fmla="*/ 0 w 874"/>
              <a:gd name="T13" fmla="*/ 672 h 1449"/>
              <a:gd name="T14" fmla="*/ 164 w 874"/>
              <a:gd name="T15" fmla="*/ 600 h 1449"/>
              <a:gd name="T16" fmla="*/ 345 w 874"/>
              <a:gd name="T17" fmla="*/ 721 h 1449"/>
              <a:gd name="T18" fmla="*/ 212 w 874"/>
              <a:gd name="T19" fmla="*/ 882 h 1449"/>
              <a:gd name="T20" fmla="*/ 8 w 874"/>
              <a:gd name="T21" fmla="*/ 844 h 1449"/>
              <a:gd name="T22" fmla="*/ 24 w 874"/>
              <a:gd name="T23" fmla="*/ 1123 h 1449"/>
              <a:gd name="T24" fmla="*/ 370 w 874"/>
              <a:gd name="T25" fmla="*/ 1147 h 1449"/>
              <a:gd name="T26" fmla="*/ 293 w 874"/>
              <a:gd name="T27" fmla="*/ 1315 h 1449"/>
              <a:gd name="T28" fmla="*/ 451 w 874"/>
              <a:gd name="T29" fmla="*/ 1449 h 1449"/>
              <a:gd name="T30" fmla="*/ 605 w 874"/>
              <a:gd name="T31" fmla="*/ 1315 h 1449"/>
              <a:gd name="T32" fmla="*/ 584 w 874"/>
              <a:gd name="T33" fmla="*/ 1150 h 1449"/>
              <a:gd name="T34" fmla="*/ 840 w 874"/>
              <a:gd name="T35" fmla="*/ 1113 h 1449"/>
              <a:gd name="T36" fmla="*/ 866 w 874"/>
              <a:gd name="T37" fmla="*/ 793 h 1449"/>
              <a:gd name="T38" fmla="*/ 667 w 874"/>
              <a:gd name="T39" fmla="*/ 845 h 1449"/>
              <a:gd name="T40" fmla="*/ 557 w 874"/>
              <a:gd name="T41" fmla="*/ 744 h 1449"/>
              <a:gd name="T42" fmla="*/ 686 w 874"/>
              <a:gd name="T43" fmla="*/ 619 h 1449"/>
              <a:gd name="T44" fmla="*/ 869 w 874"/>
              <a:gd name="T45" fmla="*/ 662 h 1449"/>
              <a:gd name="T46" fmla="*/ 864 w 874"/>
              <a:gd name="T47" fmla="*/ 336 h 1449"/>
              <a:gd name="T48" fmla="*/ 528 w 874"/>
              <a:gd name="T49" fmla="*/ 326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4"/>
              <a:gd name="T76" fmla="*/ 0 h 1449"/>
              <a:gd name="T77" fmla="*/ 874 w 874"/>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4" h="1449">
                <a:moveTo>
                  <a:pt x="528" y="326"/>
                </a:moveTo>
                <a:cubicBezTo>
                  <a:pt x="552" y="220"/>
                  <a:pt x="566" y="201"/>
                  <a:pt x="566" y="129"/>
                </a:cubicBezTo>
                <a:cubicBezTo>
                  <a:pt x="566" y="57"/>
                  <a:pt x="473" y="0"/>
                  <a:pt x="427" y="9"/>
                </a:cubicBezTo>
                <a:cubicBezTo>
                  <a:pt x="381" y="18"/>
                  <a:pt x="323" y="63"/>
                  <a:pt x="302" y="120"/>
                </a:cubicBezTo>
                <a:cubicBezTo>
                  <a:pt x="281" y="177"/>
                  <a:pt x="355" y="254"/>
                  <a:pt x="370" y="331"/>
                </a:cubicBezTo>
                <a:cubicBezTo>
                  <a:pt x="303" y="336"/>
                  <a:pt x="101" y="355"/>
                  <a:pt x="5" y="350"/>
                </a:cubicBezTo>
                <a:cubicBezTo>
                  <a:pt x="2" y="511"/>
                  <a:pt x="0" y="672"/>
                  <a:pt x="0" y="672"/>
                </a:cubicBezTo>
                <a:cubicBezTo>
                  <a:pt x="26" y="714"/>
                  <a:pt x="107" y="592"/>
                  <a:pt x="164" y="600"/>
                </a:cubicBezTo>
                <a:cubicBezTo>
                  <a:pt x="221" y="608"/>
                  <a:pt x="337" y="674"/>
                  <a:pt x="345" y="721"/>
                </a:cubicBezTo>
                <a:cubicBezTo>
                  <a:pt x="353" y="768"/>
                  <a:pt x="268" y="862"/>
                  <a:pt x="212" y="882"/>
                </a:cubicBezTo>
                <a:cubicBezTo>
                  <a:pt x="156" y="902"/>
                  <a:pt x="82" y="864"/>
                  <a:pt x="8" y="844"/>
                </a:cubicBezTo>
                <a:cubicBezTo>
                  <a:pt x="16" y="983"/>
                  <a:pt x="24" y="1123"/>
                  <a:pt x="24" y="1123"/>
                </a:cubicBezTo>
                <a:lnTo>
                  <a:pt x="370" y="1147"/>
                </a:lnTo>
                <a:cubicBezTo>
                  <a:pt x="370" y="1147"/>
                  <a:pt x="278" y="1238"/>
                  <a:pt x="293" y="1315"/>
                </a:cubicBezTo>
                <a:cubicBezTo>
                  <a:pt x="308" y="1392"/>
                  <a:pt x="399" y="1449"/>
                  <a:pt x="451" y="1449"/>
                </a:cubicBezTo>
                <a:cubicBezTo>
                  <a:pt x="503" y="1449"/>
                  <a:pt x="583" y="1365"/>
                  <a:pt x="605" y="1315"/>
                </a:cubicBezTo>
                <a:cubicBezTo>
                  <a:pt x="627" y="1265"/>
                  <a:pt x="595" y="1205"/>
                  <a:pt x="584" y="1150"/>
                </a:cubicBezTo>
                <a:cubicBezTo>
                  <a:pt x="712" y="1131"/>
                  <a:pt x="840" y="1113"/>
                  <a:pt x="840" y="1113"/>
                </a:cubicBezTo>
                <a:cubicBezTo>
                  <a:pt x="840" y="1113"/>
                  <a:pt x="853" y="953"/>
                  <a:pt x="866" y="793"/>
                </a:cubicBezTo>
                <a:cubicBezTo>
                  <a:pt x="792" y="801"/>
                  <a:pt x="735" y="879"/>
                  <a:pt x="667" y="845"/>
                </a:cubicBezTo>
                <a:cubicBezTo>
                  <a:pt x="599" y="811"/>
                  <a:pt x="567" y="806"/>
                  <a:pt x="557" y="744"/>
                </a:cubicBezTo>
                <a:cubicBezTo>
                  <a:pt x="547" y="682"/>
                  <a:pt x="628" y="633"/>
                  <a:pt x="686" y="619"/>
                </a:cubicBezTo>
                <a:cubicBezTo>
                  <a:pt x="744" y="605"/>
                  <a:pt x="803" y="634"/>
                  <a:pt x="869" y="662"/>
                </a:cubicBezTo>
                <a:cubicBezTo>
                  <a:pt x="871" y="591"/>
                  <a:pt x="874" y="413"/>
                  <a:pt x="864" y="336"/>
                </a:cubicBezTo>
                <a:cubicBezTo>
                  <a:pt x="739" y="326"/>
                  <a:pt x="603" y="325"/>
                  <a:pt x="528" y="326"/>
                </a:cubicBezTo>
                <a:close/>
              </a:path>
            </a:pathLst>
          </a:custGeom>
          <a:solidFill>
            <a:srgbClr val="66FF33"/>
          </a:solidFill>
          <a:ln w="19050" cap="rnd" cmpd="sng">
            <a:solidFill>
              <a:schemeClr val="tx1"/>
            </a:solidFill>
            <a:prstDash val="solid"/>
            <a:round/>
            <a:headEnd/>
            <a:tailEnd/>
          </a:ln>
        </p:spPr>
        <p:txBody>
          <a:bodyPr/>
          <a:lstStyle/>
          <a:p>
            <a:endParaRPr lang="el-GR"/>
          </a:p>
        </p:txBody>
      </p:sp>
      <p:sp>
        <p:nvSpPr>
          <p:cNvPr id="11" name="Freeform 19"/>
          <p:cNvSpPr>
            <a:spLocks/>
          </p:cNvSpPr>
          <p:nvPr/>
        </p:nvSpPr>
        <p:spPr bwMode="auto">
          <a:xfrm rot="4387971" flipV="1">
            <a:off x="710724" y="1842949"/>
            <a:ext cx="763290" cy="1265088"/>
          </a:xfrm>
          <a:custGeom>
            <a:avLst/>
            <a:gdLst>
              <a:gd name="T0" fmla="*/ 528 w 874"/>
              <a:gd name="T1" fmla="*/ 326 h 1449"/>
              <a:gd name="T2" fmla="*/ 566 w 874"/>
              <a:gd name="T3" fmla="*/ 129 h 1449"/>
              <a:gd name="T4" fmla="*/ 427 w 874"/>
              <a:gd name="T5" fmla="*/ 9 h 1449"/>
              <a:gd name="T6" fmla="*/ 302 w 874"/>
              <a:gd name="T7" fmla="*/ 120 h 1449"/>
              <a:gd name="T8" fmla="*/ 370 w 874"/>
              <a:gd name="T9" fmla="*/ 331 h 1449"/>
              <a:gd name="T10" fmla="*/ 5 w 874"/>
              <a:gd name="T11" fmla="*/ 350 h 1449"/>
              <a:gd name="T12" fmla="*/ 0 w 874"/>
              <a:gd name="T13" fmla="*/ 672 h 1449"/>
              <a:gd name="T14" fmla="*/ 164 w 874"/>
              <a:gd name="T15" fmla="*/ 600 h 1449"/>
              <a:gd name="T16" fmla="*/ 345 w 874"/>
              <a:gd name="T17" fmla="*/ 721 h 1449"/>
              <a:gd name="T18" fmla="*/ 212 w 874"/>
              <a:gd name="T19" fmla="*/ 882 h 1449"/>
              <a:gd name="T20" fmla="*/ 8 w 874"/>
              <a:gd name="T21" fmla="*/ 844 h 1449"/>
              <a:gd name="T22" fmla="*/ 24 w 874"/>
              <a:gd name="T23" fmla="*/ 1123 h 1449"/>
              <a:gd name="T24" fmla="*/ 370 w 874"/>
              <a:gd name="T25" fmla="*/ 1147 h 1449"/>
              <a:gd name="T26" fmla="*/ 293 w 874"/>
              <a:gd name="T27" fmla="*/ 1315 h 1449"/>
              <a:gd name="T28" fmla="*/ 451 w 874"/>
              <a:gd name="T29" fmla="*/ 1449 h 1449"/>
              <a:gd name="T30" fmla="*/ 605 w 874"/>
              <a:gd name="T31" fmla="*/ 1315 h 1449"/>
              <a:gd name="T32" fmla="*/ 584 w 874"/>
              <a:gd name="T33" fmla="*/ 1150 h 1449"/>
              <a:gd name="T34" fmla="*/ 840 w 874"/>
              <a:gd name="T35" fmla="*/ 1113 h 1449"/>
              <a:gd name="T36" fmla="*/ 866 w 874"/>
              <a:gd name="T37" fmla="*/ 793 h 1449"/>
              <a:gd name="T38" fmla="*/ 667 w 874"/>
              <a:gd name="T39" fmla="*/ 845 h 1449"/>
              <a:gd name="T40" fmla="*/ 557 w 874"/>
              <a:gd name="T41" fmla="*/ 744 h 1449"/>
              <a:gd name="T42" fmla="*/ 686 w 874"/>
              <a:gd name="T43" fmla="*/ 619 h 1449"/>
              <a:gd name="T44" fmla="*/ 869 w 874"/>
              <a:gd name="T45" fmla="*/ 662 h 1449"/>
              <a:gd name="T46" fmla="*/ 864 w 874"/>
              <a:gd name="T47" fmla="*/ 336 h 1449"/>
              <a:gd name="T48" fmla="*/ 528 w 874"/>
              <a:gd name="T49" fmla="*/ 326 h 144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74"/>
              <a:gd name="T76" fmla="*/ 0 h 1449"/>
              <a:gd name="T77" fmla="*/ 874 w 874"/>
              <a:gd name="T78" fmla="*/ 1449 h 1449"/>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74" h="1449">
                <a:moveTo>
                  <a:pt x="528" y="326"/>
                </a:moveTo>
                <a:cubicBezTo>
                  <a:pt x="552" y="220"/>
                  <a:pt x="566" y="201"/>
                  <a:pt x="566" y="129"/>
                </a:cubicBezTo>
                <a:cubicBezTo>
                  <a:pt x="566" y="57"/>
                  <a:pt x="473" y="0"/>
                  <a:pt x="427" y="9"/>
                </a:cubicBezTo>
                <a:cubicBezTo>
                  <a:pt x="381" y="18"/>
                  <a:pt x="323" y="63"/>
                  <a:pt x="302" y="120"/>
                </a:cubicBezTo>
                <a:cubicBezTo>
                  <a:pt x="281" y="177"/>
                  <a:pt x="355" y="254"/>
                  <a:pt x="370" y="331"/>
                </a:cubicBezTo>
                <a:cubicBezTo>
                  <a:pt x="303" y="336"/>
                  <a:pt x="101" y="355"/>
                  <a:pt x="5" y="350"/>
                </a:cubicBezTo>
                <a:cubicBezTo>
                  <a:pt x="2" y="511"/>
                  <a:pt x="0" y="672"/>
                  <a:pt x="0" y="672"/>
                </a:cubicBezTo>
                <a:cubicBezTo>
                  <a:pt x="26" y="714"/>
                  <a:pt x="107" y="592"/>
                  <a:pt x="164" y="600"/>
                </a:cubicBezTo>
                <a:cubicBezTo>
                  <a:pt x="221" y="608"/>
                  <a:pt x="337" y="674"/>
                  <a:pt x="345" y="721"/>
                </a:cubicBezTo>
                <a:cubicBezTo>
                  <a:pt x="353" y="768"/>
                  <a:pt x="268" y="862"/>
                  <a:pt x="212" y="882"/>
                </a:cubicBezTo>
                <a:cubicBezTo>
                  <a:pt x="156" y="902"/>
                  <a:pt x="82" y="864"/>
                  <a:pt x="8" y="844"/>
                </a:cubicBezTo>
                <a:cubicBezTo>
                  <a:pt x="16" y="983"/>
                  <a:pt x="24" y="1123"/>
                  <a:pt x="24" y="1123"/>
                </a:cubicBezTo>
                <a:lnTo>
                  <a:pt x="370" y="1147"/>
                </a:lnTo>
                <a:cubicBezTo>
                  <a:pt x="370" y="1147"/>
                  <a:pt x="278" y="1238"/>
                  <a:pt x="293" y="1315"/>
                </a:cubicBezTo>
                <a:cubicBezTo>
                  <a:pt x="308" y="1392"/>
                  <a:pt x="399" y="1449"/>
                  <a:pt x="451" y="1449"/>
                </a:cubicBezTo>
                <a:cubicBezTo>
                  <a:pt x="503" y="1449"/>
                  <a:pt x="583" y="1365"/>
                  <a:pt x="605" y="1315"/>
                </a:cubicBezTo>
                <a:cubicBezTo>
                  <a:pt x="627" y="1265"/>
                  <a:pt x="595" y="1205"/>
                  <a:pt x="584" y="1150"/>
                </a:cubicBezTo>
                <a:cubicBezTo>
                  <a:pt x="712" y="1131"/>
                  <a:pt x="840" y="1113"/>
                  <a:pt x="840" y="1113"/>
                </a:cubicBezTo>
                <a:cubicBezTo>
                  <a:pt x="840" y="1113"/>
                  <a:pt x="853" y="953"/>
                  <a:pt x="866" y="793"/>
                </a:cubicBezTo>
                <a:cubicBezTo>
                  <a:pt x="792" y="801"/>
                  <a:pt x="735" y="879"/>
                  <a:pt x="667" y="845"/>
                </a:cubicBezTo>
                <a:cubicBezTo>
                  <a:pt x="599" y="811"/>
                  <a:pt x="567" y="806"/>
                  <a:pt x="557" y="744"/>
                </a:cubicBezTo>
                <a:cubicBezTo>
                  <a:pt x="547" y="682"/>
                  <a:pt x="628" y="633"/>
                  <a:pt x="686" y="619"/>
                </a:cubicBezTo>
                <a:cubicBezTo>
                  <a:pt x="744" y="605"/>
                  <a:pt x="803" y="634"/>
                  <a:pt x="869" y="662"/>
                </a:cubicBezTo>
                <a:cubicBezTo>
                  <a:pt x="871" y="591"/>
                  <a:pt x="874" y="413"/>
                  <a:pt x="864" y="336"/>
                </a:cubicBezTo>
                <a:cubicBezTo>
                  <a:pt x="739" y="326"/>
                  <a:pt x="603" y="325"/>
                  <a:pt x="528" y="326"/>
                </a:cubicBezTo>
                <a:close/>
              </a:path>
            </a:pathLst>
          </a:custGeom>
          <a:solidFill>
            <a:srgbClr val="FF7C80"/>
          </a:solidFill>
          <a:ln w="19050" cap="rnd" cmpd="sng">
            <a:solidFill>
              <a:schemeClr val="tx1"/>
            </a:solidFill>
            <a:prstDash val="solid"/>
            <a:round/>
            <a:headEnd/>
            <a:tailEnd/>
          </a:ln>
        </p:spPr>
        <p:txBody>
          <a:bodyPr/>
          <a:lstStyle/>
          <a:p>
            <a:endParaRPr lang="el-GR"/>
          </a:p>
        </p:txBody>
      </p:sp>
      <p:sp>
        <p:nvSpPr>
          <p:cNvPr id="12" name="Freeform 20"/>
          <p:cNvSpPr>
            <a:spLocks/>
          </p:cNvSpPr>
          <p:nvPr/>
        </p:nvSpPr>
        <p:spPr bwMode="auto">
          <a:xfrm rot="4686171" flipV="1">
            <a:off x="942116" y="2869846"/>
            <a:ext cx="1293402" cy="687111"/>
          </a:xfrm>
          <a:custGeom>
            <a:avLst/>
            <a:gdLst>
              <a:gd name="T0" fmla="*/ 309 w 1481"/>
              <a:gd name="T1" fmla="*/ 4 h 787"/>
              <a:gd name="T2" fmla="*/ 655 w 1481"/>
              <a:gd name="T3" fmla="*/ 28 h 787"/>
              <a:gd name="T4" fmla="*/ 583 w 1481"/>
              <a:gd name="T5" fmla="*/ 208 h 787"/>
              <a:gd name="T6" fmla="*/ 743 w 1481"/>
              <a:gd name="T7" fmla="*/ 332 h 787"/>
              <a:gd name="T8" fmla="*/ 884 w 1481"/>
              <a:gd name="T9" fmla="*/ 204 h 787"/>
              <a:gd name="T10" fmla="*/ 871 w 1481"/>
              <a:gd name="T11" fmla="*/ 28 h 787"/>
              <a:gd name="T12" fmla="*/ 1125 w 1481"/>
              <a:gd name="T13" fmla="*/ 0 h 787"/>
              <a:gd name="T14" fmla="*/ 1120 w 1481"/>
              <a:gd name="T15" fmla="*/ 331 h 787"/>
              <a:gd name="T16" fmla="*/ 1274 w 1481"/>
              <a:gd name="T17" fmla="*/ 249 h 787"/>
              <a:gd name="T18" fmla="*/ 1471 w 1481"/>
              <a:gd name="T19" fmla="*/ 374 h 787"/>
              <a:gd name="T20" fmla="*/ 1322 w 1481"/>
              <a:gd name="T21" fmla="*/ 531 h 787"/>
              <a:gd name="T22" fmla="*/ 1130 w 1481"/>
              <a:gd name="T23" fmla="*/ 489 h 787"/>
              <a:gd name="T24" fmla="*/ 1149 w 1481"/>
              <a:gd name="T25" fmla="*/ 771 h 787"/>
              <a:gd name="T26" fmla="*/ 804 w 1481"/>
              <a:gd name="T27" fmla="*/ 758 h 787"/>
              <a:gd name="T28" fmla="*/ 842 w 1481"/>
              <a:gd name="T29" fmla="*/ 563 h 787"/>
              <a:gd name="T30" fmla="*/ 727 w 1481"/>
              <a:gd name="T31" fmla="*/ 441 h 787"/>
              <a:gd name="T32" fmla="*/ 583 w 1481"/>
              <a:gd name="T33" fmla="*/ 576 h 787"/>
              <a:gd name="T34" fmla="*/ 650 w 1481"/>
              <a:gd name="T35" fmla="*/ 763 h 787"/>
              <a:gd name="T36" fmla="*/ 288 w 1481"/>
              <a:gd name="T37" fmla="*/ 787 h 787"/>
              <a:gd name="T38" fmla="*/ 304 w 1481"/>
              <a:gd name="T39" fmla="*/ 467 h 787"/>
              <a:gd name="T40" fmla="*/ 144 w 1481"/>
              <a:gd name="T41" fmla="*/ 524 h 787"/>
              <a:gd name="T42" fmla="*/ 0 w 1481"/>
              <a:gd name="T43" fmla="*/ 403 h 787"/>
              <a:gd name="T44" fmla="*/ 157 w 1481"/>
              <a:gd name="T45" fmla="*/ 284 h 787"/>
              <a:gd name="T46" fmla="*/ 311 w 1481"/>
              <a:gd name="T47" fmla="*/ 332 h 787"/>
              <a:gd name="T48" fmla="*/ 309 w 1481"/>
              <a:gd name="T49" fmla="*/ 4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1"/>
              <a:gd name="T76" fmla="*/ 0 h 787"/>
              <a:gd name="T77" fmla="*/ 1481 w 1481"/>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1" h="787">
                <a:moveTo>
                  <a:pt x="309" y="4"/>
                </a:moveTo>
                <a:cubicBezTo>
                  <a:pt x="309" y="4"/>
                  <a:pt x="522" y="22"/>
                  <a:pt x="655" y="28"/>
                </a:cubicBezTo>
                <a:cubicBezTo>
                  <a:pt x="599" y="73"/>
                  <a:pt x="571" y="155"/>
                  <a:pt x="583" y="208"/>
                </a:cubicBezTo>
                <a:cubicBezTo>
                  <a:pt x="595" y="261"/>
                  <a:pt x="690" y="339"/>
                  <a:pt x="743" y="332"/>
                </a:cubicBezTo>
                <a:cubicBezTo>
                  <a:pt x="796" y="325"/>
                  <a:pt x="863" y="254"/>
                  <a:pt x="884" y="204"/>
                </a:cubicBezTo>
                <a:cubicBezTo>
                  <a:pt x="905" y="154"/>
                  <a:pt x="887" y="115"/>
                  <a:pt x="871" y="28"/>
                </a:cubicBezTo>
                <a:cubicBezTo>
                  <a:pt x="998" y="14"/>
                  <a:pt x="1125" y="0"/>
                  <a:pt x="1125" y="0"/>
                </a:cubicBezTo>
                <a:cubicBezTo>
                  <a:pt x="1125" y="0"/>
                  <a:pt x="1122" y="165"/>
                  <a:pt x="1120" y="331"/>
                </a:cubicBezTo>
                <a:cubicBezTo>
                  <a:pt x="1145" y="373"/>
                  <a:pt x="1216" y="242"/>
                  <a:pt x="1274" y="249"/>
                </a:cubicBezTo>
                <a:cubicBezTo>
                  <a:pt x="1332" y="256"/>
                  <a:pt x="1461" y="327"/>
                  <a:pt x="1471" y="374"/>
                </a:cubicBezTo>
                <a:cubicBezTo>
                  <a:pt x="1481" y="421"/>
                  <a:pt x="1389" y="518"/>
                  <a:pt x="1322" y="531"/>
                </a:cubicBezTo>
                <a:cubicBezTo>
                  <a:pt x="1255" y="544"/>
                  <a:pt x="1236" y="534"/>
                  <a:pt x="1130" y="489"/>
                </a:cubicBezTo>
                <a:cubicBezTo>
                  <a:pt x="1139" y="638"/>
                  <a:pt x="1146" y="688"/>
                  <a:pt x="1149" y="771"/>
                </a:cubicBezTo>
                <a:cubicBezTo>
                  <a:pt x="976" y="764"/>
                  <a:pt x="804" y="758"/>
                  <a:pt x="804" y="758"/>
                </a:cubicBezTo>
                <a:cubicBezTo>
                  <a:pt x="832" y="662"/>
                  <a:pt x="845" y="613"/>
                  <a:pt x="842" y="563"/>
                </a:cubicBezTo>
                <a:cubicBezTo>
                  <a:pt x="839" y="513"/>
                  <a:pt x="784" y="444"/>
                  <a:pt x="727" y="441"/>
                </a:cubicBezTo>
                <a:cubicBezTo>
                  <a:pt x="670" y="438"/>
                  <a:pt x="580" y="519"/>
                  <a:pt x="583" y="576"/>
                </a:cubicBezTo>
                <a:cubicBezTo>
                  <a:pt x="586" y="633"/>
                  <a:pt x="611" y="674"/>
                  <a:pt x="650" y="763"/>
                </a:cubicBezTo>
                <a:cubicBezTo>
                  <a:pt x="506" y="784"/>
                  <a:pt x="420" y="784"/>
                  <a:pt x="288" y="787"/>
                </a:cubicBezTo>
                <a:cubicBezTo>
                  <a:pt x="293" y="624"/>
                  <a:pt x="311" y="522"/>
                  <a:pt x="304" y="467"/>
                </a:cubicBezTo>
                <a:cubicBezTo>
                  <a:pt x="247" y="476"/>
                  <a:pt x="215" y="528"/>
                  <a:pt x="144" y="524"/>
                </a:cubicBezTo>
                <a:cubicBezTo>
                  <a:pt x="73" y="520"/>
                  <a:pt x="0" y="464"/>
                  <a:pt x="0" y="403"/>
                </a:cubicBezTo>
                <a:cubicBezTo>
                  <a:pt x="0" y="342"/>
                  <a:pt x="113" y="281"/>
                  <a:pt x="157" y="284"/>
                </a:cubicBezTo>
                <a:cubicBezTo>
                  <a:pt x="201" y="287"/>
                  <a:pt x="233" y="305"/>
                  <a:pt x="311" y="332"/>
                </a:cubicBezTo>
                <a:cubicBezTo>
                  <a:pt x="310" y="168"/>
                  <a:pt x="309" y="4"/>
                  <a:pt x="309" y="4"/>
                </a:cubicBezTo>
                <a:close/>
              </a:path>
            </a:pathLst>
          </a:custGeom>
          <a:solidFill>
            <a:schemeClr val="accent1"/>
          </a:solidFill>
          <a:ln w="19050" cmpd="sng">
            <a:solidFill>
              <a:schemeClr val="tx1"/>
            </a:solidFill>
            <a:round/>
            <a:headEnd/>
            <a:tailEnd/>
          </a:ln>
        </p:spPr>
        <p:txBody>
          <a:bodyPr/>
          <a:lstStyle/>
          <a:p>
            <a:endParaRPr lang="el-GR"/>
          </a:p>
        </p:txBody>
      </p:sp>
      <p:sp>
        <p:nvSpPr>
          <p:cNvPr id="13" name="Freeform 21"/>
          <p:cNvSpPr>
            <a:spLocks/>
          </p:cNvSpPr>
          <p:nvPr/>
        </p:nvSpPr>
        <p:spPr bwMode="auto">
          <a:xfrm rot="11715465" flipV="1">
            <a:off x="637749" y="1259719"/>
            <a:ext cx="1293402" cy="687111"/>
          </a:xfrm>
          <a:custGeom>
            <a:avLst/>
            <a:gdLst>
              <a:gd name="T0" fmla="*/ 309 w 1481"/>
              <a:gd name="T1" fmla="*/ 4 h 787"/>
              <a:gd name="T2" fmla="*/ 655 w 1481"/>
              <a:gd name="T3" fmla="*/ 28 h 787"/>
              <a:gd name="T4" fmla="*/ 583 w 1481"/>
              <a:gd name="T5" fmla="*/ 208 h 787"/>
              <a:gd name="T6" fmla="*/ 743 w 1481"/>
              <a:gd name="T7" fmla="*/ 332 h 787"/>
              <a:gd name="T8" fmla="*/ 884 w 1481"/>
              <a:gd name="T9" fmla="*/ 204 h 787"/>
              <a:gd name="T10" fmla="*/ 871 w 1481"/>
              <a:gd name="T11" fmla="*/ 28 h 787"/>
              <a:gd name="T12" fmla="*/ 1125 w 1481"/>
              <a:gd name="T13" fmla="*/ 0 h 787"/>
              <a:gd name="T14" fmla="*/ 1120 w 1481"/>
              <a:gd name="T15" fmla="*/ 331 h 787"/>
              <a:gd name="T16" fmla="*/ 1274 w 1481"/>
              <a:gd name="T17" fmla="*/ 249 h 787"/>
              <a:gd name="T18" fmla="*/ 1471 w 1481"/>
              <a:gd name="T19" fmla="*/ 374 h 787"/>
              <a:gd name="T20" fmla="*/ 1322 w 1481"/>
              <a:gd name="T21" fmla="*/ 531 h 787"/>
              <a:gd name="T22" fmla="*/ 1130 w 1481"/>
              <a:gd name="T23" fmla="*/ 489 h 787"/>
              <a:gd name="T24" fmla="*/ 1149 w 1481"/>
              <a:gd name="T25" fmla="*/ 771 h 787"/>
              <a:gd name="T26" fmla="*/ 804 w 1481"/>
              <a:gd name="T27" fmla="*/ 758 h 787"/>
              <a:gd name="T28" fmla="*/ 842 w 1481"/>
              <a:gd name="T29" fmla="*/ 563 h 787"/>
              <a:gd name="T30" fmla="*/ 727 w 1481"/>
              <a:gd name="T31" fmla="*/ 441 h 787"/>
              <a:gd name="T32" fmla="*/ 583 w 1481"/>
              <a:gd name="T33" fmla="*/ 576 h 787"/>
              <a:gd name="T34" fmla="*/ 650 w 1481"/>
              <a:gd name="T35" fmla="*/ 763 h 787"/>
              <a:gd name="T36" fmla="*/ 288 w 1481"/>
              <a:gd name="T37" fmla="*/ 787 h 787"/>
              <a:gd name="T38" fmla="*/ 304 w 1481"/>
              <a:gd name="T39" fmla="*/ 467 h 787"/>
              <a:gd name="T40" fmla="*/ 144 w 1481"/>
              <a:gd name="T41" fmla="*/ 524 h 787"/>
              <a:gd name="T42" fmla="*/ 0 w 1481"/>
              <a:gd name="T43" fmla="*/ 403 h 787"/>
              <a:gd name="T44" fmla="*/ 157 w 1481"/>
              <a:gd name="T45" fmla="*/ 284 h 787"/>
              <a:gd name="T46" fmla="*/ 311 w 1481"/>
              <a:gd name="T47" fmla="*/ 332 h 787"/>
              <a:gd name="T48" fmla="*/ 309 w 1481"/>
              <a:gd name="T49" fmla="*/ 4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1"/>
              <a:gd name="T76" fmla="*/ 0 h 787"/>
              <a:gd name="T77" fmla="*/ 1481 w 1481"/>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1" h="787">
                <a:moveTo>
                  <a:pt x="309" y="4"/>
                </a:moveTo>
                <a:cubicBezTo>
                  <a:pt x="309" y="4"/>
                  <a:pt x="522" y="22"/>
                  <a:pt x="655" y="28"/>
                </a:cubicBezTo>
                <a:cubicBezTo>
                  <a:pt x="599" y="73"/>
                  <a:pt x="571" y="155"/>
                  <a:pt x="583" y="208"/>
                </a:cubicBezTo>
                <a:cubicBezTo>
                  <a:pt x="595" y="261"/>
                  <a:pt x="690" y="339"/>
                  <a:pt x="743" y="332"/>
                </a:cubicBezTo>
                <a:cubicBezTo>
                  <a:pt x="796" y="325"/>
                  <a:pt x="863" y="254"/>
                  <a:pt x="884" y="204"/>
                </a:cubicBezTo>
                <a:cubicBezTo>
                  <a:pt x="905" y="154"/>
                  <a:pt x="887" y="115"/>
                  <a:pt x="871" y="28"/>
                </a:cubicBezTo>
                <a:cubicBezTo>
                  <a:pt x="998" y="14"/>
                  <a:pt x="1125" y="0"/>
                  <a:pt x="1125" y="0"/>
                </a:cubicBezTo>
                <a:cubicBezTo>
                  <a:pt x="1125" y="0"/>
                  <a:pt x="1122" y="165"/>
                  <a:pt x="1120" y="331"/>
                </a:cubicBezTo>
                <a:cubicBezTo>
                  <a:pt x="1145" y="373"/>
                  <a:pt x="1216" y="242"/>
                  <a:pt x="1274" y="249"/>
                </a:cubicBezTo>
                <a:cubicBezTo>
                  <a:pt x="1332" y="256"/>
                  <a:pt x="1461" y="327"/>
                  <a:pt x="1471" y="374"/>
                </a:cubicBezTo>
                <a:cubicBezTo>
                  <a:pt x="1481" y="421"/>
                  <a:pt x="1389" y="518"/>
                  <a:pt x="1322" y="531"/>
                </a:cubicBezTo>
                <a:cubicBezTo>
                  <a:pt x="1255" y="544"/>
                  <a:pt x="1236" y="534"/>
                  <a:pt x="1130" y="489"/>
                </a:cubicBezTo>
                <a:cubicBezTo>
                  <a:pt x="1139" y="638"/>
                  <a:pt x="1146" y="688"/>
                  <a:pt x="1149" y="771"/>
                </a:cubicBezTo>
                <a:cubicBezTo>
                  <a:pt x="976" y="764"/>
                  <a:pt x="804" y="758"/>
                  <a:pt x="804" y="758"/>
                </a:cubicBezTo>
                <a:cubicBezTo>
                  <a:pt x="832" y="662"/>
                  <a:pt x="845" y="613"/>
                  <a:pt x="842" y="563"/>
                </a:cubicBezTo>
                <a:cubicBezTo>
                  <a:pt x="839" y="513"/>
                  <a:pt x="784" y="444"/>
                  <a:pt x="727" y="441"/>
                </a:cubicBezTo>
                <a:cubicBezTo>
                  <a:pt x="670" y="438"/>
                  <a:pt x="580" y="519"/>
                  <a:pt x="583" y="576"/>
                </a:cubicBezTo>
                <a:cubicBezTo>
                  <a:pt x="586" y="633"/>
                  <a:pt x="611" y="674"/>
                  <a:pt x="650" y="763"/>
                </a:cubicBezTo>
                <a:cubicBezTo>
                  <a:pt x="506" y="784"/>
                  <a:pt x="420" y="784"/>
                  <a:pt x="288" y="787"/>
                </a:cubicBezTo>
                <a:cubicBezTo>
                  <a:pt x="293" y="624"/>
                  <a:pt x="311" y="522"/>
                  <a:pt x="304" y="467"/>
                </a:cubicBezTo>
                <a:cubicBezTo>
                  <a:pt x="247" y="476"/>
                  <a:pt x="215" y="528"/>
                  <a:pt x="144" y="524"/>
                </a:cubicBezTo>
                <a:cubicBezTo>
                  <a:pt x="73" y="520"/>
                  <a:pt x="0" y="464"/>
                  <a:pt x="0" y="403"/>
                </a:cubicBezTo>
                <a:cubicBezTo>
                  <a:pt x="0" y="342"/>
                  <a:pt x="113" y="281"/>
                  <a:pt x="157" y="284"/>
                </a:cubicBezTo>
                <a:cubicBezTo>
                  <a:pt x="201" y="287"/>
                  <a:pt x="233" y="305"/>
                  <a:pt x="311" y="332"/>
                </a:cubicBezTo>
                <a:cubicBezTo>
                  <a:pt x="310" y="168"/>
                  <a:pt x="309" y="4"/>
                  <a:pt x="309" y="4"/>
                </a:cubicBezTo>
                <a:close/>
              </a:path>
            </a:pathLst>
          </a:custGeom>
          <a:solidFill>
            <a:srgbClr val="CCCC00"/>
          </a:solidFill>
          <a:ln w="19050" cmpd="sng">
            <a:solidFill>
              <a:schemeClr val="tx1"/>
            </a:solidFill>
            <a:round/>
            <a:headEnd/>
            <a:tailEnd/>
          </a:ln>
        </p:spPr>
        <p:txBody>
          <a:bodyPr/>
          <a:lstStyle/>
          <a:p>
            <a:endParaRPr lang="el-GR"/>
          </a:p>
        </p:txBody>
      </p:sp>
      <p:sp>
        <p:nvSpPr>
          <p:cNvPr id="14" name="Freeform 22"/>
          <p:cNvSpPr>
            <a:spLocks/>
          </p:cNvSpPr>
          <p:nvPr/>
        </p:nvSpPr>
        <p:spPr bwMode="auto">
          <a:xfrm rot="18978392" flipV="1">
            <a:off x="1835865" y="1230403"/>
            <a:ext cx="1293402" cy="687111"/>
          </a:xfrm>
          <a:custGeom>
            <a:avLst/>
            <a:gdLst>
              <a:gd name="T0" fmla="*/ 309 w 1481"/>
              <a:gd name="T1" fmla="*/ 4 h 787"/>
              <a:gd name="T2" fmla="*/ 655 w 1481"/>
              <a:gd name="T3" fmla="*/ 28 h 787"/>
              <a:gd name="T4" fmla="*/ 583 w 1481"/>
              <a:gd name="T5" fmla="*/ 208 h 787"/>
              <a:gd name="T6" fmla="*/ 743 w 1481"/>
              <a:gd name="T7" fmla="*/ 332 h 787"/>
              <a:gd name="T8" fmla="*/ 884 w 1481"/>
              <a:gd name="T9" fmla="*/ 204 h 787"/>
              <a:gd name="T10" fmla="*/ 871 w 1481"/>
              <a:gd name="T11" fmla="*/ 28 h 787"/>
              <a:gd name="T12" fmla="*/ 1125 w 1481"/>
              <a:gd name="T13" fmla="*/ 0 h 787"/>
              <a:gd name="T14" fmla="*/ 1120 w 1481"/>
              <a:gd name="T15" fmla="*/ 331 h 787"/>
              <a:gd name="T16" fmla="*/ 1274 w 1481"/>
              <a:gd name="T17" fmla="*/ 249 h 787"/>
              <a:gd name="T18" fmla="*/ 1471 w 1481"/>
              <a:gd name="T19" fmla="*/ 374 h 787"/>
              <a:gd name="T20" fmla="*/ 1322 w 1481"/>
              <a:gd name="T21" fmla="*/ 531 h 787"/>
              <a:gd name="T22" fmla="*/ 1130 w 1481"/>
              <a:gd name="T23" fmla="*/ 489 h 787"/>
              <a:gd name="T24" fmla="*/ 1149 w 1481"/>
              <a:gd name="T25" fmla="*/ 771 h 787"/>
              <a:gd name="T26" fmla="*/ 804 w 1481"/>
              <a:gd name="T27" fmla="*/ 758 h 787"/>
              <a:gd name="T28" fmla="*/ 842 w 1481"/>
              <a:gd name="T29" fmla="*/ 563 h 787"/>
              <a:gd name="T30" fmla="*/ 727 w 1481"/>
              <a:gd name="T31" fmla="*/ 441 h 787"/>
              <a:gd name="T32" fmla="*/ 583 w 1481"/>
              <a:gd name="T33" fmla="*/ 576 h 787"/>
              <a:gd name="T34" fmla="*/ 650 w 1481"/>
              <a:gd name="T35" fmla="*/ 763 h 787"/>
              <a:gd name="T36" fmla="*/ 288 w 1481"/>
              <a:gd name="T37" fmla="*/ 787 h 787"/>
              <a:gd name="T38" fmla="*/ 304 w 1481"/>
              <a:gd name="T39" fmla="*/ 467 h 787"/>
              <a:gd name="T40" fmla="*/ 144 w 1481"/>
              <a:gd name="T41" fmla="*/ 524 h 787"/>
              <a:gd name="T42" fmla="*/ 0 w 1481"/>
              <a:gd name="T43" fmla="*/ 403 h 787"/>
              <a:gd name="T44" fmla="*/ 157 w 1481"/>
              <a:gd name="T45" fmla="*/ 284 h 787"/>
              <a:gd name="T46" fmla="*/ 311 w 1481"/>
              <a:gd name="T47" fmla="*/ 332 h 787"/>
              <a:gd name="T48" fmla="*/ 309 w 1481"/>
              <a:gd name="T49" fmla="*/ 4 h 787"/>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481"/>
              <a:gd name="T76" fmla="*/ 0 h 787"/>
              <a:gd name="T77" fmla="*/ 1481 w 1481"/>
              <a:gd name="T78" fmla="*/ 787 h 787"/>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481" h="787">
                <a:moveTo>
                  <a:pt x="309" y="4"/>
                </a:moveTo>
                <a:cubicBezTo>
                  <a:pt x="309" y="4"/>
                  <a:pt x="522" y="22"/>
                  <a:pt x="655" y="28"/>
                </a:cubicBezTo>
                <a:cubicBezTo>
                  <a:pt x="599" y="73"/>
                  <a:pt x="571" y="155"/>
                  <a:pt x="583" y="208"/>
                </a:cubicBezTo>
                <a:cubicBezTo>
                  <a:pt x="595" y="261"/>
                  <a:pt x="690" y="339"/>
                  <a:pt x="743" y="332"/>
                </a:cubicBezTo>
                <a:cubicBezTo>
                  <a:pt x="796" y="325"/>
                  <a:pt x="863" y="254"/>
                  <a:pt x="884" y="204"/>
                </a:cubicBezTo>
                <a:cubicBezTo>
                  <a:pt x="905" y="154"/>
                  <a:pt x="887" y="115"/>
                  <a:pt x="871" y="28"/>
                </a:cubicBezTo>
                <a:cubicBezTo>
                  <a:pt x="998" y="14"/>
                  <a:pt x="1125" y="0"/>
                  <a:pt x="1125" y="0"/>
                </a:cubicBezTo>
                <a:cubicBezTo>
                  <a:pt x="1125" y="0"/>
                  <a:pt x="1122" y="165"/>
                  <a:pt x="1120" y="331"/>
                </a:cubicBezTo>
                <a:cubicBezTo>
                  <a:pt x="1145" y="373"/>
                  <a:pt x="1216" y="242"/>
                  <a:pt x="1274" y="249"/>
                </a:cubicBezTo>
                <a:cubicBezTo>
                  <a:pt x="1332" y="256"/>
                  <a:pt x="1461" y="327"/>
                  <a:pt x="1471" y="374"/>
                </a:cubicBezTo>
                <a:cubicBezTo>
                  <a:pt x="1481" y="421"/>
                  <a:pt x="1389" y="518"/>
                  <a:pt x="1322" y="531"/>
                </a:cubicBezTo>
                <a:cubicBezTo>
                  <a:pt x="1255" y="544"/>
                  <a:pt x="1236" y="534"/>
                  <a:pt x="1130" y="489"/>
                </a:cubicBezTo>
                <a:cubicBezTo>
                  <a:pt x="1139" y="638"/>
                  <a:pt x="1146" y="688"/>
                  <a:pt x="1149" y="771"/>
                </a:cubicBezTo>
                <a:cubicBezTo>
                  <a:pt x="976" y="764"/>
                  <a:pt x="804" y="758"/>
                  <a:pt x="804" y="758"/>
                </a:cubicBezTo>
                <a:cubicBezTo>
                  <a:pt x="832" y="662"/>
                  <a:pt x="845" y="613"/>
                  <a:pt x="842" y="563"/>
                </a:cubicBezTo>
                <a:cubicBezTo>
                  <a:pt x="839" y="513"/>
                  <a:pt x="784" y="444"/>
                  <a:pt x="727" y="441"/>
                </a:cubicBezTo>
                <a:cubicBezTo>
                  <a:pt x="670" y="438"/>
                  <a:pt x="580" y="519"/>
                  <a:pt x="583" y="576"/>
                </a:cubicBezTo>
                <a:cubicBezTo>
                  <a:pt x="586" y="633"/>
                  <a:pt x="611" y="674"/>
                  <a:pt x="650" y="763"/>
                </a:cubicBezTo>
                <a:cubicBezTo>
                  <a:pt x="506" y="784"/>
                  <a:pt x="420" y="784"/>
                  <a:pt x="288" y="787"/>
                </a:cubicBezTo>
                <a:cubicBezTo>
                  <a:pt x="293" y="624"/>
                  <a:pt x="311" y="522"/>
                  <a:pt x="304" y="467"/>
                </a:cubicBezTo>
                <a:cubicBezTo>
                  <a:pt x="247" y="476"/>
                  <a:pt x="215" y="528"/>
                  <a:pt x="144" y="524"/>
                </a:cubicBezTo>
                <a:cubicBezTo>
                  <a:pt x="73" y="520"/>
                  <a:pt x="0" y="464"/>
                  <a:pt x="0" y="403"/>
                </a:cubicBezTo>
                <a:cubicBezTo>
                  <a:pt x="0" y="342"/>
                  <a:pt x="113" y="281"/>
                  <a:pt x="157" y="284"/>
                </a:cubicBezTo>
                <a:cubicBezTo>
                  <a:pt x="201" y="287"/>
                  <a:pt x="233" y="305"/>
                  <a:pt x="311" y="332"/>
                </a:cubicBezTo>
                <a:cubicBezTo>
                  <a:pt x="310" y="168"/>
                  <a:pt x="309" y="4"/>
                  <a:pt x="309" y="4"/>
                </a:cubicBezTo>
                <a:close/>
              </a:path>
            </a:pathLst>
          </a:custGeom>
          <a:solidFill>
            <a:srgbClr val="FFCC00"/>
          </a:solidFill>
          <a:ln w="19050" cmpd="sng">
            <a:solidFill>
              <a:schemeClr val="tx1"/>
            </a:solidFill>
            <a:round/>
            <a:headEnd/>
            <a:tailEnd/>
          </a:ln>
        </p:spPr>
        <p:txBody>
          <a:bodyPr/>
          <a:lstStyle/>
          <a:p>
            <a:endParaRPr lang="el-GR"/>
          </a:p>
        </p:txBody>
      </p:sp>
      <p:sp>
        <p:nvSpPr>
          <p:cNvPr id="15" name="TextBox 14"/>
          <p:cNvSpPr txBox="1"/>
          <p:nvPr/>
        </p:nvSpPr>
        <p:spPr>
          <a:xfrm>
            <a:off x="3859882" y="2045366"/>
            <a:ext cx="1424236" cy="461665"/>
          </a:xfrm>
          <a:prstGeom prst="rect">
            <a:avLst/>
          </a:prstGeom>
          <a:noFill/>
        </p:spPr>
        <p:txBody>
          <a:bodyPr wrap="none" rtlCol="0">
            <a:spAutoFit/>
          </a:bodyPr>
          <a:lstStyle/>
          <a:p>
            <a:r>
              <a:rPr lang="el-GR" sz="2400" dirty="0" smtClean="0"/>
              <a:t>διάγνωση</a:t>
            </a:r>
            <a:endParaRPr lang="el-GR" sz="2400" dirty="0"/>
          </a:p>
        </p:txBody>
      </p:sp>
      <p:sp>
        <p:nvSpPr>
          <p:cNvPr id="16" name="Right Arrow 15"/>
          <p:cNvSpPr/>
          <p:nvPr/>
        </p:nvSpPr>
        <p:spPr>
          <a:xfrm>
            <a:off x="3639130" y="2456883"/>
            <a:ext cx="1884218" cy="34174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Στέλλα_face_eyes.png"/>
          <p:cNvPicPr>
            <a:picLocks noChangeAspect="1"/>
          </p:cNvPicPr>
          <p:nvPr/>
        </p:nvPicPr>
        <p:blipFill>
          <a:blip r:embed="rId3"/>
          <a:srcRect/>
          <a:stretch>
            <a:fillRect/>
          </a:stretch>
        </p:blipFill>
        <p:spPr>
          <a:xfrm>
            <a:off x="2743196" y="0"/>
            <a:ext cx="3657608" cy="4572009"/>
          </a:xfrm>
          <a:prstGeom prst="rect">
            <a:avLst/>
          </a:prstGeom>
        </p:spPr>
      </p:pic>
      <p:grpSp>
        <p:nvGrpSpPr>
          <p:cNvPr id="13" name="Group 12"/>
          <p:cNvGrpSpPr/>
          <p:nvPr/>
        </p:nvGrpSpPr>
        <p:grpSpPr>
          <a:xfrm>
            <a:off x="4066029" y="1478756"/>
            <a:ext cx="881158" cy="2593183"/>
            <a:chOff x="4510002" y="821762"/>
            <a:chExt cx="551757" cy="1623782"/>
          </a:xfrm>
          <a:effectLst>
            <a:outerShdw blurRad="50800" dist="38100" dir="2700000" algn="tl" rotWithShape="0">
              <a:prstClr val="black">
                <a:alpha val="40000"/>
              </a:prstClr>
            </a:outerShdw>
          </a:effectLst>
        </p:grpSpPr>
        <p:cxnSp>
          <p:nvCxnSpPr>
            <p:cNvPr id="8" name="Straight Connector 7"/>
            <p:cNvCxnSpPr/>
            <p:nvPr/>
          </p:nvCxnSpPr>
          <p:spPr>
            <a:xfrm flipV="1">
              <a:off x="4788132" y="821762"/>
              <a:ext cx="0" cy="1623782"/>
            </a:xfrm>
            <a:prstGeom prst="line">
              <a:avLst/>
            </a:prstGeom>
            <a:ln w="28575">
              <a:solidFill>
                <a:srgbClr val="FFFF00"/>
              </a:solidFill>
            </a:ln>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795752" y="1280853"/>
              <a:ext cx="266007" cy="0"/>
            </a:xfrm>
            <a:prstGeom prst="straightConnector1">
              <a:avLst/>
            </a:prstGeom>
            <a:ln w="38100">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10002" y="1279814"/>
              <a:ext cx="266007" cy="0"/>
            </a:xfrm>
            <a:prstGeom prst="straightConnector1">
              <a:avLst/>
            </a:prstGeom>
            <a:ln w="38100">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sp>
        <p:nvSpPr>
          <p:cNvPr id="20" name="Freeform 19"/>
          <p:cNvSpPr>
            <a:spLocks noChangeAspect="1"/>
          </p:cNvSpPr>
          <p:nvPr/>
        </p:nvSpPr>
        <p:spPr>
          <a:xfrm>
            <a:off x="3492341" y="2901144"/>
            <a:ext cx="968437" cy="1029275"/>
          </a:xfrm>
          <a:custGeom>
            <a:avLst/>
            <a:gdLst>
              <a:gd name="connsiteX0" fmla="*/ 0 w 947651"/>
              <a:gd name="connsiteY0" fmla="*/ 0 h 980902"/>
              <a:gd name="connsiteX1" fmla="*/ 133004 w 947651"/>
              <a:gd name="connsiteY1" fmla="*/ 415636 h 980902"/>
              <a:gd name="connsiteX2" fmla="*/ 407324 w 947651"/>
              <a:gd name="connsiteY2" fmla="*/ 739833 h 980902"/>
              <a:gd name="connsiteX3" fmla="*/ 698269 w 947651"/>
              <a:gd name="connsiteY3" fmla="*/ 947651 h 980902"/>
              <a:gd name="connsiteX4" fmla="*/ 947651 w 947651"/>
              <a:gd name="connsiteY4" fmla="*/ 980902 h 980902"/>
              <a:gd name="connsiteX0" fmla="*/ 0 w 947651"/>
              <a:gd name="connsiteY0" fmla="*/ 0 h 980902"/>
              <a:gd name="connsiteX1" fmla="*/ 133004 w 947651"/>
              <a:gd name="connsiteY1" fmla="*/ 415636 h 980902"/>
              <a:gd name="connsiteX2" fmla="*/ 407324 w 947651"/>
              <a:gd name="connsiteY2" fmla="*/ 739833 h 980902"/>
              <a:gd name="connsiteX3" fmla="*/ 698269 w 947651"/>
              <a:gd name="connsiteY3" fmla="*/ 947651 h 980902"/>
              <a:gd name="connsiteX4" fmla="*/ 947651 w 947651"/>
              <a:gd name="connsiteY4" fmla="*/ 980902 h 980902"/>
              <a:gd name="connsiteX0" fmla="*/ 0 w 947651"/>
              <a:gd name="connsiteY0" fmla="*/ 0 h 980902"/>
              <a:gd name="connsiteX1" fmla="*/ 133004 w 947651"/>
              <a:gd name="connsiteY1" fmla="*/ 415636 h 980902"/>
              <a:gd name="connsiteX2" fmla="*/ 407324 w 947651"/>
              <a:gd name="connsiteY2" fmla="*/ 739833 h 980902"/>
              <a:gd name="connsiteX3" fmla="*/ 698269 w 947651"/>
              <a:gd name="connsiteY3" fmla="*/ 947651 h 980902"/>
              <a:gd name="connsiteX4" fmla="*/ 947651 w 947651"/>
              <a:gd name="connsiteY4" fmla="*/ 980902 h 980902"/>
              <a:gd name="connsiteX0" fmla="*/ 0 w 947651"/>
              <a:gd name="connsiteY0" fmla="*/ 0 h 987829"/>
              <a:gd name="connsiteX1" fmla="*/ 133004 w 947651"/>
              <a:gd name="connsiteY1" fmla="*/ 415636 h 987829"/>
              <a:gd name="connsiteX2" fmla="*/ 407324 w 947651"/>
              <a:gd name="connsiteY2" fmla="*/ 739833 h 987829"/>
              <a:gd name="connsiteX3" fmla="*/ 698269 w 947651"/>
              <a:gd name="connsiteY3" fmla="*/ 947651 h 987829"/>
              <a:gd name="connsiteX4" fmla="*/ 947651 w 947651"/>
              <a:gd name="connsiteY4" fmla="*/ 980902 h 987829"/>
              <a:gd name="connsiteX0" fmla="*/ 0 w 947651"/>
              <a:gd name="connsiteY0" fmla="*/ 0 h 988106"/>
              <a:gd name="connsiteX1" fmla="*/ 133004 w 947651"/>
              <a:gd name="connsiteY1" fmla="*/ 415636 h 988106"/>
              <a:gd name="connsiteX2" fmla="*/ 407324 w 947651"/>
              <a:gd name="connsiteY2" fmla="*/ 739833 h 988106"/>
              <a:gd name="connsiteX3" fmla="*/ 698269 w 947651"/>
              <a:gd name="connsiteY3" fmla="*/ 947651 h 988106"/>
              <a:gd name="connsiteX4" fmla="*/ 947651 w 947651"/>
              <a:gd name="connsiteY4" fmla="*/ 980902 h 988106"/>
              <a:gd name="connsiteX0" fmla="*/ 0 w 951308"/>
              <a:gd name="connsiteY0" fmla="*/ 0 h 1002736"/>
              <a:gd name="connsiteX1" fmla="*/ 133004 w 951308"/>
              <a:gd name="connsiteY1" fmla="*/ 415636 h 1002736"/>
              <a:gd name="connsiteX2" fmla="*/ 407324 w 951308"/>
              <a:gd name="connsiteY2" fmla="*/ 739833 h 1002736"/>
              <a:gd name="connsiteX3" fmla="*/ 698269 w 951308"/>
              <a:gd name="connsiteY3" fmla="*/ 947651 h 1002736"/>
              <a:gd name="connsiteX4" fmla="*/ 951308 w 951308"/>
              <a:gd name="connsiteY4" fmla="*/ 995532 h 1002736"/>
              <a:gd name="connsiteX0" fmla="*/ 0 w 951308"/>
              <a:gd name="connsiteY0" fmla="*/ 0 h 995532"/>
              <a:gd name="connsiteX1" fmla="*/ 133004 w 951308"/>
              <a:gd name="connsiteY1" fmla="*/ 415636 h 995532"/>
              <a:gd name="connsiteX2" fmla="*/ 407324 w 951308"/>
              <a:gd name="connsiteY2" fmla="*/ 739833 h 995532"/>
              <a:gd name="connsiteX3" fmla="*/ 698269 w 951308"/>
              <a:gd name="connsiteY3" fmla="*/ 947651 h 995532"/>
              <a:gd name="connsiteX4" fmla="*/ 951308 w 951308"/>
              <a:gd name="connsiteY4" fmla="*/ 995532 h 995532"/>
              <a:gd name="connsiteX0" fmla="*/ 0 w 951308"/>
              <a:gd name="connsiteY0" fmla="*/ 0 h 995532"/>
              <a:gd name="connsiteX1" fmla="*/ 133004 w 951308"/>
              <a:gd name="connsiteY1" fmla="*/ 415636 h 995532"/>
              <a:gd name="connsiteX2" fmla="*/ 407324 w 951308"/>
              <a:gd name="connsiteY2" fmla="*/ 739833 h 995532"/>
              <a:gd name="connsiteX3" fmla="*/ 676323 w 951308"/>
              <a:gd name="connsiteY3" fmla="*/ 925705 h 995532"/>
              <a:gd name="connsiteX4" fmla="*/ 951308 w 951308"/>
              <a:gd name="connsiteY4" fmla="*/ 995532 h 995532"/>
              <a:gd name="connsiteX0" fmla="*/ 0 w 936678"/>
              <a:gd name="connsiteY0" fmla="*/ 0 h 1002848"/>
              <a:gd name="connsiteX1" fmla="*/ 118374 w 936678"/>
              <a:gd name="connsiteY1" fmla="*/ 422952 h 1002848"/>
              <a:gd name="connsiteX2" fmla="*/ 392694 w 936678"/>
              <a:gd name="connsiteY2" fmla="*/ 747149 h 1002848"/>
              <a:gd name="connsiteX3" fmla="*/ 661693 w 936678"/>
              <a:gd name="connsiteY3" fmla="*/ 933021 h 1002848"/>
              <a:gd name="connsiteX4" fmla="*/ 936678 w 936678"/>
              <a:gd name="connsiteY4" fmla="*/ 1002848 h 1002848"/>
              <a:gd name="connsiteX0" fmla="*/ 0 w 936678"/>
              <a:gd name="connsiteY0" fmla="*/ 0 h 1002848"/>
              <a:gd name="connsiteX1" fmla="*/ 118374 w 936678"/>
              <a:gd name="connsiteY1" fmla="*/ 422952 h 1002848"/>
              <a:gd name="connsiteX2" fmla="*/ 392694 w 936678"/>
              <a:gd name="connsiteY2" fmla="*/ 747149 h 1002848"/>
              <a:gd name="connsiteX3" fmla="*/ 661693 w 936678"/>
              <a:gd name="connsiteY3" fmla="*/ 933021 h 1002848"/>
              <a:gd name="connsiteX4" fmla="*/ 936678 w 936678"/>
              <a:gd name="connsiteY4" fmla="*/ 1002848 h 1002848"/>
              <a:gd name="connsiteX0" fmla="*/ 0 w 936678"/>
              <a:gd name="connsiteY0" fmla="*/ 0 h 1009627"/>
              <a:gd name="connsiteX1" fmla="*/ 118374 w 936678"/>
              <a:gd name="connsiteY1" fmla="*/ 422952 h 1009627"/>
              <a:gd name="connsiteX2" fmla="*/ 392694 w 936678"/>
              <a:gd name="connsiteY2" fmla="*/ 747149 h 1009627"/>
              <a:gd name="connsiteX3" fmla="*/ 661693 w 936678"/>
              <a:gd name="connsiteY3" fmla="*/ 933021 h 1009627"/>
              <a:gd name="connsiteX4" fmla="*/ 936678 w 936678"/>
              <a:gd name="connsiteY4" fmla="*/ 1002848 h 1009627"/>
              <a:gd name="connsiteX0" fmla="*/ 0 w 936678"/>
              <a:gd name="connsiteY0" fmla="*/ 0 h 1023831"/>
              <a:gd name="connsiteX1" fmla="*/ 118374 w 936678"/>
              <a:gd name="connsiteY1" fmla="*/ 422952 h 1023831"/>
              <a:gd name="connsiteX2" fmla="*/ 392694 w 936678"/>
              <a:gd name="connsiteY2" fmla="*/ 747149 h 1023831"/>
              <a:gd name="connsiteX3" fmla="*/ 661693 w 936678"/>
              <a:gd name="connsiteY3" fmla="*/ 933021 h 1023831"/>
              <a:gd name="connsiteX4" fmla="*/ 936678 w 936678"/>
              <a:gd name="connsiteY4" fmla="*/ 1017052 h 1023831"/>
              <a:gd name="connsiteX0" fmla="*/ 0 w 936678"/>
              <a:gd name="connsiteY0" fmla="*/ 0 h 1017052"/>
              <a:gd name="connsiteX1" fmla="*/ 118374 w 936678"/>
              <a:gd name="connsiteY1" fmla="*/ 422952 h 1017052"/>
              <a:gd name="connsiteX2" fmla="*/ 392694 w 936678"/>
              <a:gd name="connsiteY2" fmla="*/ 747149 h 1017052"/>
              <a:gd name="connsiteX3" fmla="*/ 661693 w 936678"/>
              <a:gd name="connsiteY3" fmla="*/ 933021 h 1017052"/>
              <a:gd name="connsiteX4" fmla="*/ 936678 w 936678"/>
              <a:gd name="connsiteY4" fmla="*/ 1017052 h 1017052"/>
              <a:gd name="connsiteX0" fmla="*/ 0 w 936678"/>
              <a:gd name="connsiteY0" fmla="*/ 0 h 1017052"/>
              <a:gd name="connsiteX1" fmla="*/ 118374 w 936678"/>
              <a:gd name="connsiteY1" fmla="*/ 422952 h 1017052"/>
              <a:gd name="connsiteX2" fmla="*/ 392694 w 936678"/>
              <a:gd name="connsiteY2" fmla="*/ 747149 h 1017052"/>
              <a:gd name="connsiteX3" fmla="*/ 661693 w 936678"/>
              <a:gd name="connsiteY3" fmla="*/ 933021 h 1017052"/>
              <a:gd name="connsiteX4" fmla="*/ 936678 w 936678"/>
              <a:gd name="connsiteY4" fmla="*/ 1017052 h 1017052"/>
              <a:gd name="connsiteX0" fmla="*/ 0 w 936678"/>
              <a:gd name="connsiteY0" fmla="*/ 0 h 1017052"/>
              <a:gd name="connsiteX1" fmla="*/ 118374 w 936678"/>
              <a:gd name="connsiteY1" fmla="*/ 422952 h 1017052"/>
              <a:gd name="connsiteX2" fmla="*/ 392694 w 936678"/>
              <a:gd name="connsiteY2" fmla="*/ 747149 h 1017052"/>
              <a:gd name="connsiteX3" fmla="*/ 661693 w 936678"/>
              <a:gd name="connsiteY3" fmla="*/ 933021 h 1017052"/>
              <a:gd name="connsiteX4" fmla="*/ 936678 w 936678"/>
              <a:gd name="connsiteY4" fmla="*/ 1017052 h 1017052"/>
              <a:gd name="connsiteX0" fmla="*/ 0 w 940229"/>
              <a:gd name="connsiteY0" fmla="*/ 0 h 999297"/>
              <a:gd name="connsiteX1" fmla="*/ 118374 w 940229"/>
              <a:gd name="connsiteY1" fmla="*/ 422952 h 999297"/>
              <a:gd name="connsiteX2" fmla="*/ 392694 w 940229"/>
              <a:gd name="connsiteY2" fmla="*/ 747149 h 999297"/>
              <a:gd name="connsiteX3" fmla="*/ 661693 w 940229"/>
              <a:gd name="connsiteY3" fmla="*/ 933021 h 999297"/>
              <a:gd name="connsiteX4" fmla="*/ 940229 w 940229"/>
              <a:gd name="connsiteY4" fmla="*/ 999297 h 999297"/>
              <a:gd name="connsiteX0" fmla="*/ 0 w 940229"/>
              <a:gd name="connsiteY0" fmla="*/ 0 h 999297"/>
              <a:gd name="connsiteX1" fmla="*/ 118374 w 940229"/>
              <a:gd name="connsiteY1" fmla="*/ 422952 h 999297"/>
              <a:gd name="connsiteX2" fmla="*/ 421102 w 940229"/>
              <a:gd name="connsiteY2" fmla="*/ 772007 h 999297"/>
              <a:gd name="connsiteX3" fmla="*/ 661693 w 940229"/>
              <a:gd name="connsiteY3" fmla="*/ 933021 h 999297"/>
              <a:gd name="connsiteX4" fmla="*/ 940229 w 940229"/>
              <a:gd name="connsiteY4" fmla="*/ 999297 h 999297"/>
              <a:gd name="connsiteX0" fmla="*/ 0 w 940229"/>
              <a:gd name="connsiteY0" fmla="*/ 0 h 999297"/>
              <a:gd name="connsiteX1" fmla="*/ 118374 w 940229"/>
              <a:gd name="connsiteY1" fmla="*/ 422952 h 999297"/>
              <a:gd name="connsiteX2" fmla="*/ 421102 w 940229"/>
              <a:gd name="connsiteY2" fmla="*/ 772007 h 999297"/>
              <a:gd name="connsiteX3" fmla="*/ 661693 w 940229"/>
              <a:gd name="connsiteY3" fmla="*/ 933021 h 999297"/>
              <a:gd name="connsiteX4" fmla="*/ 940229 w 940229"/>
              <a:gd name="connsiteY4" fmla="*/ 999297 h 99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229" h="999297">
                <a:moveTo>
                  <a:pt x="0" y="0"/>
                </a:moveTo>
                <a:cubicBezTo>
                  <a:pt x="26047" y="145860"/>
                  <a:pt x="48190" y="294284"/>
                  <a:pt x="118374" y="422952"/>
                </a:cubicBezTo>
                <a:cubicBezTo>
                  <a:pt x="188558" y="551620"/>
                  <a:pt x="337651" y="711853"/>
                  <a:pt x="421102" y="772007"/>
                </a:cubicBezTo>
                <a:cubicBezTo>
                  <a:pt x="504553" y="832161"/>
                  <a:pt x="575172" y="895139"/>
                  <a:pt x="661693" y="933021"/>
                </a:cubicBezTo>
                <a:cubicBezTo>
                  <a:pt x="748214" y="970903"/>
                  <a:pt x="839243" y="995423"/>
                  <a:pt x="940229" y="999297"/>
                </a:cubicBezTo>
              </a:path>
            </a:pathLst>
          </a:custGeom>
          <a:ln w="28575">
            <a:solidFill>
              <a:srgbClr val="FFFF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sp>
        <p:nvSpPr>
          <p:cNvPr id="22" name="Freeform 21"/>
          <p:cNvSpPr>
            <a:spLocks noChangeAspect="1"/>
          </p:cNvSpPr>
          <p:nvPr/>
        </p:nvSpPr>
        <p:spPr>
          <a:xfrm flipH="1">
            <a:off x="4540853" y="2903582"/>
            <a:ext cx="968437" cy="1029275"/>
          </a:xfrm>
          <a:custGeom>
            <a:avLst/>
            <a:gdLst>
              <a:gd name="connsiteX0" fmla="*/ 0 w 947651"/>
              <a:gd name="connsiteY0" fmla="*/ 0 h 980902"/>
              <a:gd name="connsiteX1" fmla="*/ 133004 w 947651"/>
              <a:gd name="connsiteY1" fmla="*/ 415636 h 980902"/>
              <a:gd name="connsiteX2" fmla="*/ 407324 w 947651"/>
              <a:gd name="connsiteY2" fmla="*/ 739833 h 980902"/>
              <a:gd name="connsiteX3" fmla="*/ 698269 w 947651"/>
              <a:gd name="connsiteY3" fmla="*/ 947651 h 980902"/>
              <a:gd name="connsiteX4" fmla="*/ 947651 w 947651"/>
              <a:gd name="connsiteY4" fmla="*/ 980902 h 980902"/>
              <a:gd name="connsiteX0" fmla="*/ 0 w 947651"/>
              <a:gd name="connsiteY0" fmla="*/ 0 h 980902"/>
              <a:gd name="connsiteX1" fmla="*/ 133004 w 947651"/>
              <a:gd name="connsiteY1" fmla="*/ 415636 h 980902"/>
              <a:gd name="connsiteX2" fmla="*/ 407324 w 947651"/>
              <a:gd name="connsiteY2" fmla="*/ 739833 h 980902"/>
              <a:gd name="connsiteX3" fmla="*/ 698269 w 947651"/>
              <a:gd name="connsiteY3" fmla="*/ 947651 h 980902"/>
              <a:gd name="connsiteX4" fmla="*/ 947651 w 947651"/>
              <a:gd name="connsiteY4" fmla="*/ 980902 h 980902"/>
              <a:gd name="connsiteX0" fmla="*/ 0 w 947651"/>
              <a:gd name="connsiteY0" fmla="*/ 0 h 980902"/>
              <a:gd name="connsiteX1" fmla="*/ 133004 w 947651"/>
              <a:gd name="connsiteY1" fmla="*/ 415636 h 980902"/>
              <a:gd name="connsiteX2" fmla="*/ 407324 w 947651"/>
              <a:gd name="connsiteY2" fmla="*/ 739833 h 980902"/>
              <a:gd name="connsiteX3" fmla="*/ 698269 w 947651"/>
              <a:gd name="connsiteY3" fmla="*/ 947651 h 980902"/>
              <a:gd name="connsiteX4" fmla="*/ 947651 w 947651"/>
              <a:gd name="connsiteY4" fmla="*/ 980902 h 980902"/>
              <a:gd name="connsiteX0" fmla="*/ 0 w 947651"/>
              <a:gd name="connsiteY0" fmla="*/ 0 h 987829"/>
              <a:gd name="connsiteX1" fmla="*/ 133004 w 947651"/>
              <a:gd name="connsiteY1" fmla="*/ 415636 h 987829"/>
              <a:gd name="connsiteX2" fmla="*/ 407324 w 947651"/>
              <a:gd name="connsiteY2" fmla="*/ 739833 h 987829"/>
              <a:gd name="connsiteX3" fmla="*/ 698269 w 947651"/>
              <a:gd name="connsiteY3" fmla="*/ 947651 h 987829"/>
              <a:gd name="connsiteX4" fmla="*/ 947651 w 947651"/>
              <a:gd name="connsiteY4" fmla="*/ 980902 h 987829"/>
              <a:gd name="connsiteX0" fmla="*/ 0 w 947651"/>
              <a:gd name="connsiteY0" fmla="*/ 0 h 988106"/>
              <a:gd name="connsiteX1" fmla="*/ 133004 w 947651"/>
              <a:gd name="connsiteY1" fmla="*/ 415636 h 988106"/>
              <a:gd name="connsiteX2" fmla="*/ 407324 w 947651"/>
              <a:gd name="connsiteY2" fmla="*/ 739833 h 988106"/>
              <a:gd name="connsiteX3" fmla="*/ 698269 w 947651"/>
              <a:gd name="connsiteY3" fmla="*/ 947651 h 988106"/>
              <a:gd name="connsiteX4" fmla="*/ 947651 w 947651"/>
              <a:gd name="connsiteY4" fmla="*/ 980902 h 988106"/>
              <a:gd name="connsiteX0" fmla="*/ 0 w 951308"/>
              <a:gd name="connsiteY0" fmla="*/ 0 h 1002736"/>
              <a:gd name="connsiteX1" fmla="*/ 133004 w 951308"/>
              <a:gd name="connsiteY1" fmla="*/ 415636 h 1002736"/>
              <a:gd name="connsiteX2" fmla="*/ 407324 w 951308"/>
              <a:gd name="connsiteY2" fmla="*/ 739833 h 1002736"/>
              <a:gd name="connsiteX3" fmla="*/ 698269 w 951308"/>
              <a:gd name="connsiteY3" fmla="*/ 947651 h 1002736"/>
              <a:gd name="connsiteX4" fmla="*/ 951308 w 951308"/>
              <a:gd name="connsiteY4" fmla="*/ 995532 h 1002736"/>
              <a:gd name="connsiteX0" fmla="*/ 0 w 951308"/>
              <a:gd name="connsiteY0" fmla="*/ 0 h 995532"/>
              <a:gd name="connsiteX1" fmla="*/ 133004 w 951308"/>
              <a:gd name="connsiteY1" fmla="*/ 415636 h 995532"/>
              <a:gd name="connsiteX2" fmla="*/ 407324 w 951308"/>
              <a:gd name="connsiteY2" fmla="*/ 739833 h 995532"/>
              <a:gd name="connsiteX3" fmla="*/ 698269 w 951308"/>
              <a:gd name="connsiteY3" fmla="*/ 947651 h 995532"/>
              <a:gd name="connsiteX4" fmla="*/ 951308 w 951308"/>
              <a:gd name="connsiteY4" fmla="*/ 995532 h 995532"/>
              <a:gd name="connsiteX0" fmla="*/ 0 w 951308"/>
              <a:gd name="connsiteY0" fmla="*/ 0 h 995532"/>
              <a:gd name="connsiteX1" fmla="*/ 133004 w 951308"/>
              <a:gd name="connsiteY1" fmla="*/ 415636 h 995532"/>
              <a:gd name="connsiteX2" fmla="*/ 407324 w 951308"/>
              <a:gd name="connsiteY2" fmla="*/ 739833 h 995532"/>
              <a:gd name="connsiteX3" fmla="*/ 676323 w 951308"/>
              <a:gd name="connsiteY3" fmla="*/ 925705 h 995532"/>
              <a:gd name="connsiteX4" fmla="*/ 951308 w 951308"/>
              <a:gd name="connsiteY4" fmla="*/ 995532 h 995532"/>
              <a:gd name="connsiteX0" fmla="*/ 0 w 936678"/>
              <a:gd name="connsiteY0" fmla="*/ 0 h 1002848"/>
              <a:gd name="connsiteX1" fmla="*/ 118374 w 936678"/>
              <a:gd name="connsiteY1" fmla="*/ 422952 h 1002848"/>
              <a:gd name="connsiteX2" fmla="*/ 392694 w 936678"/>
              <a:gd name="connsiteY2" fmla="*/ 747149 h 1002848"/>
              <a:gd name="connsiteX3" fmla="*/ 661693 w 936678"/>
              <a:gd name="connsiteY3" fmla="*/ 933021 h 1002848"/>
              <a:gd name="connsiteX4" fmla="*/ 936678 w 936678"/>
              <a:gd name="connsiteY4" fmla="*/ 1002848 h 1002848"/>
              <a:gd name="connsiteX0" fmla="*/ 0 w 936678"/>
              <a:gd name="connsiteY0" fmla="*/ 0 h 1002848"/>
              <a:gd name="connsiteX1" fmla="*/ 118374 w 936678"/>
              <a:gd name="connsiteY1" fmla="*/ 422952 h 1002848"/>
              <a:gd name="connsiteX2" fmla="*/ 392694 w 936678"/>
              <a:gd name="connsiteY2" fmla="*/ 747149 h 1002848"/>
              <a:gd name="connsiteX3" fmla="*/ 661693 w 936678"/>
              <a:gd name="connsiteY3" fmla="*/ 933021 h 1002848"/>
              <a:gd name="connsiteX4" fmla="*/ 936678 w 936678"/>
              <a:gd name="connsiteY4" fmla="*/ 1002848 h 1002848"/>
              <a:gd name="connsiteX0" fmla="*/ 0 w 936678"/>
              <a:gd name="connsiteY0" fmla="*/ 0 h 1009627"/>
              <a:gd name="connsiteX1" fmla="*/ 118374 w 936678"/>
              <a:gd name="connsiteY1" fmla="*/ 422952 h 1009627"/>
              <a:gd name="connsiteX2" fmla="*/ 392694 w 936678"/>
              <a:gd name="connsiteY2" fmla="*/ 747149 h 1009627"/>
              <a:gd name="connsiteX3" fmla="*/ 661693 w 936678"/>
              <a:gd name="connsiteY3" fmla="*/ 933021 h 1009627"/>
              <a:gd name="connsiteX4" fmla="*/ 936678 w 936678"/>
              <a:gd name="connsiteY4" fmla="*/ 1002848 h 1009627"/>
              <a:gd name="connsiteX0" fmla="*/ 0 w 936678"/>
              <a:gd name="connsiteY0" fmla="*/ 0 h 1023831"/>
              <a:gd name="connsiteX1" fmla="*/ 118374 w 936678"/>
              <a:gd name="connsiteY1" fmla="*/ 422952 h 1023831"/>
              <a:gd name="connsiteX2" fmla="*/ 392694 w 936678"/>
              <a:gd name="connsiteY2" fmla="*/ 747149 h 1023831"/>
              <a:gd name="connsiteX3" fmla="*/ 661693 w 936678"/>
              <a:gd name="connsiteY3" fmla="*/ 933021 h 1023831"/>
              <a:gd name="connsiteX4" fmla="*/ 936678 w 936678"/>
              <a:gd name="connsiteY4" fmla="*/ 1017052 h 1023831"/>
              <a:gd name="connsiteX0" fmla="*/ 0 w 936678"/>
              <a:gd name="connsiteY0" fmla="*/ 0 h 1017052"/>
              <a:gd name="connsiteX1" fmla="*/ 118374 w 936678"/>
              <a:gd name="connsiteY1" fmla="*/ 422952 h 1017052"/>
              <a:gd name="connsiteX2" fmla="*/ 392694 w 936678"/>
              <a:gd name="connsiteY2" fmla="*/ 747149 h 1017052"/>
              <a:gd name="connsiteX3" fmla="*/ 661693 w 936678"/>
              <a:gd name="connsiteY3" fmla="*/ 933021 h 1017052"/>
              <a:gd name="connsiteX4" fmla="*/ 936678 w 936678"/>
              <a:gd name="connsiteY4" fmla="*/ 1017052 h 1017052"/>
              <a:gd name="connsiteX0" fmla="*/ 0 w 936678"/>
              <a:gd name="connsiteY0" fmla="*/ 0 h 1017052"/>
              <a:gd name="connsiteX1" fmla="*/ 118374 w 936678"/>
              <a:gd name="connsiteY1" fmla="*/ 422952 h 1017052"/>
              <a:gd name="connsiteX2" fmla="*/ 392694 w 936678"/>
              <a:gd name="connsiteY2" fmla="*/ 747149 h 1017052"/>
              <a:gd name="connsiteX3" fmla="*/ 661693 w 936678"/>
              <a:gd name="connsiteY3" fmla="*/ 933021 h 1017052"/>
              <a:gd name="connsiteX4" fmla="*/ 936678 w 936678"/>
              <a:gd name="connsiteY4" fmla="*/ 1017052 h 1017052"/>
              <a:gd name="connsiteX0" fmla="*/ 0 w 936678"/>
              <a:gd name="connsiteY0" fmla="*/ 0 h 1017052"/>
              <a:gd name="connsiteX1" fmla="*/ 118374 w 936678"/>
              <a:gd name="connsiteY1" fmla="*/ 422952 h 1017052"/>
              <a:gd name="connsiteX2" fmla="*/ 392694 w 936678"/>
              <a:gd name="connsiteY2" fmla="*/ 747149 h 1017052"/>
              <a:gd name="connsiteX3" fmla="*/ 661693 w 936678"/>
              <a:gd name="connsiteY3" fmla="*/ 933021 h 1017052"/>
              <a:gd name="connsiteX4" fmla="*/ 936678 w 936678"/>
              <a:gd name="connsiteY4" fmla="*/ 1017052 h 1017052"/>
              <a:gd name="connsiteX0" fmla="*/ 0 w 940229"/>
              <a:gd name="connsiteY0" fmla="*/ 0 h 999297"/>
              <a:gd name="connsiteX1" fmla="*/ 118374 w 940229"/>
              <a:gd name="connsiteY1" fmla="*/ 422952 h 999297"/>
              <a:gd name="connsiteX2" fmla="*/ 392694 w 940229"/>
              <a:gd name="connsiteY2" fmla="*/ 747149 h 999297"/>
              <a:gd name="connsiteX3" fmla="*/ 661693 w 940229"/>
              <a:gd name="connsiteY3" fmla="*/ 933021 h 999297"/>
              <a:gd name="connsiteX4" fmla="*/ 940229 w 940229"/>
              <a:gd name="connsiteY4" fmla="*/ 999297 h 999297"/>
              <a:gd name="connsiteX0" fmla="*/ 0 w 940229"/>
              <a:gd name="connsiteY0" fmla="*/ 0 h 999297"/>
              <a:gd name="connsiteX1" fmla="*/ 118374 w 940229"/>
              <a:gd name="connsiteY1" fmla="*/ 422952 h 999297"/>
              <a:gd name="connsiteX2" fmla="*/ 421102 w 940229"/>
              <a:gd name="connsiteY2" fmla="*/ 772007 h 999297"/>
              <a:gd name="connsiteX3" fmla="*/ 661693 w 940229"/>
              <a:gd name="connsiteY3" fmla="*/ 933021 h 999297"/>
              <a:gd name="connsiteX4" fmla="*/ 940229 w 940229"/>
              <a:gd name="connsiteY4" fmla="*/ 999297 h 999297"/>
              <a:gd name="connsiteX0" fmla="*/ 0 w 940229"/>
              <a:gd name="connsiteY0" fmla="*/ 0 h 999297"/>
              <a:gd name="connsiteX1" fmla="*/ 118374 w 940229"/>
              <a:gd name="connsiteY1" fmla="*/ 422952 h 999297"/>
              <a:gd name="connsiteX2" fmla="*/ 421102 w 940229"/>
              <a:gd name="connsiteY2" fmla="*/ 772007 h 999297"/>
              <a:gd name="connsiteX3" fmla="*/ 661693 w 940229"/>
              <a:gd name="connsiteY3" fmla="*/ 933021 h 999297"/>
              <a:gd name="connsiteX4" fmla="*/ 940229 w 940229"/>
              <a:gd name="connsiteY4" fmla="*/ 999297 h 9992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0229" h="999297">
                <a:moveTo>
                  <a:pt x="0" y="0"/>
                </a:moveTo>
                <a:cubicBezTo>
                  <a:pt x="26047" y="145860"/>
                  <a:pt x="48190" y="294284"/>
                  <a:pt x="118374" y="422952"/>
                </a:cubicBezTo>
                <a:cubicBezTo>
                  <a:pt x="188558" y="551620"/>
                  <a:pt x="337651" y="711853"/>
                  <a:pt x="421102" y="772007"/>
                </a:cubicBezTo>
                <a:cubicBezTo>
                  <a:pt x="504553" y="832161"/>
                  <a:pt x="575172" y="895139"/>
                  <a:pt x="661693" y="933021"/>
                </a:cubicBezTo>
                <a:cubicBezTo>
                  <a:pt x="748214" y="970903"/>
                  <a:pt x="839243" y="995423"/>
                  <a:pt x="940229" y="999297"/>
                </a:cubicBezTo>
              </a:path>
            </a:pathLst>
          </a:custGeom>
          <a:ln w="28575">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cxnSp>
        <p:nvCxnSpPr>
          <p:cNvPr id="23" name="Straight Connector 22"/>
          <p:cNvCxnSpPr/>
          <p:nvPr/>
        </p:nvCxnSpPr>
        <p:spPr>
          <a:xfrm flipV="1">
            <a:off x="4049950" y="1714501"/>
            <a:ext cx="0" cy="1764505"/>
          </a:xfrm>
          <a:prstGeom prst="line">
            <a:avLst/>
          </a:prstGeom>
          <a:ln w="19050">
            <a:solidFill>
              <a:srgbClr val="FFFF00"/>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4968233" y="1707357"/>
            <a:ext cx="0" cy="1764506"/>
          </a:xfrm>
          <a:prstGeom prst="line">
            <a:avLst/>
          </a:prstGeom>
          <a:ln w="19050">
            <a:solidFill>
              <a:srgbClr val="FFFF00"/>
            </a:solidFill>
            <a:prstDash val="sysDash"/>
          </a:ln>
          <a:effectLst/>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381000" y="1200150"/>
            <a:ext cx="1176028" cy="369332"/>
          </a:xfrm>
          <a:prstGeom prst="rect">
            <a:avLst/>
          </a:prstGeom>
          <a:noFill/>
        </p:spPr>
        <p:txBody>
          <a:bodyPr wrap="none" rtlCol="0">
            <a:spAutoFit/>
          </a:bodyPr>
          <a:lstStyle/>
          <a:p>
            <a:r>
              <a:rPr lang="el-GR" dirty="0" smtClean="0"/>
              <a:t>Συμμετρία</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face_eyes.png"/>
          <p:cNvPicPr>
            <a:picLocks noChangeAspect="1"/>
          </p:cNvPicPr>
          <p:nvPr/>
        </p:nvPicPr>
        <p:blipFill>
          <a:blip r:embed="rId3"/>
          <a:srcRect r="51818"/>
          <a:stretch>
            <a:fillRect/>
          </a:stretch>
        </p:blipFill>
        <p:spPr>
          <a:xfrm flipH="1">
            <a:off x="2721240" y="0"/>
            <a:ext cx="1762308" cy="4572009"/>
          </a:xfrm>
          <a:prstGeom prst="rect">
            <a:avLst/>
          </a:prstGeom>
        </p:spPr>
      </p:pic>
      <p:pic>
        <p:nvPicPr>
          <p:cNvPr id="18" name="Picture 17" descr="Στέλλα_face_eyes.png"/>
          <p:cNvPicPr>
            <a:picLocks noChangeAspect="1"/>
          </p:cNvPicPr>
          <p:nvPr/>
        </p:nvPicPr>
        <p:blipFill>
          <a:blip r:embed="rId3"/>
          <a:srcRect r="51818"/>
          <a:stretch>
            <a:fillRect/>
          </a:stretch>
        </p:blipFill>
        <p:spPr>
          <a:xfrm>
            <a:off x="2734570" y="0"/>
            <a:ext cx="1762308" cy="4572009"/>
          </a:xfrm>
          <a:prstGeom prst="rect">
            <a:avLst/>
          </a:prstGeom>
        </p:spPr>
      </p:pic>
      <p:pic>
        <p:nvPicPr>
          <p:cNvPr id="3" name="Picture 2" descr="Στέλλα_face_eyes.png"/>
          <p:cNvPicPr>
            <a:picLocks noChangeAspect="1"/>
          </p:cNvPicPr>
          <p:nvPr/>
        </p:nvPicPr>
        <p:blipFill>
          <a:blip r:embed="rId3"/>
          <a:srcRect l="47424"/>
          <a:stretch>
            <a:fillRect/>
          </a:stretch>
        </p:blipFill>
        <p:spPr>
          <a:xfrm>
            <a:off x="4495032" y="0"/>
            <a:ext cx="1923024" cy="4572009"/>
          </a:xfrm>
          <a:prstGeom prst="rect">
            <a:avLst/>
          </a:prstGeom>
        </p:spPr>
      </p:pic>
      <p:pic>
        <p:nvPicPr>
          <p:cNvPr id="4" name="Picture 3" descr="Στέλλα_face_eyes.png"/>
          <p:cNvPicPr>
            <a:picLocks noChangeAspect="1"/>
          </p:cNvPicPr>
          <p:nvPr/>
        </p:nvPicPr>
        <p:blipFill>
          <a:blip r:embed="rId3"/>
          <a:srcRect l="47424"/>
          <a:stretch>
            <a:fillRect/>
          </a:stretch>
        </p:blipFill>
        <p:spPr>
          <a:xfrm flipH="1">
            <a:off x="4508506" y="0"/>
            <a:ext cx="1923024" cy="4572009"/>
          </a:xfrm>
          <a:prstGeom prst="rect">
            <a:avLst/>
          </a:prstGeom>
        </p:spPr>
      </p:pic>
      <p:pic>
        <p:nvPicPr>
          <p:cNvPr id="5" name="Picture 4" descr="Στέλλα_face_eyes.png"/>
          <p:cNvPicPr>
            <a:picLocks noChangeAspect="1"/>
          </p:cNvPicPr>
          <p:nvPr/>
        </p:nvPicPr>
        <p:blipFill>
          <a:blip r:embed="rId3"/>
          <a:srcRect r="51818"/>
          <a:stretch>
            <a:fillRect/>
          </a:stretch>
        </p:blipFill>
        <p:spPr>
          <a:xfrm>
            <a:off x="2741885" y="0"/>
            <a:ext cx="1762308" cy="4572009"/>
          </a:xfrm>
          <a:prstGeom prst="rect">
            <a:avLst/>
          </a:prstGeom>
        </p:spPr>
      </p:pic>
      <p:pic>
        <p:nvPicPr>
          <p:cNvPr id="19" name="Picture 18" descr="Στέλλα_face_eyes.png"/>
          <p:cNvPicPr>
            <a:picLocks noChangeAspect="1"/>
          </p:cNvPicPr>
          <p:nvPr/>
        </p:nvPicPr>
        <p:blipFill>
          <a:blip r:embed="rId3"/>
          <a:srcRect l="47424"/>
          <a:stretch>
            <a:fillRect/>
          </a:stretch>
        </p:blipFill>
        <p:spPr>
          <a:xfrm>
            <a:off x="4473087" y="0"/>
            <a:ext cx="1923024" cy="4572009"/>
          </a:xfrm>
          <a:prstGeom prst="rect">
            <a:avLst/>
          </a:prstGeom>
        </p:spPr>
      </p:pic>
      <p:grpSp>
        <p:nvGrpSpPr>
          <p:cNvPr id="7" name="Group 12"/>
          <p:cNvGrpSpPr/>
          <p:nvPr/>
        </p:nvGrpSpPr>
        <p:grpSpPr>
          <a:xfrm>
            <a:off x="4066481" y="644316"/>
            <a:ext cx="881158" cy="3624196"/>
            <a:chOff x="4510002" y="299258"/>
            <a:chExt cx="551757" cy="2269375"/>
          </a:xfrm>
          <a:effectLst>
            <a:outerShdw blurRad="50800" dist="38100" dir="2700000" algn="tl" rotWithShape="0">
              <a:prstClr val="black">
                <a:alpha val="40000"/>
              </a:prstClr>
            </a:outerShdw>
          </a:effectLst>
        </p:grpSpPr>
        <p:cxnSp>
          <p:nvCxnSpPr>
            <p:cNvPr id="8" name="Straight Connector 7"/>
            <p:cNvCxnSpPr/>
            <p:nvPr/>
          </p:nvCxnSpPr>
          <p:spPr>
            <a:xfrm flipV="1">
              <a:off x="4783515" y="299258"/>
              <a:ext cx="0" cy="2269375"/>
            </a:xfrm>
            <a:prstGeom prst="line">
              <a:avLst/>
            </a:prstGeom>
            <a:ln w="28575">
              <a:solidFill>
                <a:srgbClr val="FFFF00"/>
              </a:solidFill>
            </a:ln>
            <a:effectLst/>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795752" y="1280853"/>
              <a:ext cx="266007" cy="0"/>
            </a:xfrm>
            <a:prstGeom prst="straightConnector1">
              <a:avLst/>
            </a:prstGeom>
            <a:ln w="38100">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4510002" y="1279814"/>
              <a:ext cx="266007" cy="0"/>
            </a:xfrm>
            <a:prstGeom prst="straightConnector1">
              <a:avLst/>
            </a:prstGeom>
            <a:ln w="38100">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path" presetSubtype="0" accel="50000" decel="50000" fill="hold" nodeType="clickEffect">
                                  <p:stCondLst>
                                    <p:cond delay="0"/>
                                  </p:stCondLst>
                                  <p:childTnLst>
                                    <p:animMotion origin="layout" path="M -5.55556E-7 -4.44444E-6 L -0.19358 -4.44444E-6 " pathEditMode="relative" rAng="0" ptsTypes="AA">
                                      <p:cBhvr>
                                        <p:cTn id="6" dur="1000" fill="hold"/>
                                        <p:tgtEl>
                                          <p:spTgt spid="5"/>
                                        </p:tgtEl>
                                        <p:attrNameLst>
                                          <p:attrName>ppt_x</p:attrName>
                                          <p:attrName>ppt_y</p:attrName>
                                        </p:attrNameLst>
                                      </p:cBhvr>
                                      <p:rCtr x="-97" y="0"/>
                                    </p:animMotion>
                                  </p:childTnLst>
                                </p:cTn>
                              </p:par>
                            </p:childTnLst>
                          </p:cTn>
                        </p:par>
                        <p:par>
                          <p:cTn id="7" fill="hold">
                            <p:stCondLst>
                              <p:cond delay="2000"/>
                            </p:stCondLst>
                            <p:childTnLst>
                              <p:par>
                                <p:cTn id="8" presetID="16" presetClass="exit" presetSubtype="21" fill="hold" nodeType="afterEffect">
                                  <p:stCondLst>
                                    <p:cond delay="0"/>
                                  </p:stCondLst>
                                  <p:childTnLst>
                                    <p:animEffect transition="out" filter="barn(inVertical)">
                                      <p:cBhvr>
                                        <p:cTn id="9" dur="500"/>
                                        <p:tgtEl>
                                          <p:spTgt spid="18"/>
                                        </p:tgtEl>
                                      </p:cBhvr>
                                    </p:animEffect>
                                    <p:set>
                                      <p:cBhvr>
                                        <p:cTn id="10" dur="1" fill="hold">
                                          <p:stCondLst>
                                            <p:cond delay="499"/>
                                          </p:stCondLst>
                                        </p:cTn>
                                        <p:tgtEl>
                                          <p:spTgt spid="18"/>
                                        </p:tgtEl>
                                        <p:attrNameLst>
                                          <p:attrName>style.visibility</p:attrName>
                                        </p:attrNameLst>
                                      </p:cBhvr>
                                      <p:to>
                                        <p:strVal val="hidden"/>
                                      </p:to>
                                    </p:set>
                                  </p:childTnLst>
                                </p:cTn>
                              </p:par>
                            </p:childTnLst>
                          </p:cTn>
                        </p:par>
                        <p:par>
                          <p:cTn id="11" fill="hold">
                            <p:stCondLst>
                              <p:cond delay="2500"/>
                            </p:stCondLst>
                            <p:childTnLst>
                              <p:par>
                                <p:cTn id="12" presetID="16" presetClass="entr" presetSubtype="37"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outVertical)">
                                      <p:cBhvr>
                                        <p:cTn id="14" dur="500"/>
                                        <p:tgtEl>
                                          <p:spTgt spid="2"/>
                                        </p:tgtEl>
                                      </p:cBhvr>
                                    </p:animEffect>
                                  </p:childTnLst>
                                </p:cTn>
                              </p:par>
                              <p:par>
                                <p:cTn id="15" presetID="10" presetClass="exit" presetSubtype="0" fill="hold" nodeType="withEffect">
                                  <p:stCondLst>
                                    <p:cond delay="0"/>
                                  </p:stCondLst>
                                  <p:childTnLst>
                                    <p:animEffect transition="out" filter="fade">
                                      <p:cBhvr>
                                        <p:cTn id="16" dur="2000"/>
                                        <p:tgtEl>
                                          <p:spTgt spid="7"/>
                                        </p:tgtEl>
                                      </p:cBhvr>
                                    </p:animEffect>
                                    <p:set>
                                      <p:cBhvr>
                                        <p:cTn id="17" dur="1" fill="hold">
                                          <p:stCondLst>
                                            <p:cond delay="1999"/>
                                          </p:stCondLst>
                                        </p:cTn>
                                        <p:tgtEl>
                                          <p:spTgt spid="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3" presetClass="path" presetSubtype="0" accel="50000" decel="50000" fill="hold" nodeType="clickEffect">
                                  <p:stCondLst>
                                    <p:cond delay="0"/>
                                  </p:stCondLst>
                                  <p:childTnLst>
                                    <p:animMotion origin="layout" path="M -8.33333E-7 -4.44444E-6 L 0.21458 -4.44444E-6 " pathEditMode="relative" rAng="0" ptsTypes="AA">
                                      <p:cBhvr>
                                        <p:cTn id="21" dur="1000" fill="hold"/>
                                        <p:tgtEl>
                                          <p:spTgt spid="19"/>
                                        </p:tgtEl>
                                        <p:attrNameLst>
                                          <p:attrName>ppt_x</p:attrName>
                                          <p:attrName>ppt_y</p:attrName>
                                        </p:attrNameLst>
                                      </p:cBhvr>
                                      <p:rCtr x="107" y="0"/>
                                    </p:animMotion>
                                  </p:childTnLst>
                                </p:cTn>
                              </p:par>
                            </p:childTnLst>
                          </p:cTn>
                        </p:par>
                        <p:par>
                          <p:cTn id="22" fill="hold">
                            <p:stCondLst>
                              <p:cond delay="1000"/>
                            </p:stCondLst>
                            <p:childTnLst>
                              <p:par>
                                <p:cTn id="23" presetID="16" presetClass="exit" presetSubtype="21" fill="hold" nodeType="afterEffect">
                                  <p:stCondLst>
                                    <p:cond delay="0"/>
                                  </p:stCondLst>
                                  <p:childTnLst>
                                    <p:animEffect transition="out" filter="barn(inVertical)">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par>
                          <p:cTn id="26" fill="hold">
                            <p:stCondLst>
                              <p:cond delay="1500"/>
                            </p:stCondLst>
                            <p:childTnLst>
                              <p:par>
                                <p:cTn id="27" presetID="16" presetClass="entr" presetSubtype="37"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barn(outVertical)">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Στέλλα_face_eyes.png"/>
          <p:cNvPicPr>
            <a:picLocks noChangeAspect="1"/>
          </p:cNvPicPr>
          <p:nvPr/>
        </p:nvPicPr>
        <p:blipFill>
          <a:blip r:embed="rId3"/>
          <a:srcRect t="25000"/>
          <a:stretch>
            <a:fillRect/>
          </a:stretch>
        </p:blipFill>
        <p:spPr>
          <a:xfrm>
            <a:off x="1762298" y="0"/>
            <a:ext cx="5486400" cy="5143500"/>
          </a:xfrm>
          <a:prstGeom prst="rect">
            <a:avLst/>
          </a:prstGeom>
        </p:spPr>
      </p:pic>
      <p:sp>
        <p:nvSpPr>
          <p:cNvPr id="4" name="Oval 3"/>
          <p:cNvSpPr>
            <a:spLocks noChangeAspect="1"/>
          </p:cNvSpPr>
          <p:nvPr/>
        </p:nvSpPr>
        <p:spPr>
          <a:xfrm>
            <a:off x="4305982" y="2319936"/>
            <a:ext cx="108000" cy="108000"/>
          </a:xfrm>
          <a:prstGeom prst="ellipse">
            <a:avLst/>
          </a:prstGeom>
          <a:no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5" name="Oval 4"/>
          <p:cNvSpPr>
            <a:spLocks noChangeAspect="1"/>
          </p:cNvSpPr>
          <p:nvPr/>
        </p:nvSpPr>
        <p:spPr>
          <a:xfrm>
            <a:off x="4310749" y="2947980"/>
            <a:ext cx="108000" cy="108000"/>
          </a:xfrm>
          <a:prstGeom prst="ellipse">
            <a:avLst/>
          </a:prstGeom>
          <a:no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6" name="Oval 5"/>
          <p:cNvSpPr>
            <a:spLocks noChangeAspect="1"/>
          </p:cNvSpPr>
          <p:nvPr/>
        </p:nvSpPr>
        <p:spPr>
          <a:xfrm>
            <a:off x="4293439" y="3269805"/>
            <a:ext cx="108000" cy="108000"/>
          </a:xfrm>
          <a:prstGeom prst="ellipse">
            <a:avLst/>
          </a:prstGeom>
          <a:no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7" name="Oval 6"/>
          <p:cNvSpPr>
            <a:spLocks noChangeAspect="1"/>
          </p:cNvSpPr>
          <p:nvPr/>
        </p:nvSpPr>
        <p:spPr>
          <a:xfrm>
            <a:off x="4292165" y="3779316"/>
            <a:ext cx="108000" cy="108000"/>
          </a:xfrm>
          <a:prstGeom prst="ellipse">
            <a:avLst/>
          </a:prstGeom>
          <a:no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8" name="Oval 7"/>
          <p:cNvSpPr>
            <a:spLocks noChangeAspect="1"/>
          </p:cNvSpPr>
          <p:nvPr/>
        </p:nvSpPr>
        <p:spPr>
          <a:xfrm>
            <a:off x="4292203" y="4035348"/>
            <a:ext cx="108000" cy="108000"/>
          </a:xfrm>
          <a:prstGeom prst="ellipse">
            <a:avLst/>
          </a:prstGeom>
          <a:no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9" name="Oval 8"/>
          <p:cNvSpPr>
            <a:spLocks noChangeAspect="1"/>
          </p:cNvSpPr>
          <p:nvPr/>
        </p:nvSpPr>
        <p:spPr>
          <a:xfrm>
            <a:off x="4308104" y="2559510"/>
            <a:ext cx="108000" cy="108000"/>
          </a:xfrm>
          <a:prstGeom prst="ellipse">
            <a:avLst/>
          </a:prstGeom>
          <a:no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4" name="Freeform 13"/>
          <p:cNvSpPr/>
          <p:nvPr/>
        </p:nvSpPr>
        <p:spPr>
          <a:xfrm>
            <a:off x="4345339" y="1606098"/>
            <a:ext cx="56126" cy="2500474"/>
          </a:xfrm>
          <a:custGeom>
            <a:avLst/>
            <a:gdLst>
              <a:gd name="connsiteX0" fmla="*/ 21946 w 21946"/>
              <a:gd name="connsiteY0" fmla="*/ 0 h 1656893"/>
              <a:gd name="connsiteX1" fmla="*/ 7315 w 21946"/>
              <a:gd name="connsiteY1" fmla="*/ 508406 h 1656893"/>
              <a:gd name="connsiteX2" fmla="*/ 7315 w 21946"/>
              <a:gd name="connsiteY2" fmla="*/ 676656 h 1656893"/>
              <a:gd name="connsiteX3" fmla="*/ 14631 w 21946"/>
              <a:gd name="connsiteY3" fmla="*/ 961949 h 1656893"/>
              <a:gd name="connsiteX4" fmla="*/ 0 w 21946"/>
              <a:gd name="connsiteY4" fmla="*/ 1141171 h 1656893"/>
              <a:gd name="connsiteX5" fmla="*/ 3658 w 21946"/>
              <a:gd name="connsiteY5" fmla="*/ 1488643 h 1656893"/>
              <a:gd name="connsiteX6" fmla="*/ 0 w 21946"/>
              <a:gd name="connsiteY6" fmla="*/ 1656893 h 1656893"/>
              <a:gd name="connsiteX0" fmla="*/ 28525 w 28525"/>
              <a:gd name="connsiteY0" fmla="*/ 0 h 1660183"/>
              <a:gd name="connsiteX1" fmla="*/ 7315 w 28525"/>
              <a:gd name="connsiteY1" fmla="*/ 511696 h 1660183"/>
              <a:gd name="connsiteX2" fmla="*/ 7315 w 28525"/>
              <a:gd name="connsiteY2" fmla="*/ 679946 h 1660183"/>
              <a:gd name="connsiteX3" fmla="*/ 14631 w 28525"/>
              <a:gd name="connsiteY3" fmla="*/ 965239 h 1660183"/>
              <a:gd name="connsiteX4" fmla="*/ 0 w 28525"/>
              <a:gd name="connsiteY4" fmla="*/ 1144461 h 1660183"/>
              <a:gd name="connsiteX5" fmla="*/ 3658 w 28525"/>
              <a:gd name="connsiteY5" fmla="*/ 1491933 h 1660183"/>
              <a:gd name="connsiteX6" fmla="*/ 0 w 28525"/>
              <a:gd name="connsiteY6" fmla="*/ 1660183 h 1660183"/>
              <a:gd name="connsiteX0" fmla="*/ 28525 w 28525"/>
              <a:gd name="connsiteY0" fmla="*/ 0 h 1660183"/>
              <a:gd name="connsiteX1" fmla="*/ 7315 w 28525"/>
              <a:gd name="connsiteY1" fmla="*/ 511696 h 1660183"/>
              <a:gd name="connsiteX2" fmla="*/ 7315 w 28525"/>
              <a:gd name="connsiteY2" fmla="*/ 679946 h 1660183"/>
              <a:gd name="connsiteX3" fmla="*/ 11341 w 28525"/>
              <a:gd name="connsiteY3" fmla="*/ 929058 h 1660183"/>
              <a:gd name="connsiteX4" fmla="*/ 0 w 28525"/>
              <a:gd name="connsiteY4" fmla="*/ 1144461 h 1660183"/>
              <a:gd name="connsiteX5" fmla="*/ 3658 w 28525"/>
              <a:gd name="connsiteY5" fmla="*/ 1491933 h 1660183"/>
              <a:gd name="connsiteX6" fmla="*/ 0 w 28525"/>
              <a:gd name="connsiteY6" fmla="*/ 1660183 h 1660183"/>
              <a:gd name="connsiteX0" fmla="*/ 32885 w 32885"/>
              <a:gd name="connsiteY0" fmla="*/ 0 h 1660183"/>
              <a:gd name="connsiteX1" fmla="*/ 11675 w 32885"/>
              <a:gd name="connsiteY1" fmla="*/ 511696 h 1660183"/>
              <a:gd name="connsiteX2" fmla="*/ 11675 w 32885"/>
              <a:gd name="connsiteY2" fmla="*/ 679946 h 1660183"/>
              <a:gd name="connsiteX3" fmla="*/ 15701 w 32885"/>
              <a:gd name="connsiteY3" fmla="*/ 929058 h 1660183"/>
              <a:gd name="connsiteX4" fmla="*/ 4360 w 32885"/>
              <a:gd name="connsiteY4" fmla="*/ 1144461 h 1660183"/>
              <a:gd name="connsiteX5" fmla="*/ 1219 w 32885"/>
              <a:gd name="connsiteY5" fmla="*/ 1480602 h 1660183"/>
              <a:gd name="connsiteX6" fmla="*/ 4360 w 32885"/>
              <a:gd name="connsiteY6" fmla="*/ 1660183 h 1660183"/>
              <a:gd name="connsiteX0" fmla="*/ 37417 w 37417"/>
              <a:gd name="connsiteY0" fmla="*/ 0 h 1666982"/>
              <a:gd name="connsiteX1" fmla="*/ 11675 w 37417"/>
              <a:gd name="connsiteY1" fmla="*/ 518495 h 1666982"/>
              <a:gd name="connsiteX2" fmla="*/ 11675 w 37417"/>
              <a:gd name="connsiteY2" fmla="*/ 686745 h 1666982"/>
              <a:gd name="connsiteX3" fmla="*/ 15701 w 37417"/>
              <a:gd name="connsiteY3" fmla="*/ 935857 h 1666982"/>
              <a:gd name="connsiteX4" fmla="*/ 4360 w 37417"/>
              <a:gd name="connsiteY4" fmla="*/ 1151260 h 1666982"/>
              <a:gd name="connsiteX5" fmla="*/ 1219 w 37417"/>
              <a:gd name="connsiteY5" fmla="*/ 1487401 h 1666982"/>
              <a:gd name="connsiteX6" fmla="*/ 4360 w 37417"/>
              <a:gd name="connsiteY6" fmla="*/ 1666982 h 1666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17" h="1666982">
                <a:moveTo>
                  <a:pt x="37417" y="0"/>
                </a:moveTo>
                <a:lnTo>
                  <a:pt x="11675" y="518495"/>
                </a:lnTo>
                <a:lnTo>
                  <a:pt x="11675" y="686745"/>
                </a:lnTo>
                <a:lnTo>
                  <a:pt x="15701" y="935857"/>
                </a:lnTo>
                <a:lnTo>
                  <a:pt x="4360" y="1151260"/>
                </a:lnTo>
                <a:cubicBezTo>
                  <a:pt x="5579" y="1267084"/>
                  <a:pt x="0" y="1371577"/>
                  <a:pt x="1219" y="1487401"/>
                </a:cubicBezTo>
                <a:cubicBezTo>
                  <a:pt x="0" y="1543484"/>
                  <a:pt x="5579" y="1610899"/>
                  <a:pt x="4360" y="1666982"/>
                </a:cubicBezTo>
              </a:path>
            </a:pathLst>
          </a:cu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l-GR"/>
          </a:p>
        </p:txBody>
      </p:sp>
      <p:grpSp>
        <p:nvGrpSpPr>
          <p:cNvPr id="17" name="Group 16"/>
          <p:cNvGrpSpPr/>
          <p:nvPr/>
        </p:nvGrpSpPr>
        <p:grpSpPr>
          <a:xfrm>
            <a:off x="3742270" y="1558049"/>
            <a:ext cx="1321737" cy="108000"/>
            <a:chOff x="3742270" y="1558049"/>
            <a:chExt cx="1321737" cy="108000"/>
          </a:xfrm>
        </p:grpSpPr>
        <p:sp>
          <p:nvSpPr>
            <p:cNvPr id="3" name="Oval 2"/>
            <p:cNvSpPr>
              <a:spLocks noChangeAspect="1"/>
            </p:cNvSpPr>
            <p:nvPr/>
          </p:nvSpPr>
          <p:spPr>
            <a:xfrm>
              <a:off x="4348508" y="1558049"/>
              <a:ext cx="108000" cy="108000"/>
            </a:xfrm>
            <a:prstGeom prst="ellipse">
              <a:avLst/>
            </a:prstGeom>
            <a:noFill/>
            <a:ln>
              <a:solidFill>
                <a:srgbClr val="FFFF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cxnSp>
          <p:nvCxnSpPr>
            <p:cNvPr id="15" name="Straight Arrow Connector 14"/>
            <p:cNvCxnSpPr/>
            <p:nvPr/>
          </p:nvCxnSpPr>
          <p:spPr>
            <a:xfrm flipH="1">
              <a:off x="4426786" y="1603388"/>
              <a:ext cx="637221" cy="0"/>
            </a:xfrm>
            <a:prstGeom prst="straightConnector1">
              <a:avLst/>
            </a:prstGeom>
            <a:ln w="38100">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a:off x="3742270" y="1600899"/>
              <a:ext cx="637221" cy="0"/>
            </a:xfrm>
            <a:prstGeom prst="straightConnector1">
              <a:avLst/>
            </a:prstGeom>
            <a:ln w="38100">
              <a:solidFill>
                <a:srgbClr val="FFFF00"/>
              </a:solidFill>
              <a:headEnd type="none" w="med" len="med"/>
              <a:tailEnd type="triangle" w="med" len="med"/>
            </a:ln>
            <a:effectLst/>
          </p:spPr>
          <p:style>
            <a:lnRef idx="1">
              <a:schemeClr val="accent1"/>
            </a:lnRef>
            <a:fillRef idx="0">
              <a:schemeClr val="accent1"/>
            </a:fillRef>
            <a:effectRef idx="0">
              <a:schemeClr val="accent1"/>
            </a:effectRef>
            <a:fontRef idx="minor">
              <a:schemeClr val="tx1"/>
            </a:fontRef>
          </p:style>
        </p:cxnSp>
      </p:grpSp>
      <p:sp>
        <p:nvSpPr>
          <p:cNvPr id="18" name="TextBox 17"/>
          <p:cNvSpPr txBox="1"/>
          <p:nvPr/>
        </p:nvSpPr>
        <p:spPr>
          <a:xfrm>
            <a:off x="381000" y="1200150"/>
            <a:ext cx="1509324" cy="369332"/>
          </a:xfrm>
          <a:prstGeom prst="rect">
            <a:avLst/>
          </a:prstGeom>
          <a:noFill/>
        </p:spPr>
        <p:txBody>
          <a:bodyPr wrap="none" rtlCol="0">
            <a:spAutoFit/>
          </a:bodyPr>
          <a:lstStyle/>
          <a:p>
            <a:r>
              <a:rPr lang="el-GR" dirty="0" smtClean="0"/>
              <a:t>Μέση γραμμή</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500"/>
                                        <p:tgtEl>
                                          <p:spTgt spid="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childTnLst>
                          </p:cTn>
                        </p:par>
                        <p:par>
                          <p:cTn id="38" fill="hold">
                            <p:stCondLst>
                              <p:cond delay="5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4291</TotalTime>
  <Words>4418</Words>
  <Application>Microsoft Office PowerPoint</Application>
  <PresentationFormat>On-screen Show (16:9)</PresentationFormat>
  <Paragraphs>566</Paragraphs>
  <Slides>68</Slides>
  <Notes>60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Εξέταση - Διάγνωση</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Εξέταση - Διάγνωση</dc:title>
  <dc:creator>Demetris</dc:creator>
  <cp:lastModifiedBy>Demetrios Halazonetis</cp:lastModifiedBy>
  <cp:revision>261</cp:revision>
  <dcterms:created xsi:type="dcterms:W3CDTF">2006-08-16T00:00:00Z</dcterms:created>
  <dcterms:modified xsi:type="dcterms:W3CDTF">2020-04-09T12:25:53Z</dcterms:modified>
</cp:coreProperties>
</file>