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8" r:id="rId1"/>
  </p:sldMasterIdLst>
  <p:notesMasterIdLst>
    <p:notesMasterId r:id="rId8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44" r:id="rId49"/>
    <p:sldId id="304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78DB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10" d="100"/>
          <a:sy n="110" d="100"/>
        </p:scale>
        <p:origin x="342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76367-6569-484A-BDF5-A53627282F9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1DF0B2EE-1B7A-44EA-B18C-5634AF913FD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n-US" sz="24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Οστίτης ιστός </a:t>
          </a:r>
          <a:r>
            <a:rPr kumimoji="0" lang="el-GR" altLang="en-US" sz="2400" b="1" i="0" u="none" strike="noStrike" cap="none" normalizeH="0" baseline="0" dirty="0" err="1" smtClean="0">
              <a:ln>
                <a:noFill/>
              </a:ln>
              <a:solidFill>
                <a:schemeClr val="accent6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υμενογενούς</a:t>
          </a:r>
          <a:endParaRPr kumimoji="0" lang="el-GR" altLang="en-US" sz="2400" b="1" i="0" u="none" strike="noStrike" cap="none" normalizeH="0" baseline="0" dirty="0" smtClean="0">
            <a:ln>
              <a:noFill/>
            </a:ln>
            <a:solidFill>
              <a:schemeClr val="accent6"/>
            </a:solidFill>
            <a:effectLst/>
            <a:latin typeface="Cambria Math" panose="02040503050406030204" pitchFamily="18" charset="0"/>
            <a:ea typeface="Cambria Math" panose="02040503050406030204" pitchFamily="18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 προέλευσης παράγεται από</a:t>
          </a:r>
          <a:r>
            <a: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:</a:t>
          </a:r>
          <a:endParaRPr kumimoji="0" lang="el-GR" altLang="en-US" sz="24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mbria Math" panose="02040503050406030204" pitchFamily="18" charset="0"/>
            <a:ea typeface="Cambria Math" panose="02040503050406030204" pitchFamily="18" charset="0"/>
            <a:cs typeface="Arial" panose="020B0604020202020204" pitchFamily="34" charset="0"/>
          </a:endParaRPr>
        </a:p>
      </dgm:t>
    </dgm:pt>
    <dgm:pt modelId="{AE7EF3F3-22DE-4F26-9044-40E949968080}" type="parTrans" cxnId="{05BCC68C-A6B3-4F64-8B93-E7DB72B15CB2}">
      <dgm:prSet/>
      <dgm:spPr/>
      <dgm:t>
        <a:bodyPr/>
        <a:lstStyle/>
        <a:p>
          <a:endParaRPr lang="en-GB"/>
        </a:p>
      </dgm:t>
    </dgm:pt>
    <dgm:pt modelId="{B1C9322C-6773-4B69-B410-6DCC60348018}" type="sibTrans" cxnId="{05BCC68C-A6B3-4F64-8B93-E7DB72B15CB2}">
      <dgm:prSet/>
      <dgm:spPr/>
      <dgm:t>
        <a:bodyPr/>
        <a:lstStyle/>
        <a:p>
          <a:endParaRPr lang="en-GB"/>
        </a:p>
      </dgm:t>
    </dgm:pt>
    <dgm:pt modelId="{3E1F9776-59AA-4030-A962-8B3FB62805E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n-US" sz="2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Περιόστεο</a:t>
          </a:r>
        </a:p>
      </dgm:t>
    </dgm:pt>
    <dgm:pt modelId="{785CB92B-2BF9-416A-9DC0-1B40A2ECDF2C}" type="parTrans" cxnId="{6182E474-A008-40AE-9368-7650CC32EE62}">
      <dgm:prSet/>
      <dgm:spPr/>
      <dgm:t>
        <a:bodyPr/>
        <a:lstStyle/>
        <a:p>
          <a:endParaRPr lang="en-GB"/>
        </a:p>
      </dgm:t>
    </dgm:pt>
    <dgm:pt modelId="{1E8275C5-BCEB-4AC8-8928-E623A32613BD}" type="sibTrans" cxnId="{6182E474-A008-40AE-9368-7650CC32EE62}">
      <dgm:prSet/>
      <dgm:spPr/>
      <dgm:t>
        <a:bodyPr/>
        <a:lstStyle/>
        <a:p>
          <a:endParaRPr lang="en-GB"/>
        </a:p>
      </dgm:t>
    </dgm:pt>
    <dgm:pt modelId="{22BCA3F5-B051-4D30-937B-FDE326DA6AF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 </a:t>
          </a:r>
          <a:r>
            <a:rPr kumimoji="0" lang="el-GR" altLang="en-US" sz="28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Ενδόστεο</a:t>
          </a:r>
          <a:endParaRPr kumimoji="0" lang="el-GR" altLang="en-US" sz="28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mbria Math" panose="02040503050406030204" pitchFamily="18" charset="0"/>
            <a:ea typeface="Cambria Math" panose="02040503050406030204" pitchFamily="18" charset="0"/>
            <a:cs typeface="Arial" panose="020B0604020202020204" pitchFamily="34" charset="0"/>
          </a:endParaRPr>
        </a:p>
      </dgm:t>
    </dgm:pt>
    <dgm:pt modelId="{6C099BA6-DA86-46A2-87EF-8EB92FE7E93B}" type="parTrans" cxnId="{E4CF6B93-4667-440E-B03A-836CBED0394F}">
      <dgm:prSet/>
      <dgm:spPr/>
      <dgm:t>
        <a:bodyPr/>
        <a:lstStyle/>
        <a:p>
          <a:endParaRPr lang="en-GB"/>
        </a:p>
      </dgm:t>
    </dgm:pt>
    <dgm:pt modelId="{87933CB9-DF9B-45EC-98D4-C8B3CC66858C}" type="sibTrans" cxnId="{E4CF6B93-4667-440E-B03A-836CBED0394F}">
      <dgm:prSet/>
      <dgm:spPr/>
      <dgm:t>
        <a:bodyPr/>
        <a:lstStyle/>
        <a:p>
          <a:endParaRPr lang="en-GB"/>
        </a:p>
      </dgm:t>
    </dgm:pt>
    <dgm:pt modelId="{83F36F6A-2C77-42D7-A258-D3B720C9E6C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n-US" sz="2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Ραφές</a:t>
          </a:r>
        </a:p>
      </dgm:t>
    </dgm:pt>
    <dgm:pt modelId="{6F2D3815-7C30-4787-902A-D28629B87B70}" type="parTrans" cxnId="{CCEA31D4-2E24-4B36-8E17-A44826CCCF30}">
      <dgm:prSet/>
      <dgm:spPr/>
      <dgm:t>
        <a:bodyPr/>
        <a:lstStyle/>
        <a:p>
          <a:endParaRPr lang="en-GB"/>
        </a:p>
      </dgm:t>
    </dgm:pt>
    <dgm:pt modelId="{58EF04B6-F630-490B-B886-ABD05B8ACC65}" type="sibTrans" cxnId="{CCEA31D4-2E24-4B36-8E17-A44826CCCF30}">
      <dgm:prSet/>
      <dgm:spPr/>
      <dgm:t>
        <a:bodyPr/>
        <a:lstStyle/>
        <a:p>
          <a:endParaRPr lang="en-GB"/>
        </a:p>
      </dgm:t>
    </dgm:pt>
    <dgm:pt modelId="{66B186D4-9649-41C6-ABD1-D8547FFABF9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n-US" sz="4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r>
            <a:rPr kumimoji="0" lang="el-GR" altLang="en-US" sz="28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Περιρρίζιο</a:t>
          </a:r>
          <a:endParaRPr kumimoji="0" lang="el-GR" altLang="en-US" sz="28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mbria Math" panose="02040503050406030204" pitchFamily="18" charset="0"/>
            <a:ea typeface="Cambria Math" panose="02040503050406030204" pitchFamily="18" charset="0"/>
            <a:cs typeface="Arial" panose="020B0604020202020204" pitchFamily="34" charset="0"/>
          </a:endParaRPr>
        </a:p>
      </dgm:t>
    </dgm:pt>
    <dgm:pt modelId="{20E9A2B8-73E1-4322-9D41-8AF22770DC0F}" type="parTrans" cxnId="{A693502C-DAE6-47DA-8F76-DBFFCA24891C}">
      <dgm:prSet/>
      <dgm:spPr/>
      <dgm:t>
        <a:bodyPr/>
        <a:lstStyle/>
        <a:p>
          <a:endParaRPr lang="en-GB"/>
        </a:p>
      </dgm:t>
    </dgm:pt>
    <dgm:pt modelId="{572CBF5F-1DD3-4C9F-BAF5-470677C489A8}" type="sibTrans" cxnId="{A693502C-DAE6-47DA-8F76-DBFFCA24891C}">
      <dgm:prSet/>
      <dgm:spPr/>
      <dgm:t>
        <a:bodyPr/>
        <a:lstStyle/>
        <a:p>
          <a:endParaRPr lang="en-GB"/>
        </a:p>
      </dgm:t>
    </dgm:pt>
    <dgm:pt modelId="{336D009E-9CF9-4AEE-AF7E-599D301461C0}" type="pres">
      <dgm:prSet presAssocID="{C7776367-6569-484A-BDF5-A53627282F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3779F7-6E60-4F64-AA2A-D5AB9362CFF1}" type="pres">
      <dgm:prSet presAssocID="{1DF0B2EE-1B7A-44EA-B18C-5634AF913FDB}" presName="hierRoot1" presStyleCnt="0">
        <dgm:presLayoutVars>
          <dgm:hierBranch val="r"/>
        </dgm:presLayoutVars>
      </dgm:prSet>
      <dgm:spPr/>
    </dgm:pt>
    <dgm:pt modelId="{8DBFAA30-955B-47CC-8E42-FD4E0455C21C}" type="pres">
      <dgm:prSet presAssocID="{1DF0B2EE-1B7A-44EA-B18C-5634AF913FDB}" presName="rootComposite1" presStyleCnt="0"/>
      <dgm:spPr/>
    </dgm:pt>
    <dgm:pt modelId="{85B360C5-C151-4FA9-8E28-271D45C627B1}" type="pres">
      <dgm:prSet presAssocID="{1DF0B2EE-1B7A-44EA-B18C-5634AF913FDB}" presName="rootText1" presStyleLbl="node0" presStyleIdx="0" presStyleCnt="1" custScaleX="506258" custLinFactNeighborX="-72365" custLinFactNeighborY="28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2FB485-9B35-44C2-9F6A-C470E3B9F7A5}" type="pres">
      <dgm:prSet presAssocID="{1DF0B2EE-1B7A-44EA-B18C-5634AF913FD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7E42B07-8E24-4C63-9DE1-B8F839FD710E}" type="pres">
      <dgm:prSet presAssocID="{1DF0B2EE-1B7A-44EA-B18C-5634AF913FDB}" presName="hierChild2" presStyleCnt="0"/>
      <dgm:spPr/>
    </dgm:pt>
    <dgm:pt modelId="{D4291A73-9C12-4AFD-A8E4-DE203D708999}" type="pres">
      <dgm:prSet presAssocID="{785CB92B-2BF9-416A-9DC0-1B40A2ECDF2C}" presName="Name50" presStyleLbl="parChTrans1D2" presStyleIdx="0" presStyleCnt="4"/>
      <dgm:spPr/>
      <dgm:t>
        <a:bodyPr/>
        <a:lstStyle/>
        <a:p>
          <a:endParaRPr lang="en-US"/>
        </a:p>
      </dgm:t>
    </dgm:pt>
    <dgm:pt modelId="{4E18F4E3-685B-4BF5-AAEA-71A03AC1CD16}" type="pres">
      <dgm:prSet presAssocID="{3E1F9776-59AA-4030-A962-8B3FB62805EB}" presName="hierRoot2" presStyleCnt="0">
        <dgm:presLayoutVars>
          <dgm:hierBranch/>
        </dgm:presLayoutVars>
      </dgm:prSet>
      <dgm:spPr/>
    </dgm:pt>
    <dgm:pt modelId="{4679BA40-95B5-4C78-A2F4-3DCE34A79C35}" type="pres">
      <dgm:prSet presAssocID="{3E1F9776-59AA-4030-A962-8B3FB62805EB}" presName="rootComposite" presStyleCnt="0"/>
      <dgm:spPr/>
    </dgm:pt>
    <dgm:pt modelId="{73DF5F26-D33D-42E2-ADB0-3782580160AC}" type="pres">
      <dgm:prSet presAssocID="{3E1F9776-59AA-4030-A962-8B3FB62805EB}" presName="rootText" presStyleLbl="node2" presStyleIdx="0" presStyleCnt="4" custScaleX="3225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5E1AB2-D814-4FD5-89A5-1D2AB78D5DCB}" type="pres">
      <dgm:prSet presAssocID="{3E1F9776-59AA-4030-A962-8B3FB62805EB}" presName="rootConnector" presStyleLbl="node2" presStyleIdx="0" presStyleCnt="4"/>
      <dgm:spPr/>
      <dgm:t>
        <a:bodyPr/>
        <a:lstStyle/>
        <a:p>
          <a:endParaRPr lang="en-US"/>
        </a:p>
      </dgm:t>
    </dgm:pt>
    <dgm:pt modelId="{6FC97DE9-CEF2-42B5-9E15-1AA3B20E11B8}" type="pres">
      <dgm:prSet presAssocID="{3E1F9776-59AA-4030-A962-8B3FB62805EB}" presName="hierChild4" presStyleCnt="0"/>
      <dgm:spPr/>
    </dgm:pt>
    <dgm:pt modelId="{909F5063-C7B5-4871-859A-C56E99904B81}" type="pres">
      <dgm:prSet presAssocID="{3E1F9776-59AA-4030-A962-8B3FB62805EB}" presName="hierChild5" presStyleCnt="0"/>
      <dgm:spPr/>
    </dgm:pt>
    <dgm:pt modelId="{7E26B543-3377-45B1-93B2-B99E2DA88746}" type="pres">
      <dgm:prSet presAssocID="{6C099BA6-DA86-46A2-87EF-8EB92FE7E93B}" presName="Name50" presStyleLbl="parChTrans1D2" presStyleIdx="1" presStyleCnt="4"/>
      <dgm:spPr/>
      <dgm:t>
        <a:bodyPr/>
        <a:lstStyle/>
        <a:p>
          <a:endParaRPr lang="en-US"/>
        </a:p>
      </dgm:t>
    </dgm:pt>
    <dgm:pt modelId="{8F4D310A-B6A4-4B45-B06A-562F09FC21F9}" type="pres">
      <dgm:prSet presAssocID="{22BCA3F5-B051-4D30-937B-FDE326DA6AF1}" presName="hierRoot2" presStyleCnt="0">
        <dgm:presLayoutVars>
          <dgm:hierBranch/>
        </dgm:presLayoutVars>
      </dgm:prSet>
      <dgm:spPr/>
    </dgm:pt>
    <dgm:pt modelId="{EC018547-E065-44D8-9AE5-BDD2C051FC60}" type="pres">
      <dgm:prSet presAssocID="{22BCA3F5-B051-4D30-937B-FDE326DA6AF1}" presName="rootComposite" presStyleCnt="0"/>
      <dgm:spPr/>
    </dgm:pt>
    <dgm:pt modelId="{06970EE9-6D73-4B9E-ADDA-38D05A3F4A12}" type="pres">
      <dgm:prSet presAssocID="{22BCA3F5-B051-4D30-937B-FDE326DA6AF1}" presName="rootText" presStyleLbl="node2" presStyleIdx="1" presStyleCnt="4" custScaleX="3396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4DA63E-FF0F-43DA-AD61-C2EF9D464D46}" type="pres">
      <dgm:prSet presAssocID="{22BCA3F5-B051-4D30-937B-FDE326DA6AF1}" presName="rootConnector" presStyleLbl="node2" presStyleIdx="1" presStyleCnt="4"/>
      <dgm:spPr/>
      <dgm:t>
        <a:bodyPr/>
        <a:lstStyle/>
        <a:p>
          <a:endParaRPr lang="en-US"/>
        </a:p>
      </dgm:t>
    </dgm:pt>
    <dgm:pt modelId="{DEEADFFC-80F9-45D1-BE26-F4506403E1BA}" type="pres">
      <dgm:prSet presAssocID="{22BCA3F5-B051-4D30-937B-FDE326DA6AF1}" presName="hierChild4" presStyleCnt="0"/>
      <dgm:spPr/>
    </dgm:pt>
    <dgm:pt modelId="{3DA7D730-0A75-43D9-943A-3FB1727943E1}" type="pres">
      <dgm:prSet presAssocID="{22BCA3F5-B051-4D30-937B-FDE326DA6AF1}" presName="hierChild5" presStyleCnt="0"/>
      <dgm:spPr/>
    </dgm:pt>
    <dgm:pt modelId="{1D883EB3-BF19-4568-85A9-84BA0843C3EA}" type="pres">
      <dgm:prSet presAssocID="{6F2D3815-7C30-4787-902A-D28629B87B70}" presName="Name50" presStyleLbl="parChTrans1D2" presStyleIdx="2" presStyleCnt="4"/>
      <dgm:spPr/>
      <dgm:t>
        <a:bodyPr/>
        <a:lstStyle/>
        <a:p>
          <a:endParaRPr lang="en-US"/>
        </a:p>
      </dgm:t>
    </dgm:pt>
    <dgm:pt modelId="{DE385BFF-1C73-49C6-A85E-F5602A9F7CED}" type="pres">
      <dgm:prSet presAssocID="{83F36F6A-2C77-42D7-A258-D3B720C9E6CB}" presName="hierRoot2" presStyleCnt="0">
        <dgm:presLayoutVars>
          <dgm:hierBranch/>
        </dgm:presLayoutVars>
      </dgm:prSet>
      <dgm:spPr/>
    </dgm:pt>
    <dgm:pt modelId="{0BED38BD-E9C5-4FDD-8260-B025C2DA4643}" type="pres">
      <dgm:prSet presAssocID="{83F36F6A-2C77-42D7-A258-D3B720C9E6CB}" presName="rootComposite" presStyleCnt="0"/>
      <dgm:spPr/>
    </dgm:pt>
    <dgm:pt modelId="{2D797686-5A25-419F-AF79-B6E2DA591A46}" type="pres">
      <dgm:prSet presAssocID="{83F36F6A-2C77-42D7-A258-D3B720C9E6CB}" presName="rootText" presStyleLbl="node2" presStyleIdx="2" presStyleCnt="4" custScaleX="353686" custLinFactNeighborY="14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85F839-2456-4E4B-B9EE-229C3BBE3834}" type="pres">
      <dgm:prSet presAssocID="{83F36F6A-2C77-42D7-A258-D3B720C9E6CB}" presName="rootConnector" presStyleLbl="node2" presStyleIdx="2" presStyleCnt="4"/>
      <dgm:spPr/>
      <dgm:t>
        <a:bodyPr/>
        <a:lstStyle/>
        <a:p>
          <a:endParaRPr lang="en-US"/>
        </a:p>
      </dgm:t>
    </dgm:pt>
    <dgm:pt modelId="{8F23F3EC-194A-4E9C-8A7E-61147F261D94}" type="pres">
      <dgm:prSet presAssocID="{83F36F6A-2C77-42D7-A258-D3B720C9E6CB}" presName="hierChild4" presStyleCnt="0"/>
      <dgm:spPr/>
    </dgm:pt>
    <dgm:pt modelId="{3EE4E03E-5758-4EBD-9D33-1571A8FF4598}" type="pres">
      <dgm:prSet presAssocID="{83F36F6A-2C77-42D7-A258-D3B720C9E6CB}" presName="hierChild5" presStyleCnt="0"/>
      <dgm:spPr/>
    </dgm:pt>
    <dgm:pt modelId="{9C2341E8-1A99-4DA4-8623-E6D52FF32B86}" type="pres">
      <dgm:prSet presAssocID="{20E9A2B8-73E1-4322-9D41-8AF22770DC0F}" presName="Name50" presStyleLbl="parChTrans1D2" presStyleIdx="3" presStyleCnt="4"/>
      <dgm:spPr/>
      <dgm:t>
        <a:bodyPr/>
        <a:lstStyle/>
        <a:p>
          <a:endParaRPr lang="en-US"/>
        </a:p>
      </dgm:t>
    </dgm:pt>
    <dgm:pt modelId="{38890260-2471-48D4-88DB-168B8DC35773}" type="pres">
      <dgm:prSet presAssocID="{66B186D4-9649-41C6-ABD1-D8547FFABF9B}" presName="hierRoot2" presStyleCnt="0">
        <dgm:presLayoutVars>
          <dgm:hierBranch/>
        </dgm:presLayoutVars>
      </dgm:prSet>
      <dgm:spPr/>
    </dgm:pt>
    <dgm:pt modelId="{DD23FCFD-3913-468F-86D4-17B68448964F}" type="pres">
      <dgm:prSet presAssocID="{66B186D4-9649-41C6-ABD1-D8547FFABF9B}" presName="rootComposite" presStyleCnt="0"/>
      <dgm:spPr/>
    </dgm:pt>
    <dgm:pt modelId="{BE0A4F05-4D0A-4F4C-8BF3-BE2353F5C601}" type="pres">
      <dgm:prSet presAssocID="{66B186D4-9649-41C6-ABD1-D8547FFABF9B}" presName="rootText" presStyleLbl="node2" presStyleIdx="3" presStyleCnt="4" custScaleX="37695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F203780-F534-462A-9532-695CF4034632}" type="pres">
      <dgm:prSet presAssocID="{66B186D4-9649-41C6-ABD1-D8547FFABF9B}" presName="rootConnector" presStyleLbl="node2" presStyleIdx="3" presStyleCnt="4"/>
      <dgm:spPr/>
      <dgm:t>
        <a:bodyPr/>
        <a:lstStyle/>
        <a:p>
          <a:endParaRPr lang="en-US"/>
        </a:p>
      </dgm:t>
    </dgm:pt>
    <dgm:pt modelId="{475C5273-C401-4435-BECC-E3246CF0CF5A}" type="pres">
      <dgm:prSet presAssocID="{66B186D4-9649-41C6-ABD1-D8547FFABF9B}" presName="hierChild4" presStyleCnt="0"/>
      <dgm:spPr/>
    </dgm:pt>
    <dgm:pt modelId="{2263CD7A-8540-4E30-869D-0B28167C4D28}" type="pres">
      <dgm:prSet presAssocID="{66B186D4-9649-41C6-ABD1-D8547FFABF9B}" presName="hierChild5" presStyleCnt="0"/>
      <dgm:spPr/>
    </dgm:pt>
    <dgm:pt modelId="{97F1E787-F349-4378-B552-1C19EDB3AD52}" type="pres">
      <dgm:prSet presAssocID="{1DF0B2EE-1B7A-44EA-B18C-5634AF913FDB}" presName="hierChild3" presStyleCnt="0"/>
      <dgm:spPr/>
    </dgm:pt>
  </dgm:ptLst>
  <dgm:cxnLst>
    <dgm:cxn modelId="{1495E002-9A76-4B6F-988A-3894E71E8E16}" type="presOf" srcId="{3E1F9776-59AA-4030-A962-8B3FB62805EB}" destId="{945E1AB2-D814-4FD5-89A5-1D2AB78D5DCB}" srcOrd="1" destOrd="0" presId="urn:microsoft.com/office/officeart/2005/8/layout/orgChart1"/>
    <dgm:cxn modelId="{3DD42CD5-EAA1-4FB3-8CC5-357C1E47AB6D}" type="presOf" srcId="{22BCA3F5-B051-4D30-937B-FDE326DA6AF1}" destId="{06970EE9-6D73-4B9E-ADDA-38D05A3F4A12}" srcOrd="0" destOrd="0" presId="urn:microsoft.com/office/officeart/2005/8/layout/orgChart1"/>
    <dgm:cxn modelId="{05BCC68C-A6B3-4F64-8B93-E7DB72B15CB2}" srcId="{C7776367-6569-484A-BDF5-A53627282F9B}" destId="{1DF0B2EE-1B7A-44EA-B18C-5634AF913FDB}" srcOrd="0" destOrd="0" parTransId="{AE7EF3F3-22DE-4F26-9044-40E949968080}" sibTransId="{B1C9322C-6773-4B69-B410-6DCC60348018}"/>
    <dgm:cxn modelId="{45B6AF35-EC45-44CD-BFDB-BEA766B4898A}" type="presOf" srcId="{66B186D4-9649-41C6-ABD1-D8547FFABF9B}" destId="{BE0A4F05-4D0A-4F4C-8BF3-BE2353F5C601}" srcOrd="0" destOrd="0" presId="urn:microsoft.com/office/officeart/2005/8/layout/orgChart1"/>
    <dgm:cxn modelId="{6182E474-A008-40AE-9368-7650CC32EE62}" srcId="{1DF0B2EE-1B7A-44EA-B18C-5634AF913FDB}" destId="{3E1F9776-59AA-4030-A962-8B3FB62805EB}" srcOrd="0" destOrd="0" parTransId="{785CB92B-2BF9-416A-9DC0-1B40A2ECDF2C}" sibTransId="{1E8275C5-BCEB-4AC8-8928-E623A32613BD}"/>
    <dgm:cxn modelId="{DE288123-5008-45CA-B1A0-C359605DF99D}" type="presOf" srcId="{83F36F6A-2C77-42D7-A258-D3B720C9E6CB}" destId="{8185F839-2456-4E4B-B9EE-229C3BBE3834}" srcOrd="1" destOrd="0" presId="urn:microsoft.com/office/officeart/2005/8/layout/orgChart1"/>
    <dgm:cxn modelId="{7DE0905E-2B9E-41D3-ADBF-4E5B95F88F15}" type="presOf" srcId="{1DF0B2EE-1B7A-44EA-B18C-5634AF913FDB}" destId="{2E2FB485-9B35-44C2-9F6A-C470E3B9F7A5}" srcOrd="1" destOrd="0" presId="urn:microsoft.com/office/officeart/2005/8/layout/orgChart1"/>
    <dgm:cxn modelId="{7E1CDBC9-8384-4A91-B71D-93A902D9DA4C}" type="presOf" srcId="{3E1F9776-59AA-4030-A962-8B3FB62805EB}" destId="{73DF5F26-D33D-42E2-ADB0-3782580160AC}" srcOrd="0" destOrd="0" presId="urn:microsoft.com/office/officeart/2005/8/layout/orgChart1"/>
    <dgm:cxn modelId="{B21F2713-9EC2-4AD2-A4C0-9805CDC34CC3}" type="presOf" srcId="{1DF0B2EE-1B7A-44EA-B18C-5634AF913FDB}" destId="{85B360C5-C151-4FA9-8E28-271D45C627B1}" srcOrd="0" destOrd="0" presId="urn:microsoft.com/office/officeart/2005/8/layout/orgChart1"/>
    <dgm:cxn modelId="{3035471A-99C8-4939-AE75-288947E8268F}" type="presOf" srcId="{20E9A2B8-73E1-4322-9D41-8AF22770DC0F}" destId="{9C2341E8-1A99-4DA4-8623-E6D52FF32B86}" srcOrd="0" destOrd="0" presId="urn:microsoft.com/office/officeart/2005/8/layout/orgChart1"/>
    <dgm:cxn modelId="{729D435D-1F7E-43AD-91D9-5326BBF6CB43}" type="presOf" srcId="{22BCA3F5-B051-4D30-937B-FDE326DA6AF1}" destId="{C64DA63E-FF0F-43DA-AD61-C2EF9D464D46}" srcOrd="1" destOrd="0" presId="urn:microsoft.com/office/officeart/2005/8/layout/orgChart1"/>
    <dgm:cxn modelId="{E4CF6B93-4667-440E-B03A-836CBED0394F}" srcId="{1DF0B2EE-1B7A-44EA-B18C-5634AF913FDB}" destId="{22BCA3F5-B051-4D30-937B-FDE326DA6AF1}" srcOrd="1" destOrd="0" parTransId="{6C099BA6-DA86-46A2-87EF-8EB92FE7E93B}" sibTransId="{87933CB9-DF9B-45EC-98D4-C8B3CC66858C}"/>
    <dgm:cxn modelId="{28A783F4-8891-4F38-B153-68ECA51C57B6}" type="presOf" srcId="{83F36F6A-2C77-42D7-A258-D3B720C9E6CB}" destId="{2D797686-5A25-419F-AF79-B6E2DA591A46}" srcOrd="0" destOrd="0" presId="urn:microsoft.com/office/officeart/2005/8/layout/orgChart1"/>
    <dgm:cxn modelId="{D5D4F396-F71B-4679-903E-38D840587D08}" type="presOf" srcId="{66B186D4-9649-41C6-ABD1-D8547FFABF9B}" destId="{FF203780-F534-462A-9532-695CF4034632}" srcOrd="1" destOrd="0" presId="urn:microsoft.com/office/officeart/2005/8/layout/orgChart1"/>
    <dgm:cxn modelId="{DCE67F64-61C5-47C5-969F-C1E25161ED9D}" type="presOf" srcId="{6F2D3815-7C30-4787-902A-D28629B87B70}" destId="{1D883EB3-BF19-4568-85A9-84BA0843C3EA}" srcOrd="0" destOrd="0" presId="urn:microsoft.com/office/officeart/2005/8/layout/orgChart1"/>
    <dgm:cxn modelId="{18439899-3548-4AAC-8B25-C2BB8E04B091}" type="presOf" srcId="{6C099BA6-DA86-46A2-87EF-8EB92FE7E93B}" destId="{7E26B543-3377-45B1-93B2-B99E2DA88746}" srcOrd="0" destOrd="0" presId="urn:microsoft.com/office/officeart/2005/8/layout/orgChart1"/>
    <dgm:cxn modelId="{CCEA31D4-2E24-4B36-8E17-A44826CCCF30}" srcId="{1DF0B2EE-1B7A-44EA-B18C-5634AF913FDB}" destId="{83F36F6A-2C77-42D7-A258-D3B720C9E6CB}" srcOrd="2" destOrd="0" parTransId="{6F2D3815-7C30-4787-902A-D28629B87B70}" sibTransId="{58EF04B6-F630-490B-B886-ABD05B8ACC65}"/>
    <dgm:cxn modelId="{7F556C5A-B449-4079-B47A-1E9D67E151AF}" type="presOf" srcId="{C7776367-6569-484A-BDF5-A53627282F9B}" destId="{336D009E-9CF9-4AEE-AF7E-599D301461C0}" srcOrd="0" destOrd="0" presId="urn:microsoft.com/office/officeart/2005/8/layout/orgChart1"/>
    <dgm:cxn modelId="{A693502C-DAE6-47DA-8F76-DBFFCA24891C}" srcId="{1DF0B2EE-1B7A-44EA-B18C-5634AF913FDB}" destId="{66B186D4-9649-41C6-ABD1-D8547FFABF9B}" srcOrd="3" destOrd="0" parTransId="{20E9A2B8-73E1-4322-9D41-8AF22770DC0F}" sibTransId="{572CBF5F-1DD3-4C9F-BAF5-470677C489A8}"/>
    <dgm:cxn modelId="{AF9B5908-0AED-40AF-946D-0AED1269F626}" type="presOf" srcId="{785CB92B-2BF9-416A-9DC0-1B40A2ECDF2C}" destId="{D4291A73-9C12-4AFD-A8E4-DE203D708999}" srcOrd="0" destOrd="0" presId="urn:microsoft.com/office/officeart/2005/8/layout/orgChart1"/>
    <dgm:cxn modelId="{4C796213-286E-443A-BE3A-927EE9A21C6F}" type="presParOf" srcId="{336D009E-9CF9-4AEE-AF7E-599D301461C0}" destId="{C43779F7-6E60-4F64-AA2A-D5AB9362CFF1}" srcOrd="0" destOrd="0" presId="urn:microsoft.com/office/officeart/2005/8/layout/orgChart1"/>
    <dgm:cxn modelId="{2072F479-C892-494C-8CA6-CC5FD2DD4250}" type="presParOf" srcId="{C43779F7-6E60-4F64-AA2A-D5AB9362CFF1}" destId="{8DBFAA30-955B-47CC-8E42-FD4E0455C21C}" srcOrd="0" destOrd="0" presId="urn:microsoft.com/office/officeart/2005/8/layout/orgChart1"/>
    <dgm:cxn modelId="{115F9277-61A9-410C-BED1-F31B478823AC}" type="presParOf" srcId="{8DBFAA30-955B-47CC-8E42-FD4E0455C21C}" destId="{85B360C5-C151-4FA9-8E28-271D45C627B1}" srcOrd="0" destOrd="0" presId="urn:microsoft.com/office/officeart/2005/8/layout/orgChart1"/>
    <dgm:cxn modelId="{B4BE56C8-6F5E-46E2-A49A-70AF68451B4B}" type="presParOf" srcId="{8DBFAA30-955B-47CC-8E42-FD4E0455C21C}" destId="{2E2FB485-9B35-44C2-9F6A-C470E3B9F7A5}" srcOrd="1" destOrd="0" presId="urn:microsoft.com/office/officeart/2005/8/layout/orgChart1"/>
    <dgm:cxn modelId="{A0AA28E7-D329-472C-9070-19B064593AF0}" type="presParOf" srcId="{C43779F7-6E60-4F64-AA2A-D5AB9362CFF1}" destId="{07E42B07-8E24-4C63-9DE1-B8F839FD710E}" srcOrd="1" destOrd="0" presId="urn:microsoft.com/office/officeart/2005/8/layout/orgChart1"/>
    <dgm:cxn modelId="{6991B761-E3A9-448A-B3D6-49849154A95E}" type="presParOf" srcId="{07E42B07-8E24-4C63-9DE1-B8F839FD710E}" destId="{D4291A73-9C12-4AFD-A8E4-DE203D708999}" srcOrd="0" destOrd="0" presId="urn:microsoft.com/office/officeart/2005/8/layout/orgChart1"/>
    <dgm:cxn modelId="{EBFA7F2A-6415-4CFE-9C6E-6A017C71CB45}" type="presParOf" srcId="{07E42B07-8E24-4C63-9DE1-B8F839FD710E}" destId="{4E18F4E3-685B-4BF5-AAEA-71A03AC1CD16}" srcOrd="1" destOrd="0" presId="urn:microsoft.com/office/officeart/2005/8/layout/orgChart1"/>
    <dgm:cxn modelId="{6D5198DD-4CC3-4103-8E48-CC456EA1B127}" type="presParOf" srcId="{4E18F4E3-685B-4BF5-AAEA-71A03AC1CD16}" destId="{4679BA40-95B5-4C78-A2F4-3DCE34A79C35}" srcOrd="0" destOrd="0" presId="urn:microsoft.com/office/officeart/2005/8/layout/orgChart1"/>
    <dgm:cxn modelId="{98BCB393-C01D-4BCE-BBD7-00D864D32F1D}" type="presParOf" srcId="{4679BA40-95B5-4C78-A2F4-3DCE34A79C35}" destId="{73DF5F26-D33D-42E2-ADB0-3782580160AC}" srcOrd="0" destOrd="0" presId="urn:microsoft.com/office/officeart/2005/8/layout/orgChart1"/>
    <dgm:cxn modelId="{70A4BA3E-58FF-41CE-9C45-3CF139E20483}" type="presParOf" srcId="{4679BA40-95B5-4C78-A2F4-3DCE34A79C35}" destId="{945E1AB2-D814-4FD5-89A5-1D2AB78D5DCB}" srcOrd="1" destOrd="0" presId="urn:microsoft.com/office/officeart/2005/8/layout/orgChart1"/>
    <dgm:cxn modelId="{920D97D1-C388-4657-8B8F-7615E2400296}" type="presParOf" srcId="{4E18F4E3-685B-4BF5-AAEA-71A03AC1CD16}" destId="{6FC97DE9-CEF2-42B5-9E15-1AA3B20E11B8}" srcOrd="1" destOrd="0" presId="urn:microsoft.com/office/officeart/2005/8/layout/orgChart1"/>
    <dgm:cxn modelId="{CC6FC381-10C4-49BF-82A7-A9AF9A1FC49D}" type="presParOf" srcId="{4E18F4E3-685B-4BF5-AAEA-71A03AC1CD16}" destId="{909F5063-C7B5-4871-859A-C56E99904B81}" srcOrd="2" destOrd="0" presId="urn:microsoft.com/office/officeart/2005/8/layout/orgChart1"/>
    <dgm:cxn modelId="{15E14865-D42A-4FBE-9933-DF54BF9C59EF}" type="presParOf" srcId="{07E42B07-8E24-4C63-9DE1-B8F839FD710E}" destId="{7E26B543-3377-45B1-93B2-B99E2DA88746}" srcOrd="2" destOrd="0" presId="urn:microsoft.com/office/officeart/2005/8/layout/orgChart1"/>
    <dgm:cxn modelId="{0299D1AB-1599-46DC-B824-8FC360506F93}" type="presParOf" srcId="{07E42B07-8E24-4C63-9DE1-B8F839FD710E}" destId="{8F4D310A-B6A4-4B45-B06A-562F09FC21F9}" srcOrd="3" destOrd="0" presId="urn:microsoft.com/office/officeart/2005/8/layout/orgChart1"/>
    <dgm:cxn modelId="{F6ED9642-1FEB-4D9F-8A42-161E5B28D4BF}" type="presParOf" srcId="{8F4D310A-B6A4-4B45-B06A-562F09FC21F9}" destId="{EC018547-E065-44D8-9AE5-BDD2C051FC60}" srcOrd="0" destOrd="0" presId="urn:microsoft.com/office/officeart/2005/8/layout/orgChart1"/>
    <dgm:cxn modelId="{EE0B8E81-1C41-43EC-A197-671DBD2450B3}" type="presParOf" srcId="{EC018547-E065-44D8-9AE5-BDD2C051FC60}" destId="{06970EE9-6D73-4B9E-ADDA-38D05A3F4A12}" srcOrd="0" destOrd="0" presId="urn:microsoft.com/office/officeart/2005/8/layout/orgChart1"/>
    <dgm:cxn modelId="{F538C1E4-5158-4DDC-B0BA-C0AD5AAED05A}" type="presParOf" srcId="{EC018547-E065-44D8-9AE5-BDD2C051FC60}" destId="{C64DA63E-FF0F-43DA-AD61-C2EF9D464D46}" srcOrd="1" destOrd="0" presId="urn:microsoft.com/office/officeart/2005/8/layout/orgChart1"/>
    <dgm:cxn modelId="{C2C93834-E96F-4E5E-A84A-4DD93D787D97}" type="presParOf" srcId="{8F4D310A-B6A4-4B45-B06A-562F09FC21F9}" destId="{DEEADFFC-80F9-45D1-BE26-F4506403E1BA}" srcOrd="1" destOrd="0" presId="urn:microsoft.com/office/officeart/2005/8/layout/orgChart1"/>
    <dgm:cxn modelId="{D49FBC86-5806-4B26-9246-8614D66B759D}" type="presParOf" srcId="{8F4D310A-B6A4-4B45-B06A-562F09FC21F9}" destId="{3DA7D730-0A75-43D9-943A-3FB1727943E1}" srcOrd="2" destOrd="0" presId="urn:microsoft.com/office/officeart/2005/8/layout/orgChart1"/>
    <dgm:cxn modelId="{6C1D552E-7A71-4260-A2B9-68DB97F36836}" type="presParOf" srcId="{07E42B07-8E24-4C63-9DE1-B8F839FD710E}" destId="{1D883EB3-BF19-4568-85A9-84BA0843C3EA}" srcOrd="4" destOrd="0" presId="urn:microsoft.com/office/officeart/2005/8/layout/orgChart1"/>
    <dgm:cxn modelId="{23B00DED-5D6D-420E-99A5-CC8B021390E8}" type="presParOf" srcId="{07E42B07-8E24-4C63-9DE1-B8F839FD710E}" destId="{DE385BFF-1C73-49C6-A85E-F5602A9F7CED}" srcOrd="5" destOrd="0" presId="urn:microsoft.com/office/officeart/2005/8/layout/orgChart1"/>
    <dgm:cxn modelId="{BC9FFFC4-700B-40C5-ADCB-66A5B64819FF}" type="presParOf" srcId="{DE385BFF-1C73-49C6-A85E-F5602A9F7CED}" destId="{0BED38BD-E9C5-4FDD-8260-B025C2DA4643}" srcOrd="0" destOrd="0" presId="urn:microsoft.com/office/officeart/2005/8/layout/orgChart1"/>
    <dgm:cxn modelId="{57C55BDA-4F4B-4F11-9170-D7778CC96B55}" type="presParOf" srcId="{0BED38BD-E9C5-4FDD-8260-B025C2DA4643}" destId="{2D797686-5A25-419F-AF79-B6E2DA591A46}" srcOrd="0" destOrd="0" presId="urn:microsoft.com/office/officeart/2005/8/layout/orgChart1"/>
    <dgm:cxn modelId="{25A504B0-13F0-46A1-BB4D-12D4A8467E6A}" type="presParOf" srcId="{0BED38BD-E9C5-4FDD-8260-B025C2DA4643}" destId="{8185F839-2456-4E4B-B9EE-229C3BBE3834}" srcOrd="1" destOrd="0" presId="urn:microsoft.com/office/officeart/2005/8/layout/orgChart1"/>
    <dgm:cxn modelId="{65F8F7CC-AA45-44A8-8E71-8F2AE0D9DCC5}" type="presParOf" srcId="{DE385BFF-1C73-49C6-A85E-F5602A9F7CED}" destId="{8F23F3EC-194A-4E9C-8A7E-61147F261D94}" srcOrd="1" destOrd="0" presId="urn:microsoft.com/office/officeart/2005/8/layout/orgChart1"/>
    <dgm:cxn modelId="{433120C0-1F68-4F54-8A98-D02678C3F16A}" type="presParOf" srcId="{DE385BFF-1C73-49C6-A85E-F5602A9F7CED}" destId="{3EE4E03E-5758-4EBD-9D33-1571A8FF4598}" srcOrd="2" destOrd="0" presId="urn:microsoft.com/office/officeart/2005/8/layout/orgChart1"/>
    <dgm:cxn modelId="{9FF24910-9D96-43FB-B95D-636061357AEE}" type="presParOf" srcId="{07E42B07-8E24-4C63-9DE1-B8F839FD710E}" destId="{9C2341E8-1A99-4DA4-8623-E6D52FF32B86}" srcOrd="6" destOrd="0" presId="urn:microsoft.com/office/officeart/2005/8/layout/orgChart1"/>
    <dgm:cxn modelId="{3C393104-1D6A-4DEE-9A31-A0A03D54F0E6}" type="presParOf" srcId="{07E42B07-8E24-4C63-9DE1-B8F839FD710E}" destId="{38890260-2471-48D4-88DB-168B8DC35773}" srcOrd="7" destOrd="0" presId="urn:microsoft.com/office/officeart/2005/8/layout/orgChart1"/>
    <dgm:cxn modelId="{EE784103-D81B-4752-A249-7A93FAB9AD97}" type="presParOf" srcId="{38890260-2471-48D4-88DB-168B8DC35773}" destId="{DD23FCFD-3913-468F-86D4-17B68448964F}" srcOrd="0" destOrd="0" presId="urn:microsoft.com/office/officeart/2005/8/layout/orgChart1"/>
    <dgm:cxn modelId="{82C3F790-D729-4169-86E1-57EB2CC8E19D}" type="presParOf" srcId="{DD23FCFD-3913-468F-86D4-17B68448964F}" destId="{BE0A4F05-4D0A-4F4C-8BF3-BE2353F5C601}" srcOrd="0" destOrd="0" presId="urn:microsoft.com/office/officeart/2005/8/layout/orgChart1"/>
    <dgm:cxn modelId="{B2916BCE-82D2-42B2-B611-73405F80F568}" type="presParOf" srcId="{DD23FCFD-3913-468F-86D4-17B68448964F}" destId="{FF203780-F534-462A-9532-695CF4034632}" srcOrd="1" destOrd="0" presId="urn:microsoft.com/office/officeart/2005/8/layout/orgChart1"/>
    <dgm:cxn modelId="{1BEB4AE7-40EC-465B-B8D9-383351C7170E}" type="presParOf" srcId="{38890260-2471-48D4-88DB-168B8DC35773}" destId="{475C5273-C401-4435-BECC-E3246CF0CF5A}" srcOrd="1" destOrd="0" presId="urn:microsoft.com/office/officeart/2005/8/layout/orgChart1"/>
    <dgm:cxn modelId="{2E22A588-556B-4C3E-896B-44807077E4E1}" type="presParOf" srcId="{38890260-2471-48D4-88DB-168B8DC35773}" destId="{2263CD7A-8540-4E30-869D-0B28167C4D28}" srcOrd="2" destOrd="0" presId="urn:microsoft.com/office/officeart/2005/8/layout/orgChart1"/>
    <dgm:cxn modelId="{248C4FE7-E1D0-4A7F-A9C7-39F6261456A0}" type="presParOf" srcId="{C43779F7-6E60-4F64-AA2A-D5AB9362CFF1}" destId="{97F1E787-F349-4378-B552-1C19EDB3AD5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2341E8-1A99-4DA4-8623-E6D52FF32B86}">
      <dsp:nvSpPr>
        <dsp:cNvPr id="0" name=""/>
        <dsp:cNvSpPr/>
      </dsp:nvSpPr>
      <dsp:spPr>
        <a:xfrm>
          <a:off x="1370331" y="683768"/>
          <a:ext cx="1971553" cy="3424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4103"/>
              </a:lnTo>
              <a:lnTo>
                <a:pt x="1971553" y="342410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83EB3-BF19-4568-85A9-84BA0843C3EA}">
      <dsp:nvSpPr>
        <dsp:cNvPr id="0" name=""/>
        <dsp:cNvSpPr/>
      </dsp:nvSpPr>
      <dsp:spPr>
        <a:xfrm>
          <a:off x="1370331" y="683768"/>
          <a:ext cx="1971553" cy="2489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752"/>
              </a:lnTo>
              <a:lnTo>
                <a:pt x="1971553" y="248975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6B543-3377-45B1-93B2-B99E2DA88746}">
      <dsp:nvSpPr>
        <dsp:cNvPr id="0" name=""/>
        <dsp:cNvSpPr/>
      </dsp:nvSpPr>
      <dsp:spPr>
        <a:xfrm>
          <a:off x="1370331" y="683768"/>
          <a:ext cx="1971553" cy="1536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6351"/>
              </a:lnTo>
              <a:lnTo>
                <a:pt x="1971553" y="153635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291A73-9C12-4AFD-A8E4-DE203D708999}">
      <dsp:nvSpPr>
        <dsp:cNvPr id="0" name=""/>
        <dsp:cNvSpPr/>
      </dsp:nvSpPr>
      <dsp:spPr>
        <a:xfrm>
          <a:off x="1370331" y="683768"/>
          <a:ext cx="1971553" cy="592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474"/>
              </a:lnTo>
              <a:lnTo>
                <a:pt x="1971553" y="59247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B360C5-C151-4FA9-8E28-271D45C627B1}">
      <dsp:nvSpPr>
        <dsp:cNvPr id="0" name=""/>
        <dsp:cNvSpPr/>
      </dsp:nvSpPr>
      <dsp:spPr>
        <a:xfrm>
          <a:off x="697310" y="19067"/>
          <a:ext cx="6730208" cy="6647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n-US" sz="2400" b="1" i="0" u="none" strike="noStrike" kern="1200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Οστίτης ιστός </a:t>
          </a:r>
          <a:r>
            <a:rPr kumimoji="0" lang="el-GR" altLang="en-US" sz="2400" b="1" i="0" u="none" strike="noStrike" kern="1200" cap="none" normalizeH="0" baseline="0" dirty="0" err="1" smtClean="0">
              <a:ln>
                <a:noFill/>
              </a:ln>
              <a:solidFill>
                <a:schemeClr val="accent6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υμενογενούς</a:t>
          </a:r>
          <a:endParaRPr kumimoji="0" lang="el-GR" altLang="en-US" sz="2400" b="1" i="0" u="none" strike="noStrike" kern="1200" cap="none" normalizeH="0" baseline="0" dirty="0" smtClean="0">
            <a:ln>
              <a:noFill/>
            </a:ln>
            <a:solidFill>
              <a:schemeClr val="accent6"/>
            </a:solidFill>
            <a:effectLst/>
            <a:latin typeface="Cambria Math" panose="02040503050406030204" pitchFamily="18" charset="0"/>
            <a:ea typeface="Cambria Math" panose="02040503050406030204" pitchFamily="18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n-US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 προέλευσης παράγεται από</a:t>
          </a:r>
          <a:r>
            <a:rPr kumimoji="0" lang="en-US" altLang="en-US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:</a:t>
          </a:r>
          <a:endParaRPr kumimoji="0" lang="el-GR" altLang="en-US" sz="24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mbria Math" panose="02040503050406030204" pitchFamily="18" charset="0"/>
            <a:ea typeface="Cambria Math" panose="02040503050406030204" pitchFamily="18" charset="0"/>
            <a:cs typeface="Arial" panose="020B0604020202020204" pitchFamily="34" charset="0"/>
          </a:endParaRPr>
        </a:p>
      </dsp:txBody>
      <dsp:txXfrm>
        <a:off x="697310" y="19067"/>
        <a:ext cx="6730208" cy="664701"/>
      </dsp:txXfrm>
    </dsp:sp>
    <dsp:sp modelId="{73DF5F26-D33D-42E2-ADB0-3782580160AC}">
      <dsp:nvSpPr>
        <dsp:cNvPr id="0" name=""/>
        <dsp:cNvSpPr/>
      </dsp:nvSpPr>
      <dsp:spPr>
        <a:xfrm>
          <a:off x="3341885" y="943892"/>
          <a:ext cx="4288507" cy="6647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n-US" sz="28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Περιόστεο</a:t>
          </a:r>
        </a:p>
      </dsp:txBody>
      <dsp:txXfrm>
        <a:off x="3341885" y="943892"/>
        <a:ext cx="4288507" cy="664701"/>
      </dsp:txXfrm>
    </dsp:sp>
    <dsp:sp modelId="{06970EE9-6D73-4B9E-ADDA-38D05A3F4A12}">
      <dsp:nvSpPr>
        <dsp:cNvPr id="0" name=""/>
        <dsp:cNvSpPr/>
      </dsp:nvSpPr>
      <dsp:spPr>
        <a:xfrm>
          <a:off x="3341885" y="1887768"/>
          <a:ext cx="4515436" cy="6647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n-US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 </a:t>
          </a:r>
          <a:r>
            <a:rPr kumimoji="0" lang="el-GR" altLang="en-US" sz="2800" b="1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Ενδόστεο</a:t>
          </a:r>
          <a:endParaRPr kumimoji="0" lang="el-GR" altLang="en-US" sz="28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mbria Math" panose="02040503050406030204" pitchFamily="18" charset="0"/>
            <a:ea typeface="Cambria Math" panose="02040503050406030204" pitchFamily="18" charset="0"/>
            <a:cs typeface="Arial" panose="020B0604020202020204" pitchFamily="34" charset="0"/>
          </a:endParaRPr>
        </a:p>
      </dsp:txBody>
      <dsp:txXfrm>
        <a:off x="3341885" y="1887768"/>
        <a:ext cx="4515436" cy="664701"/>
      </dsp:txXfrm>
    </dsp:sp>
    <dsp:sp modelId="{2D797686-5A25-419F-AF79-B6E2DA591A46}">
      <dsp:nvSpPr>
        <dsp:cNvPr id="0" name=""/>
        <dsp:cNvSpPr/>
      </dsp:nvSpPr>
      <dsp:spPr>
        <a:xfrm>
          <a:off x="3341885" y="2841169"/>
          <a:ext cx="4701911" cy="6647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n-US" sz="28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Ραφές</a:t>
          </a:r>
        </a:p>
      </dsp:txBody>
      <dsp:txXfrm>
        <a:off x="3341885" y="2841169"/>
        <a:ext cx="4701911" cy="664701"/>
      </dsp:txXfrm>
    </dsp:sp>
    <dsp:sp modelId="{BE0A4F05-4D0A-4F4C-8BF3-BE2353F5C601}">
      <dsp:nvSpPr>
        <dsp:cNvPr id="0" name=""/>
        <dsp:cNvSpPr/>
      </dsp:nvSpPr>
      <dsp:spPr>
        <a:xfrm>
          <a:off x="3341885" y="3775520"/>
          <a:ext cx="5011223" cy="6647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n-US" sz="4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r>
            <a:rPr kumimoji="0" lang="el-GR" altLang="en-US" sz="2800" b="1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rPr>
            <a:t>Περιρρίζιο</a:t>
          </a:r>
          <a:endParaRPr kumimoji="0" lang="el-GR" altLang="en-US" sz="28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mbria Math" panose="02040503050406030204" pitchFamily="18" charset="0"/>
            <a:ea typeface="Cambria Math" panose="02040503050406030204" pitchFamily="18" charset="0"/>
            <a:cs typeface="Arial" panose="020B0604020202020204" pitchFamily="34" charset="0"/>
          </a:endParaRPr>
        </a:p>
      </dsp:txBody>
      <dsp:txXfrm>
        <a:off x="3341885" y="3775520"/>
        <a:ext cx="5011223" cy="664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D0A98-BA2D-4DB5-B60D-06DB3881C315}" type="datetimeFigureOut">
              <a:rPr lang="en-GB" smtClean="0"/>
              <a:pPr/>
              <a:t>02/04/2020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F899A-0733-4CCA-8868-9593837430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4790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B2B2AE-576F-4BDD-B27D-4F01AC2490B0}" type="slidenum">
              <a:rPr lang="el-GR" smtClean="0"/>
              <a:pPr/>
              <a:t>1</a:t>
            </a:fld>
            <a:endParaRPr lang="el-GR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893407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D7C48C-922C-4E93-8845-07C0C3CD96ED}" type="slidenum">
              <a:rPr lang="el-GR" smtClean="0"/>
              <a:pPr/>
              <a:t>10</a:t>
            </a:fld>
            <a:endParaRPr lang="el-GR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685130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283220-00D4-4326-B893-2E36588CA51C}" type="slidenum">
              <a:rPr lang="el-GR" smtClean="0"/>
              <a:pPr/>
              <a:t>11</a:t>
            </a:fld>
            <a:endParaRPr lang="el-GR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97573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DB2966-D4A7-4F0C-8BE5-AA6D2FD803AD}" type="slidenum">
              <a:rPr lang="el-GR" smtClean="0"/>
              <a:pPr/>
              <a:t>12</a:t>
            </a:fld>
            <a:endParaRPr lang="el-GR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505023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3EED5-91EE-4AF5-8977-3C3B4C715D7F}" type="slidenum">
              <a:rPr lang="el-GR" smtClean="0"/>
              <a:pPr/>
              <a:t>16</a:t>
            </a:fld>
            <a:endParaRPr lang="el-GR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076807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BC29A1-57A3-4F6B-9445-724FFAA8B9C8}" type="slidenum">
              <a:rPr lang="el-GR" smtClean="0"/>
              <a:pPr/>
              <a:t>17</a:t>
            </a:fld>
            <a:endParaRPr lang="el-GR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264439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838922-00DA-497A-99E7-A1414D34C9D1}" type="slidenum">
              <a:rPr lang="el-GR" smtClean="0"/>
              <a:pPr/>
              <a:t>18</a:t>
            </a:fld>
            <a:endParaRPr lang="el-GR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998210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0FD8BC-1F06-4BE0-8BF7-EA82F529C2F2}" type="slidenum">
              <a:rPr lang="el-GR" smtClean="0"/>
              <a:pPr/>
              <a:t>19</a:t>
            </a:fld>
            <a:endParaRPr lang="el-GR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625252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B63220-1A67-4462-B781-BBD78B7A0CA2}" type="slidenum">
              <a:rPr lang="el-GR" smtClean="0"/>
              <a:pPr/>
              <a:t>20</a:t>
            </a:fld>
            <a:endParaRPr lang="el-GR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534322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978FF-9E98-4E7E-88C4-E4CE4A7DE0FB}" type="slidenum">
              <a:rPr lang="el-GR" smtClean="0"/>
              <a:pPr/>
              <a:t>21</a:t>
            </a:fld>
            <a:endParaRPr lang="el-GR" smtClean="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443504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E937B-6DBD-479F-B5CD-D84C7A5884D9}" type="slidenum">
              <a:rPr lang="el-GR" smtClean="0"/>
              <a:pPr/>
              <a:t>22</a:t>
            </a:fld>
            <a:endParaRPr lang="el-GR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000850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6F227C-98FB-49B3-8DB0-A655CDEEE53B}" type="slidenum">
              <a:rPr lang="el-GR" smtClean="0"/>
              <a:pPr/>
              <a:t>2</a:t>
            </a:fld>
            <a:endParaRPr lang="el-GR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12343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CFBC81-B023-4157-B063-022AF6D1912B}" type="slidenum">
              <a:rPr lang="el-GR" smtClean="0"/>
              <a:pPr/>
              <a:t>23</a:t>
            </a:fld>
            <a:endParaRPr lang="el-GR" smtClean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724982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386042-F7C5-4245-BD81-505EC1269B93}" type="slidenum">
              <a:rPr lang="el-GR" smtClean="0"/>
              <a:pPr/>
              <a:t>24</a:t>
            </a:fld>
            <a:endParaRPr lang="el-GR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143980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E1970C-C005-4B8C-B98F-B47C885A0509}" type="slidenum">
              <a:rPr lang="el-GR" smtClean="0"/>
              <a:pPr/>
              <a:t>25</a:t>
            </a:fld>
            <a:endParaRPr lang="el-GR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617382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AA72D8-C81E-4160-BB34-91546C09A380}" type="slidenum">
              <a:rPr lang="el-GR" smtClean="0"/>
              <a:pPr/>
              <a:t>26</a:t>
            </a:fld>
            <a:endParaRPr lang="el-GR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076357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BAB5E-3A55-46C0-8559-2D43FC1C6F50}" type="slidenum">
              <a:rPr lang="el-GR" smtClean="0"/>
              <a:pPr/>
              <a:t>27</a:t>
            </a:fld>
            <a:endParaRPr lang="el-GR" smtClean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708533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A0D73-19AE-4415-B5BC-22F48526B5F8}" type="slidenum">
              <a:rPr lang="el-GR" smtClean="0"/>
              <a:pPr/>
              <a:t>28</a:t>
            </a:fld>
            <a:endParaRPr lang="el-GR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827200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3CD8FA-B2EF-4A2E-8F08-0B2584F64F73}" type="slidenum">
              <a:rPr lang="el-GR" smtClean="0"/>
              <a:pPr/>
              <a:t>29</a:t>
            </a:fld>
            <a:endParaRPr lang="el-GR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237378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24F91B-065E-4F5A-B4A0-BFA21533029A}" type="slidenum">
              <a:rPr lang="el-GR" smtClean="0"/>
              <a:pPr/>
              <a:t>30</a:t>
            </a:fld>
            <a:endParaRPr lang="el-GR" smtClean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026822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9FA6B3-31E0-4BF1-8BF2-D26D98E9FB24}" type="slidenum">
              <a:rPr lang="el-GR" smtClean="0"/>
              <a:pPr/>
              <a:t>31</a:t>
            </a:fld>
            <a:endParaRPr lang="el-GR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580304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CB4B2A-76EA-4BAD-81E7-EEC1B34CF2B9}" type="slidenum">
              <a:rPr lang="el-GR" smtClean="0"/>
              <a:pPr/>
              <a:t>32</a:t>
            </a:fld>
            <a:endParaRPr lang="el-GR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57187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A15E19-D69C-4225-9FEA-BCC579CEBAA0}" type="slidenum">
              <a:rPr lang="el-GR" smtClean="0"/>
              <a:pPr/>
              <a:t>3</a:t>
            </a:fld>
            <a:endParaRPr lang="el-GR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1099420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910500-2576-4FD3-A3B2-8AE29023B762}" type="slidenum">
              <a:rPr lang="el-GR" smtClean="0"/>
              <a:pPr/>
              <a:t>34</a:t>
            </a:fld>
            <a:endParaRPr lang="el-GR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9525110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88466C-5201-4F79-9966-05317C050F67}" type="slidenum">
              <a:rPr lang="el-GR" smtClean="0"/>
              <a:pPr/>
              <a:t>35</a:t>
            </a:fld>
            <a:endParaRPr lang="el-GR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3326966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0EA55-E4C6-4134-8B18-AC411D2C3DA0}" type="slidenum">
              <a:rPr lang="el-GR" smtClean="0"/>
              <a:pPr/>
              <a:t>36</a:t>
            </a:fld>
            <a:endParaRPr lang="el-GR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8156807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854BC-066E-461A-AC78-08594741E480}" type="slidenum">
              <a:rPr lang="el-GR" smtClean="0"/>
              <a:pPr/>
              <a:t>37</a:t>
            </a:fld>
            <a:endParaRPr lang="el-GR" smtClean="0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2168472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EAF02-03BD-48D6-94FA-6D9082C8B44F}" type="slidenum">
              <a:rPr lang="el-GR" smtClean="0"/>
              <a:pPr/>
              <a:t>38</a:t>
            </a:fld>
            <a:endParaRPr lang="el-GR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9198959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EAF02-03BD-48D6-94FA-6D9082C8B44F}" type="slidenum">
              <a:rPr lang="el-GR" smtClean="0"/>
              <a:pPr/>
              <a:t>39</a:t>
            </a:fld>
            <a:endParaRPr lang="el-GR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2239194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EAF02-03BD-48D6-94FA-6D9082C8B44F}" type="slidenum">
              <a:rPr lang="el-GR" smtClean="0"/>
              <a:pPr/>
              <a:t>40</a:t>
            </a:fld>
            <a:endParaRPr lang="el-GR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9596386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EAF02-03BD-48D6-94FA-6D9082C8B44F}" type="slidenum">
              <a:rPr lang="el-GR" smtClean="0"/>
              <a:pPr/>
              <a:t>41</a:t>
            </a:fld>
            <a:endParaRPr lang="el-GR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5245513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893CCF-F4A1-4E5A-B27F-61C55D4DF247}" type="slidenum">
              <a:rPr lang="el-GR" smtClean="0"/>
              <a:pPr/>
              <a:t>44</a:t>
            </a:fld>
            <a:endParaRPr lang="el-GR" smtClean="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6156056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6FB0D2-A73E-47B6-B686-A223AC0E6EEE}" type="slidenum">
              <a:rPr lang="el-GR" smtClean="0"/>
              <a:pPr/>
              <a:t>45</a:t>
            </a:fld>
            <a:endParaRPr lang="el-GR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09181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C06FA9-9287-494F-9914-BA8ED01AE877}" type="slidenum">
              <a:rPr lang="el-GR" smtClean="0"/>
              <a:pPr/>
              <a:t>4</a:t>
            </a:fld>
            <a:endParaRPr lang="el-GR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9609502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29448-C461-4A62-AAA5-234692931BE0}" type="slidenum">
              <a:rPr lang="el-GR" smtClean="0"/>
              <a:pPr/>
              <a:t>46</a:t>
            </a:fld>
            <a:endParaRPr lang="el-GR" smtClean="0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4263987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3AEFA-DDF0-4C27-854C-6988BBDC3EC8}" type="slidenum">
              <a:rPr lang="el-GR" smtClean="0"/>
              <a:pPr/>
              <a:t>47</a:t>
            </a:fld>
            <a:endParaRPr lang="el-GR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8370257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2BF96-5782-4FB7-B09B-05C940235096}" type="slidenum">
              <a:rPr lang="el-GR" smtClean="0"/>
              <a:pPr/>
              <a:t>55</a:t>
            </a:fld>
            <a:endParaRPr lang="el-GR" smtClean="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326906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8837E1-524C-4F71-A015-7F9AB63E1987}" type="slidenum">
              <a:rPr lang="el-GR" smtClean="0"/>
              <a:pPr/>
              <a:t>5</a:t>
            </a:fld>
            <a:endParaRPr lang="el-GR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058176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09AAF-3854-4BA3-80F1-3A585EFBDA2C}" type="slidenum">
              <a:rPr lang="el-GR" smtClean="0"/>
              <a:pPr/>
              <a:t>6</a:t>
            </a:fld>
            <a:endParaRPr lang="el-GR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127577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5A95C7-A881-4D15-B9E1-CEDBD5DF613F}" type="slidenum">
              <a:rPr lang="el-GR" smtClean="0"/>
              <a:pPr/>
              <a:t>7</a:t>
            </a:fld>
            <a:endParaRPr lang="el-GR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011885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D3E45-42D8-441A-8808-E02A6A79737F}" type="slidenum">
              <a:rPr lang="el-GR" smtClean="0"/>
              <a:pPr/>
              <a:t>8</a:t>
            </a:fld>
            <a:endParaRPr lang="el-GR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8795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6D5B14-84CC-4A90-B2DB-DBAEFA140937}" type="slidenum">
              <a:rPr lang="el-GR" smtClean="0"/>
              <a:pPr/>
              <a:t>9</a:t>
            </a:fld>
            <a:endParaRPr lang="el-GR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23759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0564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746260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28570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87582859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4345842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7865299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02665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9096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94829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E69FA-27BF-4A77-9819-6F82E92FFEE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37598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150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426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888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320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390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898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22103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77076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E0D914D-B099-4142-A885-11F276715148}" type="datetimeFigureOut">
              <a:rPr lang="en-US" smtClean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66276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7.jpeg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Relationship Id="rId9" Type="http://schemas.openxmlformats.org/officeDocument/2006/relationships/image" Target="../media/image131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png"/><Relationship Id="rId7" Type="http://schemas.openxmlformats.org/officeDocument/2006/relationships/image" Target="../media/image137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Oval 6"/>
          <p:cNvSpPr>
            <a:spLocks noChangeArrowheads="1"/>
          </p:cNvSpPr>
          <p:nvPr/>
        </p:nvSpPr>
        <p:spPr bwMode="auto">
          <a:xfrm>
            <a:off x="2238375" y="1500189"/>
            <a:ext cx="7786688" cy="2447925"/>
          </a:xfrm>
          <a:prstGeom prst="ellipse">
            <a:avLst/>
          </a:prstGeom>
          <a:solidFill>
            <a:srgbClr val="7030A0">
              <a:alpha val="71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24138" y="1500189"/>
            <a:ext cx="7772400" cy="1736725"/>
          </a:xfrm>
          <a:noFill/>
        </p:spPr>
        <p:txBody>
          <a:bodyPr/>
          <a:lstStyle/>
          <a:p>
            <a:pPr>
              <a:defRPr/>
            </a:pPr>
            <a:r>
              <a:rPr lang="el-GR" sz="3200" b="1" dirty="0">
                <a:latin typeface="Cambria" panose="02040503050406030204" pitchFamily="18" charset="0"/>
                <a:ea typeface="Cambria" panose="02040503050406030204" pitchFamily="18" charset="0"/>
              </a:rPr>
              <a:t>Το </a:t>
            </a:r>
            <a:r>
              <a:rPr lang="el-GR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κρανιοπροσωπικ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l-GR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σ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l-GR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μπλεγμα</a:t>
            </a:r>
            <a:r>
              <a:rPr lang="el-GR" sz="32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32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l-GR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μετ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l-GR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200" b="1" dirty="0">
                <a:latin typeface="Cambria" panose="02040503050406030204" pitchFamily="18" charset="0"/>
                <a:ea typeface="Cambria" panose="02040503050406030204" pitchFamily="18" charset="0"/>
              </a:rPr>
              <a:t>τη </a:t>
            </a:r>
            <a:r>
              <a:rPr lang="el-GR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l-GR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ννηση</a:t>
            </a:r>
            <a:endParaRPr lang="el-GR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4075612" y="4692152"/>
            <a:ext cx="3579223" cy="576262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Απόστολος  Ι</a:t>
            </a:r>
            <a:r>
              <a:rPr lang="el-GR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Τσολάκης</a:t>
            </a:r>
          </a:p>
        </p:txBody>
      </p:sp>
    </p:spTree>
    <p:extLst>
      <p:ext uri="{BB962C8B-B14F-4D97-AF65-F5344CB8AC3E}">
        <p14:creationId xmlns:p14="http://schemas.microsoft.com/office/powerpoint/2010/main" xmlns="" val="1825104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3284539"/>
            <a:ext cx="9944100" cy="345757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l-GR" sz="2800" dirty="0"/>
              <a:t>	</a:t>
            </a:r>
            <a:r>
              <a:rPr lang="el-GR" b="1" dirty="0" err="1">
                <a:solidFill>
                  <a:schemeClr val="tx1"/>
                </a:solidFill>
              </a:rPr>
              <a:t>Μεσεγχυματικά</a:t>
            </a:r>
            <a:r>
              <a:rPr lang="el-GR" dirty="0">
                <a:solidFill>
                  <a:schemeClr val="bg1"/>
                </a:solidFill>
              </a:rPr>
              <a:t> κύτταρα     </a:t>
            </a:r>
            <a:r>
              <a:rPr lang="el-GR" dirty="0" smtClean="0">
                <a:solidFill>
                  <a:schemeClr val="bg1"/>
                </a:solidFill>
              </a:rPr>
              <a:t>     </a:t>
            </a:r>
            <a:r>
              <a:rPr lang="el-GR" b="1" dirty="0" err="1" smtClean="0">
                <a:solidFill>
                  <a:schemeClr val="tx1"/>
                </a:solidFill>
              </a:rPr>
              <a:t>χονδροβλάστες</a:t>
            </a:r>
            <a:r>
              <a:rPr lang="el-GR" b="1" dirty="0" smtClean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           </a:t>
            </a:r>
            <a:r>
              <a:rPr lang="el-GR" b="1" dirty="0" smtClean="0">
                <a:solidFill>
                  <a:schemeClr val="tx1"/>
                </a:solidFill>
              </a:rPr>
              <a:t>επιμήκεις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στοίχοι </a:t>
            </a:r>
            <a:r>
              <a:rPr lang="el-GR" b="1" dirty="0" err="1">
                <a:solidFill>
                  <a:schemeClr val="tx1"/>
                </a:solidFill>
              </a:rPr>
              <a:t>αποπεπλατυσμένων</a:t>
            </a:r>
            <a:r>
              <a:rPr lang="el-GR" dirty="0">
                <a:solidFill>
                  <a:schemeClr val="bg1"/>
                </a:solidFill>
              </a:rPr>
              <a:t> κυττάρων     </a:t>
            </a:r>
            <a:r>
              <a:rPr lang="el-GR" dirty="0" smtClean="0">
                <a:solidFill>
                  <a:schemeClr val="bg1"/>
                </a:solidFill>
              </a:rPr>
              <a:t>      </a:t>
            </a:r>
            <a:r>
              <a:rPr lang="el-GR" b="1" dirty="0" smtClean="0">
                <a:solidFill>
                  <a:schemeClr val="tx1"/>
                </a:solidFill>
              </a:rPr>
              <a:t>υπερτροφικά </a:t>
            </a:r>
            <a:r>
              <a:rPr lang="el-GR" b="1" dirty="0">
                <a:solidFill>
                  <a:schemeClr val="tx1"/>
                </a:solidFill>
              </a:rPr>
              <a:t>θυγατρικά </a:t>
            </a:r>
            <a:r>
              <a:rPr lang="el-GR" dirty="0">
                <a:solidFill>
                  <a:schemeClr val="bg1"/>
                </a:solidFill>
              </a:rPr>
              <a:t>κύτταρα     </a:t>
            </a:r>
            <a:r>
              <a:rPr lang="el-GR" dirty="0" err="1">
                <a:solidFill>
                  <a:schemeClr val="bg1"/>
                </a:solidFill>
              </a:rPr>
              <a:t>κύτταρα</a:t>
            </a:r>
            <a:r>
              <a:rPr lang="el-GR" dirty="0">
                <a:solidFill>
                  <a:schemeClr val="bg1"/>
                </a:solidFill>
              </a:rPr>
              <a:t> με </a:t>
            </a:r>
            <a:r>
              <a:rPr lang="el-GR" b="1" dirty="0" err="1">
                <a:solidFill>
                  <a:schemeClr val="tx1"/>
                </a:solidFill>
              </a:rPr>
              <a:t>ενασβεστιωμένη</a:t>
            </a:r>
            <a:r>
              <a:rPr lang="el-GR" b="1" dirty="0">
                <a:solidFill>
                  <a:schemeClr val="tx1"/>
                </a:solidFill>
              </a:rPr>
              <a:t> μεσοκυττάρια </a:t>
            </a:r>
            <a:r>
              <a:rPr lang="el-GR" dirty="0">
                <a:solidFill>
                  <a:schemeClr val="bg1"/>
                </a:solidFill>
              </a:rPr>
              <a:t>ουσία    </a:t>
            </a:r>
            <a:r>
              <a:rPr lang="el-GR" dirty="0" smtClean="0">
                <a:solidFill>
                  <a:schemeClr val="bg1"/>
                </a:solidFill>
              </a:rPr>
              <a:t>        </a:t>
            </a:r>
            <a:r>
              <a:rPr lang="el-GR" dirty="0">
                <a:solidFill>
                  <a:schemeClr val="bg1"/>
                </a:solidFill>
              </a:rPr>
              <a:t>μερική </a:t>
            </a:r>
            <a:r>
              <a:rPr lang="el-GR" b="1" dirty="0">
                <a:solidFill>
                  <a:schemeClr val="tx1"/>
                </a:solidFill>
              </a:rPr>
              <a:t>απορρόφηση</a:t>
            </a:r>
            <a:r>
              <a:rPr lang="el-GR" dirty="0">
                <a:solidFill>
                  <a:schemeClr val="bg1"/>
                </a:solidFill>
              </a:rPr>
              <a:t> της </a:t>
            </a:r>
            <a:r>
              <a:rPr lang="el-GR" b="1" dirty="0">
                <a:solidFill>
                  <a:schemeClr val="tx1"/>
                </a:solidFill>
              </a:rPr>
              <a:t>μεσοκυττάριας</a:t>
            </a:r>
            <a:r>
              <a:rPr lang="el-GR" dirty="0">
                <a:solidFill>
                  <a:schemeClr val="bg1"/>
                </a:solidFill>
              </a:rPr>
              <a:t> ουσίας, μερική </a:t>
            </a:r>
            <a:r>
              <a:rPr lang="el-GR" b="1" dirty="0">
                <a:solidFill>
                  <a:schemeClr val="tx1"/>
                </a:solidFill>
              </a:rPr>
              <a:t>απορρόφηση</a:t>
            </a:r>
            <a:r>
              <a:rPr lang="el-GR" dirty="0">
                <a:solidFill>
                  <a:schemeClr val="bg1"/>
                </a:solidFill>
              </a:rPr>
              <a:t> και διήθηση από </a:t>
            </a:r>
            <a:r>
              <a:rPr lang="el-GR" b="1" dirty="0">
                <a:solidFill>
                  <a:schemeClr val="tx1"/>
                </a:solidFill>
              </a:rPr>
              <a:t>αιμοφόρα </a:t>
            </a:r>
            <a:r>
              <a:rPr lang="el-GR" dirty="0">
                <a:solidFill>
                  <a:schemeClr val="bg1"/>
                </a:solidFill>
              </a:rPr>
              <a:t>αγγεία	</a:t>
            </a:r>
            <a:r>
              <a:rPr lang="el-GR" dirty="0" smtClean="0">
                <a:solidFill>
                  <a:schemeClr val="bg1"/>
                </a:solidFill>
              </a:rPr>
              <a:t>      </a:t>
            </a:r>
            <a:r>
              <a:rPr lang="el-GR" b="1" dirty="0" smtClean="0">
                <a:solidFill>
                  <a:schemeClr val="tx1"/>
                </a:solidFill>
              </a:rPr>
              <a:t>αδιαφοροποίητα </a:t>
            </a:r>
            <a:r>
              <a:rPr lang="el-GR" b="1" dirty="0">
                <a:solidFill>
                  <a:schemeClr val="tx1"/>
                </a:solidFill>
              </a:rPr>
              <a:t>κύτταρα </a:t>
            </a:r>
            <a:r>
              <a:rPr lang="el-GR" dirty="0">
                <a:solidFill>
                  <a:schemeClr val="bg1"/>
                </a:solidFill>
              </a:rPr>
              <a:t>μεταφέρονται από τα αιμοφόρα αγγεία, μεταπίπτουν σε </a:t>
            </a:r>
            <a:r>
              <a:rPr lang="el-GR" b="1" dirty="0">
                <a:solidFill>
                  <a:schemeClr val="tx1"/>
                </a:solidFill>
              </a:rPr>
              <a:t>οστεοβλάστες</a:t>
            </a:r>
            <a:r>
              <a:rPr lang="el-GR" dirty="0">
                <a:solidFill>
                  <a:schemeClr val="bg1"/>
                </a:solidFill>
              </a:rPr>
              <a:t> οι οποίοι εναποθέτουν λεπτές </a:t>
            </a:r>
            <a:r>
              <a:rPr lang="el-GR" dirty="0" err="1">
                <a:solidFill>
                  <a:schemeClr val="bg1"/>
                </a:solidFill>
              </a:rPr>
              <a:t>δοκίδες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b="1" dirty="0">
                <a:solidFill>
                  <a:schemeClr val="tx1"/>
                </a:solidFill>
              </a:rPr>
              <a:t>οστίτη ιστού </a:t>
            </a:r>
            <a:r>
              <a:rPr lang="el-GR" dirty="0">
                <a:solidFill>
                  <a:schemeClr val="bg1"/>
                </a:solidFill>
              </a:rPr>
              <a:t>στα υπολείμματα του </a:t>
            </a:r>
            <a:r>
              <a:rPr lang="el-GR" b="1" dirty="0" err="1">
                <a:solidFill>
                  <a:schemeClr val="tx1"/>
                </a:solidFill>
              </a:rPr>
              <a:t>ενασβεστιωμένου</a:t>
            </a:r>
            <a:r>
              <a:rPr lang="el-GR" b="1" dirty="0">
                <a:solidFill>
                  <a:schemeClr val="tx1"/>
                </a:solidFill>
              </a:rPr>
              <a:t> χόνδρου</a:t>
            </a:r>
          </a:p>
        </p:txBody>
      </p:sp>
      <p:pic>
        <p:nvPicPr>
          <p:cNvPr id="122889" name="Picture 10" descr="Moyers-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81350" y="968979"/>
            <a:ext cx="2794001" cy="270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2890" name="Picture 11" descr="Moyers-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51467" y="958619"/>
            <a:ext cx="1704974" cy="266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22891" name="Text Box 12"/>
          <p:cNvSpPr txBox="1">
            <a:spLocks noChangeArrowheads="1"/>
          </p:cNvSpPr>
          <p:nvPr/>
        </p:nvSpPr>
        <p:spPr bwMode="auto">
          <a:xfrm>
            <a:off x="2855914" y="188913"/>
            <a:ext cx="7602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1α </a:t>
            </a:r>
            <a:r>
              <a:rPr lang="el-GR" sz="3200" b="1" dirty="0" err="1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Χονδρογενής</a:t>
            </a:r>
            <a:r>
              <a:rPr lang="el-GR" sz="32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Οστεογένεση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3969744" y="4057649"/>
            <a:ext cx="496490" cy="207169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703222" y="4057649"/>
            <a:ext cx="496490" cy="207169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25009" y="4371974"/>
            <a:ext cx="496490" cy="207169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7065369" y="4701100"/>
            <a:ext cx="496490" cy="207169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9637119" y="4407691"/>
            <a:ext cx="496490" cy="207169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1878808" y="5295899"/>
            <a:ext cx="496490" cy="207169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0232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4" y="261939"/>
            <a:ext cx="8785225" cy="63357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                              </a:t>
            </a:r>
            <a:r>
              <a:rPr lang="el-GR" sz="3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32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r>
              <a:rPr lang="el-GR" sz="3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3200" b="1" dirty="0" err="1" smtClean="0">
                <a:solidFill>
                  <a:schemeClr val="accent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Υμενογενής</a:t>
            </a:r>
            <a:r>
              <a:rPr lang="el-GR" sz="3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Οστεογένεση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dirty="0" smtClean="0">
              <a:solidFill>
                <a:schemeClr val="bg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Αδιαφοροποίητα </a:t>
            </a:r>
            <a:r>
              <a:rPr lang="el-GR" sz="2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μεσεγχυματικά</a:t>
            </a:r>
            <a:r>
              <a:rPr lang="el-GR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κύτταρα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του </a:t>
            </a:r>
            <a:r>
              <a:rPr lang="el-GR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υμενώδους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				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</a:t>
            </a:r>
            <a:r>
              <a:rPr lang="el-GR" sz="24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συνδετικού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οστού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Οστεοβλάστες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που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δημιουργούν </a:t>
            </a:r>
            <a:r>
              <a:rPr lang="el-GR" sz="24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οστεοειδή μεσοκυττάρια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                   </a:t>
            </a:r>
            <a:r>
              <a:rPr lang="el-GR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ουσία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Ενασβεστίωση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μεσοκυττάριας ουσίας με </a:t>
            </a:r>
            <a:r>
              <a:rPr lang="el-GR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εναπόθεση </a:t>
            </a:r>
            <a:r>
              <a:rPr lang="el-GR" sz="24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αλάτων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</a:t>
            </a:r>
            <a:r>
              <a:rPr lang="en-US" sz="24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</a:t>
            </a:r>
            <a:r>
              <a:rPr lang="en-US" sz="2400" b="1" baseline="30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+2</a:t>
            </a:r>
            <a:r>
              <a:rPr lang="en-US" sz="24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και σχηματισμός </a:t>
            </a:r>
            <a:r>
              <a:rPr lang="el-GR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οστικών </a:t>
            </a:r>
            <a:r>
              <a:rPr lang="el-GR" sz="2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δοκίδων</a:t>
            </a:r>
            <a:endParaRPr lang="el-GR" sz="2400" b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4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Παραγωγή </a:t>
            </a:r>
            <a:r>
              <a:rPr lang="el-GR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υμενώδη οστίτη ιστού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από τη </a:t>
            </a:r>
            <a:r>
              <a:rPr lang="el-GR" sz="24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συναύξηση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των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l-GR" sz="24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οστικών </a:t>
            </a:r>
            <a:r>
              <a:rPr lang="el-GR" sz="2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δοκίδων</a:t>
            </a:r>
            <a:endParaRPr lang="el-GR" sz="2400" b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3910" name="Picture 8" descr="Moyers-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539001" y="1104901"/>
            <a:ext cx="3422017" cy="2280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3911" name="Picture 9" descr="Moyers-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572100" y="4427335"/>
            <a:ext cx="3161905" cy="18401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 rot="5400000">
            <a:off x="4320599" y="1978125"/>
            <a:ext cx="582016" cy="362345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 rot="5400000">
            <a:off x="4367411" y="3252789"/>
            <a:ext cx="513157" cy="354011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 rot="5400000">
            <a:off x="4337149" y="4748507"/>
            <a:ext cx="582016" cy="362345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5900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38275" y="400050"/>
            <a:ext cx="9323389" cy="1296988"/>
          </a:xfrm>
        </p:spPr>
        <p:txBody>
          <a:bodyPr>
            <a:noAutofit/>
          </a:bodyPr>
          <a:lstStyle/>
          <a:p>
            <a:pPr eaLnBrk="1" hangingPunct="1">
              <a:buClr>
                <a:srgbClr val="00CC00"/>
              </a:buClr>
              <a:buSzTx/>
              <a:buFont typeface="Wingdings" pitchFamily="2" charset="2"/>
              <a:buChar char="F"/>
            </a:pPr>
            <a:r>
              <a:rPr lang="el-GR" sz="2400" b="1" dirty="0" err="1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Υμενογενής</a:t>
            </a:r>
            <a:r>
              <a:rPr lang="el-GR" sz="24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οστεογένεση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λαμβάνει χώρα σε περιοχές όπου παρατηρείται </a:t>
            </a:r>
            <a:r>
              <a:rPr lang="el-GR" sz="24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τάση ή όπου το όριο συμπίεσης είναι ελάχιστο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και πάντως 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μικρότερο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από τη 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πίεση των τριχοειδών αγγείων.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4275094970"/>
              </p:ext>
            </p:extLst>
          </p:nvPr>
        </p:nvGraphicFramePr>
        <p:xfrm>
          <a:off x="866775" y="2085975"/>
          <a:ext cx="10048875" cy="4440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88528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497013" y="152400"/>
            <a:ext cx="480452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Οστούν :</a:t>
            </a:r>
            <a:endParaRPr lang="en-US" sz="3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πολύπλοκος ζωντανός ιστός</a:t>
            </a:r>
          </a:p>
          <a:p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Αποστολή και συμβολή του: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</a:p>
          <a:p>
            <a:pPr lvl="1"/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1. ερειστικό σύστημα</a:t>
            </a:r>
          </a:p>
          <a:p>
            <a:pPr lvl="1"/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2. ισορροπία του μεταβολισμού</a:t>
            </a:r>
          </a:p>
          <a:p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 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Ιδιότητες:</a:t>
            </a:r>
          </a:p>
          <a:p>
            <a:pPr lvl="1"/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1. ελαστικότητα</a:t>
            </a:r>
          </a:p>
          <a:p>
            <a:pPr lvl="1"/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2. </a:t>
            </a:r>
            <a:r>
              <a:rPr lang="el-GR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αυτο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– αναγέννηση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573214" y="3886201"/>
            <a:ext cx="505618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Φατνιακό οστούν:</a:t>
            </a:r>
            <a:endParaRPr lang="en-US" sz="3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δευτερογενής οστίτης ιστός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Συνεισφορά: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</a:p>
          <a:p>
            <a:pPr marL="762000" lvl="1" indent="-381000"/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1. στηρικτικό σύστημα των δοντιών</a:t>
            </a:r>
          </a:p>
          <a:p>
            <a:pPr marL="762000" lvl="1" indent="-381000"/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2. λειτουργία του μασητικού συστήματος</a:t>
            </a:r>
          </a:p>
        </p:txBody>
      </p:sp>
      <p:pic>
        <p:nvPicPr>
          <p:cNvPr id="21508" name="Picture 4" descr="37"/>
          <p:cNvPicPr>
            <a:picLocks noChangeAspect="1" noChangeArrowheads="1"/>
          </p:cNvPicPr>
          <p:nvPr/>
        </p:nvPicPr>
        <p:blipFill>
          <a:blip r:embed="rId2" cstate="screen"/>
          <a:srcRect b="1389"/>
          <a:stretch>
            <a:fillRect/>
          </a:stretch>
        </p:blipFill>
        <p:spPr bwMode="auto">
          <a:xfrm>
            <a:off x="6705600" y="3906838"/>
            <a:ext cx="3886200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1509" name="Picture 5" descr="11- 100L front 1stX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05600" y="339477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xmlns="" val="31083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838200" y="152401"/>
            <a:ext cx="9829800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>
            <a:spAutoFit/>
          </a:bodyPr>
          <a:lstStyle/>
          <a:p>
            <a:pPr>
              <a:defRPr/>
            </a:pPr>
            <a:r>
              <a:rPr lang="el-GR" sz="32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Μηχανισμοί </a:t>
            </a:r>
            <a:r>
              <a:rPr lang="el-GR" sz="32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παραγωγής</a:t>
            </a:r>
            <a:r>
              <a:rPr lang="el-GR" sz="32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και </a:t>
            </a:r>
            <a:r>
              <a:rPr lang="el-GR" sz="32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αυτο</a:t>
            </a:r>
            <a:r>
              <a:rPr lang="el-GR" sz="32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- αναγέννησης </a:t>
            </a:r>
            <a:r>
              <a:rPr lang="el-GR" sz="32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οστού </a:t>
            </a:r>
          </a:p>
          <a:p>
            <a:pPr>
              <a:defRPr/>
            </a:pPr>
            <a:r>
              <a:rPr lang="el-GR" sz="2400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Οστική παραγωγή – διάπλαση</a:t>
            </a:r>
            <a:r>
              <a:rPr lang="el-GR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modeling</a:t>
            </a:r>
            <a:r>
              <a:rPr lang="el-GR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</a:t>
            </a:r>
            <a:r>
              <a:rPr lang="el-GR" sz="2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:</a:t>
            </a:r>
            <a:endParaRPr lang="en-US" sz="2400" dirty="0" smtClean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l-G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Μεταβολές </a:t>
            </a:r>
            <a:r>
              <a:rPr 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του οστού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που επισυμβαίνουν </a:t>
            </a:r>
            <a:r>
              <a:rPr 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κατά μήκος των </a:t>
            </a:r>
            <a:r>
              <a:rPr lang="el-G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αγγειούμενων</a:t>
            </a:r>
            <a:r>
              <a:rPr 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εξωτερικών επιφανειών του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και οι οποίες συντελούν στην τελική μορφολογία του.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Δεν παρατηρείται συνέργεια οστεοβλαστών και </a:t>
            </a:r>
            <a:r>
              <a:rPr lang="el-GR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οστεοκλαστών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Η οστική εναπόθεση (</a:t>
            </a:r>
            <a:r>
              <a:rPr lang="el-GR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anaboli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c </a:t>
            </a:r>
            <a:r>
              <a:rPr lang="el-GR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modeling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 είναι τελείως </a:t>
            </a:r>
            <a:r>
              <a:rPr lang="el-G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ανεξάρτητη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από την οστική απορρόφηση (</a:t>
            </a:r>
            <a:r>
              <a:rPr lang="el-GR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catabolic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modeling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838200" y="2612039"/>
            <a:ext cx="982980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>
            <a:spAutoFit/>
          </a:bodyPr>
          <a:lstStyle/>
          <a:p>
            <a:pPr>
              <a:defRPr/>
            </a:pPr>
            <a:r>
              <a:rPr lang="el-GR" sz="2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Οστική αναδιαμόρφωση</a:t>
            </a:r>
            <a:r>
              <a:rPr lang="el-GR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(ανακατασκευή ή ανασχηματισμός) (</a:t>
            </a:r>
            <a:r>
              <a:rPr lang="el-GR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bone</a:t>
            </a:r>
            <a:r>
              <a:rPr lang="el-GR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remodeling</a:t>
            </a:r>
            <a:r>
              <a:rPr lang="el-GR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Διαδικασία 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ανανέωσης</a:t>
            </a:r>
            <a:r>
              <a:rPr 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των </a:t>
            </a:r>
            <a:r>
              <a:rPr lang="el-G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μικρομονάδων</a:t>
            </a:r>
            <a:r>
              <a:rPr 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των οστών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με διαδοχική ενεργοποίηση και λειτουργία των </a:t>
            </a:r>
            <a:r>
              <a:rPr lang="el-GR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οστεοκλαστών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και των οστεοβλαστών.</a:t>
            </a:r>
          </a:p>
          <a:p>
            <a:pPr>
              <a:defRPr/>
            </a:pP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Παρατηρείται </a:t>
            </a:r>
            <a:r>
              <a:rPr lang="el-GR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συνέργεια </a:t>
            </a:r>
            <a:r>
              <a:rPr lang="el-GR" i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οστεοβλαστικής</a:t>
            </a:r>
            <a:r>
              <a:rPr lang="el-GR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και </a:t>
            </a:r>
            <a:r>
              <a:rPr lang="el-GR" i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οστεοκλαστικής</a:t>
            </a:r>
            <a:r>
              <a:rPr lang="el-GR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δραστηριότητας 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(</a:t>
            </a:r>
            <a:r>
              <a:rPr lang="el-GR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coupled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phenomen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on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838200" y="4421714"/>
            <a:ext cx="9829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Οστική παραγωγή – διάπλαση: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endParaRPr lang="el-GR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έχει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σχέση με το σχήμα, το μέγεθος και τη θέση μετά από </a:t>
            </a:r>
            <a:r>
              <a:rPr lang="el-G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μηχανική φόρτιση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ή και </a:t>
            </a:r>
            <a:r>
              <a:rPr lang="el-G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τραυματισμό.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838200" y="5440364"/>
            <a:ext cx="98298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Οστική αναδιαμόρφωση:</a:t>
            </a:r>
            <a:endParaRPr lang="en-US" sz="2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έχει σχέση με την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ωρίμανση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του οστού, με τη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διατήρηση της ακεραιότητας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του σκελετού και την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μεταβολική ισορροπία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των ιόντων.</a:t>
            </a:r>
          </a:p>
        </p:txBody>
      </p:sp>
    </p:spTree>
    <p:extLst>
      <p:ext uri="{BB962C8B-B14F-4D97-AF65-F5344CB8AC3E}">
        <p14:creationId xmlns:p14="http://schemas.microsoft.com/office/powerpoint/2010/main" xmlns="" val="174308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utoUpdateAnimBg="0"/>
      <p:bldP spid="22531" grpId="0" autoUpdateAnimBg="0"/>
      <p:bldP spid="22532" grpId="0" autoUpdateAnimBg="0"/>
      <p:bldP spid="2253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981075" y="1"/>
            <a:ext cx="9686925" cy="675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>
            <a:spAutoFit/>
          </a:bodyPr>
          <a:lstStyle/>
          <a:p>
            <a:pPr>
              <a:defRPr/>
            </a:pPr>
            <a:r>
              <a:rPr lang="el-GR" sz="2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                                  </a:t>
            </a:r>
            <a:r>
              <a:rPr lang="el-GR" sz="36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Θεωρία </a:t>
            </a:r>
            <a:r>
              <a:rPr lang="el-GR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του </a:t>
            </a:r>
            <a:r>
              <a:rPr lang="el-GR" sz="36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μηχανοστάτη</a:t>
            </a:r>
            <a:r>
              <a:rPr lang="el-GR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Frost HM.: Bone «mass» and the «</a:t>
            </a:r>
            <a:r>
              <a:rPr lang="en-US" sz="2000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mechanostat</a:t>
            </a:r>
            <a:r>
              <a:rPr lang="en-US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»:A proposal. </a:t>
            </a:r>
            <a:r>
              <a:rPr lang="en-US" sz="2000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Anat</a:t>
            </a:r>
            <a:r>
              <a:rPr lang="en-US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Rec. 1987; 219: 1–9.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Επιχειρείται 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η οριοθέτηση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της σχέσης μεταξύ: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α) του </a:t>
            </a:r>
            <a:r>
              <a:rPr 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μεγέθους των ασκούμενων τάσεων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στο </a:t>
            </a:r>
            <a:r>
              <a:rPr lang="el-GR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οστούν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και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β) της </a:t>
            </a:r>
            <a:r>
              <a:rPr 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ισορροπίας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μεταξύ 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παραγωγής / διάπλασης οστού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(</a:t>
            </a:r>
            <a:r>
              <a:rPr lang="el-GR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bone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modeling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 και 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οστικής αναδιαμόρφωσης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(</a:t>
            </a:r>
            <a:r>
              <a:rPr lang="el-GR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bone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remodeling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).</a:t>
            </a:r>
          </a:p>
          <a:p>
            <a:pPr>
              <a:defRPr/>
            </a:pPr>
            <a:endParaRPr lang="el-GR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l-G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Μικρές τάσεις 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στα οστά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( κάτω των 100 – 300 με)</a:t>
            </a:r>
          </a:p>
          <a:p>
            <a:pPr algn="ctr">
              <a:defRPr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l-GR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απώλεια οστού, αυξημένη αναδιαμόρφωση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l-G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Αύξηση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ασκούμενης τάσης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(1.500 – 3.000 με)</a:t>
            </a:r>
          </a:p>
          <a:p>
            <a:pPr algn="ctr">
              <a:defRPr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l-GR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παραγωγή </a:t>
            </a:r>
            <a:r>
              <a:rPr lang="el-GR" i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πεταλιώδους</a:t>
            </a:r>
            <a:r>
              <a:rPr lang="el-GR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οστού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l-G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       Περαιτέρω </a:t>
            </a:r>
            <a:r>
              <a:rPr 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αύξηση ασκούμενη τάσης</a:t>
            </a:r>
          </a:p>
          <a:p>
            <a:pPr algn="ctr">
              <a:defRPr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l-GR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σχηματισμός άναρχου ή υφαντού οστού (</a:t>
            </a:r>
            <a:r>
              <a:rPr lang="el-GR" i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woven</a:t>
            </a:r>
            <a:r>
              <a:rPr lang="el-GR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i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bone</a:t>
            </a:r>
            <a:r>
              <a:rPr lang="el-GR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endParaRPr lang="el-GR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   </a:t>
            </a:r>
            <a:r>
              <a:rPr lang="el-G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Σημαντική </a:t>
            </a:r>
            <a:r>
              <a:rPr 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υπερφόρτωση</a:t>
            </a:r>
          </a:p>
          <a:p>
            <a:pPr algn="ctr">
              <a:defRPr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l-GR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«κάταγμα» οστού (</a:t>
            </a:r>
            <a:r>
              <a:rPr lang="el-GR" i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καταγματικός</a:t>
            </a:r>
            <a:r>
              <a:rPr lang="el-GR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ουδός</a:t>
            </a:r>
            <a:r>
              <a:rPr lang="el-GR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6979" name="AutoShape 3"/>
          <p:cNvSpPr>
            <a:spLocks noChangeArrowheads="1"/>
          </p:cNvSpPr>
          <p:nvPr/>
        </p:nvSpPr>
        <p:spPr bwMode="auto">
          <a:xfrm rot="5400000">
            <a:off x="5953125" y="2636047"/>
            <a:ext cx="304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075 h 21600"/>
              <a:gd name="T14" fmla="*/ 17170 w 21600"/>
              <a:gd name="T15" fmla="*/ 1552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6075"/>
                </a:lnTo>
                <a:lnTo>
                  <a:pt x="3375" y="6075"/>
                </a:lnTo>
                <a:lnTo>
                  <a:pt x="3375" y="15525"/>
                </a:lnTo>
                <a:lnTo>
                  <a:pt x="11475" y="15525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075"/>
                </a:moveTo>
                <a:lnTo>
                  <a:pt x="1350" y="15525"/>
                </a:lnTo>
                <a:lnTo>
                  <a:pt x="2700" y="15525"/>
                </a:lnTo>
                <a:lnTo>
                  <a:pt x="2700" y="6075"/>
                </a:lnTo>
                <a:close/>
              </a:path>
              <a:path w="21600" h="21600">
                <a:moveTo>
                  <a:pt x="0" y="6075"/>
                </a:moveTo>
                <a:lnTo>
                  <a:pt x="0" y="15525"/>
                </a:lnTo>
                <a:lnTo>
                  <a:pt x="675" y="15525"/>
                </a:lnTo>
                <a:lnTo>
                  <a:pt x="675" y="607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80" name="AutoShape 4"/>
          <p:cNvSpPr>
            <a:spLocks noChangeArrowheads="1"/>
          </p:cNvSpPr>
          <p:nvPr/>
        </p:nvSpPr>
        <p:spPr bwMode="auto">
          <a:xfrm rot="5400000">
            <a:off x="5953125" y="3909395"/>
            <a:ext cx="304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075 h 21600"/>
              <a:gd name="T14" fmla="*/ 17170 w 21600"/>
              <a:gd name="T15" fmla="*/ 1552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6075"/>
                </a:lnTo>
                <a:lnTo>
                  <a:pt x="3375" y="6075"/>
                </a:lnTo>
                <a:lnTo>
                  <a:pt x="3375" y="15525"/>
                </a:lnTo>
                <a:lnTo>
                  <a:pt x="11475" y="15525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075"/>
                </a:moveTo>
                <a:lnTo>
                  <a:pt x="1350" y="15525"/>
                </a:lnTo>
                <a:lnTo>
                  <a:pt x="2700" y="15525"/>
                </a:lnTo>
                <a:lnTo>
                  <a:pt x="2700" y="6075"/>
                </a:lnTo>
                <a:close/>
              </a:path>
              <a:path w="21600" h="21600">
                <a:moveTo>
                  <a:pt x="0" y="6075"/>
                </a:moveTo>
                <a:lnTo>
                  <a:pt x="0" y="15525"/>
                </a:lnTo>
                <a:lnTo>
                  <a:pt x="675" y="15525"/>
                </a:lnTo>
                <a:lnTo>
                  <a:pt x="675" y="607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81" name="AutoShape 5"/>
          <p:cNvSpPr>
            <a:spLocks noChangeArrowheads="1"/>
          </p:cNvSpPr>
          <p:nvPr/>
        </p:nvSpPr>
        <p:spPr bwMode="auto">
          <a:xfrm rot="5400000">
            <a:off x="5953125" y="4999389"/>
            <a:ext cx="304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075 h 21600"/>
              <a:gd name="T14" fmla="*/ 17170 w 21600"/>
              <a:gd name="T15" fmla="*/ 1552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6075"/>
                </a:lnTo>
                <a:lnTo>
                  <a:pt x="3375" y="6075"/>
                </a:lnTo>
                <a:lnTo>
                  <a:pt x="3375" y="15525"/>
                </a:lnTo>
                <a:lnTo>
                  <a:pt x="11475" y="15525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075"/>
                </a:moveTo>
                <a:lnTo>
                  <a:pt x="1350" y="15525"/>
                </a:lnTo>
                <a:lnTo>
                  <a:pt x="2700" y="15525"/>
                </a:lnTo>
                <a:lnTo>
                  <a:pt x="2700" y="6075"/>
                </a:lnTo>
                <a:close/>
              </a:path>
              <a:path w="21600" h="21600">
                <a:moveTo>
                  <a:pt x="0" y="6075"/>
                </a:moveTo>
                <a:lnTo>
                  <a:pt x="0" y="15525"/>
                </a:lnTo>
                <a:lnTo>
                  <a:pt x="675" y="15525"/>
                </a:lnTo>
                <a:lnTo>
                  <a:pt x="675" y="607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82" name="AutoShape 6"/>
          <p:cNvSpPr>
            <a:spLocks noChangeArrowheads="1"/>
          </p:cNvSpPr>
          <p:nvPr/>
        </p:nvSpPr>
        <p:spPr bwMode="auto">
          <a:xfrm rot="5400000">
            <a:off x="5953125" y="6098384"/>
            <a:ext cx="304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075 h 21600"/>
              <a:gd name="T14" fmla="*/ 17170 w 21600"/>
              <a:gd name="T15" fmla="*/ 1552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6075"/>
                </a:lnTo>
                <a:lnTo>
                  <a:pt x="3375" y="6075"/>
                </a:lnTo>
                <a:lnTo>
                  <a:pt x="3375" y="15525"/>
                </a:lnTo>
                <a:lnTo>
                  <a:pt x="11475" y="15525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075"/>
                </a:moveTo>
                <a:lnTo>
                  <a:pt x="1350" y="15525"/>
                </a:lnTo>
                <a:lnTo>
                  <a:pt x="2700" y="15525"/>
                </a:lnTo>
                <a:lnTo>
                  <a:pt x="2700" y="6075"/>
                </a:lnTo>
                <a:close/>
              </a:path>
              <a:path w="21600" h="21600">
                <a:moveTo>
                  <a:pt x="0" y="6075"/>
                </a:moveTo>
                <a:lnTo>
                  <a:pt x="0" y="15525"/>
                </a:lnTo>
                <a:lnTo>
                  <a:pt x="675" y="15525"/>
                </a:lnTo>
                <a:lnTo>
                  <a:pt x="675" y="607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83" name="Line 7"/>
          <p:cNvSpPr>
            <a:spLocks noChangeShapeType="1"/>
          </p:cNvSpPr>
          <p:nvPr/>
        </p:nvSpPr>
        <p:spPr bwMode="auto">
          <a:xfrm>
            <a:off x="2667000" y="3309938"/>
            <a:ext cx="6705600" cy="0"/>
          </a:xfrm>
          <a:prstGeom prst="line">
            <a:avLst/>
          </a:prstGeom>
          <a:noFill/>
          <a:ln w="9525">
            <a:solidFill>
              <a:srgbClr val="FFFF00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26984" name="Line 8"/>
          <p:cNvSpPr>
            <a:spLocks noChangeShapeType="1"/>
          </p:cNvSpPr>
          <p:nvPr/>
        </p:nvSpPr>
        <p:spPr bwMode="auto">
          <a:xfrm>
            <a:off x="2667000" y="4581525"/>
            <a:ext cx="6705600" cy="0"/>
          </a:xfrm>
          <a:prstGeom prst="line">
            <a:avLst/>
          </a:prstGeom>
          <a:noFill/>
          <a:ln w="9525">
            <a:solidFill>
              <a:srgbClr val="FFFF00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26985" name="Line 9"/>
          <p:cNvSpPr>
            <a:spLocks noChangeShapeType="1"/>
          </p:cNvSpPr>
          <p:nvPr/>
        </p:nvSpPr>
        <p:spPr bwMode="auto">
          <a:xfrm>
            <a:off x="2667000" y="5562600"/>
            <a:ext cx="6705600" cy="0"/>
          </a:xfrm>
          <a:prstGeom prst="line">
            <a:avLst/>
          </a:prstGeom>
          <a:noFill/>
          <a:ln w="9525">
            <a:solidFill>
              <a:srgbClr val="FFFF00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71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63813" y="173038"/>
            <a:ext cx="82296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4000" b="1" cap="none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 Μηχανισμοί </a:t>
            </a:r>
            <a:r>
              <a:rPr lang="el-GR" sz="4000" b="1" cap="none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Οστικής αύξησης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6425" y="749300"/>
            <a:ext cx="8229600" cy="4133850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2800" dirty="0"/>
              <a:t>	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2α.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Εναπόθεση και απορρόφηση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οστού 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Deposition and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</a:t>
            </a: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Resorption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β.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Αυξητικά Πεδία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Growth Fields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γ.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Οστική Ανακατασκευή ή Αναδιαμόρφωση </a:t>
            </a:r>
            <a:r>
              <a:rPr lang="el-GR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Remodeling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2δ. </a:t>
            </a:r>
            <a:r>
              <a:rPr lang="el-GR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Αυξητικές Μετακινήσεις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Growth Movements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US" sz="24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δ.1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Μετατόπιση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Drift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2δ.2</a:t>
            </a:r>
            <a:r>
              <a:rPr lang="el-GR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Μεταφορά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(Displacement)</a:t>
            </a:r>
            <a:endParaRPr lang="el-GR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8004" name="Picture 4" descr="Moyers-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92313" y="4868863"/>
            <a:ext cx="2228850" cy="1871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8005" name="Picture 5" descr="Moyers-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67213" y="4868863"/>
            <a:ext cx="2520950" cy="187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8006" name="Picture 6" descr="Moyers-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032626" y="4868863"/>
            <a:ext cx="2447925" cy="187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45667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2251"/>
            <a:ext cx="9074150" cy="16557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b="1" cap="none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 </a:t>
            </a:r>
            <a:r>
              <a:rPr lang="el-GR" sz="3000" b="1" cap="none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Θεωρίες </a:t>
            </a:r>
            <a:r>
              <a:rPr lang="el-GR" sz="3000" b="1" cap="none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και </a:t>
            </a:r>
            <a:r>
              <a:rPr lang="el-GR" sz="3000" b="1" cap="none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υποθέσεις</a:t>
            </a:r>
            <a:r>
              <a:rPr lang="el-GR" sz="3000" b="1" cap="none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για τους Μηχανισμούς που </a:t>
            </a:r>
            <a:r>
              <a:rPr lang="el-GR" sz="3000" b="1" cap="none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διέπουν </a:t>
            </a:r>
            <a:r>
              <a:rPr lang="el-GR" sz="3000" b="1" cap="none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την </a:t>
            </a:r>
            <a:r>
              <a:rPr lang="el-GR" sz="3000" b="1" cap="none" dirty="0" err="1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Κρανιοπροσωπική</a:t>
            </a:r>
            <a:r>
              <a:rPr lang="el-GR" sz="3000" b="1" cap="none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Αύξηση και Ανάπτυξη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7538" y="2376489"/>
            <a:ext cx="8229600" cy="3311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sz="3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3.1 Γενετική Θεωρία</a:t>
            </a:r>
          </a:p>
          <a:p>
            <a:pPr eaLnBrk="1" hangingPunct="1">
              <a:buFont typeface="Wingdings" pitchFamily="2" charset="2"/>
              <a:buNone/>
            </a:pPr>
            <a:endParaRPr lang="el-GR" sz="3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dirty="0" smtClean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Γενετικός προγραμματισμός</a:t>
            </a: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Βασικός και καθοριστικός παράγοντας για τον έλεγχο της κρανιοπροσωπικής αύξησης</a:t>
            </a: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28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Sicher</a:t>
            </a: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1947, </a:t>
            </a:r>
            <a:r>
              <a:rPr lang="en-US" sz="28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Limborgh</a:t>
            </a: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1972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1666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549275"/>
            <a:ext cx="9296400" cy="5576888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36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3.2 </a:t>
            </a:r>
            <a:r>
              <a:rPr lang="el-GR" sz="36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Λειτουργική Θεωρία</a:t>
            </a:r>
          </a:p>
          <a:p>
            <a:pPr eaLnBrk="1" hangingPunct="1">
              <a:buFont typeface="Wingdings" pitchFamily="2" charset="2"/>
              <a:buNone/>
            </a:pPr>
            <a:endParaRPr lang="el-GR" sz="3600" dirty="0"/>
          </a:p>
          <a:p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Το οστούν αναπτύσσεται και </a:t>
            </a:r>
            <a:r>
              <a:rPr lang="el-GR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εξελίσσεται κατά τέτοιο 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τρόπο ώστε η αυξητική του πορεία να επηρεάζεται σημαντικά από τη 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συνισταμένη των φυσιολογικών δυνάμεων που ασκούνται στο ίδιο το οστούν 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Wolf 1892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Κατ’ αυτό τον τρόπο η δομή του οστού προσαρμόζεται στην 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πολύπλοκη λειτουργία 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του.</a:t>
            </a:r>
          </a:p>
          <a:p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Αλληλεπίδραση μορφής και λειτουργίας, θεωρία της λειτουργικής μήτρας 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Moss 1960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l-GR" sz="2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66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7" y="692151"/>
            <a:ext cx="9288643" cy="518477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3.3 </a:t>
            </a:r>
            <a:r>
              <a:rPr lang="el-GR" sz="3600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Σύμπλοκες</a:t>
            </a:r>
            <a:r>
              <a:rPr lang="el-GR" sz="3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Θεωρίες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3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defRPr/>
            </a:pP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Συνδυασμός της 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γενετικής και λειτουργικής 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θεωρίας.</a:t>
            </a:r>
          </a:p>
          <a:p>
            <a:pPr>
              <a:defRPr/>
            </a:pP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Η σκελετική μορφογένεση ελέγχεται από</a:t>
            </a: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α) 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ενδογενείς γενετικούς 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παράγοντες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β) 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τοπικούς </a:t>
            </a:r>
            <a:r>
              <a:rPr lang="el-GR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8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επιγενετικούς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παράγοντες </a:t>
            </a:r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</a:t>
            </a:r>
            <a:r>
              <a:rPr lang="el-GR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και 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τοπικούς </a:t>
            </a:r>
            <a:r>
              <a:rPr lang="el-GR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περιβαλλοντολογικούς</a:t>
            </a:r>
            <a:r>
              <a:rPr lang="en-US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l-GR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παράγοντες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2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4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2087" y="229657"/>
            <a:ext cx="8534400" cy="150706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4400" b="1" cap="none" dirty="0" smtClean="0">
                <a:latin typeface="Cambria" panose="02040503050406030204" pitchFamily="18" charset="0"/>
              </a:rPr>
              <a:t> Αύξηση  (βιολογική)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60575"/>
            <a:ext cx="8229600" cy="40655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800" b="1" i="1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Η ιδιότητα των ζωντανών οργανισμών να μεγαλώνουν σε όγκο και βάρος με τον πολλαπλασιασμό των κυττάρων τους</a:t>
            </a:r>
          </a:p>
          <a:p>
            <a:pPr eaLnBrk="1" hangingPunct="1">
              <a:lnSpc>
                <a:spcPct val="90000"/>
              </a:lnSpc>
            </a:pPr>
            <a:endParaRPr lang="el-GR" dirty="0" smtClean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dirty="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endParaRPr lang="el-GR" dirty="0" smtClean="0">
              <a:effectLst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l-GR" dirty="0" smtClean="0">
                <a:effectLst/>
              </a:rPr>
              <a:t>		</a:t>
            </a:r>
            <a:r>
              <a:rPr lang="el-GR" dirty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        Γ</a:t>
            </a:r>
            <a:r>
              <a:rPr lang="el-GR" dirty="0">
                <a:solidFill>
                  <a:srgbClr val="FFFF00"/>
                </a:solidFill>
              </a:rPr>
              <a:t>. </a:t>
            </a:r>
            <a:r>
              <a:rPr lang="el-GR" dirty="0" err="1">
                <a:solidFill>
                  <a:srgbClr val="FFFF00"/>
                </a:solidFill>
              </a:rPr>
              <a:t>Μπαμπινιώτης</a:t>
            </a:r>
            <a:r>
              <a:rPr lang="el-GR" dirty="0">
                <a:solidFill>
                  <a:srgbClr val="FFFF00"/>
                </a:solidFill>
              </a:rPr>
              <a:t>, Λεξικό της Νέας Ελληνικής 			</a:t>
            </a:r>
            <a:r>
              <a:rPr lang="el-GR" dirty="0" smtClean="0">
                <a:solidFill>
                  <a:srgbClr val="FFFF00"/>
                </a:solidFill>
              </a:rPr>
              <a:t>       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l-GR" dirty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              Γλώσσας</a:t>
            </a:r>
            <a:r>
              <a:rPr lang="el-GR" dirty="0">
                <a:solidFill>
                  <a:srgbClr val="FFFF00"/>
                </a:solidFill>
              </a:rPr>
              <a:t>, Κέντρο Λεξικολογίας, Αθήνα 1998</a:t>
            </a:r>
          </a:p>
        </p:txBody>
      </p:sp>
    </p:spTree>
    <p:extLst>
      <p:ext uri="{BB962C8B-B14F-4D97-AF65-F5344CB8AC3E}">
        <p14:creationId xmlns:p14="http://schemas.microsoft.com/office/powerpoint/2010/main" xmlns="" val="160816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8112" y="182032"/>
            <a:ext cx="8534400" cy="1507067"/>
          </a:xfrm>
        </p:spPr>
        <p:txBody>
          <a:bodyPr>
            <a:normAutofit/>
          </a:bodyPr>
          <a:lstStyle/>
          <a:p>
            <a:pPr eaLnBrk="1" hangingPunct="1"/>
            <a:r>
              <a:rPr lang="el-GR" sz="3200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3.4 </a:t>
            </a:r>
            <a:r>
              <a:rPr lang="el-GR" sz="3200" cap="none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Υποθετικά</a:t>
            </a:r>
            <a:r>
              <a:rPr lang="el-GR" sz="3200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συστήματα Παραγόντων που </a:t>
            </a:r>
            <a:r>
              <a:rPr lang="el-GR" sz="3200" cap="none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br>
              <a:rPr lang="el-GR" sz="3200" cap="none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l-GR" sz="3200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3200" cap="none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επηρεάζουν </a:t>
            </a:r>
            <a:r>
              <a:rPr lang="el-GR" sz="3200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την </a:t>
            </a:r>
            <a:r>
              <a:rPr lang="el-GR" sz="3200" cap="none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Κρανιοπροσωπική</a:t>
            </a:r>
            <a:r>
              <a:rPr lang="el-GR" sz="3200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αύξηση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989139"/>
            <a:ext cx="8229600" cy="420528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3.4.α Θεωρία των ραφών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(Υπόθεση του </a:t>
            </a:r>
            <a:r>
              <a:rPr lang="en-US" sz="24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Sicher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Η αύξηση οφείλεται πρωτογενώς στη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διήθηση συνδετικού ιστού μεταξύ των δύο οστών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στη περιοχή της ραφής.</a:t>
            </a:r>
          </a:p>
          <a:p>
            <a:pPr eaLnBrk="1" hangingPunct="1">
              <a:buFont typeface="Wingdings" pitchFamily="2" charset="2"/>
              <a:buNone/>
            </a:pPr>
            <a:endParaRPr lang="el-GR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3.4.β Θεωρία του ρινικού διαφράγματος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(Υπόθεση του </a:t>
            </a:r>
            <a:r>
              <a:rPr lang="en-US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Scott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Το </a:t>
            </a:r>
            <a:r>
              <a:rPr lang="el-GR" sz="24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χονδρογενές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ρινικό διάφραγμα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ήταν υπεύθυνο για την αυξητική μετατόπιση του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μέσου τριτημορίου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του προσώπου προς τα εμπρός και κάτω.</a:t>
            </a:r>
          </a:p>
        </p:txBody>
      </p:sp>
    </p:spTree>
    <p:extLst>
      <p:ext uri="{BB962C8B-B14F-4D97-AF65-F5344CB8AC3E}">
        <p14:creationId xmlns:p14="http://schemas.microsoft.com/office/powerpoint/2010/main" xmlns="" val="417330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549275"/>
            <a:ext cx="8229600" cy="5576888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3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3.4.γ Θεωρία της λειτουργικής μήτρας </a:t>
            </a:r>
            <a:r>
              <a:rPr lang="el-GR" sz="36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3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36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(</a:t>
            </a:r>
            <a:r>
              <a:rPr lang="el-GR" sz="3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Υπόθεση του </a:t>
            </a:r>
            <a:r>
              <a:rPr lang="en-US" sz="3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Moss</a:t>
            </a:r>
            <a:r>
              <a:rPr lang="el-GR" sz="3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36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dirty="0" smtClean="0">
                <a:effectLst/>
              </a:rPr>
              <a:t>	</a:t>
            </a:r>
            <a:r>
              <a:rPr lang="el-GR" sz="28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Οι σκελετικοί ιστοί </a:t>
            </a:r>
            <a:r>
              <a:rPr lang="el-GR" sz="2800" b="1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αυξάνουν σε αντιστάθμισμα της αύξησης των μαλθακών ιστών</a:t>
            </a:r>
            <a:r>
              <a:rPr lang="el-GR" sz="28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</a:t>
            </a:r>
            <a:r>
              <a:rPr lang="el-GR" sz="28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Σαν αποτέλεσμα παρατηρείται </a:t>
            </a:r>
            <a:r>
              <a:rPr lang="el-GR" sz="2800" b="1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παθητική μεταφορά</a:t>
            </a:r>
            <a:r>
              <a:rPr lang="el-GR" sz="28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των σκελετικών τμημάτων στο χώρο.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dirty="0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xmlns="" val="59621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39750"/>
            <a:ext cx="10325100" cy="55768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3200" dirty="0" smtClean="0">
                <a:effectLst/>
              </a:rPr>
              <a:t>           </a:t>
            </a:r>
            <a:r>
              <a:rPr lang="el-GR" sz="3200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3.4.δ Θεωρία των Αγγελιοφόρων Ελέγχου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32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3200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</a:t>
            </a:r>
            <a:r>
              <a:rPr lang="el-GR" sz="3200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3200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Control Messengers</a:t>
            </a:r>
            <a:r>
              <a:rPr lang="el-GR" sz="3200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US" sz="3200" b="1" dirty="0" smtClean="0">
              <a:solidFill>
                <a:srgbClr val="FFFF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200" dirty="0" smtClean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600" dirty="0" smtClean="0">
                <a:solidFill>
                  <a:schemeClr val="bg1"/>
                </a:solidFill>
              </a:rPr>
              <a:t>   </a:t>
            </a:r>
            <a:r>
              <a:rPr lang="el-GR" sz="2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Η </a:t>
            </a:r>
            <a:r>
              <a:rPr lang="el-GR" sz="2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τάση οξυγόνου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τα </a:t>
            </a:r>
            <a:r>
              <a:rPr lang="el-GR" sz="26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βιοηλεκτρικά</a:t>
            </a:r>
            <a:r>
              <a:rPr lang="el-GR" sz="2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δυναμικά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τα επίπεδα του </a:t>
            </a:r>
            <a:r>
              <a:rPr lang="en-US" sz="2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sz="26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l-GR" sz="2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οι δράσεις της </a:t>
            </a:r>
            <a:r>
              <a:rPr lang="el-GR" sz="2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θερμοκρασίας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το </a:t>
            </a:r>
            <a:r>
              <a:rPr lang="el-GR" sz="2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κυκλικό </a:t>
            </a:r>
            <a:r>
              <a:rPr lang="en-US" sz="2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AMP</a:t>
            </a:r>
            <a:r>
              <a:rPr lang="el-GR" sz="2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και </a:t>
            </a:r>
            <a:r>
              <a:rPr lang="el-GR" sz="26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ενζυματικοί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και </a:t>
            </a:r>
            <a:r>
              <a:rPr lang="el-GR" sz="2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ορμονικοί 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παράγοντες λειτουργούν ως </a:t>
            </a:r>
            <a:r>
              <a:rPr lang="el-GR" sz="2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πρωτογενείς αγγελιοφόροι 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που ενεργοποιούν ευαίσθητους </a:t>
            </a:r>
            <a:r>
              <a:rPr lang="el-GR" sz="2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επιφανειακούς υποδοχείς 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της πρωτοπλασματικής μεμβράνης κάθε κυττάρου. Οι ενεργοποιημένες κατ’ αυτό τον τρόπο θέσεις εισδοχής της κυτταρικής μεμβράνης </a:t>
            </a:r>
            <a:r>
              <a:rPr lang="el-GR" sz="2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ενεργοποιούν τη σύνθεση ειδικών ενζύμων 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που έχουν σχέση εκλεκτικά με την </a:t>
            </a:r>
            <a:r>
              <a:rPr lang="el-GR" sz="2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απορρόφηση ή την εναπόθεση του οστού.</a:t>
            </a:r>
          </a:p>
        </p:txBody>
      </p:sp>
    </p:spTree>
    <p:extLst>
      <p:ext uri="{BB962C8B-B14F-4D97-AF65-F5344CB8AC3E}">
        <p14:creationId xmlns:p14="http://schemas.microsoft.com/office/powerpoint/2010/main" xmlns="" val="4406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5425" y="0"/>
            <a:ext cx="9620250" cy="56165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sz="3600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3.4.ε Θεωρία των </a:t>
            </a:r>
            <a:r>
              <a:rPr lang="el-GR" sz="3600" b="1" dirty="0" err="1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βιοηλεκτρικών</a:t>
            </a:r>
            <a:r>
              <a:rPr lang="el-GR" sz="3600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ερεθισμάτων</a:t>
            </a:r>
          </a:p>
          <a:p>
            <a:pPr eaLnBrk="1" hangingPunct="1">
              <a:buFont typeface="Wingdings" pitchFamily="2" charset="2"/>
              <a:buNone/>
            </a:pPr>
            <a:endParaRPr lang="el-GR" dirty="0" smtClean="0">
              <a:solidFill>
                <a:schemeClr val="bg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dirty="0" smtClean="0">
              <a:solidFill>
                <a:schemeClr val="bg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l-GR" sz="2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Παραμορφώσεις 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των 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κρυστάλλων κολλαγόνου στο οστούν,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που οφείλονται σε απειροελάχιστες 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παραμορφώσεις του οστού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εξαιτίας 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μηχανικής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συμπιέσεως, παράγουν </a:t>
            </a:r>
            <a:r>
              <a:rPr lang="el-GR" sz="28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βιοηλεκτρικές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μεταβολές 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στη περιοχή παραμορφώσεως που έχουν άμεση ή έμμεση σχέση με την </a:t>
            </a:r>
            <a:r>
              <a:rPr lang="el-GR" sz="28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πρόκληση παραγωγής ή απορρόφησης οστού.</a:t>
            </a:r>
          </a:p>
        </p:txBody>
      </p:sp>
    </p:spTree>
    <p:extLst>
      <p:ext uri="{BB962C8B-B14F-4D97-AF65-F5344CB8AC3E}">
        <p14:creationId xmlns:p14="http://schemas.microsoft.com/office/powerpoint/2010/main" xmlns="" val="175117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333376"/>
            <a:ext cx="8229600" cy="7921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4000" b="1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Αύξηση του εγκεφαλικού κρανίου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1488" y="1428751"/>
            <a:ext cx="6337300" cy="5040313"/>
          </a:xfrm>
        </p:spPr>
        <p:txBody>
          <a:bodyPr>
            <a:normAutofit/>
          </a:bodyPr>
          <a:lstStyle/>
          <a:p>
            <a:pPr marL="609600" indent="-609600">
              <a:buNone/>
              <a:defRPr/>
            </a:pP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1. </a:t>
            </a:r>
            <a:r>
              <a:rPr lang="el-GR" sz="2800" dirty="0" smtClean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Αύξηση του θόλου του κρανίου</a:t>
            </a:r>
          </a:p>
          <a:p>
            <a:pPr marL="609600" indent="-609600">
              <a:buNone/>
              <a:defRPr/>
            </a:pP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α. Σχηματισμός οστίτη ιστού στη περιφέρεια των οστών που τον αποτελούν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διαμέσου των μεταξύ τους ραφών.</a:t>
            </a:r>
          </a:p>
          <a:p>
            <a:pPr marL="609600" indent="-609600"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β. </a:t>
            </a:r>
            <a:r>
              <a:rPr lang="el-GR" sz="24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Περιοστική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εναπόθεση οστίτη ιστού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στην εξωτερική επιφάνεια των οστών σε συνδυασμό με ταυτόχρονη αλλά όχι ισότιμη απορρόφηση οστού στην εσωτερική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επιφάνεια</a:t>
            </a:r>
            <a:endParaRPr lang="el-GR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609600" indent="-609600">
              <a:buNone/>
              <a:defRPr/>
            </a:pPr>
            <a:endParaRPr lang="el-GR" sz="2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6196" name="Picture 4" descr="Moyers-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78788" y="1850215"/>
            <a:ext cx="3646487" cy="345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xmlns="" val="215872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476250"/>
            <a:ext cx="8229600" cy="6192838"/>
          </a:xfrm>
        </p:spPr>
        <p:txBody>
          <a:bodyPr>
            <a:noAutofit/>
          </a:bodyPr>
          <a:lstStyle/>
          <a:p>
            <a:pPr marL="0" indent="0" eaLnBrk="1" hangingPunct="1">
              <a:buClr>
                <a:srgbClr val="00CC00"/>
              </a:buClr>
              <a:buNone/>
            </a:pPr>
            <a:r>
              <a:rPr lang="el-GR" sz="28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Η </a:t>
            </a:r>
            <a:r>
              <a:rPr lang="el-GR" sz="2800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αύξηση των οστών του θόλου </a:t>
            </a:r>
            <a:r>
              <a:rPr lang="el-GR" sz="28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σταματάει όταν </a:t>
            </a:r>
            <a:r>
              <a:rPr lang="el-GR" sz="2800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παύσει και η αύξηση του εγκεφάλου </a:t>
            </a:r>
            <a:r>
              <a:rPr lang="el-GR" sz="28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εκτός από τα σημεία που ο θόλος συνδέεται με τη </a:t>
            </a:r>
            <a:r>
              <a:rPr lang="el-GR" sz="2800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βάση του κρανίου.</a:t>
            </a:r>
            <a:endParaRPr lang="en-US" sz="2800" dirty="0" smtClean="0"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eaLnBrk="1" hangingPunct="1">
              <a:buClr>
                <a:srgbClr val="00CC00"/>
              </a:buClr>
              <a:buNone/>
            </a:pPr>
            <a:endParaRPr lang="en-US" sz="2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eaLnBrk="1" hangingPunct="1">
              <a:buClr>
                <a:srgbClr val="00CC00"/>
              </a:buClr>
              <a:buNone/>
            </a:pPr>
            <a:endParaRPr lang="en-US" sz="2800" dirty="0" smtClean="0">
              <a:solidFill>
                <a:schemeClr val="bg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eaLnBrk="1" hangingPunct="1">
              <a:buClr>
                <a:srgbClr val="00CC00"/>
              </a:buClr>
              <a:buNone/>
            </a:pPr>
            <a:endParaRPr lang="el-GR" sz="2800" dirty="0" smtClean="0">
              <a:solidFill>
                <a:schemeClr val="bg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eaLnBrk="1" hangingPunct="1">
              <a:buClr>
                <a:srgbClr val="00CC00"/>
              </a:buClr>
              <a:buNone/>
            </a:pPr>
            <a:endParaRPr lang="el-GR" sz="2800" dirty="0" smtClean="0">
              <a:solidFill>
                <a:schemeClr val="bg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Clr>
                <a:srgbClr val="00CC00"/>
              </a:buClr>
            </a:pPr>
            <a:endParaRPr lang="el-GR" sz="2800" dirty="0" smtClean="0">
              <a:solidFill>
                <a:schemeClr val="bg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eaLnBrk="1" hangingPunct="1">
              <a:buClr>
                <a:srgbClr val="00CC00"/>
              </a:buClr>
              <a:buNone/>
            </a:pPr>
            <a:r>
              <a:rPr lang="el-GR" sz="2800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Το </a:t>
            </a:r>
            <a:r>
              <a:rPr lang="el-GR" sz="2800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90% </a:t>
            </a:r>
            <a:r>
              <a:rPr lang="el-GR" sz="28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του θόλου σχηματίζεται στην ηλικία </a:t>
            </a:r>
            <a:r>
              <a:rPr lang="el-GR" sz="2800" u="sng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των </a:t>
            </a:r>
            <a:r>
              <a:rPr lang="el-GR" sz="2800" u="sng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7-8</a:t>
            </a:r>
            <a:r>
              <a:rPr lang="el-GR" sz="2800" u="sng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ετών.</a:t>
            </a:r>
          </a:p>
        </p:txBody>
      </p:sp>
      <p:pic>
        <p:nvPicPr>
          <p:cNvPr id="137219" name="Picture 4" descr="Moyers-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52888" y="2237771"/>
            <a:ext cx="3833812" cy="308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xmlns="" val="238009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5475" y="233364"/>
            <a:ext cx="9583738" cy="62642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l-GR" sz="3500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          2. Αύξηση της </a:t>
            </a:r>
            <a:r>
              <a:rPr lang="el-GR" sz="35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βάσης </a:t>
            </a:r>
            <a:r>
              <a:rPr lang="el-GR" sz="3500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του </a:t>
            </a:r>
            <a:r>
              <a:rPr lang="el-GR" sz="35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κρανίου</a:t>
            </a:r>
          </a:p>
          <a:p>
            <a:pPr eaLnBrk="1" hangingPunct="1">
              <a:buFont typeface="Wingdings" pitchFamily="2" charset="2"/>
              <a:buNone/>
            </a:pPr>
            <a:endParaRPr lang="el-GR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r>
              <a:rPr lang="el-GR" b="1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Πρόσθια βάση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από το </a:t>
            </a:r>
            <a:r>
              <a:rPr lang="el-GR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ριζορρίνιο</a:t>
            </a: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μέχρι το </a:t>
            </a:r>
            <a:r>
              <a:rPr lang="el-GR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τουρκικό εφίππιο</a:t>
            </a:r>
          </a:p>
          <a:p>
            <a:pPr eaLnBrk="1" hangingPunct="1">
              <a:buFont typeface="Wingdings" pitchFamily="2" charset="2"/>
              <a:buNone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			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</a:t>
            </a:r>
            <a:r>
              <a:rPr lang="el-GR" dirty="0" err="1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σφηνοηθμοειδής</a:t>
            </a:r>
            <a:r>
              <a:rPr lang="el-GR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συγχόνδρωση</a:t>
            </a:r>
            <a:endParaRPr lang="el-GR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			</a:t>
            </a:r>
            <a:r>
              <a:rPr lang="el-GR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συνοστεούται</a:t>
            </a: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κατά το </a:t>
            </a:r>
            <a:r>
              <a:rPr lang="el-GR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  <a:r>
              <a:rPr lang="el-GR" b="1" baseline="30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</a:t>
            </a:r>
            <a:r>
              <a:rPr lang="el-GR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περίπου έτος</a:t>
            </a:r>
          </a:p>
          <a:p>
            <a:pPr eaLnBrk="1" hangingPunct="1">
              <a:buFont typeface="Wingdings" pitchFamily="2" charset="2"/>
              <a:buNone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r>
              <a:rPr lang="el-GR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Οπίσθια βάση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τουρκικό εφίππιο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μέχρι το </a:t>
            </a:r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πρόσθιο </a:t>
            </a:r>
            <a:r>
              <a:rPr lang="el-GR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χείλος</a:t>
            </a:r>
            <a:r>
              <a:rPr lang="en-US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του </a:t>
            </a:r>
            <a:r>
              <a:rPr lang="en-US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</a:t>
            </a:r>
            <a:r>
              <a:rPr lang="el-GR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ινιακού </a:t>
            </a:r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τρήματος</a:t>
            </a:r>
          </a:p>
          <a:p>
            <a:pPr eaLnBrk="1" hangingPunct="1">
              <a:buFont typeface="Wingdings" pitchFamily="2" charset="2"/>
              <a:buNone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			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</a:t>
            </a:r>
            <a:r>
              <a:rPr lang="el-GR" dirty="0" err="1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σφηνοϊνιακή</a:t>
            </a:r>
            <a:r>
              <a:rPr lang="el-GR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l-GR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συγχόνδρωση</a:t>
            </a:r>
            <a:endParaRPr lang="el-GR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			</a:t>
            </a: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μέχρι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την </a:t>
            </a:r>
            <a:r>
              <a:rPr lang="el-GR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ενηλικίωση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του ατόμου</a:t>
            </a:r>
          </a:p>
          <a:p>
            <a:pPr eaLnBrk="1" hangingPunct="1">
              <a:buFont typeface="Wingdings" pitchFamily="2" charset="2"/>
              <a:buNone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8247" name="Picture 8" descr="Moyers-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4813" y="1888331"/>
            <a:ext cx="320357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8248" name="Picture 9" descr="Moyers-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4813" y="4689874"/>
            <a:ext cx="31686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 rot="5400000">
            <a:off x="5914330" y="1670052"/>
            <a:ext cx="503436" cy="394096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 rot="5400000">
            <a:off x="5932141" y="2500465"/>
            <a:ext cx="473966" cy="387944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 rot="5400000">
            <a:off x="5905003" y="4591547"/>
            <a:ext cx="503436" cy="394096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 rot="5400000">
            <a:off x="5912593" y="5482679"/>
            <a:ext cx="466031" cy="416321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1891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188914"/>
            <a:ext cx="10098086" cy="6480175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Γωνία κάμψεως (</a:t>
            </a:r>
            <a:r>
              <a:rPr lang="en-US" sz="2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angle of flexure</a:t>
            </a:r>
            <a:r>
              <a:rPr lang="el-GR" sz="2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η </a:t>
            </a:r>
            <a:r>
              <a:rPr lang="el-GR" sz="2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γωνία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που σχηματίζεται μεταξύ </a:t>
            </a:r>
            <a:r>
              <a:rPr lang="el-GR" sz="2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πρόσθιας και οπίσθιας βάσης του κρανίου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l-GR" sz="2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Συμβάλλει 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έμμεσα στον </a:t>
            </a:r>
            <a:r>
              <a:rPr lang="el-GR" sz="2600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προσδιορισμό της θέσεως της κάτω γνάθου 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ως προς το υπόλοιπο πρόσωπο</a:t>
            </a:r>
          </a:p>
          <a:p>
            <a:pPr eaLnBrk="1" hangingPunct="1">
              <a:buFont typeface="Wingdings" pitchFamily="2" charset="2"/>
              <a:buNone/>
            </a:pPr>
            <a:endParaRPr lang="el-GR" sz="2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/>
            <a:endParaRPr lang="el-GR" sz="2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sz="2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sz="2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sz="2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6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Αμβλεία Γωνία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</a:t>
            </a:r>
            <a:r>
              <a:rPr lang="el-GR" sz="2600" dirty="0" err="1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οπισθιέστερη</a:t>
            </a:r>
            <a:r>
              <a:rPr lang="el-GR" sz="2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θέση της </a:t>
            </a:r>
            <a:r>
              <a:rPr lang="el-GR" sz="2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κάτω </a:t>
            </a:r>
            <a:r>
              <a:rPr lang="el-GR" sz="2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γνάθου</a:t>
            </a:r>
            <a:endParaRPr lang="el-GR" sz="2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600" b="1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Οξεία </a:t>
            </a:r>
            <a:r>
              <a:rPr lang="el-GR" sz="26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Γωνία	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</a:t>
            </a:r>
            <a:r>
              <a:rPr lang="el-GR" sz="2600" dirty="0" err="1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προσθιέστερη</a:t>
            </a:r>
            <a:r>
              <a:rPr lang="el-GR" sz="2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θέση της </a:t>
            </a:r>
            <a:r>
              <a:rPr lang="el-GR" sz="2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κάτω </a:t>
            </a:r>
            <a:r>
              <a:rPr lang="el-GR" sz="2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γνάθου</a:t>
            </a:r>
            <a:endParaRPr lang="el-GR" sz="2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9269" name="Picture 6" descr="Moyers-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10275" y="1910496"/>
            <a:ext cx="3983039" cy="314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  <a:softEdge rad="0"/>
          </a:effectLst>
          <a:scene3d>
            <a:camera prst="orthographicFront"/>
            <a:lightRig rig="threePt" dir="t"/>
          </a:scene3d>
          <a:sp3d>
            <a:bevelT prst="convex"/>
            <a:bevelB w="114300" prst="artDeco"/>
          </a:sp3d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4152703" y="5383217"/>
            <a:ext cx="503436" cy="234948"/>
          </a:xfrm>
          <a:prstGeom prst="notchedRightArrow">
            <a:avLst>
              <a:gd name="adj1" fmla="val 50000"/>
              <a:gd name="adj2" fmla="val 61894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152703" y="5994406"/>
            <a:ext cx="503436" cy="234948"/>
          </a:xfrm>
          <a:prstGeom prst="notchedRightArrow">
            <a:avLst>
              <a:gd name="adj1" fmla="val 50000"/>
              <a:gd name="adj2" fmla="val 61894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r>
              <a:rPr lang="el-GR" dirty="0" smtClean="0"/>
              <a:t> 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21971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96296" y="-114300"/>
            <a:ext cx="8534400" cy="1507067"/>
          </a:xfrm>
        </p:spPr>
        <p:txBody>
          <a:bodyPr/>
          <a:lstStyle/>
          <a:p>
            <a:pPr eaLnBrk="1" hangingPunct="1"/>
            <a:r>
              <a:rPr lang="el-GR" sz="4000" b="1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 Αύξηση του άνω προσώπου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139" y="1392767"/>
            <a:ext cx="8993186" cy="4692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l-GR" sz="24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Άνω πρόσωπο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από το </a:t>
            </a:r>
            <a:r>
              <a:rPr lang="el-GR" sz="24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μεσόφρυο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και τα </a:t>
            </a:r>
            <a:r>
              <a:rPr lang="el-GR" sz="24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υπερκόγχια</a:t>
            </a:r>
            <a:r>
              <a:rPr lang="el-GR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τόξα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μέχρι τη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στοματική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σχισμή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l-GR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Αποτελείται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οστό της 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άνω γνάθου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και τη 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ρινική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κοιλότητα.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l-GR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Αυξάνεται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α. </a:t>
            </a:r>
            <a:r>
              <a:rPr lang="el-GR" sz="2400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Υμενογενή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οστεογένεση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ραφές, περιόστεο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	 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β. </a:t>
            </a:r>
            <a:r>
              <a:rPr lang="el-GR" sz="2400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Ενδοχόνδριο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οστέωση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χόνδρος </a:t>
            </a:r>
            <a:r>
              <a:rPr lang="el-GR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ρινικού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διαφράγματος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	</a:t>
            </a:r>
          </a:p>
        </p:txBody>
      </p:sp>
      <p:pic>
        <p:nvPicPr>
          <p:cNvPr id="140292" name="Picture 4" descr="Enlow3rd-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214011" y="1685925"/>
            <a:ext cx="2679539" cy="336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xmlns="" val="7405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268413"/>
            <a:ext cx="8229600" cy="352901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00CC00"/>
              </a:buClr>
              <a:buFont typeface="Wingdings" pitchFamily="2" charset="2"/>
              <a:buChar char="v"/>
            </a:pPr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Κατά το </a:t>
            </a:r>
            <a:r>
              <a:rPr lang="el-GR" sz="2400" b="1" dirty="0" err="1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προσθιοπίσθιο</a:t>
            </a:r>
            <a:r>
              <a:rPr lang="el-GR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επίπεδο</a:t>
            </a:r>
            <a:endParaRPr lang="el-G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CC00"/>
              </a:buClr>
              <a:buFont typeface="Wingdings" pitchFamily="2" charset="2"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α. Εναπόθεση οστού στην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οπίσθια </a:t>
            </a:r>
            <a:r>
              <a:rPr lang="el-GR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επιφάνεια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του γναθιαίου κυρτώματος.</a:t>
            </a:r>
          </a:p>
          <a:p>
            <a:pPr eaLnBrk="1" hangingPunct="1">
              <a:lnSpc>
                <a:spcPct val="90000"/>
              </a:lnSpc>
              <a:buClr>
                <a:srgbClr val="00CC00"/>
              </a:buClr>
              <a:buFont typeface="Wingdings" pitchFamily="2" charset="2"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β. Μεταφορά προς τα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εμπρός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λόγω της 	αύξησης των ραφών του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προσώπου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	προς τα εμπρός και κάτω και της προς τα εμπρός αύξησης της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βάσης του κρανίου και του ρινικού διαφράγματος.</a:t>
            </a:r>
          </a:p>
        </p:txBody>
      </p:sp>
      <p:sp>
        <p:nvSpPr>
          <p:cNvPr id="141315" name="Text Box 5"/>
          <p:cNvSpPr txBox="1">
            <a:spLocks noChangeArrowheads="1"/>
          </p:cNvSpPr>
          <p:nvPr/>
        </p:nvSpPr>
        <p:spPr bwMode="auto">
          <a:xfrm>
            <a:off x="2208214" y="188914"/>
            <a:ext cx="7559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dirty="0"/>
              <a:t>	</a:t>
            </a:r>
            <a:r>
              <a:rPr lang="el-GR" sz="4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Ρινογναθιαίο Σύμπλεγμα</a:t>
            </a:r>
          </a:p>
        </p:txBody>
      </p:sp>
      <p:pic>
        <p:nvPicPr>
          <p:cNvPr id="141316" name="Picture 6" descr="Moyers-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13150" y="4568620"/>
            <a:ext cx="4578350" cy="219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xmlns="" val="152896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76200"/>
            <a:ext cx="8642350" cy="6448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Η αύξηση όμως στα έμβια όντα δεν υποδηλώνει </a:t>
            </a:r>
            <a:r>
              <a:rPr lang="el-GR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απλή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σε </a:t>
            </a:r>
            <a:r>
              <a:rPr lang="el-G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μέγεθος</a:t>
            </a:r>
            <a:r>
              <a:rPr lang="el-GR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μεταβολή.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sz="2800" dirty="0"/>
          </a:p>
          <a:p>
            <a:pPr eaLnBrk="1" hangingPunct="1">
              <a:lnSpc>
                <a:spcPct val="90000"/>
              </a:lnSpc>
            </a:pPr>
            <a:endParaRPr lang="el-GR" dirty="0" smtClean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dirty="0" smtClean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dirty="0" smtClean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dirty="0" smtClean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dirty="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Κατά τη </a:t>
            </a:r>
            <a:r>
              <a:rPr lang="el-GR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μετεμβρυϊκή</a:t>
            </a:r>
            <a:r>
              <a:rPr lang="el-GR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ζωή τα διάφορα μέρη του σώματος αυξάνονται σύστοιχα και αντίστοιχα προς άλληλα (</a:t>
            </a:r>
            <a:r>
              <a:rPr lang="el-G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αναλογική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αύξηση), αλλά ταυτόχρονα αυξάνονται με διαφορετικό ρυθμό και σε διαφορετικές αναλογίες (</a:t>
            </a:r>
            <a:r>
              <a:rPr lang="el-G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διαφορική</a:t>
            </a:r>
            <a:r>
              <a:rPr lang="el-GR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αύξηση).</a:t>
            </a:r>
          </a:p>
        </p:txBody>
      </p:sp>
      <p:pic>
        <p:nvPicPr>
          <p:cNvPr id="115715" name="Picture 4" descr="Spyr-3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14775" y="1400934"/>
            <a:ext cx="3324225" cy="261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3810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>
            <a:bevelT prst="angle"/>
            <a:extrusionClr>
              <a:srgbClr val="FFC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41144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196976"/>
            <a:ext cx="8229600" cy="2447925"/>
          </a:xfrm>
        </p:spPr>
        <p:txBody>
          <a:bodyPr/>
          <a:lstStyle/>
          <a:p>
            <a:pPr eaLnBrk="1" hangingPunct="1">
              <a:buClr>
                <a:srgbClr val="00CC00"/>
              </a:buClr>
              <a:buFont typeface="Wingdings" pitchFamily="2" charset="2"/>
              <a:buChar char="v"/>
              <a:defRPr/>
            </a:pPr>
            <a:r>
              <a:rPr lang="el-GR" dirty="0" smtClean="0"/>
              <a:t> </a:t>
            </a:r>
            <a:r>
              <a:rPr lang="el-GR" sz="2400" b="1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Κατά το </a:t>
            </a:r>
            <a:r>
              <a:rPr lang="el-GR" sz="2400" b="1" dirty="0" smtClean="0">
                <a:solidFill>
                  <a:schemeClr val="accent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κατακόρυφο</a:t>
            </a:r>
            <a:r>
              <a:rPr lang="el-GR" sz="2400" b="1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επίπεδο</a:t>
            </a:r>
          </a:p>
          <a:p>
            <a:pPr eaLnBrk="1" hangingPunct="1">
              <a:buClr>
                <a:srgbClr val="00CC00"/>
              </a:buClr>
              <a:buFont typeface="Wingdings" pitchFamily="2" charset="2"/>
              <a:buNone/>
              <a:defRPr/>
            </a:pPr>
            <a:endParaRPr lang="el-GR" dirty="0" smtClean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Clr>
                <a:srgbClr val="00CC00"/>
              </a:buClr>
              <a:buFont typeface="Wingdings" pitchFamily="2" charset="2"/>
              <a:buNone/>
              <a:defRPr/>
            </a:pPr>
            <a:r>
              <a:rPr lang="el-GR" dirty="0" smtClean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α. από τη διεύρυνση των </a:t>
            </a:r>
            <a:r>
              <a:rPr lang="el-GR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οφθαλμικών</a:t>
            </a:r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 err="1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κόγχων</a:t>
            </a:r>
            <a:r>
              <a:rPr lang="el-GR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και </a:t>
            </a:r>
            <a:r>
              <a:rPr lang="el-GR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γναθιαίων κόλπων.</a:t>
            </a:r>
          </a:p>
        </p:txBody>
      </p:sp>
      <p:sp>
        <p:nvSpPr>
          <p:cNvPr id="142339" name="Text Box 4"/>
          <p:cNvSpPr txBox="1">
            <a:spLocks noChangeArrowheads="1"/>
          </p:cNvSpPr>
          <p:nvPr/>
        </p:nvSpPr>
        <p:spPr bwMode="auto">
          <a:xfrm>
            <a:off x="2640014" y="115889"/>
            <a:ext cx="57610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4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Ρινογναθιαίο Σύμπλεγμα</a:t>
            </a:r>
          </a:p>
        </p:txBody>
      </p:sp>
      <p:pic>
        <p:nvPicPr>
          <p:cNvPr id="142340" name="Picture 5" descr="Moyers-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83350" y="3720430"/>
            <a:ext cx="426085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screen">
            <a:lum bright="6000" contrast="6000"/>
          </a:blip>
          <a:srcRect l="12994" t="28792" r="37982" b="10677"/>
          <a:stretch>
            <a:fillRect/>
          </a:stretch>
        </p:blipFill>
        <p:spPr bwMode="auto">
          <a:xfrm>
            <a:off x="2252635" y="3644901"/>
            <a:ext cx="2857520" cy="282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  <p:extLst>
      <p:ext uri="{BB962C8B-B14F-4D97-AF65-F5344CB8AC3E}">
        <p14:creationId xmlns:p14="http://schemas.microsoft.com/office/powerpoint/2010/main" xmlns="" val="19527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47750" y="496888"/>
            <a:ext cx="8805859" cy="3541712"/>
          </a:xfrm>
        </p:spPr>
        <p:txBody>
          <a:bodyPr/>
          <a:lstStyle/>
          <a:p>
            <a:pPr eaLnBrk="1" hangingPunct="1">
              <a:buClr>
                <a:srgbClr val="00CC00"/>
              </a:buClr>
              <a:buFont typeface="Wingdings" pitchFamily="2" charset="2"/>
              <a:buChar char="v"/>
              <a:defRPr/>
            </a:pP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Κατά το </a:t>
            </a:r>
            <a:r>
              <a:rPr lang="el-GR" dirty="0" smtClean="0">
                <a:solidFill>
                  <a:schemeClr val="accent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κατακόρυφο</a:t>
            </a:r>
            <a:r>
              <a:rPr lang="el-GR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επίπεδο</a:t>
            </a:r>
          </a:p>
          <a:p>
            <a:pPr eaLnBrk="1" hangingPunct="1">
              <a:buClr>
                <a:srgbClr val="00CC00"/>
              </a:buClr>
              <a:buFont typeface="Wingdings" pitchFamily="2" charset="2"/>
              <a:buNone/>
              <a:defRPr/>
            </a:pPr>
            <a:endParaRPr lang="el-GR" dirty="0" smtClean="0">
              <a:solidFill>
                <a:schemeClr val="bg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Clr>
                <a:srgbClr val="00CC00"/>
              </a:buClr>
              <a:buFont typeface="Wingdings" pitchFamily="2" charset="2"/>
              <a:buNone/>
              <a:defRPr/>
            </a:pP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	β. από τη </a:t>
            </a:r>
            <a:r>
              <a:rPr lang="el-GR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προς τα κάτω 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συνιστώσα </a:t>
            </a:r>
            <a:r>
              <a:rPr lang="el-GR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αύξησης των ραφών.</a:t>
            </a:r>
          </a:p>
        </p:txBody>
      </p:sp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2609850" y="296864"/>
            <a:ext cx="79295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4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Ρινογναθιαίο Σύμπλεγμα</a:t>
            </a:r>
          </a:p>
        </p:txBody>
      </p:sp>
      <p:pic>
        <p:nvPicPr>
          <p:cNvPr id="143364" name="Picture 4" descr="Enlow3rd-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24597" y="3413125"/>
            <a:ext cx="3529012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/>
          <a:srcRect l="12408" t="30682" r="37982" b="13005"/>
          <a:stretch>
            <a:fillRect/>
          </a:stretch>
        </p:blipFill>
        <p:spPr bwMode="auto">
          <a:xfrm>
            <a:off x="1504922" y="3221540"/>
            <a:ext cx="3643338" cy="331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xmlns="" val="316823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19288" y="1125539"/>
            <a:ext cx="8229600" cy="2447925"/>
          </a:xfrm>
        </p:spPr>
        <p:txBody>
          <a:bodyPr/>
          <a:lstStyle/>
          <a:p>
            <a:pPr eaLnBrk="1" hangingPunct="1">
              <a:buClr>
                <a:srgbClr val="00CC00"/>
              </a:buClr>
              <a:buFont typeface="Wingdings" pitchFamily="2" charset="2"/>
              <a:buChar char="v"/>
              <a:defRPr/>
            </a:pPr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Κατά το </a:t>
            </a:r>
            <a:r>
              <a:rPr lang="el-GR" dirty="0" smtClean="0">
                <a:solidFill>
                  <a:schemeClr val="accent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κατακόρυφο</a:t>
            </a:r>
            <a:r>
              <a:rPr lang="el-GR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επίπεδο</a:t>
            </a:r>
          </a:p>
          <a:p>
            <a:pPr eaLnBrk="1" hangingPunct="1">
              <a:buClr>
                <a:srgbClr val="00CC00"/>
              </a:buClr>
              <a:buFont typeface="Wingdings" pitchFamily="2" charset="2"/>
              <a:buNone/>
              <a:defRPr/>
            </a:pPr>
            <a:endParaRPr lang="el-GR" dirty="0" smtClean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Clr>
                <a:srgbClr val="00CC00"/>
              </a:buClr>
              <a:buFont typeface="Wingdings" pitchFamily="2" charset="2"/>
              <a:buNone/>
              <a:defRPr/>
            </a:pPr>
            <a:r>
              <a:rPr lang="el-GR" dirty="0" smtClean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γ. από την </a:t>
            </a:r>
            <a:r>
              <a:rPr lang="el-GR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αύξηση των φατνιακών αποφύσεων 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	με τη  </a:t>
            </a:r>
            <a:r>
              <a:rPr lang="el-GR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ανατολή</a:t>
            </a:r>
            <a:r>
              <a:rPr lang="el-GR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των δοντιών.</a:t>
            </a: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663824" y="347009"/>
            <a:ext cx="8308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4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Ρινογναθιαίο Σύμπλεγμα</a:t>
            </a:r>
          </a:p>
        </p:txBody>
      </p:sp>
      <p:pic>
        <p:nvPicPr>
          <p:cNvPr id="144388" name="Picture 4" descr="Enlow3rd-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66910" y="3382267"/>
            <a:ext cx="3033740" cy="332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Picture 4" descr="maxilla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34275" y="3431618"/>
            <a:ext cx="2862235" cy="32708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xmlns="" val="1953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547938" y="3357562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l-GR"/>
          </a:p>
        </p:txBody>
      </p:sp>
      <p:pic>
        <p:nvPicPr>
          <p:cNvPr id="34820" name="Picture 4" descr="fig2_art71_06"/>
          <p:cNvPicPr>
            <a:picLocks noChangeAspect="1" noChangeArrowheads="1"/>
          </p:cNvPicPr>
          <p:nvPr/>
        </p:nvPicPr>
        <p:blipFill>
          <a:blip r:embed="rId2" cstate="screen"/>
          <a:srcRect l="50970" t="33971"/>
          <a:stretch>
            <a:fillRect/>
          </a:stretch>
        </p:blipFill>
        <p:spPr bwMode="auto">
          <a:xfrm>
            <a:off x="1362076" y="3332313"/>
            <a:ext cx="3870326" cy="23676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4821" name="Picture 5" descr="fig2_art71_06"/>
          <p:cNvPicPr>
            <a:picLocks noChangeAspect="1" noChangeArrowheads="1"/>
          </p:cNvPicPr>
          <p:nvPr/>
        </p:nvPicPr>
        <p:blipFill>
          <a:blip r:embed="rId2" cstate="screen"/>
          <a:srcRect t="36919" r="53656"/>
          <a:stretch>
            <a:fillRect/>
          </a:stretch>
        </p:blipFill>
        <p:spPr bwMode="auto">
          <a:xfrm>
            <a:off x="6226176" y="3332313"/>
            <a:ext cx="3851274" cy="23826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1938338" y="214290"/>
            <a:ext cx="82296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l-GR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Οι αλλαγές που εμφανίζονται στο κατακόρυφο επίπεδο είναι παρόμοιες σε </a:t>
            </a:r>
            <a:r>
              <a:rPr lang="el-GR" sz="2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νεαρούς και ώριμους </a:t>
            </a:r>
            <a:r>
              <a:rPr lang="el-GR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ενήλικες</a:t>
            </a:r>
            <a:endParaRPr lang="fr-FR" sz="20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 ρυθμός των αλλαγών αυτών είναι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0.17</a:t>
            </a:r>
            <a:r>
              <a:rPr lang="el-GR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χιλ</a:t>
            </a:r>
            <a:r>
              <a:rPr lang="fr-F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έτος για τα πρόσθια και </a:t>
            </a:r>
            <a:r>
              <a:rPr lang="fr-F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0.05 </a:t>
            </a:r>
            <a:r>
              <a:rPr lang="el-GR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χιλ</a:t>
            </a:r>
            <a:r>
              <a:rPr lang="fr-F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έτος για τα οπίσθια</a:t>
            </a:r>
            <a:r>
              <a:rPr lang="fr-F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endParaRPr lang="el-G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μετακίνηση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στους γομφίους χωρίς ανταγωνιστή είναι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παρόμοια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με αυτή που παρατηρείται σε γομφίους με ανταγωνιστή</a:t>
            </a:r>
            <a:endParaRPr lang="fr-FR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Απαραίτητο είναι ένα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υγιές περιοδόντιο</a:t>
            </a:r>
            <a:r>
              <a:rPr lang="fr-F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2732088" y="5984582"/>
            <a:ext cx="6367494" cy="703282"/>
          </a:xfrm>
        </p:spPr>
        <p:txBody>
          <a:bodyPr/>
          <a:lstStyle/>
          <a:p>
            <a:r>
              <a:rPr lang="en-US" sz="2000" dirty="0"/>
              <a:t>Christou P, </a:t>
            </a:r>
            <a:r>
              <a:rPr lang="en-US" sz="2000" dirty="0" err="1"/>
              <a:t>Kiliaridis</a:t>
            </a:r>
            <a:r>
              <a:rPr lang="en-US" sz="2000" dirty="0"/>
              <a:t> S. </a:t>
            </a:r>
            <a:r>
              <a:rPr lang="en-US" sz="2000" dirty="0" err="1"/>
              <a:t>Eur</a:t>
            </a:r>
            <a:r>
              <a:rPr lang="en-US" sz="2000" dirty="0"/>
              <a:t> J </a:t>
            </a:r>
            <a:r>
              <a:rPr lang="en-US" sz="2000" dirty="0" err="1"/>
              <a:t>Orthod</a:t>
            </a:r>
            <a:r>
              <a:rPr lang="en-US" sz="2000" dirty="0"/>
              <a:t> 2006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27449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19287" y="830263"/>
            <a:ext cx="8229600" cy="3382962"/>
          </a:xfrm>
        </p:spPr>
        <p:txBody>
          <a:bodyPr/>
          <a:lstStyle/>
          <a:p>
            <a:pPr eaLnBrk="1" hangingPunct="1">
              <a:buClr>
                <a:srgbClr val="00CC00"/>
              </a:buClr>
              <a:buFont typeface="Wingdings" pitchFamily="2" charset="2"/>
              <a:buChar char="v"/>
              <a:defRPr/>
            </a:pPr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Κατά το </a:t>
            </a:r>
            <a:r>
              <a:rPr lang="el-GR" sz="2400" dirty="0" smtClean="0">
                <a:solidFill>
                  <a:schemeClr val="accent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κατακόρυφο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επίπεδο</a:t>
            </a:r>
          </a:p>
          <a:p>
            <a:pPr eaLnBrk="1" hangingPunct="1">
              <a:buClr>
                <a:srgbClr val="00CC00"/>
              </a:buClr>
              <a:buFont typeface="Wingdings" pitchFamily="2" charset="2"/>
              <a:buNone/>
              <a:defRPr/>
            </a:pPr>
            <a:endParaRPr lang="el-GR" dirty="0" smtClean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Clr>
                <a:srgbClr val="00CC00"/>
              </a:buClr>
              <a:buFont typeface="Wingdings" pitchFamily="2" charset="2"/>
              <a:buNone/>
              <a:defRPr/>
            </a:pPr>
            <a:r>
              <a:rPr lang="el-GR" dirty="0" smtClean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δ. από την αύξηση προς τα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κάτω του εδάφους της </a:t>
            </a:r>
            <a:r>
              <a:rPr lang="el-GR" sz="24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ρινός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και σύγχρονης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απορρόφησης της </a:t>
            </a:r>
            <a:r>
              <a:rPr lang="el-GR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μετωπιαίας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και ζυγωματικής απόφυσης.</a:t>
            </a:r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2431256" y="296864"/>
            <a:ext cx="72056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4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Ρινογναθιαίο Σύμπλεγμα</a:t>
            </a:r>
          </a:p>
        </p:txBody>
      </p:sp>
      <p:pic>
        <p:nvPicPr>
          <p:cNvPr id="145412" name="Picture 4" descr="Enlow3rd-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38282" y="3800476"/>
            <a:ext cx="4087812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Picture 4" descr="maxilla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739074" y="3714752"/>
            <a:ext cx="2750630" cy="31432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xmlns="" val="221516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165538"/>
            <a:ext cx="8229600" cy="2305050"/>
          </a:xfrm>
        </p:spPr>
        <p:txBody>
          <a:bodyPr/>
          <a:lstStyle/>
          <a:p>
            <a:pPr eaLnBrk="1" hangingPunct="1">
              <a:buClr>
                <a:srgbClr val="00CC00"/>
              </a:buClr>
              <a:buFont typeface="Wingdings" pitchFamily="2" charset="2"/>
              <a:buChar char="v"/>
            </a:pPr>
            <a:r>
              <a:rPr lang="el-GR" sz="24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Κατά το </a:t>
            </a:r>
            <a:r>
              <a:rPr lang="el-GR" sz="2400" b="1" dirty="0" smtClean="0">
                <a:solidFill>
                  <a:schemeClr val="accent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οριζόντιο</a:t>
            </a:r>
            <a:r>
              <a:rPr lang="el-GR" sz="24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επίπεδο</a:t>
            </a:r>
          </a:p>
          <a:p>
            <a:pPr eaLnBrk="1" hangingPunct="1">
              <a:buClr>
                <a:srgbClr val="00CC00"/>
              </a:buClr>
              <a:buFont typeface="Wingdings" pitchFamily="2" charset="2"/>
              <a:buChar char="v"/>
            </a:pPr>
            <a:endParaRPr lang="el-GR" dirty="0" smtClean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Clr>
                <a:srgbClr val="00CC00"/>
              </a:buClr>
              <a:buFont typeface="Wingdings" pitchFamily="2" charset="2"/>
              <a:buNone/>
            </a:pPr>
            <a:r>
              <a:rPr lang="el-GR" dirty="0" smtClean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Αύξηση από τις </a:t>
            </a:r>
            <a:r>
              <a:rPr lang="el-GR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ραφές του άνω προσώπου 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και της </a:t>
            </a:r>
            <a:r>
              <a:rPr lang="el-GR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υπερώας</a:t>
            </a:r>
            <a:r>
              <a:rPr lang="el-GR" dirty="0" smtClean="0">
                <a:solidFill>
                  <a:schemeClr val="tx1"/>
                </a:solidFill>
                <a:effectLst/>
              </a:rPr>
              <a:t>.</a:t>
            </a:r>
          </a:p>
        </p:txBody>
      </p:sp>
      <p:pic>
        <p:nvPicPr>
          <p:cNvPr id="146435" name="Picture 4" descr="Moyers-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43300" y="3311546"/>
            <a:ext cx="4619625" cy="354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46436" name="Text Box 5"/>
          <p:cNvSpPr txBox="1">
            <a:spLocks noChangeArrowheads="1"/>
          </p:cNvSpPr>
          <p:nvPr/>
        </p:nvSpPr>
        <p:spPr bwMode="auto">
          <a:xfrm>
            <a:off x="2855913" y="350839"/>
            <a:ext cx="612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40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Ρινογναθιαίο Σύμπλεγμα</a:t>
            </a:r>
          </a:p>
        </p:txBody>
      </p:sp>
    </p:spTree>
    <p:extLst>
      <p:ext uri="{BB962C8B-B14F-4D97-AF65-F5344CB8AC3E}">
        <p14:creationId xmlns:p14="http://schemas.microsoft.com/office/powerpoint/2010/main" xmlns="" val="205720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900364" y="-76200"/>
            <a:ext cx="8534400" cy="1507067"/>
          </a:xfrm>
        </p:spPr>
        <p:txBody>
          <a:bodyPr/>
          <a:lstStyle/>
          <a:p>
            <a:pPr eaLnBrk="1" hangingPunct="1"/>
            <a:r>
              <a:rPr lang="el-GR" b="1" cap="none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2. Αύξηση της κάτω γνάθου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852613"/>
            <a:ext cx="9525000" cy="44958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400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Κάτω γνάθος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σύμπλεγμα </a:t>
            </a:r>
            <a:r>
              <a:rPr lang="el-GR" sz="24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υμενογενούς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και 					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</a:t>
            </a:r>
            <a:r>
              <a:rPr lang="el-GR" sz="24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χονδρογενούς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οστού.</a:t>
            </a:r>
          </a:p>
          <a:p>
            <a:pPr eaLnBrk="1" hangingPunct="1">
              <a:buFontTx/>
              <a:buNone/>
            </a:pPr>
            <a:endParaRPr lang="el-GR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Tx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Κατά τη γέννηση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αποτελείται από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endParaRPr lang="el-GR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Tx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α.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βραχύ κλάδο</a:t>
            </a:r>
          </a:p>
          <a:p>
            <a:pPr eaLnBrk="1" hangingPunct="1">
              <a:buFontTx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β.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μικρό σχετικά σώμα</a:t>
            </a:r>
          </a:p>
          <a:p>
            <a:pPr eaLnBrk="1" hangingPunct="1">
              <a:buFontTx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γ. μόλις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αναπτυσσόμενο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κόνδυλο</a:t>
            </a:r>
          </a:p>
          <a:p>
            <a:pPr eaLnBrk="1" hangingPunct="1">
              <a:buFontTx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δ. </a:t>
            </a:r>
            <a:r>
              <a:rPr lang="el-GR" sz="24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υποπλαστική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φατνιακή απόφυση</a:t>
            </a:r>
          </a:p>
          <a:p>
            <a:pPr eaLnBrk="1" hangingPunct="1">
              <a:buFontTx/>
              <a:buNone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ε. </a:t>
            </a:r>
            <a:r>
              <a:rPr lang="el-GR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χόνδρο </a:t>
            </a:r>
            <a:r>
              <a:rPr lang="el-GR" sz="24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γενειακής</a:t>
            </a:r>
            <a:r>
              <a:rPr lang="el-GR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σύμφυσης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που </a:t>
            </a:r>
            <a:r>
              <a:rPr lang="el-GR" sz="24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συνοστεώνεται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στο </a:t>
            </a:r>
            <a:r>
              <a:rPr lang="el-GR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l-GR" sz="2400" baseline="30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έτος</a:t>
            </a:r>
          </a:p>
        </p:txBody>
      </p:sp>
      <p:pic>
        <p:nvPicPr>
          <p:cNvPr id="147460" name="Picture 4" descr="Enlow3rd-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20742" y="1721002"/>
            <a:ext cx="3799707" cy="34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xmlns="" val="3310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2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2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2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2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2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2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2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2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2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2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6851" y="-131762"/>
            <a:ext cx="8785225" cy="44958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CC00"/>
              </a:buClr>
              <a:buFont typeface="Wingdings" pitchFamily="2" charset="2"/>
              <a:buChar char="v"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Αύξηση λόγω </a:t>
            </a:r>
            <a:r>
              <a:rPr lang="el-GR" sz="2400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χονδρογενούς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εναπόθεσης οστού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που συμβαίνει στους 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κονδύλους.</a:t>
            </a:r>
          </a:p>
          <a:p>
            <a:pPr eaLnBrk="1" hangingPunct="1">
              <a:buClr>
                <a:srgbClr val="00CC00"/>
              </a:buClr>
              <a:buFont typeface="Wingdings" pitchFamily="2" charset="2"/>
              <a:buChar char="v"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Μικρή εναπόθεση οστού κατά τη 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χειλική επιφάνεια της </a:t>
            </a:r>
            <a:r>
              <a:rPr lang="el-GR" sz="2400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γενειακής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συμφύσεως.</a:t>
            </a:r>
          </a:p>
          <a:p>
            <a:pPr eaLnBrk="1" hangingPunct="1">
              <a:buClr>
                <a:srgbClr val="00CC00"/>
              </a:buClr>
              <a:buFont typeface="Wingdings" pitchFamily="2" charset="2"/>
              <a:buChar char="v"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Αύξηση φατνιακής απόφυσης προς τα άνω.</a:t>
            </a:r>
          </a:p>
          <a:p>
            <a:pPr eaLnBrk="1" hangingPunct="1">
              <a:buClr>
                <a:srgbClr val="00CC00"/>
              </a:buClr>
              <a:buFont typeface="Wingdings" pitchFamily="2" charset="2"/>
              <a:buChar char="v"/>
            </a:pP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Αυξητικές περιοχές η </a:t>
            </a:r>
            <a:r>
              <a:rPr lang="el-GR" sz="2400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κορωνοειδής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απόφυση και η γωνία της κάτω γνάθου.</a:t>
            </a:r>
          </a:p>
        </p:txBody>
      </p:sp>
      <p:pic>
        <p:nvPicPr>
          <p:cNvPr id="148483" name="Picture 4" descr="Enlow3rd-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90932" y="3536852"/>
            <a:ext cx="4291043" cy="316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xmlns="" val="33520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4" descr="Enlow3rd-3"/>
          <p:cNvPicPr>
            <a:picLocks noChangeAspect="1" noChangeArrowheads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 bwMode="auto">
          <a:xfrm>
            <a:off x="2238349" y="714356"/>
            <a:ext cx="3080009" cy="19288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9507" name="Picture 5" descr="Enlow3rd-3"/>
          <p:cNvPicPr>
            <a:picLocks noChangeAspect="1" noChangeArrowheads="1"/>
          </p:cNvPicPr>
          <p:nvPr/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 bwMode="auto">
          <a:xfrm>
            <a:off x="6096001" y="714356"/>
            <a:ext cx="3687478" cy="2000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9510" name="Picture 8" descr="Moyers-4"/>
          <p:cNvPicPr>
            <a:picLocks noChangeAspect="1" noChangeArrowheads="1"/>
          </p:cNvPicPr>
          <p:nvPr/>
        </p:nvPicPr>
        <p:blipFill>
          <a:blip r:embed="rId5" cstate="screen">
            <a:lum bright="10000"/>
          </a:blip>
          <a:srcRect/>
          <a:stretch>
            <a:fillRect/>
          </a:stretch>
        </p:blipFill>
        <p:spPr bwMode="auto">
          <a:xfrm>
            <a:off x="2410071" y="3051157"/>
            <a:ext cx="6763810" cy="33782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16866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9" name="Picture 7" descr="Moyers-4"/>
          <p:cNvPicPr>
            <a:picLocks noChangeAspect="1" noChangeArrowheads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 bwMode="auto">
          <a:xfrm>
            <a:off x="2505075" y="795291"/>
            <a:ext cx="7186636" cy="5398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92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cap="none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l-GR" sz="4000" b="1" cap="none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Χαρακτηριστικά </a:t>
            </a:r>
            <a:r>
              <a:rPr lang="el-GR" sz="4000" b="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αύξησης </a:t>
            </a:r>
            <a:r>
              <a:rPr lang="el-GR" sz="4000" b="1" cap="none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κρανιοπροσωπικού</a:t>
            </a:r>
            <a:r>
              <a:rPr lang="el-GR" sz="4000" b="1" cap="none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συμπλέγματος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41475" y="1484314"/>
            <a:ext cx="9721850" cy="1584325"/>
          </a:xfrm>
        </p:spPr>
        <p:txBody>
          <a:bodyPr/>
          <a:lstStyle/>
          <a:p>
            <a:pPr marL="609600" indent="-609600">
              <a:buNone/>
            </a:pPr>
            <a:r>
              <a:rPr lang="en-US" dirty="0" smtClean="0">
                <a:solidFill>
                  <a:schemeClr val="bg1"/>
                </a:solidFill>
                <a:effectLst/>
              </a:rPr>
              <a:t>1.</a:t>
            </a:r>
            <a:r>
              <a:rPr lang="en-US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Αναλογία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8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εγκεφαλικού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προς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800" b="1" i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σπλαγχνικό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κρανίο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l-GR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νεογνό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7 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  <a:p>
            <a:pPr marL="609600" indent="-609600">
              <a:buNone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l-GR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ενήλικα 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ή</a:t>
            </a:r>
            <a:r>
              <a: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</a:t>
            </a:r>
            <a:endParaRPr lang="el-GR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6740" name="AutoShape 14"/>
          <p:cNvSpPr>
            <a:spLocks noChangeArrowheads="1"/>
          </p:cNvSpPr>
          <p:nvPr/>
        </p:nvSpPr>
        <p:spPr bwMode="auto">
          <a:xfrm>
            <a:off x="4151314" y="2132014"/>
            <a:ext cx="720725" cy="144462"/>
          </a:xfrm>
          <a:prstGeom prst="rightArrow">
            <a:avLst>
              <a:gd name="adj1" fmla="val 50000"/>
              <a:gd name="adj2" fmla="val 1247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16741" name="AutoShape 15"/>
          <p:cNvSpPr>
            <a:spLocks noChangeArrowheads="1"/>
          </p:cNvSpPr>
          <p:nvPr/>
        </p:nvSpPr>
        <p:spPr bwMode="auto">
          <a:xfrm>
            <a:off x="4151313" y="2732088"/>
            <a:ext cx="720725" cy="144463"/>
          </a:xfrm>
          <a:prstGeom prst="rightArrow">
            <a:avLst>
              <a:gd name="adj1" fmla="val 50000"/>
              <a:gd name="adj2" fmla="val 1247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pic>
        <p:nvPicPr>
          <p:cNvPr id="116752" name="Picture 16" descr="Enlow2nd-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59553" y="3068639"/>
            <a:ext cx="3162360" cy="347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LeftFacing"/>
            <a:lightRig rig="threePt" dir="t"/>
          </a:scene3d>
          <a:sp3d>
            <a:bevelT prst="convex"/>
          </a:sp3d>
        </p:spPr>
      </p:pic>
      <p:pic>
        <p:nvPicPr>
          <p:cNvPr id="116753" name="Picture 17" descr="Enlow3rd-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41475" y="3224214"/>
            <a:ext cx="295275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  <a:sp3d extrusionH="63500">
            <a:bevelT w="69850" h="69850" prst="convex"/>
            <a:bevelB w="6350" h="101600"/>
          </a:sp3d>
        </p:spPr>
      </p:pic>
    </p:spTree>
    <p:extLst>
      <p:ext uri="{BB962C8B-B14F-4D97-AF65-F5344CB8AC3E}">
        <p14:creationId xmlns:p14="http://schemas.microsoft.com/office/powerpoint/2010/main" xmlns="" val="25309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5" descr="Enlow3rd-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88164" y="476250"/>
            <a:ext cx="28797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0" name="Picture 8" descr="Moyers-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67438" y="4365626"/>
            <a:ext cx="4392612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495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4" descr="Enlow3rd-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88164" y="2276475"/>
            <a:ext cx="2879725" cy="1803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9507" name="Picture 5" descr="Enlow3rd-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88164" y="476250"/>
            <a:ext cx="2879725" cy="1562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9508" name="Picture 6" descr="Enlow3rd-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35189" y="765176"/>
            <a:ext cx="3671887" cy="16859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9509" name="Picture 7" descr="Moyers-4"/>
          <p:cNvPicPr>
            <a:picLocks noChangeAspect="1" noChangeArrowheads="1"/>
          </p:cNvPicPr>
          <p:nvPr/>
        </p:nvPicPr>
        <p:blipFill>
          <a:blip r:embed="rId6" cstate="screen">
            <a:lum bright="10000"/>
          </a:blip>
          <a:srcRect/>
          <a:stretch>
            <a:fillRect/>
          </a:stretch>
        </p:blipFill>
        <p:spPr bwMode="auto">
          <a:xfrm>
            <a:off x="1703388" y="3068638"/>
            <a:ext cx="4260850" cy="32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9510" name="Picture 8" descr="Moyers-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167438" y="4365626"/>
            <a:ext cx="4392612" cy="21939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71953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50531" name="3 - Θέση περιεχομένου" descr="jaalas2010000022f0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 flipH="1">
            <a:off x="1885920" y="2787703"/>
            <a:ext cx="4525984" cy="3399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6" descr="Enlow3rd-3"/>
          <p:cNvPicPr>
            <a:picLocks noChangeAspect="1" noChangeArrowheads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 bwMode="auto">
          <a:xfrm>
            <a:off x="1952597" y="571481"/>
            <a:ext cx="3671887" cy="1685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974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50531" name="3 - Θέση περιεχομένου" descr="jaalas2010000022f0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 flipH="1">
            <a:off x="771495" y="2514593"/>
            <a:ext cx="4525984" cy="3399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6" descr="Enlow3rd-3"/>
          <p:cNvPicPr>
            <a:picLocks noChangeAspect="1" noChangeArrowheads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 bwMode="auto">
          <a:xfrm>
            <a:off x="1952597" y="571481"/>
            <a:ext cx="3671887" cy="16859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3 - Θέση περιεχομένου" descr="jaalas2010000022f0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05499" y="2055813"/>
            <a:ext cx="603567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678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0" y="333375"/>
            <a:ext cx="8229600" cy="3024188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l-GR" sz="3600" dirty="0"/>
              <a:t> </a:t>
            </a:r>
            <a:r>
              <a:rPr lang="el-GR" sz="36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Διεύθυνση αυξήσεως της κάτω γνάθου</a:t>
            </a:r>
          </a:p>
          <a:p>
            <a:pPr eaLnBrk="1" hangingPunct="1">
              <a:buFontTx/>
              <a:buNone/>
            </a:pPr>
            <a:endParaRPr lang="el-GR" sz="2800" dirty="0"/>
          </a:p>
          <a:p>
            <a:pPr marL="0" indent="0" eaLnBrk="1" hangingPunct="1">
              <a:buFontTx/>
              <a:buNone/>
            </a:pPr>
            <a:r>
              <a:rPr lang="el-GR" sz="2600" dirty="0">
                <a:solidFill>
                  <a:schemeClr val="bg1"/>
                </a:solidFill>
              </a:rPr>
              <a:t>Από </a:t>
            </a:r>
            <a:r>
              <a:rPr lang="el-GR" sz="2600" b="1" dirty="0">
                <a:solidFill>
                  <a:schemeClr val="tx1"/>
                </a:solidFill>
              </a:rPr>
              <a:t>πάνω και πίσω </a:t>
            </a:r>
            <a:r>
              <a:rPr lang="el-GR" sz="2600" dirty="0">
                <a:solidFill>
                  <a:schemeClr val="bg1"/>
                </a:solidFill>
              </a:rPr>
              <a:t>προς τα </a:t>
            </a:r>
            <a:r>
              <a:rPr lang="el-GR" sz="2600" b="1" dirty="0">
                <a:solidFill>
                  <a:schemeClr val="tx1"/>
                </a:solidFill>
              </a:rPr>
              <a:t>κάτω και εμπρός </a:t>
            </a:r>
            <a:r>
              <a:rPr lang="el-GR" sz="2600" dirty="0">
                <a:solidFill>
                  <a:schemeClr val="bg1"/>
                </a:solidFill>
              </a:rPr>
              <a:t>παρά το γεγονός ότι στη πραγματικότητα το οστό της κάτω γνάθου αυξάνεται προς τα πίσω.</a:t>
            </a:r>
          </a:p>
        </p:txBody>
      </p:sp>
      <p:pic>
        <p:nvPicPr>
          <p:cNvPr id="152579" name="Picture 4" descr="Enlow3rd-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48175" y="3243773"/>
            <a:ext cx="2851150" cy="348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xmlns="" val="40136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1" y="-142874"/>
            <a:ext cx="10925174" cy="3313113"/>
          </a:xfrm>
        </p:spPr>
        <p:txBody>
          <a:bodyPr/>
          <a:lstStyle/>
          <a:p>
            <a:pPr eaLnBrk="1" hangingPunct="1">
              <a:buClr>
                <a:srgbClr val="00CC00"/>
              </a:buClr>
            </a:pP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Όταν η </a:t>
            </a:r>
            <a:r>
              <a:rPr lang="el-GR" sz="2400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αύξηση του κονδύλου κατά το ύψος 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είναι ίση με </a:t>
            </a:r>
            <a:r>
              <a:rPr lang="el-GR" sz="2400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τη κατακόρυφη αύξηση στο άνω πρόσωπο και στις φατνιακές αποφύσεις των δοντιών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τότε ο </a:t>
            </a:r>
            <a:r>
              <a:rPr lang="el-GR" sz="2400" dirty="0" err="1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πώγωνας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μετακινείται ομαλά προς </a:t>
            </a:r>
            <a:r>
              <a:rPr lang="el-GR" sz="2400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τα κάτω και εμπρός.</a:t>
            </a:r>
          </a:p>
          <a:p>
            <a:pPr eaLnBrk="1" hangingPunct="1">
              <a:buClr>
                <a:srgbClr val="00CC00"/>
              </a:buClr>
              <a:buFont typeface="Wingdings" pitchFamily="2" charset="2"/>
              <a:buNone/>
            </a:pPr>
            <a:endParaRPr lang="el-GR" dirty="0" smtClean="0">
              <a:solidFill>
                <a:srgbClr val="FFFF00"/>
              </a:solidFill>
              <a:effectLst/>
            </a:endParaRPr>
          </a:p>
        </p:txBody>
      </p:sp>
      <p:pic>
        <p:nvPicPr>
          <p:cNvPr id="153603" name="Picture 4" descr="Enlow3rd-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24326" y="2276474"/>
            <a:ext cx="3573372" cy="43608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1174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8675" y="171450"/>
            <a:ext cx="10706100" cy="3168650"/>
          </a:xfrm>
        </p:spPr>
        <p:txBody>
          <a:bodyPr/>
          <a:lstStyle/>
          <a:p>
            <a:pPr eaLnBrk="1" hangingPunct="1">
              <a:buClr>
                <a:srgbClr val="00CC00"/>
              </a:buClr>
            </a:pP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Όταν η </a:t>
            </a:r>
            <a:r>
              <a:rPr lang="el-GR" sz="2400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αύξηση του κονδύλου 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κατά το ύψος είναι </a:t>
            </a:r>
            <a:r>
              <a:rPr lang="el-GR" sz="2400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μικρότερη από τη κατακόρυφη αύξηση στο άνω πρόσωπο και στις φατνιακές αποφύσεις 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των δοντιών, τότε ο </a:t>
            </a:r>
            <a:r>
              <a:rPr lang="el-GR" sz="2400" dirty="0" err="1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πώγωνας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μετακινείται προς τα </a:t>
            </a:r>
            <a:r>
              <a:rPr lang="el-GR" sz="2400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κάτω και πίσω 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και έχουμε </a:t>
            </a:r>
            <a:r>
              <a:rPr lang="el-GR" sz="2400" dirty="0" smtClean="0">
                <a:solidFill>
                  <a:schemeClr val="accent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κατακόρυφη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αύξηση.</a:t>
            </a:r>
          </a:p>
          <a:p>
            <a:pPr eaLnBrk="1" hangingPunct="1">
              <a:buClr>
                <a:srgbClr val="00CC00"/>
              </a:buClr>
            </a:pPr>
            <a:endParaRPr lang="el-GR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154627" name="Picture 3" descr="Enlow3rd-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16438" y="2852739"/>
            <a:ext cx="257810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814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4849" y="-960437"/>
            <a:ext cx="10887075" cy="4392612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CC00"/>
              </a:buClr>
              <a:buFont typeface="Wingdings" pitchFamily="2" charset="2"/>
              <a:buNone/>
            </a:pPr>
            <a:endParaRPr lang="el-GR" sz="2400" dirty="0" smtClean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Clr>
                <a:srgbClr val="00CC00"/>
              </a:buClr>
            </a:pP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Όταν η </a:t>
            </a:r>
            <a:r>
              <a:rPr lang="el-GR" sz="2400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αύξηση του κονδύλου κατά το ύψος 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είναι μεγαλύτερη από τη </a:t>
            </a:r>
            <a:r>
              <a:rPr lang="el-GR" sz="2400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κατακόρυφη αύξηση στο άνω πρόσωπο και στις φατνιακές αποφύσεις των δοντιών,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τότε ο </a:t>
            </a:r>
            <a:r>
              <a:rPr lang="el-GR" sz="2400" dirty="0" err="1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πώγωνας</a:t>
            </a:r>
            <a:r>
              <a:rPr lang="el-GR" sz="2400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μετακινείται προς τα </a:t>
            </a:r>
            <a:r>
              <a:rPr lang="el-GR" sz="2400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εμπρός και άνω και έχουμε </a:t>
            </a:r>
            <a:r>
              <a:rPr lang="el-GR" sz="2400" dirty="0" smtClean="0">
                <a:solidFill>
                  <a:schemeClr val="accent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οριζόντια</a:t>
            </a:r>
            <a:r>
              <a:rPr lang="el-GR" sz="2400" dirty="0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αύξηση.</a:t>
            </a:r>
          </a:p>
        </p:txBody>
      </p:sp>
      <p:pic>
        <p:nvPicPr>
          <p:cNvPr id="155651" name="Picture 3" descr="Enlow3rd-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57650" y="2598626"/>
            <a:ext cx="3290889" cy="40402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3512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ChangeArrowheads="1"/>
          </p:cNvSpPr>
          <p:nvPr/>
        </p:nvSpPr>
        <p:spPr bwMode="auto">
          <a:xfrm>
            <a:off x="2235200" y="228600"/>
            <a:ext cx="7823200" cy="2819400"/>
          </a:xfrm>
          <a:prstGeom prst="rect">
            <a:avLst/>
          </a:prstGeom>
          <a:gradFill rotWithShape="0">
            <a:gsLst>
              <a:gs pos="0">
                <a:srgbClr val="001C76"/>
              </a:gs>
              <a:gs pos="100000">
                <a:srgbClr val="008600"/>
              </a:gs>
            </a:gsLst>
            <a:lin ang="5400000" scaled="1"/>
          </a:grad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marL="476250"/>
            <a:r>
              <a:rPr lang="el-GR" sz="2000" dirty="0">
                <a:solidFill>
                  <a:srgbClr val="FFFF00"/>
                </a:solidFill>
              </a:rPr>
              <a:t>3.</a:t>
            </a:r>
            <a:r>
              <a:rPr lang="el-GR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Bolton</a:t>
            </a:r>
            <a:r>
              <a:rPr lang="el-GR" sz="2000" dirty="0">
                <a:solidFill>
                  <a:schemeClr val="bg1"/>
                </a:solidFill>
                <a:cs typeface="Times New Roman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cs typeface="Times New Roman" charset="0"/>
              </a:rPr>
              <a:t>Cephalometric</a:t>
            </a:r>
            <a:r>
              <a:rPr lang="en-US" sz="2000" dirty="0">
                <a:solidFill>
                  <a:schemeClr val="bg1"/>
                </a:solidFill>
                <a:cs typeface="Times New Roman" charset="0"/>
              </a:rPr>
              <a:t> standards</a:t>
            </a:r>
            <a:endParaRPr lang="el-GR" sz="2000" dirty="0">
              <a:solidFill>
                <a:schemeClr val="bg1"/>
              </a:solidFill>
            </a:endParaRPr>
          </a:p>
          <a:p>
            <a:pPr marL="476250"/>
            <a:endParaRPr lang="el-GR" sz="2000" dirty="0">
              <a:solidFill>
                <a:schemeClr val="bg1"/>
              </a:solidFill>
            </a:endParaRPr>
          </a:p>
          <a:p>
            <a:pPr marL="476250"/>
            <a:r>
              <a:rPr lang="el-GR" sz="1600" b="1" dirty="0" err="1">
                <a:solidFill>
                  <a:srgbClr val="FFFF00"/>
                </a:solidFill>
              </a:rPr>
              <a:t>Broadbent</a:t>
            </a:r>
            <a:r>
              <a:rPr lang="el-GR" sz="1600" b="1" dirty="0">
                <a:solidFill>
                  <a:srgbClr val="FFFF00"/>
                </a:solidFill>
              </a:rPr>
              <a:t> BH </a:t>
            </a:r>
            <a:r>
              <a:rPr lang="el-GR" sz="1600" b="1" dirty="0" err="1">
                <a:solidFill>
                  <a:srgbClr val="FFFF00"/>
                </a:solidFill>
              </a:rPr>
              <a:t>Sr</a:t>
            </a:r>
            <a:r>
              <a:rPr lang="el-GR" sz="1600" b="1" dirty="0">
                <a:solidFill>
                  <a:srgbClr val="FFFF00"/>
                </a:solidFill>
              </a:rPr>
              <a:t>, </a:t>
            </a:r>
            <a:r>
              <a:rPr lang="el-GR" sz="1600" b="1" dirty="0" err="1">
                <a:solidFill>
                  <a:srgbClr val="FFFF00"/>
                </a:solidFill>
              </a:rPr>
              <a:t>Broadbent</a:t>
            </a:r>
            <a:r>
              <a:rPr lang="el-GR" sz="1600" b="1" dirty="0">
                <a:solidFill>
                  <a:srgbClr val="FFFF00"/>
                </a:solidFill>
              </a:rPr>
              <a:t> BH </a:t>
            </a:r>
            <a:r>
              <a:rPr lang="el-GR" sz="1600" b="1" dirty="0" err="1">
                <a:solidFill>
                  <a:srgbClr val="FFFF00"/>
                </a:solidFill>
              </a:rPr>
              <a:t>Jr</a:t>
            </a:r>
            <a:r>
              <a:rPr lang="el-GR" sz="1600" b="1" dirty="0">
                <a:solidFill>
                  <a:srgbClr val="FFFF00"/>
                </a:solidFill>
              </a:rPr>
              <a:t>, </a:t>
            </a:r>
            <a:r>
              <a:rPr lang="el-GR" sz="1600" b="1" dirty="0" err="1">
                <a:solidFill>
                  <a:srgbClr val="FFFF00"/>
                </a:solidFill>
              </a:rPr>
              <a:t>Golden</a:t>
            </a:r>
            <a:r>
              <a:rPr lang="el-GR" sz="1600" b="1" dirty="0">
                <a:solidFill>
                  <a:srgbClr val="FFFF00"/>
                </a:solidFill>
              </a:rPr>
              <a:t> WH : </a:t>
            </a:r>
            <a:r>
              <a:rPr lang="el-GR" sz="1600" b="1" dirty="0" err="1">
                <a:solidFill>
                  <a:srgbClr val="FFFF00"/>
                </a:solidFill>
              </a:rPr>
              <a:t>Bolton</a:t>
            </a:r>
            <a:r>
              <a:rPr lang="el-GR" sz="1600" b="1" dirty="0">
                <a:solidFill>
                  <a:srgbClr val="FFFF00"/>
                </a:solidFill>
              </a:rPr>
              <a:t> </a:t>
            </a:r>
            <a:r>
              <a:rPr lang="el-GR" sz="1600" b="1" dirty="0" err="1">
                <a:solidFill>
                  <a:srgbClr val="FFFF00"/>
                </a:solidFill>
              </a:rPr>
              <a:t>standards</a:t>
            </a:r>
            <a:r>
              <a:rPr lang="el-GR" sz="1600" b="1" dirty="0">
                <a:solidFill>
                  <a:srgbClr val="FFFF00"/>
                </a:solidFill>
              </a:rPr>
              <a:t> </a:t>
            </a:r>
            <a:r>
              <a:rPr lang="el-GR" sz="1600" b="1" dirty="0" err="1">
                <a:solidFill>
                  <a:srgbClr val="FFFF00"/>
                </a:solidFill>
              </a:rPr>
              <a:t>of</a:t>
            </a:r>
            <a:r>
              <a:rPr lang="el-GR" sz="1600" b="1" dirty="0">
                <a:solidFill>
                  <a:srgbClr val="FFFF00"/>
                </a:solidFill>
              </a:rPr>
              <a:t> </a:t>
            </a:r>
            <a:r>
              <a:rPr lang="el-GR" sz="1600" b="1" dirty="0" err="1">
                <a:solidFill>
                  <a:srgbClr val="FFFF00"/>
                </a:solidFill>
              </a:rPr>
              <a:t>dentofacial</a:t>
            </a:r>
            <a:r>
              <a:rPr lang="el-GR" sz="1600" b="1" dirty="0">
                <a:solidFill>
                  <a:srgbClr val="FFFF00"/>
                </a:solidFill>
              </a:rPr>
              <a:t> </a:t>
            </a:r>
            <a:r>
              <a:rPr lang="el-GR" sz="1600" b="1" dirty="0" err="1">
                <a:solidFill>
                  <a:srgbClr val="FFFF00"/>
                </a:solidFill>
              </a:rPr>
              <a:t>developmental</a:t>
            </a:r>
            <a:r>
              <a:rPr lang="el-GR" sz="1600" b="1" dirty="0">
                <a:solidFill>
                  <a:srgbClr val="FFFF00"/>
                </a:solidFill>
              </a:rPr>
              <a:t> </a:t>
            </a:r>
            <a:r>
              <a:rPr lang="el-GR" sz="1600" b="1" dirty="0" err="1">
                <a:solidFill>
                  <a:srgbClr val="FFFF00"/>
                </a:solidFill>
              </a:rPr>
              <a:t>growth</a:t>
            </a:r>
            <a:r>
              <a:rPr lang="el-GR" sz="1600" b="1" dirty="0">
                <a:solidFill>
                  <a:srgbClr val="FFFF00"/>
                </a:solidFill>
              </a:rPr>
              <a:t>. </a:t>
            </a:r>
            <a:r>
              <a:rPr lang="el-GR" sz="1600" b="1" dirty="0" err="1">
                <a:solidFill>
                  <a:srgbClr val="FFFF00"/>
                </a:solidFill>
              </a:rPr>
              <a:t>St</a:t>
            </a:r>
            <a:r>
              <a:rPr lang="el-GR" sz="1600" b="1" dirty="0">
                <a:solidFill>
                  <a:srgbClr val="FFFF00"/>
                </a:solidFill>
              </a:rPr>
              <a:t>. </a:t>
            </a:r>
            <a:r>
              <a:rPr lang="el-GR" sz="1600" b="1" dirty="0" err="1">
                <a:solidFill>
                  <a:srgbClr val="FFFF00"/>
                </a:solidFill>
              </a:rPr>
              <a:t>Louis</a:t>
            </a:r>
            <a:r>
              <a:rPr lang="el-GR" sz="1600" b="1" dirty="0">
                <a:solidFill>
                  <a:srgbClr val="FFFF00"/>
                </a:solidFill>
              </a:rPr>
              <a:t>. CV </a:t>
            </a:r>
            <a:r>
              <a:rPr lang="el-GR" sz="1600" b="1" dirty="0" err="1">
                <a:solidFill>
                  <a:srgbClr val="FFFF00"/>
                </a:solidFill>
              </a:rPr>
              <a:t>Mosby</a:t>
            </a:r>
            <a:r>
              <a:rPr lang="el-GR" sz="1600" b="1" dirty="0">
                <a:solidFill>
                  <a:srgbClr val="FFFF00"/>
                </a:solidFill>
              </a:rPr>
              <a:t>.  1975.</a:t>
            </a:r>
          </a:p>
        </p:txBody>
      </p:sp>
      <p:pic>
        <p:nvPicPr>
          <p:cNvPr id="17411" name="Picture 1027" descr="BOLT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2525" y="3093721"/>
            <a:ext cx="5689600" cy="376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1028" descr="BOLTON-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38686" y="3095896"/>
            <a:ext cx="5080000" cy="37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2235200" y="228600"/>
            <a:ext cx="7924800" cy="2819400"/>
          </a:xfrm>
          <a:prstGeom prst="rect">
            <a:avLst/>
          </a:prstGeom>
          <a:gradFill rotWithShape="0">
            <a:gsLst>
              <a:gs pos="0">
                <a:srgbClr val="001C76"/>
              </a:gs>
              <a:gs pos="100000">
                <a:srgbClr val="008600"/>
              </a:gs>
            </a:gsLst>
            <a:lin ang="5400000" scaled="1"/>
          </a:grad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marL="476250"/>
            <a:r>
              <a:rPr lang="el-GR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/>
              <a:t>Bolton</a:t>
            </a:r>
            <a:r>
              <a:rPr lang="el-GR" sz="2000" dirty="0">
                <a:cs typeface="Times New Roman" charset="0"/>
              </a:rPr>
              <a:t> </a:t>
            </a:r>
            <a:r>
              <a:rPr lang="en-US" sz="2000" dirty="0" err="1">
                <a:cs typeface="Times New Roman" charset="0"/>
              </a:rPr>
              <a:t>Cephalometric</a:t>
            </a:r>
            <a:r>
              <a:rPr lang="en-US" sz="2000" dirty="0">
                <a:cs typeface="Times New Roman" charset="0"/>
              </a:rPr>
              <a:t> standards</a:t>
            </a:r>
            <a:endParaRPr lang="el-GR" sz="2000" dirty="0"/>
          </a:p>
          <a:p>
            <a:pPr marL="476250"/>
            <a:endParaRPr lang="el-GR" sz="2000" dirty="0">
              <a:solidFill>
                <a:schemeClr val="bg1"/>
              </a:solidFill>
            </a:endParaRPr>
          </a:p>
          <a:p>
            <a:pPr marL="476250"/>
            <a:r>
              <a:rPr lang="el-GR" sz="1600" b="1" dirty="0" err="1">
                <a:solidFill>
                  <a:srgbClr val="FFFF00"/>
                </a:solidFill>
              </a:rPr>
              <a:t>Broadbent</a:t>
            </a:r>
            <a:r>
              <a:rPr lang="el-GR" sz="1600" b="1" dirty="0">
                <a:solidFill>
                  <a:srgbClr val="FFFF00"/>
                </a:solidFill>
              </a:rPr>
              <a:t> BH </a:t>
            </a:r>
            <a:r>
              <a:rPr lang="el-GR" sz="1600" b="1" dirty="0" err="1">
                <a:solidFill>
                  <a:srgbClr val="FFFF00"/>
                </a:solidFill>
              </a:rPr>
              <a:t>Sr</a:t>
            </a:r>
            <a:r>
              <a:rPr lang="el-GR" sz="1600" b="1" dirty="0">
                <a:solidFill>
                  <a:srgbClr val="FFFF00"/>
                </a:solidFill>
              </a:rPr>
              <a:t>, </a:t>
            </a:r>
            <a:r>
              <a:rPr lang="el-GR" sz="1600" b="1" dirty="0" err="1">
                <a:solidFill>
                  <a:srgbClr val="FFFF00"/>
                </a:solidFill>
              </a:rPr>
              <a:t>Broadbent</a:t>
            </a:r>
            <a:r>
              <a:rPr lang="el-GR" sz="1600" b="1" dirty="0">
                <a:solidFill>
                  <a:srgbClr val="FFFF00"/>
                </a:solidFill>
              </a:rPr>
              <a:t> BH </a:t>
            </a:r>
            <a:r>
              <a:rPr lang="el-GR" sz="1600" b="1" dirty="0" err="1">
                <a:solidFill>
                  <a:srgbClr val="FFFF00"/>
                </a:solidFill>
              </a:rPr>
              <a:t>Jr</a:t>
            </a:r>
            <a:r>
              <a:rPr lang="el-GR" sz="1600" b="1" dirty="0">
                <a:solidFill>
                  <a:srgbClr val="FFFF00"/>
                </a:solidFill>
              </a:rPr>
              <a:t>, </a:t>
            </a:r>
            <a:r>
              <a:rPr lang="el-GR" sz="1600" b="1" dirty="0" err="1">
                <a:solidFill>
                  <a:srgbClr val="FFFF00"/>
                </a:solidFill>
              </a:rPr>
              <a:t>Golden</a:t>
            </a:r>
            <a:r>
              <a:rPr lang="el-GR" sz="1600" b="1" dirty="0">
                <a:solidFill>
                  <a:srgbClr val="FFFF00"/>
                </a:solidFill>
              </a:rPr>
              <a:t> WH : </a:t>
            </a:r>
            <a:r>
              <a:rPr lang="el-GR" sz="1600" b="1" dirty="0" err="1">
                <a:solidFill>
                  <a:srgbClr val="FFFF00"/>
                </a:solidFill>
              </a:rPr>
              <a:t>Bolton</a:t>
            </a:r>
            <a:r>
              <a:rPr lang="el-GR" sz="1600" b="1" dirty="0">
                <a:solidFill>
                  <a:srgbClr val="FFFF00"/>
                </a:solidFill>
              </a:rPr>
              <a:t> </a:t>
            </a:r>
            <a:r>
              <a:rPr lang="el-GR" sz="1600" b="1" dirty="0" err="1">
                <a:solidFill>
                  <a:srgbClr val="FFFF00"/>
                </a:solidFill>
              </a:rPr>
              <a:t>standards</a:t>
            </a:r>
            <a:r>
              <a:rPr lang="el-GR" sz="1600" b="1" dirty="0">
                <a:solidFill>
                  <a:srgbClr val="FFFF00"/>
                </a:solidFill>
              </a:rPr>
              <a:t> </a:t>
            </a:r>
            <a:r>
              <a:rPr lang="el-GR" sz="1600" b="1" dirty="0" err="1">
                <a:solidFill>
                  <a:srgbClr val="FFFF00"/>
                </a:solidFill>
              </a:rPr>
              <a:t>of</a:t>
            </a:r>
            <a:r>
              <a:rPr lang="el-GR" sz="1600" b="1" dirty="0">
                <a:solidFill>
                  <a:srgbClr val="FFFF00"/>
                </a:solidFill>
              </a:rPr>
              <a:t> </a:t>
            </a:r>
            <a:r>
              <a:rPr lang="el-GR" sz="1600" b="1" dirty="0" err="1">
                <a:solidFill>
                  <a:srgbClr val="FFFF00"/>
                </a:solidFill>
              </a:rPr>
              <a:t>dentofacial</a:t>
            </a:r>
            <a:r>
              <a:rPr lang="el-GR" sz="1600" b="1" dirty="0">
                <a:solidFill>
                  <a:srgbClr val="FFFF00"/>
                </a:solidFill>
              </a:rPr>
              <a:t> </a:t>
            </a:r>
            <a:r>
              <a:rPr lang="el-GR" sz="1600" b="1" dirty="0" err="1">
                <a:solidFill>
                  <a:srgbClr val="FFFF00"/>
                </a:solidFill>
              </a:rPr>
              <a:t>developmental</a:t>
            </a:r>
            <a:r>
              <a:rPr lang="el-GR" sz="1600" b="1" dirty="0">
                <a:solidFill>
                  <a:srgbClr val="FFFF00"/>
                </a:solidFill>
              </a:rPr>
              <a:t> </a:t>
            </a:r>
            <a:r>
              <a:rPr lang="el-GR" sz="1600" b="1" dirty="0" err="1">
                <a:solidFill>
                  <a:srgbClr val="FFFF00"/>
                </a:solidFill>
              </a:rPr>
              <a:t>growth</a:t>
            </a:r>
            <a:r>
              <a:rPr lang="el-GR" sz="1600" b="1" dirty="0">
                <a:solidFill>
                  <a:srgbClr val="FFFF00"/>
                </a:solidFill>
              </a:rPr>
              <a:t>. </a:t>
            </a:r>
            <a:r>
              <a:rPr lang="el-GR" sz="1600" b="1" dirty="0" err="1">
                <a:solidFill>
                  <a:srgbClr val="FFFF00"/>
                </a:solidFill>
              </a:rPr>
              <a:t>St</a:t>
            </a:r>
            <a:r>
              <a:rPr lang="el-GR" sz="1600" b="1" dirty="0">
                <a:solidFill>
                  <a:srgbClr val="FFFF00"/>
                </a:solidFill>
              </a:rPr>
              <a:t>. </a:t>
            </a:r>
            <a:r>
              <a:rPr lang="el-GR" sz="1600" b="1" dirty="0" err="1">
                <a:solidFill>
                  <a:srgbClr val="FFFF00"/>
                </a:solidFill>
              </a:rPr>
              <a:t>Louis</a:t>
            </a:r>
            <a:r>
              <a:rPr lang="el-GR" sz="1600" b="1" dirty="0">
                <a:solidFill>
                  <a:srgbClr val="FFFF00"/>
                </a:solidFill>
              </a:rPr>
              <a:t>. CV </a:t>
            </a:r>
            <a:r>
              <a:rPr lang="el-GR" sz="1600" b="1" dirty="0" err="1">
                <a:solidFill>
                  <a:srgbClr val="FFFF00"/>
                </a:solidFill>
              </a:rPr>
              <a:t>Mosby</a:t>
            </a:r>
            <a:r>
              <a:rPr lang="el-GR" sz="1600" b="1" dirty="0">
                <a:solidFill>
                  <a:srgbClr val="FFFF00"/>
                </a:solidFill>
              </a:rPr>
              <a:t>.  1975.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F:\bolton std front.jpg"/>
          <p:cNvPicPr>
            <a:picLocks noChangeAspect="1" noChangeArrowheads="1"/>
          </p:cNvPicPr>
          <p:nvPr/>
        </p:nvPicPr>
        <p:blipFill>
          <a:blip r:embed="rId2" cstate="screen">
            <a:lum bright="-20000" contrast="10000"/>
          </a:blip>
          <a:srcRect/>
          <a:stretch>
            <a:fillRect/>
          </a:stretch>
        </p:blipFill>
        <p:spPr bwMode="auto">
          <a:xfrm>
            <a:off x="3505182" y="161924"/>
            <a:ext cx="5283779" cy="6581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3194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6188" y="363536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cap="none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l-GR" sz="4000" b="1" cap="none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Χαρακτηριστικά </a:t>
            </a:r>
            <a:r>
              <a:rPr lang="el-GR" sz="4000" b="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αύξησης </a:t>
            </a:r>
            <a:r>
              <a:rPr lang="el-GR" sz="4000" b="1" cap="none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κρανιοπροσωπικού</a:t>
            </a:r>
            <a:r>
              <a:rPr lang="el-GR" sz="4000" b="1" cap="none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συμπλέγματος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950" y="1601787"/>
            <a:ext cx="8928100" cy="4968875"/>
          </a:xfrm>
        </p:spPr>
        <p:txBody>
          <a:bodyPr>
            <a:normAutofit lnSpcReduction="10000"/>
          </a:bodyPr>
          <a:lstStyle/>
          <a:p>
            <a:pPr marL="609600" indent="-609600">
              <a:buNone/>
            </a:pPr>
            <a:r>
              <a:rPr lang="el-GR" sz="2400" dirty="0">
                <a:solidFill>
                  <a:schemeClr val="bg1"/>
                </a:solidFill>
              </a:rPr>
              <a:t>2.	</a:t>
            </a:r>
            <a:r>
              <a:rPr lang="el-GR" sz="2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Νεογέννητο</a:t>
            </a:r>
            <a: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l-GR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απουσία </a:t>
            </a:r>
            <a:r>
              <a:rPr lang="el-GR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διπλόης</a:t>
            </a:r>
            <a:r>
              <a:rPr lang="el-GR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από τα οστά του κρανίου και των αεροφόρων χώρων από τα οστά του προσώπου</a:t>
            </a:r>
          </a:p>
          <a:p>
            <a:pPr marL="609600" indent="-609600"/>
            <a:endParaRPr lang="el-GR" sz="2600" dirty="0"/>
          </a:p>
          <a:p>
            <a:pPr marL="609600" indent="-609600">
              <a:buNone/>
            </a:pPr>
            <a:endParaRPr lang="el-GR" sz="2800" dirty="0"/>
          </a:p>
          <a:p>
            <a:pPr marL="609600" indent="-609600"/>
            <a:endParaRPr lang="el-GR" sz="2800" dirty="0"/>
          </a:p>
          <a:p>
            <a:pPr marL="609600" indent="-609600">
              <a:buNone/>
            </a:pPr>
            <a:endParaRPr lang="el-GR" sz="2800" dirty="0"/>
          </a:p>
          <a:p>
            <a:pPr marL="609600" indent="-609600">
              <a:buNone/>
            </a:pPr>
            <a:endParaRPr lang="el-GR" sz="2800" dirty="0"/>
          </a:p>
          <a:p>
            <a:pPr marL="609600" indent="-609600">
              <a:buNone/>
            </a:pPr>
            <a:r>
              <a:rPr lang="el-GR" sz="2600" dirty="0">
                <a:solidFill>
                  <a:schemeClr val="bg1"/>
                </a:solidFill>
              </a:rPr>
              <a:t>3.	</a:t>
            </a:r>
            <a:r>
              <a:rPr lang="el-GR" sz="2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Νεογέννητο</a:t>
            </a:r>
            <a: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l-GR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μαλακές</a:t>
            </a:r>
            <a:r>
              <a:rPr lang="el-GR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ραφές, </a:t>
            </a:r>
            <a:r>
              <a:rPr lang="el-GR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πηγές</a:t>
            </a:r>
            <a:r>
              <a:rPr lang="el-GR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συγχονδρώσεις</a:t>
            </a:r>
            <a:endParaRPr lang="el-GR" sz="2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09600" indent="-609600">
              <a:buNone/>
            </a:pPr>
            <a:r>
              <a:rPr lang="el-GR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l-GR" sz="2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Ενήλικας</a:t>
            </a:r>
            <a: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l-GR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Οστέινες</a:t>
            </a:r>
            <a:r>
              <a:rPr lang="el-GR" sz="2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ραφές</a:t>
            </a:r>
          </a:p>
        </p:txBody>
      </p:sp>
      <p:pic>
        <p:nvPicPr>
          <p:cNvPr id="117764" name="Picture 6" descr="Spyr-3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29225" y="2490885"/>
            <a:ext cx="3722688" cy="284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BottomLef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xmlns="" val="55025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bu.edu/dental/files/images/cbct_imaging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31389" y="949862"/>
            <a:ext cx="3600000" cy="5670002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2164764" y="323829"/>
            <a:ext cx="262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-CAT CBCT</a:t>
            </a:r>
            <a:endParaRPr lang="el-GR" sz="24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426501" y="937699"/>
            <a:ext cx="3933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Carestream 9</a:t>
            </a:r>
            <a:r>
              <a:rPr lang="el-GR" sz="2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en-US" sz="24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00 </a:t>
            </a:r>
            <a:r>
              <a:rPr lang="en-US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3D CBCT</a:t>
            </a:r>
            <a:endParaRPr lang="el-GR" sz="24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0124" y="1562089"/>
            <a:ext cx="2986581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327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http://perio-implant.com/wp-content/uploads/2012/07/3d-dental-imaging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09675" y="2857497"/>
            <a:ext cx="3805211" cy="3576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2212" name="Picture 4" descr="http://sacramentocomprehensivefamilydentistry.com/start/wp-content/gallery/cbct/cbct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67372" y="571481"/>
            <a:ext cx="5286378" cy="3428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8486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49555" y="1190625"/>
            <a:ext cx="5180165" cy="4015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38941" y="571479"/>
            <a:ext cx="3536181" cy="2828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38942" y="3929066"/>
            <a:ext cx="3536180" cy="2828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6474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3739" y="290514"/>
            <a:ext cx="5724525" cy="627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5466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[dHAL Software]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38348" y="571481"/>
            <a:ext cx="7620000" cy="571501"/>
          </a:xfrm>
          <a:prstGeom prst="rect">
            <a:avLst/>
          </a:prstGeom>
          <a:noFill/>
        </p:spPr>
      </p:pic>
      <p:pic>
        <p:nvPicPr>
          <p:cNvPr id="223238" name="Picture 6" descr="http://www.dhal.com/images/vb4screen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38810" y="3000373"/>
            <a:ext cx="4680000" cy="3571755"/>
          </a:xfrm>
          <a:prstGeom prst="rect">
            <a:avLst/>
          </a:prstGeom>
          <a:noFill/>
        </p:spPr>
      </p:pic>
      <p:pic>
        <p:nvPicPr>
          <p:cNvPr id="223236" name="Picture 4" descr="http://www.dhal.com/images/vbscreen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14357" y="1404924"/>
            <a:ext cx="4320000" cy="3507132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6381752" y="1571612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www.dhal.com</a:t>
            </a:r>
            <a:endParaRPr lang="el-GR" sz="3200" b="1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22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15889"/>
            <a:ext cx="11077575" cy="3457575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l-GR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	   </a:t>
            </a:r>
            <a:r>
              <a:rPr lang="el-GR" sz="3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Επίδραση του </a:t>
            </a:r>
            <a:r>
              <a:rPr lang="el-GR" sz="36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μυϊκού </a:t>
            </a:r>
            <a:r>
              <a:rPr lang="el-GR" sz="3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συστήματος </a:t>
            </a:r>
            <a:r>
              <a:rPr lang="el-GR" sz="36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στην </a:t>
            </a:r>
            <a:r>
              <a:rPr lang="el-GR" sz="3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αύξηση </a:t>
            </a:r>
            <a:r>
              <a:rPr lang="en-US" sz="36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</a:t>
            </a:r>
            <a:r>
              <a:rPr lang="el-GR" sz="36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της </a:t>
            </a:r>
            <a:r>
              <a:rPr lang="el-GR" sz="3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κάτω γνάθου</a:t>
            </a:r>
          </a:p>
          <a:p>
            <a:pPr eaLnBrk="1" hangingPunct="1">
              <a:buFontTx/>
              <a:buNone/>
              <a:defRPr/>
            </a:pPr>
            <a:endParaRPr lang="el-GR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Tx/>
              <a:buNone/>
              <a:defRPr/>
            </a:pPr>
            <a:endParaRPr lang="el-GR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</a:t>
            </a:r>
            <a:r>
              <a:rPr lang="el-GR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Οι </a:t>
            </a:r>
            <a:r>
              <a:rPr lang="el-GR" sz="28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μυϊκές</a:t>
            </a:r>
            <a:r>
              <a:rPr lang="el-GR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δυνάμεις επηρεάζουν τη </a:t>
            </a:r>
            <a:r>
              <a:rPr lang="el-GR" sz="28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μορφή και τη δομή των </a:t>
            </a:r>
            <a:r>
              <a:rPr lang="en-US" sz="2800" b="1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    </a:t>
            </a:r>
            <a:r>
              <a:rPr lang="el-GR" sz="28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αντίστοιχων </a:t>
            </a:r>
            <a:r>
              <a:rPr lang="el-GR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οστικών στοιχείων.</a:t>
            </a:r>
          </a:p>
        </p:txBody>
      </p:sp>
      <p:pic>
        <p:nvPicPr>
          <p:cNvPr id="156675" name="Picture 4" descr="Spyr-4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08438" y="3678238"/>
            <a:ext cx="3600450" cy="3009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2624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45225" y="1090863"/>
            <a:ext cx="43053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8975725" y="161925"/>
            <a:ext cx="15664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/>
              <a:t>Γεωργία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032625" y="4221164"/>
            <a:ext cx="3240088" cy="2016125"/>
            <a:chOff x="3470" y="2659"/>
            <a:chExt cx="2041" cy="1270"/>
          </a:xfrm>
        </p:grpSpPr>
        <p:sp>
          <p:nvSpPr>
            <p:cNvPr id="14342" name="Line 6"/>
            <p:cNvSpPr>
              <a:spLocks noChangeShapeType="1"/>
            </p:cNvSpPr>
            <p:nvPr/>
          </p:nvSpPr>
          <p:spPr bwMode="auto">
            <a:xfrm flipV="1">
              <a:off x="3606" y="2659"/>
              <a:ext cx="1905" cy="13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>
              <a:off x="3470" y="3702"/>
              <a:ext cx="1950" cy="22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43113" y="93901"/>
            <a:ext cx="43434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3098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SCF000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40464" y="4089400"/>
            <a:ext cx="4065587" cy="2579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3" name="Picture 3" descr="DSCF000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66989" y="404814"/>
            <a:ext cx="7343775" cy="3298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4" name="Picture 4" descr="DSCF000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35189" y="4095750"/>
            <a:ext cx="3889375" cy="257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8431213" y="317500"/>
            <a:ext cx="15664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>
                <a:solidFill>
                  <a:schemeClr val="bg1"/>
                </a:solidFill>
              </a:rPr>
              <a:t>Γεωργία</a:t>
            </a:r>
          </a:p>
        </p:txBody>
      </p:sp>
    </p:spTree>
    <p:extLst>
      <p:ext uri="{BB962C8B-B14F-4D97-AF65-F5344CB8AC3E}">
        <p14:creationId xmlns:p14="http://schemas.microsoft.com/office/powerpoint/2010/main" xmlns="" val="214508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23662" y="186089"/>
            <a:ext cx="3314098" cy="434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Megariti Maria Ceph 16"/>
          <p:cNvPicPr>
            <a:picLocks noChangeAspect="1" noChangeArrowheads="1"/>
          </p:cNvPicPr>
          <p:nvPr/>
        </p:nvPicPr>
        <p:blipFill>
          <a:blip r:embed="rId3" cstate="screen">
            <a:lum bright="18000"/>
          </a:blip>
          <a:srcRect/>
          <a:stretch>
            <a:fillRect/>
          </a:stretch>
        </p:blipFill>
        <p:spPr bwMode="auto">
          <a:xfrm>
            <a:off x="5303838" y="115888"/>
            <a:ext cx="5181600" cy="6545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8975725" y="161925"/>
            <a:ext cx="15664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/>
              <a:t>Γεωργία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240464" y="4437064"/>
            <a:ext cx="3671887" cy="2160587"/>
            <a:chOff x="2971" y="2795"/>
            <a:chExt cx="2313" cy="1361"/>
          </a:xfrm>
        </p:grpSpPr>
        <p:sp>
          <p:nvSpPr>
            <p:cNvPr id="16390" name="Line 6"/>
            <p:cNvSpPr>
              <a:spLocks noChangeShapeType="1"/>
            </p:cNvSpPr>
            <p:nvPr/>
          </p:nvSpPr>
          <p:spPr bwMode="auto">
            <a:xfrm flipV="1">
              <a:off x="3107" y="2795"/>
              <a:ext cx="2177" cy="13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16391" name="Line 7"/>
            <p:cNvSpPr>
              <a:spLocks noChangeShapeType="1"/>
            </p:cNvSpPr>
            <p:nvPr/>
          </p:nvSpPr>
          <p:spPr bwMode="auto">
            <a:xfrm>
              <a:off x="2971" y="3838"/>
              <a:ext cx="2086" cy="31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xmlns="" val="357471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Rot="1" noChangeArrowheads="1"/>
          </p:cNvSpPr>
          <p:nvPr/>
        </p:nvSpPr>
        <p:spPr bwMode="auto">
          <a:xfrm>
            <a:off x="1304925" y="338138"/>
            <a:ext cx="9858376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el-GR" sz="36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Επίδραση του μυϊκού συστήματος στην αύξηση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919288" y="2144714"/>
            <a:ext cx="84391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buClr>
                <a:schemeClr val="hlink"/>
              </a:buClr>
            </a:pPr>
            <a:r>
              <a:rPr lang="el-GR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Άτομα με </a:t>
            </a:r>
            <a:r>
              <a:rPr lang="el-GR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ασθενικό μασητήριο σύστημα:</a:t>
            </a:r>
          </a:p>
          <a:p>
            <a:pPr>
              <a:buClr>
                <a:schemeClr val="hlink"/>
              </a:buClr>
            </a:pPr>
            <a:endParaRPr lang="el-GR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Clr>
                <a:schemeClr val="hlink"/>
              </a:buClr>
            </a:pPr>
            <a:r>
              <a:rPr lang="el-GR" sz="24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Κατακόρυφη αύξηση</a:t>
            </a:r>
          </a:p>
          <a:p>
            <a:pPr>
              <a:buClr>
                <a:schemeClr val="hlink"/>
              </a:buClr>
            </a:pPr>
            <a:endParaRPr lang="el-GR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Clr>
                <a:schemeClr val="hlink"/>
              </a:buClr>
            </a:pPr>
            <a:r>
              <a:rPr lang="el-GR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Στενοπρόσωπα, κυρτή κατατομή, ατελώς ανεπτυγμένους </a:t>
            </a:r>
          </a:p>
          <a:p>
            <a:pPr>
              <a:buClr>
                <a:schemeClr val="hlink"/>
              </a:buClr>
            </a:pPr>
            <a:r>
              <a:rPr lang="el-GR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πώγωνες</a:t>
            </a:r>
            <a:r>
              <a:rPr lang="el-GR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, βραχείς κλάδους κάτω γνάθου, αμβλεία γωνία </a:t>
            </a:r>
          </a:p>
          <a:p>
            <a:pPr>
              <a:buClr>
                <a:schemeClr val="hlink"/>
              </a:buClr>
            </a:pPr>
            <a:r>
              <a:rPr lang="el-GR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κλάδου-σώματος κάτω γνάθου, αυξημένο κάτω πρόσθιο </a:t>
            </a:r>
          </a:p>
          <a:p>
            <a:pPr>
              <a:buClr>
                <a:schemeClr val="hlink"/>
              </a:buClr>
            </a:pPr>
            <a:r>
              <a:rPr lang="el-GR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ύψος, τάση για πρόσθια </a:t>
            </a:r>
            <a:r>
              <a:rPr lang="el-GR" sz="2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χασμοδοντία</a:t>
            </a:r>
            <a:endParaRPr lang="el-GR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794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295274"/>
            <a:ext cx="9507538" cy="4543425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rmAutofit fontScale="775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l-GR" dirty="0" smtClean="0"/>
              <a:t>	</a:t>
            </a:r>
            <a:r>
              <a:rPr lang="en-US" sz="5400" dirty="0" smtClean="0"/>
              <a:t>                                  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5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</a:t>
            </a:r>
            <a:r>
              <a:rPr lang="el-GR" sz="5400" b="1" dirty="0" smtClean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Πηγές</a:t>
            </a:r>
            <a:r>
              <a:rPr lang="en-US" sz="5400" b="1" dirty="0" smtClean="0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5400" b="1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5400" b="1" dirty="0" smtClean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el-GR" sz="4200" b="1" i="1" dirty="0" err="1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Συνοστεώνονται</a:t>
            </a:r>
            <a:r>
              <a:rPr lang="el-GR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μετά το </a:t>
            </a:r>
            <a:r>
              <a:rPr lang="el-GR" sz="4200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τοκετό</a:t>
            </a:r>
            <a:r>
              <a:rPr lang="el-GR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sz="4200" b="1" dirty="0" smtClean="0">
              <a:solidFill>
                <a:schemeClr val="bg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          </a:t>
            </a:r>
            <a:r>
              <a:rPr lang="el-GR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με</a:t>
            </a:r>
            <a:r>
              <a:rPr lang="en-US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τελευταία τη </a:t>
            </a:r>
            <a:r>
              <a:rPr lang="el-GR" sz="4200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μετωπιαία</a:t>
            </a:r>
            <a:r>
              <a:rPr lang="el-GR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που 			</a:t>
            </a:r>
            <a:r>
              <a:rPr lang="en-US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2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</a:t>
            </a:r>
            <a:r>
              <a:rPr lang="el-GR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εξαφανίζεται με τη συμπλήρωση 			</a:t>
            </a:r>
            <a:r>
              <a:rPr lang="en-US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2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</a:t>
            </a:r>
            <a:r>
              <a:rPr lang="el-GR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του </a:t>
            </a:r>
            <a:r>
              <a:rPr lang="el-GR" sz="4200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τρίτου</a:t>
            </a:r>
            <a:r>
              <a:rPr lang="el-GR" sz="42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χρόνου.</a:t>
            </a:r>
          </a:p>
        </p:txBody>
      </p:sp>
    </p:spTree>
    <p:extLst>
      <p:ext uri="{BB962C8B-B14F-4D97-AF65-F5344CB8AC3E}">
        <p14:creationId xmlns:p14="http://schemas.microsoft.com/office/powerpoint/2010/main" xmlns="" val="17383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47056" y="121854"/>
            <a:ext cx="2915937" cy="377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30817" y="1491250"/>
            <a:ext cx="3003583" cy="399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54215" y="3098670"/>
            <a:ext cx="2733907" cy="363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8975726" y="161925"/>
            <a:ext cx="1877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dirty="0" smtClean="0"/>
              <a:t>Ελεονόρα</a:t>
            </a:r>
          </a:p>
        </p:txBody>
      </p:sp>
      <p:sp>
        <p:nvSpPr>
          <p:cNvPr id="6" name="Rectangle 5"/>
          <p:cNvSpPr/>
          <p:nvPr/>
        </p:nvSpPr>
        <p:spPr>
          <a:xfrm>
            <a:off x="2194560" y="1515291"/>
            <a:ext cx="666206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148149" y="1502230"/>
            <a:ext cx="692331" cy="613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277395" y="3135086"/>
            <a:ext cx="653142" cy="483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191795" y="3135085"/>
            <a:ext cx="718456" cy="496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667875" y="4532811"/>
            <a:ext cx="547279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0338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DSCF000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11001" y="544876"/>
            <a:ext cx="5759450" cy="3041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9" name="Picture 7" descr="DSCF000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47851" y="4014788"/>
            <a:ext cx="3960813" cy="2654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0" name="Picture 8" descr="DSCF000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57950" y="4005263"/>
            <a:ext cx="4030664" cy="2699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1" name="Picture 6" descr="DSCF000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975726" y="549276"/>
            <a:ext cx="2134352" cy="2079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7093132" y="418011"/>
            <a:ext cx="21764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</a:rPr>
              <a:t>Ελεονόρα</a:t>
            </a:r>
            <a:endParaRPr lang="el-G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66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09754" y="175127"/>
            <a:ext cx="2729785" cy="3626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Kitmiridou Despoina Ceph 17"/>
          <p:cNvPicPr>
            <a:picLocks noChangeAspect="1" noChangeArrowheads="1"/>
          </p:cNvPicPr>
          <p:nvPr/>
        </p:nvPicPr>
        <p:blipFill>
          <a:blip r:embed="rId3" cstate="screen">
            <a:lum bright="12000"/>
          </a:blip>
          <a:srcRect/>
          <a:stretch>
            <a:fillRect/>
          </a:stretch>
        </p:blipFill>
        <p:spPr bwMode="auto">
          <a:xfrm>
            <a:off x="5303839" y="188914"/>
            <a:ext cx="5094287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8610009" y="173038"/>
            <a:ext cx="1877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dirty="0" smtClean="0"/>
              <a:t>Ελεονόρα</a:t>
            </a:r>
            <a:endParaRPr lang="el-GR" sz="2800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19288" y="2133601"/>
            <a:ext cx="8208962" cy="4391025"/>
            <a:chOff x="249" y="1344"/>
            <a:chExt cx="5171" cy="2766"/>
          </a:xfrm>
        </p:grpSpPr>
        <p:sp>
          <p:nvSpPr>
            <p:cNvPr id="20486" name="Line 6"/>
            <p:cNvSpPr>
              <a:spLocks noChangeShapeType="1"/>
            </p:cNvSpPr>
            <p:nvPr/>
          </p:nvSpPr>
          <p:spPr bwMode="auto">
            <a:xfrm flipV="1">
              <a:off x="3243" y="2659"/>
              <a:ext cx="2177" cy="4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20487" name="Line 7"/>
            <p:cNvSpPr>
              <a:spLocks noChangeShapeType="1"/>
            </p:cNvSpPr>
            <p:nvPr/>
          </p:nvSpPr>
          <p:spPr bwMode="auto">
            <a:xfrm>
              <a:off x="3243" y="2840"/>
              <a:ext cx="1814" cy="127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20488" name="Line 8"/>
            <p:cNvSpPr>
              <a:spLocks noChangeShapeType="1"/>
            </p:cNvSpPr>
            <p:nvPr/>
          </p:nvSpPr>
          <p:spPr bwMode="auto">
            <a:xfrm>
              <a:off x="249" y="1525"/>
              <a:ext cx="1180" cy="72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20489" name="Line 9"/>
            <p:cNvSpPr>
              <a:spLocks noChangeShapeType="1"/>
            </p:cNvSpPr>
            <p:nvPr/>
          </p:nvSpPr>
          <p:spPr bwMode="auto">
            <a:xfrm>
              <a:off x="385" y="1344"/>
              <a:ext cx="1179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xmlns="" val="409234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52663" y="2300289"/>
            <a:ext cx="82296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4400" b="1" cap="none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Μοριακή Γενετική και Αύξηση</a:t>
            </a:r>
            <a:endParaRPr lang="el-GR" sz="4400" b="1" cap="none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00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6" descr="http://www.endotext.org/obesity/obesity6/figures6/figure3.g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51264" y="3190875"/>
            <a:ext cx="4522416" cy="3448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8723" name="TextBox 3"/>
          <p:cNvSpPr txBox="1">
            <a:spLocks noChangeArrowheads="1"/>
          </p:cNvSpPr>
          <p:nvPr/>
        </p:nvSpPr>
        <p:spPr bwMode="auto">
          <a:xfrm>
            <a:off x="1301750" y="323850"/>
            <a:ext cx="983932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Η πρόοδος </a:t>
            </a:r>
            <a:r>
              <a:rPr lang="el-GR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στη Μοριακή Γενετική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επιτρέπει την άμεση προσέγγιση των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γονιδίων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που καθορίζουν την </a:t>
            </a:r>
            <a:r>
              <a:rPr lang="el-GR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αύξηση επί μέρους τμημάτων των διαφόρων ιστών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(επιθηλιακών, συνδετικών, μυϊκών, νευρικών).</a:t>
            </a:r>
            <a:endParaRPr lang="en-US" sz="2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r>
              <a:rPr lang="el-GR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Χρήσιμ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o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εργαλεί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o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είναι η 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χαρτογράφηση του </a:t>
            </a:r>
            <a:r>
              <a:rPr lang="el-GR" sz="2400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γονιδιώματος</a:t>
            </a:r>
            <a:r>
              <a:rPr lang="el-GR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με τεχνικές όπως η </a:t>
            </a:r>
            <a:r>
              <a:rPr lang="en-US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Short tandem repeat (STR)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, χρησιμοποιώντας διαφόρων τύπων 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markers.</a:t>
            </a:r>
          </a:p>
        </p:txBody>
      </p:sp>
    </p:spTree>
    <p:extLst>
      <p:ext uri="{BB962C8B-B14F-4D97-AF65-F5344CB8AC3E}">
        <p14:creationId xmlns:p14="http://schemas.microsoft.com/office/powerpoint/2010/main" xmlns="" val="16210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98016447"/>
              </p:ext>
            </p:extLst>
          </p:nvPr>
        </p:nvGraphicFramePr>
        <p:xfrm>
          <a:off x="2082800" y="484188"/>
          <a:ext cx="8229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52990"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Γονίδιο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Λειτουργία που επηρεάζει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773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HSPG2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Σχηματισμός χόνδρου και </a:t>
                      </a:r>
                      <a:r>
                        <a:rPr lang="el-GR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κρανιοπροσωπικές</a:t>
                      </a:r>
                      <a:r>
                        <a:rPr lang="el-G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ανωμαλίες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299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Matn1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Σχηματισμός χόνδρου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299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Alpl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Σχηματισμός οστού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773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HOX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Ανάπτυξη</a:t>
                      </a:r>
                      <a:r>
                        <a:rPr lang="el-GR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κρανιοπροσωπικού</a:t>
                      </a:r>
                      <a:r>
                        <a:rPr lang="el-GR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συμπλέγματος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8247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IGF-1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Αναπαραγωγική δραστηριότητα κυττάρων του χόνδρου του κονδύλου.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4721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Col2a1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Παραγωγή κολλαγόνου τύπου ΙΙ,</a:t>
                      </a:r>
                      <a:r>
                        <a:rPr lang="el-GR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που είναι σημαντικό για την αύξηση του </a:t>
                      </a:r>
                      <a:r>
                        <a:rPr lang="el-GR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κρανιοπροσωπικού</a:t>
                      </a:r>
                      <a:r>
                        <a:rPr lang="el-GR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συμπλέγματος.</a:t>
                      </a:r>
                      <a:endParaRPr lang="el-GR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9772" name="TextBox 4"/>
          <p:cNvSpPr txBox="1">
            <a:spLocks noChangeArrowheads="1"/>
          </p:cNvSpPr>
          <p:nvPr/>
        </p:nvSpPr>
        <p:spPr bwMode="auto">
          <a:xfrm>
            <a:off x="9120189" y="6329364"/>
            <a:ext cx="1023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Xue F et al.</a:t>
            </a:r>
            <a:endParaRPr lang="el-GR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9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8329613" y="723106"/>
            <a:ext cx="3681411" cy="56975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600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</a:t>
            </a:r>
            <a:r>
              <a:rPr lang="el-GR" sz="2600" b="1" dirty="0" err="1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Εξωδερμική</a:t>
            </a:r>
            <a:r>
              <a:rPr lang="el-GR" sz="2600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6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δυσπλασία</a:t>
            </a:r>
          </a:p>
          <a:p>
            <a:pPr>
              <a:buFont typeface="Wingdings" pitchFamily="2" charset="2"/>
              <a:buNone/>
              <a:defRPr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>
              <a:defRPr/>
            </a:pPr>
            <a:r>
              <a:rPr lang="el-GR" sz="1600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Κληρονομείται</a:t>
            </a:r>
            <a:r>
              <a:rPr lang="el-G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με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l-G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1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1.φυλοσύνδετο υπολειπόμενο χαρακτήρα (άνδρες) 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</a:t>
            </a:r>
            <a:r>
              <a:rPr lang="el-GR" sz="1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2.αυτοσωματικό υπολειπόμενο χαρακτήρα (γυναίκες) 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>
              <a:defRPr/>
            </a:pPr>
            <a:r>
              <a:rPr lang="el-G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Προσβάλει όργανα </a:t>
            </a:r>
            <a:r>
              <a:rPr lang="el-GR" sz="1600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εξωδερμικής</a:t>
            </a:r>
            <a:r>
              <a:rPr lang="el-GR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προέλευσης </a:t>
            </a:r>
          </a:p>
          <a:p>
            <a:pPr>
              <a:defRPr/>
            </a:pPr>
            <a:endParaRPr lang="el-GR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defRPr/>
            </a:pPr>
            <a:r>
              <a:rPr lang="el-GR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Έλλειψη</a:t>
            </a:r>
            <a:r>
              <a:rPr lang="el-G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ή </a:t>
            </a:r>
            <a:r>
              <a:rPr lang="el-GR" sz="16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ελάττωση ιδρωτοποιών </a:t>
            </a:r>
            <a:r>
              <a:rPr lang="el-GR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αδένων </a:t>
            </a:r>
          </a:p>
          <a:p>
            <a:pPr>
              <a:defRPr/>
            </a:pPr>
            <a:endParaRPr lang="el-GR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defRPr/>
            </a:pPr>
            <a:r>
              <a:rPr lang="el-G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Διαταραχές στη </a:t>
            </a:r>
            <a:r>
              <a:rPr lang="el-GR" sz="16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τριχοφυΐα </a:t>
            </a:r>
            <a:endParaRPr lang="el-GR" sz="16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defRPr/>
            </a:pPr>
            <a:endParaRPr lang="el-GR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defRPr/>
            </a:pPr>
            <a:r>
              <a:rPr lang="el-GR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Μερική ή ολική </a:t>
            </a:r>
            <a:r>
              <a:rPr lang="el-GR" sz="1600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ανοδοντία</a:t>
            </a:r>
            <a:r>
              <a:rPr lang="el-GR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>
              <a:defRPr/>
            </a:pPr>
            <a:endParaRPr lang="el-GR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defRPr/>
            </a:pPr>
            <a:r>
              <a:rPr lang="el-G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Υπεύθυνο γ</a:t>
            </a:r>
            <a:r>
              <a:rPr lang="el-GR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ονίδιο</a:t>
            </a:r>
            <a:r>
              <a:rPr lang="el-G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ED</a:t>
            </a:r>
            <a:r>
              <a:rPr lang="el-GR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-1</a:t>
            </a:r>
          </a:p>
          <a:p>
            <a:pPr>
              <a:defRPr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82004" y="1951401"/>
            <a:ext cx="385435" cy="422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449463" y="1951401"/>
            <a:ext cx="388449" cy="422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958408" y="2010124"/>
            <a:ext cx="403956" cy="422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758267" y="3951214"/>
            <a:ext cx="604097" cy="536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048796" y="3951214"/>
            <a:ext cx="610514" cy="536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40386" y="549814"/>
            <a:ext cx="2727679" cy="2805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5087" y="540708"/>
            <a:ext cx="2728740" cy="2745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62791" y="3597215"/>
            <a:ext cx="2329730" cy="2835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02809" y="3597215"/>
            <a:ext cx="2314284" cy="3016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5068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G:\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10301" y="2081214"/>
            <a:ext cx="5461430" cy="2538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1795" name="Picture 7" descr="G:\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00225" y="1652587"/>
            <a:ext cx="3629025" cy="3841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3157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589" y="3725005"/>
            <a:ext cx="2353453" cy="2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49809" y="3735238"/>
            <a:ext cx="1794212" cy="240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47791" y="354641"/>
            <a:ext cx="2030066" cy="288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024064" y="428626"/>
            <a:ext cx="1965547" cy="276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381750" y="642939"/>
            <a:ext cx="4953000" cy="54832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b="1" dirty="0" err="1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Κλειδοκρανιακή</a:t>
            </a:r>
            <a:r>
              <a:rPr lang="el-GR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δυσπλασία (</a:t>
            </a:r>
            <a:r>
              <a:rPr lang="el-GR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κλειδοκρανιακή</a:t>
            </a:r>
            <a:r>
              <a:rPr lang="el-GR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δυσόστωση</a:t>
            </a:r>
            <a:r>
              <a:rPr lang="el-GR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>
              <a:defRPr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Κληρονομείται με </a:t>
            </a:r>
            <a:r>
              <a:rPr lang="el-GR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κύριο </a:t>
            </a:r>
            <a:r>
              <a:rPr lang="el-GR" dirty="0" err="1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αυτοσωματικό</a:t>
            </a:r>
            <a:r>
              <a:rPr lang="el-GR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τύπο κληρονομικότητας.</a:t>
            </a:r>
          </a:p>
          <a:p>
            <a:pPr>
              <a:defRPr/>
            </a:pPr>
            <a:r>
              <a:rPr lang="el-GR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Δυσμορφία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στο </a:t>
            </a:r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κρανίο </a:t>
            </a:r>
          </a:p>
          <a:p>
            <a:pPr>
              <a:defRPr/>
            </a:pPr>
            <a:r>
              <a:rPr lang="el-GR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Ευρείες ραφές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στο </a:t>
            </a:r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κρανίο </a:t>
            </a:r>
          </a:p>
          <a:p>
            <a:pPr>
              <a:buFont typeface="Wingdings" pitchFamily="2" charset="2"/>
              <a:buNone/>
              <a:defRPr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</a:p>
          <a:p>
            <a:pPr>
              <a:buFont typeface="Wingdings" pitchFamily="2" charset="2"/>
              <a:buNone/>
              <a:defRPr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882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057275" y="4429126"/>
            <a:ext cx="5395913" cy="126841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l-GR" sz="1800" dirty="0">
                <a:solidFill>
                  <a:schemeClr val="bg1"/>
                </a:solidFill>
              </a:rPr>
              <a:t>     </a:t>
            </a:r>
            <a:r>
              <a:rPr lang="el-GR" sz="28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Έλλειψη ή υποπλασία κλειδών </a:t>
            </a:r>
          </a:p>
        </p:txBody>
      </p:sp>
      <p:sp>
        <p:nvSpPr>
          <p:cNvPr id="7" name="6 - Θέση περιεχομένου"/>
          <p:cNvSpPr>
            <a:spLocks noGrp="1"/>
          </p:cNvSpPr>
          <p:nvPr>
            <p:ph sz="half" idx="2"/>
          </p:nvPr>
        </p:nvSpPr>
        <p:spPr>
          <a:xfrm>
            <a:off x="6453187" y="4000501"/>
            <a:ext cx="5557837" cy="2125663"/>
          </a:xfrm>
        </p:spPr>
        <p:txBody>
          <a:bodyPr/>
          <a:lstStyle/>
          <a:p>
            <a:pPr>
              <a:defRPr/>
            </a:pPr>
            <a:r>
              <a:rPr lang="el-G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Πολλά </a:t>
            </a:r>
            <a:r>
              <a:rPr lang="el-GR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υπεράριθμα</a:t>
            </a:r>
            <a:r>
              <a:rPr lang="el-GR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δόντια </a:t>
            </a:r>
          </a:p>
          <a:p>
            <a:pPr>
              <a:defRPr/>
            </a:pPr>
            <a:r>
              <a:rPr lang="el-GR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Δυσκολία ή αδυναμία ανατολής της μόνιμης οδοντοφυΐας </a:t>
            </a:r>
          </a:p>
        </p:txBody>
      </p:sp>
      <p:pic>
        <p:nvPicPr>
          <p:cNvPr id="163844" name="Picture 2" descr="G:\1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24626" y="2428875"/>
            <a:ext cx="3419475" cy="150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45" name="Picture 3" descr="G:\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18962" y="1895476"/>
            <a:ext cx="3976989" cy="2443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484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1002" y="276225"/>
            <a:ext cx="8569325" cy="6119812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                 </a:t>
            </a:r>
            <a:r>
              <a:rPr lang="el-GR" sz="4000" b="1" dirty="0" smtClean="0">
                <a:solidFill>
                  <a:schemeClr val="accent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Ραφές</a:t>
            </a:r>
            <a:r>
              <a:rPr lang="en-US" sz="4000" b="1" dirty="0" smtClean="0">
                <a:solidFill>
                  <a:schemeClr val="accent6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en-US" sz="4000" b="1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Α. </a:t>
            </a:r>
            <a:r>
              <a:rPr lang="el-GR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Σπλαγχνικό κρανίο 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l-GR" dirty="0" err="1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Μετωπογναθιαία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l-GR" dirty="0" err="1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ζυγωματογναθιαία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              </a:t>
            </a:r>
            <a:r>
              <a:rPr lang="el-GR" dirty="0" err="1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ζυγωματοκροταφική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l-GR" dirty="0" err="1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πτερυγοϋπερώ</a:t>
            </a:r>
            <a:r>
              <a:rPr lang="el-GR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ι</a:t>
            </a:r>
            <a:r>
              <a:rPr lang="el-GR" dirty="0" err="1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r>
              <a:rPr lang="el-GR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Ενώνουν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τα κυριότερα οστά του </a:t>
            </a:r>
            <a:r>
              <a:rPr lang="el-GR" sz="28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προσώπου</a:t>
            </a:r>
            <a:r>
              <a:rPr lang="el-GR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μεταξύ </a:t>
            </a:r>
            <a:r>
              <a:rPr lang="el-GR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τους 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και 	διαδραματίζουν σημαντικό </a:t>
            </a:r>
            <a:r>
              <a:rPr lang="el-GR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ρόλο 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στην </a:t>
            </a:r>
            <a:endParaRPr lang="el-GR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8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    αύξηση</a:t>
            </a:r>
            <a:endParaRPr lang="el-GR" sz="2800" b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2886" name="AutoShape 6"/>
          <p:cNvSpPr>
            <a:spLocks noChangeArrowheads="1"/>
          </p:cNvSpPr>
          <p:nvPr/>
        </p:nvSpPr>
        <p:spPr bwMode="auto">
          <a:xfrm>
            <a:off x="832152" y="5057775"/>
            <a:ext cx="958850" cy="452438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pic>
        <p:nvPicPr>
          <p:cNvPr id="119812" name="Picture 7" descr="Spyr-3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84550" y="1895476"/>
            <a:ext cx="5263551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7950" prst="convex"/>
          </a:sp3d>
        </p:spPr>
      </p:pic>
    </p:spTree>
    <p:extLst>
      <p:ext uri="{BB962C8B-B14F-4D97-AF65-F5344CB8AC3E}">
        <p14:creationId xmlns:p14="http://schemas.microsoft.com/office/powerpoint/2010/main" xmlns="" val="11126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περιεχομένου"/>
          <p:cNvSpPr>
            <a:spLocks noGrp="1"/>
          </p:cNvSpPr>
          <p:nvPr>
            <p:ph sz="half" idx="1"/>
          </p:nvPr>
        </p:nvSpPr>
        <p:spPr>
          <a:xfrm>
            <a:off x="3167064" y="2502694"/>
            <a:ext cx="6953251" cy="5715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3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Εκμαγεία ασθενούς 28 ετών </a:t>
            </a:r>
          </a:p>
        </p:txBody>
      </p:sp>
      <p:sp>
        <p:nvSpPr>
          <p:cNvPr id="10" name="9 - Θέση περιεχομένου"/>
          <p:cNvSpPr>
            <a:spLocks noGrp="1"/>
          </p:cNvSpPr>
          <p:nvPr>
            <p:ph sz="half" idx="2"/>
          </p:nvPr>
        </p:nvSpPr>
        <p:spPr>
          <a:xfrm>
            <a:off x="3167064" y="5641183"/>
            <a:ext cx="6186487" cy="5540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3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Εκμαγεία ασθενούς 10 ετών</a:t>
            </a:r>
          </a:p>
        </p:txBody>
      </p:sp>
      <p:pic>
        <p:nvPicPr>
          <p:cNvPr id="164868" name="Picture 2" descr="G:\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10376" y="642938"/>
            <a:ext cx="2295525" cy="1504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4869" name="Picture 3" descr="G:\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67064" y="3429001"/>
            <a:ext cx="2295525" cy="1857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4870" name="Picture 4" descr="G:\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81814" y="3429001"/>
            <a:ext cx="2314575" cy="1857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4871" name="Picture 5" descr="G:\1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95626" y="428626"/>
            <a:ext cx="2295525" cy="1857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46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89594" y="766913"/>
            <a:ext cx="1515921" cy="22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31094" y="756009"/>
            <a:ext cx="1505819" cy="228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 bwMode="auto">
          <a:xfrm>
            <a:off x="1656631" y="3539106"/>
            <a:ext cx="1354983" cy="224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435709" y="3569523"/>
            <a:ext cx="2257725" cy="220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245525" y="3562960"/>
            <a:ext cx="1445762" cy="221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169215" y="3574405"/>
            <a:ext cx="2228371" cy="22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Θέση περιεχομένου"/>
          <p:cNvSpPr>
            <a:spLocks noGrp="1"/>
          </p:cNvSpPr>
          <p:nvPr>
            <p:ph sz="half" idx="1"/>
          </p:nvPr>
        </p:nvSpPr>
        <p:spPr>
          <a:xfrm>
            <a:off x="1648619" y="-357982"/>
            <a:ext cx="4038600" cy="4525963"/>
          </a:xfrm>
        </p:spPr>
        <p:txBody>
          <a:bodyPr/>
          <a:lstStyle/>
          <a:p>
            <a:pPr>
              <a:buNone/>
              <a:defRPr/>
            </a:pPr>
            <a:r>
              <a:rPr lang="el-GR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Τάξη ΙΙΙ  κατά </a:t>
            </a:r>
            <a:r>
              <a:rPr lang="en-US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Angle</a:t>
            </a:r>
            <a:endParaRPr lang="el-GR" b="1" dirty="0" smtClean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defRPr/>
            </a:pPr>
            <a:r>
              <a:rPr lang="el-GR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Προγναθισμός κάτω γνάθου</a:t>
            </a:r>
            <a:endParaRPr lang="el-GR" b="1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78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- Θέση περιεχομένου"/>
          <p:cNvSpPr>
            <a:spLocks noGrp="1"/>
          </p:cNvSpPr>
          <p:nvPr>
            <p:ph idx="1"/>
          </p:nvPr>
        </p:nvSpPr>
        <p:spPr>
          <a:xfrm>
            <a:off x="1774826" y="1773239"/>
            <a:ext cx="8424863" cy="1584325"/>
          </a:xfrm>
        </p:spPr>
        <p:txBody>
          <a:bodyPr/>
          <a:lstStyle/>
          <a:p>
            <a:pPr>
              <a:buFont typeface="Wingdings 3" pitchFamily="18" charset="2"/>
              <a:buNone/>
              <a:defRPr/>
            </a:pPr>
            <a:r>
              <a:rPr lang="el-GR" sz="28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  </a:t>
            </a:r>
          </a:p>
          <a:p>
            <a:pPr>
              <a:buFont typeface="Wingdings 3" pitchFamily="18" charset="2"/>
              <a:buNone/>
              <a:defRPr/>
            </a:pPr>
            <a:r>
              <a:rPr lang="el-GR" sz="28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    Περιβαλλοντικοί                        Γενετικοί παράγοντες</a:t>
            </a:r>
          </a:p>
          <a:p>
            <a:pPr>
              <a:buFont typeface="Wingdings 3" pitchFamily="18" charset="2"/>
              <a:buNone/>
              <a:defRPr/>
            </a:pPr>
            <a:endParaRPr lang="el-GR" sz="2800" b="1" dirty="0">
              <a:solidFill>
                <a:schemeClr val="accent6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defRPr/>
            </a:pPr>
            <a:endParaRPr lang="el-GR" b="1" dirty="0" smtClean="0">
              <a:solidFill>
                <a:schemeClr val="accent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2714625" y="126209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el-GR" sz="3200" b="1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Αιτιολογία προγναθισμού κάτω γνάθου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07264" y="3000376"/>
            <a:ext cx="2351087" cy="27352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7" name="6 - Ευθύγραμμο βέλος σύνδεσης"/>
          <p:cNvCxnSpPr/>
          <p:nvPr/>
        </p:nvCxnSpPr>
        <p:spPr>
          <a:xfrm rot="5400000">
            <a:off x="5015707" y="1196182"/>
            <a:ext cx="1152525" cy="865188"/>
          </a:xfrm>
          <a:prstGeom prst="straightConnector1">
            <a:avLst/>
          </a:prstGeom>
          <a:ln w="38100">
            <a:solidFill>
              <a:srgbClr val="7030A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 rot="16200000" flipH="1">
            <a:off x="5880101" y="1196976"/>
            <a:ext cx="1152525" cy="863600"/>
          </a:xfrm>
          <a:prstGeom prst="straightConnector1">
            <a:avLst/>
          </a:prstGeom>
          <a:ln w="38100">
            <a:solidFill>
              <a:srgbClr val="7030A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 l="50865"/>
          <a:stretch>
            <a:fillRect/>
          </a:stretch>
        </p:blipFill>
        <p:spPr bwMode="auto">
          <a:xfrm>
            <a:off x="1774826" y="3213100"/>
            <a:ext cx="2017713" cy="2051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3 - Θέση περιεχομένου" descr="IMG_0029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74307" y="2801145"/>
            <a:ext cx="2157413" cy="1509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11 - Εικόνα" descr="IMG_0030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74307" y="4489450"/>
            <a:ext cx="2232025" cy="1384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5911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Θέση περιεχομένου"/>
          <p:cNvSpPr>
            <a:spLocks noGrp="1"/>
          </p:cNvSpPr>
          <p:nvPr>
            <p:ph idx="1"/>
          </p:nvPr>
        </p:nvSpPr>
        <p:spPr>
          <a:xfrm>
            <a:off x="1524000" y="1481138"/>
            <a:ext cx="9144000" cy="497205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Γενετικές αναλύσεις οικογενειών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με </a:t>
            </a: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φαινότυπο Τάξης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III</a:t>
            </a: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υποστηρίζουν την </a:t>
            </a:r>
            <a:r>
              <a:rPr lang="el-GR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πολυγονιδιακή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κληρονομικότητα (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Litton et al,1970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Έρευνες σε </a:t>
            </a:r>
            <a:r>
              <a:rPr lang="el-GR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μονοζυγωτικούς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διδύμους εμφανίζουν </a:t>
            </a:r>
            <a:r>
              <a:rPr lang="el-GR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σκελετική Τρίτη τάξη έξι φορές πιο συχνά σε σχέση με </a:t>
            </a:r>
            <a:r>
              <a:rPr lang="el-GR" dirty="0" err="1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διζυγωτικούς</a:t>
            </a:r>
            <a:r>
              <a:rPr lang="el-GR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διδύμους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, επιβεβαιώνοντας τη θεωρία της </a:t>
            </a:r>
            <a:r>
              <a:rPr lang="el-GR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πολυγονιδιακής</a:t>
            </a:r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κληρονομικότητας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Schulze et al, 1965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Αναφέρεται σε μελέτες και η </a:t>
            </a:r>
            <a:r>
              <a:rPr lang="el-GR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μονογονιδιακή</a:t>
            </a:r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κληρονομικότητα, μετάλλαξη γονιδίου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το οποίο ακολουθεί τους νόμους της κληρονομικότητας του </a:t>
            </a:r>
            <a:r>
              <a:rPr lang="en-US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Mendel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(Wolff et al, 1993)</a:t>
            </a:r>
          </a:p>
          <a:p>
            <a:pPr>
              <a:defRPr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l-GR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Σύγχρονη έρευνα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συμφωνεί με τη θεωρία της </a:t>
            </a:r>
            <a:r>
              <a:rPr lang="el-GR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μονογονιδιακής</a:t>
            </a:r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κληρονομικότητας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αλλά τονίζει και τη σημασία των </a:t>
            </a:r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περιβαλλοντικών παραγόντων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Cruz et al, 2008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defRPr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094162" y="-25929"/>
            <a:ext cx="8534400" cy="150706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4800" b="1" cap="none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Θεωρίες</a:t>
            </a:r>
            <a:endParaRPr lang="el-GR" sz="4800" b="1" cap="none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15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12900" y="3815196"/>
            <a:ext cx="1751402" cy="261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02725" y="3816952"/>
            <a:ext cx="1677597" cy="266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1952596" y="565832"/>
            <a:ext cx="850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ΓΕΝΕΤΙΚΗ ΚΑΙ ΑΥΞΗΣΗ ΤΟΥ ΚΡΑΝΙΟΠΡΟΣΩΠΙΚΟΥ ΣΥΜΠΛΕΓΜΑΤΟΣ</a:t>
            </a:r>
          </a:p>
        </p:txBody>
      </p:sp>
      <p:pic>
        <p:nvPicPr>
          <p:cNvPr id="7" name="Picture 8" descr="ΜΟΥΡΑΤΗ-0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29000" y="3124200"/>
            <a:ext cx="22098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Picture 9" descr="ΜΟΥΡΑΤΗΣ-0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458200" y="3124200"/>
            <a:ext cx="2133600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Picture 10" descr="ΜΟΥΡΑΤΗ-0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711576" y="4640264"/>
            <a:ext cx="1622425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Picture 11" descr="ΜΟΥΡΑΤΗΣ-0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809038" y="4648201"/>
            <a:ext cx="1554162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1" name="10 - TextBox"/>
          <p:cNvSpPr txBox="1"/>
          <p:nvPr/>
        </p:nvSpPr>
        <p:spPr>
          <a:xfrm>
            <a:off x="1576358" y="1845016"/>
            <a:ext cx="8786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Γενετικοί παράγοντες (Κληρονομικά χαρακτηριστικά): </a:t>
            </a:r>
          </a:p>
          <a:p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αποτελούν μια από τις αιτιολογίες εμφάνισης προβλημάτων </a:t>
            </a:r>
            <a:r>
              <a:rPr lang="el-G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Τάξης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III </a:t>
            </a:r>
            <a:r>
              <a:rPr lang="el-G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κατά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Angle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(προγναθισμός της κάτω γνάθου). </a:t>
            </a:r>
          </a:p>
        </p:txBody>
      </p:sp>
    </p:spTree>
    <p:extLst>
      <p:ext uri="{BB962C8B-B14F-4D97-AF65-F5344CB8AC3E}">
        <p14:creationId xmlns:p14="http://schemas.microsoft.com/office/powerpoint/2010/main" xmlns="" val="25865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3587" y="-22753"/>
            <a:ext cx="8534400" cy="150706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4000" b="1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Γενετικοί Παράγοντες</a:t>
            </a:r>
            <a:endParaRPr lang="el-GR" sz="4000" b="1" cap="none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4824" y="1484314"/>
            <a:ext cx="96170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Ποικιλία γενετικών μοντέλων έχει μελετηθεί και έχει παρατηρηθεί ότι πρόκειται για ένα 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πολυπαραγοντικό και </a:t>
            </a:r>
            <a:r>
              <a:rPr lang="el-GR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πολυγονιδιακό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χαρακτηριστικό</a:t>
            </a:r>
          </a:p>
          <a:p>
            <a:pPr>
              <a:defRPr/>
            </a:pPr>
            <a:endParaRPr lang="el-GR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Τα ευρήματα προτείνουν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el-GR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Αυτοσωμικό</a:t>
            </a:r>
            <a:r>
              <a:rPr lang="el-G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υπολειπόμενο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(Downs, 1928;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Iwagaki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1938)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el-GR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Αυτοσωμικό</a:t>
            </a:r>
            <a:r>
              <a:rPr lang="el-GR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επικρατές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(Stiles and Luke, 1953; Wolff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et al., 1993)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el-G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Επικρατούσα κληρονομικότητα </a:t>
            </a:r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με μικρή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διεισδυτικότητα </a:t>
            </a:r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ή </a:t>
            </a:r>
            <a:r>
              <a:rPr lang="el-GR" sz="2400" dirty="0" err="1">
                <a:latin typeface="Times New Roman" pitchFamily="18" charset="0"/>
                <a:cs typeface="Times New Roman" pitchFamily="18" charset="0"/>
              </a:rPr>
              <a:t>πολυγονιδιακο</a:t>
            </a:r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l-GR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μοντέλο </a:t>
            </a:r>
            <a:r>
              <a:rPr lang="el-G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μεταφοράς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(Litton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et al., 1970)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8964" name="Picture 2"/>
          <p:cNvPicPr>
            <a:picLocks noChangeAspect="1" noChangeArrowheads="1"/>
          </p:cNvPicPr>
          <p:nvPr/>
        </p:nvPicPr>
        <p:blipFill>
          <a:blip r:embed="rId2" cstate="screen"/>
          <a:srcRect t="19760"/>
          <a:stretch>
            <a:fillRect/>
          </a:stretch>
        </p:blipFill>
        <p:spPr bwMode="auto">
          <a:xfrm>
            <a:off x="9302750" y="4062943"/>
            <a:ext cx="2736850" cy="2714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998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7"/>
          <p:cNvPicPr>
            <a:picLocks noChangeAspect="1" noChangeArrowheads="1"/>
          </p:cNvPicPr>
          <p:nvPr/>
        </p:nvPicPr>
        <p:blipFill>
          <a:blip r:embed="rId2" cstate="screen"/>
          <a:srcRect l="5534" t="14391" r="7024" b="14735"/>
          <a:stretch>
            <a:fillRect/>
          </a:stretch>
        </p:blipFill>
        <p:spPr bwMode="auto">
          <a:xfrm>
            <a:off x="1524000" y="1998664"/>
            <a:ext cx="9144000" cy="41671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990849" y="284164"/>
            <a:ext cx="10144125" cy="11382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Xue F, Wong RWK, </a:t>
            </a:r>
            <a:r>
              <a:rPr lang="en-US" sz="2800" cap="none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Rabie</a:t>
            </a:r>
            <a:r>
              <a:rPr lang="en-US" sz="2800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ABM:</a:t>
            </a:r>
            <a:br>
              <a:rPr lang="en-US" sz="2800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</a:br>
            <a:r>
              <a:rPr lang="en-US" sz="2800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Genes, genetics, and Class III malocclusion</a:t>
            </a:r>
            <a:br>
              <a:rPr lang="en-US" sz="2800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</a:br>
            <a:r>
              <a:rPr lang="en-US" sz="2800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Orthod </a:t>
            </a:r>
            <a:r>
              <a:rPr lang="en-US" sz="2800" cap="none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Craniofac</a:t>
            </a:r>
            <a:r>
              <a:rPr lang="en-US" sz="2800" cap="none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Res 2010;13:69–74</a:t>
            </a:r>
            <a:endParaRPr lang="el-GR" sz="2800" cap="none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927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03712" y="2276872"/>
            <a:ext cx="13681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1p36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6q25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19p13.2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1p22.1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3q26.2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11q22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12q13.1312q23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t0.gstatic.com/images?q=tbn:ANd9GcSi4_KEL8kxT1ROokwCCh7gxCP72zCyr8K7SaoidsUyD_t6wWggFA"/>
          <p:cNvPicPr>
            <a:picLocks noChangeAspect="1" noChangeArrowheads="1"/>
          </p:cNvPicPr>
          <p:nvPr/>
        </p:nvPicPr>
        <p:blipFill>
          <a:blip r:embed="rId2" cstate="screen"/>
          <a:srcRect l="72297" r="13201" b="8876"/>
          <a:stretch>
            <a:fillRect/>
          </a:stretch>
        </p:blipFill>
        <p:spPr bwMode="auto">
          <a:xfrm rot="16200000">
            <a:off x="5773187" y="3735953"/>
            <a:ext cx="629763" cy="4912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t0.gstatic.com/images?q=tbn:B5so0z7Nc7NjNM:http://www.bendweekly.com/files/Myc_gene_ret.jpg&amp;t=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07968" y="2852937"/>
            <a:ext cx="2664296" cy="1952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- TextBox"/>
          <p:cNvSpPr txBox="1"/>
          <p:nvPr/>
        </p:nvSpPr>
        <p:spPr>
          <a:xfrm>
            <a:off x="1838325" y="142853"/>
            <a:ext cx="7750063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Πιθανές περιοχές</a:t>
            </a:r>
            <a:r>
              <a:rPr lang="en-US" sz="28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sz="28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χρωμοσωμάτων υπεύθυνες για προγναθισμό της κάτω γνάθου</a:t>
            </a:r>
          </a:p>
          <a:p>
            <a:pPr algn="ctr"/>
            <a:endParaRPr lang="el-GR" sz="1050" b="1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algn="ctr"/>
            <a:r>
              <a:rPr lang="el-GR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(</a:t>
            </a:r>
            <a:r>
              <a:rPr lang="en-US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Yamaguchi et al</a:t>
            </a:r>
            <a:r>
              <a:rPr lang="el-GR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,</a:t>
            </a:r>
            <a:r>
              <a:rPr lang="en-US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Frazier-Bowers et al</a:t>
            </a:r>
            <a:r>
              <a:rPr lang="el-GR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</a:t>
            </a:r>
            <a:r>
              <a:rPr lang="en-US" sz="16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endParaRPr lang="el-GR" sz="16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61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- Θέση περιεχομένου"/>
          <p:cNvSpPr>
            <a:spLocks noGrp="1"/>
          </p:cNvSpPr>
          <p:nvPr>
            <p:ph idx="1"/>
          </p:nvPr>
        </p:nvSpPr>
        <p:spPr>
          <a:xfrm>
            <a:off x="1981200" y="1052514"/>
            <a:ext cx="8362950" cy="4954587"/>
          </a:xfrm>
        </p:spPr>
        <p:txBody>
          <a:bodyPr/>
          <a:lstStyle/>
          <a:p>
            <a:pPr>
              <a:buFont typeface="Wingdings 3" pitchFamily="18" charset="2"/>
              <a:buNone/>
              <a:defRPr/>
            </a:pP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Μπορεί να είναι μέρος Συνδρόμου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ό</a:t>
            </a: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πως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Crouzon        </a:t>
            </a:r>
          </a:p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Apert</a:t>
            </a:r>
            <a:endParaRPr lang="el-GR" b="1" dirty="0" smtClean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b="1" dirty="0" err="1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Gorlin-Goltz</a:t>
            </a:r>
            <a:endParaRPr lang="en-US" b="1" dirty="0" smtClean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3" pitchFamily="18" charset="2"/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>
              <a:buFont typeface="Wingdings 3" pitchFamily="18" charset="2"/>
              <a:buNone/>
              <a:defRPr/>
            </a:pPr>
            <a:endParaRPr lang="el-G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3059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96226" y="3090864"/>
            <a:ext cx="2087563" cy="3254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3060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75276" y="3082926"/>
            <a:ext cx="2233613" cy="32988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08161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2238348" y="571480"/>
            <a:ext cx="814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ΓΟΝΙΔΙΑ ΠΟΥ ΕΠΗΡΕΑΖΟΥΝ ΤΗΝ ΑΥΞΗΣΗ ΤΗΣ ΥΠΕΡΩΑΣ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523968" y="2782671"/>
            <a:ext cx="95012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SATB2</a:t>
            </a:r>
            <a:r>
              <a:rPr lang="el-GR" sz="2200" dirty="0"/>
              <a:t>			</a:t>
            </a:r>
            <a:r>
              <a:rPr lang="el-GR" sz="2200" dirty="0" smtClean="0"/>
              <a:t>        2</a:t>
            </a:r>
            <a:r>
              <a:rPr lang="en-US" sz="2200" dirty="0"/>
              <a:t>q32-q33	</a:t>
            </a:r>
            <a:r>
              <a:rPr lang="el-GR" sz="2200" dirty="0">
                <a:solidFill>
                  <a:schemeClr val="bg1"/>
                </a:solidFill>
              </a:rPr>
              <a:t>Ευθύνονται για την ανάπτυξη </a:t>
            </a: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/>
              <a:t>IRF6		</a:t>
            </a:r>
            <a:r>
              <a:rPr lang="el-GR" sz="2200" dirty="0"/>
              <a:t>	</a:t>
            </a:r>
            <a:r>
              <a:rPr lang="el-GR" sz="2200" dirty="0" smtClean="0"/>
              <a:t>        </a:t>
            </a:r>
            <a:r>
              <a:rPr lang="en-US" sz="2200" dirty="0" smtClean="0"/>
              <a:t>1q32-q41</a:t>
            </a:r>
            <a:r>
              <a:rPr lang="el-GR" sz="2200" dirty="0"/>
              <a:t>	</a:t>
            </a:r>
            <a:r>
              <a:rPr lang="el-GR" sz="2200" dirty="0">
                <a:solidFill>
                  <a:schemeClr val="bg1"/>
                </a:solidFill>
              </a:rPr>
              <a:t>της υπερώας της άνω γνάθου</a:t>
            </a: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/>
              <a:t>GLI2		</a:t>
            </a:r>
            <a:r>
              <a:rPr lang="el-GR" sz="2200" dirty="0"/>
              <a:t>	</a:t>
            </a:r>
            <a:r>
              <a:rPr lang="el-GR" sz="2200" dirty="0" smtClean="0"/>
              <a:t>        </a:t>
            </a:r>
            <a:r>
              <a:rPr lang="en-US" sz="2200" dirty="0" smtClean="0"/>
              <a:t>2q14.1-21</a:t>
            </a:r>
            <a:r>
              <a:rPr lang="el-GR" sz="2200" dirty="0"/>
              <a:t>	</a:t>
            </a:r>
            <a:r>
              <a:rPr lang="el-GR" sz="2200" dirty="0">
                <a:solidFill>
                  <a:schemeClr val="bg1"/>
                </a:solidFill>
              </a:rPr>
              <a:t>επηρεάζοντας τους μηχανισμούς</a:t>
            </a: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/>
              <a:t>MSX1		</a:t>
            </a:r>
            <a:r>
              <a:rPr lang="el-GR" sz="2200" dirty="0"/>
              <a:t>	</a:t>
            </a:r>
            <a:r>
              <a:rPr lang="el-GR" sz="2200" dirty="0" smtClean="0"/>
              <a:t>       </a:t>
            </a:r>
            <a:r>
              <a:rPr lang="en-US" sz="2200" dirty="0" smtClean="0"/>
              <a:t>4p16.1</a:t>
            </a:r>
            <a:r>
              <a:rPr lang="el-GR" sz="2200" dirty="0"/>
              <a:t>		</a:t>
            </a:r>
            <a:r>
              <a:rPr lang="el-GR" sz="2200" dirty="0">
                <a:solidFill>
                  <a:schemeClr val="bg1"/>
                </a:solidFill>
              </a:rPr>
              <a:t>ανύψωσης, συγκόλλησης και</a:t>
            </a: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/>
              <a:t>SKI		</a:t>
            </a:r>
            <a:r>
              <a:rPr lang="el-GR" sz="2200" dirty="0"/>
              <a:t>	</a:t>
            </a:r>
            <a:r>
              <a:rPr lang="el-GR" sz="2200" dirty="0" smtClean="0"/>
              <a:t>             </a:t>
            </a:r>
            <a:r>
              <a:rPr lang="en-US" sz="2200" dirty="0" smtClean="0"/>
              <a:t>1p36.3</a:t>
            </a:r>
            <a:r>
              <a:rPr lang="el-GR" sz="2200" dirty="0"/>
              <a:t>		</a:t>
            </a:r>
            <a:r>
              <a:rPr lang="el-GR" sz="2200" dirty="0">
                <a:solidFill>
                  <a:schemeClr val="bg1"/>
                </a:solidFill>
              </a:rPr>
              <a:t>σύντηξης των υπερώιων πετάλων </a:t>
            </a: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/>
              <a:t>SPRY2		</a:t>
            </a:r>
            <a:r>
              <a:rPr lang="el-GR" sz="2200" dirty="0"/>
              <a:t>	</a:t>
            </a:r>
            <a:r>
              <a:rPr lang="el-GR" sz="2200" dirty="0" smtClean="0"/>
              <a:t>        </a:t>
            </a:r>
            <a:r>
              <a:rPr lang="en-US" sz="2200" dirty="0" smtClean="0"/>
              <a:t>13q31.1</a:t>
            </a:r>
            <a:r>
              <a:rPr lang="el-GR" sz="2200" dirty="0"/>
              <a:t>	</a:t>
            </a:r>
            <a:r>
              <a:rPr lang="el-GR" sz="2200" dirty="0" smtClean="0"/>
              <a:t>      </a:t>
            </a:r>
            <a:r>
              <a:rPr lang="el-GR" sz="2200" dirty="0" smtClean="0">
                <a:solidFill>
                  <a:schemeClr val="bg1"/>
                </a:solidFill>
              </a:rPr>
              <a:t>της </a:t>
            </a:r>
            <a:r>
              <a:rPr lang="el-GR" sz="2200" dirty="0">
                <a:solidFill>
                  <a:schemeClr val="bg1"/>
                </a:solidFill>
              </a:rPr>
              <a:t>άνω γνάθου	</a:t>
            </a:r>
            <a:r>
              <a:rPr lang="el-GR" sz="2200" dirty="0"/>
              <a:t>	</a:t>
            </a:r>
            <a:endParaRPr lang="en-US" sz="2200" dirty="0"/>
          </a:p>
          <a:p>
            <a:r>
              <a:rPr lang="en-US" sz="2200" dirty="0"/>
              <a:t>FGF10/FGFR2B</a:t>
            </a:r>
            <a:r>
              <a:rPr lang="el-GR" sz="2200" dirty="0"/>
              <a:t>	</a:t>
            </a:r>
            <a:r>
              <a:rPr lang="el-GR" sz="2200" dirty="0" smtClean="0"/>
              <a:t>  </a:t>
            </a:r>
            <a:r>
              <a:rPr lang="en-US" sz="2200" dirty="0" smtClean="0"/>
              <a:t>5p12</a:t>
            </a:r>
            <a:endParaRPr lang="en-US" sz="2200" dirty="0"/>
          </a:p>
          <a:p>
            <a:r>
              <a:rPr lang="en-US" sz="2200" dirty="0"/>
              <a:t>TGF</a:t>
            </a:r>
            <a:r>
              <a:rPr lang="el-GR" sz="2200" dirty="0"/>
              <a:t>β3</a:t>
            </a:r>
            <a:r>
              <a:rPr lang="en-US" sz="2200" dirty="0"/>
              <a:t>		</a:t>
            </a:r>
            <a:r>
              <a:rPr lang="el-GR" sz="2200" dirty="0"/>
              <a:t>	</a:t>
            </a:r>
            <a:r>
              <a:rPr lang="el-GR" sz="2200" dirty="0" smtClean="0"/>
              <a:t>        </a:t>
            </a:r>
            <a:r>
              <a:rPr lang="en-US" sz="2200" dirty="0" smtClean="0"/>
              <a:t>1p33-p32</a:t>
            </a:r>
            <a:endParaRPr lang="el-GR" sz="2200" dirty="0"/>
          </a:p>
        </p:txBody>
      </p:sp>
      <p:sp>
        <p:nvSpPr>
          <p:cNvPr id="6" name="5 - TextBox"/>
          <p:cNvSpPr txBox="1"/>
          <p:nvPr/>
        </p:nvSpPr>
        <p:spPr>
          <a:xfrm>
            <a:off x="1523968" y="2000241"/>
            <a:ext cx="8001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ΓΟΝΙΔΙΑ	         ΧΡΩΜΑΤΟΣΩΜΑ</a:t>
            </a:r>
            <a:r>
              <a:rPr lang="en-US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   </a:t>
            </a:r>
            <a:r>
              <a:rPr lang="el-G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135301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188914"/>
            <a:ext cx="8785225" cy="648017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l-GR" sz="2800" dirty="0"/>
              <a:t>	</a:t>
            </a:r>
            <a:r>
              <a:rPr lang="el-GR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Β. </a:t>
            </a:r>
            <a:r>
              <a:rPr lang="el-GR" sz="28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Υπερώα</a:t>
            </a:r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(Μέση Υπερώια, πρόσθια και 	οπίσθια </a:t>
            </a:r>
            <a:r>
              <a:rPr lang="el-GR" sz="2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εγκάρσια </a:t>
            </a:r>
            <a:r>
              <a:rPr lang="el-GR" sz="2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υπερώια ραφή)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r>
              <a:rPr lang="el-GR" sz="28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l-GR" sz="2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Πρόσθια </a:t>
            </a:r>
            <a:r>
              <a:rPr lang="el-GR" sz="2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Υπερώια Εγκάρσια ραφή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6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    	       </a:t>
            </a:r>
            <a:r>
              <a:rPr lang="el-GR" sz="1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συνοστέωση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6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		</a:t>
            </a:r>
            <a:r>
              <a:rPr lang="el-GR" sz="26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</a:t>
            </a:r>
            <a:r>
              <a:rPr lang="el-GR" sz="2600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πρώτα </a:t>
            </a:r>
            <a:r>
              <a:rPr lang="el-GR" sz="26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δύο </a:t>
            </a:r>
            <a:r>
              <a:rPr lang="el-GR" sz="26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χρόνια</a:t>
            </a:r>
            <a:r>
              <a:rPr lang="el-GR" sz="26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6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endParaRPr lang="el-GR" sz="2600" b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Μέση </a:t>
            </a:r>
            <a:r>
              <a:rPr lang="el-GR" sz="2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Υπερώια και Οπίσθια </a:t>
            </a:r>
            <a:r>
              <a:rPr lang="el-GR" sz="2600" b="1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Υπερώια εγκάρσια </a:t>
            </a:r>
            <a:r>
              <a:rPr lang="el-GR" sz="26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ραφή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6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	       </a:t>
            </a:r>
            <a:r>
              <a:rPr lang="el-GR" sz="1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συνοστέωση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6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		</a:t>
            </a:r>
            <a:r>
              <a:rPr lang="el-GR" sz="26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l-GR" sz="2600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ενηλικίωση</a:t>
            </a:r>
            <a:endParaRPr lang="el-GR" sz="2600" b="1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0837" name="Picture 11" descr="Spyr-3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47038" y="1371601"/>
            <a:ext cx="22590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 rot="5400000">
            <a:off x="4608909" y="2999709"/>
            <a:ext cx="677069" cy="357980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5400000">
            <a:off x="4787900" y="5169696"/>
            <a:ext cx="677069" cy="357980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20370142">
            <a:off x="7469099" y="2191646"/>
            <a:ext cx="1338215" cy="239098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chemeClr val="accent6">
              <a:alpha val="4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 rot="20129814">
            <a:off x="4039328" y="3528143"/>
            <a:ext cx="5320343" cy="127277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chemeClr val="accent6">
              <a:alpha val="3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 rot="19064138">
            <a:off x="7299727" y="3685177"/>
            <a:ext cx="2573192" cy="156110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chemeClr val="accent6">
              <a:alpha val="3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3456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3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3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 l="7432" r="11555"/>
          <a:stretch>
            <a:fillRect/>
          </a:stretch>
        </p:blipFill>
        <p:spPr bwMode="auto">
          <a:xfrm>
            <a:off x="1732547" y="1597802"/>
            <a:ext cx="2646948" cy="3974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/>
          <a:srcRect l="3555" r="6281"/>
          <a:stretch>
            <a:fillRect/>
          </a:stretch>
        </p:blipFill>
        <p:spPr bwMode="auto">
          <a:xfrm>
            <a:off x="4706754" y="1597802"/>
            <a:ext cx="2685448" cy="3962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screen"/>
          <a:srcRect l="3367" r="6203"/>
          <a:stretch>
            <a:fillRect/>
          </a:stretch>
        </p:blipFill>
        <p:spPr bwMode="auto">
          <a:xfrm>
            <a:off x="7719461" y="1597802"/>
            <a:ext cx="2695074" cy="3964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417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Zaras\Αρχικές\IMG_2841proc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38283" y="857232"/>
            <a:ext cx="4214639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F:\Zaras\Αρχικές\IMG_283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60842" y="857232"/>
            <a:ext cx="4050000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F:\Zaras\Αρχικές\IMG_283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46264" y="3929066"/>
            <a:ext cx="4050000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2091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07922" y="1558138"/>
            <a:ext cx="3356531" cy="4477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34952" y="1558138"/>
            <a:ext cx="3918010" cy="4498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982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pPAPAZOGLOU\2008-01-04 Αρχικές\Αρχικές επεξεργασμένες\kat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52597" y="1357298"/>
            <a:ext cx="4065881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F:\pPAPAZOGLOU\2008-01-04 Αρχικές\Αρχικές επεξεργασμένες\kat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95671" y="4429132"/>
            <a:ext cx="4945169" cy="19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F:\pPAPAZOGLOU\2008-01-04 Αρχικές\Αρχικές επεξεργασμένες\kat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96067" y="1500174"/>
            <a:ext cx="3783411" cy="242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742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086100" y="3054351"/>
            <a:ext cx="4103688" cy="3527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2035" name="TextBox 4"/>
          <p:cNvSpPr txBox="1">
            <a:spLocks noChangeArrowheads="1"/>
          </p:cNvSpPr>
          <p:nvPr/>
        </p:nvSpPr>
        <p:spPr bwMode="auto">
          <a:xfrm>
            <a:off x="438150" y="279401"/>
            <a:ext cx="96901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Το </a:t>
            </a:r>
            <a:r>
              <a:rPr lang="el-GR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περιβάλλον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επηρεάζει την έκφραση </a:t>
            </a:r>
            <a:r>
              <a:rPr lang="el-GR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διαφόρων γονιδίων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 Μαζί οι δύο αυτοί παράγοντες επηρεάζουν την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αύξηση του </a:t>
            </a:r>
            <a:r>
              <a:rPr lang="el-GR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κονδυλικού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χόνδρου 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και κατ’ επέκταση της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κάτω γνάθου. </a:t>
            </a:r>
            <a:r>
              <a:rPr lang="el-GR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Αυξητικοί παράγοντες και </a:t>
            </a:r>
            <a:r>
              <a:rPr lang="el-GR" sz="2000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κυτταροκίνες</a:t>
            </a:r>
            <a:r>
              <a:rPr lang="el-GR" sz="20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(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IGF-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,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1Ihh, </a:t>
            </a:r>
            <a:r>
              <a:rPr lang="en-US" sz="2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Pthlh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Vegf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 είναι τοπικοί μεσολαβητές και μπορεί να εκφραστούν ύστερα από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μηχανική φόρτιση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ή και προώθηση της κάτω γνάθου.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Τα γονίδια που πιστεύεται από έρευνες ότι επιδρούν στην αύξηση του κονδύλου σε ποντίκια, </a:t>
            </a:r>
            <a:r>
              <a:rPr lang="el-GR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θα πρέπει 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να διερευνηθούν αν έχουν την ίδια επίδραση και στον άνθρωπο. 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Rabie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et al.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Tang GH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et al., </a:t>
            </a:r>
            <a:r>
              <a:rPr lang="en-US" sz="2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Hajjar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D et al.</a:t>
            </a:r>
            <a:r>
              <a:rPr lang="el-G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9655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55560" y="1354528"/>
            <a:ext cx="1671936" cy="2516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25927" y="1361701"/>
            <a:ext cx="1692564" cy="2503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16923" y="1360223"/>
            <a:ext cx="2036186" cy="2505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09650" y="-48428"/>
            <a:ext cx="11258550" cy="1507067"/>
          </a:xfrm>
        </p:spPr>
        <p:txBody>
          <a:bodyPr/>
          <a:lstStyle/>
          <a:p>
            <a:r>
              <a:rPr lang="el-GR" sz="2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ΠΑΡΕΜΒΑΣΗ ΣΤΗΝ </a:t>
            </a:r>
            <a:r>
              <a:rPr lang="el-GR" sz="2400" b="1" dirty="0" err="1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ΑΥΞΗτικη</a:t>
            </a:r>
            <a:r>
              <a:rPr lang="el-GR" sz="2400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ΔΙΑΔΙΚΑΣΙΑ ΜΕ ΟΡΘΟΔΟΝΤΙΚΟΥΣ ΜΗΧΑΝΙΣΜΟΥΣ</a:t>
            </a:r>
          </a:p>
        </p:txBody>
      </p:sp>
      <p:pic>
        <p:nvPicPr>
          <p:cNvPr id="7" name="Picture 11" descr="38-ΓΙΑΝΤΣΙΔΟΥ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/>
          <a:srcRect t="4068" b="3966"/>
          <a:stretch>
            <a:fillRect/>
          </a:stretch>
        </p:blipFill>
        <p:spPr bwMode="auto">
          <a:xfrm>
            <a:off x="3209605" y="4102925"/>
            <a:ext cx="1800000" cy="231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 descr="ΓΙΑΝΤΣΙΔΟΥ-4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031631" y="4101817"/>
            <a:ext cx="1886285" cy="2328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1030" descr="39-ΓΙΑΝΤΣΙΔΟΥ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096680" y="4101818"/>
            <a:ext cx="1850817" cy="2334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2" descr="10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87796" y="2514601"/>
            <a:ext cx="2746111" cy="1772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5" descr="ΓΙΑΝΤΣΙΔΟΥ-53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9073082" y="2514601"/>
            <a:ext cx="2837405" cy="1856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532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07669" y="146642"/>
            <a:ext cx="2130516" cy="3234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09947" y="3521834"/>
            <a:ext cx="2117064" cy="3166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38913" y="2167745"/>
            <a:ext cx="1623155" cy="2499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394" name="Picture 2" descr="ΔΗΜΟΥΛΑ - 0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38283" y="134928"/>
            <a:ext cx="2897187" cy="1936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395" name="Picture 3" descr="ΔΗΜΟΥΛΑ-3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666844" y="4758014"/>
            <a:ext cx="2908300" cy="1941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398" name="Picture 6" descr="ΔΗΜΟΥΛΑ - 30"/>
          <p:cNvPicPr>
            <a:picLocks noChangeAspect="1" noChangeArrowheads="1"/>
          </p:cNvPicPr>
          <p:nvPr/>
        </p:nvPicPr>
        <p:blipFill>
          <a:blip r:embed="rId7" cstate="screen"/>
          <a:srcRect l="2623" t="12859"/>
          <a:stretch>
            <a:fillRect/>
          </a:stretch>
        </p:blipFill>
        <p:spPr bwMode="auto">
          <a:xfrm>
            <a:off x="7772401" y="73026"/>
            <a:ext cx="2506663" cy="3203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9" name="Picture 7" descr="ΔΗΜΟΥΛΑ-45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812088" y="3500438"/>
            <a:ext cx="2508250" cy="328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848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47000">
              <a:srgbClr val="3596BF"/>
            </a:gs>
            <a:gs pos="8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188914"/>
            <a:ext cx="8229600" cy="1081087"/>
          </a:xfrm>
        </p:spPr>
        <p:txBody>
          <a:bodyPr>
            <a:normAutofit/>
          </a:bodyPr>
          <a:lstStyle/>
          <a:p>
            <a:pPr eaLnBrk="1" hangingPunct="1"/>
            <a:r>
              <a:rPr lang="el-GR" sz="4200" b="1" cap="none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Βασικά στοιχεία </a:t>
            </a:r>
            <a:r>
              <a:rPr lang="el-GR" sz="4200" b="1" cap="none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Οστικής Αύξησης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1628775"/>
            <a:ext cx="8785225" cy="4681538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el-GR" dirty="0" smtClean="0">
                <a:solidFill>
                  <a:schemeClr val="bg1"/>
                </a:solidFill>
                <a:effectLst/>
              </a:rPr>
              <a:t>1. </a:t>
            </a:r>
            <a:r>
              <a:rPr lang="el-GR" b="1" dirty="0" smtClean="0">
                <a:solidFill>
                  <a:srgbClr val="FFFF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Οστεογένεση</a:t>
            </a:r>
          </a:p>
          <a:p>
            <a:pPr marL="609600" indent="-609600">
              <a:buNone/>
            </a:pP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	1</a:t>
            </a:r>
            <a:r>
              <a:rPr lang="el-GR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  <a:r>
              <a:rPr lang="el-GR" b="1" dirty="0" err="1" smtClean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Χονδρογενής</a:t>
            </a: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Οστεογένεση</a:t>
            </a:r>
          </a:p>
          <a:p>
            <a:pPr marL="609600" indent="-609600">
              <a:buNone/>
            </a:pPr>
            <a:endParaRPr lang="el-GR" dirty="0" smtClean="0">
              <a:solidFill>
                <a:schemeClr val="bg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609600" indent="-609600">
              <a:buNone/>
            </a:pPr>
            <a:r>
              <a:rPr lang="el-GR" dirty="0" smtClean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Ενδοχόνδρια</a:t>
            </a:r>
            <a:r>
              <a:rPr lang="el-G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οστέωση	         </a:t>
            </a:r>
            <a:r>
              <a:rPr lang="el-GR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Περιοχές </a:t>
            </a:r>
            <a:r>
              <a:rPr lang="el-GR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υψηλών</a:t>
            </a: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επιπέδων </a:t>
            </a:r>
            <a:r>
              <a:rPr lang="el-G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συμπιέσεως</a:t>
            </a:r>
          </a:p>
          <a:p>
            <a:pPr marL="609600" indent="-609600">
              <a:buNone/>
            </a:pPr>
            <a:endParaRPr lang="el-GR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609600" indent="-609600">
              <a:buNone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		</a:t>
            </a:r>
          </a:p>
          <a:p>
            <a:pPr marL="609600" indent="-609600">
              <a:buNone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		  1. </a:t>
            </a:r>
            <a:r>
              <a:rPr lang="el-G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κινητές </a:t>
            </a:r>
            <a:r>
              <a:rPr lang="el-G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αρθρώσεις</a:t>
            </a:r>
          </a:p>
          <a:p>
            <a:pPr marL="609600" indent="-609600">
              <a:buNone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		  2. </a:t>
            </a:r>
            <a:r>
              <a:rPr lang="el-GR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συγχονδρώσεις</a:t>
            </a:r>
            <a:r>
              <a:rPr lang="el-G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της βάσης του κρανίου</a:t>
            </a:r>
          </a:p>
          <a:p>
            <a:pPr marL="609600" indent="-609600">
              <a:buNone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		  3. </a:t>
            </a:r>
            <a:r>
              <a:rPr lang="el-G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περιοχή του χόνδρου του </a:t>
            </a:r>
            <a:r>
              <a:rPr lang="el-G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ρινικού διαφράγματος</a:t>
            </a:r>
          </a:p>
          <a:p>
            <a:pPr marL="609600" indent="-609600">
              <a:buNone/>
            </a:pPr>
            <a:r>
              <a:rPr lang="el-GR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		  4. </a:t>
            </a:r>
            <a:r>
              <a:rPr lang="el-GR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περιοχή της </a:t>
            </a:r>
            <a:r>
              <a:rPr lang="el-GR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κροταφογναθικής</a:t>
            </a:r>
            <a:r>
              <a:rPr lang="el-GR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άρθρωσης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351734" y="3295649"/>
            <a:ext cx="667941" cy="252539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5400000">
            <a:off x="5323285" y="3914650"/>
            <a:ext cx="629841" cy="300164"/>
          </a:xfrm>
          <a:prstGeom prst="notchedRightArrow">
            <a:avLst>
              <a:gd name="adj1" fmla="val 50000"/>
              <a:gd name="adj2" fmla="val 66728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prst="convex"/>
            <a:contourClr>
              <a:schemeClr val="tx1"/>
            </a:contourClr>
          </a:sp3d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860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8A4FB3F1-452C-4E17-A75C-D691A95F7E37}" vid="{62B86261-7382-41E7-9F3C-94B6D298D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</TotalTime>
  <Words>1884</Words>
  <Application>Microsoft Office PowerPoint</Application>
  <PresentationFormat>Custom</PresentationFormat>
  <Paragraphs>455</Paragraphs>
  <Slides>86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Slice</vt:lpstr>
      <vt:lpstr>Το κρανιοπροσωπικO σYμπλεγμα                    μετA τη γEννηση</vt:lpstr>
      <vt:lpstr> Αύξηση  (βιολογική)</vt:lpstr>
      <vt:lpstr>Slide 3</vt:lpstr>
      <vt:lpstr>      Χαρακτηριστικά αύξησης κρανιοπροσωπικού συμπλέγματος</vt:lpstr>
      <vt:lpstr>      Χαρακτηριστικά αύξησης κρανιοπροσωπικού συμπλέγματος</vt:lpstr>
      <vt:lpstr>Slide 6</vt:lpstr>
      <vt:lpstr>Slide 7</vt:lpstr>
      <vt:lpstr>Slide 8</vt:lpstr>
      <vt:lpstr>Βασικά στοιχεία Οστικής Αύξησης</vt:lpstr>
      <vt:lpstr>Slide 10</vt:lpstr>
      <vt:lpstr>Slide 11</vt:lpstr>
      <vt:lpstr>Slide 12</vt:lpstr>
      <vt:lpstr>Slide 13</vt:lpstr>
      <vt:lpstr>Slide 14</vt:lpstr>
      <vt:lpstr>Slide 15</vt:lpstr>
      <vt:lpstr>2. Μηχανισμοί Οστικής αύξησης</vt:lpstr>
      <vt:lpstr>3. Θεωρίες και υποθέσεις για τους Μηχανισμούς που  διέπουν την Κρανιοπροσωπική Αύξηση και Ανάπτυξη</vt:lpstr>
      <vt:lpstr>Slide 18</vt:lpstr>
      <vt:lpstr>Slide 19</vt:lpstr>
      <vt:lpstr>3.4 Υποθετικά συστήματα Παραγόντων που           επηρεάζουν την Κρανιοπροσωπική αύξηση</vt:lpstr>
      <vt:lpstr>Slide 21</vt:lpstr>
      <vt:lpstr>Slide 22</vt:lpstr>
      <vt:lpstr>Slide 23</vt:lpstr>
      <vt:lpstr>Αύξηση του εγκεφαλικού κρανίου</vt:lpstr>
      <vt:lpstr>Slide 25</vt:lpstr>
      <vt:lpstr>Slide 26</vt:lpstr>
      <vt:lpstr>Slide 27</vt:lpstr>
      <vt:lpstr>1. Αύξηση του άνω προσώπου</vt:lpstr>
      <vt:lpstr>Slide 29</vt:lpstr>
      <vt:lpstr>Slide 30</vt:lpstr>
      <vt:lpstr>Slide 31</vt:lpstr>
      <vt:lpstr>Slide 32</vt:lpstr>
      <vt:lpstr>Christou P, Kiliaridis S. Eur J Orthod 2006</vt:lpstr>
      <vt:lpstr>Slide 34</vt:lpstr>
      <vt:lpstr>Slide 35</vt:lpstr>
      <vt:lpstr>2. Αύξηση της κάτω γνάθου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Μοριακή Γενετική και Αύξηση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Αιτιολογία προγναθισμού κάτω γνάθου </vt:lpstr>
      <vt:lpstr>Θεωρίες</vt:lpstr>
      <vt:lpstr>Slide 74</vt:lpstr>
      <vt:lpstr>Γενετικοί Παράγοντες</vt:lpstr>
      <vt:lpstr>Xue F, Wong RWK, Rabie ABM: Genes, genetics, and Class III malocclusion Orthod Craniofac Res 2010;13:69–74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ΠΑΡΕΜΒΑΣΗ ΣΤΗΝ ΑΥΞΗτικη ΔΙΑΔΙΚΑΣΙΑ ΜΕ ΟΡΘΟΔΟΝΤΙΚΟΥΣ ΜΗΧΑΝΙΣΜΟΥΣ</vt:lpstr>
      <vt:lpstr>Slide 86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Polis</dc:creator>
  <cp:lastModifiedBy>Demetrios Halazonetis</cp:lastModifiedBy>
  <cp:revision>96</cp:revision>
  <dcterms:created xsi:type="dcterms:W3CDTF">2020-03-31T19:55:10Z</dcterms:created>
  <dcterms:modified xsi:type="dcterms:W3CDTF">2020-04-02T09:07:04Z</dcterms:modified>
</cp:coreProperties>
</file>