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79"/>
  </p:notesMasterIdLst>
  <p:sldIdLst>
    <p:sldId id="303" r:id="rId2"/>
    <p:sldId id="434" r:id="rId3"/>
    <p:sldId id="437" r:id="rId4"/>
    <p:sldId id="394" r:id="rId5"/>
    <p:sldId id="396" r:id="rId6"/>
    <p:sldId id="395" r:id="rId7"/>
    <p:sldId id="435" r:id="rId8"/>
    <p:sldId id="400" r:id="rId9"/>
    <p:sldId id="397" r:id="rId10"/>
    <p:sldId id="398" r:id="rId11"/>
    <p:sldId id="399" r:id="rId12"/>
    <p:sldId id="436" r:id="rId13"/>
    <p:sldId id="403" r:id="rId14"/>
    <p:sldId id="402" r:id="rId15"/>
    <p:sldId id="404" r:id="rId16"/>
    <p:sldId id="439" r:id="rId17"/>
    <p:sldId id="406" r:id="rId18"/>
    <p:sldId id="410" r:id="rId19"/>
    <p:sldId id="414" r:id="rId20"/>
    <p:sldId id="416" r:id="rId21"/>
    <p:sldId id="417" r:id="rId22"/>
    <p:sldId id="440" r:id="rId23"/>
    <p:sldId id="385" r:id="rId24"/>
    <p:sldId id="324" r:id="rId25"/>
    <p:sldId id="349" r:id="rId26"/>
    <p:sldId id="351" r:id="rId27"/>
    <p:sldId id="350" r:id="rId28"/>
    <p:sldId id="352" r:id="rId29"/>
    <p:sldId id="309" r:id="rId30"/>
    <p:sldId id="347" r:id="rId31"/>
    <p:sldId id="317" r:id="rId32"/>
    <p:sldId id="348" r:id="rId33"/>
    <p:sldId id="473" r:id="rId34"/>
    <p:sldId id="327" r:id="rId35"/>
    <p:sldId id="448" r:id="rId36"/>
    <p:sldId id="328" r:id="rId37"/>
    <p:sldId id="515" r:id="rId38"/>
    <p:sldId id="516" r:id="rId39"/>
    <p:sldId id="329" r:id="rId40"/>
    <p:sldId id="331" r:id="rId41"/>
    <p:sldId id="333" r:id="rId42"/>
    <p:sldId id="517" r:id="rId43"/>
    <p:sldId id="334" r:id="rId44"/>
    <p:sldId id="364" r:id="rId45"/>
    <p:sldId id="370" r:id="rId46"/>
    <p:sldId id="474" r:id="rId47"/>
    <p:sldId id="375" r:id="rId48"/>
    <p:sldId id="506" r:id="rId49"/>
    <p:sldId id="505" r:id="rId50"/>
    <p:sldId id="381" r:id="rId51"/>
    <p:sldId id="419" r:id="rId52"/>
    <p:sldId id="418" r:id="rId53"/>
    <p:sldId id="422" r:id="rId54"/>
    <p:sldId id="423" r:id="rId55"/>
    <p:sldId id="426" r:id="rId56"/>
    <p:sldId id="428" r:id="rId57"/>
    <p:sldId id="429" r:id="rId58"/>
    <p:sldId id="430" r:id="rId59"/>
    <p:sldId id="471" r:id="rId60"/>
    <p:sldId id="507" r:id="rId61"/>
    <p:sldId id="433" r:id="rId62"/>
    <p:sldId id="442" r:id="rId63"/>
    <p:sldId id="447" r:id="rId64"/>
    <p:sldId id="451" r:id="rId65"/>
    <p:sldId id="514" r:id="rId66"/>
    <p:sldId id="456" r:id="rId67"/>
    <p:sldId id="508" r:id="rId68"/>
    <p:sldId id="457" r:id="rId69"/>
    <p:sldId id="458" r:id="rId70"/>
    <p:sldId id="460" r:id="rId71"/>
    <p:sldId id="461" r:id="rId72"/>
    <p:sldId id="467" r:id="rId73"/>
    <p:sldId id="469" r:id="rId74"/>
    <p:sldId id="489" r:id="rId75"/>
    <p:sldId id="498" r:id="rId76"/>
    <p:sldId id="499" r:id="rId77"/>
    <p:sldId id="492" r:id="rId78"/>
  </p:sldIdLst>
  <p:sldSz cx="9144000" cy="6858000" type="screen4x3"/>
  <p:notesSz cx="6858000" cy="9144000"/>
  <p:defaultTextStyle>
    <a:defPPr>
      <a:defRPr lang="nb-NO"/>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C0099"/>
    <a:srgbClr val="FF3399"/>
    <a:srgbClr val="9966FF"/>
    <a:srgbClr val="CC66FF"/>
    <a:srgbClr val="FF00FF"/>
    <a:srgbClr val="FF99FF"/>
    <a:srgbClr val="000000"/>
  </p:clrMru>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7" autoAdjust="0"/>
    <p:restoredTop sz="89000" autoAdjust="0"/>
  </p:normalViewPr>
  <p:slideViewPr>
    <p:cSldViewPr>
      <p:cViewPr>
        <p:scale>
          <a:sx n="70" d="100"/>
          <a:sy n="70" d="100"/>
        </p:scale>
        <p:origin x="-1104" y="-606"/>
      </p:cViewPr>
      <p:guideLst>
        <p:guide orient="horz" pos="2160"/>
        <p:guide pos="2880"/>
      </p:guideLst>
    </p:cSldViewPr>
  </p:slideViewPr>
  <p:outlineViewPr>
    <p:cViewPr>
      <p:scale>
        <a:sx n="33" d="100"/>
        <a:sy n="33" d="100"/>
      </p:scale>
      <p:origin x="0" y="475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791D8A1-811F-485C-9419-BAF1A66F3F50}" type="datetimeFigureOut">
              <a:rPr lang="nb-NO"/>
              <a:pPr>
                <a:defRPr/>
              </a:pPr>
              <a:t>15.10.2014</a:t>
            </a:fld>
            <a:endParaRPr lang="nb-NO" dirty="0"/>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b-NO" noProof="0" dirty="0" smtClean="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8F961C7-7782-4F72-ABE3-AAFA03564308}" type="slidenum">
              <a:rPr lang="nb-NO"/>
              <a:pPr>
                <a:defRPr/>
              </a:pPr>
              <a:t>‹#›</a:t>
            </a:fld>
            <a:endParaRPr lang="nb-NO"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p:cNvSpPr>
            <a:spLocks noGrp="1" noRot="1" noChangeAspect="1" noTextEdit="1"/>
          </p:cNvSpPr>
          <p:nvPr>
            <p:ph type="sldImg"/>
          </p:nvPr>
        </p:nvSpPr>
        <p:spPr bwMode="auto">
          <a:noFill/>
          <a:ln>
            <a:solidFill>
              <a:srgbClr val="000000"/>
            </a:solidFill>
            <a:miter lim="800000"/>
            <a:headEnd/>
            <a:tailEnd/>
          </a:ln>
        </p:spPr>
      </p:sp>
      <p:sp>
        <p:nvSpPr>
          <p:cNvPr id="8806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0AC03206-0EE6-452A-9B18-640E2C48CD51}" type="slidenum">
              <a:rPr lang="nb-NO" smtClean="0"/>
              <a:pPr>
                <a:defRPr/>
              </a:pPr>
              <a:t>1</a:t>
            </a:fld>
            <a:endParaRPr lang="nb-NO"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lassholder for lysbilde 1"/>
          <p:cNvSpPr>
            <a:spLocks noGrp="1" noRot="1" noChangeAspect="1" noTextEdit="1"/>
          </p:cNvSpPr>
          <p:nvPr>
            <p:ph type="sldImg"/>
          </p:nvPr>
        </p:nvSpPr>
        <p:spPr bwMode="auto">
          <a:noFill/>
          <a:ln>
            <a:solidFill>
              <a:srgbClr val="000000"/>
            </a:solidFill>
            <a:miter lim="800000"/>
            <a:headEnd/>
            <a:tailEnd/>
          </a:ln>
        </p:spPr>
      </p:sp>
      <p:sp>
        <p:nvSpPr>
          <p:cNvPr id="9728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B49604DA-7D28-48AA-B317-0C419F414B2F}" type="slidenum">
              <a:rPr lang="nb-NO" smtClean="0"/>
              <a:pPr>
                <a:defRPr/>
              </a:pPr>
              <a:t>10</a:t>
            </a:fld>
            <a:endParaRPr lang="nb-NO"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lassholder for lysbilde 1"/>
          <p:cNvSpPr>
            <a:spLocks noGrp="1" noRot="1" noChangeAspect="1" noTextEdit="1"/>
          </p:cNvSpPr>
          <p:nvPr>
            <p:ph type="sldImg"/>
          </p:nvPr>
        </p:nvSpPr>
        <p:spPr bwMode="auto">
          <a:noFill/>
          <a:ln>
            <a:solidFill>
              <a:srgbClr val="000000"/>
            </a:solidFill>
            <a:miter lim="800000"/>
            <a:headEnd/>
            <a:tailEnd/>
          </a:ln>
        </p:spPr>
      </p:sp>
      <p:sp>
        <p:nvSpPr>
          <p:cNvPr id="9830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08A9C9B5-92CE-4249-B727-CD0C7B781CB5}" type="slidenum">
              <a:rPr lang="nb-NO" smtClean="0"/>
              <a:pPr>
                <a:defRPr/>
              </a:pPr>
              <a:t>11</a:t>
            </a:fld>
            <a:endParaRPr lang="nb-NO"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lassholder for lysbilde 1"/>
          <p:cNvSpPr>
            <a:spLocks noGrp="1" noRot="1" noChangeAspect="1" noTextEdit="1"/>
          </p:cNvSpPr>
          <p:nvPr>
            <p:ph type="sldImg"/>
          </p:nvPr>
        </p:nvSpPr>
        <p:spPr bwMode="auto">
          <a:noFill/>
          <a:ln>
            <a:solidFill>
              <a:srgbClr val="000000"/>
            </a:solidFill>
            <a:miter lim="800000"/>
            <a:headEnd/>
            <a:tailEnd/>
          </a:ln>
        </p:spPr>
      </p:sp>
      <p:sp>
        <p:nvSpPr>
          <p:cNvPr id="9933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 ανάγνωση της πανοραμικής ακτινογραφίας μπορεί να γίνει ακολουθώντας δύο κύκλους (Α και Β) από το άνω δεξιά μέχρι το κάτω δεξιά τεταρτημόριο (1-4).  Στην Α φάση της ανάγνωσης εξετάζονται τα δόντια και το φατνιακό οστό. Στη Β φάση της ανάγνωσης εξετάζονται όλες οι υπόλοιπες ανατομικές δομές. Έτσι για το 1 και 2 τεταρτημόρια εξετάζονται μεταξύ άλλων οι κροταφογναθικές αρθρώσεις (κόνδυλος, αρθρική γλύνη, πρόσθιο αρθρικό φύμα), η κορωνοειδής απόφυση, το ζυγωματικό οστό, το γναθιαίο κύρτωμα, ο πτερυγοϋπερώιος βόθρος, οι οφθαλμικοί κόγχοι, οι γναθιαίοι κόλποι, η ρινική κοιλότητα και κόγχες, η σκληρά και μαλθακή υπερώα. Κατά τη Β 3 και 4 φάση της αξιολόγησης εκτιμάται η κάτω γνάθος και οι λοιπές εμφανιζόμενες δομές. Η παρατήρηση των κροταφογναθικών αρθρώσεων και της κορωνοειδούς απόφυσης μπορεί να επαναληφθεί. Εξετάζεται η συνέχεια του συμπαγούς οστού σε όλη τη γνάθο (διακοπή της συνέχειας του κάτω ορίου σε περιπτώσεις καταγμάτων). Το πάχος του συμπαγούς οστού στο κάτω χείλος της κάτω γνάθου είναι περίπου 3 χιλιοστά σε ενήλικες (λεπτότερο σε τοπική παθολογία ή γενικά σε υπερπαραθυεροειδισμό, οστεοπόρωση). Παρατηρείται ο πάρος του κάτω φατνιακού (ομαλό εύρος). Ακτινοδιαυγάσεις ή σκιάσεις στην κάτω γνάθο μελετούνται και σε σχέση με το αντίθετο ημιμόριο. Το υοειδές οστό μπορεί να προβάλλει κάτω από ή στο κάτω χείλος της κ.γνάθου.   </a:t>
            </a:r>
            <a:endParaRPr lang="nb-NO" smtClean="0"/>
          </a:p>
        </p:txBody>
      </p:sp>
      <p:sp>
        <p:nvSpPr>
          <p:cNvPr id="4" name="Plassholder for lysbildenummer 3"/>
          <p:cNvSpPr>
            <a:spLocks noGrp="1"/>
          </p:cNvSpPr>
          <p:nvPr>
            <p:ph type="sldNum" sz="quarter" idx="5"/>
          </p:nvPr>
        </p:nvSpPr>
        <p:spPr/>
        <p:txBody>
          <a:bodyPr/>
          <a:lstStyle/>
          <a:p>
            <a:pPr>
              <a:defRPr/>
            </a:pPr>
            <a:fld id="{6DC8379C-7507-402B-963B-F95C66E002B9}" type="slidenum">
              <a:rPr lang="nb-NO" smtClean="0"/>
              <a:pPr>
                <a:defRPr/>
              </a:pPr>
              <a:t>12</a:t>
            </a:fld>
            <a:endParaRPr lang="nb-NO"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lassholder for lysbilde 1"/>
          <p:cNvSpPr>
            <a:spLocks noGrp="1" noRot="1" noChangeAspect="1" noTextEdit="1"/>
          </p:cNvSpPr>
          <p:nvPr>
            <p:ph type="sldImg"/>
          </p:nvPr>
        </p:nvSpPr>
        <p:spPr bwMode="auto">
          <a:noFill/>
          <a:ln>
            <a:solidFill>
              <a:srgbClr val="000000"/>
            </a:solidFill>
            <a:miter lim="800000"/>
            <a:headEnd/>
            <a:tailEnd/>
          </a:ln>
        </p:spPr>
      </p:sp>
      <p:sp>
        <p:nvSpPr>
          <p:cNvPr id="100355"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smtClean="0"/>
          </a:p>
        </p:txBody>
      </p:sp>
      <p:sp>
        <p:nvSpPr>
          <p:cNvPr id="36868"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D81954-E381-48A3-8C81-574B566C5F6C}" type="slidenum">
              <a:rPr lang="nb-NO" smtClean="0"/>
              <a:pPr fontAlgn="base">
                <a:spcBef>
                  <a:spcPct val="0"/>
                </a:spcBef>
                <a:spcAft>
                  <a:spcPct val="0"/>
                </a:spcAft>
                <a:defRPr/>
              </a:pPr>
              <a:t>13</a:t>
            </a:fld>
            <a:endParaRPr lang="nb-NO"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Plassholder for lysbilde 1"/>
          <p:cNvSpPr>
            <a:spLocks noGrp="1" noRot="1" noChangeAspect="1" noTextEdit="1"/>
          </p:cNvSpPr>
          <p:nvPr>
            <p:ph type="sldImg"/>
          </p:nvPr>
        </p:nvSpPr>
        <p:spPr bwMode="auto">
          <a:noFill/>
          <a:ln>
            <a:solidFill>
              <a:srgbClr val="000000"/>
            </a:solidFill>
            <a:miter lim="800000"/>
            <a:headEnd/>
            <a:tailEnd/>
          </a:ln>
        </p:spPr>
      </p:sp>
      <p:sp>
        <p:nvSpPr>
          <p:cNvPr id="10137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CC95AB04-6C78-4A04-B57B-D0DF5070A22A}" type="slidenum">
              <a:rPr lang="nb-NO" smtClean="0"/>
              <a:pPr>
                <a:defRPr/>
              </a:pPr>
              <a:t>14</a:t>
            </a:fld>
            <a:endParaRPr lang="nb-NO"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Plassholder for lysbilde 1"/>
          <p:cNvSpPr>
            <a:spLocks noGrp="1" noRot="1" noChangeAspect="1" noTextEdit="1"/>
          </p:cNvSpPr>
          <p:nvPr>
            <p:ph type="sldImg"/>
          </p:nvPr>
        </p:nvSpPr>
        <p:spPr bwMode="auto">
          <a:noFill/>
          <a:ln>
            <a:solidFill>
              <a:srgbClr val="000000"/>
            </a:solidFill>
            <a:miter lim="800000"/>
            <a:headEnd/>
            <a:tailEnd/>
          </a:ln>
        </p:spPr>
      </p:sp>
      <p:sp>
        <p:nvSpPr>
          <p:cNvPr id="1024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Κατά τη 10</a:t>
            </a:r>
            <a:r>
              <a:rPr lang="el-GR" baseline="30000" smtClean="0"/>
              <a:t>η</a:t>
            </a:r>
            <a:r>
              <a:rPr lang="el-GR" smtClean="0"/>
              <a:t> εμβρυϊκή εβδομάδα κατά το στάδιο κυπέλλου κάθε νεογιλού, συμβαίνει η αρχική καταβολή των προσθίων μονίμων δοντιών με βλάστηση της οδοντικής ταινίας  γλωσσικά των οδοντικών σπερμάτων των αντίστοιχων νεογιλών. Οι μόνιμοι γομφίοι που δε διαδέχονται νεογιλούς προέρχονται από επέκταση της οδοντικής ταινίας άπω των δευτέρων νεογιλών γομφίων. Η καταβολή τους ξεκινά από τον 4</a:t>
            </a:r>
            <a:r>
              <a:rPr lang="el-GR" baseline="30000" smtClean="0"/>
              <a:t>ο</a:t>
            </a:r>
            <a:r>
              <a:rPr lang="el-GR" smtClean="0"/>
              <a:t> εμβρ. μήνα για τον πρώτο γομφίο, συνεχίζεται μέχρι το πρώτο έτος για το δεύτερο γομφίο και μέχρι το 4</a:t>
            </a:r>
            <a:r>
              <a:rPr lang="el-GR" baseline="30000" smtClean="0"/>
              <a:t>ο</a:t>
            </a:r>
            <a:r>
              <a:rPr lang="el-GR" smtClean="0"/>
              <a:t>-5</a:t>
            </a:r>
            <a:r>
              <a:rPr lang="el-GR" baseline="30000" smtClean="0"/>
              <a:t>ο</a:t>
            </a:r>
            <a:r>
              <a:rPr lang="el-GR" smtClean="0"/>
              <a:t> έτος για τον τρίτο γομφίο. </a:t>
            </a:r>
            <a:endParaRPr lang="nb-NO" smtClean="0"/>
          </a:p>
        </p:txBody>
      </p:sp>
      <p:sp>
        <p:nvSpPr>
          <p:cNvPr id="4" name="Plassholder for lysbildenummer 3"/>
          <p:cNvSpPr>
            <a:spLocks noGrp="1"/>
          </p:cNvSpPr>
          <p:nvPr>
            <p:ph type="sldNum" sz="quarter" idx="5"/>
          </p:nvPr>
        </p:nvSpPr>
        <p:spPr/>
        <p:txBody>
          <a:bodyPr/>
          <a:lstStyle/>
          <a:p>
            <a:pPr>
              <a:defRPr/>
            </a:pPr>
            <a:fld id="{995F1EEF-BF23-4F52-AABE-E2A9607EE7E5}" type="slidenum">
              <a:rPr lang="nb-NO" smtClean="0"/>
              <a:pPr>
                <a:defRPr/>
              </a:pPr>
              <a:t>15</a:t>
            </a:fld>
            <a:endParaRPr lang="nb-NO"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lassholder for lysbilde 1"/>
          <p:cNvSpPr>
            <a:spLocks noGrp="1" noRot="1" noChangeAspect="1" noTextEdit="1"/>
          </p:cNvSpPr>
          <p:nvPr>
            <p:ph type="sldImg"/>
          </p:nvPr>
        </p:nvSpPr>
        <p:spPr bwMode="auto">
          <a:noFill/>
          <a:ln>
            <a:solidFill>
              <a:srgbClr val="000000"/>
            </a:solidFill>
            <a:miter lim="800000"/>
            <a:headEnd/>
            <a:tailEnd/>
          </a:ln>
        </p:spPr>
      </p:sp>
      <p:sp>
        <p:nvSpPr>
          <p:cNvPr id="1034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Τα διάδοχα μόνιμα δόντια ανατέλλουν γλωσσικότερα των ριζών των νεογιλών, με εξαίρεση τους τομείς της άνω γνάθου που παίρνουν περισσότερο προστομιακή θέση καθώς ανατέλλουν.</a:t>
            </a:r>
            <a:endParaRPr lang="nb-NO" smtClean="0"/>
          </a:p>
        </p:txBody>
      </p:sp>
      <p:sp>
        <p:nvSpPr>
          <p:cNvPr id="4" name="Plassholder for lysbildenummer 3"/>
          <p:cNvSpPr>
            <a:spLocks noGrp="1"/>
          </p:cNvSpPr>
          <p:nvPr>
            <p:ph type="sldNum" sz="quarter" idx="5"/>
          </p:nvPr>
        </p:nvSpPr>
        <p:spPr/>
        <p:txBody>
          <a:bodyPr/>
          <a:lstStyle/>
          <a:p>
            <a:pPr>
              <a:defRPr/>
            </a:pPr>
            <a:fld id="{56D63667-728E-492E-9DBD-DB45FE953D3C}" type="slidenum">
              <a:rPr lang="nb-NO" smtClean="0"/>
              <a:pPr>
                <a:defRPr/>
              </a:pPr>
              <a:t>16</a:t>
            </a:fld>
            <a:endParaRPr lang="nb-NO"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Plassholder for lysbilde 1"/>
          <p:cNvSpPr>
            <a:spLocks noGrp="1" noRot="1" noChangeAspect="1" noTextEdit="1"/>
          </p:cNvSpPr>
          <p:nvPr>
            <p:ph type="sldImg"/>
          </p:nvPr>
        </p:nvSpPr>
        <p:spPr bwMode="auto">
          <a:noFill/>
          <a:ln>
            <a:solidFill>
              <a:srgbClr val="000000"/>
            </a:solidFill>
            <a:miter lim="800000"/>
            <a:headEnd/>
            <a:tailEnd/>
          </a:ln>
        </p:spPr>
      </p:sp>
      <p:sp>
        <p:nvSpPr>
          <p:cNvPr id="10445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Συγγενής έλλειψη δοντιών (ανοδοντία μερική/ολική) μπορεί να συνδέεται με το σύνδρομο της εξωδερμικής δυσπλασίας. </a:t>
            </a:r>
          </a:p>
          <a:p>
            <a:r>
              <a:rPr lang="el-GR" smtClean="0"/>
              <a:t>Γενικευμένη μακρο/μικρο –δοντία έχουμε σε περιπτώσεις δυσλειτουργίας υπόφυσης.</a:t>
            </a:r>
          </a:p>
          <a:p>
            <a:r>
              <a:rPr lang="el-GR" smtClean="0"/>
              <a:t>Οδοντικός εγκολεασμός από εγκόλπωση του οργάνου της αδαμαντίνης στην οδοντική θηλή.</a:t>
            </a:r>
          </a:p>
          <a:p>
            <a:r>
              <a:rPr lang="el-GR" smtClean="0"/>
              <a:t>Διδυμία από ανεπιτυχή απόπειρα διαίρεσης του οδοντικού σπέρματος. Αποτέλεσμα είναι ένα μεγάλου μεγέθους δόντι με μία ρίζα και μία πολφική κοιλότητα. Στη μύλη παρατηρείται εντομή διαφόρου βάθους.</a:t>
            </a:r>
          </a:p>
          <a:p>
            <a:r>
              <a:rPr lang="el-GR" smtClean="0"/>
              <a:t>Σύντηξη προκύπτει από τη συνένωση δύο γειτονικών οδ. σπερμάτων πιθανά από πίεση. Διακρίνονται δύο πολφικές κοιλότητες.</a:t>
            </a:r>
          </a:p>
          <a:p>
            <a:r>
              <a:rPr lang="el-GR" smtClean="0"/>
              <a:t>Συνδιασμός υποπλασίας-υπενασβεστίωσης αδαμαντίνης σε περιπτώσεις φθορίασης. Ατελής αδαμαντινογένεση/οδοντινογένεση, γενικευμένη δυσπλασία αδαμαντίνης/οδοντίνης κληρονομικής αιτιολογίας.</a:t>
            </a:r>
          </a:p>
        </p:txBody>
      </p:sp>
      <p:sp>
        <p:nvSpPr>
          <p:cNvPr id="4" name="Plassholder for lysbildenummer 3"/>
          <p:cNvSpPr>
            <a:spLocks noGrp="1"/>
          </p:cNvSpPr>
          <p:nvPr>
            <p:ph type="sldNum" sz="quarter" idx="5"/>
          </p:nvPr>
        </p:nvSpPr>
        <p:spPr/>
        <p:txBody>
          <a:bodyPr/>
          <a:lstStyle/>
          <a:p>
            <a:pPr>
              <a:defRPr/>
            </a:pPr>
            <a:fld id="{FBED0547-BE86-4B8E-A8A3-E8D6C71AD22C}" type="slidenum">
              <a:rPr lang="nb-NO" smtClean="0"/>
              <a:pPr>
                <a:defRPr/>
              </a:pPr>
              <a:t>17</a:t>
            </a:fld>
            <a:endParaRPr lang="nb-NO"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lassholder for lysbilde 1"/>
          <p:cNvSpPr>
            <a:spLocks noGrp="1" noRot="1" noChangeAspect="1" noTextEdit="1"/>
          </p:cNvSpPr>
          <p:nvPr>
            <p:ph type="sldImg"/>
          </p:nvPr>
        </p:nvSpPr>
        <p:spPr bwMode="auto">
          <a:noFill/>
          <a:ln>
            <a:solidFill>
              <a:srgbClr val="000000"/>
            </a:solidFill>
            <a:miter lim="800000"/>
            <a:headEnd/>
            <a:tailEnd/>
          </a:ln>
        </p:spPr>
      </p:sp>
      <p:sp>
        <p:nvSpPr>
          <p:cNvPr id="1054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Έλλειψη αυξητικής ορμόνης προκαλεί καθυστέρηση της οδοντικής διάπλασης. Οι επιπτώσεις όμως στην οδοντική διάπλαση είναι μικρότερες από αυτές στο ύψος και στη σκελετική ηλικία.</a:t>
            </a:r>
          </a:p>
          <a:p>
            <a:r>
              <a:rPr lang="el-GR" smtClean="0"/>
              <a:t>Ο υποθυρεοειδισμός προκαλεί καθυστέρηση οδ. ανατολής.  Όμως ο υπερθυρεοειδισμός δεν είναι βέβαιο ότι προκαλεί επιτάχυνση.</a:t>
            </a:r>
          </a:p>
          <a:p>
            <a:r>
              <a:rPr lang="el-GR" smtClean="0"/>
              <a:t>Η κακή διατροφή προκαλεί καθυστέρηση ανατολών. </a:t>
            </a:r>
          </a:p>
          <a:p>
            <a:r>
              <a:rPr lang="el-GR" smtClean="0"/>
              <a:t>Το σύνδρομο </a:t>
            </a:r>
            <a:r>
              <a:rPr lang="nb-NO" smtClean="0"/>
              <a:t>Down </a:t>
            </a:r>
            <a:r>
              <a:rPr lang="el-GR" smtClean="0"/>
              <a:t>και η κοιλιοκάκη προκαλούν καθυστέρηση οδ. διάπλασης.</a:t>
            </a:r>
          </a:p>
          <a:p>
            <a:r>
              <a:rPr lang="el-GR" smtClean="0"/>
              <a:t>Στο σύνδρομο </a:t>
            </a:r>
            <a:r>
              <a:rPr lang="nb-NO" smtClean="0"/>
              <a:t>Turner</a:t>
            </a:r>
            <a:r>
              <a:rPr lang="el-GR" smtClean="0"/>
              <a:t> παρατηρείται επιτάχυνση της οδοντικής διάπλασης. </a:t>
            </a:r>
          </a:p>
          <a:p>
            <a:r>
              <a:rPr lang="el-GR" smtClean="0"/>
              <a:t>Η προωρότητα και το χαμηλό βάρος γέννησης σχετίζονται με καθυστερημένη ανατολή νεογιλών δοντιών.</a:t>
            </a:r>
          </a:p>
          <a:p>
            <a:r>
              <a:rPr lang="el-GR" smtClean="0"/>
              <a:t>Στο νεανικό διαβήτη υπάρχει κατ</a:t>
            </a:r>
            <a:r>
              <a:rPr lang="nb-NO" smtClean="0"/>
              <a:t>’</a:t>
            </a:r>
            <a:r>
              <a:rPr lang="el-GR" smtClean="0"/>
              <a:t>αρχή επιτάχυνση και κατόπιν επιβράδυνση της οδοντικής διάπλασης.  </a:t>
            </a:r>
            <a:endParaRPr lang="nb-NO" smtClean="0"/>
          </a:p>
        </p:txBody>
      </p:sp>
      <p:sp>
        <p:nvSpPr>
          <p:cNvPr id="4" name="Plassholder for lysbildenummer 3"/>
          <p:cNvSpPr>
            <a:spLocks noGrp="1"/>
          </p:cNvSpPr>
          <p:nvPr>
            <p:ph type="sldNum" sz="quarter" idx="5"/>
          </p:nvPr>
        </p:nvSpPr>
        <p:spPr/>
        <p:txBody>
          <a:bodyPr/>
          <a:lstStyle/>
          <a:p>
            <a:pPr>
              <a:defRPr/>
            </a:pPr>
            <a:fld id="{A416C689-0651-4B6D-B4E1-BB9664BFA478}" type="slidenum">
              <a:rPr lang="nb-NO" smtClean="0"/>
              <a:pPr>
                <a:defRPr/>
              </a:pPr>
              <a:t>18</a:t>
            </a:fld>
            <a:endParaRPr lang="nb-NO"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lassholder for lysbilde 1"/>
          <p:cNvSpPr>
            <a:spLocks noGrp="1" noRot="1" noChangeAspect="1" noTextEdit="1"/>
          </p:cNvSpPr>
          <p:nvPr>
            <p:ph type="sldImg"/>
          </p:nvPr>
        </p:nvSpPr>
        <p:spPr bwMode="auto">
          <a:noFill/>
          <a:ln>
            <a:solidFill>
              <a:srgbClr val="000000"/>
            </a:solidFill>
            <a:miter lim="800000"/>
            <a:headEnd/>
            <a:tailEnd/>
          </a:ln>
        </p:spPr>
      </p:sp>
      <p:sp>
        <p:nvSpPr>
          <p:cNvPr id="10649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20EC59ED-3AE1-47EA-9E73-7BC4219E7CD8}" type="slidenum">
              <a:rPr lang="nb-NO" smtClean="0"/>
              <a:pPr>
                <a:defRPr/>
              </a:pPr>
              <a:t>19</a:t>
            </a:fld>
            <a:endParaRPr lang="nb-NO"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ssholder for lysbilde 1"/>
          <p:cNvSpPr>
            <a:spLocks noGrp="1" noRot="1" noChangeAspect="1" noTextEdit="1"/>
          </p:cNvSpPr>
          <p:nvPr>
            <p:ph type="sldImg"/>
          </p:nvPr>
        </p:nvSpPr>
        <p:spPr bwMode="auto">
          <a:noFill/>
          <a:ln>
            <a:solidFill>
              <a:srgbClr val="000000"/>
            </a:solidFill>
            <a:miter lim="800000"/>
            <a:headEnd/>
            <a:tailEnd/>
          </a:ln>
        </p:spPr>
      </p:sp>
      <p:sp>
        <p:nvSpPr>
          <p:cNvPr id="8909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202343B8-3270-4146-8F2B-90EB13163154}" type="slidenum">
              <a:rPr lang="nb-NO" smtClean="0"/>
              <a:pPr>
                <a:defRPr/>
              </a:pPr>
              <a:t>2</a:t>
            </a:fld>
            <a:endParaRPr lang="nb-NO"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lassholder for lysbilde 1"/>
          <p:cNvSpPr>
            <a:spLocks noGrp="1" noRot="1" noChangeAspect="1" noTextEdit="1"/>
          </p:cNvSpPr>
          <p:nvPr>
            <p:ph type="sldImg"/>
          </p:nvPr>
        </p:nvSpPr>
        <p:spPr bwMode="auto">
          <a:noFill/>
          <a:ln>
            <a:solidFill>
              <a:srgbClr val="000000"/>
            </a:solidFill>
            <a:miter lim="800000"/>
            <a:headEnd/>
            <a:tailEnd/>
          </a:ln>
        </p:spPr>
      </p:sp>
      <p:sp>
        <p:nvSpPr>
          <p:cNvPr id="10752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DC26FD7A-E1E2-41F2-B876-52E48A14815A}" type="slidenum">
              <a:rPr lang="nb-NO" smtClean="0"/>
              <a:pPr>
                <a:defRPr/>
              </a:pPr>
              <a:t>20</a:t>
            </a:fld>
            <a:endParaRPr lang="nb-NO"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lassholder for lysbilde 1"/>
          <p:cNvSpPr>
            <a:spLocks noGrp="1" noRot="1" noChangeAspect="1" noTextEdit="1"/>
          </p:cNvSpPr>
          <p:nvPr>
            <p:ph type="sldImg"/>
          </p:nvPr>
        </p:nvSpPr>
        <p:spPr bwMode="auto">
          <a:noFill/>
          <a:ln>
            <a:solidFill>
              <a:srgbClr val="000000"/>
            </a:solidFill>
            <a:miter lim="800000"/>
            <a:headEnd/>
            <a:tailEnd/>
          </a:ln>
        </p:spPr>
      </p:sp>
      <p:sp>
        <p:nvSpPr>
          <p:cNvPr id="10854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AAD2877-9B11-400B-B10A-3E6FE9DE3A0D}" type="slidenum">
              <a:rPr lang="nb-NO" smtClean="0"/>
              <a:pPr>
                <a:defRPr/>
              </a:pPr>
              <a:t>21</a:t>
            </a:fld>
            <a:endParaRPr lang="nb-NO"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lassholder for lysbilde 1"/>
          <p:cNvSpPr>
            <a:spLocks noGrp="1" noRot="1" noChangeAspect="1" noTextEdit="1"/>
          </p:cNvSpPr>
          <p:nvPr>
            <p:ph type="sldImg"/>
          </p:nvPr>
        </p:nvSpPr>
        <p:spPr bwMode="auto">
          <a:noFill/>
          <a:ln>
            <a:solidFill>
              <a:srgbClr val="000000"/>
            </a:solidFill>
            <a:miter lim="800000"/>
            <a:headEnd/>
            <a:tailEnd/>
          </a:ln>
        </p:spPr>
      </p:sp>
      <p:sp>
        <p:nvSpPr>
          <p:cNvPr id="10957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4E7FD71B-2F85-41C6-A767-1E8DF92DB22E}" type="slidenum">
              <a:rPr lang="nb-NO" smtClean="0"/>
              <a:pPr>
                <a:defRPr/>
              </a:pPr>
              <a:t>22</a:t>
            </a:fld>
            <a:endParaRPr lang="nb-NO"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lassholder for lysbilde 1"/>
          <p:cNvSpPr>
            <a:spLocks noGrp="1" noRot="1" noChangeAspect="1" noTextEdit="1"/>
          </p:cNvSpPr>
          <p:nvPr>
            <p:ph type="sldImg"/>
          </p:nvPr>
        </p:nvSpPr>
        <p:spPr bwMode="auto">
          <a:noFill/>
          <a:ln>
            <a:solidFill>
              <a:srgbClr val="000000"/>
            </a:solidFill>
            <a:miter lim="800000"/>
            <a:headEnd/>
            <a:tailEnd/>
          </a:ln>
        </p:spPr>
      </p:sp>
      <p:sp>
        <p:nvSpPr>
          <p:cNvPr id="11059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1BBCD5FA-8ACC-4EED-8948-71CBF7D50873}" type="slidenum">
              <a:rPr lang="nb-NO" smtClean="0"/>
              <a:pPr>
                <a:defRPr/>
              </a:pPr>
              <a:t>23</a:t>
            </a:fld>
            <a:endParaRPr lang="nb-NO"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ssholder for lysbilde 1"/>
          <p:cNvSpPr>
            <a:spLocks noGrp="1" noRot="1" noChangeAspect="1" noTextEdit="1"/>
          </p:cNvSpPr>
          <p:nvPr>
            <p:ph type="sldImg"/>
          </p:nvPr>
        </p:nvSpPr>
        <p:spPr bwMode="auto">
          <a:noFill/>
          <a:ln>
            <a:solidFill>
              <a:srgbClr val="000000"/>
            </a:solidFill>
            <a:miter lim="800000"/>
            <a:headEnd/>
            <a:tailEnd/>
          </a:ln>
        </p:spPr>
      </p:sp>
      <p:sp>
        <p:nvSpPr>
          <p:cNvPr id="11161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2B7223B5-6D2A-4C75-B197-742A8DEC2BB6}" type="slidenum">
              <a:rPr lang="nb-NO" smtClean="0"/>
              <a:pPr>
                <a:defRPr/>
              </a:pPr>
              <a:t>24</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Plassholder for lysbilde 1"/>
          <p:cNvSpPr>
            <a:spLocks noGrp="1" noRot="1" noChangeAspect="1" noTextEdit="1"/>
          </p:cNvSpPr>
          <p:nvPr>
            <p:ph type="sldImg"/>
          </p:nvPr>
        </p:nvSpPr>
        <p:spPr bwMode="auto">
          <a:noFill/>
          <a:ln>
            <a:solidFill>
              <a:srgbClr val="000000"/>
            </a:solidFill>
            <a:miter lim="800000"/>
            <a:headEnd/>
            <a:tailEnd/>
          </a:ln>
        </p:spPr>
      </p:sp>
      <p:sp>
        <p:nvSpPr>
          <p:cNvPr id="11264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6E9EE42B-2294-4AE6-B32F-F1AB833DB38C}" type="slidenum">
              <a:rPr lang="nb-NO" smtClean="0"/>
              <a:pPr>
                <a:defRPr/>
              </a:pPr>
              <a:t>25</a:t>
            </a:fld>
            <a:endParaRPr lang="nb-NO"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lassholder for lysbilde 1"/>
          <p:cNvSpPr>
            <a:spLocks noGrp="1" noRot="1" noChangeAspect="1" noTextEdit="1"/>
          </p:cNvSpPr>
          <p:nvPr>
            <p:ph type="sldImg"/>
          </p:nvPr>
        </p:nvSpPr>
        <p:spPr bwMode="auto">
          <a:noFill/>
          <a:ln>
            <a:solidFill>
              <a:srgbClr val="000000"/>
            </a:solidFill>
            <a:miter lim="800000"/>
            <a:headEnd/>
            <a:tailEnd/>
          </a:ln>
        </p:spPr>
      </p:sp>
      <p:sp>
        <p:nvSpPr>
          <p:cNvPr id="11366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6D4D66CA-5ADF-4C1A-BD92-13CF9138FED3}" type="slidenum">
              <a:rPr lang="nb-NO" smtClean="0"/>
              <a:pPr>
                <a:defRPr/>
              </a:pPr>
              <a:t>26</a:t>
            </a:fld>
            <a:endParaRPr lang="nb-NO"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Plassholder for lysbilde 1"/>
          <p:cNvSpPr>
            <a:spLocks noGrp="1" noRot="1" noChangeAspect="1" noTextEdit="1"/>
          </p:cNvSpPr>
          <p:nvPr>
            <p:ph type="sldImg"/>
          </p:nvPr>
        </p:nvSpPr>
        <p:spPr bwMode="auto">
          <a:noFill/>
          <a:ln>
            <a:solidFill>
              <a:srgbClr val="000000"/>
            </a:solidFill>
            <a:miter lim="800000"/>
            <a:headEnd/>
            <a:tailEnd/>
          </a:ln>
        </p:spPr>
      </p:sp>
      <p:sp>
        <p:nvSpPr>
          <p:cNvPr id="11469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3137C2E7-22C9-41A4-9A0F-8E2ADB323EBE}" type="slidenum">
              <a:rPr lang="nb-NO" smtClean="0"/>
              <a:pPr>
                <a:defRPr/>
              </a:pPr>
              <a:t>27</a:t>
            </a:fld>
            <a:endParaRPr lang="nb-NO"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lassholder for lysbilde 1"/>
          <p:cNvSpPr>
            <a:spLocks noGrp="1" noRot="1" noChangeAspect="1" noTextEdit="1"/>
          </p:cNvSpPr>
          <p:nvPr>
            <p:ph type="sldImg"/>
          </p:nvPr>
        </p:nvSpPr>
        <p:spPr bwMode="auto">
          <a:noFill/>
          <a:ln>
            <a:solidFill>
              <a:srgbClr val="000000"/>
            </a:solidFill>
            <a:miter lim="800000"/>
            <a:headEnd/>
            <a:tailEnd/>
          </a:ln>
        </p:spPr>
      </p:sp>
      <p:sp>
        <p:nvSpPr>
          <p:cNvPr id="11571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50A73DDD-F4D3-4F5B-9AC3-6632DFFCF5C6}" type="slidenum">
              <a:rPr lang="nb-NO" smtClean="0"/>
              <a:pPr>
                <a:defRPr/>
              </a:pPr>
              <a:t>28</a:t>
            </a:fld>
            <a:endParaRPr lang="nb-NO"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Plassholder for lysbilde 1"/>
          <p:cNvSpPr>
            <a:spLocks noGrp="1" noRot="1" noChangeAspect="1" noTextEdit="1"/>
          </p:cNvSpPr>
          <p:nvPr>
            <p:ph type="sldImg"/>
          </p:nvPr>
        </p:nvSpPr>
        <p:spPr bwMode="auto">
          <a:noFill/>
          <a:ln>
            <a:solidFill>
              <a:srgbClr val="000000"/>
            </a:solidFill>
            <a:miter lim="800000"/>
            <a:headEnd/>
            <a:tailEnd/>
          </a:ln>
        </p:spPr>
      </p:sp>
      <p:sp>
        <p:nvSpPr>
          <p:cNvPr id="11673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D9C789A-8B98-48B7-B717-FC536028FE8F}" type="slidenum">
              <a:rPr lang="nb-NO" smtClean="0"/>
              <a:pPr>
                <a:defRPr/>
              </a:pPr>
              <a:t>29</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ssholder for lysbilde 1"/>
          <p:cNvSpPr>
            <a:spLocks noGrp="1" noRot="1" noChangeAspect="1" noTextEdit="1"/>
          </p:cNvSpPr>
          <p:nvPr>
            <p:ph type="sldImg"/>
          </p:nvPr>
        </p:nvSpPr>
        <p:spPr bwMode="auto">
          <a:noFill/>
          <a:ln>
            <a:solidFill>
              <a:srgbClr val="000000"/>
            </a:solidFill>
            <a:miter lim="800000"/>
            <a:headEnd/>
            <a:tailEnd/>
          </a:ln>
        </p:spPr>
      </p:sp>
      <p:sp>
        <p:nvSpPr>
          <p:cNvPr id="9011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FE12677E-B2CB-4CAD-A3AA-00F62951C616}" type="slidenum">
              <a:rPr lang="nb-NO" smtClean="0"/>
              <a:pPr>
                <a:defRPr/>
              </a:pPr>
              <a:t>3</a:t>
            </a:fld>
            <a:endParaRPr lang="nb-NO"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lassholder for lysbilde 1"/>
          <p:cNvSpPr>
            <a:spLocks noGrp="1" noRot="1" noChangeAspect="1" noTextEdit="1"/>
          </p:cNvSpPr>
          <p:nvPr>
            <p:ph type="sldImg"/>
          </p:nvPr>
        </p:nvSpPr>
        <p:spPr bwMode="auto">
          <a:noFill/>
          <a:ln>
            <a:solidFill>
              <a:srgbClr val="000000"/>
            </a:solidFill>
            <a:miter lim="800000"/>
            <a:headEnd/>
            <a:tailEnd/>
          </a:ln>
        </p:spPr>
      </p:sp>
      <p:sp>
        <p:nvSpPr>
          <p:cNvPr id="11776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FCD8AA2-B9E1-4D78-9E9E-28C535B7A562}" type="slidenum">
              <a:rPr lang="nb-NO" smtClean="0"/>
              <a:pPr>
                <a:defRPr/>
              </a:pPr>
              <a:t>30</a:t>
            </a:fld>
            <a:endParaRPr lang="nb-NO"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Plassholder for lysbilde 1"/>
          <p:cNvSpPr>
            <a:spLocks noGrp="1" noRot="1" noChangeAspect="1" noTextEdit="1"/>
          </p:cNvSpPr>
          <p:nvPr>
            <p:ph type="sldImg"/>
          </p:nvPr>
        </p:nvSpPr>
        <p:spPr bwMode="auto">
          <a:noFill/>
          <a:ln>
            <a:solidFill>
              <a:srgbClr val="000000"/>
            </a:solidFill>
            <a:miter lim="800000"/>
            <a:headEnd/>
            <a:tailEnd/>
          </a:ln>
        </p:spPr>
      </p:sp>
      <p:sp>
        <p:nvSpPr>
          <p:cNvPr id="11878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8B7C2DFF-D7B6-44FB-B242-0CBED931CE8E}" type="slidenum">
              <a:rPr lang="nb-NO" smtClean="0"/>
              <a:pPr>
                <a:defRPr/>
              </a:pPr>
              <a:t>31</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ssholder for lysbilde 1"/>
          <p:cNvSpPr>
            <a:spLocks noGrp="1" noRot="1" noChangeAspect="1" noTextEdit="1"/>
          </p:cNvSpPr>
          <p:nvPr>
            <p:ph type="sldImg"/>
          </p:nvPr>
        </p:nvSpPr>
        <p:spPr bwMode="auto">
          <a:noFill/>
          <a:ln>
            <a:solidFill>
              <a:srgbClr val="000000"/>
            </a:solidFill>
            <a:miter lim="800000"/>
            <a:headEnd/>
            <a:tailEnd/>
          </a:ln>
        </p:spPr>
      </p:sp>
      <p:sp>
        <p:nvSpPr>
          <p:cNvPr id="11981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EF151A9B-FC49-47B4-A416-79C5AB921A10}" type="slidenum">
              <a:rPr lang="nb-NO" smtClean="0"/>
              <a:pPr>
                <a:defRPr/>
              </a:pPr>
              <a:t>32</a:t>
            </a:fld>
            <a:endParaRPr lang="nb-NO"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Plassholder for lysbilde 1"/>
          <p:cNvSpPr>
            <a:spLocks noGrp="1" noRot="1" noChangeAspect="1" noTextEdit="1"/>
          </p:cNvSpPr>
          <p:nvPr>
            <p:ph type="sldImg"/>
          </p:nvPr>
        </p:nvSpPr>
        <p:spPr bwMode="auto">
          <a:noFill/>
          <a:ln>
            <a:solidFill>
              <a:srgbClr val="000000"/>
            </a:solidFill>
            <a:miter lim="800000"/>
            <a:headEnd/>
            <a:tailEnd/>
          </a:ln>
        </p:spPr>
      </p:sp>
      <p:sp>
        <p:nvSpPr>
          <p:cNvPr id="120835"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7BBFA274-6662-4101-9C8F-FCAD8C23A9DB}" type="slidenum">
              <a:rPr lang="nb-NO" smtClean="0"/>
              <a:pPr>
                <a:defRPr/>
              </a:pPr>
              <a:t>33</a:t>
            </a:fld>
            <a:endParaRPr lang="nb-NO"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ssholder for lysbilde 1"/>
          <p:cNvSpPr>
            <a:spLocks noGrp="1" noRot="1" noChangeAspect="1" noTextEdit="1"/>
          </p:cNvSpPr>
          <p:nvPr>
            <p:ph type="sldImg"/>
          </p:nvPr>
        </p:nvSpPr>
        <p:spPr bwMode="auto">
          <a:noFill/>
          <a:ln>
            <a:solidFill>
              <a:srgbClr val="000000"/>
            </a:solidFill>
            <a:miter lim="800000"/>
            <a:headEnd/>
            <a:tailEnd/>
          </a:ln>
        </p:spPr>
      </p:sp>
      <p:sp>
        <p:nvSpPr>
          <p:cNvPr id="12185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Ο 36 έχει εμφανιστεί στη στοματική κοιλότητα, όχι όμως και ο 46 ο οποίος φαίνεται στην πανοραμική ακτ. να ανατέλλει. Διαφορά μέχρι 6 μήνες στο χρόνο ανατολής μεταξύ αντίστοιχων δοντιών των 2 ημιμορίων θεωρείται φυσιολογική. Τερηδονισμός νεογιλών γομφίων. </a:t>
            </a:r>
            <a:endParaRPr lang="nb-NO" smtClean="0"/>
          </a:p>
        </p:txBody>
      </p:sp>
      <p:sp>
        <p:nvSpPr>
          <p:cNvPr id="4" name="Plassholder for lysbildenummer 3"/>
          <p:cNvSpPr>
            <a:spLocks noGrp="1"/>
          </p:cNvSpPr>
          <p:nvPr>
            <p:ph type="sldNum" sz="quarter" idx="5"/>
          </p:nvPr>
        </p:nvSpPr>
        <p:spPr/>
        <p:txBody>
          <a:bodyPr/>
          <a:lstStyle/>
          <a:p>
            <a:pPr>
              <a:defRPr/>
            </a:pPr>
            <a:fld id="{4A18969F-C309-4857-94EB-395E263A4E43}" type="slidenum">
              <a:rPr lang="nb-NO" smtClean="0"/>
              <a:pPr>
                <a:defRPr/>
              </a:pPr>
              <a:t>34</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Plassholder for lysbilde 1"/>
          <p:cNvSpPr>
            <a:spLocks noGrp="1" noRot="1" noChangeAspect="1" noTextEdit="1"/>
          </p:cNvSpPr>
          <p:nvPr>
            <p:ph type="sldImg"/>
          </p:nvPr>
        </p:nvSpPr>
        <p:spPr bwMode="auto">
          <a:noFill/>
          <a:ln>
            <a:solidFill>
              <a:srgbClr val="000000"/>
            </a:solidFill>
            <a:miter lim="800000"/>
            <a:headEnd/>
            <a:tailEnd/>
          </a:ln>
        </p:spPr>
      </p:sp>
      <p:sp>
        <p:nvSpPr>
          <p:cNvPr id="12288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Διαφορετική μεγέθυνση 11-21 λόγω διαφορετικής χειλεοϋπερώιας θέσης. Ο 11 που βρίσκεται περισσότερο χειλικά εμφανίζεται μικρότερος, ενώ κλινικά οι δύο κεντρικοί τομείς δεν διαφέρουν σημαντικά σε μέγεθος. </a:t>
            </a:r>
            <a:endParaRPr lang="nb-NO" smtClean="0"/>
          </a:p>
        </p:txBody>
      </p:sp>
      <p:sp>
        <p:nvSpPr>
          <p:cNvPr id="4" name="Plassholder for lysbildenummer 3"/>
          <p:cNvSpPr>
            <a:spLocks noGrp="1"/>
          </p:cNvSpPr>
          <p:nvPr>
            <p:ph type="sldNum" sz="quarter" idx="5"/>
          </p:nvPr>
        </p:nvSpPr>
        <p:spPr/>
        <p:txBody>
          <a:bodyPr/>
          <a:lstStyle/>
          <a:p>
            <a:pPr>
              <a:defRPr/>
            </a:pPr>
            <a:fld id="{2878A0C6-43DA-42C5-8F38-646531B068D9}" type="slidenum">
              <a:rPr lang="nb-NO" smtClean="0"/>
              <a:pPr>
                <a:defRPr/>
              </a:pPr>
              <a:t>35</a:t>
            </a:fld>
            <a:endParaRPr lang="nb-NO"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Plassholder for lysbilde 1"/>
          <p:cNvSpPr>
            <a:spLocks noGrp="1" noRot="1" noChangeAspect="1" noTextEdit="1"/>
          </p:cNvSpPr>
          <p:nvPr>
            <p:ph type="sldImg"/>
          </p:nvPr>
        </p:nvSpPr>
        <p:spPr bwMode="auto">
          <a:noFill/>
          <a:ln>
            <a:solidFill>
              <a:srgbClr val="000000"/>
            </a:solidFill>
            <a:miter lim="800000"/>
            <a:headEnd/>
            <a:tailEnd/>
          </a:ln>
        </p:spPr>
      </p:sp>
      <p:sp>
        <p:nvSpPr>
          <p:cNvPr id="12390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 πανοραμική ακτινογραφία έχει ληφθεί ενωρίτερα από τις ενδοστοματικές φωτογραφίες. Συγγενής έλλειψη δύο τομέων κάτω γνάθου. Διευρυμένα οδοντοθυλάκια 13, 23. Προσδιορισμός οδοντικής ηλικίας στο ορθοπαντομογράφημα. Να συζητηθούν πιθανά σχέδια θεραπείας για την αντιμετώπιση των συγγενών ελλείψεων.</a:t>
            </a:r>
            <a:endParaRPr lang="nb-NO" smtClean="0"/>
          </a:p>
        </p:txBody>
      </p:sp>
      <p:sp>
        <p:nvSpPr>
          <p:cNvPr id="4" name="Plassholder for lysbildenummer 3"/>
          <p:cNvSpPr>
            <a:spLocks noGrp="1"/>
          </p:cNvSpPr>
          <p:nvPr>
            <p:ph type="sldNum" sz="quarter" idx="5"/>
          </p:nvPr>
        </p:nvSpPr>
        <p:spPr/>
        <p:txBody>
          <a:bodyPr/>
          <a:lstStyle/>
          <a:p>
            <a:pPr>
              <a:defRPr/>
            </a:pPr>
            <a:fld id="{959F2CB5-AEB2-40A6-8781-0A8C4D925C9F}" type="slidenum">
              <a:rPr lang="nb-NO" smtClean="0"/>
              <a:pPr>
                <a:defRPr/>
              </a:pPr>
              <a:t>36</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Plassholder for lysbilde 1"/>
          <p:cNvSpPr>
            <a:spLocks noGrp="1" noRot="1" noChangeAspect="1" noTextEdit="1"/>
          </p:cNvSpPr>
          <p:nvPr>
            <p:ph type="sldImg"/>
          </p:nvPr>
        </p:nvSpPr>
        <p:spPr bwMode="auto">
          <a:noFill/>
          <a:ln>
            <a:solidFill>
              <a:srgbClr val="000000"/>
            </a:solidFill>
            <a:miter lim="800000"/>
            <a:headEnd/>
            <a:tailEnd/>
          </a:ln>
        </p:spPr>
      </p:sp>
      <p:sp>
        <p:nvSpPr>
          <p:cNvPr id="12493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Έγκλειστος 35, έλλειψη χώρου για την ανατολή του. Κοντές κωνικές ρίζες. </a:t>
            </a:r>
            <a:endParaRPr lang="nb-NO" smtClean="0"/>
          </a:p>
        </p:txBody>
      </p:sp>
      <p:sp>
        <p:nvSpPr>
          <p:cNvPr id="128004"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982E088-5947-4DB5-BB67-B061BDA5176A}" type="slidenum">
              <a:rPr lang="nb-NO"/>
              <a:pPr>
                <a:defRPr/>
              </a:pPr>
              <a:t>37</a:t>
            </a:fld>
            <a:endParaRPr lang="nb-NO"/>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lassholder for lysbilde 1"/>
          <p:cNvSpPr>
            <a:spLocks noGrp="1" noRot="1" noChangeAspect="1" noTextEdit="1"/>
          </p:cNvSpPr>
          <p:nvPr>
            <p:ph type="sldImg"/>
          </p:nvPr>
        </p:nvSpPr>
        <p:spPr bwMode="auto">
          <a:noFill/>
          <a:ln>
            <a:solidFill>
              <a:srgbClr val="000000"/>
            </a:solidFill>
            <a:miter lim="800000"/>
            <a:headEnd/>
            <a:tailEnd/>
          </a:ln>
        </p:spPr>
      </p:sp>
      <p:sp>
        <p:nvSpPr>
          <p:cNvPr id="125955"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Στις κλινικές εικόνες παρατηρείται καθυστερημένη απόπτωση των 53 και 85 σε σύγκριση με τα αντίστοιχα δόντια του άλλου ημιμορίου. Στο πανοραμικό ακτινογράφημα όμως διαπιστώνεται προχωρημένη απορρόφηση των ριζών των παραπάνω νεογιλών, τα οποία αναμένεται να αποπέσουν σύντομα. </a:t>
            </a:r>
            <a:endParaRPr lang="nb-NO" smtClean="0"/>
          </a:p>
        </p:txBody>
      </p:sp>
      <p:sp>
        <p:nvSpPr>
          <p:cNvPr id="129028"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18098B8-B98A-42A6-83C4-594745A85EA5}" type="slidenum">
              <a:rPr lang="nb-NO"/>
              <a:pPr>
                <a:defRPr/>
              </a:pPr>
              <a:t>38</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Plassholder for lysbilde 1"/>
          <p:cNvSpPr>
            <a:spLocks noGrp="1" noRot="1" noChangeAspect="1" noTextEdit="1"/>
          </p:cNvSpPr>
          <p:nvPr>
            <p:ph type="sldImg"/>
          </p:nvPr>
        </p:nvSpPr>
        <p:spPr bwMode="auto">
          <a:noFill/>
          <a:ln>
            <a:solidFill>
              <a:srgbClr val="000000"/>
            </a:solidFill>
            <a:miter lim="800000"/>
            <a:headEnd/>
            <a:tailEnd/>
          </a:ln>
        </p:spPr>
      </p:sp>
      <p:sp>
        <p:nvSpPr>
          <p:cNvPr id="12697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Οδόντωμα στην περιοχή 63-64 παρεμποδίζει την ανατολή των 24, 23. Προσδιορισμός οδοντικής ηλικίας. Αντιμετώπιση.</a:t>
            </a:r>
            <a:endParaRPr lang="nb-NO" smtClean="0"/>
          </a:p>
        </p:txBody>
      </p:sp>
      <p:sp>
        <p:nvSpPr>
          <p:cNvPr id="4" name="Plassholder for lysbildenummer 3"/>
          <p:cNvSpPr>
            <a:spLocks noGrp="1"/>
          </p:cNvSpPr>
          <p:nvPr>
            <p:ph type="sldNum" sz="quarter" idx="5"/>
          </p:nvPr>
        </p:nvSpPr>
        <p:spPr/>
        <p:txBody>
          <a:bodyPr/>
          <a:lstStyle/>
          <a:p>
            <a:pPr>
              <a:defRPr/>
            </a:pPr>
            <a:fld id="{9EC421CA-F964-46CD-A2E5-23350F65134A}" type="slidenum">
              <a:rPr lang="nb-NO" smtClean="0"/>
              <a:pPr>
                <a:defRPr/>
              </a:pPr>
              <a:t>39</a:t>
            </a:fld>
            <a:endParaRPr lang="nb-NO"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lassholder for lysbilde 1"/>
          <p:cNvSpPr>
            <a:spLocks noGrp="1" noRot="1" noChangeAspect="1" noTextEdit="1"/>
          </p:cNvSpPr>
          <p:nvPr>
            <p:ph type="sldImg"/>
          </p:nvPr>
        </p:nvSpPr>
        <p:spPr bwMode="auto">
          <a:noFill/>
          <a:ln>
            <a:solidFill>
              <a:srgbClr val="000000"/>
            </a:solidFill>
            <a:miter lim="800000"/>
            <a:headEnd/>
            <a:tailEnd/>
          </a:ln>
        </p:spPr>
      </p:sp>
      <p:sp>
        <p:nvSpPr>
          <p:cNvPr id="9113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8286C747-DF9C-46E9-99DE-E2EEA1A834A1}" type="slidenum">
              <a:rPr lang="nb-NO" smtClean="0"/>
              <a:pPr>
                <a:defRPr/>
              </a:pPr>
              <a:t>4</a:t>
            </a:fld>
            <a:endParaRPr lang="nb-NO"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Plassholder for lysbilde 1"/>
          <p:cNvSpPr>
            <a:spLocks noGrp="1" noRot="1" noChangeAspect="1" noTextEdit="1"/>
          </p:cNvSpPr>
          <p:nvPr>
            <p:ph type="sldImg"/>
          </p:nvPr>
        </p:nvSpPr>
        <p:spPr bwMode="auto">
          <a:noFill/>
          <a:ln>
            <a:solidFill>
              <a:srgbClr val="000000"/>
            </a:solidFill>
            <a:miter lim="800000"/>
            <a:headEnd/>
            <a:tailEnd/>
          </a:ln>
        </p:spPr>
      </p:sp>
      <p:sp>
        <p:nvSpPr>
          <p:cNvPr id="1280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Έκτοπη ανατολή 16, 26 (36</a:t>
            </a:r>
            <a:r>
              <a:rPr lang="nb-NO" smtClean="0"/>
              <a:t>;). N</a:t>
            </a:r>
            <a:r>
              <a:rPr lang="el-GR" smtClean="0"/>
              <a:t>α προσδιοριστεί οδοντική ηλικία και να σημειωθούν τα οδοντικά σπέρματα των 38, 48. Σε ποιά φάση διάπλασης βρίσκονται</a:t>
            </a:r>
            <a:r>
              <a:rPr lang="nb-NO" smtClean="0"/>
              <a:t>;</a:t>
            </a:r>
          </a:p>
        </p:txBody>
      </p:sp>
      <p:sp>
        <p:nvSpPr>
          <p:cNvPr id="4" name="Plassholder for lysbildenummer 3"/>
          <p:cNvSpPr>
            <a:spLocks noGrp="1"/>
          </p:cNvSpPr>
          <p:nvPr>
            <p:ph type="sldNum" sz="quarter" idx="5"/>
          </p:nvPr>
        </p:nvSpPr>
        <p:spPr/>
        <p:txBody>
          <a:bodyPr/>
          <a:lstStyle/>
          <a:p>
            <a:pPr>
              <a:defRPr/>
            </a:pPr>
            <a:fld id="{D86F3AD6-8EAF-4CC6-B722-3151928BB390}" type="slidenum">
              <a:rPr lang="nb-NO" smtClean="0"/>
              <a:pPr>
                <a:defRPr/>
              </a:pPr>
              <a:t>40</a:t>
            </a:fld>
            <a:endParaRPr lang="nb-NO"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Plassholder for lysbilde 1"/>
          <p:cNvSpPr>
            <a:spLocks noGrp="1" noRot="1" noChangeAspect="1" noTextEdit="1"/>
          </p:cNvSpPr>
          <p:nvPr>
            <p:ph type="sldImg"/>
          </p:nvPr>
        </p:nvSpPr>
        <p:spPr bwMode="auto">
          <a:noFill/>
          <a:ln>
            <a:solidFill>
              <a:srgbClr val="000000"/>
            </a:solidFill>
            <a:miter lim="800000"/>
            <a:headEnd/>
            <a:tailEnd/>
          </a:ln>
        </p:spPr>
      </p:sp>
      <p:sp>
        <p:nvSpPr>
          <p:cNvPr id="1290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nb-NO" smtClean="0"/>
              <a:t>O</a:t>
            </a:r>
            <a:r>
              <a:rPr lang="el-GR" smtClean="0"/>
              <a:t>λιγοδοντία. Με ποιό σύνδρομο είναι συμβατές οι εικόνες</a:t>
            </a:r>
            <a:r>
              <a:rPr lang="nb-NO" smtClean="0"/>
              <a:t>;</a:t>
            </a:r>
            <a:r>
              <a:rPr lang="el-GR" smtClean="0"/>
              <a:t> Ταυροδοντία μονίμων γομφίων</a:t>
            </a:r>
            <a:r>
              <a:rPr lang="nb-NO" smtClean="0"/>
              <a:t> (</a:t>
            </a:r>
            <a:r>
              <a:rPr lang="el-GR" smtClean="0"/>
              <a:t>μεγάλος μυλικός θάλαμος)</a:t>
            </a:r>
            <a:r>
              <a:rPr lang="nb-NO" smtClean="0"/>
              <a:t>. </a:t>
            </a:r>
            <a:r>
              <a:rPr lang="el-GR" smtClean="0"/>
              <a:t>Να καταγραφούν τα δόντια που βρίσκονται στο φραγμό.</a:t>
            </a:r>
            <a:endParaRPr lang="nb-NO" smtClean="0"/>
          </a:p>
        </p:txBody>
      </p:sp>
      <p:sp>
        <p:nvSpPr>
          <p:cNvPr id="4" name="Plassholder for lysbildenummer 3"/>
          <p:cNvSpPr>
            <a:spLocks noGrp="1"/>
          </p:cNvSpPr>
          <p:nvPr>
            <p:ph type="sldNum" sz="quarter" idx="5"/>
          </p:nvPr>
        </p:nvSpPr>
        <p:spPr/>
        <p:txBody>
          <a:bodyPr/>
          <a:lstStyle/>
          <a:p>
            <a:pPr>
              <a:defRPr/>
            </a:pPr>
            <a:fld id="{19FDB60B-2C95-4E4C-B301-826F5F9DC671}" type="slidenum">
              <a:rPr lang="nb-NO" smtClean="0"/>
              <a:pPr>
                <a:defRPr/>
              </a:pPr>
              <a:t>41</a:t>
            </a:fld>
            <a:endParaRPr lang="nb-NO"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Plassholder for lysbilde 1"/>
          <p:cNvSpPr>
            <a:spLocks noGrp="1" noRot="1" noChangeAspect="1" noTextEdit="1"/>
          </p:cNvSpPr>
          <p:nvPr>
            <p:ph type="sldImg"/>
          </p:nvPr>
        </p:nvSpPr>
        <p:spPr bwMode="auto">
          <a:noFill/>
          <a:ln>
            <a:solidFill>
              <a:srgbClr val="000000"/>
            </a:solidFill>
            <a:miter lim="800000"/>
            <a:headEnd/>
            <a:tailEnd/>
          </a:ln>
        </p:spPr>
      </p:sp>
      <p:sp>
        <p:nvSpPr>
          <p:cNvPr id="13005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Υπεράριθμοι προγόμφιοι κάτω γνάθου</a:t>
            </a:r>
            <a:endParaRPr lang="nb-NO" smtClean="0"/>
          </a:p>
        </p:txBody>
      </p:sp>
      <p:sp>
        <p:nvSpPr>
          <p:cNvPr id="13210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A4BA37E-F728-406E-BA8B-A641C22204DA}" type="slidenum">
              <a:rPr lang="nb-NO"/>
              <a:pPr>
                <a:defRPr/>
              </a:pPr>
              <a:t>42</a:t>
            </a:fld>
            <a:endParaRPr lang="nb-NO"/>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Plassholder for lysbilde 1"/>
          <p:cNvSpPr>
            <a:spLocks noGrp="1" noRot="1" noChangeAspect="1" noTextEdit="1"/>
          </p:cNvSpPr>
          <p:nvPr>
            <p:ph type="sldImg"/>
          </p:nvPr>
        </p:nvSpPr>
        <p:spPr bwMode="auto">
          <a:noFill/>
          <a:ln>
            <a:solidFill>
              <a:srgbClr val="000000"/>
            </a:solidFill>
            <a:miter lim="800000"/>
            <a:headEnd/>
            <a:tailEnd/>
          </a:ln>
        </p:spPr>
      </p:sp>
      <p:sp>
        <p:nvSpPr>
          <p:cNvPr id="1310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Ατελής οδοντινογένεση. Σε ποιο στάδιο της οδοντικής διάπλασης συνέβη η παρέκκλιση από το φυσιολογικό</a:t>
            </a:r>
            <a:r>
              <a:rPr lang="nb-NO" smtClean="0"/>
              <a:t>; </a:t>
            </a:r>
            <a:r>
              <a:rPr lang="el-GR" smtClean="0"/>
              <a:t>Εντοπισμός οδοντικής ηλικίας στα δύο ορθοπαντομογραφήματα. </a:t>
            </a:r>
            <a:r>
              <a:rPr lang="nb-NO" smtClean="0"/>
              <a:t> </a:t>
            </a:r>
            <a:r>
              <a:rPr lang="el-GR" smtClean="0"/>
              <a:t>Ποιο ανατομική δομή είναι σημειωμένη με βέλος στο πρώτο ακτινογράφημα</a:t>
            </a:r>
            <a:r>
              <a:rPr lang="nb-NO" smtClean="0"/>
              <a:t>;</a:t>
            </a:r>
          </a:p>
        </p:txBody>
      </p:sp>
      <p:sp>
        <p:nvSpPr>
          <p:cNvPr id="4" name="Plassholder for lysbildenummer 3"/>
          <p:cNvSpPr>
            <a:spLocks noGrp="1"/>
          </p:cNvSpPr>
          <p:nvPr>
            <p:ph type="sldNum" sz="quarter" idx="5"/>
          </p:nvPr>
        </p:nvSpPr>
        <p:spPr/>
        <p:txBody>
          <a:bodyPr/>
          <a:lstStyle/>
          <a:p>
            <a:pPr>
              <a:defRPr/>
            </a:pPr>
            <a:fld id="{9A02816B-2147-467F-ABD8-7B6A69D9E89E}" type="slidenum">
              <a:rPr lang="nb-NO" smtClean="0"/>
              <a:pPr>
                <a:defRPr/>
              </a:pPr>
              <a:t>43</a:t>
            </a:fld>
            <a:endParaRPr lang="nb-NO"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Plassholder for lysbilde 1"/>
          <p:cNvSpPr>
            <a:spLocks noGrp="1" noRot="1" noChangeAspect="1" noTextEdit="1"/>
          </p:cNvSpPr>
          <p:nvPr>
            <p:ph type="sldImg"/>
          </p:nvPr>
        </p:nvSpPr>
        <p:spPr bwMode="auto">
          <a:noFill/>
          <a:ln>
            <a:solidFill>
              <a:srgbClr val="000000"/>
            </a:solidFill>
            <a:miter lim="800000"/>
            <a:headEnd/>
            <a:tailEnd/>
          </a:ln>
        </p:spPr>
      </p:sp>
      <p:sp>
        <p:nvSpPr>
          <p:cNvPr id="13209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a:t>
            </a:r>
          </a:p>
          <a:p>
            <a:r>
              <a:rPr lang="el-GR" smtClean="0"/>
              <a:t>Συγγενής έλλειψη  τομέα κάτω γνάθου (32</a:t>
            </a:r>
            <a:r>
              <a:rPr lang="nb-NO" smtClean="0"/>
              <a:t>?)</a:t>
            </a:r>
          </a:p>
          <a:p>
            <a:r>
              <a:rPr lang="el-GR" smtClean="0"/>
              <a:t>Υψηλότερη θέση 13 από 23 με ελαφρά διευρυσμένο οδοντοθυλάκιο</a:t>
            </a:r>
          </a:p>
          <a:p>
            <a:r>
              <a:rPr lang="el-GR" smtClean="0"/>
              <a:t>Άπω απόκλιση 45</a:t>
            </a:r>
          </a:p>
          <a:p>
            <a:r>
              <a:rPr lang="el-GR" smtClean="0"/>
              <a:t>Ανατομικά στοιχεία</a:t>
            </a:r>
          </a:p>
          <a:p>
            <a:r>
              <a:rPr lang="el-GR" smtClean="0"/>
              <a:t>Ποιά δόντια δεν έχουν ανατείλλει</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34974E23-9358-456B-8196-FDE9434BD3AA}" type="slidenum">
              <a:rPr lang="nb-NO" smtClean="0"/>
              <a:pPr>
                <a:defRPr/>
              </a:pPr>
              <a:t>44</a:t>
            </a:fld>
            <a:endParaRPr lang="nb-NO"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Plassholder for lysbilde 1"/>
          <p:cNvSpPr>
            <a:spLocks noGrp="1" noRot="1" noChangeAspect="1" noTextEdit="1"/>
          </p:cNvSpPr>
          <p:nvPr>
            <p:ph type="sldImg"/>
          </p:nvPr>
        </p:nvSpPr>
        <p:spPr bwMode="auto">
          <a:noFill/>
          <a:ln>
            <a:solidFill>
              <a:srgbClr val="000000"/>
            </a:solidFill>
            <a:miter lim="800000"/>
            <a:headEnd/>
            <a:tailEnd/>
          </a:ln>
        </p:spPr>
      </p:sp>
      <p:sp>
        <p:nvSpPr>
          <p:cNvPr id="13312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Έγκλειση 11 και 12 λόγω οδοντώματος. Ανατολή 11 μετά αφαίρεση μέρους του οδοντώματος. Ακολούθησε δεύτερη επέμβαση για την αφαίρεση του υπόλοιπου οδοντώματος και χειρουργική αποκάλυψη του 12 για ορθοδοντική έλξη.</a:t>
            </a:r>
            <a:endParaRPr lang="nb-NO" smtClean="0"/>
          </a:p>
        </p:txBody>
      </p:sp>
      <p:sp>
        <p:nvSpPr>
          <p:cNvPr id="4" name="Plassholder for lysbildenummer 3"/>
          <p:cNvSpPr>
            <a:spLocks noGrp="1"/>
          </p:cNvSpPr>
          <p:nvPr>
            <p:ph type="sldNum" sz="quarter" idx="5"/>
          </p:nvPr>
        </p:nvSpPr>
        <p:spPr/>
        <p:txBody>
          <a:bodyPr/>
          <a:lstStyle/>
          <a:p>
            <a:pPr>
              <a:defRPr/>
            </a:pPr>
            <a:fld id="{EAD65CEA-C705-40BD-B084-BDA8FF1DD11D}" type="slidenum">
              <a:rPr lang="nb-NO" smtClean="0"/>
              <a:pPr>
                <a:defRPr/>
              </a:pPr>
              <a:t>45</a:t>
            </a:fld>
            <a:endParaRPr lang="nb-NO"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Plassholder for lysbilde 1"/>
          <p:cNvSpPr>
            <a:spLocks noGrp="1" noRot="1" noChangeAspect="1" noTextEdit="1"/>
          </p:cNvSpPr>
          <p:nvPr>
            <p:ph type="sldImg"/>
          </p:nvPr>
        </p:nvSpPr>
        <p:spPr bwMode="auto">
          <a:noFill/>
          <a:ln>
            <a:solidFill>
              <a:srgbClr val="000000"/>
            </a:solidFill>
            <a:miter lim="800000"/>
            <a:headEnd/>
            <a:tailEnd/>
          </a:ln>
        </p:spPr>
      </p:sp>
      <p:sp>
        <p:nvSpPr>
          <p:cNvPr id="13414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Σύντηξη (με υπεράριθμο) ή διδυμία 12</a:t>
            </a:r>
            <a:r>
              <a:rPr lang="nb-NO" smtClean="0"/>
              <a:t>;</a:t>
            </a:r>
          </a:p>
        </p:txBody>
      </p:sp>
      <p:sp>
        <p:nvSpPr>
          <p:cNvPr id="4" name="Plassholder for lysbildenummer 3"/>
          <p:cNvSpPr>
            <a:spLocks noGrp="1"/>
          </p:cNvSpPr>
          <p:nvPr>
            <p:ph type="sldNum" sz="quarter" idx="5"/>
          </p:nvPr>
        </p:nvSpPr>
        <p:spPr/>
        <p:txBody>
          <a:bodyPr/>
          <a:lstStyle/>
          <a:p>
            <a:pPr>
              <a:defRPr/>
            </a:pPr>
            <a:fld id="{BB748549-C495-47CF-99F9-B54FD5FA74BB}" type="slidenum">
              <a:rPr lang="nb-NO" smtClean="0"/>
              <a:pPr>
                <a:defRPr/>
              </a:pPr>
              <a:t>46</a:t>
            </a:fld>
            <a:endParaRPr lang="nb-NO"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Plassholder for lysbilde 1"/>
          <p:cNvSpPr>
            <a:spLocks noGrp="1" noRot="1" noChangeAspect="1" noTextEdit="1"/>
          </p:cNvSpPr>
          <p:nvPr>
            <p:ph type="sldImg"/>
          </p:nvPr>
        </p:nvSpPr>
        <p:spPr bwMode="auto">
          <a:noFill/>
          <a:ln>
            <a:solidFill>
              <a:srgbClr val="000000"/>
            </a:solidFill>
            <a:miter lim="800000"/>
            <a:headEnd/>
            <a:tailEnd/>
          </a:ln>
        </p:spPr>
      </p:sp>
      <p:sp>
        <p:nvSpPr>
          <p:cNvPr id="13517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Κακή φορά ανατολής 23. Επίσης καθυστέρηση ανατολής του 13.</a:t>
            </a:r>
            <a:endParaRPr lang="nb-NO" smtClean="0"/>
          </a:p>
        </p:txBody>
      </p:sp>
      <p:sp>
        <p:nvSpPr>
          <p:cNvPr id="4" name="Plassholder for lysbildenummer 3"/>
          <p:cNvSpPr>
            <a:spLocks noGrp="1"/>
          </p:cNvSpPr>
          <p:nvPr>
            <p:ph type="sldNum" sz="quarter" idx="5"/>
          </p:nvPr>
        </p:nvSpPr>
        <p:spPr/>
        <p:txBody>
          <a:bodyPr/>
          <a:lstStyle/>
          <a:p>
            <a:pPr>
              <a:defRPr/>
            </a:pPr>
            <a:fld id="{B61E3902-5B42-4E6F-A0FE-25DFA3B07839}" type="slidenum">
              <a:rPr lang="nb-NO" smtClean="0"/>
              <a:pPr>
                <a:defRPr/>
              </a:pPr>
              <a:t>47</a:t>
            </a:fld>
            <a:endParaRPr lang="nb-NO"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ssholder for lysbilde 1"/>
          <p:cNvSpPr>
            <a:spLocks noGrp="1" noRot="1" noChangeAspect="1" noTextEdit="1"/>
          </p:cNvSpPr>
          <p:nvPr>
            <p:ph type="sldImg"/>
          </p:nvPr>
        </p:nvSpPr>
        <p:spPr bwMode="auto">
          <a:noFill/>
          <a:ln>
            <a:solidFill>
              <a:srgbClr val="000000"/>
            </a:solidFill>
            <a:miter lim="800000"/>
            <a:headEnd/>
            <a:tailEnd/>
          </a:ln>
        </p:spPr>
      </p:sp>
      <p:sp>
        <p:nvSpPr>
          <p:cNvPr id="136195"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Υπεράριθμος γομφίος στην περιοχή του 18.</a:t>
            </a:r>
            <a:endParaRPr lang="nb-NO" smtClean="0"/>
          </a:p>
        </p:txBody>
      </p:sp>
      <p:sp>
        <p:nvSpPr>
          <p:cNvPr id="9933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1ECAD3E-5ACD-4E80-8A4A-714A34D3104F}" type="slidenum">
              <a:rPr lang="nb-NO"/>
              <a:pPr>
                <a:defRPr/>
              </a:pPr>
              <a:t>48</a:t>
            </a:fld>
            <a:endParaRPr lang="nb-NO"/>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Plassholder for lysbilde 1"/>
          <p:cNvSpPr>
            <a:spLocks noGrp="1" noRot="1" noChangeAspect="1" noTextEdit="1"/>
          </p:cNvSpPr>
          <p:nvPr>
            <p:ph type="sldImg"/>
          </p:nvPr>
        </p:nvSpPr>
        <p:spPr bwMode="auto">
          <a:noFill/>
          <a:ln>
            <a:solidFill>
              <a:srgbClr val="000000"/>
            </a:solidFill>
            <a:miter lim="800000"/>
            <a:headEnd/>
            <a:tailEnd/>
          </a:ln>
        </p:spPr>
      </p:sp>
      <p:sp>
        <p:nvSpPr>
          <p:cNvPr id="13721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Ετεροτοπία 13-14, 23-24.</a:t>
            </a:r>
            <a:endParaRPr lang="nb-NO" smtClean="0"/>
          </a:p>
        </p:txBody>
      </p:sp>
      <p:sp>
        <p:nvSpPr>
          <p:cNvPr id="4" name="Plassholder for lysbildenummer 3"/>
          <p:cNvSpPr>
            <a:spLocks noGrp="1"/>
          </p:cNvSpPr>
          <p:nvPr>
            <p:ph type="sldNum" sz="quarter" idx="5"/>
          </p:nvPr>
        </p:nvSpPr>
        <p:spPr/>
        <p:txBody>
          <a:bodyPr/>
          <a:lstStyle/>
          <a:p>
            <a:pPr>
              <a:defRPr/>
            </a:pPr>
            <a:fld id="{3887425B-42E0-4E43-B46A-47FDBDC07114}" type="slidenum">
              <a:rPr lang="nb-NO" smtClean="0"/>
              <a:pPr>
                <a:defRPr/>
              </a:pPr>
              <a:t>49</a:t>
            </a:fld>
            <a:endParaRPr lang="nb-N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bwMode="auto">
          <a:noFill/>
          <a:ln>
            <a:solidFill>
              <a:srgbClr val="000000"/>
            </a:solidFill>
            <a:miter lim="800000"/>
            <a:headEnd/>
            <a:tailEnd/>
          </a:ln>
        </p:spPr>
      </p:sp>
      <p:sp>
        <p:nvSpPr>
          <p:cNvPr id="92163"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29E85F52-616B-4732-B1A3-C5FDD34F9B26}" type="slidenum">
              <a:rPr lang="nb-NO" smtClean="0"/>
              <a:pPr>
                <a:defRPr/>
              </a:pPr>
              <a:t>5</a:t>
            </a:fld>
            <a:endParaRPr lang="nb-NO"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Plassholder for lysbilde 1"/>
          <p:cNvSpPr>
            <a:spLocks noGrp="1" noRot="1" noChangeAspect="1" noTextEdit="1"/>
          </p:cNvSpPr>
          <p:nvPr>
            <p:ph type="sldImg"/>
          </p:nvPr>
        </p:nvSpPr>
        <p:spPr bwMode="auto">
          <a:noFill/>
          <a:ln>
            <a:solidFill>
              <a:srgbClr val="000000"/>
            </a:solidFill>
            <a:miter lim="800000"/>
            <a:headEnd/>
            <a:tailEnd/>
          </a:ln>
        </p:spPr>
      </p:sp>
      <p:sp>
        <p:nvSpPr>
          <p:cNvPr id="13824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Ριζική απορρόφηση τομέων άνω γνάθου μετά από ορθοδοντική θεραπεία, Καθυστερημένη διάπλαση προγομφίου (25) μετά τη σύγκλειση του χώρου από υποτιθέμενη έλλειψη 25. Συγγενής έλλειψη 15. Τι είναι η ακτινοσκιερή δομή στην περιοχή των προσθίων δοντιών της κάτω γνάθου</a:t>
            </a:r>
            <a:r>
              <a:rPr lang="nb-NO" smtClean="0"/>
              <a:t>;</a:t>
            </a:r>
          </a:p>
        </p:txBody>
      </p:sp>
      <p:sp>
        <p:nvSpPr>
          <p:cNvPr id="4" name="Plassholder for lysbildenummer 3"/>
          <p:cNvSpPr>
            <a:spLocks noGrp="1"/>
          </p:cNvSpPr>
          <p:nvPr>
            <p:ph type="sldNum" sz="quarter" idx="5"/>
          </p:nvPr>
        </p:nvSpPr>
        <p:spPr/>
        <p:txBody>
          <a:bodyPr/>
          <a:lstStyle/>
          <a:p>
            <a:pPr>
              <a:defRPr/>
            </a:pPr>
            <a:fld id="{639C9969-C8CC-4A3A-987C-2B5A67FF44BE}" type="slidenum">
              <a:rPr lang="nb-NO" smtClean="0"/>
              <a:pPr>
                <a:defRPr/>
              </a:pPr>
              <a:t>50</a:t>
            </a:fld>
            <a:endParaRPr lang="nb-NO"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Plassholder for lysbilde 1"/>
          <p:cNvSpPr>
            <a:spLocks noGrp="1" noRot="1" noChangeAspect="1" noTextEdit="1"/>
          </p:cNvSpPr>
          <p:nvPr>
            <p:ph type="sldImg"/>
          </p:nvPr>
        </p:nvSpPr>
        <p:spPr bwMode="auto">
          <a:noFill/>
          <a:ln>
            <a:solidFill>
              <a:srgbClr val="000000"/>
            </a:solidFill>
            <a:miter lim="800000"/>
            <a:headEnd/>
            <a:tailEnd/>
          </a:ln>
        </p:spPr>
      </p:sp>
      <p:sp>
        <p:nvSpPr>
          <p:cNvPr id="13926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Ημιπροσωπική μικροσωμία Ι</a:t>
            </a:r>
            <a:r>
              <a:rPr lang="nb-NO" smtClean="0"/>
              <a:t>. N</a:t>
            </a:r>
            <a:r>
              <a:rPr lang="el-GR" smtClean="0"/>
              <a:t>α εξεταστεί πρώτα η πανοραμική ακτινογραφία και για ανωμαλίες στον αριθμό και θέση των δοντιών.</a:t>
            </a:r>
            <a:endParaRPr lang="nb-NO" smtClean="0"/>
          </a:p>
        </p:txBody>
      </p:sp>
      <p:sp>
        <p:nvSpPr>
          <p:cNvPr id="4" name="Plassholder for lysbildenummer 3"/>
          <p:cNvSpPr>
            <a:spLocks noGrp="1"/>
          </p:cNvSpPr>
          <p:nvPr>
            <p:ph type="sldNum" sz="quarter" idx="5"/>
          </p:nvPr>
        </p:nvSpPr>
        <p:spPr/>
        <p:txBody>
          <a:bodyPr/>
          <a:lstStyle/>
          <a:p>
            <a:pPr>
              <a:defRPr/>
            </a:pPr>
            <a:fld id="{125F6228-609C-41B2-A954-9BC93FE53DD4}" type="slidenum">
              <a:rPr lang="nb-NO" smtClean="0"/>
              <a:pPr>
                <a:defRPr/>
              </a:pPr>
              <a:t>51</a:t>
            </a:fld>
            <a:endParaRPr lang="nb-NO"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Plassholder for lysbilde 1"/>
          <p:cNvSpPr>
            <a:spLocks noGrp="1" noRot="1" noChangeAspect="1" noTextEdit="1"/>
          </p:cNvSpPr>
          <p:nvPr>
            <p:ph type="sldImg"/>
          </p:nvPr>
        </p:nvSpPr>
        <p:spPr bwMode="auto">
          <a:noFill/>
          <a:ln>
            <a:solidFill>
              <a:srgbClr val="000000"/>
            </a:solidFill>
            <a:miter lim="800000"/>
            <a:headEnd/>
            <a:tailEnd/>
          </a:ln>
        </p:spPr>
      </p:sp>
      <p:sp>
        <p:nvSpPr>
          <p:cNvPr id="14029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Ημιπροσωπική μικροσωμία ΙΙ</a:t>
            </a:r>
            <a:endParaRPr lang="nb-NO" smtClean="0"/>
          </a:p>
        </p:txBody>
      </p:sp>
      <p:sp>
        <p:nvSpPr>
          <p:cNvPr id="4" name="Plassholder for lysbildenummer 3"/>
          <p:cNvSpPr>
            <a:spLocks noGrp="1"/>
          </p:cNvSpPr>
          <p:nvPr>
            <p:ph type="sldNum" sz="quarter" idx="5"/>
          </p:nvPr>
        </p:nvSpPr>
        <p:spPr/>
        <p:txBody>
          <a:bodyPr/>
          <a:lstStyle/>
          <a:p>
            <a:pPr>
              <a:defRPr/>
            </a:pPr>
            <a:fld id="{6AB33E66-DD03-440F-8156-796520DCE326}" type="slidenum">
              <a:rPr lang="nb-NO" smtClean="0"/>
              <a:pPr>
                <a:defRPr/>
              </a:pPr>
              <a:t>52</a:t>
            </a:fld>
            <a:endParaRPr lang="nb-NO"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Plassholder for lysbilde 1"/>
          <p:cNvSpPr>
            <a:spLocks noGrp="1" noRot="1" noChangeAspect="1" noTextEdit="1"/>
          </p:cNvSpPr>
          <p:nvPr>
            <p:ph type="sldImg"/>
          </p:nvPr>
        </p:nvSpPr>
        <p:spPr bwMode="auto">
          <a:noFill/>
          <a:ln>
            <a:solidFill>
              <a:srgbClr val="000000"/>
            </a:solidFill>
            <a:miter lim="800000"/>
            <a:headEnd/>
            <a:tailEnd/>
          </a:ln>
        </p:spPr>
      </p:sp>
      <p:sp>
        <p:nvSpPr>
          <p:cNvPr id="14131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Κλειδοκρανιακή δυσόστωση Ι</a:t>
            </a:r>
            <a:endParaRPr lang="nb-NO" smtClean="0"/>
          </a:p>
        </p:txBody>
      </p:sp>
      <p:sp>
        <p:nvSpPr>
          <p:cNvPr id="4" name="Plassholder for lysbildenummer 3"/>
          <p:cNvSpPr>
            <a:spLocks noGrp="1"/>
          </p:cNvSpPr>
          <p:nvPr>
            <p:ph type="sldNum" sz="quarter" idx="5"/>
          </p:nvPr>
        </p:nvSpPr>
        <p:spPr/>
        <p:txBody>
          <a:bodyPr/>
          <a:lstStyle/>
          <a:p>
            <a:pPr>
              <a:defRPr/>
            </a:pPr>
            <a:fld id="{D14A4A96-1C0B-496A-AAD3-93E07ADCC071}" type="slidenum">
              <a:rPr lang="nb-NO" smtClean="0"/>
              <a:pPr>
                <a:defRPr/>
              </a:pPr>
              <a:t>53</a:t>
            </a:fld>
            <a:endParaRPr lang="nb-NO"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Plassholder for lysbilde 1"/>
          <p:cNvSpPr>
            <a:spLocks noGrp="1" noRot="1" noChangeAspect="1" noTextEdit="1"/>
          </p:cNvSpPr>
          <p:nvPr>
            <p:ph type="sldImg"/>
          </p:nvPr>
        </p:nvSpPr>
        <p:spPr bwMode="auto">
          <a:noFill/>
          <a:ln>
            <a:solidFill>
              <a:srgbClr val="000000"/>
            </a:solidFill>
            <a:miter lim="800000"/>
            <a:headEnd/>
            <a:tailEnd/>
          </a:ln>
        </p:spPr>
      </p:sp>
      <p:sp>
        <p:nvSpPr>
          <p:cNvPr id="14233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Κλειδοκρανιακή δυσόστωση ΙΙ</a:t>
            </a:r>
            <a:endParaRPr lang="nb-NO" smtClean="0"/>
          </a:p>
        </p:txBody>
      </p:sp>
      <p:sp>
        <p:nvSpPr>
          <p:cNvPr id="4" name="Plassholder for lysbildenummer 3"/>
          <p:cNvSpPr>
            <a:spLocks noGrp="1"/>
          </p:cNvSpPr>
          <p:nvPr>
            <p:ph type="sldNum" sz="quarter" idx="5"/>
          </p:nvPr>
        </p:nvSpPr>
        <p:spPr/>
        <p:txBody>
          <a:bodyPr/>
          <a:lstStyle/>
          <a:p>
            <a:pPr>
              <a:defRPr/>
            </a:pPr>
            <a:fld id="{2C556B41-468C-4308-B1D3-F496AB83724D}" type="slidenum">
              <a:rPr lang="nb-NO" smtClean="0"/>
              <a:pPr>
                <a:defRPr/>
              </a:pPr>
              <a:t>54</a:t>
            </a:fld>
            <a:endParaRPr lang="nb-NO"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Plassholder for lysbilde 1"/>
          <p:cNvSpPr>
            <a:spLocks noGrp="1" noRot="1" noChangeAspect="1" noTextEdit="1"/>
          </p:cNvSpPr>
          <p:nvPr>
            <p:ph type="sldImg"/>
          </p:nvPr>
        </p:nvSpPr>
        <p:spPr bwMode="auto">
          <a:noFill/>
          <a:ln>
            <a:solidFill>
              <a:srgbClr val="000000"/>
            </a:solidFill>
            <a:miter lim="800000"/>
            <a:headEnd/>
            <a:tailEnd/>
          </a:ln>
        </p:spPr>
      </p:sp>
      <p:sp>
        <p:nvSpPr>
          <p:cNvPr id="14336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Ετερόπλευρη χειλεογναθοϋπερωϊοσχιστία</a:t>
            </a:r>
            <a:endParaRPr lang="nb-NO" smtClean="0"/>
          </a:p>
        </p:txBody>
      </p:sp>
      <p:sp>
        <p:nvSpPr>
          <p:cNvPr id="4" name="Plassholder for lysbildenummer 3"/>
          <p:cNvSpPr>
            <a:spLocks noGrp="1"/>
          </p:cNvSpPr>
          <p:nvPr>
            <p:ph type="sldNum" sz="quarter" idx="5"/>
          </p:nvPr>
        </p:nvSpPr>
        <p:spPr/>
        <p:txBody>
          <a:bodyPr/>
          <a:lstStyle/>
          <a:p>
            <a:pPr>
              <a:defRPr/>
            </a:pPr>
            <a:fld id="{DC90D921-AE8B-4A9E-A531-662512F8FAB9}" type="slidenum">
              <a:rPr lang="nb-NO" smtClean="0"/>
              <a:pPr>
                <a:defRPr/>
              </a:pPr>
              <a:t>55</a:t>
            </a:fld>
            <a:endParaRPr lang="nb-NO"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lassholder for lysbilde 1"/>
          <p:cNvSpPr>
            <a:spLocks noGrp="1" noRot="1" noChangeAspect="1" noTextEdit="1"/>
          </p:cNvSpPr>
          <p:nvPr>
            <p:ph type="sldImg"/>
          </p:nvPr>
        </p:nvSpPr>
        <p:spPr bwMode="auto">
          <a:noFill/>
          <a:ln>
            <a:solidFill>
              <a:srgbClr val="000000"/>
            </a:solidFill>
            <a:miter lim="800000"/>
            <a:headEnd/>
            <a:tailEnd/>
          </a:ln>
        </p:spPr>
      </p:sp>
      <p:sp>
        <p:nvSpPr>
          <p:cNvPr id="14438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Αμφοτερόπλευρη χειλεογναθοϋπερωϊοσχιστία</a:t>
            </a:r>
            <a:endParaRPr lang="nb-NO" smtClean="0"/>
          </a:p>
        </p:txBody>
      </p:sp>
      <p:sp>
        <p:nvSpPr>
          <p:cNvPr id="4" name="Plassholder for lysbildenummer 3"/>
          <p:cNvSpPr>
            <a:spLocks noGrp="1"/>
          </p:cNvSpPr>
          <p:nvPr>
            <p:ph type="sldNum" sz="quarter" idx="5"/>
          </p:nvPr>
        </p:nvSpPr>
        <p:spPr/>
        <p:txBody>
          <a:bodyPr/>
          <a:lstStyle/>
          <a:p>
            <a:pPr>
              <a:defRPr/>
            </a:pPr>
            <a:fld id="{D4C629A9-8C90-4734-AE82-D9BE7BEAF999}" type="slidenum">
              <a:rPr lang="nb-NO" smtClean="0"/>
              <a:pPr>
                <a:defRPr/>
              </a:pPr>
              <a:t>56</a:t>
            </a:fld>
            <a:endParaRPr lang="nb-NO"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Plassholder for lysbilde 1"/>
          <p:cNvSpPr>
            <a:spLocks noGrp="1" noRot="1" noChangeAspect="1" noTextEdit="1"/>
          </p:cNvSpPr>
          <p:nvPr>
            <p:ph type="sldImg"/>
          </p:nvPr>
        </p:nvSpPr>
        <p:spPr bwMode="auto">
          <a:noFill/>
          <a:ln>
            <a:solidFill>
              <a:srgbClr val="000000"/>
            </a:solidFill>
            <a:miter lim="800000"/>
            <a:headEnd/>
            <a:tailEnd/>
          </a:ln>
        </p:spPr>
      </p:sp>
      <p:sp>
        <p:nvSpPr>
          <p:cNvPr id="14541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Ασθενής 15.5 ετών με πυκνοδυσόστωση (αυτοσωμικό υπολειπόμενο, αυξημένη πυκνότητα οστών, χαμηλό ύψος, απουσία γωνίας στην κάτω γνάθο, προέχουσα μύτη, οδοντικές ανωμαλίες, μικρογναθία κλπ)</a:t>
            </a:r>
            <a:endParaRPr lang="nb-NO" smtClean="0"/>
          </a:p>
        </p:txBody>
      </p:sp>
      <p:sp>
        <p:nvSpPr>
          <p:cNvPr id="4" name="Plassholder for lysbildenummer 3"/>
          <p:cNvSpPr>
            <a:spLocks noGrp="1"/>
          </p:cNvSpPr>
          <p:nvPr>
            <p:ph type="sldNum" sz="quarter" idx="5"/>
          </p:nvPr>
        </p:nvSpPr>
        <p:spPr/>
        <p:txBody>
          <a:bodyPr/>
          <a:lstStyle/>
          <a:p>
            <a:pPr>
              <a:defRPr/>
            </a:pPr>
            <a:fld id="{D297EA55-E94F-4C71-9147-613A1757CFF5}" type="slidenum">
              <a:rPr lang="nb-NO" smtClean="0"/>
              <a:pPr>
                <a:defRPr/>
              </a:pPr>
              <a:t>57</a:t>
            </a:fld>
            <a:endParaRPr lang="nb-NO"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Plassholder for lysbilde 1"/>
          <p:cNvSpPr>
            <a:spLocks noGrp="1" noRot="1" noChangeAspect="1" noTextEdit="1"/>
          </p:cNvSpPr>
          <p:nvPr>
            <p:ph type="sldImg"/>
          </p:nvPr>
        </p:nvSpPr>
        <p:spPr bwMode="auto">
          <a:noFill/>
          <a:ln>
            <a:solidFill>
              <a:srgbClr val="000000"/>
            </a:solidFill>
            <a:miter lim="800000"/>
            <a:headEnd/>
            <a:tailEnd/>
          </a:ln>
        </p:spPr>
      </p:sp>
      <p:sp>
        <p:nvSpPr>
          <p:cNvPr id="14643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Πυκνοδυσόστωση ΙΙ</a:t>
            </a:r>
            <a:endParaRPr lang="nb-NO" smtClean="0"/>
          </a:p>
        </p:txBody>
      </p:sp>
      <p:sp>
        <p:nvSpPr>
          <p:cNvPr id="4" name="Plassholder for lysbildenummer 3"/>
          <p:cNvSpPr>
            <a:spLocks noGrp="1"/>
          </p:cNvSpPr>
          <p:nvPr>
            <p:ph type="sldNum" sz="quarter" idx="5"/>
          </p:nvPr>
        </p:nvSpPr>
        <p:spPr/>
        <p:txBody>
          <a:bodyPr/>
          <a:lstStyle/>
          <a:p>
            <a:pPr>
              <a:defRPr/>
            </a:pPr>
            <a:fld id="{B53A7499-51D0-48B6-8770-E34EDADD7CF4}" type="slidenum">
              <a:rPr lang="nb-NO" smtClean="0"/>
              <a:pPr>
                <a:defRPr/>
              </a:pPr>
              <a:t>58</a:t>
            </a:fld>
            <a:endParaRPr lang="nb-NO"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Plassholder for lysbilde 1"/>
          <p:cNvSpPr>
            <a:spLocks noGrp="1" noRot="1" noChangeAspect="1" noTextEdit="1"/>
          </p:cNvSpPr>
          <p:nvPr>
            <p:ph type="sldImg"/>
          </p:nvPr>
        </p:nvSpPr>
        <p:spPr bwMode="auto">
          <a:noFill/>
          <a:ln>
            <a:solidFill>
              <a:srgbClr val="000000"/>
            </a:solidFill>
            <a:miter lim="800000"/>
            <a:headEnd/>
            <a:tailEnd/>
          </a:ln>
        </p:spPr>
      </p:sp>
      <p:sp>
        <p:nvSpPr>
          <p:cNvPr id="147459"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C6441F99-CE9C-42F1-9092-63A431860451}" type="slidenum">
              <a:rPr lang="nb-NO" smtClean="0"/>
              <a:pPr>
                <a:defRPr/>
              </a:pPr>
              <a:t>59</a:t>
            </a:fld>
            <a:endParaRPr lang="nb-NO"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Plassholder for lysbilde 1"/>
          <p:cNvSpPr>
            <a:spLocks noGrp="1" noRot="1" noChangeAspect="1" noTextEdit="1"/>
          </p:cNvSpPr>
          <p:nvPr>
            <p:ph type="sldImg"/>
          </p:nvPr>
        </p:nvSpPr>
        <p:spPr bwMode="auto">
          <a:noFill/>
          <a:ln>
            <a:solidFill>
              <a:srgbClr val="000000"/>
            </a:solidFill>
            <a:miter lim="800000"/>
            <a:headEnd/>
            <a:tailEnd/>
          </a:ln>
        </p:spPr>
      </p:sp>
      <p:sp>
        <p:nvSpPr>
          <p:cNvPr id="93187"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00E061A2-ECE9-42FC-BF08-E874732DC9C7}" type="slidenum">
              <a:rPr lang="nb-NO" smtClean="0"/>
              <a:pPr>
                <a:defRPr/>
              </a:pPr>
              <a:t>6</a:t>
            </a:fld>
            <a:endParaRPr lang="nb-NO"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Plassholder for lysbilde 1"/>
          <p:cNvSpPr>
            <a:spLocks noGrp="1" noRot="1" noChangeAspect="1" noTextEdit="1"/>
          </p:cNvSpPr>
          <p:nvPr>
            <p:ph type="sldImg"/>
          </p:nvPr>
        </p:nvSpPr>
        <p:spPr bwMode="auto">
          <a:noFill/>
          <a:ln>
            <a:solidFill>
              <a:srgbClr val="000000"/>
            </a:solidFill>
            <a:miter lim="800000"/>
            <a:headEnd/>
            <a:tailEnd/>
          </a:ln>
        </p:spPr>
      </p:sp>
      <p:sp>
        <p:nvSpPr>
          <p:cNvPr id="148483"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Έγκλειστος 35 σε κακή θέση. Έχει προκαλέσει απορρόφηση της εγγύς ρίζας του 36.</a:t>
            </a:r>
            <a:endParaRPr lang="nb-NO" smtClean="0"/>
          </a:p>
          <a:p>
            <a:pPr>
              <a:spcBef>
                <a:spcPct val="0"/>
              </a:spcBef>
            </a:pPr>
            <a:endParaRPr lang="nb-NO" smtClean="0"/>
          </a:p>
        </p:txBody>
      </p:sp>
      <p:sp>
        <p:nvSpPr>
          <p:cNvPr id="10138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09AF4DC-B2A3-4C75-B142-68A40625369E}" type="slidenum">
              <a:rPr lang="nb-NO"/>
              <a:pPr>
                <a:defRPr/>
              </a:pPr>
              <a:t>60</a:t>
            </a:fld>
            <a:endParaRPr lang="nb-NO"/>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Plassholder for lysbilde 1"/>
          <p:cNvSpPr>
            <a:spLocks noGrp="1" noRot="1" noChangeAspect="1" noTextEdit="1"/>
          </p:cNvSpPr>
          <p:nvPr>
            <p:ph type="sldImg"/>
          </p:nvPr>
        </p:nvSpPr>
        <p:spPr bwMode="auto">
          <a:noFill/>
          <a:ln>
            <a:solidFill>
              <a:srgbClr val="000000"/>
            </a:solidFill>
            <a:miter lim="800000"/>
            <a:headEnd/>
            <a:tailEnd/>
          </a:ln>
        </p:spPr>
      </p:sp>
      <p:sp>
        <p:nvSpPr>
          <p:cNvPr id="14950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Συγγενείς ελλείψεις 12, 22. Έγκλειστος 15. </a:t>
            </a:r>
            <a:r>
              <a:rPr lang="nb-NO" smtClean="0"/>
              <a:t> </a:t>
            </a:r>
            <a:r>
              <a:rPr lang="el-GR" smtClean="0"/>
              <a:t>Ποιες οι ανατομικές δομές</a:t>
            </a:r>
            <a:r>
              <a:rPr lang="nb-NO" smtClean="0"/>
              <a:t>;  </a:t>
            </a:r>
          </a:p>
        </p:txBody>
      </p:sp>
      <p:sp>
        <p:nvSpPr>
          <p:cNvPr id="4" name="Plassholder for lysbildenummer 3"/>
          <p:cNvSpPr>
            <a:spLocks noGrp="1"/>
          </p:cNvSpPr>
          <p:nvPr>
            <p:ph type="sldNum" sz="quarter" idx="5"/>
          </p:nvPr>
        </p:nvSpPr>
        <p:spPr/>
        <p:txBody>
          <a:bodyPr/>
          <a:lstStyle/>
          <a:p>
            <a:pPr>
              <a:defRPr/>
            </a:pPr>
            <a:fld id="{111DDC8E-4D00-40BA-AB0F-D0F9A702692A}" type="slidenum">
              <a:rPr lang="nb-NO" smtClean="0"/>
              <a:pPr>
                <a:defRPr/>
              </a:pPr>
              <a:t>61</a:t>
            </a:fld>
            <a:endParaRPr lang="nb-NO"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Plassholder for lysbilde 1"/>
          <p:cNvSpPr>
            <a:spLocks noGrp="1" noRot="1" noChangeAspect="1" noTextEdit="1"/>
          </p:cNvSpPr>
          <p:nvPr>
            <p:ph type="sldImg"/>
          </p:nvPr>
        </p:nvSpPr>
        <p:spPr bwMode="auto">
          <a:noFill/>
          <a:ln>
            <a:solidFill>
              <a:srgbClr val="000000"/>
            </a:solidFill>
            <a:miter lim="800000"/>
            <a:headEnd/>
            <a:tailEnd/>
          </a:ln>
        </p:spPr>
      </p:sp>
      <p:sp>
        <p:nvSpPr>
          <p:cNvPr id="15053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Υπεράριθμο δόντι στην περιοχή των τομέων άνω αριστερά εμποδίζει την ανατολή του 21. Ο 22 σε εγγύς θέση, σε επαφή με τον 11.</a:t>
            </a:r>
            <a:endParaRPr lang="nb-NO" smtClean="0"/>
          </a:p>
        </p:txBody>
      </p:sp>
      <p:sp>
        <p:nvSpPr>
          <p:cNvPr id="4" name="Plassholder for lysbildenummer 3"/>
          <p:cNvSpPr>
            <a:spLocks noGrp="1"/>
          </p:cNvSpPr>
          <p:nvPr>
            <p:ph type="sldNum" sz="quarter" idx="5"/>
          </p:nvPr>
        </p:nvSpPr>
        <p:spPr/>
        <p:txBody>
          <a:bodyPr/>
          <a:lstStyle/>
          <a:p>
            <a:pPr>
              <a:defRPr/>
            </a:pPr>
            <a:fld id="{6E99D2F7-986A-481D-A79D-42584FEDF3B8}" type="slidenum">
              <a:rPr lang="nb-NO" smtClean="0"/>
              <a:pPr>
                <a:defRPr/>
              </a:pPr>
              <a:t>62</a:t>
            </a:fld>
            <a:endParaRPr lang="nb-NO"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Plassholder for lysbilde 1"/>
          <p:cNvSpPr>
            <a:spLocks noGrp="1" noRot="1" noChangeAspect="1" noTextEdit="1"/>
          </p:cNvSpPr>
          <p:nvPr>
            <p:ph type="sldImg"/>
          </p:nvPr>
        </p:nvSpPr>
        <p:spPr bwMode="auto">
          <a:noFill/>
          <a:ln>
            <a:solidFill>
              <a:srgbClr val="000000"/>
            </a:solidFill>
            <a:miter lim="800000"/>
            <a:headEnd/>
            <a:tailEnd/>
          </a:ln>
        </p:spPr>
      </p:sp>
      <p:sp>
        <p:nvSpPr>
          <p:cNvPr id="15155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Συγγενής έλλειψη 35, Κακή φορά ανατολής 13, 14. Ετεροτοπία</a:t>
            </a:r>
            <a:r>
              <a:rPr lang="nb-NO" smtClean="0"/>
              <a:t>;</a:t>
            </a:r>
            <a:r>
              <a:rPr lang="el-GR" smtClean="0"/>
              <a:t> Καθυστερημένη διάπλαση 45. Αγκύλωση 54. Ποια τα ανατομικά στοιχεία</a:t>
            </a:r>
            <a:r>
              <a:rPr lang="nb-NO" smtClean="0"/>
              <a:t>; </a:t>
            </a:r>
            <a:r>
              <a:rPr lang="el-GR" smtClean="0"/>
              <a:t>Υπολογισμός οδοντικής ηλικίας.</a:t>
            </a:r>
            <a:endParaRPr lang="nb-NO" smtClean="0"/>
          </a:p>
        </p:txBody>
      </p:sp>
      <p:sp>
        <p:nvSpPr>
          <p:cNvPr id="4" name="Plassholder for lysbildenummer 3"/>
          <p:cNvSpPr>
            <a:spLocks noGrp="1"/>
          </p:cNvSpPr>
          <p:nvPr>
            <p:ph type="sldNum" sz="quarter" idx="5"/>
          </p:nvPr>
        </p:nvSpPr>
        <p:spPr/>
        <p:txBody>
          <a:bodyPr/>
          <a:lstStyle/>
          <a:p>
            <a:pPr>
              <a:defRPr/>
            </a:pPr>
            <a:fld id="{C6D4735D-56CB-4DF7-B22A-6F8823CDCA57}" type="slidenum">
              <a:rPr lang="nb-NO" smtClean="0"/>
              <a:pPr>
                <a:defRPr/>
              </a:pPr>
              <a:t>63</a:t>
            </a:fld>
            <a:endParaRPr lang="nb-NO"/>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Plassholder for lysbilde 1"/>
          <p:cNvSpPr>
            <a:spLocks noGrp="1" noRot="1" noChangeAspect="1" noTextEdit="1"/>
          </p:cNvSpPr>
          <p:nvPr>
            <p:ph type="sldImg"/>
          </p:nvPr>
        </p:nvSpPr>
        <p:spPr bwMode="auto">
          <a:noFill/>
          <a:ln>
            <a:solidFill>
              <a:srgbClr val="000000"/>
            </a:solidFill>
            <a:miter lim="800000"/>
            <a:headEnd/>
            <a:tailEnd/>
          </a:ln>
        </p:spPr>
      </p:sp>
      <p:sp>
        <p:nvSpPr>
          <p:cNvPr id="15257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Κακή φορά ανατολής 13, 23 με διευρυσμένα οδοντοθυλάκια. Μπορεί ο γενικός οδοντίατρος να βοηθήσει στην ανατολής τους</a:t>
            </a:r>
            <a:r>
              <a:rPr lang="nb-NO" smtClean="0"/>
              <a:t>; (E</a:t>
            </a:r>
            <a:r>
              <a:rPr lang="el-GR" smtClean="0"/>
              <a:t>ξαγωγή 53, 63). Ποιες οι υποδεικνυόμενες δομές</a:t>
            </a:r>
            <a:r>
              <a:rPr lang="nb-NO" smtClean="0"/>
              <a:t>;</a:t>
            </a:r>
            <a:r>
              <a:rPr lang="el-GR" smtClean="0"/>
              <a:t> Να προσδιοριστεί η οδοντική ηλικία.</a:t>
            </a:r>
            <a:endParaRPr lang="nb-NO" smtClean="0"/>
          </a:p>
        </p:txBody>
      </p:sp>
      <p:sp>
        <p:nvSpPr>
          <p:cNvPr id="4" name="Plassholder for lysbildenummer 3"/>
          <p:cNvSpPr>
            <a:spLocks noGrp="1"/>
          </p:cNvSpPr>
          <p:nvPr>
            <p:ph type="sldNum" sz="quarter" idx="5"/>
          </p:nvPr>
        </p:nvSpPr>
        <p:spPr/>
        <p:txBody>
          <a:bodyPr/>
          <a:lstStyle/>
          <a:p>
            <a:pPr>
              <a:defRPr/>
            </a:pPr>
            <a:fld id="{1CBD694D-E2FF-4919-A93D-165DD9FCD611}" type="slidenum">
              <a:rPr lang="nb-NO" smtClean="0"/>
              <a:pPr>
                <a:defRPr/>
              </a:pPr>
              <a:t>64</a:t>
            </a:fld>
            <a:endParaRPr lang="nb-NO"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Plassholder for lysbilde 1"/>
          <p:cNvSpPr>
            <a:spLocks noGrp="1" noRot="1" noChangeAspect="1" noTextEdit="1"/>
          </p:cNvSpPr>
          <p:nvPr>
            <p:ph type="sldImg"/>
          </p:nvPr>
        </p:nvSpPr>
        <p:spPr bwMode="auto">
          <a:noFill/>
          <a:ln>
            <a:solidFill>
              <a:srgbClr val="000000"/>
            </a:solidFill>
            <a:miter lim="800000"/>
            <a:headEnd/>
            <a:tailEnd/>
          </a:ln>
        </p:spPr>
      </p:sp>
      <p:sp>
        <p:nvSpPr>
          <p:cNvPr id="15360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Ετεροτοπία 22-23 με παραμονή 63</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63736F20-E18A-4BE0-80AD-A3507EB3B7C3}" type="slidenum">
              <a:rPr lang="nb-NO" smtClean="0"/>
              <a:pPr>
                <a:defRPr/>
              </a:pPr>
              <a:t>65</a:t>
            </a:fld>
            <a:endParaRPr lang="nb-NO"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Plassholder for lysbilde 1"/>
          <p:cNvSpPr>
            <a:spLocks noGrp="1" noRot="1" noChangeAspect="1" noTextEdit="1"/>
          </p:cNvSpPr>
          <p:nvPr>
            <p:ph type="sldImg"/>
          </p:nvPr>
        </p:nvSpPr>
        <p:spPr bwMode="auto">
          <a:noFill/>
          <a:ln>
            <a:solidFill>
              <a:srgbClr val="000000"/>
            </a:solidFill>
            <a:miter lim="800000"/>
            <a:headEnd/>
            <a:tailEnd/>
          </a:ln>
        </p:spPr>
      </p:sp>
      <p:sp>
        <p:nvSpPr>
          <p:cNvPr id="15462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Ποια δόντια βρίσκονται στο φραγμό</a:t>
            </a:r>
            <a:r>
              <a:rPr lang="nb-NO" smtClean="0"/>
              <a:t>;</a:t>
            </a:r>
            <a:r>
              <a:rPr lang="el-GR" smtClean="0"/>
              <a:t> Πιθανή ορθοδοντική αντιμετώπιση του προβλήματος.</a:t>
            </a:r>
            <a:endParaRPr lang="nb-NO" smtClean="0"/>
          </a:p>
          <a:p>
            <a:endParaRPr lang="el-GR" smtClean="0"/>
          </a:p>
          <a:p>
            <a:r>
              <a:rPr lang="el-GR" smtClean="0"/>
              <a:t>Συγγενής έλλειψη  15, 25, 35, 45</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9B9473B4-38B1-4D60-9313-F1E9A0E29F60}" type="slidenum">
              <a:rPr lang="nb-NO" smtClean="0"/>
              <a:pPr>
                <a:defRPr/>
              </a:pPr>
              <a:t>66</a:t>
            </a:fld>
            <a:endParaRPr lang="nb-NO"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Plassholder for lysbilde 1"/>
          <p:cNvSpPr>
            <a:spLocks noGrp="1" noRot="1" noChangeAspect="1" noTextEdit="1"/>
          </p:cNvSpPr>
          <p:nvPr>
            <p:ph type="sldImg"/>
          </p:nvPr>
        </p:nvSpPr>
        <p:spPr bwMode="auto">
          <a:noFill/>
          <a:ln>
            <a:solidFill>
              <a:srgbClr val="000000"/>
            </a:solidFill>
            <a:miter lim="800000"/>
            <a:headEnd/>
            <a:tailEnd/>
          </a:ln>
        </p:spPr>
      </p:sp>
      <p:sp>
        <p:nvSpPr>
          <p:cNvPr id="15565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Πιθανή αγκύλωση 55, έγκλειστος 15.</a:t>
            </a:r>
            <a:endParaRPr lang="nb-NO" smtClean="0"/>
          </a:p>
        </p:txBody>
      </p:sp>
      <p:sp>
        <p:nvSpPr>
          <p:cNvPr id="10445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5C3D566-86E6-4B14-94E2-7EC429246614}" type="slidenum">
              <a:rPr lang="nb-NO"/>
              <a:pPr>
                <a:defRPr/>
              </a:pPr>
              <a:t>67</a:t>
            </a:fld>
            <a:endParaRPr lang="nb-NO"/>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Plassholder for lysbilde 1"/>
          <p:cNvSpPr>
            <a:spLocks noGrp="1" noRot="1" noChangeAspect="1" noTextEdit="1"/>
          </p:cNvSpPr>
          <p:nvPr>
            <p:ph type="sldImg"/>
          </p:nvPr>
        </p:nvSpPr>
        <p:spPr bwMode="auto">
          <a:noFill/>
          <a:ln>
            <a:solidFill>
              <a:srgbClr val="000000"/>
            </a:solidFill>
            <a:miter lim="800000"/>
            <a:headEnd/>
            <a:tailEnd/>
          </a:ln>
        </p:spPr>
      </p:sp>
      <p:sp>
        <p:nvSpPr>
          <p:cNvPr id="15667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Ποια δόντια δεν έχουν ανατείλλει</a:t>
            </a:r>
            <a:r>
              <a:rPr lang="nb-NO" smtClean="0"/>
              <a:t>;</a:t>
            </a:r>
            <a:r>
              <a:rPr lang="el-GR" smtClean="0"/>
              <a:t> Πιθανή ορθοδοντική αντιμετώπιση του προβλήματος.</a:t>
            </a:r>
            <a:endParaRPr lang="nb-NO" smtClean="0"/>
          </a:p>
          <a:p>
            <a:endParaRPr lang="nb-NO" smtClean="0"/>
          </a:p>
          <a:p>
            <a:r>
              <a:rPr lang="el-GR" smtClean="0"/>
              <a:t>Συγγενής έλλειψη 12</a:t>
            </a:r>
            <a:endParaRPr lang="nb-NO" smtClean="0"/>
          </a:p>
        </p:txBody>
      </p:sp>
      <p:sp>
        <p:nvSpPr>
          <p:cNvPr id="4" name="Plassholder for lysbildenummer 3"/>
          <p:cNvSpPr>
            <a:spLocks noGrp="1"/>
          </p:cNvSpPr>
          <p:nvPr>
            <p:ph type="sldNum" sz="quarter" idx="5"/>
          </p:nvPr>
        </p:nvSpPr>
        <p:spPr/>
        <p:txBody>
          <a:bodyPr/>
          <a:lstStyle/>
          <a:p>
            <a:pPr>
              <a:defRPr/>
            </a:pPr>
            <a:fld id="{1A7A3A18-E1CE-47E7-A2AC-A59C99D29C7C}" type="slidenum">
              <a:rPr lang="nb-NO" smtClean="0"/>
              <a:pPr>
                <a:defRPr/>
              </a:pPr>
              <a:t>68</a:t>
            </a:fld>
            <a:endParaRPr lang="nb-NO"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lassholder for lysbilde 1"/>
          <p:cNvSpPr>
            <a:spLocks noGrp="1" noRot="1" noChangeAspect="1" noTextEdit="1"/>
          </p:cNvSpPr>
          <p:nvPr>
            <p:ph type="sldImg"/>
          </p:nvPr>
        </p:nvSpPr>
        <p:spPr bwMode="auto">
          <a:noFill/>
          <a:ln>
            <a:solidFill>
              <a:srgbClr val="000000"/>
            </a:solidFill>
            <a:miter lim="800000"/>
            <a:headEnd/>
            <a:tailEnd/>
          </a:ln>
        </p:spPr>
      </p:sp>
      <p:sp>
        <p:nvSpPr>
          <p:cNvPr id="15769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 και ανατομικών δομών. Ποιά δόντια βρίσκονται στο φραγμό και ποια δεν έχουν ανατείλλει</a:t>
            </a:r>
            <a:r>
              <a:rPr lang="nb-NO" smtClean="0"/>
              <a:t>;</a:t>
            </a:r>
            <a:r>
              <a:rPr lang="el-GR" smtClean="0"/>
              <a:t> Εντοπισμός προβλημάτων και πιθανές λύσεις.</a:t>
            </a:r>
          </a:p>
          <a:p>
            <a:endParaRPr lang="el-GR" smtClean="0"/>
          </a:p>
          <a:p>
            <a:r>
              <a:rPr lang="el-GR" smtClean="0"/>
              <a:t>Συγγενής έλλειψη 45</a:t>
            </a:r>
          </a:p>
          <a:p>
            <a:r>
              <a:rPr lang="el-GR" smtClean="0"/>
              <a:t>13, 23 προχωρημένη ριζική διάπλαση σε σχέση με τη θέση, διευρυμένο οδοντοθυλάκιο</a:t>
            </a:r>
            <a:endParaRPr lang="nb-NO" smtClean="0"/>
          </a:p>
          <a:p>
            <a:endParaRPr lang="nb-NO" smtClean="0"/>
          </a:p>
        </p:txBody>
      </p:sp>
      <p:sp>
        <p:nvSpPr>
          <p:cNvPr id="4" name="Plassholder for lysbildenummer 3"/>
          <p:cNvSpPr>
            <a:spLocks noGrp="1"/>
          </p:cNvSpPr>
          <p:nvPr>
            <p:ph type="sldNum" sz="quarter" idx="5"/>
          </p:nvPr>
        </p:nvSpPr>
        <p:spPr/>
        <p:txBody>
          <a:bodyPr/>
          <a:lstStyle/>
          <a:p>
            <a:pPr>
              <a:defRPr/>
            </a:pPr>
            <a:fld id="{C8D204CF-CAC0-48FA-B8D4-B7FC68C8A975}" type="slidenum">
              <a:rPr lang="nb-NO" smtClean="0"/>
              <a:pPr>
                <a:defRPr/>
              </a:pPr>
              <a:t>69</a:t>
            </a:fld>
            <a:endParaRPr lang="nb-NO"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ssholder for lysbilde 1"/>
          <p:cNvSpPr>
            <a:spLocks noGrp="1" noRot="1" noChangeAspect="1" noTextEdit="1"/>
          </p:cNvSpPr>
          <p:nvPr>
            <p:ph type="sldImg"/>
          </p:nvPr>
        </p:nvSpPr>
        <p:spPr bwMode="auto">
          <a:noFill/>
          <a:ln>
            <a:solidFill>
              <a:srgbClr val="000000"/>
            </a:solidFill>
            <a:miter lim="800000"/>
            <a:headEnd/>
            <a:tailEnd/>
          </a:ln>
        </p:spPr>
      </p:sp>
      <p:sp>
        <p:nvSpPr>
          <p:cNvPr id="9421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Plassholder for lysbildenummer 3"/>
          <p:cNvSpPr>
            <a:spLocks noGrp="1"/>
          </p:cNvSpPr>
          <p:nvPr>
            <p:ph type="sldNum" sz="quarter" idx="5"/>
          </p:nvPr>
        </p:nvSpPr>
        <p:spPr/>
        <p:txBody>
          <a:bodyPr/>
          <a:lstStyle/>
          <a:p>
            <a:pPr>
              <a:defRPr/>
            </a:pPr>
            <a:fld id="{8644AAAC-6800-4CF4-8B4E-793D1350CD09}" type="slidenum">
              <a:rPr lang="nb-NO" smtClean="0"/>
              <a:pPr>
                <a:defRPr/>
              </a:pPr>
              <a:t>7</a:t>
            </a:fld>
            <a:endParaRPr lang="nb-NO"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Plassholder for lysbilde 1"/>
          <p:cNvSpPr>
            <a:spLocks noGrp="1" noRot="1" noChangeAspect="1" noTextEdit="1"/>
          </p:cNvSpPr>
          <p:nvPr>
            <p:ph type="sldImg"/>
          </p:nvPr>
        </p:nvSpPr>
        <p:spPr bwMode="auto">
          <a:noFill/>
          <a:ln>
            <a:solidFill>
              <a:srgbClr val="000000"/>
            </a:solidFill>
            <a:miter lim="800000"/>
            <a:headEnd/>
            <a:tailEnd/>
          </a:ln>
        </p:spPr>
      </p:sp>
      <p:sp>
        <p:nvSpPr>
          <p:cNvPr id="15872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Προσδιορισμός οδοντικής ηλικίας</a:t>
            </a:r>
            <a:r>
              <a:rPr lang="nb-NO" smtClean="0"/>
              <a:t>. </a:t>
            </a:r>
            <a:r>
              <a:rPr lang="el-GR" smtClean="0"/>
              <a:t>Ποιά δόντια βρίσκονται στο φραγμό και ποια δεν έχουν ανατείλλει</a:t>
            </a:r>
            <a:r>
              <a:rPr lang="nb-NO" smtClean="0"/>
              <a:t>; </a:t>
            </a:r>
            <a:r>
              <a:rPr lang="el-GR" smtClean="0"/>
              <a:t>Εντοπισμός ανατομικών δομών. Εντοπισμός προβλήματος και πιθανές λύσεις.</a:t>
            </a:r>
            <a:endParaRPr lang="nb-NO" smtClean="0"/>
          </a:p>
          <a:p>
            <a:endParaRPr lang="el-GR" smtClean="0"/>
          </a:p>
          <a:p>
            <a:r>
              <a:rPr lang="el-GR" smtClean="0"/>
              <a:t>Συγγενής έλλειψη </a:t>
            </a:r>
            <a:r>
              <a:rPr lang="nb-NO" smtClean="0"/>
              <a:t>35</a:t>
            </a:r>
            <a:endParaRPr lang="el-GR" smtClean="0"/>
          </a:p>
          <a:p>
            <a:endParaRPr lang="nb-NO" smtClean="0"/>
          </a:p>
        </p:txBody>
      </p:sp>
      <p:sp>
        <p:nvSpPr>
          <p:cNvPr id="4" name="Plassholder for lysbildenummer 3"/>
          <p:cNvSpPr>
            <a:spLocks noGrp="1"/>
          </p:cNvSpPr>
          <p:nvPr>
            <p:ph type="sldNum" sz="quarter" idx="5"/>
          </p:nvPr>
        </p:nvSpPr>
        <p:spPr/>
        <p:txBody>
          <a:bodyPr/>
          <a:lstStyle/>
          <a:p>
            <a:pPr>
              <a:defRPr/>
            </a:pPr>
            <a:fld id="{2E2BADE3-F69D-47EE-9CCB-ECE2989FD540}" type="slidenum">
              <a:rPr lang="nb-NO" smtClean="0"/>
              <a:pPr>
                <a:defRPr/>
              </a:pPr>
              <a:t>70</a:t>
            </a:fld>
            <a:endParaRPr lang="nb-NO"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Plassholder for lysbilde 1"/>
          <p:cNvSpPr>
            <a:spLocks noGrp="1" noRot="1" noChangeAspect="1" noTextEdit="1"/>
          </p:cNvSpPr>
          <p:nvPr>
            <p:ph type="sldImg"/>
          </p:nvPr>
        </p:nvSpPr>
        <p:spPr bwMode="auto">
          <a:noFill/>
          <a:ln>
            <a:solidFill>
              <a:srgbClr val="000000"/>
            </a:solidFill>
            <a:miter lim="800000"/>
            <a:headEnd/>
            <a:tailEnd/>
          </a:ln>
        </p:spPr>
      </p:sp>
      <p:sp>
        <p:nvSpPr>
          <p:cNvPr id="15974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Εντοπισμός οδοντικής ηλικίας και προβλήματος. Αντιμετώπιση. </a:t>
            </a:r>
          </a:p>
          <a:p>
            <a:endParaRPr lang="el-GR" smtClean="0"/>
          </a:p>
          <a:p>
            <a:r>
              <a:rPr lang="el-GR" smtClean="0"/>
              <a:t>Έγκλειστος 13 με παραμένοντα 53.</a:t>
            </a:r>
            <a:endParaRPr lang="nb-NO" smtClean="0"/>
          </a:p>
        </p:txBody>
      </p:sp>
      <p:sp>
        <p:nvSpPr>
          <p:cNvPr id="4" name="Plassholder for lysbildenummer 3"/>
          <p:cNvSpPr>
            <a:spLocks noGrp="1"/>
          </p:cNvSpPr>
          <p:nvPr>
            <p:ph type="sldNum" sz="quarter" idx="5"/>
          </p:nvPr>
        </p:nvSpPr>
        <p:spPr/>
        <p:txBody>
          <a:bodyPr/>
          <a:lstStyle/>
          <a:p>
            <a:pPr>
              <a:defRPr/>
            </a:pPr>
            <a:fld id="{876DB5C7-D3C7-465A-B31A-310A369D285F}" type="slidenum">
              <a:rPr lang="nb-NO" smtClean="0"/>
              <a:pPr>
                <a:defRPr/>
              </a:pPr>
              <a:t>71</a:t>
            </a:fld>
            <a:endParaRPr lang="nb-NO"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Plassholder for lysbilde 1"/>
          <p:cNvSpPr>
            <a:spLocks noGrp="1" noRot="1" noChangeAspect="1" noTextEdit="1"/>
          </p:cNvSpPr>
          <p:nvPr>
            <p:ph type="sldImg"/>
          </p:nvPr>
        </p:nvSpPr>
        <p:spPr bwMode="auto">
          <a:noFill/>
          <a:ln>
            <a:solidFill>
              <a:srgbClr val="000000"/>
            </a:solidFill>
            <a:miter lim="800000"/>
            <a:headEnd/>
            <a:tailEnd/>
          </a:ln>
        </p:spPr>
      </p:sp>
      <p:sp>
        <p:nvSpPr>
          <p:cNvPr id="160771"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Εντοπισμός οδοντικής ηλικίας και προβλημάτων </a:t>
            </a:r>
          </a:p>
          <a:p>
            <a:endParaRPr lang="el-GR" smtClean="0"/>
          </a:p>
          <a:p>
            <a:r>
              <a:rPr lang="el-GR" smtClean="0"/>
              <a:t>Ημιπροσωπική μικροσωμία. Χρονολογική ηλικία 4 ετών</a:t>
            </a:r>
            <a:endParaRPr lang="nb-NO" smtClean="0"/>
          </a:p>
        </p:txBody>
      </p:sp>
      <p:sp>
        <p:nvSpPr>
          <p:cNvPr id="4" name="Plassholder for lysbildenummer 3"/>
          <p:cNvSpPr>
            <a:spLocks noGrp="1"/>
          </p:cNvSpPr>
          <p:nvPr>
            <p:ph type="sldNum" sz="quarter" idx="5"/>
          </p:nvPr>
        </p:nvSpPr>
        <p:spPr/>
        <p:txBody>
          <a:bodyPr/>
          <a:lstStyle/>
          <a:p>
            <a:pPr>
              <a:defRPr/>
            </a:pPr>
            <a:fld id="{2D4DF464-CF40-491A-BF92-E99BA966B156}" type="slidenum">
              <a:rPr lang="nb-NO" smtClean="0"/>
              <a:pPr>
                <a:defRPr/>
              </a:pPr>
              <a:t>72</a:t>
            </a:fld>
            <a:endParaRPr lang="nb-NO"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Plassholder for lysbilde 1"/>
          <p:cNvSpPr>
            <a:spLocks noGrp="1" noRot="1" noChangeAspect="1" noTextEdit="1"/>
          </p:cNvSpPr>
          <p:nvPr>
            <p:ph type="sldImg"/>
          </p:nvPr>
        </p:nvSpPr>
        <p:spPr bwMode="auto">
          <a:noFill/>
          <a:ln>
            <a:solidFill>
              <a:srgbClr val="000000"/>
            </a:solidFill>
            <a:miter lim="800000"/>
            <a:headEnd/>
            <a:tailEnd/>
          </a:ln>
        </p:spPr>
      </p:sp>
      <p:sp>
        <p:nvSpPr>
          <p:cNvPr id="16179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Ετερόπλευρη χειλεογναθοϋπερωϊοσχιστία.  </a:t>
            </a:r>
            <a:endParaRPr lang="nb-NO" smtClean="0"/>
          </a:p>
        </p:txBody>
      </p:sp>
      <p:sp>
        <p:nvSpPr>
          <p:cNvPr id="4" name="Plassholder for lysbildenummer 3"/>
          <p:cNvSpPr>
            <a:spLocks noGrp="1"/>
          </p:cNvSpPr>
          <p:nvPr>
            <p:ph type="sldNum" sz="quarter" idx="5"/>
          </p:nvPr>
        </p:nvSpPr>
        <p:spPr/>
        <p:txBody>
          <a:bodyPr/>
          <a:lstStyle/>
          <a:p>
            <a:pPr>
              <a:defRPr/>
            </a:pPr>
            <a:fld id="{41122024-9F1E-4EF8-94C6-E2E265163D00}" type="slidenum">
              <a:rPr lang="nb-NO" smtClean="0"/>
              <a:pPr>
                <a:defRPr/>
              </a:pPr>
              <a:t>73</a:t>
            </a:fld>
            <a:endParaRPr lang="nb-NO"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Plassholder for lysbilde 1"/>
          <p:cNvSpPr>
            <a:spLocks noGrp="1" noRot="1" noChangeAspect="1" noTextEdit="1"/>
          </p:cNvSpPr>
          <p:nvPr>
            <p:ph type="sldImg"/>
          </p:nvPr>
        </p:nvSpPr>
        <p:spPr bwMode="auto">
          <a:noFill/>
          <a:ln>
            <a:solidFill>
              <a:srgbClr val="000000"/>
            </a:solidFill>
            <a:miter lim="800000"/>
            <a:headEnd/>
            <a:tailEnd/>
          </a:ln>
        </p:spPr>
      </p:sp>
      <p:sp>
        <p:nvSpPr>
          <p:cNvPr id="162819"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Έγκλειστος 23. Έλλειψη χώρου για 13, 23.</a:t>
            </a:r>
            <a:endParaRPr lang="nb-NO" smtClean="0"/>
          </a:p>
        </p:txBody>
      </p:sp>
      <p:sp>
        <p:nvSpPr>
          <p:cNvPr id="12493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58B2A4-A4EC-49F1-9817-6A31C10E6D5A}" type="slidenum">
              <a:rPr lang="nb-NO"/>
              <a:pPr>
                <a:defRPr/>
              </a:pPr>
              <a:t>74</a:t>
            </a:fld>
            <a:endParaRPr lang="nb-NO"/>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Plassholder for lysbilde 1"/>
          <p:cNvSpPr>
            <a:spLocks noGrp="1" noRot="1" noChangeAspect="1" noTextEdit="1"/>
          </p:cNvSpPr>
          <p:nvPr>
            <p:ph type="sldImg"/>
          </p:nvPr>
        </p:nvSpPr>
        <p:spPr bwMode="auto">
          <a:noFill/>
          <a:ln>
            <a:solidFill>
              <a:srgbClr val="000000"/>
            </a:solidFill>
            <a:miter lim="800000"/>
            <a:headEnd/>
            <a:tailEnd/>
          </a:ln>
        </p:spPr>
      </p:sp>
      <p:sp>
        <p:nvSpPr>
          <p:cNvPr id="163843"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Ι Έγκλειστος 13, έκτοπη και καθυστερημένη ανατολή 23. Παραμονή 53, 63 σε ενήλικα ασθενή. </a:t>
            </a:r>
            <a:endParaRPr lang="nb-NO" smtClean="0"/>
          </a:p>
        </p:txBody>
      </p:sp>
      <p:sp>
        <p:nvSpPr>
          <p:cNvPr id="4" name="Plassholder for lysbildenummer 3"/>
          <p:cNvSpPr>
            <a:spLocks noGrp="1"/>
          </p:cNvSpPr>
          <p:nvPr>
            <p:ph type="sldNum" sz="quarter" idx="5"/>
          </p:nvPr>
        </p:nvSpPr>
        <p:spPr/>
        <p:txBody>
          <a:bodyPr/>
          <a:lstStyle/>
          <a:p>
            <a:pPr>
              <a:defRPr/>
            </a:pPr>
            <a:fld id="{232252B8-CD91-41CF-8710-6DC33E4A6B64}" type="slidenum">
              <a:rPr lang="nb-NO" smtClean="0"/>
              <a:pPr>
                <a:defRPr/>
              </a:pPr>
              <a:t>75</a:t>
            </a:fld>
            <a:endParaRPr lang="nb-NO"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Plassholder for lysbilde 1"/>
          <p:cNvSpPr>
            <a:spLocks noGrp="1" noRot="1" noChangeAspect="1" noTextEdit="1"/>
          </p:cNvSpPr>
          <p:nvPr>
            <p:ph type="sldImg"/>
          </p:nvPr>
        </p:nvSpPr>
        <p:spPr bwMode="auto">
          <a:noFill/>
          <a:ln>
            <a:solidFill>
              <a:srgbClr val="000000"/>
            </a:solidFill>
            <a:miter lim="800000"/>
            <a:headEnd/>
            <a:tailEnd/>
          </a:ln>
        </p:spPr>
      </p:sp>
      <p:sp>
        <p:nvSpPr>
          <p:cNvPr id="164867"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ΙΙ</a:t>
            </a:r>
            <a:endParaRPr lang="nb-NO" smtClean="0"/>
          </a:p>
        </p:txBody>
      </p:sp>
      <p:sp>
        <p:nvSpPr>
          <p:cNvPr id="146436"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E37DAC0-37D3-4942-9402-E3BF37C1785B}" type="slidenum">
              <a:rPr lang="nb-NO"/>
              <a:pPr>
                <a:defRPr/>
              </a:pPr>
              <a:t>76</a:t>
            </a:fld>
            <a:endParaRPr lang="nb-NO"/>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Plassholder for lysbilde 1"/>
          <p:cNvSpPr>
            <a:spLocks noGrp="1" noRot="1" noChangeAspect="1" noTextEdit="1"/>
          </p:cNvSpPr>
          <p:nvPr>
            <p:ph type="sldImg"/>
          </p:nvPr>
        </p:nvSpPr>
        <p:spPr bwMode="auto">
          <a:noFill/>
          <a:ln>
            <a:solidFill>
              <a:srgbClr val="000000"/>
            </a:solidFill>
            <a:miter lim="800000"/>
            <a:headEnd/>
            <a:tailEnd/>
          </a:ln>
        </p:spPr>
      </p:sp>
      <p:sp>
        <p:nvSpPr>
          <p:cNvPr id="16589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smtClean="0"/>
              <a:t>ΙΙΙ Όταν η πηγή της ακτινοβολίας μετακινείται άπω ακολουθεί και η απεικόνιση του εγκλείστου κυνόδοντα προς την ίδια κατεύθυνση σε σχέση με τα γειτονικά δόντια. Ο 13 βρίσκεται σε υπερώια θέση (</a:t>
            </a:r>
            <a:r>
              <a:rPr lang="nb-NO" smtClean="0"/>
              <a:t>Parallax</a:t>
            </a:r>
            <a:r>
              <a:rPr lang="el-GR" smtClean="0"/>
              <a:t> </a:t>
            </a:r>
            <a:r>
              <a:rPr lang="nb-NO" smtClean="0"/>
              <a:t>method</a:t>
            </a:r>
            <a:r>
              <a:rPr lang="el-GR" smtClean="0"/>
              <a:t>)</a:t>
            </a:r>
            <a:r>
              <a:rPr lang="nb-NO" smtClean="0"/>
              <a:t> </a:t>
            </a:r>
          </a:p>
        </p:txBody>
      </p:sp>
      <p:sp>
        <p:nvSpPr>
          <p:cNvPr id="142340"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86981C7-A66F-4AB2-87EE-160380AB1E7A}" type="slidenum">
              <a:rPr lang="nb-NO"/>
              <a:pPr>
                <a:defRPr/>
              </a:pPr>
              <a:t>77</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lassholder for lysbilde 1"/>
          <p:cNvSpPr>
            <a:spLocks noGrp="1" noRot="1" noChangeAspect="1" noTextEdit="1"/>
          </p:cNvSpPr>
          <p:nvPr>
            <p:ph type="sldImg"/>
          </p:nvPr>
        </p:nvSpPr>
        <p:spPr bwMode="auto">
          <a:noFill/>
          <a:ln>
            <a:solidFill>
              <a:srgbClr val="000000"/>
            </a:solidFill>
            <a:miter lim="800000"/>
            <a:headEnd/>
            <a:tailEnd/>
          </a:ln>
        </p:spPr>
      </p:sp>
      <p:sp>
        <p:nvSpPr>
          <p:cNvPr id="95235"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Αν και δεν αποτελεί σκοπό του μαθήματος η εκμάθηση λεπτομερειών της τεχνικής λήψης ορθοπαντομογραφήματος, κρίνεται χρήσιμη η αναφορά σε ορισμένα συνηθισμένα σφάλματα όπως: Α. Παραμόρφωση απεικόνισης τομέων – οριζόντια σμίκρυνση όταν οι τομείς και ο μεταλλικός κρίκος βρίσκονται μπροστά από τη ζώνη εστίασης (2) – οριζόντια μεγέθυνση όταν ο κρίκος και οι τομείς βρίσκονται πίσω από τη ζώνη εστίασης (3). Β. Παραμόρφωση της απεικόνισης της κάτω γνάθου λόγω μετακίνησής της κατά τη λήψη του ακτινογραφήματος. Γ. Ασύμμετρη τοποθέτηση στο μέσο οβελιαίο επίπεδο προκαλεί διαφορετική μεγέθυνση των δομών στα δύο ημιμόρια.  </a:t>
            </a:r>
            <a:endParaRPr lang="nb-NO" smtClean="0"/>
          </a:p>
        </p:txBody>
      </p:sp>
      <p:sp>
        <p:nvSpPr>
          <p:cNvPr id="4" name="Plassholder for lysbildenummer 3"/>
          <p:cNvSpPr>
            <a:spLocks noGrp="1"/>
          </p:cNvSpPr>
          <p:nvPr>
            <p:ph type="sldNum" sz="quarter" idx="5"/>
          </p:nvPr>
        </p:nvSpPr>
        <p:spPr/>
        <p:txBody>
          <a:bodyPr/>
          <a:lstStyle/>
          <a:p>
            <a:pPr>
              <a:defRPr/>
            </a:pPr>
            <a:fld id="{8D9E872E-DFB4-4BA7-8F3A-05206B1A1CAF}" type="slidenum">
              <a:rPr lang="nb-NO" smtClean="0"/>
              <a:pPr>
                <a:defRPr/>
              </a:pPr>
              <a:t>8</a:t>
            </a:fld>
            <a:endParaRPr lang="nb-NO"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Plassholder for lysbilde 1"/>
          <p:cNvSpPr>
            <a:spLocks noGrp="1" noRot="1" noChangeAspect="1" noTextEdit="1"/>
          </p:cNvSpPr>
          <p:nvPr>
            <p:ph type="sldImg"/>
          </p:nvPr>
        </p:nvSpPr>
        <p:spPr bwMode="auto">
          <a:noFill/>
          <a:ln>
            <a:solidFill>
              <a:srgbClr val="000000"/>
            </a:solidFill>
            <a:miter lim="800000"/>
            <a:headEnd/>
            <a:tailEnd/>
          </a:ln>
        </p:spPr>
      </p:sp>
      <p:sp>
        <p:nvSpPr>
          <p:cNvPr id="96259"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l-GR" smtClean="0"/>
              <a:t>Ακολουθεί μια σύντομη αναφορά στον εντοπισμό ορισμένων ανατομικών δομών στο ορθοπαντομογράφημα</a:t>
            </a:r>
            <a:endParaRPr lang="nb-NO" smtClean="0"/>
          </a:p>
        </p:txBody>
      </p:sp>
      <p:sp>
        <p:nvSpPr>
          <p:cNvPr id="4" name="Plassholder for lysbildenummer 3"/>
          <p:cNvSpPr>
            <a:spLocks noGrp="1"/>
          </p:cNvSpPr>
          <p:nvPr>
            <p:ph type="sldNum" sz="quarter" idx="5"/>
          </p:nvPr>
        </p:nvSpPr>
        <p:spPr/>
        <p:txBody>
          <a:bodyPr/>
          <a:lstStyle/>
          <a:p>
            <a:pPr>
              <a:defRPr/>
            </a:pPr>
            <a:fld id="{3DEC76C2-80E9-4ABA-A050-0DB6DD73C930}" type="slidenum">
              <a:rPr lang="nb-NO" smtClean="0"/>
              <a:pPr>
                <a:defRPr/>
              </a:pPr>
              <a:t>9</a:t>
            </a:fld>
            <a:endParaRPr lang="nb-NO"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4" name="Rektangel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ktangel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ktangel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ktangel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ktangel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ktangel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ktangel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ktangel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ktangel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tel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nb-NO" smtClean="0"/>
              <a:t>Klikk for å redigere tittelstil</a:t>
            </a:r>
            <a:endParaRPr lang="en-US"/>
          </a:p>
        </p:txBody>
      </p:sp>
      <p:sp>
        <p:nvSpPr>
          <p:cNvPr id="9" name="Undertittel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b-NO" smtClean="0"/>
              <a:t>Klikk for å redigere undertittelstil i malen</a:t>
            </a:r>
            <a:endParaRPr lang="en-US"/>
          </a:p>
        </p:txBody>
      </p:sp>
      <p:sp>
        <p:nvSpPr>
          <p:cNvPr id="15" name="Plassholder for dato 27"/>
          <p:cNvSpPr>
            <a:spLocks noGrp="1"/>
          </p:cNvSpPr>
          <p:nvPr>
            <p:ph type="dt" sz="half" idx="10"/>
          </p:nvPr>
        </p:nvSpPr>
        <p:spPr/>
        <p:txBody>
          <a:bodyPr/>
          <a:lstStyle>
            <a:lvl1pPr>
              <a:defRPr/>
            </a:lvl1pPr>
            <a:extLst/>
          </a:lstStyle>
          <a:p>
            <a:pPr>
              <a:defRPr/>
            </a:pPr>
            <a:fld id="{0FD202A3-EAEB-463B-92DF-5F66E93091CD}" type="datetimeFigureOut">
              <a:rPr lang="nb-NO"/>
              <a:pPr>
                <a:defRPr/>
              </a:pPr>
              <a:t>15.10.2014</a:t>
            </a:fld>
            <a:endParaRPr lang="nb-NO" dirty="0"/>
          </a:p>
        </p:txBody>
      </p:sp>
      <p:sp>
        <p:nvSpPr>
          <p:cNvPr id="16" name="Plassholder for bunntekst 16"/>
          <p:cNvSpPr>
            <a:spLocks noGrp="1"/>
          </p:cNvSpPr>
          <p:nvPr>
            <p:ph type="ftr" sz="quarter" idx="11"/>
          </p:nvPr>
        </p:nvSpPr>
        <p:spPr/>
        <p:txBody>
          <a:bodyPr/>
          <a:lstStyle>
            <a:lvl1pPr>
              <a:defRPr/>
            </a:lvl1pPr>
            <a:extLst/>
          </a:lstStyle>
          <a:p>
            <a:pPr>
              <a:defRPr/>
            </a:pPr>
            <a:endParaRPr lang="nb-NO"/>
          </a:p>
        </p:txBody>
      </p:sp>
      <p:sp>
        <p:nvSpPr>
          <p:cNvPr id="17" name="Plassholder for lysbildenummer 28"/>
          <p:cNvSpPr>
            <a:spLocks noGrp="1"/>
          </p:cNvSpPr>
          <p:nvPr>
            <p:ph type="sldNum" sz="quarter" idx="12"/>
          </p:nvPr>
        </p:nvSpPr>
        <p:spPr/>
        <p:txBody>
          <a:bodyPr/>
          <a:lstStyle>
            <a:lvl1pPr>
              <a:defRPr/>
            </a:lvl1pPr>
            <a:extLst/>
          </a:lstStyle>
          <a:p>
            <a:pPr>
              <a:defRPr/>
            </a:pPr>
            <a:fld id="{B8DACD9B-DE8B-485A-9A28-5FF4C25DC159}" type="slidenum">
              <a:rPr lang="nb-NO"/>
              <a:pPr>
                <a:defRPr/>
              </a:pPr>
              <a:t>‹#›</a:t>
            </a:fld>
            <a:endParaRPr lang="nb-NO"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extLst/>
          </a:lstStyle>
          <a:p>
            <a:r>
              <a:rPr lang="nb-NO" smtClean="0"/>
              <a:t>Klikk for å redigere tittelstil</a:t>
            </a:r>
            <a:endParaRPr lang="en-US"/>
          </a:p>
        </p:txBody>
      </p:sp>
      <p:sp>
        <p:nvSpPr>
          <p:cNvPr id="3" name="Plassholder for loddrett tekst 2"/>
          <p:cNvSpPr>
            <a:spLocks noGrp="1"/>
          </p:cNvSpPr>
          <p:nvPr>
            <p:ph type="body" orient="vert" idx="1"/>
          </p:nvPr>
        </p:nvSpPr>
        <p:spPr/>
        <p:txBody>
          <a:bodyPr vert="eaVert"/>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Plassholder for dato 13"/>
          <p:cNvSpPr>
            <a:spLocks noGrp="1"/>
          </p:cNvSpPr>
          <p:nvPr>
            <p:ph type="dt" sz="half" idx="10"/>
          </p:nvPr>
        </p:nvSpPr>
        <p:spPr/>
        <p:txBody>
          <a:bodyPr/>
          <a:lstStyle>
            <a:lvl1pPr>
              <a:defRPr/>
            </a:lvl1pPr>
          </a:lstStyle>
          <a:p>
            <a:pPr>
              <a:defRPr/>
            </a:pPr>
            <a:fld id="{991987B4-EA01-4E9A-A0C3-73EE31B2078B}" type="datetimeFigureOut">
              <a:rPr lang="nb-NO"/>
              <a:pPr>
                <a:defRPr/>
              </a:pPr>
              <a:t>15.10.2014</a:t>
            </a:fld>
            <a:endParaRPr lang="nb-NO" dirty="0"/>
          </a:p>
        </p:txBody>
      </p:sp>
      <p:sp>
        <p:nvSpPr>
          <p:cNvPr id="5" name="Plassholder for bunntekst 2"/>
          <p:cNvSpPr>
            <a:spLocks noGrp="1"/>
          </p:cNvSpPr>
          <p:nvPr>
            <p:ph type="ftr" sz="quarter" idx="11"/>
          </p:nvPr>
        </p:nvSpPr>
        <p:spPr/>
        <p:txBody>
          <a:bodyPr/>
          <a:lstStyle>
            <a:lvl1pPr>
              <a:defRPr/>
            </a:lvl1pPr>
          </a:lstStyle>
          <a:p>
            <a:pPr>
              <a:defRPr/>
            </a:pPr>
            <a:endParaRPr lang="nb-NO"/>
          </a:p>
        </p:txBody>
      </p:sp>
      <p:sp>
        <p:nvSpPr>
          <p:cNvPr id="6" name="Plassholder for lysbildenummer 22"/>
          <p:cNvSpPr>
            <a:spLocks noGrp="1"/>
          </p:cNvSpPr>
          <p:nvPr>
            <p:ph type="sldNum" sz="quarter" idx="12"/>
          </p:nvPr>
        </p:nvSpPr>
        <p:spPr/>
        <p:txBody>
          <a:bodyPr/>
          <a:lstStyle>
            <a:lvl1pPr>
              <a:defRPr/>
            </a:lvl1pPr>
          </a:lstStyle>
          <a:p>
            <a:pPr>
              <a:defRPr/>
            </a:pPr>
            <a:fld id="{8DC5C5EF-2218-46E8-8EDF-8581D6DADAB4}" type="slidenum">
              <a:rPr lang="nb-NO"/>
              <a:pPr>
                <a:defRPr/>
              </a:pPr>
              <a:t>‹#›</a:t>
            </a:fld>
            <a:endParaRPr lang="nb-NO"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9"/>
            <a:ext cx="1981200" cy="5851525"/>
          </a:xfrm>
        </p:spPr>
        <p:txBody>
          <a:bodyPr vert="eaVert" anchor="ctr"/>
          <a:lstStyle>
            <a:extLst/>
          </a:lstStyle>
          <a:p>
            <a:r>
              <a:rPr lang="nb-NO" smtClean="0"/>
              <a:t>Klikk for å redigere tittelstil</a:t>
            </a:r>
            <a:endParaRPr lang="en-US"/>
          </a:p>
        </p:txBody>
      </p:sp>
      <p:sp>
        <p:nvSpPr>
          <p:cNvPr id="3" name="Plassholder for loddrett tekst 2"/>
          <p:cNvSpPr>
            <a:spLocks noGrp="1"/>
          </p:cNvSpPr>
          <p:nvPr>
            <p:ph type="body" orient="vert" idx="1"/>
          </p:nvPr>
        </p:nvSpPr>
        <p:spPr>
          <a:xfrm>
            <a:off x="609600" y="274639"/>
            <a:ext cx="5867400" cy="5851525"/>
          </a:xfrm>
        </p:spPr>
        <p:txBody>
          <a:bodyPr vert="eaVert"/>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Plassholder for dato 13"/>
          <p:cNvSpPr>
            <a:spLocks noGrp="1"/>
          </p:cNvSpPr>
          <p:nvPr>
            <p:ph type="dt" sz="half" idx="10"/>
          </p:nvPr>
        </p:nvSpPr>
        <p:spPr/>
        <p:txBody>
          <a:bodyPr/>
          <a:lstStyle>
            <a:lvl1pPr>
              <a:defRPr/>
            </a:lvl1pPr>
          </a:lstStyle>
          <a:p>
            <a:pPr>
              <a:defRPr/>
            </a:pPr>
            <a:fld id="{E1CED9B8-F946-4071-A0E3-9D690B426EED}" type="datetimeFigureOut">
              <a:rPr lang="nb-NO"/>
              <a:pPr>
                <a:defRPr/>
              </a:pPr>
              <a:t>15.10.2014</a:t>
            </a:fld>
            <a:endParaRPr lang="nb-NO" dirty="0"/>
          </a:p>
        </p:txBody>
      </p:sp>
      <p:sp>
        <p:nvSpPr>
          <p:cNvPr id="5" name="Plassholder for bunntekst 2"/>
          <p:cNvSpPr>
            <a:spLocks noGrp="1"/>
          </p:cNvSpPr>
          <p:nvPr>
            <p:ph type="ftr" sz="quarter" idx="11"/>
          </p:nvPr>
        </p:nvSpPr>
        <p:spPr/>
        <p:txBody>
          <a:bodyPr/>
          <a:lstStyle>
            <a:lvl1pPr>
              <a:defRPr/>
            </a:lvl1pPr>
          </a:lstStyle>
          <a:p>
            <a:pPr>
              <a:defRPr/>
            </a:pPr>
            <a:endParaRPr lang="nb-NO"/>
          </a:p>
        </p:txBody>
      </p:sp>
      <p:sp>
        <p:nvSpPr>
          <p:cNvPr id="6" name="Plassholder for lysbildenummer 22"/>
          <p:cNvSpPr>
            <a:spLocks noGrp="1"/>
          </p:cNvSpPr>
          <p:nvPr>
            <p:ph type="sldNum" sz="quarter" idx="12"/>
          </p:nvPr>
        </p:nvSpPr>
        <p:spPr/>
        <p:txBody>
          <a:bodyPr/>
          <a:lstStyle>
            <a:lvl1pPr>
              <a:defRPr/>
            </a:lvl1pPr>
          </a:lstStyle>
          <a:p>
            <a:pPr>
              <a:defRPr/>
            </a:pPr>
            <a:fld id="{1D8D2B77-6D35-473B-8847-340564493918}" type="slidenum">
              <a:rPr lang="nb-NO"/>
              <a:pPr>
                <a:defRPr/>
              </a:pPr>
              <a:t>‹#›</a:t>
            </a:fld>
            <a:endParaRPr lang="nb-NO"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extLst/>
          </a:lstStyle>
          <a:p>
            <a:r>
              <a:rPr lang="nb-NO" smtClean="0"/>
              <a:t>Klikk for å redigere tittelstil</a:t>
            </a:r>
            <a:endParaRPr lang="en-US"/>
          </a:p>
        </p:txBody>
      </p:sp>
      <p:sp>
        <p:nvSpPr>
          <p:cNvPr id="3" name="Plassholder for innhold 2"/>
          <p:cNvSpPr>
            <a:spLocks noGrp="1"/>
          </p:cNvSpPr>
          <p:nvPr>
            <p:ph idx="1"/>
          </p:nvPr>
        </p:nvSpPr>
        <p:spPr/>
        <p:txBody>
          <a:bodyPr/>
          <a:lstStyle>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Plassholder for dato 13"/>
          <p:cNvSpPr>
            <a:spLocks noGrp="1"/>
          </p:cNvSpPr>
          <p:nvPr>
            <p:ph type="dt" sz="half" idx="10"/>
          </p:nvPr>
        </p:nvSpPr>
        <p:spPr/>
        <p:txBody>
          <a:bodyPr/>
          <a:lstStyle>
            <a:lvl1pPr>
              <a:defRPr/>
            </a:lvl1pPr>
          </a:lstStyle>
          <a:p>
            <a:pPr>
              <a:defRPr/>
            </a:pPr>
            <a:fld id="{0B510E4D-BBE1-4E02-A6FC-EAF35231823A}" type="datetimeFigureOut">
              <a:rPr lang="nb-NO"/>
              <a:pPr>
                <a:defRPr/>
              </a:pPr>
              <a:t>15.10.2014</a:t>
            </a:fld>
            <a:endParaRPr lang="nb-NO" dirty="0"/>
          </a:p>
        </p:txBody>
      </p:sp>
      <p:sp>
        <p:nvSpPr>
          <p:cNvPr id="5" name="Plassholder for bunntekst 2"/>
          <p:cNvSpPr>
            <a:spLocks noGrp="1"/>
          </p:cNvSpPr>
          <p:nvPr>
            <p:ph type="ftr" sz="quarter" idx="11"/>
          </p:nvPr>
        </p:nvSpPr>
        <p:spPr/>
        <p:txBody>
          <a:bodyPr/>
          <a:lstStyle>
            <a:lvl1pPr>
              <a:defRPr/>
            </a:lvl1pPr>
          </a:lstStyle>
          <a:p>
            <a:pPr>
              <a:defRPr/>
            </a:pPr>
            <a:endParaRPr lang="nb-NO"/>
          </a:p>
        </p:txBody>
      </p:sp>
      <p:sp>
        <p:nvSpPr>
          <p:cNvPr id="6" name="Plassholder for lysbildenummer 22"/>
          <p:cNvSpPr>
            <a:spLocks noGrp="1"/>
          </p:cNvSpPr>
          <p:nvPr>
            <p:ph type="sldNum" sz="quarter" idx="12"/>
          </p:nvPr>
        </p:nvSpPr>
        <p:spPr/>
        <p:txBody>
          <a:bodyPr/>
          <a:lstStyle>
            <a:lvl1pPr>
              <a:defRPr/>
            </a:lvl1pPr>
          </a:lstStyle>
          <a:p>
            <a:pPr>
              <a:defRPr/>
            </a:pPr>
            <a:fld id="{7099EB8E-537F-4C05-A497-38E1032FF1C0}" type="slidenum">
              <a:rPr lang="nb-NO"/>
              <a:pPr>
                <a:defRPr/>
              </a:pPr>
              <a:t>‹#›</a:t>
            </a:fld>
            <a:endParaRPr lang="nb-NO"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Frihåndsform 17"/>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5" name="Frihåndsform 18"/>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6" name="Frihåndsform 19"/>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7" name="Frihåndsform 20"/>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8" name="Frihåndsform 23"/>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9" name="Frihåndsform 24"/>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0" name="Frihåndsform 25"/>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1" name="Frihåndsform 26"/>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2" name="Frihåndsform 27"/>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3" name="Frihåndsform 28"/>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4" name="Frihåndsform 29"/>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5" name="Frihåndsform 30"/>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6" name="Frihåndsform 31"/>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7" name="Frihåndsform 32"/>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8" name="Frihåndsform 33"/>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latin typeface="+mn-lt"/>
              <a:cs typeface="+mn-cs"/>
            </a:endParaRPr>
          </a:p>
        </p:txBody>
      </p:sp>
      <p:sp>
        <p:nvSpPr>
          <p:cNvPr id="19" name="Rektangel 34"/>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0" name="Rektangel 35"/>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ktangel 36"/>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Rektangel 37"/>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3" name="Rektangel 38"/>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ktangel 39"/>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3" name="Plassholder for tekst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nb-NO" smtClean="0"/>
              <a:t>Klikk for å redigere tekststiler i malen</a:t>
            </a:r>
          </a:p>
        </p:txBody>
      </p:sp>
      <p:sp>
        <p:nvSpPr>
          <p:cNvPr id="2" name="Tittel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nb-NO" smtClean="0"/>
              <a:t>Klikk for å redigere tittelstil</a:t>
            </a:r>
            <a:endParaRPr lang="en-US"/>
          </a:p>
        </p:txBody>
      </p:sp>
      <p:sp>
        <p:nvSpPr>
          <p:cNvPr id="25" name="Plassholder for dato 3"/>
          <p:cNvSpPr>
            <a:spLocks noGrp="1"/>
          </p:cNvSpPr>
          <p:nvPr>
            <p:ph type="dt" sz="half" idx="10"/>
          </p:nvPr>
        </p:nvSpPr>
        <p:spPr/>
        <p:txBody>
          <a:bodyPr/>
          <a:lstStyle>
            <a:lvl1pPr>
              <a:defRPr/>
            </a:lvl1pPr>
            <a:extLst/>
          </a:lstStyle>
          <a:p>
            <a:pPr>
              <a:defRPr/>
            </a:pPr>
            <a:fld id="{735F2917-B115-4AE3-B8F1-A213102FE8B1}" type="datetimeFigureOut">
              <a:rPr lang="nb-NO"/>
              <a:pPr>
                <a:defRPr/>
              </a:pPr>
              <a:t>15.10.2014</a:t>
            </a:fld>
            <a:endParaRPr lang="nb-NO" dirty="0"/>
          </a:p>
        </p:txBody>
      </p:sp>
      <p:sp>
        <p:nvSpPr>
          <p:cNvPr id="26" name="Plassholder for bunntekst 4"/>
          <p:cNvSpPr>
            <a:spLocks noGrp="1"/>
          </p:cNvSpPr>
          <p:nvPr>
            <p:ph type="ftr" sz="quarter" idx="11"/>
          </p:nvPr>
        </p:nvSpPr>
        <p:spPr/>
        <p:txBody>
          <a:bodyPr/>
          <a:lstStyle>
            <a:lvl1pPr>
              <a:defRPr/>
            </a:lvl1pPr>
            <a:extLst/>
          </a:lstStyle>
          <a:p>
            <a:pPr>
              <a:defRPr/>
            </a:pPr>
            <a:endParaRPr lang="nb-NO"/>
          </a:p>
        </p:txBody>
      </p:sp>
      <p:sp>
        <p:nvSpPr>
          <p:cNvPr id="27" name="Plassholder for lysbildenummer 5"/>
          <p:cNvSpPr>
            <a:spLocks noGrp="1"/>
          </p:cNvSpPr>
          <p:nvPr>
            <p:ph type="sldNum" sz="quarter" idx="12"/>
          </p:nvPr>
        </p:nvSpPr>
        <p:spPr/>
        <p:txBody>
          <a:bodyPr/>
          <a:lstStyle>
            <a:lvl1pPr>
              <a:defRPr/>
            </a:lvl1pPr>
            <a:extLst/>
          </a:lstStyle>
          <a:p>
            <a:pPr>
              <a:defRPr/>
            </a:pPr>
            <a:fld id="{0FAD8C1B-1CD4-420B-A6F5-237B15DE466A}" type="slidenum">
              <a:rPr lang="nb-NO"/>
              <a:pPr>
                <a:defRPr/>
              </a:pPr>
              <a:t>‹#›</a:t>
            </a:fld>
            <a:endParaRPr lang="nb-NO"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512064"/>
            <a:ext cx="8229600" cy="914400"/>
          </a:xfrm>
        </p:spPr>
        <p:txBody>
          <a:bodyPr/>
          <a:lstStyle>
            <a:extLst/>
          </a:lstStyle>
          <a:p>
            <a:r>
              <a:rPr lang="nb-NO" smtClean="0"/>
              <a:t>Klikk for å redigere tittelstil</a:t>
            </a:r>
            <a:endParaRPr lang="en-US"/>
          </a:p>
        </p:txBody>
      </p:sp>
      <p:sp>
        <p:nvSpPr>
          <p:cNvPr id="3" name="Plassholder for innhold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Plassholder for innhold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5" name="Plassholder for dato 4"/>
          <p:cNvSpPr>
            <a:spLocks noGrp="1"/>
          </p:cNvSpPr>
          <p:nvPr>
            <p:ph type="dt" sz="half" idx="10"/>
          </p:nvPr>
        </p:nvSpPr>
        <p:spPr/>
        <p:txBody>
          <a:bodyPr/>
          <a:lstStyle>
            <a:lvl1pPr>
              <a:defRPr/>
            </a:lvl1pPr>
            <a:extLst/>
          </a:lstStyle>
          <a:p>
            <a:pPr>
              <a:defRPr/>
            </a:pPr>
            <a:fld id="{94DC409C-44D5-4427-B0C0-CA55DA442901}" type="datetimeFigureOut">
              <a:rPr lang="nb-NO"/>
              <a:pPr>
                <a:defRPr/>
              </a:pPr>
              <a:t>15.10.2014</a:t>
            </a:fld>
            <a:endParaRPr lang="nb-NO" dirty="0"/>
          </a:p>
        </p:txBody>
      </p:sp>
      <p:sp>
        <p:nvSpPr>
          <p:cNvPr id="6" name="Plassholder for bunntekst 5"/>
          <p:cNvSpPr>
            <a:spLocks noGrp="1"/>
          </p:cNvSpPr>
          <p:nvPr>
            <p:ph type="ftr" sz="quarter" idx="11"/>
          </p:nvPr>
        </p:nvSpPr>
        <p:spPr/>
        <p:txBody>
          <a:bodyPr/>
          <a:lstStyle>
            <a:lvl1pPr>
              <a:defRPr/>
            </a:lvl1pPr>
            <a:extLst/>
          </a:lstStyle>
          <a:p>
            <a:pPr>
              <a:defRPr/>
            </a:pPr>
            <a:endParaRPr lang="nb-NO"/>
          </a:p>
        </p:txBody>
      </p:sp>
      <p:sp>
        <p:nvSpPr>
          <p:cNvPr id="7" name="Plassholder for lysbildenummer 6"/>
          <p:cNvSpPr>
            <a:spLocks noGrp="1"/>
          </p:cNvSpPr>
          <p:nvPr>
            <p:ph type="sldNum" sz="quarter" idx="12"/>
          </p:nvPr>
        </p:nvSpPr>
        <p:spPr/>
        <p:txBody>
          <a:bodyPr/>
          <a:lstStyle>
            <a:lvl1pPr>
              <a:defRPr/>
            </a:lvl1pPr>
            <a:extLst/>
          </a:lstStyle>
          <a:p>
            <a:pPr>
              <a:defRPr/>
            </a:pPr>
            <a:fld id="{12FD022D-89F6-494F-B61A-2A1E28FA95EC}" type="slidenum">
              <a:rPr lang="nb-NO"/>
              <a:pPr>
                <a:defRPr/>
              </a:pPr>
              <a:t>‹#›</a:t>
            </a:fld>
            <a:endParaRPr lang="nb-NO"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7" name="Rektangel 17"/>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ktangel 18"/>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ktangel 19"/>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ktangel 20"/>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ktangel 23"/>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ktangel 24"/>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ktangel 25"/>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ktangel 26"/>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ktangel 27"/>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ktangel 28"/>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tel 1"/>
          <p:cNvSpPr>
            <a:spLocks noGrp="1"/>
          </p:cNvSpPr>
          <p:nvPr>
            <p:ph type="title"/>
          </p:nvPr>
        </p:nvSpPr>
        <p:spPr>
          <a:xfrm>
            <a:off x="504824" y="512064"/>
            <a:ext cx="7772400" cy="914400"/>
          </a:xfrm>
        </p:spPr>
        <p:txBody>
          <a:bodyPr/>
          <a:lstStyle>
            <a:lvl1pPr>
              <a:defRPr sz="4000"/>
            </a:lvl1pPr>
            <a:extLst/>
          </a:lstStyle>
          <a:p>
            <a:r>
              <a:rPr lang="nb-NO" smtClean="0"/>
              <a:t>Klikk for å redigere tittelstil</a:t>
            </a:r>
            <a:endParaRPr lang="en-US"/>
          </a:p>
        </p:txBody>
      </p:sp>
      <p:sp>
        <p:nvSpPr>
          <p:cNvPr id="3" name="Plassholder for teks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nb-NO" smtClean="0"/>
              <a:t>Klikk for å redigere tekststiler i malen</a:t>
            </a:r>
          </a:p>
        </p:txBody>
      </p:sp>
      <p:sp>
        <p:nvSpPr>
          <p:cNvPr id="4" name="Plassholder for teks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nb-NO" smtClean="0"/>
              <a:t>Klikk for å redigere tekststiler i malen</a:t>
            </a:r>
          </a:p>
        </p:txBody>
      </p:sp>
      <p:sp>
        <p:nvSpPr>
          <p:cNvPr id="5" name="Plassholder for innhold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6" name="Plassholder for innhold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17" name="Plassholder for dato 6"/>
          <p:cNvSpPr>
            <a:spLocks noGrp="1"/>
          </p:cNvSpPr>
          <p:nvPr>
            <p:ph type="dt" sz="half" idx="10"/>
          </p:nvPr>
        </p:nvSpPr>
        <p:spPr/>
        <p:txBody>
          <a:bodyPr/>
          <a:lstStyle>
            <a:lvl1pPr>
              <a:defRPr/>
            </a:lvl1pPr>
            <a:extLst/>
          </a:lstStyle>
          <a:p>
            <a:pPr>
              <a:defRPr/>
            </a:pPr>
            <a:fld id="{F05FC9AC-1EDA-4892-8CD5-609A4344D419}" type="datetimeFigureOut">
              <a:rPr lang="nb-NO"/>
              <a:pPr>
                <a:defRPr/>
              </a:pPr>
              <a:t>15.10.2014</a:t>
            </a:fld>
            <a:endParaRPr lang="nb-NO" dirty="0"/>
          </a:p>
        </p:txBody>
      </p:sp>
      <p:sp>
        <p:nvSpPr>
          <p:cNvPr id="18" name="Plassholder for bunntekst 7"/>
          <p:cNvSpPr>
            <a:spLocks noGrp="1"/>
          </p:cNvSpPr>
          <p:nvPr>
            <p:ph type="ftr" sz="quarter" idx="11"/>
          </p:nvPr>
        </p:nvSpPr>
        <p:spPr/>
        <p:txBody>
          <a:bodyPr/>
          <a:lstStyle>
            <a:lvl1pPr>
              <a:defRPr/>
            </a:lvl1pPr>
            <a:extLst/>
          </a:lstStyle>
          <a:p>
            <a:pPr>
              <a:defRPr/>
            </a:pPr>
            <a:endParaRPr lang="nb-NO"/>
          </a:p>
        </p:txBody>
      </p:sp>
      <p:sp>
        <p:nvSpPr>
          <p:cNvPr id="19" name="Plassholder for lysbildenummer 8"/>
          <p:cNvSpPr>
            <a:spLocks noGrp="1"/>
          </p:cNvSpPr>
          <p:nvPr>
            <p:ph type="sldNum" sz="quarter" idx="12"/>
          </p:nvPr>
        </p:nvSpPr>
        <p:spPr/>
        <p:txBody>
          <a:bodyPr/>
          <a:lstStyle>
            <a:lvl1pPr>
              <a:defRPr/>
            </a:lvl1pPr>
            <a:extLst/>
          </a:lstStyle>
          <a:p>
            <a:pPr>
              <a:defRPr/>
            </a:pPr>
            <a:fld id="{8BD072D3-C8F2-4292-9B59-3F67D517FF08}" type="slidenum">
              <a:rPr lang="nb-NO"/>
              <a:pPr>
                <a:defRPr/>
              </a:pPr>
              <a:t>‹#›</a:t>
            </a:fld>
            <a:endParaRPr lang="nb-NO"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914400" y="512064"/>
            <a:ext cx="7772400" cy="914400"/>
          </a:xfrm>
        </p:spPr>
        <p:txBody>
          <a:bodyPr/>
          <a:lstStyle>
            <a:lvl1pPr>
              <a:defRPr sz="4000" cap="none" baseline="0"/>
            </a:lvl1pPr>
            <a:extLst/>
          </a:lstStyle>
          <a:p>
            <a:r>
              <a:rPr lang="nb-NO" smtClean="0"/>
              <a:t>Klikk for å redigere tittelstil</a:t>
            </a:r>
            <a:endParaRPr lang="en-US"/>
          </a:p>
        </p:txBody>
      </p:sp>
      <p:sp>
        <p:nvSpPr>
          <p:cNvPr id="3" name="Plassholder for dato 13"/>
          <p:cNvSpPr>
            <a:spLocks noGrp="1"/>
          </p:cNvSpPr>
          <p:nvPr>
            <p:ph type="dt" sz="half" idx="10"/>
          </p:nvPr>
        </p:nvSpPr>
        <p:spPr/>
        <p:txBody>
          <a:bodyPr/>
          <a:lstStyle>
            <a:lvl1pPr>
              <a:defRPr/>
            </a:lvl1pPr>
          </a:lstStyle>
          <a:p>
            <a:pPr>
              <a:defRPr/>
            </a:pPr>
            <a:fld id="{0D0A70C5-AAC7-469D-A437-D8563E7150DC}" type="datetimeFigureOut">
              <a:rPr lang="nb-NO"/>
              <a:pPr>
                <a:defRPr/>
              </a:pPr>
              <a:t>15.10.2014</a:t>
            </a:fld>
            <a:endParaRPr lang="nb-NO" dirty="0"/>
          </a:p>
        </p:txBody>
      </p:sp>
      <p:sp>
        <p:nvSpPr>
          <p:cNvPr id="4" name="Plassholder for bunntekst 2"/>
          <p:cNvSpPr>
            <a:spLocks noGrp="1"/>
          </p:cNvSpPr>
          <p:nvPr>
            <p:ph type="ftr" sz="quarter" idx="11"/>
          </p:nvPr>
        </p:nvSpPr>
        <p:spPr/>
        <p:txBody>
          <a:bodyPr/>
          <a:lstStyle>
            <a:lvl1pPr>
              <a:defRPr/>
            </a:lvl1pPr>
          </a:lstStyle>
          <a:p>
            <a:pPr>
              <a:defRPr/>
            </a:pPr>
            <a:endParaRPr lang="nb-NO"/>
          </a:p>
        </p:txBody>
      </p:sp>
      <p:sp>
        <p:nvSpPr>
          <p:cNvPr id="5" name="Plassholder for lysbildenummer 22"/>
          <p:cNvSpPr>
            <a:spLocks noGrp="1"/>
          </p:cNvSpPr>
          <p:nvPr>
            <p:ph type="sldNum" sz="quarter" idx="12"/>
          </p:nvPr>
        </p:nvSpPr>
        <p:spPr/>
        <p:txBody>
          <a:bodyPr/>
          <a:lstStyle>
            <a:lvl1pPr>
              <a:defRPr/>
            </a:lvl1pPr>
          </a:lstStyle>
          <a:p>
            <a:pPr>
              <a:defRPr/>
            </a:pPr>
            <a:fld id="{03CF7F39-D2B1-4343-A176-DCF069D4CC3B}" type="slidenum">
              <a:rPr lang="nb-NO"/>
              <a:pPr>
                <a:defRPr/>
              </a:pPr>
              <a:t>‹#›</a:t>
            </a:fld>
            <a:endParaRPr lang="nb-NO"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extLst/>
          </a:lstStyle>
          <a:p>
            <a:pPr>
              <a:defRPr/>
            </a:pPr>
            <a:fld id="{0EBDC9D6-593E-47B9-91B2-17917A04B894}" type="datetimeFigureOut">
              <a:rPr lang="nb-NO"/>
              <a:pPr>
                <a:defRPr/>
              </a:pPr>
              <a:t>15.10.2014</a:t>
            </a:fld>
            <a:endParaRPr lang="nb-NO" dirty="0"/>
          </a:p>
        </p:txBody>
      </p:sp>
      <p:sp>
        <p:nvSpPr>
          <p:cNvPr id="3" name="Plassholder for bunntekst 2"/>
          <p:cNvSpPr>
            <a:spLocks noGrp="1"/>
          </p:cNvSpPr>
          <p:nvPr>
            <p:ph type="ftr" sz="quarter" idx="11"/>
          </p:nvPr>
        </p:nvSpPr>
        <p:spPr/>
        <p:txBody>
          <a:bodyPr/>
          <a:lstStyle>
            <a:lvl1pPr>
              <a:defRPr/>
            </a:lvl1pPr>
            <a:extLst/>
          </a:lstStyle>
          <a:p>
            <a:pPr>
              <a:defRPr/>
            </a:pPr>
            <a:endParaRPr lang="nb-NO"/>
          </a:p>
        </p:txBody>
      </p:sp>
      <p:sp>
        <p:nvSpPr>
          <p:cNvPr id="4" name="Plassholder for lysbildenummer 3"/>
          <p:cNvSpPr>
            <a:spLocks noGrp="1"/>
          </p:cNvSpPr>
          <p:nvPr>
            <p:ph type="sldNum" sz="quarter" idx="12"/>
          </p:nvPr>
        </p:nvSpPr>
        <p:spPr/>
        <p:txBody>
          <a:bodyPr/>
          <a:lstStyle>
            <a:lvl1pPr>
              <a:defRPr/>
            </a:lvl1pPr>
            <a:extLst/>
          </a:lstStyle>
          <a:p>
            <a:pPr>
              <a:defRPr/>
            </a:pPr>
            <a:fld id="{423B3963-91E4-4C90-A3AF-2CCFDB4873C8}" type="slidenum">
              <a:rPr lang="nb-NO"/>
              <a:pPr>
                <a:defRPr/>
              </a:pPr>
              <a:t>‹#›</a:t>
            </a:fld>
            <a:endParaRPr lang="nb-NO"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85800" y="273050"/>
            <a:ext cx="8229600" cy="1162050"/>
          </a:xfrm>
        </p:spPr>
        <p:txBody>
          <a:bodyPr anchor="ctr"/>
          <a:lstStyle>
            <a:lvl1pPr algn="l">
              <a:buNone/>
              <a:defRPr sz="3600" b="0"/>
            </a:lvl1pPr>
            <a:extLst/>
          </a:lstStyle>
          <a:p>
            <a:r>
              <a:rPr lang="nb-NO" smtClean="0"/>
              <a:t>Klikk for å redigere tittelstil</a:t>
            </a:r>
            <a:endParaRPr lang="en-US"/>
          </a:p>
        </p:txBody>
      </p:sp>
      <p:sp>
        <p:nvSpPr>
          <p:cNvPr id="3" name="Plassholder for teks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nb-NO" smtClean="0"/>
              <a:t>Klikk for å redigere tekststiler i malen</a:t>
            </a:r>
          </a:p>
        </p:txBody>
      </p:sp>
      <p:sp>
        <p:nvSpPr>
          <p:cNvPr id="4" name="Plassholder for innhold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5" name="Plassholder for dato 13"/>
          <p:cNvSpPr>
            <a:spLocks noGrp="1"/>
          </p:cNvSpPr>
          <p:nvPr>
            <p:ph type="dt" sz="half" idx="10"/>
          </p:nvPr>
        </p:nvSpPr>
        <p:spPr/>
        <p:txBody>
          <a:bodyPr/>
          <a:lstStyle>
            <a:lvl1pPr>
              <a:defRPr/>
            </a:lvl1pPr>
          </a:lstStyle>
          <a:p>
            <a:pPr>
              <a:defRPr/>
            </a:pPr>
            <a:fld id="{A7B8C1C7-851C-4D4A-923D-6E7AF8EC1167}" type="datetimeFigureOut">
              <a:rPr lang="nb-NO"/>
              <a:pPr>
                <a:defRPr/>
              </a:pPr>
              <a:t>15.10.2014</a:t>
            </a:fld>
            <a:endParaRPr lang="nb-NO" dirty="0"/>
          </a:p>
        </p:txBody>
      </p:sp>
      <p:sp>
        <p:nvSpPr>
          <p:cNvPr id="6" name="Plassholder for bunntekst 2"/>
          <p:cNvSpPr>
            <a:spLocks noGrp="1"/>
          </p:cNvSpPr>
          <p:nvPr>
            <p:ph type="ftr" sz="quarter" idx="11"/>
          </p:nvPr>
        </p:nvSpPr>
        <p:spPr/>
        <p:txBody>
          <a:bodyPr/>
          <a:lstStyle>
            <a:lvl1pPr>
              <a:defRPr/>
            </a:lvl1pPr>
          </a:lstStyle>
          <a:p>
            <a:pPr>
              <a:defRPr/>
            </a:pPr>
            <a:endParaRPr lang="nb-NO"/>
          </a:p>
        </p:txBody>
      </p:sp>
      <p:sp>
        <p:nvSpPr>
          <p:cNvPr id="7" name="Plassholder for lysbildenummer 22"/>
          <p:cNvSpPr>
            <a:spLocks noGrp="1"/>
          </p:cNvSpPr>
          <p:nvPr>
            <p:ph type="sldNum" sz="quarter" idx="12"/>
          </p:nvPr>
        </p:nvSpPr>
        <p:spPr/>
        <p:txBody>
          <a:bodyPr/>
          <a:lstStyle>
            <a:lvl1pPr>
              <a:defRPr/>
            </a:lvl1pPr>
          </a:lstStyle>
          <a:p>
            <a:pPr>
              <a:defRPr/>
            </a:pPr>
            <a:fld id="{69CEC975-EFD0-40CB-8079-E52FE6A9F346}" type="slidenum">
              <a:rPr lang="nb-NO"/>
              <a:pPr>
                <a:defRPr/>
              </a:pPr>
              <a:t>‹#›</a:t>
            </a:fld>
            <a:endParaRPr lang="nb-NO"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5" name="Rektangel 17"/>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cxnSp>
        <p:nvCxnSpPr>
          <p:cNvPr id="6" name="Rett linje 18"/>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uppe 19"/>
          <p:cNvGrpSpPr>
            <a:grpSpLocks/>
          </p:cNvGrpSpPr>
          <p:nvPr/>
        </p:nvGrpSpPr>
        <p:grpSpPr bwMode="auto">
          <a:xfrm rot="5400000">
            <a:off x="8515351" y="1219200"/>
            <a:ext cx="131762" cy="128587"/>
            <a:chOff x="6668087" y="1297746"/>
            <a:chExt cx="161840" cy="156602"/>
          </a:xfrm>
        </p:grpSpPr>
        <p:cxnSp>
          <p:nvCxnSpPr>
            <p:cNvPr id="8" name="Rett linje 20"/>
            <p:cNvCxnSpPr/>
            <p:nvPr/>
          </p:nvCxnSpPr>
          <p:spPr>
            <a:xfrm rot="16200000">
              <a:off x="6663593" y="12597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Rett linje 23"/>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Rett linje 24"/>
            <p:cNvCxnSpPr/>
            <p:nvPr/>
          </p:nvCxnSpPr>
          <p:spPr>
            <a:xfrm rot="5400000" flipH="1">
              <a:off x="6744513" y="1258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uppe 25"/>
          <p:cNvGrpSpPr>
            <a:grpSpLocks/>
          </p:cNvGrpSpPr>
          <p:nvPr/>
        </p:nvGrpSpPr>
        <p:grpSpPr bwMode="auto">
          <a:xfrm rot="5400000">
            <a:off x="8667751" y="1371600"/>
            <a:ext cx="131762" cy="128587"/>
            <a:chOff x="6668087" y="1297746"/>
            <a:chExt cx="161840" cy="156602"/>
          </a:xfrm>
        </p:grpSpPr>
        <p:cxnSp>
          <p:nvCxnSpPr>
            <p:cNvPr id="12" name="Rett linje 26"/>
            <p:cNvCxnSpPr/>
            <p:nvPr/>
          </p:nvCxnSpPr>
          <p:spPr>
            <a:xfrm rot="16200000">
              <a:off x="6663593" y="12597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Rett linje 27"/>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Rett linje 28"/>
            <p:cNvCxnSpPr/>
            <p:nvPr/>
          </p:nvCxnSpPr>
          <p:spPr>
            <a:xfrm rot="5400000" flipH="1">
              <a:off x="6744513" y="1258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uppe 29"/>
          <p:cNvGrpSpPr>
            <a:grpSpLocks/>
          </p:cNvGrpSpPr>
          <p:nvPr/>
        </p:nvGrpSpPr>
        <p:grpSpPr bwMode="auto">
          <a:xfrm rot="5400000">
            <a:off x="8320087" y="1474788"/>
            <a:ext cx="131763" cy="128588"/>
            <a:chOff x="6668087" y="1297746"/>
            <a:chExt cx="161840" cy="156602"/>
          </a:xfrm>
        </p:grpSpPr>
        <p:cxnSp>
          <p:nvCxnSpPr>
            <p:cNvPr id="16" name="Rett linje 30"/>
            <p:cNvCxnSpPr/>
            <p:nvPr/>
          </p:nvCxnSpPr>
          <p:spPr>
            <a:xfrm rot="16200000">
              <a:off x="6663592" y="12597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Rett linje 31"/>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Rett linje 32"/>
            <p:cNvCxnSpPr/>
            <p:nvPr/>
          </p:nvCxnSpPr>
          <p:spPr>
            <a:xfrm rot="5400000" flipH="1">
              <a:off x="6744512" y="1258731"/>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tel 1"/>
          <p:cNvSpPr>
            <a:spLocks noGrp="1"/>
          </p:cNvSpPr>
          <p:nvPr>
            <p:ph type="title"/>
          </p:nvPr>
        </p:nvSpPr>
        <p:spPr bwMode="grayWhite">
          <a:xfrm>
            <a:off x="914400" y="441251"/>
            <a:ext cx="6858000" cy="701749"/>
          </a:xfrm>
        </p:spPr>
        <p:txBody>
          <a:bodyPr anchor="b"/>
          <a:lstStyle>
            <a:lvl1pPr algn="l">
              <a:buNone/>
              <a:defRPr sz="2100" b="0"/>
            </a:lvl1pPr>
            <a:extLst/>
          </a:lstStyle>
          <a:p>
            <a:r>
              <a:rPr lang="nb-NO" smtClean="0"/>
              <a:t>Klikk for å redigere tittelstil</a:t>
            </a:r>
            <a:endParaRPr lang="en-US"/>
          </a:p>
        </p:txBody>
      </p:sp>
      <p:sp>
        <p:nvSpPr>
          <p:cNvPr id="3" name="Plassholder for bilde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nb-NO" noProof="0" dirty="0" smtClean="0"/>
              <a:t>Klikk ikonet for å legge til et bilde</a:t>
            </a:r>
            <a:endParaRPr lang="en-US" noProof="0" dirty="0"/>
          </a:p>
        </p:txBody>
      </p:sp>
      <p:sp>
        <p:nvSpPr>
          <p:cNvPr id="4" name="Plassholder for teks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nb-NO" smtClean="0"/>
              <a:t>Klikk for å redigere tekststiler i malen</a:t>
            </a:r>
          </a:p>
        </p:txBody>
      </p:sp>
      <p:sp>
        <p:nvSpPr>
          <p:cNvPr id="19" name="Plassholder for dato 4"/>
          <p:cNvSpPr>
            <a:spLocks noGrp="1"/>
          </p:cNvSpPr>
          <p:nvPr>
            <p:ph type="dt" sz="half" idx="10"/>
          </p:nvPr>
        </p:nvSpPr>
        <p:spPr>
          <a:xfrm>
            <a:off x="6477000" y="55563"/>
            <a:ext cx="2133600" cy="365125"/>
          </a:xfrm>
        </p:spPr>
        <p:txBody>
          <a:bodyPr/>
          <a:lstStyle>
            <a:lvl1pPr>
              <a:defRPr/>
            </a:lvl1pPr>
            <a:extLst/>
          </a:lstStyle>
          <a:p>
            <a:pPr>
              <a:defRPr/>
            </a:pPr>
            <a:fld id="{D7CDC71E-679D-4BB2-A2AB-973B78835FC9}" type="datetimeFigureOut">
              <a:rPr lang="nb-NO"/>
              <a:pPr>
                <a:defRPr/>
              </a:pPr>
              <a:t>15.10.2014</a:t>
            </a:fld>
            <a:endParaRPr lang="nb-NO" dirty="0"/>
          </a:p>
        </p:txBody>
      </p:sp>
      <p:sp>
        <p:nvSpPr>
          <p:cNvPr id="20" name="Plassholder for bunntekst 5"/>
          <p:cNvSpPr>
            <a:spLocks noGrp="1"/>
          </p:cNvSpPr>
          <p:nvPr>
            <p:ph type="ftr" sz="quarter" idx="11"/>
          </p:nvPr>
        </p:nvSpPr>
        <p:spPr>
          <a:xfrm>
            <a:off x="914400" y="55563"/>
            <a:ext cx="5562600" cy="365125"/>
          </a:xfrm>
        </p:spPr>
        <p:txBody>
          <a:bodyPr/>
          <a:lstStyle>
            <a:lvl1pPr>
              <a:defRPr/>
            </a:lvl1pPr>
            <a:extLst/>
          </a:lstStyle>
          <a:p>
            <a:pPr>
              <a:defRPr/>
            </a:pPr>
            <a:endParaRPr lang="nb-NO"/>
          </a:p>
        </p:txBody>
      </p:sp>
      <p:sp>
        <p:nvSpPr>
          <p:cNvPr id="21" name="Plassholder for lysbildenummer 6"/>
          <p:cNvSpPr>
            <a:spLocks noGrp="1"/>
          </p:cNvSpPr>
          <p:nvPr>
            <p:ph type="sldNum" sz="quarter" idx="12"/>
          </p:nvPr>
        </p:nvSpPr>
        <p:spPr>
          <a:xfrm>
            <a:off x="8610600" y="55563"/>
            <a:ext cx="457200" cy="365125"/>
          </a:xfrm>
        </p:spPr>
        <p:txBody>
          <a:bodyPr/>
          <a:lstStyle>
            <a:lvl1pPr>
              <a:defRPr/>
            </a:lvl1pPr>
            <a:extLst/>
          </a:lstStyle>
          <a:p>
            <a:pPr>
              <a:defRPr/>
            </a:pPr>
            <a:fld id="{FC5F76BE-B34C-46A3-A870-D3F03C8FF6A4}" type="slidenum">
              <a:rPr lang="nb-NO"/>
              <a:pPr>
                <a:defRPr/>
              </a:pPr>
              <a:t>‹#›</a:t>
            </a:fld>
            <a:endParaRPr lang="nb-NO"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ktangel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Rektangel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ktangel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ktangel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1" name="Rektangel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ktangel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ktangel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ktangel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7" name="Rektangel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Plassholder for tittel 21"/>
          <p:cNvSpPr>
            <a:spLocks noGrp="1"/>
          </p:cNvSpPr>
          <p:nvPr>
            <p:ph type="title"/>
          </p:nvPr>
        </p:nvSpPr>
        <p:spPr>
          <a:xfrm>
            <a:off x="914400" y="512763"/>
            <a:ext cx="7772400" cy="914400"/>
          </a:xfrm>
          <a:prstGeom prst="rect">
            <a:avLst/>
          </a:prstGeom>
        </p:spPr>
        <p:txBody>
          <a:bodyPr vert="horz" anchor="t">
            <a:noAutofit/>
          </a:bodyPr>
          <a:lstStyle>
            <a:extLst/>
          </a:lstStyle>
          <a:p>
            <a:r>
              <a:rPr lang="nb-NO" smtClean="0"/>
              <a:t>Klikk for å redigere tittelstil</a:t>
            </a:r>
            <a:endParaRPr lang="en-US"/>
          </a:p>
        </p:txBody>
      </p:sp>
      <p:sp>
        <p:nvSpPr>
          <p:cNvPr id="1036" name="Plassholder for tekst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smtClean="0"/>
          </a:p>
        </p:txBody>
      </p:sp>
      <p:sp>
        <p:nvSpPr>
          <p:cNvPr id="14" name="Plassholder for dato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35970526-CF88-497F-8F14-FC2B7A02794A}" type="datetimeFigureOut">
              <a:rPr lang="nb-NO"/>
              <a:pPr>
                <a:defRPr/>
              </a:pPr>
              <a:t>15.10.2014</a:t>
            </a:fld>
            <a:endParaRPr lang="nb-NO" dirty="0"/>
          </a:p>
        </p:txBody>
      </p:sp>
      <p:sp>
        <p:nvSpPr>
          <p:cNvPr id="3" name="Plassholder for bunntekst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nb-NO"/>
          </a:p>
        </p:txBody>
      </p:sp>
      <p:sp>
        <p:nvSpPr>
          <p:cNvPr id="23" name="Plassholder for lysbildenumm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cs typeface="+mn-cs"/>
              </a:defRPr>
            </a:lvl1pPr>
            <a:extLst/>
          </a:lstStyle>
          <a:p>
            <a:pPr>
              <a:defRPr/>
            </a:pPr>
            <a:fld id="{B7CFEDFA-62B3-4B13-9C04-93EB6098CA9A}" type="slidenum">
              <a:rPr lang="nb-NO"/>
              <a:pPr>
                <a:defRPr/>
              </a:pPr>
              <a:t>‹#›</a:t>
            </a:fld>
            <a:endParaRPr lang="nb-NO" dirty="0"/>
          </a:p>
        </p:txBody>
      </p:sp>
    </p:spTree>
  </p:cSld>
  <p:clrMap bg1="dk1" tx1="lt1" bg2="dk2" tx2="lt2" accent1="accent1" accent2="accent2" accent3="accent3" accent4="accent4" accent5="accent5" accent6="accent6" hlink="hlink" folHlink="folHlink"/>
  <p:sldLayoutIdLst>
    <p:sldLayoutId id="2147484208" r:id="rId1"/>
    <p:sldLayoutId id="2147484203" r:id="rId2"/>
    <p:sldLayoutId id="2147484209" r:id="rId3"/>
    <p:sldLayoutId id="2147484210" r:id="rId4"/>
    <p:sldLayoutId id="2147484211" r:id="rId5"/>
    <p:sldLayoutId id="2147484204" r:id="rId6"/>
    <p:sldLayoutId id="2147484212" r:id="rId7"/>
    <p:sldLayoutId id="2147484205" r:id="rId8"/>
    <p:sldLayoutId id="2147484213" r:id="rId9"/>
    <p:sldLayoutId id="2147484206" r:id="rId10"/>
    <p:sldLayoutId id="2147484207" r:id="rId11"/>
  </p:sldLayoutIdLst>
  <p:transition/>
  <p:txStyles>
    <p:titleStyle>
      <a:lvl1pPr algn="l" rtl="0" eaLnBrk="0" fontAlgn="base" hangingPunct="0">
        <a:spcBef>
          <a:spcPct val="0"/>
        </a:spcBef>
        <a:spcAft>
          <a:spcPct val="0"/>
        </a:spcAft>
        <a:defRPr sz="4000" kern="1200" spc="-100">
          <a:solidFill>
            <a:srgbClr val="F4F1DA"/>
          </a:solidFill>
          <a:latin typeface="+mj-lt"/>
          <a:ea typeface="+mj-ea"/>
          <a:cs typeface="+mj-cs"/>
        </a:defRPr>
      </a:lvl1pPr>
      <a:lvl2pPr algn="l" rtl="0" eaLnBrk="0" fontAlgn="base" hangingPunct="0">
        <a:spcBef>
          <a:spcPct val="0"/>
        </a:spcBef>
        <a:spcAft>
          <a:spcPct val="0"/>
        </a:spcAft>
        <a:defRPr sz="4000">
          <a:solidFill>
            <a:srgbClr val="F4F1DA"/>
          </a:solidFill>
          <a:latin typeface="Consolas" pitchFamily="49" charset="0"/>
        </a:defRPr>
      </a:lvl2pPr>
      <a:lvl3pPr algn="l" rtl="0" eaLnBrk="0" fontAlgn="base" hangingPunct="0">
        <a:spcBef>
          <a:spcPct val="0"/>
        </a:spcBef>
        <a:spcAft>
          <a:spcPct val="0"/>
        </a:spcAft>
        <a:defRPr sz="4000">
          <a:solidFill>
            <a:srgbClr val="F4F1DA"/>
          </a:solidFill>
          <a:latin typeface="Consolas" pitchFamily="49" charset="0"/>
        </a:defRPr>
      </a:lvl3pPr>
      <a:lvl4pPr algn="l" rtl="0" eaLnBrk="0" fontAlgn="base" hangingPunct="0">
        <a:spcBef>
          <a:spcPct val="0"/>
        </a:spcBef>
        <a:spcAft>
          <a:spcPct val="0"/>
        </a:spcAft>
        <a:defRPr sz="4000">
          <a:solidFill>
            <a:srgbClr val="F4F1DA"/>
          </a:solidFill>
          <a:latin typeface="Consolas" pitchFamily="49" charset="0"/>
        </a:defRPr>
      </a:lvl4pPr>
      <a:lvl5pPr algn="l" rtl="0" eaLnBrk="0" fontAlgn="base" hangingPunct="0">
        <a:spcBef>
          <a:spcPct val="0"/>
        </a:spcBef>
        <a:spcAft>
          <a:spcPct val="0"/>
        </a:spcAft>
        <a:defRPr sz="4000">
          <a:solidFill>
            <a:srgbClr val="F4F1DA"/>
          </a:solidFill>
          <a:latin typeface="Consolas" pitchFamily="49" charset="0"/>
        </a:defRPr>
      </a:lvl5pPr>
      <a:lvl6pPr marL="457200" algn="l" rtl="0" fontAlgn="base">
        <a:spcBef>
          <a:spcPct val="0"/>
        </a:spcBef>
        <a:spcAft>
          <a:spcPct val="0"/>
        </a:spcAft>
        <a:defRPr sz="4000">
          <a:solidFill>
            <a:srgbClr val="F4F1DA"/>
          </a:solidFill>
          <a:latin typeface="Consolas" pitchFamily="49" charset="0"/>
        </a:defRPr>
      </a:lvl6pPr>
      <a:lvl7pPr marL="914400" algn="l" rtl="0" fontAlgn="base">
        <a:spcBef>
          <a:spcPct val="0"/>
        </a:spcBef>
        <a:spcAft>
          <a:spcPct val="0"/>
        </a:spcAft>
        <a:defRPr sz="4000">
          <a:solidFill>
            <a:srgbClr val="F4F1DA"/>
          </a:solidFill>
          <a:latin typeface="Consolas" pitchFamily="49" charset="0"/>
        </a:defRPr>
      </a:lvl7pPr>
      <a:lvl8pPr marL="1371600" algn="l" rtl="0" fontAlgn="base">
        <a:spcBef>
          <a:spcPct val="0"/>
        </a:spcBef>
        <a:spcAft>
          <a:spcPct val="0"/>
        </a:spcAft>
        <a:defRPr sz="4000">
          <a:solidFill>
            <a:srgbClr val="F4F1DA"/>
          </a:solidFill>
          <a:latin typeface="Consolas" pitchFamily="49" charset="0"/>
        </a:defRPr>
      </a:lvl8pPr>
      <a:lvl9pPr marL="1828800" algn="l" rtl="0" fontAlgn="base">
        <a:spcBef>
          <a:spcPct val="0"/>
        </a:spcBef>
        <a:spcAft>
          <a:spcPct val="0"/>
        </a:spcAft>
        <a:defRPr sz="4000">
          <a:solidFill>
            <a:srgbClr val="F4F1DA"/>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9BBB59"/>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9BBB59"/>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kstSylinder 1"/>
          <p:cNvSpPr txBox="1">
            <a:spLocks noChangeArrowheads="1"/>
          </p:cNvSpPr>
          <p:nvPr/>
        </p:nvSpPr>
        <p:spPr bwMode="auto">
          <a:xfrm>
            <a:off x="676275" y="1960563"/>
            <a:ext cx="7975600" cy="1754187"/>
          </a:xfrm>
          <a:prstGeom prst="rect">
            <a:avLst/>
          </a:prstGeom>
          <a:noFill/>
          <a:ln w="9525">
            <a:noFill/>
            <a:miter lim="800000"/>
            <a:headEnd/>
            <a:tailEnd/>
          </a:ln>
        </p:spPr>
        <p:txBody>
          <a:bodyPr wrap="none">
            <a:spAutoFit/>
          </a:bodyPr>
          <a:lstStyle/>
          <a:p>
            <a:pPr algn="ctr"/>
            <a:r>
              <a:rPr lang="el-GR" sz="3600" b="1"/>
              <a:t>ΠΑΝΟΡΑΜΙΚΗ ΑΚΤΙΝΟΓΡΑΦΙΑ</a:t>
            </a:r>
          </a:p>
          <a:p>
            <a:pPr algn="ctr"/>
            <a:r>
              <a:rPr lang="el-GR" sz="3600" b="1"/>
              <a:t>ΚΑΙ</a:t>
            </a:r>
          </a:p>
          <a:p>
            <a:pPr algn="ctr"/>
            <a:r>
              <a:rPr lang="el-GR" sz="3600" b="1"/>
              <a:t>ΔΙΑΠΛΑΣΗ ΟΔΟΝΤΙΚΩΝ ΦΡΑΓΜΩΝ</a:t>
            </a:r>
            <a:endParaRPr lang="nb-NO" sz="3600" b="1"/>
          </a:p>
        </p:txBody>
      </p:sp>
      <p:sp>
        <p:nvSpPr>
          <p:cNvPr id="8195" name="TekstSylinder 2"/>
          <p:cNvSpPr txBox="1">
            <a:spLocks noChangeArrowheads="1"/>
          </p:cNvSpPr>
          <p:nvPr/>
        </p:nvSpPr>
        <p:spPr bwMode="auto">
          <a:xfrm>
            <a:off x="6072188" y="5929313"/>
            <a:ext cx="2098675" cy="369887"/>
          </a:xfrm>
          <a:prstGeom prst="rect">
            <a:avLst/>
          </a:prstGeom>
          <a:noFill/>
          <a:ln w="9525">
            <a:noFill/>
            <a:miter lim="800000"/>
            <a:headEnd/>
            <a:tailEnd/>
          </a:ln>
        </p:spPr>
        <p:txBody>
          <a:bodyPr wrap="none">
            <a:spAutoFit/>
          </a:bodyPr>
          <a:lstStyle/>
          <a:p>
            <a:r>
              <a:rPr lang="el-GR"/>
              <a:t>Μαυραγάνη Μαρία</a:t>
            </a:r>
            <a:endParaRPr lang="nb-NO"/>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kstSylinder 93"/>
          <p:cNvSpPr txBox="1">
            <a:spLocks noChangeArrowheads="1"/>
          </p:cNvSpPr>
          <p:nvPr/>
        </p:nvSpPr>
        <p:spPr bwMode="auto">
          <a:xfrm>
            <a:off x="71438" y="4857750"/>
            <a:ext cx="3027362" cy="2032000"/>
          </a:xfrm>
          <a:prstGeom prst="rect">
            <a:avLst/>
          </a:prstGeom>
          <a:noFill/>
          <a:ln w="9525">
            <a:noFill/>
            <a:miter lim="800000"/>
            <a:headEnd/>
            <a:tailEnd/>
          </a:ln>
        </p:spPr>
        <p:txBody>
          <a:bodyPr wrap="none">
            <a:spAutoFit/>
          </a:bodyPr>
          <a:lstStyle/>
          <a:p>
            <a:r>
              <a:rPr lang="nb-NO">
                <a:solidFill>
                  <a:srgbClr val="00FF00"/>
                </a:solidFill>
              </a:rPr>
              <a:t>1. K</a:t>
            </a:r>
            <a:r>
              <a:rPr lang="el-GR">
                <a:solidFill>
                  <a:srgbClr val="00FF00"/>
                </a:solidFill>
              </a:rPr>
              <a:t>όνδυλος</a:t>
            </a:r>
          </a:p>
          <a:p>
            <a:r>
              <a:rPr lang="el-GR">
                <a:solidFill>
                  <a:srgbClr val="00FF00"/>
                </a:solidFill>
              </a:rPr>
              <a:t>2.Πρόσθιο αρθρικό φύμα</a:t>
            </a:r>
          </a:p>
          <a:p>
            <a:r>
              <a:rPr lang="el-GR">
                <a:solidFill>
                  <a:srgbClr val="00FF00"/>
                </a:solidFill>
              </a:rPr>
              <a:t>3. Πτερύγιο ωτός</a:t>
            </a:r>
          </a:p>
          <a:p>
            <a:r>
              <a:rPr lang="el-GR">
                <a:solidFill>
                  <a:srgbClr val="00FF00"/>
                </a:solidFill>
              </a:rPr>
              <a:t>4. Δευτερογενής εικόνα </a:t>
            </a:r>
          </a:p>
          <a:p>
            <a:r>
              <a:rPr lang="el-GR">
                <a:solidFill>
                  <a:srgbClr val="00FF00"/>
                </a:solidFill>
              </a:rPr>
              <a:t>   αντίθ. ημιμορίου κ.γνάθου</a:t>
            </a:r>
          </a:p>
          <a:p>
            <a:r>
              <a:rPr lang="el-GR">
                <a:solidFill>
                  <a:srgbClr val="00FF00"/>
                </a:solidFill>
              </a:rPr>
              <a:t>5. Αυχ.μοίρα σπονδ.στήλης</a:t>
            </a:r>
          </a:p>
          <a:p>
            <a:r>
              <a:rPr lang="el-GR">
                <a:solidFill>
                  <a:srgbClr val="00FF00"/>
                </a:solidFill>
              </a:rPr>
              <a:t>6. Ράχη γλώσσας</a:t>
            </a:r>
            <a:endParaRPr lang="nb-NO">
              <a:solidFill>
                <a:srgbClr val="00FF00"/>
              </a:solidFill>
            </a:endParaRPr>
          </a:p>
        </p:txBody>
      </p:sp>
      <p:sp>
        <p:nvSpPr>
          <p:cNvPr id="17411" name="TekstSylinder 52"/>
          <p:cNvSpPr txBox="1">
            <a:spLocks noChangeArrowheads="1"/>
          </p:cNvSpPr>
          <p:nvPr/>
        </p:nvSpPr>
        <p:spPr bwMode="auto">
          <a:xfrm>
            <a:off x="3133725" y="4857750"/>
            <a:ext cx="2724150" cy="2308225"/>
          </a:xfrm>
          <a:prstGeom prst="rect">
            <a:avLst/>
          </a:prstGeom>
          <a:noFill/>
          <a:ln w="9525">
            <a:noFill/>
            <a:miter lim="800000"/>
            <a:headEnd/>
            <a:tailEnd/>
          </a:ln>
        </p:spPr>
        <p:txBody>
          <a:bodyPr wrap="none">
            <a:spAutoFit/>
          </a:bodyPr>
          <a:lstStyle/>
          <a:p>
            <a:r>
              <a:rPr lang="el-GR">
                <a:solidFill>
                  <a:srgbClr val="00FF00"/>
                </a:solidFill>
              </a:rPr>
              <a:t>7. Υοειδές οστό</a:t>
            </a:r>
          </a:p>
          <a:p>
            <a:r>
              <a:rPr lang="el-GR">
                <a:solidFill>
                  <a:srgbClr val="00FF00"/>
                </a:solidFill>
              </a:rPr>
              <a:t>8.Πόρος κάτω φατνιακού</a:t>
            </a:r>
          </a:p>
          <a:p>
            <a:r>
              <a:rPr lang="el-GR">
                <a:solidFill>
                  <a:srgbClr val="00FF00"/>
                </a:solidFill>
              </a:rPr>
              <a:t>9. Θυρεοειδής χόνδρος</a:t>
            </a:r>
          </a:p>
          <a:p>
            <a:r>
              <a:rPr lang="el-GR">
                <a:solidFill>
                  <a:srgbClr val="00FF00"/>
                </a:solidFill>
              </a:rPr>
              <a:t>10.Μαλθακή υπερώα</a:t>
            </a:r>
          </a:p>
          <a:p>
            <a:r>
              <a:rPr lang="el-GR">
                <a:solidFill>
                  <a:srgbClr val="00FF00"/>
                </a:solidFill>
              </a:rPr>
              <a:t>11. Σκληρά υπερώα</a:t>
            </a:r>
          </a:p>
          <a:p>
            <a:r>
              <a:rPr lang="el-GR">
                <a:solidFill>
                  <a:srgbClr val="00FF00"/>
                </a:solidFill>
              </a:rPr>
              <a:t>12.Ρινικό διάφραγμα</a:t>
            </a:r>
            <a:endParaRPr lang="nb-NO">
              <a:solidFill>
                <a:srgbClr val="00FF00"/>
              </a:solidFill>
            </a:endParaRPr>
          </a:p>
          <a:p>
            <a:r>
              <a:rPr lang="el-GR">
                <a:solidFill>
                  <a:srgbClr val="00FF00"/>
                </a:solidFill>
              </a:rPr>
              <a:t>13.Ρινικές κόγχες</a:t>
            </a:r>
            <a:endParaRPr lang="nb-NO">
              <a:solidFill>
                <a:srgbClr val="00FF00"/>
              </a:solidFill>
            </a:endParaRPr>
          </a:p>
          <a:p>
            <a:endParaRPr lang="el-GR">
              <a:solidFill>
                <a:srgbClr val="00FF00"/>
              </a:solidFill>
            </a:endParaRPr>
          </a:p>
        </p:txBody>
      </p:sp>
      <p:sp>
        <p:nvSpPr>
          <p:cNvPr id="17412" name="TekstSylinder 54"/>
          <p:cNvSpPr txBox="1">
            <a:spLocks noChangeArrowheads="1"/>
          </p:cNvSpPr>
          <p:nvPr/>
        </p:nvSpPr>
        <p:spPr bwMode="auto">
          <a:xfrm>
            <a:off x="5929313" y="4857750"/>
            <a:ext cx="3244850" cy="2032000"/>
          </a:xfrm>
          <a:prstGeom prst="rect">
            <a:avLst/>
          </a:prstGeom>
          <a:noFill/>
          <a:ln w="9525">
            <a:noFill/>
            <a:miter lim="800000"/>
            <a:headEnd/>
            <a:tailEnd/>
          </a:ln>
        </p:spPr>
        <p:txBody>
          <a:bodyPr wrap="none">
            <a:spAutoFit/>
          </a:bodyPr>
          <a:lstStyle/>
          <a:p>
            <a:r>
              <a:rPr lang="el-GR">
                <a:solidFill>
                  <a:srgbClr val="00FF00"/>
                </a:solidFill>
              </a:rPr>
              <a:t>14.Πρόσθια ρινική άκανθα</a:t>
            </a:r>
          </a:p>
          <a:p>
            <a:r>
              <a:rPr lang="el-GR">
                <a:solidFill>
                  <a:srgbClr val="00FF00"/>
                </a:solidFill>
              </a:rPr>
              <a:t>15. Κάτω χείλος ιγμ. άντρου</a:t>
            </a:r>
          </a:p>
          <a:p>
            <a:r>
              <a:rPr lang="el-GR">
                <a:solidFill>
                  <a:srgbClr val="00FF00"/>
                </a:solidFill>
              </a:rPr>
              <a:t>16. Οφθαλμικός κόγχος</a:t>
            </a:r>
          </a:p>
          <a:p>
            <a:r>
              <a:rPr lang="el-GR">
                <a:solidFill>
                  <a:srgbClr val="00FF00"/>
                </a:solidFill>
              </a:rPr>
              <a:t>17. Ζυγωματικό τόξο</a:t>
            </a:r>
          </a:p>
          <a:p>
            <a:r>
              <a:rPr lang="el-GR">
                <a:solidFill>
                  <a:srgbClr val="00FF00"/>
                </a:solidFill>
              </a:rPr>
              <a:t>18. Πτερυγοϋπερώιος βόθρος</a:t>
            </a:r>
            <a:endParaRPr lang="nb-NO">
              <a:solidFill>
                <a:srgbClr val="00FF00"/>
              </a:solidFill>
            </a:endParaRPr>
          </a:p>
          <a:p>
            <a:r>
              <a:rPr lang="nb-NO">
                <a:solidFill>
                  <a:srgbClr val="00FF00"/>
                </a:solidFill>
              </a:rPr>
              <a:t>19. </a:t>
            </a:r>
            <a:r>
              <a:rPr lang="el-GR">
                <a:solidFill>
                  <a:srgbClr val="00FF00"/>
                </a:solidFill>
              </a:rPr>
              <a:t>Στοματοφάρυγγας</a:t>
            </a:r>
          </a:p>
          <a:p>
            <a:r>
              <a:rPr lang="el-GR">
                <a:solidFill>
                  <a:srgbClr val="00FF00"/>
                </a:solidFill>
              </a:rPr>
              <a:t>20. Έξω ακουστικός πόρος</a:t>
            </a:r>
            <a:endParaRPr lang="nb-NO">
              <a:solidFill>
                <a:srgbClr val="00FF00"/>
              </a:solidFill>
            </a:endParaRPr>
          </a:p>
        </p:txBody>
      </p:sp>
      <p:grpSp>
        <p:nvGrpSpPr>
          <p:cNvPr id="17413" name="Gruppe 65"/>
          <p:cNvGrpSpPr>
            <a:grpSpLocks/>
          </p:cNvGrpSpPr>
          <p:nvPr/>
        </p:nvGrpSpPr>
        <p:grpSpPr bwMode="auto">
          <a:xfrm>
            <a:off x="334963" y="71438"/>
            <a:ext cx="8474075" cy="4783137"/>
            <a:chOff x="334963" y="71438"/>
            <a:chExt cx="8474075" cy="4783137"/>
          </a:xfrm>
        </p:grpSpPr>
        <p:grpSp>
          <p:nvGrpSpPr>
            <p:cNvPr id="17414" name="Gruppe 63"/>
            <p:cNvGrpSpPr>
              <a:grpSpLocks/>
            </p:cNvGrpSpPr>
            <p:nvPr/>
          </p:nvGrpSpPr>
          <p:grpSpPr bwMode="auto">
            <a:xfrm>
              <a:off x="334963" y="71438"/>
              <a:ext cx="8474075" cy="4783137"/>
              <a:chOff x="334963" y="71414"/>
              <a:chExt cx="8474075" cy="4783137"/>
            </a:xfrm>
          </p:grpSpPr>
          <p:grpSp>
            <p:nvGrpSpPr>
              <p:cNvPr id="17417" name="Gruppe 92"/>
              <p:cNvGrpSpPr>
                <a:grpSpLocks/>
              </p:cNvGrpSpPr>
              <p:nvPr/>
            </p:nvGrpSpPr>
            <p:grpSpPr bwMode="auto">
              <a:xfrm>
                <a:off x="334963" y="71414"/>
                <a:ext cx="8474075" cy="4783137"/>
                <a:chOff x="335280" y="202148"/>
                <a:chExt cx="8473440" cy="4782262"/>
              </a:xfrm>
            </p:grpSpPr>
            <p:grpSp>
              <p:nvGrpSpPr>
                <p:cNvPr id="17421" name="Gruppe 86"/>
                <p:cNvGrpSpPr>
                  <a:grpSpLocks/>
                </p:cNvGrpSpPr>
                <p:nvPr/>
              </p:nvGrpSpPr>
              <p:grpSpPr bwMode="auto">
                <a:xfrm>
                  <a:off x="335280" y="214290"/>
                  <a:ext cx="8473440" cy="4770120"/>
                  <a:chOff x="335280" y="214290"/>
                  <a:chExt cx="8473440" cy="4770120"/>
                </a:xfrm>
              </p:grpSpPr>
              <p:pic>
                <p:nvPicPr>
                  <p:cNvPr id="17448" name="Bilde 1" descr="Anatomy Geropanta 2.jpg"/>
                  <p:cNvPicPr>
                    <a:picLocks noChangeAspect="1"/>
                  </p:cNvPicPr>
                  <p:nvPr/>
                </p:nvPicPr>
                <p:blipFill>
                  <a:blip r:embed="rId3" cstate="screen"/>
                  <a:srcRect/>
                  <a:stretch>
                    <a:fillRect/>
                  </a:stretch>
                </p:blipFill>
                <p:spPr bwMode="auto">
                  <a:xfrm>
                    <a:off x="335280" y="214290"/>
                    <a:ext cx="8473440" cy="4770120"/>
                  </a:xfrm>
                  <a:prstGeom prst="rect">
                    <a:avLst/>
                  </a:prstGeom>
                  <a:noFill/>
                  <a:ln w="9525">
                    <a:noFill/>
                    <a:miter lim="800000"/>
                    <a:headEnd/>
                    <a:tailEnd/>
                  </a:ln>
                </p:spPr>
              </p:pic>
              <p:cxnSp>
                <p:nvCxnSpPr>
                  <p:cNvPr id="8" name="Rett pil 7"/>
                  <p:cNvCxnSpPr/>
                  <p:nvPr/>
                </p:nvCxnSpPr>
                <p:spPr>
                  <a:xfrm rot="5400000" flipH="1" flipV="1">
                    <a:off x="1071856" y="1643319"/>
                    <a:ext cx="571395" cy="285729"/>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rot="5400000" flipH="1" flipV="1">
                    <a:off x="1500437" y="3143243"/>
                    <a:ext cx="357123" cy="71432"/>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V="1">
                    <a:off x="4143407" y="4286038"/>
                    <a:ext cx="428593" cy="285698"/>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flipV="1">
                    <a:off x="4286271" y="4643160"/>
                    <a:ext cx="357161" cy="21427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rot="5400000" flipH="1" flipV="1">
                    <a:off x="607535" y="3607498"/>
                    <a:ext cx="357122"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Rett pil 25"/>
                  <p:cNvCxnSpPr/>
                  <p:nvPr/>
                </p:nvCxnSpPr>
                <p:spPr>
                  <a:xfrm rot="16200000" flipV="1">
                    <a:off x="7250728" y="3750344"/>
                    <a:ext cx="428547" cy="214296"/>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Rett pil 27"/>
                  <p:cNvCxnSpPr/>
                  <p:nvPr/>
                </p:nvCxnSpPr>
                <p:spPr>
                  <a:xfrm rot="16200000" flipV="1">
                    <a:off x="7929326" y="3714635"/>
                    <a:ext cx="285698"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Rett pil 31"/>
                  <p:cNvCxnSpPr/>
                  <p:nvPr/>
                </p:nvCxnSpPr>
                <p:spPr>
                  <a:xfrm rot="5400000">
                    <a:off x="7965043" y="2750400"/>
                    <a:ext cx="285698" cy="21429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Rett pil 33"/>
                  <p:cNvCxnSpPr/>
                  <p:nvPr/>
                </p:nvCxnSpPr>
                <p:spPr>
                  <a:xfrm>
                    <a:off x="1714714" y="2643276"/>
                    <a:ext cx="285729" cy="7142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Rett pil 35"/>
                  <p:cNvCxnSpPr/>
                  <p:nvPr/>
                </p:nvCxnSpPr>
                <p:spPr>
                  <a:xfrm rot="5400000" flipH="1" flipV="1">
                    <a:off x="428967" y="2357570"/>
                    <a:ext cx="571395"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Rett pil 37"/>
                  <p:cNvCxnSpPr/>
                  <p:nvPr/>
                </p:nvCxnSpPr>
                <p:spPr>
                  <a:xfrm rot="5400000">
                    <a:off x="4714892" y="1357624"/>
                    <a:ext cx="499970" cy="21429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Rett pil 39"/>
                  <p:cNvCxnSpPr/>
                  <p:nvPr/>
                </p:nvCxnSpPr>
                <p:spPr>
                  <a:xfrm rot="16200000" flipH="1">
                    <a:off x="4286286" y="1429045"/>
                    <a:ext cx="285698" cy="285729"/>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Rett pil 41"/>
                  <p:cNvCxnSpPr/>
                  <p:nvPr/>
                </p:nvCxnSpPr>
                <p:spPr>
                  <a:xfrm rot="16200000" flipH="1">
                    <a:off x="1714745" y="929081"/>
                    <a:ext cx="571395"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Rett pil 43"/>
                  <p:cNvCxnSpPr/>
                  <p:nvPr/>
                </p:nvCxnSpPr>
                <p:spPr>
                  <a:xfrm rot="5400000">
                    <a:off x="3107661" y="1036219"/>
                    <a:ext cx="357122"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6" name="Rett pil 45"/>
                  <p:cNvCxnSpPr/>
                  <p:nvPr/>
                </p:nvCxnSpPr>
                <p:spPr>
                  <a:xfrm rot="5400000">
                    <a:off x="3250528" y="1107648"/>
                    <a:ext cx="428547" cy="7143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Rett pil 47"/>
                  <p:cNvCxnSpPr/>
                  <p:nvPr/>
                </p:nvCxnSpPr>
                <p:spPr>
                  <a:xfrm rot="5400000">
                    <a:off x="4786316" y="2000445"/>
                    <a:ext cx="357122" cy="21429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Rett pil 49"/>
                  <p:cNvCxnSpPr/>
                  <p:nvPr/>
                </p:nvCxnSpPr>
                <p:spPr>
                  <a:xfrm rot="16200000" flipH="1">
                    <a:off x="1964749" y="1821884"/>
                    <a:ext cx="428547" cy="214296"/>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Rett pil 51"/>
                  <p:cNvCxnSpPr/>
                  <p:nvPr/>
                </p:nvCxnSpPr>
                <p:spPr>
                  <a:xfrm rot="16200000" flipH="1">
                    <a:off x="3679117" y="1607607"/>
                    <a:ext cx="357123" cy="285729"/>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4" name="Rett pil 53"/>
                  <p:cNvCxnSpPr/>
                  <p:nvPr/>
                </p:nvCxnSpPr>
                <p:spPr>
                  <a:xfrm rot="5400000">
                    <a:off x="3606884" y="1679840"/>
                    <a:ext cx="214273" cy="158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Rett pil 55"/>
                  <p:cNvCxnSpPr/>
                  <p:nvPr/>
                </p:nvCxnSpPr>
                <p:spPr>
                  <a:xfrm rot="16200000" flipH="1">
                    <a:off x="2286194" y="643385"/>
                    <a:ext cx="428547"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59" name="Rett pil 58"/>
                <p:cNvCxnSpPr/>
                <p:nvPr/>
              </p:nvCxnSpPr>
              <p:spPr>
                <a:xfrm rot="5400000">
                  <a:off x="1000404" y="3857480"/>
                  <a:ext cx="214274" cy="21429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1" name="Rett pil 60"/>
                <p:cNvCxnSpPr/>
                <p:nvPr/>
              </p:nvCxnSpPr>
              <p:spPr>
                <a:xfrm rot="5400000">
                  <a:off x="5964946" y="1750463"/>
                  <a:ext cx="357122"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3" name="Rett pil 62"/>
                <p:cNvCxnSpPr/>
                <p:nvPr/>
              </p:nvCxnSpPr>
              <p:spPr>
                <a:xfrm rot="16200000" flipH="1">
                  <a:off x="6214959" y="1857603"/>
                  <a:ext cx="357123" cy="71432"/>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5" name="Rett pil 64"/>
                <p:cNvCxnSpPr/>
                <p:nvPr/>
              </p:nvCxnSpPr>
              <p:spPr>
                <a:xfrm rot="5400000">
                  <a:off x="1464717" y="1107646"/>
                  <a:ext cx="285698" cy="7143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426" name="TekstSylinder 65"/>
                <p:cNvSpPr txBox="1">
                  <a:spLocks noChangeArrowheads="1"/>
                </p:cNvSpPr>
                <p:nvPr/>
              </p:nvSpPr>
              <p:spPr bwMode="auto">
                <a:xfrm>
                  <a:off x="1071538" y="2071678"/>
                  <a:ext cx="312906" cy="369332"/>
                </a:xfrm>
                <a:prstGeom prst="rect">
                  <a:avLst/>
                </a:prstGeom>
                <a:noFill/>
                <a:ln w="9525">
                  <a:noFill/>
                  <a:miter lim="800000"/>
                  <a:headEnd/>
                  <a:tailEnd/>
                </a:ln>
              </p:spPr>
              <p:txBody>
                <a:bodyPr wrap="none">
                  <a:spAutoFit/>
                </a:bodyPr>
                <a:lstStyle/>
                <a:p>
                  <a:r>
                    <a:rPr lang="nb-NO">
                      <a:solidFill>
                        <a:srgbClr val="00FF00"/>
                      </a:solidFill>
                    </a:rPr>
                    <a:t>1</a:t>
                  </a:r>
                </a:p>
              </p:txBody>
            </p:sp>
            <p:sp>
              <p:nvSpPr>
                <p:cNvPr id="17427" name="Rektangel 66"/>
                <p:cNvSpPr>
                  <a:spLocks noChangeArrowheads="1"/>
                </p:cNvSpPr>
                <p:nvPr/>
              </p:nvSpPr>
              <p:spPr bwMode="auto">
                <a:xfrm>
                  <a:off x="1500166" y="642918"/>
                  <a:ext cx="312906" cy="369332"/>
                </a:xfrm>
                <a:prstGeom prst="rect">
                  <a:avLst/>
                </a:prstGeom>
                <a:noFill/>
                <a:ln w="9525">
                  <a:noFill/>
                  <a:miter lim="800000"/>
                  <a:headEnd/>
                  <a:tailEnd/>
                </a:ln>
              </p:spPr>
              <p:txBody>
                <a:bodyPr wrap="none">
                  <a:spAutoFit/>
                </a:bodyPr>
                <a:lstStyle/>
                <a:p>
                  <a:r>
                    <a:rPr lang="nb-NO">
                      <a:solidFill>
                        <a:srgbClr val="00FF00"/>
                      </a:solidFill>
                    </a:rPr>
                    <a:t>2</a:t>
                  </a:r>
                </a:p>
              </p:txBody>
            </p:sp>
            <p:sp>
              <p:nvSpPr>
                <p:cNvPr id="17428" name="Rektangel 67"/>
                <p:cNvSpPr>
                  <a:spLocks noChangeArrowheads="1"/>
                </p:cNvSpPr>
                <p:nvPr/>
              </p:nvSpPr>
              <p:spPr bwMode="auto">
                <a:xfrm>
                  <a:off x="500034" y="2702478"/>
                  <a:ext cx="312906" cy="369332"/>
                </a:xfrm>
                <a:prstGeom prst="rect">
                  <a:avLst/>
                </a:prstGeom>
                <a:noFill/>
                <a:ln w="9525">
                  <a:noFill/>
                  <a:miter lim="800000"/>
                  <a:headEnd/>
                  <a:tailEnd/>
                </a:ln>
              </p:spPr>
              <p:txBody>
                <a:bodyPr wrap="none">
                  <a:spAutoFit/>
                </a:bodyPr>
                <a:lstStyle/>
                <a:p>
                  <a:r>
                    <a:rPr lang="nb-NO">
                      <a:solidFill>
                        <a:srgbClr val="00FF00"/>
                      </a:solidFill>
                    </a:rPr>
                    <a:t>3</a:t>
                  </a:r>
                </a:p>
              </p:txBody>
            </p:sp>
            <p:cxnSp>
              <p:nvCxnSpPr>
                <p:cNvPr id="70" name="Rett pil 69"/>
                <p:cNvCxnSpPr/>
                <p:nvPr/>
              </p:nvCxnSpPr>
              <p:spPr>
                <a:xfrm rot="16200000" flipV="1">
                  <a:off x="1429001" y="3143239"/>
                  <a:ext cx="285698" cy="142864"/>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430" name="TekstSylinder 70"/>
                <p:cNvSpPr txBox="1">
                  <a:spLocks noChangeArrowheads="1"/>
                </p:cNvSpPr>
                <p:nvPr/>
              </p:nvSpPr>
              <p:spPr bwMode="auto">
                <a:xfrm>
                  <a:off x="1500166" y="3286124"/>
                  <a:ext cx="312906" cy="369332"/>
                </a:xfrm>
                <a:prstGeom prst="rect">
                  <a:avLst/>
                </a:prstGeom>
                <a:noFill/>
                <a:ln w="9525">
                  <a:noFill/>
                  <a:miter lim="800000"/>
                  <a:headEnd/>
                  <a:tailEnd/>
                </a:ln>
              </p:spPr>
              <p:txBody>
                <a:bodyPr wrap="none">
                  <a:spAutoFit/>
                </a:bodyPr>
                <a:lstStyle/>
                <a:p>
                  <a:r>
                    <a:rPr lang="nb-NO">
                      <a:solidFill>
                        <a:srgbClr val="00FF00"/>
                      </a:solidFill>
                    </a:rPr>
                    <a:t>4</a:t>
                  </a:r>
                </a:p>
              </p:txBody>
            </p:sp>
            <p:sp>
              <p:nvSpPr>
                <p:cNvPr id="17431" name="Rektangel 71"/>
                <p:cNvSpPr>
                  <a:spLocks noChangeArrowheads="1"/>
                </p:cNvSpPr>
                <p:nvPr/>
              </p:nvSpPr>
              <p:spPr bwMode="auto">
                <a:xfrm>
                  <a:off x="4044780" y="4500570"/>
                  <a:ext cx="312906" cy="369332"/>
                </a:xfrm>
                <a:prstGeom prst="rect">
                  <a:avLst/>
                </a:prstGeom>
                <a:noFill/>
                <a:ln w="9525">
                  <a:noFill/>
                  <a:miter lim="800000"/>
                  <a:headEnd/>
                  <a:tailEnd/>
                </a:ln>
              </p:spPr>
              <p:txBody>
                <a:bodyPr wrap="none">
                  <a:spAutoFit/>
                </a:bodyPr>
                <a:lstStyle/>
                <a:p>
                  <a:r>
                    <a:rPr lang="nb-NO">
                      <a:solidFill>
                        <a:srgbClr val="00FF00"/>
                      </a:solidFill>
                    </a:rPr>
                    <a:t>5</a:t>
                  </a:r>
                </a:p>
              </p:txBody>
            </p:sp>
            <p:sp>
              <p:nvSpPr>
                <p:cNvPr id="17432" name="Rektangel 72"/>
                <p:cNvSpPr>
                  <a:spLocks noChangeArrowheads="1"/>
                </p:cNvSpPr>
                <p:nvPr/>
              </p:nvSpPr>
              <p:spPr bwMode="auto">
                <a:xfrm>
                  <a:off x="1428728" y="2428868"/>
                  <a:ext cx="312906" cy="369332"/>
                </a:xfrm>
                <a:prstGeom prst="rect">
                  <a:avLst/>
                </a:prstGeom>
                <a:noFill/>
                <a:ln w="9525">
                  <a:noFill/>
                  <a:miter lim="800000"/>
                  <a:headEnd/>
                  <a:tailEnd/>
                </a:ln>
              </p:spPr>
              <p:txBody>
                <a:bodyPr wrap="none">
                  <a:spAutoFit/>
                </a:bodyPr>
                <a:lstStyle/>
                <a:p>
                  <a:r>
                    <a:rPr lang="nb-NO">
                      <a:solidFill>
                        <a:srgbClr val="00FF00"/>
                      </a:solidFill>
                    </a:rPr>
                    <a:t>6</a:t>
                  </a:r>
                </a:p>
              </p:txBody>
            </p:sp>
            <p:sp>
              <p:nvSpPr>
                <p:cNvPr id="17433" name="Rektangel 73"/>
                <p:cNvSpPr>
                  <a:spLocks noChangeArrowheads="1"/>
                </p:cNvSpPr>
                <p:nvPr/>
              </p:nvSpPr>
              <p:spPr bwMode="auto">
                <a:xfrm>
                  <a:off x="8188184" y="2416726"/>
                  <a:ext cx="312906" cy="369332"/>
                </a:xfrm>
                <a:prstGeom prst="rect">
                  <a:avLst/>
                </a:prstGeom>
                <a:noFill/>
                <a:ln w="9525">
                  <a:noFill/>
                  <a:miter lim="800000"/>
                  <a:headEnd/>
                  <a:tailEnd/>
                </a:ln>
              </p:spPr>
              <p:txBody>
                <a:bodyPr wrap="none">
                  <a:spAutoFit/>
                </a:bodyPr>
                <a:lstStyle/>
                <a:p>
                  <a:r>
                    <a:rPr lang="nb-NO">
                      <a:solidFill>
                        <a:srgbClr val="00FF00"/>
                      </a:solidFill>
                    </a:rPr>
                    <a:t>6</a:t>
                  </a:r>
                </a:p>
              </p:txBody>
            </p:sp>
            <p:sp>
              <p:nvSpPr>
                <p:cNvPr id="17434" name="Rektangel 74"/>
                <p:cNvSpPr>
                  <a:spLocks noChangeArrowheads="1"/>
                </p:cNvSpPr>
                <p:nvPr/>
              </p:nvSpPr>
              <p:spPr bwMode="auto">
                <a:xfrm>
                  <a:off x="7715272" y="3857628"/>
                  <a:ext cx="312906" cy="369332"/>
                </a:xfrm>
                <a:prstGeom prst="rect">
                  <a:avLst/>
                </a:prstGeom>
                <a:noFill/>
                <a:ln w="9525">
                  <a:noFill/>
                  <a:miter lim="800000"/>
                  <a:headEnd/>
                  <a:tailEnd/>
                </a:ln>
              </p:spPr>
              <p:txBody>
                <a:bodyPr wrap="none">
                  <a:spAutoFit/>
                </a:bodyPr>
                <a:lstStyle/>
                <a:p>
                  <a:r>
                    <a:rPr lang="nb-NO">
                      <a:solidFill>
                        <a:srgbClr val="00FF00"/>
                      </a:solidFill>
                    </a:rPr>
                    <a:t>7</a:t>
                  </a:r>
                </a:p>
              </p:txBody>
            </p:sp>
            <p:sp>
              <p:nvSpPr>
                <p:cNvPr id="17435" name="Rektangel 75"/>
                <p:cNvSpPr>
                  <a:spLocks noChangeArrowheads="1"/>
                </p:cNvSpPr>
                <p:nvPr/>
              </p:nvSpPr>
              <p:spPr bwMode="auto">
                <a:xfrm>
                  <a:off x="571472" y="3774048"/>
                  <a:ext cx="312906" cy="369332"/>
                </a:xfrm>
                <a:prstGeom prst="rect">
                  <a:avLst/>
                </a:prstGeom>
                <a:noFill/>
                <a:ln w="9525">
                  <a:noFill/>
                  <a:miter lim="800000"/>
                  <a:headEnd/>
                  <a:tailEnd/>
                </a:ln>
              </p:spPr>
              <p:txBody>
                <a:bodyPr wrap="none">
                  <a:spAutoFit/>
                </a:bodyPr>
                <a:lstStyle/>
                <a:p>
                  <a:r>
                    <a:rPr lang="nb-NO">
                      <a:solidFill>
                        <a:srgbClr val="00FF00"/>
                      </a:solidFill>
                    </a:rPr>
                    <a:t>7</a:t>
                  </a:r>
                </a:p>
              </p:txBody>
            </p:sp>
            <p:sp>
              <p:nvSpPr>
                <p:cNvPr id="17436" name="Rektangel 76"/>
                <p:cNvSpPr>
                  <a:spLocks noChangeArrowheads="1"/>
                </p:cNvSpPr>
                <p:nvPr/>
              </p:nvSpPr>
              <p:spPr bwMode="auto">
                <a:xfrm>
                  <a:off x="1142976" y="3631172"/>
                  <a:ext cx="312906" cy="369332"/>
                </a:xfrm>
                <a:prstGeom prst="rect">
                  <a:avLst/>
                </a:prstGeom>
                <a:noFill/>
                <a:ln w="9525">
                  <a:noFill/>
                  <a:miter lim="800000"/>
                  <a:headEnd/>
                  <a:tailEnd/>
                </a:ln>
              </p:spPr>
              <p:txBody>
                <a:bodyPr wrap="none">
                  <a:spAutoFit/>
                </a:bodyPr>
                <a:lstStyle/>
                <a:p>
                  <a:r>
                    <a:rPr lang="nb-NO">
                      <a:solidFill>
                        <a:srgbClr val="00FF00"/>
                      </a:solidFill>
                    </a:rPr>
                    <a:t>9</a:t>
                  </a:r>
                </a:p>
              </p:txBody>
            </p:sp>
            <p:sp>
              <p:nvSpPr>
                <p:cNvPr id="17437" name="Rektangel 77"/>
                <p:cNvSpPr>
                  <a:spLocks noChangeArrowheads="1"/>
                </p:cNvSpPr>
                <p:nvPr/>
              </p:nvSpPr>
              <p:spPr bwMode="auto">
                <a:xfrm>
                  <a:off x="2000232" y="1357298"/>
                  <a:ext cx="441146" cy="369332"/>
                </a:xfrm>
                <a:prstGeom prst="rect">
                  <a:avLst/>
                </a:prstGeom>
                <a:noFill/>
                <a:ln w="9525">
                  <a:noFill/>
                  <a:miter lim="800000"/>
                  <a:headEnd/>
                  <a:tailEnd/>
                </a:ln>
              </p:spPr>
              <p:txBody>
                <a:bodyPr wrap="none">
                  <a:spAutoFit/>
                </a:bodyPr>
                <a:lstStyle/>
                <a:p>
                  <a:r>
                    <a:rPr lang="nb-NO">
                      <a:solidFill>
                        <a:srgbClr val="00FF00"/>
                      </a:solidFill>
                    </a:rPr>
                    <a:t>10</a:t>
                  </a:r>
                </a:p>
              </p:txBody>
            </p:sp>
            <p:sp>
              <p:nvSpPr>
                <p:cNvPr id="17438" name="Rektangel 78"/>
                <p:cNvSpPr>
                  <a:spLocks noChangeArrowheads="1"/>
                </p:cNvSpPr>
                <p:nvPr/>
              </p:nvSpPr>
              <p:spPr bwMode="auto">
                <a:xfrm>
                  <a:off x="3544714" y="1214422"/>
                  <a:ext cx="424027" cy="369332"/>
                </a:xfrm>
                <a:prstGeom prst="rect">
                  <a:avLst/>
                </a:prstGeom>
                <a:noFill/>
                <a:ln w="9525">
                  <a:noFill/>
                  <a:miter lim="800000"/>
                  <a:headEnd/>
                  <a:tailEnd/>
                </a:ln>
              </p:spPr>
              <p:txBody>
                <a:bodyPr wrap="none">
                  <a:spAutoFit/>
                </a:bodyPr>
                <a:lstStyle/>
                <a:p>
                  <a:r>
                    <a:rPr lang="nb-NO">
                      <a:solidFill>
                        <a:srgbClr val="00FF00"/>
                      </a:solidFill>
                    </a:rPr>
                    <a:t>11</a:t>
                  </a:r>
                </a:p>
              </p:txBody>
            </p:sp>
            <p:sp>
              <p:nvSpPr>
                <p:cNvPr id="17439" name="Rektangel 79"/>
                <p:cNvSpPr>
                  <a:spLocks noChangeArrowheads="1"/>
                </p:cNvSpPr>
                <p:nvPr/>
              </p:nvSpPr>
              <p:spPr bwMode="auto">
                <a:xfrm>
                  <a:off x="4929190" y="857232"/>
                  <a:ext cx="441146" cy="369332"/>
                </a:xfrm>
                <a:prstGeom prst="rect">
                  <a:avLst/>
                </a:prstGeom>
                <a:noFill/>
                <a:ln w="9525">
                  <a:noFill/>
                  <a:miter lim="800000"/>
                  <a:headEnd/>
                  <a:tailEnd/>
                </a:ln>
              </p:spPr>
              <p:txBody>
                <a:bodyPr wrap="none">
                  <a:spAutoFit/>
                </a:bodyPr>
                <a:lstStyle/>
                <a:p>
                  <a:r>
                    <a:rPr lang="nb-NO">
                      <a:solidFill>
                        <a:srgbClr val="00FF00"/>
                      </a:solidFill>
                    </a:rPr>
                    <a:t>12</a:t>
                  </a:r>
                </a:p>
              </p:txBody>
            </p:sp>
            <p:sp>
              <p:nvSpPr>
                <p:cNvPr id="17440" name="Rektangel 80"/>
                <p:cNvSpPr>
                  <a:spLocks noChangeArrowheads="1"/>
                </p:cNvSpPr>
                <p:nvPr/>
              </p:nvSpPr>
              <p:spPr bwMode="auto">
                <a:xfrm>
                  <a:off x="4071934" y="1130842"/>
                  <a:ext cx="441146" cy="369332"/>
                </a:xfrm>
                <a:prstGeom prst="rect">
                  <a:avLst/>
                </a:prstGeom>
                <a:noFill/>
                <a:ln w="9525">
                  <a:noFill/>
                  <a:miter lim="800000"/>
                  <a:headEnd/>
                  <a:tailEnd/>
                </a:ln>
              </p:spPr>
              <p:txBody>
                <a:bodyPr wrap="none">
                  <a:spAutoFit/>
                </a:bodyPr>
                <a:lstStyle/>
                <a:p>
                  <a:r>
                    <a:rPr lang="nb-NO">
                      <a:solidFill>
                        <a:srgbClr val="00FF00"/>
                      </a:solidFill>
                    </a:rPr>
                    <a:t>13</a:t>
                  </a:r>
                </a:p>
              </p:txBody>
            </p:sp>
            <p:sp>
              <p:nvSpPr>
                <p:cNvPr id="17441" name="Rektangel 81"/>
                <p:cNvSpPr>
                  <a:spLocks noChangeArrowheads="1"/>
                </p:cNvSpPr>
                <p:nvPr/>
              </p:nvSpPr>
              <p:spPr bwMode="auto">
                <a:xfrm>
                  <a:off x="4929190" y="1630908"/>
                  <a:ext cx="441146" cy="369332"/>
                </a:xfrm>
                <a:prstGeom prst="rect">
                  <a:avLst/>
                </a:prstGeom>
                <a:noFill/>
                <a:ln w="9525">
                  <a:noFill/>
                  <a:miter lim="800000"/>
                  <a:headEnd/>
                  <a:tailEnd/>
                </a:ln>
              </p:spPr>
              <p:txBody>
                <a:bodyPr wrap="none">
                  <a:spAutoFit/>
                </a:bodyPr>
                <a:lstStyle/>
                <a:p>
                  <a:r>
                    <a:rPr lang="nb-NO">
                      <a:solidFill>
                        <a:srgbClr val="00FF00"/>
                      </a:solidFill>
                    </a:rPr>
                    <a:t>14</a:t>
                  </a:r>
                </a:p>
              </p:txBody>
            </p:sp>
            <p:sp>
              <p:nvSpPr>
                <p:cNvPr id="17442" name="Rektangel 82"/>
                <p:cNvSpPr>
                  <a:spLocks noChangeArrowheads="1"/>
                </p:cNvSpPr>
                <p:nvPr/>
              </p:nvSpPr>
              <p:spPr bwMode="auto">
                <a:xfrm>
                  <a:off x="6072198" y="1285860"/>
                  <a:ext cx="441146" cy="369332"/>
                </a:xfrm>
                <a:prstGeom prst="rect">
                  <a:avLst/>
                </a:prstGeom>
                <a:noFill/>
                <a:ln w="9525">
                  <a:noFill/>
                  <a:miter lim="800000"/>
                  <a:headEnd/>
                  <a:tailEnd/>
                </a:ln>
              </p:spPr>
              <p:txBody>
                <a:bodyPr wrap="none">
                  <a:spAutoFit/>
                </a:bodyPr>
                <a:lstStyle/>
                <a:p>
                  <a:r>
                    <a:rPr lang="nb-NO">
                      <a:solidFill>
                        <a:srgbClr val="00FF00"/>
                      </a:solidFill>
                    </a:rPr>
                    <a:t>15</a:t>
                  </a:r>
                </a:p>
              </p:txBody>
            </p:sp>
            <p:sp>
              <p:nvSpPr>
                <p:cNvPr id="17443" name="TekstSylinder 83"/>
                <p:cNvSpPr txBox="1">
                  <a:spLocks noChangeArrowheads="1"/>
                </p:cNvSpPr>
                <p:nvPr/>
              </p:nvSpPr>
              <p:spPr bwMode="auto">
                <a:xfrm>
                  <a:off x="3214678" y="571480"/>
                  <a:ext cx="441146" cy="369332"/>
                </a:xfrm>
                <a:prstGeom prst="rect">
                  <a:avLst/>
                </a:prstGeom>
                <a:noFill/>
                <a:ln w="9525">
                  <a:noFill/>
                  <a:miter lim="800000"/>
                  <a:headEnd/>
                  <a:tailEnd/>
                </a:ln>
              </p:spPr>
              <p:txBody>
                <a:bodyPr wrap="none">
                  <a:spAutoFit/>
                </a:bodyPr>
                <a:lstStyle/>
                <a:p>
                  <a:r>
                    <a:rPr lang="nb-NO">
                      <a:solidFill>
                        <a:srgbClr val="00FF00"/>
                      </a:solidFill>
                    </a:rPr>
                    <a:t>16</a:t>
                  </a:r>
                </a:p>
              </p:txBody>
            </p:sp>
            <p:sp>
              <p:nvSpPr>
                <p:cNvPr id="17444" name="Rektangel 84"/>
                <p:cNvSpPr>
                  <a:spLocks noChangeArrowheads="1"/>
                </p:cNvSpPr>
                <p:nvPr/>
              </p:nvSpPr>
              <p:spPr bwMode="auto">
                <a:xfrm>
                  <a:off x="1714480" y="416462"/>
                  <a:ext cx="441146" cy="369332"/>
                </a:xfrm>
                <a:prstGeom prst="rect">
                  <a:avLst/>
                </a:prstGeom>
                <a:noFill/>
                <a:ln w="9525">
                  <a:noFill/>
                  <a:miter lim="800000"/>
                  <a:headEnd/>
                  <a:tailEnd/>
                </a:ln>
              </p:spPr>
              <p:txBody>
                <a:bodyPr wrap="none">
                  <a:spAutoFit/>
                </a:bodyPr>
                <a:lstStyle/>
                <a:p>
                  <a:r>
                    <a:rPr lang="nb-NO">
                      <a:solidFill>
                        <a:srgbClr val="00FF00"/>
                      </a:solidFill>
                    </a:rPr>
                    <a:t>17</a:t>
                  </a:r>
                </a:p>
              </p:txBody>
            </p:sp>
            <p:sp>
              <p:nvSpPr>
                <p:cNvPr id="17445" name="Rektangel 85"/>
                <p:cNvSpPr>
                  <a:spLocks noChangeArrowheads="1"/>
                </p:cNvSpPr>
                <p:nvPr/>
              </p:nvSpPr>
              <p:spPr bwMode="auto">
                <a:xfrm>
                  <a:off x="2214546" y="202148"/>
                  <a:ext cx="441146" cy="369332"/>
                </a:xfrm>
                <a:prstGeom prst="rect">
                  <a:avLst/>
                </a:prstGeom>
                <a:noFill/>
                <a:ln w="9525">
                  <a:noFill/>
                  <a:miter lim="800000"/>
                  <a:headEnd/>
                  <a:tailEnd/>
                </a:ln>
              </p:spPr>
              <p:txBody>
                <a:bodyPr wrap="none">
                  <a:spAutoFit/>
                </a:bodyPr>
                <a:lstStyle/>
                <a:p>
                  <a:r>
                    <a:rPr lang="nb-NO">
                      <a:solidFill>
                        <a:srgbClr val="00FF00"/>
                      </a:solidFill>
                    </a:rPr>
                    <a:t>18</a:t>
                  </a:r>
                </a:p>
              </p:txBody>
            </p:sp>
            <p:cxnSp>
              <p:nvCxnSpPr>
                <p:cNvPr id="91" name="Rett pil 90"/>
                <p:cNvCxnSpPr/>
                <p:nvPr/>
              </p:nvCxnSpPr>
              <p:spPr>
                <a:xfrm rot="16200000" flipH="1">
                  <a:off x="7465017" y="2678984"/>
                  <a:ext cx="285698" cy="7143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447" name="Rektangel 91"/>
                <p:cNvSpPr>
                  <a:spLocks noChangeArrowheads="1"/>
                </p:cNvSpPr>
                <p:nvPr/>
              </p:nvSpPr>
              <p:spPr bwMode="auto">
                <a:xfrm>
                  <a:off x="7330928" y="2345288"/>
                  <a:ext cx="312906" cy="369332"/>
                </a:xfrm>
                <a:prstGeom prst="rect">
                  <a:avLst/>
                </a:prstGeom>
                <a:noFill/>
                <a:ln w="9525">
                  <a:noFill/>
                  <a:miter lim="800000"/>
                  <a:headEnd/>
                  <a:tailEnd/>
                </a:ln>
              </p:spPr>
              <p:txBody>
                <a:bodyPr wrap="none">
                  <a:spAutoFit/>
                </a:bodyPr>
                <a:lstStyle/>
                <a:p>
                  <a:r>
                    <a:rPr lang="nb-NO">
                      <a:solidFill>
                        <a:srgbClr val="00FF00"/>
                      </a:solidFill>
                    </a:rPr>
                    <a:t>8</a:t>
                  </a:r>
                </a:p>
              </p:txBody>
            </p:sp>
          </p:grpSp>
          <p:cxnSp>
            <p:nvCxnSpPr>
              <p:cNvPr id="57" name="Rett pil 56"/>
              <p:cNvCxnSpPr/>
              <p:nvPr/>
            </p:nvCxnSpPr>
            <p:spPr>
              <a:xfrm rot="16200000" flipH="1">
                <a:off x="1857376" y="2214538"/>
                <a:ext cx="214312" cy="214313"/>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0" name="Rett pil 59"/>
              <p:cNvCxnSpPr/>
              <p:nvPr/>
            </p:nvCxnSpPr>
            <p:spPr>
              <a:xfrm>
                <a:off x="1857375" y="2214539"/>
                <a:ext cx="500063" cy="71437"/>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420" name="TekstSylinder 61"/>
              <p:cNvSpPr txBox="1">
                <a:spLocks noChangeArrowheads="1"/>
              </p:cNvSpPr>
              <p:nvPr/>
            </p:nvSpPr>
            <p:spPr bwMode="auto">
              <a:xfrm>
                <a:off x="1487648" y="1928802"/>
                <a:ext cx="441146" cy="369332"/>
              </a:xfrm>
              <a:prstGeom prst="rect">
                <a:avLst/>
              </a:prstGeom>
              <a:noFill/>
              <a:ln w="9525">
                <a:noFill/>
                <a:miter lim="800000"/>
                <a:headEnd/>
                <a:tailEnd/>
              </a:ln>
            </p:spPr>
            <p:txBody>
              <a:bodyPr wrap="none">
                <a:spAutoFit/>
              </a:bodyPr>
              <a:lstStyle/>
              <a:p>
                <a:r>
                  <a:rPr lang="el-GR">
                    <a:solidFill>
                      <a:srgbClr val="00FF00"/>
                    </a:solidFill>
                  </a:rPr>
                  <a:t>19</a:t>
                </a:r>
                <a:endParaRPr lang="nb-NO">
                  <a:solidFill>
                    <a:srgbClr val="00FF00"/>
                  </a:solidFill>
                </a:endParaRPr>
              </a:p>
            </p:txBody>
          </p:sp>
        </p:grpSp>
        <p:cxnSp>
          <p:nvCxnSpPr>
            <p:cNvPr id="62" name="Rett pil 61"/>
            <p:cNvCxnSpPr/>
            <p:nvPr/>
          </p:nvCxnSpPr>
          <p:spPr>
            <a:xfrm rot="5400000">
              <a:off x="500063" y="642938"/>
              <a:ext cx="357187" cy="71437"/>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416" name="TekstSylinder 63"/>
            <p:cNvSpPr txBox="1">
              <a:spLocks noChangeArrowheads="1"/>
            </p:cNvSpPr>
            <p:nvPr/>
          </p:nvSpPr>
          <p:spPr bwMode="auto">
            <a:xfrm>
              <a:off x="630392" y="214290"/>
              <a:ext cx="441146" cy="369332"/>
            </a:xfrm>
            <a:prstGeom prst="rect">
              <a:avLst/>
            </a:prstGeom>
            <a:noFill/>
            <a:ln w="9525">
              <a:noFill/>
              <a:miter lim="800000"/>
              <a:headEnd/>
              <a:tailEnd/>
            </a:ln>
          </p:spPr>
          <p:txBody>
            <a:bodyPr wrap="none">
              <a:spAutoFit/>
            </a:bodyPr>
            <a:lstStyle/>
            <a:p>
              <a:r>
                <a:rPr lang="el-GR">
                  <a:solidFill>
                    <a:srgbClr val="00FF00"/>
                  </a:solidFill>
                </a:rPr>
                <a:t>20</a:t>
              </a:r>
              <a:endParaRPr lang="nb-NO">
                <a:solidFill>
                  <a:srgbClr val="00FF00"/>
                </a:solidFill>
              </a:endParaRPr>
            </a:p>
          </p:txBody>
        </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kstSylinder 24"/>
          <p:cNvSpPr txBox="1">
            <a:spLocks noChangeArrowheads="1"/>
          </p:cNvSpPr>
          <p:nvPr/>
        </p:nvSpPr>
        <p:spPr bwMode="auto">
          <a:xfrm>
            <a:off x="142875" y="833438"/>
            <a:ext cx="8810625" cy="523875"/>
          </a:xfrm>
          <a:prstGeom prst="rect">
            <a:avLst/>
          </a:prstGeom>
          <a:noFill/>
          <a:ln w="9525">
            <a:noFill/>
            <a:miter lim="800000"/>
            <a:headEnd/>
            <a:tailEnd/>
          </a:ln>
        </p:spPr>
        <p:txBody>
          <a:bodyPr wrap="none">
            <a:spAutoFit/>
          </a:bodyPr>
          <a:lstStyle/>
          <a:p>
            <a:r>
              <a:rPr lang="el-GR" sz="2800" b="1">
                <a:solidFill>
                  <a:srgbClr val="FF3399"/>
                </a:solidFill>
                <a:latin typeface="Arial Narrow" pitchFamily="34" charset="0"/>
              </a:rPr>
              <a:t>ΣΥΣΤΗΜΑΤΙΚΗ ΑΝΑΓΝΩΣΗ ΠΑΝΟΡΑΜΙΚΗΣ ΑΚΤΙΝΟΓΡΑΦΙΑΣ</a:t>
            </a:r>
            <a:endParaRPr lang="nb-NO" sz="2800" b="1">
              <a:solidFill>
                <a:srgbClr val="FF3399"/>
              </a:solidFill>
              <a:latin typeface="Arial Narrow" pitchFamily="34" charset="0"/>
            </a:endParaRPr>
          </a:p>
        </p:txBody>
      </p:sp>
      <p:sp>
        <p:nvSpPr>
          <p:cNvPr id="18435" name="TekstSylinder 17"/>
          <p:cNvSpPr txBox="1">
            <a:spLocks noChangeArrowheads="1"/>
          </p:cNvSpPr>
          <p:nvPr/>
        </p:nvSpPr>
        <p:spPr bwMode="auto">
          <a:xfrm>
            <a:off x="5738813" y="3071813"/>
            <a:ext cx="2419350" cy="3324225"/>
          </a:xfrm>
          <a:prstGeom prst="rect">
            <a:avLst/>
          </a:prstGeom>
          <a:noFill/>
          <a:ln w="9525">
            <a:noFill/>
            <a:miter lim="800000"/>
            <a:headEnd/>
            <a:tailEnd/>
          </a:ln>
        </p:spPr>
        <p:txBody>
          <a:bodyPr wrap="none">
            <a:spAutoFit/>
          </a:bodyPr>
          <a:lstStyle/>
          <a:p>
            <a:pPr>
              <a:lnSpc>
                <a:spcPct val="150000"/>
              </a:lnSpc>
            </a:pPr>
            <a:r>
              <a:rPr lang="el-GR" sz="2800">
                <a:solidFill>
                  <a:srgbClr val="FF3399"/>
                </a:solidFill>
              </a:rPr>
              <a:t>Ελέγχουμε: </a:t>
            </a:r>
          </a:p>
          <a:p>
            <a:pPr>
              <a:lnSpc>
                <a:spcPct val="150000"/>
              </a:lnSpc>
              <a:buClr>
                <a:srgbClr val="FF3399"/>
              </a:buClr>
              <a:buFont typeface="Wingdings" pitchFamily="2" charset="2"/>
              <a:buChar char="ü"/>
            </a:pPr>
            <a:r>
              <a:rPr lang="el-GR" sz="2800"/>
              <a:t>Παρουσία</a:t>
            </a:r>
          </a:p>
          <a:p>
            <a:pPr>
              <a:lnSpc>
                <a:spcPct val="150000"/>
              </a:lnSpc>
              <a:buClr>
                <a:srgbClr val="FF3399"/>
              </a:buClr>
              <a:buFont typeface="Wingdings" pitchFamily="2" charset="2"/>
              <a:buChar char="ü"/>
            </a:pPr>
            <a:r>
              <a:rPr lang="el-GR" sz="2800"/>
              <a:t>Ακεραιότητα</a:t>
            </a:r>
          </a:p>
          <a:p>
            <a:pPr>
              <a:lnSpc>
                <a:spcPct val="150000"/>
              </a:lnSpc>
              <a:buClr>
                <a:srgbClr val="FF3399"/>
              </a:buClr>
              <a:buFont typeface="Wingdings" pitchFamily="2" charset="2"/>
              <a:buChar char="ü"/>
            </a:pPr>
            <a:r>
              <a:rPr lang="el-GR" sz="2800"/>
              <a:t>Συμμετρία</a:t>
            </a:r>
          </a:p>
          <a:p>
            <a:pPr>
              <a:lnSpc>
                <a:spcPct val="150000"/>
              </a:lnSpc>
              <a:buClr>
                <a:srgbClr val="FF3399"/>
              </a:buClr>
              <a:buFont typeface="Wingdings" pitchFamily="2" charset="2"/>
              <a:buChar char="ü"/>
            </a:pPr>
            <a:r>
              <a:rPr lang="el-GR" sz="2800"/>
              <a:t>Τοπογραφία</a:t>
            </a:r>
            <a:endParaRPr lang="nb-NO" sz="2800"/>
          </a:p>
        </p:txBody>
      </p:sp>
      <p:sp>
        <p:nvSpPr>
          <p:cNvPr id="18436" name="TekstSylinder 24"/>
          <p:cNvSpPr txBox="1">
            <a:spLocks noChangeArrowheads="1"/>
          </p:cNvSpPr>
          <p:nvPr/>
        </p:nvSpPr>
        <p:spPr bwMode="auto">
          <a:xfrm>
            <a:off x="285750" y="2049463"/>
            <a:ext cx="5072063" cy="2308225"/>
          </a:xfrm>
          <a:prstGeom prst="rect">
            <a:avLst/>
          </a:prstGeom>
          <a:noFill/>
          <a:ln w="9525">
            <a:noFill/>
            <a:miter lim="800000"/>
            <a:headEnd/>
            <a:tailEnd/>
          </a:ln>
        </p:spPr>
        <p:txBody>
          <a:bodyPr wrap="none">
            <a:spAutoFit/>
          </a:bodyPr>
          <a:lstStyle/>
          <a:p>
            <a:pPr>
              <a:lnSpc>
                <a:spcPct val="150000"/>
              </a:lnSpc>
            </a:pPr>
            <a:r>
              <a:rPr lang="el-GR" sz="2800">
                <a:solidFill>
                  <a:srgbClr val="FF3399"/>
                </a:solidFill>
              </a:rPr>
              <a:t>Απαραίτητη γνώση εμφάνισης:</a:t>
            </a:r>
          </a:p>
          <a:p>
            <a:pPr>
              <a:lnSpc>
                <a:spcPct val="150000"/>
              </a:lnSpc>
              <a:buClr>
                <a:srgbClr val="FF3399"/>
              </a:buClr>
              <a:buFont typeface="Arial" charset="0"/>
              <a:buChar char="•"/>
            </a:pPr>
            <a:r>
              <a:rPr lang="el-GR" sz="2800"/>
              <a:t>Φυσιολογικής ανατομίας</a:t>
            </a:r>
          </a:p>
          <a:p>
            <a:pPr>
              <a:lnSpc>
                <a:spcPct val="150000"/>
              </a:lnSpc>
              <a:buClr>
                <a:srgbClr val="FF3399"/>
              </a:buClr>
              <a:buFont typeface="Arial" charset="0"/>
              <a:buChar char="•"/>
            </a:pPr>
            <a:r>
              <a:rPr lang="el-GR" sz="2800"/>
              <a:t>Σφαλμάτων απεικόνισης</a:t>
            </a:r>
          </a:p>
          <a:p>
            <a:endParaRPr lang="nb-NO"/>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e 17"/>
          <p:cNvGrpSpPr>
            <a:grpSpLocks/>
          </p:cNvGrpSpPr>
          <p:nvPr/>
        </p:nvGrpSpPr>
        <p:grpSpPr bwMode="auto">
          <a:xfrm>
            <a:off x="430213" y="1000125"/>
            <a:ext cx="8356600" cy="5715000"/>
            <a:chOff x="430213" y="1000125"/>
            <a:chExt cx="8356600" cy="5715000"/>
          </a:xfrm>
        </p:grpSpPr>
        <p:pic>
          <p:nvPicPr>
            <p:cNvPr id="19460" name="Bilde 1" descr="PASLER5A.jpg"/>
            <p:cNvPicPr>
              <a:picLocks noChangeAspect="1"/>
            </p:cNvPicPr>
            <p:nvPr/>
          </p:nvPicPr>
          <p:blipFill>
            <a:blip r:embed="rId3" cstate="screen"/>
            <a:srcRect/>
            <a:stretch>
              <a:fillRect/>
            </a:stretch>
          </p:blipFill>
          <p:spPr bwMode="auto">
            <a:xfrm>
              <a:off x="430214" y="1214437"/>
              <a:ext cx="8283503" cy="5286375"/>
            </a:xfrm>
            <a:prstGeom prst="rect">
              <a:avLst/>
            </a:prstGeom>
            <a:noFill/>
            <a:ln w="9525">
              <a:noFill/>
              <a:miter lim="800000"/>
              <a:headEnd/>
              <a:tailEnd/>
            </a:ln>
          </p:spPr>
        </p:pic>
        <p:cxnSp>
          <p:nvCxnSpPr>
            <p:cNvPr id="4" name="Rett linje 3"/>
            <p:cNvCxnSpPr/>
            <p:nvPr/>
          </p:nvCxnSpPr>
          <p:spPr bwMode="auto">
            <a:xfrm rot="5400000">
              <a:off x="1714500" y="3857625"/>
              <a:ext cx="5715000"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6" name="Rett linje 5"/>
            <p:cNvCxnSpPr/>
            <p:nvPr/>
          </p:nvCxnSpPr>
          <p:spPr bwMode="auto">
            <a:xfrm rot="10800000" flipH="1">
              <a:off x="430213" y="3929063"/>
              <a:ext cx="8356600" cy="0"/>
            </a:xfrm>
            <a:prstGeom prst="line">
              <a:avLst/>
            </a:prstGeom>
            <a:ln w="38100">
              <a:solidFill>
                <a:srgbClr val="FF3399"/>
              </a:solidFill>
            </a:ln>
          </p:spPr>
          <p:style>
            <a:lnRef idx="1">
              <a:schemeClr val="accent1"/>
            </a:lnRef>
            <a:fillRef idx="0">
              <a:schemeClr val="accent1"/>
            </a:fillRef>
            <a:effectRef idx="0">
              <a:schemeClr val="accent1"/>
            </a:effectRef>
            <a:fontRef idx="minor">
              <a:schemeClr val="tx1"/>
            </a:fontRef>
          </p:style>
        </p:cxnSp>
        <p:sp>
          <p:nvSpPr>
            <p:cNvPr id="19463" name="TekstSylinder 6"/>
            <p:cNvSpPr txBox="1">
              <a:spLocks noChangeArrowheads="1"/>
            </p:cNvSpPr>
            <p:nvPr/>
          </p:nvSpPr>
          <p:spPr bwMode="auto">
            <a:xfrm>
              <a:off x="1357250" y="1415479"/>
              <a:ext cx="412293" cy="584771"/>
            </a:xfrm>
            <a:prstGeom prst="rect">
              <a:avLst/>
            </a:prstGeom>
            <a:noFill/>
            <a:ln w="9525">
              <a:noFill/>
              <a:miter lim="800000"/>
              <a:headEnd/>
              <a:tailEnd/>
            </a:ln>
          </p:spPr>
          <p:txBody>
            <a:bodyPr wrap="none">
              <a:spAutoFit/>
            </a:bodyPr>
            <a:lstStyle/>
            <a:p>
              <a:r>
                <a:rPr lang="nb-NO" sz="3200" b="1">
                  <a:solidFill>
                    <a:srgbClr val="FF3399"/>
                  </a:solidFill>
                </a:rPr>
                <a:t>1</a:t>
              </a:r>
            </a:p>
          </p:txBody>
        </p:sp>
        <p:sp>
          <p:nvSpPr>
            <p:cNvPr id="19464" name="Rektangel 7"/>
            <p:cNvSpPr>
              <a:spLocks noChangeArrowheads="1"/>
            </p:cNvSpPr>
            <p:nvPr/>
          </p:nvSpPr>
          <p:spPr bwMode="auto">
            <a:xfrm>
              <a:off x="7643804" y="1428750"/>
              <a:ext cx="412293" cy="584771"/>
            </a:xfrm>
            <a:prstGeom prst="rect">
              <a:avLst/>
            </a:prstGeom>
            <a:noFill/>
            <a:ln w="9525">
              <a:noFill/>
              <a:miter lim="800000"/>
              <a:headEnd/>
              <a:tailEnd/>
            </a:ln>
          </p:spPr>
          <p:txBody>
            <a:bodyPr wrap="none">
              <a:spAutoFit/>
            </a:bodyPr>
            <a:lstStyle/>
            <a:p>
              <a:r>
                <a:rPr lang="nb-NO" sz="3200" b="1">
                  <a:solidFill>
                    <a:srgbClr val="FF3399"/>
                  </a:solidFill>
                </a:rPr>
                <a:t>2</a:t>
              </a:r>
            </a:p>
          </p:txBody>
        </p:sp>
        <p:sp>
          <p:nvSpPr>
            <p:cNvPr id="19465" name="Rektangel 8"/>
            <p:cNvSpPr>
              <a:spLocks noChangeArrowheads="1"/>
            </p:cNvSpPr>
            <p:nvPr/>
          </p:nvSpPr>
          <p:spPr bwMode="auto">
            <a:xfrm>
              <a:off x="4415512" y="3530085"/>
              <a:ext cx="312906" cy="369329"/>
            </a:xfrm>
            <a:prstGeom prst="rect">
              <a:avLst/>
            </a:prstGeom>
            <a:noFill/>
            <a:ln w="9525">
              <a:noFill/>
              <a:miter lim="800000"/>
              <a:headEnd/>
              <a:tailEnd/>
            </a:ln>
          </p:spPr>
          <p:txBody>
            <a:bodyPr wrap="none">
              <a:spAutoFit/>
            </a:bodyPr>
            <a:lstStyle/>
            <a:p>
              <a:r>
                <a:rPr lang="nb-NO" b="1">
                  <a:solidFill>
                    <a:srgbClr val="FF3399"/>
                  </a:solidFill>
                </a:rPr>
                <a:t>1</a:t>
              </a:r>
            </a:p>
          </p:txBody>
        </p:sp>
        <p:sp>
          <p:nvSpPr>
            <p:cNvPr id="19466" name="TekstSylinder 10"/>
            <p:cNvSpPr txBox="1">
              <a:spLocks noChangeArrowheads="1"/>
            </p:cNvSpPr>
            <p:nvPr/>
          </p:nvSpPr>
          <p:spPr bwMode="auto">
            <a:xfrm>
              <a:off x="7572366" y="5500688"/>
              <a:ext cx="412293" cy="584771"/>
            </a:xfrm>
            <a:prstGeom prst="rect">
              <a:avLst/>
            </a:prstGeom>
            <a:noFill/>
            <a:ln w="9525">
              <a:noFill/>
              <a:miter lim="800000"/>
              <a:headEnd/>
              <a:tailEnd/>
            </a:ln>
          </p:spPr>
          <p:txBody>
            <a:bodyPr wrap="none">
              <a:spAutoFit/>
            </a:bodyPr>
            <a:lstStyle/>
            <a:p>
              <a:r>
                <a:rPr lang="nb-NO" sz="3200" b="1">
                  <a:solidFill>
                    <a:srgbClr val="FF3399"/>
                  </a:solidFill>
                </a:rPr>
                <a:t>3</a:t>
              </a:r>
            </a:p>
          </p:txBody>
        </p:sp>
        <p:sp>
          <p:nvSpPr>
            <p:cNvPr id="19467" name="TekstSylinder 11"/>
            <p:cNvSpPr txBox="1">
              <a:spLocks noChangeArrowheads="1"/>
            </p:cNvSpPr>
            <p:nvPr/>
          </p:nvSpPr>
          <p:spPr bwMode="auto">
            <a:xfrm>
              <a:off x="1087834" y="5572125"/>
              <a:ext cx="412293" cy="584771"/>
            </a:xfrm>
            <a:prstGeom prst="rect">
              <a:avLst/>
            </a:prstGeom>
            <a:noFill/>
            <a:ln w="9525">
              <a:noFill/>
              <a:miter lim="800000"/>
              <a:headEnd/>
              <a:tailEnd/>
            </a:ln>
          </p:spPr>
          <p:txBody>
            <a:bodyPr wrap="none">
              <a:spAutoFit/>
            </a:bodyPr>
            <a:lstStyle/>
            <a:p>
              <a:r>
                <a:rPr lang="nb-NO" sz="3200" b="1">
                  <a:solidFill>
                    <a:srgbClr val="FF3399"/>
                  </a:solidFill>
                </a:rPr>
                <a:t>4</a:t>
              </a:r>
            </a:p>
          </p:txBody>
        </p:sp>
        <p:sp>
          <p:nvSpPr>
            <p:cNvPr id="19" name="Nedoverbuet pil 18"/>
            <p:cNvSpPr/>
            <p:nvPr/>
          </p:nvSpPr>
          <p:spPr bwMode="auto">
            <a:xfrm>
              <a:off x="4214813" y="3357563"/>
              <a:ext cx="857250" cy="428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schemeClr val="tx1"/>
                </a:solidFill>
              </a:endParaRPr>
            </a:p>
          </p:txBody>
        </p:sp>
        <p:sp>
          <p:nvSpPr>
            <p:cNvPr id="20" name="Nedoverbuet pil 19"/>
            <p:cNvSpPr/>
            <p:nvPr/>
          </p:nvSpPr>
          <p:spPr bwMode="auto">
            <a:xfrm rot="10800000">
              <a:off x="4143375" y="4000500"/>
              <a:ext cx="857250" cy="4286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schemeClr val="tx1"/>
                </a:solidFill>
              </a:endParaRPr>
            </a:p>
          </p:txBody>
        </p:sp>
        <p:sp>
          <p:nvSpPr>
            <p:cNvPr id="21" name="Nedoverbuet pil 20"/>
            <p:cNvSpPr/>
            <p:nvPr/>
          </p:nvSpPr>
          <p:spPr bwMode="auto">
            <a:xfrm>
              <a:off x="1357313" y="1785938"/>
              <a:ext cx="6715125" cy="107156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schemeClr val="tx1"/>
                </a:solidFill>
              </a:endParaRPr>
            </a:p>
          </p:txBody>
        </p:sp>
        <p:sp>
          <p:nvSpPr>
            <p:cNvPr id="22" name="Nedoverbuet pil 21"/>
            <p:cNvSpPr/>
            <p:nvPr/>
          </p:nvSpPr>
          <p:spPr bwMode="auto">
            <a:xfrm rot="10800000">
              <a:off x="1357313" y="4572000"/>
              <a:ext cx="6572250" cy="10715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solidFill>
                  <a:schemeClr val="tx1"/>
                </a:solidFill>
              </a:endParaRPr>
            </a:p>
          </p:txBody>
        </p:sp>
        <p:sp>
          <p:nvSpPr>
            <p:cNvPr id="23" name="TekstSylinder 22"/>
            <p:cNvSpPr txBox="1"/>
            <p:nvPr/>
          </p:nvSpPr>
          <p:spPr bwMode="auto">
            <a:xfrm>
              <a:off x="3768725" y="3071813"/>
              <a:ext cx="517525" cy="646112"/>
            </a:xfrm>
            <a:prstGeom prst="rect">
              <a:avLst/>
            </a:prstGeom>
            <a:noFill/>
          </p:spPr>
          <p:txBody>
            <a:bodyPr wrap="none">
              <a:spAutoFit/>
            </a:bodyPr>
            <a:lstStyle/>
            <a:p>
              <a:pPr>
                <a:defRPr/>
              </a:pPr>
              <a:r>
                <a:rPr lang="nb-NO" sz="3600" b="1" dirty="0">
                  <a:solidFill>
                    <a:schemeClr val="accent1">
                      <a:lumMod val="75000"/>
                    </a:schemeClr>
                  </a:solidFill>
                  <a:effectLst>
                    <a:outerShdw blurRad="38100" dist="38100" dir="2700000" algn="tl">
                      <a:srgbClr val="000000">
                        <a:alpha val="43137"/>
                      </a:srgbClr>
                    </a:outerShdw>
                  </a:effectLst>
                </a:rPr>
                <a:t>A</a:t>
              </a:r>
            </a:p>
          </p:txBody>
        </p:sp>
        <p:sp>
          <p:nvSpPr>
            <p:cNvPr id="24" name="TekstSylinder 23"/>
            <p:cNvSpPr txBox="1"/>
            <p:nvPr/>
          </p:nvSpPr>
          <p:spPr bwMode="auto">
            <a:xfrm>
              <a:off x="2071688" y="1497013"/>
              <a:ext cx="517525" cy="646112"/>
            </a:xfrm>
            <a:prstGeom prst="rect">
              <a:avLst/>
            </a:prstGeom>
            <a:noFill/>
          </p:spPr>
          <p:txBody>
            <a:bodyPr wrap="none">
              <a:spAutoFit/>
            </a:bodyPr>
            <a:lstStyle/>
            <a:p>
              <a:pPr>
                <a:defRPr/>
              </a:pPr>
              <a:r>
                <a:rPr lang="nb-NO" sz="3600" b="1" dirty="0">
                  <a:solidFill>
                    <a:schemeClr val="accent1">
                      <a:lumMod val="75000"/>
                    </a:schemeClr>
                  </a:solidFill>
                  <a:effectLst>
                    <a:outerShdw blurRad="38100" dist="38100" dir="2700000" algn="tl">
                      <a:srgbClr val="000000">
                        <a:alpha val="43137"/>
                      </a:srgbClr>
                    </a:outerShdw>
                  </a:effectLst>
                </a:rPr>
                <a:t>B</a:t>
              </a:r>
            </a:p>
          </p:txBody>
        </p:sp>
      </p:grpSp>
      <p:sp>
        <p:nvSpPr>
          <p:cNvPr id="19459" name="Rektangel 24"/>
          <p:cNvSpPr>
            <a:spLocks noChangeArrowheads="1"/>
          </p:cNvSpPr>
          <p:nvPr/>
        </p:nvSpPr>
        <p:spPr bwMode="auto">
          <a:xfrm>
            <a:off x="285750" y="357188"/>
            <a:ext cx="8858250" cy="523875"/>
          </a:xfrm>
          <a:prstGeom prst="rect">
            <a:avLst/>
          </a:prstGeom>
          <a:noFill/>
          <a:ln w="9525">
            <a:noFill/>
            <a:miter lim="800000"/>
            <a:headEnd/>
            <a:tailEnd/>
          </a:ln>
        </p:spPr>
        <p:txBody>
          <a:bodyPr>
            <a:spAutoFit/>
          </a:bodyPr>
          <a:lstStyle/>
          <a:p>
            <a:r>
              <a:rPr lang="el-GR" sz="2800" b="1">
                <a:solidFill>
                  <a:srgbClr val="FF3399"/>
                </a:solidFill>
                <a:latin typeface="Arial Narrow" pitchFamily="34" charset="0"/>
              </a:rPr>
              <a:t>ΣΥΣΤΗΜΑΤΙΚΗ ΑΝΑΓΝΩΣΗ ΠΑΝΟΡΑΜΙΚΗΣ ΑΚΤΙΝΟΓΡΑΦΙΑΣ</a:t>
            </a:r>
            <a:endParaRPr lang="nb-NO" sz="2800" b="1">
              <a:solidFill>
                <a:srgbClr val="FF3399"/>
              </a:solidFill>
              <a:latin typeface="Arial Narrow"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ktangel 1"/>
          <p:cNvSpPr>
            <a:spLocks noChangeArrowheads="1"/>
          </p:cNvSpPr>
          <p:nvPr/>
        </p:nvSpPr>
        <p:spPr bwMode="auto">
          <a:xfrm>
            <a:off x="357188" y="928688"/>
            <a:ext cx="3589337" cy="584200"/>
          </a:xfrm>
          <a:prstGeom prst="rect">
            <a:avLst/>
          </a:prstGeom>
          <a:noFill/>
          <a:ln w="9525">
            <a:noFill/>
            <a:miter lim="800000"/>
            <a:headEnd/>
            <a:tailEnd/>
          </a:ln>
        </p:spPr>
        <p:txBody>
          <a:bodyPr wrap="none">
            <a:spAutoFit/>
          </a:bodyPr>
          <a:lstStyle/>
          <a:p>
            <a:r>
              <a:rPr lang="el-GR" sz="3200" b="1"/>
              <a:t>ΟΔΟΝΤΟΓΕΝΕΣΗ</a:t>
            </a:r>
            <a:endParaRPr lang="nb-NO" sz="3200" b="1"/>
          </a:p>
        </p:txBody>
      </p:sp>
      <p:sp>
        <p:nvSpPr>
          <p:cNvPr id="20483" name="Rektangel 2"/>
          <p:cNvSpPr>
            <a:spLocks noChangeArrowheads="1"/>
          </p:cNvSpPr>
          <p:nvPr/>
        </p:nvSpPr>
        <p:spPr bwMode="auto">
          <a:xfrm>
            <a:off x="357188" y="2403475"/>
            <a:ext cx="6753225" cy="954088"/>
          </a:xfrm>
          <a:prstGeom prst="rect">
            <a:avLst/>
          </a:prstGeom>
          <a:noFill/>
          <a:ln w="9525">
            <a:noFill/>
            <a:miter lim="800000"/>
            <a:headEnd/>
            <a:tailEnd/>
          </a:ln>
        </p:spPr>
        <p:txBody>
          <a:bodyPr wrap="none">
            <a:spAutoFit/>
          </a:bodyPr>
          <a:lstStyle/>
          <a:p>
            <a:r>
              <a:rPr lang="el-GR" sz="2800" b="1">
                <a:solidFill>
                  <a:srgbClr val="00FF00"/>
                </a:solidFill>
              </a:rPr>
              <a:t>ΑΠΟ		 6</a:t>
            </a:r>
            <a:r>
              <a:rPr lang="el-GR" sz="2800" b="1" baseline="30000">
                <a:solidFill>
                  <a:srgbClr val="00FF00"/>
                </a:solidFill>
              </a:rPr>
              <a:t>η</a:t>
            </a:r>
            <a:r>
              <a:rPr lang="el-GR" sz="2800" b="1">
                <a:solidFill>
                  <a:srgbClr val="00FF00"/>
                </a:solidFill>
              </a:rPr>
              <a:t> - 7</a:t>
            </a:r>
            <a:r>
              <a:rPr lang="el-GR" sz="2800" b="1" baseline="30000">
                <a:solidFill>
                  <a:srgbClr val="00FF00"/>
                </a:solidFill>
              </a:rPr>
              <a:t>η</a:t>
            </a:r>
            <a:r>
              <a:rPr lang="el-GR" sz="2800" b="1">
                <a:solidFill>
                  <a:srgbClr val="00FF00"/>
                </a:solidFill>
              </a:rPr>
              <a:t> εμβρυϊκή εβδομάδα  </a:t>
            </a:r>
          </a:p>
          <a:p>
            <a:r>
              <a:rPr lang="el-GR" sz="2800" b="1">
                <a:solidFill>
                  <a:srgbClr val="00FF00"/>
                </a:solidFill>
              </a:rPr>
              <a:t>ΕΩΣ		 3</a:t>
            </a:r>
            <a:r>
              <a:rPr lang="el-GR" sz="2800" b="1" baseline="30000">
                <a:solidFill>
                  <a:srgbClr val="00FF00"/>
                </a:solidFill>
              </a:rPr>
              <a:t>η</a:t>
            </a:r>
            <a:r>
              <a:rPr lang="el-GR" sz="2800" b="1">
                <a:solidFill>
                  <a:srgbClr val="00FF00"/>
                </a:solidFill>
              </a:rPr>
              <a:t> δεκαετία ζωής </a:t>
            </a:r>
            <a:endParaRPr lang="nb-NO" sz="2800">
              <a:latin typeface="Corbel" pitchFamily="34" charset="0"/>
            </a:endParaRPr>
          </a:p>
        </p:txBody>
      </p:sp>
      <p:sp>
        <p:nvSpPr>
          <p:cNvPr id="20484" name="TekstSylinder 3"/>
          <p:cNvSpPr txBox="1">
            <a:spLocks noChangeArrowheads="1"/>
          </p:cNvSpPr>
          <p:nvPr/>
        </p:nvSpPr>
        <p:spPr bwMode="auto">
          <a:xfrm>
            <a:off x="285750" y="3827463"/>
            <a:ext cx="8512175" cy="1316037"/>
          </a:xfrm>
          <a:prstGeom prst="rect">
            <a:avLst/>
          </a:prstGeom>
          <a:noFill/>
          <a:ln w="9525">
            <a:noFill/>
            <a:miter lim="800000"/>
            <a:headEnd/>
            <a:tailEnd/>
          </a:ln>
        </p:spPr>
        <p:txBody>
          <a:bodyPr wrap="none">
            <a:spAutoFit/>
          </a:bodyPr>
          <a:lstStyle/>
          <a:p>
            <a:pPr>
              <a:lnSpc>
                <a:spcPct val="150000"/>
              </a:lnSpc>
            </a:pPr>
            <a:r>
              <a:rPr lang="el-GR" sz="3200" b="1">
                <a:solidFill>
                  <a:srgbClr val="FF3399"/>
                </a:solidFill>
              </a:rPr>
              <a:t>ΓΕΝΕΤΙΚΑ ΠΡΟΚΑΘΟΡΙΣΜΕΝΗ ΔΙΕΡΓΑΣΙΑ</a:t>
            </a:r>
          </a:p>
          <a:p>
            <a:pPr>
              <a:lnSpc>
                <a:spcPct val="150000"/>
              </a:lnSpc>
            </a:pPr>
            <a:r>
              <a:rPr lang="el-GR" sz="2400" b="1">
                <a:solidFill>
                  <a:srgbClr val="FF3399"/>
                </a:solidFill>
              </a:rPr>
              <a:t>ΠΕΡΙΒΑΛΛΟΝΤΙΚΟΙ ΠΑΡΑΓΟΝΤΕΣ</a:t>
            </a:r>
            <a:endParaRPr lang="nb-NO" sz="2400" b="1">
              <a:solidFill>
                <a:srgbClr val="FF3399"/>
              </a:solidFill>
            </a:endParaRPr>
          </a:p>
        </p:txBody>
      </p:sp>
      <p:pic>
        <p:nvPicPr>
          <p:cNvPr id="20485" name="Picture 2" descr="C:\Program Files\Microsoft Office\MEDIA\CAGCAT10\j0234131.wmf"/>
          <p:cNvPicPr>
            <a:picLocks noChangeAspect="1" noChangeArrowheads="1"/>
          </p:cNvPicPr>
          <p:nvPr/>
        </p:nvPicPr>
        <p:blipFill>
          <a:blip r:embed="rId3" cstate="screen"/>
          <a:srcRect/>
          <a:stretch>
            <a:fillRect/>
          </a:stretch>
        </p:blipFill>
        <p:spPr bwMode="auto">
          <a:xfrm>
            <a:off x="7381875" y="2011363"/>
            <a:ext cx="1333500" cy="1417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Bilde 1" descr="bath histol 63.jpg"/>
          <p:cNvPicPr>
            <a:picLocks noChangeAspect="1"/>
          </p:cNvPicPr>
          <p:nvPr/>
        </p:nvPicPr>
        <p:blipFill>
          <a:blip r:embed="rId3" cstate="screen"/>
          <a:srcRect/>
          <a:stretch>
            <a:fillRect/>
          </a:stretch>
        </p:blipFill>
        <p:spPr bwMode="auto">
          <a:xfrm>
            <a:off x="4203700" y="0"/>
            <a:ext cx="1225550" cy="6858000"/>
          </a:xfrm>
          <a:prstGeom prst="rect">
            <a:avLst/>
          </a:prstGeom>
          <a:noFill/>
          <a:ln w="9525">
            <a:noFill/>
            <a:miter lim="800000"/>
            <a:headEnd/>
            <a:tailEnd/>
          </a:ln>
        </p:spPr>
      </p:pic>
      <p:sp>
        <p:nvSpPr>
          <p:cNvPr id="21507" name="TekstSylinder 2"/>
          <p:cNvSpPr txBox="1">
            <a:spLocks noChangeArrowheads="1"/>
          </p:cNvSpPr>
          <p:nvPr/>
        </p:nvSpPr>
        <p:spPr bwMode="auto">
          <a:xfrm>
            <a:off x="1360488" y="3905250"/>
            <a:ext cx="1568450" cy="523875"/>
          </a:xfrm>
          <a:prstGeom prst="rect">
            <a:avLst/>
          </a:prstGeom>
          <a:noFill/>
          <a:ln w="9525">
            <a:noFill/>
            <a:miter lim="800000"/>
            <a:headEnd/>
            <a:tailEnd/>
          </a:ln>
        </p:spPr>
        <p:txBody>
          <a:bodyPr wrap="none">
            <a:spAutoFit/>
          </a:bodyPr>
          <a:lstStyle/>
          <a:p>
            <a:r>
              <a:rPr lang="el-GR" sz="2800"/>
              <a:t>Κώδωνα</a:t>
            </a:r>
          </a:p>
        </p:txBody>
      </p:sp>
      <p:sp>
        <p:nvSpPr>
          <p:cNvPr id="21508" name="TekstSylinder 3"/>
          <p:cNvSpPr txBox="1">
            <a:spLocks noChangeArrowheads="1"/>
          </p:cNvSpPr>
          <p:nvPr/>
        </p:nvSpPr>
        <p:spPr bwMode="auto">
          <a:xfrm>
            <a:off x="1285875" y="2619375"/>
            <a:ext cx="1781175" cy="523875"/>
          </a:xfrm>
          <a:prstGeom prst="rect">
            <a:avLst/>
          </a:prstGeom>
          <a:noFill/>
          <a:ln w="9525">
            <a:noFill/>
            <a:miter lim="800000"/>
            <a:headEnd/>
            <a:tailEnd/>
          </a:ln>
        </p:spPr>
        <p:txBody>
          <a:bodyPr wrap="none">
            <a:spAutoFit/>
          </a:bodyPr>
          <a:lstStyle/>
          <a:p>
            <a:r>
              <a:rPr lang="el-GR" sz="2800"/>
              <a:t>Κυπέλλου</a:t>
            </a:r>
            <a:endParaRPr lang="en-US" sz="2800"/>
          </a:p>
        </p:txBody>
      </p:sp>
      <p:sp>
        <p:nvSpPr>
          <p:cNvPr id="21509" name="TekstSylinder 4"/>
          <p:cNvSpPr txBox="1">
            <a:spLocks noChangeArrowheads="1"/>
          </p:cNvSpPr>
          <p:nvPr/>
        </p:nvSpPr>
        <p:spPr bwMode="auto">
          <a:xfrm>
            <a:off x="1363663" y="619125"/>
            <a:ext cx="2636837" cy="523875"/>
          </a:xfrm>
          <a:prstGeom prst="rect">
            <a:avLst/>
          </a:prstGeom>
          <a:noFill/>
          <a:ln w="9525">
            <a:noFill/>
            <a:miter lim="800000"/>
            <a:headEnd/>
            <a:tailEnd/>
          </a:ln>
        </p:spPr>
        <p:txBody>
          <a:bodyPr wrap="none">
            <a:spAutoFit/>
          </a:bodyPr>
          <a:lstStyle/>
          <a:p>
            <a:r>
              <a:rPr lang="en-US" sz="2800"/>
              <a:t>O</a:t>
            </a:r>
            <a:r>
              <a:rPr lang="el-GR" sz="2800"/>
              <a:t>δοντική ταινία</a:t>
            </a:r>
            <a:endParaRPr lang="nb-NO" sz="2800"/>
          </a:p>
        </p:txBody>
      </p:sp>
      <p:sp>
        <p:nvSpPr>
          <p:cNvPr id="21510" name="TekstSylinder 5"/>
          <p:cNvSpPr txBox="1">
            <a:spLocks noChangeArrowheads="1"/>
          </p:cNvSpPr>
          <p:nvPr/>
        </p:nvSpPr>
        <p:spPr bwMode="auto">
          <a:xfrm>
            <a:off x="1195388" y="1500188"/>
            <a:ext cx="2947987" cy="523875"/>
          </a:xfrm>
          <a:prstGeom prst="rect">
            <a:avLst/>
          </a:prstGeom>
          <a:noFill/>
          <a:ln w="9525">
            <a:noFill/>
            <a:miter lim="800000"/>
            <a:headEnd/>
            <a:tailEnd/>
          </a:ln>
        </p:spPr>
        <p:txBody>
          <a:bodyPr wrap="none">
            <a:spAutoFit/>
          </a:bodyPr>
          <a:lstStyle/>
          <a:p>
            <a:r>
              <a:rPr lang="el-GR" sz="2800"/>
              <a:t>Οδοντοβλάστημα</a:t>
            </a:r>
            <a:endParaRPr lang="nb-NO" sz="2800"/>
          </a:p>
        </p:txBody>
      </p:sp>
      <p:sp>
        <p:nvSpPr>
          <p:cNvPr id="21511" name="TekstSylinder 6"/>
          <p:cNvSpPr txBox="1">
            <a:spLocks noChangeArrowheads="1"/>
          </p:cNvSpPr>
          <p:nvPr/>
        </p:nvSpPr>
        <p:spPr bwMode="auto">
          <a:xfrm>
            <a:off x="5902325" y="500063"/>
            <a:ext cx="2884488" cy="523875"/>
          </a:xfrm>
          <a:prstGeom prst="rect">
            <a:avLst/>
          </a:prstGeom>
          <a:noFill/>
          <a:ln w="9525">
            <a:noFill/>
            <a:miter lim="800000"/>
            <a:headEnd/>
            <a:tailEnd/>
          </a:ln>
        </p:spPr>
        <p:txBody>
          <a:bodyPr wrap="none">
            <a:spAutoFit/>
          </a:bodyPr>
          <a:lstStyle/>
          <a:p>
            <a:r>
              <a:rPr lang="el-GR" sz="2800"/>
              <a:t>Αρχική καταβολή</a:t>
            </a:r>
            <a:endParaRPr lang="nb-NO" sz="2800"/>
          </a:p>
        </p:txBody>
      </p:sp>
      <p:sp>
        <p:nvSpPr>
          <p:cNvPr id="21512" name="TekstSylinder 7"/>
          <p:cNvSpPr txBox="1">
            <a:spLocks noChangeArrowheads="1"/>
          </p:cNvSpPr>
          <p:nvPr/>
        </p:nvSpPr>
        <p:spPr bwMode="auto">
          <a:xfrm>
            <a:off x="5788025" y="1571625"/>
            <a:ext cx="3141663" cy="523875"/>
          </a:xfrm>
          <a:prstGeom prst="rect">
            <a:avLst/>
          </a:prstGeom>
          <a:noFill/>
          <a:ln w="9525">
            <a:noFill/>
            <a:miter lim="800000"/>
            <a:headEnd/>
            <a:tailEnd/>
          </a:ln>
        </p:spPr>
        <p:txBody>
          <a:bodyPr wrap="none">
            <a:spAutoFit/>
          </a:bodyPr>
          <a:lstStyle/>
          <a:p>
            <a:r>
              <a:rPr lang="el-GR" sz="2800"/>
              <a:t>Πολλαπλασιασμός</a:t>
            </a:r>
            <a:endParaRPr lang="nb-NO" sz="2800"/>
          </a:p>
        </p:txBody>
      </p:sp>
      <p:sp>
        <p:nvSpPr>
          <p:cNvPr id="21513" name="TekstSylinder 8"/>
          <p:cNvSpPr txBox="1">
            <a:spLocks noChangeArrowheads="1"/>
          </p:cNvSpPr>
          <p:nvPr/>
        </p:nvSpPr>
        <p:spPr bwMode="auto">
          <a:xfrm>
            <a:off x="5764213" y="2714625"/>
            <a:ext cx="3308350" cy="1384300"/>
          </a:xfrm>
          <a:prstGeom prst="rect">
            <a:avLst/>
          </a:prstGeom>
          <a:noFill/>
          <a:ln w="9525">
            <a:noFill/>
            <a:miter lim="800000"/>
            <a:headEnd/>
            <a:tailEnd/>
          </a:ln>
        </p:spPr>
        <p:txBody>
          <a:bodyPr wrap="none">
            <a:spAutoFit/>
          </a:bodyPr>
          <a:lstStyle/>
          <a:p>
            <a:r>
              <a:rPr lang="el-GR" sz="2800"/>
              <a:t>Πολλαπλασιασμός</a:t>
            </a:r>
          </a:p>
          <a:p>
            <a:r>
              <a:rPr lang="el-GR" sz="2800"/>
              <a:t>Ιστοδιαφοροποίηση</a:t>
            </a:r>
          </a:p>
          <a:p>
            <a:r>
              <a:rPr lang="el-GR" sz="2800"/>
              <a:t>Μορφογένεση</a:t>
            </a:r>
            <a:endParaRPr lang="nb-NO" sz="2800"/>
          </a:p>
        </p:txBody>
      </p:sp>
      <p:sp>
        <p:nvSpPr>
          <p:cNvPr id="21514" name="TekstSylinder 10"/>
          <p:cNvSpPr txBox="1">
            <a:spLocks noChangeArrowheads="1"/>
          </p:cNvSpPr>
          <p:nvPr/>
        </p:nvSpPr>
        <p:spPr bwMode="auto">
          <a:xfrm>
            <a:off x="1085850" y="4786313"/>
            <a:ext cx="3128963" cy="954087"/>
          </a:xfrm>
          <a:prstGeom prst="rect">
            <a:avLst/>
          </a:prstGeom>
          <a:noFill/>
          <a:ln w="9525">
            <a:noFill/>
            <a:miter lim="800000"/>
            <a:headEnd/>
            <a:tailEnd/>
          </a:ln>
        </p:spPr>
        <p:txBody>
          <a:bodyPr wrap="none">
            <a:spAutoFit/>
          </a:bodyPr>
          <a:lstStyle/>
          <a:p>
            <a:r>
              <a:rPr lang="el-GR" sz="2800"/>
              <a:t>Οδοντινογένεση</a:t>
            </a:r>
          </a:p>
          <a:p>
            <a:r>
              <a:rPr lang="el-GR" sz="2800"/>
              <a:t>Αδαμαντινογένεση</a:t>
            </a:r>
            <a:endParaRPr lang="nb-NO" sz="2800"/>
          </a:p>
        </p:txBody>
      </p:sp>
      <p:sp>
        <p:nvSpPr>
          <p:cNvPr id="21515" name="TekstSylinder 11"/>
          <p:cNvSpPr txBox="1">
            <a:spLocks noChangeArrowheads="1"/>
          </p:cNvSpPr>
          <p:nvPr/>
        </p:nvSpPr>
        <p:spPr bwMode="auto">
          <a:xfrm>
            <a:off x="1214438" y="6215063"/>
            <a:ext cx="1752600" cy="523875"/>
          </a:xfrm>
          <a:prstGeom prst="rect">
            <a:avLst/>
          </a:prstGeom>
          <a:noFill/>
          <a:ln w="9525">
            <a:noFill/>
            <a:miter lim="800000"/>
            <a:headEnd/>
            <a:tailEnd/>
          </a:ln>
        </p:spPr>
        <p:txBody>
          <a:bodyPr wrap="none">
            <a:spAutoFit/>
          </a:bodyPr>
          <a:lstStyle/>
          <a:p>
            <a:r>
              <a:rPr lang="el-GR" sz="2800"/>
              <a:t>Ωρίμανση</a:t>
            </a:r>
            <a:endParaRPr lang="nb-NO" sz="2800"/>
          </a:p>
        </p:txBody>
      </p:sp>
      <p:sp>
        <p:nvSpPr>
          <p:cNvPr id="13" name="Høyre klammeparentes 12"/>
          <p:cNvSpPr/>
          <p:nvPr/>
        </p:nvSpPr>
        <p:spPr>
          <a:xfrm>
            <a:off x="5500688" y="2500313"/>
            <a:ext cx="214312" cy="192881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1517" name="TekstSylinder 13"/>
          <p:cNvSpPr txBox="1">
            <a:spLocks noChangeArrowheads="1"/>
          </p:cNvSpPr>
          <p:nvPr/>
        </p:nvSpPr>
        <p:spPr bwMode="auto">
          <a:xfrm>
            <a:off x="5446713" y="5072063"/>
            <a:ext cx="3697287" cy="523875"/>
          </a:xfrm>
          <a:prstGeom prst="rect">
            <a:avLst/>
          </a:prstGeom>
          <a:noFill/>
          <a:ln w="9525">
            <a:noFill/>
            <a:miter lim="800000"/>
            <a:headEnd/>
            <a:tailEnd/>
          </a:ln>
        </p:spPr>
        <p:txBody>
          <a:bodyPr wrap="none">
            <a:spAutoFit/>
          </a:bodyPr>
          <a:lstStyle/>
          <a:p>
            <a:r>
              <a:rPr lang="el-GR" sz="2800"/>
              <a:t>Οργανικό υπόστρωμα</a:t>
            </a:r>
            <a:endParaRPr lang="nb-NO" sz="2800"/>
          </a:p>
        </p:txBody>
      </p:sp>
      <p:sp>
        <p:nvSpPr>
          <p:cNvPr id="21518" name="TekstSylinder 14"/>
          <p:cNvSpPr txBox="1">
            <a:spLocks noChangeArrowheads="1"/>
          </p:cNvSpPr>
          <p:nvPr/>
        </p:nvSpPr>
        <p:spPr bwMode="auto">
          <a:xfrm>
            <a:off x="6143625" y="6215063"/>
            <a:ext cx="2544763" cy="523875"/>
          </a:xfrm>
          <a:prstGeom prst="rect">
            <a:avLst/>
          </a:prstGeom>
          <a:noFill/>
          <a:ln w="9525">
            <a:noFill/>
            <a:miter lim="800000"/>
            <a:headEnd/>
            <a:tailEnd/>
          </a:ln>
        </p:spPr>
        <p:txBody>
          <a:bodyPr wrap="none">
            <a:spAutoFit/>
          </a:bodyPr>
          <a:lstStyle/>
          <a:p>
            <a:r>
              <a:rPr lang="el-GR" sz="2800"/>
              <a:t>Ενασβεστίωση</a:t>
            </a:r>
            <a:endParaRPr lang="nb-NO" sz="2800"/>
          </a:p>
        </p:txBody>
      </p:sp>
      <p:sp>
        <p:nvSpPr>
          <p:cNvPr id="16" name="TekstSylinder 15"/>
          <p:cNvSpPr txBox="1"/>
          <p:nvPr/>
        </p:nvSpPr>
        <p:spPr>
          <a:xfrm>
            <a:off x="1285875" y="0"/>
            <a:ext cx="1489075" cy="523875"/>
          </a:xfrm>
          <a:prstGeom prst="rect">
            <a:avLst/>
          </a:prstGeom>
          <a:noFill/>
        </p:spPr>
        <p:txBody>
          <a:bodyPr wrap="none">
            <a:spAutoFit/>
          </a:bodyPr>
          <a:lstStyle/>
          <a:p>
            <a:pPr>
              <a:defRPr/>
            </a:pPr>
            <a:r>
              <a:rPr lang="el-GR" sz="2800" b="1" dirty="0">
                <a:solidFill>
                  <a:schemeClr val="accent6"/>
                </a:solidFill>
              </a:rPr>
              <a:t>ΣΤΑΔΙΟ</a:t>
            </a:r>
            <a:endParaRPr lang="nb-NO" sz="2800" b="1" dirty="0">
              <a:solidFill>
                <a:schemeClr val="accent6"/>
              </a:solidFill>
            </a:endParaRPr>
          </a:p>
        </p:txBody>
      </p:sp>
      <p:sp>
        <p:nvSpPr>
          <p:cNvPr id="17" name="TekstSylinder 16"/>
          <p:cNvSpPr txBox="1"/>
          <p:nvPr/>
        </p:nvSpPr>
        <p:spPr>
          <a:xfrm>
            <a:off x="6143625" y="0"/>
            <a:ext cx="2297113" cy="523875"/>
          </a:xfrm>
          <a:prstGeom prst="rect">
            <a:avLst/>
          </a:prstGeom>
          <a:noFill/>
        </p:spPr>
        <p:txBody>
          <a:bodyPr wrap="none">
            <a:spAutoFit/>
          </a:bodyPr>
          <a:lstStyle/>
          <a:p>
            <a:pPr>
              <a:tabLst>
                <a:tab pos="1260475" algn="l"/>
              </a:tabLst>
              <a:defRPr/>
            </a:pPr>
            <a:r>
              <a:rPr lang="el-GR" sz="2800" b="1" dirty="0">
                <a:solidFill>
                  <a:schemeClr val="accent6"/>
                </a:solidFill>
              </a:rPr>
              <a:t>ΛΕΙΤΟΥΡΓΙΑ</a:t>
            </a:r>
            <a:endParaRPr lang="nb-NO" sz="2800" b="1" dirty="0">
              <a:solidFill>
                <a:schemeClr val="accent6"/>
              </a:solidFill>
            </a:endParaRPr>
          </a:p>
        </p:txBody>
      </p:sp>
      <p:sp>
        <p:nvSpPr>
          <p:cNvPr id="18" name="TekstSylinder 17"/>
          <p:cNvSpPr txBox="1"/>
          <p:nvPr/>
        </p:nvSpPr>
        <p:spPr>
          <a:xfrm>
            <a:off x="125413" y="681038"/>
            <a:ext cx="1160462" cy="461962"/>
          </a:xfrm>
          <a:prstGeom prst="rect">
            <a:avLst/>
          </a:prstGeom>
          <a:noFill/>
        </p:spPr>
        <p:txBody>
          <a:bodyPr wrap="none">
            <a:spAutoFit/>
          </a:bodyPr>
          <a:lstStyle/>
          <a:p>
            <a:pPr>
              <a:defRPr/>
            </a:pPr>
            <a:r>
              <a:rPr lang="el-GR" sz="2400" dirty="0">
                <a:solidFill>
                  <a:schemeClr val="accent6">
                    <a:lumMod val="60000"/>
                    <a:lumOff val="40000"/>
                  </a:schemeClr>
                </a:solidFill>
              </a:rPr>
              <a:t>6</a:t>
            </a:r>
            <a:r>
              <a:rPr lang="nb-NO" sz="2400" dirty="0">
                <a:solidFill>
                  <a:schemeClr val="accent6">
                    <a:lumMod val="60000"/>
                    <a:lumOff val="40000"/>
                  </a:schemeClr>
                </a:solidFill>
              </a:rPr>
              <a:t>-7</a:t>
            </a:r>
            <a:r>
              <a:rPr lang="el-GR" sz="2400" dirty="0">
                <a:solidFill>
                  <a:schemeClr val="accent6">
                    <a:lumMod val="60000"/>
                    <a:lumOff val="40000"/>
                  </a:schemeClr>
                </a:solidFill>
              </a:rPr>
              <a:t> ε.ε</a:t>
            </a:r>
            <a:r>
              <a:rPr lang="nb-NO" sz="2400" dirty="0">
                <a:solidFill>
                  <a:schemeClr val="accent6">
                    <a:lumMod val="60000"/>
                    <a:lumOff val="40000"/>
                  </a:schemeClr>
                </a:solidFill>
              </a:rPr>
              <a:t> </a:t>
            </a:r>
          </a:p>
        </p:txBody>
      </p:sp>
      <p:sp>
        <p:nvSpPr>
          <p:cNvPr id="19" name="TekstSylinder 18"/>
          <p:cNvSpPr txBox="1"/>
          <p:nvPr/>
        </p:nvSpPr>
        <p:spPr>
          <a:xfrm>
            <a:off x="198438" y="1500188"/>
            <a:ext cx="801687" cy="461962"/>
          </a:xfrm>
          <a:prstGeom prst="rect">
            <a:avLst/>
          </a:prstGeom>
          <a:noFill/>
        </p:spPr>
        <p:txBody>
          <a:bodyPr wrap="none">
            <a:spAutoFit/>
          </a:bodyPr>
          <a:lstStyle/>
          <a:p>
            <a:pPr>
              <a:defRPr/>
            </a:pPr>
            <a:r>
              <a:rPr lang="el-GR" sz="2400" dirty="0">
                <a:solidFill>
                  <a:schemeClr val="accent6">
                    <a:lumMod val="60000"/>
                    <a:lumOff val="40000"/>
                  </a:schemeClr>
                </a:solidFill>
              </a:rPr>
              <a:t>8 ε.ε</a:t>
            </a:r>
            <a:endParaRPr lang="nb-NO" sz="2400" dirty="0">
              <a:solidFill>
                <a:schemeClr val="accent6">
                  <a:lumMod val="60000"/>
                  <a:lumOff val="40000"/>
                </a:schemeClr>
              </a:solidFill>
            </a:endParaRPr>
          </a:p>
        </p:txBody>
      </p:sp>
      <p:sp>
        <p:nvSpPr>
          <p:cNvPr id="20" name="TekstSylinder 19"/>
          <p:cNvSpPr txBox="1"/>
          <p:nvPr/>
        </p:nvSpPr>
        <p:spPr>
          <a:xfrm>
            <a:off x="0" y="2643188"/>
            <a:ext cx="1247775" cy="461962"/>
          </a:xfrm>
          <a:prstGeom prst="rect">
            <a:avLst/>
          </a:prstGeom>
          <a:noFill/>
        </p:spPr>
        <p:txBody>
          <a:bodyPr wrap="none">
            <a:spAutoFit/>
          </a:bodyPr>
          <a:lstStyle/>
          <a:p>
            <a:pPr>
              <a:defRPr/>
            </a:pPr>
            <a:r>
              <a:rPr lang="el-GR" sz="2400" dirty="0">
                <a:solidFill>
                  <a:schemeClr val="accent6">
                    <a:lumMod val="60000"/>
                    <a:lumOff val="40000"/>
                  </a:schemeClr>
                </a:solidFill>
              </a:rPr>
              <a:t>9</a:t>
            </a:r>
            <a:r>
              <a:rPr lang="nb-NO" sz="2400" dirty="0">
                <a:solidFill>
                  <a:schemeClr val="accent6">
                    <a:lumMod val="60000"/>
                    <a:lumOff val="40000"/>
                  </a:schemeClr>
                </a:solidFill>
              </a:rPr>
              <a:t>-</a:t>
            </a:r>
            <a:r>
              <a:rPr lang="el-GR" sz="2400" dirty="0">
                <a:solidFill>
                  <a:schemeClr val="accent6">
                    <a:lumMod val="60000"/>
                    <a:lumOff val="40000"/>
                  </a:schemeClr>
                </a:solidFill>
              </a:rPr>
              <a:t>10</a:t>
            </a:r>
            <a:r>
              <a:rPr lang="nb-NO" sz="2400" dirty="0">
                <a:solidFill>
                  <a:schemeClr val="accent6">
                    <a:lumMod val="60000"/>
                    <a:lumOff val="40000"/>
                  </a:schemeClr>
                </a:solidFill>
              </a:rPr>
              <a:t> </a:t>
            </a:r>
            <a:r>
              <a:rPr lang="el-GR" sz="2400" dirty="0">
                <a:solidFill>
                  <a:schemeClr val="accent6">
                    <a:lumMod val="60000"/>
                    <a:lumOff val="40000"/>
                  </a:schemeClr>
                </a:solidFill>
              </a:rPr>
              <a:t>ε.ε</a:t>
            </a:r>
            <a:endParaRPr lang="nb-NO" sz="2400" dirty="0">
              <a:solidFill>
                <a:schemeClr val="accent6">
                  <a:lumMod val="60000"/>
                  <a:lumOff val="40000"/>
                </a:schemeClr>
              </a:solidFill>
            </a:endParaRPr>
          </a:p>
        </p:txBody>
      </p:sp>
      <p:sp>
        <p:nvSpPr>
          <p:cNvPr id="21" name="TekstSylinder 20"/>
          <p:cNvSpPr txBox="1"/>
          <p:nvPr/>
        </p:nvSpPr>
        <p:spPr>
          <a:xfrm>
            <a:off x="-71438" y="3967163"/>
            <a:ext cx="1395413" cy="461962"/>
          </a:xfrm>
          <a:prstGeom prst="rect">
            <a:avLst/>
          </a:prstGeom>
          <a:noFill/>
        </p:spPr>
        <p:txBody>
          <a:bodyPr wrap="none">
            <a:spAutoFit/>
          </a:bodyPr>
          <a:lstStyle/>
          <a:p>
            <a:pPr>
              <a:defRPr/>
            </a:pPr>
            <a:r>
              <a:rPr lang="el-GR" sz="2400" dirty="0">
                <a:solidFill>
                  <a:schemeClr val="accent6">
                    <a:lumMod val="60000"/>
                    <a:lumOff val="40000"/>
                  </a:schemeClr>
                </a:solidFill>
              </a:rPr>
              <a:t>11</a:t>
            </a:r>
            <a:r>
              <a:rPr lang="nb-NO" sz="2400" dirty="0">
                <a:solidFill>
                  <a:schemeClr val="accent6">
                    <a:lumMod val="60000"/>
                    <a:lumOff val="40000"/>
                  </a:schemeClr>
                </a:solidFill>
              </a:rPr>
              <a:t>-</a:t>
            </a:r>
            <a:r>
              <a:rPr lang="el-GR" sz="2400" dirty="0">
                <a:solidFill>
                  <a:schemeClr val="accent6">
                    <a:lumMod val="60000"/>
                    <a:lumOff val="40000"/>
                  </a:schemeClr>
                </a:solidFill>
              </a:rPr>
              <a:t>12</a:t>
            </a:r>
            <a:r>
              <a:rPr lang="nb-NO" sz="2400" dirty="0">
                <a:solidFill>
                  <a:schemeClr val="accent6">
                    <a:lumMod val="60000"/>
                    <a:lumOff val="40000"/>
                  </a:schemeClr>
                </a:solidFill>
              </a:rPr>
              <a:t> </a:t>
            </a:r>
            <a:r>
              <a:rPr lang="el-GR" sz="2400" dirty="0">
                <a:solidFill>
                  <a:schemeClr val="accent6">
                    <a:lumMod val="60000"/>
                    <a:lumOff val="40000"/>
                  </a:schemeClr>
                </a:solidFill>
              </a:rPr>
              <a:t>ε.ε</a:t>
            </a:r>
            <a:endParaRPr lang="nb-NO" sz="2400" dirty="0">
              <a:solidFill>
                <a:schemeClr val="accent6">
                  <a:lumMod val="60000"/>
                  <a:lumOff val="40000"/>
                </a:schemeClr>
              </a:solidFill>
            </a:endParaRPr>
          </a:p>
        </p:txBody>
      </p:sp>
      <p:sp>
        <p:nvSpPr>
          <p:cNvPr id="24" name="TekstSylinder 23"/>
          <p:cNvSpPr txBox="1"/>
          <p:nvPr/>
        </p:nvSpPr>
        <p:spPr>
          <a:xfrm>
            <a:off x="71438" y="428625"/>
            <a:ext cx="1123950" cy="369888"/>
          </a:xfrm>
          <a:prstGeom prst="rect">
            <a:avLst/>
          </a:prstGeom>
          <a:noFill/>
        </p:spPr>
        <p:txBody>
          <a:bodyPr wrap="none">
            <a:spAutoFit/>
          </a:bodyPr>
          <a:lstStyle/>
          <a:p>
            <a:pPr>
              <a:defRPr/>
            </a:pPr>
            <a:r>
              <a:rPr lang="el-GR" b="1" dirty="0">
                <a:solidFill>
                  <a:schemeClr val="accent6">
                    <a:lumMod val="60000"/>
                    <a:lumOff val="40000"/>
                  </a:schemeClr>
                </a:solidFill>
              </a:rPr>
              <a:t>Νεογιλοί</a:t>
            </a:r>
            <a:endParaRPr lang="nb-NO" b="1" dirty="0">
              <a:solidFill>
                <a:schemeClr val="accent6">
                  <a:lumMod val="60000"/>
                  <a:lumOff val="40000"/>
                </a:schemeClr>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pe 14"/>
          <p:cNvGrpSpPr>
            <a:grpSpLocks/>
          </p:cNvGrpSpPr>
          <p:nvPr/>
        </p:nvGrpSpPr>
        <p:grpSpPr bwMode="auto">
          <a:xfrm>
            <a:off x="285750" y="642938"/>
            <a:ext cx="8429625" cy="6000750"/>
            <a:chOff x="214282" y="714356"/>
            <a:chExt cx="8429684" cy="6000792"/>
          </a:xfrm>
        </p:grpSpPr>
        <p:sp>
          <p:nvSpPr>
            <p:cNvPr id="6" name="Rektangel 5"/>
            <p:cNvSpPr/>
            <p:nvPr/>
          </p:nvSpPr>
          <p:spPr>
            <a:xfrm>
              <a:off x="285721" y="714356"/>
              <a:ext cx="8358245" cy="60007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dirty="0"/>
            </a:p>
          </p:txBody>
        </p:sp>
        <p:pic>
          <p:nvPicPr>
            <p:cNvPr id="22533" name="Bilde 2" descr="Bath88.jpg"/>
            <p:cNvPicPr>
              <a:picLocks noChangeAspect="1"/>
            </p:cNvPicPr>
            <p:nvPr/>
          </p:nvPicPr>
          <p:blipFill>
            <a:blip r:embed="rId3" cstate="screen"/>
            <a:srcRect/>
            <a:stretch>
              <a:fillRect/>
            </a:stretch>
          </p:blipFill>
          <p:spPr bwMode="auto">
            <a:xfrm>
              <a:off x="1785409" y="1838300"/>
              <a:ext cx="5481086" cy="3733840"/>
            </a:xfrm>
            <a:prstGeom prst="rect">
              <a:avLst/>
            </a:prstGeom>
            <a:noFill/>
            <a:ln w="9525">
              <a:noFill/>
              <a:miter lim="800000"/>
              <a:headEnd/>
              <a:tailEnd/>
            </a:ln>
          </p:spPr>
        </p:pic>
        <p:sp>
          <p:nvSpPr>
            <p:cNvPr id="22534" name="TekstSylinder 6"/>
            <p:cNvSpPr txBox="1">
              <a:spLocks noChangeArrowheads="1"/>
            </p:cNvSpPr>
            <p:nvPr/>
          </p:nvSpPr>
          <p:spPr bwMode="auto">
            <a:xfrm>
              <a:off x="6786578" y="3857628"/>
              <a:ext cx="1021177" cy="369332"/>
            </a:xfrm>
            <a:prstGeom prst="rect">
              <a:avLst/>
            </a:prstGeom>
            <a:noFill/>
            <a:ln w="9525">
              <a:noFill/>
              <a:miter lim="800000"/>
              <a:headEnd/>
              <a:tailEnd/>
            </a:ln>
          </p:spPr>
          <p:txBody>
            <a:bodyPr wrap="none">
              <a:spAutoFit/>
            </a:bodyPr>
            <a:lstStyle/>
            <a:p>
              <a:r>
                <a:rPr lang="el-GR">
                  <a:solidFill>
                    <a:schemeClr val="bg1"/>
                  </a:solidFill>
                </a:rPr>
                <a:t>Γλώσσα</a:t>
              </a:r>
              <a:endParaRPr lang="nb-NO">
                <a:solidFill>
                  <a:schemeClr val="bg1"/>
                </a:solidFill>
              </a:endParaRPr>
            </a:p>
          </p:txBody>
        </p:sp>
        <p:sp>
          <p:nvSpPr>
            <p:cNvPr id="22535" name="Rektangel 7"/>
            <p:cNvSpPr>
              <a:spLocks noChangeArrowheads="1"/>
            </p:cNvSpPr>
            <p:nvPr/>
          </p:nvSpPr>
          <p:spPr bwMode="auto">
            <a:xfrm>
              <a:off x="5051021" y="1500174"/>
              <a:ext cx="2110386" cy="369332"/>
            </a:xfrm>
            <a:prstGeom prst="rect">
              <a:avLst/>
            </a:prstGeom>
            <a:noFill/>
            <a:ln w="9525">
              <a:noFill/>
              <a:miter lim="800000"/>
              <a:headEnd/>
              <a:tailEnd/>
            </a:ln>
          </p:spPr>
          <p:txBody>
            <a:bodyPr wrap="none">
              <a:spAutoFit/>
            </a:bodyPr>
            <a:lstStyle/>
            <a:p>
              <a:r>
                <a:rPr lang="el-GR">
                  <a:solidFill>
                    <a:schemeClr val="bg1"/>
                  </a:solidFill>
                </a:rPr>
                <a:t>Στοματικό επιθήλιο</a:t>
              </a:r>
              <a:endParaRPr lang="nb-NO">
                <a:solidFill>
                  <a:schemeClr val="bg1"/>
                </a:solidFill>
              </a:endParaRPr>
            </a:p>
          </p:txBody>
        </p:sp>
        <p:sp>
          <p:nvSpPr>
            <p:cNvPr id="22536" name="Rektangel 8"/>
            <p:cNvSpPr>
              <a:spLocks noChangeArrowheads="1"/>
            </p:cNvSpPr>
            <p:nvPr/>
          </p:nvSpPr>
          <p:spPr bwMode="auto">
            <a:xfrm>
              <a:off x="6429388" y="2071678"/>
              <a:ext cx="2211567" cy="369332"/>
            </a:xfrm>
            <a:prstGeom prst="rect">
              <a:avLst/>
            </a:prstGeom>
            <a:noFill/>
            <a:ln w="9525">
              <a:noFill/>
              <a:miter lim="800000"/>
              <a:headEnd/>
              <a:tailEnd/>
            </a:ln>
          </p:spPr>
          <p:txBody>
            <a:bodyPr wrap="none">
              <a:spAutoFit/>
            </a:bodyPr>
            <a:lstStyle/>
            <a:p>
              <a:r>
                <a:rPr lang="el-GR">
                  <a:solidFill>
                    <a:schemeClr val="bg1"/>
                  </a:solidFill>
                </a:rPr>
                <a:t>Καταβολές γομφίων</a:t>
              </a:r>
              <a:endParaRPr lang="nb-NO">
                <a:solidFill>
                  <a:schemeClr val="bg1"/>
                </a:solidFill>
              </a:endParaRPr>
            </a:p>
          </p:txBody>
        </p:sp>
        <p:sp>
          <p:nvSpPr>
            <p:cNvPr id="22537" name="Rektangel 9"/>
            <p:cNvSpPr>
              <a:spLocks noChangeArrowheads="1"/>
            </p:cNvSpPr>
            <p:nvPr/>
          </p:nvSpPr>
          <p:spPr bwMode="auto">
            <a:xfrm>
              <a:off x="1500166" y="1500174"/>
              <a:ext cx="3233065" cy="369332"/>
            </a:xfrm>
            <a:prstGeom prst="rect">
              <a:avLst/>
            </a:prstGeom>
            <a:noFill/>
            <a:ln w="9525">
              <a:noFill/>
              <a:miter lim="800000"/>
              <a:headEnd/>
              <a:tailEnd/>
            </a:ln>
          </p:spPr>
          <p:txBody>
            <a:bodyPr wrap="none">
              <a:spAutoFit/>
            </a:bodyPr>
            <a:lstStyle/>
            <a:p>
              <a:r>
                <a:rPr lang="el-GR">
                  <a:solidFill>
                    <a:schemeClr val="bg1"/>
                  </a:solidFill>
                </a:rPr>
                <a:t>Καταβολές διαδόχων μονίμων</a:t>
              </a:r>
              <a:endParaRPr lang="nb-NO">
                <a:solidFill>
                  <a:schemeClr val="bg1"/>
                </a:solidFill>
              </a:endParaRPr>
            </a:p>
          </p:txBody>
        </p:sp>
        <p:sp>
          <p:nvSpPr>
            <p:cNvPr id="22538" name="Rektangel 10"/>
            <p:cNvSpPr>
              <a:spLocks noChangeArrowheads="1"/>
            </p:cNvSpPr>
            <p:nvPr/>
          </p:nvSpPr>
          <p:spPr bwMode="auto">
            <a:xfrm>
              <a:off x="285720" y="4925809"/>
              <a:ext cx="2214578" cy="646331"/>
            </a:xfrm>
            <a:prstGeom prst="rect">
              <a:avLst/>
            </a:prstGeom>
            <a:noFill/>
            <a:ln w="9525">
              <a:noFill/>
              <a:miter lim="800000"/>
              <a:headEnd/>
              <a:tailEnd/>
            </a:ln>
          </p:spPr>
          <p:txBody>
            <a:bodyPr>
              <a:spAutoFit/>
            </a:bodyPr>
            <a:lstStyle/>
            <a:p>
              <a:r>
                <a:rPr lang="el-GR">
                  <a:solidFill>
                    <a:schemeClr val="bg1"/>
                  </a:solidFill>
                </a:rPr>
                <a:t>Οδοντικά σπέρματα νεογιλών </a:t>
              </a:r>
              <a:endParaRPr lang="nb-NO">
                <a:solidFill>
                  <a:schemeClr val="bg1"/>
                </a:solidFill>
              </a:endParaRPr>
            </a:p>
          </p:txBody>
        </p:sp>
        <p:sp>
          <p:nvSpPr>
            <p:cNvPr id="22539" name="Rektangel 11"/>
            <p:cNvSpPr>
              <a:spLocks noChangeArrowheads="1"/>
            </p:cNvSpPr>
            <p:nvPr/>
          </p:nvSpPr>
          <p:spPr bwMode="auto">
            <a:xfrm>
              <a:off x="1479121" y="5500702"/>
              <a:ext cx="3256084" cy="369332"/>
            </a:xfrm>
            <a:prstGeom prst="rect">
              <a:avLst/>
            </a:prstGeom>
            <a:noFill/>
            <a:ln w="9525">
              <a:noFill/>
              <a:miter lim="800000"/>
              <a:headEnd/>
              <a:tailEnd/>
            </a:ln>
          </p:spPr>
          <p:txBody>
            <a:bodyPr wrap="none">
              <a:spAutoFit/>
            </a:bodyPr>
            <a:lstStyle/>
            <a:p>
              <a:r>
                <a:rPr lang="el-GR">
                  <a:solidFill>
                    <a:schemeClr val="bg1"/>
                  </a:solidFill>
                </a:rPr>
                <a:t>Διαπλασσόμενη  κάτω γνάθος</a:t>
              </a:r>
              <a:endParaRPr lang="nb-NO">
                <a:solidFill>
                  <a:schemeClr val="bg1"/>
                </a:solidFill>
              </a:endParaRPr>
            </a:p>
          </p:txBody>
        </p:sp>
        <p:sp>
          <p:nvSpPr>
            <p:cNvPr id="22540" name="TekstSylinder 12"/>
            <p:cNvSpPr txBox="1">
              <a:spLocks noChangeArrowheads="1"/>
            </p:cNvSpPr>
            <p:nvPr/>
          </p:nvSpPr>
          <p:spPr bwMode="auto">
            <a:xfrm>
              <a:off x="499989" y="3571876"/>
              <a:ext cx="1285929" cy="646331"/>
            </a:xfrm>
            <a:prstGeom prst="rect">
              <a:avLst/>
            </a:prstGeom>
            <a:noFill/>
            <a:ln w="9525">
              <a:noFill/>
              <a:miter lim="800000"/>
              <a:headEnd/>
              <a:tailEnd/>
            </a:ln>
          </p:spPr>
          <p:txBody>
            <a:bodyPr wrap="none">
              <a:spAutoFit/>
            </a:bodyPr>
            <a:lstStyle/>
            <a:p>
              <a:r>
                <a:rPr lang="el-GR">
                  <a:solidFill>
                    <a:schemeClr val="bg1"/>
                  </a:solidFill>
                </a:rPr>
                <a:t>Προστόμιο</a:t>
              </a:r>
              <a:endParaRPr lang="nb-NO">
                <a:solidFill>
                  <a:schemeClr val="bg1"/>
                </a:solidFill>
              </a:endParaRPr>
            </a:p>
            <a:p>
              <a:endParaRPr lang="nb-NO"/>
            </a:p>
          </p:txBody>
        </p:sp>
        <p:sp>
          <p:nvSpPr>
            <p:cNvPr id="22541" name="Rektangel 13"/>
            <p:cNvSpPr>
              <a:spLocks noChangeArrowheads="1"/>
            </p:cNvSpPr>
            <p:nvPr/>
          </p:nvSpPr>
          <p:spPr bwMode="auto">
            <a:xfrm>
              <a:off x="214282" y="2928934"/>
              <a:ext cx="1640770" cy="646331"/>
            </a:xfrm>
            <a:prstGeom prst="rect">
              <a:avLst/>
            </a:prstGeom>
            <a:noFill/>
            <a:ln w="9525">
              <a:noFill/>
              <a:miter lim="800000"/>
              <a:headEnd/>
              <a:tailEnd/>
            </a:ln>
          </p:spPr>
          <p:txBody>
            <a:bodyPr wrap="none">
              <a:spAutoFit/>
            </a:bodyPr>
            <a:lstStyle/>
            <a:p>
              <a:r>
                <a:rPr lang="el-GR">
                  <a:solidFill>
                    <a:schemeClr val="bg1"/>
                  </a:solidFill>
                </a:rPr>
                <a:t> Διαπλ.κάτω</a:t>
              </a:r>
            </a:p>
            <a:p>
              <a:r>
                <a:rPr lang="el-GR">
                  <a:solidFill>
                    <a:schemeClr val="bg1"/>
                  </a:solidFill>
                </a:rPr>
                <a:t> οδοντικό τόξο</a:t>
              </a:r>
              <a:endParaRPr lang="nb-NO">
                <a:solidFill>
                  <a:schemeClr val="bg1"/>
                </a:solidFill>
              </a:endParaRPr>
            </a:p>
          </p:txBody>
        </p:sp>
      </p:grpSp>
      <p:sp>
        <p:nvSpPr>
          <p:cNvPr id="22531" name="TekstSylinder 13"/>
          <p:cNvSpPr txBox="1">
            <a:spLocks noChangeArrowheads="1"/>
          </p:cNvSpPr>
          <p:nvPr/>
        </p:nvSpPr>
        <p:spPr bwMode="auto">
          <a:xfrm>
            <a:off x="5045075" y="5238750"/>
            <a:ext cx="3598863" cy="1262063"/>
          </a:xfrm>
          <a:prstGeom prst="rect">
            <a:avLst/>
          </a:prstGeom>
          <a:noFill/>
          <a:ln w="9525">
            <a:noFill/>
            <a:miter lim="800000"/>
            <a:headEnd/>
            <a:tailEnd/>
          </a:ln>
        </p:spPr>
        <p:txBody>
          <a:bodyPr wrap="none">
            <a:spAutoFit/>
          </a:bodyPr>
          <a:lstStyle/>
          <a:p>
            <a:r>
              <a:rPr lang="el-GR" sz="2800" b="1">
                <a:solidFill>
                  <a:srgbClr val="CC0099"/>
                </a:solidFill>
              </a:rPr>
              <a:t>Καταβολές μονίμων</a:t>
            </a:r>
          </a:p>
          <a:p>
            <a:r>
              <a:rPr lang="el-GR" sz="2400">
                <a:solidFill>
                  <a:srgbClr val="CC0099"/>
                </a:solidFill>
              </a:rPr>
              <a:t>από 10</a:t>
            </a:r>
            <a:r>
              <a:rPr lang="el-GR" sz="2400" baseline="30000">
                <a:solidFill>
                  <a:srgbClr val="CC0099"/>
                </a:solidFill>
              </a:rPr>
              <a:t>η</a:t>
            </a:r>
            <a:r>
              <a:rPr lang="el-GR" sz="2400">
                <a:solidFill>
                  <a:srgbClr val="CC0099"/>
                </a:solidFill>
              </a:rPr>
              <a:t> εμβρ. εβδομάδα</a:t>
            </a:r>
          </a:p>
          <a:p>
            <a:r>
              <a:rPr lang="el-GR" sz="2400">
                <a:solidFill>
                  <a:srgbClr val="CC0099"/>
                </a:solidFill>
              </a:rPr>
              <a:t>γλωσσικά νεογιλών</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Bilde 4" descr="Bath89b.jpg"/>
          <p:cNvPicPr>
            <a:picLocks noChangeAspect="1"/>
          </p:cNvPicPr>
          <p:nvPr/>
        </p:nvPicPr>
        <p:blipFill>
          <a:blip r:embed="rId3" cstate="screen"/>
          <a:srcRect/>
          <a:stretch>
            <a:fillRect/>
          </a:stretch>
        </p:blipFill>
        <p:spPr bwMode="auto">
          <a:xfrm>
            <a:off x="125413" y="4232275"/>
            <a:ext cx="3232150" cy="1768475"/>
          </a:xfrm>
          <a:prstGeom prst="rect">
            <a:avLst/>
          </a:prstGeom>
          <a:noFill/>
          <a:ln w="9525">
            <a:noFill/>
            <a:miter lim="800000"/>
            <a:headEnd/>
            <a:tailEnd/>
          </a:ln>
        </p:spPr>
      </p:pic>
      <p:pic>
        <p:nvPicPr>
          <p:cNvPr id="23555" name="Bilde 3" descr="Bath89.jpg"/>
          <p:cNvPicPr>
            <a:picLocks noChangeAspect="1"/>
          </p:cNvPicPr>
          <p:nvPr/>
        </p:nvPicPr>
        <p:blipFill>
          <a:blip r:embed="rId4" cstate="screen"/>
          <a:srcRect/>
          <a:stretch>
            <a:fillRect/>
          </a:stretch>
        </p:blipFill>
        <p:spPr bwMode="auto">
          <a:xfrm>
            <a:off x="214313" y="2552700"/>
            <a:ext cx="3035300" cy="1804988"/>
          </a:xfrm>
          <a:prstGeom prst="rect">
            <a:avLst/>
          </a:prstGeom>
          <a:noFill/>
          <a:ln w="9525">
            <a:noFill/>
            <a:miter lim="800000"/>
            <a:headEnd/>
            <a:tailEnd/>
          </a:ln>
        </p:spPr>
      </p:pic>
      <p:pic>
        <p:nvPicPr>
          <p:cNvPr id="23556" name="Bilde 10" descr="age8 Plataniotis.jpg"/>
          <p:cNvPicPr>
            <a:picLocks noChangeAspect="1"/>
          </p:cNvPicPr>
          <p:nvPr/>
        </p:nvPicPr>
        <p:blipFill>
          <a:blip r:embed="rId5" cstate="screen"/>
          <a:srcRect/>
          <a:stretch>
            <a:fillRect/>
          </a:stretch>
        </p:blipFill>
        <p:spPr bwMode="auto">
          <a:xfrm>
            <a:off x="3357563" y="2754313"/>
            <a:ext cx="5786437" cy="3032125"/>
          </a:xfrm>
          <a:prstGeom prst="rect">
            <a:avLst/>
          </a:prstGeom>
          <a:noFill/>
          <a:ln w="9525">
            <a:noFill/>
            <a:miter lim="800000"/>
            <a:headEnd/>
            <a:tailEnd/>
          </a:ln>
        </p:spPr>
      </p:pic>
      <p:sp>
        <p:nvSpPr>
          <p:cNvPr id="23557" name="TekstSylinder 5"/>
          <p:cNvSpPr txBox="1">
            <a:spLocks noChangeArrowheads="1"/>
          </p:cNvSpPr>
          <p:nvPr/>
        </p:nvSpPr>
        <p:spPr bwMode="auto">
          <a:xfrm>
            <a:off x="0" y="974725"/>
            <a:ext cx="9231313" cy="954088"/>
          </a:xfrm>
          <a:prstGeom prst="rect">
            <a:avLst/>
          </a:prstGeom>
          <a:noFill/>
          <a:ln w="9525">
            <a:noFill/>
            <a:miter lim="800000"/>
            <a:headEnd/>
            <a:tailEnd/>
          </a:ln>
        </p:spPr>
        <p:txBody>
          <a:bodyPr wrap="none">
            <a:spAutoFit/>
          </a:bodyPr>
          <a:lstStyle/>
          <a:p>
            <a:pPr algn="ctr"/>
            <a:r>
              <a:rPr lang="el-GR" sz="2800"/>
              <a:t>ΑΝΑΤΟΜΙΚΗ ΚΑΙ ΣΕ ΠΑΝΟΡΑΜΙΚΟ ΑΚΤΙΝΟΓΡΑΦΗΜΑ </a:t>
            </a:r>
          </a:p>
          <a:p>
            <a:pPr algn="ctr"/>
            <a:r>
              <a:rPr lang="el-GR" sz="2800"/>
              <a:t>ΑΠΕΙΚΟΝΙΣΗ  ΟΔΟΝΤΟΦΥ</a:t>
            </a:r>
            <a:r>
              <a:rPr lang="az-Cyrl-AZ" sz="2800"/>
              <a:t>Ї</a:t>
            </a:r>
            <a:r>
              <a:rPr lang="el-GR" sz="2800"/>
              <a:t>ΑΣ 8</a:t>
            </a:r>
            <a:r>
              <a:rPr lang="el-GR" sz="2800" baseline="30000"/>
              <a:t>ΟΥ</a:t>
            </a:r>
            <a:r>
              <a:rPr lang="el-GR" sz="2800"/>
              <a:t> ΕΤΟΥΣ ΗΛΙΚΙΑΣ</a:t>
            </a:r>
            <a:endParaRPr lang="nb-NO" sz="280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Bilde 1" descr="bath histol 63.jpg"/>
          <p:cNvPicPr>
            <a:picLocks noChangeAspect="1"/>
          </p:cNvPicPr>
          <p:nvPr/>
        </p:nvPicPr>
        <p:blipFill>
          <a:blip r:embed="rId3" cstate="screen"/>
          <a:srcRect/>
          <a:stretch>
            <a:fillRect/>
          </a:stretch>
        </p:blipFill>
        <p:spPr bwMode="auto">
          <a:xfrm>
            <a:off x="3071813" y="0"/>
            <a:ext cx="1225550" cy="6858000"/>
          </a:xfrm>
          <a:prstGeom prst="rect">
            <a:avLst/>
          </a:prstGeom>
          <a:noFill/>
          <a:ln w="9525">
            <a:noFill/>
            <a:miter lim="800000"/>
            <a:headEnd/>
            <a:tailEnd/>
          </a:ln>
        </p:spPr>
      </p:pic>
      <p:sp>
        <p:nvSpPr>
          <p:cNvPr id="24579" name="TekstSylinder 2"/>
          <p:cNvSpPr txBox="1">
            <a:spLocks noChangeArrowheads="1"/>
          </p:cNvSpPr>
          <p:nvPr/>
        </p:nvSpPr>
        <p:spPr bwMode="auto">
          <a:xfrm>
            <a:off x="0" y="3905250"/>
            <a:ext cx="1568450" cy="523875"/>
          </a:xfrm>
          <a:prstGeom prst="rect">
            <a:avLst/>
          </a:prstGeom>
          <a:noFill/>
          <a:ln w="9525">
            <a:noFill/>
            <a:miter lim="800000"/>
            <a:headEnd/>
            <a:tailEnd/>
          </a:ln>
        </p:spPr>
        <p:txBody>
          <a:bodyPr wrap="none">
            <a:spAutoFit/>
          </a:bodyPr>
          <a:lstStyle/>
          <a:p>
            <a:r>
              <a:rPr lang="el-GR" sz="2800"/>
              <a:t>Κώδωνα</a:t>
            </a:r>
          </a:p>
        </p:txBody>
      </p:sp>
      <p:sp>
        <p:nvSpPr>
          <p:cNvPr id="24580" name="TekstSylinder 3"/>
          <p:cNvSpPr txBox="1">
            <a:spLocks noChangeArrowheads="1"/>
          </p:cNvSpPr>
          <p:nvPr/>
        </p:nvSpPr>
        <p:spPr bwMode="auto">
          <a:xfrm>
            <a:off x="0" y="2619375"/>
            <a:ext cx="1781175" cy="523875"/>
          </a:xfrm>
          <a:prstGeom prst="rect">
            <a:avLst/>
          </a:prstGeom>
          <a:noFill/>
          <a:ln w="9525">
            <a:noFill/>
            <a:miter lim="800000"/>
            <a:headEnd/>
            <a:tailEnd/>
          </a:ln>
        </p:spPr>
        <p:txBody>
          <a:bodyPr wrap="none">
            <a:spAutoFit/>
          </a:bodyPr>
          <a:lstStyle/>
          <a:p>
            <a:r>
              <a:rPr lang="el-GR" sz="2800"/>
              <a:t>Κυπέλλου</a:t>
            </a:r>
            <a:endParaRPr lang="en-US" sz="2800"/>
          </a:p>
        </p:txBody>
      </p:sp>
      <p:sp>
        <p:nvSpPr>
          <p:cNvPr id="24581" name="TekstSylinder 4"/>
          <p:cNvSpPr txBox="1">
            <a:spLocks noChangeArrowheads="1"/>
          </p:cNvSpPr>
          <p:nvPr/>
        </p:nvSpPr>
        <p:spPr bwMode="auto">
          <a:xfrm>
            <a:off x="6350" y="571500"/>
            <a:ext cx="2884488" cy="523875"/>
          </a:xfrm>
          <a:prstGeom prst="rect">
            <a:avLst/>
          </a:prstGeom>
          <a:noFill/>
          <a:ln w="9525">
            <a:noFill/>
            <a:miter lim="800000"/>
            <a:headEnd/>
            <a:tailEnd/>
          </a:ln>
        </p:spPr>
        <p:txBody>
          <a:bodyPr wrap="none">
            <a:spAutoFit/>
          </a:bodyPr>
          <a:lstStyle/>
          <a:p>
            <a:r>
              <a:rPr lang="el-GR" sz="2800"/>
              <a:t>Αρχική καταβολή</a:t>
            </a:r>
            <a:endParaRPr lang="nb-NO" sz="2800"/>
          </a:p>
        </p:txBody>
      </p:sp>
      <p:sp>
        <p:nvSpPr>
          <p:cNvPr id="24582" name="TekstSylinder 5"/>
          <p:cNvSpPr txBox="1">
            <a:spLocks noChangeArrowheads="1"/>
          </p:cNvSpPr>
          <p:nvPr/>
        </p:nvSpPr>
        <p:spPr bwMode="auto">
          <a:xfrm>
            <a:off x="0" y="1500188"/>
            <a:ext cx="2947988" cy="523875"/>
          </a:xfrm>
          <a:prstGeom prst="rect">
            <a:avLst/>
          </a:prstGeom>
          <a:noFill/>
          <a:ln w="9525">
            <a:noFill/>
            <a:miter lim="800000"/>
            <a:headEnd/>
            <a:tailEnd/>
          </a:ln>
        </p:spPr>
        <p:txBody>
          <a:bodyPr wrap="none">
            <a:spAutoFit/>
          </a:bodyPr>
          <a:lstStyle/>
          <a:p>
            <a:r>
              <a:rPr lang="el-GR" sz="2800"/>
              <a:t>Οδοντοβλάστημα</a:t>
            </a:r>
            <a:endParaRPr lang="nb-NO" sz="2800"/>
          </a:p>
        </p:txBody>
      </p:sp>
      <p:sp>
        <p:nvSpPr>
          <p:cNvPr id="24583" name="TekstSylinder 10"/>
          <p:cNvSpPr txBox="1">
            <a:spLocks noChangeArrowheads="1"/>
          </p:cNvSpPr>
          <p:nvPr/>
        </p:nvSpPr>
        <p:spPr bwMode="auto">
          <a:xfrm>
            <a:off x="0" y="4786313"/>
            <a:ext cx="3128963" cy="954087"/>
          </a:xfrm>
          <a:prstGeom prst="rect">
            <a:avLst/>
          </a:prstGeom>
          <a:noFill/>
          <a:ln w="9525">
            <a:noFill/>
            <a:miter lim="800000"/>
            <a:headEnd/>
            <a:tailEnd/>
          </a:ln>
        </p:spPr>
        <p:txBody>
          <a:bodyPr wrap="none">
            <a:spAutoFit/>
          </a:bodyPr>
          <a:lstStyle/>
          <a:p>
            <a:r>
              <a:rPr lang="el-GR" sz="2800"/>
              <a:t>Οδοντινογένεση</a:t>
            </a:r>
          </a:p>
          <a:p>
            <a:r>
              <a:rPr lang="el-GR" sz="2800"/>
              <a:t>Αδαμαντινογένεση</a:t>
            </a:r>
            <a:endParaRPr lang="nb-NO" sz="2800"/>
          </a:p>
        </p:txBody>
      </p:sp>
      <p:sp>
        <p:nvSpPr>
          <p:cNvPr id="24584" name="TekstSylinder 11"/>
          <p:cNvSpPr txBox="1">
            <a:spLocks noChangeArrowheads="1"/>
          </p:cNvSpPr>
          <p:nvPr/>
        </p:nvSpPr>
        <p:spPr bwMode="auto">
          <a:xfrm>
            <a:off x="0" y="6215063"/>
            <a:ext cx="1752600" cy="523875"/>
          </a:xfrm>
          <a:prstGeom prst="rect">
            <a:avLst/>
          </a:prstGeom>
          <a:noFill/>
          <a:ln w="9525">
            <a:noFill/>
            <a:miter lim="800000"/>
            <a:headEnd/>
            <a:tailEnd/>
          </a:ln>
        </p:spPr>
        <p:txBody>
          <a:bodyPr wrap="none">
            <a:spAutoFit/>
          </a:bodyPr>
          <a:lstStyle/>
          <a:p>
            <a:r>
              <a:rPr lang="el-GR" sz="2800"/>
              <a:t>Ωρίμανση</a:t>
            </a:r>
            <a:endParaRPr lang="nb-NO" sz="2800"/>
          </a:p>
        </p:txBody>
      </p:sp>
      <p:sp>
        <p:nvSpPr>
          <p:cNvPr id="16" name="TekstSylinder 15"/>
          <p:cNvSpPr txBox="1"/>
          <p:nvPr/>
        </p:nvSpPr>
        <p:spPr>
          <a:xfrm>
            <a:off x="285750" y="0"/>
            <a:ext cx="1489075" cy="523875"/>
          </a:xfrm>
          <a:prstGeom prst="rect">
            <a:avLst/>
          </a:prstGeom>
          <a:noFill/>
        </p:spPr>
        <p:txBody>
          <a:bodyPr wrap="none">
            <a:spAutoFit/>
          </a:bodyPr>
          <a:lstStyle/>
          <a:p>
            <a:pPr>
              <a:defRPr/>
            </a:pPr>
            <a:r>
              <a:rPr lang="el-GR" sz="2800" b="1" dirty="0">
                <a:solidFill>
                  <a:schemeClr val="accent6"/>
                </a:solidFill>
              </a:rPr>
              <a:t>ΣΤΑΔΙΟ</a:t>
            </a:r>
            <a:endParaRPr lang="nb-NO" sz="2800" b="1" dirty="0">
              <a:solidFill>
                <a:schemeClr val="accent6"/>
              </a:solidFill>
            </a:endParaRPr>
          </a:p>
        </p:txBody>
      </p:sp>
      <p:sp>
        <p:nvSpPr>
          <p:cNvPr id="24586" name="TekstSylinder 16"/>
          <p:cNvSpPr txBox="1">
            <a:spLocks noChangeArrowheads="1"/>
          </p:cNvSpPr>
          <p:nvPr/>
        </p:nvSpPr>
        <p:spPr bwMode="auto">
          <a:xfrm>
            <a:off x="4500563" y="-23813"/>
            <a:ext cx="4540250" cy="523876"/>
          </a:xfrm>
          <a:prstGeom prst="rect">
            <a:avLst/>
          </a:prstGeom>
          <a:noFill/>
          <a:ln w="9525">
            <a:noFill/>
            <a:miter lim="800000"/>
            <a:headEnd/>
            <a:tailEnd/>
          </a:ln>
        </p:spPr>
        <p:txBody>
          <a:bodyPr wrap="none">
            <a:spAutoFit/>
          </a:bodyPr>
          <a:lstStyle/>
          <a:p>
            <a:pPr>
              <a:tabLst>
                <a:tab pos="1260475" algn="l"/>
              </a:tabLst>
            </a:pPr>
            <a:r>
              <a:rPr lang="el-GR" sz="2800" b="1">
                <a:solidFill>
                  <a:srgbClr val="00FF00"/>
                </a:solidFill>
              </a:rPr>
              <a:t>ΔΙΑΤΑΡΑΧΕΣ ΔΙΑΠΛΑΣΗΣ</a:t>
            </a:r>
            <a:endParaRPr lang="nb-NO" sz="2800" b="1">
              <a:solidFill>
                <a:srgbClr val="00FF00"/>
              </a:solidFill>
            </a:endParaRPr>
          </a:p>
        </p:txBody>
      </p:sp>
      <p:sp>
        <p:nvSpPr>
          <p:cNvPr id="24587" name="TekstSylinder 21"/>
          <p:cNvSpPr txBox="1">
            <a:spLocks noChangeArrowheads="1"/>
          </p:cNvSpPr>
          <p:nvPr/>
        </p:nvSpPr>
        <p:spPr bwMode="auto">
          <a:xfrm>
            <a:off x="4594225" y="500063"/>
            <a:ext cx="4049713" cy="523875"/>
          </a:xfrm>
          <a:prstGeom prst="rect">
            <a:avLst/>
          </a:prstGeom>
          <a:noFill/>
          <a:ln w="9525">
            <a:noFill/>
            <a:miter lim="800000"/>
            <a:headEnd/>
            <a:tailEnd/>
          </a:ln>
        </p:spPr>
        <p:txBody>
          <a:bodyPr wrap="none">
            <a:spAutoFit/>
          </a:bodyPr>
          <a:lstStyle/>
          <a:p>
            <a:r>
              <a:rPr lang="el-GR" sz="2800"/>
              <a:t>Ελλείψεις, Υπεραριθμίες</a:t>
            </a:r>
            <a:endParaRPr lang="nb-NO" sz="2800"/>
          </a:p>
        </p:txBody>
      </p:sp>
      <p:sp>
        <p:nvSpPr>
          <p:cNvPr id="24588" name="TekstSylinder 22"/>
          <p:cNvSpPr txBox="1">
            <a:spLocks noChangeArrowheads="1"/>
          </p:cNvSpPr>
          <p:nvPr/>
        </p:nvSpPr>
        <p:spPr bwMode="auto">
          <a:xfrm>
            <a:off x="4500563" y="1500188"/>
            <a:ext cx="4557712" cy="523875"/>
          </a:xfrm>
          <a:prstGeom prst="rect">
            <a:avLst/>
          </a:prstGeom>
          <a:noFill/>
          <a:ln w="9525">
            <a:noFill/>
            <a:miter lim="800000"/>
            <a:headEnd/>
            <a:tailEnd/>
          </a:ln>
        </p:spPr>
        <p:txBody>
          <a:bodyPr wrap="none">
            <a:spAutoFit/>
          </a:bodyPr>
          <a:lstStyle/>
          <a:p>
            <a:r>
              <a:rPr lang="el-GR" sz="2800"/>
              <a:t>Μακροδοντία , Μικροδοντία</a:t>
            </a:r>
            <a:endParaRPr lang="nb-NO" sz="2800"/>
          </a:p>
        </p:txBody>
      </p:sp>
      <p:sp>
        <p:nvSpPr>
          <p:cNvPr id="24589" name="TekstSylinder 24"/>
          <p:cNvSpPr txBox="1">
            <a:spLocks noChangeArrowheads="1"/>
          </p:cNvSpPr>
          <p:nvPr/>
        </p:nvSpPr>
        <p:spPr bwMode="auto">
          <a:xfrm>
            <a:off x="4560888" y="2687638"/>
            <a:ext cx="4511675" cy="1384300"/>
          </a:xfrm>
          <a:prstGeom prst="rect">
            <a:avLst/>
          </a:prstGeom>
          <a:noFill/>
          <a:ln w="9525">
            <a:noFill/>
            <a:miter lim="800000"/>
            <a:headEnd/>
            <a:tailEnd/>
          </a:ln>
        </p:spPr>
        <p:txBody>
          <a:bodyPr wrap="none">
            <a:spAutoFit/>
          </a:bodyPr>
          <a:lstStyle/>
          <a:p>
            <a:r>
              <a:rPr lang="el-GR" sz="2800"/>
              <a:t>Οδ. εγκολεασμός, Διδυμία, </a:t>
            </a:r>
          </a:p>
          <a:p>
            <a:r>
              <a:rPr lang="el-GR" sz="2800"/>
              <a:t>Σύντηξη, </a:t>
            </a:r>
          </a:p>
          <a:p>
            <a:r>
              <a:rPr lang="el-GR" sz="2800"/>
              <a:t>Υπεράριθμα φύματα</a:t>
            </a:r>
            <a:endParaRPr lang="nb-NO" sz="2800"/>
          </a:p>
        </p:txBody>
      </p:sp>
      <p:sp>
        <p:nvSpPr>
          <p:cNvPr id="24590" name="TekstSylinder 25"/>
          <p:cNvSpPr txBox="1">
            <a:spLocks noChangeArrowheads="1"/>
          </p:cNvSpPr>
          <p:nvPr/>
        </p:nvSpPr>
        <p:spPr bwMode="auto">
          <a:xfrm>
            <a:off x="4573588" y="4902200"/>
            <a:ext cx="4356100" cy="1384300"/>
          </a:xfrm>
          <a:prstGeom prst="rect">
            <a:avLst/>
          </a:prstGeom>
          <a:noFill/>
          <a:ln w="9525">
            <a:noFill/>
            <a:miter lim="800000"/>
            <a:headEnd/>
            <a:tailEnd/>
          </a:ln>
        </p:spPr>
        <p:txBody>
          <a:bodyPr wrap="none">
            <a:spAutoFit/>
          </a:bodyPr>
          <a:lstStyle/>
          <a:p>
            <a:r>
              <a:rPr lang="el-GR" sz="2800"/>
              <a:t>Δυσπλασία </a:t>
            </a:r>
          </a:p>
          <a:p>
            <a:r>
              <a:rPr lang="el-GR" sz="2800">
                <a:latin typeface="Arial Narrow" pitchFamily="34" charset="0"/>
              </a:rPr>
              <a:t>(υποπλασία/υπενασβεστίωση </a:t>
            </a:r>
            <a:r>
              <a:rPr lang="el-GR" sz="2800"/>
              <a:t>)</a:t>
            </a:r>
          </a:p>
          <a:p>
            <a:r>
              <a:rPr lang="el-GR" sz="2800"/>
              <a:t>αδαμαντίνης - οδοντίνης</a:t>
            </a:r>
            <a:endParaRPr lang="nb-NO" sz="2800"/>
          </a:p>
        </p:txBody>
      </p:sp>
      <p:sp>
        <p:nvSpPr>
          <p:cNvPr id="27" name="Høyre klammeparentes 26"/>
          <p:cNvSpPr/>
          <p:nvPr/>
        </p:nvSpPr>
        <p:spPr>
          <a:xfrm>
            <a:off x="4357688" y="2428875"/>
            <a:ext cx="214312" cy="192881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
        <p:nvSpPr>
          <p:cNvPr id="28" name="Høyre klammeparentes 27"/>
          <p:cNvSpPr/>
          <p:nvPr/>
        </p:nvSpPr>
        <p:spPr>
          <a:xfrm>
            <a:off x="4357688" y="4786313"/>
            <a:ext cx="214312" cy="192881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b-NO"/>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kstSylinder 2"/>
          <p:cNvSpPr txBox="1">
            <a:spLocks noChangeArrowheads="1"/>
          </p:cNvSpPr>
          <p:nvPr/>
        </p:nvSpPr>
        <p:spPr bwMode="auto">
          <a:xfrm>
            <a:off x="285750" y="0"/>
            <a:ext cx="8924925" cy="523875"/>
          </a:xfrm>
          <a:prstGeom prst="rect">
            <a:avLst/>
          </a:prstGeom>
          <a:noFill/>
          <a:ln w="9525">
            <a:noFill/>
            <a:miter lim="800000"/>
            <a:headEnd/>
            <a:tailEnd/>
          </a:ln>
        </p:spPr>
        <p:txBody>
          <a:bodyPr wrap="none">
            <a:spAutoFit/>
          </a:bodyPr>
          <a:lstStyle/>
          <a:p>
            <a:r>
              <a:rPr lang="el-GR" sz="2800" b="1">
                <a:solidFill>
                  <a:srgbClr val="FF00FF"/>
                </a:solidFill>
              </a:rPr>
              <a:t>ΑΙΤΙΑ ΑΝΩΜΑΛΗΣ ΔΙΑΠΛΑΣΗΣ-ΑΝΑΤΟΛΗΣ </a:t>
            </a:r>
            <a:r>
              <a:rPr lang="el-GR" sz="2800" b="1"/>
              <a:t>(γενικά)</a:t>
            </a:r>
            <a:endParaRPr lang="nb-NO" sz="2800" b="1"/>
          </a:p>
        </p:txBody>
      </p:sp>
      <p:sp>
        <p:nvSpPr>
          <p:cNvPr id="25603" name="TekstSylinder 5"/>
          <p:cNvSpPr txBox="1">
            <a:spLocks noChangeArrowheads="1"/>
          </p:cNvSpPr>
          <p:nvPr/>
        </p:nvSpPr>
        <p:spPr bwMode="auto">
          <a:xfrm>
            <a:off x="319088" y="357188"/>
            <a:ext cx="8664575" cy="7848600"/>
          </a:xfrm>
          <a:prstGeom prst="rect">
            <a:avLst/>
          </a:prstGeom>
          <a:noFill/>
          <a:ln w="9525">
            <a:noFill/>
            <a:miter lim="800000"/>
            <a:headEnd/>
            <a:tailEnd/>
          </a:ln>
        </p:spPr>
        <p:txBody>
          <a:bodyPr wrap="none">
            <a:spAutoFit/>
          </a:bodyPr>
          <a:lstStyle/>
          <a:p>
            <a:pPr>
              <a:buClr>
                <a:srgbClr val="FF00FF"/>
              </a:buClr>
              <a:buFont typeface="Arial" charset="0"/>
              <a:buChar char="•"/>
            </a:pPr>
            <a:r>
              <a:rPr lang="el-GR" sz="2800"/>
              <a:t>Κληρονομικότητα</a:t>
            </a:r>
          </a:p>
          <a:p>
            <a:pPr>
              <a:buClr>
                <a:srgbClr val="FF00FF"/>
              </a:buClr>
              <a:buFont typeface="Arial" charset="0"/>
              <a:buChar char="•"/>
            </a:pPr>
            <a:r>
              <a:rPr lang="el-GR" sz="2800">
                <a:solidFill>
                  <a:srgbClr val="FFFF00"/>
                </a:solidFill>
              </a:rPr>
              <a:t>Εξωδερμική δυσπλασία</a:t>
            </a:r>
          </a:p>
          <a:p>
            <a:pPr>
              <a:buClr>
                <a:srgbClr val="FF00FF"/>
              </a:buClr>
              <a:buFont typeface="Arial" charset="0"/>
              <a:buChar char="•"/>
            </a:pPr>
            <a:r>
              <a:rPr lang="el-GR" sz="2800"/>
              <a:t>Ενδοκρινικές διαταραχές (δυσλειτουργία υπόφυσης, </a:t>
            </a:r>
          </a:p>
          <a:p>
            <a:pPr>
              <a:buClr>
                <a:srgbClr val="FF00FF"/>
              </a:buClr>
            </a:pPr>
            <a:r>
              <a:rPr lang="el-GR" sz="2800"/>
              <a:t>					θυρεοειδούς αδένα)</a:t>
            </a:r>
          </a:p>
          <a:p>
            <a:pPr>
              <a:buClr>
                <a:srgbClr val="FF00FF"/>
              </a:buClr>
              <a:buFont typeface="Arial" charset="0"/>
              <a:buChar char="•"/>
            </a:pPr>
            <a:r>
              <a:rPr lang="el-GR" sz="2800">
                <a:solidFill>
                  <a:srgbClr val="FFFF00"/>
                </a:solidFill>
              </a:rPr>
              <a:t>Ακτινοβολία</a:t>
            </a:r>
          </a:p>
          <a:p>
            <a:pPr>
              <a:buClr>
                <a:srgbClr val="FF00FF"/>
              </a:buClr>
              <a:buFont typeface="Arial" charset="0"/>
              <a:buChar char="•"/>
            </a:pPr>
            <a:r>
              <a:rPr lang="el-GR" sz="2800"/>
              <a:t>Ελλειπής διατροφή</a:t>
            </a:r>
          </a:p>
          <a:p>
            <a:pPr>
              <a:buClr>
                <a:srgbClr val="FF00FF"/>
              </a:buClr>
              <a:buFont typeface="Arial" charset="0"/>
              <a:buChar char="•"/>
            </a:pPr>
            <a:r>
              <a:rPr lang="el-GR" sz="2800">
                <a:solidFill>
                  <a:srgbClr val="FFFF00"/>
                </a:solidFill>
              </a:rPr>
              <a:t>Υψηλά επίπεδα φθορίου στην τροφή</a:t>
            </a:r>
          </a:p>
          <a:p>
            <a:pPr>
              <a:buClr>
                <a:srgbClr val="FF00FF"/>
              </a:buClr>
              <a:buFont typeface="Arial" charset="0"/>
              <a:buChar char="•"/>
            </a:pPr>
            <a:r>
              <a:rPr lang="el-GR" sz="2800"/>
              <a:t>Συστηματικές λοιμώξεις</a:t>
            </a:r>
          </a:p>
          <a:p>
            <a:pPr>
              <a:buClr>
                <a:srgbClr val="FF00FF"/>
              </a:buClr>
              <a:buFont typeface="Arial" charset="0"/>
              <a:buChar char="•"/>
            </a:pPr>
            <a:r>
              <a:rPr lang="el-GR" sz="2800">
                <a:solidFill>
                  <a:srgbClr val="FFFF00"/>
                </a:solidFill>
              </a:rPr>
              <a:t>Σύνδρομο </a:t>
            </a:r>
            <a:r>
              <a:rPr lang="nb-NO" sz="2800">
                <a:solidFill>
                  <a:srgbClr val="FFFF00"/>
                </a:solidFill>
              </a:rPr>
              <a:t>Down</a:t>
            </a:r>
          </a:p>
          <a:p>
            <a:pPr>
              <a:buClr>
                <a:srgbClr val="FF00FF"/>
              </a:buClr>
              <a:buFont typeface="Arial" charset="0"/>
              <a:buChar char="•"/>
            </a:pPr>
            <a:r>
              <a:rPr lang="el-GR" sz="2800"/>
              <a:t>Σχιστίες</a:t>
            </a:r>
            <a:endParaRPr lang="nb-NO" sz="2800"/>
          </a:p>
          <a:p>
            <a:pPr>
              <a:buClr>
                <a:srgbClr val="FF00FF"/>
              </a:buClr>
              <a:buFont typeface="Arial" charset="0"/>
              <a:buChar char="•"/>
            </a:pPr>
            <a:r>
              <a:rPr lang="el-GR" sz="2800">
                <a:solidFill>
                  <a:srgbClr val="FFFF00"/>
                </a:solidFill>
              </a:rPr>
              <a:t>Κλειδοκρανιακή δυσόστωση</a:t>
            </a:r>
          </a:p>
          <a:p>
            <a:pPr>
              <a:buClr>
                <a:srgbClr val="FF00FF"/>
              </a:buClr>
              <a:buFont typeface="Arial" charset="0"/>
              <a:buChar char="•"/>
            </a:pPr>
            <a:r>
              <a:rPr lang="el-GR" sz="2800"/>
              <a:t>Σύνδρομο </a:t>
            </a:r>
            <a:r>
              <a:rPr lang="en-US" sz="2800"/>
              <a:t> Turner (</a:t>
            </a:r>
            <a:r>
              <a:rPr lang="nb-NO" sz="2800"/>
              <a:t>+)</a:t>
            </a:r>
            <a:endParaRPr lang="el-GR" sz="2800"/>
          </a:p>
          <a:p>
            <a:pPr>
              <a:buClr>
                <a:srgbClr val="FF00FF"/>
              </a:buClr>
              <a:buFont typeface="Arial" charset="0"/>
              <a:buChar char="•"/>
            </a:pPr>
            <a:r>
              <a:rPr lang="el-GR" sz="2800">
                <a:solidFill>
                  <a:srgbClr val="FFFF00"/>
                </a:solidFill>
              </a:rPr>
              <a:t>Προωρότητα – Χαμηλό βάρος γέννησης</a:t>
            </a:r>
          </a:p>
          <a:p>
            <a:pPr>
              <a:buClr>
                <a:srgbClr val="FF00FF"/>
              </a:buClr>
              <a:buFont typeface="Arial" charset="0"/>
              <a:buChar char="•"/>
            </a:pPr>
            <a:r>
              <a:rPr lang="el-GR" sz="2800"/>
              <a:t>Κοιλιοκάκη</a:t>
            </a:r>
          </a:p>
          <a:p>
            <a:pPr>
              <a:buClr>
                <a:srgbClr val="FF00FF"/>
              </a:buClr>
              <a:buFont typeface="Arial" charset="0"/>
              <a:buChar char="•"/>
            </a:pPr>
            <a:r>
              <a:rPr lang="el-GR" sz="2800">
                <a:solidFill>
                  <a:srgbClr val="FFFF00"/>
                </a:solidFill>
              </a:rPr>
              <a:t>Νεανικός διαβήτης (</a:t>
            </a:r>
            <a:r>
              <a:rPr lang="nb-NO" sz="2800">
                <a:solidFill>
                  <a:srgbClr val="FFFF00"/>
                </a:solidFill>
              </a:rPr>
              <a:t>+ … -)</a:t>
            </a:r>
          </a:p>
          <a:p>
            <a:endParaRPr lang="nb-NO" sz="2800"/>
          </a:p>
          <a:p>
            <a:endParaRPr lang="el-GR" sz="2800"/>
          </a:p>
          <a:p>
            <a:endParaRPr lang="nb-NO" sz="280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Sylinder 2"/>
          <p:cNvSpPr txBox="1">
            <a:spLocks noChangeArrowheads="1"/>
          </p:cNvSpPr>
          <p:nvPr/>
        </p:nvSpPr>
        <p:spPr bwMode="auto">
          <a:xfrm>
            <a:off x="142875" y="690563"/>
            <a:ext cx="8990013" cy="523875"/>
          </a:xfrm>
          <a:prstGeom prst="rect">
            <a:avLst/>
          </a:prstGeom>
          <a:noFill/>
          <a:ln w="9525">
            <a:noFill/>
            <a:miter lim="800000"/>
            <a:headEnd/>
            <a:tailEnd/>
          </a:ln>
        </p:spPr>
        <p:txBody>
          <a:bodyPr wrap="none">
            <a:spAutoFit/>
          </a:bodyPr>
          <a:lstStyle/>
          <a:p>
            <a:r>
              <a:rPr lang="el-GR" sz="2800" b="1">
                <a:solidFill>
                  <a:srgbClr val="FF00FF"/>
                </a:solidFill>
              </a:rPr>
              <a:t>ΑΙΤΙΑ ΑΝΩΜΑΛΗΣ ΔΙΑΠΛΑΣΗΣ-ΑΝΑΤΟΛΗΣ </a:t>
            </a:r>
            <a:r>
              <a:rPr lang="el-GR" sz="2800" b="1"/>
              <a:t>(τοπικά)</a:t>
            </a:r>
            <a:endParaRPr lang="nb-NO" sz="2800" b="1"/>
          </a:p>
        </p:txBody>
      </p:sp>
      <p:sp>
        <p:nvSpPr>
          <p:cNvPr id="26627" name="TekstSylinder 5"/>
          <p:cNvSpPr txBox="1">
            <a:spLocks noChangeArrowheads="1"/>
          </p:cNvSpPr>
          <p:nvPr/>
        </p:nvSpPr>
        <p:spPr bwMode="auto">
          <a:xfrm>
            <a:off x="319088" y="1600200"/>
            <a:ext cx="7073900" cy="5262563"/>
          </a:xfrm>
          <a:prstGeom prst="rect">
            <a:avLst/>
          </a:prstGeom>
          <a:noFill/>
          <a:ln w="9525">
            <a:noFill/>
            <a:miter lim="800000"/>
            <a:headEnd/>
            <a:tailEnd/>
          </a:ln>
        </p:spPr>
        <p:txBody>
          <a:bodyPr wrap="none">
            <a:spAutoFit/>
          </a:bodyPr>
          <a:lstStyle/>
          <a:p>
            <a:pPr>
              <a:buClr>
                <a:srgbClr val="FF00FF"/>
              </a:buClr>
              <a:buFont typeface="Arial" charset="0"/>
              <a:buChar char="•"/>
            </a:pPr>
            <a:r>
              <a:rPr lang="el-GR" sz="2800"/>
              <a:t>Τραύμα</a:t>
            </a:r>
          </a:p>
          <a:p>
            <a:pPr>
              <a:buClr>
                <a:srgbClr val="FF00FF"/>
              </a:buClr>
              <a:buFont typeface="Arial" charset="0"/>
              <a:buChar char="•"/>
            </a:pPr>
            <a:r>
              <a:rPr lang="el-GR" sz="2800">
                <a:solidFill>
                  <a:srgbClr val="FFFF00"/>
                </a:solidFill>
              </a:rPr>
              <a:t>Παθολογικές καταστάσεις (όγκοι – κύστεις)</a:t>
            </a:r>
          </a:p>
          <a:p>
            <a:pPr>
              <a:buClr>
                <a:srgbClr val="FF00FF"/>
              </a:buClr>
              <a:buFont typeface="Arial" charset="0"/>
              <a:buChar char="•"/>
            </a:pPr>
            <a:r>
              <a:rPr lang="el-GR" sz="2800"/>
              <a:t>Υπεράριθμοι</a:t>
            </a:r>
          </a:p>
          <a:p>
            <a:pPr>
              <a:buClr>
                <a:srgbClr val="FF00FF"/>
              </a:buClr>
              <a:buFont typeface="Arial" charset="0"/>
              <a:buChar char="•"/>
            </a:pPr>
            <a:r>
              <a:rPr lang="el-GR" sz="2800">
                <a:solidFill>
                  <a:srgbClr val="FFFF00"/>
                </a:solidFill>
              </a:rPr>
              <a:t>Έλλειψη χώρου</a:t>
            </a:r>
          </a:p>
          <a:p>
            <a:pPr>
              <a:buClr>
                <a:srgbClr val="FF00FF"/>
              </a:buClr>
              <a:buFont typeface="Arial" charset="0"/>
              <a:buChar char="•"/>
            </a:pPr>
            <a:r>
              <a:rPr lang="el-GR" sz="2800"/>
              <a:t>Κακή θέση οδοντικού σπέρματος</a:t>
            </a:r>
          </a:p>
          <a:p>
            <a:pPr>
              <a:buClr>
                <a:srgbClr val="FF00FF"/>
              </a:buClr>
              <a:buFont typeface="Arial" charset="0"/>
              <a:buChar char="•"/>
            </a:pPr>
            <a:r>
              <a:rPr lang="el-GR" sz="2800">
                <a:solidFill>
                  <a:srgbClr val="FFFF00"/>
                </a:solidFill>
              </a:rPr>
              <a:t>Αγκύλωση νεογιλού</a:t>
            </a:r>
          </a:p>
          <a:p>
            <a:pPr>
              <a:buClr>
                <a:srgbClr val="FF00FF"/>
              </a:buClr>
              <a:buFont typeface="Arial" charset="0"/>
              <a:buChar char="•"/>
            </a:pPr>
            <a:r>
              <a:rPr lang="el-GR" sz="2800"/>
              <a:t>Πολύ πρόωρη απώλεια νεογιλού</a:t>
            </a:r>
          </a:p>
          <a:p>
            <a:pPr>
              <a:buClr>
                <a:srgbClr val="FF00FF"/>
              </a:buClr>
              <a:buFont typeface="Arial" charset="0"/>
              <a:buChar char="•"/>
            </a:pPr>
            <a:r>
              <a:rPr lang="el-GR" sz="2800">
                <a:solidFill>
                  <a:srgbClr val="FFFF00"/>
                </a:solidFill>
              </a:rPr>
              <a:t>Κάμψη ρίζας </a:t>
            </a:r>
          </a:p>
          <a:p>
            <a:pPr>
              <a:buClr>
                <a:srgbClr val="FF00FF"/>
              </a:buClr>
              <a:buFont typeface="Arial" charset="0"/>
              <a:buChar char="•"/>
            </a:pPr>
            <a:endParaRPr lang="nb-NO" sz="2800">
              <a:solidFill>
                <a:srgbClr val="FFFF00"/>
              </a:solidFill>
            </a:endParaRPr>
          </a:p>
          <a:p>
            <a:endParaRPr lang="nb-NO" sz="2800"/>
          </a:p>
          <a:p>
            <a:endParaRPr lang="el-GR" sz="2800"/>
          </a:p>
          <a:p>
            <a:endParaRPr lang="nb-NO" sz="280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kstSylinder 1"/>
          <p:cNvSpPr txBox="1">
            <a:spLocks noChangeArrowheads="1"/>
          </p:cNvSpPr>
          <p:nvPr/>
        </p:nvSpPr>
        <p:spPr bwMode="auto">
          <a:xfrm>
            <a:off x="142875" y="1857375"/>
            <a:ext cx="8996363" cy="2862263"/>
          </a:xfrm>
          <a:prstGeom prst="rect">
            <a:avLst/>
          </a:prstGeom>
          <a:noFill/>
          <a:ln w="9525">
            <a:noFill/>
            <a:miter lim="800000"/>
            <a:headEnd/>
            <a:tailEnd/>
          </a:ln>
        </p:spPr>
        <p:txBody>
          <a:bodyPr wrap="none">
            <a:spAutoFit/>
          </a:bodyPr>
          <a:lstStyle/>
          <a:p>
            <a:r>
              <a:rPr lang="el-GR" sz="3200"/>
              <a:t>Σκοπός του μαθήματος:</a:t>
            </a:r>
          </a:p>
          <a:p>
            <a:endParaRPr lang="el-GR" sz="2800"/>
          </a:p>
          <a:p>
            <a:r>
              <a:rPr lang="el-GR" sz="2800"/>
              <a:t>Να εκπαιδεύσει στην ανάγνωση του πανοραμικού</a:t>
            </a:r>
          </a:p>
          <a:p>
            <a:r>
              <a:rPr lang="el-GR" sz="2800"/>
              <a:t>ακτινογραφήματος, με στόχο τη διάγνωση της </a:t>
            </a:r>
          </a:p>
          <a:p>
            <a:r>
              <a:rPr lang="el-GR" sz="2800"/>
              <a:t>οδοντικής ηλικίας, ανωμαλιών διάπλασης και ανατολής.</a:t>
            </a:r>
          </a:p>
          <a:p>
            <a:endParaRPr lang="el-GR"/>
          </a:p>
          <a:p>
            <a:endParaRPr lang="nb-NO"/>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500063" y="1143000"/>
          <a:ext cx="8143875" cy="5160963"/>
        </p:xfrm>
        <a:graphic>
          <a:graphicData uri="http://schemas.openxmlformats.org/drawingml/2006/table">
            <a:tbl>
              <a:tblPr firstRow="1" bandRow="1">
                <a:tableStyleId>{00A15C55-8517-42AA-B614-E9B94910E393}</a:tableStyleId>
              </a:tblPr>
              <a:tblGrid>
                <a:gridCol w="1163420"/>
                <a:gridCol w="1163420"/>
                <a:gridCol w="1163420"/>
                <a:gridCol w="1163420"/>
                <a:gridCol w="1163420"/>
                <a:gridCol w="1163420"/>
                <a:gridCol w="1163420"/>
              </a:tblGrid>
              <a:tr h="757537">
                <a:tc>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ΕΝΑΡΞΗ ΕΝΑΣΒΕΣΤΙΩΣΗΣ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ΜΥΛΗΣ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ΡΙΖΑΣ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ΔΟΝΤΙ</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1</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χ</a:t>
                      </a:r>
                      <a:endParaRPr lang="nb-NO" sz="2000" dirty="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2</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a:t>
                      </a:r>
                      <a:r>
                        <a:rPr lang="el-GR" sz="2000" baseline="0" dirty="0">
                          <a:latin typeface="Arial" pitchFamily="34" charset="0"/>
                          <a:cs typeface="Arial" pitchFamily="34" charset="0"/>
                        </a:rPr>
                        <a:t> </a:t>
                      </a:r>
                      <a:r>
                        <a:rPr lang="el-GR" sz="2000" baseline="0" dirty="0" smtClean="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3</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17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17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4</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5.5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733917">
                <a:tc>
                  <a:txBody>
                    <a:bodyPr/>
                    <a:lstStyle/>
                    <a:p>
                      <a:pPr algn="ctr"/>
                      <a:r>
                        <a:rPr lang="el-GR" sz="2000" dirty="0" smtClean="0">
                          <a:latin typeface="Arial" pitchFamily="34" charset="0"/>
                          <a:cs typeface="Arial" pitchFamily="34" charset="0"/>
                        </a:rPr>
                        <a:t>5</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19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18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11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bl>
          </a:graphicData>
        </a:graphic>
      </p:graphicFrame>
      <p:sp>
        <p:nvSpPr>
          <p:cNvPr id="27713" name="TekstSylinder 2"/>
          <p:cNvSpPr txBox="1">
            <a:spLocks noChangeArrowheads="1"/>
          </p:cNvSpPr>
          <p:nvPr/>
        </p:nvSpPr>
        <p:spPr bwMode="auto">
          <a:xfrm>
            <a:off x="1163638" y="357188"/>
            <a:ext cx="6551612" cy="584200"/>
          </a:xfrm>
          <a:prstGeom prst="rect">
            <a:avLst/>
          </a:prstGeom>
          <a:noFill/>
          <a:ln w="9525">
            <a:noFill/>
            <a:miter lim="800000"/>
            <a:headEnd/>
            <a:tailEnd/>
          </a:ln>
        </p:spPr>
        <p:txBody>
          <a:bodyPr wrap="none">
            <a:spAutoFit/>
          </a:bodyPr>
          <a:lstStyle/>
          <a:p>
            <a:r>
              <a:rPr lang="el-GR" sz="3200" b="1"/>
              <a:t>ΔΙΑΠΛΑΣΗ ΝΕΟΓΙΛΩΝ ΔΟΝΤΙΩΝ</a:t>
            </a:r>
            <a:endParaRPr lang="nb-NO" sz="3200" b="1"/>
          </a:p>
        </p:txBody>
      </p:sp>
      <p:sp>
        <p:nvSpPr>
          <p:cNvPr id="27714" name="TekstSylinder 3"/>
          <p:cNvSpPr txBox="1">
            <a:spLocks noChangeArrowheads="1"/>
          </p:cNvSpPr>
          <p:nvPr/>
        </p:nvSpPr>
        <p:spPr bwMode="auto">
          <a:xfrm>
            <a:off x="285750" y="6334125"/>
            <a:ext cx="5184775" cy="400050"/>
          </a:xfrm>
          <a:prstGeom prst="rect">
            <a:avLst/>
          </a:prstGeom>
          <a:noFill/>
          <a:ln w="9525">
            <a:noFill/>
            <a:miter lim="800000"/>
            <a:headEnd/>
            <a:tailEnd/>
          </a:ln>
        </p:spPr>
        <p:txBody>
          <a:bodyPr wrap="none">
            <a:spAutoFit/>
          </a:bodyPr>
          <a:lstStyle/>
          <a:p>
            <a:r>
              <a:rPr lang="el-GR" sz="2000"/>
              <a:t>ε.ε., εμβρυϊκή εβδομάδα</a:t>
            </a:r>
            <a:r>
              <a:rPr lang="en-US" sz="2000"/>
              <a:t>;</a:t>
            </a:r>
            <a:r>
              <a:rPr lang="el-GR" sz="2000"/>
              <a:t> μ</a:t>
            </a:r>
            <a:r>
              <a:rPr lang="nb-NO" sz="2000"/>
              <a:t>,</a:t>
            </a:r>
            <a:r>
              <a:rPr lang="el-GR" sz="2000"/>
              <a:t> μήνες</a:t>
            </a:r>
            <a:r>
              <a:rPr lang="nb-NO" sz="2000"/>
              <a:t>; </a:t>
            </a:r>
            <a:r>
              <a:rPr lang="el-GR" sz="2000"/>
              <a:t>χ, χρόνια</a:t>
            </a:r>
            <a:endParaRPr lang="nb-NO" sz="20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642938" y="965200"/>
          <a:ext cx="8047037" cy="5464175"/>
        </p:xfrm>
        <a:graphic>
          <a:graphicData uri="http://schemas.openxmlformats.org/drawingml/2006/table">
            <a:tbl>
              <a:tblPr firstRow="1" bandRow="1">
                <a:tableStyleId>{00A15C55-8517-42AA-B614-E9B94910E393}</a:tableStyleId>
              </a:tblPr>
              <a:tblGrid>
                <a:gridCol w="1332000"/>
                <a:gridCol w="1332000"/>
                <a:gridCol w="979722"/>
                <a:gridCol w="1008000"/>
                <a:gridCol w="1008000"/>
                <a:gridCol w="979722"/>
                <a:gridCol w="1408320"/>
              </a:tblGrid>
              <a:tr h="928902">
                <a:tc>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ΕΝΑΡΞΗ ΕΝΑΣΒΕΣΤΙΩΣΗΣ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ΜΥΛΗΣ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c gridSpan="2">
                  <a:txBody>
                    <a:bodyPr/>
                    <a:lstStyle/>
                    <a:p>
                      <a:pPr algn="ctr"/>
                      <a:r>
                        <a:rPr lang="el-GR" sz="2000" dirty="0" smtClean="0">
                          <a:latin typeface="Arial" pitchFamily="34" charset="0"/>
                          <a:cs typeface="Arial" pitchFamily="34" charset="0"/>
                        </a:rPr>
                        <a:t>ΟΛΟΚΛΗΡΩΣΗ ΡΙΖΑΣ</a:t>
                      </a:r>
                      <a:endParaRPr lang="nb-NO" sz="2000" dirty="0">
                        <a:latin typeface="Arial" pitchFamily="34" charset="0"/>
                        <a:cs typeface="Arial" pitchFamily="34" charset="0"/>
                      </a:endParaRPr>
                    </a:p>
                  </a:txBody>
                  <a:tcPr/>
                </a:tc>
                <a:tc hMerge="1">
                  <a:txBody>
                    <a:bodyPr/>
                    <a:lstStyle/>
                    <a:p>
                      <a:pPr algn="ctr"/>
                      <a:endParaRPr lang="nb-NO" sz="2000" dirty="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ΔΟΝΤΙ</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ΑΝΩ</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ΚΑΤΩ</a:t>
                      </a:r>
                      <a:endParaRPr lang="nb-NO" sz="2000" dirty="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1</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a:t>
                      </a:r>
                      <a:r>
                        <a:rPr lang="el-GR" sz="2000" dirty="0" smtClean="0">
                          <a:latin typeface="Arial" pitchFamily="34" charset="0"/>
                          <a:cs typeface="Arial" pitchFamily="34" charset="0"/>
                        </a:rPr>
                        <a:t>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 </a:t>
                      </a:r>
                      <a:r>
                        <a:rPr lang="el-GR" sz="2000" baseline="0" dirty="0" smtClean="0">
                          <a:latin typeface="Arial" pitchFamily="34" charset="0"/>
                          <a:cs typeface="Arial" pitchFamily="34" charset="0"/>
                        </a:rPr>
                        <a:t>χ</a:t>
                      </a:r>
                    </a:p>
                  </a:txBody>
                  <a:tcPr/>
                </a:tc>
                <a:tc>
                  <a:txBody>
                    <a:bodyPr/>
                    <a:lstStyle/>
                    <a:p>
                      <a:pPr algn="ctr"/>
                      <a:r>
                        <a:rPr lang="el-GR" sz="2000" dirty="0" smtClean="0">
                          <a:latin typeface="Arial" pitchFamily="34" charset="0"/>
                          <a:cs typeface="Arial" pitchFamily="34" charset="0"/>
                        </a:rPr>
                        <a:t>3.5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χ</a:t>
                      </a:r>
                      <a:endParaRPr lang="el-GR" sz="2000" baseline="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2</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11</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χ</a:t>
                      </a:r>
                    </a:p>
                  </a:txBody>
                  <a:tcPr/>
                </a:tc>
                <a:tc>
                  <a:txBody>
                    <a:bodyPr/>
                    <a:lstStyle/>
                    <a:p>
                      <a:pPr algn="ctr"/>
                      <a:r>
                        <a:rPr lang="el-GR" sz="2000" dirty="0" smtClean="0">
                          <a:latin typeface="Arial" pitchFamily="34" charset="0"/>
                          <a:cs typeface="Arial" pitchFamily="34" charset="0"/>
                        </a:rPr>
                        <a:t>11</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3</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5.75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12.75χ </a:t>
                      </a:r>
                    </a:p>
                  </a:txBody>
                  <a:tcPr/>
                </a:tc>
              </a:tr>
              <a:tr h="504000">
                <a:tc>
                  <a:txBody>
                    <a:bodyPr/>
                    <a:lstStyle/>
                    <a:p>
                      <a:pPr algn="ctr"/>
                      <a:r>
                        <a:rPr lang="el-GR" sz="2000" dirty="0" smtClean="0">
                          <a:latin typeface="Arial" pitchFamily="34" charset="0"/>
                          <a:cs typeface="Arial" pitchFamily="34" charset="0"/>
                        </a:rPr>
                        <a:t>4</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20</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6.75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13.5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5</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28</a:t>
                      </a:r>
                      <a:r>
                        <a:rPr lang="el-GR" sz="2000" baseline="0" dirty="0" smtClean="0">
                          <a:latin typeface="Arial" pitchFamily="34" charset="0"/>
                          <a:cs typeface="Arial" pitchFamily="34" charset="0"/>
                        </a:rPr>
                        <a:t>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7.5</a:t>
                      </a:r>
                      <a:r>
                        <a:rPr lang="el-GR" sz="2000" baseline="0" dirty="0" smtClean="0">
                          <a:latin typeface="Arial" pitchFamily="34" charset="0"/>
                          <a:cs typeface="Arial" pitchFamily="34" charset="0"/>
                        </a:rPr>
                        <a:t> </a:t>
                      </a:r>
                      <a:r>
                        <a:rPr lang="el-GR" sz="2000" baseline="0" dirty="0">
                          <a:latin typeface="Arial" pitchFamily="34" charset="0"/>
                          <a:cs typeface="Arial" pitchFamily="34" charset="0"/>
                        </a:rPr>
                        <a:t>χ</a:t>
                      </a:r>
                      <a:endParaRPr lang="el-GR" sz="2000" baseline="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 </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6</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32 ε.ε.</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4.25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3.75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10.5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7</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27 μ</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7.75</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7.5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15.75</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16</a:t>
                      </a:r>
                      <a:r>
                        <a:rPr lang="el-GR" sz="2000" dirty="0">
                          <a:latin typeface="Arial" pitchFamily="34" charset="0"/>
                          <a:cs typeface="Arial" pitchFamily="34" charset="0"/>
                        </a:rPr>
                        <a:t>χ</a:t>
                      </a:r>
                      <a:endParaRPr lang="el-GR" sz="2000" dirty="0" smtClean="0">
                        <a:latin typeface="Arial" pitchFamily="34" charset="0"/>
                        <a:cs typeface="Arial" pitchFamily="34" charset="0"/>
                      </a:endParaRPr>
                    </a:p>
                  </a:txBody>
                  <a:tcPr/>
                </a:tc>
              </a:tr>
              <a:tr h="504000">
                <a:tc>
                  <a:txBody>
                    <a:bodyPr/>
                    <a:lstStyle/>
                    <a:p>
                      <a:pPr algn="ctr"/>
                      <a:r>
                        <a:rPr lang="el-GR" sz="2000" dirty="0" smtClean="0">
                          <a:latin typeface="Arial" pitchFamily="34" charset="0"/>
                          <a:cs typeface="Arial" pitchFamily="34" charset="0"/>
                        </a:rPr>
                        <a:t>8</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8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9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14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a:t>
                      </a:r>
                      <a:r>
                        <a:rPr lang="el-GR" sz="2000" baseline="0" dirty="0" smtClean="0">
                          <a:latin typeface="Arial" pitchFamily="34" charset="0"/>
                          <a:cs typeface="Arial" pitchFamily="34" charset="0"/>
                        </a:rPr>
                        <a:t> χ</a:t>
                      </a:r>
                      <a:endParaRPr lang="nb-NO" sz="2000" dirty="0">
                        <a:latin typeface="Arial" pitchFamily="34" charset="0"/>
                        <a:cs typeface="Arial" pitchFamily="34" charset="0"/>
                      </a:endParaRPr>
                    </a:p>
                  </a:txBody>
                  <a:tcPr/>
                </a:tc>
                <a:tc>
                  <a:txBody>
                    <a:bodyPr/>
                    <a:lstStyle/>
                    <a:p>
                      <a:pPr algn="ctr"/>
                      <a:r>
                        <a:rPr lang="el-GR" sz="2000" dirty="0" smtClean="0">
                          <a:latin typeface="Arial" pitchFamily="34" charset="0"/>
                          <a:cs typeface="Arial" pitchFamily="34" charset="0"/>
                        </a:rPr>
                        <a:t>22 χ</a:t>
                      </a:r>
                      <a:endParaRPr lang="nb-NO" sz="2000" dirty="0">
                        <a:latin typeface="Arial" pitchFamily="34" charset="0"/>
                        <a:cs typeface="Arial" pitchFamily="34" charset="0"/>
                      </a:endParaRPr>
                    </a:p>
                  </a:txBody>
                  <a:tcPr/>
                </a:tc>
              </a:tr>
            </a:tbl>
          </a:graphicData>
        </a:graphic>
      </p:graphicFrame>
      <p:sp>
        <p:nvSpPr>
          <p:cNvPr id="28761" name="TekstSylinder 2"/>
          <p:cNvSpPr txBox="1">
            <a:spLocks noChangeArrowheads="1"/>
          </p:cNvSpPr>
          <p:nvPr/>
        </p:nvSpPr>
        <p:spPr bwMode="auto">
          <a:xfrm>
            <a:off x="1214438" y="214313"/>
            <a:ext cx="6438900" cy="584200"/>
          </a:xfrm>
          <a:prstGeom prst="rect">
            <a:avLst/>
          </a:prstGeom>
          <a:noFill/>
          <a:ln w="9525">
            <a:noFill/>
            <a:miter lim="800000"/>
            <a:headEnd/>
            <a:tailEnd/>
          </a:ln>
        </p:spPr>
        <p:txBody>
          <a:bodyPr wrap="none">
            <a:spAutoFit/>
          </a:bodyPr>
          <a:lstStyle/>
          <a:p>
            <a:r>
              <a:rPr lang="el-GR" sz="3200" b="1"/>
              <a:t>ΔΙΑΠΛΑΣΗ ΜΟΝΙΜΩΝ ΔΟΝΤΙΩΝ</a:t>
            </a:r>
            <a:endParaRPr lang="nb-NO" sz="3200" b="1"/>
          </a:p>
        </p:txBody>
      </p:sp>
      <p:sp>
        <p:nvSpPr>
          <p:cNvPr id="28762" name="Rektangel 3"/>
          <p:cNvSpPr>
            <a:spLocks noChangeArrowheads="1"/>
          </p:cNvSpPr>
          <p:nvPr/>
        </p:nvSpPr>
        <p:spPr bwMode="auto">
          <a:xfrm>
            <a:off x="928688" y="6416675"/>
            <a:ext cx="7715250" cy="400050"/>
          </a:xfrm>
          <a:prstGeom prst="rect">
            <a:avLst/>
          </a:prstGeom>
          <a:noFill/>
          <a:ln w="9525">
            <a:noFill/>
            <a:miter lim="800000"/>
            <a:headEnd/>
            <a:tailEnd/>
          </a:ln>
        </p:spPr>
        <p:txBody>
          <a:bodyPr>
            <a:spAutoFit/>
          </a:bodyPr>
          <a:lstStyle/>
          <a:p>
            <a:r>
              <a:rPr lang="el-GR" sz="2000"/>
              <a:t>ε.ε., εμβρυϊκή εβδομάδα</a:t>
            </a:r>
            <a:r>
              <a:rPr lang="en-US" sz="2000"/>
              <a:t>;</a:t>
            </a:r>
            <a:r>
              <a:rPr lang="el-GR" sz="2000"/>
              <a:t> μ</a:t>
            </a:r>
            <a:r>
              <a:rPr lang="nb-NO" sz="2000"/>
              <a:t>,</a:t>
            </a:r>
            <a:r>
              <a:rPr lang="el-GR" sz="2000"/>
              <a:t> μήνες</a:t>
            </a:r>
            <a:r>
              <a:rPr lang="nb-NO" sz="2000"/>
              <a:t>; </a:t>
            </a:r>
            <a:r>
              <a:rPr lang="el-GR" sz="2000"/>
              <a:t>χ, χρόνια</a:t>
            </a:r>
            <a:endParaRPr lang="nb-NO" sz="20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Bilde 1" descr="BATH84B1.jpg"/>
          <p:cNvPicPr>
            <a:picLocks noChangeAspect="1"/>
          </p:cNvPicPr>
          <p:nvPr/>
        </p:nvPicPr>
        <p:blipFill>
          <a:blip r:embed="rId3" cstate="screen"/>
          <a:srcRect/>
          <a:stretch>
            <a:fillRect/>
          </a:stretch>
        </p:blipFill>
        <p:spPr bwMode="auto">
          <a:xfrm>
            <a:off x="2000250" y="215900"/>
            <a:ext cx="2286000" cy="1284288"/>
          </a:xfrm>
          <a:prstGeom prst="rect">
            <a:avLst/>
          </a:prstGeom>
          <a:noFill/>
          <a:ln w="9525">
            <a:noFill/>
            <a:miter lim="800000"/>
            <a:headEnd/>
            <a:tailEnd/>
          </a:ln>
        </p:spPr>
      </p:pic>
      <p:pic>
        <p:nvPicPr>
          <p:cNvPr id="29699" name="Bilde 2" descr="BATH84B2.jpg"/>
          <p:cNvPicPr>
            <a:picLocks noChangeAspect="1"/>
          </p:cNvPicPr>
          <p:nvPr/>
        </p:nvPicPr>
        <p:blipFill>
          <a:blip r:embed="rId4" cstate="screen"/>
          <a:srcRect/>
          <a:stretch>
            <a:fillRect/>
          </a:stretch>
        </p:blipFill>
        <p:spPr bwMode="auto">
          <a:xfrm>
            <a:off x="2000250" y="1589088"/>
            <a:ext cx="2286000" cy="5181600"/>
          </a:xfrm>
          <a:prstGeom prst="rect">
            <a:avLst/>
          </a:prstGeom>
          <a:noFill/>
          <a:ln w="9525">
            <a:noFill/>
            <a:miter lim="800000"/>
            <a:headEnd/>
            <a:tailEnd/>
          </a:ln>
        </p:spPr>
      </p:pic>
      <p:pic>
        <p:nvPicPr>
          <p:cNvPr id="29700" name="Bilde 3" descr="BATH84B3.jpg"/>
          <p:cNvPicPr>
            <a:picLocks noChangeAspect="1"/>
          </p:cNvPicPr>
          <p:nvPr/>
        </p:nvPicPr>
        <p:blipFill>
          <a:blip r:embed="rId5" cstate="screen"/>
          <a:srcRect/>
          <a:stretch>
            <a:fillRect/>
          </a:stretch>
        </p:blipFill>
        <p:spPr bwMode="auto">
          <a:xfrm>
            <a:off x="6500813" y="428625"/>
            <a:ext cx="2428875" cy="6343650"/>
          </a:xfrm>
          <a:prstGeom prst="rect">
            <a:avLst/>
          </a:prstGeom>
          <a:noFill/>
          <a:ln w="9525">
            <a:noFill/>
            <a:miter lim="800000"/>
            <a:headEnd/>
            <a:tailEnd/>
          </a:ln>
        </p:spPr>
      </p:pic>
      <p:sp>
        <p:nvSpPr>
          <p:cNvPr id="29701" name="Rektangel 4"/>
          <p:cNvSpPr>
            <a:spLocks noChangeArrowheads="1"/>
          </p:cNvSpPr>
          <p:nvPr/>
        </p:nvSpPr>
        <p:spPr bwMode="auto">
          <a:xfrm>
            <a:off x="5214938" y="5929313"/>
            <a:ext cx="1214437" cy="738187"/>
          </a:xfrm>
          <a:prstGeom prst="rect">
            <a:avLst/>
          </a:prstGeom>
          <a:noFill/>
          <a:ln w="9525">
            <a:noFill/>
            <a:miter lim="800000"/>
            <a:headEnd/>
            <a:tailEnd/>
          </a:ln>
        </p:spPr>
        <p:txBody>
          <a:bodyPr>
            <a:spAutoFit/>
          </a:bodyPr>
          <a:lstStyle/>
          <a:p>
            <a:r>
              <a:rPr lang="el-GR" sz="2400" b="1"/>
              <a:t>6 ετών</a:t>
            </a:r>
          </a:p>
          <a:p>
            <a:r>
              <a:rPr lang="el-GR"/>
              <a:t>± 9 μήνες</a:t>
            </a:r>
            <a:endParaRPr lang="nb-NO"/>
          </a:p>
        </p:txBody>
      </p:sp>
      <p:sp>
        <p:nvSpPr>
          <p:cNvPr id="29702" name="Rektangel 5"/>
          <p:cNvSpPr>
            <a:spLocks noChangeArrowheads="1"/>
          </p:cNvSpPr>
          <p:nvPr/>
        </p:nvSpPr>
        <p:spPr bwMode="auto">
          <a:xfrm>
            <a:off x="5214938" y="4548188"/>
            <a:ext cx="1285875" cy="738187"/>
          </a:xfrm>
          <a:prstGeom prst="rect">
            <a:avLst/>
          </a:prstGeom>
          <a:noFill/>
          <a:ln w="9525">
            <a:noFill/>
            <a:miter lim="800000"/>
            <a:headEnd/>
            <a:tailEnd/>
          </a:ln>
        </p:spPr>
        <p:txBody>
          <a:bodyPr>
            <a:spAutoFit/>
          </a:bodyPr>
          <a:lstStyle/>
          <a:p>
            <a:r>
              <a:rPr lang="el-GR" sz="2400" b="1"/>
              <a:t>5 ετών</a:t>
            </a:r>
          </a:p>
          <a:p>
            <a:r>
              <a:rPr lang="el-GR"/>
              <a:t>± 9 μήνες</a:t>
            </a:r>
            <a:endParaRPr lang="nb-NO"/>
          </a:p>
        </p:txBody>
      </p:sp>
      <p:sp>
        <p:nvSpPr>
          <p:cNvPr id="29703" name="Rektangel 6"/>
          <p:cNvSpPr>
            <a:spLocks noChangeArrowheads="1"/>
          </p:cNvSpPr>
          <p:nvPr/>
        </p:nvSpPr>
        <p:spPr bwMode="auto">
          <a:xfrm>
            <a:off x="5286375" y="3071813"/>
            <a:ext cx="1285875" cy="738187"/>
          </a:xfrm>
          <a:prstGeom prst="rect">
            <a:avLst/>
          </a:prstGeom>
          <a:noFill/>
          <a:ln w="9525">
            <a:noFill/>
            <a:miter lim="800000"/>
            <a:headEnd/>
            <a:tailEnd/>
          </a:ln>
        </p:spPr>
        <p:txBody>
          <a:bodyPr>
            <a:spAutoFit/>
          </a:bodyPr>
          <a:lstStyle/>
          <a:p>
            <a:r>
              <a:rPr lang="el-GR" sz="2400" b="1"/>
              <a:t>4 ετών</a:t>
            </a:r>
          </a:p>
          <a:p>
            <a:r>
              <a:rPr lang="el-GR"/>
              <a:t>± 9 μήνες</a:t>
            </a:r>
            <a:endParaRPr lang="nb-NO"/>
          </a:p>
        </p:txBody>
      </p:sp>
      <p:sp>
        <p:nvSpPr>
          <p:cNvPr id="29704" name="Rektangel 7"/>
          <p:cNvSpPr>
            <a:spLocks noChangeArrowheads="1"/>
          </p:cNvSpPr>
          <p:nvPr/>
        </p:nvSpPr>
        <p:spPr bwMode="auto">
          <a:xfrm>
            <a:off x="5214938" y="1833563"/>
            <a:ext cx="1357312" cy="738187"/>
          </a:xfrm>
          <a:prstGeom prst="rect">
            <a:avLst/>
          </a:prstGeom>
          <a:noFill/>
          <a:ln w="9525">
            <a:noFill/>
            <a:miter lim="800000"/>
            <a:headEnd/>
            <a:tailEnd/>
          </a:ln>
        </p:spPr>
        <p:txBody>
          <a:bodyPr>
            <a:spAutoFit/>
          </a:bodyPr>
          <a:lstStyle/>
          <a:p>
            <a:r>
              <a:rPr lang="el-GR" sz="2400" b="1"/>
              <a:t>3 ετών</a:t>
            </a:r>
          </a:p>
          <a:p>
            <a:r>
              <a:rPr lang="el-GR"/>
              <a:t>± 6 μήνες</a:t>
            </a:r>
            <a:endParaRPr lang="nb-NO"/>
          </a:p>
        </p:txBody>
      </p:sp>
      <p:sp>
        <p:nvSpPr>
          <p:cNvPr id="29705" name="Rektangel 8"/>
          <p:cNvSpPr>
            <a:spLocks noChangeArrowheads="1"/>
          </p:cNvSpPr>
          <p:nvPr/>
        </p:nvSpPr>
        <p:spPr bwMode="auto">
          <a:xfrm>
            <a:off x="5357813" y="619125"/>
            <a:ext cx="1214437" cy="738188"/>
          </a:xfrm>
          <a:prstGeom prst="rect">
            <a:avLst/>
          </a:prstGeom>
          <a:noFill/>
          <a:ln w="9525">
            <a:noFill/>
            <a:miter lim="800000"/>
            <a:headEnd/>
            <a:tailEnd/>
          </a:ln>
        </p:spPr>
        <p:txBody>
          <a:bodyPr>
            <a:spAutoFit/>
          </a:bodyPr>
          <a:lstStyle/>
          <a:p>
            <a:r>
              <a:rPr lang="el-GR" sz="2400" b="1"/>
              <a:t>2 ετών</a:t>
            </a:r>
          </a:p>
          <a:p>
            <a:r>
              <a:rPr lang="el-GR"/>
              <a:t>± 6 μήνες</a:t>
            </a:r>
            <a:endParaRPr lang="nb-NO"/>
          </a:p>
        </p:txBody>
      </p:sp>
      <p:sp>
        <p:nvSpPr>
          <p:cNvPr id="29706" name="Rektangel 10"/>
          <p:cNvSpPr>
            <a:spLocks noChangeArrowheads="1"/>
          </p:cNvSpPr>
          <p:nvPr/>
        </p:nvSpPr>
        <p:spPr bwMode="auto">
          <a:xfrm>
            <a:off x="500063" y="2286000"/>
            <a:ext cx="1428750" cy="738188"/>
          </a:xfrm>
          <a:prstGeom prst="rect">
            <a:avLst/>
          </a:prstGeom>
          <a:noFill/>
          <a:ln w="9525">
            <a:noFill/>
            <a:miter lim="800000"/>
            <a:headEnd/>
            <a:tailEnd/>
          </a:ln>
        </p:spPr>
        <p:txBody>
          <a:bodyPr>
            <a:spAutoFit/>
          </a:bodyPr>
          <a:lstStyle/>
          <a:p>
            <a:r>
              <a:rPr lang="el-GR" sz="2400" b="1"/>
              <a:t>6 μηνών</a:t>
            </a:r>
          </a:p>
          <a:p>
            <a:r>
              <a:rPr lang="el-GR"/>
              <a:t>± 2 μήνες</a:t>
            </a:r>
            <a:endParaRPr lang="nb-NO"/>
          </a:p>
        </p:txBody>
      </p:sp>
      <p:sp>
        <p:nvSpPr>
          <p:cNvPr id="29707" name="Rektangel 11"/>
          <p:cNvSpPr>
            <a:spLocks noChangeArrowheads="1"/>
          </p:cNvSpPr>
          <p:nvPr/>
        </p:nvSpPr>
        <p:spPr bwMode="auto">
          <a:xfrm>
            <a:off x="500063" y="1643063"/>
            <a:ext cx="1500187" cy="461962"/>
          </a:xfrm>
          <a:prstGeom prst="rect">
            <a:avLst/>
          </a:prstGeom>
          <a:noFill/>
          <a:ln w="9525">
            <a:noFill/>
            <a:miter lim="800000"/>
            <a:headEnd/>
            <a:tailEnd/>
          </a:ln>
        </p:spPr>
        <p:txBody>
          <a:bodyPr>
            <a:spAutoFit/>
          </a:bodyPr>
          <a:lstStyle/>
          <a:p>
            <a:r>
              <a:rPr lang="el-GR" sz="2400" b="1">
                <a:solidFill>
                  <a:srgbClr val="00FF00"/>
                </a:solidFill>
              </a:rPr>
              <a:t>Γέννηση</a:t>
            </a:r>
          </a:p>
        </p:txBody>
      </p:sp>
      <p:sp>
        <p:nvSpPr>
          <p:cNvPr id="29708" name="Rektangel 12"/>
          <p:cNvSpPr>
            <a:spLocks noChangeArrowheads="1"/>
          </p:cNvSpPr>
          <p:nvPr/>
        </p:nvSpPr>
        <p:spPr bwMode="auto">
          <a:xfrm>
            <a:off x="428625" y="3429000"/>
            <a:ext cx="1500188" cy="738188"/>
          </a:xfrm>
          <a:prstGeom prst="rect">
            <a:avLst/>
          </a:prstGeom>
          <a:noFill/>
          <a:ln w="9525">
            <a:noFill/>
            <a:miter lim="800000"/>
            <a:headEnd/>
            <a:tailEnd/>
          </a:ln>
        </p:spPr>
        <p:txBody>
          <a:bodyPr>
            <a:spAutoFit/>
          </a:bodyPr>
          <a:lstStyle/>
          <a:p>
            <a:r>
              <a:rPr lang="el-GR" sz="2400" b="1"/>
              <a:t>9 μηνών</a:t>
            </a:r>
          </a:p>
          <a:p>
            <a:r>
              <a:rPr lang="el-GR"/>
              <a:t>± 2 μήνες</a:t>
            </a:r>
            <a:endParaRPr lang="nb-NO"/>
          </a:p>
        </p:txBody>
      </p:sp>
      <p:sp>
        <p:nvSpPr>
          <p:cNvPr id="29709" name="Rektangel 13"/>
          <p:cNvSpPr>
            <a:spLocks noChangeArrowheads="1"/>
          </p:cNvSpPr>
          <p:nvPr/>
        </p:nvSpPr>
        <p:spPr bwMode="auto">
          <a:xfrm>
            <a:off x="571500" y="4643438"/>
            <a:ext cx="1428750" cy="738187"/>
          </a:xfrm>
          <a:prstGeom prst="rect">
            <a:avLst/>
          </a:prstGeom>
          <a:noFill/>
          <a:ln w="9525">
            <a:noFill/>
            <a:miter lim="800000"/>
            <a:headEnd/>
            <a:tailEnd/>
          </a:ln>
        </p:spPr>
        <p:txBody>
          <a:bodyPr>
            <a:spAutoFit/>
          </a:bodyPr>
          <a:lstStyle/>
          <a:p>
            <a:r>
              <a:rPr lang="el-GR" sz="2400" b="1"/>
              <a:t>1 έτους</a:t>
            </a:r>
          </a:p>
          <a:p>
            <a:r>
              <a:rPr lang="el-GR"/>
              <a:t>± 3 μήνες</a:t>
            </a:r>
            <a:endParaRPr lang="nb-NO"/>
          </a:p>
        </p:txBody>
      </p:sp>
      <p:sp>
        <p:nvSpPr>
          <p:cNvPr id="29710" name="Rektangel 15"/>
          <p:cNvSpPr>
            <a:spLocks noChangeArrowheads="1"/>
          </p:cNvSpPr>
          <p:nvPr/>
        </p:nvSpPr>
        <p:spPr bwMode="auto">
          <a:xfrm>
            <a:off x="500063" y="5786438"/>
            <a:ext cx="1714500" cy="738187"/>
          </a:xfrm>
          <a:prstGeom prst="rect">
            <a:avLst/>
          </a:prstGeom>
          <a:noFill/>
          <a:ln w="9525">
            <a:noFill/>
            <a:miter lim="800000"/>
            <a:headEnd/>
            <a:tailEnd/>
          </a:ln>
        </p:spPr>
        <p:txBody>
          <a:bodyPr>
            <a:spAutoFit/>
          </a:bodyPr>
          <a:lstStyle/>
          <a:p>
            <a:r>
              <a:rPr lang="el-GR" sz="2400" b="1"/>
              <a:t>18 μηνών</a:t>
            </a:r>
          </a:p>
          <a:p>
            <a:r>
              <a:rPr lang="el-GR"/>
              <a:t>± 3 μήνες</a:t>
            </a:r>
            <a:endParaRPr lang="nb-NO"/>
          </a:p>
        </p:txBody>
      </p:sp>
      <p:sp>
        <p:nvSpPr>
          <p:cNvPr id="29711" name="Rektangel 17"/>
          <p:cNvSpPr>
            <a:spLocks noChangeArrowheads="1"/>
          </p:cNvSpPr>
          <p:nvPr/>
        </p:nvSpPr>
        <p:spPr bwMode="auto">
          <a:xfrm>
            <a:off x="0" y="71438"/>
            <a:ext cx="2214563" cy="738187"/>
          </a:xfrm>
          <a:prstGeom prst="rect">
            <a:avLst/>
          </a:prstGeom>
          <a:noFill/>
          <a:ln w="9525">
            <a:noFill/>
            <a:miter lim="800000"/>
            <a:headEnd/>
            <a:tailEnd/>
          </a:ln>
        </p:spPr>
        <p:txBody>
          <a:bodyPr>
            <a:spAutoFit/>
          </a:bodyPr>
          <a:lstStyle/>
          <a:p>
            <a:r>
              <a:rPr lang="el-GR" sz="2400" b="1"/>
              <a:t>5</a:t>
            </a:r>
            <a:r>
              <a:rPr lang="el-GR" sz="2400" b="1" baseline="30000"/>
              <a:t>ος</a:t>
            </a:r>
            <a:r>
              <a:rPr lang="el-GR" sz="2400" b="1"/>
              <a:t>  </a:t>
            </a:r>
          </a:p>
          <a:p>
            <a:r>
              <a:rPr lang="el-GR" b="1"/>
              <a:t>εμβρυϊκός μήνας</a:t>
            </a:r>
          </a:p>
        </p:txBody>
      </p:sp>
      <p:sp>
        <p:nvSpPr>
          <p:cNvPr id="29712" name="Rektangel 18"/>
          <p:cNvSpPr>
            <a:spLocks noChangeArrowheads="1"/>
          </p:cNvSpPr>
          <p:nvPr/>
        </p:nvSpPr>
        <p:spPr bwMode="auto">
          <a:xfrm>
            <a:off x="0" y="785813"/>
            <a:ext cx="4572000" cy="738187"/>
          </a:xfrm>
          <a:prstGeom prst="rect">
            <a:avLst/>
          </a:prstGeom>
          <a:noFill/>
          <a:ln w="9525">
            <a:noFill/>
            <a:miter lim="800000"/>
            <a:headEnd/>
            <a:tailEnd/>
          </a:ln>
        </p:spPr>
        <p:txBody>
          <a:bodyPr>
            <a:spAutoFit/>
          </a:bodyPr>
          <a:lstStyle/>
          <a:p>
            <a:r>
              <a:rPr lang="el-GR" sz="2400" b="1"/>
              <a:t>7</a:t>
            </a:r>
            <a:r>
              <a:rPr lang="el-GR" sz="2400" b="1" baseline="30000"/>
              <a:t>ος</a:t>
            </a:r>
            <a:r>
              <a:rPr lang="el-GR" sz="2400" b="1"/>
              <a:t>  </a:t>
            </a:r>
          </a:p>
          <a:p>
            <a:r>
              <a:rPr lang="el-GR" b="1"/>
              <a:t>εμβρυϊκός μήνας</a:t>
            </a:r>
          </a:p>
        </p:txBody>
      </p:sp>
      <p:sp>
        <p:nvSpPr>
          <p:cNvPr id="29713" name="TekstSylinder 17"/>
          <p:cNvSpPr txBox="1">
            <a:spLocks noChangeArrowheads="1"/>
          </p:cNvSpPr>
          <p:nvPr/>
        </p:nvSpPr>
        <p:spPr bwMode="auto">
          <a:xfrm>
            <a:off x="4200525" y="-71438"/>
            <a:ext cx="4014788" cy="523876"/>
          </a:xfrm>
          <a:prstGeom prst="rect">
            <a:avLst/>
          </a:prstGeom>
          <a:noFill/>
          <a:ln w="9525">
            <a:noFill/>
            <a:miter lim="800000"/>
            <a:headEnd/>
            <a:tailEnd/>
          </a:ln>
        </p:spPr>
        <p:txBody>
          <a:bodyPr wrap="none">
            <a:spAutoFit/>
          </a:bodyPr>
          <a:lstStyle/>
          <a:p>
            <a:r>
              <a:rPr lang="el-GR" sz="2800" b="1" u="sng">
                <a:solidFill>
                  <a:srgbClr val="FF0000"/>
                </a:solidFill>
              </a:rPr>
              <a:t>ΟΔΟΝΤΙΚΗ ΔΙΑΠΛΑΣΗ</a:t>
            </a:r>
            <a:endParaRPr lang="nb-NO" sz="2800" b="1" u="sng">
              <a:solidFill>
                <a:srgbClr val="FF00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Bilde 1" descr="BATH851.jpg"/>
          <p:cNvPicPr>
            <a:picLocks noChangeAspect="1"/>
          </p:cNvPicPr>
          <p:nvPr/>
        </p:nvPicPr>
        <p:blipFill>
          <a:blip r:embed="rId3" cstate="screen"/>
          <a:srcRect/>
          <a:stretch>
            <a:fillRect/>
          </a:stretch>
        </p:blipFill>
        <p:spPr bwMode="auto">
          <a:xfrm>
            <a:off x="1608138" y="442913"/>
            <a:ext cx="2535237" cy="6343650"/>
          </a:xfrm>
          <a:prstGeom prst="rect">
            <a:avLst/>
          </a:prstGeom>
          <a:noFill/>
          <a:ln w="9525">
            <a:noFill/>
            <a:miter lim="800000"/>
            <a:headEnd/>
            <a:tailEnd/>
          </a:ln>
        </p:spPr>
      </p:pic>
      <p:pic>
        <p:nvPicPr>
          <p:cNvPr id="30723" name="Bilde 2" descr="BATH852.jpg"/>
          <p:cNvPicPr>
            <a:picLocks noChangeAspect="1"/>
          </p:cNvPicPr>
          <p:nvPr/>
        </p:nvPicPr>
        <p:blipFill>
          <a:blip r:embed="rId4" cstate="screen"/>
          <a:srcRect/>
          <a:stretch>
            <a:fillRect/>
          </a:stretch>
        </p:blipFill>
        <p:spPr bwMode="auto">
          <a:xfrm>
            <a:off x="6207125" y="428625"/>
            <a:ext cx="2579688" cy="6357938"/>
          </a:xfrm>
          <a:prstGeom prst="rect">
            <a:avLst/>
          </a:prstGeom>
          <a:noFill/>
          <a:ln w="9525">
            <a:noFill/>
            <a:miter lim="800000"/>
            <a:headEnd/>
            <a:tailEnd/>
          </a:ln>
        </p:spPr>
      </p:pic>
      <p:sp>
        <p:nvSpPr>
          <p:cNvPr id="30724" name="TekstSylinder 3"/>
          <p:cNvSpPr txBox="1">
            <a:spLocks noChangeArrowheads="1"/>
          </p:cNvSpPr>
          <p:nvPr/>
        </p:nvSpPr>
        <p:spPr bwMode="auto">
          <a:xfrm>
            <a:off x="357188" y="500063"/>
            <a:ext cx="1157287" cy="738187"/>
          </a:xfrm>
          <a:prstGeom prst="rect">
            <a:avLst/>
          </a:prstGeom>
          <a:noFill/>
          <a:ln w="9525">
            <a:noFill/>
            <a:miter lim="800000"/>
            <a:headEnd/>
            <a:tailEnd/>
          </a:ln>
        </p:spPr>
        <p:txBody>
          <a:bodyPr wrap="none">
            <a:spAutoFit/>
          </a:bodyPr>
          <a:lstStyle/>
          <a:p>
            <a:r>
              <a:rPr lang="el-GR" sz="2400" b="1"/>
              <a:t>7 ετών</a:t>
            </a:r>
          </a:p>
          <a:p>
            <a:r>
              <a:rPr lang="el-GR"/>
              <a:t>± 9 μήνες</a:t>
            </a:r>
            <a:endParaRPr lang="nb-NO"/>
          </a:p>
        </p:txBody>
      </p:sp>
      <p:sp>
        <p:nvSpPr>
          <p:cNvPr id="30725" name="Rektangel 4"/>
          <p:cNvSpPr>
            <a:spLocks noChangeArrowheads="1"/>
          </p:cNvSpPr>
          <p:nvPr/>
        </p:nvSpPr>
        <p:spPr bwMode="auto">
          <a:xfrm>
            <a:off x="2286000" y="3059113"/>
            <a:ext cx="4572000" cy="739775"/>
          </a:xfrm>
          <a:prstGeom prst="rect">
            <a:avLst/>
          </a:prstGeom>
          <a:noFill/>
          <a:ln w="9525">
            <a:noFill/>
            <a:miter lim="800000"/>
            <a:headEnd/>
            <a:tailEnd/>
          </a:ln>
        </p:spPr>
        <p:txBody>
          <a:bodyPr>
            <a:spAutoFit/>
          </a:bodyPr>
          <a:lstStyle/>
          <a:p>
            <a:r>
              <a:rPr lang="el-GR" sz="2400" b="1"/>
              <a:t>7 ετών</a:t>
            </a:r>
          </a:p>
          <a:p>
            <a:r>
              <a:rPr lang="el-GR"/>
              <a:t>± 9 μήνες</a:t>
            </a:r>
            <a:endParaRPr lang="nb-NO"/>
          </a:p>
        </p:txBody>
      </p:sp>
      <p:sp>
        <p:nvSpPr>
          <p:cNvPr id="30726" name="Rektangel 5"/>
          <p:cNvSpPr>
            <a:spLocks noChangeArrowheads="1"/>
          </p:cNvSpPr>
          <p:nvPr/>
        </p:nvSpPr>
        <p:spPr bwMode="auto">
          <a:xfrm>
            <a:off x="357188" y="2214563"/>
            <a:ext cx="1285875" cy="738187"/>
          </a:xfrm>
          <a:prstGeom prst="rect">
            <a:avLst/>
          </a:prstGeom>
          <a:noFill/>
          <a:ln w="9525">
            <a:noFill/>
            <a:miter lim="800000"/>
            <a:headEnd/>
            <a:tailEnd/>
          </a:ln>
        </p:spPr>
        <p:txBody>
          <a:bodyPr>
            <a:spAutoFit/>
          </a:bodyPr>
          <a:lstStyle/>
          <a:p>
            <a:r>
              <a:rPr lang="el-GR" sz="2400" b="1"/>
              <a:t>8 ετών</a:t>
            </a:r>
          </a:p>
          <a:p>
            <a:r>
              <a:rPr lang="el-GR"/>
              <a:t>± 9 μήνες</a:t>
            </a:r>
            <a:endParaRPr lang="nb-NO"/>
          </a:p>
        </p:txBody>
      </p:sp>
      <p:sp>
        <p:nvSpPr>
          <p:cNvPr id="30727" name="Rektangel 6"/>
          <p:cNvSpPr>
            <a:spLocks noChangeArrowheads="1"/>
          </p:cNvSpPr>
          <p:nvPr/>
        </p:nvSpPr>
        <p:spPr bwMode="auto">
          <a:xfrm>
            <a:off x="357188" y="3929063"/>
            <a:ext cx="1357312" cy="738187"/>
          </a:xfrm>
          <a:prstGeom prst="rect">
            <a:avLst/>
          </a:prstGeom>
          <a:noFill/>
          <a:ln w="9525">
            <a:noFill/>
            <a:miter lim="800000"/>
            <a:headEnd/>
            <a:tailEnd/>
          </a:ln>
        </p:spPr>
        <p:txBody>
          <a:bodyPr>
            <a:spAutoFit/>
          </a:bodyPr>
          <a:lstStyle/>
          <a:p>
            <a:r>
              <a:rPr lang="el-GR" sz="2400" b="1"/>
              <a:t>9 ετών</a:t>
            </a:r>
          </a:p>
          <a:p>
            <a:r>
              <a:rPr lang="el-GR"/>
              <a:t>± 9 μήνες</a:t>
            </a:r>
            <a:endParaRPr lang="nb-NO"/>
          </a:p>
        </p:txBody>
      </p:sp>
      <p:sp>
        <p:nvSpPr>
          <p:cNvPr id="30728" name="Rektangel 7"/>
          <p:cNvSpPr>
            <a:spLocks noChangeArrowheads="1"/>
          </p:cNvSpPr>
          <p:nvPr/>
        </p:nvSpPr>
        <p:spPr bwMode="auto">
          <a:xfrm>
            <a:off x="285750" y="5715000"/>
            <a:ext cx="1428750" cy="738188"/>
          </a:xfrm>
          <a:prstGeom prst="rect">
            <a:avLst/>
          </a:prstGeom>
          <a:noFill/>
          <a:ln w="9525">
            <a:noFill/>
            <a:miter lim="800000"/>
            <a:headEnd/>
            <a:tailEnd/>
          </a:ln>
        </p:spPr>
        <p:txBody>
          <a:bodyPr>
            <a:spAutoFit/>
          </a:bodyPr>
          <a:lstStyle/>
          <a:p>
            <a:r>
              <a:rPr lang="el-GR" sz="2400" b="1"/>
              <a:t>10 ετών</a:t>
            </a:r>
          </a:p>
          <a:p>
            <a:r>
              <a:rPr lang="el-GR"/>
              <a:t>± 9 μήνες</a:t>
            </a:r>
            <a:endParaRPr lang="nb-NO"/>
          </a:p>
        </p:txBody>
      </p:sp>
      <p:sp>
        <p:nvSpPr>
          <p:cNvPr id="30729" name="TekstSylinder 8"/>
          <p:cNvSpPr txBox="1">
            <a:spLocks noChangeArrowheads="1"/>
          </p:cNvSpPr>
          <p:nvPr/>
        </p:nvSpPr>
        <p:spPr bwMode="auto">
          <a:xfrm>
            <a:off x="0" y="71438"/>
            <a:ext cx="2498725" cy="400050"/>
          </a:xfrm>
          <a:prstGeom prst="rect">
            <a:avLst/>
          </a:prstGeom>
          <a:noFill/>
          <a:ln w="9525">
            <a:noFill/>
            <a:miter lim="800000"/>
            <a:headEnd/>
            <a:tailEnd/>
          </a:ln>
        </p:spPr>
        <p:txBody>
          <a:bodyPr wrap="none">
            <a:spAutoFit/>
          </a:bodyPr>
          <a:lstStyle/>
          <a:p>
            <a:r>
              <a:rPr lang="el-GR" sz="2000" b="1">
                <a:solidFill>
                  <a:srgbClr val="00FF00"/>
                </a:solidFill>
              </a:rPr>
              <a:t>ΜΙΚΤΟΣ ΦΡΑΓΜΟΣ</a:t>
            </a:r>
            <a:endParaRPr lang="nb-NO" sz="2000" b="1">
              <a:solidFill>
                <a:srgbClr val="00FF00"/>
              </a:solidFill>
            </a:endParaRPr>
          </a:p>
        </p:txBody>
      </p:sp>
      <p:sp>
        <p:nvSpPr>
          <p:cNvPr id="30730" name="Rektangel 9"/>
          <p:cNvSpPr>
            <a:spLocks noChangeArrowheads="1"/>
          </p:cNvSpPr>
          <p:nvPr/>
        </p:nvSpPr>
        <p:spPr bwMode="auto">
          <a:xfrm>
            <a:off x="4786313" y="500063"/>
            <a:ext cx="1357312" cy="738187"/>
          </a:xfrm>
          <a:prstGeom prst="rect">
            <a:avLst/>
          </a:prstGeom>
          <a:noFill/>
          <a:ln w="9525">
            <a:noFill/>
            <a:miter lim="800000"/>
            <a:headEnd/>
            <a:tailEnd/>
          </a:ln>
        </p:spPr>
        <p:txBody>
          <a:bodyPr>
            <a:spAutoFit/>
          </a:bodyPr>
          <a:lstStyle/>
          <a:p>
            <a:r>
              <a:rPr lang="el-GR" sz="2400" b="1"/>
              <a:t>11 ετών</a:t>
            </a:r>
          </a:p>
          <a:p>
            <a:r>
              <a:rPr lang="el-GR"/>
              <a:t>± 9 μήνες</a:t>
            </a:r>
            <a:endParaRPr lang="nb-NO"/>
          </a:p>
        </p:txBody>
      </p:sp>
      <p:sp>
        <p:nvSpPr>
          <p:cNvPr id="30731" name="Rektangel 10"/>
          <p:cNvSpPr>
            <a:spLocks noChangeArrowheads="1"/>
          </p:cNvSpPr>
          <p:nvPr/>
        </p:nvSpPr>
        <p:spPr bwMode="auto">
          <a:xfrm>
            <a:off x="4786313" y="1785938"/>
            <a:ext cx="1357312" cy="738187"/>
          </a:xfrm>
          <a:prstGeom prst="rect">
            <a:avLst/>
          </a:prstGeom>
          <a:noFill/>
          <a:ln w="9525">
            <a:noFill/>
            <a:miter lim="800000"/>
            <a:headEnd/>
            <a:tailEnd/>
          </a:ln>
        </p:spPr>
        <p:txBody>
          <a:bodyPr>
            <a:spAutoFit/>
          </a:bodyPr>
          <a:lstStyle/>
          <a:p>
            <a:r>
              <a:rPr lang="el-GR" sz="2400" b="1"/>
              <a:t>12 ετών</a:t>
            </a:r>
          </a:p>
          <a:p>
            <a:r>
              <a:rPr lang="el-GR"/>
              <a:t>± 6 μήνες</a:t>
            </a:r>
            <a:endParaRPr lang="nb-NO"/>
          </a:p>
        </p:txBody>
      </p:sp>
      <p:sp>
        <p:nvSpPr>
          <p:cNvPr id="30732" name="Rektangel 11"/>
          <p:cNvSpPr>
            <a:spLocks noChangeArrowheads="1"/>
          </p:cNvSpPr>
          <p:nvPr/>
        </p:nvSpPr>
        <p:spPr bwMode="auto">
          <a:xfrm>
            <a:off x="4786313" y="3143250"/>
            <a:ext cx="1428750" cy="738188"/>
          </a:xfrm>
          <a:prstGeom prst="rect">
            <a:avLst/>
          </a:prstGeom>
          <a:noFill/>
          <a:ln w="9525">
            <a:noFill/>
            <a:miter lim="800000"/>
            <a:headEnd/>
            <a:tailEnd/>
          </a:ln>
        </p:spPr>
        <p:txBody>
          <a:bodyPr>
            <a:spAutoFit/>
          </a:bodyPr>
          <a:lstStyle/>
          <a:p>
            <a:r>
              <a:rPr lang="el-GR" sz="2400" b="1"/>
              <a:t>15 ετών</a:t>
            </a:r>
          </a:p>
          <a:p>
            <a:r>
              <a:rPr lang="el-GR"/>
              <a:t>± 6 μήνες</a:t>
            </a:r>
            <a:endParaRPr lang="nb-NO"/>
          </a:p>
        </p:txBody>
      </p:sp>
      <p:sp>
        <p:nvSpPr>
          <p:cNvPr id="30733" name="Rektangel 12"/>
          <p:cNvSpPr>
            <a:spLocks noChangeArrowheads="1"/>
          </p:cNvSpPr>
          <p:nvPr/>
        </p:nvSpPr>
        <p:spPr bwMode="auto">
          <a:xfrm>
            <a:off x="4857750" y="4610100"/>
            <a:ext cx="1357313" cy="461963"/>
          </a:xfrm>
          <a:prstGeom prst="rect">
            <a:avLst/>
          </a:prstGeom>
          <a:noFill/>
          <a:ln w="9525">
            <a:noFill/>
            <a:miter lim="800000"/>
            <a:headEnd/>
            <a:tailEnd/>
          </a:ln>
        </p:spPr>
        <p:txBody>
          <a:bodyPr>
            <a:spAutoFit/>
          </a:bodyPr>
          <a:lstStyle/>
          <a:p>
            <a:r>
              <a:rPr lang="el-GR" sz="2400" b="1"/>
              <a:t>21 ετών</a:t>
            </a:r>
            <a:endParaRPr lang="nb-NO"/>
          </a:p>
        </p:txBody>
      </p:sp>
      <p:sp>
        <p:nvSpPr>
          <p:cNvPr id="30734" name="Rektangel 13"/>
          <p:cNvSpPr>
            <a:spLocks noChangeArrowheads="1"/>
          </p:cNvSpPr>
          <p:nvPr/>
        </p:nvSpPr>
        <p:spPr bwMode="auto">
          <a:xfrm>
            <a:off x="4929188" y="5895975"/>
            <a:ext cx="1357312" cy="461963"/>
          </a:xfrm>
          <a:prstGeom prst="rect">
            <a:avLst/>
          </a:prstGeom>
          <a:noFill/>
          <a:ln w="9525">
            <a:noFill/>
            <a:miter lim="800000"/>
            <a:headEnd/>
            <a:tailEnd/>
          </a:ln>
        </p:spPr>
        <p:txBody>
          <a:bodyPr>
            <a:spAutoFit/>
          </a:bodyPr>
          <a:lstStyle/>
          <a:p>
            <a:r>
              <a:rPr lang="el-GR" sz="2400" b="1"/>
              <a:t>35 ετών</a:t>
            </a:r>
          </a:p>
        </p:txBody>
      </p:sp>
      <p:sp>
        <p:nvSpPr>
          <p:cNvPr id="30735" name="TekstSylinder 16"/>
          <p:cNvSpPr txBox="1">
            <a:spLocks noChangeArrowheads="1"/>
          </p:cNvSpPr>
          <p:nvPr/>
        </p:nvSpPr>
        <p:spPr bwMode="auto">
          <a:xfrm>
            <a:off x="5672138" y="71438"/>
            <a:ext cx="2757487" cy="400050"/>
          </a:xfrm>
          <a:prstGeom prst="rect">
            <a:avLst/>
          </a:prstGeom>
          <a:noFill/>
          <a:ln w="9525">
            <a:noFill/>
            <a:miter lim="800000"/>
            <a:headEnd/>
            <a:tailEnd/>
          </a:ln>
        </p:spPr>
        <p:txBody>
          <a:bodyPr wrap="none">
            <a:spAutoFit/>
          </a:bodyPr>
          <a:lstStyle/>
          <a:p>
            <a:r>
              <a:rPr lang="el-GR" sz="2000" b="1">
                <a:solidFill>
                  <a:srgbClr val="00FF00"/>
                </a:solidFill>
              </a:rPr>
              <a:t>ΜΟΝΙΜΟΣ ΦΡΑΓΜΟΣ</a:t>
            </a:r>
            <a:endParaRPr lang="nb-NO" sz="2000" b="1">
              <a:solidFill>
                <a:srgbClr val="00FF00"/>
              </a:solidFill>
            </a:endParaRPr>
          </a:p>
        </p:txBody>
      </p:sp>
      <p:sp>
        <p:nvSpPr>
          <p:cNvPr id="30736" name="TekstSylinder 16"/>
          <p:cNvSpPr txBox="1">
            <a:spLocks noChangeArrowheads="1"/>
          </p:cNvSpPr>
          <p:nvPr/>
        </p:nvSpPr>
        <p:spPr bwMode="auto">
          <a:xfrm>
            <a:off x="4143375" y="6215063"/>
            <a:ext cx="2865438" cy="646112"/>
          </a:xfrm>
          <a:prstGeom prst="rect">
            <a:avLst/>
          </a:prstGeom>
          <a:noFill/>
          <a:ln w="9525">
            <a:noFill/>
            <a:miter lim="800000"/>
            <a:headEnd/>
            <a:tailEnd/>
          </a:ln>
        </p:spPr>
        <p:txBody>
          <a:bodyPr wrap="none">
            <a:spAutoFit/>
          </a:bodyPr>
          <a:lstStyle/>
          <a:p>
            <a:r>
              <a:rPr lang="el-GR">
                <a:solidFill>
                  <a:srgbClr val="FF0000"/>
                </a:solidFill>
              </a:rPr>
              <a:t>Μετασχεδίαση</a:t>
            </a:r>
            <a:endParaRPr lang="nb-NO">
              <a:solidFill>
                <a:srgbClr val="FF0000"/>
              </a:solidFill>
            </a:endParaRPr>
          </a:p>
          <a:p>
            <a:r>
              <a:rPr lang="nb-NO">
                <a:solidFill>
                  <a:srgbClr val="FF0000"/>
                </a:solidFill>
              </a:rPr>
              <a:t>Schour and Massler, 1941</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1524000" y="1397000"/>
          <a:ext cx="6096000" cy="2967038"/>
        </p:xfrm>
        <a:graphic>
          <a:graphicData uri="http://schemas.openxmlformats.org/drawingml/2006/table">
            <a:tbl>
              <a:tblPr firstRow="1" bandRow="1">
                <a:tableStyleId>{2D5ABB26-0587-4C30-8999-92F81FD0307C}</a:tableStyleId>
              </a:tblPr>
              <a:tblGrid>
                <a:gridCol w="762000"/>
                <a:gridCol w="762000"/>
                <a:gridCol w="762000"/>
                <a:gridCol w="762000"/>
                <a:gridCol w="762000"/>
                <a:gridCol w="762000"/>
                <a:gridCol w="762000"/>
                <a:gridCol w="762000"/>
              </a:tblGrid>
              <a:tr h="370840">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r h="370840">
                <a:tc>
                  <a:txBody>
                    <a:bodyPr/>
                    <a:lstStyle/>
                    <a:p>
                      <a:endParaRPr lang="nb-NO" dirty="0"/>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c>
                  <a:txBody>
                    <a:bodyPr/>
                    <a:lstStyle/>
                    <a:p>
                      <a:endParaRPr lang="nb-NO"/>
                    </a:p>
                  </a:txBody>
                  <a:tcPr/>
                </a:tc>
              </a:tr>
            </a:tbl>
          </a:graphicData>
        </a:graphic>
      </p:graphicFrame>
      <p:graphicFrame>
        <p:nvGraphicFramePr>
          <p:cNvPr id="3" name="Tabell 2"/>
          <p:cNvGraphicFramePr>
            <a:graphicFrameLocks noGrp="1"/>
          </p:cNvGraphicFramePr>
          <p:nvPr/>
        </p:nvGraphicFramePr>
        <p:xfrm>
          <a:off x="1524000" y="750888"/>
          <a:ext cx="6372225" cy="3606800"/>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dirty="0" smtClean="0">
                          <a:latin typeface="Arial" pitchFamily="34" charset="0"/>
                          <a:cs typeface="Arial" pitchFamily="34" charset="0"/>
                        </a:rPr>
                        <a:t>ΑΓΟΡΙΑ</a:t>
                      </a:r>
                      <a:r>
                        <a:rPr lang="el-GR" baseline="0" dirty="0" smtClean="0">
                          <a:latin typeface="Arial" pitchFamily="34" charset="0"/>
                          <a:cs typeface="Arial" pitchFamily="34" charset="0"/>
                        </a:rPr>
                        <a:t> ΚΑΙ ΚΟΡΙΤΣΙΑ</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9.5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3.5</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7.1</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10.9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5.2</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15.6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6.0</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11.8</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17.4</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11.8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18.0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24.2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12.2</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18.6</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24.8</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10.8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15.0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19.2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10.5</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15.3</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19.9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18.8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27.0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35.2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19.0</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26.0</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33.0</a:t>
                      </a:r>
                      <a:endParaRPr lang="nb-NO" dirty="0">
                        <a:latin typeface="Arial" pitchFamily="34" charset="0"/>
                        <a:cs typeface="Arial" pitchFamily="34" charset="0"/>
                      </a:endParaRPr>
                    </a:p>
                  </a:txBody>
                  <a:tcPr/>
                </a:tc>
              </a:tr>
            </a:tbl>
          </a:graphicData>
        </a:graphic>
      </p:graphicFrame>
      <p:grpSp>
        <p:nvGrpSpPr>
          <p:cNvPr id="31888" name="Gruppe 43"/>
          <p:cNvGrpSpPr>
            <a:grpSpLocks/>
          </p:cNvGrpSpPr>
          <p:nvPr/>
        </p:nvGrpSpPr>
        <p:grpSpPr bwMode="auto">
          <a:xfrm>
            <a:off x="71438" y="4929188"/>
            <a:ext cx="9072562" cy="1543050"/>
            <a:chOff x="71406" y="4929198"/>
            <a:chExt cx="9072626" cy="1543118"/>
          </a:xfrm>
        </p:grpSpPr>
        <p:grpSp>
          <p:nvGrpSpPr>
            <p:cNvPr id="31890" name="Gruppe 39"/>
            <p:cNvGrpSpPr>
              <a:grpSpLocks/>
            </p:cNvGrpSpPr>
            <p:nvPr/>
          </p:nvGrpSpPr>
          <p:grpSpPr bwMode="auto">
            <a:xfrm>
              <a:off x="1571604" y="4929198"/>
              <a:ext cx="6596678" cy="1543118"/>
              <a:chOff x="1571604" y="4929198"/>
              <a:chExt cx="6596678" cy="1543118"/>
            </a:xfrm>
          </p:grpSpPr>
          <p:grpSp>
            <p:nvGrpSpPr>
              <p:cNvPr id="31894" name="Gruppe 36"/>
              <p:cNvGrpSpPr>
                <a:grpSpLocks/>
              </p:cNvGrpSpPr>
              <p:nvPr/>
            </p:nvGrpSpPr>
            <p:grpSpPr bwMode="auto">
              <a:xfrm>
                <a:off x="1571604" y="5429264"/>
                <a:ext cx="6596678" cy="583646"/>
                <a:chOff x="1571604" y="5857892"/>
                <a:chExt cx="6596678" cy="583646"/>
              </a:xfrm>
            </p:grpSpPr>
            <p:grpSp>
              <p:nvGrpSpPr>
                <p:cNvPr id="31897" name="Gruppe 4"/>
                <p:cNvGrpSpPr>
                  <a:grpSpLocks/>
                </p:cNvGrpSpPr>
                <p:nvPr/>
              </p:nvGrpSpPr>
              <p:grpSpPr bwMode="auto">
                <a:xfrm>
                  <a:off x="1714480" y="5857892"/>
                  <a:ext cx="6145256" cy="215902"/>
                  <a:chOff x="1571604" y="1928802"/>
                  <a:chExt cx="6145256" cy="215902"/>
                </a:xfrm>
              </p:grpSpPr>
              <p:cxnSp>
                <p:nvCxnSpPr>
                  <p:cNvPr id="6" name="Rett linje 5"/>
                  <p:cNvCxnSpPr/>
                  <p:nvPr/>
                </p:nvCxnSpPr>
                <p:spPr>
                  <a:xfrm>
                    <a:off x="1571604" y="2143143"/>
                    <a:ext cx="614366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tt linje 6"/>
                  <p:cNvCxnSpPr/>
                  <p:nvPr/>
                </p:nvCxnSpPr>
                <p:spPr>
                  <a:xfrm rot="5400000">
                    <a:off x="1964509" y="2034394"/>
                    <a:ext cx="214323"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rot="5400000">
                    <a:off x="2965435"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rot="5400000">
                    <a:off x="3536939"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rot="5400000">
                    <a:off x="4035417"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rot="5400000">
                    <a:off x="4537071"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rot="5400000">
                    <a:off x="5035550"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rot="5400000">
                    <a:off x="5537203"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ett linje 13"/>
                  <p:cNvCxnSpPr/>
                  <p:nvPr/>
                </p:nvCxnSpPr>
                <p:spPr>
                  <a:xfrm rot="5400000">
                    <a:off x="6037269"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rot="5400000">
                    <a:off x="6537335"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rot="5400000">
                    <a:off x="7108839"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rot="5400000">
                    <a:off x="7608905"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ett linje 17"/>
                  <p:cNvCxnSpPr/>
                  <p:nvPr/>
                </p:nvCxnSpPr>
                <p:spPr>
                  <a:xfrm rot="5400000">
                    <a:off x="2463781" y="2035188"/>
                    <a:ext cx="214323"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tt linje 18"/>
                  <p:cNvCxnSpPr/>
                  <p:nvPr/>
                </p:nvCxnSpPr>
                <p:spPr>
                  <a:xfrm rot="5400000">
                    <a:off x="1465236" y="2035188"/>
                    <a:ext cx="21432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898" name="TekstSylinder 19"/>
                <p:cNvSpPr txBox="1">
                  <a:spLocks noChangeArrowheads="1"/>
                </p:cNvSpPr>
                <p:nvPr/>
              </p:nvSpPr>
              <p:spPr bwMode="auto">
                <a:xfrm>
                  <a:off x="1571604" y="6072206"/>
                  <a:ext cx="6596678" cy="369332"/>
                </a:xfrm>
                <a:prstGeom prst="rect">
                  <a:avLst/>
                </a:prstGeom>
                <a:noFill/>
                <a:ln w="9525">
                  <a:noFill/>
                  <a:miter lim="800000"/>
                  <a:headEnd/>
                  <a:tailEnd/>
                </a:ln>
              </p:spPr>
              <p:txBody>
                <a:bodyPr wrap="none">
                  <a:spAutoFit/>
                </a:bodyPr>
                <a:lstStyle/>
                <a:p>
                  <a:r>
                    <a:rPr lang="nb-NO"/>
                    <a:t>6                     12                     18                    24                    30</a:t>
                  </a:r>
                </a:p>
              </p:txBody>
            </p:sp>
          </p:grpSp>
          <p:sp>
            <p:nvSpPr>
              <p:cNvPr id="31895" name="TekstSylinder 37"/>
              <p:cNvSpPr txBox="1">
                <a:spLocks noChangeArrowheads="1"/>
              </p:cNvSpPr>
              <p:nvPr/>
            </p:nvSpPr>
            <p:spPr bwMode="auto">
              <a:xfrm>
                <a:off x="1643042" y="6072206"/>
                <a:ext cx="5412059" cy="400110"/>
              </a:xfrm>
              <a:prstGeom prst="rect">
                <a:avLst/>
              </a:prstGeom>
              <a:noFill/>
              <a:ln w="9525">
                <a:noFill/>
                <a:miter lim="800000"/>
                <a:headEnd/>
                <a:tailEnd/>
              </a:ln>
            </p:spPr>
            <p:txBody>
              <a:bodyPr wrap="none">
                <a:spAutoFit/>
              </a:bodyPr>
              <a:lstStyle/>
              <a:p>
                <a:r>
                  <a:rPr lang="nb-NO" sz="2000"/>
                  <a:t>   </a:t>
                </a:r>
                <a:r>
                  <a:rPr lang="nb-NO" sz="2000" b="1">
                    <a:solidFill>
                      <a:srgbClr val="FFFF00"/>
                    </a:solidFill>
                  </a:rPr>
                  <a:t>1               2            4         3                         5</a:t>
                </a:r>
              </a:p>
            </p:txBody>
          </p:sp>
          <p:sp>
            <p:nvSpPr>
              <p:cNvPr id="31896" name="TekstSylinder 38"/>
              <p:cNvSpPr txBox="1">
                <a:spLocks noChangeArrowheads="1"/>
              </p:cNvSpPr>
              <p:nvPr/>
            </p:nvSpPr>
            <p:spPr bwMode="auto">
              <a:xfrm>
                <a:off x="1643042" y="4929198"/>
                <a:ext cx="5482591" cy="400110"/>
              </a:xfrm>
              <a:prstGeom prst="rect">
                <a:avLst/>
              </a:prstGeom>
              <a:noFill/>
              <a:ln w="9525">
                <a:noFill/>
                <a:miter lim="800000"/>
                <a:headEnd/>
                <a:tailEnd/>
              </a:ln>
            </p:spPr>
            <p:txBody>
              <a:bodyPr wrap="none">
                <a:spAutoFit/>
              </a:bodyPr>
              <a:lstStyle/>
              <a:p>
                <a:r>
                  <a:rPr lang="nb-NO"/>
                  <a:t>           </a:t>
                </a:r>
                <a:r>
                  <a:rPr lang="nb-NO" sz="2000" b="1">
                    <a:solidFill>
                      <a:srgbClr val="00FF00"/>
                    </a:solidFill>
                  </a:rPr>
                  <a:t>1   2               4         3                            5</a:t>
                </a:r>
              </a:p>
            </p:txBody>
          </p:sp>
        </p:grpSp>
        <p:sp>
          <p:nvSpPr>
            <p:cNvPr id="31891" name="TekstSylinder 40"/>
            <p:cNvSpPr txBox="1">
              <a:spLocks noChangeArrowheads="1"/>
            </p:cNvSpPr>
            <p:nvPr/>
          </p:nvSpPr>
          <p:spPr bwMode="auto">
            <a:xfrm>
              <a:off x="214282" y="4929198"/>
              <a:ext cx="1686616" cy="369332"/>
            </a:xfrm>
            <a:prstGeom prst="rect">
              <a:avLst/>
            </a:prstGeom>
            <a:noFill/>
            <a:ln w="9525">
              <a:noFill/>
              <a:miter lim="800000"/>
              <a:headEnd/>
              <a:tailEnd/>
            </a:ln>
          </p:spPr>
          <p:txBody>
            <a:bodyPr wrap="none">
              <a:spAutoFit/>
            </a:bodyPr>
            <a:lstStyle/>
            <a:p>
              <a:r>
                <a:rPr lang="el-GR">
                  <a:solidFill>
                    <a:srgbClr val="00FF00"/>
                  </a:solidFill>
                </a:rPr>
                <a:t>ΑΝΩ ΓΝΑΘΟΣ</a:t>
              </a:r>
              <a:endParaRPr lang="nb-NO">
                <a:solidFill>
                  <a:srgbClr val="00FF00"/>
                </a:solidFill>
              </a:endParaRPr>
            </a:p>
          </p:txBody>
        </p:sp>
        <p:sp>
          <p:nvSpPr>
            <p:cNvPr id="31892" name="TekstSylinder 41"/>
            <p:cNvSpPr txBox="1">
              <a:spLocks noChangeArrowheads="1"/>
            </p:cNvSpPr>
            <p:nvPr/>
          </p:nvSpPr>
          <p:spPr bwMode="auto">
            <a:xfrm>
              <a:off x="71406" y="6072206"/>
              <a:ext cx="1793568" cy="369332"/>
            </a:xfrm>
            <a:prstGeom prst="rect">
              <a:avLst/>
            </a:prstGeom>
            <a:noFill/>
            <a:ln w="9525">
              <a:noFill/>
              <a:miter lim="800000"/>
              <a:headEnd/>
              <a:tailEnd/>
            </a:ln>
          </p:spPr>
          <p:txBody>
            <a:bodyPr wrap="none">
              <a:spAutoFit/>
            </a:bodyPr>
            <a:lstStyle/>
            <a:p>
              <a:r>
                <a:rPr lang="el-GR">
                  <a:solidFill>
                    <a:srgbClr val="FFFF00"/>
                  </a:solidFill>
                </a:rPr>
                <a:t>ΚΑΤΩ ΓΝΑΘΟΣ</a:t>
              </a:r>
              <a:endParaRPr lang="nb-NO">
                <a:solidFill>
                  <a:srgbClr val="FFFF00"/>
                </a:solidFill>
              </a:endParaRPr>
            </a:p>
          </p:txBody>
        </p:sp>
        <p:sp>
          <p:nvSpPr>
            <p:cNvPr id="31893" name="TekstSylinder 42"/>
            <p:cNvSpPr txBox="1">
              <a:spLocks noChangeArrowheads="1"/>
            </p:cNvSpPr>
            <p:nvPr/>
          </p:nvSpPr>
          <p:spPr bwMode="auto">
            <a:xfrm>
              <a:off x="8137025" y="5143512"/>
              <a:ext cx="1007007" cy="923330"/>
            </a:xfrm>
            <a:prstGeom prst="rect">
              <a:avLst/>
            </a:prstGeom>
            <a:noFill/>
            <a:ln w="9525">
              <a:noFill/>
              <a:miter lim="800000"/>
              <a:headEnd/>
              <a:tailEnd/>
            </a:ln>
          </p:spPr>
          <p:txBody>
            <a:bodyPr wrap="none">
              <a:spAutoFit/>
            </a:bodyPr>
            <a:lstStyle/>
            <a:p>
              <a:pPr algn="ctr"/>
              <a:r>
                <a:rPr lang="el-GR"/>
                <a:t>ΗΛΙΚΙΑ</a:t>
              </a:r>
            </a:p>
            <a:p>
              <a:pPr algn="ctr"/>
              <a:r>
                <a:rPr lang="el-GR"/>
                <a:t>ΣΕ </a:t>
              </a:r>
            </a:p>
            <a:p>
              <a:pPr algn="ctr"/>
              <a:r>
                <a:rPr lang="el-GR"/>
                <a:t>ΜΗΝΕΣ</a:t>
              </a:r>
              <a:endParaRPr lang="nb-NO"/>
            </a:p>
          </p:txBody>
        </p:sp>
      </p:grpSp>
      <p:sp>
        <p:nvSpPr>
          <p:cNvPr id="31889" name="TekstSylinder 44"/>
          <p:cNvSpPr txBox="1">
            <a:spLocks noChangeArrowheads="1"/>
          </p:cNvSpPr>
          <p:nvPr/>
        </p:nvSpPr>
        <p:spPr bwMode="auto">
          <a:xfrm>
            <a:off x="1330325" y="71438"/>
            <a:ext cx="6527800" cy="461962"/>
          </a:xfrm>
          <a:prstGeom prst="rect">
            <a:avLst/>
          </a:prstGeom>
          <a:noFill/>
          <a:ln w="9525">
            <a:noFill/>
            <a:miter lim="800000"/>
            <a:headEnd/>
            <a:tailEnd/>
          </a:ln>
        </p:spPr>
        <p:txBody>
          <a:bodyPr wrap="none">
            <a:spAutoFit/>
          </a:bodyPr>
          <a:lstStyle/>
          <a:p>
            <a:r>
              <a:rPr lang="el-GR" sz="2400" b="1">
                <a:solidFill>
                  <a:srgbClr val="FF3399"/>
                </a:solidFill>
              </a:rPr>
              <a:t>ΧΡΟΝΟΙ ΑΝΑΤΟΛΗΣ ΝΕΟΓΙΛΩΝ ΣΕ ΜΗΝΕΣ</a:t>
            </a:r>
            <a:endParaRPr lang="nb-NO" sz="2400" b="1">
              <a:solidFill>
                <a:srgbClr val="FF3399"/>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p:cNvGraphicFramePr>
            <a:graphicFrameLocks noGrp="1"/>
          </p:cNvGraphicFramePr>
          <p:nvPr/>
        </p:nvGraphicFramePr>
        <p:xfrm>
          <a:off x="1524000" y="1581150"/>
          <a:ext cx="6372225" cy="4348163"/>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dirty="0" smtClean="0">
                          <a:latin typeface="Arial" pitchFamily="34" charset="0"/>
                          <a:cs typeface="Arial" pitchFamily="34" charset="0"/>
                        </a:rPr>
                        <a:t>ΑΓΟΡΙΑ</a:t>
                      </a:r>
                      <a:r>
                        <a:rPr lang="el-GR" baseline="0" dirty="0" smtClean="0">
                          <a:latin typeface="Arial" pitchFamily="34" charset="0"/>
                          <a:cs typeface="Arial" pitchFamily="34" charset="0"/>
                        </a:rPr>
                        <a:t> </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8.2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9.2</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9.1</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8.3</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a:t>
                      </a:r>
                      <a:r>
                        <a:rPr lang="nb-NO" b="1" dirty="0" smtClean="0">
                          <a:latin typeface="Arial" pitchFamily="34" charset="0"/>
                          <a:cs typeface="Arial" pitchFamily="34" charset="0"/>
                        </a:rPr>
                        <a:t>.6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12.8</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a:t>
                      </a:r>
                      <a:r>
                        <a:rPr lang="nb-NO" b="1" dirty="0" smtClean="0">
                          <a:latin typeface="Arial" pitchFamily="34" charset="0"/>
                          <a:cs typeface="Arial" pitchFamily="34" charset="0"/>
                        </a:rPr>
                        <a:t>.</a:t>
                      </a:r>
                      <a:r>
                        <a:rPr lang="el-GR" b="1" dirty="0" smtClean="0">
                          <a:latin typeface="Arial" pitchFamily="34" charset="0"/>
                          <a:cs typeface="Arial" pitchFamily="34" charset="0"/>
                        </a:rPr>
                        <a:t>7</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a:t>
                      </a:r>
                      <a:r>
                        <a:rPr lang="el-GR" dirty="0" smtClean="0">
                          <a:latin typeface="Arial" pitchFamily="34" charset="0"/>
                          <a:cs typeface="Arial" pitchFamily="34" charset="0"/>
                        </a:rPr>
                        <a:t>3.6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11.5</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14.4</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6.3</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6.2</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9.9</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12.4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14.9</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9.3</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11.9</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14.5</a:t>
                      </a:r>
                      <a:endParaRPr lang="nb-NO" dirty="0">
                        <a:latin typeface="Arial" pitchFamily="34" charset="0"/>
                        <a:cs typeface="Arial" pitchFamily="34" charset="0"/>
                      </a:endParaRPr>
                    </a:p>
                  </a:txBody>
                  <a:tcPr/>
                </a:tc>
              </a:tr>
            </a:tbl>
          </a:graphicData>
        </a:graphic>
      </p:graphicFrame>
      <p:sp>
        <p:nvSpPr>
          <p:cNvPr id="32865" name="Rektangel 3"/>
          <p:cNvSpPr>
            <a:spLocks noChangeArrowheads="1"/>
          </p:cNvSpPr>
          <p:nvPr/>
        </p:nvSpPr>
        <p:spPr bwMode="auto">
          <a:xfrm>
            <a:off x="1571625" y="714375"/>
            <a:ext cx="6286500" cy="523875"/>
          </a:xfrm>
          <a:prstGeom prst="rect">
            <a:avLst/>
          </a:prstGeom>
          <a:noFill/>
          <a:ln w="9525">
            <a:noFill/>
            <a:miter lim="800000"/>
            <a:headEnd/>
            <a:tailEnd/>
          </a:ln>
        </p:spPr>
        <p:txBody>
          <a:bodyPr>
            <a:spAutoFit/>
          </a:bodyPr>
          <a:lstStyle/>
          <a:p>
            <a:pPr algn="ctr"/>
            <a:r>
              <a:rPr lang="el-GR" sz="2800" b="1">
                <a:solidFill>
                  <a:srgbClr val="FF3399"/>
                </a:solidFill>
              </a:rPr>
              <a:t>ΧΡΟΝΟΙ ΑΝΑΤΟΛΗΣ ΜΟΝΙΜΩΝ </a:t>
            </a:r>
            <a:endParaRPr lang="nb-NO" sz="2800" b="1">
              <a:solidFill>
                <a:srgbClr val="FF3399"/>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uppe 5"/>
          <p:cNvGrpSpPr>
            <a:grpSpLocks/>
          </p:cNvGrpSpPr>
          <p:nvPr/>
        </p:nvGrpSpPr>
        <p:grpSpPr bwMode="auto">
          <a:xfrm>
            <a:off x="357188" y="714375"/>
            <a:ext cx="8429625" cy="5357813"/>
            <a:chOff x="0" y="285728"/>
            <a:chExt cx="9144000" cy="5929354"/>
          </a:xfrm>
        </p:grpSpPr>
        <p:sp>
          <p:nvSpPr>
            <p:cNvPr id="7" name="Rektangel 6"/>
            <p:cNvSpPr/>
            <p:nvPr/>
          </p:nvSpPr>
          <p:spPr>
            <a:xfrm>
              <a:off x="0" y="285728"/>
              <a:ext cx="9144000" cy="5929354"/>
            </a:xfrm>
            <a:prstGeom prst="rect">
              <a:avLst/>
            </a:pr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pic>
          <p:nvPicPr>
            <p:cNvPr id="33797" name="Bilde 7" descr="EruptionBoys.eps"/>
            <p:cNvPicPr>
              <a:picLocks noChangeAspect="1"/>
            </p:cNvPicPr>
            <p:nvPr/>
          </p:nvPicPr>
          <p:blipFill>
            <a:blip r:embed="rId3" cstate="screen"/>
            <a:srcRect/>
            <a:stretch>
              <a:fillRect/>
            </a:stretch>
          </p:blipFill>
          <p:spPr bwMode="auto">
            <a:xfrm>
              <a:off x="0" y="297047"/>
              <a:ext cx="9144000" cy="5918035"/>
            </a:xfrm>
            <a:prstGeom prst="rect">
              <a:avLst/>
            </a:prstGeom>
            <a:noFill/>
            <a:ln w="9525">
              <a:solidFill>
                <a:srgbClr val="7030A0"/>
              </a:solidFill>
              <a:miter lim="800000"/>
              <a:headEnd/>
              <a:tailEnd/>
            </a:ln>
          </p:spPr>
        </p:pic>
      </p:grpSp>
      <p:sp>
        <p:nvSpPr>
          <p:cNvPr id="9" name="Rektangel 8"/>
          <p:cNvSpPr/>
          <p:nvPr/>
        </p:nvSpPr>
        <p:spPr>
          <a:xfrm>
            <a:off x="285750" y="642938"/>
            <a:ext cx="8572500" cy="5500687"/>
          </a:xfrm>
          <a:prstGeom prst="rect">
            <a:avLst/>
          </a:prstGeom>
          <a:noFill/>
          <a:ln w="1143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p:cNvGraphicFramePr>
            <a:graphicFrameLocks noGrp="1"/>
          </p:cNvGraphicFramePr>
          <p:nvPr/>
        </p:nvGraphicFramePr>
        <p:xfrm>
          <a:off x="1571625" y="1714500"/>
          <a:ext cx="6372225" cy="4348163"/>
        </p:xfrm>
        <a:graphic>
          <a:graphicData uri="http://schemas.openxmlformats.org/drawingml/2006/table">
            <a:tbl>
              <a:tblPr firstRow="1" bandRow="1">
                <a:tableStyleId>{00A15C55-8517-42AA-B614-E9B94910E393}</a:tableStyleId>
              </a:tblPr>
              <a:tblGrid>
                <a:gridCol w="762000"/>
                <a:gridCol w="762000"/>
                <a:gridCol w="900000"/>
                <a:gridCol w="762000"/>
                <a:gridCol w="762000"/>
                <a:gridCol w="762000"/>
                <a:gridCol w="900000"/>
                <a:gridCol w="762000"/>
              </a:tblGrid>
              <a:tr h="370840">
                <a:tc gridSpan="8">
                  <a:txBody>
                    <a:bodyPr/>
                    <a:lstStyle/>
                    <a:p>
                      <a:pPr algn="ctr"/>
                      <a:r>
                        <a:rPr lang="el-GR" baseline="0" dirty="0" smtClean="0">
                          <a:latin typeface="Arial" pitchFamily="34" charset="0"/>
                          <a:cs typeface="Arial" pitchFamily="34" charset="0"/>
                        </a:rPr>
                        <a:t>ΚΟΡΙΤΣΙΑ</a:t>
                      </a:r>
                      <a:endParaRPr lang="nb-NO" dirty="0">
                        <a:latin typeface="Arial" pitchFamily="34"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nb-N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370840">
                <a:tc gridSpan="4">
                  <a:txBody>
                    <a:bodyPr/>
                    <a:lstStyle/>
                    <a:p>
                      <a:pPr algn="ctr"/>
                      <a:r>
                        <a:rPr lang="el-GR" dirty="0" smtClean="0">
                          <a:latin typeface="Arial" pitchFamily="34" charset="0"/>
                          <a:cs typeface="Arial" pitchFamily="34" charset="0"/>
                        </a:rPr>
                        <a:t>ΑΝΩ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gridSpan="4">
                  <a:txBody>
                    <a:bodyPr/>
                    <a:lstStyle/>
                    <a:p>
                      <a:pPr algn="ctr"/>
                      <a:r>
                        <a:rPr lang="el-GR" dirty="0" smtClean="0">
                          <a:latin typeface="Arial" pitchFamily="34" charset="0"/>
                          <a:cs typeface="Arial" pitchFamily="34" charset="0"/>
                        </a:rPr>
                        <a:t>ΚΑΤΩ ΓΝΑΘΟΣ</a:t>
                      </a:r>
                      <a:endParaRPr lang="nb-NO" dirty="0">
                        <a:latin typeface="Arial" pitchFamily="34" charset="0"/>
                        <a:cs typeface="Arial" pitchFamily="34" charset="0"/>
                      </a:endParaRPr>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c hMerge="1">
                  <a:txBody>
                    <a:bodyPr/>
                    <a:lstStyle/>
                    <a:p>
                      <a:endParaRPr lang="nb-NO" dirty="0"/>
                    </a:p>
                  </a:txBody>
                  <a:tcPr>
                    <a:lnT w="38100" cmpd="sng">
                      <a:noFill/>
                    </a:lnT>
                  </a:tcPr>
                </a:tc>
              </a:tr>
              <a:tr h="370840">
                <a:tc>
                  <a:txBody>
                    <a:bodyPr/>
                    <a:lstStyle/>
                    <a:p>
                      <a:endParaRPr lang="nb-NO"/>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Μέσος όρος</a:t>
                      </a:r>
                      <a:endParaRPr lang="nb-NO" b="1"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endParaRPr lang="nb-NO" b="1" dirty="0">
                        <a:latin typeface="Arial" pitchFamily="34" charset="0"/>
                        <a:cs typeface="Arial" pitchFamily="34" charset="0"/>
                      </a:endParaRPr>
                    </a:p>
                  </a:txBody>
                  <a:tcPr/>
                </a:tc>
                <a:tc>
                  <a:txBody>
                    <a:bodyPr/>
                    <a:lstStyle/>
                    <a:p>
                      <a:endParaRPr lang="nb-NO" dirty="0">
                        <a:latin typeface="Arial" pitchFamily="34" charset="0"/>
                        <a:cs typeface="Arial" pitchFamily="34" charset="0"/>
                      </a:endParaRPr>
                    </a:p>
                  </a:txBody>
                  <a:tcPr/>
                </a:tc>
                <a:tc>
                  <a:txBody>
                    <a:bodyPr/>
                    <a:lstStyle/>
                    <a:p>
                      <a:pPr algn="ctr"/>
                      <a:r>
                        <a:rPr lang="en-US" b="1" dirty="0" smtClean="0">
                          <a:latin typeface="Arial" pitchFamily="34" charset="0"/>
                          <a:cs typeface="Arial" pitchFamily="34" charset="0"/>
                        </a:rPr>
                        <a:t>-</a:t>
                      </a:r>
                    </a:p>
                    <a:p>
                      <a:pPr algn="ctr"/>
                      <a:r>
                        <a:rPr lang="el-GR" b="1" dirty="0" smtClean="0">
                          <a:latin typeface="Arial" pitchFamily="34" charset="0"/>
                          <a:cs typeface="Arial" pitchFamily="34" charset="0"/>
                        </a:rPr>
                        <a:t>2 </a:t>
                      </a:r>
                      <a:r>
                        <a:rPr lang="en-US" b="1" dirty="0" smtClean="0">
                          <a:latin typeface="Arial" pitchFamily="34" charset="0"/>
                          <a:cs typeface="Arial" pitchFamily="34" charset="0"/>
                        </a:rPr>
                        <a:t>SD</a:t>
                      </a:r>
                      <a:endParaRPr lang="nb-NO" b="1" dirty="0" smtClean="0">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b="1" dirty="0" smtClean="0">
                          <a:latin typeface="Arial" pitchFamily="34" charset="0"/>
                          <a:cs typeface="Arial" pitchFamily="34" charset="0"/>
                        </a:rPr>
                        <a:t>Μέσος όρος</a:t>
                      </a:r>
                      <a:endParaRPr lang="nb-NO" b="1" dirty="0" smtClean="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a:t>
                      </a:r>
                    </a:p>
                    <a:p>
                      <a:pPr algn="ctr"/>
                      <a:r>
                        <a:rPr lang="nb-NO" b="1" dirty="0" smtClean="0">
                          <a:latin typeface="Arial" pitchFamily="34" charset="0"/>
                          <a:cs typeface="Arial" pitchFamily="34" charset="0"/>
                        </a:rPr>
                        <a:t>2 SD</a:t>
                      </a:r>
                    </a:p>
                  </a:txBody>
                  <a:tcPr/>
                </a:tc>
              </a:tr>
              <a:tr h="370840">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c gridSpan="4">
                  <a:txBody>
                    <a:bodyPr/>
                    <a:lstStyle/>
                    <a:p>
                      <a:r>
                        <a:rPr lang="el-GR" dirty="0" smtClean="0">
                          <a:latin typeface="Arial" pitchFamily="34" charset="0"/>
                          <a:cs typeface="Arial" pitchFamily="34" charset="0"/>
                        </a:rPr>
                        <a:t>Δόντι</a:t>
                      </a:r>
                      <a:endParaRPr lang="nb-NO" dirty="0">
                        <a:latin typeface="Arial" pitchFamily="34" charset="0"/>
                        <a:cs typeface="Arial" pitchFamily="34" charset="0"/>
                      </a:endParaRPr>
                    </a:p>
                  </a:txBody>
                  <a:tcPr/>
                </a:tc>
                <a:tc hMerge="1">
                  <a:txBody>
                    <a:bodyPr/>
                    <a:lstStyle/>
                    <a:p>
                      <a:endParaRPr lang="nb-NO" dirty="0"/>
                    </a:p>
                  </a:txBody>
                  <a:tcPr/>
                </a:tc>
                <a:tc hMerge="1">
                  <a:txBody>
                    <a:bodyPr/>
                    <a:lstStyle/>
                    <a:p>
                      <a:endParaRPr lang="nb-NO" dirty="0"/>
                    </a:p>
                  </a:txBody>
                  <a:tcPr/>
                </a:tc>
                <a:tc hMerge="1">
                  <a:txBody>
                    <a:bodyPr/>
                    <a:lstStyle/>
                    <a:p>
                      <a:endParaRPr lang="nb-NO" dirty="0"/>
                    </a:p>
                  </a:txBody>
                  <a:tcPr/>
                </a:tc>
              </a:tr>
              <a:tr h="370840">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5.6</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4.7</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7.3</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6.0</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7.8</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2</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7.1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8.7</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8.3</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10.8</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9.6</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11.7</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10.1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12.7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r>
                        <a:rPr lang="nb-NO" dirty="0" smtClean="0">
                          <a:latin typeface="Arial" pitchFamily="34" charset="0"/>
                          <a:cs typeface="Arial" pitchFamily="34" charset="0"/>
                        </a:rPr>
                        <a:t>.</a:t>
                      </a:r>
                      <a:r>
                        <a:rPr lang="el-GR" dirty="0" smtClean="0">
                          <a:latin typeface="Arial" pitchFamily="34" charset="0"/>
                          <a:cs typeface="Arial" pitchFamily="34" charset="0"/>
                        </a:rPr>
                        <a:t>4</a:t>
                      </a:r>
                      <a:endParaRPr lang="nb-NO" dirty="0">
                        <a:latin typeface="Arial" pitchFamily="34" charset="0"/>
                        <a:cs typeface="Arial" pitchFamily="34" charset="0"/>
                      </a:endParaRPr>
                    </a:p>
                  </a:txBody>
                  <a:tcPr/>
                </a:tc>
                <a:tc>
                  <a:txBody>
                    <a:bodyPr/>
                    <a:lstStyle/>
                    <a:p>
                      <a:pPr algn="ctr"/>
                      <a:r>
                        <a:rPr lang="nb-NO" b="1" dirty="0" smtClean="0">
                          <a:latin typeface="Arial" pitchFamily="34" charset="0"/>
                          <a:cs typeface="Arial" pitchFamily="34" charset="0"/>
                        </a:rPr>
                        <a:t>1</a:t>
                      </a:r>
                      <a:r>
                        <a:rPr lang="el-GR" b="1" dirty="0" smtClean="0">
                          <a:latin typeface="Arial" pitchFamily="34" charset="0"/>
                          <a:cs typeface="Arial" pitchFamily="34" charset="0"/>
                        </a:rPr>
                        <a:t>0.0</a:t>
                      </a:r>
                      <a:endParaRPr lang="nb-NO" b="1" dirty="0">
                        <a:latin typeface="Arial" pitchFamily="34" charset="0"/>
                        <a:cs typeface="Arial" pitchFamily="34" charset="0"/>
                      </a:endParaRPr>
                    </a:p>
                  </a:txBody>
                  <a:tcPr/>
                </a:tc>
                <a:tc>
                  <a:txBody>
                    <a:bodyPr/>
                    <a:lstStyle/>
                    <a:p>
                      <a:pPr algn="ctr"/>
                      <a:r>
                        <a:rPr lang="nb-NO" dirty="0" smtClean="0">
                          <a:latin typeface="Arial" pitchFamily="34" charset="0"/>
                          <a:cs typeface="Arial" pitchFamily="34" charset="0"/>
                        </a:rPr>
                        <a:t>1</a:t>
                      </a:r>
                      <a:r>
                        <a:rPr lang="el-GR" dirty="0" smtClean="0">
                          <a:latin typeface="Arial" pitchFamily="34" charset="0"/>
                          <a:cs typeface="Arial" pitchFamily="34" charset="0"/>
                        </a:rPr>
                        <a:t>2.6</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8.2</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13.8</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5</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8.1</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13.9</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6.1</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7.4</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6</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4.8</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6.0</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7.2</a:t>
                      </a:r>
                      <a:endParaRPr lang="nb-NO" dirty="0">
                        <a:latin typeface="Arial" pitchFamily="34" charset="0"/>
                        <a:cs typeface="Arial" pitchFamily="34" charset="0"/>
                      </a:endParaRPr>
                    </a:p>
                  </a:txBody>
                  <a:tcPr/>
                </a:tc>
              </a:tr>
              <a:tr h="370840">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9.5</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11.9</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14.3</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7</a:t>
                      </a:r>
                      <a:endParaRPr lang="nb-NO"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9.0</a:t>
                      </a:r>
                      <a:endParaRPr lang="nb-NO" dirty="0">
                        <a:latin typeface="Arial" pitchFamily="34" charset="0"/>
                        <a:cs typeface="Arial" pitchFamily="34" charset="0"/>
                      </a:endParaRPr>
                    </a:p>
                  </a:txBody>
                  <a:tcPr/>
                </a:tc>
                <a:tc>
                  <a:txBody>
                    <a:bodyPr/>
                    <a:lstStyle/>
                    <a:p>
                      <a:pPr algn="ctr"/>
                      <a:r>
                        <a:rPr lang="el-GR" b="1" dirty="0" smtClean="0">
                          <a:latin typeface="Arial" pitchFamily="34" charset="0"/>
                          <a:cs typeface="Arial" pitchFamily="34" charset="0"/>
                        </a:rPr>
                        <a:t>11.4</a:t>
                      </a:r>
                      <a:endParaRPr lang="nb-NO" b="1" dirty="0">
                        <a:latin typeface="Arial" pitchFamily="34" charset="0"/>
                        <a:cs typeface="Arial" pitchFamily="34" charset="0"/>
                      </a:endParaRPr>
                    </a:p>
                  </a:txBody>
                  <a:tcPr/>
                </a:tc>
                <a:tc>
                  <a:txBody>
                    <a:bodyPr/>
                    <a:lstStyle/>
                    <a:p>
                      <a:pPr algn="ctr"/>
                      <a:r>
                        <a:rPr lang="el-GR" dirty="0" smtClean="0">
                          <a:latin typeface="Arial" pitchFamily="34" charset="0"/>
                          <a:cs typeface="Arial" pitchFamily="34" charset="0"/>
                        </a:rPr>
                        <a:t>13.8</a:t>
                      </a:r>
                      <a:endParaRPr lang="nb-NO" dirty="0">
                        <a:latin typeface="Arial" pitchFamily="34" charset="0"/>
                        <a:cs typeface="Arial" pitchFamily="34" charset="0"/>
                      </a:endParaRPr>
                    </a:p>
                  </a:txBody>
                  <a:tcPr/>
                </a:tc>
              </a:tr>
            </a:tbl>
          </a:graphicData>
        </a:graphic>
      </p:graphicFrame>
      <p:sp>
        <p:nvSpPr>
          <p:cNvPr id="34913" name="Rektangel 4"/>
          <p:cNvSpPr>
            <a:spLocks noChangeArrowheads="1"/>
          </p:cNvSpPr>
          <p:nvPr/>
        </p:nvSpPr>
        <p:spPr bwMode="auto">
          <a:xfrm>
            <a:off x="2000250" y="857250"/>
            <a:ext cx="5594350" cy="523875"/>
          </a:xfrm>
          <a:prstGeom prst="rect">
            <a:avLst/>
          </a:prstGeom>
          <a:noFill/>
          <a:ln w="9525">
            <a:noFill/>
            <a:miter lim="800000"/>
            <a:headEnd/>
            <a:tailEnd/>
          </a:ln>
        </p:spPr>
        <p:txBody>
          <a:bodyPr wrap="none">
            <a:spAutoFit/>
          </a:bodyPr>
          <a:lstStyle/>
          <a:p>
            <a:pPr algn="ctr"/>
            <a:r>
              <a:rPr lang="el-GR" sz="2800" b="1">
                <a:solidFill>
                  <a:srgbClr val="FF3399"/>
                </a:solidFill>
              </a:rPr>
              <a:t>ΧΡΟΝΟΙ ΑΝΑΤΟΛΗΣ ΜΟΝΙΜΩΝ </a:t>
            </a:r>
            <a:endParaRPr lang="nb-NO" sz="2800" b="1">
              <a:solidFill>
                <a:srgbClr val="FF3399"/>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e 1"/>
          <p:cNvGrpSpPr>
            <a:grpSpLocks/>
          </p:cNvGrpSpPr>
          <p:nvPr/>
        </p:nvGrpSpPr>
        <p:grpSpPr bwMode="auto">
          <a:xfrm>
            <a:off x="357188" y="642938"/>
            <a:ext cx="8429625" cy="5500687"/>
            <a:chOff x="0" y="285728"/>
            <a:chExt cx="9144000" cy="6072230"/>
          </a:xfrm>
        </p:grpSpPr>
        <p:sp>
          <p:nvSpPr>
            <p:cNvPr id="3" name="Rektangel 2"/>
            <p:cNvSpPr/>
            <p:nvPr/>
          </p:nvSpPr>
          <p:spPr>
            <a:xfrm>
              <a:off x="0" y="285728"/>
              <a:ext cx="9144000" cy="60003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pic>
          <p:nvPicPr>
            <p:cNvPr id="35845" name="Bilde 3" descr="EruptionGirls.eps"/>
            <p:cNvPicPr>
              <a:picLocks noChangeAspect="1"/>
            </p:cNvPicPr>
            <p:nvPr/>
          </p:nvPicPr>
          <p:blipFill>
            <a:blip r:embed="rId3" cstate="screen"/>
            <a:srcRect/>
            <a:stretch>
              <a:fillRect/>
            </a:stretch>
          </p:blipFill>
          <p:spPr bwMode="auto">
            <a:xfrm>
              <a:off x="0" y="439923"/>
              <a:ext cx="9144000" cy="5918035"/>
            </a:xfrm>
            <a:prstGeom prst="rect">
              <a:avLst/>
            </a:prstGeom>
            <a:noFill/>
            <a:ln w="9525">
              <a:noFill/>
              <a:miter lim="800000"/>
              <a:headEnd/>
              <a:tailEnd/>
            </a:ln>
          </p:spPr>
        </p:pic>
      </p:grpSp>
      <p:sp>
        <p:nvSpPr>
          <p:cNvPr id="5" name="Rektangel 4"/>
          <p:cNvSpPr/>
          <p:nvPr/>
        </p:nvSpPr>
        <p:spPr>
          <a:xfrm>
            <a:off x="285750" y="642938"/>
            <a:ext cx="8572500" cy="5500687"/>
          </a:xfrm>
          <a:prstGeom prst="rect">
            <a:avLst/>
          </a:prstGeom>
          <a:noFill/>
          <a:ln w="1143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Bilde 1" descr="Proffit94a.jpg"/>
          <p:cNvPicPr>
            <a:picLocks noChangeAspect="1"/>
          </p:cNvPicPr>
          <p:nvPr/>
        </p:nvPicPr>
        <p:blipFill>
          <a:blip r:embed="rId3" cstate="screen"/>
          <a:srcRect/>
          <a:stretch>
            <a:fillRect/>
          </a:stretch>
        </p:blipFill>
        <p:spPr bwMode="auto">
          <a:xfrm>
            <a:off x="214313" y="428625"/>
            <a:ext cx="2609850" cy="2792413"/>
          </a:xfrm>
          <a:prstGeom prst="rect">
            <a:avLst/>
          </a:prstGeom>
          <a:noFill/>
          <a:ln w="9525">
            <a:noFill/>
            <a:miter lim="800000"/>
            <a:headEnd/>
            <a:tailEnd/>
          </a:ln>
        </p:spPr>
      </p:pic>
      <p:pic>
        <p:nvPicPr>
          <p:cNvPr id="36867" name="Bilde 2" descr="Proffit95a.jpg"/>
          <p:cNvPicPr>
            <a:picLocks noChangeAspect="1"/>
          </p:cNvPicPr>
          <p:nvPr/>
        </p:nvPicPr>
        <p:blipFill>
          <a:blip r:embed="rId4" cstate="screen"/>
          <a:srcRect/>
          <a:stretch>
            <a:fillRect/>
          </a:stretch>
        </p:blipFill>
        <p:spPr bwMode="auto">
          <a:xfrm>
            <a:off x="214313" y="3789363"/>
            <a:ext cx="2644775" cy="2854325"/>
          </a:xfrm>
          <a:prstGeom prst="rect">
            <a:avLst/>
          </a:prstGeom>
          <a:noFill/>
          <a:ln w="9525">
            <a:noFill/>
            <a:miter lim="800000"/>
            <a:headEnd/>
            <a:tailEnd/>
          </a:ln>
        </p:spPr>
      </p:pic>
      <p:sp>
        <p:nvSpPr>
          <p:cNvPr id="36868" name="TekstSylinder 7"/>
          <p:cNvSpPr txBox="1">
            <a:spLocks noChangeArrowheads="1"/>
          </p:cNvSpPr>
          <p:nvPr/>
        </p:nvSpPr>
        <p:spPr bwMode="auto">
          <a:xfrm>
            <a:off x="357188" y="642938"/>
            <a:ext cx="862012" cy="369887"/>
          </a:xfrm>
          <a:prstGeom prst="rect">
            <a:avLst/>
          </a:prstGeom>
          <a:noFill/>
          <a:ln w="9525">
            <a:noFill/>
            <a:miter lim="800000"/>
            <a:headEnd/>
            <a:tailEnd/>
          </a:ln>
        </p:spPr>
        <p:txBody>
          <a:bodyPr wrap="none">
            <a:spAutoFit/>
          </a:bodyPr>
          <a:lstStyle/>
          <a:p>
            <a:r>
              <a:rPr lang="nb-NO">
                <a:solidFill>
                  <a:schemeClr val="bg1"/>
                </a:solidFill>
              </a:rPr>
              <a:t>6 </a:t>
            </a:r>
            <a:r>
              <a:rPr lang="el-GR">
                <a:solidFill>
                  <a:schemeClr val="bg1"/>
                </a:solidFill>
              </a:rPr>
              <a:t>ετών</a:t>
            </a:r>
            <a:endParaRPr lang="nb-NO">
              <a:solidFill>
                <a:schemeClr val="bg1"/>
              </a:solidFill>
            </a:endParaRPr>
          </a:p>
        </p:txBody>
      </p:sp>
      <p:sp>
        <p:nvSpPr>
          <p:cNvPr id="36869" name="TekstSylinder 8"/>
          <p:cNvSpPr txBox="1">
            <a:spLocks noChangeArrowheads="1"/>
          </p:cNvSpPr>
          <p:nvPr/>
        </p:nvSpPr>
        <p:spPr bwMode="auto">
          <a:xfrm>
            <a:off x="3714750" y="1344613"/>
            <a:ext cx="428625" cy="369887"/>
          </a:xfrm>
          <a:prstGeom prst="rect">
            <a:avLst/>
          </a:prstGeom>
          <a:noFill/>
          <a:ln w="9525">
            <a:noFill/>
            <a:miter lim="800000"/>
            <a:headEnd/>
            <a:tailEnd/>
          </a:ln>
        </p:spPr>
        <p:txBody>
          <a:bodyPr wrap="none">
            <a:spAutoFit/>
          </a:bodyPr>
          <a:lstStyle/>
          <a:p>
            <a:r>
              <a:rPr lang="nb-NO">
                <a:solidFill>
                  <a:schemeClr val="bg1"/>
                </a:solidFill>
              </a:rPr>
              <a:t>8y</a:t>
            </a:r>
          </a:p>
        </p:txBody>
      </p:sp>
      <p:sp>
        <p:nvSpPr>
          <p:cNvPr id="36870" name="TekstSylinder 9"/>
          <p:cNvSpPr txBox="1">
            <a:spLocks noChangeArrowheads="1"/>
          </p:cNvSpPr>
          <p:nvPr/>
        </p:nvSpPr>
        <p:spPr bwMode="auto">
          <a:xfrm>
            <a:off x="6715125" y="1416050"/>
            <a:ext cx="492125" cy="369888"/>
          </a:xfrm>
          <a:prstGeom prst="rect">
            <a:avLst/>
          </a:prstGeom>
          <a:noFill/>
          <a:ln w="9525">
            <a:noFill/>
            <a:miter lim="800000"/>
            <a:headEnd/>
            <a:tailEnd/>
          </a:ln>
        </p:spPr>
        <p:txBody>
          <a:bodyPr wrap="none">
            <a:spAutoFit/>
          </a:bodyPr>
          <a:lstStyle/>
          <a:p>
            <a:r>
              <a:rPr lang="nb-NO">
                <a:solidFill>
                  <a:schemeClr val="bg1"/>
                </a:solidFill>
              </a:rPr>
              <a:t>9 y</a:t>
            </a:r>
          </a:p>
        </p:txBody>
      </p:sp>
      <p:pic>
        <p:nvPicPr>
          <p:cNvPr id="36871" name="Bilde 9" descr="age6-7Margaroni.jpg"/>
          <p:cNvPicPr>
            <a:picLocks noChangeAspect="1"/>
          </p:cNvPicPr>
          <p:nvPr/>
        </p:nvPicPr>
        <p:blipFill>
          <a:blip r:embed="rId5" cstate="screen"/>
          <a:srcRect/>
          <a:stretch>
            <a:fillRect/>
          </a:stretch>
        </p:blipFill>
        <p:spPr bwMode="auto">
          <a:xfrm>
            <a:off x="3071813" y="214313"/>
            <a:ext cx="5883275" cy="3109912"/>
          </a:xfrm>
          <a:prstGeom prst="rect">
            <a:avLst/>
          </a:prstGeom>
          <a:noFill/>
          <a:ln w="9525">
            <a:noFill/>
            <a:miter lim="800000"/>
            <a:headEnd/>
            <a:tailEnd/>
          </a:ln>
        </p:spPr>
      </p:pic>
      <p:pic>
        <p:nvPicPr>
          <p:cNvPr id="36872" name="Bilde 10" descr="age8 Plataniotis.jpg"/>
          <p:cNvPicPr>
            <a:picLocks noChangeAspect="1"/>
          </p:cNvPicPr>
          <p:nvPr/>
        </p:nvPicPr>
        <p:blipFill>
          <a:blip r:embed="rId6" cstate="screen"/>
          <a:srcRect/>
          <a:stretch>
            <a:fillRect/>
          </a:stretch>
        </p:blipFill>
        <p:spPr bwMode="auto">
          <a:xfrm>
            <a:off x="3214688" y="3683000"/>
            <a:ext cx="5786437" cy="3032125"/>
          </a:xfrm>
          <a:prstGeom prst="rect">
            <a:avLst/>
          </a:prstGeom>
          <a:noFill/>
          <a:ln w="9525">
            <a:noFill/>
            <a:miter lim="800000"/>
            <a:headEnd/>
            <a:tailEnd/>
          </a:ln>
        </p:spPr>
      </p:pic>
      <p:sp>
        <p:nvSpPr>
          <p:cNvPr id="36873" name="Rektangel 11"/>
          <p:cNvSpPr>
            <a:spLocks noChangeArrowheads="1"/>
          </p:cNvSpPr>
          <p:nvPr/>
        </p:nvSpPr>
        <p:spPr bwMode="auto">
          <a:xfrm>
            <a:off x="428625" y="4000500"/>
            <a:ext cx="862013" cy="369888"/>
          </a:xfrm>
          <a:prstGeom prst="rect">
            <a:avLst/>
          </a:prstGeom>
          <a:noFill/>
          <a:ln w="9525">
            <a:noFill/>
            <a:miter lim="800000"/>
            <a:headEnd/>
            <a:tailEnd/>
          </a:ln>
        </p:spPr>
        <p:txBody>
          <a:bodyPr wrap="none">
            <a:spAutoFit/>
          </a:bodyPr>
          <a:lstStyle/>
          <a:p>
            <a:r>
              <a:rPr lang="el-GR">
                <a:solidFill>
                  <a:schemeClr val="bg1"/>
                </a:solidFill>
              </a:rPr>
              <a:t>8</a:t>
            </a:r>
            <a:r>
              <a:rPr lang="nb-NO">
                <a:solidFill>
                  <a:schemeClr val="bg1"/>
                </a:solidFill>
              </a:rPr>
              <a:t> </a:t>
            </a:r>
            <a:r>
              <a:rPr lang="el-GR">
                <a:solidFill>
                  <a:schemeClr val="bg1"/>
                </a:solidFill>
              </a:rPr>
              <a:t>ετών</a:t>
            </a:r>
            <a:endParaRPr lang="nb-NO">
              <a:solidFill>
                <a:schemeClr val="bg1"/>
              </a:solidFill>
            </a:endParaRPr>
          </a:p>
        </p:txBody>
      </p:sp>
      <p:sp>
        <p:nvSpPr>
          <p:cNvPr id="36874" name="Rektangel 12"/>
          <p:cNvSpPr>
            <a:spLocks noChangeArrowheads="1"/>
          </p:cNvSpPr>
          <p:nvPr/>
        </p:nvSpPr>
        <p:spPr bwMode="auto">
          <a:xfrm>
            <a:off x="3143250" y="500063"/>
            <a:ext cx="1068388" cy="369887"/>
          </a:xfrm>
          <a:prstGeom prst="rect">
            <a:avLst/>
          </a:prstGeom>
          <a:noFill/>
          <a:ln w="9525">
            <a:noFill/>
            <a:miter lim="800000"/>
            <a:headEnd/>
            <a:tailEnd/>
          </a:ln>
        </p:spPr>
        <p:txBody>
          <a:bodyPr wrap="none">
            <a:spAutoFit/>
          </a:bodyPr>
          <a:lstStyle/>
          <a:p>
            <a:r>
              <a:rPr lang="nb-NO">
                <a:solidFill>
                  <a:schemeClr val="bg1"/>
                </a:solidFill>
              </a:rPr>
              <a:t>6</a:t>
            </a:r>
            <a:r>
              <a:rPr lang="el-GR">
                <a:solidFill>
                  <a:schemeClr val="bg1"/>
                </a:solidFill>
              </a:rPr>
              <a:t>-7 ετών</a:t>
            </a:r>
            <a:endParaRPr lang="nb-NO">
              <a:solidFill>
                <a:schemeClr val="bg1"/>
              </a:solidFill>
            </a:endParaRPr>
          </a:p>
        </p:txBody>
      </p:sp>
      <p:sp>
        <p:nvSpPr>
          <p:cNvPr id="36875" name="Rektangel 13"/>
          <p:cNvSpPr>
            <a:spLocks noChangeArrowheads="1"/>
          </p:cNvSpPr>
          <p:nvPr/>
        </p:nvSpPr>
        <p:spPr bwMode="auto">
          <a:xfrm>
            <a:off x="3357563" y="3857625"/>
            <a:ext cx="862012" cy="369888"/>
          </a:xfrm>
          <a:prstGeom prst="rect">
            <a:avLst/>
          </a:prstGeom>
          <a:noFill/>
          <a:ln w="9525">
            <a:noFill/>
            <a:miter lim="800000"/>
            <a:headEnd/>
            <a:tailEnd/>
          </a:ln>
        </p:spPr>
        <p:txBody>
          <a:bodyPr wrap="none">
            <a:spAutoFit/>
          </a:bodyPr>
          <a:lstStyle/>
          <a:p>
            <a:r>
              <a:rPr lang="el-GR">
                <a:solidFill>
                  <a:schemeClr val="bg1"/>
                </a:solidFill>
              </a:rPr>
              <a:t>8 ετών</a:t>
            </a:r>
            <a:endParaRPr lang="nb-NO">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kstSylinder 1"/>
          <p:cNvSpPr txBox="1">
            <a:spLocks noChangeArrowheads="1"/>
          </p:cNvSpPr>
          <p:nvPr/>
        </p:nvSpPr>
        <p:spPr bwMode="auto">
          <a:xfrm>
            <a:off x="1000125" y="428625"/>
            <a:ext cx="1925638" cy="584200"/>
          </a:xfrm>
          <a:prstGeom prst="rect">
            <a:avLst/>
          </a:prstGeom>
          <a:noFill/>
          <a:ln w="9525">
            <a:noFill/>
            <a:miter lim="800000"/>
            <a:headEnd/>
            <a:tailEnd/>
          </a:ln>
        </p:spPr>
        <p:txBody>
          <a:bodyPr wrap="none">
            <a:spAutoFit/>
          </a:bodyPr>
          <a:lstStyle/>
          <a:p>
            <a:r>
              <a:rPr lang="el-GR" sz="3200" b="1"/>
              <a:t>Σκελετός</a:t>
            </a:r>
            <a:endParaRPr lang="nb-NO" sz="3200" b="1"/>
          </a:p>
        </p:txBody>
      </p:sp>
      <p:sp>
        <p:nvSpPr>
          <p:cNvPr id="10243" name="TekstSylinder 2"/>
          <p:cNvSpPr txBox="1">
            <a:spLocks noChangeArrowheads="1"/>
          </p:cNvSpPr>
          <p:nvPr/>
        </p:nvSpPr>
        <p:spPr bwMode="auto">
          <a:xfrm>
            <a:off x="214313" y="1357313"/>
            <a:ext cx="5032375" cy="5448300"/>
          </a:xfrm>
          <a:prstGeom prst="rect">
            <a:avLst/>
          </a:prstGeom>
          <a:noFill/>
          <a:ln w="9525">
            <a:noFill/>
            <a:miter lim="800000"/>
            <a:headEnd/>
            <a:tailEnd/>
          </a:ln>
        </p:spPr>
        <p:txBody>
          <a:bodyPr wrap="none">
            <a:spAutoFit/>
          </a:bodyPr>
          <a:lstStyle/>
          <a:p>
            <a:pPr>
              <a:buFont typeface="Arial" charset="0"/>
              <a:buChar char="•"/>
            </a:pPr>
            <a:r>
              <a:rPr lang="el-GR" sz="2800" b="1"/>
              <a:t>Πανοραμική ακτινογραφία </a:t>
            </a:r>
          </a:p>
          <a:p>
            <a:r>
              <a:rPr lang="el-GR" sz="2400"/>
              <a:t>Πλεονεκτηματα-Μειονεκτήματα</a:t>
            </a:r>
          </a:p>
          <a:p>
            <a:r>
              <a:rPr lang="el-GR" sz="2400"/>
              <a:t>Ενδείξεις – Αντενδείξεις</a:t>
            </a:r>
          </a:p>
          <a:p>
            <a:r>
              <a:rPr lang="el-GR" sz="2400"/>
              <a:t>Συνήθη σφάλματα</a:t>
            </a:r>
          </a:p>
          <a:p>
            <a:r>
              <a:rPr lang="el-GR" sz="2400"/>
              <a:t>Ανατομία</a:t>
            </a:r>
          </a:p>
          <a:p>
            <a:r>
              <a:rPr lang="el-GR" sz="2400"/>
              <a:t>Συστηματική ανάγνωση</a:t>
            </a:r>
          </a:p>
          <a:p>
            <a:endParaRPr lang="el-GR" sz="2000"/>
          </a:p>
          <a:p>
            <a:pPr>
              <a:buFont typeface="Arial" charset="0"/>
              <a:buChar char="•"/>
            </a:pPr>
            <a:r>
              <a:rPr lang="el-GR" sz="2800" b="1"/>
              <a:t>Οδοντική διάπλαση </a:t>
            </a:r>
          </a:p>
          <a:p>
            <a:r>
              <a:rPr lang="el-GR" sz="2400"/>
              <a:t>Οδοντογένεση</a:t>
            </a:r>
          </a:p>
          <a:p>
            <a:r>
              <a:rPr lang="el-GR" sz="2400"/>
              <a:t>Ανωμαλίες διάπλασης και ανατολής</a:t>
            </a:r>
          </a:p>
          <a:p>
            <a:r>
              <a:rPr lang="el-GR" sz="2400"/>
              <a:t>Χρόνοι διάπλασης – ανατολής</a:t>
            </a:r>
          </a:p>
          <a:p>
            <a:endParaRPr lang="el-GR" sz="2400"/>
          </a:p>
          <a:p>
            <a:pPr>
              <a:buFont typeface="Arial" charset="0"/>
              <a:buChar char="•"/>
            </a:pPr>
            <a:r>
              <a:rPr lang="el-GR" sz="2800" b="1"/>
              <a:t>Περιπτώσεις</a:t>
            </a:r>
          </a:p>
          <a:p>
            <a:pPr>
              <a:buFont typeface="Arial" charset="0"/>
              <a:buChar char="•"/>
            </a:pPr>
            <a:r>
              <a:rPr lang="el-GR" sz="2800" b="1"/>
              <a:t>Ασκήσεις</a:t>
            </a:r>
            <a:endParaRPr lang="nb-NO" sz="2800" b="1"/>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e 3" descr="Proffit95b.jpg"/>
          <p:cNvPicPr>
            <a:picLocks noChangeAspect="1"/>
          </p:cNvPicPr>
          <p:nvPr/>
        </p:nvPicPr>
        <p:blipFill>
          <a:blip r:embed="rId3" cstate="screen"/>
          <a:srcRect/>
          <a:stretch>
            <a:fillRect/>
          </a:stretch>
        </p:blipFill>
        <p:spPr bwMode="auto">
          <a:xfrm>
            <a:off x="214313" y="1568450"/>
            <a:ext cx="2379662" cy="2932113"/>
          </a:xfrm>
          <a:prstGeom prst="rect">
            <a:avLst/>
          </a:prstGeom>
          <a:noFill/>
          <a:ln w="9525">
            <a:noFill/>
            <a:miter lim="800000"/>
            <a:headEnd/>
            <a:tailEnd/>
          </a:ln>
        </p:spPr>
      </p:pic>
      <p:sp>
        <p:nvSpPr>
          <p:cNvPr id="37891" name="Rektangel 2"/>
          <p:cNvSpPr>
            <a:spLocks noChangeArrowheads="1"/>
          </p:cNvSpPr>
          <p:nvPr/>
        </p:nvSpPr>
        <p:spPr bwMode="auto">
          <a:xfrm>
            <a:off x="357188" y="428625"/>
            <a:ext cx="862012" cy="369888"/>
          </a:xfrm>
          <a:prstGeom prst="rect">
            <a:avLst/>
          </a:prstGeom>
          <a:noFill/>
          <a:ln w="9525">
            <a:noFill/>
            <a:miter lim="800000"/>
            <a:headEnd/>
            <a:tailEnd/>
          </a:ln>
        </p:spPr>
        <p:txBody>
          <a:bodyPr wrap="none">
            <a:spAutoFit/>
          </a:bodyPr>
          <a:lstStyle/>
          <a:p>
            <a:r>
              <a:rPr lang="el-GR">
                <a:solidFill>
                  <a:schemeClr val="bg1"/>
                </a:solidFill>
              </a:rPr>
              <a:t>9 ετών</a:t>
            </a:r>
            <a:endParaRPr lang="nb-NO">
              <a:solidFill>
                <a:schemeClr val="bg1"/>
              </a:solidFill>
            </a:endParaRPr>
          </a:p>
        </p:txBody>
      </p:sp>
      <p:pic>
        <p:nvPicPr>
          <p:cNvPr id="37892" name="Bilde 3" descr="age9 Augoustinakis.jpg"/>
          <p:cNvPicPr>
            <a:picLocks noChangeAspect="1"/>
          </p:cNvPicPr>
          <p:nvPr/>
        </p:nvPicPr>
        <p:blipFill>
          <a:blip r:embed="rId4" cstate="screen"/>
          <a:srcRect/>
          <a:stretch>
            <a:fillRect/>
          </a:stretch>
        </p:blipFill>
        <p:spPr bwMode="auto">
          <a:xfrm>
            <a:off x="2786063" y="142875"/>
            <a:ext cx="6124575" cy="3306763"/>
          </a:xfrm>
          <a:prstGeom prst="rect">
            <a:avLst/>
          </a:prstGeom>
          <a:noFill/>
          <a:ln w="9525">
            <a:noFill/>
            <a:miter lim="800000"/>
            <a:headEnd/>
            <a:tailEnd/>
          </a:ln>
        </p:spPr>
      </p:pic>
      <p:pic>
        <p:nvPicPr>
          <p:cNvPr id="37893" name="Bilde 4" descr="age 9-10 Augoustinaki.jpg"/>
          <p:cNvPicPr>
            <a:picLocks noChangeAspect="1"/>
          </p:cNvPicPr>
          <p:nvPr/>
        </p:nvPicPr>
        <p:blipFill>
          <a:blip r:embed="rId5" cstate="screen"/>
          <a:srcRect/>
          <a:stretch>
            <a:fillRect/>
          </a:stretch>
        </p:blipFill>
        <p:spPr bwMode="auto">
          <a:xfrm>
            <a:off x="2820988" y="3571875"/>
            <a:ext cx="6108700" cy="3200400"/>
          </a:xfrm>
          <a:prstGeom prst="rect">
            <a:avLst/>
          </a:prstGeom>
          <a:noFill/>
          <a:ln w="9525">
            <a:noFill/>
            <a:miter lim="800000"/>
            <a:headEnd/>
            <a:tailEnd/>
          </a:ln>
        </p:spPr>
      </p:pic>
      <p:sp>
        <p:nvSpPr>
          <p:cNvPr id="37894" name="Rektangel 5"/>
          <p:cNvSpPr>
            <a:spLocks noChangeArrowheads="1"/>
          </p:cNvSpPr>
          <p:nvPr/>
        </p:nvSpPr>
        <p:spPr bwMode="auto">
          <a:xfrm>
            <a:off x="357188" y="1714500"/>
            <a:ext cx="862012" cy="369888"/>
          </a:xfrm>
          <a:prstGeom prst="rect">
            <a:avLst/>
          </a:prstGeom>
          <a:noFill/>
          <a:ln w="9525">
            <a:noFill/>
            <a:miter lim="800000"/>
            <a:headEnd/>
            <a:tailEnd/>
          </a:ln>
        </p:spPr>
        <p:txBody>
          <a:bodyPr wrap="none">
            <a:spAutoFit/>
          </a:bodyPr>
          <a:lstStyle/>
          <a:p>
            <a:r>
              <a:rPr lang="el-GR">
                <a:solidFill>
                  <a:schemeClr val="bg1"/>
                </a:solidFill>
              </a:rPr>
              <a:t>9</a:t>
            </a:r>
            <a:r>
              <a:rPr lang="nb-NO">
                <a:solidFill>
                  <a:schemeClr val="bg1"/>
                </a:solidFill>
              </a:rPr>
              <a:t> </a:t>
            </a:r>
            <a:r>
              <a:rPr lang="el-GR">
                <a:solidFill>
                  <a:schemeClr val="bg1"/>
                </a:solidFill>
              </a:rPr>
              <a:t>ετών</a:t>
            </a:r>
            <a:endParaRPr lang="nb-NO">
              <a:solidFill>
                <a:schemeClr val="bg1"/>
              </a:solidFill>
            </a:endParaRPr>
          </a:p>
        </p:txBody>
      </p:sp>
      <p:sp>
        <p:nvSpPr>
          <p:cNvPr id="37895" name="Rektangel 6"/>
          <p:cNvSpPr>
            <a:spLocks noChangeArrowheads="1"/>
          </p:cNvSpPr>
          <p:nvPr/>
        </p:nvSpPr>
        <p:spPr bwMode="auto">
          <a:xfrm>
            <a:off x="2857500" y="415925"/>
            <a:ext cx="862013" cy="369888"/>
          </a:xfrm>
          <a:prstGeom prst="rect">
            <a:avLst/>
          </a:prstGeom>
          <a:noFill/>
          <a:ln w="9525">
            <a:noFill/>
            <a:miter lim="800000"/>
            <a:headEnd/>
            <a:tailEnd/>
          </a:ln>
        </p:spPr>
        <p:txBody>
          <a:bodyPr wrap="none">
            <a:spAutoFit/>
          </a:bodyPr>
          <a:lstStyle/>
          <a:p>
            <a:r>
              <a:rPr lang="el-GR">
                <a:solidFill>
                  <a:schemeClr val="bg1"/>
                </a:solidFill>
              </a:rPr>
              <a:t>9 ετών</a:t>
            </a:r>
            <a:endParaRPr lang="nb-NO">
              <a:solidFill>
                <a:schemeClr val="bg1"/>
              </a:solidFill>
            </a:endParaRPr>
          </a:p>
        </p:txBody>
      </p:sp>
      <p:sp>
        <p:nvSpPr>
          <p:cNvPr id="37896" name="Rektangel 7"/>
          <p:cNvSpPr>
            <a:spLocks noChangeArrowheads="1"/>
          </p:cNvSpPr>
          <p:nvPr/>
        </p:nvSpPr>
        <p:spPr bwMode="auto">
          <a:xfrm>
            <a:off x="2857500" y="3643313"/>
            <a:ext cx="1195388" cy="369887"/>
          </a:xfrm>
          <a:prstGeom prst="rect">
            <a:avLst/>
          </a:prstGeom>
          <a:noFill/>
          <a:ln w="9525">
            <a:noFill/>
            <a:miter lim="800000"/>
            <a:headEnd/>
            <a:tailEnd/>
          </a:ln>
        </p:spPr>
        <p:txBody>
          <a:bodyPr wrap="none">
            <a:spAutoFit/>
          </a:bodyPr>
          <a:lstStyle/>
          <a:p>
            <a:r>
              <a:rPr lang="el-GR">
                <a:solidFill>
                  <a:schemeClr val="bg1"/>
                </a:solidFill>
              </a:rPr>
              <a:t>9-10 ετών</a:t>
            </a:r>
            <a:endParaRPr lang="nb-NO">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Bilde 1" descr="Proffit96a.jpg"/>
          <p:cNvPicPr>
            <a:picLocks noChangeAspect="1"/>
          </p:cNvPicPr>
          <p:nvPr/>
        </p:nvPicPr>
        <p:blipFill>
          <a:blip r:embed="rId3" cstate="screen"/>
          <a:srcRect/>
          <a:stretch>
            <a:fillRect/>
          </a:stretch>
        </p:blipFill>
        <p:spPr bwMode="auto">
          <a:xfrm>
            <a:off x="357188" y="1571625"/>
            <a:ext cx="2500312" cy="3071813"/>
          </a:xfrm>
          <a:prstGeom prst="rect">
            <a:avLst/>
          </a:prstGeom>
          <a:noFill/>
          <a:ln w="9525">
            <a:noFill/>
            <a:miter lim="800000"/>
            <a:headEnd/>
            <a:tailEnd/>
          </a:ln>
        </p:spPr>
      </p:pic>
      <p:sp>
        <p:nvSpPr>
          <p:cNvPr id="38915" name="Rektangel 4"/>
          <p:cNvSpPr>
            <a:spLocks noChangeArrowheads="1"/>
          </p:cNvSpPr>
          <p:nvPr/>
        </p:nvSpPr>
        <p:spPr bwMode="auto">
          <a:xfrm>
            <a:off x="384175" y="1785938"/>
            <a:ext cx="973138" cy="369887"/>
          </a:xfrm>
          <a:prstGeom prst="rect">
            <a:avLst/>
          </a:prstGeom>
          <a:noFill/>
          <a:ln w="9525">
            <a:noFill/>
            <a:miter lim="800000"/>
            <a:headEnd/>
            <a:tailEnd/>
          </a:ln>
        </p:spPr>
        <p:txBody>
          <a:bodyPr wrap="none">
            <a:spAutoFit/>
          </a:bodyPr>
          <a:lstStyle/>
          <a:p>
            <a:r>
              <a:rPr lang="nb-NO">
                <a:solidFill>
                  <a:schemeClr val="bg1"/>
                </a:solidFill>
              </a:rPr>
              <a:t>11 </a:t>
            </a:r>
            <a:r>
              <a:rPr lang="el-GR">
                <a:solidFill>
                  <a:schemeClr val="bg1"/>
                </a:solidFill>
              </a:rPr>
              <a:t>ετών</a:t>
            </a:r>
            <a:endParaRPr lang="nb-NO">
              <a:solidFill>
                <a:schemeClr val="bg1"/>
              </a:solidFill>
            </a:endParaRPr>
          </a:p>
        </p:txBody>
      </p:sp>
      <p:pic>
        <p:nvPicPr>
          <p:cNvPr id="38916" name="Bilde 8" descr="age 11 -12 Armeniakou.jpg"/>
          <p:cNvPicPr>
            <a:picLocks noChangeAspect="1"/>
          </p:cNvPicPr>
          <p:nvPr/>
        </p:nvPicPr>
        <p:blipFill>
          <a:blip r:embed="rId4" cstate="screen"/>
          <a:srcRect/>
          <a:stretch>
            <a:fillRect/>
          </a:stretch>
        </p:blipFill>
        <p:spPr bwMode="auto">
          <a:xfrm>
            <a:off x="3549650" y="3502025"/>
            <a:ext cx="5380038" cy="3213100"/>
          </a:xfrm>
          <a:prstGeom prst="rect">
            <a:avLst/>
          </a:prstGeom>
          <a:noFill/>
          <a:ln w="9525">
            <a:noFill/>
            <a:miter lim="800000"/>
            <a:headEnd/>
            <a:tailEnd/>
          </a:ln>
        </p:spPr>
      </p:pic>
      <p:pic>
        <p:nvPicPr>
          <p:cNvPr id="38917" name="Bilde 9" descr="age 11 Papadopoulos.jpg"/>
          <p:cNvPicPr>
            <a:picLocks noChangeAspect="1"/>
          </p:cNvPicPr>
          <p:nvPr/>
        </p:nvPicPr>
        <p:blipFill>
          <a:blip r:embed="rId5" cstate="screen"/>
          <a:srcRect/>
          <a:stretch>
            <a:fillRect/>
          </a:stretch>
        </p:blipFill>
        <p:spPr bwMode="auto">
          <a:xfrm>
            <a:off x="3587750" y="160338"/>
            <a:ext cx="5199063" cy="3125787"/>
          </a:xfrm>
          <a:prstGeom prst="rect">
            <a:avLst/>
          </a:prstGeom>
          <a:noFill/>
          <a:ln w="9525">
            <a:noFill/>
            <a:miter lim="800000"/>
            <a:headEnd/>
            <a:tailEnd/>
          </a:ln>
        </p:spPr>
      </p:pic>
      <p:sp>
        <p:nvSpPr>
          <p:cNvPr id="38918" name="Rektangel 11"/>
          <p:cNvSpPr>
            <a:spLocks noChangeArrowheads="1"/>
          </p:cNvSpPr>
          <p:nvPr/>
        </p:nvSpPr>
        <p:spPr bwMode="auto">
          <a:xfrm>
            <a:off x="3714750" y="285750"/>
            <a:ext cx="973138" cy="369888"/>
          </a:xfrm>
          <a:prstGeom prst="rect">
            <a:avLst/>
          </a:prstGeom>
          <a:noFill/>
          <a:ln w="9525">
            <a:noFill/>
            <a:miter lim="800000"/>
            <a:headEnd/>
            <a:tailEnd/>
          </a:ln>
        </p:spPr>
        <p:txBody>
          <a:bodyPr wrap="none">
            <a:spAutoFit/>
          </a:bodyPr>
          <a:lstStyle/>
          <a:p>
            <a:r>
              <a:rPr lang="nb-NO">
                <a:solidFill>
                  <a:schemeClr val="bg1"/>
                </a:solidFill>
              </a:rPr>
              <a:t>11 </a:t>
            </a:r>
            <a:r>
              <a:rPr lang="el-GR">
                <a:solidFill>
                  <a:schemeClr val="bg1"/>
                </a:solidFill>
              </a:rPr>
              <a:t>ετών</a:t>
            </a:r>
            <a:endParaRPr lang="nb-NO">
              <a:solidFill>
                <a:schemeClr val="bg1"/>
              </a:solidFill>
            </a:endParaRPr>
          </a:p>
        </p:txBody>
      </p:sp>
      <p:sp>
        <p:nvSpPr>
          <p:cNvPr id="38919" name="Rektangel 12"/>
          <p:cNvSpPr>
            <a:spLocks noChangeArrowheads="1"/>
          </p:cNvSpPr>
          <p:nvPr/>
        </p:nvSpPr>
        <p:spPr bwMode="auto">
          <a:xfrm>
            <a:off x="3622675" y="3643313"/>
            <a:ext cx="1306513" cy="369887"/>
          </a:xfrm>
          <a:prstGeom prst="rect">
            <a:avLst/>
          </a:prstGeom>
          <a:noFill/>
          <a:ln w="9525">
            <a:noFill/>
            <a:miter lim="800000"/>
            <a:headEnd/>
            <a:tailEnd/>
          </a:ln>
        </p:spPr>
        <p:txBody>
          <a:bodyPr wrap="none">
            <a:spAutoFit/>
          </a:bodyPr>
          <a:lstStyle/>
          <a:p>
            <a:r>
              <a:rPr lang="nb-NO">
                <a:solidFill>
                  <a:schemeClr val="bg1"/>
                </a:solidFill>
              </a:rPr>
              <a:t>11</a:t>
            </a:r>
            <a:r>
              <a:rPr lang="el-GR">
                <a:solidFill>
                  <a:schemeClr val="bg1"/>
                </a:solidFill>
              </a:rPr>
              <a:t>-12</a:t>
            </a:r>
            <a:r>
              <a:rPr lang="nb-NO">
                <a:solidFill>
                  <a:schemeClr val="bg1"/>
                </a:solidFill>
              </a:rPr>
              <a:t> </a:t>
            </a:r>
            <a:r>
              <a:rPr lang="el-GR">
                <a:solidFill>
                  <a:schemeClr val="bg1"/>
                </a:solidFill>
              </a:rPr>
              <a:t>ετών</a:t>
            </a:r>
            <a:endParaRPr lang="nb-NO">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e 2" descr="Proffit96b.jpg"/>
          <p:cNvPicPr>
            <a:picLocks noChangeAspect="1"/>
          </p:cNvPicPr>
          <p:nvPr/>
        </p:nvPicPr>
        <p:blipFill>
          <a:blip r:embed="rId3" cstate="screen"/>
          <a:srcRect/>
          <a:stretch>
            <a:fillRect/>
          </a:stretch>
        </p:blipFill>
        <p:spPr bwMode="auto">
          <a:xfrm>
            <a:off x="357188" y="285750"/>
            <a:ext cx="2428875" cy="3032125"/>
          </a:xfrm>
          <a:prstGeom prst="rect">
            <a:avLst/>
          </a:prstGeom>
          <a:noFill/>
          <a:ln w="9525">
            <a:noFill/>
            <a:miter lim="800000"/>
            <a:headEnd/>
            <a:tailEnd/>
          </a:ln>
        </p:spPr>
      </p:pic>
      <p:pic>
        <p:nvPicPr>
          <p:cNvPr id="39939" name="Bilde 3" descr="Proffit97a.jpg"/>
          <p:cNvPicPr>
            <a:picLocks noChangeAspect="1"/>
          </p:cNvPicPr>
          <p:nvPr/>
        </p:nvPicPr>
        <p:blipFill>
          <a:blip r:embed="rId4" cstate="screen"/>
          <a:srcRect/>
          <a:stretch>
            <a:fillRect/>
          </a:stretch>
        </p:blipFill>
        <p:spPr bwMode="auto">
          <a:xfrm>
            <a:off x="285750" y="3714750"/>
            <a:ext cx="2481263" cy="3071813"/>
          </a:xfrm>
          <a:prstGeom prst="rect">
            <a:avLst/>
          </a:prstGeom>
          <a:noFill/>
          <a:ln w="9525">
            <a:noFill/>
            <a:miter lim="800000"/>
            <a:headEnd/>
            <a:tailEnd/>
          </a:ln>
        </p:spPr>
      </p:pic>
      <p:sp>
        <p:nvSpPr>
          <p:cNvPr id="39940" name="Rektangel 5"/>
          <p:cNvSpPr>
            <a:spLocks noChangeArrowheads="1"/>
          </p:cNvSpPr>
          <p:nvPr/>
        </p:nvSpPr>
        <p:spPr bwMode="auto">
          <a:xfrm>
            <a:off x="428625" y="428625"/>
            <a:ext cx="620713" cy="369888"/>
          </a:xfrm>
          <a:prstGeom prst="rect">
            <a:avLst/>
          </a:prstGeom>
          <a:noFill/>
          <a:ln w="9525">
            <a:noFill/>
            <a:miter lim="800000"/>
            <a:headEnd/>
            <a:tailEnd/>
          </a:ln>
        </p:spPr>
        <p:txBody>
          <a:bodyPr wrap="none">
            <a:spAutoFit/>
          </a:bodyPr>
          <a:lstStyle/>
          <a:p>
            <a:r>
              <a:rPr lang="nb-NO">
                <a:solidFill>
                  <a:schemeClr val="bg1"/>
                </a:solidFill>
              </a:rPr>
              <a:t>1</a:t>
            </a:r>
            <a:r>
              <a:rPr lang="el-GR">
                <a:solidFill>
                  <a:schemeClr val="bg1"/>
                </a:solidFill>
              </a:rPr>
              <a:t>2</a:t>
            </a:r>
            <a:r>
              <a:rPr lang="nb-NO">
                <a:solidFill>
                  <a:schemeClr val="bg1"/>
                </a:solidFill>
              </a:rPr>
              <a:t> y</a:t>
            </a:r>
          </a:p>
        </p:txBody>
      </p:sp>
      <p:sp>
        <p:nvSpPr>
          <p:cNvPr id="39941" name="Rektangel 6"/>
          <p:cNvSpPr>
            <a:spLocks noChangeArrowheads="1"/>
          </p:cNvSpPr>
          <p:nvPr/>
        </p:nvSpPr>
        <p:spPr bwMode="auto">
          <a:xfrm>
            <a:off x="357188" y="3844925"/>
            <a:ext cx="620712" cy="369888"/>
          </a:xfrm>
          <a:prstGeom prst="rect">
            <a:avLst/>
          </a:prstGeom>
          <a:noFill/>
          <a:ln w="9525">
            <a:noFill/>
            <a:miter lim="800000"/>
            <a:headEnd/>
            <a:tailEnd/>
          </a:ln>
        </p:spPr>
        <p:txBody>
          <a:bodyPr wrap="none">
            <a:spAutoFit/>
          </a:bodyPr>
          <a:lstStyle/>
          <a:p>
            <a:r>
              <a:rPr lang="nb-NO">
                <a:solidFill>
                  <a:schemeClr val="bg1"/>
                </a:solidFill>
              </a:rPr>
              <a:t>1</a:t>
            </a:r>
            <a:r>
              <a:rPr lang="el-GR">
                <a:solidFill>
                  <a:schemeClr val="bg1"/>
                </a:solidFill>
              </a:rPr>
              <a:t>5</a:t>
            </a:r>
            <a:r>
              <a:rPr lang="nb-NO">
                <a:solidFill>
                  <a:schemeClr val="bg1"/>
                </a:solidFill>
              </a:rPr>
              <a:t> y</a:t>
            </a:r>
          </a:p>
        </p:txBody>
      </p:sp>
      <p:pic>
        <p:nvPicPr>
          <p:cNvPr id="39942" name="Bilde 6" descr="age 12 Psyhoyios 17 27.jpg"/>
          <p:cNvPicPr>
            <a:picLocks noChangeAspect="1"/>
          </p:cNvPicPr>
          <p:nvPr/>
        </p:nvPicPr>
        <p:blipFill>
          <a:blip r:embed="rId5" cstate="screen"/>
          <a:srcRect/>
          <a:stretch>
            <a:fillRect/>
          </a:stretch>
        </p:blipFill>
        <p:spPr bwMode="auto">
          <a:xfrm>
            <a:off x="3143250" y="263525"/>
            <a:ext cx="5929313" cy="3022600"/>
          </a:xfrm>
          <a:prstGeom prst="rect">
            <a:avLst/>
          </a:prstGeom>
          <a:noFill/>
          <a:ln w="9525">
            <a:noFill/>
            <a:miter lim="800000"/>
            <a:headEnd/>
            <a:tailEnd/>
          </a:ln>
        </p:spPr>
      </p:pic>
      <p:pic>
        <p:nvPicPr>
          <p:cNvPr id="39943" name="Bilde 7" descr="age 15 Kakoulidou after.jpg"/>
          <p:cNvPicPr>
            <a:picLocks noChangeAspect="1"/>
          </p:cNvPicPr>
          <p:nvPr/>
        </p:nvPicPr>
        <p:blipFill>
          <a:blip r:embed="rId6" cstate="screen"/>
          <a:srcRect/>
          <a:stretch>
            <a:fillRect/>
          </a:stretch>
        </p:blipFill>
        <p:spPr bwMode="auto">
          <a:xfrm>
            <a:off x="3205163" y="3648075"/>
            <a:ext cx="5795962" cy="3138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kstSylinder 1"/>
          <p:cNvSpPr txBox="1">
            <a:spLocks noChangeArrowheads="1"/>
          </p:cNvSpPr>
          <p:nvPr/>
        </p:nvSpPr>
        <p:spPr bwMode="auto">
          <a:xfrm>
            <a:off x="3286125" y="2857500"/>
            <a:ext cx="2882900" cy="584200"/>
          </a:xfrm>
          <a:prstGeom prst="rect">
            <a:avLst/>
          </a:prstGeom>
          <a:noFill/>
          <a:ln w="9525">
            <a:noFill/>
            <a:miter lim="800000"/>
            <a:headEnd/>
            <a:tailEnd/>
          </a:ln>
        </p:spPr>
        <p:txBody>
          <a:bodyPr wrap="none">
            <a:spAutoFit/>
          </a:bodyPr>
          <a:lstStyle/>
          <a:p>
            <a:r>
              <a:rPr lang="el-GR" sz="3200" b="1">
                <a:solidFill>
                  <a:srgbClr val="00FF00"/>
                </a:solidFill>
              </a:rPr>
              <a:t>ΠΕΡΙΠΤΩΣΕΙΣ</a:t>
            </a:r>
            <a:endParaRPr lang="nb-NO" sz="3200" b="1">
              <a:solidFill>
                <a:srgbClr val="00FF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e 4" descr="35a.jpg"/>
          <p:cNvPicPr>
            <a:picLocks noChangeAspect="1"/>
          </p:cNvPicPr>
          <p:nvPr/>
        </p:nvPicPr>
        <p:blipFill>
          <a:blip r:embed="rId3" cstate="screen"/>
          <a:srcRect/>
          <a:stretch>
            <a:fillRect/>
          </a:stretch>
        </p:blipFill>
        <p:spPr bwMode="auto">
          <a:xfrm>
            <a:off x="285750" y="571500"/>
            <a:ext cx="3857625" cy="2500313"/>
          </a:xfrm>
          <a:prstGeom prst="rect">
            <a:avLst/>
          </a:prstGeom>
          <a:noFill/>
          <a:ln w="9525">
            <a:noFill/>
            <a:miter lim="800000"/>
            <a:headEnd/>
            <a:tailEnd/>
          </a:ln>
        </p:spPr>
      </p:pic>
      <p:pic>
        <p:nvPicPr>
          <p:cNvPr id="41987" name="Bilde 5" descr="35b.jpg"/>
          <p:cNvPicPr>
            <a:picLocks noChangeAspect="1"/>
          </p:cNvPicPr>
          <p:nvPr/>
        </p:nvPicPr>
        <p:blipFill>
          <a:blip r:embed="rId4" cstate="screen"/>
          <a:srcRect/>
          <a:stretch>
            <a:fillRect/>
          </a:stretch>
        </p:blipFill>
        <p:spPr bwMode="auto">
          <a:xfrm>
            <a:off x="4857750" y="571500"/>
            <a:ext cx="3929063" cy="2463800"/>
          </a:xfrm>
          <a:prstGeom prst="rect">
            <a:avLst/>
          </a:prstGeom>
          <a:noFill/>
          <a:ln w="9525">
            <a:noFill/>
            <a:miter lim="800000"/>
            <a:headEnd/>
            <a:tailEnd/>
          </a:ln>
        </p:spPr>
      </p:pic>
      <p:pic>
        <p:nvPicPr>
          <p:cNvPr id="41988" name="Bilde 6" descr="35c.jpg"/>
          <p:cNvPicPr>
            <a:picLocks noChangeAspect="1"/>
          </p:cNvPicPr>
          <p:nvPr/>
        </p:nvPicPr>
        <p:blipFill>
          <a:blip r:embed="rId5" cstate="screen"/>
          <a:srcRect l="2998" t="5188" r="3999" b="6183"/>
          <a:stretch>
            <a:fillRect/>
          </a:stretch>
        </p:blipFill>
        <p:spPr bwMode="auto">
          <a:xfrm>
            <a:off x="596900" y="3214688"/>
            <a:ext cx="7878763" cy="36433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Bilde 6" descr="38a.jpg"/>
          <p:cNvPicPr>
            <a:picLocks noChangeAspect="1"/>
          </p:cNvPicPr>
          <p:nvPr/>
        </p:nvPicPr>
        <p:blipFill>
          <a:blip r:embed="rId3" cstate="screen"/>
          <a:srcRect/>
          <a:stretch>
            <a:fillRect/>
          </a:stretch>
        </p:blipFill>
        <p:spPr bwMode="auto">
          <a:xfrm>
            <a:off x="3181350" y="4295775"/>
            <a:ext cx="2890838" cy="2276475"/>
          </a:xfrm>
          <a:prstGeom prst="rect">
            <a:avLst/>
          </a:prstGeom>
          <a:noFill/>
          <a:ln w="9525">
            <a:noFill/>
            <a:miter lim="800000"/>
            <a:headEnd/>
            <a:tailEnd/>
          </a:ln>
        </p:spPr>
      </p:pic>
      <p:pic>
        <p:nvPicPr>
          <p:cNvPr id="43011" name="Bilde 7" descr="38b.jpg"/>
          <p:cNvPicPr>
            <a:picLocks noChangeAspect="1"/>
          </p:cNvPicPr>
          <p:nvPr/>
        </p:nvPicPr>
        <p:blipFill>
          <a:blip r:embed="rId4" cstate="screen"/>
          <a:srcRect/>
          <a:stretch>
            <a:fillRect/>
          </a:stretch>
        </p:blipFill>
        <p:spPr bwMode="auto">
          <a:xfrm>
            <a:off x="44450" y="4532313"/>
            <a:ext cx="3098800" cy="1754187"/>
          </a:xfrm>
          <a:prstGeom prst="rect">
            <a:avLst/>
          </a:prstGeom>
          <a:noFill/>
          <a:ln w="9525">
            <a:noFill/>
            <a:miter lim="800000"/>
            <a:headEnd/>
            <a:tailEnd/>
          </a:ln>
        </p:spPr>
      </p:pic>
      <p:pic>
        <p:nvPicPr>
          <p:cNvPr id="43012" name="Bilde 8" descr="38c.jpg"/>
          <p:cNvPicPr>
            <a:picLocks noChangeAspect="1"/>
          </p:cNvPicPr>
          <p:nvPr/>
        </p:nvPicPr>
        <p:blipFill>
          <a:blip r:embed="rId5" cstate="screen"/>
          <a:srcRect/>
          <a:stretch>
            <a:fillRect/>
          </a:stretch>
        </p:blipFill>
        <p:spPr bwMode="auto">
          <a:xfrm>
            <a:off x="6091238" y="4422775"/>
            <a:ext cx="3052762" cy="1792288"/>
          </a:xfrm>
          <a:prstGeom prst="rect">
            <a:avLst/>
          </a:prstGeom>
          <a:noFill/>
          <a:ln w="9525">
            <a:noFill/>
            <a:miter lim="800000"/>
            <a:headEnd/>
            <a:tailEnd/>
          </a:ln>
        </p:spPr>
      </p:pic>
      <p:pic>
        <p:nvPicPr>
          <p:cNvPr id="43013" name="Bilde 9" descr="38d.jpg"/>
          <p:cNvPicPr>
            <a:picLocks noChangeAspect="1"/>
          </p:cNvPicPr>
          <p:nvPr/>
        </p:nvPicPr>
        <p:blipFill>
          <a:blip r:embed="rId6" cstate="screen"/>
          <a:srcRect/>
          <a:stretch>
            <a:fillRect/>
          </a:stretch>
        </p:blipFill>
        <p:spPr bwMode="auto">
          <a:xfrm>
            <a:off x="471488" y="142875"/>
            <a:ext cx="8243887" cy="4044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e 4" descr="36a.jpg"/>
          <p:cNvPicPr>
            <a:picLocks noChangeAspect="1"/>
          </p:cNvPicPr>
          <p:nvPr/>
        </p:nvPicPr>
        <p:blipFill>
          <a:blip r:embed="rId3" cstate="screen"/>
          <a:srcRect/>
          <a:stretch>
            <a:fillRect/>
          </a:stretch>
        </p:blipFill>
        <p:spPr bwMode="auto">
          <a:xfrm>
            <a:off x="928688" y="633413"/>
            <a:ext cx="3216275" cy="2305050"/>
          </a:xfrm>
          <a:prstGeom prst="rect">
            <a:avLst/>
          </a:prstGeom>
          <a:noFill/>
          <a:ln w="9525">
            <a:noFill/>
            <a:miter lim="800000"/>
            <a:headEnd/>
            <a:tailEnd/>
          </a:ln>
        </p:spPr>
      </p:pic>
      <p:pic>
        <p:nvPicPr>
          <p:cNvPr id="44035" name="Bilde 5" descr="36b.jpg"/>
          <p:cNvPicPr>
            <a:picLocks noChangeAspect="1"/>
          </p:cNvPicPr>
          <p:nvPr/>
        </p:nvPicPr>
        <p:blipFill>
          <a:blip r:embed="rId4" cstate="screen"/>
          <a:srcRect/>
          <a:stretch>
            <a:fillRect/>
          </a:stretch>
        </p:blipFill>
        <p:spPr bwMode="auto">
          <a:xfrm>
            <a:off x="4738688" y="617538"/>
            <a:ext cx="3619500" cy="2311400"/>
          </a:xfrm>
          <a:prstGeom prst="rect">
            <a:avLst/>
          </a:prstGeom>
          <a:noFill/>
          <a:ln w="9525">
            <a:noFill/>
            <a:miter lim="800000"/>
            <a:headEnd/>
            <a:tailEnd/>
          </a:ln>
        </p:spPr>
      </p:pic>
      <p:pic>
        <p:nvPicPr>
          <p:cNvPr id="44036" name="Bilde 6" descr="36c.jpg"/>
          <p:cNvPicPr>
            <a:picLocks noChangeAspect="1"/>
          </p:cNvPicPr>
          <p:nvPr/>
        </p:nvPicPr>
        <p:blipFill>
          <a:blip r:embed="rId5" cstate="screen"/>
          <a:srcRect l="3751" t="8560" r="5624" b="10616"/>
          <a:stretch>
            <a:fillRect/>
          </a:stretch>
        </p:blipFill>
        <p:spPr bwMode="auto">
          <a:xfrm>
            <a:off x="714375" y="3060700"/>
            <a:ext cx="7858125" cy="3725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Bilde 2" descr="impacted35_edited-1.jpg"/>
          <p:cNvPicPr>
            <a:picLocks noChangeAspect="1"/>
          </p:cNvPicPr>
          <p:nvPr/>
        </p:nvPicPr>
        <p:blipFill>
          <a:blip r:embed="rId3" cstate="screen"/>
          <a:srcRect/>
          <a:stretch>
            <a:fillRect/>
          </a:stretch>
        </p:blipFill>
        <p:spPr bwMode="auto">
          <a:xfrm>
            <a:off x="0" y="1125538"/>
            <a:ext cx="9144000" cy="473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e 4" descr="53, 85.jpg"/>
          <p:cNvPicPr>
            <a:picLocks noChangeAspect="1"/>
          </p:cNvPicPr>
          <p:nvPr/>
        </p:nvPicPr>
        <p:blipFill>
          <a:blip r:embed="rId3" cstate="screen"/>
          <a:srcRect/>
          <a:stretch>
            <a:fillRect/>
          </a:stretch>
        </p:blipFill>
        <p:spPr bwMode="auto">
          <a:xfrm>
            <a:off x="971550" y="3136900"/>
            <a:ext cx="7423150" cy="3748088"/>
          </a:xfrm>
          <a:prstGeom prst="rect">
            <a:avLst/>
          </a:prstGeom>
          <a:noFill/>
          <a:ln w="9525">
            <a:noFill/>
            <a:miter lim="800000"/>
            <a:headEnd/>
            <a:tailEnd/>
          </a:ln>
        </p:spPr>
      </p:pic>
      <p:pic>
        <p:nvPicPr>
          <p:cNvPr id="46083" name="Picture 4"/>
          <p:cNvPicPr>
            <a:picLocks noChangeAspect="1" noChangeArrowheads="1"/>
          </p:cNvPicPr>
          <p:nvPr/>
        </p:nvPicPr>
        <p:blipFill>
          <a:blip r:embed="rId4" cstate="screen">
            <a:lum contrast="10000"/>
          </a:blip>
          <a:srcRect/>
          <a:stretch>
            <a:fillRect/>
          </a:stretch>
        </p:blipFill>
        <p:spPr bwMode="auto">
          <a:xfrm>
            <a:off x="179388" y="404813"/>
            <a:ext cx="4464050" cy="3336925"/>
          </a:xfrm>
          <a:prstGeom prst="rect">
            <a:avLst/>
          </a:prstGeom>
          <a:noFill/>
          <a:ln w="9525">
            <a:noFill/>
            <a:miter lim="800000"/>
            <a:headEnd/>
            <a:tailEnd/>
          </a:ln>
        </p:spPr>
      </p:pic>
      <p:pic>
        <p:nvPicPr>
          <p:cNvPr id="46084" name="Picture 4"/>
          <p:cNvPicPr>
            <a:picLocks noChangeAspect="1" noChangeArrowheads="1"/>
          </p:cNvPicPr>
          <p:nvPr/>
        </p:nvPicPr>
        <p:blipFill>
          <a:blip r:embed="rId5" cstate="screen">
            <a:lum contrast="10000"/>
          </a:blip>
          <a:srcRect/>
          <a:stretch>
            <a:fillRect/>
          </a:stretch>
        </p:blipFill>
        <p:spPr bwMode="auto">
          <a:xfrm>
            <a:off x="4810125" y="454025"/>
            <a:ext cx="4154488" cy="319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Bilde 7" descr="37c.jpg"/>
          <p:cNvPicPr>
            <a:picLocks noChangeAspect="1"/>
          </p:cNvPicPr>
          <p:nvPr/>
        </p:nvPicPr>
        <p:blipFill>
          <a:blip r:embed="rId3" cstate="screen"/>
          <a:srcRect/>
          <a:stretch>
            <a:fillRect/>
          </a:stretch>
        </p:blipFill>
        <p:spPr bwMode="auto">
          <a:xfrm>
            <a:off x="828675" y="3144838"/>
            <a:ext cx="7315200" cy="3784600"/>
          </a:xfrm>
          <a:prstGeom prst="rect">
            <a:avLst/>
          </a:prstGeom>
          <a:noFill/>
          <a:ln w="9525">
            <a:noFill/>
            <a:miter lim="800000"/>
            <a:headEnd/>
            <a:tailEnd/>
          </a:ln>
        </p:spPr>
      </p:pic>
      <p:pic>
        <p:nvPicPr>
          <p:cNvPr id="47107" name="Bilde 8" descr="37d.jpg"/>
          <p:cNvPicPr>
            <a:picLocks noChangeAspect="1"/>
          </p:cNvPicPr>
          <p:nvPr/>
        </p:nvPicPr>
        <p:blipFill>
          <a:blip r:embed="rId4" cstate="screen"/>
          <a:srcRect/>
          <a:stretch>
            <a:fillRect/>
          </a:stretch>
        </p:blipFill>
        <p:spPr bwMode="auto">
          <a:xfrm>
            <a:off x="7361238" y="2971800"/>
            <a:ext cx="1568450" cy="2528888"/>
          </a:xfrm>
          <a:prstGeom prst="rect">
            <a:avLst/>
          </a:prstGeom>
          <a:noFill/>
          <a:ln w="9525">
            <a:noFill/>
            <a:miter lim="800000"/>
            <a:headEnd/>
            <a:tailEnd/>
          </a:ln>
        </p:spPr>
      </p:pic>
      <p:pic>
        <p:nvPicPr>
          <p:cNvPr id="47108" name="Bilde 6" descr="37b.jpg"/>
          <p:cNvPicPr>
            <a:picLocks noChangeAspect="1"/>
          </p:cNvPicPr>
          <p:nvPr/>
        </p:nvPicPr>
        <p:blipFill>
          <a:blip r:embed="rId5" cstate="screen"/>
          <a:srcRect/>
          <a:stretch>
            <a:fillRect/>
          </a:stretch>
        </p:blipFill>
        <p:spPr bwMode="auto">
          <a:xfrm>
            <a:off x="4397375" y="500063"/>
            <a:ext cx="4125913" cy="2643187"/>
          </a:xfrm>
          <a:prstGeom prst="rect">
            <a:avLst/>
          </a:prstGeom>
          <a:noFill/>
          <a:ln w="9525">
            <a:noFill/>
            <a:miter lim="800000"/>
            <a:headEnd/>
            <a:tailEnd/>
          </a:ln>
        </p:spPr>
      </p:pic>
      <p:pic>
        <p:nvPicPr>
          <p:cNvPr id="47109" name="Bilde 5" descr="37a.jpg"/>
          <p:cNvPicPr>
            <a:picLocks noChangeAspect="1"/>
          </p:cNvPicPr>
          <p:nvPr/>
        </p:nvPicPr>
        <p:blipFill>
          <a:blip r:embed="rId6" cstate="screen"/>
          <a:srcRect/>
          <a:stretch>
            <a:fillRect/>
          </a:stretch>
        </p:blipFill>
        <p:spPr bwMode="auto">
          <a:xfrm>
            <a:off x="309563" y="428625"/>
            <a:ext cx="3619500" cy="2714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ktangel 1"/>
          <p:cNvSpPr>
            <a:spLocks noChangeArrowheads="1"/>
          </p:cNvSpPr>
          <p:nvPr/>
        </p:nvSpPr>
        <p:spPr bwMode="auto">
          <a:xfrm>
            <a:off x="0" y="2214563"/>
            <a:ext cx="9144000" cy="4616450"/>
          </a:xfrm>
          <a:prstGeom prst="rect">
            <a:avLst/>
          </a:prstGeom>
          <a:noFill/>
          <a:ln w="9525">
            <a:noFill/>
            <a:miter lim="800000"/>
            <a:headEnd/>
            <a:tailEnd/>
          </a:ln>
        </p:spPr>
        <p:txBody>
          <a:bodyPr>
            <a:spAutoFit/>
          </a:bodyPr>
          <a:lstStyle/>
          <a:p>
            <a:pPr>
              <a:lnSpc>
                <a:spcPct val="150000"/>
              </a:lnSpc>
              <a:buClr>
                <a:schemeClr val="bg2">
                  <a:lumMod val="60000"/>
                  <a:lumOff val="40000"/>
                </a:schemeClr>
              </a:buClr>
              <a:buFont typeface="Arial" charset="0"/>
              <a:buChar char="•"/>
              <a:defRPr/>
            </a:pPr>
            <a:r>
              <a:rPr lang="el-GR" sz="2800" dirty="0"/>
              <a:t>Εκτεταμένο πεδίο εξέτασης δομών κρανιοπροσωπικού             </a:t>
            </a:r>
          </a:p>
          <a:p>
            <a:pPr>
              <a:lnSpc>
                <a:spcPct val="150000"/>
              </a:lnSpc>
              <a:buClr>
                <a:schemeClr val="bg2">
                  <a:lumMod val="60000"/>
                  <a:lumOff val="40000"/>
                </a:schemeClr>
              </a:buClr>
              <a:defRPr/>
            </a:pPr>
            <a:r>
              <a:rPr lang="el-GR" sz="2800" dirty="0"/>
              <a:t> συμπλέγματος</a:t>
            </a:r>
          </a:p>
          <a:p>
            <a:pPr>
              <a:lnSpc>
                <a:spcPct val="150000"/>
              </a:lnSpc>
              <a:buClr>
                <a:schemeClr val="bg2">
                  <a:lumMod val="60000"/>
                  <a:lumOff val="40000"/>
                </a:schemeClr>
              </a:buClr>
              <a:buFont typeface="Arial" charset="0"/>
              <a:buChar char="•"/>
              <a:defRPr/>
            </a:pPr>
            <a:r>
              <a:rPr lang="el-GR" sz="2800" dirty="0"/>
              <a:t>Χαμηλή δόση ακτινοβόλησης</a:t>
            </a:r>
          </a:p>
          <a:p>
            <a:pPr>
              <a:lnSpc>
                <a:spcPct val="150000"/>
              </a:lnSpc>
              <a:buClr>
                <a:schemeClr val="bg2">
                  <a:lumMod val="60000"/>
                  <a:lumOff val="40000"/>
                </a:schemeClr>
              </a:buClr>
              <a:buFont typeface="Arial" charset="0"/>
              <a:buChar char="•"/>
              <a:defRPr/>
            </a:pPr>
            <a:r>
              <a:rPr lang="el-GR" sz="2800" dirty="0"/>
              <a:t>Μικρός χρόνος εξέτασης</a:t>
            </a:r>
          </a:p>
          <a:p>
            <a:pPr>
              <a:lnSpc>
                <a:spcPct val="150000"/>
              </a:lnSpc>
              <a:buClr>
                <a:schemeClr val="bg2">
                  <a:lumMod val="60000"/>
                  <a:lumOff val="40000"/>
                </a:schemeClr>
              </a:buClr>
              <a:buFont typeface="Arial" charset="0"/>
              <a:buChar char="•"/>
              <a:defRPr/>
            </a:pPr>
            <a:r>
              <a:rPr lang="el-GR" sz="2800" dirty="0"/>
              <a:t>Ευκολία εξέτασης</a:t>
            </a:r>
          </a:p>
          <a:p>
            <a:pPr>
              <a:lnSpc>
                <a:spcPct val="150000"/>
              </a:lnSpc>
              <a:buClr>
                <a:schemeClr val="bg2">
                  <a:lumMod val="60000"/>
                  <a:lumOff val="40000"/>
                </a:schemeClr>
              </a:buClr>
              <a:buFont typeface="Arial" charset="0"/>
              <a:buChar char="•"/>
              <a:defRPr/>
            </a:pPr>
            <a:r>
              <a:rPr lang="el-GR" sz="2800" dirty="0"/>
              <a:t>Χρήση σε ασθενείς με αδυναμία διάνοιξης στόματος</a:t>
            </a:r>
          </a:p>
          <a:p>
            <a:pPr>
              <a:lnSpc>
                <a:spcPct val="150000"/>
              </a:lnSpc>
              <a:buClr>
                <a:schemeClr val="bg2">
                  <a:lumMod val="60000"/>
                  <a:lumOff val="40000"/>
                </a:schemeClr>
              </a:buClr>
              <a:buFont typeface="Arial" charset="0"/>
              <a:buChar char="•"/>
              <a:defRPr/>
            </a:pPr>
            <a:r>
              <a:rPr lang="el-GR" sz="2800" dirty="0"/>
              <a:t>Απεικόνιση εύκολα κατανοητή από τους ασθενείς</a:t>
            </a:r>
            <a:endParaRPr lang="en-US" sz="2800" dirty="0"/>
          </a:p>
        </p:txBody>
      </p:sp>
      <p:sp>
        <p:nvSpPr>
          <p:cNvPr id="11267" name="TekstSylinder 3"/>
          <p:cNvSpPr txBox="1">
            <a:spLocks noChangeArrowheads="1"/>
          </p:cNvSpPr>
          <p:nvPr/>
        </p:nvSpPr>
        <p:spPr bwMode="auto">
          <a:xfrm>
            <a:off x="1428750" y="630238"/>
            <a:ext cx="5980113" cy="584200"/>
          </a:xfrm>
          <a:prstGeom prst="rect">
            <a:avLst/>
          </a:prstGeom>
          <a:noFill/>
          <a:ln w="9525">
            <a:noFill/>
            <a:miter lim="800000"/>
            <a:headEnd/>
            <a:tailEnd/>
          </a:ln>
        </p:spPr>
        <p:txBody>
          <a:bodyPr wrap="none">
            <a:spAutoFit/>
          </a:bodyPr>
          <a:lstStyle/>
          <a:p>
            <a:r>
              <a:rPr lang="el-GR" sz="3200"/>
              <a:t>ΠΑΝΟΡΑΜΙΚΗ ΑΚΤΙΝΟΓΡΑΦΙΑ</a:t>
            </a:r>
            <a:endParaRPr lang="nb-NO" sz="3200"/>
          </a:p>
        </p:txBody>
      </p:sp>
      <p:sp>
        <p:nvSpPr>
          <p:cNvPr id="5" name="Pluss 4"/>
          <p:cNvSpPr/>
          <p:nvPr/>
        </p:nvSpPr>
        <p:spPr>
          <a:xfrm>
            <a:off x="4000500" y="1357313"/>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e 4" descr="39a.jpg"/>
          <p:cNvPicPr>
            <a:picLocks noChangeAspect="1"/>
          </p:cNvPicPr>
          <p:nvPr/>
        </p:nvPicPr>
        <p:blipFill>
          <a:blip r:embed="rId3" cstate="screen"/>
          <a:srcRect/>
          <a:stretch>
            <a:fillRect/>
          </a:stretch>
        </p:blipFill>
        <p:spPr bwMode="auto">
          <a:xfrm>
            <a:off x="642938" y="214313"/>
            <a:ext cx="3705225" cy="2493962"/>
          </a:xfrm>
          <a:prstGeom prst="rect">
            <a:avLst/>
          </a:prstGeom>
          <a:noFill/>
          <a:ln w="9525">
            <a:noFill/>
            <a:miter lim="800000"/>
            <a:headEnd/>
            <a:tailEnd/>
          </a:ln>
        </p:spPr>
      </p:pic>
      <p:pic>
        <p:nvPicPr>
          <p:cNvPr id="48131" name="Bilde 5" descr="39b.jpg"/>
          <p:cNvPicPr>
            <a:picLocks noChangeAspect="1"/>
          </p:cNvPicPr>
          <p:nvPr/>
        </p:nvPicPr>
        <p:blipFill>
          <a:blip r:embed="rId4" cstate="screen"/>
          <a:srcRect/>
          <a:stretch>
            <a:fillRect/>
          </a:stretch>
        </p:blipFill>
        <p:spPr bwMode="auto">
          <a:xfrm>
            <a:off x="4929188" y="214313"/>
            <a:ext cx="3519487" cy="2500312"/>
          </a:xfrm>
          <a:prstGeom prst="rect">
            <a:avLst/>
          </a:prstGeom>
          <a:noFill/>
          <a:ln w="9525">
            <a:noFill/>
            <a:miter lim="800000"/>
            <a:headEnd/>
            <a:tailEnd/>
          </a:ln>
        </p:spPr>
      </p:pic>
      <p:pic>
        <p:nvPicPr>
          <p:cNvPr id="48132" name="Bilde 6" descr="39c.jpg"/>
          <p:cNvPicPr>
            <a:picLocks noChangeAspect="1"/>
          </p:cNvPicPr>
          <p:nvPr/>
        </p:nvPicPr>
        <p:blipFill>
          <a:blip r:embed="rId5" cstate="screen"/>
          <a:srcRect/>
          <a:stretch>
            <a:fillRect/>
          </a:stretch>
        </p:blipFill>
        <p:spPr bwMode="auto">
          <a:xfrm>
            <a:off x="314325" y="2809875"/>
            <a:ext cx="8543925" cy="3976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Bilde 5" descr="41a.jpg"/>
          <p:cNvPicPr>
            <a:picLocks noChangeAspect="1"/>
          </p:cNvPicPr>
          <p:nvPr/>
        </p:nvPicPr>
        <p:blipFill>
          <a:blip r:embed="rId3" cstate="screen"/>
          <a:srcRect/>
          <a:stretch>
            <a:fillRect/>
          </a:stretch>
        </p:blipFill>
        <p:spPr bwMode="auto">
          <a:xfrm>
            <a:off x="728663" y="642938"/>
            <a:ext cx="3414712" cy="2543175"/>
          </a:xfrm>
          <a:prstGeom prst="rect">
            <a:avLst/>
          </a:prstGeom>
          <a:noFill/>
          <a:ln w="9525">
            <a:noFill/>
            <a:miter lim="800000"/>
            <a:headEnd/>
            <a:tailEnd/>
          </a:ln>
        </p:spPr>
      </p:pic>
      <p:pic>
        <p:nvPicPr>
          <p:cNvPr id="49155" name="Bilde 6" descr="41b.jpg"/>
          <p:cNvPicPr>
            <a:picLocks noChangeAspect="1"/>
          </p:cNvPicPr>
          <p:nvPr/>
        </p:nvPicPr>
        <p:blipFill>
          <a:blip r:embed="rId4" cstate="screen"/>
          <a:srcRect/>
          <a:stretch>
            <a:fillRect/>
          </a:stretch>
        </p:blipFill>
        <p:spPr bwMode="auto">
          <a:xfrm>
            <a:off x="5032375" y="785813"/>
            <a:ext cx="3683000" cy="2159000"/>
          </a:xfrm>
          <a:prstGeom prst="rect">
            <a:avLst/>
          </a:prstGeom>
          <a:noFill/>
          <a:ln w="9525">
            <a:noFill/>
            <a:miter lim="800000"/>
            <a:headEnd/>
            <a:tailEnd/>
          </a:ln>
        </p:spPr>
      </p:pic>
      <p:pic>
        <p:nvPicPr>
          <p:cNvPr id="49156" name="Bilde 7" descr="41c.jpg"/>
          <p:cNvPicPr>
            <a:picLocks noChangeAspect="1"/>
          </p:cNvPicPr>
          <p:nvPr/>
        </p:nvPicPr>
        <p:blipFill>
          <a:blip r:embed="rId5" cstate="screen"/>
          <a:srcRect/>
          <a:stretch>
            <a:fillRect/>
          </a:stretch>
        </p:blipFill>
        <p:spPr bwMode="auto">
          <a:xfrm>
            <a:off x="600075" y="3222625"/>
            <a:ext cx="7972425" cy="3563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e 4" descr="yperarithmoi3545.jpg"/>
          <p:cNvPicPr>
            <a:picLocks noChangeAspect="1"/>
          </p:cNvPicPr>
          <p:nvPr/>
        </p:nvPicPr>
        <p:blipFill>
          <a:blip r:embed="rId3" cstate="screen"/>
          <a:srcRect/>
          <a:stretch>
            <a:fillRect/>
          </a:stretch>
        </p:blipFill>
        <p:spPr bwMode="auto">
          <a:xfrm>
            <a:off x="757238" y="2708275"/>
            <a:ext cx="7629525" cy="4176713"/>
          </a:xfrm>
          <a:prstGeom prst="rect">
            <a:avLst/>
          </a:prstGeom>
          <a:noFill/>
          <a:ln w="9525">
            <a:noFill/>
            <a:miter lim="800000"/>
            <a:headEnd/>
            <a:tailEnd/>
          </a:ln>
        </p:spPr>
      </p:pic>
      <p:pic>
        <p:nvPicPr>
          <p:cNvPr id="50179" name="Picture 4"/>
          <p:cNvPicPr>
            <a:picLocks noChangeAspect="1" noChangeArrowheads="1"/>
          </p:cNvPicPr>
          <p:nvPr/>
        </p:nvPicPr>
        <p:blipFill>
          <a:blip r:embed="rId4" cstate="screen">
            <a:lum contrast="10000"/>
          </a:blip>
          <a:srcRect/>
          <a:stretch>
            <a:fillRect/>
          </a:stretch>
        </p:blipFill>
        <p:spPr bwMode="auto">
          <a:xfrm>
            <a:off x="4392613" y="447675"/>
            <a:ext cx="4716462" cy="3052763"/>
          </a:xfrm>
          <a:prstGeom prst="rect">
            <a:avLst/>
          </a:prstGeom>
          <a:noFill/>
          <a:ln w="9525">
            <a:noFill/>
            <a:miter lim="800000"/>
            <a:headEnd/>
            <a:tailEnd/>
          </a:ln>
        </p:spPr>
      </p:pic>
      <p:pic>
        <p:nvPicPr>
          <p:cNvPr id="50180" name="Picture 4"/>
          <p:cNvPicPr>
            <a:picLocks noChangeAspect="1" noChangeArrowheads="1"/>
          </p:cNvPicPr>
          <p:nvPr/>
        </p:nvPicPr>
        <p:blipFill>
          <a:blip r:embed="rId5" cstate="screen">
            <a:lum contrast="10000"/>
          </a:blip>
          <a:srcRect/>
          <a:stretch>
            <a:fillRect/>
          </a:stretch>
        </p:blipFill>
        <p:spPr bwMode="auto">
          <a:xfrm>
            <a:off x="34925" y="433388"/>
            <a:ext cx="4392613" cy="306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uppe 11"/>
          <p:cNvGrpSpPr>
            <a:grpSpLocks/>
          </p:cNvGrpSpPr>
          <p:nvPr/>
        </p:nvGrpSpPr>
        <p:grpSpPr bwMode="auto">
          <a:xfrm>
            <a:off x="0" y="3297238"/>
            <a:ext cx="6016625" cy="3560762"/>
            <a:chOff x="-32" y="3297144"/>
            <a:chExt cx="6016712" cy="3560880"/>
          </a:xfrm>
        </p:grpSpPr>
        <p:pic>
          <p:nvPicPr>
            <p:cNvPr id="51206" name="Picture 4" descr="01307 20070524 xrpan068"/>
            <p:cNvPicPr>
              <a:picLocks noChangeAspect="1" noChangeArrowheads="1"/>
            </p:cNvPicPr>
            <p:nvPr/>
          </p:nvPicPr>
          <p:blipFill>
            <a:blip r:embed="rId3" cstate="screen"/>
            <a:srcRect/>
            <a:stretch>
              <a:fillRect/>
            </a:stretch>
          </p:blipFill>
          <p:spPr bwMode="auto">
            <a:xfrm>
              <a:off x="-32" y="3297144"/>
              <a:ext cx="6016712" cy="3560880"/>
            </a:xfrm>
            <a:prstGeom prst="rect">
              <a:avLst/>
            </a:prstGeom>
            <a:noFill/>
            <a:ln w="9525">
              <a:noFill/>
              <a:miter lim="800000"/>
              <a:headEnd/>
              <a:tailEnd/>
            </a:ln>
          </p:spPr>
        </p:pic>
        <p:cxnSp>
          <p:nvCxnSpPr>
            <p:cNvPr id="11" name="Rett pil 10"/>
            <p:cNvCxnSpPr/>
            <p:nvPr/>
          </p:nvCxnSpPr>
          <p:spPr>
            <a:xfrm flipV="1">
              <a:off x="1928809" y="5929306"/>
              <a:ext cx="285754" cy="214319"/>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pic>
        <p:nvPicPr>
          <p:cNvPr id="50182" name="Picture 4" descr="01307 20080924  xrpan111"/>
          <p:cNvPicPr>
            <a:picLocks noChangeAspect="1" noChangeArrowheads="1"/>
          </p:cNvPicPr>
          <p:nvPr/>
        </p:nvPicPr>
        <p:blipFill>
          <a:blip r:embed="rId4" cstate="screen"/>
          <a:srcRect/>
          <a:stretch>
            <a:fillRect/>
          </a:stretch>
        </p:blipFill>
        <p:spPr bwMode="auto">
          <a:xfrm>
            <a:off x="2000250" y="3259138"/>
            <a:ext cx="7142163" cy="3598862"/>
          </a:xfrm>
          <a:prstGeom prst="rect">
            <a:avLst/>
          </a:prstGeom>
          <a:noFill/>
          <a:ln w="9525">
            <a:noFill/>
            <a:miter lim="800000"/>
            <a:headEnd/>
            <a:tailEnd/>
          </a:ln>
        </p:spPr>
      </p:pic>
      <p:pic>
        <p:nvPicPr>
          <p:cNvPr id="51204" name="Picture 4" descr="Konstantina8"/>
          <p:cNvPicPr>
            <a:picLocks noChangeAspect="1" noChangeArrowheads="1"/>
          </p:cNvPicPr>
          <p:nvPr/>
        </p:nvPicPr>
        <p:blipFill>
          <a:blip r:embed="rId5" cstate="screen"/>
          <a:srcRect/>
          <a:stretch>
            <a:fillRect/>
          </a:stretch>
        </p:blipFill>
        <p:spPr bwMode="auto">
          <a:xfrm>
            <a:off x="71438" y="596900"/>
            <a:ext cx="3800475" cy="2832100"/>
          </a:xfrm>
          <a:prstGeom prst="rect">
            <a:avLst/>
          </a:prstGeom>
          <a:noFill/>
          <a:ln w="9525">
            <a:noFill/>
            <a:miter lim="800000"/>
            <a:headEnd/>
            <a:tailEnd/>
          </a:ln>
        </p:spPr>
      </p:pic>
      <p:pic>
        <p:nvPicPr>
          <p:cNvPr id="51205" name="Picture 5" descr="Konstantina9"/>
          <p:cNvPicPr>
            <a:picLocks noChangeAspect="1" noChangeArrowheads="1"/>
          </p:cNvPicPr>
          <p:nvPr/>
        </p:nvPicPr>
        <p:blipFill>
          <a:blip r:embed="rId6" cstate="screen"/>
          <a:srcRect/>
          <a:stretch>
            <a:fillRect/>
          </a:stretch>
        </p:blipFill>
        <p:spPr bwMode="auto">
          <a:xfrm>
            <a:off x="4735513" y="685800"/>
            <a:ext cx="4051300" cy="2817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 calcmode="lin" valueType="num">
                                      <p:cBhvr additive="base">
                                        <p:cTn id="7" dur="500" fill="hold"/>
                                        <p:tgtEl>
                                          <p:spTgt spid="50182"/>
                                        </p:tgtEl>
                                        <p:attrNameLst>
                                          <p:attrName>ppt_x</p:attrName>
                                        </p:attrNameLst>
                                      </p:cBhvr>
                                      <p:tavLst>
                                        <p:tav tm="0">
                                          <p:val>
                                            <p:strVal val="#ppt_x"/>
                                          </p:val>
                                        </p:tav>
                                        <p:tav tm="100000">
                                          <p:val>
                                            <p:strVal val="#ppt_x"/>
                                          </p:val>
                                        </p:tav>
                                      </p:tavLst>
                                    </p:anim>
                                    <p:anim calcmode="lin" valueType="num">
                                      <p:cBhvr additive="base">
                                        <p:cTn id="8" dur="500" fill="hold"/>
                                        <p:tgtEl>
                                          <p:spTgt spid="50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e 9"/>
          <p:cNvGrpSpPr>
            <a:grpSpLocks/>
          </p:cNvGrpSpPr>
          <p:nvPr/>
        </p:nvGrpSpPr>
        <p:grpSpPr bwMode="auto">
          <a:xfrm>
            <a:off x="357188" y="1697038"/>
            <a:ext cx="8429625" cy="4375150"/>
            <a:chOff x="1159548" y="1643063"/>
            <a:chExt cx="7064375" cy="3197225"/>
          </a:xfrm>
        </p:grpSpPr>
        <p:pic>
          <p:nvPicPr>
            <p:cNvPr id="52227" name="Bilde 1" descr="Agenesis canine Kokori.jpg"/>
            <p:cNvPicPr>
              <a:picLocks noChangeAspect="1"/>
            </p:cNvPicPr>
            <p:nvPr/>
          </p:nvPicPr>
          <p:blipFill>
            <a:blip r:embed="rId3" cstate="screen"/>
            <a:srcRect/>
            <a:stretch>
              <a:fillRect/>
            </a:stretch>
          </p:blipFill>
          <p:spPr bwMode="auto">
            <a:xfrm>
              <a:off x="1159548" y="1643063"/>
              <a:ext cx="7064375" cy="3197225"/>
            </a:xfrm>
            <a:prstGeom prst="rect">
              <a:avLst/>
            </a:prstGeom>
            <a:noFill/>
            <a:ln w="9525">
              <a:noFill/>
              <a:miter lim="800000"/>
              <a:headEnd/>
              <a:tailEnd/>
            </a:ln>
          </p:spPr>
        </p:pic>
        <p:cxnSp>
          <p:nvCxnSpPr>
            <p:cNvPr id="5" name="Rett pil 4"/>
            <p:cNvCxnSpPr/>
            <p:nvPr/>
          </p:nvCxnSpPr>
          <p:spPr>
            <a:xfrm rot="16200000" flipH="1">
              <a:off x="4143360" y="2000542"/>
              <a:ext cx="286543" cy="142352"/>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16200000" flipH="1">
              <a:off x="2071855" y="1928532"/>
              <a:ext cx="285384" cy="143682"/>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a:off x="7643873" y="1785754"/>
              <a:ext cx="286034" cy="214618"/>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Bilde 2" descr="Odontoms Galiatsatou 1.jpg"/>
          <p:cNvPicPr>
            <a:picLocks noChangeAspect="1"/>
          </p:cNvPicPr>
          <p:nvPr/>
        </p:nvPicPr>
        <p:blipFill>
          <a:blip r:embed="rId3" cstate="screen"/>
          <a:srcRect/>
          <a:stretch>
            <a:fillRect/>
          </a:stretch>
        </p:blipFill>
        <p:spPr bwMode="auto">
          <a:xfrm>
            <a:off x="71438" y="71438"/>
            <a:ext cx="7000875" cy="5064125"/>
          </a:xfrm>
          <a:prstGeom prst="rect">
            <a:avLst/>
          </a:prstGeom>
          <a:noFill/>
          <a:ln w="9525">
            <a:noFill/>
            <a:miter lim="800000"/>
            <a:headEnd/>
            <a:tailEnd/>
          </a:ln>
        </p:spPr>
      </p:pic>
      <p:pic>
        <p:nvPicPr>
          <p:cNvPr id="2" name="Bilde 1" descr="Odontom Galiatsatou 2.jpg"/>
          <p:cNvPicPr>
            <a:picLocks noChangeAspect="1"/>
          </p:cNvPicPr>
          <p:nvPr/>
        </p:nvPicPr>
        <p:blipFill>
          <a:blip r:embed="rId4" cstate="screen"/>
          <a:srcRect/>
          <a:stretch>
            <a:fillRect/>
          </a:stretch>
        </p:blipFill>
        <p:spPr bwMode="auto">
          <a:xfrm>
            <a:off x="1414463" y="2214563"/>
            <a:ext cx="7729537" cy="46593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e 1" descr="πανοραμικηphotoshop.jpg"/>
          <p:cNvPicPr>
            <a:picLocks noChangeAspect="1"/>
          </p:cNvPicPr>
          <p:nvPr/>
        </p:nvPicPr>
        <p:blipFill>
          <a:blip r:embed="rId3" cstate="screen"/>
          <a:srcRect/>
          <a:stretch>
            <a:fillRect/>
          </a:stretch>
        </p:blipFill>
        <p:spPr bwMode="auto">
          <a:xfrm>
            <a:off x="76200" y="2266950"/>
            <a:ext cx="8991600" cy="4591050"/>
          </a:xfrm>
          <a:prstGeom prst="rect">
            <a:avLst/>
          </a:prstGeom>
          <a:noFill/>
          <a:ln w="9525">
            <a:noFill/>
            <a:miter lim="800000"/>
            <a:headEnd/>
            <a:tailEnd/>
          </a:ln>
        </p:spPr>
      </p:pic>
      <p:pic>
        <p:nvPicPr>
          <p:cNvPr id="54275" name="Bilde 2" descr="ενδοphotoshop.jpg"/>
          <p:cNvPicPr>
            <a:picLocks noChangeAspect="1"/>
          </p:cNvPicPr>
          <p:nvPr/>
        </p:nvPicPr>
        <p:blipFill>
          <a:blip r:embed="rId4" cstate="screen"/>
          <a:srcRect/>
          <a:stretch>
            <a:fillRect/>
          </a:stretch>
        </p:blipFill>
        <p:spPr bwMode="auto">
          <a:xfrm>
            <a:off x="6777038" y="303213"/>
            <a:ext cx="2128837" cy="2911475"/>
          </a:xfrm>
          <a:prstGeom prst="rect">
            <a:avLst/>
          </a:prstGeom>
          <a:noFill/>
          <a:ln w="9525">
            <a:noFill/>
            <a:miter lim="800000"/>
            <a:headEnd/>
            <a:tailEnd/>
          </a:ln>
        </p:spPr>
      </p:pic>
      <p:pic>
        <p:nvPicPr>
          <p:cNvPr id="54276" name="Bilde 3" descr="syntixiphotoshop.jpg"/>
          <p:cNvPicPr>
            <a:picLocks noChangeAspect="1"/>
          </p:cNvPicPr>
          <p:nvPr/>
        </p:nvPicPr>
        <p:blipFill>
          <a:blip r:embed="rId5" cstate="screen"/>
          <a:srcRect/>
          <a:stretch>
            <a:fillRect/>
          </a:stretch>
        </p:blipFill>
        <p:spPr bwMode="auto">
          <a:xfrm>
            <a:off x="0" y="357188"/>
            <a:ext cx="5643563" cy="284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Bilde 1" descr="Ectopic Tyrannis.jpg"/>
          <p:cNvPicPr>
            <a:picLocks noChangeAspect="1"/>
          </p:cNvPicPr>
          <p:nvPr/>
        </p:nvPicPr>
        <p:blipFill>
          <a:blip r:embed="rId3" cstate="screen"/>
          <a:srcRect/>
          <a:stretch>
            <a:fillRect/>
          </a:stretch>
        </p:blipFill>
        <p:spPr bwMode="auto">
          <a:xfrm>
            <a:off x="71438" y="1119188"/>
            <a:ext cx="8958262" cy="4919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Bilde 3" descr="18.jpg"/>
          <p:cNvPicPr>
            <a:picLocks noChangeAspect="1"/>
          </p:cNvPicPr>
          <p:nvPr/>
        </p:nvPicPr>
        <p:blipFill>
          <a:blip r:embed="rId3" cstate="screen"/>
          <a:srcRect/>
          <a:stretch>
            <a:fillRect/>
          </a:stretch>
        </p:blipFill>
        <p:spPr bwMode="auto">
          <a:xfrm>
            <a:off x="0" y="1085850"/>
            <a:ext cx="9144000" cy="4719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screen"/>
          <a:srcRect/>
          <a:stretch>
            <a:fillRect/>
          </a:stretch>
        </p:blipFill>
        <p:spPr bwMode="auto">
          <a:xfrm>
            <a:off x="-36513" y="260350"/>
            <a:ext cx="5083176" cy="2979738"/>
          </a:xfrm>
          <a:prstGeom prst="rect">
            <a:avLst/>
          </a:prstGeom>
          <a:noFill/>
          <a:ln w="9525">
            <a:noFill/>
            <a:miter lim="800000"/>
            <a:headEnd/>
            <a:tailEnd/>
          </a:ln>
        </p:spPr>
      </p:pic>
      <p:pic>
        <p:nvPicPr>
          <p:cNvPr id="57347" name="Picture 4"/>
          <p:cNvPicPr>
            <a:picLocks noChangeAspect="1" noChangeArrowheads="1"/>
          </p:cNvPicPr>
          <p:nvPr/>
        </p:nvPicPr>
        <p:blipFill>
          <a:blip r:embed="rId4" cstate="screen"/>
          <a:srcRect/>
          <a:stretch>
            <a:fillRect/>
          </a:stretch>
        </p:blipFill>
        <p:spPr bwMode="auto">
          <a:xfrm>
            <a:off x="-36513" y="4005263"/>
            <a:ext cx="4851401" cy="2879725"/>
          </a:xfrm>
          <a:prstGeom prst="rect">
            <a:avLst/>
          </a:prstGeom>
          <a:noFill/>
          <a:ln w="9525">
            <a:noFill/>
            <a:miter lim="800000"/>
            <a:headEnd/>
            <a:tailEnd/>
          </a:ln>
        </p:spPr>
      </p:pic>
      <p:pic>
        <p:nvPicPr>
          <p:cNvPr id="57348" name="Picture 4"/>
          <p:cNvPicPr>
            <a:picLocks noChangeAspect="1" noChangeArrowheads="1"/>
          </p:cNvPicPr>
          <p:nvPr/>
        </p:nvPicPr>
        <p:blipFill>
          <a:blip r:embed="rId5" cstate="screen"/>
          <a:srcRect/>
          <a:stretch>
            <a:fillRect/>
          </a:stretch>
        </p:blipFill>
        <p:spPr bwMode="auto">
          <a:xfrm>
            <a:off x="4500563" y="4005263"/>
            <a:ext cx="4608512" cy="2879725"/>
          </a:xfrm>
          <a:prstGeom prst="rect">
            <a:avLst/>
          </a:prstGeom>
          <a:noFill/>
          <a:ln w="9525">
            <a:noFill/>
            <a:miter lim="800000"/>
            <a:headEnd/>
            <a:tailEnd/>
          </a:ln>
        </p:spPr>
      </p:pic>
      <p:pic>
        <p:nvPicPr>
          <p:cNvPr id="57349" name="Picture 4"/>
          <p:cNvPicPr>
            <a:picLocks noChangeAspect="1" noChangeArrowheads="1"/>
          </p:cNvPicPr>
          <p:nvPr/>
        </p:nvPicPr>
        <p:blipFill>
          <a:blip r:embed="rId6" cstate="screen"/>
          <a:srcRect/>
          <a:stretch>
            <a:fillRect/>
          </a:stretch>
        </p:blipFill>
        <p:spPr bwMode="auto">
          <a:xfrm>
            <a:off x="4787900" y="333375"/>
            <a:ext cx="4321175" cy="3094038"/>
          </a:xfrm>
          <a:prstGeom prst="rect">
            <a:avLst/>
          </a:prstGeom>
          <a:noFill/>
          <a:ln w="9525">
            <a:noFill/>
            <a:miter lim="800000"/>
            <a:headEnd/>
            <a:tailEnd/>
          </a:ln>
        </p:spPr>
      </p:pic>
      <p:pic>
        <p:nvPicPr>
          <p:cNvPr id="7" name="Bilde 6" descr="Eterotopia.jpg"/>
          <p:cNvPicPr>
            <a:picLocks noChangeAspect="1"/>
          </p:cNvPicPr>
          <p:nvPr/>
        </p:nvPicPr>
        <p:blipFill>
          <a:blip r:embed="rId7" cstate="screen"/>
          <a:srcRect/>
          <a:stretch>
            <a:fillRect/>
          </a:stretch>
        </p:blipFill>
        <p:spPr bwMode="auto">
          <a:xfrm>
            <a:off x="0" y="3054350"/>
            <a:ext cx="9144000" cy="38306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1000125" y="1000125"/>
            <a:ext cx="3173413" cy="862013"/>
          </a:xfrm>
          <a:prstGeom prst="rect">
            <a:avLst/>
          </a:prstGeom>
          <a:noFill/>
        </p:spPr>
        <p:txBody>
          <a:bodyPr wrap="none">
            <a:spAutoFit/>
          </a:bodyPr>
          <a:lstStyle/>
          <a:p>
            <a:pPr>
              <a:defRPr/>
            </a:pPr>
            <a:r>
              <a:rPr lang="el-GR" sz="3200" b="1" dirty="0">
                <a:solidFill>
                  <a:schemeClr val="bg2">
                    <a:lumMod val="60000"/>
                    <a:lumOff val="40000"/>
                  </a:schemeClr>
                </a:solidFill>
              </a:rPr>
              <a:t>Κατάλληλη για:</a:t>
            </a:r>
          </a:p>
          <a:p>
            <a:pPr>
              <a:defRPr/>
            </a:pPr>
            <a:endParaRPr lang="nb-NO" dirty="0"/>
          </a:p>
        </p:txBody>
      </p:sp>
      <p:sp>
        <p:nvSpPr>
          <p:cNvPr id="7" name="TekstSylinder 6"/>
          <p:cNvSpPr txBox="1"/>
          <p:nvPr/>
        </p:nvSpPr>
        <p:spPr>
          <a:xfrm>
            <a:off x="220663" y="1643063"/>
            <a:ext cx="8724900" cy="5100637"/>
          </a:xfrm>
          <a:prstGeom prst="rect">
            <a:avLst/>
          </a:prstGeom>
          <a:noFill/>
        </p:spPr>
        <p:txBody>
          <a:bodyPr wrap="none">
            <a:spAutoFit/>
          </a:bodyPr>
          <a:lstStyle/>
          <a:p>
            <a:pPr>
              <a:lnSpc>
                <a:spcPct val="150000"/>
              </a:lnSpc>
              <a:buClr>
                <a:schemeClr val="bg2">
                  <a:lumMod val="60000"/>
                  <a:lumOff val="40000"/>
                </a:schemeClr>
              </a:buClr>
              <a:buFont typeface="Arial" pitchFamily="34" charset="0"/>
              <a:buChar char="•"/>
              <a:defRPr/>
            </a:pPr>
            <a:r>
              <a:rPr lang="el-GR" sz="2800" b="1" dirty="0"/>
              <a:t>Αρχική αξιολόγηση ασθενούς  </a:t>
            </a:r>
          </a:p>
          <a:p>
            <a:pPr>
              <a:lnSpc>
                <a:spcPct val="150000"/>
              </a:lnSpc>
              <a:buClr>
                <a:schemeClr val="bg2">
                  <a:lumMod val="60000"/>
                  <a:lumOff val="40000"/>
                </a:schemeClr>
              </a:buClr>
              <a:defRPr/>
            </a:pPr>
            <a:r>
              <a:rPr lang="el-GR" sz="2700" dirty="0"/>
              <a:t>  Καθορισμός ανάγκης για άλλες διαγνωστικές εξετάσεις</a:t>
            </a:r>
          </a:p>
          <a:p>
            <a:pPr>
              <a:lnSpc>
                <a:spcPct val="150000"/>
              </a:lnSpc>
              <a:buClr>
                <a:schemeClr val="bg2">
                  <a:lumMod val="60000"/>
                  <a:lumOff val="40000"/>
                </a:schemeClr>
              </a:buClr>
              <a:buFont typeface="Arial" pitchFamily="34" charset="0"/>
              <a:buChar char="•"/>
              <a:defRPr/>
            </a:pPr>
            <a:r>
              <a:rPr lang="el-GR" sz="2700" dirty="0"/>
              <a:t>Τραυματικές βλάβες</a:t>
            </a:r>
          </a:p>
          <a:p>
            <a:pPr>
              <a:lnSpc>
                <a:spcPct val="150000"/>
              </a:lnSpc>
              <a:buClr>
                <a:schemeClr val="bg2">
                  <a:lumMod val="60000"/>
                  <a:lumOff val="40000"/>
                </a:schemeClr>
              </a:buClr>
              <a:buFont typeface="Arial" pitchFamily="34" charset="0"/>
              <a:buChar char="•"/>
              <a:defRPr/>
            </a:pPr>
            <a:r>
              <a:rPr lang="el-GR" sz="2700" dirty="0"/>
              <a:t>Εκτεταμένες παθολογικές οστικές βλάβες</a:t>
            </a:r>
          </a:p>
          <a:p>
            <a:pPr>
              <a:lnSpc>
                <a:spcPct val="150000"/>
              </a:lnSpc>
              <a:buClr>
                <a:schemeClr val="bg2">
                  <a:lumMod val="60000"/>
                  <a:lumOff val="40000"/>
                </a:schemeClr>
              </a:buClr>
              <a:buFont typeface="Arial" pitchFamily="34" charset="0"/>
              <a:buChar char="•"/>
              <a:defRPr/>
            </a:pPr>
            <a:r>
              <a:rPr lang="el-GR" sz="2700" dirty="0"/>
              <a:t>Έγκλειστα δόντια</a:t>
            </a:r>
          </a:p>
          <a:p>
            <a:pPr>
              <a:lnSpc>
                <a:spcPct val="150000"/>
              </a:lnSpc>
              <a:buClr>
                <a:schemeClr val="bg2">
                  <a:lumMod val="60000"/>
                  <a:lumOff val="40000"/>
                </a:schemeClr>
              </a:buClr>
              <a:buFont typeface="Arial" pitchFamily="34" charset="0"/>
              <a:buChar char="•"/>
              <a:defRPr/>
            </a:pPr>
            <a:r>
              <a:rPr lang="el-GR" sz="2700" dirty="0"/>
              <a:t>Οδοντική διάπλαση</a:t>
            </a:r>
          </a:p>
          <a:p>
            <a:pPr>
              <a:lnSpc>
                <a:spcPct val="150000"/>
              </a:lnSpc>
              <a:buClr>
                <a:schemeClr val="bg2">
                  <a:lumMod val="60000"/>
                  <a:lumOff val="40000"/>
                </a:schemeClr>
              </a:buClr>
              <a:buFont typeface="Arial" pitchFamily="34" charset="0"/>
              <a:buChar char="•"/>
              <a:defRPr/>
            </a:pPr>
            <a:r>
              <a:rPr lang="el-GR" sz="2700" dirty="0"/>
              <a:t>Κροταφογναθικές διαρθρώσεις</a:t>
            </a:r>
          </a:p>
          <a:p>
            <a:pPr>
              <a:lnSpc>
                <a:spcPct val="150000"/>
              </a:lnSpc>
              <a:buClr>
                <a:schemeClr val="bg2">
                  <a:lumMod val="60000"/>
                  <a:lumOff val="40000"/>
                </a:schemeClr>
              </a:buClr>
              <a:buFont typeface="Arial" pitchFamily="34" charset="0"/>
              <a:buChar char="•"/>
              <a:defRPr/>
            </a:pPr>
            <a:r>
              <a:rPr lang="el-GR" sz="2700" dirty="0"/>
              <a:t>Προβλήματα διάπλασης-</a:t>
            </a:r>
            <a:r>
              <a:rPr lang="nb-NO" sz="2700" dirty="0"/>
              <a:t> </a:t>
            </a:r>
            <a:r>
              <a:rPr lang="el-GR" sz="2700" dirty="0"/>
              <a:t>αύξησης</a:t>
            </a:r>
            <a:endParaRPr lang="nb-NO" sz="27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Bilde 1" descr="RR late tooth development 25.jpg"/>
          <p:cNvPicPr>
            <a:picLocks noChangeAspect="1"/>
          </p:cNvPicPr>
          <p:nvPr/>
        </p:nvPicPr>
        <p:blipFill>
          <a:blip r:embed="rId3" cstate="screen">
            <a:lum bright="-20000"/>
          </a:blip>
          <a:srcRect/>
          <a:stretch>
            <a:fillRect/>
          </a:stretch>
        </p:blipFill>
        <p:spPr bwMode="auto">
          <a:xfrm>
            <a:off x="60325" y="1185863"/>
            <a:ext cx="8940800" cy="4386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Bilde 2" descr="αρχ πανοραμική 25.10.tif"/>
          <p:cNvPicPr>
            <a:picLocks noChangeAspect="1"/>
          </p:cNvPicPr>
          <p:nvPr/>
        </p:nvPicPr>
        <p:blipFill>
          <a:blip r:embed="rId3" cstate="screen"/>
          <a:srcRect/>
          <a:stretch>
            <a:fillRect/>
          </a:stretch>
        </p:blipFill>
        <p:spPr bwMode="auto">
          <a:xfrm>
            <a:off x="566738" y="0"/>
            <a:ext cx="8577262" cy="3975100"/>
          </a:xfrm>
          <a:prstGeom prst="rect">
            <a:avLst/>
          </a:prstGeom>
          <a:noFill/>
          <a:ln w="9525">
            <a:noFill/>
            <a:miter lim="800000"/>
            <a:headEnd/>
            <a:tailEnd/>
          </a:ln>
        </p:spPr>
      </p:pic>
      <p:pic>
        <p:nvPicPr>
          <p:cNvPr id="74755" name="Bilde 3" descr="Hemifacial1.jpg"/>
          <p:cNvPicPr>
            <a:picLocks noChangeAspect="1"/>
          </p:cNvPicPr>
          <p:nvPr/>
        </p:nvPicPr>
        <p:blipFill>
          <a:blip r:embed="rId4" cstate="screen"/>
          <a:srcRect/>
          <a:stretch>
            <a:fillRect/>
          </a:stretch>
        </p:blipFill>
        <p:spPr bwMode="auto">
          <a:xfrm>
            <a:off x="0" y="2286000"/>
            <a:ext cx="4757738" cy="4403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ppt_x"/>
                                          </p:val>
                                        </p:tav>
                                        <p:tav tm="100000">
                                          <p:val>
                                            <p:strVal val="#ppt_x"/>
                                          </p:val>
                                        </p:tav>
                                      </p:tavLst>
                                    </p:anim>
                                    <p:anim calcmode="lin" valueType="num">
                                      <p:cBhvr additive="base">
                                        <p:cTn id="8" dur="500" fill="hold"/>
                                        <p:tgtEl>
                                          <p:spTgt spid="747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7"/>
          <p:cNvPicPr>
            <a:picLocks noChangeAspect="1" noChangeArrowheads="1"/>
          </p:cNvPicPr>
          <p:nvPr/>
        </p:nvPicPr>
        <p:blipFill>
          <a:blip r:embed="rId3" cstate="screen"/>
          <a:srcRect/>
          <a:stretch>
            <a:fillRect/>
          </a:stretch>
        </p:blipFill>
        <p:spPr bwMode="auto">
          <a:xfrm>
            <a:off x="928688" y="214313"/>
            <a:ext cx="3527425" cy="1857375"/>
          </a:xfrm>
          <a:prstGeom prst="rect">
            <a:avLst/>
          </a:prstGeom>
          <a:noFill/>
          <a:ln w="9525">
            <a:noFill/>
            <a:miter lim="800000"/>
            <a:headEnd/>
            <a:tailEnd/>
          </a:ln>
        </p:spPr>
      </p:pic>
      <p:pic>
        <p:nvPicPr>
          <p:cNvPr id="60419" name="Picture 5" descr="6"/>
          <p:cNvPicPr>
            <a:picLocks noChangeAspect="1" noChangeArrowheads="1"/>
          </p:cNvPicPr>
          <p:nvPr/>
        </p:nvPicPr>
        <p:blipFill>
          <a:blip r:embed="rId4" cstate="screen"/>
          <a:srcRect/>
          <a:stretch>
            <a:fillRect/>
          </a:stretch>
        </p:blipFill>
        <p:spPr bwMode="auto">
          <a:xfrm>
            <a:off x="5181600" y="239713"/>
            <a:ext cx="1247775" cy="1831975"/>
          </a:xfrm>
          <a:prstGeom prst="rect">
            <a:avLst/>
          </a:prstGeom>
          <a:noFill/>
          <a:ln w="9525">
            <a:noFill/>
            <a:miter lim="800000"/>
            <a:headEnd/>
            <a:tailEnd/>
          </a:ln>
        </p:spPr>
      </p:pic>
      <p:pic>
        <p:nvPicPr>
          <p:cNvPr id="60420" name="Picture 4" descr="8"/>
          <p:cNvPicPr>
            <a:picLocks noChangeAspect="1" noChangeArrowheads="1"/>
          </p:cNvPicPr>
          <p:nvPr/>
        </p:nvPicPr>
        <p:blipFill>
          <a:blip r:embed="rId5" cstate="screen"/>
          <a:srcRect/>
          <a:stretch>
            <a:fillRect/>
          </a:stretch>
        </p:blipFill>
        <p:spPr bwMode="auto">
          <a:xfrm>
            <a:off x="1000125" y="2157413"/>
            <a:ext cx="3311525" cy="2057400"/>
          </a:xfrm>
          <a:prstGeom prst="rect">
            <a:avLst/>
          </a:prstGeom>
          <a:noFill/>
          <a:ln w="9525">
            <a:noFill/>
            <a:miter lim="800000"/>
            <a:headEnd/>
            <a:tailEnd/>
          </a:ln>
        </p:spPr>
      </p:pic>
      <p:pic>
        <p:nvPicPr>
          <p:cNvPr id="60421" name="Picture 3" descr="9"/>
          <p:cNvPicPr>
            <a:picLocks noChangeAspect="1" noChangeArrowheads="1"/>
          </p:cNvPicPr>
          <p:nvPr/>
        </p:nvPicPr>
        <p:blipFill>
          <a:blip r:embed="rId6" cstate="screen"/>
          <a:srcRect/>
          <a:stretch>
            <a:fillRect/>
          </a:stretch>
        </p:blipFill>
        <p:spPr bwMode="auto">
          <a:xfrm>
            <a:off x="4460875" y="2214563"/>
            <a:ext cx="3008313" cy="1928812"/>
          </a:xfrm>
          <a:prstGeom prst="rect">
            <a:avLst/>
          </a:prstGeom>
          <a:noFill/>
          <a:ln w="9525">
            <a:noFill/>
            <a:miter lim="800000"/>
            <a:headEnd/>
            <a:tailEnd/>
          </a:ln>
        </p:spPr>
      </p:pic>
      <p:pic>
        <p:nvPicPr>
          <p:cNvPr id="60422" name="Picture 1" descr="10"/>
          <p:cNvPicPr>
            <a:picLocks noChangeAspect="1" noChangeArrowheads="1"/>
          </p:cNvPicPr>
          <p:nvPr/>
        </p:nvPicPr>
        <p:blipFill>
          <a:blip r:embed="rId7" cstate="screen"/>
          <a:srcRect/>
          <a:stretch>
            <a:fillRect/>
          </a:stretch>
        </p:blipFill>
        <p:spPr bwMode="auto">
          <a:xfrm>
            <a:off x="4364038" y="4395788"/>
            <a:ext cx="3851275" cy="2247900"/>
          </a:xfrm>
          <a:prstGeom prst="rect">
            <a:avLst/>
          </a:prstGeom>
          <a:noFill/>
          <a:ln w="9525">
            <a:noFill/>
            <a:miter lim="800000"/>
            <a:headEnd/>
            <a:tailEnd/>
          </a:ln>
        </p:spPr>
      </p:pic>
      <p:sp>
        <p:nvSpPr>
          <p:cNvPr id="60423" name="Rectangle 7"/>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4" name="Rectangle 8"/>
          <p:cNvSpPr>
            <a:spLocks noChangeArrowheads="1"/>
          </p:cNvSpPr>
          <p:nvPr/>
        </p:nvSpPr>
        <p:spPr bwMode="auto">
          <a:xfrm>
            <a:off x="0" y="1971675"/>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5" name="Rectangle 9"/>
          <p:cNvSpPr>
            <a:spLocks noChangeArrowheads="1"/>
          </p:cNvSpPr>
          <p:nvPr/>
        </p:nvSpPr>
        <p:spPr bwMode="auto">
          <a:xfrm>
            <a:off x="0" y="3643313"/>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6" name="Rectangle 10"/>
          <p:cNvSpPr>
            <a:spLocks noChangeArrowheads="1"/>
          </p:cNvSpPr>
          <p:nvPr/>
        </p:nvSpPr>
        <p:spPr bwMode="auto">
          <a:xfrm>
            <a:off x="0" y="5610225"/>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7" name="Rectangle 11"/>
          <p:cNvSpPr>
            <a:spLocks noChangeArrowheads="1"/>
          </p:cNvSpPr>
          <p:nvPr/>
        </p:nvSpPr>
        <p:spPr bwMode="auto">
          <a:xfrm>
            <a:off x="0" y="7277100"/>
            <a:ext cx="9144000" cy="45720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sp>
        <p:nvSpPr>
          <p:cNvPr id="60428" name="Rectangle 12"/>
          <p:cNvSpPr>
            <a:spLocks noChangeArrowheads="1"/>
          </p:cNvSpPr>
          <p:nvPr/>
        </p:nvSpPr>
        <p:spPr bwMode="auto">
          <a:xfrm>
            <a:off x="0" y="9677400"/>
            <a:ext cx="9144000" cy="0"/>
          </a:xfrm>
          <a:prstGeom prst="rect">
            <a:avLst/>
          </a:prstGeom>
          <a:noFill/>
          <a:ln w="9525">
            <a:noFill/>
            <a:miter lim="800000"/>
            <a:headEnd/>
            <a:tailEnd/>
          </a:ln>
        </p:spPr>
        <p:txBody>
          <a:bodyPr wrap="none" anchor="ctr">
            <a:spAutoFit/>
          </a:bodyPr>
          <a:lstStyle/>
          <a:p>
            <a:pPr eaLnBrk="0" hangingPunct="0"/>
            <a:r>
              <a:rPr lang="en-US" sz="1200">
                <a:cs typeface="Times New Roman" pitchFamily="18" charset="0"/>
              </a:rPr>
              <a:t> </a:t>
            </a:r>
            <a:endParaRPr lang="en-US"/>
          </a:p>
        </p:txBody>
      </p:sp>
      <p:pic>
        <p:nvPicPr>
          <p:cNvPr id="60429" name="Picture 2" descr="11"/>
          <p:cNvPicPr>
            <a:picLocks noChangeAspect="1" noChangeArrowheads="1"/>
          </p:cNvPicPr>
          <p:nvPr/>
        </p:nvPicPr>
        <p:blipFill>
          <a:blip r:embed="rId8" cstate="screen"/>
          <a:srcRect/>
          <a:stretch>
            <a:fillRect/>
          </a:stretch>
        </p:blipFill>
        <p:spPr bwMode="auto">
          <a:xfrm>
            <a:off x="1069975" y="4371975"/>
            <a:ext cx="3216275" cy="2343150"/>
          </a:xfrm>
          <a:prstGeom prst="rect">
            <a:avLst/>
          </a:prstGeom>
          <a:noFill/>
          <a:ln w="9525">
            <a:noFill/>
            <a:miter lim="800000"/>
            <a:headEnd/>
            <a:tailEnd/>
          </a:ln>
        </p:spPr>
      </p:pic>
      <p:pic>
        <p:nvPicPr>
          <p:cNvPr id="75790" name="Bilde 14" descr="cef063.jpg"/>
          <p:cNvPicPr>
            <a:picLocks noChangeAspect="1"/>
          </p:cNvPicPr>
          <p:nvPr/>
        </p:nvPicPr>
        <p:blipFill>
          <a:blip r:embed="rId9" cstate="screen"/>
          <a:srcRect/>
          <a:stretch>
            <a:fillRect/>
          </a:stretch>
        </p:blipFill>
        <p:spPr bwMode="auto">
          <a:xfrm>
            <a:off x="482600" y="1500188"/>
            <a:ext cx="8178800" cy="3857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5790"/>
                                        </p:tgtEl>
                                        <p:attrNameLst>
                                          <p:attrName>style.visibility</p:attrName>
                                        </p:attrNameLst>
                                      </p:cBhvr>
                                      <p:to>
                                        <p:strVal val="visible"/>
                                      </p:to>
                                    </p:set>
                                    <p:anim calcmode="lin" valueType="num">
                                      <p:cBhvr additive="base">
                                        <p:cTn id="7" dur="500" fill="hold"/>
                                        <p:tgtEl>
                                          <p:spTgt spid="75790"/>
                                        </p:tgtEl>
                                        <p:attrNameLst>
                                          <p:attrName>ppt_x</p:attrName>
                                        </p:attrNameLst>
                                      </p:cBhvr>
                                      <p:tavLst>
                                        <p:tav tm="0">
                                          <p:val>
                                            <p:strVal val="#ppt_x"/>
                                          </p:val>
                                        </p:tav>
                                        <p:tav tm="100000">
                                          <p:val>
                                            <p:strVal val="#ppt_x"/>
                                          </p:val>
                                        </p:tav>
                                      </p:tavLst>
                                    </p:anim>
                                    <p:anim calcmode="lin" valueType="num">
                                      <p:cBhvr additive="base">
                                        <p:cTn id="8" dur="500" fill="hold"/>
                                        <p:tgtEl>
                                          <p:spTgt spid="757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SCF1655"/>
          <p:cNvPicPr>
            <a:picLocks noChangeAspect="1" noChangeArrowheads="1"/>
          </p:cNvPicPr>
          <p:nvPr/>
        </p:nvPicPr>
        <p:blipFill>
          <a:blip r:embed="rId3" cstate="screen"/>
          <a:srcRect/>
          <a:stretch>
            <a:fillRect/>
          </a:stretch>
        </p:blipFill>
        <p:spPr bwMode="auto">
          <a:xfrm>
            <a:off x="3114675" y="571500"/>
            <a:ext cx="3028950" cy="1662113"/>
          </a:xfrm>
          <a:prstGeom prst="rect">
            <a:avLst/>
          </a:prstGeom>
          <a:noFill/>
          <a:ln w="9525">
            <a:noFill/>
            <a:miter lim="800000"/>
            <a:headEnd/>
            <a:tailEnd/>
          </a:ln>
        </p:spPr>
      </p:pic>
      <p:pic>
        <p:nvPicPr>
          <p:cNvPr id="61443" name="Picture 3" descr="DSCF1664"/>
          <p:cNvPicPr>
            <a:picLocks noChangeAspect="1" noChangeArrowheads="1"/>
          </p:cNvPicPr>
          <p:nvPr/>
        </p:nvPicPr>
        <p:blipFill>
          <a:blip r:embed="rId4" cstate="screen"/>
          <a:srcRect/>
          <a:stretch>
            <a:fillRect/>
          </a:stretch>
        </p:blipFill>
        <p:spPr bwMode="auto">
          <a:xfrm>
            <a:off x="142875" y="1992313"/>
            <a:ext cx="3143250" cy="1936750"/>
          </a:xfrm>
          <a:prstGeom prst="rect">
            <a:avLst/>
          </a:prstGeom>
          <a:noFill/>
          <a:ln w="9525">
            <a:noFill/>
            <a:miter lim="800000"/>
            <a:headEnd/>
            <a:tailEnd/>
          </a:ln>
        </p:spPr>
      </p:pic>
      <p:pic>
        <p:nvPicPr>
          <p:cNvPr id="61444" name="Picture 4" descr="DSCF1670"/>
          <p:cNvPicPr>
            <a:picLocks noChangeAspect="1" noChangeArrowheads="1"/>
          </p:cNvPicPr>
          <p:nvPr/>
        </p:nvPicPr>
        <p:blipFill>
          <a:blip r:embed="rId5" cstate="screen"/>
          <a:srcRect/>
          <a:stretch>
            <a:fillRect/>
          </a:stretch>
        </p:blipFill>
        <p:spPr bwMode="auto">
          <a:xfrm>
            <a:off x="5867400" y="1965325"/>
            <a:ext cx="3105150" cy="1963738"/>
          </a:xfrm>
          <a:prstGeom prst="rect">
            <a:avLst/>
          </a:prstGeom>
          <a:noFill/>
          <a:ln w="9525">
            <a:noFill/>
            <a:miter lim="800000"/>
            <a:headEnd/>
            <a:tailEnd/>
          </a:ln>
        </p:spPr>
      </p:pic>
      <p:pic>
        <p:nvPicPr>
          <p:cNvPr id="61445" name="Picture 5" descr="DSCF1682"/>
          <p:cNvPicPr>
            <a:picLocks noChangeAspect="1" noChangeArrowheads="1"/>
          </p:cNvPicPr>
          <p:nvPr/>
        </p:nvPicPr>
        <p:blipFill>
          <a:blip r:embed="rId6" cstate="screen"/>
          <a:srcRect/>
          <a:stretch>
            <a:fillRect/>
          </a:stretch>
        </p:blipFill>
        <p:spPr bwMode="auto">
          <a:xfrm>
            <a:off x="1698625" y="4267200"/>
            <a:ext cx="2801938" cy="2447925"/>
          </a:xfrm>
          <a:prstGeom prst="rect">
            <a:avLst/>
          </a:prstGeom>
          <a:noFill/>
          <a:ln w="9525">
            <a:noFill/>
            <a:miter lim="800000"/>
            <a:headEnd/>
            <a:tailEnd/>
          </a:ln>
        </p:spPr>
      </p:pic>
      <p:pic>
        <p:nvPicPr>
          <p:cNvPr id="61446" name="Picture 6" descr="DSCF1690"/>
          <p:cNvPicPr>
            <a:picLocks noChangeAspect="1" noChangeArrowheads="1"/>
          </p:cNvPicPr>
          <p:nvPr/>
        </p:nvPicPr>
        <p:blipFill>
          <a:blip r:embed="rId7" cstate="screen"/>
          <a:srcRect/>
          <a:stretch>
            <a:fillRect/>
          </a:stretch>
        </p:blipFill>
        <p:spPr bwMode="auto">
          <a:xfrm>
            <a:off x="4929188" y="4360863"/>
            <a:ext cx="3114675" cy="2211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Bilde 1" descr="20060531 Mantse xrpan photoshop.jpg"/>
          <p:cNvPicPr>
            <a:picLocks noChangeAspect="1"/>
          </p:cNvPicPr>
          <p:nvPr/>
        </p:nvPicPr>
        <p:blipFill>
          <a:blip r:embed="rId3" cstate="screen"/>
          <a:srcRect/>
          <a:stretch>
            <a:fillRect/>
          </a:stretch>
        </p:blipFill>
        <p:spPr bwMode="auto">
          <a:xfrm>
            <a:off x="214313" y="0"/>
            <a:ext cx="8715375" cy="4205288"/>
          </a:xfrm>
          <a:prstGeom prst="rect">
            <a:avLst/>
          </a:prstGeom>
          <a:noFill/>
          <a:ln w="9525">
            <a:noFill/>
            <a:miter lim="800000"/>
            <a:headEnd/>
            <a:tailEnd/>
          </a:ln>
        </p:spPr>
      </p:pic>
      <p:pic>
        <p:nvPicPr>
          <p:cNvPr id="79875" name="Bilde 2" descr="01338 20080924 xrpan.jpg"/>
          <p:cNvPicPr>
            <a:picLocks noChangeAspect="1"/>
          </p:cNvPicPr>
          <p:nvPr/>
        </p:nvPicPr>
        <p:blipFill>
          <a:blip r:embed="rId4" cstate="screen"/>
          <a:srcRect/>
          <a:stretch>
            <a:fillRect/>
          </a:stretch>
        </p:blipFill>
        <p:spPr bwMode="auto">
          <a:xfrm>
            <a:off x="1000125" y="3260725"/>
            <a:ext cx="7583488" cy="3597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Bilde 1" descr="01227 20031105 xrpan photoshop.jpg"/>
          <p:cNvPicPr>
            <a:picLocks noChangeAspect="1"/>
          </p:cNvPicPr>
          <p:nvPr/>
        </p:nvPicPr>
        <p:blipFill>
          <a:blip r:embed="rId3" cstate="screen"/>
          <a:srcRect/>
          <a:stretch>
            <a:fillRect/>
          </a:stretch>
        </p:blipFill>
        <p:spPr bwMode="auto">
          <a:xfrm>
            <a:off x="357188" y="0"/>
            <a:ext cx="8278812" cy="3627438"/>
          </a:xfrm>
          <a:prstGeom prst="rect">
            <a:avLst/>
          </a:prstGeom>
          <a:noFill/>
          <a:ln w="9525">
            <a:noFill/>
            <a:miter lim="800000"/>
            <a:headEnd/>
            <a:tailEnd/>
          </a:ln>
        </p:spPr>
      </p:pic>
      <p:pic>
        <p:nvPicPr>
          <p:cNvPr id="81923" name="Bilde 2" descr="01227 20070530 xrpan photoshop.jpg"/>
          <p:cNvPicPr>
            <a:picLocks noChangeAspect="1"/>
          </p:cNvPicPr>
          <p:nvPr/>
        </p:nvPicPr>
        <p:blipFill>
          <a:blip r:embed="rId4" cstate="screen"/>
          <a:srcRect/>
          <a:stretch>
            <a:fillRect/>
          </a:stretch>
        </p:blipFill>
        <p:spPr bwMode="auto">
          <a:xfrm>
            <a:off x="428625" y="2000250"/>
            <a:ext cx="7877175" cy="3552825"/>
          </a:xfrm>
          <a:prstGeom prst="rect">
            <a:avLst/>
          </a:prstGeom>
          <a:noFill/>
          <a:ln w="9525">
            <a:noFill/>
            <a:miter lim="800000"/>
            <a:headEnd/>
            <a:tailEnd/>
          </a:ln>
        </p:spPr>
      </p:pic>
      <p:pic>
        <p:nvPicPr>
          <p:cNvPr id="81924" name="Bilde 3" descr="01227 20090211 19961125 xrceph photoshop.jpg"/>
          <p:cNvPicPr>
            <a:picLocks noChangeAspect="1"/>
          </p:cNvPicPr>
          <p:nvPr/>
        </p:nvPicPr>
        <p:blipFill>
          <a:blip r:embed="rId5" cstate="screen"/>
          <a:srcRect/>
          <a:stretch>
            <a:fillRect/>
          </a:stretch>
        </p:blipFill>
        <p:spPr bwMode="auto">
          <a:xfrm>
            <a:off x="2389188" y="3730625"/>
            <a:ext cx="6754812" cy="3127375"/>
          </a:xfrm>
          <a:prstGeom prst="rect">
            <a:avLst/>
          </a:prstGeom>
          <a:noFill/>
          <a:ln w="9525">
            <a:noFill/>
            <a:miter lim="800000"/>
            <a:headEnd/>
            <a:tailEnd/>
          </a:ln>
        </p:spPr>
      </p:pic>
      <p:pic>
        <p:nvPicPr>
          <p:cNvPr id="81925" name="Picture 10" descr="Σακκάτος Λέοντας 26-3-2008 003"/>
          <p:cNvPicPr>
            <a:picLocks noChangeAspect="1" noChangeArrowheads="1"/>
          </p:cNvPicPr>
          <p:nvPr/>
        </p:nvPicPr>
        <p:blipFill>
          <a:blip r:embed="rId6" cstate="screen"/>
          <a:srcRect/>
          <a:stretch>
            <a:fillRect/>
          </a:stretch>
        </p:blipFill>
        <p:spPr bwMode="auto">
          <a:xfrm>
            <a:off x="122238" y="3498850"/>
            <a:ext cx="4592637" cy="307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 calcmode="lin" valueType="num">
                                      <p:cBhvr additive="base">
                                        <p:cTn id="7" dur="500" fill="hold"/>
                                        <p:tgtEl>
                                          <p:spTgt spid="81923"/>
                                        </p:tgtEl>
                                        <p:attrNameLst>
                                          <p:attrName>ppt_x</p:attrName>
                                        </p:attrNameLst>
                                      </p:cBhvr>
                                      <p:tavLst>
                                        <p:tav tm="0">
                                          <p:val>
                                            <p:strVal val="#ppt_x"/>
                                          </p:val>
                                        </p:tav>
                                        <p:tav tm="100000">
                                          <p:val>
                                            <p:strVal val="#ppt_x"/>
                                          </p:val>
                                        </p:tav>
                                      </p:tavLst>
                                    </p:anim>
                                    <p:anim calcmode="lin" valueType="num">
                                      <p:cBhvr additive="base">
                                        <p:cTn id="8"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24"/>
                                        </p:tgtEl>
                                        <p:attrNameLst>
                                          <p:attrName>style.visibility</p:attrName>
                                        </p:attrNameLst>
                                      </p:cBhvr>
                                      <p:to>
                                        <p:strVal val="visible"/>
                                      </p:to>
                                    </p:set>
                                    <p:anim calcmode="lin" valueType="num">
                                      <p:cBhvr additive="base">
                                        <p:cTn id="13" dur="500" fill="hold"/>
                                        <p:tgtEl>
                                          <p:spTgt spid="81924"/>
                                        </p:tgtEl>
                                        <p:attrNameLst>
                                          <p:attrName>ppt_x</p:attrName>
                                        </p:attrNameLst>
                                      </p:cBhvr>
                                      <p:tavLst>
                                        <p:tav tm="0">
                                          <p:val>
                                            <p:strVal val="#ppt_x"/>
                                          </p:val>
                                        </p:tav>
                                        <p:tav tm="100000">
                                          <p:val>
                                            <p:strVal val="#ppt_x"/>
                                          </p:val>
                                        </p:tav>
                                      </p:tavLst>
                                    </p:anim>
                                    <p:anim calcmode="lin" valueType="num">
                                      <p:cBhvr additive="base">
                                        <p:cTn id="14" dur="500" fill="hold"/>
                                        <p:tgtEl>
                                          <p:spTgt spid="819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1925"/>
                                        </p:tgtEl>
                                        <p:attrNameLst>
                                          <p:attrName>style.visibility</p:attrName>
                                        </p:attrNameLst>
                                      </p:cBhvr>
                                      <p:to>
                                        <p:strVal val="visible"/>
                                      </p:to>
                                    </p:set>
                                    <p:anim calcmode="lin" valueType="num">
                                      <p:cBhvr additive="base">
                                        <p:cTn id="19" dur="500" fill="hold"/>
                                        <p:tgtEl>
                                          <p:spTgt spid="81925"/>
                                        </p:tgtEl>
                                        <p:attrNameLst>
                                          <p:attrName>ppt_x</p:attrName>
                                        </p:attrNameLst>
                                      </p:cBhvr>
                                      <p:tavLst>
                                        <p:tav tm="0">
                                          <p:val>
                                            <p:strVal val="#ppt_x"/>
                                          </p:val>
                                        </p:tav>
                                        <p:tav tm="100000">
                                          <p:val>
                                            <p:strVal val="#ppt_x"/>
                                          </p:val>
                                        </p:tav>
                                      </p:tavLst>
                                    </p:anim>
                                    <p:anim calcmode="lin" valueType="num">
                                      <p:cBhvr additive="base">
                                        <p:cTn id="20" dur="500" fill="hold"/>
                                        <p:tgtEl>
                                          <p:spTgt spid="819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23-10-2008 113"/>
          <p:cNvPicPr>
            <a:picLocks noChangeAspect="1" noChangeArrowheads="1"/>
          </p:cNvPicPr>
          <p:nvPr/>
        </p:nvPicPr>
        <p:blipFill>
          <a:blip r:embed="rId3" cstate="screen"/>
          <a:srcRect/>
          <a:stretch>
            <a:fillRect/>
          </a:stretch>
        </p:blipFill>
        <p:spPr bwMode="auto">
          <a:xfrm>
            <a:off x="2711450" y="4394200"/>
            <a:ext cx="3575050" cy="2320925"/>
          </a:xfrm>
          <a:prstGeom prst="rect">
            <a:avLst/>
          </a:prstGeom>
          <a:noFill/>
          <a:ln w="9525">
            <a:noFill/>
            <a:miter lim="800000"/>
            <a:headEnd/>
            <a:tailEnd/>
          </a:ln>
        </p:spPr>
      </p:pic>
      <p:pic>
        <p:nvPicPr>
          <p:cNvPr id="64515" name="Picture 2" descr="C:\Users\MARIA\Documents\KAPODISTRIAN\SEMINARIA\PRELIM.SEMINARS2009-10\Κα Μαυραγάνη 20091001\01326 Κατσουπάι Μάριος\01326 20081001 xrpan252.jpg"/>
          <p:cNvPicPr>
            <a:picLocks noChangeAspect="1" noChangeArrowheads="1"/>
          </p:cNvPicPr>
          <p:nvPr/>
        </p:nvPicPr>
        <p:blipFill>
          <a:blip r:embed="rId4" cstate="screen"/>
          <a:srcRect/>
          <a:stretch>
            <a:fillRect/>
          </a:stretch>
        </p:blipFill>
        <p:spPr bwMode="auto">
          <a:xfrm>
            <a:off x="720725" y="693738"/>
            <a:ext cx="8134350" cy="35210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4" descr="23-10-2008 147"/>
          <p:cNvPicPr>
            <a:picLocks noChangeAspect="1" noChangeArrowheads="1"/>
          </p:cNvPicPr>
          <p:nvPr/>
        </p:nvPicPr>
        <p:blipFill>
          <a:blip r:embed="rId3" cstate="screen"/>
          <a:srcRect/>
          <a:stretch>
            <a:fillRect/>
          </a:stretch>
        </p:blipFill>
        <p:spPr bwMode="auto">
          <a:xfrm>
            <a:off x="2454275" y="407988"/>
            <a:ext cx="4341813" cy="2841625"/>
          </a:xfrm>
          <a:prstGeom prst="rect">
            <a:avLst/>
          </a:prstGeom>
          <a:noFill/>
          <a:ln w="9525">
            <a:noFill/>
            <a:miter lim="800000"/>
            <a:headEnd/>
            <a:tailEnd/>
          </a:ln>
        </p:spPr>
      </p:pic>
      <p:pic>
        <p:nvPicPr>
          <p:cNvPr id="65539" name="Picture 25" descr="23-10-2008 148"/>
          <p:cNvPicPr>
            <a:picLocks noChangeAspect="1" noChangeArrowheads="1"/>
          </p:cNvPicPr>
          <p:nvPr/>
        </p:nvPicPr>
        <p:blipFill>
          <a:blip r:embed="rId4" cstate="screen"/>
          <a:srcRect/>
          <a:stretch>
            <a:fillRect/>
          </a:stretch>
        </p:blipFill>
        <p:spPr bwMode="auto">
          <a:xfrm>
            <a:off x="2474913" y="3543300"/>
            <a:ext cx="4327525" cy="3124200"/>
          </a:xfrm>
          <a:prstGeom prst="rect">
            <a:avLst/>
          </a:prstGeom>
          <a:noFill/>
          <a:ln w="9525">
            <a:noFill/>
            <a:miter lim="800000"/>
            <a:headEnd/>
            <a:tailEnd/>
          </a:ln>
        </p:spPr>
      </p:pic>
      <p:pic>
        <p:nvPicPr>
          <p:cNvPr id="86020" name="Picture 18" descr="01339 200081013 xrpan318"/>
          <p:cNvPicPr>
            <a:picLocks noChangeAspect="1" noChangeArrowheads="1"/>
          </p:cNvPicPr>
          <p:nvPr/>
        </p:nvPicPr>
        <p:blipFill>
          <a:blip r:embed="rId5" cstate="screen"/>
          <a:srcRect/>
          <a:stretch>
            <a:fillRect/>
          </a:stretch>
        </p:blipFill>
        <p:spPr bwMode="auto">
          <a:xfrm>
            <a:off x="214313" y="635000"/>
            <a:ext cx="8643937" cy="41513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 calcmode="lin" valueType="num">
                                      <p:cBhvr additive="base">
                                        <p:cTn id="7" dur="500" fill="hold"/>
                                        <p:tgtEl>
                                          <p:spTgt spid="86020"/>
                                        </p:tgtEl>
                                        <p:attrNameLst>
                                          <p:attrName>ppt_x</p:attrName>
                                        </p:attrNameLst>
                                      </p:cBhvr>
                                      <p:tavLst>
                                        <p:tav tm="0">
                                          <p:val>
                                            <p:strVal val="#ppt_x"/>
                                          </p:val>
                                        </p:tav>
                                        <p:tav tm="100000">
                                          <p:val>
                                            <p:strVal val="#ppt_x"/>
                                          </p:val>
                                        </p:tav>
                                      </p:tavLst>
                                    </p:anim>
                                    <p:anim calcmode="lin" valueType="num">
                                      <p:cBhvr additive="base">
                                        <p:cTn id="8" dur="500" fill="hold"/>
                                        <p:tgtEl>
                                          <p:spTgt spid="86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9" descr="01339 200081013 19930228 M xrceph317"/>
          <p:cNvPicPr>
            <a:picLocks noChangeAspect="1" noChangeArrowheads="1"/>
          </p:cNvPicPr>
          <p:nvPr/>
        </p:nvPicPr>
        <p:blipFill>
          <a:blip r:embed="rId3" cstate="screen"/>
          <a:srcRect/>
          <a:stretch>
            <a:fillRect/>
          </a:stretch>
        </p:blipFill>
        <p:spPr bwMode="auto">
          <a:xfrm>
            <a:off x="2200275" y="508000"/>
            <a:ext cx="4657725" cy="5778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kstSylinder 3"/>
          <p:cNvSpPr txBox="1">
            <a:spLocks noChangeArrowheads="1"/>
          </p:cNvSpPr>
          <p:nvPr/>
        </p:nvSpPr>
        <p:spPr bwMode="auto">
          <a:xfrm>
            <a:off x="3082925" y="3071813"/>
            <a:ext cx="2703513" cy="708025"/>
          </a:xfrm>
          <a:prstGeom prst="rect">
            <a:avLst/>
          </a:prstGeom>
          <a:noFill/>
          <a:ln w="9525">
            <a:noFill/>
            <a:miter lim="800000"/>
            <a:headEnd/>
            <a:tailEnd/>
          </a:ln>
        </p:spPr>
        <p:txBody>
          <a:bodyPr wrap="none">
            <a:spAutoFit/>
          </a:bodyPr>
          <a:lstStyle/>
          <a:p>
            <a:r>
              <a:rPr lang="el-GR" sz="4000" b="1">
                <a:solidFill>
                  <a:srgbClr val="00FF00"/>
                </a:solidFill>
              </a:rPr>
              <a:t>ΑΣΚΗΣΕΙΣ</a:t>
            </a:r>
            <a:endParaRPr lang="nb-NO" sz="4000" b="1">
              <a:solidFill>
                <a:srgbClr val="00FF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inus 1"/>
          <p:cNvSpPr/>
          <p:nvPr/>
        </p:nvSpPr>
        <p:spPr>
          <a:xfrm>
            <a:off x="3929063" y="1514475"/>
            <a:ext cx="914400" cy="914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267" name="TekstSylinder 3"/>
          <p:cNvSpPr txBox="1">
            <a:spLocks noChangeArrowheads="1"/>
          </p:cNvSpPr>
          <p:nvPr/>
        </p:nvSpPr>
        <p:spPr bwMode="auto">
          <a:xfrm>
            <a:off x="357188" y="2714625"/>
            <a:ext cx="8001000" cy="2597150"/>
          </a:xfrm>
          <a:prstGeom prst="rect">
            <a:avLst/>
          </a:prstGeom>
          <a:noFill/>
          <a:ln w="9525">
            <a:noFill/>
            <a:miter lim="800000"/>
            <a:headEnd/>
            <a:tailEnd/>
          </a:ln>
        </p:spPr>
        <p:txBody>
          <a:bodyPr>
            <a:spAutoFit/>
          </a:bodyPr>
          <a:lstStyle/>
          <a:p>
            <a:pPr>
              <a:lnSpc>
                <a:spcPct val="150000"/>
              </a:lnSpc>
              <a:buClr>
                <a:schemeClr val="bg2">
                  <a:lumMod val="60000"/>
                  <a:lumOff val="40000"/>
                </a:schemeClr>
              </a:buClr>
              <a:buFont typeface="Arial" charset="0"/>
              <a:buChar char="•"/>
              <a:defRPr/>
            </a:pPr>
            <a:r>
              <a:rPr lang="el-GR" sz="2800" dirty="0"/>
              <a:t>Περιορισμένη απεικόνιση λεπτομερειών</a:t>
            </a:r>
          </a:p>
          <a:p>
            <a:pPr>
              <a:lnSpc>
                <a:spcPct val="150000"/>
              </a:lnSpc>
              <a:buClr>
                <a:schemeClr val="bg2">
                  <a:lumMod val="60000"/>
                  <a:lumOff val="40000"/>
                </a:schemeClr>
              </a:buClr>
              <a:buFont typeface="Arial" charset="0"/>
              <a:buChar char="•"/>
              <a:defRPr/>
            </a:pPr>
            <a:r>
              <a:rPr lang="el-GR" sz="2800" dirty="0"/>
              <a:t>Ανομοιόμορφη μεγέθυνση ανατομικών στοιχείων</a:t>
            </a:r>
          </a:p>
          <a:p>
            <a:pPr>
              <a:lnSpc>
                <a:spcPct val="150000"/>
              </a:lnSpc>
              <a:buClr>
                <a:schemeClr val="bg2">
                  <a:lumMod val="60000"/>
                  <a:lumOff val="40000"/>
                </a:schemeClr>
              </a:buClr>
              <a:buFont typeface="Arial" charset="0"/>
              <a:buChar char="•"/>
              <a:defRPr/>
            </a:pPr>
            <a:r>
              <a:rPr lang="el-GR" sz="2800" dirty="0"/>
              <a:t>Ασάφεια στην περιοχή προσθίων λόγω προβολής αυχενικής μοίρας σπονδυλικής στήλης </a:t>
            </a:r>
            <a:endParaRPr lang="nb-NO" sz="28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Bilde 4" descr="35.jpg"/>
          <p:cNvPicPr>
            <a:picLocks noChangeAspect="1"/>
          </p:cNvPicPr>
          <p:nvPr/>
        </p:nvPicPr>
        <p:blipFill>
          <a:blip r:embed="rId3" cstate="screen"/>
          <a:srcRect/>
          <a:stretch>
            <a:fillRect/>
          </a:stretch>
        </p:blipFill>
        <p:spPr bwMode="auto">
          <a:xfrm>
            <a:off x="0" y="1412875"/>
            <a:ext cx="9144000" cy="5403850"/>
          </a:xfrm>
          <a:prstGeom prst="rect">
            <a:avLst/>
          </a:prstGeom>
          <a:noFill/>
          <a:ln w="9525">
            <a:noFill/>
            <a:miter lim="800000"/>
            <a:headEnd/>
            <a:tailEnd/>
          </a:ln>
        </p:spPr>
      </p:pic>
      <p:pic>
        <p:nvPicPr>
          <p:cNvPr id="79875" name="Picture 4"/>
          <p:cNvPicPr>
            <a:picLocks noChangeAspect="1" noChangeArrowheads="1"/>
          </p:cNvPicPr>
          <p:nvPr/>
        </p:nvPicPr>
        <p:blipFill>
          <a:blip r:embed="rId4" cstate="screen"/>
          <a:srcRect/>
          <a:stretch>
            <a:fillRect/>
          </a:stretch>
        </p:blipFill>
        <p:spPr bwMode="auto">
          <a:xfrm>
            <a:off x="4356100" y="333375"/>
            <a:ext cx="4752975" cy="3433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09-04-2009 031"/>
          <p:cNvPicPr>
            <a:picLocks noChangeAspect="1" noChangeArrowheads="1"/>
          </p:cNvPicPr>
          <p:nvPr/>
        </p:nvPicPr>
        <p:blipFill>
          <a:blip r:embed="rId3" cstate="screen"/>
          <a:srcRect/>
          <a:stretch>
            <a:fillRect/>
          </a:stretch>
        </p:blipFill>
        <p:spPr bwMode="auto">
          <a:xfrm>
            <a:off x="830263" y="285750"/>
            <a:ext cx="3313112" cy="2492375"/>
          </a:xfrm>
          <a:prstGeom prst="rect">
            <a:avLst/>
          </a:prstGeom>
          <a:noFill/>
          <a:ln w="9525">
            <a:noFill/>
            <a:miter lim="800000"/>
            <a:headEnd/>
            <a:tailEnd/>
          </a:ln>
        </p:spPr>
      </p:pic>
      <p:pic>
        <p:nvPicPr>
          <p:cNvPr id="69635" name="Picture 7" descr="09-04-2009 033"/>
          <p:cNvPicPr>
            <a:picLocks noChangeAspect="1" noChangeArrowheads="1"/>
          </p:cNvPicPr>
          <p:nvPr/>
        </p:nvPicPr>
        <p:blipFill>
          <a:blip r:embed="rId4" cstate="screen"/>
          <a:srcRect/>
          <a:stretch>
            <a:fillRect/>
          </a:stretch>
        </p:blipFill>
        <p:spPr bwMode="auto">
          <a:xfrm>
            <a:off x="4786313" y="285750"/>
            <a:ext cx="3313112" cy="2519363"/>
          </a:xfrm>
          <a:prstGeom prst="rect">
            <a:avLst/>
          </a:prstGeom>
          <a:noFill/>
          <a:ln w="9525">
            <a:noFill/>
            <a:miter lim="800000"/>
            <a:headEnd/>
            <a:tailEnd/>
          </a:ln>
        </p:spPr>
      </p:pic>
      <p:pic>
        <p:nvPicPr>
          <p:cNvPr id="69636" name="Bilde 5" descr="01404 20090408 xrpan photoshop.jpg"/>
          <p:cNvPicPr>
            <a:picLocks noChangeAspect="1"/>
          </p:cNvPicPr>
          <p:nvPr/>
        </p:nvPicPr>
        <p:blipFill>
          <a:blip r:embed="rId5" cstate="screen"/>
          <a:srcRect/>
          <a:stretch>
            <a:fillRect/>
          </a:stretch>
        </p:blipFill>
        <p:spPr bwMode="auto">
          <a:xfrm>
            <a:off x="1285875" y="2965450"/>
            <a:ext cx="6602413" cy="3749675"/>
          </a:xfrm>
          <a:prstGeom prst="rect">
            <a:avLst/>
          </a:prstGeom>
          <a:noFill/>
          <a:ln w="9525">
            <a:noFill/>
            <a:miter lim="800000"/>
            <a:headEnd/>
            <a:tailEnd/>
          </a:ln>
        </p:spPr>
      </p:pic>
      <p:cxnSp>
        <p:nvCxnSpPr>
          <p:cNvPr id="6" name="Rett pil 5"/>
          <p:cNvCxnSpPr/>
          <p:nvPr/>
        </p:nvCxnSpPr>
        <p:spPr>
          <a:xfrm rot="5400000">
            <a:off x="5536407" y="4036219"/>
            <a:ext cx="285750" cy="71437"/>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tt pil 9"/>
          <p:cNvCxnSpPr/>
          <p:nvPr/>
        </p:nvCxnSpPr>
        <p:spPr>
          <a:xfrm rot="5400000">
            <a:off x="5500688" y="3357563"/>
            <a:ext cx="287337" cy="1587"/>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rot="5400000" flipH="1" flipV="1">
            <a:off x="6786563" y="5143500"/>
            <a:ext cx="428625" cy="142875"/>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Rett pil 13"/>
          <p:cNvCxnSpPr/>
          <p:nvPr/>
        </p:nvCxnSpPr>
        <p:spPr>
          <a:xfrm flipV="1">
            <a:off x="6929438" y="5357813"/>
            <a:ext cx="428625" cy="142875"/>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Rett pil 15"/>
          <p:cNvCxnSpPr/>
          <p:nvPr/>
        </p:nvCxnSpPr>
        <p:spPr>
          <a:xfrm rot="16200000" flipV="1">
            <a:off x="6250781" y="4679157"/>
            <a:ext cx="428625" cy="71438"/>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69642" name="TekstSylinder 16"/>
          <p:cNvSpPr txBox="1">
            <a:spLocks noChangeArrowheads="1"/>
          </p:cNvSpPr>
          <p:nvPr/>
        </p:nvSpPr>
        <p:spPr bwMode="auto">
          <a:xfrm>
            <a:off x="5643563" y="3071813"/>
            <a:ext cx="312737" cy="369887"/>
          </a:xfrm>
          <a:prstGeom prst="rect">
            <a:avLst/>
          </a:prstGeom>
          <a:noFill/>
          <a:ln w="9525">
            <a:noFill/>
            <a:miter lim="800000"/>
            <a:headEnd/>
            <a:tailEnd/>
          </a:ln>
        </p:spPr>
        <p:txBody>
          <a:bodyPr wrap="none">
            <a:spAutoFit/>
          </a:bodyPr>
          <a:lstStyle/>
          <a:p>
            <a:r>
              <a:rPr lang="el-GR">
                <a:solidFill>
                  <a:srgbClr val="00FF00"/>
                </a:solidFill>
              </a:rPr>
              <a:t>1</a:t>
            </a:r>
            <a:endParaRPr lang="nb-NO">
              <a:solidFill>
                <a:srgbClr val="00FF00"/>
              </a:solidFill>
            </a:endParaRPr>
          </a:p>
        </p:txBody>
      </p:sp>
      <p:sp>
        <p:nvSpPr>
          <p:cNvPr id="69643" name="TekstSylinder 17"/>
          <p:cNvSpPr txBox="1">
            <a:spLocks noChangeArrowheads="1"/>
          </p:cNvSpPr>
          <p:nvPr/>
        </p:nvSpPr>
        <p:spPr bwMode="auto">
          <a:xfrm>
            <a:off x="5715000" y="3786188"/>
            <a:ext cx="312738" cy="369887"/>
          </a:xfrm>
          <a:prstGeom prst="rect">
            <a:avLst/>
          </a:prstGeom>
          <a:noFill/>
          <a:ln w="9525">
            <a:noFill/>
            <a:miter lim="800000"/>
            <a:headEnd/>
            <a:tailEnd/>
          </a:ln>
        </p:spPr>
        <p:txBody>
          <a:bodyPr wrap="none">
            <a:spAutoFit/>
          </a:bodyPr>
          <a:lstStyle/>
          <a:p>
            <a:r>
              <a:rPr lang="el-GR">
                <a:solidFill>
                  <a:srgbClr val="00FF00"/>
                </a:solidFill>
              </a:rPr>
              <a:t>2</a:t>
            </a:r>
            <a:endParaRPr lang="nb-NO">
              <a:solidFill>
                <a:srgbClr val="00FF00"/>
              </a:solidFill>
            </a:endParaRPr>
          </a:p>
        </p:txBody>
      </p:sp>
      <p:sp>
        <p:nvSpPr>
          <p:cNvPr id="69644" name="TekstSylinder 18"/>
          <p:cNvSpPr txBox="1">
            <a:spLocks noChangeArrowheads="1"/>
          </p:cNvSpPr>
          <p:nvPr/>
        </p:nvSpPr>
        <p:spPr bwMode="auto">
          <a:xfrm>
            <a:off x="6473825" y="4786313"/>
            <a:ext cx="312738" cy="369887"/>
          </a:xfrm>
          <a:prstGeom prst="rect">
            <a:avLst/>
          </a:prstGeom>
          <a:noFill/>
          <a:ln w="9525">
            <a:noFill/>
            <a:miter lim="800000"/>
            <a:headEnd/>
            <a:tailEnd/>
          </a:ln>
        </p:spPr>
        <p:txBody>
          <a:bodyPr wrap="none">
            <a:spAutoFit/>
          </a:bodyPr>
          <a:lstStyle/>
          <a:p>
            <a:r>
              <a:rPr lang="el-GR">
                <a:solidFill>
                  <a:srgbClr val="00FF00"/>
                </a:solidFill>
              </a:rPr>
              <a:t>3</a:t>
            </a:r>
            <a:endParaRPr lang="nb-NO">
              <a:solidFill>
                <a:srgbClr val="00FF00"/>
              </a:solidFill>
            </a:endParaRPr>
          </a:p>
        </p:txBody>
      </p:sp>
      <p:sp>
        <p:nvSpPr>
          <p:cNvPr id="69645" name="TekstSylinder 19"/>
          <p:cNvSpPr txBox="1">
            <a:spLocks noChangeArrowheads="1"/>
          </p:cNvSpPr>
          <p:nvPr/>
        </p:nvSpPr>
        <p:spPr bwMode="auto">
          <a:xfrm>
            <a:off x="6643688" y="5429250"/>
            <a:ext cx="312737" cy="369888"/>
          </a:xfrm>
          <a:prstGeom prst="rect">
            <a:avLst/>
          </a:prstGeom>
          <a:noFill/>
          <a:ln w="9525">
            <a:noFill/>
            <a:miter lim="800000"/>
            <a:headEnd/>
            <a:tailEnd/>
          </a:ln>
        </p:spPr>
        <p:txBody>
          <a:bodyPr wrap="none">
            <a:spAutoFit/>
          </a:bodyPr>
          <a:lstStyle/>
          <a:p>
            <a:r>
              <a:rPr lang="el-GR">
                <a:solidFill>
                  <a:srgbClr val="00FF00"/>
                </a:solidFill>
              </a:rPr>
              <a:t>4</a:t>
            </a:r>
            <a:endParaRPr lang="nb-NO">
              <a:solidFill>
                <a:srgbClr val="00FF00"/>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Bilde 1" descr="Σάκου Ντορεντίνα 03-03-2009 7.jpg"/>
          <p:cNvPicPr>
            <a:picLocks noChangeAspect="1"/>
          </p:cNvPicPr>
          <p:nvPr/>
        </p:nvPicPr>
        <p:blipFill>
          <a:blip r:embed="rId3" cstate="screen"/>
          <a:srcRect/>
          <a:stretch>
            <a:fillRect/>
          </a:stretch>
        </p:blipFill>
        <p:spPr bwMode="auto">
          <a:xfrm>
            <a:off x="128588" y="508000"/>
            <a:ext cx="5372100" cy="2706688"/>
          </a:xfrm>
          <a:prstGeom prst="rect">
            <a:avLst/>
          </a:prstGeom>
          <a:noFill/>
          <a:ln w="9525">
            <a:noFill/>
            <a:miter lim="800000"/>
            <a:headEnd/>
            <a:tailEnd/>
          </a:ln>
        </p:spPr>
      </p:pic>
      <p:pic>
        <p:nvPicPr>
          <p:cNvPr id="70659" name="Bilde 3" descr="sakountorenita.jpg"/>
          <p:cNvPicPr>
            <a:picLocks noChangeAspect="1"/>
          </p:cNvPicPr>
          <p:nvPr/>
        </p:nvPicPr>
        <p:blipFill>
          <a:blip r:embed="rId4" cstate="screen"/>
          <a:srcRect/>
          <a:stretch>
            <a:fillRect/>
          </a:stretch>
        </p:blipFill>
        <p:spPr bwMode="auto">
          <a:xfrm>
            <a:off x="2143125" y="2935288"/>
            <a:ext cx="7000875" cy="3922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C:\Users\MARIA\Documents\KAPODISTRIAN\SEMINARIA\PRELIM.SEMINARS2009-10\Κα. Μαυραγάνη\01380 Σολδάτου Γεωργία\photos\Σολδάτου Γεωργία 3-3-2009 012.jpg"/>
          <p:cNvPicPr>
            <a:picLocks noChangeAspect="1" noChangeArrowheads="1"/>
          </p:cNvPicPr>
          <p:nvPr/>
        </p:nvPicPr>
        <p:blipFill>
          <a:blip r:embed="rId3" cstate="screen"/>
          <a:srcRect/>
          <a:stretch>
            <a:fillRect/>
          </a:stretch>
        </p:blipFill>
        <p:spPr bwMode="auto">
          <a:xfrm>
            <a:off x="-15787688" y="-9572625"/>
            <a:ext cx="3552825" cy="2368550"/>
          </a:xfrm>
          <a:prstGeom prst="rect">
            <a:avLst/>
          </a:prstGeom>
          <a:noFill/>
          <a:ln w="9525">
            <a:noFill/>
            <a:miter lim="800000"/>
            <a:headEnd/>
            <a:tailEnd/>
          </a:ln>
        </p:spPr>
      </p:pic>
      <p:pic>
        <p:nvPicPr>
          <p:cNvPr id="71683" name="Bilde 5" descr="34a.jpg"/>
          <p:cNvPicPr>
            <a:picLocks noChangeAspect="1"/>
          </p:cNvPicPr>
          <p:nvPr/>
        </p:nvPicPr>
        <p:blipFill>
          <a:blip r:embed="rId4" cstate="screen"/>
          <a:srcRect/>
          <a:stretch>
            <a:fillRect/>
          </a:stretch>
        </p:blipFill>
        <p:spPr bwMode="auto">
          <a:xfrm>
            <a:off x="571500" y="214313"/>
            <a:ext cx="3571875" cy="2714625"/>
          </a:xfrm>
          <a:prstGeom prst="rect">
            <a:avLst/>
          </a:prstGeom>
          <a:noFill/>
          <a:ln w="9525">
            <a:noFill/>
            <a:miter lim="800000"/>
            <a:headEnd/>
            <a:tailEnd/>
          </a:ln>
        </p:spPr>
      </p:pic>
      <p:pic>
        <p:nvPicPr>
          <p:cNvPr id="71684" name="Bilde 6" descr="34b.jpg"/>
          <p:cNvPicPr>
            <a:picLocks noChangeAspect="1"/>
          </p:cNvPicPr>
          <p:nvPr/>
        </p:nvPicPr>
        <p:blipFill>
          <a:blip r:embed="rId5" cstate="screen"/>
          <a:srcRect/>
          <a:stretch>
            <a:fillRect/>
          </a:stretch>
        </p:blipFill>
        <p:spPr bwMode="auto">
          <a:xfrm>
            <a:off x="4611688" y="214313"/>
            <a:ext cx="4206875" cy="2714625"/>
          </a:xfrm>
          <a:prstGeom prst="rect">
            <a:avLst/>
          </a:prstGeom>
          <a:noFill/>
          <a:ln w="9525">
            <a:noFill/>
            <a:miter lim="800000"/>
            <a:headEnd/>
            <a:tailEnd/>
          </a:ln>
        </p:spPr>
      </p:pic>
      <p:pic>
        <p:nvPicPr>
          <p:cNvPr id="71685" name="Bilde 7" descr="34c.jpg"/>
          <p:cNvPicPr>
            <a:picLocks noChangeAspect="1"/>
          </p:cNvPicPr>
          <p:nvPr/>
        </p:nvPicPr>
        <p:blipFill>
          <a:blip r:embed="rId6" cstate="screen"/>
          <a:srcRect l="2727" t="3656" r="2728" b="4951"/>
          <a:stretch>
            <a:fillRect/>
          </a:stretch>
        </p:blipFill>
        <p:spPr bwMode="auto">
          <a:xfrm>
            <a:off x="1000125" y="3214688"/>
            <a:ext cx="7429500" cy="3571875"/>
          </a:xfrm>
          <a:prstGeom prst="rect">
            <a:avLst/>
          </a:prstGeom>
          <a:noFill/>
          <a:ln w="9525">
            <a:noFill/>
            <a:miter lim="800000"/>
            <a:headEnd/>
            <a:tailEnd/>
          </a:ln>
        </p:spPr>
      </p:pic>
      <p:cxnSp>
        <p:nvCxnSpPr>
          <p:cNvPr id="10" name="Rett pil 9"/>
          <p:cNvCxnSpPr/>
          <p:nvPr/>
        </p:nvCxnSpPr>
        <p:spPr>
          <a:xfrm rot="5400000">
            <a:off x="5107782" y="4107656"/>
            <a:ext cx="285750" cy="21431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rot="10800000" flipV="1">
            <a:off x="4714875" y="4000500"/>
            <a:ext cx="214313"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2" descr="6-11-2008 009"/>
          <p:cNvPicPr>
            <a:picLocks noChangeAspect="1" noChangeArrowheads="1"/>
          </p:cNvPicPr>
          <p:nvPr/>
        </p:nvPicPr>
        <p:blipFill>
          <a:blip r:embed="rId3" cstate="screen"/>
          <a:srcRect/>
          <a:stretch>
            <a:fillRect/>
          </a:stretch>
        </p:blipFill>
        <p:spPr bwMode="auto">
          <a:xfrm>
            <a:off x="777875" y="620713"/>
            <a:ext cx="3865563" cy="2462212"/>
          </a:xfrm>
          <a:prstGeom prst="rect">
            <a:avLst/>
          </a:prstGeom>
          <a:noFill/>
          <a:ln w="9525">
            <a:noFill/>
            <a:miter lim="800000"/>
            <a:headEnd/>
            <a:tailEnd/>
          </a:ln>
        </p:spPr>
      </p:pic>
      <p:pic>
        <p:nvPicPr>
          <p:cNvPr id="72707" name="Picture 23" descr="6-11-2008 011"/>
          <p:cNvPicPr>
            <a:picLocks noChangeAspect="1" noChangeArrowheads="1"/>
          </p:cNvPicPr>
          <p:nvPr/>
        </p:nvPicPr>
        <p:blipFill>
          <a:blip r:embed="rId4" cstate="screen"/>
          <a:srcRect/>
          <a:stretch>
            <a:fillRect/>
          </a:stretch>
        </p:blipFill>
        <p:spPr bwMode="auto">
          <a:xfrm>
            <a:off x="5000625" y="642938"/>
            <a:ext cx="3875088" cy="2395537"/>
          </a:xfrm>
          <a:prstGeom prst="rect">
            <a:avLst/>
          </a:prstGeom>
          <a:noFill/>
          <a:ln w="9525">
            <a:noFill/>
            <a:miter lim="800000"/>
            <a:headEnd/>
            <a:tailEnd/>
          </a:ln>
        </p:spPr>
      </p:pic>
      <p:grpSp>
        <p:nvGrpSpPr>
          <p:cNvPr id="72708" name="Gruppe 8"/>
          <p:cNvGrpSpPr>
            <a:grpSpLocks/>
          </p:cNvGrpSpPr>
          <p:nvPr/>
        </p:nvGrpSpPr>
        <p:grpSpPr bwMode="auto">
          <a:xfrm>
            <a:off x="1357313" y="2928938"/>
            <a:ext cx="6572250" cy="3859212"/>
            <a:chOff x="1357336" y="2928938"/>
            <a:chExt cx="6572250" cy="3859212"/>
          </a:xfrm>
        </p:grpSpPr>
        <p:pic>
          <p:nvPicPr>
            <p:cNvPr id="72714" name="Bilde 4" descr="case7a.jpg"/>
            <p:cNvPicPr>
              <a:picLocks noChangeAspect="1"/>
            </p:cNvPicPr>
            <p:nvPr/>
          </p:nvPicPr>
          <p:blipFill>
            <a:blip r:embed="rId5" cstate="screen"/>
            <a:srcRect/>
            <a:stretch>
              <a:fillRect/>
            </a:stretch>
          </p:blipFill>
          <p:spPr bwMode="auto">
            <a:xfrm>
              <a:off x="1357336" y="2928938"/>
              <a:ext cx="6572250" cy="3859212"/>
            </a:xfrm>
            <a:prstGeom prst="rect">
              <a:avLst/>
            </a:prstGeom>
            <a:noFill/>
            <a:ln w="9525">
              <a:noFill/>
              <a:miter lim="800000"/>
              <a:headEnd/>
              <a:tailEnd/>
            </a:ln>
          </p:spPr>
        </p:pic>
        <p:cxnSp>
          <p:nvCxnSpPr>
            <p:cNvPr id="6" name="Rett pil 5"/>
            <p:cNvCxnSpPr/>
            <p:nvPr/>
          </p:nvCxnSpPr>
          <p:spPr>
            <a:xfrm rot="16200000" flipH="1">
              <a:off x="7358086" y="3071813"/>
              <a:ext cx="285750" cy="285750"/>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Rett pil 7"/>
            <p:cNvCxnSpPr/>
            <p:nvPr/>
          </p:nvCxnSpPr>
          <p:spPr>
            <a:xfrm rot="16200000" flipV="1">
              <a:off x="7536680" y="4464844"/>
              <a:ext cx="357187"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Rett pil 10"/>
          <p:cNvCxnSpPr/>
          <p:nvPr/>
        </p:nvCxnSpPr>
        <p:spPr>
          <a:xfrm rot="5400000" flipH="1" flipV="1">
            <a:off x="1571626" y="5286375"/>
            <a:ext cx="285750"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Rett pil 12"/>
          <p:cNvCxnSpPr/>
          <p:nvPr/>
        </p:nvCxnSpPr>
        <p:spPr>
          <a:xfrm rot="5400000" flipH="1" flipV="1">
            <a:off x="2035969" y="5250656"/>
            <a:ext cx="357188" cy="142875"/>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2711" name="TekstSylinder 13"/>
          <p:cNvSpPr txBox="1">
            <a:spLocks noChangeArrowheads="1"/>
          </p:cNvSpPr>
          <p:nvPr/>
        </p:nvSpPr>
        <p:spPr bwMode="auto">
          <a:xfrm>
            <a:off x="7045325" y="2916238"/>
            <a:ext cx="312738" cy="369887"/>
          </a:xfrm>
          <a:prstGeom prst="rect">
            <a:avLst/>
          </a:prstGeom>
          <a:noFill/>
          <a:ln w="9525">
            <a:noFill/>
            <a:miter lim="800000"/>
            <a:headEnd/>
            <a:tailEnd/>
          </a:ln>
        </p:spPr>
        <p:txBody>
          <a:bodyPr wrap="none">
            <a:spAutoFit/>
          </a:bodyPr>
          <a:lstStyle/>
          <a:p>
            <a:r>
              <a:rPr lang="nb-NO">
                <a:solidFill>
                  <a:schemeClr val="bg1"/>
                </a:solidFill>
              </a:rPr>
              <a:t>1</a:t>
            </a:r>
          </a:p>
        </p:txBody>
      </p:sp>
      <p:sp>
        <p:nvSpPr>
          <p:cNvPr id="72712" name="TekstSylinder 14"/>
          <p:cNvSpPr txBox="1">
            <a:spLocks noChangeArrowheads="1"/>
          </p:cNvSpPr>
          <p:nvPr/>
        </p:nvSpPr>
        <p:spPr bwMode="auto">
          <a:xfrm>
            <a:off x="7572375" y="4714875"/>
            <a:ext cx="312738" cy="369888"/>
          </a:xfrm>
          <a:prstGeom prst="rect">
            <a:avLst/>
          </a:prstGeom>
          <a:noFill/>
          <a:ln w="9525">
            <a:noFill/>
            <a:miter lim="800000"/>
            <a:headEnd/>
            <a:tailEnd/>
          </a:ln>
        </p:spPr>
        <p:txBody>
          <a:bodyPr wrap="none">
            <a:spAutoFit/>
          </a:bodyPr>
          <a:lstStyle/>
          <a:p>
            <a:r>
              <a:rPr lang="nb-NO">
                <a:solidFill>
                  <a:srgbClr val="00FF00"/>
                </a:solidFill>
              </a:rPr>
              <a:t>2</a:t>
            </a:r>
          </a:p>
        </p:txBody>
      </p:sp>
      <p:sp>
        <p:nvSpPr>
          <p:cNvPr id="72713" name="TekstSylinder 15"/>
          <p:cNvSpPr txBox="1">
            <a:spLocks noChangeArrowheads="1"/>
          </p:cNvSpPr>
          <p:nvPr/>
        </p:nvSpPr>
        <p:spPr bwMode="auto">
          <a:xfrm>
            <a:off x="1758950" y="5286375"/>
            <a:ext cx="312738" cy="369888"/>
          </a:xfrm>
          <a:prstGeom prst="rect">
            <a:avLst/>
          </a:prstGeom>
          <a:noFill/>
          <a:ln w="9525">
            <a:noFill/>
            <a:miter lim="800000"/>
            <a:headEnd/>
            <a:tailEnd/>
          </a:ln>
        </p:spPr>
        <p:txBody>
          <a:bodyPr wrap="none">
            <a:spAutoFit/>
          </a:bodyPr>
          <a:lstStyle/>
          <a:p>
            <a:r>
              <a:rPr lang="nb-NO">
                <a:solidFill>
                  <a:srgbClr val="00FF00"/>
                </a:solidFill>
              </a:rPr>
              <a:t>3</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3" cstate="screen"/>
          <a:srcRect/>
          <a:stretch>
            <a:fillRect/>
          </a:stretch>
        </p:blipFill>
        <p:spPr bwMode="auto">
          <a:xfrm>
            <a:off x="-36513" y="260350"/>
            <a:ext cx="5364163" cy="3211513"/>
          </a:xfrm>
          <a:prstGeom prst="rect">
            <a:avLst/>
          </a:prstGeom>
          <a:noFill/>
          <a:ln w="9525">
            <a:noFill/>
            <a:miter lim="800000"/>
            <a:headEnd/>
            <a:tailEnd/>
          </a:ln>
        </p:spPr>
      </p:pic>
      <p:pic>
        <p:nvPicPr>
          <p:cNvPr id="73731" name="Picture 4"/>
          <p:cNvPicPr>
            <a:picLocks noChangeAspect="1" noChangeArrowheads="1"/>
          </p:cNvPicPr>
          <p:nvPr/>
        </p:nvPicPr>
        <p:blipFill>
          <a:blip r:embed="rId4" cstate="screen"/>
          <a:srcRect/>
          <a:stretch>
            <a:fillRect/>
          </a:stretch>
        </p:blipFill>
        <p:spPr bwMode="auto">
          <a:xfrm>
            <a:off x="4643438" y="333375"/>
            <a:ext cx="4475162" cy="3743325"/>
          </a:xfrm>
          <a:prstGeom prst="rect">
            <a:avLst/>
          </a:prstGeom>
          <a:noFill/>
          <a:ln w="9525">
            <a:noFill/>
            <a:miter lim="800000"/>
            <a:headEnd/>
            <a:tailEnd/>
          </a:ln>
        </p:spPr>
      </p:pic>
      <p:pic>
        <p:nvPicPr>
          <p:cNvPr id="6" name="Bilde 5" descr="eterotopia22-23.jpg"/>
          <p:cNvPicPr>
            <a:picLocks noChangeAspect="1"/>
          </p:cNvPicPr>
          <p:nvPr/>
        </p:nvPicPr>
        <p:blipFill>
          <a:blip r:embed="rId5" cstate="screen"/>
          <a:srcRect/>
          <a:stretch>
            <a:fillRect/>
          </a:stretch>
        </p:blipFill>
        <p:spPr bwMode="auto">
          <a:xfrm>
            <a:off x="0" y="2552700"/>
            <a:ext cx="9144000" cy="43322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Bilde 1" descr="Agenesis Haliasou.jpg"/>
          <p:cNvPicPr>
            <a:picLocks noChangeAspect="1"/>
          </p:cNvPicPr>
          <p:nvPr/>
        </p:nvPicPr>
        <p:blipFill>
          <a:blip r:embed="rId3" cstate="screen"/>
          <a:srcRect/>
          <a:stretch>
            <a:fillRect/>
          </a:stretch>
        </p:blipFill>
        <p:spPr bwMode="auto">
          <a:xfrm>
            <a:off x="285750" y="1211263"/>
            <a:ext cx="8507413" cy="4646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3" cstate="screen"/>
          <a:srcRect/>
          <a:stretch>
            <a:fillRect/>
          </a:stretch>
        </p:blipFill>
        <p:spPr bwMode="auto">
          <a:xfrm>
            <a:off x="34925" y="3013075"/>
            <a:ext cx="7620000" cy="3800475"/>
          </a:xfrm>
          <a:prstGeom prst="rect">
            <a:avLst/>
          </a:prstGeom>
          <a:noFill/>
          <a:ln w="9525">
            <a:noFill/>
            <a:miter lim="800000"/>
            <a:headEnd/>
            <a:tailEnd/>
          </a:ln>
        </p:spPr>
      </p:pic>
      <p:pic>
        <p:nvPicPr>
          <p:cNvPr id="75779" name="Picture 4"/>
          <p:cNvPicPr>
            <a:picLocks noChangeAspect="1" noChangeArrowheads="1"/>
          </p:cNvPicPr>
          <p:nvPr/>
        </p:nvPicPr>
        <p:blipFill>
          <a:blip r:embed="rId4" cstate="screen"/>
          <a:srcRect/>
          <a:stretch>
            <a:fillRect/>
          </a:stretch>
        </p:blipFill>
        <p:spPr bwMode="auto">
          <a:xfrm>
            <a:off x="4035425" y="333375"/>
            <a:ext cx="5073650" cy="3608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Bilde 3" descr="Agenesis Tseronis_edited-1.jpg"/>
          <p:cNvPicPr>
            <a:picLocks noChangeAspect="1"/>
          </p:cNvPicPr>
          <p:nvPr/>
        </p:nvPicPr>
        <p:blipFill>
          <a:blip r:embed="rId3" cstate="screen"/>
          <a:srcRect/>
          <a:stretch>
            <a:fillRect/>
          </a:stretch>
        </p:blipFill>
        <p:spPr bwMode="auto">
          <a:xfrm>
            <a:off x="223838" y="1470025"/>
            <a:ext cx="8705850" cy="4316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Bilde 1" descr="Agenesis Papatheodorou.jpg"/>
          <p:cNvPicPr>
            <a:picLocks noChangeAspect="1"/>
          </p:cNvPicPr>
          <p:nvPr/>
        </p:nvPicPr>
        <p:blipFill>
          <a:blip r:embed="rId3" cstate="screen"/>
          <a:srcRect/>
          <a:stretch>
            <a:fillRect/>
          </a:stretch>
        </p:blipFill>
        <p:spPr bwMode="auto">
          <a:xfrm>
            <a:off x="71438" y="1612900"/>
            <a:ext cx="8928100" cy="4244975"/>
          </a:xfrm>
          <a:prstGeom prst="rect">
            <a:avLst/>
          </a:prstGeom>
          <a:noFill/>
          <a:ln w="9525">
            <a:noFill/>
            <a:miter lim="800000"/>
            <a:headEnd/>
            <a:tailEnd/>
          </a:ln>
        </p:spPr>
      </p:pic>
      <p:cxnSp>
        <p:nvCxnSpPr>
          <p:cNvPr id="5" name="Rett pil 4"/>
          <p:cNvCxnSpPr/>
          <p:nvPr/>
        </p:nvCxnSpPr>
        <p:spPr>
          <a:xfrm flipV="1">
            <a:off x="1000125" y="4929188"/>
            <a:ext cx="571500" cy="142875"/>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Rett pil 6"/>
          <p:cNvCxnSpPr/>
          <p:nvPr/>
        </p:nvCxnSpPr>
        <p:spPr>
          <a:xfrm rot="5400000" flipH="1" flipV="1">
            <a:off x="2035969" y="1964532"/>
            <a:ext cx="285750" cy="214312"/>
          </a:xfrm>
          <a:prstGeom prst="straightConnector1">
            <a:avLst/>
          </a:prstGeom>
          <a:ln>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77829" name="TekstSylinder 7"/>
          <p:cNvSpPr txBox="1">
            <a:spLocks noChangeArrowheads="1"/>
          </p:cNvSpPr>
          <p:nvPr/>
        </p:nvSpPr>
        <p:spPr bwMode="auto">
          <a:xfrm>
            <a:off x="687388" y="4929188"/>
            <a:ext cx="312737" cy="369887"/>
          </a:xfrm>
          <a:prstGeom prst="rect">
            <a:avLst/>
          </a:prstGeom>
          <a:noFill/>
          <a:ln w="9525">
            <a:noFill/>
            <a:miter lim="800000"/>
            <a:headEnd/>
            <a:tailEnd/>
          </a:ln>
        </p:spPr>
        <p:txBody>
          <a:bodyPr wrap="none">
            <a:spAutoFit/>
          </a:bodyPr>
          <a:lstStyle/>
          <a:p>
            <a:r>
              <a:rPr lang="el-GR">
                <a:solidFill>
                  <a:srgbClr val="00FF00"/>
                </a:solidFill>
              </a:rPr>
              <a:t>1</a:t>
            </a:r>
            <a:endParaRPr lang="nb-NO">
              <a:solidFill>
                <a:srgbClr val="00FF00"/>
              </a:solidFill>
            </a:endParaRPr>
          </a:p>
        </p:txBody>
      </p:sp>
      <p:sp>
        <p:nvSpPr>
          <p:cNvPr id="77830" name="TekstSylinder 8"/>
          <p:cNvSpPr txBox="1">
            <a:spLocks noChangeArrowheads="1"/>
          </p:cNvSpPr>
          <p:nvPr/>
        </p:nvSpPr>
        <p:spPr bwMode="auto">
          <a:xfrm>
            <a:off x="1785938" y="2143125"/>
            <a:ext cx="312737" cy="369888"/>
          </a:xfrm>
          <a:prstGeom prst="rect">
            <a:avLst/>
          </a:prstGeom>
          <a:noFill/>
          <a:ln w="9525">
            <a:noFill/>
            <a:miter lim="800000"/>
            <a:headEnd/>
            <a:tailEnd/>
          </a:ln>
        </p:spPr>
        <p:txBody>
          <a:bodyPr wrap="none">
            <a:spAutoFit/>
          </a:bodyPr>
          <a:lstStyle/>
          <a:p>
            <a:r>
              <a:rPr lang="el-GR">
                <a:solidFill>
                  <a:srgbClr val="00FF00"/>
                </a:solidFill>
              </a:rPr>
              <a:t>2</a:t>
            </a:r>
            <a:endParaRPr lang="nb-NO">
              <a:solidFill>
                <a:srgbClr val="00FF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1438" y="1214438"/>
            <a:ext cx="8858250" cy="4800600"/>
          </a:xfrm>
          <a:prstGeom prst="rect">
            <a:avLst/>
          </a:prstGeom>
        </p:spPr>
        <p:txBody>
          <a:bodyPr>
            <a:spAutoFit/>
          </a:bodyPr>
          <a:lstStyle/>
          <a:p>
            <a:pPr>
              <a:lnSpc>
                <a:spcPct val="150000"/>
              </a:lnSpc>
              <a:defRPr/>
            </a:pPr>
            <a:r>
              <a:rPr lang="el-GR" sz="3200" b="1" dirty="0">
                <a:solidFill>
                  <a:schemeClr val="bg2">
                    <a:lumMod val="60000"/>
                    <a:lumOff val="40000"/>
                  </a:schemeClr>
                </a:solidFill>
              </a:rPr>
              <a:t>Ακατάλληλη για:</a:t>
            </a:r>
          </a:p>
          <a:p>
            <a:pPr>
              <a:lnSpc>
                <a:spcPct val="150000"/>
              </a:lnSpc>
              <a:defRPr/>
            </a:pPr>
            <a:endParaRPr lang="el-GR" sz="3200" b="1" dirty="0">
              <a:solidFill>
                <a:schemeClr val="bg2">
                  <a:lumMod val="60000"/>
                  <a:lumOff val="40000"/>
                </a:schemeClr>
              </a:solidFill>
            </a:endParaRPr>
          </a:p>
          <a:p>
            <a:pPr>
              <a:lnSpc>
                <a:spcPct val="150000"/>
              </a:lnSpc>
              <a:buClr>
                <a:schemeClr val="bg2">
                  <a:lumMod val="60000"/>
                  <a:lumOff val="40000"/>
                </a:schemeClr>
              </a:buClr>
              <a:buFont typeface="Arial" pitchFamily="34" charset="0"/>
              <a:buChar char="•"/>
              <a:defRPr/>
            </a:pPr>
            <a:r>
              <a:rPr lang="el-GR" sz="2800" dirty="0"/>
              <a:t>Διάγνωση αρχόμενων τερηδόνων</a:t>
            </a:r>
          </a:p>
          <a:p>
            <a:pPr>
              <a:lnSpc>
                <a:spcPct val="150000"/>
              </a:lnSpc>
              <a:buClr>
                <a:schemeClr val="bg2">
                  <a:lumMod val="60000"/>
                  <a:lumOff val="40000"/>
                </a:schemeClr>
              </a:buClr>
              <a:buFont typeface="Arial" pitchFamily="34" charset="0"/>
              <a:buChar char="•"/>
              <a:defRPr/>
            </a:pPr>
            <a:r>
              <a:rPr lang="el-GR" sz="2800" dirty="0"/>
              <a:t>Έλεγχο φατνιακού οστού, περιακρορριζικών βλαβών</a:t>
            </a:r>
          </a:p>
          <a:p>
            <a:pPr>
              <a:lnSpc>
                <a:spcPct val="150000"/>
              </a:lnSpc>
              <a:buClr>
                <a:schemeClr val="bg2">
                  <a:lumMod val="60000"/>
                  <a:lumOff val="40000"/>
                </a:schemeClr>
              </a:buClr>
              <a:buFont typeface="Arial" pitchFamily="34" charset="0"/>
              <a:buChar char="•"/>
              <a:defRPr/>
            </a:pPr>
            <a:r>
              <a:rPr lang="el-GR" sz="2800" dirty="0"/>
              <a:t>Μετρήσεις (ανομοιόμορφη μεγέθυνση)</a:t>
            </a:r>
            <a:endParaRPr lang="en-US" sz="2800" dirty="0"/>
          </a:p>
          <a:p>
            <a:pPr>
              <a:lnSpc>
                <a:spcPct val="150000"/>
              </a:lnSpc>
              <a:buClr>
                <a:schemeClr val="bg2">
                  <a:lumMod val="60000"/>
                  <a:lumOff val="40000"/>
                </a:schemeClr>
              </a:buClr>
              <a:buFont typeface="Arial" pitchFamily="34" charset="0"/>
              <a:buChar char="•"/>
              <a:defRPr/>
            </a:pPr>
            <a:r>
              <a:rPr lang="en-US" sz="2800" dirty="0" err="1"/>
              <a:t>Cl.II</a:t>
            </a:r>
            <a:r>
              <a:rPr lang="en-US" sz="2800" dirty="0"/>
              <a:t> </a:t>
            </a:r>
            <a:r>
              <a:rPr lang="el-GR" sz="2800" dirty="0"/>
              <a:t>και </a:t>
            </a:r>
            <a:r>
              <a:rPr lang="nb-NO" sz="2800" dirty="0" err="1"/>
              <a:t>Cl.III</a:t>
            </a:r>
            <a:r>
              <a:rPr lang="el-GR" sz="2800" dirty="0"/>
              <a:t> φραγμούς με ακραίες τιμές οριζόντιας πρόταξης</a:t>
            </a:r>
            <a:endParaRPr lang="nb-NO" sz="28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uppe 9"/>
          <p:cNvGrpSpPr>
            <a:grpSpLocks/>
          </p:cNvGrpSpPr>
          <p:nvPr/>
        </p:nvGrpSpPr>
        <p:grpSpPr bwMode="auto">
          <a:xfrm>
            <a:off x="295275" y="1143000"/>
            <a:ext cx="8562975" cy="5286375"/>
            <a:chOff x="857250" y="1000125"/>
            <a:chExt cx="7439025" cy="4143375"/>
          </a:xfrm>
        </p:grpSpPr>
        <p:pic>
          <p:nvPicPr>
            <p:cNvPr id="78851" name="Bilde 2" descr="Agenesis Papadimitriou_edited-1.jpg"/>
            <p:cNvPicPr>
              <a:picLocks noChangeAspect="1"/>
            </p:cNvPicPr>
            <p:nvPr/>
          </p:nvPicPr>
          <p:blipFill>
            <a:blip r:embed="rId3" cstate="screen"/>
            <a:srcRect/>
            <a:stretch>
              <a:fillRect/>
            </a:stretch>
          </p:blipFill>
          <p:spPr bwMode="auto">
            <a:xfrm>
              <a:off x="857250" y="1000125"/>
              <a:ext cx="7439025" cy="4143375"/>
            </a:xfrm>
            <a:prstGeom prst="rect">
              <a:avLst/>
            </a:prstGeom>
            <a:noFill/>
            <a:ln w="9525">
              <a:noFill/>
              <a:miter lim="800000"/>
              <a:headEnd/>
              <a:tailEnd/>
            </a:ln>
          </p:spPr>
        </p:pic>
        <p:cxnSp>
          <p:nvCxnSpPr>
            <p:cNvPr id="5" name="Rett pil 4"/>
            <p:cNvCxnSpPr/>
            <p:nvPr/>
          </p:nvCxnSpPr>
          <p:spPr>
            <a:xfrm>
              <a:off x="2072264" y="3000890"/>
              <a:ext cx="357194" cy="1245"/>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Rett pil 8"/>
            <p:cNvCxnSpPr/>
            <p:nvPr/>
          </p:nvCxnSpPr>
          <p:spPr>
            <a:xfrm flipV="1">
              <a:off x="7072987" y="1786495"/>
              <a:ext cx="285479" cy="7092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Bilde 1" descr="Impacted Tsoukalaw.jpg"/>
          <p:cNvPicPr>
            <a:picLocks noChangeAspect="1"/>
          </p:cNvPicPr>
          <p:nvPr/>
        </p:nvPicPr>
        <p:blipFill>
          <a:blip r:embed="rId3" cstate="screen"/>
          <a:srcRect/>
          <a:stretch>
            <a:fillRect/>
          </a:stretch>
        </p:blipFill>
        <p:spPr bwMode="auto">
          <a:xfrm>
            <a:off x="214313" y="1285875"/>
            <a:ext cx="8572500" cy="4643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9" descr="01369 20090211 xrpan060"/>
          <p:cNvPicPr>
            <a:picLocks noChangeAspect="1" noChangeArrowheads="1"/>
          </p:cNvPicPr>
          <p:nvPr/>
        </p:nvPicPr>
        <p:blipFill>
          <a:blip r:embed="rId3" cstate="screen"/>
          <a:srcRect/>
          <a:stretch>
            <a:fillRect/>
          </a:stretch>
        </p:blipFill>
        <p:spPr bwMode="auto">
          <a:xfrm>
            <a:off x="609600" y="3041650"/>
            <a:ext cx="7959725" cy="3744913"/>
          </a:xfrm>
          <a:prstGeom prst="rect">
            <a:avLst/>
          </a:prstGeom>
          <a:noFill/>
          <a:ln w="9525">
            <a:noFill/>
            <a:miter lim="800000"/>
            <a:headEnd/>
            <a:tailEnd/>
          </a:ln>
        </p:spPr>
      </p:pic>
      <p:pic>
        <p:nvPicPr>
          <p:cNvPr id="80899" name="Picture 34" descr="16-2-2009 016"/>
          <p:cNvPicPr>
            <a:picLocks noChangeAspect="1" noChangeArrowheads="1"/>
          </p:cNvPicPr>
          <p:nvPr/>
        </p:nvPicPr>
        <p:blipFill>
          <a:blip r:embed="rId4" cstate="screen"/>
          <a:srcRect/>
          <a:stretch>
            <a:fillRect/>
          </a:stretch>
        </p:blipFill>
        <p:spPr bwMode="auto">
          <a:xfrm>
            <a:off x="123825" y="642938"/>
            <a:ext cx="3376613" cy="2247900"/>
          </a:xfrm>
          <a:prstGeom prst="rect">
            <a:avLst/>
          </a:prstGeom>
          <a:noFill/>
          <a:ln w="9525">
            <a:noFill/>
            <a:miter lim="800000"/>
            <a:headEnd/>
            <a:tailEnd/>
          </a:ln>
        </p:spPr>
      </p:pic>
      <p:pic>
        <p:nvPicPr>
          <p:cNvPr id="80900" name="Picture 35" descr="IMG_6986"/>
          <p:cNvPicPr>
            <a:picLocks noChangeAspect="1" noChangeArrowheads="1"/>
          </p:cNvPicPr>
          <p:nvPr/>
        </p:nvPicPr>
        <p:blipFill>
          <a:blip r:embed="rId5" cstate="screen"/>
          <a:srcRect/>
          <a:stretch>
            <a:fillRect/>
          </a:stretch>
        </p:blipFill>
        <p:spPr bwMode="auto">
          <a:xfrm>
            <a:off x="3460750" y="2112963"/>
            <a:ext cx="3540125" cy="1887537"/>
          </a:xfrm>
          <a:prstGeom prst="rect">
            <a:avLst/>
          </a:prstGeom>
          <a:noFill/>
          <a:ln w="9525">
            <a:noFill/>
            <a:miter lim="800000"/>
            <a:headEnd/>
            <a:tailEnd/>
          </a:ln>
        </p:spPr>
      </p:pic>
      <p:pic>
        <p:nvPicPr>
          <p:cNvPr id="80901" name="Picture 38" descr="16-2-2009 035"/>
          <p:cNvPicPr>
            <a:picLocks noChangeAspect="1" noChangeArrowheads="1"/>
          </p:cNvPicPr>
          <p:nvPr/>
        </p:nvPicPr>
        <p:blipFill>
          <a:blip r:embed="rId6" cstate="screen"/>
          <a:srcRect/>
          <a:stretch>
            <a:fillRect/>
          </a:stretch>
        </p:blipFill>
        <p:spPr bwMode="auto">
          <a:xfrm>
            <a:off x="5857875" y="714375"/>
            <a:ext cx="3071813" cy="1928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Bilde 4" descr="Sxistia.jpg"/>
          <p:cNvPicPr>
            <a:picLocks noChangeAspect="1"/>
          </p:cNvPicPr>
          <p:nvPr/>
        </p:nvPicPr>
        <p:blipFill>
          <a:blip r:embed="rId3" cstate="screen"/>
          <a:srcRect/>
          <a:stretch>
            <a:fillRect/>
          </a:stretch>
        </p:blipFill>
        <p:spPr bwMode="auto">
          <a:xfrm>
            <a:off x="500063" y="2935288"/>
            <a:ext cx="8143875" cy="3922712"/>
          </a:xfrm>
          <a:prstGeom prst="rect">
            <a:avLst/>
          </a:prstGeom>
          <a:noFill/>
          <a:ln w="9525">
            <a:noFill/>
            <a:miter lim="800000"/>
            <a:headEnd/>
            <a:tailEnd/>
          </a:ln>
        </p:spPr>
      </p:pic>
      <p:pic>
        <p:nvPicPr>
          <p:cNvPr id="81923" name="Bilde 6" descr="αρχ δηξεως.jpg"/>
          <p:cNvPicPr>
            <a:picLocks noChangeAspect="1"/>
          </p:cNvPicPr>
          <p:nvPr/>
        </p:nvPicPr>
        <p:blipFill>
          <a:blip r:embed="rId4" cstate="screen"/>
          <a:srcRect/>
          <a:stretch>
            <a:fillRect/>
          </a:stretch>
        </p:blipFill>
        <p:spPr bwMode="auto">
          <a:xfrm>
            <a:off x="142875" y="3419475"/>
            <a:ext cx="2020888" cy="1938338"/>
          </a:xfrm>
          <a:prstGeom prst="rect">
            <a:avLst/>
          </a:prstGeom>
          <a:noFill/>
          <a:ln w="9525">
            <a:noFill/>
            <a:miter lim="800000"/>
            <a:headEnd/>
            <a:tailEnd/>
          </a:ln>
        </p:spPr>
      </p:pic>
      <p:pic>
        <p:nvPicPr>
          <p:cNvPr id="81924" name="Bilde 7" descr="αρχικη οπισθοφατνιακη.jpg"/>
          <p:cNvPicPr>
            <a:picLocks noChangeAspect="1"/>
          </p:cNvPicPr>
          <p:nvPr/>
        </p:nvPicPr>
        <p:blipFill>
          <a:blip r:embed="rId5" cstate="screen"/>
          <a:srcRect/>
          <a:stretch>
            <a:fillRect/>
          </a:stretch>
        </p:blipFill>
        <p:spPr bwMode="auto">
          <a:xfrm>
            <a:off x="7500938" y="3105150"/>
            <a:ext cx="1428750" cy="1966913"/>
          </a:xfrm>
          <a:prstGeom prst="rect">
            <a:avLst/>
          </a:prstGeom>
          <a:noFill/>
          <a:ln w="9525">
            <a:noFill/>
            <a:miter lim="800000"/>
            <a:headEnd/>
            <a:tailEnd/>
          </a:ln>
        </p:spPr>
      </p:pic>
      <p:pic>
        <p:nvPicPr>
          <p:cNvPr id="81925" name="Picture 3" descr="DSCF0286"/>
          <p:cNvPicPr>
            <a:picLocks noChangeAspect="1" noChangeArrowheads="1"/>
          </p:cNvPicPr>
          <p:nvPr/>
        </p:nvPicPr>
        <p:blipFill>
          <a:blip r:embed="rId6" cstate="screen"/>
          <a:srcRect/>
          <a:stretch>
            <a:fillRect/>
          </a:stretch>
        </p:blipFill>
        <p:spPr bwMode="auto">
          <a:xfrm>
            <a:off x="6162675" y="642938"/>
            <a:ext cx="2838450" cy="2128837"/>
          </a:xfrm>
          <a:prstGeom prst="rect">
            <a:avLst/>
          </a:prstGeom>
          <a:noFill/>
          <a:ln w="9525">
            <a:noFill/>
            <a:miter lim="800000"/>
            <a:headEnd/>
            <a:tailEnd/>
          </a:ln>
        </p:spPr>
      </p:pic>
      <p:pic>
        <p:nvPicPr>
          <p:cNvPr id="81926" name="Bilde 2" descr="ανω οδοντικο τοξο photoshop.jpg"/>
          <p:cNvPicPr>
            <a:picLocks noChangeAspect="1"/>
          </p:cNvPicPr>
          <p:nvPr/>
        </p:nvPicPr>
        <p:blipFill>
          <a:blip r:embed="rId7" cstate="screen"/>
          <a:srcRect/>
          <a:stretch>
            <a:fillRect/>
          </a:stretch>
        </p:blipFill>
        <p:spPr bwMode="auto">
          <a:xfrm>
            <a:off x="3013075" y="571500"/>
            <a:ext cx="3059113" cy="2387600"/>
          </a:xfrm>
          <a:prstGeom prst="rect">
            <a:avLst/>
          </a:prstGeom>
          <a:noFill/>
          <a:ln w="9525">
            <a:noFill/>
            <a:miter lim="800000"/>
            <a:headEnd/>
            <a:tailEnd/>
          </a:ln>
        </p:spPr>
      </p:pic>
      <p:pic>
        <p:nvPicPr>
          <p:cNvPr id="81927" name="Picture 2" descr="C:\Users\MARIA\Documents\KAPODISTRIAN\SEMINARIA\PRELIM.SEMINARS2009-10\Κα Μαυραγάνη 20091001\00807 Νουρχάν Νάπο\ΦΩΤΟΓΡΑΦΙΕΣ\2003-05-16 ΑΡΧΙΚΕΣ\DSCF0288.JPG"/>
          <p:cNvPicPr>
            <a:picLocks noChangeAspect="1" noChangeArrowheads="1"/>
          </p:cNvPicPr>
          <p:nvPr/>
        </p:nvPicPr>
        <p:blipFill>
          <a:blip r:embed="rId8" cstate="screen">
            <a:lum contrast="10000"/>
          </a:blip>
          <a:srcRect/>
          <a:stretch>
            <a:fillRect/>
          </a:stretch>
        </p:blipFill>
        <p:spPr bwMode="auto">
          <a:xfrm>
            <a:off x="142875" y="642938"/>
            <a:ext cx="2786063" cy="2214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Bilde 4" descr="23.jpg"/>
          <p:cNvPicPr>
            <a:picLocks noChangeAspect="1"/>
          </p:cNvPicPr>
          <p:nvPr/>
        </p:nvPicPr>
        <p:blipFill>
          <a:blip r:embed="rId3" cstate="screen"/>
          <a:srcRect/>
          <a:stretch>
            <a:fillRect/>
          </a:stretch>
        </p:blipFill>
        <p:spPr bwMode="auto">
          <a:xfrm>
            <a:off x="1476375" y="2887663"/>
            <a:ext cx="7632700" cy="3997325"/>
          </a:xfrm>
          <a:prstGeom prst="rect">
            <a:avLst/>
          </a:prstGeom>
          <a:noFill/>
          <a:ln w="9525">
            <a:noFill/>
            <a:miter lim="800000"/>
            <a:headEnd/>
            <a:tailEnd/>
          </a:ln>
        </p:spPr>
      </p:pic>
      <p:pic>
        <p:nvPicPr>
          <p:cNvPr id="82947" name="Picture 4"/>
          <p:cNvPicPr>
            <a:picLocks noChangeAspect="1" noChangeArrowheads="1"/>
          </p:cNvPicPr>
          <p:nvPr/>
        </p:nvPicPr>
        <p:blipFill>
          <a:blip r:embed="rId4" cstate="screen"/>
          <a:srcRect/>
          <a:stretch>
            <a:fillRect/>
          </a:stretch>
        </p:blipFill>
        <p:spPr bwMode="auto">
          <a:xfrm>
            <a:off x="179388" y="188913"/>
            <a:ext cx="5103812"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p:cNvPicPr>
            <a:picLocks noChangeAspect="1" noChangeArrowheads="1"/>
          </p:cNvPicPr>
          <p:nvPr/>
        </p:nvPicPr>
        <p:blipFill>
          <a:blip r:embed="rId3" cstate="screen">
            <a:lum bright="-20000"/>
          </a:blip>
          <a:srcRect/>
          <a:stretch>
            <a:fillRect/>
          </a:stretch>
        </p:blipFill>
        <p:spPr bwMode="auto">
          <a:xfrm>
            <a:off x="1409700" y="476250"/>
            <a:ext cx="6115050" cy="3454400"/>
          </a:xfrm>
          <a:prstGeom prst="rect">
            <a:avLst/>
          </a:prstGeom>
          <a:noFill/>
          <a:ln w="9525">
            <a:noFill/>
            <a:miter lim="800000"/>
            <a:headEnd/>
            <a:tailEnd/>
          </a:ln>
        </p:spPr>
      </p:pic>
      <p:pic>
        <p:nvPicPr>
          <p:cNvPr id="83971" name="Picture 4"/>
          <p:cNvPicPr>
            <a:picLocks noChangeAspect="1" noChangeArrowheads="1"/>
          </p:cNvPicPr>
          <p:nvPr/>
        </p:nvPicPr>
        <p:blipFill>
          <a:blip r:embed="rId4" cstate="screen">
            <a:lum bright="-20000"/>
          </a:blip>
          <a:srcRect/>
          <a:stretch>
            <a:fillRect/>
          </a:stretch>
        </p:blipFill>
        <p:spPr bwMode="auto">
          <a:xfrm>
            <a:off x="41275" y="4065588"/>
            <a:ext cx="4597400" cy="2792412"/>
          </a:xfrm>
          <a:prstGeom prst="rect">
            <a:avLst/>
          </a:prstGeom>
          <a:noFill/>
          <a:ln w="9525">
            <a:noFill/>
            <a:miter lim="800000"/>
            <a:headEnd/>
            <a:tailEnd/>
          </a:ln>
        </p:spPr>
      </p:pic>
      <p:pic>
        <p:nvPicPr>
          <p:cNvPr id="83972" name="Picture 4"/>
          <p:cNvPicPr>
            <a:picLocks noChangeAspect="1" noChangeArrowheads="1"/>
          </p:cNvPicPr>
          <p:nvPr/>
        </p:nvPicPr>
        <p:blipFill>
          <a:blip r:embed="rId5" cstate="screen">
            <a:lum bright="-20000"/>
          </a:blip>
          <a:srcRect/>
          <a:stretch>
            <a:fillRect/>
          </a:stretch>
        </p:blipFill>
        <p:spPr bwMode="auto">
          <a:xfrm>
            <a:off x="4656138" y="4076700"/>
            <a:ext cx="4379912" cy="2765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Bilde 3" descr="13 23.jpg"/>
          <p:cNvPicPr>
            <a:picLocks noChangeAspect="1"/>
          </p:cNvPicPr>
          <p:nvPr/>
        </p:nvPicPr>
        <p:blipFill>
          <a:blip r:embed="rId3" cstate="screen"/>
          <a:srcRect/>
          <a:stretch>
            <a:fillRect/>
          </a:stretch>
        </p:blipFill>
        <p:spPr bwMode="auto">
          <a:xfrm>
            <a:off x="34925" y="2470150"/>
            <a:ext cx="8027988" cy="4343400"/>
          </a:xfrm>
          <a:prstGeom prst="rect">
            <a:avLst/>
          </a:prstGeom>
          <a:noFill/>
          <a:ln w="9525">
            <a:noFill/>
            <a:miter lim="800000"/>
            <a:headEnd/>
            <a:tailEnd/>
          </a:ln>
        </p:spPr>
      </p:pic>
      <p:pic>
        <p:nvPicPr>
          <p:cNvPr id="84995" name="Picture 4"/>
          <p:cNvPicPr>
            <a:picLocks noChangeAspect="1" noChangeArrowheads="1"/>
          </p:cNvPicPr>
          <p:nvPr/>
        </p:nvPicPr>
        <p:blipFill>
          <a:blip r:embed="rId4" cstate="screen"/>
          <a:srcRect/>
          <a:stretch>
            <a:fillRect/>
          </a:stretch>
        </p:blipFill>
        <p:spPr bwMode="auto">
          <a:xfrm>
            <a:off x="5013325" y="319088"/>
            <a:ext cx="4022725" cy="325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3" cstate="screen"/>
          <a:srcRect/>
          <a:stretch>
            <a:fillRect/>
          </a:stretch>
        </p:blipFill>
        <p:spPr bwMode="auto">
          <a:xfrm>
            <a:off x="107950" y="115888"/>
            <a:ext cx="7620000" cy="3143250"/>
          </a:xfrm>
          <a:prstGeom prst="rect">
            <a:avLst/>
          </a:prstGeom>
          <a:noFill/>
          <a:ln w="9525">
            <a:noFill/>
            <a:miter lim="800000"/>
            <a:headEnd/>
            <a:tailEnd/>
          </a:ln>
        </p:spPr>
      </p:pic>
      <p:pic>
        <p:nvPicPr>
          <p:cNvPr id="113667" name="Picture 4"/>
          <p:cNvPicPr>
            <a:picLocks noChangeAspect="1" noChangeArrowheads="1"/>
          </p:cNvPicPr>
          <p:nvPr/>
        </p:nvPicPr>
        <p:blipFill>
          <a:blip r:embed="rId4" cstate="screen"/>
          <a:srcRect/>
          <a:stretch>
            <a:fillRect/>
          </a:stretch>
        </p:blipFill>
        <p:spPr bwMode="auto">
          <a:xfrm>
            <a:off x="5243513" y="3284538"/>
            <a:ext cx="3865562" cy="3529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 calcmode="lin" valueType="num">
                                      <p:cBhvr additive="base">
                                        <p:cTn id="7" dur="500" fill="hold"/>
                                        <p:tgtEl>
                                          <p:spTgt spid="113667"/>
                                        </p:tgtEl>
                                        <p:attrNameLst>
                                          <p:attrName>ppt_x</p:attrName>
                                        </p:attrNameLst>
                                      </p:cBhvr>
                                      <p:tavLst>
                                        <p:tav tm="0">
                                          <p:val>
                                            <p:strVal val="#ppt_x"/>
                                          </p:val>
                                        </p:tav>
                                        <p:tav tm="100000">
                                          <p:val>
                                            <p:strVal val="#ppt_x"/>
                                          </p:val>
                                        </p:tav>
                                      </p:tavLst>
                                    </p:anim>
                                    <p:anim calcmode="lin" valueType="num">
                                      <p:cBhvr additive="base">
                                        <p:cTn id="8"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e 2" descr="AsymmetryKarababa.jpg"/>
          <p:cNvPicPr>
            <a:picLocks noChangeAspect="1"/>
          </p:cNvPicPr>
          <p:nvPr/>
        </p:nvPicPr>
        <p:blipFill>
          <a:blip r:embed="rId3" cstate="screen"/>
          <a:srcRect/>
          <a:stretch>
            <a:fillRect/>
          </a:stretch>
        </p:blipFill>
        <p:spPr bwMode="auto">
          <a:xfrm>
            <a:off x="3460750" y="3571875"/>
            <a:ext cx="5326063" cy="3255963"/>
          </a:xfrm>
          <a:prstGeom prst="rect">
            <a:avLst/>
          </a:prstGeom>
          <a:noFill/>
          <a:ln w="9525">
            <a:noFill/>
            <a:miter lim="800000"/>
            <a:headEnd/>
            <a:tailEnd/>
          </a:ln>
        </p:spPr>
      </p:pic>
      <p:pic>
        <p:nvPicPr>
          <p:cNvPr id="15363" name="Bilde 3" descr="Pasler18.jpg"/>
          <p:cNvPicPr>
            <a:picLocks noChangeAspect="1"/>
          </p:cNvPicPr>
          <p:nvPr/>
        </p:nvPicPr>
        <p:blipFill>
          <a:blip r:embed="rId4" cstate="screen"/>
          <a:srcRect/>
          <a:stretch>
            <a:fillRect/>
          </a:stretch>
        </p:blipFill>
        <p:spPr bwMode="auto">
          <a:xfrm>
            <a:off x="657225" y="4910138"/>
            <a:ext cx="2843213" cy="1876425"/>
          </a:xfrm>
          <a:prstGeom prst="rect">
            <a:avLst/>
          </a:prstGeom>
          <a:noFill/>
          <a:ln w="9525">
            <a:noFill/>
            <a:miter lim="800000"/>
            <a:headEnd/>
            <a:tailEnd/>
          </a:ln>
        </p:spPr>
      </p:pic>
      <p:pic>
        <p:nvPicPr>
          <p:cNvPr id="5" name="Bilde 4" descr="Pasler93.jpg"/>
          <p:cNvPicPr>
            <a:picLocks noChangeAspect="1"/>
          </p:cNvPicPr>
          <p:nvPr/>
        </p:nvPicPr>
        <p:blipFill>
          <a:blip r:embed="rId5" cstate="screen"/>
          <a:stretch>
            <a:fillRect/>
          </a:stretch>
        </p:blipFill>
        <p:spPr>
          <a:xfrm>
            <a:off x="3500438" y="1000125"/>
            <a:ext cx="5230812" cy="23066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Bilde 5" descr="white178 photoshop.jpg"/>
          <p:cNvPicPr>
            <a:picLocks noChangeAspect="1"/>
          </p:cNvPicPr>
          <p:nvPr/>
        </p:nvPicPr>
        <p:blipFill>
          <a:blip r:embed="rId6" cstate="screen"/>
          <a:stretch>
            <a:fillRect/>
          </a:stretch>
        </p:blipFill>
        <p:spPr>
          <a:xfrm>
            <a:off x="214313" y="1071563"/>
            <a:ext cx="2928937" cy="3354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366" name="TekstSylinder 6"/>
          <p:cNvSpPr txBox="1">
            <a:spLocks noChangeArrowheads="1"/>
          </p:cNvSpPr>
          <p:nvPr/>
        </p:nvSpPr>
        <p:spPr bwMode="auto">
          <a:xfrm>
            <a:off x="1695450" y="142875"/>
            <a:ext cx="5162550" cy="523875"/>
          </a:xfrm>
          <a:prstGeom prst="rect">
            <a:avLst/>
          </a:prstGeom>
          <a:noFill/>
          <a:ln w="9525">
            <a:noFill/>
            <a:miter lim="800000"/>
            <a:headEnd/>
            <a:tailEnd/>
          </a:ln>
        </p:spPr>
        <p:txBody>
          <a:bodyPr wrap="none">
            <a:spAutoFit/>
          </a:bodyPr>
          <a:lstStyle/>
          <a:p>
            <a:r>
              <a:rPr lang="el-GR" sz="2800" b="1">
                <a:solidFill>
                  <a:srgbClr val="00FF00"/>
                </a:solidFill>
              </a:rPr>
              <a:t>ΣΥΝΗΘΗ ΣΦΑΛΜΑΤΑ ΛΗΨΗΣ</a:t>
            </a:r>
            <a:endParaRPr lang="nb-NO" sz="2800" b="1">
              <a:solidFill>
                <a:srgbClr val="00FF00"/>
              </a:solidFill>
            </a:endParaRPr>
          </a:p>
        </p:txBody>
      </p:sp>
      <p:sp>
        <p:nvSpPr>
          <p:cNvPr id="15367" name="TekstSylinder 7"/>
          <p:cNvSpPr txBox="1">
            <a:spLocks noChangeArrowheads="1"/>
          </p:cNvSpPr>
          <p:nvPr/>
        </p:nvSpPr>
        <p:spPr bwMode="auto">
          <a:xfrm>
            <a:off x="2697163" y="1068388"/>
            <a:ext cx="517525" cy="646112"/>
          </a:xfrm>
          <a:prstGeom prst="rect">
            <a:avLst/>
          </a:prstGeom>
          <a:noFill/>
          <a:ln w="9525">
            <a:noFill/>
            <a:miter lim="800000"/>
            <a:headEnd/>
            <a:tailEnd/>
          </a:ln>
        </p:spPr>
        <p:txBody>
          <a:bodyPr wrap="none">
            <a:spAutoFit/>
          </a:bodyPr>
          <a:lstStyle/>
          <a:p>
            <a:r>
              <a:rPr lang="el-GR" sz="3600" b="1">
                <a:solidFill>
                  <a:srgbClr val="00FF00"/>
                </a:solidFill>
              </a:rPr>
              <a:t>Α</a:t>
            </a:r>
            <a:endParaRPr lang="nb-NO" sz="3600" b="1">
              <a:solidFill>
                <a:srgbClr val="00FF00"/>
              </a:solidFill>
            </a:endParaRPr>
          </a:p>
        </p:txBody>
      </p:sp>
      <p:sp>
        <p:nvSpPr>
          <p:cNvPr id="15368" name="TekstSylinder 8"/>
          <p:cNvSpPr txBox="1">
            <a:spLocks noChangeArrowheads="1"/>
          </p:cNvSpPr>
          <p:nvPr/>
        </p:nvSpPr>
        <p:spPr bwMode="auto">
          <a:xfrm>
            <a:off x="8072438" y="1000125"/>
            <a:ext cx="517525" cy="646113"/>
          </a:xfrm>
          <a:prstGeom prst="rect">
            <a:avLst/>
          </a:prstGeom>
          <a:noFill/>
          <a:ln w="9525">
            <a:noFill/>
            <a:miter lim="800000"/>
            <a:headEnd/>
            <a:tailEnd/>
          </a:ln>
        </p:spPr>
        <p:txBody>
          <a:bodyPr wrap="none">
            <a:spAutoFit/>
          </a:bodyPr>
          <a:lstStyle/>
          <a:p>
            <a:r>
              <a:rPr lang="el-GR" sz="3600" b="1">
                <a:solidFill>
                  <a:srgbClr val="00FF00"/>
                </a:solidFill>
              </a:rPr>
              <a:t>Β</a:t>
            </a:r>
            <a:endParaRPr lang="nb-NO" sz="3600" b="1">
              <a:solidFill>
                <a:srgbClr val="00FF00"/>
              </a:solidFill>
            </a:endParaRPr>
          </a:p>
        </p:txBody>
      </p:sp>
      <p:sp>
        <p:nvSpPr>
          <p:cNvPr id="15369" name="TekstSylinder 9"/>
          <p:cNvSpPr txBox="1">
            <a:spLocks noChangeArrowheads="1"/>
          </p:cNvSpPr>
          <p:nvPr/>
        </p:nvSpPr>
        <p:spPr bwMode="auto">
          <a:xfrm>
            <a:off x="3286125" y="5072063"/>
            <a:ext cx="461963" cy="646112"/>
          </a:xfrm>
          <a:prstGeom prst="rect">
            <a:avLst/>
          </a:prstGeom>
          <a:noFill/>
          <a:ln w="9525">
            <a:noFill/>
            <a:miter lim="800000"/>
            <a:headEnd/>
            <a:tailEnd/>
          </a:ln>
        </p:spPr>
        <p:txBody>
          <a:bodyPr wrap="none">
            <a:spAutoFit/>
          </a:bodyPr>
          <a:lstStyle/>
          <a:p>
            <a:r>
              <a:rPr lang="el-GR" sz="3600" b="1">
                <a:solidFill>
                  <a:srgbClr val="00FF00"/>
                </a:solidFill>
              </a:rPr>
              <a:t>Γ</a:t>
            </a:r>
            <a:endParaRPr lang="nb-NO" sz="3600" b="1">
              <a:solidFill>
                <a:srgbClr val="00FF00"/>
              </a:solidFill>
            </a:endParaRPr>
          </a:p>
        </p:txBody>
      </p:sp>
      <p:sp>
        <p:nvSpPr>
          <p:cNvPr id="15370" name="TekstSylinder 10"/>
          <p:cNvSpPr txBox="1">
            <a:spLocks noChangeArrowheads="1"/>
          </p:cNvSpPr>
          <p:nvPr/>
        </p:nvSpPr>
        <p:spPr bwMode="auto">
          <a:xfrm>
            <a:off x="2714625" y="1714500"/>
            <a:ext cx="385763" cy="523875"/>
          </a:xfrm>
          <a:prstGeom prst="rect">
            <a:avLst/>
          </a:prstGeom>
          <a:noFill/>
          <a:ln w="9525">
            <a:noFill/>
            <a:miter lim="800000"/>
            <a:headEnd/>
            <a:tailEnd/>
          </a:ln>
        </p:spPr>
        <p:txBody>
          <a:bodyPr wrap="none">
            <a:spAutoFit/>
          </a:bodyPr>
          <a:lstStyle/>
          <a:p>
            <a:r>
              <a:rPr lang="el-GR" sz="2800">
                <a:solidFill>
                  <a:srgbClr val="00FF00"/>
                </a:solidFill>
              </a:rPr>
              <a:t>1</a:t>
            </a:r>
            <a:endParaRPr lang="nb-NO" sz="2800">
              <a:solidFill>
                <a:srgbClr val="00FF00"/>
              </a:solidFill>
            </a:endParaRPr>
          </a:p>
        </p:txBody>
      </p:sp>
      <p:sp>
        <p:nvSpPr>
          <p:cNvPr id="15371" name="TekstSylinder 11"/>
          <p:cNvSpPr txBox="1">
            <a:spLocks noChangeArrowheads="1"/>
          </p:cNvSpPr>
          <p:nvPr/>
        </p:nvSpPr>
        <p:spPr bwMode="auto">
          <a:xfrm>
            <a:off x="2714625" y="2714625"/>
            <a:ext cx="385763" cy="523875"/>
          </a:xfrm>
          <a:prstGeom prst="rect">
            <a:avLst/>
          </a:prstGeom>
          <a:noFill/>
          <a:ln w="9525">
            <a:noFill/>
            <a:miter lim="800000"/>
            <a:headEnd/>
            <a:tailEnd/>
          </a:ln>
        </p:spPr>
        <p:txBody>
          <a:bodyPr wrap="none">
            <a:spAutoFit/>
          </a:bodyPr>
          <a:lstStyle/>
          <a:p>
            <a:r>
              <a:rPr lang="el-GR" sz="2800">
                <a:solidFill>
                  <a:srgbClr val="00FF00"/>
                </a:solidFill>
              </a:rPr>
              <a:t>2</a:t>
            </a:r>
            <a:endParaRPr lang="nb-NO" sz="2800">
              <a:solidFill>
                <a:srgbClr val="00FF00"/>
              </a:solidFill>
            </a:endParaRPr>
          </a:p>
        </p:txBody>
      </p:sp>
      <p:sp>
        <p:nvSpPr>
          <p:cNvPr id="15372" name="TekstSylinder 12"/>
          <p:cNvSpPr txBox="1">
            <a:spLocks noChangeArrowheads="1"/>
          </p:cNvSpPr>
          <p:nvPr/>
        </p:nvSpPr>
        <p:spPr bwMode="auto">
          <a:xfrm>
            <a:off x="2757488" y="3857625"/>
            <a:ext cx="385762" cy="523875"/>
          </a:xfrm>
          <a:prstGeom prst="rect">
            <a:avLst/>
          </a:prstGeom>
          <a:noFill/>
          <a:ln w="9525">
            <a:noFill/>
            <a:miter lim="800000"/>
            <a:headEnd/>
            <a:tailEnd/>
          </a:ln>
        </p:spPr>
        <p:txBody>
          <a:bodyPr wrap="none">
            <a:spAutoFit/>
          </a:bodyPr>
          <a:lstStyle/>
          <a:p>
            <a:r>
              <a:rPr lang="el-GR" sz="2800">
                <a:solidFill>
                  <a:srgbClr val="00FF00"/>
                </a:solidFill>
              </a:rPr>
              <a:t>3</a:t>
            </a:r>
            <a:endParaRPr lang="nb-NO" sz="2800">
              <a:solidFill>
                <a:srgbClr val="00FF00"/>
              </a:solidFill>
            </a:endParaRPr>
          </a:p>
        </p:txBody>
      </p:sp>
      <p:cxnSp>
        <p:nvCxnSpPr>
          <p:cNvPr id="15" name="Rett pil 14"/>
          <p:cNvCxnSpPr/>
          <p:nvPr/>
        </p:nvCxnSpPr>
        <p:spPr>
          <a:xfrm rot="10800000">
            <a:off x="7358063" y="3214688"/>
            <a:ext cx="214312" cy="7143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Rett pil 16"/>
          <p:cNvCxnSpPr/>
          <p:nvPr/>
        </p:nvCxnSpPr>
        <p:spPr>
          <a:xfrm rot="10800000">
            <a:off x="7000875" y="3286125"/>
            <a:ext cx="214313" cy="142875"/>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rot="16200000" flipH="1">
            <a:off x="4822032" y="5250656"/>
            <a:ext cx="214312" cy="14287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rot="5400000">
            <a:off x="7286625" y="5214938"/>
            <a:ext cx="214313" cy="7143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Rett pil 24"/>
          <p:cNvCxnSpPr/>
          <p:nvPr/>
        </p:nvCxnSpPr>
        <p:spPr>
          <a:xfrm>
            <a:off x="3643313" y="4643438"/>
            <a:ext cx="642937" cy="285750"/>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Rett pil 26"/>
          <p:cNvCxnSpPr/>
          <p:nvPr/>
        </p:nvCxnSpPr>
        <p:spPr>
          <a:xfrm rot="5400000">
            <a:off x="8001001" y="4500562"/>
            <a:ext cx="500062" cy="500063"/>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ktangel 1"/>
          <p:cNvSpPr>
            <a:spLocks noChangeArrowheads="1"/>
          </p:cNvSpPr>
          <p:nvPr/>
        </p:nvSpPr>
        <p:spPr bwMode="auto">
          <a:xfrm>
            <a:off x="423863" y="415925"/>
            <a:ext cx="2290762" cy="584200"/>
          </a:xfrm>
          <a:prstGeom prst="rect">
            <a:avLst/>
          </a:prstGeom>
          <a:noFill/>
          <a:ln w="9525">
            <a:noFill/>
            <a:miter lim="800000"/>
            <a:headEnd/>
            <a:tailEnd/>
          </a:ln>
        </p:spPr>
        <p:txBody>
          <a:bodyPr wrap="none">
            <a:spAutoFit/>
          </a:bodyPr>
          <a:lstStyle/>
          <a:p>
            <a:r>
              <a:rPr lang="el-GR" sz="3200"/>
              <a:t>ΑΝΑΤΟΜΙΑ</a:t>
            </a:r>
            <a:endParaRPr lang="nb-NO" sz="3200"/>
          </a:p>
        </p:txBody>
      </p:sp>
      <p:pic>
        <p:nvPicPr>
          <p:cNvPr id="16387" name="Bilde 2" descr="white185a.jpg"/>
          <p:cNvPicPr>
            <a:picLocks noChangeAspect="1"/>
          </p:cNvPicPr>
          <p:nvPr/>
        </p:nvPicPr>
        <p:blipFill>
          <a:blip r:embed="rId3" cstate="screen"/>
          <a:srcRect/>
          <a:stretch>
            <a:fillRect/>
          </a:stretch>
        </p:blipFill>
        <p:spPr bwMode="auto">
          <a:xfrm>
            <a:off x="474663" y="1643063"/>
            <a:ext cx="8194675" cy="4286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farger - mør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farger - mørke">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Kontorfarger - mørke">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14576</TotalTime>
  <Words>2687</Words>
  <Application>Microsoft Office PowerPoint</Application>
  <PresentationFormat>Προβολή στην οθόνη (4:3)</PresentationFormat>
  <Paragraphs>760</Paragraphs>
  <Slides>77</Slides>
  <Notes>77</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77</vt:i4>
      </vt:variant>
    </vt:vector>
  </HeadingPairs>
  <TitlesOfParts>
    <vt:vector size="87" baseType="lpstr">
      <vt:lpstr>Arial</vt:lpstr>
      <vt:lpstr>Consolas</vt:lpstr>
      <vt:lpstr>Corbel</vt:lpstr>
      <vt:lpstr>Wingdings</vt:lpstr>
      <vt:lpstr>Wingdings 2</vt:lpstr>
      <vt:lpstr>Wingdings 3</vt:lpstr>
      <vt:lpstr>Calibri</vt:lpstr>
      <vt:lpstr>Arial Narrow</vt:lpstr>
      <vt:lpstr>Times New Roman</vt:lpstr>
      <vt:lpstr>Kontorfarger - mørke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MARIA</dc:creator>
  <cp:lastModifiedBy>user</cp:lastModifiedBy>
  <cp:revision>249</cp:revision>
  <dcterms:created xsi:type="dcterms:W3CDTF">2009-03-25T08:07:56Z</dcterms:created>
  <dcterms:modified xsi:type="dcterms:W3CDTF">2014-10-15T11:37:16Z</dcterms:modified>
</cp:coreProperties>
</file>