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62" r:id="rId2"/>
    <p:sldId id="281" r:id="rId3"/>
    <p:sldId id="282" r:id="rId4"/>
    <p:sldId id="285" r:id="rId5"/>
    <p:sldId id="280" r:id="rId6"/>
    <p:sldId id="286" r:id="rId7"/>
    <p:sldId id="304" r:id="rId8"/>
    <p:sldId id="263" r:id="rId9"/>
    <p:sldId id="264" r:id="rId10"/>
    <p:sldId id="265" r:id="rId11"/>
    <p:sldId id="305" r:id="rId12"/>
    <p:sldId id="290" r:id="rId13"/>
    <p:sldId id="278" r:id="rId14"/>
    <p:sldId id="256" r:id="rId15"/>
    <p:sldId id="257" r:id="rId16"/>
    <p:sldId id="272" r:id="rId17"/>
    <p:sldId id="274" r:id="rId18"/>
    <p:sldId id="306" r:id="rId19"/>
    <p:sldId id="261" r:id="rId20"/>
    <p:sldId id="269" r:id="rId21"/>
    <p:sldId id="289" r:id="rId22"/>
    <p:sldId id="303" r:id="rId23"/>
    <p:sldId id="279" r:id="rId24"/>
    <p:sldId id="315" r:id="rId25"/>
    <p:sldId id="307" r:id="rId26"/>
    <p:sldId id="310" r:id="rId27"/>
    <p:sldId id="312" r:id="rId28"/>
    <p:sldId id="309" r:id="rId29"/>
    <p:sldId id="313" r:id="rId30"/>
    <p:sldId id="283" r:id="rId31"/>
    <p:sldId id="294" r:id="rId32"/>
    <p:sldId id="295" r:id="rId33"/>
    <p:sldId id="268" r:id="rId34"/>
    <p:sldId id="267" r:id="rId35"/>
    <p:sldId id="258" r:id="rId36"/>
    <p:sldId id="296" r:id="rId37"/>
    <p:sldId id="277" r:id="rId38"/>
    <p:sldId id="287" r:id="rId39"/>
    <p:sldId id="276" r:id="rId40"/>
    <p:sldId id="302" r:id="rId41"/>
    <p:sldId id="293" r:id="rId42"/>
    <p:sldId id="260" r:id="rId43"/>
    <p:sldId id="259" r:id="rId44"/>
    <p:sldId id="270" r:id="rId45"/>
    <p:sldId id="266" r:id="rId46"/>
    <p:sldId id="271"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15" autoAdjust="0"/>
  </p:normalViewPr>
  <p:slideViewPr>
    <p:cSldViewPr>
      <p:cViewPr varScale="1">
        <p:scale>
          <a:sx n="95" d="100"/>
          <a:sy n="95" d="100"/>
        </p:scale>
        <p:origin x="-1092" y="-90"/>
      </p:cViewPr>
      <p:guideLst>
        <p:guide orient="horz" pos="2160"/>
        <p:guide pos="2880"/>
      </p:guideLst>
    </p:cSldViewPr>
  </p:slideViewPr>
  <p:notesTextViewPr>
    <p:cViewPr>
      <p:scale>
        <a:sx n="50" d="100"/>
        <a:sy n="50" d="100"/>
      </p:scale>
      <p:origin x="0" y="0"/>
    </p:cViewPr>
  </p:notesTextViewPr>
  <p:sorterViewPr>
    <p:cViewPr>
      <p:scale>
        <a:sx n="66" d="100"/>
        <a:sy n="66" d="100"/>
      </p:scale>
      <p:origin x="0" y="1627"/>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E78153-B003-4D77-B201-B215A33005DF}" type="datetimeFigureOut">
              <a:rPr lang="el-GR" smtClean="0"/>
              <a:pPr/>
              <a:t>22/4/2020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E455BE-E5C3-4CF7-8231-512227CD1E0A}"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sz="1200" dirty="0" smtClean="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1F2A70B-78F2-4DCF-B53B-C990D2FAFB8A}"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01F2A70B-78F2-4DCF-B53B-C990D2FAFB8A}"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1F2A70B-78F2-4DCF-B53B-C990D2FAFB8A}"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1F2A70B-78F2-4DCF-B53B-C990D2FAFB8A}"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1F2A70B-78F2-4DCF-B53B-C990D2FAFB8A}"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sz="8800"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baseline="0" dirty="0" smtClean="0"/>
              <a:t> </a:t>
            </a:r>
            <a:endParaRPr lang="el-GR" dirty="0"/>
          </a:p>
        </p:txBody>
      </p:sp>
      <p:sp>
        <p:nvSpPr>
          <p:cNvPr id="4" name="Slide Number Placeholder 3"/>
          <p:cNvSpPr>
            <a:spLocks noGrp="1"/>
          </p:cNvSpPr>
          <p:nvPr>
            <p:ph type="sldNum" sz="quarter" idx="10"/>
          </p:nvPr>
        </p:nvSpPr>
        <p:spPr/>
        <p:txBody>
          <a:bodyPr/>
          <a:lstStyle/>
          <a:p>
            <a:fld id="{CD9F90A3-F4B8-433E-A19F-2F69327380A9}" type="slidenum">
              <a:rPr lang="el-GR" smtClean="0"/>
              <a:pPr/>
              <a:t>31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CD9F90A3-F4B8-433E-A19F-2F69327380A9}" type="slidenum">
              <a:rPr lang="el-GR" smtClean="0"/>
              <a:pPr/>
              <a:t>32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4400" baseline="0" dirty="0" smtClean="0"/>
              <a:t>Στο 2</a:t>
            </a:r>
            <a:r>
              <a:rPr lang="el-GR" sz="4400" baseline="30000" dirty="0" smtClean="0"/>
              <a:t>ο</a:t>
            </a:r>
            <a:r>
              <a:rPr lang="el-GR" sz="4400" baseline="0" dirty="0" smtClean="0"/>
              <a:t> τεταρτημόριο αν μετρήσουμε τα δόντια π</a:t>
            </a:r>
            <a:r>
              <a:rPr lang="el-GR" sz="4400" dirty="0" smtClean="0"/>
              <a:t>αρατηρούμε</a:t>
            </a:r>
            <a:r>
              <a:rPr lang="el-GR" sz="4400" baseline="0" dirty="0" smtClean="0"/>
              <a:t> την ύπαρξη 2 πλαγίων μονίμων τομέων. Συνήθως σε αυτές τις περιπτώσεις  αν έχουμε την πολυτέλεια όπως σε αυτή την περίπτωση να μπορούμε να διαλέξουμε ποιον από τους δύο πλαγίους θα κρατήσουμε, καταλήγουμε και στο καλύτερο αισθητικό αποτέλεσμα γιατί  κρατάμε αυτόν τον πλάγιο που μοιάζει με τον αντίστοιχο της άλλης πλευράς.</a:t>
            </a:r>
            <a:endParaRPr lang="el-GR" sz="4400" dirty="0" smtClean="0"/>
          </a:p>
          <a:p>
            <a:r>
              <a:rPr lang="el-GR" sz="1800" dirty="0" smtClean="0"/>
              <a:t>ΒΡΕΤΤΟΣ ΔΗΜΗΤΡΗΣ</a:t>
            </a:r>
            <a:endParaRPr lang="el-GR" sz="1800"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33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eaLnBrk="1" hangingPunct="1"/>
            <a:endParaRPr lang="el-GR" dirty="0" smtClean="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34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35</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36</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37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38</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39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40</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01F2A70B-78F2-4DCF-B53B-C990D2FAFB8A}" type="slidenum">
              <a:rPr lang="el-GR" smtClean="0"/>
              <a:pPr/>
              <a:t>41</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42</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43</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44</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45</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46</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1E455BE-E5C3-4CF7-8231-512227CD1E0A}"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D650DD3-44E6-47E4-81D3-607B7C71563D}" type="datetimeFigureOut">
              <a:rPr lang="el-GR" smtClean="0"/>
              <a:pPr/>
              <a:t>22/4/2020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A4A141B-618B-4511-8947-7812E3D8EF8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50DD3-44E6-47E4-81D3-607B7C71563D}" type="datetimeFigureOut">
              <a:rPr lang="el-GR" smtClean="0"/>
              <a:pPr/>
              <a:t>22/4/2020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A141B-618B-4511-8947-7812E3D8EF8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0.png"/><Relationship Id="rId7" Type="http://schemas.openxmlformats.org/officeDocument/2006/relationships/image" Target="../media/image64.jpeg"/><Relationship Id="rId12"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b="1" dirty="0" smtClean="0"/>
              <a:t>Προβλήματα μικτού φραγμού</a:t>
            </a:r>
            <a:endParaRPr lang="el-GR" b="1" dirty="0"/>
          </a:p>
        </p:txBody>
      </p:sp>
      <p:sp>
        <p:nvSpPr>
          <p:cNvPr id="3" name="2 - Υπότιτλος"/>
          <p:cNvSpPr>
            <a:spLocks noGrp="1"/>
          </p:cNvSpPr>
          <p:nvPr>
            <p:ph type="subTitle" idx="1"/>
          </p:nvPr>
        </p:nvSpPr>
        <p:spPr>
          <a:xfrm>
            <a:off x="1371600" y="3786190"/>
            <a:ext cx="6400800" cy="1752600"/>
          </a:xfrm>
        </p:spPr>
        <p:txBody>
          <a:bodyPr/>
          <a:lstStyle/>
          <a:p>
            <a:r>
              <a:rPr lang="el-GR" b="1" dirty="0" smtClean="0"/>
              <a:t>Ελένη </a:t>
            </a:r>
            <a:r>
              <a:rPr lang="el-GR" b="1" dirty="0" err="1" smtClean="0"/>
              <a:t>Βασταρδή</a:t>
            </a:r>
            <a:endParaRPr lang="el-GR" b="1" dirty="0"/>
          </a:p>
        </p:txBody>
      </p:sp>
      <p:grpSp>
        <p:nvGrpSpPr>
          <p:cNvPr id="4" name="Group 11"/>
          <p:cNvGrpSpPr/>
          <p:nvPr/>
        </p:nvGrpSpPr>
        <p:grpSpPr>
          <a:xfrm>
            <a:off x="617962" y="4738686"/>
            <a:ext cx="7986486" cy="833454"/>
            <a:chOff x="617962" y="4077072"/>
            <a:chExt cx="7986486" cy="833454"/>
          </a:xfrm>
        </p:grpSpPr>
        <p:pic>
          <p:nvPicPr>
            <p:cNvPr id="5" name="Picture 2"/>
            <p:cNvPicPr>
              <a:picLocks noChangeAspect="1" noChangeArrowheads="1"/>
            </p:cNvPicPr>
            <p:nvPr/>
          </p:nvPicPr>
          <p:blipFill>
            <a:blip r:embed="rId3" cstate="screen">
              <a:lum bright="7000"/>
            </a:blip>
            <a:srcRect/>
            <a:stretch>
              <a:fillRect/>
            </a:stretch>
          </p:blipFill>
          <p:spPr bwMode="auto">
            <a:xfrm>
              <a:off x="3779912" y="4077072"/>
              <a:ext cx="1777205" cy="830448"/>
            </a:xfrm>
            <a:prstGeom prst="rect">
              <a:avLst/>
            </a:prstGeom>
            <a:noFill/>
            <a:ln w="9525">
              <a:noFill/>
              <a:miter lim="800000"/>
              <a:headEnd/>
              <a:tailEnd/>
            </a:ln>
          </p:spPr>
        </p:pic>
        <p:pic>
          <p:nvPicPr>
            <p:cNvPr id="6" name="Picture 3" descr="C:\Users\Vastardi\Google Drive\Desktop\ΑΡΘΡΑ\ΜΠΑΚΑΣ\SIFIS for AJODO\01d.tif"/>
            <p:cNvPicPr>
              <a:picLocks noChangeAspect="1" noChangeArrowheads="1"/>
            </p:cNvPicPr>
            <p:nvPr/>
          </p:nvPicPr>
          <p:blipFill>
            <a:blip r:embed="rId4" cstate="screen"/>
            <a:srcRect/>
            <a:stretch>
              <a:fillRect/>
            </a:stretch>
          </p:blipFill>
          <p:spPr bwMode="auto">
            <a:xfrm>
              <a:off x="2339752" y="4077072"/>
              <a:ext cx="1368152" cy="832788"/>
            </a:xfrm>
            <a:prstGeom prst="rect">
              <a:avLst/>
            </a:prstGeom>
            <a:noFill/>
          </p:spPr>
        </p:pic>
        <p:pic>
          <p:nvPicPr>
            <p:cNvPr id="7" name="Picture 5" descr="Αποτέλεσμα εικόνας για submerged primary molars"/>
            <p:cNvPicPr>
              <a:picLocks noChangeAspect="1" noChangeArrowheads="1"/>
            </p:cNvPicPr>
            <p:nvPr/>
          </p:nvPicPr>
          <p:blipFill>
            <a:blip r:embed="rId5" cstate="screen"/>
            <a:srcRect/>
            <a:stretch>
              <a:fillRect/>
            </a:stretch>
          </p:blipFill>
          <p:spPr bwMode="auto">
            <a:xfrm>
              <a:off x="7380312" y="4077072"/>
              <a:ext cx="1224136" cy="833454"/>
            </a:xfrm>
            <a:prstGeom prst="rect">
              <a:avLst/>
            </a:prstGeom>
            <a:noFill/>
          </p:spPr>
        </p:pic>
        <p:pic>
          <p:nvPicPr>
            <p:cNvPr id="8" name="Picture 6"/>
            <p:cNvPicPr>
              <a:picLocks noChangeAspect="1" noChangeArrowheads="1"/>
            </p:cNvPicPr>
            <p:nvPr/>
          </p:nvPicPr>
          <p:blipFill>
            <a:blip r:embed="rId6" cstate="screen"/>
            <a:srcRect/>
            <a:stretch>
              <a:fillRect/>
            </a:stretch>
          </p:blipFill>
          <p:spPr bwMode="auto">
            <a:xfrm>
              <a:off x="5652120" y="4077073"/>
              <a:ext cx="1656184" cy="828091"/>
            </a:xfrm>
            <a:prstGeom prst="rect">
              <a:avLst/>
            </a:prstGeom>
            <a:noFill/>
            <a:ln w="9525">
              <a:noFill/>
              <a:miter lim="800000"/>
              <a:headEnd/>
              <a:tailEnd/>
            </a:ln>
          </p:spPr>
        </p:pic>
        <p:pic>
          <p:nvPicPr>
            <p:cNvPr id="9" name="Picture 2" descr="can acceptable contour and arrangement be created?"/>
            <p:cNvPicPr>
              <a:picLocks noChangeAspect="1" noChangeArrowheads="1"/>
            </p:cNvPicPr>
            <p:nvPr/>
          </p:nvPicPr>
          <p:blipFill>
            <a:blip r:embed="rId7" cstate="screen"/>
            <a:srcRect/>
            <a:stretch>
              <a:fillRect/>
            </a:stretch>
          </p:blipFill>
          <p:spPr bwMode="auto">
            <a:xfrm>
              <a:off x="617962" y="4077072"/>
              <a:ext cx="1649782" cy="828238"/>
            </a:xfrm>
            <a:prstGeom prst="rect">
              <a:avLst/>
            </a:prstGeom>
            <a:noFill/>
          </p:spPr>
        </p:pic>
      </p:grpSp>
      <p:pic>
        <p:nvPicPr>
          <p:cNvPr id="10" name="Picture 1"/>
          <p:cNvPicPr>
            <a:picLocks noChangeAspect="1"/>
          </p:cNvPicPr>
          <p:nvPr/>
        </p:nvPicPr>
        <p:blipFill>
          <a:blip r:embed="rId8" cstate="screen"/>
          <a:srcRect/>
          <a:stretch>
            <a:fillRect/>
          </a:stretch>
        </p:blipFill>
        <p:spPr bwMode="auto">
          <a:xfrm>
            <a:off x="7245834" y="357166"/>
            <a:ext cx="1541008" cy="1357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Πρόωρη απώλεια νεογιλού κάτω κυνόδοντα</a:t>
            </a:r>
            <a:endParaRPr lang="el-GR" sz="3200" b="1" dirty="0"/>
          </a:p>
        </p:txBody>
      </p:sp>
      <p:pic>
        <p:nvPicPr>
          <p:cNvPr id="50177" name="Picture 1" descr="C:\Users\Eleni\Google Drive\Desktop\ΣΑΡΙΝΑ ΑΜΑΡ LOWER.JPG"/>
          <p:cNvPicPr>
            <a:picLocks noChangeAspect="1" noChangeArrowheads="1"/>
          </p:cNvPicPr>
          <p:nvPr/>
        </p:nvPicPr>
        <p:blipFill>
          <a:blip r:embed="rId3" cstate="screen"/>
          <a:srcRect/>
          <a:stretch>
            <a:fillRect/>
          </a:stretch>
        </p:blipFill>
        <p:spPr bwMode="auto">
          <a:xfrm flipH="1">
            <a:off x="4500562" y="2857496"/>
            <a:ext cx="4554172" cy="3214710"/>
          </a:xfrm>
          <a:prstGeom prst="rect">
            <a:avLst/>
          </a:prstGeom>
          <a:noFill/>
        </p:spPr>
      </p:pic>
      <p:pic>
        <p:nvPicPr>
          <p:cNvPr id="1026" name="Picture 2" descr="C:\Users\Eleni\Google Drive\Desktop\ΣΑΡΙΝΑ ΑΜΑΡ FRONTAL.JPG"/>
          <p:cNvPicPr>
            <a:picLocks noChangeAspect="1" noChangeArrowheads="1"/>
          </p:cNvPicPr>
          <p:nvPr/>
        </p:nvPicPr>
        <p:blipFill>
          <a:blip r:embed="rId4" cstate="screen"/>
          <a:srcRect/>
          <a:stretch>
            <a:fillRect/>
          </a:stretch>
        </p:blipFill>
        <p:spPr bwMode="auto">
          <a:xfrm>
            <a:off x="285720" y="2857496"/>
            <a:ext cx="4143404" cy="3230360"/>
          </a:xfrm>
          <a:prstGeom prst="rect">
            <a:avLst/>
          </a:prstGeom>
          <a:noFill/>
        </p:spPr>
      </p:pic>
      <p:sp>
        <p:nvSpPr>
          <p:cNvPr id="7" name="6 - Βέλος προς τα κάτω"/>
          <p:cNvSpPr/>
          <p:nvPr/>
        </p:nvSpPr>
        <p:spPr>
          <a:xfrm flipV="1">
            <a:off x="2000232" y="5000636"/>
            <a:ext cx="214314" cy="35719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Βέλος προς τα κάτω"/>
          <p:cNvSpPr/>
          <p:nvPr/>
        </p:nvSpPr>
        <p:spPr>
          <a:xfrm flipV="1">
            <a:off x="1142976" y="5929330"/>
            <a:ext cx="214314" cy="35719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Καμπύλο βέλος προς τα επάνω"/>
          <p:cNvSpPr/>
          <p:nvPr/>
        </p:nvSpPr>
        <p:spPr>
          <a:xfrm>
            <a:off x="6215074" y="6215082"/>
            <a:ext cx="1214446" cy="500042"/>
          </a:xfrm>
          <a:prstGeom prst="curved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274638"/>
            <a:ext cx="8686800" cy="1143000"/>
          </a:xfrm>
        </p:spPr>
        <p:txBody>
          <a:bodyPr>
            <a:normAutofit/>
          </a:bodyPr>
          <a:lstStyle/>
          <a:p>
            <a:r>
              <a:rPr lang="el-GR" sz="3200" b="1" dirty="0" smtClean="0"/>
              <a:t>Πρόωρη απώλεια νεογιλού κάτω κυνόδοντα</a:t>
            </a:r>
            <a:endParaRPr lang="el-GR" sz="3200" dirty="0"/>
          </a:p>
        </p:txBody>
      </p:sp>
      <p:pic>
        <p:nvPicPr>
          <p:cNvPr id="4" name="Picture 3" descr="C:\Users\Eleni\Google Drive\Desktop\ΣΑΡΙΝΑ ΑΜΑΡ ΠΑΝΟΡΑΜΙΚΗ.jpg"/>
          <p:cNvPicPr>
            <a:picLocks noChangeAspect="1" noChangeArrowheads="1"/>
          </p:cNvPicPr>
          <p:nvPr/>
        </p:nvPicPr>
        <p:blipFill>
          <a:blip r:embed="rId3" cstate="screen"/>
          <a:srcRect/>
          <a:stretch>
            <a:fillRect/>
          </a:stretch>
        </p:blipFill>
        <p:spPr bwMode="auto">
          <a:xfrm>
            <a:off x="318884" y="2071678"/>
            <a:ext cx="8539396" cy="4000528"/>
          </a:xfrm>
          <a:prstGeom prst="rect">
            <a:avLst/>
          </a:prstGeom>
          <a:noFill/>
        </p:spPr>
      </p:pic>
      <p:sp>
        <p:nvSpPr>
          <p:cNvPr id="6" name="5 - Πολλαπλασιασμός"/>
          <p:cNvSpPr/>
          <p:nvPr/>
        </p:nvSpPr>
        <p:spPr>
          <a:xfrm>
            <a:off x="5643570" y="4786322"/>
            <a:ext cx="428628" cy="428628"/>
          </a:xfrm>
          <a:prstGeom prst="mathMultiply">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10 - Καμπύλο βέλος προς τα επάνω"/>
          <p:cNvSpPr/>
          <p:nvPr/>
        </p:nvSpPr>
        <p:spPr>
          <a:xfrm>
            <a:off x="4000496" y="6143668"/>
            <a:ext cx="1214446" cy="500042"/>
          </a:xfrm>
          <a:prstGeom prst="curved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Πρόωρη απώλεια νεογιλού κάτω γομφίου</a:t>
            </a:r>
            <a:endParaRPr lang="el-GR" sz="3200" b="1" dirty="0"/>
          </a:p>
        </p:txBody>
      </p:sp>
      <p:pic>
        <p:nvPicPr>
          <p:cNvPr id="49154" name="Picture 2" descr="https://lh3.googleusercontent.com/hXvSQQTRbPCf_VaNfalxan5dV7n5M-HzklqceWNyYOtyDrXo1oSIL7PSwWkXgQcYDwli7R-fvbU4A1u3Y2L-NSvc_n-wvvb4xX9j-d2MakVE-K_mJAnFhbff-ghDi49uac-jVPpvGDOh3qCsiyNysYIn9aHw_oUVLrM6gP5hLTJhEEf5bwhYn7AtXbfH6DPXsSlN2xjfTR5YSV8MIhaa0Gp7U9-upEXSFWz1jbQLIhnnC60O07D_NCbRvAuTMcFwViQZzJs2f9DESchnGWue6cFqk3OoccKKat4o-MfiwD46gvR4y3U-ven_46LhGL9g9cDWZAopso6X-Jfltz6HvTRJyBrL8JSxBiXvjKoa15fKYarlmP4hC98l3I6oZTNmzW3IeUIOKEVm2zn-yL8CdstfUoj7cSRWMsb2P8dOeI0YVNVE0Rgnn61B47-zuyYi58hgBGHrA4vypiTdvz7BzTRP4qGYIiMnc3vlBK49QVWtV7GGiH8O32ks36_mlDWxfu5odgsVnUHRzIs_13kg0jz-U1HTadBsyThLr-vcQSreEBRHmKGkqD_VLitqMBQiWgFqDnwqg0zFtUWndUxLMgGi7Qp9zHX3WTFNXMsVMjPpuTb9d8DNp1c8CGLN2gnAmFx8RC73ePG8zoOzQ-tpez_E7QdsN-214M3YOToMfZsEONJOvalSxHDeksBPjNk=w1125-h802-no"/>
          <p:cNvPicPr>
            <a:picLocks noChangeAspect="1" noChangeArrowheads="1"/>
          </p:cNvPicPr>
          <p:nvPr/>
        </p:nvPicPr>
        <p:blipFill>
          <a:blip r:embed="rId3" cstate="screen"/>
          <a:srcRect/>
          <a:stretch>
            <a:fillRect/>
          </a:stretch>
        </p:blipFill>
        <p:spPr bwMode="auto">
          <a:xfrm>
            <a:off x="2000232" y="1934970"/>
            <a:ext cx="5072098" cy="327998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Πρόωρη απώλεια νεογιλού κάτω γομφίου</a:t>
            </a:r>
            <a:endParaRPr lang="el-GR" sz="3200" dirty="0"/>
          </a:p>
        </p:txBody>
      </p:sp>
      <p:pic>
        <p:nvPicPr>
          <p:cNvPr id="5" name="Picture 21"/>
          <p:cNvPicPr>
            <a:picLocks noGrp="1" noChangeAspect="1" noChangeArrowheads="1"/>
          </p:cNvPicPr>
          <p:nvPr>
            <p:ph idx="1"/>
          </p:nvPr>
        </p:nvPicPr>
        <p:blipFill>
          <a:blip r:embed="rId3" cstate="screen"/>
          <a:srcRect/>
          <a:stretch>
            <a:fillRect/>
          </a:stretch>
        </p:blipFill>
        <p:spPr bwMode="auto">
          <a:xfrm>
            <a:off x="4714876" y="2357431"/>
            <a:ext cx="4234806" cy="3055705"/>
          </a:xfrm>
          <a:prstGeom prst="rect">
            <a:avLst/>
          </a:prstGeom>
          <a:noFill/>
          <a:ln w="12700" cap="sq">
            <a:noFill/>
            <a:miter lim="800000"/>
            <a:headEnd type="none" w="sm" len="sm"/>
            <a:tailEnd type="none" w="sm" len="sm"/>
          </a:ln>
          <a:effectLst/>
        </p:spPr>
      </p:pic>
      <p:pic>
        <p:nvPicPr>
          <p:cNvPr id="2050" name="Picture 2" descr="C:\Users\Eleni\Google Drive\Desktop\lingual arch.jpg"/>
          <p:cNvPicPr>
            <a:picLocks noChangeAspect="1" noChangeArrowheads="1"/>
          </p:cNvPicPr>
          <p:nvPr/>
        </p:nvPicPr>
        <p:blipFill>
          <a:blip r:embed="rId4" cstate="screen"/>
          <a:srcRect/>
          <a:stretch>
            <a:fillRect/>
          </a:stretch>
        </p:blipFill>
        <p:spPr bwMode="auto">
          <a:xfrm>
            <a:off x="161929" y="2357431"/>
            <a:ext cx="4338633" cy="307735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00048" y="-24"/>
            <a:ext cx="8315356" cy="1470025"/>
          </a:xfrm>
        </p:spPr>
        <p:txBody>
          <a:bodyPr>
            <a:normAutofit/>
          </a:bodyPr>
          <a:lstStyle/>
          <a:p>
            <a:r>
              <a:rPr lang="el-GR" sz="3200" b="1" dirty="0" smtClean="0"/>
              <a:t>Σταυροειδής σύγκλειση προσθίων</a:t>
            </a:r>
            <a:endParaRPr lang="el-GR" sz="3200" b="1" dirty="0"/>
          </a:p>
        </p:txBody>
      </p:sp>
      <p:sp>
        <p:nvSpPr>
          <p:cNvPr id="3" name="2 - Υπότιτλος"/>
          <p:cNvSpPr>
            <a:spLocks noGrp="1"/>
          </p:cNvSpPr>
          <p:nvPr>
            <p:ph type="subTitle" idx="1"/>
          </p:nvPr>
        </p:nvSpPr>
        <p:spPr/>
        <p:txBody>
          <a:bodyPr/>
          <a:lstStyle/>
          <a:p>
            <a:endParaRPr lang="el-GR" dirty="0"/>
          </a:p>
        </p:txBody>
      </p:sp>
      <p:pic>
        <p:nvPicPr>
          <p:cNvPr id="1026" name="Picture 2" descr="C:\Users\Eleni\Google Drive\Desktop\ΚΟΝΤΟΓΙΑΝΝΗ ΑΓΓΕΛΙΝΑ\ΚΟΝΤΟΓΙΑΝΝΗ ΑΓΓΕΛΙΝΑ ΜΕ ΣΠΑΘΗ.JPG"/>
          <p:cNvPicPr>
            <a:picLocks noChangeAspect="1" noChangeArrowheads="1"/>
          </p:cNvPicPr>
          <p:nvPr/>
        </p:nvPicPr>
        <p:blipFill>
          <a:blip r:embed="rId3" cstate="screen"/>
          <a:srcRect/>
          <a:stretch>
            <a:fillRect/>
          </a:stretch>
        </p:blipFill>
        <p:spPr bwMode="auto">
          <a:xfrm>
            <a:off x="2998645" y="1428736"/>
            <a:ext cx="2930677" cy="2180969"/>
          </a:xfrm>
          <a:prstGeom prst="rect">
            <a:avLst/>
          </a:prstGeom>
          <a:noFill/>
        </p:spPr>
      </p:pic>
      <p:pic>
        <p:nvPicPr>
          <p:cNvPr id="1027" name="Picture 3" descr="C:\Users\Eleni\Google Drive\Desktop\ΚΟΝΤΟΓΙΑΝΝΗ ΑΓΓΕΛΙΝΑ\ΑΓΓΕΛΙΝΑ ΧΑΜΟΓΕΛΟ.JPG"/>
          <p:cNvPicPr>
            <a:picLocks noChangeAspect="1" noChangeArrowheads="1"/>
          </p:cNvPicPr>
          <p:nvPr/>
        </p:nvPicPr>
        <p:blipFill>
          <a:blip r:embed="rId4" cstate="screen"/>
          <a:srcRect/>
          <a:stretch>
            <a:fillRect/>
          </a:stretch>
        </p:blipFill>
        <p:spPr bwMode="auto">
          <a:xfrm>
            <a:off x="0" y="3786190"/>
            <a:ext cx="2943332" cy="2071702"/>
          </a:xfrm>
          <a:prstGeom prst="rect">
            <a:avLst/>
          </a:prstGeom>
          <a:noFill/>
        </p:spPr>
      </p:pic>
      <p:pic>
        <p:nvPicPr>
          <p:cNvPr id="1028" name="Picture 4" descr="C:\Users\Eleni\Google Drive\Desktop\ΚΟΝΤΟΓΙΑΝΝΗ ΑΓΓΕΛΙΝΑ\ΚΟΝΤΟΓΙΑΝΝΗ ΑΓΓΕΛΙΝΑ ΜΗΧΑΝΗΜΑ.JPG"/>
          <p:cNvPicPr>
            <a:picLocks noChangeAspect="1" noChangeArrowheads="1"/>
          </p:cNvPicPr>
          <p:nvPr/>
        </p:nvPicPr>
        <p:blipFill>
          <a:blip r:embed="rId5" cstate="screen"/>
          <a:srcRect/>
          <a:stretch>
            <a:fillRect/>
          </a:stretch>
        </p:blipFill>
        <p:spPr bwMode="auto">
          <a:xfrm>
            <a:off x="6072198" y="3786190"/>
            <a:ext cx="2963943" cy="2071702"/>
          </a:xfrm>
          <a:prstGeom prst="rect">
            <a:avLst/>
          </a:prstGeom>
          <a:noFill/>
        </p:spPr>
      </p:pic>
      <p:pic>
        <p:nvPicPr>
          <p:cNvPr id="1030" name="Picture 6" descr="C:\Users\Eleni\Google Drive\Desktop\ΚΟΝΤΟΓΙΑΝΝΗ ΑΓΓΕΛΙΝΑ\ΑΓΓΕΛΙΝΑ ΜΕ ΜΗΧΑΝΗΜΑ.jpg"/>
          <p:cNvPicPr>
            <a:picLocks noChangeAspect="1" noChangeArrowheads="1"/>
          </p:cNvPicPr>
          <p:nvPr/>
        </p:nvPicPr>
        <p:blipFill>
          <a:blip r:embed="rId6" cstate="screen"/>
          <a:srcRect/>
          <a:stretch>
            <a:fillRect/>
          </a:stretch>
        </p:blipFill>
        <p:spPr bwMode="auto">
          <a:xfrm>
            <a:off x="3000364" y="3786191"/>
            <a:ext cx="2928958" cy="2071702"/>
          </a:xfrm>
          <a:prstGeom prst="rect">
            <a:avLst/>
          </a:prstGeom>
          <a:noFill/>
        </p:spPr>
      </p:pic>
      <p:pic>
        <p:nvPicPr>
          <p:cNvPr id="4" name="Picture 2" descr="C:\Users\Eleni\Google Drive\Desktop\ΚΟΝΤΟΓΙΑΝΝΗ ΑΓΓΕΛΙΝΑ\ΑΓΓΕΛΙΝΑ frontal.jpg"/>
          <p:cNvPicPr>
            <a:picLocks noChangeAspect="1" noChangeArrowheads="1"/>
          </p:cNvPicPr>
          <p:nvPr/>
        </p:nvPicPr>
        <p:blipFill>
          <a:blip r:embed="rId7" cstate="screen"/>
          <a:srcRect/>
          <a:stretch>
            <a:fillRect/>
          </a:stretch>
        </p:blipFill>
        <p:spPr bwMode="auto">
          <a:xfrm>
            <a:off x="5987742" y="1428736"/>
            <a:ext cx="3156258" cy="2180968"/>
          </a:xfrm>
          <a:prstGeom prst="rect">
            <a:avLst/>
          </a:prstGeom>
          <a:noFill/>
        </p:spPr>
      </p:pic>
      <p:pic>
        <p:nvPicPr>
          <p:cNvPr id="5" name="Picture 2" descr="C:\Users\Eleni\Google Drive\Desktop\ΚΟΝΤΟΓΙΑΝΝΗ ΑΓΓΕΛΙΝΑ\ΚΟΝΤΟΓΙΑΝΝΗ ΑΓΓΕΛΙΝΑ-ΑΡΧΙΚΗ.JPG"/>
          <p:cNvPicPr>
            <a:picLocks noChangeAspect="1" noChangeArrowheads="1"/>
          </p:cNvPicPr>
          <p:nvPr/>
        </p:nvPicPr>
        <p:blipFill>
          <a:blip r:embed="rId8" cstate="screen"/>
          <a:srcRect/>
          <a:stretch>
            <a:fillRect/>
          </a:stretch>
        </p:blipFill>
        <p:spPr bwMode="auto">
          <a:xfrm>
            <a:off x="0" y="1428736"/>
            <a:ext cx="2928926" cy="2180969"/>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Σταυροειδής σύγκλειση προσθίων</a:t>
            </a:r>
            <a:endParaRPr lang="el-GR" sz="3200" b="1" dirty="0"/>
          </a:p>
        </p:txBody>
      </p:sp>
      <p:pic>
        <p:nvPicPr>
          <p:cNvPr id="2050" name="Picture 2" descr="C:\Users\Eleni\Google Drive\Desktop\ΤΡΙΑΝΤΑΦΥΛΛΟΥ ΛΥΔΙΑ\ΤΡΙΑΝΤΑΦΥΛΛΟΥ ΛΥΔΙΑ.jpg"/>
          <p:cNvPicPr>
            <a:picLocks noChangeAspect="1" noChangeArrowheads="1"/>
          </p:cNvPicPr>
          <p:nvPr/>
        </p:nvPicPr>
        <p:blipFill>
          <a:blip r:embed="rId3" cstate="screen"/>
          <a:srcRect/>
          <a:stretch>
            <a:fillRect/>
          </a:stretch>
        </p:blipFill>
        <p:spPr bwMode="auto">
          <a:xfrm>
            <a:off x="4214810" y="1643050"/>
            <a:ext cx="3429024" cy="2494082"/>
          </a:xfrm>
          <a:prstGeom prst="rect">
            <a:avLst/>
          </a:prstGeom>
          <a:noFill/>
        </p:spPr>
      </p:pic>
      <p:pic>
        <p:nvPicPr>
          <p:cNvPr id="2051" name="Picture 3" descr="C:\Users\Eleni\Google Drive\Desktop\ΤΡΙΑΝΤΑΦΥΛΛΟΥ ΛΥΔΙΑ\ΤΡΙΑΝΤΑΦΥΛΛΟΥ ΜΗΧΑΝΗΜΑ.JPG"/>
          <p:cNvPicPr>
            <a:picLocks noChangeAspect="1" noChangeArrowheads="1"/>
          </p:cNvPicPr>
          <p:nvPr/>
        </p:nvPicPr>
        <p:blipFill>
          <a:blip r:embed="rId4" cstate="screen"/>
          <a:srcRect/>
          <a:stretch>
            <a:fillRect/>
          </a:stretch>
        </p:blipFill>
        <p:spPr bwMode="auto">
          <a:xfrm rot="5400000">
            <a:off x="2978666" y="3835930"/>
            <a:ext cx="2472288" cy="3286148"/>
          </a:xfrm>
          <a:prstGeom prst="rect">
            <a:avLst/>
          </a:prstGeom>
          <a:noFill/>
        </p:spPr>
      </p:pic>
      <p:pic>
        <p:nvPicPr>
          <p:cNvPr id="2052" name="Picture 4" descr="C:\Users\Eleni\Google Drive\Desktop\ΤΡΙΑΝΤΑΦΥΛΛΟΥ ΛΥΔΙΑ\ΤΡΙΑΝΤΑΦΥΛΛΟΥ ΛΥΔΙΑ-Frontal.JPG"/>
          <p:cNvPicPr>
            <a:picLocks noChangeAspect="1" noChangeArrowheads="1"/>
          </p:cNvPicPr>
          <p:nvPr/>
        </p:nvPicPr>
        <p:blipFill>
          <a:blip r:embed="rId5" cstate="screen"/>
          <a:srcRect/>
          <a:stretch>
            <a:fillRect/>
          </a:stretch>
        </p:blipFill>
        <p:spPr bwMode="auto">
          <a:xfrm>
            <a:off x="571472" y="1643050"/>
            <a:ext cx="3611587" cy="2500330"/>
          </a:xfrm>
          <a:prstGeom prst="rect">
            <a:avLst/>
          </a:prstGeom>
          <a:noFill/>
        </p:spPr>
      </p:pic>
      <p:sp>
        <p:nvSpPr>
          <p:cNvPr id="8" name="7 - Δεξιό βέλος"/>
          <p:cNvSpPr/>
          <p:nvPr/>
        </p:nvSpPr>
        <p:spPr>
          <a:xfrm>
            <a:off x="4857752" y="3500438"/>
            <a:ext cx="142876" cy="214314"/>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Σταυροειδής σύγκλειση προσθίων</a:t>
            </a:r>
            <a:endParaRPr lang="el-GR" sz="3200" b="1" dirty="0"/>
          </a:p>
        </p:txBody>
      </p:sp>
      <p:pic>
        <p:nvPicPr>
          <p:cNvPr id="4" name="Picture 2">
            <a:extLst>
              <a:ext uri="{FF2B5EF4-FFF2-40B4-BE49-F238E27FC236}">
                <a16:creationId xmlns="" xmlns:a16="http://schemas.microsoft.com/office/drawing/2014/main" id="{B37C5C5D-13AC-A74E-BB7B-C90FE09F2EA1}"/>
              </a:ext>
            </a:extLst>
          </p:cNvPr>
          <p:cNvPicPr>
            <a:picLocks noChangeAspect="1"/>
          </p:cNvPicPr>
          <p:nvPr/>
        </p:nvPicPr>
        <p:blipFill>
          <a:blip r:embed="rId3" cstate="screen"/>
          <a:srcRect/>
          <a:stretch>
            <a:fillRect/>
          </a:stretch>
        </p:blipFill>
        <p:spPr>
          <a:xfrm>
            <a:off x="1909310" y="1428736"/>
            <a:ext cx="5520209" cy="2857520"/>
          </a:xfrm>
          <a:prstGeom prst="rect">
            <a:avLst/>
          </a:prstGeom>
        </p:spPr>
      </p:pic>
      <p:pic>
        <p:nvPicPr>
          <p:cNvPr id="5" name="Content Placeholder 4">
            <a:extLst>
              <a:ext uri="{FF2B5EF4-FFF2-40B4-BE49-F238E27FC236}">
                <a16:creationId xmlns="" xmlns:a16="http://schemas.microsoft.com/office/drawing/2014/main" id="{637D72B2-B7D8-9242-B781-B9ACF6390D88}"/>
              </a:ext>
            </a:extLst>
          </p:cNvPr>
          <p:cNvPicPr>
            <a:picLocks noGrp="1" noChangeAspect="1"/>
          </p:cNvPicPr>
          <p:nvPr>
            <p:ph idx="1"/>
          </p:nvPr>
        </p:nvPicPr>
        <p:blipFill rotWithShape="1">
          <a:blip r:embed="rId4" cstate="screen"/>
          <a:srcRect/>
          <a:stretch/>
        </p:blipFill>
        <p:spPr>
          <a:xfrm>
            <a:off x="71406" y="4357694"/>
            <a:ext cx="4429156" cy="2286016"/>
          </a:xfrm>
          <a:prstGeom prst="rect">
            <a:avLst/>
          </a:prstGeom>
        </p:spPr>
      </p:pic>
      <p:pic>
        <p:nvPicPr>
          <p:cNvPr id="6" name="Picture 2">
            <a:extLst>
              <a:ext uri="{FF2B5EF4-FFF2-40B4-BE49-F238E27FC236}">
                <a16:creationId xmlns="" xmlns:a16="http://schemas.microsoft.com/office/drawing/2014/main" id="{0B46862E-9C9D-7F4A-A923-D358C2050924}"/>
              </a:ext>
            </a:extLst>
          </p:cNvPr>
          <p:cNvPicPr>
            <a:picLocks noChangeAspect="1"/>
          </p:cNvPicPr>
          <p:nvPr/>
        </p:nvPicPr>
        <p:blipFill rotWithShape="1">
          <a:blip r:embed="rId5" cstate="screen"/>
          <a:srcRect/>
          <a:stretch/>
        </p:blipFill>
        <p:spPr>
          <a:xfrm>
            <a:off x="4643438" y="4357694"/>
            <a:ext cx="4429156" cy="2286015"/>
          </a:xfrm>
          <a:prstGeom prst="rect">
            <a:avLst/>
          </a:prstGeom>
        </p:spPr>
      </p:pic>
      <p:sp>
        <p:nvSpPr>
          <p:cNvPr id="7" name="6 - Βέλος προς τα κάτω"/>
          <p:cNvSpPr/>
          <p:nvPr/>
        </p:nvSpPr>
        <p:spPr>
          <a:xfrm flipV="1">
            <a:off x="2500298" y="5572139"/>
            <a:ext cx="142876"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smtClean="0"/>
              <a:t>Σταυροειδής σύγκλειση προσθίων</a:t>
            </a:r>
            <a:endParaRPr lang="en-US" sz="3200" b="1" dirty="0"/>
          </a:p>
        </p:txBody>
      </p:sp>
      <p:pic>
        <p:nvPicPr>
          <p:cNvPr id="4" name="Content Placeholder 3" descr="IMG_9950.JPG"/>
          <p:cNvPicPr>
            <a:picLocks noGrp="1" noChangeAspect="1"/>
          </p:cNvPicPr>
          <p:nvPr>
            <p:ph idx="1"/>
          </p:nvPr>
        </p:nvPicPr>
        <p:blipFill rotWithShape="1">
          <a:blip r:embed="rId3" cstate="screen">
            <a:extLst>
              <a:ext uri="{28A0092B-C50C-407E-A947-70E740481C1C}">
                <a14:useLocalDpi xmlns="" xmlns:a14="http://schemas.microsoft.com/office/drawing/2010/main" val="0"/>
              </a:ext>
            </a:extLst>
          </a:blip>
          <a:srcRect/>
          <a:stretch/>
        </p:blipFill>
        <p:spPr>
          <a:xfrm>
            <a:off x="500034" y="1901578"/>
            <a:ext cx="3857652" cy="2035634"/>
          </a:xfrm>
        </p:spPr>
      </p:pic>
      <p:pic>
        <p:nvPicPr>
          <p:cNvPr id="6" name="Content Placeholder 3" descr="IMG_1082.JPG"/>
          <p:cNvPicPr>
            <a:picLocks noChangeAspect="1"/>
          </p:cNvPicPr>
          <p:nvPr/>
        </p:nvPicPr>
        <p:blipFill rotWithShape="1">
          <a:blip r:embed="rId4" cstate="screen">
            <a:extLst>
              <a:ext uri="{28A0092B-C50C-407E-A947-70E740481C1C}">
                <a14:useLocalDpi xmlns="" xmlns:a14="http://schemas.microsoft.com/office/drawing/2010/main" val="0"/>
              </a:ext>
            </a:extLst>
          </a:blip>
          <a:srcRect/>
          <a:stretch/>
        </p:blipFill>
        <p:spPr>
          <a:xfrm>
            <a:off x="4444137" y="1928802"/>
            <a:ext cx="4128391" cy="2008093"/>
          </a:xfrm>
          <a:prstGeom prst="rect">
            <a:avLst/>
          </a:prstGeom>
        </p:spPr>
      </p:pic>
    </p:spTree>
    <p:extLst>
      <p:ext uri="{BB962C8B-B14F-4D97-AF65-F5344CB8AC3E}">
        <p14:creationId xmlns="" xmlns:p14="http://schemas.microsoft.com/office/powerpoint/2010/main" val="2376153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b="1" dirty="0" smtClean="0"/>
              <a:t>Σταυροειδής σύγκλειση οπισθίων</a:t>
            </a:r>
            <a:endParaRPr lang="el-GR" sz="3200" b="1" dirty="0"/>
          </a:p>
        </p:txBody>
      </p:sp>
      <p:sp>
        <p:nvSpPr>
          <p:cNvPr id="5" name="4 - Θέση περιεχομένου"/>
          <p:cNvSpPr>
            <a:spLocks noGrp="1"/>
          </p:cNvSpPr>
          <p:nvPr>
            <p:ph idx="1"/>
          </p:nvPr>
        </p:nvSpPr>
        <p:spPr>
          <a:xfrm>
            <a:off x="457200" y="1903433"/>
            <a:ext cx="8229600" cy="4525963"/>
          </a:xfrm>
        </p:spPr>
        <p:txBody>
          <a:bodyPr>
            <a:normAutofit/>
          </a:bodyPr>
          <a:lstStyle/>
          <a:p>
            <a:r>
              <a:rPr lang="el-GR" sz="2800" b="1" dirty="0" smtClean="0"/>
              <a:t>Πρόωρες επαφές</a:t>
            </a:r>
          </a:p>
          <a:p>
            <a:r>
              <a:rPr lang="el-GR" sz="2800" b="1" dirty="0" smtClean="0"/>
              <a:t>Πλαγιολίσθηση, </a:t>
            </a:r>
            <a:r>
              <a:rPr lang="el-GR" sz="2800" b="1" dirty="0" err="1" smtClean="0"/>
              <a:t>προολίσθηση</a:t>
            </a:r>
            <a:endParaRPr lang="el-GR" sz="2800" b="1" dirty="0" smtClean="0"/>
          </a:p>
          <a:p>
            <a:r>
              <a:rPr lang="el-GR" sz="2800" b="1" dirty="0" smtClean="0"/>
              <a:t>Στένωση άνω γνάθου</a:t>
            </a:r>
          </a:p>
          <a:p>
            <a:r>
              <a:rPr lang="el-GR" sz="2800" b="1" dirty="0" smtClean="0"/>
              <a:t>Συνωστισμός άνω γνάθου</a:t>
            </a:r>
          </a:p>
          <a:p>
            <a:r>
              <a:rPr lang="el-GR" sz="2800" b="1" dirty="0" smtClean="0"/>
              <a:t>Δυσλειτουργία γλώσσας</a:t>
            </a:r>
          </a:p>
          <a:p>
            <a:r>
              <a:rPr lang="el-GR" sz="2800" b="1" dirty="0" smtClean="0"/>
              <a:t>Ασύμμετρη αύξηση κάτω γνάθου</a:t>
            </a:r>
          </a:p>
          <a:p>
            <a:r>
              <a:rPr lang="el-GR" sz="2800" b="1" dirty="0" smtClean="0"/>
              <a:t>Αντιδραστική αναδιαμόρφωση του </a:t>
            </a:r>
            <a:r>
              <a:rPr lang="el-GR" sz="2800" b="1" dirty="0" smtClean="0"/>
              <a:t>κονδύλου</a:t>
            </a:r>
            <a:endParaRPr lang="el-GR" sz="28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Σταυροειδής σύγκλειση οπισθίων</a:t>
            </a:r>
            <a:endParaRPr lang="el-GR" sz="3200" b="1" dirty="0"/>
          </a:p>
        </p:txBody>
      </p:sp>
      <p:pic>
        <p:nvPicPr>
          <p:cNvPr id="3074" name="Picture 2" descr="C:\Users\Eleni\Google Drive\Desktop\ΙΩΑΝΝΙΔΟΥ\ΙΩΑΝΝΙΔΟΥ ΕΛΕΝΗ-frontal.JPG"/>
          <p:cNvPicPr>
            <a:picLocks noChangeAspect="1" noChangeArrowheads="1"/>
          </p:cNvPicPr>
          <p:nvPr/>
        </p:nvPicPr>
        <p:blipFill>
          <a:blip r:embed="rId3" cstate="screen"/>
          <a:srcRect/>
          <a:stretch>
            <a:fillRect/>
          </a:stretch>
        </p:blipFill>
        <p:spPr bwMode="auto">
          <a:xfrm>
            <a:off x="4429124" y="1714488"/>
            <a:ext cx="4500594" cy="2928958"/>
          </a:xfrm>
          <a:prstGeom prst="rect">
            <a:avLst/>
          </a:prstGeom>
          <a:noFill/>
        </p:spPr>
      </p:pic>
      <p:pic>
        <p:nvPicPr>
          <p:cNvPr id="3075" name="Picture 3" descr="C:\Users\Eleni\Google Drive\Desktop\ΙΩΑΝΝΙΔΟΥ\ΙΩΑΝΝΙΔΟΥ-RIGHT.JPG"/>
          <p:cNvPicPr>
            <a:picLocks noChangeAspect="1" noChangeArrowheads="1"/>
          </p:cNvPicPr>
          <p:nvPr/>
        </p:nvPicPr>
        <p:blipFill>
          <a:blip r:embed="rId4" cstate="screen"/>
          <a:srcRect/>
          <a:stretch>
            <a:fillRect/>
          </a:stretch>
        </p:blipFill>
        <p:spPr bwMode="auto">
          <a:xfrm>
            <a:off x="71406" y="1714488"/>
            <a:ext cx="4214842" cy="2928958"/>
          </a:xfrm>
          <a:prstGeom prst="rect">
            <a:avLst/>
          </a:prstGeom>
          <a:noFill/>
        </p:spPr>
      </p:pic>
      <p:pic>
        <p:nvPicPr>
          <p:cNvPr id="2050" name="Picture 2" descr="C:\Users\Eleni\Google Drive\Desktop\ΙΩΑΝΝΙΔΟΥ ΕΛΕΝΗ ΠΡΟΣΘΙΑ ΠΡΟΣΩΠΟΥ.JPG"/>
          <p:cNvPicPr>
            <a:picLocks noChangeAspect="1" noChangeArrowheads="1"/>
          </p:cNvPicPr>
          <p:nvPr/>
        </p:nvPicPr>
        <p:blipFill>
          <a:blip r:embed="rId5" cstate="screen"/>
          <a:srcRect/>
          <a:stretch>
            <a:fillRect/>
          </a:stretch>
        </p:blipFill>
        <p:spPr bwMode="auto">
          <a:xfrm>
            <a:off x="1571604" y="4857760"/>
            <a:ext cx="2736482" cy="1857388"/>
          </a:xfrm>
          <a:prstGeom prst="rect">
            <a:avLst/>
          </a:prstGeom>
          <a:noFill/>
        </p:spPr>
      </p:pic>
      <p:pic>
        <p:nvPicPr>
          <p:cNvPr id="7" name="Picture 3" descr="IMG_6912.JPG"/>
          <p:cNvPicPr>
            <a:picLocks noChangeAspect="1"/>
          </p:cNvPicPr>
          <p:nvPr/>
        </p:nvPicPr>
        <p:blipFill>
          <a:blip r:embed="rId6" cstate="screen">
            <a:extLst>
              <a:ext uri="{28A0092B-C50C-407E-A947-70E740481C1C}">
                <a14:useLocalDpi xmlns:a14="http://schemas.microsoft.com/office/drawing/2010/main" xmlns="" val="0"/>
              </a:ext>
            </a:extLst>
          </a:blip>
          <a:srcRect/>
          <a:stretch>
            <a:fillRect/>
          </a:stretch>
        </p:blipFill>
        <p:spPr>
          <a:xfrm>
            <a:off x="4429124" y="4857760"/>
            <a:ext cx="2177158" cy="185738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Μπορούμε να διακρίνουμε τα προβλήματα;</a:t>
            </a:r>
            <a:endParaRPr lang="el-GR" sz="3200" b="1" dirty="0"/>
          </a:p>
        </p:txBody>
      </p:sp>
      <p:pic>
        <p:nvPicPr>
          <p:cNvPr id="4" name="Picture 2" descr="C:\Users\Eleni\Google Drive\Desktop\ΑΠΟΣΤΟΛΟΠΟΥΛΟΣ ΝΙΚΟΛΑΟΣ\ΑΠΟΣΤΟΛΟΠΟΥΛΟΣ ΝΙΚΟΛΑΣ- FRONTAL.JPG"/>
          <p:cNvPicPr>
            <a:picLocks noChangeAspect="1" noChangeArrowheads="1"/>
          </p:cNvPicPr>
          <p:nvPr/>
        </p:nvPicPr>
        <p:blipFill>
          <a:blip r:embed="rId3" cstate="screen"/>
          <a:srcRect/>
          <a:stretch>
            <a:fillRect/>
          </a:stretch>
        </p:blipFill>
        <p:spPr bwMode="auto">
          <a:xfrm>
            <a:off x="714348" y="2143116"/>
            <a:ext cx="3636784" cy="2214578"/>
          </a:xfrm>
          <a:prstGeom prst="rect">
            <a:avLst/>
          </a:prstGeom>
          <a:noFill/>
        </p:spPr>
      </p:pic>
      <p:pic>
        <p:nvPicPr>
          <p:cNvPr id="5" name="Picture 2" descr="C:\Users\Eleni\Google Drive\Desktop\ΤΡΙΑΝΤΑΦΥΛΛΟΥ ΜΑΡΘΑ\ΤΡΙΑΝΤΑΦΥΛΛΟΥ ΜΑΡΘΑ-frontal.JPG"/>
          <p:cNvPicPr>
            <a:picLocks noGrp="1" noChangeAspect="1" noChangeArrowheads="1"/>
          </p:cNvPicPr>
          <p:nvPr>
            <p:ph idx="1"/>
          </p:nvPr>
        </p:nvPicPr>
        <p:blipFill>
          <a:blip r:embed="rId4" cstate="screen"/>
          <a:srcRect/>
          <a:stretch>
            <a:fillRect/>
          </a:stretch>
        </p:blipFill>
        <p:spPr bwMode="auto">
          <a:xfrm>
            <a:off x="5000628" y="2143116"/>
            <a:ext cx="3500462" cy="2214578"/>
          </a:xfrm>
          <a:prstGeom prst="rect">
            <a:avLst/>
          </a:prstGeom>
          <a:noFill/>
        </p:spPr>
      </p:pic>
      <p:pic>
        <p:nvPicPr>
          <p:cNvPr id="6" name="Picture 2" descr="C:\Users\Eleni\Google Drive\Desktop\ΤΡΙΑΝΤΑΦΥΛΛΟΥ ΜΑΡΘΑ\ΤΡΙΑΝΤΑΦΥΛΛΟΥ ΜΑΡΘΑ_PAN.jpg"/>
          <p:cNvPicPr>
            <a:picLocks noChangeAspect="1" noChangeArrowheads="1"/>
          </p:cNvPicPr>
          <p:nvPr/>
        </p:nvPicPr>
        <p:blipFill>
          <a:blip r:embed="rId5" cstate="screen"/>
          <a:srcRect b="-80"/>
          <a:stretch>
            <a:fillRect/>
          </a:stretch>
        </p:blipFill>
        <p:spPr bwMode="auto">
          <a:xfrm>
            <a:off x="4745492" y="4486300"/>
            <a:ext cx="3969912" cy="2223151"/>
          </a:xfrm>
          <a:prstGeom prst="rect">
            <a:avLst/>
          </a:prstGeom>
          <a:noFill/>
        </p:spPr>
      </p:pic>
      <p:pic>
        <p:nvPicPr>
          <p:cNvPr id="7" name="Picture 3" descr="C:\Users\Eleni\Google Drive\Desktop\ΑΠΟΣΤΟΛΟΠΟΥΛΟΣ ΝΙΚΟΛΑΟΣ\ΑΠΟΣΤΟΛΟΠΟΥΛΟΣ ΝΙΚΟΛΑΟΣ-PAN.jpg"/>
          <p:cNvPicPr>
            <a:picLocks noChangeAspect="1" noChangeArrowheads="1"/>
          </p:cNvPicPr>
          <p:nvPr/>
        </p:nvPicPr>
        <p:blipFill>
          <a:blip r:embed="rId6" cstate="screen"/>
          <a:srcRect/>
          <a:stretch>
            <a:fillRect/>
          </a:stretch>
        </p:blipFill>
        <p:spPr bwMode="auto">
          <a:xfrm>
            <a:off x="428596" y="4486301"/>
            <a:ext cx="4173474" cy="222884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b="1" dirty="0" smtClean="0"/>
              <a:t>Αλλιώς…</a:t>
            </a:r>
            <a:endParaRPr lang="el-GR" sz="3200" b="1" dirty="0"/>
          </a:p>
        </p:txBody>
      </p:sp>
      <p:pic>
        <p:nvPicPr>
          <p:cNvPr id="35844" name="Picture 4" descr="https://lh3.googleusercontent.com/pEAEp0sl5NhcFTl3JATTr9qWehBdrYOzIcne_00ueaiVZoKQAUdXdivtreVssYTxATA0pQAfCJwKZmjilag8EtfXykeuHG847e4A3xdbZca5AJh-_V-Bzgrbi1oNxXVxGmO2wbOxpRPNMC_M83hMSLIHLmdp7dU7La5Btq3jotY0lPZTn81u8hQHyyvNxzCmnuuB2_HVqefpuiBeIUOX0IHDtMYSWGqNofoPIH7qwti6vsB4PAu5U0rchFOEVtcwE_vxY7pS6mvwNToOmIqcYorVS87t_VHpBDs1wGCgevI7rS-koUqn2QJ6kfFPUQbzNI2N5Y6oUDrOrzmm2ngnMvMqFOm1_Q0jFujCGnoDMybuDkLCA2LjiNsmdYIWgi3y5LnWOmp7Qpb9i3BYcEuEdUiIKw8GdU1sgy-pYhcvpFljLEOzaQ9pSK9o_DElRwzhjd5GuzgnoRU1sXOQBn029XadbVGGyBMCLBJyPnFRn47JolM2tGuFfoXFj5Q97uGGOuKnFgT2JfggWqC9G7dYCoD1DhyEFa0BJ_GVYHb6e6fHd7CqIWm3NrMk21Zc6i3Fg-N1Db00FazlJIg9RnCIVs8j0efXY6iUTSy6dUmpFUn9Wu5vKyfrgvEfdN3m0f26Y5kO-DXe8wbD5-kq1AsZFa7Tyi_enIaUD5Cn2VtX6vrvnerv0hvLCD_KeBhVal0=w678-h903-no"/>
          <p:cNvPicPr>
            <a:picLocks noChangeAspect="1" noChangeArrowheads="1"/>
          </p:cNvPicPr>
          <p:nvPr/>
        </p:nvPicPr>
        <p:blipFill>
          <a:blip r:embed="rId3" cstate="screen"/>
          <a:srcRect/>
          <a:stretch>
            <a:fillRect/>
          </a:stretch>
        </p:blipFill>
        <p:spPr bwMode="auto">
          <a:xfrm>
            <a:off x="2428860" y="2285992"/>
            <a:ext cx="4286280" cy="335758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Σταυροειδής σύγκλειση οπισθίων</a:t>
            </a:r>
            <a:endParaRPr lang="el-GR" sz="3200" b="1" dirty="0"/>
          </a:p>
        </p:txBody>
      </p:sp>
      <p:pic>
        <p:nvPicPr>
          <p:cNvPr id="3076" name="Picture 4" descr="C:\Users\Eleni\Google Drive\Desktop\ΣΟΦΙΑ ΑΡΧΙΚΗ.JPG"/>
          <p:cNvPicPr>
            <a:picLocks noChangeAspect="1" noChangeArrowheads="1"/>
          </p:cNvPicPr>
          <p:nvPr/>
        </p:nvPicPr>
        <p:blipFill>
          <a:blip r:embed="rId3" cstate="screen"/>
          <a:srcRect/>
          <a:stretch>
            <a:fillRect/>
          </a:stretch>
        </p:blipFill>
        <p:spPr bwMode="auto">
          <a:xfrm>
            <a:off x="428596" y="2000241"/>
            <a:ext cx="3929090" cy="2578466"/>
          </a:xfrm>
          <a:prstGeom prst="rect">
            <a:avLst/>
          </a:prstGeom>
          <a:noFill/>
        </p:spPr>
      </p:pic>
      <p:pic>
        <p:nvPicPr>
          <p:cNvPr id="1026" name="Picture 2" descr="C:\Users\Eleni\Downloads\mantzou.jpg"/>
          <p:cNvPicPr>
            <a:picLocks noChangeAspect="1" noChangeArrowheads="1"/>
          </p:cNvPicPr>
          <p:nvPr/>
        </p:nvPicPr>
        <p:blipFill>
          <a:blip r:embed="rId4" cstate="screen"/>
          <a:srcRect/>
          <a:stretch>
            <a:fillRect/>
          </a:stretch>
        </p:blipFill>
        <p:spPr bwMode="auto">
          <a:xfrm>
            <a:off x="4429124" y="2000240"/>
            <a:ext cx="4357718" cy="257712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Σταυροειδής σύγκλειση οπισθίων</a:t>
            </a:r>
            <a:endParaRPr lang="el-GR" sz="3200" dirty="0"/>
          </a:p>
        </p:txBody>
      </p:sp>
      <p:pic>
        <p:nvPicPr>
          <p:cNvPr id="2050" name="Picture 2" descr="C:\Users\Eleni\Google Drive\Desktop\BILATERAL XBITE LOWER.JPG"/>
          <p:cNvPicPr>
            <a:picLocks noChangeAspect="1" noChangeArrowheads="1"/>
          </p:cNvPicPr>
          <p:nvPr/>
        </p:nvPicPr>
        <p:blipFill>
          <a:blip r:embed="rId3" cstate="screen"/>
          <a:srcRect/>
          <a:stretch>
            <a:fillRect/>
          </a:stretch>
        </p:blipFill>
        <p:spPr bwMode="auto">
          <a:xfrm flipV="1">
            <a:off x="3000364" y="4231118"/>
            <a:ext cx="2928958" cy="1983964"/>
          </a:xfrm>
          <a:prstGeom prst="rect">
            <a:avLst/>
          </a:prstGeom>
          <a:noFill/>
        </p:spPr>
      </p:pic>
      <p:pic>
        <p:nvPicPr>
          <p:cNvPr id="2051" name="Picture 3" descr="C:\Users\Eleni\Google Drive\Desktop\BILATERAL XBITE FRONTAL.JPG"/>
          <p:cNvPicPr>
            <a:picLocks noChangeAspect="1" noChangeArrowheads="1"/>
          </p:cNvPicPr>
          <p:nvPr/>
        </p:nvPicPr>
        <p:blipFill>
          <a:blip r:embed="rId4" cstate="screen"/>
          <a:srcRect/>
          <a:stretch>
            <a:fillRect/>
          </a:stretch>
        </p:blipFill>
        <p:spPr bwMode="auto">
          <a:xfrm>
            <a:off x="2594857" y="1662496"/>
            <a:ext cx="3763093" cy="2338008"/>
          </a:xfrm>
          <a:prstGeom prst="rect">
            <a:avLst/>
          </a:prstGeom>
          <a:noFill/>
        </p:spPr>
      </p:pic>
      <p:pic>
        <p:nvPicPr>
          <p:cNvPr id="2052" name="Picture 4" descr="C:\Users\Eleni\Google Drive\Desktop\BILATERAL XBITE UPPER.JPG"/>
          <p:cNvPicPr>
            <a:picLocks noChangeAspect="1" noChangeArrowheads="1"/>
          </p:cNvPicPr>
          <p:nvPr/>
        </p:nvPicPr>
        <p:blipFill>
          <a:blip r:embed="rId5" cstate="screen"/>
          <a:srcRect/>
          <a:stretch>
            <a:fillRect/>
          </a:stretch>
        </p:blipFill>
        <p:spPr bwMode="auto">
          <a:xfrm flipV="1">
            <a:off x="285720" y="4249621"/>
            <a:ext cx="2643206" cy="1965461"/>
          </a:xfrm>
          <a:prstGeom prst="rect">
            <a:avLst/>
          </a:prstGeom>
          <a:noFill/>
        </p:spPr>
      </p:pic>
      <p:pic>
        <p:nvPicPr>
          <p:cNvPr id="2053" name="Picture 5" descr="C:\Users\Eleni\Google Drive\Desktop\BILATERAL XBITE HAWLEY.JPG"/>
          <p:cNvPicPr>
            <a:picLocks noChangeAspect="1" noChangeArrowheads="1"/>
          </p:cNvPicPr>
          <p:nvPr/>
        </p:nvPicPr>
        <p:blipFill>
          <a:blip r:embed="rId6" cstate="screen"/>
          <a:srcRect/>
          <a:stretch>
            <a:fillRect/>
          </a:stretch>
        </p:blipFill>
        <p:spPr bwMode="auto">
          <a:xfrm>
            <a:off x="6000760" y="4214818"/>
            <a:ext cx="2965098" cy="200026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Έντονη ή ελαττωμένη οριζόντια πρόταξη</a:t>
            </a:r>
            <a:endParaRPr lang="el-GR" sz="3200" b="1" dirty="0"/>
          </a:p>
        </p:txBody>
      </p:sp>
      <p:pic>
        <p:nvPicPr>
          <p:cNvPr id="1027" name="Picture 3" descr="C:\Users\Eleni\Google Drive\Desktop\ΤΡΙΑΝΤΑΦΥΛΛΟΥ ΜΑΡΘΑ\ΤΡΙΑΝΤΑΦΥΛΛΟΥ ΜΑΡΘΑ- LEFT.JPG"/>
          <p:cNvPicPr>
            <a:picLocks noChangeAspect="1" noChangeArrowheads="1"/>
          </p:cNvPicPr>
          <p:nvPr/>
        </p:nvPicPr>
        <p:blipFill>
          <a:blip r:embed="rId3" cstate="screen"/>
          <a:srcRect/>
          <a:stretch>
            <a:fillRect/>
          </a:stretch>
        </p:blipFill>
        <p:spPr bwMode="auto">
          <a:xfrm>
            <a:off x="4455878" y="2786058"/>
            <a:ext cx="3857653" cy="2357454"/>
          </a:xfrm>
          <a:prstGeom prst="rect">
            <a:avLst/>
          </a:prstGeom>
          <a:noFill/>
        </p:spPr>
      </p:pic>
      <p:pic>
        <p:nvPicPr>
          <p:cNvPr id="1026" name="Picture 2" descr="C:\Users\Eleni\Google Drive\Desktop\Τζιανέτας\Τζιανέτας left-cropped.jpg"/>
          <p:cNvPicPr>
            <a:picLocks noChangeAspect="1" noChangeArrowheads="1"/>
          </p:cNvPicPr>
          <p:nvPr/>
        </p:nvPicPr>
        <p:blipFill>
          <a:blip r:embed="rId4" cstate="screen"/>
          <a:srcRect/>
          <a:stretch>
            <a:fillRect/>
          </a:stretch>
        </p:blipFill>
        <p:spPr bwMode="auto">
          <a:xfrm>
            <a:off x="928662" y="2786058"/>
            <a:ext cx="3384341" cy="235745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b="1" dirty="0" err="1" smtClean="0"/>
              <a:t>Έγκλειση</a:t>
            </a:r>
            <a:r>
              <a:rPr lang="el-GR" sz="3200" b="1" dirty="0" smtClean="0"/>
              <a:t> άνω κυνοδόντων</a:t>
            </a:r>
            <a:endParaRPr lang="el-GR" sz="3200" b="1" dirty="0"/>
          </a:p>
        </p:txBody>
      </p:sp>
      <p:grpSp>
        <p:nvGrpSpPr>
          <p:cNvPr id="3" name="Group 32"/>
          <p:cNvGrpSpPr/>
          <p:nvPr/>
        </p:nvGrpSpPr>
        <p:grpSpPr>
          <a:xfrm>
            <a:off x="142844" y="4929198"/>
            <a:ext cx="1186625" cy="1632144"/>
            <a:chOff x="261776" y="5013176"/>
            <a:chExt cx="1125939" cy="1512168"/>
          </a:xfrm>
        </p:grpSpPr>
        <p:pic>
          <p:nvPicPr>
            <p:cNvPr id="6" name="Picture 2"/>
            <p:cNvPicPr>
              <a:picLocks noChangeAspect="1" noChangeArrowheads="1"/>
            </p:cNvPicPr>
            <p:nvPr/>
          </p:nvPicPr>
          <p:blipFill>
            <a:blip r:embed="rId3" cstate="screen"/>
            <a:srcRect/>
            <a:stretch>
              <a:fillRect/>
            </a:stretch>
          </p:blipFill>
          <p:spPr bwMode="auto">
            <a:xfrm>
              <a:off x="261776" y="5013176"/>
              <a:ext cx="1080316" cy="1512168"/>
            </a:xfrm>
            <a:prstGeom prst="rect">
              <a:avLst/>
            </a:prstGeom>
            <a:noFill/>
            <a:ln w="9525">
              <a:noFill/>
              <a:miter lim="800000"/>
              <a:headEnd/>
              <a:tailEnd/>
            </a:ln>
          </p:spPr>
        </p:pic>
        <p:sp>
          <p:nvSpPr>
            <p:cNvPr id="7" name="Right Arrow 13"/>
            <p:cNvSpPr/>
            <p:nvPr/>
          </p:nvSpPr>
          <p:spPr>
            <a:xfrm flipH="1">
              <a:off x="1198051" y="5446911"/>
              <a:ext cx="189664" cy="11982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4" name="Group 28"/>
          <p:cNvGrpSpPr/>
          <p:nvPr/>
        </p:nvGrpSpPr>
        <p:grpSpPr>
          <a:xfrm>
            <a:off x="1312429" y="1513782"/>
            <a:ext cx="7760165" cy="5044810"/>
            <a:chOff x="1629916" y="1700808"/>
            <a:chExt cx="8856984" cy="4896544"/>
          </a:xfrm>
        </p:grpSpPr>
        <p:grpSp>
          <p:nvGrpSpPr>
            <p:cNvPr id="5" name="Group 15"/>
            <p:cNvGrpSpPr/>
            <p:nvPr/>
          </p:nvGrpSpPr>
          <p:grpSpPr>
            <a:xfrm>
              <a:off x="1629916" y="1700808"/>
              <a:ext cx="8856984" cy="4896544"/>
              <a:chOff x="1629916" y="1556792"/>
              <a:chExt cx="8856984" cy="4896544"/>
            </a:xfrm>
          </p:grpSpPr>
          <p:pic>
            <p:nvPicPr>
              <p:cNvPr id="22" name="Content Placeholder 7" descr="ΚΟΛΟΚΥΘΑΣ ΚΩΝΣΤΑΝΤΙΝΟΣ pan 25-6-09.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a:xfrm>
                <a:off x="4629655" y="1556792"/>
                <a:ext cx="2976925" cy="1519654"/>
              </a:xfrm>
              <a:prstGeom prst="rect">
                <a:avLst/>
              </a:prstGeom>
            </p:spPr>
          </p:pic>
          <p:pic>
            <p:nvPicPr>
              <p:cNvPr id="23" name="Content Placeholder 11" descr="ΣΥΜΕΟΝΙΔΗΣ ΧΑΡΗΣ pan 2-3-05.jpg"/>
              <p:cNvPicPr>
                <a:picLocks noChangeAspect="1"/>
              </p:cNvPicPr>
              <p:nvPr/>
            </p:nvPicPr>
            <p:blipFill>
              <a:blip r:embed="rId5" cstate="email">
                <a:extLst>
                  <a:ext uri="{28A0092B-C50C-407E-A947-70E740481C1C}">
                    <a14:useLocalDpi xmlns="" xmlns:a14="http://schemas.microsoft.com/office/drawing/2010/main"/>
                  </a:ext>
                </a:extLst>
              </a:blip>
              <a:srcRect/>
              <a:stretch>
                <a:fillRect/>
              </a:stretch>
            </p:blipFill>
            <p:spPr>
              <a:xfrm>
                <a:off x="7679722" y="1556792"/>
                <a:ext cx="2735170" cy="1519654"/>
              </a:xfrm>
              <a:prstGeom prst="rect">
                <a:avLst/>
              </a:prstGeom>
            </p:spPr>
          </p:pic>
          <p:pic>
            <p:nvPicPr>
              <p:cNvPr id="24" name="Content Placeholder 8" descr="Εικόνα 1.jpg"/>
              <p:cNvPicPr>
                <a:picLocks noChangeAspect="1"/>
              </p:cNvPicPr>
              <p:nvPr/>
            </p:nvPicPr>
            <p:blipFill>
              <a:blip r:embed="rId6" cstate="screen">
                <a:extLst>
                  <a:ext uri="{28A0092B-C50C-407E-A947-70E740481C1C}">
                    <a14:useLocalDpi xmlns="" xmlns:a14="http://schemas.microsoft.com/office/drawing/2010/main" val="0"/>
                  </a:ext>
                </a:extLst>
              </a:blip>
              <a:srcRect/>
              <a:stretch>
                <a:fillRect/>
              </a:stretch>
            </p:blipFill>
            <p:spPr>
              <a:xfrm>
                <a:off x="1638618" y="3214478"/>
                <a:ext cx="3087642" cy="1573112"/>
              </a:xfrm>
              <a:prstGeom prst="rect">
                <a:avLst/>
              </a:prstGeom>
            </p:spPr>
          </p:pic>
          <p:pic>
            <p:nvPicPr>
              <p:cNvPr id="25" name="Content Placeholder 12" descr="Εικόνα 2.jpg"/>
              <p:cNvPicPr>
                <a:picLocks noChangeAspect="1"/>
              </p:cNvPicPr>
              <p:nvPr/>
            </p:nvPicPr>
            <p:blipFill>
              <a:blip r:embed="rId7" cstate="screen">
                <a:extLst>
                  <a:ext uri="{28A0092B-C50C-407E-A947-70E740481C1C}">
                    <a14:useLocalDpi xmlns="" xmlns:a14="http://schemas.microsoft.com/office/drawing/2010/main" val="0"/>
                  </a:ext>
                </a:extLst>
              </a:blip>
              <a:srcRect t="-253"/>
              <a:stretch>
                <a:fillRect/>
              </a:stretch>
            </p:blipFill>
            <p:spPr>
              <a:xfrm>
                <a:off x="7678588" y="3212976"/>
                <a:ext cx="2791274" cy="1574206"/>
              </a:xfrm>
              <a:prstGeom prst="rect">
                <a:avLst/>
              </a:prstGeom>
            </p:spPr>
          </p:pic>
          <p:pic>
            <p:nvPicPr>
              <p:cNvPr id="26" name="Picture 7"/>
              <p:cNvPicPr>
                <a:picLocks noChangeAspect="1"/>
              </p:cNvPicPr>
              <p:nvPr/>
            </p:nvPicPr>
            <p:blipFill>
              <a:blip r:embed="rId8" cstate="screen"/>
              <a:srcRect l="6783" t="4329"/>
              <a:stretch>
                <a:fillRect/>
              </a:stretch>
            </p:blipFill>
            <p:spPr>
              <a:xfrm>
                <a:off x="7676436" y="4869160"/>
                <a:ext cx="2810464" cy="1584176"/>
              </a:xfrm>
              <a:prstGeom prst="rect">
                <a:avLst/>
              </a:prstGeom>
            </p:spPr>
          </p:pic>
          <p:pic>
            <p:nvPicPr>
              <p:cNvPr id="27" name="Picture 2"/>
              <p:cNvPicPr>
                <a:picLocks noChangeAspect="1" noChangeArrowheads="1"/>
              </p:cNvPicPr>
              <p:nvPr/>
            </p:nvPicPr>
            <p:blipFill>
              <a:blip r:embed="rId9" cstate="screen"/>
              <a:srcRect/>
              <a:stretch>
                <a:fillRect/>
              </a:stretch>
            </p:blipFill>
            <p:spPr bwMode="auto">
              <a:xfrm>
                <a:off x="4797761" y="4869160"/>
                <a:ext cx="2808819" cy="1584176"/>
              </a:xfrm>
              <a:prstGeom prst="rect">
                <a:avLst/>
              </a:prstGeom>
              <a:noFill/>
              <a:ln w="9525">
                <a:noFill/>
                <a:miter lim="800000"/>
                <a:headEnd/>
                <a:tailEnd/>
              </a:ln>
            </p:spPr>
          </p:pic>
          <p:pic>
            <p:nvPicPr>
              <p:cNvPr id="28" name="Picture 3"/>
              <p:cNvPicPr>
                <a:picLocks noChangeAspect="1" noChangeArrowheads="1"/>
              </p:cNvPicPr>
              <p:nvPr/>
            </p:nvPicPr>
            <p:blipFill>
              <a:blip r:embed="rId10" cstate="screen"/>
              <a:srcRect/>
              <a:stretch>
                <a:fillRect/>
              </a:stretch>
            </p:blipFill>
            <p:spPr bwMode="auto">
              <a:xfrm>
                <a:off x="4799858" y="3212976"/>
                <a:ext cx="2806722" cy="1584176"/>
              </a:xfrm>
              <a:prstGeom prst="rect">
                <a:avLst/>
              </a:prstGeom>
              <a:noFill/>
              <a:ln w="9525">
                <a:noFill/>
                <a:miter lim="800000"/>
                <a:headEnd/>
                <a:tailEnd/>
              </a:ln>
            </p:spPr>
          </p:pic>
          <p:pic>
            <p:nvPicPr>
              <p:cNvPr id="29" name="Picture 1"/>
              <p:cNvPicPr>
                <a:picLocks noChangeAspect="1" noChangeArrowheads="1"/>
              </p:cNvPicPr>
              <p:nvPr/>
            </p:nvPicPr>
            <p:blipFill>
              <a:blip r:embed="rId11" cstate="screen"/>
              <a:srcRect/>
              <a:stretch>
                <a:fillRect/>
              </a:stretch>
            </p:blipFill>
            <p:spPr bwMode="auto">
              <a:xfrm>
                <a:off x="1749367" y="1556792"/>
                <a:ext cx="2773437" cy="1512168"/>
              </a:xfrm>
              <a:prstGeom prst="rect">
                <a:avLst/>
              </a:prstGeom>
              <a:noFill/>
              <a:ln w="9525">
                <a:noFill/>
                <a:miter lim="800000"/>
                <a:headEnd/>
                <a:tailEnd/>
              </a:ln>
            </p:spPr>
          </p:pic>
          <p:pic>
            <p:nvPicPr>
              <p:cNvPr id="30" name="Picture 2"/>
              <p:cNvPicPr>
                <a:picLocks noChangeAspect="1" noChangeArrowheads="1"/>
              </p:cNvPicPr>
              <p:nvPr/>
            </p:nvPicPr>
            <p:blipFill>
              <a:blip r:embed="rId12" cstate="screen"/>
              <a:srcRect/>
              <a:stretch>
                <a:fillRect/>
              </a:stretch>
            </p:blipFill>
            <p:spPr bwMode="auto">
              <a:xfrm>
                <a:off x="1629916" y="4869161"/>
                <a:ext cx="3100655" cy="1584175"/>
              </a:xfrm>
              <a:prstGeom prst="rect">
                <a:avLst/>
              </a:prstGeom>
              <a:noFill/>
              <a:ln w="9525">
                <a:noFill/>
                <a:miter lim="800000"/>
                <a:headEnd/>
                <a:tailEnd/>
              </a:ln>
            </p:spPr>
          </p:pic>
        </p:grpSp>
        <p:sp>
          <p:nvSpPr>
            <p:cNvPr id="10" name="5-Point Star 16"/>
            <p:cNvSpPr/>
            <p:nvPr/>
          </p:nvSpPr>
          <p:spPr>
            <a:xfrm>
              <a:off x="6166420" y="1916832"/>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5-Point Star 17"/>
            <p:cNvSpPr/>
            <p:nvPr/>
          </p:nvSpPr>
          <p:spPr>
            <a:xfrm>
              <a:off x="2998068" y="1988840"/>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5-Point Star 18"/>
            <p:cNvSpPr/>
            <p:nvPr/>
          </p:nvSpPr>
          <p:spPr>
            <a:xfrm>
              <a:off x="8830716" y="2924944"/>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5-Point Star 19"/>
            <p:cNvSpPr/>
            <p:nvPr/>
          </p:nvSpPr>
          <p:spPr>
            <a:xfrm>
              <a:off x="2926060" y="3645024"/>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5-Point Star 20"/>
            <p:cNvSpPr/>
            <p:nvPr/>
          </p:nvSpPr>
          <p:spPr>
            <a:xfrm>
              <a:off x="5734372" y="3501008"/>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5-Point Star 21"/>
            <p:cNvSpPr/>
            <p:nvPr/>
          </p:nvSpPr>
          <p:spPr>
            <a:xfrm>
              <a:off x="5950396" y="5301208"/>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5-Point Star 22"/>
            <p:cNvSpPr/>
            <p:nvPr/>
          </p:nvSpPr>
          <p:spPr>
            <a:xfrm>
              <a:off x="3502124" y="5229200"/>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5-Point Star 23"/>
            <p:cNvSpPr/>
            <p:nvPr/>
          </p:nvSpPr>
          <p:spPr>
            <a:xfrm>
              <a:off x="8758708" y="3645024"/>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5-Point Star 24"/>
            <p:cNvSpPr/>
            <p:nvPr/>
          </p:nvSpPr>
          <p:spPr>
            <a:xfrm>
              <a:off x="8758708" y="1988840"/>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5-Point Star 25"/>
            <p:cNvSpPr/>
            <p:nvPr/>
          </p:nvSpPr>
          <p:spPr>
            <a:xfrm>
              <a:off x="6238428" y="5301208"/>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5-Point Star 26"/>
            <p:cNvSpPr/>
            <p:nvPr/>
          </p:nvSpPr>
          <p:spPr>
            <a:xfrm>
              <a:off x="9190756" y="5301208"/>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5-Point Star 27"/>
            <p:cNvSpPr/>
            <p:nvPr/>
          </p:nvSpPr>
          <p:spPr>
            <a:xfrm>
              <a:off x="8686700" y="5301208"/>
              <a:ext cx="144016" cy="144016"/>
            </a:xfrm>
            <a:prstGeom prst="star5">
              <a:avLst/>
            </a:prstGeom>
            <a:solidFill>
              <a:schemeClr val="accent1"/>
            </a:solid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8" name="Group 31"/>
          <p:cNvGrpSpPr/>
          <p:nvPr/>
        </p:nvGrpSpPr>
        <p:grpSpPr>
          <a:xfrm>
            <a:off x="142844" y="3286124"/>
            <a:ext cx="1188296" cy="1529589"/>
            <a:chOff x="189756" y="3356992"/>
            <a:chExt cx="1197776" cy="1484635"/>
          </a:xfrm>
        </p:grpSpPr>
        <p:pic>
          <p:nvPicPr>
            <p:cNvPr id="32" name="Picture 4"/>
            <p:cNvPicPr>
              <a:picLocks noChangeAspect="1"/>
            </p:cNvPicPr>
            <p:nvPr/>
          </p:nvPicPr>
          <p:blipFill>
            <a:blip r:embed="rId13" cstate="screen"/>
            <a:srcRect l="9953" r="10422"/>
            <a:stretch>
              <a:fillRect/>
            </a:stretch>
          </p:blipFill>
          <p:spPr bwMode="auto">
            <a:xfrm>
              <a:off x="189756" y="3356992"/>
              <a:ext cx="1152128" cy="1484635"/>
            </a:xfrm>
            <a:prstGeom prst="rect">
              <a:avLst/>
            </a:prstGeom>
            <a:noFill/>
            <a:ln w="9525">
              <a:noFill/>
              <a:miter lim="800000"/>
              <a:headEnd/>
              <a:tailEnd/>
            </a:ln>
          </p:spPr>
        </p:pic>
        <p:sp>
          <p:nvSpPr>
            <p:cNvPr id="33" name="Right Arrow 30"/>
            <p:cNvSpPr/>
            <p:nvPr/>
          </p:nvSpPr>
          <p:spPr>
            <a:xfrm flipH="1">
              <a:off x="1197868" y="3669214"/>
              <a:ext cx="189664" cy="11982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9" name="Group 36"/>
          <p:cNvGrpSpPr/>
          <p:nvPr/>
        </p:nvGrpSpPr>
        <p:grpSpPr>
          <a:xfrm>
            <a:off x="142844" y="1500174"/>
            <a:ext cx="1214447" cy="1557956"/>
            <a:chOff x="-2156965" y="3212976"/>
            <a:chExt cx="1584176" cy="2304256"/>
          </a:xfrm>
        </p:grpSpPr>
        <p:pic>
          <p:nvPicPr>
            <p:cNvPr id="35" name="Bilde 6" descr="MITCH148.jpg"/>
            <p:cNvPicPr>
              <a:picLocks noChangeAspect="1"/>
            </p:cNvPicPr>
            <p:nvPr/>
          </p:nvPicPr>
          <p:blipFill>
            <a:blip r:embed="rId14" cstate="screen"/>
            <a:srcRect/>
            <a:stretch>
              <a:fillRect/>
            </a:stretch>
          </p:blipFill>
          <p:spPr bwMode="auto">
            <a:xfrm>
              <a:off x="-2156965" y="3212976"/>
              <a:ext cx="1584176" cy="2304256"/>
            </a:xfrm>
            <a:prstGeom prst="rect">
              <a:avLst/>
            </a:prstGeom>
            <a:ln>
              <a:noFill/>
            </a:ln>
            <a:effectLst>
              <a:outerShdw blurRad="292100" dist="139700" dir="2700000" algn="tl" rotWithShape="0">
                <a:srgbClr val="333333">
                  <a:alpha val="65000"/>
                </a:srgbClr>
              </a:outerShdw>
            </a:effectLst>
          </p:spPr>
        </p:pic>
        <p:sp>
          <p:nvSpPr>
            <p:cNvPr id="36" name="Ellipse 10"/>
            <p:cNvSpPr/>
            <p:nvPr/>
          </p:nvSpPr>
          <p:spPr bwMode="auto">
            <a:xfrm>
              <a:off x="-1293198" y="3551585"/>
              <a:ext cx="347662" cy="52228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655" y="71414"/>
            <a:ext cx="6859785" cy="1020762"/>
          </a:xfrm>
        </p:spPr>
        <p:txBody>
          <a:bodyPr/>
          <a:lstStyle/>
          <a:p>
            <a:pPr algn="ctr"/>
            <a:r>
              <a:rPr lang="el-GR" sz="3200" b="1" dirty="0" smtClean="0"/>
              <a:t>Προλαμβάνεται</a:t>
            </a:r>
            <a:r>
              <a:rPr lang="el-GR" dirty="0" smtClean="0">
                <a:solidFill>
                  <a:schemeClr val="accent1"/>
                </a:solidFill>
              </a:rPr>
              <a:t>;</a:t>
            </a:r>
            <a:endParaRPr lang="en-US" dirty="0">
              <a:solidFill>
                <a:schemeClr val="accent1"/>
              </a:solidFill>
            </a:endParaRPr>
          </a:p>
        </p:txBody>
      </p:sp>
      <p:pic>
        <p:nvPicPr>
          <p:cNvPr id="5" name="Picture 5" descr="An external file that holds a picture, illustration, etc.&#10;Object name is JPBS-4-234-g002.jpg"/>
          <p:cNvPicPr>
            <a:picLocks noGrp="1" noChangeAspect="1" noChangeArrowheads="1"/>
          </p:cNvPicPr>
          <p:nvPr>
            <p:ph idx="1"/>
          </p:nvPr>
        </p:nvPicPr>
        <p:blipFill>
          <a:blip r:embed="rId3" cstate="screen"/>
          <a:srcRect/>
          <a:stretch>
            <a:fillRect/>
          </a:stretch>
        </p:blipFill>
        <p:spPr bwMode="auto">
          <a:xfrm>
            <a:off x="4247878" y="1785926"/>
            <a:ext cx="3110203" cy="4234066"/>
          </a:xfrm>
          <a:prstGeom prst="rect">
            <a:avLst/>
          </a:prstGeom>
          <a:noFill/>
        </p:spPr>
      </p:pic>
      <p:sp>
        <p:nvSpPr>
          <p:cNvPr id="7" name="Rectangle 6"/>
          <p:cNvSpPr/>
          <p:nvPr/>
        </p:nvSpPr>
        <p:spPr>
          <a:xfrm>
            <a:off x="3113458" y="6309320"/>
            <a:ext cx="5544362" cy="400110"/>
          </a:xfrm>
          <a:prstGeom prst="rect">
            <a:avLst/>
          </a:prstGeom>
        </p:spPr>
        <p:txBody>
          <a:bodyPr wrap="square">
            <a:spAutoFit/>
          </a:bodyPr>
          <a:lstStyle/>
          <a:p>
            <a:pPr algn="ctr"/>
            <a:r>
              <a:rPr lang="en-US" sz="2000" b="1" dirty="0" smtClean="0">
                <a:latin typeface="+mj-lt"/>
              </a:rPr>
              <a:t>Ericson</a:t>
            </a:r>
            <a:r>
              <a:rPr lang="el-GR" sz="2000" b="1" dirty="0" smtClean="0">
                <a:latin typeface="+mj-lt"/>
              </a:rPr>
              <a:t> </a:t>
            </a:r>
            <a:r>
              <a:rPr lang="en-US" sz="2000" b="1" dirty="0" smtClean="0">
                <a:latin typeface="+mj-lt"/>
              </a:rPr>
              <a:t>&amp; </a:t>
            </a:r>
            <a:r>
              <a:rPr lang="en-US" sz="2000" b="1" dirty="0" err="1" smtClean="0">
                <a:latin typeface="+mj-lt"/>
              </a:rPr>
              <a:t>Kurol</a:t>
            </a:r>
            <a:r>
              <a:rPr lang="en-US" sz="2000" b="1" dirty="0" smtClean="0">
                <a:latin typeface="+mj-lt"/>
              </a:rPr>
              <a:t>, 1988;</a:t>
            </a:r>
            <a:r>
              <a:rPr lang="el-GR" sz="2000" b="1" dirty="0" smtClean="0">
                <a:latin typeface="+mj-lt"/>
              </a:rPr>
              <a:t> </a:t>
            </a:r>
            <a:r>
              <a:rPr lang="en-US" sz="2000" b="1" dirty="0" smtClean="0">
                <a:latin typeface="+mj-lt"/>
              </a:rPr>
              <a:t>J </a:t>
            </a:r>
            <a:r>
              <a:rPr lang="en-US" sz="2000" b="1" dirty="0" err="1" smtClean="0">
                <a:latin typeface="+mj-lt"/>
              </a:rPr>
              <a:t>Pharm</a:t>
            </a:r>
            <a:r>
              <a:rPr lang="en-US" sz="2000" b="1" dirty="0" smtClean="0">
                <a:latin typeface="+mj-lt"/>
              </a:rPr>
              <a:t> </a:t>
            </a:r>
            <a:r>
              <a:rPr lang="en-US" sz="2000" b="1" dirty="0" err="1" smtClean="0">
                <a:latin typeface="+mj-lt"/>
              </a:rPr>
              <a:t>Bioallied</a:t>
            </a:r>
            <a:r>
              <a:rPr lang="en-US" sz="2000" b="1" dirty="0" smtClean="0">
                <a:latin typeface="+mj-lt"/>
              </a:rPr>
              <a:t> </a:t>
            </a:r>
            <a:r>
              <a:rPr lang="en-US" sz="2000" b="1" dirty="0" err="1" smtClean="0">
                <a:latin typeface="+mj-lt"/>
              </a:rPr>
              <a:t>Sci</a:t>
            </a:r>
            <a:r>
              <a:rPr lang="el-GR" sz="2000" b="1" dirty="0" smtClean="0">
                <a:latin typeface="+mj-lt"/>
              </a:rPr>
              <a:t>. </a:t>
            </a:r>
            <a:r>
              <a:rPr lang="en-US" sz="2000" b="1" dirty="0" smtClean="0">
                <a:latin typeface="+mj-lt"/>
              </a:rPr>
              <a:t>2012</a:t>
            </a:r>
            <a:r>
              <a:rPr lang="el-GR" sz="2000" b="1" dirty="0" smtClean="0">
                <a:latin typeface="+mj-lt"/>
              </a:rPr>
              <a:t>.</a:t>
            </a:r>
            <a:endParaRPr lang="en-US" sz="2000" b="1" dirty="0" smtClean="0">
              <a:latin typeface="+mj-lt"/>
            </a:endParaRPr>
          </a:p>
        </p:txBody>
      </p:sp>
      <p:grpSp>
        <p:nvGrpSpPr>
          <p:cNvPr id="3" name="Group 12"/>
          <p:cNvGrpSpPr/>
          <p:nvPr/>
        </p:nvGrpSpPr>
        <p:grpSpPr>
          <a:xfrm>
            <a:off x="1142976" y="1857364"/>
            <a:ext cx="2857520" cy="4286280"/>
            <a:chOff x="981844" y="1223235"/>
            <a:chExt cx="3116262" cy="5230994"/>
          </a:xfrm>
        </p:grpSpPr>
        <p:pic>
          <p:nvPicPr>
            <p:cNvPr id="8" name="Picture 15"/>
            <p:cNvPicPr>
              <a:picLocks noChangeAspect="1" noChangeArrowheads="1"/>
            </p:cNvPicPr>
            <p:nvPr/>
          </p:nvPicPr>
          <p:blipFill>
            <a:blip r:embed="rId4" cstate="screen"/>
            <a:srcRect/>
            <a:stretch>
              <a:fillRect/>
            </a:stretch>
          </p:blipFill>
          <p:spPr bwMode="auto">
            <a:xfrm>
              <a:off x="981844" y="1223235"/>
              <a:ext cx="3116262" cy="4956175"/>
            </a:xfrm>
            <a:prstGeom prst="rect">
              <a:avLst/>
            </a:prstGeom>
            <a:noFill/>
            <a:ln w="9525">
              <a:noFill/>
              <a:miter lim="800000"/>
              <a:headEnd/>
              <a:tailEnd/>
            </a:ln>
          </p:spPr>
        </p:pic>
        <p:sp>
          <p:nvSpPr>
            <p:cNvPr id="9" name="Line 5"/>
            <p:cNvSpPr>
              <a:spLocks noChangeShapeType="1"/>
            </p:cNvSpPr>
            <p:nvPr/>
          </p:nvSpPr>
          <p:spPr bwMode="auto">
            <a:xfrm flipH="1" flipV="1">
              <a:off x="1786062" y="1556792"/>
              <a:ext cx="142875" cy="4897437"/>
            </a:xfrm>
            <a:prstGeom prst="line">
              <a:avLst/>
            </a:prstGeom>
            <a:noFill/>
            <a:ln w="38100">
              <a:solidFill>
                <a:srgbClr val="00FF00"/>
              </a:solidFill>
              <a:round/>
              <a:headEnd/>
              <a:tailEnd/>
            </a:ln>
          </p:spPr>
          <p:txBody>
            <a:bodyPr/>
            <a:lstStyle/>
            <a:p>
              <a:endParaRPr lang="el-GR"/>
            </a:p>
          </p:txBody>
        </p:sp>
        <p:sp>
          <p:nvSpPr>
            <p:cNvPr id="10" name="Freeform 6"/>
            <p:cNvSpPr>
              <a:spLocks/>
            </p:cNvSpPr>
            <p:nvPr/>
          </p:nvSpPr>
          <p:spPr bwMode="auto">
            <a:xfrm>
              <a:off x="1732771" y="2182251"/>
              <a:ext cx="1352550" cy="1409700"/>
            </a:xfrm>
            <a:custGeom>
              <a:avLst/>
              <a:gdLst>
                <a:gd name="T0" fmla="*/ 2147483647 w 852"/>
                <a:gd name="T1" fmla="*/ 0 h 888"/>
                <a:gd name="T2" fmla="*/ 2147483647 w 852"/>
                <a:gd name="T3" fmla="*/ 2147483647 h 888"/>
                <a:gd name="T4" fmla="*/ 2147483647 w 852"/>
                <a:gd name="T5" fmla="*/ 2147483647 h 888"/>
                <a:gd name="T6" fmla="*/ 2147483647 w 852"/>
                <a:gd name="T7" fmla="*/ 2147483647 h 888"/>
                <a:gd name="T8" fmla="*/ 2147483647 w 852"/>
                <a:gd name="T9" fmla="*/ 2147483647 h 888"/>
                <a:gd name="T10" fmla="*/ 2147483647 w 852"/>
                <a:gd name="T11" fmla="*/ 2147483647 h 888"/>
                <a:gd name="T12" fmla="*/ 2147483647 w 852"/>
                <a:gd name="T13" fmla="*/ 2147483647 h 888"/>
                <a:gd name="T14" fmla="*/ 2147483647 w 852"/>
                <a:gd name="T15" fmla="*/ 2147483647 h 888"/>
                <a:gd name="T16" fmla="*/ 0 60000 65536"/>
                <a:gd name="T17" fmla="*/ 0 60000 65536"/>
                <a:gd name="T18" fmla="*/ 0 60000 65536"/>
                <a:gd name="T19" fmla="*/ 0 60000 65536"/>
                <a:gd name="T20" fmla="*/ 0 60000 65536"/>
                <a:gd name="T21" fmla="*/ 0 60000 65536"/>
                <a:gd name="T22" fmla="*/ 0 60000 65536"/>
                <a:gd name="T23" fmla="*/ 0 60000 65536"/>
                <a:gd name="T24" fmla="*/ 0 w 852"/>
                <a:gd name="T25" fmla="*/ 0 h 888"/>
                <a:gd name="T26" fmla="*/ 852 w 852"/>
                <a:gd name="T27" fmla="*/ 888 h 8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2" h="888">
                  <a:moveTo>
                    <a:pt x="480" y="0"/>
                  </a:moveTo>
                  <a:cubicBezTo>
                    <a:pt x="455" y="21"/>
                    <a:pt x="379" y="84"/>
                    <a:pt x="327" y="123"/>
                  </a:cubicBezTo>
                  <a:cubicBezTo>
                    <a:pt x="282" y="153"/>
                    <a:pt x="221" y="174"/>
                    <a:pt x="168" y="234"/>
                  </a:cubicBezTo>
                  <a:cubicBezTo>
                    <a:pt x="115" y="294"/>
                    <a:pt x="30" y="383"/>
                    <a:pt x="15" y="489"/>
                  </a:cubicBezTo>
                  <a:cubicBezTo>
                    <a:pt x="0" y="595"/>
                    <a:pt x="50" y="822"/>
                    <a:pt x="78" y="852"/>
                  </a:cubicBezTo>
                  <a:cubicBezTo>
                    <a:pt x="106" y="882"/>
                    <a:pt x="330" y="888"/>
                    <a:pt x="399" y="864"/>
                  </a:cubicBezTo>
                  <a:cubicBezTo>
                    <a:pt x="468" y="840"/>
                    <a:pt x="593" y="758"/>
                    <a:pt x="669" y="660"/>
                  </a:cubicBezTo>
                  <a:cubicBezTo>
                    <a:pt x="745" y="562"/>
                    <a:pt x="814" y="337"/>
                    <a:pt x="852" y="252"/>
                  </a:cubicBezTo>
                </a:path>
              </a:pathLst>
            </a:custGeom>
            <a:noFill/>
            <a:ln w="38100">
              <a:solidFill>
                <a:srgbClr val="FFFF00"/>
              </a:solidFill>
              <a:round/>
              <a:headEnd/>
              <a:tailEnd/>
            </a:ln>
          </p:spPr>
          <p:txBody>
            <a:bodyPr/>
            <a:lstStyle/>
            <a:p>
              <a:endParaRPr lang="el-GR"/>
            </a:p>
          </p:txBody>
        </p:sp>
        <p:sp>
          <p:nvSpPr>
            <p:cNvPr id="11" name="Text Box 7"/>
            <p:cNvSpPr txBox="1">
              <a:spLocks noChangeArrowheads="1"/>
            </p:cNvSpPr>
            <p:nvPr/>
          </p:nvSpPr>
          <p:spPr bwMode="auto">
            <a:xfrm>
              <a:off x="2508456" y="1735873"/>
              <a:ext cx="888491" cy="882294"/>
            </a:xfrm>
            <a:prstGeom prst="rect">
              <a:avLst/>
            </a:prstGeom>
            <a:noFill/>
            <a:ln w="9525">
              <a:noFill/>
              <a:miter lim="800000"/>
              <a:headEnd/>
              <a:tailEnd/>
            </a:ln>
          </p:spPr>
          <p:txBody>
            <a:bodyPr wrap="none">
              <a:spAutoFit/>
            </a:bodyPr>
            <a:lstStyle/>
            <a:p>
              <a:pPr eaLnBrk="1" hangingPunct="1"/>
              <a:r>
                <a:rPr lang="el-GR" altLang="el-GR" sz="4800" b="1" dirty="0">
                  <a:solidFill>
                    <a:srgbClr val="FFFFFF"/>
                  </a:solidFill>
                  <a:latin typeface="Georgia" pitchFamily="18" charset="0"/>
                </a:rPr>
                <a:t>Α</a:t>
              </a:r>
            </a:p>
          </p:txBody>
        </p:sp>
        <p:sp>
          <p:nvSpPr>
            <p:cNvPr id="12" name="Text Box 8"/>
            <p:cNvSpPr txBox="1">
              <a:spLocks noChangeArrowheads="1"/>
            </p:cNvSpPr>
            <p:nvPr/>
          </p:nvSpPr>
          <p:spPr bwMode="auto">
            <a:xfrm>
              <a:off x="1125861" y="1758950"/>
              <a:ext cx="888491" cy="882294"/>
            </a:xfrm>
            <a:prstGeom prst="rect">
              <a:avLst/>
            </a:prstGeom>
            <a:noFill/>
            <a:ln w="9525">
              <a:noFill/>
              <a:miter lim="800000"/>
              <a:headEnd/>
              <a:tailEnd/>
            </a:ln>
          </p:spPr>
          <p:txBody>
            <a:bodyPr wrap="none">
              <a:spAutoFit/>
            </a:bodyPr>
            <a:lstStyle/>
            <a:p>
              <a:pPr eaLnBrk="1" hangingPunct="1"/>
              <a:r>
                <a:rPr lang="el-GR" altLang="el-GR" sz="4800" b="1" dirty="0">
                  <a:solidFill>
                    <a:srgbClr val="FFFFFF"/>
                  </a:solidFill>
                  <a:latin typeface="Georgia" pitchFamily="18" charset="0"/>
                </a:rPr>
                <a:t>Β</a:t>
              </a:r>
            </a:p>
          </p:txBody>
        </p:sp>
      </p:grpSp>
      <p:sp>
        <p:nvSpPr>
          <p:cNvPr id="14" name="Text Box 9"/>
          <p:cNvSpPr txBox="1">
            <a:spLocks noChangeArrowheads="1"/>
          </p:cNvSpPr>
          <p:nvPr/>
        </p:nvSpPr>
        <p:spPr bwMode="auto">
          <a:xfrm>
            <a:off x="952656" y="6309320"/>
            <a:ext cx="2043399" cy="400110"/>
          </a:xfrm>
          <a:prstGeom prst="rect">
            <a:avLst/>
          </a:prstGeom>
          <a:noFill/>
          <a:ln w="12700" cap="sq">
            <a:noFill/>
            <a:miter lim="800000"/>
            <a:headEnd type="none" w="sm" len="sm"/>
            <a:tailEnd type="none" w="sm" len="sm"/>
          </a:ln>
        </p:spPr>
        <p:txBody>
          <a:bodyPr wrap="none">
            <a:spAutoFit/>
          </a:bodyPr>
          <a:lstStyle/>
          <a:p>
            <a:pPr eaLnBrk="1" hangingPunct="1"/>
            <a:r>
              <a:rPr lang="en-US" altLang="el-GR" sz="2000" b="1" dirty="0" err="1">
                <a:latin typeface="+mj-lt"/>
              </a:rPr>
              <a:t>Ngan</a:t>
            </a:r>
            <a:r>
              <a:rPr lang="en-US" altLang="el-GR" sz="2000" b="1" dirty="0">
                <a:latin typeface="+mj-lt"/>
              </a:rPr>
              <a:t> et al.</a:t>
            </a:r>
            <a:r>
              <a:rPr lang="el-GR" altLang="el-GR" sz="2000" b="1" dirty="0">
                <a:latin typeface="+mj-lt"/>
              </a:rPr>
              <a:t>, </a:t>
            </a:r>
            <a:r>
              <a:rPr lang="el-GR" altLang="el-GR" sz="2000" b="1" dirty="0" smtClean="0">
                <a:latin typeface="+mj-lt"/>
              </a:rPr>
              <a:t>2000.</a:t>
            </a:r>
            <a:endParaRPr lang="el-GR" altLang="el-GR" sz="2000" b="1" dirty="0">
              <a:latin typeface="+mj-lt"/>
            </a:endParaRPr>
          </a:p>
        </p:txBody>
      </p:sp>
    </p:spTree>
    <p:extLst>
      <p:ext uri="{BB962C8B-B14F-4D97-AF65-F5344CB8AC3E}">
        <p14:creationId xmlns="" xmlns:p14="http://schemas.microsoft.com/office/powerpoint/2010/main" val="17973041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smtClean="0"/>
              <a:t>Προλαμβάνεται με εξαγωγή νεογιλών…</a:t>
            </a:r>
            <a:endParaRPr lang="el-GR" sz="3200" b="1" dirty="0"/>
          </a:p>
        </p:txBody>
      </p:sp>
      <p:grpSp>
        <p:nvGrpSpPr>
          <p:cNvPr id="3" name="Group 18"/>
          <p:cNvGrpSpPr/>
          <p:nvPr/>
        </p:nvGrpSpPr>
        <p:grpSpPr>
          <a:xfrm>
            <a:off x="49173" y="2285992"/>
            <a:ext cx="4522827" cy="2714644"/>
            <a:chOff x="0" y="2636912"/>
            <a:chExt cx="6094412" cy="2952328"/>
          </a:xfrm>
        </p:grpSpPr>
        <p:pic>
          <p:nvPicPr>
            <p:cNvPr id="9" name="Picture 3"/>
            <p:cNvPicPr>
              <a:picLocks noChangeAspect="1" noChangeArrowheads="1"/>
            </p:cNvPicPr>
            <p:nvPr/>
          </p:nvPicPr>
          <p:blipFill>
            <a:blip r:embed="rId3" cstate="screen">
              <a:lum bright="7000" contrast="3000"/>
            </a:blip>
            <a:srcRect/>
            <a:stretch>
              <a:fillRect/>
            </a:stretch>
          </p:blipFill>
          <p:spPr bwMode="auto">
            <a:xfrm>
              <a:off x="0" y="2636912"/>
              <a:ext cx="6094412" cy="2952328"/>
            </a:xfrm>
            <a:prstGeom prst="rect">
              <a:avLst/>
            </a:prstGeom>
            <a:noFill/>
            <a:ln w="9525">
              <a:noFill/>
              <a:miter lim="800000"/>
              <a:headEnd/>
              <a:tailEnd/>
            </a:ln>
          </p:spPr>
        </p:pic>
        <p:sp>
          <p:nvSpPr>
            <p:cNvPr id="10" name="TextBox 9"/>
            <p:cNvSpPr txBox="1"/>
            <p:nvPr/>
          </p:nvSpPr>
          <p:spPr>
            <a:xfrm>
              <a:off x="3399099" y="4035383"/>
              <a:ext cx="472656" cy="424732"/>
            </a:xfrm>
            <a:prstGeom prst="rect">
              <a:avLst/>
            </a:prstGeom>
            <a:noFill/>
          </p:spPr>
          <p:txBody>
            <a:bodyPr wrap="none" rtlCol="0">
              <a:spAutoFit/>
            </a:bodyPr>
            <a:lstStyle/>
            <a:p>
              <a:pPr>
                <a:lnSpc>
                  <a:spcPct val="90000"/>
                </a:lnSpc>
              </a:pPr>
              <a:r>
                <a:rPr lang="el-GR" sz="2400" b="1" dirty="0" smtClean="0">
                  <a:solidFill>
                    <a:srgbClr val="FFFF00"/>
                  </a:solidFill>
                </a:rPr>
                <a:t>Χ</a:t>
              </a:r>
              <a:endParaRPr lang="el-GR" sz="2400" b="1" dirty="0">
                <a:solidFill>
                  <a:srgbClr val="FFFF00"/>
                </a:solidFill>
              </a:endParaRPr>
            </a:p>
          </p:txBody>
        </p:sp>
        <p:sp>
          <p:nvSpPr>
            <p:cNvPr id="11" name="TextBox 10"/>
            <p:cNvSpPr txBox="1"/>
            <p:nvPr/>
          </p:nvSpPr>
          <p:spPr>
            <a:xfrm>
              <a:off x="3591622" y="4035383"/>
              <a:ext cx="472656" cy="424732"/>
            </a:xfrm>
            <a:prstGeom prst="rect">
              <a:avLst/>
            </a:prstGeom>
            <a:noFill/>
          </p:spPr>
          <p:txBody>
            <a:bodyPr wrap="none" rtlCol="0">
              <a:spAutoFit/>
            </a:bodyPr>
            <a:lstStyle/>
            <a:p>
              <a:pPr>
                <a:lnSpc>
                  <a:spcPct val="90000"/>
                </a:lnSpc>
              </a:pPr>
              <a:r>
                <a:rPr lang="el-GR" sz="2400" b="1" dirty="0" smtClean="0">
                  <a:solidFill>
                    <a:srgbClr val="FFFF00"/>
                  </a:solidFill>
                </a:rPr>
                <a:t>Χ</a:t>
              </a:r>
              <a:endParaRPr lang="el-GR" sz="2400" b="1" dirty="0">
                <a:solidFill>
                  <a:srgbClr val="FFFF00"/>
                </a:solidFill>
              </a:endParaRPr>
            </a:p>
          </p:txBody>
        </p:sp>
        <p:sp>
          <p:nvSpPr>
            <p:cNvPr id="12" name="TextBox 11"/>
            <p:cNvSpPr txBox="1"/>
            <p:nvPr/>
          </p:nvSpPr>
          <p:spPr>
            <a:xfrm>
              <a:off x="2243965" y="3933056"/>
              <a:ext cx="472656" cy="424732"/>
            </a:xfrm>
            <a:prstGeom prst="rect">
              <a:avLst/>
            </a:prstGeom>
            <a:noFill/>
          </p:spPr>
          <p:txBody>
            <a:bodyPr wrap="none" rtlCol="0">
              <a:spAutoFit/>
            </a:bodyPr>
            <a:lstStyle/>
            <a:p>
              <a:pPr>
                <a:lnSpc>
                  <a:spcPct val="90000"/>
                </a:lnSpc>
              </a:pPr>
              <a:r>
                <a:rPr lang="el-GR" sz="2400" b="1" dirty="0" smtClean="0">
                  <a:solidFill>
                    <a:srgbClr val="FFFF00"/>
                  </a:solidFill>
                </a:rPr>
                <a:t>Χ</a:t>
              </a:r>
              <a:endParaRPr lang="el-GR" sz="2400" b="1" dirty="0">
                <a:solidFill>
                  <a:srgbClr val="FFFF00"/>
                </a:solidFill>
              </a:endParaRPr>
            </a:p>
          </p:txBody>
        </p:sp>
        <p:sp>
          <p:nvSpPr>
            <p:cNvPr id="13" name="TextBox 12"/>
            <p:cNvSpPr txBox="1"/>
            <p:nvPr/>
          </p:nvSpPr>
          <p:spPr>
            <a:xfrm>
              <a:off x="2051443" y="3933056"/>
              <a:ext cx="472656" cy="424732"/>
            </a:xfrm>
            <a:prstGeom prst="rect">
              <a:avLst/>
            </a:prstGeom>
            <a:noFill/>
          </p:spPr>
          <p:txBody>
            <a:bodyPr wrap="none" rtlCol="0">
              <a:spAutoFit/>
            </a:bodyPr>
            <a:lstStyle/>
            <a:p>
              <a:pPr>
                <a:lnSpc>
                  <a:spcPct val="90000"/>
                </a:lnSpc>
              </a:pPr>
              <a:r>
                <a:rPr lang="el-GR" sz="2400" b="1" dirty="0" smtClean="0">
                  <a:solidFill>
                    <a:srgbClr val="FFFF00"/>
                  </a:solidFill>
                </a:rPr>
                <a:t>Χ</a:t>
              </a:r>
              <a:endParaRPr lang="el-GR" sz="2400" b="1" dirty="0">
                <a:solidFill>
                  <a:srgbClr val="FFFF00"/>
                </a:solidFill>
              </a:endParaRPr>
            </a:p>
          </p:txBody>
        </p:sp>
        <p:sp>
          <p:nvSpPr>
            <p:cNvPr id="14" name="TextBox 13"/>
            <p:cNvSpPr txBox="1"/>
            <p:nvPr/>
          </p:nvSpPr>
          <p:spPr>
            <a:xfrm>
              <a:off x="3302838" y="4346155"/>
              <a:ext cx="472656" cy="424732"/>
            </a:xfrm>
            <a:prstGeom prst="rect">
              <a:avLst/>
            </a:prstGeom>
            <a:noFill/>
          </p:spPr>
          <p:txBody>
            <a:bodyPr wrap="none" rtlCol="0">
              <a:spAutoFit/>
            </a:bodyPr>
            <a:lstStyle/>
            <a:p>
              <a:pPr>
                <a:lnSpc>
                  <a:spcPct val="90000"/>
                </a:lnSpc>
              </a:pPr>
              <a:r>
                <a:rPr lang="el-GR" sz="2400" b="1" dirty="0" smtClean="0">
                  <a:solidFill>
                    <a:srgbClr val="FFFF00"/>
                  </a:solidFill>
                </a:rPr>
                <a:t>Χ</a:t>
              </a:r>
              <a:endParaRPr lang="el-GR" sz="2400" b="1" dirty="0">
                <a:solidFill>
                  <a:srgbClr val="FFFF00"/>
                </a:solidFill>
              </a:endParaRPr>
            </a:p>
          </p:txBody>
        </p:sp>
        <p:sp>
          <p:nvSpPr>
            <p:cNvPr id="15" name="TextBox 14"/>
            <p:cNvSpPr txBox="1"/>
            <p:nvPr/>
          </p:nvSpPr>
          <p:spPr>
            <a:xfrm>
              <a:off x="2340226" y="4293096"/>
              <a:ext cx="472656" cy="424732"/>
            </a:xfrm>
            <a:prstGeom prst="rect">
              <a:avLst/>
            </a:prstGeom>
            <a:noFill/>
          </p:spPr>
          <p:txBody>
            <a:bodyPr wrap="none" rtlCol="0">
              <a:spAutoFit/>
            </a:bodyPr>
            <a:lstStyle/>
            <a:p>
              <a:pPr>
                <a:lnSpc>
                  <a:spcPct val="90000"/>
                </a:lnSpc>
              </a:pPr>
              <a:r>
                <a:rPr lang="el-GR" sz="2400" b="1" dirty="0" smtClean="0">
                  <a:solidFill>
                    <a:srgbClr val="FFFF00"/>
                  </a:solidFill>
                </a:rPr>
                <a:t>Χ</a:t>
              </a:r>
              <a:endParaRPr lang="el-GR" sz="2400" b="1" dirty="0">
                <a:solidFill>
                  <a:srgbClr val="FFFF00"/>
                </a:solidFill>
              </a:endParaRPr>
            </a:p>
          </p:txBody>
        </p:sp>
      </p:grpSp>
      <p:sp>
        <p:nvSpPr>
          <p:cNvPr id="8" name="TextBox 7"/>
          <p:cNvSpPr txBox="1"/>
          <p:nvPr/>
        </p:nvSpPr>
        <p:spPr>
          <a:xfrm>
            <a:off x="224623" y="2285992"/>
            <a:ext cx="704039" cy="369332"/>
          </a:xfrm>
          <a:prstGeom prst="rect">
            <a:avLst/>
          </a:prstGeom>
          <a:noFill/>
        </p:spPr>
        <p:txBody>
          <a:bodyPr wrap="none" rtlCol="0">
            <a:spAutoFit/>
          </a:bodyPr>
          <a:lstStyle/>
          <a:p>
            <a:pPr>
              <a:lnSpc>
                <a:spcPct val="90000"/>
              </a:lnSpc>
            </a:pPr>
            <a:r>
              <a:rPr lang="el-GR" sz="2000" b="1" dirty="0" smtClean="0">
                <a:solidFill>
                  <a:schemeClr val="bg1"/>
                </a:solidFill>
              </a:rPr>
              <a:t>2015</a:t>
            </a:r>
            <a:endParaRPr lang="el-GR" sz="2000" b="1" dirty="0">
              <a:solidFill>
                <a:schemeClr val="bg1"/>
              </a:solidFill>
            </a:endParaRPr>
          </a:p>
        </p:txBody>
      </p:sp>
      <p:grpSp>
        <p:nvGrpSpPr>
          <p:cNvPr id="4" name="Group 15"/>
          <p:cNvGrpSpPr/>
          <p:nvPr/>
        </p:nvGrpSpPr>
        <p:grpSpPr>
          <a:xfrm>
            <a:off x="4572000" y="2285987"/>
            <a:ext cx="4503334" cy="2714649"/>
            <a:chOff x="2317110" y="3717032"/>
            <a:chExt cx="6408712" cy="3096344"/>
          </a:xfrm>
        </p:grpSpPr>
        <p:pic>
          <p:nvPicPr>
            <p:cNvPr id="17" name="Picture 2"/>
            <p:cNvPicPr>
              <a:picLocks noChangeAspect="1" noChangeArrowheads="1"/>
            </p:cNvPicPr>
            <p:nvPr/>
          </p:nvPicPr>
          <p:blipFill>
            <a:blip r:embed="rId4" cstate="screen">
              <a:lum bright="-7000" contrast="14000"/>
            </a:blip>
            <a:srcRect/>
            <a:stretch>
              <a:fillRect/>
            </a:stretch>
          </p:blipFill>
          <p:spPr bwMode="auto">
            <a:xfrm>
              <a:off x="2317110" y="3717032"/>
              <a:ext cx="6408712" cy="3096344"/>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2520437" y="3717038"/>
              <a:ext cx="1001921" cy="421262"/>
            </a:xfrm>
            <a:prstGeom prst="rect">
              <a:avLst/>
            </a:prstGeom>
            <a:noFill/>
          </p:spPr>
          <p:txBody>
            <a:bodyPr wrap="none" rtlCol="0">
              <a:spAutoFit/>
            </a:bodyPr>
            <a:lstStyle/>
            <a:p>
              <a:pPr>
                <a:lnSpc>
                  <a:spcPct val="90000"/>
                </a:lnSpc>
              </a:pPr>
              <a:r>
                <a:rPr lang="el-GR" sz="2000" b="1" dirty="0" smtClean="0">
                  <a:solidFill>
                    <a:schemeClr val="bg1"/>
                  </a:solidFill>
                </a:rPr>
                <a:t>2017</a:t>
              </a:r>
              <a:endParaRPr lang="el-GR" sz="2000" b="1" dirty="0">
                <a:solidFill>
                  <a:schemeClr val="bg1"/>
                </a:solidFill>
              </a:endParaRPr>
            </a:p>
          </p:txBody>
        </p:sp>
      </p:grpSp>
      <p:sp>
        <p:nvSpPr>
          <p:cNvPr id="21" name="TextBox 20"/>
          <p:cNvSpPr txBox="1"/>
          <p:nvPr/>
        </p:nvSpPr>
        <p:spPr>
          <a:xfrm>
            <a:off x="4895751" y="6197242"/>
            <a:ext cx="4213526" cy="400110"/>
          </a:xfrm>
          <a:prstGeom prst="rect">
            <a:avLst/>
          </a:prstGeom>
          <a:noFill/>
        </p:spPr>
        <p:txBody>
          <a:bodyPr wrap="none" rtlCol="0">
            <a:spAutoFit/>
          </a:bodyPr>
          <a:lstStyle/>
          <a:p>
            <a:r>
              <a:rPr lang="en-US" sz="2000" b="1" dirty="0" smtClean="0">
                <a:latin typeface="+mj-lt"/>
              </a:rPr>
              <a:t>Williams,</a:t>
            </a:r>
            <a:r>
              <a:rPr lang="el-GR" sz="2000" b="1" dirty="0" smtClean="0">
                <a:latin typeface="+mj-lt"/>
              </a:rPr>
              <a:t> </a:t>
            </a:r>
            <a:r>
              <a:rPr lang="en-US" sz="2000" b="1" dirty="0" smtClean="0">
                <a:latin typeface="+mj-lt"/>
              </a:rPr>
              <a:t>1977; Ericson &amp; </a:t>
            </a:r>
            <a:r>
              <a:rPr lang="en-US" sz="2000" b="1" dirty="0" err="1" smtClean="0">
                <a:latin typeface="+mj-lt"/>
              </a:rPr>
              <a:t>Kurol</a:t>
            </a:r>
            <a:r>
              <a:rPr lang="en-US" sz="2000" b="1" dirty="0" smtClean="0">
                <a:latin typeface="+mj-lt"/>
              </a:rPr>
              <a:t>, 19</a:t>
            </a:r>
            <a:r>
              <a:rPr lang="el-GR" sz="2000" b="1" dirty="0" smtClean="0">
                <a:latin typeface="+mj-lt"/>
              </a:rPr>
              <a:t>86</a:t>
            </a:r>
            <a:r>
              <a:rPr lang="it-IT" sz="2000" b="1" dirty="0" smtClean="0">
                <a:latin typeface="+mj-lt"/>
              </a:rPr>
              <a:t>.</a:t>
            </a:r>
            <a:endParaRPr lang="el-GR" sz="2000" b="1" dirty="0">
              <a:latin typeface="+mj-l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smtClean="0"/>
              <a:t>αλλά και με διεύρυνση άνω γνάθου…</a:t>
            </a:r>
            <a:endParaRPr lang="el-GR" sz="3200" b="1" dirty="0"/>
          </a:p>
        </p:txBody>
      </p:sp>
      <p:sp>
        <p:nvSpPr>
          <p:cNvPr id="3" name="Content Placeholder 2"/>
          <p:cNvSpPr>
            <a:spLocks noGrp="1"/>
          </p:cNvSpPr>
          <p:nvPr>
            <p:ph idx="1"/>
          </p:nvPr>
        </p:nvSpPr>
        <p:spPr>
          <a:xfrm>
            <a:off x="457200" y="2386018"/>
            <a:ext cx="8229600" cy="3471874"/>
          </a:xfrm>
        </p:spPr>
        <p:txBody>
          <a:bodyPr>
            <a:normAutofit/>
          </a:bodyPr>
          <a:lstStyle/>
          <a:p>
            <a:pPr>
              <a:buNone/>
            </a:pPr>
            <a:r>
              <a:rPr lang="en-US" sz="2800" b="1" dirty="0" smtClean="0"/>
              <a:t>	</a:t>
            </a:r>
            <a:r>
              <a:rPr lang="el-GR" sz="2800" b="1" dirty="0" smtClean="0"/>
              <a:t>Τυχαιοποιημένη κλινική μελέτη 6</a:t>
            </a:r>
            <a:r>
              <a:rPr lang="nb-NO" sz="2800" b="1" dirty="0" smtClean="0">
                <a:cs typeface="Arial" charset="0"/>
              </a:rPr>
              <a:t>0</a:t>
            </a:r>
            <a:r>
              <a:rPr lang="el-GR" sz="2800" b="1" dirty="0" smtClean="0"/>
              <a:t> ασθενών</a:t>
            </a:r>
            <a:r>
              <a:rPr lang="el-GR" sz="2800" dirty="0" smtClean="0"/>
              <a:t>:</a:t>
            </a:r>
          </a:p>
          <a:p>
            <a:pPr>
              <a:buNone/>
            </a:pPr>
            <a:r>
              <a:rPr lang="el-GR" sz="2800" dirty="0" smtClean="0"/>
              <a:t>    </a:t>
            </a:r>
            <a:r>
              <a:rPr lang="el-GR" sz="2800" b="1" dirty="0" smtClean="0">
                <a:solidFill>
                  <a:schemeClr val="accent1"/>
                </a:solidFill>
              </a:rPr>
              <a:t>Διεύρυνση άνω γνάθου</a:t>
            </a:r>
            <a:r>
              <a:rPr lang="el-GR" sz="2800" b="1" dirty="0" smtClean="0"/>
              <a:t> αποτρέπει την </a:t>
            </a:r>
            <a:r>
              <a:rPr lang="el-GR" sz="2800" b="1" dirty="0" err="1" smtClean="0"/>
              <a:t>έγκλειση</a:t>
            </a:r>
            <a:r>
              <a:rPr lang="el-GR" sz="2800" b="1" dirty="0" smtClean="0"/>
              <a:t> κυνοδόντων στο </a:t>
            </a:r>
            <a:r>
              <a:rPr lang="el-GR" sz="2800" b="1" dirty="0" smtClean="0">
                <a:solidFill>
                  <a:schemeClr val="accent1"/>
                </a:solidFill>
              </a:rPr>
              <a:t>65,7%</a:t>
            </a:r>
            <a:r>
              <a:rPr lang="el-GR" sz="2800" b="1" dirty="0" smtClean="0"/>
              <a:t> έναντι ομάδας ελέγχου </a:t>
            </a:r>
            <a:r>
              <a:rPr lang="el-GR" sz="2800" b="1" dirty="0" smtClean="0">
                <a:solidFill>
                  <a:schemeClr val="accent1"/>
                </a:solidFill>
              </a:rPr>
              <a:t>χωρίς</a:t>
            </a:r>
            <a:r>
              <a:rPr lang="el-GR" sz="2800" b="1" dirty="0" smtClean="0"/>
              <a:t> καμία </a:t>
            </a:r>
            <a:r>
              <a:rPr lang="el-GR" sz="2800" b="1" dirty="0" smtClean="0">
                <a:solidFill>
                  <a:schemeClr val="accent1"/>
                </a:solidFill>
              </a:rPr>
              <a:t>θεραπεία</a:t>
            </a:r>
            <a:r>
              <a:rPr lang="el-GR" sz="2800" b="1" dirty="0" smtClean="0"/>
              <a:t> και ποσοστό ανατολής </a:t>
            </a:r>
            <a:r>
              <a:rPr lang="el-GR" sz="2800" b="1" dirty="0" smtClean="0">
                <a:solidFill>
                  <a:schemeClr val="accent1"/>
                </a:solidFill>
              </a:rPr>
              <a:t>13,6%.</a:t>
            </a:r>
            <a:endParaRPr lang="el-GR" sz="2800" b="1" dirty="0">
              <a:solidFill>
                <a:schemeClr val="accent1"/>
              </a:solidFill>
            </a:endParaRPr>
          </a:p>
        </p:txBody>
      </p:sp>
      <p:sp>
        <p:nvSpPr>
          <p:cNvPr id="4" name="Rectangle 3"/>
          <p:cNvSpPr/>
          <p:nvPr/>
        </p:nvSpPr>
        <p:spPr>
          <a:xfrm>
            <a:off x="5598381" y="6165304"/>
            <a:ext cx="3419134" cy="400110"/>
          </a:xfrm>
          <a:prstGeom prst="rect">
            <a:avLst/>
          </a:prstGeom>
        </p:spPr>
        <p:txBody>
          <a:bodyPr wrap="none">
            <a:spAutoFit/>
          </a:bodyPr>
          <a:lstStyle/>
          <a:p>
            <a:r>
              <a:rPr lang="it-IT" sz="2000" b="1" dirty="0" smtClean="0">
                <a:latin typeface="+mj-lt"/>
              </a:rPr>
              <a:t>Baccetti </a:t>
            </a:r>
            <a:r>
              <a:rPr lang="el-GR" sz="2000" b="1" dirty="0" smtClean="0">
                <a:latin typeface="+mj-lt"/>
              </a:rPr>
              <a:t> </a:t>
            </a:r>
            <a:r>
              <a:rPr lang="it-IT" sz="2000" b="1" dirty="0" smtClean="0">
                <a:latin typeface="+mj-lt"/>
              </a:rPr>
              <a:t>et </a:t>
            </a:r>
            <a:r>
              <a:rPr lang="el-GR" sz="2000" b="1" dirty="0" smtClean="0">
                <a:latin typeface="+mj-lt"/>
              </a:rPr>
              <a:t> </a:t>
            </a:r>
            <a:r>
              <a:rPr lang="it-IT" sz="2000" b="1" dirty="0" smtClean="0">
                <a:latin typeface="+mj-lt"/>
              </a:rPr>
              <a:t>al., </a:t>
            </a:r>
            <a:r>
              <a:rPr lang="en-US" sz="2000" b="1" dirty="0" smtClean="0">
                <a:latin typeface="+mj-lt"/>
              </a:rPr>
              <a:t>AJODO. </a:t>
            </a:r>
            <a:r>
              <a:rPr lang="it-IT" sz="2000" b="1" dirty="0" smtClean="0">
                <a:latin typeface="+mj-lt"/>
              </a:rPr>
              <a:t>2009.</a:t>
            </a:r>
            <a:endParaRPr lang="el-GR" sz="2000" dirty="0">
              <a:latin typeface="+mj-l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4022"/>
            <a:ext cx="9144000" cy="1020762"/>
          </a:xfrm>
        </p:spPr>
        <p:txBody>
          <a:bodyPr>
            <a:noAutofit/>
          </a:bodyPr>
          <a:lstStyle/>
          <a:p>
            <a:r>
              <a:rPr lang="el-GR" sz="3200" b="1" dirty="0" smtClean="0">
                <a:cs typeface="Arial" pitchFamily="34" charset="0"/>
              </a:rPr>
              <a:t>Φυσιολογική 3</a:t>
            </a:r>
            <a:r>
              <a:rPr lang="en-US" sz="3200" b="1" dirty="0" smtClean="0">
                <a:cs typeface="Arial" pitchFamily="34" charset="0"/>
              </a:rPr>
              <a:t>D </a:t>
            </a:r>
            <a:r>
              <a:rPr lang="el-GR" sz="3200" b="1" dirty="0" smtClean="0">
                <a:cs typeface="Arial" pitchFamily="34" charset="0"/>
              </a:rPr>
              <a:t>μετακίνηση κυνοδόντων</a:t>
            </a:r>
            <a:br>
              <a:rPr lang="el-GR" sz="3200" b="1" dirty="0" smtClean="0">
                <a:cs typeface="Arial" pitchFamily="34" charset="0"/>
              </a:rPr>
            </a:br>
            <a:r>
              <a:rPr lang="el-GR" sz="3200" b="1" dirty="0" smtClean="0">
                <a:cs typeface="Arial" pitchFamily="34" charset="0"/>
              </a:rPr>
              <a:t> μεταξύ 5-15 έτη</a:t>
            </a:r>
            <a:br>
              <a:rPr lang="el-GR" sz="3200" b="1" dirty="0" smtClean="0">
                <a:cs typeface="Arial" pitchFamily="34" charset="0"/>
              </a:rPr>
            </a:br>
            <a:r>
              <a:rPr lang="nb-NO" sz="3200" b="1" dirty="0" smtClean="0">
                <a:cs typeface="Arial" pitchFamily="34" charset="0"/>
              </a:rPr>
              <a:t>(Belfast growth study)</a:t>
            </a:r>
            <a:endParaRPr lang="el-GR" sz="3200" b="1" dirty="0"/>
          </a:p>
        </p:txBody>
      </p:sp>
      <p:sp>
        <p:nvSpPr>
          <p:cNvPr id="4" name="TekstSylinder 2"/>
          <p:cNvSpPr txBox="1">
            <a:spLocks noChangeArrowheads="1"/>
          </p:cNvSpPr>
          <p:nvPr/>
        </p:nvSpPr>
        <p:spPr bwMode="auto">
          <a:xfrm>
            <a:off x="357158" y="2190344"/>
            <a:ext cx="8463472" cy="2246769"/>
          </a:xfrm>
          <a:prstGeom prst="rect">
            <a:avLst/>
          </a:prstGeom>
          <a:noFill/>
          <a:ln w="9525">
            <a:noFill/>
            <a:miter lim="800000"/>
            <a:headEnd/>
            <a:tailEnd/>
          </a:ln>
        </p:spPr>
        <p:txBody>
          <a:bodyPr wrap="none">
            <a:spAutoFit/>
          </a:bodyPr>
          <a:lstStyle/>
          <a:p>
            <a:pPr algn="ctr"/>
            <a:endParaRPr lang="nb-NO" sz="2800" b="1" dirty="0">
              <a:latin typeface="+mj-lt"/>
              <a:cs typeface="Arial" pitchFamily="34" charset="0"/>
            </a:endParaRPr>
          </a:p>
          <a:p>
            <a:pPr algn="ctr">
              <a:buClr>
                <a:srgbClr val="9FF927"/>
              </a:buClr>
            </a:pPr>
            <a:r>
              <a:rPr lang="el-GR" sz="2800" b="1" dirty="0" smtClean="0">
                <a:solidFill>
                  <a:schemeClr val="accent1"/>
                </a:solidFill>
                <a:cs typeface="Arial" pitchFamily="34" charset="0"/>
              </a:rPr>
              <a:t>22 χιλιοστά</a:t>
            </a:r>
            <a:r>
              <a:rPr lang="el-GR" sz="2800" b="1" dirty="0" smtClean="0">
                <a:cs typeface="Arial" pitchFamily="34" charset="0"/>
              </a:rPr>
              <a:t>: 11,48 πίσω- 18,56 κάτω- 2,67 πλάγια</a:t>
            </a:r>
            <a:endParaRPr lang="el-GR" sz="2800" b="1" dirty="0">
              <a:cs typeface="Arial" pitchFamily="34" charset="0"/>
            </a:endParaRPr>
          </a:p>
          <a:p>
            <a:pPr algn="ctr">
              <a:buClr>
                <a:srgbClr val="9FF927"/>
              </a:buClr>
              <a:buFont typeface="Arial" pitchFamily="34" charset="0"/>
              <a:buChar char="•"/>
            </a:pPr>
            <a:endParaRPr lang="nb-NO" sz="2800" b="1" dirty="0">
              <a:cs typeface="Arial" pitchFamily="34" charset="0"/>
            </a:endParaRPr>
          </a:p>
          <a:p>
            <a:pPr algn="ctr">
              <a:buClr>
                <a:srgbClr val="9FF927"/>
              </a:buClr>
            </a:pPr>
            <a:r>
              <a:rPr lang="el-GR" sz="2800" b="1" dirty="0">
                <a:cs typeface="Arial" pitchFamily="34" charset="0"/>
              </a:rPr>
              <a:t>Σημαντική </a:t>
            </a:r>
            <a:r>
              <a:rPr lang="el-GR" sz="2800" b="1" dirty="0">
                <a:solidFill>
                  <a:schemeClr val="accent1"/>
                </a:solidFill>
                <a:cs typeface="Arial" pitchFamily="34" charset="0"/>
              </a:rPr>
              <a:t>χειλική</a:t>
            </a:r>
            <a:r>
              <a:rPr lang="el-GR" sz="2800" b="1" dirty="0">
                <a:cs typeface="Arial" pitchFamily="34" charset="0"/>
              </a:rPr>
              <a:t> </a:t>
            </a:r>
            <a:r>
              <a:rPr lang="el-GR" sz="2800" b="1" dirty="0" smtClean="0">
                <a:cs typeface="Arial" pitchFamily="34" charset="0"/>
              </a:rPr>
              <a:t>μετακίνησή τους μεταξύ </a:t>
            </a:r>
            <a:r>
              <a:rPr lang="el-GR" sz="2800" b="1" dirty="0">
                <a:cs typeface="Arial" pitchFamily="34" charset="0"/>
              </a:rPr>
              <a:t>10-12 </a:t>
            </a:r>
            <a:r>
              <a:rPr lang="el-GR" sz="2800" b="1" dirty="0" smtClean="0">
                <a:cs typeface="Arial" pitchFamily="34" charset="0"/>
              </a:rPr>
              <a:t>ετών</a:t>
            </a:r>
            <a:r>
              <a:rPr lang="en-US" sz="2800" b="1" dirty="0" smtClean="0">
                <a:cs typeface="Arial" pitchFamily="34" charset="0"/>
              </a:rPr>
              <a:t>.</a:t>
            </a:r>
            <a:endParaRPr lang="el-GR" sz="2800" b="1" dirty="0">
              <a:cs typeface="Arial" pitchFamily="34" charset="0"/>
            </a:endParaRPr>
          </a:p>
          <a:p>
            <a:pPr algn="ctr"/>
            <a:r>
              <a:rPr lang="el-GR" sz="2800" b="1" dirty="0">
                <a:cs typeface="Arial" pitchFamily="34" charset="0"/>
              </a:rPr>
              <a:t>Απουσία της </a:t>
            </a:r>
            <a:r>
              <a:rPr lang="el-GR" sz="2800" b="1" dirty="0" smtClean="0">
                <a:cs typeface="Arial" pitchFamily="34" charset="0"/>
              </a:rPr>
              <a:t>οδηγεί σε </a:t>
            </a:r>
            <a:r>
              <a:rPr lang="el-GR" sz="2800" b="1" dirty="0">
                <a:cs typeface="Arial" pitchFamily="34" charset="0"/>
              </a:rPr>
              <a:t>υπερώια </a:t>
            </a:r>
            <a:r>
              <a:rPr lang="el-GR" sz="2800" b="1" dirty="0" err="1">
                <a:cs typeface="Arial" pitchFamily="34" charset="0"/>
              </a:rPr>
              <a:t>έγκλειση</a:t>
            </a:r>
            <a:r>
              <a:rPr lang="el-GR" sz="2800" b="1" dirty="0">
                <a:cs typeface="Arial" pitchFamily="34" charset="0"/>
              </a:rPr>
              <a:t> </a:t>
            </a:r>
            <a:r>
              <a:rPr lang="el-GR" sz="2800" b="1" dirty="0" smtClean="0">
                <a:cs typeface="Arial" pitchFamily="34" charset="0"/>
              </a:rPr>
              <a:t>κυνοδόντων</a:t>
            </a:r>
            <a:r>
              <a:rPr lang="en-US" sz="2800" b="1" dirty="0" smtClean="0">
                <a:cs typeface="Arial" pitchFamily="34" charset="0"/>
              </a:rPr>
              <a:t>.</a:t>
            </a:r>
            <a:endParaRPr lang="nb-NO" sz="2800" b="1" dirty="0">
              <a:cs typeface="Arial" pitchFamily="34" charset="0"/>
            </a:endParaRPr>
          </a:p>
        </p:txBody>
      </p:sp>
      <p:sp>
        <p:nvSpPr>
          <p:cNvPr id="5" name="TekstSylinder 4"/>
          <p:cNvSpPr txBox="1">
            <a:spLocks noChangeArrowheads="1"/>
          </p:cNvSpPr>
          <p:nvPr/>
        </p:nvSpPr>
        <p:spPr bwMode="auto">
          <a:xfrm>
            <a:off x="2671196" y="6053226"/>
            <a:ext cx="6434518" cy="400110"/>
          </a:xfrm>
          <a:prstGeom prst="rect">
            <a:avLst/>
          </a:prstGeom>
          <a:noFill/>
          <a:ln w="9525">
            <a:noFill/>
            <a:miter lim="800000"/>
            <a:headEnd/>
            <a:tailEnd/>
          </a:ln>
        </p:spPr>
        <p:txBody>
          <a:bodyPr wrap="none">
            <a:spAutoFit/>
          </a:bodyPr>
          <a:lstStyle/>
          <a:p>
            <a:r>
              <a:rPr lang="nb-NO" sz="2000" b="1" dirty="0">
                <a:latin typeface="+mj-lt"/>
                <a:cs typeface="Arial" pitchFamily="34" charset="0"/>
              </a:rPr>
              <a:t>Coulter </a:t>
            </a:r>
            <a:r>
              <a:rPr lang="el-GR" sz="2000" b="1" dirty="0" smtClean="0">
                <a:latin typeface="+mj-lt"/>
                <a:cs typeface="Arial" pitchFamily="34" charset="0"/>
              </a:rPr>
              <a:t>&amp; </a:t>
            </a:r>
            <a:r>
              <a:rPr lang="nb-NO" sz="2000" b="1" dirty="0" smtClean="0">
                <a:latin typeface="+mj-lt"/>
                <a:cs typeface="Arial" pitchFamily="34" charset="0"/>
              </a:rPr>
              <a:t>Richardson</a:t>
            </a:r>
            <a:r>
              <a:rPr lang="nb-NO" sz="2000" b="1" dirty="0">
                <a:latin typeface="+mj-lt"/>
                <a:cs typeface="Arial" pitchFamily="34" charset="0"/>
              </a:rPr>
              <a:t>, </a:t>
            </a:r>
            <a:r>
              <a:rPr lang="nb-NO" sz="2000" b="1" dirty="0" smtClean="0">
                <a:latin typeface="+mj-lt"/>
                <a:cs typeface="Arial" pitchFamily="34" charset="0"/>
              </a:rPr>
              <a:t>1997</a:t>
            </a:r>
            <a:r>
              <a:rPr lang="el-GR" sz="2000" b="1" dirty="0" smtClean="0">
                <a:latin typeface="+mj-lt"/>
                <a:cs typeface="Arial" pitchFamily="34" charset="0"/>
              </a:rPr>
              <a:t>; </a:t>
            </a:r>
            <a:r>
              <a:rPr lang="nb-NO" sz="2000" b="1" dirty="0" smtClean="0">
                <a:latin typeface="+mj-lt"/>
                <a:cs typeface="Arial" pitchFamily="34" charset="0"/>
              </a:rPr>
              <a:t>McSherry </a:t>
            </a:r>
            <a:r>
              <a:rPr lang="el-GR" sz="2000" b="1" dirty="0" smtClean="0">
                <a:latin typeface="+mj-lt"/>
                <a:cs typeface="Arial" pitchFamily="34" charset="0"/>
              </a:rPr>
              <a:t>&amp; </a:t>
            </a:r>
            <a:r>
              <a:rPr lang="nb-NO" sz="2000" b="1" dirty="0" smtClean="0">
                <a:latin typeface="+mj-lt"/>
                <a:cs typeface="Arial" pitchFamily="34" charset="0"/>
              </a:rPr>
              <a:t>Richardson</a:t>
            </a:r>
            <a:r>
              <a:rPr lang="nb-NO" sz="2000" b="1" dirty="0">
                <a:latin typeface="+mj-lt"/>
                <a:cs typeface="Arial" pitchFamily="34" charset="0"/>
              </a:rPr>
              <a:t>, </a:t>
            </a:r>
            <a:r>
              <a:rPr lang="nb-NO" sz="2000" b="1" dirty="0" smtClean="0">
                <a:latin typeface="+mj-lt"/>
                <a:cs typeface="Arial" pitchFamily="34" charset="0"/>
              </a:rPr>
              <a:t>1999</a:t>
            </a:r>
            <a:r>
              <a:rPr lang="el-GR" sz="2000" b="1" dirty="0" smtClean="0">
                <a:latin typeface="+mj-lt"/>
                <a:cs typeface="Arial" pitchFamily="34" charset="0"/>
              </a:rPr>
              <a:t>.</a:t>
            </a:r>
            <a:endParaRPr lang="nb-NO" sz="2000" b="1" dirty="0">
              <a:latin typeface="+mj-lt"/>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74638"/>
            <a:ext cx="8407424" cy="1020762"/>
          </a:xfrm>
        </p:spPr>
        <p:txBody>
          <a:bodyPr>
            <a:normAutofit/>
          </a:bodyPr>
          <a:lstStyle/>
          <a:p>
            <a:r>
              <a:rPr lang="el-GR" sz="3200" b="1" dirty="0" smtClean="0"/>
              <a:t>Κλινικές και ακτινογραφικές ενδείξεις </a:t>
            </a:r>
            <a:r>
              <a:rPr lang="el-GR" sz="3200" b="1" dirty="0" err="1" smtClean="0"/>
              <a:t>έγκλεισης</a:t>
            </a:r>
            <a:endParaRPr lang="el-GR" sz="3200" b="1" dirty="0"/>
          </a:p>
        </p:txBody>
      </p:sp>
      <p:sp>
        <p:nvSpPr>
          <p:cNvPr id="4" name="Rectangle 3"/>
          <p:cNvSpPr txBox="1">
            <a:spLocks noChangeArrowheads="1"/>
          </p:cNvSpPr>
          <p:nvPr/>
        </p:nvSpPr>
        <p:spPr>
          <a:xfrm>
            <a:off x="503766" y="1844825"/>
            <a:ext cx="3636073" cy="3870101"/>
          </a:xfrm>
          <a:prstGeom prst="rect">
            <a:avLst/>
          </a:prstGeom>
        </p:spPr>
        <p:txBody>
          <a:bodyPr vert="horz" lIns="91440" tIns="45720" rIns="91440" bIns="45720" rtlCol="0">
            <a:normAutofit lnSpcReduction="10000"/>
          </a:bodyPr>
          <a:lstStyle/>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lang="el-GR" altLang="el-GR" sz="2200" b="1" dirty="0" smtClean="0"/>
              <a:t>α</a:t>
            </a:r>
            <a:r>
              <a:rPr kumimoji="0" lang="el-GR" altLang="el-GR" sz="2200" b="1" i="0" u="none" strike="noStrike" kern="1200" cap="none" spc="0" normalizeH="0" baseline="0" noProof="0" dirty="0" err="1" smtClean="0">
                <a:ln>
                  <a:noFill/>
                </a:ln>
                <a:effectLst/>
                <a:uLnTx/>
                <a:uFillTx/>
              </a:rPr>
              <a:t>κραία</a:t>
            </a:r>
            <a:r>
              <a:rPr kumimoji="0" lang="el-GR" altLang="el-GR" sz="2200" b="1" i="0" u="none" strike="noStrike" kern="1200" cap="none" spc="0" normalizeH="0" baseline="0" noProof="0" dirty="0" smtClean="0">
                <a:ln>
                  <a:noFill/>
                </a:ln>
                <a:effectLst/>
                <a:uLnTx/>
                <a:uFillTx/>
              </a:rPr>
              <a:t> απόκλιση πλαγίων</a:t>
            </a: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lang="el-GR" altLang="el-GR" sz="2200" b="1" dirty="0" smtClean="0"/>
              <a:t>έ</a:t>
            </a:r>
            <a:r>
              <a:rPr kumimoji="0" lang="el-GR" altLang="el-GR" sz="2200" b="1" i="0" u="none" strike="noStrike" kern="1200" cap="none" spc="0" normalizeH="0" baseline="0" noProof="0" dirty="0" err="1" smtClean="0">
                <a:ln>
                  <a:noFill/>
                </a:ln>
                <a:effectLst/>
                <a:uLnTx/>
                <a:uFillTx/>
              </a:rPr>
              <a:t>λλειψη</a:t>
            </a:r>
            <a:r>
              <a:rPr kumimoji="0" lang="el-GR" altLang="el-GR" sz="2200" b="1" i="0" u="none" strike="noStrike" kern="1200" cap="none" spc="0" normalizeH="0" baseline="0" noProof="0" dirty="0" smtClean="0">
                <a:ln>
                  <a:noFill/>
                </a:ln>
                <a:effectLst/>
                <a:uLnTx/>
                <a:uFillTx/>
              </a:rPr>
              <a:t> κινητικότητας </a:t>
            </a:r>
            <a:r>
              <a:rPr kumimoji="0" lang="el-GR" altLang="el-GR" sz="2200" b="1" i="0" u="none" strike="noStrike" kern="1200" cap="none" spc="0" normalizeH="0" baseline="0" noProof="0" dirty="0" smtClean="0">
                <a:ln>
                  <a:noFill/>
                </a:ln>
                <a:effectLst/>
                <a:uLnTx/>
                <a:uFillTx/>
                <a:cs typeface="Calibri" pitchFamily="34" charset="0"/>
              </a:rPr>
              <a:t>νεογιλών</a:t>
            </a:r>
            <a:r>
              <a:rPr kumimoji="0" lang="el-GR" altLang="el-GR" sz="2200" b="1" i="0" u="none" strike="noStrike" kern="1200" cap="none" spc="0" normalizeH="0" baseline="0" noProof="0" dirty="0" smtClean="0">
                <a:ln>
                  <a:noFill/>
                </a:ln>
                <a:effectLst/>
                <a:uLnTx/>
                <a:uFillTx/>
              </a:rPr>
              <a:t> κυνοδόντων</a:t>
            </a: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lang="el-GR" altLang="el-GR" sz="2200" b="1" dirty="0" smtClean="0"/>
              <a:t>α</a:t>
            </a:r>
            <a:r>
              <a:rPr kumimoji="0" lang="el-GR" altLang="el-GR" sz="2200" b="1" i="0" u="none" strike="noStrike" kern="1200" cap="none" spc="0" normalizeH="0" baseline="0" noProof="0" dirty="0" err="1" smtClean="0">
                <a:ln>
                  <a:noFill/>
                </a:ln>
                <a:effectLst/>
                <a:uLnTx/>
                <a:uFillTx/>
              </a:rPr>
              <a:t>δυναμία</a:t>
            </a:r>
            <a:r>
              <a:rPr kumimoji="0" lang="el-GR" altLang="el-GR" sz="2200" b="1" i="0" u="none" strike="noStrike" kern="1200" cap="none" spc="0" normalizeH="0" baseline="0" noProof="0" dirty="0" smtClean="0">
                <a:ln>
                  <a:noFill/>
                </a:ln>
                <a:effectLst/>
                <a:uLnTx/>
                <a:uFillTx/>
              </a:rPr>
              <a:t> ψηλάφησης του μόνιμου κυνόδοντα χειλικά</a:t>
            </a:r>
            <a:endParaRPr kumimoji="0" lang="en-US" altLang="el-GR" sz="2200" b="1" i="0" u="none" strike="noStrike" kern="1200" cap="none" spc="0" normalizeH="0" baseline="0" noProof="0" dirty="0" smtClean="0">
              <a:ln>
                <a:noFill/>
              </a:ln>
              <a:effectLst/>
              <a:uLnTx/>
              <a:uFillTx/>
            </a:endParaRP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lang="el-GR" altLang="el-GR" sz="2200" b="1" dirty="0" smtClean="0"/>
              <a:t>ψ</a:t>
            </a:r>
            <a:r>
              <a:rPr kumimoji="0" lang="el-GR" altLang="el-GR" sz="2200" b="1" i="0" u="none" strike="noStrike" kern="1200" cap="none" spc="0" normalizeH="0" baseline="0" noProof="0" dirty="0" err="1" smtClean="0">
                <a:ln>
                  <a:noFill/>
                </a:ln>
                <a:effectLst/>
                <a:uLnTx/>
                <a:uFillTx/>
              </a:rPr>
              <a:t>ηλάφησή</a:t>
            </a:r>
            <a:r>
              <a:rPr kumimoji="0" lang="el-GR" altLang="el-GR" sz="2200" b="1" i="0" u="none" strike="noStrike" kern="1200" cap="none" spc="0" normalizeH="0" baseline="0" noProof="0" dirty="0" smtClean="0">
                <a:ln>
                  <a:noFill/>
                </a:ln>
                <a:effectLst/>
                <a:uLnTx/>
                <a:uFillTx/>
              </a:rPr>
              <a:t> του υπερώια</a:t>
            </a: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l-GR" altLang="el-GR" sz="2200" b="1" i="0" u="none" strike="noStrike" kern="1200" cap="none" spc="0" normalizeH="0" baseline="0" noProof="0" dirty="0" smtClean="0">
                <a:ln>
                  <a:noFill/>
                </a:ln>
                <a:effectLst/>
                <a:uLnTx/>
                <a:uFillTx/>
              </a:rPr>
              <a:t>ακτινογραφικά: εγγύς απόκλιση &amp; επικάλυψη της ρίζας του πλαγίου</a:t>
            </a:r>
          </a:p>
        </p:txBody>
      </p:sp>
      <p:grpSp>
        <p:nvGrpSpPr>
          <p:cNvPr id="3" name="Group 7"/>
          <p:cNvGrpSpPr/>
          <p:nvPr/>
        </p:nvGrpSpPr>
        <p:grpSpPr>
          <a:xfrm>
            <a:off x="4929190" y="1857364"/>
            <a:ext cx="3266964" cy="1857388"/>
            <a:chOff x="6310436" y="1628800"/>
            <a:chExt cx="3829041" cy="2097458"/>
          </a:xfrm>
        </p:grpSpPr>
        <p:pic>
          <p:nvPicPr>
            <p:cNvPr id="5" name="Picture 2"/>
            <p:cNvPicPr>
              <a:picLocks noChangeAspect="1" noChangeArrowheads="1"/>
            </p:cNvPicPr>
            <p:nvPr/>
          </p:nvPicPr>
          <p:blipFill>
            <a:blip r:embed="rId3" cstate="screen">
              <a:lum bright="5000" contrast="4000"/>
            </a:blip>
            <a:srcRect/>
            <a:stretch>
              <a:fillRect/>
            </a:stretch>
          </p:blipFill>
          <p:spPr bwMode="auto">
            <a:xfrm>
              <a:off x="6310436" y="1628800"/>
              <a:ext cx="3829041" cy="2097458"/>
            </a:xfrm>
            <a:prstGeom prst="rect">
              <a:avLst/>
            </a:prstGeom>
            <a:noFill/>
            <a:ln w="9525">
              <a:noFill/>
              <a:miter lim="800000"/>
              <a:headEnd/>
              <a:tailEnd/>
            </a:ln>
          </p:spPr>
        </p:pic>
        <p:sp>
          <p:nvSpPr>
            <p:cNvPr id="6" name="Down Arrow 5"/>
            <p:cNvSpPr/>
            <p:nvPr/>
          </p:nvSpPr>
          <p:spPr>
            <a:xfrm>
              <a:off x="9262764" y="1844824"/>
              <a:ext cx="288032" cy="288032"/>
            </a:xfrm>
            <a:prstGeom prst="down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7" name="Picture 4"/>
          <p:cNvPicPr>
            <a:picLocks noGrp="1" noChangeArrowheads="1"/>
          </p:cNvPicPr>
          <p:nvPr>
            <p:ph sz="quarter" idx="4294967295"/>
          </p:nvPr>
        </p:nvPicPr>
        <p:blipFill>
          <a:blip r:embed="rId4" cstate="screen">
            <a:lum bright="12000" contrast="7000"/>
          </a:blip>
          <a:srcRect l="38174" t="33344" r="36870" b="34946"/>
          <a:stretch>
            <a:fillRect/>
          </a:stretch>
        </p:blipFill>
        <p:spPr>
          <a:xfrm>
            <a:off x="4923646" y="3857628"/>
            <a:ext cx="3291692" cy="2376264"/>
          </a:xfrm>
          <a:prstGeom prst="rect">
            <a:avLst/>
          </a:prstGeom>
        </p:spPr>
      </p:pic>
      <p:sp>
        <p:nvSpPr>
          <p:cNvPr id="9" name="Rectangle 8"/>
          <p:cNvSpPr/>
          <p:nvPr/>
        </p:nvSpPr>
        <p:spPr>
          <a:xfrm>
            <a:off x="790595" y="6093296"/>
            <a:ext cx="3187184" cy="400110"/>
          </a:xfrm>
          <a:prstGeom prst="rect">
            <a:avLst/>
          </a:prstGeom>
        </p:spPr>
        <p:txBody>
          <a:bodyPr wrap="square">
            <a:spAutoFit/>
          </a:bodyPr>
          <a:lstStyle/>
          <a:p>
            <a:r>
              <a:rPr lang="en-US" sz="2000" b="1" dirty="0" err="1" smtClean="0">
                <a:latin typeface="Calibri" pitchFamily="34" charset="0"/>
                <a:cs typeface="Calibri" pitchFamily="34" charset="0"/>
              </a:rPr>
              <a:t>Bishara</a:t>
            </a:r>
            <a:r>
              <a:rPr lang="el-GR" sz="2000" b="1" dirty="0" smtClean="0">
                <a:latin typeface="Calibri" pitchFamily="34" charset="0"/>
                <a:cs typeface="Calibri" pitchFamily="34" charset="0"/>
              </a:rPr>
              <a:t>. </a:t>
            </a:r>
            <a:r>
              <a:rPr lang="en-US" sz="2000" b="1" dirty="0" smtClean="0">
                <a:latin typeface="Calibri" pitchFamily="34" charset="0"/>
                <a:cs typeface="Calibri" pitchFamily="34" charset="0"/>
              </a:rPr>
              <a:t>AJODO</a:t>
            </a:r>
            <a:r>
              <a:rPr lang="el-GR" sz="2000" b="1" dirty="0" smtClean="0">
                <a:latin typeface="Calibri" pitchFamily="34" charset="0"/>
                <a:cs typeface="Calibri" pitchFamily="34" charset="0"/>
              </a:rPr>
              <a:t>. </a:t>
            </a:r>
            <a:r>
              <a:rPr lang="en-US" sz="2000" b="1" dirty="0" smtClean="0">
                <a:latin typeface="Calibri" pitchFamily="34" charset="0"/>
                <a:cs typeface="Calibri" pitchFamily="34" charset="0"/>
              </a:rPr>
              <a:t>1992</a:t>
            </a:r>
            <a:r>
              <a:rPr lang="el-GR" sz="2000" b="1" dirty="0" smtClean="0">
                <a:latin typeface="Calibri" pitchFamily="34" charset="0"/>
                <a:cs typeface="Calibri" pitchFamily="34" charset="0"/>
              </a:rPr>
              <a:t>.</a:t>
            </a:r>
            <a:endParaRPr lang="el-GR" sz="2000" b="1" dirty="0">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1414"/>
            <a:ext cx="8229600" cy="1143000"/>
          </a:xfrm>
        </p:spPr>
        <p:txBody>
          <a:bodyPr>
            <a:normAutofit/>
          </a:bodyPr>
          <a:lstStyle/>
          <a:p>
            <a:r>
              <a:rPr lang="el-GR" sz="3200" b="1" dirty="0" smtClean="0"/>
              <a:t>Στάδιο ασχημόπαπου</a:t>
            </a:r>
            <a:endParaRPr lang="el-GR" sz="3200" b="1" dirty="0"/>
          </a:p>
        </p:txBody>
      </p:sp>
      <p:grpSp>
        <p:nvGrpSpPr>
          <p:cNvPr id="44" name="43 - Ομάδα"/>
          <p:cNvGrpSpPr/>
          <p:nvPr/>
        </p:nvGrpSpPr>
        <p:grpSpPr>
          <a:xfrm>
            <a:off x="1071538" y="1071546"/>
            <a:ext cx="3312996" cy="2901792"/>
            <a:chOff x="1071538" y="1071546"/>
            <a:chExt cx="3312996" cy="2901792"/>
          </a:xfrm>
        </p:grpSpPr>
        <p:grpSp>
          <p:nvGrpSpPr>
            <p:cNvPr id="5" name="Group 7"/>
            <p:cNvGrpSpPr>
              <a:grpSpLocks/>
            </p:cNvGrpSpPr>
            <p:nvPr/>
          </p:nvGrpSpPr>
          <p:grpSpPr bwMode="auto">
            <a:xfrm rot="21183058">
              <a:off x="2032762" y="2387417"/>
              <a:ext cx="581525" cy="1574984"/>
              <a:chOff x="2594" y="2244"/>
              <a:chExt cx="204" cy="576"/>
            </a:xfrm>
          </p:grpSpPr>
          <p:sp>
            <p:nvSpPr>
              <p:cNvPr id="6"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noFill/>
              <a:ln w="19050" cmpd="sng">
                <a:solidFill>
                  <a:schemeClr val="tx1"/>
                </a:solidFill>
                <a:prstDash val="solid"/>
                <a:round/>
                <a:headEnd/>
                <a:tailEnd/>
              </a:ln>
            </p:spPr>
            <p:txBody>
              <a:bodyPr/>
              <a:lstStyle/>
              <a:p>
                <a:endParaRPr lang="el-GR"/>
              </a:p>
            </p:txBody>
          </p:sp>
          <p:sp>
            <p:nvSpPr>
              <p:cNvPr id="7"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8" name="Group 10"/>
            <p:cNvGrpSpPr>
              <a:grpSpLocks/>
            </p:cNvGrpSpPr>
            <p:nvPr/>
          </p:nvGrpSpPr>
          <p:grpSpPr bwMode="auto">
            <a:xfrm rot="648212">
              <a:off x="2844217" y="2403823"/>
              <a:ext cx="612881" cy="1569515"/>
              <a:chOff x="2823" y="2253"/>
              <a:chExt cx="215" cy="574"/>
            </a:xfrm>
          </p:grpSpPr>
          <p:sp>
            <p:nvSpPr>
              <p:cNvPr id="9" name="Freeform 11"/>
              <p:cNvSpPr>
                <a:spLocks/>
              </p:cNvSpPr>
              <p:nvPr/>
            </p:nvSpPr>
            <p:spPr bwMode="auto">
              <a:xfrm>
                <a:off x="2836" y="2559"/>
                <a:ext cx="202" cy="268"/>
              </a:xfrm>
              <a:custGeom>
                <a:avLst/>
                <a:gdLst/>
                <a:ahLst/>
                <a:cxnLst>
                  <a:cxn ang="0">
                    <a:pos x="0" y="87"/>
                  </a:cxn>
                  <a:cxn ang="0">
                    <a:pos x="0" y="139"/>
                  </a:cxn>
                  <a:cxn ang="0">
                    <a:pos x="0" y="189"/>
                  </a:cxn>
                  <a:cxn ang="0">
                    <a:pos x="3" y="209"/>
                  </a:cxn>
                  <a:cxn ang="0">
                    <a:pos x="12" y="250"/>
                  </a:cxn>
                  <a:cxn ang="0">
                    <a:pos x="19" y="261"/>
                  </a:cxn>
                  <a:cxn ang="0">
                    <a:pos x="30" y="268"/>
                  </a:cxn>
                  <a:cxn ang="0">
                    <a:pos x="39" y="266"/>
                  </a:cxn>
                  <a:cxn ang="0">
                    <a:pos x="78" y="257"/>
                  </a:cxn>
                  <a:cxn ang="0">
                    <a:pos x="114" y="250"/>
                  </a:cxn>
                  <a:cxn ang="0">
                    <a:pos x="164" y="239"/>
                  </a:cxn>
                  <a:cxn ang="0">
                    <a:pos x="184" y="227"/>
                  </a:cxn>
                  <a:cxn ang="0">
                    <a:pos x="193" y="223"/>
                  </a:cxn>
                  <a:cxn ang="0">
                    <a:pos x="195" y="218"/>
                  </a:cxn>
                  <a:cxn ang="0">
                    <a:pos x="202" y="209"/>
                  </a:cxn>
                  <a:cxn ang="0">
                    <a:pos x="202" y="175"/>
                  </a:cxn>
                  <a:cxn ang="0">
                    <a:pos x="198" y="148"/>
                  </a:cxn>
                  <a:cxn ang="0">
                    <a:pos x="193" y="127"/>
                  </a:cxn>
                  <a:cxn ang="0">
                    <a:pos x="168" y="62"/>
                  </a:cxn>
                  <a:cxn ang="0">
                    <a:pos x="161" y="41"/>
                  </a:cxn>
                  <a:cxn ang="0">
                    <a:pos x="150" y="25"/>
                  </a:cxn>
                  <a:cxn ang="0">
                    <a:pos x="139" y="14"/>
                  </a:cxn>
                  <a:cxn ang="0">
                    <a:pos x="123" y="7"/>
                  </a:cxn>
                  <a:cxn ang="0">
                    <a:pos x="102" y="0"/>
                  </a:cxn>
                  <a:cxn ang="0">
                    <a:pos x="80" y="3"/>
                  </a:cxn>
                  <a:cxn ang="0">
                    <a:pos x="50" y="9"/>
                  </a:cxn>
                  <a:cxn ang="0">
                    <a:pos x="25" y="25"/>
                  </a:cxn>
                  <a:cxn ang="0">
                    <a:pos x="12" y="39"/>
                  </a:cxn>
                  <a:cxn ang="0">
                    <a:pos x="3" y="55"/>
                  </a:cxn>
                  <a:cxn ang="0">
                    <a:pos x="0" y="87"/>
                  </a:cxn>
                </a:cxnLst>
                <a:rect l="0" t="0" r="r" b="b"/>
                <a:pathLst>
                  <a:path w="202" h="268">
                    <a:moveTo>
                      <a:pt x="0" y="87"/>
                    </a:moveTo>
                    <a:lnTo>
                      <a:pt x="0" y="139"/>
                    </a:lnTo>
                    <a:lnTo>
                      <a:pt x="0" y="189"/>
                    </a:lnTo>
                    <a:lnTo>
                      <a:pt x="3" y="209"/>
                    </a:lnTo>
                    <a:lnTo>
                      <a:pt x="12" y="250"/>
                    </a:lnTo>
                    <a:lnTo>
                      <a:pt x="19" y="261"/>
                    </a:lnTo>
                    <a:lnTo>
                      <a:pt x="30" y="268"/>
                    </a:lnTo>
                    <a:lnTo>
                      <a:pt x="39" y="266"/>
                    </a:lnTo>
                    <a:lnTo>
                      <a:pt x="78" y="257"/>
                    </a:lnTo>
                    <a:lnTo>
                      <a:pt x="114" y="250"/>
                    </a:lnTo>
                    <a:lnTo>
                      <a:pt x="164" y="239"/>
                    </a:lnTo>
                    <a:lnTo>
                      <a:pt x="184" y="227"/>
                    </a:lnTo>
                    <a:lnTo>
                      <a:pt x="193" y="223"/>
                    </a:lnTo>
                    <a:lnTo>
                      <a:pt x="195" y="218"/>
                    </a:lnTo>
                    <a:lnTo>
                      <a:pt x="202" y="209"/>
                    </a:lnTo>
                    <a:lnTo>
                      <a:pt x="202" y="175"/>
                    </a:lnTo>
                    <a:lnTo>
                      <a:pt x="198" y="148"/>
                    </a:lnTo>
                    <a:lnTo>
                      <a:pt x="193" y="127"/>
                    </a:lnTo>
                    <a:lnTo>
                      <a:pt x="168" y="62"/>
                    </a:lnTo>
                    <a:lnTo>
                      <a:pt x="161" y="41"/>
                    </a:lnTo>
                    <a:lnTo>
                      <a:pt x="150" y="25"/>
                    </a:lnTo>
                    <a:lnTo>
                      <a:pt x="139" y="14"/>
                    </a:lnTo>
                    <a:lnTo>
                      <a:pt x="123" y="7"/>
                    </a:lnTo>
                    <a:lnTo>
                      <a:pt x="102" y="0"/>
                    </a:lnTo>
                    <a:lnTo>
                      <a:pt x="80" y="3"/>
                    </a:lnTo>
                    <a:lnTo>
                      <a:pt x="50" y="9"/>
                    </a:lnTo>
                    <a:lnTo>
                      <a:pt x="25" y="25"/>
                    </a:lnTo>
                    <a:lnTo>
                      <a:pt x="12" y="39"/>
                    </a:lnTo>
                    <a:lnTo>
                      <a:pt x="3" y="55"/>
                    </a:lnTo>
                    <a:lnTo>
                      <a:pt x="0" y="87"/>
                    </a:lnTo>
                    <a:close/>
                  </a:path>
                </a:pathLst>
              </a:custGeom>
              <a:noFill/>
              <a:ln w="19050" cmpd="sng">
                <a:solidFill>
                  <a:schemeClr val="tx1"/>
                </a:solidFill>
                <a:prstDash val="solid"/>
                <a:round/>
                <a:headEnd/>
                <a:tailEnd/>
              </a:ln>
            </p:spPr>
            <p:txBody>
              <a:bodyPr/>
              <a:lstStyle/>
              <a:p>
                <a:endParaRPr lang="el-GR"/>
              </a:p>
            </p:txBody>
          </p:sp>
          <p:sp>
            <p:nvSpPr>
              <p:cNvPr id="10" name="Freeform 12"/>
              <p:cNvSpPr>
                <a:spLocks/>
              </p:cNvSpPr>
              <p:nvPr/>
            </p:nvSpPr>
            <p:spPr bwMode="auto">
              <a:xfrm>
                <a:off x="2823" y="2253"/>
                <a:ext cx="174" cy="393"/>
              </a:xfrm>
              <a:custGeom>
                <a:avLst/>
                <a:gdLst/>
                <a:ahLst/>
                <a:cxnLst>
                  <a:cxn ang="0">
                    <a:pos x="174" y="347"/>
                  </a:cxn>
                  <a:cxn ang="0">
                    <a:pos x="163" y="295"/>
                  </a:cxn>
                  <a:cxn ang="0">
                    <a:pos x="159" y="247"/>
                  </a:cxn>
                  <a:cxn ang="0">
                    <a:pos x="154" y="227"/>
                  </a:cxn>
                  <a:cxn ang="0">
                    <a:pos x="138" y="175"/>
                  </a:cxn>
                  <a:cxn ang="0">
                    <a:pos x="106" y="84"/>
                  </a:cxn>
                  <a:cxn ang="0">
                    <a:pos x="86" y="41"/>
                  </a:cxn>
                  <a:cxn ang="0">
                    <a:pos x="70" y="16"/>
                  </a:cxn>
                  <a:cxn ang="0">
                    <a:pos x="57" y="7"/>
                  </a:cxn>
                  <a:cxn ang="0">
                    <a:pos x="41" y="0"/>
                  </a:cxn>
                  <a:cxn ang="0">
                    <a:pos x="32" y="12"/>
                  </a:cxn>
                  <a:cxn ang="0">
                    <a:pos x="18" y="50"/>
                  </a:cxn>
                  <a:cxn ang="0">
                    <a:pos x="13" y="102"/>
                  </a:cxn>
                  <a:cxn ang="0">
                    <a:pos x="2" y="200"/>
                  </a:cxn>
                  <a:cxn ang="0">
                    <a:pos x="0" y="254"/>
                  </a:cxn>
                  <a:cxn ang="0">
                    <a:pos x="0" y="275"/>
                  </a:cxn>
                  <a:cxn ang="0">
                    <a:pos x="2" y="322"/>
                  </a:cxn>
                  <a:cxn ang="0">
                    <a:pos x="13" y="393"/>
                  </a:cxn>
                  <a:cxn ang="0">
                    <a:pos x="16" y="361"/>
                  </a:cxn>
                  <a:cxn ang="0">
                    <a:pos x="25" y="345"/>
                  </a:cxn>
                  <a:cxn ang="0">
                    <a:pos x="38" y="331"/>
                  </a:cxn>
                  <a:cxn ang="0">
                    <a:pos x="63" y="315"/>
                  </a:cxn>
                  <a:cxn ang="0">
                    <a:pos x="93" y="309"/>
                  </a:cxn>
                  <a:cxn ang="0">
                    <a:pos x="115" y="306"/>
                  </a:cxn>
                  <a:cxn ang="0">
                    <a:pos x="136" y="313"/>
                  </a:cxn>
                  <a:cxn ang="0">
                    <a:pos x="152" y="320"/>
                  </a:cxn>
                  <a:cxn ang="0">
                    <a:pos x="163" y="331"/>
                  </a:cxn>
                  <a:cxn ang="0">
                    <a:pos x="174" y="347"/>
                  </a:cxn>
                </a:cxnLst>
                <a:rect l="0" t="0" r="r" b="b"/>
                <a:pathLst>
                  <a:path w="174" h="393">
                    <a:moveTo>
                      <a:pt x="174" y="347"/>
                    </a:moveTo>
                    <a:lnTo>
                      <a:pt x="163" y="295"/>
                    </a:lnTo>
                    <a:lnTo>
                      <a:pt x="159" y="247"/>
                    </a:lnTo>
                    <a:lnTo>
                      <a:pt x="154" y="227"/>
                    </a:lnTo>
                    <a:lnTo>
                      <a:pt x="138" y="175"/>
                    </a:lnTo>
                    <a:lnTo>
                      <a:pt x="106" y="84"/>
                    </a:lnTo>
                    <a:lnTo>
                      <a:pt x="86" y="41"/>
                    </a:lnTo>
                    <a:lnTo>
                      <a:pt x="70" y="16"/>
                    </a:lnTo>
                    <a:lnTo>
                      <a:pt x="57" y="7"/>
                    </a:lnTo>
                    <a:lnTo>
                      <a:pt x="41" y="0"/>
                    </a:lnTo>
                    <a:lnTo>
                      <a:pt x="32" y="12"/>
                    </a:lnTo>
                    <a:lnTo>
                      <a:pt x="18" y="50"/>
                    </a:lnTo>
                    <a:lnTo>
                      <a:pt x="13" y="102"/>
                    </a:lnTo>
                    <a:lnTo>
                      <a:pt x="2" y="200"/>
                    </a:lnTo>
                    <a:lnTo>
                      <a:pt x="0" y="254"/>
                    </a:lnTo>
                    <a:lnTo>
                      <a:pt x="0" y="275"/>
                    </a:lnTo>
                    <a:lnTo>
                      <a:pt x="2" y="322"/>
                    </a:lnTo>
                    <a:lnTo>
                      <a:pt x="13" y="393"/>
                    </a:lnTo>
                    <a:lnTo>
                      <a:pt x="16" y="361"/>
                    </a:lnTo>
                    <a:lnTo>
                      <a:pt x="25" y="345"/>
                    </a:lnTo>
                    <a:lnTo>
                      <a:pt x="38" y="331"/>
                    </a:lnTo>
                    <a:lnTo>
                      <a:pt x="63" y="315"/>
                    </a:lnTo>
                    <a:lnTo>
                      <a:pt x="93" y="309"/>
                    </a:lnTo>
                    <a:lnTo>
                      <a:pt x="115" y="306"/>
                    </a:lnTo>
                    <a:lnTo>
                      <a:pt x="136" y="313"/>
                    </a:lnTo>
                    <a:lnTo>
                      <a:pt x="152" y="320"/>
                    </a:lnTo>
                    <a:lnTo>
                      <a:pt x="163" y="331"/>
                    </a:lnTo>
                    <a:lnTo>
                      <a:pt x="174" y="347"/>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11" name="Group 7"/>
            <p:cNvGrpSpPr>
              <a:grpSpLocks/>
            </p:cNvGrpSpPr>
            <p:nvPr/>
          </p:nvGrpSpPr>
          <p:grpSpPr bwMode="auto">
            <a:xfrm rot="21423544">
              <a:off x="1669503" y="2459148"/>
              <a:ext cx="391721" cy="1418703"/>
              <a:chOff x="2594" y="2244"/>
              <a:chExt cx="204" cy="576"/>
            </a:xfrm>
          </p:grpSpPr>
          <p:sp>
            <p:nvSpPr>
              <p:cNvPr id="12"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noFill/>
              <a:ln w="19050" cmpd="sng">
                <a:solidFill>
                  <a:schemeClr val="tx1"/>
                </a:solidFill>
                <a:prstDash val="solid"/>
                <a:round/>
                <a:headEnd/>
                <a:tailEnd/>
              </a:ln>
            </p:spPr>
            <p:txBody>
              <a:bodyPr/>
              <a:lstStyle/>
              <a:p>
                <a:endParaRPr lang="el-GR"/>
              </a:p>
            </p:txBody>
          </p:sp>
          <p:sp>
            <p:nvSpPr>
              <p:cNvPr id="13"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14" name="Group 19"/>
            <p:cNvGrpSpPr/>
            <p:nvPr/>
          </p:nvGrpSpPr>
          <p:grpSpPr>
            <a:xfrm rot="21135999">
              <a:off x="1071538" y="1073968"/>
              <a:ext cx="575712" cy="1763425"/>
              <a:chOff x="2577753" y="1070805"/>
              <a:chExt cx="616954" cy="1970106"/>
            </a:xfrm>
          </p:grpSpPr>
          <p:sp>
            <p:nvSpPr>
              <p:cNvPr id="15" name="Freeform 403"/>
              <p:cNvSpPr>
                <a:spLocks/>
              </p:cNvSpPr>
              <p:nvPr/>
            </p:nvSpPr>
            <p:spPr bwMode="auto">
              <a:xfrm>
                <a:off x="2597734" y="2252135"/>
                <a:ext cx="596973" cy="788776"/>
              </a:xfrm>
              <a:custGeom>
                <a:avLst/>
                <a:gdLst>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1024 w 10000"/>
                  <a:gd name="connsiteY9" fmla="*/ 1041 h 10000"/>
                  <a:gd name="connsiteX10" fmla="*/ 3122 w 10000"/>
                  <a:gd name="connsiteY10" fmla="*/ 0 h 10000"/>
                  <a:gd name="connsiteX11" fmla="*/ 4829 w 10000"/>
                  <a:gd name="connsiteY11" fmla="*/ 0 h 10000"/>
                  <a:gd name="connsiteX12" fmla="*/ 6195 w 10000"/>
                  <a:gd name="connsiteY12" fmla="*/ 260 h 10000"/>
                  <a:gd name="connsiteX13" fmla="*/ 7268 w 10000"/>
                  <a:gd name="connsiteY13" fmla="*/ 520 h 10000"/>
                  <a:gd name="connsiteX14" fmla="*/ 7951 w 10000"/>
                  <a:gd name="connsiteY14" fmla="*/ 1301 h 10000"/>
                  <a:gd name="connsiteX15" fmla="*/ 8976 w 10000"/>
                  <a:gd name="connsiteY15" fmla="*/ 3420 h 10000"/>
                  <a:gd name="connsiteX16" fmla="*/ 9317 w 10000"/>
                  <a:gd name="connsiteY16" fmla="*/ 4721 h 10000"/>
                  <a:gd name="connsiteX17" fmla="*/ 10000 w 10000"/>
                  <a:gd name="connsiteY17" fmla="*/ 5539 h 10000"/>
                  <a:gd name="connsiteX18" fmla="*/ 10000 w 10000"/>
                  <a:gd name="connsiteY18" fmla="*/ 6580 h 10000"/>
                  <a:gd name="connsiteX19" fmla="*/ 9659 w 10000"/>
                  <a:gd name="connsiteY19" fmla="*/ 7881 h 10000"/>
                  <a:gd name="connsiteX20" fmla="*/ 7951 w 10000"/>
                  <a:gd name="connsiteY20" fmla="*/ 9219 h 10000"/>
                  <a:gd name="connsiteX21" fmla="*/ 6927 w 10000"/>
                  <a:gd name="connsiteY21" fmla="*/ 9740 h 10000"/>
                  <a:gd name="connsiteX22" fmla="*/ 6195 w 10000"/>
                  <a:gd name="connsiteY22"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6195 w 10000"/>
                  <a:gd name="connsiteY11" fmla="*/ 260 h 10000"/>
                  <a:gd name="connsiteX12" fmla="*/ 7268 w 10000"/>
                  <a:gd name="connsiteY12" fmla="*/ 520 h 10000"/>
                  <a:gd name="connsiteX13" fmla="*/ 7951 w 10000"/>
                  <a:gd name="connsiteY13" fmla="*/ 1301 h 10000"/>
                  <a:gd name="connsiteX14" fmla="*/ 8976 w 10000"/>
                  <a:gd name="connsiteY14" fmla="*/ 3420 h 10000"/>
                  <a:gd name="connsiteX15" fmla="*/ 9317 w 10000"/>
                  <a:gd name="connsiteY15" fmla="*/ 4721 h 10000"/>
                  <a:gd name="connsiteX16" fmla="*/ 10000 w 10000"/>
                  <a:gd name="connsiteY16" fmla="*/ 5539 h 10000"/>
                  <a:gd name="connsiteX17" fmla="*/ 10000 w 10000"/>
                  <a:gd name="connsiteY17" fmla="*/ 6580 h 10000"/>
                  <a:gd name="connsiteX18" fmla="*/ 9659 w 10000"/>
                  <a:gd name="connsiteY18" fmla="*/ 7881 h 10000"/>
                  <a:gd name="connsiteX19" fmla="*/ 7951 w 10000"/>
                  <a:gd name="connsiteY19" fmla="*/ 9219 h 10000"/>
                  <a:gd name="connsiteX20" fmla="*/ 6927 w 10000"/>
                  <a:gd name="connsiteY20" fmla="*/ 9740 h 10000"/>
                  <a:gd name="connsiteX21" fmla="*/ 6195 w 10000"/>
                  <a:gd name="connsiteY21"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7268 w 10000"/>
                  <a:gd name="connsiteY11" fmla="*/ 520 h 10000"/>
                  <a:gd name="connsiteX12" fmla="*/ 7951 w 10000"/>
                  <a:gd name="connsiteY12" fmla="*/ 1301 h 10000"/>
                  <a:gd name="connsiteX13" fmla="*/ 8976 w 10000"/>
                  <a:gd name="connsiteY13" fmla="*/ 3420 h 10000"/>
                  <a:gd name="connsiteX14" fmla="*/ 9317 w 10000"/>
                  <a:gd name="connsiteY14" fmla="*/ 4721 h 10000"/>
                  <a:gd name="connsiteX15" fmla="*/ 10000 w 10000"/>
                  <a:gd name="connsiteY15" fmla="*/ 5539 h 10000"/>
                  <a:gd name="connsiteX16" fmla="*/ 10000 w 10000"/>
                  <a:gd name="connsiteY16" fmla="*/ 6580 h 10000"/>
                  <a:gd name="connsiteX17" fmla="*/ 9659 w 10000"/>
                  <a:gd name="connsiteY17" fmla="*/ 7881 h 10000"/>
                  <a:gd name="connsiteX18" fmla="*/ 7951 w 10000"/>
                  <a:gd name="connsiteY18" fmla="*/ 9219 h 10000"/>
                  <a:gd name="connsiteX19" fmla="*/ 6927 w 10000"/>
                  <a:gd name="connsiteY19" fmla="*/ 9740 h 10000"/>
                  <a:gd name="connsiteX20" fmla="*/ 6195 w 10000"/>
                  <a:gd name="connsiteY20"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268 w 10000"/>
                  <a:gd name="connsiteY10" fmla="*/ 520 h 10000"/>
                  <a:gd name="connsiteX11" fmla="*/ 7951 w 10000"/>
                  <a:gd name="connsiteY11" fmla="*/ 1301 h 10000"/>
                  <a:gd name="connsiteX12" fmla="*/ 8976 w 10000"/>
                  <a:gd name="connsiteY12" fmla="*/ 3420 h 10000"/>
                  <a:gd name="connsiteX13" fmla="*/ 9317 w 10000"/>
                  <a:gd name="connsiteY13" fmla="*/ 4721 h 10000"/>
                  <a:gd name="connsiteX14" fmla="*/ 10000 w 10000"/>
                  <a:gd name="connsiteY14" fmla="*/ 5539 h 10000"/>
                  <a:gd name="connsiteX15" fmla="*/ 10000 w 10000"/>
                  <a:gd name="connsiteY15" fmla="*/ 6580 h 10000"/>
                  <a:gd name="connsiteX16" fmla="*/ 9659 w 10000"/>
                  <a:gd name="connsiteY16" fmla="*/ 7881 h 10000"/>
                  <a:gd name="connsiteX17" fmla="*/ 7951 w 10000"/>
                  <a:gd name="connsiteY17" fmla="*/ 9219 h 10000"/>
                  <a:gd name="connsiteX18" fmla="*/ 6927 w 10000"/>
                  <a:gd name="connsiteY18" fmla="*/ 9740 h 10000"/>
                  <a:gd name="connsiteX19" fmla="*/ 6195 w 10000"/>
                  <a:gd name="connsiteY19"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951 w 10000"/>
                  <a:gd name="connsiteY10" fmla="*/ 1301 h 10000"/>
                  <a:gd name="connsiteX11" fmla="*/ 8976 w 10000"/>
                  <a:gd name="connsiteY11" fmla="*/ 3420 h 10000"/>
                  <a:gd name="connsiteX12" fmla="*/ 9317 w 10000"/>
                  <a:gd name="connsiteY12" fmla="*/ 4721 h 10000"/>
                  <a:gd name="connsiteX13" fmla="*/ 10000 w 10000"/>
                  <a:gd name="connsiteY13" fmla="*/ 5539 h 10000"/>
                  <a:gd name="connsiteX14" fmla="*/ 10000 w 10000"/>
                  <a:gd name="connsiteY14" fmla="*/ 6580 h 10000"/>
                  <a:gd name="connsiteX15" fmla="*/ 9659 w 10000"/>
                  <a:gd name="connsiteY15" fmla="*/ 7881 h 10000"/>
                  <a:gd name="connsiteX16" fmla="*/ 7951 w 10000"/>
                  <a:gd name="connsiteY16" fmla="*/ 9219 h 10000"/>
                  <a:gd name="connsiteX17" fmla="*/ 6927 w 10000"/>
                  <a:gd name="connsiteY17" fmla="*/ 9740 h 10000"/>
                  <a:gd name="connsiteX18" fmla="*/ 6195 w 10000"/>
                  <a:gd name="connsiteY18"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10000 w 10000"/>
                  <a:gd name="connsiteY13" fmla="*/ 6580 h 10000"/>
                  <a:gd name="connsiteX14" fmla="*/ 9659 w 10000"/>
                  <a:gd name="connsiteY14" fmla="*/ 7881 h 10000"/>
                  <a:gd name="connsiteX15" fmla="*/ 7951 w 10000"/>
                  <a:gd name="connsiteY15" fmla="*/ 9219 h 10000"/>
                  <a:gd name="connsiteX16" fmla="*/ 6927 w 10000"/>
                  <a:gd name="connsiteY16" fmla="*/ 9740 h 10000"/>
                  <a:gd name="connsiteX17" fmla="*/ 6195 w 10000"/>
                  <a:gd name="connsiteY17"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9659 w 10000"/>
                  <a:gd name="connsiteY13" fmla="*/ 7881 h 10000"/>
                  <a:gd name="connsiteX14" fmla="*/ 7951 w 10000"/>
                  <a:gd name="connsiteY14" fmla="*/ 9219 h 10000"/>
                  <a:gd name="connsiteX15" fmla="*/ 6927 w 10000"/>
                  <a:gd name="connsiteY15" fmla="*/ 9740 h 10000"/>
                  <a:gd name="connsiteX16" fmla="*/ 6195 w 10000"/>
                  <a:gd name="connsiteY16" fmla="*/ 10000 h 10000"/>
                  <a:gd name="connsiteX0" fmla="*/ 6195 w 10000"/>
                  <a:gd name="connsiteY0" fmla="*/ 10000 h 10000"/>
                  <a:gd name="connsiteX1" fmla="*/ 5171 w 10000"/>
                  <a:gd name="connsiteY1" fmla="*/ 9740 h 10000"/>
                  <a:gd name="connsiteX2" fmla="*/ 3122 w 10000"/>
                  <a:gd name="connsiteY2" fmla="*/ 9219 h 10000"/>
                  <a:gd name="connsiteX3" fmla="*/ 683 w 10000"/>
                  <a:gd name="connsiteY3" fmla="*/ 7621 h 10000"/>
                  <a:gd name="connsiteX4" fmla="*/ 0 w 10000"/>
                  <a:gd name="connsiteY4" fmla="*/ 5799 h 10000"/>
                  <a:gd name="connsiteX5" fmla="*/ 341 w 10000"/>
                  <a:gd name="connsiteY5" fmla="*/ 3160 h 10000"/>
                  <a:gd name="connsiteX6" fmla="*/ 683 w 10000"/>
                  <a:gd name="connsiteY6" fmla="*/ 1822 h 10000"/>
                  <a:gd name="connsiteX7" fmla="*/ 3122 w 10000"/>
                  <a:gd name="connsiteY7" fmla="*/ 0 h 10000"/>
                  <a:gd name="connsiteX8" fmla="*/ 7951 w 10000"/>
                  <a:gd name="connsiteY8" fmla="*/ 1301 h 10000"/>
                  <a:gd name="connsiteX9" fmla="*/ 8976 w 10000"/>
                  <a:gd name="connsiteY9" fmla="*/ 3420 h 10000"/>
                  <a:gd name="connsiteX10" fmla="*/ 9317 w 10000"/>
                  <a:gd name="connsiteY10" fmla="*/ 4721 h 10000"/>
                  <a:gd name="connsiteX11" fmla="*/ 10000 w 10000"/>
                  <a:gd name="connsiteY11" fmla="*/ 5539 h 10000"/>
                  <a:gd name="connsiteX12" fmla="*/ 9659 w 10000"/>
                  <a:gd name="connsiteY12" fmla="*/ 7881 h 10000"/>
                  <a:gd name="connsiteX13" fmla="*/ 7951 w 10000"/>
                  <a:gd name="connsiteY13" fmla="*/ 9219 h 10000"/>
                  <a:gd name="connsiteX14" fmla="*/ 6927 w 10000"/>
                  <a:gd name="connsiteY14" fmla="*/ 9740 h 10000"/>
                  <a:gd name="connsiteX15" fmla="*/ 6195 w 10000"/>
                  <a:gd name="connsiteY15" fmla="*/ 10000 h 10000"/>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7041 w 10114"/>
                  <a:gd name="connsiteY13" fmla="*/ 9827 h 10087"/>
                  <a:gd name="connsiteX14" fmla="*/ 6309 w 10114"/>
                  <a:gd name="connsiteY14"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7041 w 10114"/>
                  <a:gd name="connsiteY13" fmla="*/ 9827 h 10174"/>
                  <a:gd name="connsiteX14" fmla="*/ 6309 w 10114"/>
                  <a:gd name="connsiteY14" fmla="*/ 10087 h 10174"/>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6309 w 10114"/>
                  <a:gd name="connsiteY13"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5"/>
                  <a:gd name="connsiteY0" fmla="*/ 10087 h 10174"/>
                  <a:gd name="connsiteX1" fmla="*/ 3236 w 10115"/>
                  <a:gd name="connsiteY1" fmla="*/ 9306 h 10174"/>
                  <a:gd name="connsiteX2" fmla="*/ 797 w 10115"/>
                  <a:gd name="connsiteY2" fmla="*/ 7708 h 10174"/>
                  <a:gd name="connsiteX3" fmla="*/ 114 w 10115"/>
                  <a:gd name="connsiteY3" fmla="*/ 5886 h 10174"/>
                  <a:gd name="connsiteX4" fmla="*/ 455 w 10115"/>
                  <a:gd name="connsiteY4" fmla="*/ 3247 h 10174"/>
                  <a:gd name="connsiteX5" fmla="*/ 797 w 10115"/>
                  <a:gd name="connsiteY5" fmla="*/ 1909 h 10174"/>
                  <a:gd name="connsiteX6" fmla="*/ 3236 w 10115"/>
                  <a:gd name="connsiteY6" fmla="*/ 87 h 10174"/>
                  <a:gd name="connsiteX7" fmla="*/ 8065 w 10115"/>
                  <a:gd name="connsiteY7" fmla="*/ 1388 h 10174"/>
                  <a:gd name="connsiteX8" fmla="*/ 9090 w 10115"/>
                  <a:gd name="connsiteY8" fmla="*/ 3507 h 10174"/>
                  <a:gd name="connsiteX9" fmla="*/ 9431 w 10115"/>
                  <a:gd name="connsiteY9" fmla="*/ 4808 h 10174"/>
                  <a:gd name="connsiteX10" fmla="*/ 10114 w 10115"/>
                  <a:gd name="connsiteY10" fmla="*/ 5626 h 10174"/>
                  <a:gd name="connsiteX11" fmla="*/ 9773 w 10115"/>
                  <a:gd name="connsiteY11" fmla="*/ 7968 h 10174"/>
                  <a:gd name="connsiteX12" fmla="*/ 8065 w 10115"/>
                  <a:gd name="connsiteY12" fmla="*/ 9306 h 10174"/>
                  <a:gd name="connsiteX13" fmla="*/ 6309 w 10115"/>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090 w 10181"/>
                  <a:gd name="connsiteY8" fmla="*/ 3507 h 10174"/>
                  <a:gd name="connsiteX9" fmla="*/ 9374 w 10181"/>
                  <a:gd name="connsiteY9" fmla="*/ 4414 h 10174"/>
                  <a:gd name="connsiteX10" fmla="*/ 10114 w 10181"/>
                  <a:gd name="connsiteY10" fmla="*/ 5626 h 10174"/>
                  <a:gd name="connsiteX11" fmla="*/ 9773 w 10181"/>
                  <a:gd name="connsiteY11" fmla="*/ 7968 h 10174"/>
                  <a:gd name="connsiteX12" fmla="*/ 8065 w 10181"/>
                  <a:gd name="connsiteY12" fmla="*/ 9306 h 10174"/>
                  <a:gd name="connsiteX13" fmla="*/ 6309 w 10181"/>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4318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9" h="10175">
                    <a:moveTo>
                      <a:pt x="6271" y="10088"/>
                    </a:moveTo>
                    <a:cubicBezTo>
                      <a:pt x="5637" y="10001"/>
                      <a:pt x="4117" y="9703"/>
                      <a:pt x="3198" y="9307"/>
                    </a:cubicBezTo>
                    <a:cubicBezTo>
                      <a:pt x="2450" y="8954"/>
                      <a:pt x="1279" y="8279"/>
                      <a:pt x="759" y="7709"/>
                    </a:cubicBezTo>
                    <a:cubicBezTo>
                      <a:pt x="239" y="7139"/>
                      <a:pt x="152" y="6521"/>
                      <a:pt x="76" y="5887"/>
                    </a:cubicBezTo>
                    <a:cubicBezTo>
                      <a:pt x="0" y="5253"/>
                      <a:pt x="360" y="4611"/>
                      <a:pt x="303" y="3904"/>
                    </a:cubicBezTo>
                    <a:cubicBezTo>
                      <a:pt x="246" y="3197"/>
                      <a:pt x="96" y="2546"/>
                      <a:pt x="759" y="1910"/>
                    </a:cubicBezTo>
                    <a:cubicBezTo>
                      <a:pt x="1422" y="1274"/>
                      <a:pt x="1702" y="0"/>
                      <a:pt x="4280" y="88"/>
                    </a:cubicBezTo>
                    <a:cubicBezTo>
                      <a:pt x="6858" y="176"/>
                      <a:pt x="7241" y="624"/>
                      <a:pt x="8027" y="1389"/>
                    </a:cubicBezTo>
                    <a:cubicBezTo>
                      <a:pt x="8813" y="2154"/>
                      <a:pt x="8653" y="2922"/>
                      <a:pt x="8994" y="3628"/>
                    </a:cubicBezTo>
                    <a:cubicBezTo>
                      <a:pt x="9335" y="4334"/>
                      <a:pt x="9953" y="4904"/>
                      <a:pt x="10076" y="5627"/>
                    </a:cubicBezTo>
                    <a:cubicBezTo>
                      <a:pt x="10199" y="6350"/>
                      <a:pt x="10077" y="7356"/>
                      <a:pt x="9735" y="7969"/>
                    </a:cubicBezTo>
                    <a:cubicBezTo>
                      <a:pt x="9393" y="8582"/>
                      <a:pt x="8604" y="8954"/>
                      <a:pt x="8027" y="9307"/>
                    </a:cubicBezTo>
                    <a:cubicBezTo>
                      <a:pt x="7450" y="9660"/>
                      <a:pt x="6905" y="10175"/>
                      <a:pt x="6271" y="10088"/>
                    </a:cubicBezTo>
                    <a:close/>
                  </a:path>
                </a:pathLst>
              </a:custGeom>
              <a:noFill/>
              <a:ln w="19050">
                <a:solidFill>
                  <a:schemeClr val="tx1"/>
                </a:solidFill>
                <a:prstDash val="solid"/>
                <a:round/>
                <a:headEnd/>
                <a:tailEnd/>
              </a:ln>
            </p:spPr>
            <p:txBody>
              <a:bodyPr/>
              <a:lstStyle/>
              <a:p>
                <a:endParaRPr lang="el-GR"/>
              </a:p>
            </p:txBody>
          </p:sp>
          <p:sp>
            <p:nvSpPr>
              <p:cNvPr id="16" name="Freeform 404"/>
              <p:cNvSpPr>
                <a:spLocks/>
              </p:cNvSpPr>
              <p:nvPr/>
            </p:nvSpPr>
            <p:spPr bwMode="auto">
              <a:xfrm>
                <a:off x="2577753" y="1070805"/>
                <a:ext cx="489949" cy="1350236"/>
              </a:xfrm>
              <a:custGeom>
                <a:avLst/>
                <a:gdLst>
                  <a:gd name="connsiteX0" fmla="*/ 1235 w 10000"/>
                  <a:gd name="connsiteY0" fmla="*/ 10000 h 10000"/>
                  <a:gd name="connsiteX1" fmla="*/ 1647 w 10000"/>
                  <a:gd name="connsiteY1" fmla="*/ 9588 h 10000"/>
                  <a:gd name="connsiteX2" fmla="*/ 2471 w 10000"/>
                  <a:gd name="connsiteY2" fmla="*/ 9314 h 10000"/>
                  <a:gd name="connsiteX3" fmla="*/ 4176 w 10000"/>
                  <a:gd name="connsiteY3" fmla="*/ 9039 h 10000"/>
                  <a:gd name="connsiteX4" fmla="*/ 6235 w 10000"/>
                  <a:gd name="connsiteY4" fmla="*/ 9039 h 10000"/>
                  <a:gd name="connsiteX5" fmla="*/ 7882 w 10000"/>
                  <a:gd name="connsiteY5" fmla="*/ 9176 h 10000"/>
                  <a:gd name="connsiteX6" fmla="*/ 9176 w 10000"/>
                  <a:gd name="connsiteY6" fmla="*/ 9314 h 10000"/>
                  <a:gd name="connsiteX7" fmla="*/ 10000 w 10000"/>
                  <a:gd name="connsiteY7" fmla="*/ 9725 h 10000"/>
                  <a:gd name="connsiteX8" fmla="*/ 9588 w 10000"/>
                  <a:gd name="connsiteY8" fmla="*/ 8196 h 10000"/>
                  <a:gd name="connsiteX9" fmla="*/ 8765 w 10000"/>
                  <a:gd name="connsiteY9" fmla="*/ 7235 h 10000"/>
                  <a:gd name="connsiteX10" fmla="*/ 8353 w 10000"/>
                  <a:gd name="connsiteY10" fmla="*/ 6392 h 10000"/>
                  <a:gd name="connsiteX11" fmla="*/ 7471 w 10000"/>
                  <a:gd name="connsiteY11" fmla="*/ 5137 h 10000"/>
                  <a:gd name="connsiteX12" fmla="*/ 6235 w 10000"/>
                  <a:gd name="connsiteY12" fmla="*/ 3196 h 10000"/>
                  <a:gd name="connsiteX13" fmla="*/ 5412 w 10000"/>
                  <a:gd name="connsiteY13" fmla="*/ 2373 h 10000"/>
                  <a:gd name="connsiteX14" fmla="*/ 5000 w 10000"/>
                  <a:gd name="connsiteY14" fmla="*/ 1255 h 10000"/>
                  <a:gd name="connsiteX15" fmla="*/ 4176 w 10000"/>
                  <a:gd name="connsiteY15" fmla="*/ 412 h 10000"/>
                  <a:gd name="connsiteX16" fmla="*/ 3765 w 10000"/>
                  <a:gd name="connsiteY16" fmla="*/ 0 h 10000"/>
                  <a:gd name="connsiteX17" fmla="*/ 2059 w 10000"/>
                  <a:gd name="connsiteY17" fmla="*/ 0 h 10000"/>
                  <a:gd name="connsiteX18" fmla="*/ 1647 w 10000"/>
                  <a:gd name="connsiteY18" fmla="*/ 549 h 10000"/>
                  <a:gd name="connsiteX19" fmla="*/ 1235 w 10000"/>
                  <a:gd name="connsiteY19" fmla="*/ 1255 h 10000"/>
                  <a:gd name="connsiteX20" fmla="*/ 824 w 10000"/>
                  <a:gd name="connsiteY20" fmla="*/ 3059 h 10000"/>
                  <a:gd name="connsiteX21" fmla="*/ 412 w 10000"/>
                  <a:gd name="connsiteY21" fmla="*/ 3745 h 10000"/>
                  <a:gd name="connsiteX22" fmla="*/ 412 w 10000"/>
                  <a:gd name="connsiteY22" fmla="*/ 5980 h 10000"/>
                  <a:gd name="connsiteX23" fmla="*/ 0 w 10000"/>
                  <a:gd name="connsiteY23" fmla="*/ 6667 h 10000"/>
                  <a:gd name="connsiteX24" fmla="*/ 412 w 10000"/>
                  <a:gd name="connsiteY24" fmla="*/ 7647 h 10000"/>
                  <a:gd name="connsiteX25" fmla="*/ 412 w 10000"/>
                  <a:gd name="connsiteY25" fmla="*/ 8333 h 10000"/>
                  <a:gd name="connsiteX26" fmla="*/ 824 w 10000"/>
                  <a:gd name="connsiteY26" fmla="*/ 9176 h 10000"/>
                  <a:gd name="connsiteX27" fmla="*/ 1235 w 10000"/>
                  <a:gd name="connsiteY27" fmla="*/ 10000 h 10000"/>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4176 w 10000"/>
                  <a:gd name="connsiteY15" fmla="*/ 621 h 10209"/>
                  <a:gd name="connsiteX16" fmla="*/ 3765 w 10000"/>
                  <a:gd name="connsiteY16" fmla="*/ 209 h 10209"/>
                  <a:gd name="connsiteX17" fmla="*/ 2059 w 10000"/>
                  <a:gd name="connsiteY17" fmla="*/ 209 h 10209"/>
                  <a:gd name="connsiteX18" fmla="*/ 1235 w 10000"/>
                  <a:gd name="connsiteY18" fmla="*/ 1464 h 10209"/>
                  <a:gd name="connsiteX19" fmla="*/ 824 w 10000"/>
                  <a:gd name="connsiteY19" fmla="*/ 3268 h 10209"/>
                  <a:gd name="connsiteX20" fmla="*/ 412 w 10000"/>
                  <a:gd name="connsiteY20" fmla="*/ 3954 h 10209"/>
                  <a:gd name="connsiteX21" fmla="*/ 412 w 10000"/>
                  <a:gd name="connsiteY21" fmla="*/ 6189 h 10209"/>
                  <a:gd name="connsiteX22" fmla="*/ 0 w 10000"/>
                  <a:gd name="connsiteY22" fmla="*/ 6876 h 10209"/>
                  <a:gd name="connsiteX23" fmla="*/ 412 w 10000"/>
                  <a:gd name="connsiteY23" fmla="*/ 7856 h 10209"/>
                  <a:gd name="connsiteX24" fmla="*/ 412 w 10000"/>
                  <a:gd name="connsiteY24" fmla="*/ 8542 h 10209"/>
                  <a:gd name="connsiteX25" fmla="*/ 824 w 10000"/>
                  <a:gd name="connsiteY25" fmla="*/ 9385 h 10209"/>
                  <a:gd name="connsiteX26" fmla="*/ 1235 w 10000"/>
                  <a:gd name="connsiteY26"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3765 w 10000"/>
                  <a:gd name="connsiteY15" fmla="*/ 209 h 10209"/>
                  <a:gd name="connsiteX16" fmla="*/ 2059 w 10000"/>
                  <a:gd name="connsiteY16" fmla="*/ 209 h 10209"/>
                  <a:gd name="connsiteX17" fmla="*/ 1235 w 10000"/>
                  <a:gd name="connsiteY17" fmla="*/ 1464 h 10209"/>
                  <a:gd name="connsiteX18" fmla="*/ 824 w 10000"/>
                  <a:gd name="connsiteY18" fmla="*/ 3268 h 10209"/>
                  <a:gd name="connsiteX19" fmla="*/ 412 w 10000"/>
                  <a:gd name="connsiteY19" fmla="*/ 3954 h 10209"/>
                  <a:gd name="connsiteX20" fmla="*/ 412 w 10000"/>
                  <a:gd name="connsiteY20" fmla="*/ 6189 h 10209"/>
                  <a:gd name="connsiteX21" fmla="*/ 0 w 10000"/>
                  <a:gd name="connsiteY21" fmla="*/ 6876 h 10209"/>
                  <a:gd name="connsiteX22" fmla="*/ 412 w 10000"/>
                  <a:gd name="connsiteY22" fmla="*/ 7856 h 10209"/>
                  <a:gd name="connsiteX23" fmla="*/ 412 w 10000"/>
                  <a:gd name="connsiteY23" fmla="*/ 8542 h 10209"/>
                  <a:gd name="connsiteX24" fmla="*/ 824 w 10000"/>
                  <a:gd name="connsiteY24" fmla="*/ 9385 h 10209"/>
                  <a:gd name="connsiteX25" fmla="*/ 1235 w 10000"/>
                  <a:gd name="connsiteY25"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824 w 10000"/>
                  <a:gd name="connsiteY17" fmla="*/ 3268 h 10209"/>
                  <a:gd name="connsiteX18" fmla="*/ 412 w 10000"/>
                  <a:gd name="connsiteY18" fmla="*/ 3954 h 10209"/>
                  <a:gd name="connsiteX19" fmla="*/ 412 w 10000"/>
                  <a:gd name="connsiteY19" fmla="*/ 6189 h 10209"/>
                  <a:gd name="connsiteX20" fmla="*/ 0 w 10000"/>
                  <a:gd name="connsiteY20" fmla="*/ 6876 h 10209"/>
                  <a:gd name="connsiteX21" fmla="*/ 412 w 10000"/>
                  <a:gd name="connsiteY21" fmla="*/ 7856 h 10209"/>
                  <a:gd name="connsiteX22" fmla="*/ 412 w 10000"/>
                  <a:gd name="connsiteY22" fmla="*/ 8542 h 10209"/>
                  <a:gd name="connsiteX23" fmla="*/ 824 w 10000"/>
                  <a:gd name="connsiteY23" fmla="*/ 9385 h 10209"/>
                  <a:gd name="connsiteX24" fmla="*/ 1235 w 10000"/>
                  <a:gd name="connsiteY24"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412 w 10000"/>
                  <a:gd name="connsiteY18" fmla="*/ 6189 h 10209"/>
                  <a:gd name="connsiteX19" fmla="*/ 0 w 10000"/>
                  <a:gd name="connsiteY19" fmla="*/ 6876 h 10209"/>
                  <a:gd name="connsiteX20" fmla="*/ 412 w 10000"/>
                  <a:gd name="connsiteY20" fmla="*/ 7856 h 10209"/>
                  <a:gd name="connsiteX21" fmla="*/ 412 w 10000"/>
                  <a:gd name="connsiteY21" fmla="*/ 8542 h 10209"/>
                  <a:gd name="connsiteX22" fmla="*/ 824 w 10000"/>
                  <a:gd name="connsiteY22" fmla="*/ 9385 h 10209"/>
                  <a:gd name="connsiteX23" fmla="*/ 1235 w 10000"/>
                  <a:gd name="connsiteY23"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7856 h 10209"/>
                  <a:gd name="connsiteX20" fmla="*/ 412 w 10000"/>
                  <a:gd name="connsiteY20" fmla="*/ 8542 h 10209"/>
                  <a:gd name="connsiteX21" fmla="*/ 824 w 10000"/>
                  <a:gd name="connsiteY21" fmla="*/ 9385 h 10209"/>
                  <a:gd name="connsiteX22" fmla="*/ 1235 w 10000"/>
                  <a:gd name="connsiteY22"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8542 h 10209"/>
                  <a:gd name="connsiteX20" fmla="*/ 824 w 10000"/>
                  <a:gd name="connsiteY20" fmla="*/ 9385 h 10209"/>
                  <a:gd name="connsiteX21" fmla="*/ 1235 w 10000"/>
                  <a:gd name="connsiteY21" fmla="*/ 10209 h 10209"/>
                  <a:gd name="connsiteX0" fmla="*/ 1235 w 10000"/>
                  <a:gd name="connsiteY0" fmla="*/ 10209 h 10209"/>
                  <a:gd name="connsiteX1" fmla="*/ 1647 w 10000"/>
                  <a:gd name="connsiteY1" fmla="*/ 9797 h 10209"/>
                  <a:gd name="connsiteX2" fmla="*/ 2471 w 10000"/>
                  <a:gd name="connsiteY2" fmla="*/ 9523 h 10209"/>
                  <a:gd name="connsiteX3" fmla="*/ 6235 w 10000"/>
                  <a:gd name="connsiteY3" fmla="*/ 9248 h 10209"/>
                  <a:gd name="connsiteX4" fmla="*/ 7882 w 10000"/>
                  <a:gd name="connsiteY4" fmla="*/ 9385 h 10209"/>
                  <a:gd name="connsiteX5" fmla="*/ 9176 w 10000"/>
                  <a:gd name="connsiteY5" fmla="*/ 9523 h 10209"/>
                  <a:gd name="connsiteX6" fmla="*/ 10000 w 10000"/>
                  <a:gd name="connsiteY6" fmla="*/ 9934 h 10209"/>
                  <a:gd name="connsiteX7" fmla="*/ 9588 w 10000"/>
                  <a:gd name="connsiteY7" fmla="*/ 8405 h 10209"/>
                  <a:gd name="connsiteX8" fmla="*/ 8765 w 10000"/>
                  <a:gd name="connsiteY8" fmla="*/ 7444 h 10209"/>
                  <a:gd name="connsiteX9" fmla="*/ 8353 w 10000"/>
                  <a:gd name="connsiteY9" fmla="*/ 6601 h 10209"/>
                  <a:gd name="connsiteX10" fmla="*/ 7471 w 10000"/>
                  <a:gd name="connsiteY10" fmla="*/ 5346 h 10209"/>
                  <a:gd name="connsiteX11" fmla="*/ 6235 w 10000"/>
                  <a:gd name="connsiteY11" fmla="*/ 3405 h 10209"/>
                  <a:gd name="connsiteX12" fmla="*/ 5412 w 10000"/>
                  <a:gd name="connsiteY12" fmla="*/ 2582 h 10209"/>
                  <a:gd name="connsiteX13" fmla="*/ 3765 w 10000"/>
                  <a:gd name="connsiteY13" fmla="*/ 209 h 10209"/>
                  <a:gd name="connsiteX14" fmla="*/ 2059 w 10000"/>
                  <a:gd name="connsiteY14" fmla="*/ 209 h 10209"/>
                  <a:gd name="connsiteX15" fmla="*/ 1235 w 10000"/>
                  <a:gd name="connsiteY15" fmla="*/ 1464 h 10209"/>
                  <a:gd name="connsiteX16" fmla="*/ 412 w 10000"/>
                  <a:gd name="connsiteY16" fmla="*/ 3954 h 10209"/>
                  <a:gd name="connsiteX17" fmla="*/ 0 w 10000"/>
                  <a:gd name="connsiteY17" fmla="*/ 6876 h 10209"/>
                  <a:gd name="connsiteX18" fmla="*/ 412 w 10000"/>
                  <a:gd name="connsiteY18" fmla="*/ 8542 h 10209"/>
                  <a:gd name="connsiteX19" fmla="*/ 824 w 10000"/>
                  <a:gd name="connsiteY19" fmla="*/ 9385 h 10209"/>
                  <a:gd name="connsiteX20" fmla="*/ 1235 w 10000"/>
                  <a:gd name="connsiteY20" fmla="*/ 10209 h 10209"/>
                  <a:gd name="connsiteX0" fmla="*/ 1235 w 10000"/>
                  <a:gd name="connsiteY0" fmla="*/ 10209 h 10209"/>
                  <a:gd name="connsiteX1" fmla="*/ 1647 w 10000"/>
                  <a:gd name="connsiteY1" fmla="*/ 9797 h 10209"/>
                  <a:gd name="connsiteX2" fmla="*/ 6235 w 10000"/>
                  <a:gd name="connsiteY2" fmla="*/ 9248 h 10209"/>
                  <a:gd name="connsiteX3" fmla="*/ 7882 w 10000"/>
                  <a:gd name="connsiteY3" fmla="*/ 9385 h 10209"/>
                  <a:gd name="connsiteX4" fmla="*/ 9176 w 10000"/>
                  <a:gd name="connsiteY4" fmla="*/ 9523 h 10209"/>
                  <a:gd name="connsiteX5" fmla="*/ 10000 w 10000"/>
                  <a:gd name="connsiteY5" fmla="*/ 9934 h 10209"/>
                  <a:gd name="connsiteX6" fmla="*/ 9588 w 10000"/>
                  <a:gd name="connsiteY6" fmla="*/ 8405 h 10209"/>
                  <a:gd name="connsiteX7" fmla="*/ 8765 w 10000"/>
                  <a:gd name="connsiteY7" fmla="*/ 7444 h 10209"/>
                  <a:gd name="connsiteX8" fmla="*/ 8353 w 10000"/>
                  <a:gd name="connsiteY8" fmla="*/ 6601 h 10209"/>
                  <a:gd name="connsiteX9" fmla="*/ 7471 w 10000"/>
                  <a:gd name="connsiteY9" fmla="*/ 5346 h 10209"/>
                  <a:gd name="connsiteX10" fmla="*/ 6235 w 10000"/>
                  <a:gd name="connsiteY10" fmla="*/ 3405 h 10209"/>
                  <a:gd name="connsiteX11" fmla="*/ 5412 w 10000"/>
                  <a:gd name="connsiteY11" fmla="*/ 2582 h 10209"/>
                  <a:gd name="connsiteX12" fmla="*/ 3765 w 10000"/>
                  <a:gd name="connsiteY12" fmla="*/ 209 h 10209"/>
                  <a:gd name="connsiteX13" fmla="*/ 2059 w 10000"/>
                  <a:gd name="connsiteY13" fmla="*/ 209 h 10209"/>
                  <a:gd name="connsiteX14" fmla="*/ 1235 w 10000"/>
                  <a:gd name="connsiteY14" fmla="*/ 1464 h 10209"/>
                  <a:gd name="connsiteX15" fmla="*/ 412 w 10000"/>
                  <a:gd name="connsiteY15" fmla="*/ 3954 h 10209"/>
                  <a:gd name="connsiteX16" fmla="*/ 0 w 10000"/>
                  <a:gd name="connsiteY16" fmla="*/ 6876 h 10209"/>
                  <a:gd name="connsiteX17" fmla="*/ 412 w 10000"/>
                  <a:gd name="connsiteY17" fmla="*/ 8542 h 10209"/>
                  <a:gd name="connsiteX18" fmla="*/ 824 w 10000"/>
                  <a:gd name="connsiteY18" fmla="*/ 9385 h 10209"/>
                  <a:gd name="connsiteX19" fmla="*/ 1235 w 10000"/>
                  <a:gd name="connsiteY19" fmla="*/ 10209 h 10209"/>
                  <a:gd name="connsiteX0" fmla="*/ 1235 w 10000"/>
                  <a:gd name="connsiteY0" fmla="*/ 10209 h 10209"/>
                  <a:gd name="connsiteX1" fmla="*/ 1647 w 10000"/>
                  <a:gd name="connsiteY1" fmla="*/ 9797 h 10209"/>
                  <a:gd name="connsiteX2" fmla="*/ 6235 w 10000"/>
                  <a:gd name="connsiteY2" fmla="*/ 9248 h 10209"/>
                  <a:gd name="connsiteX3" fmla="*/ 9176 w 10000"/>
                  <a:gd name="connsiteY3" fmla="*/ 9523 h 10209"/>
                  <a:gd name="connsiteX4" fmla="*/ 10000 w 10000"/>
                  <a:gd name="connsiteY4" fmla="*/ 9934 h 10209"/>
                  <a:gd name="connsiteX5" fmla="*/ 9588 w 10000"/>
                  <a:gd name="connsiteY5" fmla="*/ 8405 h 10209"/>
                  <a:gd name="connsiteX6" fmla="*/ 8765 w 10000"/>
                  <a:gd name="connsiteY6" fmla="*/ 7444 h 10209"/>
                  <a:gd name="connsiteX7" fmla="*/ 8353 w 10000"/>
                  <a:gd name="connsiteY7" fmla="*/ 6601 h 10209"/>
                  <a:gd name="connsiteX8" fmla="*/ 7471 w 10000"/>
                  <a:gd name="connsiteY8" fmla="*/ 5346 h 10209"/>
                  <a:gd name="connsiteX9" fmla="*/ 6235 w 10000"/>
                  <a:gd name="connsiteY9" fmla="*/ 3405 h 10209"/>
                  <a:gd name="connsiteX10" fmla="*/ 5412 w 10000"/>
                  <a:gd name="connsiteY10" fmla="*/ 2582 h 10209"/>
                  <a:gd name="connsiteX11" fmla="*/ 3765 w 10000"/>
                  <a:gd name="connsiteY11" fmla="*/ 209 h 10209"/>
                  <a:gd name="connsiteX12" fmla="*/ 2059 w 10000"/>
                  <a:gd name="connsiteY12" fmla="*/ 209 h 10209"/>
                  <a:gd name="connsiteX13" fmla="*/ 1235 w 10000"/>
                  <a:gd name="connsiteY13" fmla="*/ 1464 h 10209"/>
                  <a:gd name="connsiteX14" fmla="*/ 412 w 10000"/>
                  <a:gd name="connsiteY14" fmla="*/ 3954 h 10209"/>
                  <a:gd name="connsiteX15" fmla="*/ 0 w 10000"/>
                  <a:gd name="connsiteY15" fmla="*/ 6876 h 10209"/>
                  <a:gd name="connsiteX16" fmla="*/ 412 w 10000"/>
                  <a:gd name="connsiteY16" fmla="*/ 8542 h 10209"/>
                  <a:gd name="connsiteX17" fmla="*/ 824 w 10000"/>
                  <a:gd name="connsiteY17" fmla="*/ 9385 h 10209"/>
                  <a:gd name="connsiteX18" fmla="*/ 1235 w 10000"/>
                  <a:gd name="connsiteY18" fmla="*/ 10209 h 10209"/>
                  <a:gd name="connsiteX0" fmla="*/ 1235 w 10000"/>
                  <a:gd name="connsiteY0" fmla="*/ 10209 h 10209"/>
                  <a:gd name="connsiteX1" fmla="*/ 1647 w 10000"/>
                  <a:gd name="connsiteY1" fmla="*/ 9797 h 10209"/>
                  <a:gd name="connsiteX2" fmla="*/ 6235 w 10000"/>
                  <a:gd name="connsiteY2" fmla="*/ 9248 h 10209"/>
                  <a:gd name="connsiteX3" fmla="*/ 10000 w 10000"/>
                  <a:gd name="connsiteY3" fmla="*/ 9934 h 10209"/>
                  <a:gd name="connsiteX4" fmla="*/ 9588 w 10000"/>
                  <a:gd name="connsiteY4" fmla="*/ 8405 h 10209"/>
                  <a:gd name="connsiteX5" fmla="*/ 8765 w 10000"/>
                  <a:gd name="connsiteY5" fmla="*/ 7444 h 10209"/>
                  <a:gd name="connsiteX6" fmla="*/ 8353 w 10000"/>
                  <a:gd name="connsiteY6" fmla="*/ 6601 h 10209"/>
                  <a:gd name="connsiteX7" fmla="*/ 7471 w 10000"/>
                  <a:gd name="connsiteY7" fmla="*/ 5346 h 10209"/>
                  <a:gd name="connsiteX8" fmla="*/ 6235 w 10000"/>
                  <a:gd name="connsiteY8" fmla="*/ 3405 h 10209"/>
                  <a:gd name="connsiteX9" fmla="*/ 5412 w 10000"/>
                  <a:gd name="connsiteY9" fmla="*/ 2582 h 10209"/>
                  <a:gd name="connsiteX10" fmla="*/ 3765 w 10000"/>
                  <a:gd name="connsiteY10" fmla="*/ 209 h 10209"/>
                  <a:gd name="connsiteX11" fmla="*/ 2059 w 10000"/>
                  <a:gd name="connsiteY11" fmla="*/ 209 h 10209"/>
                  <a:gd name="connsiteX12" fmla="*/ 1235 w 10000"/>
                  <a:gd name="connsiteY12" fmla="*/ 1464 h 10209"/>
                  <a:gd name="connsiteX13" fmla="*/ 412 w 10000"/>
                  <a:gd name="connsiteY13" fmla="*/ 3954 h 10209"/>
                  <a:gd name="connsiteX14" fmla="*/ 0 w 10000"/>
                  <a:gd name="connsiteY14" fmla="*/ 6876 h 10209"/>
                  <a:gd name="connsiteX15" fmla="*/ 412 w 10000"/>
                  <a:gd name="connsiteY15" fmla="*/ 8542 h 10209"/>
                  <a:gd name="connsiteX16" fmla="*/ 824 w 10000"/>
                  <a:gd name="connsiteY16" fmla="*/ 9385 h 10209"/>
                  <a:gd name="connsiteX17" fmla="*/ 1235 w 10000"/>
                  <a:gd name="connsiteY17"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765 w 10000"/>
                  <a:gd name="connsiteY4" fmla="*/ 7444 h 10209"/>
                  <a:gd name="connsiteX5" fmla="*/ 8353 w 10000"/>
                  <a:gd name="connsiteY5" fmla="*/ 6601 h 10209"/>
                  <a:gd name="connsiteX6" fmla="*/ 7471 w 10000"/>
                  <a:gd name="connsiteY6" fmla="*/ 5346 h 10209"/>
                  <a:gd name="connsiteX7" fmla="*/ 6235 w 10000"/>
                  <a:gd name="connsiteY7" fmla="*/ 3405 h 10209"/>
                  <a:gd name="connsiteX8" fmla="*/ 5412 w 10000"/>
                  <a:gd name="connsiteY8" fmla="*/ 2582 h 10209"/>
                  <a:gd name="connsiteX9" fmla="*/ 3765 w 10000"/>
                  <a:gd name="connsiteY9" fmla="*/ 209 h 10209"/>
                  <a:gd name="connsiteX10" fmla="*/ 2059 w 10000"/>
                  <a:gd name="connsiteY10" fmla="*/ 209 h 10209"/>
                  <a:gd name="connsiteX11" fmla="*/ 1235 w 10000"/>
                  <a:gd name="connsiteY11" fmla="*/ 1464 h 10209"/>
                  <a:gd name="connsiteX12" fmla="*/ 412 w 10000"/>
                  <a:gd name="connsiteY12" fmla="*/ 3954 h 10209"/>
                  <a:gd name="connsiteX13" fmla="*/ 0 w 10000"/>
                  <a:gd name="connsiteY13" fmla="*/ 6876 h 10209"/>
                  <a:gd name="connsiteX14" fmla="*/ 412 w 10000"/>
                  <a:gd name="connsiteY14" fmla="*/ 8542 h 10209"/>
                  <a:gd name="connsiteX15" fmla="*/ 824 w 10000"/>
                  <a:gd name="connsiteY15" fmla="*/ 9385 h 10209"/>
                  <a:gd name="connsiteX16" fmla="*/ 1235 w 10000"/>
                  <a:gd name="connsiteY16"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5412 w 10000"/>
                  <a:gd name="connsiteY7" fmla="*/ 2582 h 10209"/>
                  <a:gd name="connsiteX8" fmla="*/ 3765 w 10000"/>
                  <a:gd name="connsiteY8" fmla="*/ 209 h 10209"/>
                  <a:gd name="connsiteX9" fmla="*/ 2059 w 10000"/>
                  <a:gd name="connsiteY9" fmla="*/ 209 h 10209"/>
                  <a:gd name="connsiteX10" fmla="*/ 1235 w 10000"/>
                  <a:gd name="connsiteY10" fmla="*/ 1464 h 10209"/>
                  <a:gd name="connsiteX11" fmla="*/ 412 w 10000"/>
                  <a:gd name="connsiteY11" fmla="*/ 3954 h 10209"/>
                  <a:gd name="connsiteX12" fmla="*/ 0 w 10000"/>
                  <a:gd name="connsiteY12" fmla="*/ 6876 h 10209"/>
                  <a:gd name="connsiteX13" fmla="*/ 412 w 10000"/>
                  <a:gd name="connsiteY13" fmla="*/ 8542 h 10209"/>
                  <a:gd name="connsiteX14" fmla="*/ 824 w 10000"/>
                  <a:gd name="connsiteY14" fmla="*/ 9385 h 10209"/>
                  <a:gd name="connsiteX15" fmla="*/ 1235 w 10000"/>
                  <a:gd name="connsiteY15"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3765 w 10000"/>
                  <a:gd name="connsiteY7" fmla="*/ 209 h 10209"/>
                  <a:gd name="connsiteX8" fmla="*/ 2059 w 10000"/>
                  <a:gd name="connsiteY8" fmla="*/ 209 h 10209"/>
                  <a:gd name="connsiteX9" fmla="*/ 1235 w 10000"/>
                  <a:gd name="connsiteY9" fmla="*/ 1464 h 10209"/>
                  <a:gd name="connsiteX10" fmla="*/ 412 w 10000"/>
                  <a:gd name="connsiteY10" fmla="*/ 3954 h 10209"/>
                  <a:gd name="connsiteX11" fmla="*/ 0 w 10000"/>
                  <a:gd name="connsiteY11" fmla="*/ 6876 h 10209"/>
                  <a:gd name="connsiteX12" fmla="*/ 412 w 10000"/>
                  <a:gd name="connsiteY12" fmla="*/ 8542 h 10209"/>
                  <a:gd name="connsiteX13" fmla="*/ 824 w 10000"/>
                  <a:gd name="connsiteY13" fmla="*/ 9385 h 10209"/>
                  <a:gd name="connsiteX14" fmla="*/ 1235 w 10000"/>
                  <a:gd name="connsiteY14"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412 w 10000"/>
                  <a:gd name="connsiteY11" fmla="*/ 8542 h 10209"/>
                  <a:gd name="connsiteX12" fmla="*/ 824 w 10000"/>
                  <a:gd name="connsiteY12" fmla="*/ 9385 h 10209"/>
                  <a:gd name="connsiteX13" fmla="*/ 1235 w 10000"/>
                  <a:gd name="connsiteY13"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824 w 10000"/>
                  <a:gd name="connsiteY11" fmla="*/ 9385 h 10209"/>
                  <a:gd name="connsiteX12" fmla="*/ 1235 w 10000"/>
                  <a:gd name="connsiteY12"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972 w 10080"/>
                  <a:gd name="connsiteY0" fmla="*/ 10601 h 10601"/>
                  <a:gd name="connsiteX1" fmla="*/ 6315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398 w 10080"/>
                  <a:gd name="connsiteY1" fmla="*/ 9266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 h="10601">
                    <a:moveTo>
                      <a:pt x="972" y="10601"/>
                    </a:moveTo>
                    <a:cubicBezTo>
                      <a:pt x="2628" y="9524"/>
                      <a:pt x="3469" y="9258"/>
                      <a:pt x="5398" y="9266"/>
                    </a:cubicBezTo>
                    <a:cubicBezTo>
                      <a:pt x="7327" y="9274"/>
                      <a:pt x="9178" y="9570"/>
                      <a:pt x="10080" y="10096"/>
                    </a:cubicBezTo>
                    <a:cubicBezTo>
                      <a:pt x="9943" y="9586"/>
                      <a:pt x="9942" y="9122"/>
                      <a:pt x="9668" y="8567"/>
                    </a:cubicBezTo>
                    <a:cubicBezTo>
                      <a:pt x="9394" y="8012"/>
                      <a:pt x="8992" y="7596"/>
                      <a:pt x="8433" y="6763"/>
                    </a:cubicBezTo>
                    <a:cubicBezTo>
                      <a:pt x="7874" y="5930"/>
                      <a:pt x="7080" y="4632"/>
                      <a:pt x="6315" y="3567"/>
                    </a:cubicBezTo>
                    <a:cubicBezTo>
                      <a:pt x="5550" y="2502"/>
                      <a:pt x="4335" y="624"/>
                      <a:pt x="3845" y="371"/>
                    </a:cubicBezTo>
                    <a:cubicBezTo>
                      <a:pt x="3355" y="118"/>
                      <a:pt x="2698" y="0"/>
                      <a:pt x="2139" y="371"/>
                    </a:cubicBezTo>
                    <a:cubicBezTo>
                      <a:pt x="1580" y="742"/>
                      <a:pt x="835" y="3005"/>
                      <a:pt x="492" y="4116"/>
                    </a:cubicBezTo>
                    <a:cubicBezTo>
                      <a:pt x="149" y="5227"/>
                      <a:pt x="0" y="5957"/>
                      <a:pt x="80" y="7038"/>
                    </a:cubicBezTo>
                    <a:cubicBezTo>
                      <a:pt x="160" y="8119"/>
                      <a:pt x="344" y="9746"/>
                      <a:pt x="972" y="10601"/>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a:solidFill>
                  <a:schemeClr val="tx1"/>
                </a:solidFill>
                <a:prstDash val="solid"/>
                <a:round/>
                <a:headEnd/>
                <a:tailEnd/>
              </a:ln>
            </p:spPr>
            <p:txBody>
              <a:bodyPr/>
              <a:lstStyle/>
              <a:p>
                <a:endParaRPr lang="el-GR"/>
              </a:p>
            </p:txBody>
          </p:sp>
        </p:grpSp>
        <p:grpSp>
          <p:nvGrpSpPr>
            <p:cNvPr id="17" name="Group 7"/>
            <p:cNvGrpSpPr>
              <a:grpSpLocks/>
            </p:cNvGrpSpPr>
            <p:nvPr/>
          </p:nvGrpSpPr>
          <p:grpSpPr bwMode="auto">
            <a:xfrm rot="176456" flipH="1">
              <a:off x="3392971" y="2459148"/>
              <a:ext cx="391721" cy="1418703"/>
              <a:chOff x="2594" y="2244"/>
              <a:chExt cx="204" cy="576"/>
            </a:xfrm>
          </p:grpSpPr>
          <p:sp>
            <p:nvSpPr>
              <p:cNvPr id="18"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noFill/>
              <a:ln w="19050" cmpd="sng">
                <a:solidFill>
                  <a:schemeClr val="tx1"/>
                </a:solidFill>
                <a:prstDash val="solid"/>
                <a:round/>
                <a:headEnd/>
                <a:tailEnd/>
              </a:ln>
            </p:spPr>
            <p:txBody>
              <a:bodyPr/>
              <a:lstStyle/>
              <a:p>
                <a:endParaRPr lang="el-GR"/>
              </a:p>
            </p:txBody>
          </p:sp>
          <p:sp>
            <p:nvSpPr>
              <p:cNvPr id="19"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20" name="Group 19"/>
            <p:cNvGrpSpPr/>
            <p:nvPr/>
          </p:nvGrpSpPr>
          <p:grpSpPr>
            <a:xfrm rot="464001" flipH="1">
              <a:off x="3808822" y="1071546"/>
              <a:ext cx="575712" cy="1763425"/>
              <a:chOff x="2577753" y="1070805"/>
              <a:chExt cx="616954" cy="1970106"/>
            </a:xfrm>
          </p:grpSpPr>
          <p:sp>
            <p:nvSpPr>
              <p:cNvPr id="21" name="Freeform 403"/>
              <p:cNvSpPr>
                <a:spLocks/>
              </p:cNvSpPr>
              <p:nvPr/>
            </p:nvSpPr>
            <p:spPr bwMode="auto">
              <a:xfrm>
                <a:off x="2597734" y="2252135"/>
                <a:ext cx="596973" cy="788776"/>
              </a:xfrm>
              <a:custGeom>
                <a:avLst/>
                <a:gdLst>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1024 w 10000"/>
                  <a:gd name="connsiteY9" fmla="*/ 1041 h 10000"/>
                  <a:gd name="connsiteX10" fmla="*/ 3122 w 10000"/>
                  <a:gd name="connsiteY10" fmla="*/ 0 h 10000"/>
                  <a:gd name="connsiteX11" fmla="*/ 4829 w 10000"/>
                  <a:gd name="connsiteY11" fmla="*/ 0 h 10000"/>
                  <a:gd name="connsiteX12" fmla="*/ 6195 w 10000"/>
                  <a:gd name="connsiteY12" fmla="*/ 260 h 10000"/>
                  <a:gd name="connsiteX13" fmla="*/ 7268 w 10000"/>
                  <a:gd name="connsiteY13" fmla="*/ 520 h 10000"/>
                  <a:gd name="connsiteX14" fmla="*/ 7951 w 10000"/>
                  <a:gd name="connsiteY14" fmla="*/ 1301 h 10000"/>
                  <a:gd name="connsiteX15" fmla="*/ 8976 w 10000"/>
                  <a:gd name="connsiteY15" fmla="*/ 3420 h 10000"/>
                  <a:gd name="connsiteX16" fmla="*/ 9317 w 10000"/>
                  <a:gd name="connsiteY16" fmla="*/ 4721 h 10000"/>
                  <a:gd name="connsiteX17" fmla="*/ 10000 w 10000"/>
                  <a:gd name="connsiteY17" fmla="*/ 5539 h 10000"/>
                  <a:gd name="connsiteX18" fmla="*/ 10000 w 10000"/>
                  <a:gd name="connsiteY18" fmla="*/ 6580 h 10000"/>
                  <a:gd name="connsiteX19" fmla="*/ 9659 w 10000"/>
                  <a:gd name="connsiteY19" fmla="*/ 7881 h 10000"/>
                  <a:gd name="connsiteX20" fmla="*/ 7951 w 10000"/>
                  <a:gd name="connsiteY20" fmla="*/ 9219 h 10000"/>
                  <a:gd name="connsiteX21" fmla="*/ 6927 w 10000"/>
                  <a:gd name="connsiteY21" fmla="*/ 9740 h 10000"/>
                  <a:gd name="connsiteX22" fmla="*/ 6195 w 10000"/>
                  <a:gd name="connsiteY22"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6195 w 10000"/>
                  <a:gd name="connsiteY11" fmla="*/ 260 h 10000"/>
                  <a:gd name="connsiteX12" fmla="*/ 7268 w 10000"/>
                  <a:gd name="connsiteY12" fmla="*/ 520 h 10000"/>
                  <a:gd name="connsiteX13" fmla="*/ 7951 w 10000"/>
                  <a:gd name="connsiteY13" fmla="*/ 1301 h 10000"/>
                  <a:gd name="connsiteX14" fmla="*/ 8976 w 10000"/>
                  <a:gd name="connsiteY14" fmla="*/ 3420 h 10000"/>
                  <a:gd name="connsiteX15" fmla="*/ 9317 w 10000"/>
                  <a:gd name="connsiteY15" fmla="*/ 4721 h 10000"/>
                  <a:gd name="connsiteX16" fmla="*/ 10000 w 10000"/>
                  <a:gd name="connsiteY16" fmla="*/ 5539 h 10000"/>
                  <a:gd name="connsiteX17" fmla="*/ 10000 w 10000"/>
                  <a:gd name="connsiteY17" fmla="*/ 6580 h 10000"/>
                  <a:gd name="connsiteX18" fmla="*/ 9659 w 10000"/>
                  <a:gd name="connsiteY18" fmla="*/ 7881 h 10000"/>
                  <a:gd name="connsiteX19" fmla="*/ 7951 w 10000"/>
                  <a:gd name="connsiteY19" fmla="*/ 9219 h 10000"/>
                  <a:gd name="connsiteX20" fmla="*/ 6927 w 10000"/>
                  <a:gd name="connsiteY20" fmla="*/ 9740 h 10000"/>
                  <a:gd name="connsiteX21" fmla="*/ 6195 w 10000"/>
                  <a:gd name="connsiteY21"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7268 w 10000"/>
                  <a:gd name="connsiteY11" fmla="*/ 520 h 10000"/>
                  <a:gd name="connsiteX12" fmla="*/ 7951 w 10000"/>
                  <a:gd name="connsiteY12" fmla="*/ 1301 h 10000"/>
                  <a:gd name="connsiteX13" fmla="*/ 8976 w 10000"/>
                  <a:gd name="connsiteY13" fmla="*/ 3420 h 10000"/>
                  <a:gd name="connsiteX14" fmla="*/ 9317 w 10000"/>
                  <a:gd name="connsiteY14" fmla="*/ 4721 h 10000"/>
                  <a:gd name="connsiteX15" fmla="*/ 10000 w 10000"/>
                  <a:gd name="connsiteY15" fmla="*/ 5539 h 10000"/>
                  <a:gd name="connsiteX16" fmla="*/ 10000 w 10000"/>
                  <a:gd name="connsiteY16" fmla="*/ 6580 h 10000"/>
                  <a:gd name="connsiteX17" fmla="*/ 9659 w 10000"/>
                  <a:gd name="connsiteY17" fmla="*/ 7881 h 10000"/>
                  <a:gd name="connsiteX18" fmla="*/ 7951 w 10000"/>
                  <a:gd name="connsiteY18" fmla="*/ 9219 h 10000"/>
                  <a:gd name="connsiteX19" fmla="*/ 6927 w 10000"/>
                  <a:gd name="connsiteY19" fmla="*/ 9740 h 10000"/>
                  <a:gd name="connsiteX20" fmla="*/ 6195 w 10000"/>
                  <a:gd name="connsiteY20"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268 w 10000"/>
                  <a:gd name="connsiteY10" fmla="*/ 520 h 10000"/>
                  <a:gd name="connsiteX11" fmla="*/ 7951 w 10000"/>
                  <a:gd name="connsiteY11" fmla="*/ 1301 h 10000"/>
                  <a:gd name="connsiteX12" fmla="*/ 8976 w 10000"/>
                  <a:gd name="connsiteY12" fmla="*/ 3420 h 10000"/>
                  <a:gd name="connsiteX13" fmla="*/ 9317 w 10000"/>
                  <a:gd name="connsiteY13" fmla="*/ 4721 h 10000"/>
                  <a:gd name="connsiteX14" fmla="*/ 10000 w 10000"/>
                  <a:gd name="connsiteY14" fmla="*/ 5539 h 10000"/>
                  <a:gd name="connsiteX15" fmla="*/ 10000 w 10000"/>
                  <a:gd name="connsiteY15" fmla="*/ 6580 h 10000"/>
                  <a:gd name="connsiteX16" fmla="*/ 9659 w 10000"/>
                  <a:gd name="connsiteY16" fmla="*/ 7881 h 10000"/>
                  <a:gd name="connsiteX17" fmla="*/ 7951 w 10000"/>
                  <a:gd name="connsiteY17" fmla="*/ 9219 h 10000"/>
                  <a:gd name="connsiteX18" fmla="*/ 6927 w 10000"/>
                  <a:gd name="connsiteY18" fmla="*/ 9740 h 10000"/>
                  <a:gd name="connsiteX19" fmla="*/ 6195 w 10000"/>
                  <a:gd name="connsiteY19"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951 w 10000"/>
                  <a:gd name="connsiteY10" fmla="*/ 1301 h 10000"/>
                  <a:gd name="connsiteX11" fmla="*/ 8976 w 10000"/>
                  <a:gd name="connsiteY11" fmla="*/ 3420 h 10000"/>
                  <a:gd name="connsiteX12" fmla="*/ 9317 w 10000"/>
                  <a:gd name="connsiteY12" fmla="*/ 4721 h 10000"/>
                  <a:gd name="connsiteX13" fmla="*/ 10000 w 10000"/>
                  <a:gd name="connsiteY13" fmla="*/ 5539 h 10000"/>
                  <a:gd name="connsiteX14" fmla="*/ 10000 w 10000"/>
                  <a:gd name="connsiteY14" fmla="*/ 6580 h 10000"/>
                  <a:gd name="connsiteX15" fmla="*/ 9659 w 10000"/>
                  <a:gd name="connsiteY15" fmla="*/ 7881 h 10000"/>
                  <a:gd name="connsiteX16" fmla="*/ 7951 w 10000"/>
                  <a:gd name="connsiteY16" fmla="*/ 9219 h 10000"/>
                  <a:gd name="connsiteX17" fmla="*/ 6927 w 10000"/>
                  <a:gd name="connsiteY17" fmla="*/ 9740 h 10000"/>
                  <a:gd name="connsiteX18" fmla="*/ 6195 w 10000"/>
                  <a:gd name="connsiteY18"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10000 w 10000"/>
                  <a:gd name="connsiteY13" fmla="*/ 6580 h 10000"/>
                  <a:gd name="connsiteX14" fmla="*/ 9659 w 10000"/>
                  <a:gd name="connsiteY14" fmla="*/ 7881 h 10000"/>
                  <a:gd name="connsiteX15" fmla="*/ 7951 w 10000"/>
                  <a:gd name="connsiteY15" fmla="*/ 9219 h 10000"/>
                  <a:gd name="connsiteX16" fmla="*/ 6927 w 10000"/>
                  <a:gd name="connsiteY16" fmla="*/ 9740 h 10000"/>
                  <a:gd name="connsiteX17" fmla="*/ 6195 w 10000"/>
                  <a:gd name="connsiteY17"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9659 w 10000"/>
                  <a:gd name="connsiteY13" fmla="*/ 7881 h 10000"/>
                  <a:gd name="connsiteX14" fmla="*/ 7951 w 10000"/>
                  <a:gd name="connsiteY14" fmla="*/ 9219 h 10000"/>
                  <a:gd name="connsiteX15" fmla="*/ 6927 w 10000"/>
                  <a:gd name="connsiteY15" fmla="*/ 9740 h 10000"/>
                  <a:gd name="connsiteX16" fmla="*/ 6195 w 10000"/>
                  <a:gd name="connsiteY16" fmla="*/ 10000 h 10000"/>
                  <a:gd name="connsiteX0" fmla="*/ 6195 w 10000"/>
                  <a:gd name="connsiteY0" fmla="*/ 10000 h 10000"/>
                  <a:gd name="connsiteX1" fmla="*/ 5171 w 10000"/>
                  <a:gd name="connsiteY1" fmla="*/ 9740 h 10000"/>
                  <a:gd name="connsiteX2" fmla="*/ 3122 w 10000"/>
                  <a:gd name="connsiteY2" fmla="*/ 9219 h 10000"/>
                  <a:gd name="connsiteX3" fmla="*/ 683 w 10000"/>
                  <a:gd name="connsiteY3" fmla="*/ 7621 h 10000"/>
                  <a:gd name="connsiteX4" fmla="*/ 0 w 10000"/>
                  <a:gd name="connsiteY4" fmla="*/ 5799 h 10000"/>
                  <a:gd name="connsiteX5" fmla="*/ 341 w 10000"/>
                  <a:gd name="connsiteY5" fmla="*/ 3160 h 10000"/>
                  <a:gd name="connsiteX6" fmla="*/ 683 w 10000"/>
                  <a:gd name="connsiteY6" fmla="*/ 1822 h 10000"/>
                  <a:gd name="connsiteX7" fmla="*/ 3122 w 10000"/>
                  <a:gd name="connsiteY7" fmla="*/ 0 h 10000"/>
                  <a:gd name="connsiteX8" fmla="*/ 7951 w 10000"/>
                  <a:gd name="connsiteY8" fmla="*/ 1301 h 10000"/>
                  <a:gd name="connsiteX9" fmla="*/ 8976 w 10000"/>
                  <a:gd name="connsiteY9" fmla="*/ 3420 h 10000"/>
                  <a:gd name="connsiteX10" fmla="*/ 9317 w 10000"/>
                  <a:gd name="connsiteY10" fmla="*/ 4721 h 10000"/>
                  <a:gd name="connsiteX11" fmla="*/ 10000 w 10000"/>
                  <a:gd name="connsiteY11" fmla="*/ 5539 h 10000"/>
                  <a:gd name="connsiteX12" fmla="*/ 9659 w 10000"/>
                  <a:gd name="connsiteY12" fmla="*/ 7881 h 10000"/>
                  <a:gd name="connsiteX13" fmla="*/ 7951 w 10000"/>
                  <a:gd name="connsiteY13" fmla="*/ 9219 h 10000"/>
                  <a:gd name="connsiteX14" fmla="*/ 6927 w 10000"/>
                  <a:gd name="connsiteY14" fmla="*/ 9740 h 10000"/>
                  <a:gd name="connsiteX15" fmla="*/ 6195 w 10000"/>
                  <a:gd name="connsiteY15" fmla="*/ 10000 h 10000"/>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7041 w 10114"/>
                  <a:gd name="connsiteY13" fmla="*/ 9827 h 10087"/>
                  <a:gd name="connsiteX14" fmla="*/ 6309 w 10114"/>
                  <a:gd name="connsiteY14"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7041 w 10114"/>
                  <a:gd name="connsiteY13" fmla="*/ 9827 h 10174"/>
                  <a:gd name="connsiteX14" fmla="*/ 6309 w 10114"/>
                  <a:gd name="connsiteY14" fmla="*/ 10087 h 10174"/>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6309 w 10114"/>
                  <a:gd name="connsiteY13"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5"/>
                  <a:gd name="connsiteY0" fmla="*/ 10087 h 10174"/>
                  <a:gd name="connsiteX1" fmla="*/ 3236 w 10115"/>
                  <a:gd name="connsiteY1" fmla="*/ 9306 h 10174"/>
                  <a:gd name="connsiteX2" fmla="*/ 797 w 10115"/>
                  <a:gd name="connsiteY2" fmla="*/ 7708 h 10174"/>
                  <a:gd name="connsiteX3" fmla="*/ 114 w 10115"/>
                  <a:gd name="connsiteY3" fmla="*/ 5886 h 10174"/>
                  <a:gd name="connsiteX4" fmla="*/ 455 w 10115"/>
                  <a:gd name="connsiteY4" fmla="*/ 3247 h 10174"/>
                  <a:gd name="connsiteX5" fmla="*/ 797 w 10115"/>
                  <a:gd name="connsiteY5" fmla="*/ 1909 h 10174"/>
                  <a:gd name="connsiteX6" fmla="*/ 3236 w 10115"/>
                  <a:gd name="connsiteY6" fmla="*/ 87 h 10174"/>
                  <a:gd name="connsiteX7" fmla="*/ 8065 w 10115"/>
                  <a:gd name="connsiteY7" fmla="*/ 1388 h 10174"/>
                  <a:gd name="connsiteX8" fmla="*/ 9090 w 10115"/>
                  <a:gd name="connsiteY8" fmla="*/ 3507 h 10174"/>
                  <a:gd name="connsiteX9" fmla="*/ 9431 w 10115"/>
                  <a:gd name="connsiteY9" fmla="*/ 4808 h 10174"/>
                  <a:gd name="connsiteX10" fmla="*/ 10114 w 10115"/>
                  <a:gd name="connsiteY10" fmla="*/ 5626 h 10174"/>
                  <a:gd name="connsiteX11" fmla="*/ 9773 w 10115"/>
                  <a:gd name="connsiteY11" fmla="*/ 7968 h 10174"/>
                  <a:gd name="connsiteX12" fmla="*/ 8065 w 10115"/>
                  <a:gd name="connsiteY12" fmla="*/ 9306 h 10174"/>
                  <a:gd name="connsiteX13" fmla="*/ 6309 w 10115"/>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090 w 10181"/>
                  <a:gd name="connsiteY8" fmla="*/ 3507 h 10174"/>
                  <a:gd name="connsiteX9" fmla="*/ 9374 w 10181"/>
                  <a:gd name="connsiteY9" fmla="*/ 4414 h 10174"/>
                  <a:gd name="connsiteX10" fmla="*/ 10114 w 10181"/>
                  <a:gd name="connsiteY10" fmla="*/ 5626 h 10174"/>
                  <a:gd name="connsiteX11" fmla="*/ 9773 w 10181"/>
                  <a:gd name="connsiteY11" fmla="*/ 7968 h 10174"/>
                  <a:gd name="connsiteX12" fmla="*/ 8065 w 10181"/>
                  <a:gd name="connsiteY12" fmla="*/ 9306 h 10174"/>
                  <a:gd name="connsiteX13" fmla="*/ 6309 w 10181"/>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4318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9" h="10175">
                    <a:moveTo>
                      <a:pt x="6271" y="10088"/>
                    </a:moveTo>
                    <a:cubicBezTo>
                      <a:pt x="5637" y="10001"/>
                      <a:pt x="4117" y="9703"/>
                      <a:pt x="3198" y="9307"/>
                    </a:cubicBezTo>
                    <a:cubicBezTo>
                      <a:pt x="2450" y="8954"/>
                      <a:pt x="1279" y="8279"/>
                      <a:pt x="759" y="7709"/>
                    </a:cubicBezTo>
                    <a:cubicBezTo>
                      <a:pt x="239" y="7139"/>
                      <a:pt x="152" y="6521"/>
                      <a:pt x="76" y="5887"/>
                    </a:cubicBezTo>
                    <a:cubicBezTo>
                      <a:pt x="0" y="5253"/>
                      <a:pt x="360" y="4611"/>
                      <a:pt x="303" y="3904"/>
                    </a:cubicBezTo>
                    <a:cubicBezTo>
                      <a:pt x="246" y="3197"/>
                      <a:pt x="96" y="2546"/>
                      <a:pt x="759" y="1910"/>
                    </a:cubicBezTo>
                    <a:cubicBezTo>
                      <a:pt x="1422" y="1274"/>
                      <a:pt x="1702" y="0"/>
                      <a:pt x="4280" y="88"/>
                    </a:cubicBezTo>
                    <a:cubicBezTo>
                      <a:pt x="6858" y="176"/>
                      <a:pt x="7241" y="624"/>
                      <a:pt x="8027" y="1389"/>
                    </a:cubicBezTo>
                    <a:cubicBezTo>
                      <a:pt x="8813" y="2154"/>
                      <a:pt x="8653" y="2922"/>
                      <a:pt x="8994" y="3628"/>
                    </a:cubicBezTo>
                    <a:cubicBezTo>
                      <a:pt x="9335" y="4334"/>
                      <a:pt x="9953" y="4904"/>
                      <a:pt x="10076" y="5627"/>
                    </a:cubicBezTo>
                    <a:cubicBezTo>
                      <a:pt x="10199" y="6350"/>
                      <a:pt x="10077" y="7356"/>
                      <a:pt x="9735" y="7969"/>
                    </a:cubicBezTo>
                    <a:cubicBezTo>
                      <a:pt x="9393" y="8582"/>
                      <a:pt x="8604" y="8954"/>
                      <a:pt x="8027" y="9307"/>
                    </a:cubicBezTo>
                    <a:cubicBezTo>
                      <a:pt x="7450" y="9660"/>
                      <a:pt x="6905" y="10175"/>
                      <a:pt x="6271" y="10088"/>
                    </a:cubicBezTo>
                    <a:close/>
                  </a:path>
                </a:pathLst>
              </a:custGeom>
              <a:noFill/>
              <a:ln w="19050">
                <a:solidFill>
                  <a:schemeClr val="tx1"/>
                </a:solidFill>
                <a:prstDash val="solid"/>
                <a:round/>
                <a:headEnd/>
                <a:tailEnd/>
              </a:ln>
            </p:spPr>
            <p:txBody>
              <a:bodyPr/>
              <a:lstStyle/>
              <a:p>
                <a:endParaRPr lang="el-GR"/>
              </a:p>
            </p:txBody>
          </p:sp>
          <p:sp>
            <p:nvSpPr>
              <p:cNvPr id="22" name="Freeform 404"/>
              <p:cNvSpPr>
                <a:spLocks/>
              </p:cNvSpPr>
              <p:nvPr/>
            </p:nvSpPr>
            <p:spPr bwMode="auto">
              <a:xfrm>
                <a:off x="2577753" y="1070805"/>
                <a:ext cx="489949" cy="1350236"/>
              </a:xfrm>
              <a:custGeom>
                <a:avLst/>
                <a:gdLst>
                  <a:gd name="connsiteX0" fmla="*/ 1235 w 10000"/>
                  <a:gd name="connsiteY0" fmla="*/ 10000 h 10000"/>
                  <a:gd name="connsiteX1" fmla="*/ 1647 w 10000"/>
                  <a:gd name="connsiteY1" fmla="*/ 9588 h 10000"/>
                  <a:gd name="connsiteX2" fmla="*/ 2471 w 10000"/>
                  <a:gd name="connsiteY2" fmla="*/ 9314 h 10000"/>
                  <a:gd name="connsiteX3" fmla="*/ 4176 w 10000"/>
                  <a:gd name="connsiteY3" fmla="*/ 9039 h 10000"/>
                  <a:gd name="connsiteX4" fmla="*/ 6235 w 10000"/>
                  <a:gd name="connsiteY4" fmla="*/ 9039 h 10000"/>
                  <a:gd name="connsiteX5" fmla="*/ 7882 w 10000"/>
                  <a:gd name="connsiteY5" fmla="*/ 9176 h 10000"/>
                  <a:gd name="connsiteX6" fmla="*/ 9176 w 10000"/>
                  <a:gd name="connsiteY6" fmla="*/ 9314 h 10000"/>
                  <a:gd name="connsiteX7" fmla="*/ 10000 w 10000"/>
                  <a:gd name="connsiteY7" fmla="*/ 9725 h 10000"/>
                  <a:gd name="connsiteX8" fmla="*/ 9588 w 10000"/>
                  <a:gd name="connsiteY8" fmla="*/ 8196 h 10000"/>
                  <a:gd name="connsiteX9" fmla="*/ 8765 w 10000"/>
                  <a:gd name="connsiteY9" fmla="*/ 7235 h 10000"/>
                  <a:gd name="connsiteX10" fmla="*/ 8353 w 10000"/>
                  <a:gd name="connsiteY10" fmla="*/ 6392 h 10000"/>
                  <a:gd name="connsiteX11" fmla="*/ 7471 w 10000"/>
                  <a:gd name="connsiteY11" fmla="*/ 5137 h 10000"/>
                  <a:gd name="connsiteX12" fmla="*/ 6235 w 10000"/>
                  <a:gd name="connsiteY12" fmla="*/ 3196 h 10000"/>
                  <a:gd name="connsiteX13" fmla="*/ 5412 w 10000"/>
                  <a:gd name="connsiteY13" fmla="*/ 2373 h 10000"/>
                  <a:gd name="connsiteX14" fmla="*/ 5000 w 10000"/>
                  <a:gd name="connsiteY14" fmla="*/ 1255 h 10000"/>
                  <a:gd name="connsiteX15" fmla="*/ 4176 w 10000"/>
                  <a:gd name="connsiteY15" fmla="*/ 412 h 10000"/>
                  <a:gd name="connsiteX16" fmla="*/ 3765 w 10000"/>
                  <a:gd name="connsiteY16" fmla="*/ 0 h 10000"/>
                  <a:gd name="connsiteX17" fmla="*/ 2059 w 10000"/>
                  <a:gd name="connsiteY17" fmla="*/ 0 h 10000"/>
                  <a:gd name="connsiteX18" fmla="*/ 1647 w 10000"/>
                  <a:gd name="connsiteY18" fmla="*/ 549 h 10000"/>
                  <a:gd name="connsiteX19" fmla="*/ 1235 w 10000"/>
                  <a:gd name="connsiteY19" fmla="*/ 1255 h 10000"/>
                  <a:gd name="connsiteX20" fmla="*/ 824 w 10000"/>
                  <a:gd name="connsiteY20" fmla="*/ 3059 h 10000"/>
                  <a:gd name="connsiteX21" fmla="*/ 412 w 10000"/>
                  <a:gd name="connsiteY21" fmla="*/ 3745 h 10000"/>
                  <a:gd name="connsiteX22" fmla="*/ 412 w 10000"/>
                  <a:gd name="connsiteY22" fmla="*/ 5980 h 10000"/>
                  <a:gd name="connsiteX23" fmla="*/ 0 w 10000"/>
                  <a:gd name="connsiteY23" fmla="*/ 6667 h 10000"/>
                  <a:gd name="connsiteX24" fmla="*/ 412 w 10000"/>
                  <a:gd name="connsiteY24" fmla="*/ 7647 h 10000"/>
                  <a:gd name="connsiteX25" fmla="*/ 412 w 10000"/>
                  <a:gd name="connsiteY25" fmla="*/ 8333 h 10000"/>
                  <a:gd name="connsiteX26" fmla="*/ 824 w 10000"/>
                  <a:gd name="connsiteY26" fmla="*/ 9176 h 10000"/>
                  <a:gd name="connsiteX27" fmla="*/ 1235 w 10000"/>
                  <a:gd name="connsiteY27" fmla="*/ 10000 h 10000"/>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4176 w 10000"/>
                  <a:gd name="connsiteY15" fmla="*/ 621 h 10209"/>
                  <a:gd name="connsiteX16" fmla="*/ 3765 w 10000"/>
                  <a:gd name="connsiteY16" fmla="*/ 209 h 10209"/>
                  <a:gd name="connsiteX17" fmla="*/ 2059 w 10000"/>
                  <a:gd name="connsiteY17" fmla="*/ 209 h 10209"/>
                  <a:gd name="connsiteX18" fmla="*/ 1235 w 10000"/>
                  <a:gd name="connsiteY18" fmla="*/ 1464 h 10209"/>
                  <a:gd name="connsiteX19" fmla="*/ 824 w 10000"/>
                  <a:gd name="connsiteY19" fmla="*/ 3268 h 10209"/>
                  <a:gd name="connsiteX20" fmla="*/ 412 w 10000"/>
                  <a:gd name="connsiteY20" fmla="*/ 3954 h 10209"/>
                  <a:gd name="connsiteX21" fmla="*/ 412 w 10000"/>
                  <a:gd name="connsiteY21" fmla="*/ 6189 h 10209"/>
                  <a:gd name="connsiteX22" fmla="*/ 0 w 10000"/>
                  <a:gd name="connsiteY22" fmla="*/ 6876 h 10209"/>
                  <a:gd name="connsiteX23" fmla="*/ 412 w 10000"/>
                  <a:gd name="connsiteY23" fmla="*/ 7856 h 10209"/>
                  <a:gd name="connsiteX24" fmla="*/ 412 w 10000"/>
                  <a:gd name="connsiteY24" fmla="*/ 8542 h 10209"/>
                  <a:gd name="connsiteX25" fmla="*/ 824 w 10000"/>
                  <a:gd name="connsiteY25" fmla="*/ 9385 h 10209"/>
                  <a:gd name="connsiteX26" fmla="*/ 1235 w 10000"/>
                  <a:gd name="connsiteY26"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3765 w 10000"/>
                  <a:gd name="connsiteY15" fmla="*/ 209 h 10209"/>
                  <a:gd name="connsiteX16" fmla="*/ 2059 w 10000"/>
                  <a:gd name="connsiteY16" fmla="*/ 209 h 10209"/>
                  <a:gd name="connsiteX17" fmla="*/ 1235 w 10000"/>
                  <a:gd name="connsiteY17" fmla="*/ 1464 h 10209"/>
                  <a:gd name="connsiteX18" fmla="*/ 824 w 10000"/>
                  <a:gd name="connsiteY18" fmla="*/ 3268 h 10209"/>
                  <a:gd name="connsiteX19" fmla="*/ 412 w 10000"/>
                  <a:gd name="connsiteY19" fmla="*/ 3954 h 10209"/>
                  <a:gd name="connsiteX20" fmla="*/ 412 w 10000"/>
                  <a:gd name="connsiteY20" fmla="*/ 6189 h 10209"/>
                  <a:gd name="connsiteX21" fmla="*/ 0 w 10000"/>
                  <a:gd name="connsiteY21" fmla="*/ 6876 h 10209"/>
                  <a:gd name="connsiteX22" fmla="*/ 412 w 10000"/>
                  <a:gd name="connsiteY22" fmla="*/ 7856 h 10209"/>
                  <a:gd name="connsiteX23" fmla="*/ 412 w 10000"/>
                  <a:gd name="connsiteY23" fmla="*/ 8542 h 10209"/>
                  <a:gd name="connsiteX24" fmla="*/ 824 w 10000"/>
                  <a:gd name="connsiteY24" fmla="*/ 9385 h 10209"/>
                  <a:gd name="connsiteX25" fmla="*/ 1235 w 10000"/>
                  <a:gd name="connsiteY25"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824 w 10000"/>
                  <a:gd name="connsiteY17" fmla="*/ 3268 h 10209"/>
                  <a:gd name="connsiteX18" fmla="*/ 412 w 10000"/>
                  <a:gd name="connsiteY18" fmla="*/ 3954 h 10209"/>
                  <a:gd name="connsiteX19" fmla="*/ 412 w 10000"/>
                  <a:gd name="connsiteY19" fmla="*/ 6189 h 10209"/>
                  <a:gd name="connsiteX20" fmla="*/ 0 w 10000"/>
                  <a:gd name="connsiteY20" fmla="*/ 6876 h 10209"/>
                  <a:gd name="connsiteX21" fmla="*/ 412 w 10000"/>
                  <a:gd name="connsiteY21" fmla="*/ 7856 h 10209"/>
                  <a:gd name="connsiteX22" fmla="*/ 412 w 10000"/>
                  <a:gd name="connsiteY22" fmla="*/ 8542 h 10209"/>
                  <a:gd name="connsiteX23" fmla="*/ 824 w 10000"/>
                  <a:gd name="connsiteY23" fmla="*/ 9385 h 10209"/>
                  <a:gd name="connsiteX24" fmla="*/ 1235 w 10000"/>
                  <a:gd name="connsiteY24"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412 w 10000"/>
                  <a:gd name="connsiteY18" fmla="*/ 6189 h 10209"/>
                  <a:gd name="connsiteX19" fmla="*/ 0 w 10000"/>
                  <a:gd name="connsiteY19" fmla="*/ 6876 h 10209"/>
                  <a:gd name="connsiteX20" fmla="*/ 412 w 10000"/>
                  <a:gd name="connsiteY20" fmla="*/ 7856 h 10209"/>
                  <a:gd name="connsiteX21" fmla="*/ 412 w 10000"/>
                  <a:gd name="connsiteY21" fmla="*/ 8542 h 10209"/>
                  <a:gd name="connsiteX22" fmla="*/ 824 w 10000"/>
                  <a:gd name="connsiteY22" fmla="*/ 9385 h 10209"/>
                  <a:gd name="connsiteX23" fmla="*/ 1235 w 10000"/>
                  <a:gd name="connsiteY23"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7856 h 10209"/>
                  <a:gd name="connsiteX20" fmla="*/ 412 w 10000"/>
                  <a:gd name="connsiteY20" fmla="*/ 8542 h 10209"/>
                  <a:gd name="connsiteX21" fmla="*/ 824 w 10000"/>
                  <a:gd name="connsiteY21" fmla="*/ 9385 h 10209"/>
                  <a:gd name="connsiteX22" fmla="*/ 1235 w 10000"/>
                  <a:gd name="connsiteY22"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8542 h 10209"/>
                  <a:gd name="connsiteX20" fmla="*/ 824 w 10000"/>
                  <a:gd name="connsiteY20" fmla="*/ 9385 h 10209"/>
                  <a:gd name="connsiteX21" fmla="*/ 1235 w 10000"/>
                  <a:gd name="connsiteY21" fmla="*/ 10209 h 10209"/>
                  <a:gd name="connsiteX0" fmla="*/ 1235 w 10000"/>
                  <a:gd name="connsiteY0" fmla="*/ 10209 h 10209"/>
                  <a:gd name="connsiteX1" fmla="*/ 1647 w 10000"/>
                  <a:gd name="connsiteY1" fmla="*/ 9797 h 10209"/>
                  <a:gd name="connsiteX2" fmla="*/ 2471 w 10000"/>
                  <a:gd name="connsiteY2" fmla="*/ 9523 h 10209"/>
                  <a:gd name="connsiteX3" fmla="*/ 6235 w 10000"/>
                  <a:gd name="connsiteY3" fmla="*/ 9248 h 10209"/>
                  <a:gd name="connsiteX4" fmla="*/ 7882 w 10000"/>
                  <a:gd name="connsiteY4" fmla="*/ 9385 h 10209"/>
                  <a:gd name="connsiteX5" fmla="*/ 9176 w 10000"/>
                  <a:gd name="connsiteY5" fmla="*/ 9523 h 10209"/>
                  <a:gd name="connsiteX6" fmla="*/ 10000 w 10000"/>
                  <a:gd name="connsiteY6" fmla="*/ 9934 h 10209"/>
                  <a:gd name="connsiteX7" fmla="*/ 9588 w 10000"/>
                  <a:gd name="connsiteY7" fmla="*/ 8405 h 10209"/>
                  <a:gd name="connsiteX8" fmla="*/ 8765 w 10000"/>
                  <a:gd name="connsiteY8" fmla="*/ 7444 h 10209"/>
                  <a:gd name="connsiteX9" fmla="*/ 8353 w 10000"/>
                  <a:gd name="connsiteY9" fmla="*/ 6601 h 10209"/>
                  <a:gd name="connsiteX10" fmla="*/ 7471 w 10000"/>
                  <a:gd name="connsiteY10" fmla="*/ 5346 h 10209"/>
                  <a:gd name="connsiteX11" fmla="*/ 6235 w 10000"/>
                  <a:gd name="connsiteY11" fmla="*/ 3405 h 10209"/>
                  <a:gd name="connsiteX12" fmla="*/ 5412 w 10000"/>
                  <a:gd name="connsiteY12" fmla="*/ 2582 h 10209"/>
                  <a:gd name="connsiteX13" fmla="*/ 3765 w 10000"/>
                  <a:gd name="connsiteY13" fmla="*/ 209 h 10209"/>
                  <a:gd name="connsiteX14" fmla="*/ 2059 w 10000"/>
                  <a:gd name="connsiteY14" fmla="*/ 209 h 10209"/>
                  <a:gd name="connsiteX15" fmla="*/ 1235 w 10000"/>
                  <a:gd name="connsiteY15" fmla="*/ 1464 h 10209"/>
                  <a:gd name="connsiteX16" fmla="*/ 412 w 10000"/>
                  <a:gd name="connsiteY16" fmla="*/ 3954 h 10209"/>
                  <a:gd name="connsiteX17" fmla="*/ 0 w 10000"/>
                  <a:gd name="connsiteY17" fmla="*/ 6876 h 10209"/>
                  <a:gd name="connsiteX18" fmla="*/ 412 w 10000"/>
                  <a:gd name="connsiteY18" fmla="*/ 8542 h 10209"/>
                  <a:gd name="connsiteX19" fmla="*/ 824 w 10000"/>
                  <a:gd name="connsiteY19" fmla="*/ 9385 h 10209"/>
                  <a:gd name="connsiteX20" fmla="*/ 1235 w 10000"/>
                  <a:gd name="connsiteY20" fmla="*/ 10209 h 10209"/>
                  <a:gd name="connsiteX0" fmla="*/ 1235 w 10000"/>
                  <a:gd name="connsiteY0" fmla="*/ 10209 h 10209"/>
                  <a:gd name="connsiteX1" fmla="*/ 1647 w 10000"/>
                  <a:gd name="connsiteY1" fmla="*/ 9797 h 10209"/>
                  <a:gd name="connsiteX2" fmla="*/ 6235 w 10000"/>
                  <a:gd name="connsiteY2" fmla="*/ 9248 h 10209"/>
                  <a:gd name="connsiteX3" fmla="*/ 7882 w 10000"/>
                  <a:gd name="connsiteY3" fmla="*/ 9385 h 10209"/>
                  <a:gd name="connsiteX4" fmla="*/ 9176 w 10000"/>
                  <a:gd name="connsiteY4" fmla="*/ 9523 h 10209"/>
                  <a:gd name="connsiteX5" fmla="*/ 10000 w 10000"/>
                  <a:gd name="connsiteY5" fmla="*/ 9934 h 10209"/>
                  <a:gd name="connsiteX6" fmla="*/ 9588 w 10000"/>
                  <a:gd name="connsiteY6" fmla="*/ 8405 h 10209"/>
                  <a:gd name="connsiteX7" fmla="*/ 8765 w 10000"/>
                  <a:gd name="connsiteY7" fmla="*/ 7444 h 10209"/>
                  <a:gd name="connsiteX8" fmla="*/ 8353 w 10000"/>
                  <a:gd name="connsiteY8" fmla="*/ 6601 h 10209"/>
                  <a:gd name="connsiteX9" fmla="*/ 7471 w 10000"/>
                  <a:gd name="connsiteY9" fmla="*/ 5346 h 10209"/>
                  <a:gd name="connsiteX10" fmla="*/ 6235 w 10000"/>
                  <a:gd name="connsiteY10" fmla="*/ 3405 h 10209"/>
                  <a:gd name="connsiteX11" fmla="*/ 5412 w 10000"/>
                  <a:gd name="connsiteY11" fmla="*/ 2582 h 10209"/>
                  <a:gd name="connsiteX12" fmla="*/ 3765 w 10000"/>
                  <a:gd name="connsiteY12" fmla="*/ 209 h 10209"/>
                  <a:gd name="connsiteX13" fmla="*/ 2059 w 10000"/>
                  <a:gd name="connsiteY13" fmla="*/ 209 h 10209"/>
                  <a:gd name="connsiteX14" fmla="*/ 1235 w 10000"/>
                  <a:gd name="connsiteY14" fmla="*/ 1464 h 10209"/>
                  <a:gd name="connsiteX15" fmla="*/ 412 w 10000"/>
                  <a:gd name="connsiteY15" fmla="*/ 3954 h 10209"/>
                  <a:gd name="connsiteX16" fmla="*/ 0 w 10000"/>
                  <a:gd name="connsiteY16" fmla="*/ 6876 h 10209"/>
                  <a:gd name="connsiteX17" fmla="*/ 412 w 10000"/>
                  <a:gd name="connsiteY17" fmla="*/ 8542 h 10209"/>
                  <a:gd name="connsiteX18" fmla="*/ 824 w 10000"/>
                  <a:gd name="connsiteY18" fmla="*/ 9385 h 10209"/>
                  <a:gd name="connsiteX19" fmla="*/ 1235 w 10000"/>
                  <a:gd name="connsiteY19" fmla="*/ 10209 h 10209"/>
                  <a:gd name="connsiteX0" fmla="*/ 1235 w 10000"/>
                  <a:gd name="connsiteY0" fmla="*/ 10209 h 10209"/>
                  <a:gd name="connsiteX1" fmla="*/ 1647 w 10000"/>
                  <a:gd name="connsiteY1" fmla="*/ 9797 h 10209"/>
                  <a:gd name="connsiteX2" fmla="*/ 6235 w 10000"/>
                  <a:gd name="connsiteY2" fmla="*/ 9248 h 10209"/>
                  <a:gd name="connsiteX3" fmla="*/ 9176 w 10000"/>
                  <a:gd name="connsiteY3" fmla="*/ 9523 h 10209"/>
                  <a:gd name="connsiteX4" fmla="*/ 10000 w 10000"/>
                  <a:gd name="connsiteY4" fmla="*/ 9934 h 10209"/>
                  <a:gd name="connsiteX5" fmla="*/ 9588 w 10000"/>
                  <a:gd name="connsiteY5" fmla="*/ 8405 h 10209"/>
                  <a:gd name="connsiteX6" fmla="*/ 8765 w 10000"/>
                  <a:gd name="connsiteY6" fmla="*/ 7444 h 10209"/>
                  <a:gd name="connsiteX7" fmla="*/ 8353 w 10000"/>
                  <a:gd name="connsiteY7" fmla="*/ 6601 h 10209"/>
                  <a:gd name="connsiteX8" fmla="*/ 7471 w 10000"/>
                  <a:gd name="connsiteY8" fmla="*/ 5346 h 10209"/>
                  <a:gd name="connsiteX9" fmla="*/ 6235 w 10000"/>
                  <a:gd name="connsiteY9" fmla="*/ 3405 h 10209"/>
                  <a:gd name="connsiteX10" fmla="*/ 5412 w 10000"/>
                  <a:gd name="connsiteY10" fmla="*/ 2582 h 10209"/>
                  <a:gd name="connsiteX11" fmla="*/ 3765 w 10000"/>
                  <a:gd name="connsiteY11" fmla="*/ 209 h 10209"/>
                  <a:gd name="connsiteX12" fmla="*/ 2059 w 10000"/>
                  <a:gd name="connsiteY12" fmla="*/ 209 h 10209"/>
                  <a:gd name="connsiteX13" fmla="*/ 1235 w 10000"/>
                  <a:gd name="connsiteY13" fmla="*/ 1464 h 10209"/>
                  <a:gd name="connsiteX14" fmla="*/ 412 w 10000"/>
                  <a:gd name="connsiteY14" fmla="*/ 3954 h 10209"/>
                  <a:gd name="connsiteX15" fmla="*/ 0 w 10000"/>
                  <a:gd name="connsiteY15" fmla="*/ 6876 h 10209"/>
                  <a:gd name="connsiteX16" fmla="*/ 412 w 10000"/>
                  <a:gd name="connsiteY16" fmla="*/ 8542 h 10209"/>
                  <a:gd name="connsiteX17" fmla="*/ 824 w 10000"/>
                  <a:gd name="connsiteY17" fmla="*/ 9385 h 10209"/>
                  <a:gd name="connsiteX18" fmla="*/ 1235 w 10000"/>
                  <a:gd name="connsiteY18" fmla="*/ 10209 h 10209"/>
                  <a:gd name="connsiteX0" fmla="*/ 1235 w 10000"/>
                  <a:gd name="connsiteY0" fmla="*/ 10209 h 10209"/>
                  <a:gd name="connsiteX1" fmla="*/ 1647 w 10000"/>
                  <a:gd name="connsiteY1" fmla="*/ 9797 h 10209"/>
                  <a:gd name="connsiteX2" fmla="*/ 6235 w 10000"/>
                  <a:gd name="connsiteY2" fmla="*/ 9248 h 10209"/>
                  <a:gd name="connsiteX3" fmla="*/ 10000 w 10000"/>
                  <a:gd name="connsiteY3" fmla="*/ 9934 h 10209"/>
                  <a:gd name="connsiteX4" fmla="*/ 9588 w 10000"/>
                  <a:gd name="connsiteY4" fmla="*/ 8405 h 10209"/>
                  <a:gd name="connsiteX5" fmla="*/ 8765 w 10000"/>
                  <a:gd name="connsiteY5" fmla="*/ 7444 h 10209"/>
                  <a:gd name="connsiteX6" fmla="*/ 8353 w 10000"/>
                  <a:gd name="connsiteY6" fmla="*/ 6601 h 10209"/>
                  <a:gd name="connsiteX7" fmla="*/ 7471 w 10000"/>
                  <a:gd name="connsiteY7" fmla="*/ 5346 h 10209"/>
                  <a:gd name="connsiteX8" fmla="*/ 6235 w 10000"/>
                  <a:gd name="connsiteY8" fmla="*/ 3405 h 10209"/>
                  <a:gd name="connsiteX9" fmla="*/ 5412 w 10000"/>
                  <a:gd name="connsiteY9" fmla="*/ 2582 h 10209"/>
                  <a:gd name="connsiteX10" fmla="*/ 3765 w 10000"/>
                  <a:gd name="connsiteY10" fmla="*/ 209 h 10209"/>
                  <a:gd name="connsiteX11" fmla="*/ 2059 w 10000"/>
                  <a:gd name="connsiteY11" fmla="*/ 209 h 10209"/>
                  <a:gd name="connsiteX12" fmla="*/ 1235 w 10000"/>
                  <a:gd name="connsiteY12" fmla="*/ 1464 h 10209"/>
                  <a:gd name="connsiteX13" fmla="*/ 412 w 10000"/>
                  <a:gd name="connsiteY13" fmla="*/ 3954 h 10209"/>
                  <a:gd name="connsiteX14" fmla="*/ 0 w 10000"/>
                  <a:gd name="connsiteY14" fmla="*/ 6876 h 10209"/>
                  <a:gd name="connsiteX15" fmla="*/ 412 w 10000"/>
                  <a:gd name="connsiteY15" fmla="*/ 8542 h 10209"/>
                  <a:gd name="connsiteX16" fmla="*/ 824 w 10000"/>
                  <a:gd name="connsiteY16" fmla="*/ 9385 h 10209"/>
                  <a:gd name="connsiteX17" fmla="*/ 1235 w 10000"/>
                  <a:gd name="connsiteY17"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765 w 10000"/>
                  <a:gd name="connsiteY4" fmla="*/ 7444 h 10209"/>
                  <a:gd name="connsiteX5" fmla="*/ 8353 w 10000"/>
                  <a:gd name="connsiteY5" fmla="*/ 6601 h 10209"/>
                  <a:gd name="connsiteX6" fmla="*/ 7471 w 10000"/>
                  <a:gd name="connsiteY6" fmla="*/ 5346 h 10209"/>
                  <a:gd name="connsiteX7" fmla="*/ 6235 w 10000"/>
                  <a:gd name="connsiteY7" fmla="*/ 3405 h 10209"/>
                  <a:gd name="connsiteX8" fmla="*/ 5412 w 10000"/>
                  <a:gd name="connsiteY8" fmla="*/ 2582 h 10209"/>
                  <a:gd name="connsiteX9" fmla="*/ 3765 w 10000"/>
                  <a:gd name="connsiteY9" fmla="*/ 209 h 10209"/>
                  <a:gd name="connsiteX10" fmla="*/ 2059 w 10000"/>
                  <a:gd name="connsiteY10" fmla="*/ 209 h 10209"/>
                  <a:gd name="connsiteX11" fmla="*/ 1235 w 10000"/>
                  <a:gd name="connsiteY11" fmla="*/ 1464 h 10209"/>
                  <a:gd name="connsiteX12" fmla="*/ 412 w 10000"/>
                  <a:gd name="connsiteY12" fmla="*/ 3954 h 10209"/>
                  <a:gd name="connsiteX13" fmla="*/ 0 w 10000"/>
                  <a:gd name="connsiteY13" fmla="*/ 6876 h 10209"/>
                  <a:gd name="connsiteX14" fmla="*/ 412 w 10000"/>
                  <a:gd name="connsiteY14" fmla="*/ 8542 h 10209"/>
                  <a:gd name="connsiteX15" fmla="*/ 824 w 10000"/>
                  <a:gd name="connsiteY15" fmla="*/ 9385 h 10209"/>
                  <a:gd name="connsiteX16" fmla="*/ 1235 w 10000"/>
                  <a:gd name="connsiteY16"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5412 w 10000"/>
                  <a:gd name="connsiteY7" fmla="*/ 2582 h 10209"/>
                  <a:gd name="connsiteX8" fmla="*/ 3765 w 10000"/>
                  <a:gd name="connsiteY8" fmla="*/ 209 h 10209"/>
                  <a:gd name="connsiteX9" fmla="*/ 2059 w 10000"/>
                  <a:gd name="connsiteY9" fmla="*/ 209 h 10209"/>
                  <a:gd name="connsiteX10" fmla="*/ 1235 w 10000"/>
                  <a:gd name="connsiteY10" fmla="*/ 1464 h 10209"/>
                  <a:gd name="connsiteX11" fmla="*/ 412 w 10000"/>
                  <a:gd name="connsiteY11" fmla="*/ 3954 h 10209"/>
                  <a:gd name="connsiteX12" fmla="*/ 0 w 10000"/>
                  <a:gd name="connsiteY12" fmla="*/ 6876 h 10209"/>
                  <a:gd name="connsiteX13" fmla="*/ 412 w 10000"/>
                  <a:gd name="connsiteY13" fmla="*/ 8542 h 10209"/>
                  <a:gd name="connsiteX14" fmla="*/ 824 w 10000"/>
                  <a:gd name="connsiteY14" fmla="*/ 9385 h 10209"/>
                  <a:gd name="connsiteX15" fmla="*/ 1235 w 10000"/>
                  <a:gd name="connsiteY15"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3765 w 10000"/>
                  <a:gd name="connsiteY7" fmla="*/ 209 h 10209"/>
                  <a:gd name="connsiteX8" fmla="*/ 2059 w 10000"/>
                  <a:gd name="connsiteY8" fmla="*/ 209 h 10209"/>
                  <a:gd name="connsiteX9" fmla="*/ 1235 w 10000"/>
                  <a:gd name="connsiteY9" fmla="*/ 1464 h 10209"/>
                  <a:gd name="connsiteX10" fmla="*/ 412 w 10000"/>
                  <a:gd name="connsiteY10" fmla="*/ 3954 h 10209"/>
                  <a:gd name="connsiteX11" fmla="*/ 0 w 10000"/>
                  <a:gd name="connsiteY11" fmla="*/ 6876 h 10209"/>
                  <a:gd name="connsiteX12" fmla="*/ 412 w 10000"/>
                  <a:gd name="connsiteY12" fmla="*/ 8542 h 10209"/>
                  <a:gd name="connsiteX13" fmla="*/ 824 w 10000"/>
                  <a:gd name="connsiteY13" fmla="*/ 9385 h 10209"/>
                  <a:gd name="connsiteX14" fmla="*/ 1235 w 10000"/>
                  <a:gd name="connsiteY14"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412 w 10000"/>
                  <a:gd name="connsiteY11" fmla="*/ 8542 h 10209"/>
                  <a:gd name="connsiteX12" fmla="*/ 824 w 10000"/>
                  <a:gd name="connsiteY12" fmla="*/ 9385 h 10209"/>
                  <a:gd name="connsiteX13" fmla="*/ 1235 w 10000"/>
                  <a:gd name="connsiteY13"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824 w 10000"/>
                  <a:gd name="connsiteY11" fmla="*/ 9385 h 10209"/>
                  <a:gd name="connsiteX12" fmla="*/ 1235 w 10000"/>
                  <a:gd name="connsiteY12"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972 w 10080"/>
                  <a:gd name="connsiteY0" fmla="*/ 10601 h 10601"/>
                  <a:gd name="connsiteX1" fmla="*/ 6315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398 w 10080"/>
                  <a:gd name="connsiteY1" fmla="*/ 9266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 h="10601">
                    <a:moveTo>
                      <a:pt x="972" y="10601"/>
                    </a:moveTo>
                    <a:cubicBezTo>
                      <a:pt x="2628" y="9524"/>
                      <a:pt x="3469" y="9258"/>
                      <a:pt x="5398" y="9266"/>
                    </a:cubicBezTo>
                    <a:cubicBezTo>
                      <a:pt x="7327" y="9274"/>
                      <a:pt x="9178" y="9570"/>
                      <a:pt x="10080" y="10096"/>
                    </a:cubicBezTo>
                    <a:cubicBezTo>
                      <a:pt x="9943" y="9586"/>
                      <a:pt x="9942" y="9122"/>
                      <a:pt x="9668" y="8567"/>
                    </a:cubicBezTo>
                    <a:cubicBezTo>
                      <a:pt x="9394" y="8012"/>
                      <a:pt x="8992" y="7596"/>
                      <a:pt x="8433" y="6763"/>
                    </a:cubicBezTo>
                    <a:cubicBezTo>
                      <a:pt x="7874" y="5930"/>
                      <a:pt x="7080" y="4632"/>
                      <a:pt x="6315" y="3567"/>
                    </a:cubicBezTo>
                    <a:cubicBezTo>
                      <a:pt x="5550" y="2502"/>
                      <a:pt x="4335" y="624"/>
                      <a:pt x="3845" y="371"/>
                    </a:cubicBezTo>
                    <a:cubicBezTo>
                      <a:pt x="3355" y="118"/>
                      <a:pt x="2698" y="0"/>
                      <a:pt x="2139" y="371"/>
                    </a:cubicBezTo>
                    <a:cubicBezTo>
                      <a:pt x="1580" y="742"/>
                      <a:pt x="835" y="3005"/>
                      <a:pt x="492" y="4116"/>
                    </a:cubicBezTo>
                    <a:cubicBezTo>
                      <a:pt x="149" y="5227"/>
                      <a:pt x="0" y="5957"/>
                      <a:pt x="80" y="7038"/>
                    </a:cubicBezTo>
                    <a:cubicBezTo>
                      <a:pt x="160" y="8119"/>
                      <a:pt x="344" y="9746"/>
                      <a:pt x="972" y="10601"/>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a:solidFill>
                  <a:schemeClr val="tx1"/>
                </a:solidFill>
                <a:prstDash val="solid"/>
                <a:round/>
                <a:headEnd/>
                <a:tailEnd/>
              </a:ln>
            </p:spPr>
            <p:txBody>
              <a:bodyPr/>
              <a:lstStyle/>
              <a:p>
                <a:endParaRPr lang="el-GR"/>
              </a:p>
            </p:txBody>
          </p:sp>
        </p:grpSp>
      </p:grpSp>
      <p:grpSp>
        <p:nvGrpSpPr>
          <p:cNvPr id="45" name="44 - Ομάδα"/>
          <p:cNvGrpSpPr/>
          <p:nvPr/>
        </p:nvGrpSpPr>
        <p:grpSpPr>
          <a:xfrm>
            <a:off x="5121621" y="1122190"/>
            <a:ext cx="2966546" cy="2878314"/>
            <a:chOff x="5121621" y="1122190"/>
            <a:chExt cx="2966546" cy="2878314"/>
          </a:xfrm>
        </p:grpSpPr>
        <p:grpSp>
          <p:nvGrpSpPr>
            <p:cNvPr id="23" name="Group 7"/>
            <p:cNvGrpSpPr>
              <a:grpSpLocks/>
            </p:cNvGrpSpPr>
            <p:nvPr/>
          </p:nvGrpSpPr>
          <p:grpSpPr bwMode="auto">
            <a:xfrm rot="21183058">
              <a:off x="5937123" y="2414583"/>
              <a:ext cx="581525" cy="1574984"/>
              <a:chOff x="2594" y="2244"/>
              <a:chExt cx="204" cy="576"/>
            </a:xfrm>
          </p:grpSpPr>
          <p:sp>
            <p:nvSpPr>
              <p:cNvPr id="24"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solidFill>
                <a:schemeClr val="bg1"/>
              </a:solidFill>
              <a:ln w="19050" cmpd="sng">
                <a:solidFill>
                  <a:schemeClr val="tx1"/>
                </a:solidFill>
                <a:prstDash val="solid"/>
                <a:round/>
                <a:headEnd/>
                <a:tailEnd/>
              </a:ln>
            </p:spPr>
            <p:txBody>
              <a:bodyPr/>
              <a:lstStyle/>
              <a:p>
                <a:endParaRPr lang="el-GR"/>
              </a:p>
            </p:txBody>
          </p:sp>
          <p:sp>
            <p:nvSpPr>
              <p:cNvPr id="25"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26" name="Group 10"/>
            <p:cNvGrpSpPr>
              <a:grpSpLocks/>
            </p:cNvGrpSpPr>
            <p:nvPr/>
          </p:nvGrpSpPr>
          <p:grpSpPr bwMode="auto">
            <a:xfrm rot="648212">
              <a:off x="6711496" y="2430989"/>
              <a:ext cx="612881" cy="1569515"/>
              <a:chOff x="2823" y="2253"/>
              <a:chExt cx="215" cy="574"/>
            </a:xfrm>
          </p:grpSpPr>
          <p:sp>
            <p:nvSpPr>
              <p:cNvPr id="27" name="Freeform 11"/>
              <p:cNvSpPr>
                <a:spLocks/>
              </p:cNvSpPr>
              <p:nvPr/>
            </p:nvSpPr>
            <p:spPr bwMode="auto">
              <a:xfrm>
                <a:off x="2836" y="2559"/>
                <a:ext cx="202" cy="268"/>
              </a:xfrm>
              <a:custGeom>
                <a:avLst/>
                <a:gdLst/>
                <a:ahLst/>
                <a:cxnLst>
                  <a:cxn ang="0">
                    <a:pos x="0" y="87"/>
                  </a:cxn>
                  <a:cxn ang="0">
                    <a:pos x="0" y="139"/>
                  </a:cxn>
                  <a:cxn ang="0">
                    <a:pos x="0" y="189"/>
                  </a:cxn>
                  <a:cxn ang="0">
                    <a:pos x="3" y="209"/>
                  </a:cxn>
                  <a:cxn ang="0">
                    <a:pos x="12" y="250"/>
                  </a:cxn>
                  <a:cxn ang="0">
                    <a:pos x="19" y="261"/>
                  </a:cxn>
                  <a:cxn ang="0">
                    <a:pos x="30" y="268"/>
                  </a:cxn>
                  <a:cxn ang="0">
                    <a:pos x="39" y="266"/>
                  </a:cxn>
                  <a:cxn ang="0">
                    <a:pos x="78" y="257"/>
                  </a:cxn>
                  <a:cxn ang="0">
                    <a:pos x="114" y="250"/>
                  </a:cxn>
                  <a:cxn ang="0">
                    <a:pos x="164" y="239"/>
                  </a:cxn>
                  <a:cxn ang="0">
                    <a:pos x="184" y="227"/>
                  </a:cxn>
                  <a:cxn ang="0">
                    <a:pos x="193" y="223"/>
                  </a:cxn>
                  <a:cxn ang="0">
                    <a:pos x="195" y="218"/>
                  </a:cxn>
                  <a:cxn ang="0">
                    <a:pos x="202" y="209"/>
                  </a:cxn>
                  <a:cxn ang="0">
                    <a:pos x="202" y="175"/>
                  </a:cxn>
                  <a:cxn ang="0">
                    <a:pos x="198" y="148"/>
                  </a:cxn>
                  <a:cxn ang="0">
                    <a:pos x="193" y="127"/>
                  </a:cxn>
                  <a:cxn ang="0">
                    <a:pos x="168" y="62"/>
                  </a:cxn>
                  <a:cxn ang="0">
                    <a:pos x="161" y="41"/>
                  </a:cxn>
                  <a:cxn ang="0">
                    <a:pos x="150" y="25"/>
                  </a:cxn>
                  <a:cxn ang="0">
                    <a:pos x="139" y="14"/>
                  </a:cxn>
                  <a:cxn ang="0">
                    <a:pos x="123" y="7"/>
                  </a:cxn>
                  <a:cxn ang="0">
                    <a:pos x="102" y="0"/>
                  </a:cxn>
                  <a:cxn ang="0">
                    <a:pos x="80" y="3"/>
                  </a:cxn>
                  <a:cxn ang="0">
                    <a:pos x="50" y="9"/>
                  </a:cxn>
                  <a:cxn ang="0">
                    <a:pos x="25" y="25"/>
                  </a:cxn>
                  <a:cxn ang="0">
                    <a:pos x="12" y="39"/>
                  </a:cxn>
                  <a:cxn ang="0">
                    <a:pos x="3" y="55"/>
                  </a:cxn>
                  <a:cxn ang="0">
                    <a:pos x="0" y="87"/>
                  </a:cxn>
                </a:cxnLst>
                <a:rect l="0" t="0" r="r" b="b"/>
                <a:pathLst>
                  <a:path w="202" h="268">
                    <a:moveTo>
                      <a:pt x="0" y="87"/>
                    </a:moveTo>
                    <a:lnTo>
                      <a:pt x="0" y="139"/>
                    </a:lnTo>
                    <a:lnTo>
                      <a:pt x="0" y="189"/>
                    </a:lnTo>
                    <a:lnTo>
                      <a:pt x="3" y="209"/>
                    </a:lnTo>
                    <a:lnTo>
                      <a:pt x="12" y="250"/>
                    </a:lnTo>
                    <a:lnTo>
                      <a:pt x="19" y="261"/>
                    </a:lnTo>
                    <a:lnTo>
                      <a:pt x="30" y="268"/>
                    </a:lnTo>
                    <a:lnTo>
                      <a:pt x="39" y="266"/>
                    </a:lnTo>
                    <a:lnTo>
                      <a:pt x="78" y="257"/>
                    </a:lnTo>
                    <a:lnTo>
                      <a:pt x="114" y="250"/>
                    </a:lnTo>
                    <a:lnTo>
                      <a:pt x="164" y="239"/>
                    </a:lnTo>
                    <a:lnTo>
                      <a:pt x="184" y="227"/>
                    </a:lnTo>
                    <a:lnTo>
                      <a:pt x="193" y="223"/>
                    </a:lnTo>
                    <a:lnTo>
                      <a:pt x="195" y="218"/>
                    </a:lnTo>
                    <a:lnTo>
                      <a:pt x="202" y="209"/>
                    </a:lnTo>
                    <a:lnTo>
                      <a:pt x="202" y="175"/>
                    </a:lnTo>
                    <a:lnTo>
                      <a:pt x="198" y="148"/>
                    </a:lnTo>
                    <a:lnTo>
                      <a:pt x="193" y="127"/>
                    </a:lnTo>
                    <a:lnTo>
                      <a:pt x="168" y="62"/>
                    </a:lnTo>
                    <a:lnTo>
                      <a:pt x="161" y="41"/>
                    </a:lnTo>
                    <a:lnTo>
                      <a:pt x="150" y="25"/>
                    </a:lnTo>
                    <a:lnTo>
                      <a:pt x="139" y="14"/>
                    </a:lnTo>
                    <a:lnTo>
                      <a:pt x="123" y="7"/>
                    </a:lnTo>
                    <a:lnTo>
                      <a:pt x="102" y="0"/>
                    </a:lnTo>
                    <a:lnTo>
                      <a:pt x="80" y="3"/>
                    </a:lnTo>
                    <a:lnTo>
                      <a:pt x="50" y="9"/>
                    </a:lnTo>
                    <a:lnTo>
                      <a:pt x="25" y="25"/>
                    </a:lnTo>
                    <a:lnTo>
                      <a:pt x="12" y="39"/>
                    </a:lnTo>
                    <a:lnTo>
                      <a:pt x="3" y="55"/>
                    </a:lnTo>
                    <a:lnTo>
                      <a:pt x="0" y="87"/>
                    </a:lnTo>
                    <a:close/>
                  </a:path>
                </a:pathLst>
              </a:custGeom>
              <a:solidFill>
                <a:schemeClr val="bg1"/>
              </a:solidFill>
              <a:ln w="19050" cmpd="sng">
                <a:solidFill>
                  <a:schemeClr val="tx1"/>
                </a:solidFill>
                <a:prstDash val="solid"/>
                <a:round/>
                <a:headEnd/>
                <a:tailEnd/>
              </a:ln>
            </p:spPr>
            <p:txBody>
              <a:bodyPr/>
              <a:lstStyle/>
              <a:p>
                <a:endParaRPr lang="el-GR"/>
              </a:p>
            </p:txBody>
          </p:sp>
          <p:sp>
            <p:nvSpPr>
              <p:cNvPr id="28" name="Freeform 12"/>
              <p:cNvSpPr>
                <a:spLocks/>
              </p:cNvSpPr>
              <p:nvPr/>
            </p:nvSpPr>
            <p:spPr bwMode="auto">
              <a:xfrm>
                <a:off x="2823" y="2253"/>
                <a:ext cx="174" cy="393"/>
              </a:xfrm>
              <a:custGeom>
                <a:avLst/>
                <a:gdLst/>
                <a:ahLst/>
                <a:cxnLst>
                  <a:cxn ang="0">
                    <a:pos x="174" y="347"/>
                  </a:cxn>
                  <a:cxn ang="0">
                    <a:pos x="163" y="295"/>
                  </a:cxn>
                  <a:cxn ang="0">
                    <a:pos x="159" y="247"/>
                  </a:cxn>
                  <a:cxn ang="0">
                    <a:pos x="154" y="227"/>
                  </a:cxn>
                  <a:cxn ang="0">
                    <a:pos x="138" y="175"/>
                  </a:cxn>
                  <a:cxn ang="0">
                    <a:pos x="106" y="84"/>
                  </a:cxn>
                  <a:cxn ang="0">
                    <a:pos x="86" y="41"/>
                  </a:cxn>
                  <a:cxn ang="0">
                    <a:pos x="70" y="16"/>
                  </a:cxn>
                  <a:cxn ang="0">
                    <a:pos x="57" y="7"/>
                  </a:cxn>
                  <a:cxn ang="0">
                    <a:pos x="41" y="0"/>
                  </a:cxn>
                  <a:cxn ang="0">
                    <a:pos x="32" y="12"/>
                  </a:cxn>
                  <a:cxn ang="0">
                    <a:pos x="18" y="50"/>
                  </a:cxn>
                  <a:cxn ang="0">
                    <a:pos x="13" y="102"/>
                  </a:cxn>
                  <a:cxn ang="0">
                    <a:pos x="2" y="200"/>
                  </a:cxn>
                  <a:cxn ang="0">
                    <a:pos x="0" y="254"/>
                  </a:cxn>
                  <a:cxn ang="0">
                    <a:pos x="0" y="275"/>
                  </a:cxn>
                  <a:cxn ang="0">
                    <a:pos x="2" y="322"/>
                  </a:cxn>
                  <a:cxn ang="0">
                    <a:pos x="13" y="393"/>
                  </a:cxn>
                  <a:cxn ang="0">
                    <a:pos x="16" y="361"/>
                  </a:cxn>
                  <a:cxn ang="0">
                    <a:pos x="25" y="345"/>
                  </a:cxn>
                  <a:cxn ang="0">
                    <a:pos x="38" y="331"/>
                  </a:cxn>
                  <a:cxn ang="0">
                    <a:pos x="63" y="315"/>
                  </a:cxn>
                  <a:cxn ang="0">
                    <a:pos x="93" y="309"/>
                  </a:cxn>
                  <a:cxn ang="0">
                    <a:pos x="115" y="306"/>
                  </a:cxn>
                  <a:cxn ang="0">
                    <a:pos x="136" y="313"/>
                  </a:cxn>
                  <a:cxn ang="0">
                    <a:pos x="152" y="320"/>
                  </a:cxn>
                  <a:cxn ang="0">
                    <a:pos x="163" y="331"/>
                  </a:cxn>
                  <a:cxn ang="0">
                    <a:pos x="174" y="347"/>
                  </a:cxn>
                </a:cxnLst>
                <a:rect l="0" t="0" r="r" b="b"/>
                <a:pathLst>
                  <a:path w="174" h="393">
                    <a:moveTo>
                      <a:pt x="174" y="347"/>
                    </a:moveTo>
                    <a:lnTo>
                      <a:pt x="163" y="295"/>
                    </a:lnTo>
                    <a:lnTo>
                      <a:pt x="159" y="247"/>
                    </a:lnTo>
                    <a:lnTo>
                      <a:pt x="154" y="227"/>
                    </a:lnTo>
                    <a:lnTo>
                      <a:pt x="138" y="175"/>
                    </a:lnTo>
                    <a:lnTo>
                      <a:pt x="106" y="84"/>
                    </a:lnTo>
                    <a:lnTo>
                      <a:pt x="86" y="41"/>
                    </a:lnTo>
                    <a:lnTo>
                      <a:pt x="70" y="16"/>
                    </a:lnTo>
                    <a:lnTo>
                      <a:pt x="57" y="7"/>
                    </a:lnTo>
                    <a:lnTo>
                      <a:pt x="41" y="0"/>
                    </a:lnTo>
                    <a:lnTo>
                      <a:pt x="32" y="12"/>
                    </a:lnTo>
                    <a:lnTo>
                      <a:pt x="18" y="50"/>
                    </a:lnTo>
                    <a:lnTo>
                      <a:pt x="13" y="102"/>
                    </a:lnTo>
                    <a:lnTo>
                      <a:pt x="2" y="200"/>
                    </a:lnTo>
                    <a:lnTo>
                      <a:pt x="0" y="254"/>
                    </a:lnTo>
                    <a:lnTo>
                      <a:pt x="0" y="275"/>
                    </a:lnTo>
                    <a:lnTo>
                      <a:pt x="2" y="322"/>
                    </a:lnTo>
                    <a:lnTo>
                      <a:pt x="13" y="393"/>
                    </a:lnTo>
                    <a:lnTo>
                      <a:pt x="16" y="361"/>
                    </a:lnTo>
                    <a:lnTo>
                      <a:pt x="25" y="345"/>
                    </a:lnTo>
                    <a:lnTo>
                      <a:pt x="38" y="331"/>
                    </a:lnTo>
                    <a:lnTo>
                      <a:pt x="63" y="315"/>
                    </a:lnTo>
                    <a:lnTo>
                      <a:pt x="93" y="309"/>
                    </a:lnTo>
                    <a:lnTo>
                      <a:pt x="115" y="306"/>
                    </a:lnTo>
                    <a:lnTo>
                      <a:pt x="136" y="313"/>
                    </a:lnTo>
                    <a:lnTo>
                      <a:pt x="152" y="320"/>
                    </a:lnTo>
                    <a:lnTo>
                      <a:pt x="163" y="331"/>
                    </a:lnTo>
                    <a:lnTo>
                      <a:pt x="174" y="347"/>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29" name="Group 7"/>
            <p:cNvGrpSpPr>
              <a:grpSpLocks/>
            </p:cNvGrpSpPr>
            <p:nvPr/>
          </p:nvGrpSpPr>
          <p:grpSpPr bwMode="auto">
            <a:xfrm rot="362331">
              <a:off x="5603630" y="2419692"/>
              <a:ext cx="391721" cy="1418703"/>
              <a:chOff x="2594" y="2244"/>
              <a:chExt cx="204" cy="576"/>
            </a:xfrm>
          </p:grpSpPr>
          <p:sp>
            <p:nvSpPr>
              <p:cNvPr id="30"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solidFill>
                <a:schemeClr val="bg1"/>
              </a:solidFill>
              <a:ln w="19050" cmpd="sng">
                <a:solidFill>
                  <a:schemeClr val="tx1"/>
                </a:solidFill>
                <a:prstDash val="solid"/>
                <a:round/>
                <a:headEnd/>
                <a:tailEnd/>
              </a:ln>
            </p:spPr>
            <p:txBody>
              <a:bodyPr/>
              <a:lstStyle/>
              <a:p>
                <a:endParaRPr lang="el-GR"/>
              </a:p>
            </p:txBody>
          </p:sp>
          <p:sp>
            <p:nvSpPr>
              <p:cNvPr id="31"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32" name="Group 7"/>
            <p:cNvGrpSpPr>
              <a:grpSpLocks/>
            </p:cNvGrpSpPr>
            <p:nvPr/>
          </p:nvGrpSpPr>
          <p:grpSpPr bwMode="auto">
            <a:xfrm rot="21237669" flipH="1">
              <a:off x="7211184" y="2405768"/>
              <a:ext cx="391721" cy="1418703"/>
              <a:chOff x="2594" y="2244"/>
              <a:chExt cx="204" cy="576"/>
            </a:xfrm>
          </p:grpSpPr>
          <p:sp>
            <p:nvSpPr>
              <p:cNvPr id="33"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solidFill>
                <a:schemeClr val="bg1"/>
              </a:solidFill>
              <a:ln w="19050" cmpd="sng">
                <a:solidFill>
                  <a:schemeClr val="tx1"/>
                </a:solidFill>
                <a:prstDash val="solid"/>
                <a:round/>
                <a:headEnd/>
                <a:tailEnd/>
              </a:ln>
            </p:spPr>
            <p:txBody>
              <a:bodyPr/>
              <a:lstStyle/>
              <a:p>
                <a:endParaRPr lang="el-GR"/>
              </a:p>
            </p:txBody>
          </p:sp>
          <p:sp>
            <p:nvSpPr>
              <p:cNvPr id="34"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35" name="Group 19"/>
            <p:cNvGrpSpPr/>
            <p:nvPr/>
          </p:nvGrpSpPr>
          <p:grpSpPr>
            <a:xfrm rot="21380261">
              <a:off x="5121621" y="1157086"/>
              <a:ext cx="575712" cy="1763425"/>
              <a:chOff x="2577753" y="1070805"/>
              <a:chExt cx="616954" cy="1970106"/>
            </a:xfrm>
          </p:grpSpPr>
          <p:sp>
            <p:nvSpPr>
              <p:cNvPr id="36" name="Freeform 403"/>
              <p:cNvSpPr>
                <a:spLocks/>
              </p:cNvSpPr>
              <p:nvPr/>
            </p:nvSpPr>
            <p:spPr bwMode="auto">
              <a:xfrm>
                <a:off x="2597734" y="2252135"/>
                <a:ext cx="596973" cy="788776"/>
              </a:xfrm>
              <a:custGeom>
                <a:avLst/>
                <a:gdLst>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1024 w 10000"/>
                  <a:gd name="connsiteY9" fmla="*/ 1041 h 10000"/>
                  <a:gd name="connsiteX10" fmla="*/ 3122 w 10000"/>
                  <a:gd name="connsiteY10" fmla="*/ 0 h 10000"/>
                  <a:gd name="connsiteX11" fmla="*/ 4829 w 10000"/>
                  <a:gd name="connsiteY11" fmla="*/ 0 h 10000"/>
                  <a:gd name="connsiteX12" fmla="*/ 6195 w 10000"/>
                  <a:gd name="connsiteY12" fmla="*/ 260 h 10000"/>
                  <a:gd name="connsiteX13" fmla="*/ 7268 w 10000"/>
                  <a:gd name="connsiteY13" fmla="*/ 520 h 10000"/>
                  <a:gd name="connsiteX14" fmla="*/ 7951 w 10000"/>
                  <a:gd name="connsiteY14" fmla="*/ 1301 h 10000"/>
                  <a:gd name="connsiteX15" fmla="*/ 8976 w 10000"/>
                  <a:gd name="connsiteY15" fmla="*/ 3420 h 10000"/>
                  <a:gd name="connsiteX16" fmla="*/ 9317 w 10000"/>
                  <a:gd name="connsiteY16" fmla="*/ 4721 h 10000"/>
                  <a:gd name="connsiteX17" fmla="*/ 10000 w 10000"/>
                  <a:gd name="connsiteY17" fmla="*/ 5539 h 10000"/>
                  <a:gd name="connsiteX18" fmla="*/ 10000 w 10000"/>
                  <a:gd name="connsiteY18" fmla="*/ 6580 h 10000"/>
                  <a:gd name="connsiteX19" fmla="*/ 9659 w 10000"/>
                  <a:gd name="connsiteY19" fmla="*/ 7881 h 10000"/>
                  <a:gd name="connsiteX20" fmla="*/ 7951 w 10000"/>
                  <a:gd name="connsiteY20" fmla="*/ 9219 h 10000"/>
                  <a:gd name="connsiteX21" fmla="*/ 6927 w 10000"/>
                  <a:gd name="connsiteY21" fmla="*/ 9740 h 10000"/>
                  <a:gd name="connsiteX22" fmla="*/ 6195 w 10000"/>
                  <a:gd name="connsiteY22"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6195 w 10000"/>
                  <a:gd name="connsiteY11" fmla="*/ 260 h 10000"/>
                  <a:gd name="connsiteX12" fmla="*/ 7268 w 10000"/>
                  <a:gd name="connsiteY12" fmla="*/ 520 h 10000"/>
                  <a:gd name="connsiteX13" fmla="*/ 7951 w 10000"/>
                  <a:gd name="connsiteY13" fmla="*/ 1301 h 10000"/>
                  <a:gd name="connsiteX14" fmla="*/ 8976 w 10000"/>
                  <a:gd name="connsiteY14" fmla="*/ 3420 h 10000"/>
                  <a:gd name="connsiteX15" fmla="*/ 9317 w 10000"/>
                  <a:gd name="connsiteY15" fmla="*/ 4721 h 10000"/>
                  <a:gd name="connsiteX16" fmla="*/ 10000 w 10000"/>
                  <a:gd name="connsiteY16" fmla="*/ 5539 h 10000"/>
                  <a:gd name="connsiteX17" fmla="*/ 10000 w 10000"/>
                  <a:gd name="connsiteY17" fmla="*/ 6580 h 10000"/>
                  <a:gd name="connsiteX18" fmla="*/ 9659 w 10000"/>
                  <a:gd name="connsiteY18" fmla="*/ 7881 h 10000"/>
                  <a:gd name="connsiteX19" fmla="*/ 7951 w 10000"/>
                  <a:gd name="connsiteY19" fmla="*/ 9219 h 10000"/>
                  <a:gd name="connsiteX20" fmla="*/ 6927 w 10000"/>
                  <a:gd name="connsiteY20" fmla="*/ 9740 h 10000"/>
                  <a:gd name="connsiteX21" fmla="*/ 6195 w 10000"/>
                  <a:gd name="connsiteY21"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7268 w 10000"/>
                  <a:gd name="connsiteY11" fmla="*/ 520 h 10000"/>
                  <a:gd name="connsiteX12" fmla="*/ 7951 w 10000"/>
                  <a:gd name="connsiteY12" fmla="*/ 1301 h 10000"/>
                  <a:gd name="connsiteX13" fmla="*/ 8976 w 10000"/>
                  <a:gd name="connsiteY13" fmla="*/ 3420 h 10000"/>
                  <a:gd name="connsiteX14" fmla="*/ 9317 w 10000"/>
                  <a:gd name="connsiteY14" fmla="*/ 4721 h 10000"/>
                  <a:gd name="connsiteX15" fmla="*/ 10000 w 10000"/>
                  <a:gd name="connsiteY15" fmla="*/ 5539 h 10000"/>
                  <a:gd name="connsiteX16" fmla="*/ 10000 w 10000"/>
                  <a:gd name="connsiteY16" fmla="*/ 6580 h 10000"/>
                  <a:gd name="connsiteX17" fmla="*/ 9659 w 10000"/>
                  <a:gd name="connsiteY17" fmla="*/ 7881 h 10000"/>
                  <a:gd name="connsiteX18" fmla="*/ 7951 w 10000"/>
                  <a:gd name="connsiteY18" fmla="*/ 9219 h 10000"/>
                  <a:gd name="connsiteX19" fmla="*/ 6927 w 10000"/>
                  <a:gd name="connsiteY19" fmla="*/ 9740 h 10000"/>
                  <a:gd name="connsiteX20" fmla="*/ 6195 w 10000"/>
                  <a:gd name="connsiteY20"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268 w 10000"/>
                  <a:gd name="connsiteY10" fmla="*/ 520 h 10000"/>
                  <a:gd name="connsiteX11" fmla="*/ 7951 w 10000"/>
                  <a:gd name="connsiteY11" fmla="*/ 1301 h 10000"/>
                  <a:gd name="connsiteX12" fmla="*/ 8976 w 10000"/>
                  <a:gd name="connsiteY12" fmla="*/ 3420 h 10000"/>
                  <a:gd name="connsiteX13" fmla="*/ 9317 w 10000"/>
                  <a:gd name="connsiteY13" fmla="*/ 4721 h 10000"/>
                  <a:gd name="connsiteX14" fmla="*/ 10000 w 10000"/>
                  <a:gd name="connsiteY14" fmla="*/ 5539 h 10000"/>
                  <a:gd name="connsiteX15" fmla="*/ 10000 w 10000"/>
                  <a:gd name="connsiteY15" fmla="*/ 6580 h 10000"/>
                  <a:gd name="connsiteX16" fmla="*/ 9659 w 10000"/>
                  <a:gd name="connsiteY16" fmla="*/ 7881 h 10000"/>
                  <a:gd name="connsiteX17" fmla="*/ 7951 w 10000"/>
                  <a:gd name="connsiteY17" fmla="*/ 9219 h 10000"/>
                  <a:gd name="connsiteX18" fmla="*/ 6927 w 10000"/>
                  <a:gd name="connsiteY18" fmla="*/ 9740 h 10000"/>
                  <a:gd name="connsiteX19" fmla="*/ 6195 w 10000"/>
                  <a:gd name="connsiteY19"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951 w 10000"/>
                  <a:gd name="connsiteY10" fmla="*/ 1301 h 10000"/>
                  <a:gd name="connsiteX11" fmla="*/ 8976 w 10000"/>
                  <a:gd name="connsiteY11" fmla="*/ 3420 h 10000"/>
                  <a:gd name="connsiteX12" fmla="*/ 9317 w 10000"/>
                  <a:gd name="connsiteY12" fmla="*/ 4721 h 10000"/>
                  <a:gd name="connsiteX13" fmla="*/ 10000 w 10000"/>
                  <a:gd name="connsiteY13" fmla="*/ 5539 h 10000"/>
                  <a:gd name="connsiteX14" fmla="*/ 10000 w 10000"/>
                  <a:gd name="connsiteY14" fmla="*/ 6580 h 10000"/>
                  <a:gd name="connsiteX15" fmla="*/ 9659 w 10000"/>
                  <a:gd name="connsiteY15" fmla="*/ 7881 h 10000"/>
                  <a:gd name="connsiteX16" fmla="*/ 7951 w 10000"/>
                  <a:gd name="connsiteY16" fmla="*/ 9219 h 10000"/>
                  <a:gd name="connsiteX17" fmla="*/ 6927 w 10000"/>
                  <a:gd name="connsiteY17" fmla="*/ 9740 h 10000"/>
                  <a:gd name="connsiteX18" fmla="*/ 6195 w 10000"/>
                  <a:gd name="connsiteY18"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10000 w 10000"/>
                  <a:gd name="connsiteY13" fmla="*/ 6580 h 10000"/>
                  <a:gd name="connsiteX14" fmla="*/ 9659 w 10000"/>
                  <a:gd name="connsiteY14" fmla="*/ 7881 h 10000"/>
                  <a:gd name="connsiteX15" fmla="*/ 7951 w 10000"/>
                  <a:gd name="connsiteY15" fmla="*/ 9219 h 10000"/>
                  <a:gd name="connsiteX16" fmla="*/ 6927 w 10000"/>
                  <a:gd name="connsiteY16" fmla="*/ 9740 h 10000"/>
                  <a:gd name="connsiteX17" fmla="*/ 6195 w 10000"/>
                  <a:gd name="connsiteY17"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9659 w 10000"/>
                  <a:gd name="connsiteY13" fmla="*/ 7881 h 10000"/>
                  <a:gd name="connsiteX14" fmla="*/ 7951 w 10000"/>
                  <a:gd name="connsiteY14" fmla="*/ 9219 h 10000"/>
                  <a:gd name="connsiteX15" fmla="*/ 6927 w 10000"/>
                  <a:gd name="connsiteY15" fmla="*/ 9740 h 10000"/>
                  <a:gd name="connsiteX16" fmla="*/ 6195 w 10000"/>
                  <a:gd name="connsiteY16" fmla="*/ 10000 h 10000"/>
                  <a:gd name="connsiteX0" fmla="*/ 6195 w 10000"/>
                  <a:gd name="connsiteY0" fmla="*/ 10000 h 10000"/>
                  <a:gd name="connsiteX1" fmla="*/ 5171 w 10000"/>
                  <a:gd name="connsiteY1" fmla="*/ 9740 h 10000"/>
                  <a:gd name="connsiteX2" fmla="*/ 3122 w 10000"/>
                  <a:gd name="connsiteY2" fmla="*/ 9219 h 10000"/>
                  <a:gd name="connsiteX3" fmla="*/ 683 w 10000"/>
                  <a:gd name="connsiteY3" fmla="*/ 7621 h 10000"/>
                  <a:gd name="connsiteX4" fmla="*/ 0 w 10000"/>
                  <a:gd name="connsiteY4" fmla="*/ 5799 h 10000"/>
                  <a:gd name="connsiteX5" fmla="*/ 341 w 10000"/>
                  <a:gd name="connsiteY5" fmla="*/ 3160 h 10000"/>
                  <a:gd name="connsiteX6" fmla="*/ 683 w 10000"/>
                  <a:gd name="connsiteY6" fmla="*/ 1822 h 10000"/>
                  <a:gd name="connsiteX7" fmla="*/ 3122 w 10000"/>
                  <a:gd name="connsiteY7" fmla="*/ 0 h 10000"/>
                  <a:gd name="connsiteX8" fmla="*/ 7951 w 10000"/>
                  <a:gd name="connsiteY8" fmla="*/ 1301 h 10000"/>
                  <a:gd name="connsiteX9" fmla="*/ 8976 w 10000"/>
                  <a:gd name="connsiteY9" fmla="*/ 3420 h 10000"/>
                  <a:gd name="connsiteX10" fmla="*/ 9317 w 10000"/>
                  <a:gd name="connsiteY10" fmla="*/ 4721 h 10000"/>
                  <a:gd name="connsiteX11" fmla="*/ 10000 w 10000"/>
                  <a:gd name="connsiteY11" fmla="*/ 5539 h 10000"/>
                  <a:gd name="connsiteX12" fmla="*/ 9659 w 10000"/>
                  <a:gd name="connsiteY12" fmla="*/ 7881 h 10000"/>
                  <a:gd name="connsiteX13" fmla="*/ 7951 w 10000"/>
                  <a:gd name="connsiteY13" fmla="*/ 9219 h 10000"/>
                  <a:gd name="connsiteX14" fmla="*/ 6927 w 10000"/>
                  <a:gd name="connsiteY14" fmla="*/ 9740 h 10000"/>
                  <a:gd name="connsiteX15" fmla="*/ 6195 w 10000"/>
                  <a:gd name="connsiteY15" fmla="*/ 10000 h 10000"/>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7041 w 10114"/>
                  <a:gd name="connsiteY13" fmla="*/ 9827 h 10087"/>
                  <a:gd name="connsiteX14" fmla="*/ 6309 w 10114"/>
                  <a:gd name="connsiteY14"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7041 w 10114"/>
                  <a:gd name="connsiteY13" fmla="*/ 9827 h 10174"/>
                  <a:gd name="connsiteX14" fmla="*/ 6309 w 10114"/>
                  <a:gd name="connsiteY14" fmla="*/ 10087 h 10174"/>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6309 w 10114"/>
                  <a:gd name="connsiteY13"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5"/>
                  <a:gd name="connsiteY0" fmla="*/ 10087 h 10174"/>
                  <a:gd name="connsiteX1" fmla="*/ 3236 w 10115"/>
                  <a:gd name="connsiteY1" fmla="*/ 9306 h 10174"/>
                  <a:gd name="connsiteX2" fmla="*/ 797 w 10115"/>
                  <a:gd name="connsiteY2" fmla="*/ 7708 h 10174"/>
                  <a:gd name="connsiteX3" fmla="*/ 114 w 10115"/>
                  <a:gd name="connsiteY3" fmla="*/ 5886 h 10174"/>
                  <a:gd name="connsiteX4" fmla="*/ 455 w 10115"/>
                  <a:gd name="connsiteY4" fmla="*/ 3247 h 10174"/>
                  <a:gd name="connsiteX5" fmla="*/ 797 w 10115"/>
                  <a:gd name="connsiteY5" fmla="*/ 1909 h 10174"/>
                  <a:gd name="connsiteX6" fmla="*/ 3236 w 10115"/>
                  <a:gd name="connsiteY6" fmla="*/ 87 h 10174"/>
                  <a:gd name="connsiteX7" fmla="*/ 8065 w 10115"/>
                  <a:gd name="connsiteY7" fmla="*/ 1388 h 10174"/>
                  <a:gd name="connsiteX8" fmla="*/ 9090 w 10115"/>
                  <a:gd name="connsiteY8" fmla="*/ 3507 h 10174"/>
                  <a:gd name="connsiteX9" fmla="*/ 9431 w 10115"/>
                  <a:gd name="connsiteY9" fmla="*/ 4808 h 10174"/>
                  <a:gd name="connsiteX10" fmla="*/ 10114 w 10115"/>
                  <a:gd name="connsiteY10" fmla="*/ 5626 h 10174"/>
                  <a:gd name="connsiteX11" fmla="*/ 9773 w 10115"/>
                  <a:gd name="connsiteY11" fmla="*/ 7968 h 10174"/>
                  <a:gd name="connsiteX12" fmla="*/ 8065 w 10115"/>
                  <a:gd name="connsiteY12" fmla="*/ 9306 h 10174"/>
                  <a:gd name="connsiteX13" fmla="*/ 6309 w 10115"/>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090 w 10181"/>
                  <a:gd name="connsiteY8" fmla="*/ 3507 h 10174"/>
                  <a:gd name="connsiteX9" fmla="*/ 9374 w 10181"/>
                  <a:gd name="connsiteY9" fmla="*/ 4414 h 10174"/>
                  <a:gd name="connsiteX10" fmla="*/ 10114 w 10181"/>
                  <a:gd name="connsiteY10" fmla="*/ 5626 h 10174"/>
                  <a:gd name="connsiteX11" fmla="*/ 9773 w 10181"/>
                  <a:gd name="connsiteY11" fmla="*/ 7968 h 10174"/>
                  <a:gd name="connsiteX12" fmla="*/ 8065 w 10181"/>
                  <a:gd name="connsiteY12" fmla="*/ 9306 h 10174"/>
                  <a:gd name="connsiteX13" fmla="*/ 6309 w 10181"/>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4318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9" h="10175">
                    <a:moveTo>
                      <a:pt x="6271" y="10088"/>
                    </a:moveTo>
                    <a:cubicBezTo>
                      <a:pt x="5637" y="10001"/>
                      <a:pt x="4117" y="9703"/>
                      <a:pt x="3198" y="9307"/>
                    </a:cubicBezTo>
                    <a:cubicBezTo>
                      <a:pt x="2450" y="8954"/>
                      <a:pt x="1279" y="8279"/>
                      <a:pt x="759" y="7709"/>
                    </a:cubicBezTo>
                    <a:cubicBezTo>
                      <a:pt x="239" y="7139"/>
                      <a:pt x="152" y="6521"/>
                      <a:pt x="76" y="5887"/>
                    </a:cubicBezTo>
                    <a:cubicBezTo>
                      <a:pt x="0" y="5253"/>
                      <a:pt x="360" y="4611"/>
                      <a:pt x="303" y="3904"/>
                    </a:cubicBezTo>
                    <a:cubicBezTo>
                      <a:pt x="246" y="3197"/>
                      <a:pt x="96" y="2546"/>
                      <a:pt x="759" y="1910"/>
                    </a:cubicBezTo>
                    <a:cubicBezTo>
                      <a:pt x="1422" y="1274"/>
                      <a:pt x="1702" y="0"/>
                      <a:pt x="4280" y="88"/>
                    </a:cubicBezTo>
                    <a:cubicBezTo>
                      <a:pt x="6858" y="176"/>
                      <a:pt x="7241" y="624"/>
                      <a:pt x="8027" y="1389"/>
                    </a:cubicBezTo>
                    <a:cubicBezTo>
                      <a:pt x="8813" y="2154"/>
                      <a:pt x="8653" y="2922"/>
                      <a:pt x="8994" y="3628"/>
                    </a:cubicBezTo>
                    <a:cubicBezTo>
                      <a:pt x="9335" y="4334"/>
                      <a:pt x="9953" y="4904"/>
                      <a:pt x="10076" y="5627"/>
                    </a:cubicBezTo>
                    <a:cubicBezTo>
                      <a:pt x="10199" y="6350"/>
                      <a:pt x="10077" y="7356"/>
                      <a:pt x="9735" y="7969"/>
                    </a:cubicBezTo>
                    <a:cubicBezTo>
                      <a:pt x="9393" y="8582"/>
                      <a:pt x="8604" y="8954"/>
                      <a:pt x="8027" y="9307"/>
                    </a:cubicBezTo>
                    <a:cubicBezTo>
                      <a:pt x="7450" y="9660"/>
                      <a:pt x="6905" y="10175"/>
                      <a:pt x="6271" y="10088"/>
                    </a:cubicBezTo>
                    <a:close/>
                  </a:path>
                </a:pathLst>
              </a:custGeom>
              <a:noFill/>
              <a:ln w="19050">
                <a:solidFill>
                  <a:schemeClr val="tx1"/>
                </a:solidFill>
                <a:prstDash val="solid"/>
                <a:round/>
                <a:headEnd/>
                <a:tailEnd/>
              </a:ln>
            </p:spPr>
            <p:txBody>
              <a:bodyPr/>
              <a:lstStyle/>
              <a:p>
                <a:endParaRPr lang="el-GR"/>
              </a:p>
            </p:txBody>
          </p:sp>
          <p:sp>
            <p:nvSpPr>
              <p:cNvPr id="37" name="Freeform 404"/>
              <p:cNvSpPr>
                <a:spLocks/>
              </p:cNvSpPr>
              <p:nvPr/>
            </p:nvSpPr>
            <p:spPr bwMode="auto">
              <a:xfrm>
                <a:off x="2577753" y="1070805"/>
                <a:ext cx="489949" cy="1350236"/>
              </a:xfrm>
              <a:custGeom>
                <a:avLst/>
                <a:gdLst>
                  <a:gd name="connsiteX0" fmla="*/ 1235 w 10000"/>
                  <a:gd name="connsiteY0" fmla="*/ 10000 h 10000"/>
                  <a:gd name="connsiteX1" fmla="*/ 1647 w 10000"/>
                  <a:gd name="connsiteY1" fmla="*/ 9588 h 10000"/>
                  <a:gd name="connsiteX2" fmla="*/ 2471 w 10000"/>
                  <a:gd name="connsiteY2" fmla="*/ 9314 h 10000"/>
                  <a:gd name="connsiteX3" fmla="*/ 4176 w 10000"/>
                  <a:gd name="connsiteY3" fmla="*/ 9039 h 10000"/>
                  <a:gd name="connsiteX4" fmla="*/ 6235 w 10000"/>
                  <a:gd name="connsiteY4" fmla="*/ 9039 h 10000"/>
                  <a:gd name="connsiteX5" fmla="*/ 7882 w 10000"/>
                  <a:gd name="connsiteY5" fmla="*/ 9176 h 10000"/>
                  <a:gd name="connsiteX6" fmla="*/ 9176 w 10000"/>
                  <a:gd name="connsiteY6" fmla="*/ 9314 h 10000"/>
                  <a:gd name="connsiteX7" fmla="*/ 10000 w 10000"/>
                  <a:gd name="connsiteY7" fmla="*/ 9725 h 10000"/>
                  <a:gd name="connsiteX8" fmla="*/ 9588 w 10000"/>
                  <a:gd name="connsiteY8" fmla="*/ 8196 h 10000"/>
                  <a:gd name="connsiteX9" fmla="*/ 8765 w 10000"/>
                  <a:gd name="connsiteY9" fmla="*/ 7235 h 10000"/>
                  <a:gd name="connsiteX10" fmla="*/ 8353 w 10000"/>
                  <a:gd name="connsiteY10" fmla="*/ 6392 h 10000"/>
                  <a:gd name="connsiteX11" fmla="*/ 7471 w 10000"/>
                  <a:gd name="connsiteY11" fmla="*/ 5137 h 10000"/>
                  <a:gd name="connsiteX12" fmla="*/ 6235 w 10000"/>
                  <a:gd name="connsiteY12" fmla="*/ 3196 h 10000"/>
                  <a:gd name="connsiteX13" fmla="*/ 5412 w 10000"/>
                  <a:gd name="connsiteY13" fmla="*/ 2373 h 10000"/>
                  <a:gd name="connsiteX14" fmla="*/ 5000 w 10000"/>
                  <a:gd name="connsiteY14" fmla="*/ 1255 h 10000"/>
                  <a:gd name="connsiteX15" fmla="*/ 4176 w 10000"/>
                  <a:gd name="connsiteY15" fmla="*/ 412 h 10000"/>
                  <a:gd name="connsiteX16" fmla="*/ 3765 w 10000"/>
                  <a:gd name="connsiteY16" fmla="*/ 0 h 10000"/>
                  <a:gd name="connsiteX17" fmla="*/ 2059 w 10000"/>
                  <a:gd name="connsiteY17" fmla="*/ 0 h 10000"/>
                  <a:gd name="connsiteX18" fmla="*/ 1647 w 10000"/>
                  <a:gd name="connsiteY18" fmla="*/ 549 h 10000"/>
                  <a:gd name="connsiteX19" fmla="*/ 1235 w 10000"/>
                  <a:gd name="connsiteY19" fmla="*/ 1255 h 10000"/>
                  <a:gd name="connsiteX20" fmla="*/ 824 w 10000"/>
                  <a:gd name="connsiteY20" fmla="*/ 3059 h 10000"/>
                  <a:gd name="connsiteX21" fmla="*/ 412 w 10000"/>
                  <a:gd name="connsiteY21" fmla="*/ 3745 h 10000"/>
                  <a:gd name="connsiteX22" fmla="*/ 412 w 10000"/>
                  <a:gd name="connsiteY22" fmla="*/ 5980 h 10000"/>
                  <a:gd name="connsiteX23" fmla="*/ 0 w 10000"/>
                  <a:gd name="connsiteY23" fmla="*/ 6667 h 10000"/>
                  <a:gd name="connsiteX24" fmla="*/ 412 w 10000"/>
                  <a:gd name="connsiteY24" fmla="*/ 7647 h 10000"/>
                  <a:gd name="connsiteX25" fmla="*/ 412 w 10000"/>
                  <a:gd name="connsiteY25" fmla="*/ 8333 h 10000"/>
                  <a:gd name="connsiteX26" fmla="*/ 824 w 10000"/>
                  <a:gd name="connsiteY26" fmla="*/ 9176 h 10000"/>
                  <a:gd name="connsiteX27" fmla="*/ 1235 w 10000"/>
                  <a:gd name="connsiteY27" fmla="*/ 10000 h 10000"/>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4176 w 10000"/>
                  <a:gd name="connsiteY15" fmla="*/ 621 h 10209"/>
                  <a:gd name="connsiteX16" fmla="*/ 3765 w 10000"/>
                  <a:gd name="connsiteY16" fmla="*/ 209 h 10209"/>
                  <a:gd name="connsiteX17" fmla="*/ 2059 w 10000"/>
                  <a:gd name="connsiteY17" fmla="*/ 209 h 10209"/>
                  <a:gd name="connsiteX18" fmla="*/ 1235 w 10000"/>
                  <a:gd name="connsiteY18" fmla="*/ 1464 h 10209"/>
                  <a:gd name="connsiteX19" fmla="*/ 824 w 10000"/>
                  <a:gd name="connsiteY19" fmla="*/ 3268 h 10209"/>
                  <a:gd name="connsiteX20" fmla="*/ 412 w 10000"/>
                  <a:gd name="connsiteY20" fmla="*/ 3954 h 10209"/>
                  <a:gd name="connsiteX21" fmla="*/ 412 w 10000"/>
                  <a:gd name="connsiteY21" fmla="*/ 6189 h 10209"/>
                  <a:gd name="connsiteX22" fmla="*/ 0 w 10000"/>
                  <a:gd name="connsiteY22" fmla="*/ 6876 h 10209"/>
                  <a:gd name="connsiteX23" fmla="*/ 412 w 10000"/>
                  <a:gd name="connsiteY23" fmla="*/ 7856 h 10209"/>
                  <a:gd name="connsiteX24" fmla="*/ 412 w 10000"/>
                  <a:gd name="connsiteY24" fmla="*/ 8542 h 10209"/>
                  <a:gd name="connsiteX25" fmla="*/ 824 w 10000"/>
                  <a:gd name="connsiteY25" fmla="*/ 9385 h 10209"/>
                  <a:gd name="connsiteX26" fmla="*/ 1235 w 10000"/>
                  <a:gd name="connsiteY26"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3765 w 10000"/>
                  <a:gd name="connsiteY15" fmla="*/ 209 h 10209"/>
                  <a:gd name="connsiteX16" fmla="*/ 2059 w 10000"/>
                  <a:gd name="connsiteY16" fmla="*/ 209 h 10209"/>
                  <a:gd name="connsiteX17" fmla="*/ 1235 w 10000"/>
                  <a:gd name="connsiteY17" fmla="*/ 1464 h 10209"/>
                  <a:gd name="connsiteX18" fmla="*/ 824 w 10000"/>
                  <a:gd name="connsiteY18" fmla="*/ 3268 h 10209"/>
                  <a:gd name="connsiteX19" fmla="*/ 412 w 10000"/>
                  <a:gd name="connsiteY19" fmla="*/ 3954 h 10209"/>
                  <a:gd name="connsiteX20" fmla="*/ 412 w 10000"/>
                  <a:gd name="connsiteY20" fmla="*/ 6189 h 10209"/>
                  <a:gd name="connsiteX21" fmla="*/ 0 w 10000"/>
                  <a:gd name="connsiteY21" fmla="*/ 6876 h 10209"/>
                  <a:gd name="connsiteX22" fmla="*/ 412 w 10000"/>
                  <a:gd name="connsiteY22" fmla="*/ 7856 h 10209"/>
                  <a:gd name="connsiteX23" fmla="*/ 412 w 10000"/>
                  <a:gd name="connsiteY23" fmla="*/ 8542 h 10209"/>
                  <a:gd name="connsiteX24" fmla="*/ 824 w 10000"/>
                  <a:gd name="connsiteY24" fmla="*/ 9385 h 10209"/>
                  <a:gd name="connsiteX25" fmla="*/ 1235 w 10000"/>
                  <a:gd name="connsiteY25"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824 w 10000"/>
                  <a:gd name="connsiteY17" fmla="*/ 3268 h 10209"/>
                  <a:gd name="connsiteX18" fmla="*/ 412 w 10000"/>
                  <a:gd name="connsiteY18" fmla="*/ 3954 h 10209"/>
                  <a:gd name="connsiteX19" fmla="*/ 412 w 10000"/>
                  <a:gd name="connsiteY19" fmla="*/ 6189 h 10209"/>
                  <a:gd name="connsiteX20" fmla="*/ 0 w 10000"/>
                  <a:gd name="connsiteY20" fmla="*/ 6876 h 10209"/>
                  <a:gd name="connsiteX21" fmla="*/ 412 w 10000"/>
                  <a:gd name="connsiteY21" fmla="*/ 7856 h 10209"/>
                  <a:gd name="connsiteX22" fmla="*/ 412 w 10000"/>
                  <a:gd name="connsiteY22" fmla="*/ 8542 h 10209"/>
                  <a:gd name="connsiteX23" fmla="*/ 824 w 10000"/>
                  <a:gd name="connsiteY23" fmla="*/ 9385 h 10209"/>
                  <a:gd name="connsiteX24" fmla="*/ 1235 w 10000"/>
                  <a:gd name="connsiteY24"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412 w 10000"/>
                  <a:gd name="connsiteY18" fmla="*/ 6189 h 10209"/>
                  <a:gd name="connsiteX19" fmla="*/ 0 w 10000"/>
                  <a:gd name="connsiteY19" fmla="*/ 6876 h 10209"/>
                  <a:gd name="connsiteX20" fmla="*/ 412 w 10000"/>
                  <a:gd name="connsiteY20" fmla="*/ 7856 h 10209"/>
                  <a:gd name="connsiteX21" fmla="*/ 412 w 10000"/>
                  <a:gd name="connsiteY21" fmla="*/ 8542 h 10209"/>
                  <a:gd name="connsiteX22" fmla="*/ 824 w 10000"/>
                  <a:gd name="connsiteY22" fmla="*/ 9385 h 10209"/>
                  <a:gd name="connsiteX23" fmla="*/ 1235 w 10000"/>
                  <a:gd name="connsiteY23"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7856 h 10209"/>
                  <a:gd name="connsiteX20" fmla="*/ 412 w 10000"/>
                  <a:gd name="connsiteY20" fmla="*/ 8542 h 10209"/>
                  <a:gd name="connsiteX21" fmla="*/ 824 w 10000"/>
                  <a:gd name="connsiteY21" fmla="*/ 9385 h 10209"/>
                  <a:gd name="connsiteX22" fmla="*/ 1235 w 10000"/>
                  <a:gd name="connsiteY22"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8542 h 10209"/>
                  <a:gd name="connsiteX20" fmla="*/ 824 w 10000"/>
                  <a:gd name="connsiteY20" fmla="*/ 9385 h 10209"/>
                  <a:gd name="connsiteX21" fmla="*/ 1235 w 10000"/>
                  <a:gd name="connsiteY21" fmla="*/ 10209 h 10209"/>
                  <a:gd name="connsiteX0" fmla="*/ 1235 w 10000"/>
                  <a:gd name="connsiteY0" fmla="*/ 10209 h 10209"/>
                  <a:gd name="connsiteX1" fmla="*/ 1647 w 10000"/>
                  <a:gd name="connsiteY1" fmla="*/ 9797 h 10209"/>
                  <a:gd name="connsiteX2" fmla="*/ 2471 w 10000"/>
                  <a:gd name="connsiteY2" fmla="*/ 9523 h 10209"/>
                  <a:gd name="connsiteX3" fmla="*/ 6235 w 10000"/>
                  <a:gd name="connsiteY3" fmla="*/ 9248 h 10209"/>
                  <a:gd name="connsiteX4" fmla="*/ 7882 w 10000"/>
                  <a:gd name="connsiteY4" fmla="*/ 9385 h 10209"/>
                  <a:gd name="connsiteX5" fmla="*/ 9176 w 10000"/>
                  <a:gd name="connsiteY5" fmla="*/ 9523 h 10209"/>
                  <a:gd name="connsiteX6" fmla="*/ 10000 w 10000"/>
                  <a:gd name="connsiteY6" fmla="*/ 9934 h 10209"/>
                  <a:gd name="connsiteX7" fmla="*/ 9588 w 10000"/>
                  <a:gd name="connsiteY7" fmla="*/ 8405 h 10209"/>
                  <a:gd name="connsiteX8" fmla="*/ 8765 w 10000"/>
                  <a:gd name="connsiteY8" fmla="*/ 7444 h 10209"/>
                  <a:gd name="connsiteX9" fmla="*/ 8353 w 10000"/>
                  <a:gd name="connsiteY9" fmla="*/ 6601 h 10209"/>
                  <a:gd name="connsiteX10" fmla="*/ 7471 w 10000"/>
                  <a:gd name="connsiteY10" fmla="*/ 5346 h 10209"/>
                  <a:gd name="connsiteX11" fmla="*/ 6235 w 10000"/>
                  <a:gd name="connsiteY11" fmla="*/ 3405 h 10209"/>
                  <a:gd name="connsiteX12" fmla="*/ 5412 w 10000"/>
                  <a:gd name="connsiteY12" fmla="*/ 2582 h 10209"/>
                  <a:gd name="connsiteX13" fmla="*/ 3765 w 10000"/>
                  <a:gd name="connsiteY13" fmla="*/ 209 h 10209"/>
                  <a:gd name="connsiteX14" fmla="*/ 2059 w 10000"/>
                  <a:gd name="connsiteY14" fmla="*/ 209 h 10209"/>
                  <a:gd name="connsiteX15" fmla="*/ 1235 w 10000"/>
                  <a:gd name="connsiteY15" fmla="*/ 1464 h 10209"/>
                  <a:gd name="connsiteX16" fmla="*/ 412 w 10000"/>
                  <a:gd name="connsiteY16" fmla="*/ 3954 h 10209"/>
                  <a:gd name="connsiteX17" fmla="*/ 0 w 10000"/>
                  <a:gd name="connsiteY17" fmla="*/ 6876 h 10209"/>
                  <a:gd name="connsiteX18" fmla="*/ 412 w 10000"/>
                  <a:gd name="connsiteY18" fmla="*/ 8542 h 10209"/>
                  <a:gd name="connsiteX19" fmla="*/ 824 w 10000"/>
                  <a:gd name="connsiteY19" fmla="*/ 9385 h 10209"/>
                  <a:gd name="connsiteX20" fmla="*/ 1235 w 10000"/>
                  <a:gd name="connsiteY20" fmla="*/ 10209 h 10209"/>
                  <a:gd name="connsiteX0" fmla="*/ 1235 w 10000"/>
                  <a:gd name="connsiteY0" fmla="*/ 10209 h 10209"/>
                  <a:gd name="connsiteX1" fmla="*/ 1647 w 10000"/>
                  <a:gd name="connsiteY1" fmla="*/ 9797 h 10209"/>
                  <a:gd name="connsiteX2" fmla="*/ 6235 w 10000"/>
                  <a:gd name="connsiteY2" fmla="*/ 9248 h 10209"/>
                  <a:gd name="connsiteX3" fmla="*/ 7882 w 10000"/>
                  <a:gd name="connsiteY3" fmla="*/ 9385 h 10209"/>
                  <a:gd name="connsiteX4" fmla="*/ 9176 w 10000"/>
                  <a:gd name="connsiteY4" fmla="*/ 9523 h 10209"/>
                  <a:gd name="connsiteX5" fmla="*/ 10000 w 10000"/>
                  <a:gd name="connsiteY5" fmla="*/ 9934 h 10209"/>
                  <a:gd name="connsiteX6" fmla="*/ 9588 w 10000"/>
                  <a:gd name="connsiteY6" fmla="*/ 8405 h 10209"/>
                  <a:gd name="connsiteX7" fmla="*/ 8765 w 10000"/>
                  <a:gd name="connsiteY7" fmla="*/ 7444 h 10209"/>
                  <a:gd name="connsiteX8" fmla="*/ 8353 w 10000"/>
                  <a:gd name="connsiteY8" fmla="*/ 6601 h 10209"/>
                  <a:gd name="connsiteX9" fmla="*/ 7471 w 10000"/>
                  <a:gd name="connsiteY9" fmla="*/ 5346 h 10209"/>
                  <a:gd name="connsiteX10" fmla="*/ 6235 w 10000"/>
                  <a:gd name="connsiteY10" fmla="*/ 3405 h 10209"/>
                  <a:gd name="connsiteX11" fmla="*/ 5412 w 10000"/>
                  <a:gd name="connsiteY11" fmla="*/ 2582 h 10209"/>
                  <a:gd name="connsiteX12" fmla="*/ 3765 w 10000"/>
                  <a:gd name="connsiteY12" fmla="*/ 209 h 10209"/>
                  <a:gd name="connsiteX13" fmla="*/ 2059 w 10000"/>
                  <a:gd name="connsiteY13" fmla="*/ 209 h 10209"/>
                  <a:gd name="connsiteX14" fmla="*/ 1235 w 10000"/>
                  <a:gd name="connsiteY14" fmla="*/ 1464 h 10209"/>
                  <a:gd name="connsiteX15" fmla="*/ 412 w 10000"/>
                  <a:gd name="connsiteY15" fmla="*/ 3954 h 10209"/>
                  <a:gd name="connsiteX16" fmla="*/ 0 w 10000"/>
                  <a:gd name="connsiteY16" fmla="*/ 6876 h 10209"/>
                  <a:gd name="connsiteX17" fmla="*/ 412 w 10000"/>
                  <a:gd name="connsiteY17" fmla="*/ 8542 h 10209"/>
                  <a:gd name="connsiteX18" fmla="*/ 824 w 10000"/>
                  <a:gd name="connsiteY18" fmla="*/ 9385 h 10209"/>
                  <a:gd name="connsiteX19" fmla="*/ 1235 w 10000"/>
                  <a:gd name="connsiteY19" fmla="*/ 10209 h 10209"/>
                  <a:gd name="connsiteX0" fmla="*/ 1235 w 10000"/>
                  <a:gd name="connsiteY0" fmla="*/ 10209 h 10209"/>
                  <a:gd name="connsiteX1" fmla="*/ 1647 w 10000"/>
                  <a:gd name="connsiteY1" fmla="*/ 9797 h 10209"/>
                  <a:gd name="connsiteX2" fmla="*/ 6235 w 10000"/>
                  <a:gd name="connsiteY2" fmla="*/ 9248 h 10209"/>
                  <a:gd name="connsiteX3" fmla="*/ 9176 w 10000"/>
                  <a:gd name="connsiteY3" fmla="*/ 9523 h 10209"/>
                  <a:gd name="connsiteX4" fmla="*/ 10000 w 10000"/>
                  <a:gd name="connsiteY4" fmla="*/ 9934 h 10209"/>
                  <a:gd name="connsiteX5" fmla="*/ 9588 w 10000"/>
                  <a:gd name="connsiteY5" fmla="*/ 8405 h 10209"/>
                  <a:gd name="connsiteX6" fmla="*/ 8765 w 10000"/>
                  <a:gd name="connsiteY6" fmla="*/ 7444 h 10209"/>
                  <a:gd name="connsiteX7" fmla="*/ 8353 w 10000"/>
                  <a:gd name="connsiteY7" fmla="*/ 6601 h 10209"/>
                  <a:gd name="connsiteX8" fmla="*/ 7471 w 10000"/>
                  <a:gd name="connsiteY8" fmla="*/ 5346 h 10209"/>
                  <a:gd name="connsiteX9" fmla="*/ 6235 w 10000"/>
                  <a:gd name="connsiteY9" fmla="*/ 3405 h 10209"/>
                  <a:gd name="connsiteX10" fmla="*/ 5412 w 10000"/>
                  <a:gd name="connsiteY10" fmla="*/ 2582 h 10209"/>
                  <a:gd name="connsiteX11" fmla="*/ 3765 w 10000"/>
                  <a:gd name="connsiteY11" fmla="*/ 209 h 10209"/>
                  <a:gd name="connsiteX12" fmla="*/ 2059 w 10000"/>
                  <a:gd name="connsiteY12" fmla="*/ 209 h 10209"/>
                  <a:gd name="connsiteX13" fmla="*/ 1235 w 10000"/>
                  <a:gd name="connsiteY13" fmla="*/ 1464 h 10209"/>
                  <a:gd name="connsiteX14" fmla="*/ 412 w 10000"/>
                  <a:gd name="connsiteY14" fmla="*/ 3954 h 10209"/>
                  <a:gd name="connsiteX15" fmla="*/ 0 w 10000"/>
                  <a:gd name="connsiteY15" fmla="*/ 6876 h 10209"/>
                  <a:gd name="connsiteX16" fmla="*/ 412 w 10000"/>
                  <a:gd name="connsiteY16" fmla="*/ 8542 h 10209"/>
                  <a:gd name="connsiteX17" fmla="*/ 824 w 10000"/>
                  <a:gd name="connsiteY17" fmla="*/ 9385 h 10209"/>
                  <a:gd name="connsiteX18" fmla="*/ 1235 w 10000"/>
                  <a:gd name="connsiteY18" fmla="*/ 10209 h 10209"/>
                  <a:gd name="connsiteX0" fmla="*/ 1235 w 10000"/>
                  <a:gd name="connsiteY0" fmla="*/ 10209 h 10209"/>
                  <a:gd name="connsiteX1" fmla="*/ 1647 w 10000"/>
                  <a:gd name="connsiteY1" fmla="*/ 9797 h 10209"/>
                  <a:gd name="connsiteX2" fmla="*/ 6235 w 10000"/>
                  <a:gd name="connsiteY2" fmla="*/ 9248 h 10209"/>
                  <a:gd name="connsiteX3" fmla="*/ 10000 w 10000"/>
                  <a:gd name="connsiteY3" fmla="*/ 9934 h 10209"/>
                  <a:gd name="connsiteX4" fmla="*/ 9588 w 10000"/>
                  <a:gd name="connsiteY4" fmla="*/ 8405 h 10209"/>
                  <a:gd name="connsiteX5" fmla="*/ 8765 w 10000"/>
                  <a:gd name="connsiteY5" fmla="*/ 7444 h 10209"/>
                  <a:gd name="connsiteX6" fmla="*/ 8353 w 10000"/>
                  <a:gd name="connsiteY6" fmla="*/ 6601 h 10209"/>
                  <a:gd name="connsiteX7" fmla="*/ 7471 w 10000"/>
                  <a:gd name="connsiteY7" fmla="*/ 5346 h 10209"/>
                  <a:gd name="connsiteX8" fmla="*/ 6235 w 10000"/>
                  <a:gd name="connsiteY8" fmla="*/ 3405 h 10209"/>
                  <a:gd name="connsiteX9" fmla="*/ 5412 w 10000"/>
                  <a:gd name="connsiteY9" fmla="*/ 2582 h 10209"/>
                  <a:gd name="connsiteX10" fmla="*/ 3765 w 10000"/>
                  <a:gd name="connsiteY10" fmla="*/ 209 h 10209"/>
                  <a:gd name="connsiteX11" fmla="*/ 2059 w 10000"/>
                  <a:gd name="connsiteY11" fmla="*/ 209 h 10209"/>
                  <a:gd name="connsiteX12" fmla="*/ 1235 w 10000"/>
                  <a:gd name="connsiteY12" fmla="*/ 1464 h 10209"/>
                  <a:gd name="connsiteX13" fmla="*/ 412 w 10000"/>
                  <a:gd name="connsiteY13" fmla="*/ 3954 h 10209"/>
                  <a:gd name="connsiteX14" fmla="*/ 0 w 10000"/>
                  <a:gd name="connsiteY14" fmla="*/ 6876 h 10209"/>
                  <a:gd name="connsiteX15" fmla="*/ 412 w 10000"/>
                  <a:gd name="connsiteY15" fmla="*/ 8542 h 10209"/>
                  <a:gd name="connsiteX16" fmla="*/ 824 w 10000"/>
                  <a:gd name="connsiteY16" fmla="*/ 9385 h 10209"/>
                  <a:gd name="connsiteX17" fmla="*/ 1235 w 10000"/>
                  <a:gd name="connsiteY17"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765 w 10000"/>
                  <a:gd name="connsiteY4" fmla="*/ 7444 h 10209"/>
                  <a:gd name="connsiteX5" fmla="*/ 8353 w 10000"/>
                  <a:gd name="connsiteY5" fmla="*/ 6601 h 10209"/>
                  <a:gd name="connsiteX6" fmla="*/ 7471 w 10000"/>
                  <a:gd name="connsiteY6" fmla="*/ 5346 h 10209"/>
                  <a:gd name="connsiteX7" fmla="*/ 6235 w 10000"/>
                  <a:gd name="connsiteY7" fmla="*/ 3405 h 10209"/>
                  <a:gd name="connsiteX8" fmla="*/ 5412 w 10000"/>
                  <a:gd name="connsiteY8" fmla="*/ 2582 h 10209"/>
                  <a:gd name="connsiteX9" fmla="*/ 3765 w 10000"/>
                  <a:gd name="connsiteY9" fmla="*/ 209 h 10209"/>
                  <a:gd name="connsiteX10" fmla="*/ 2059 w 10000"/>
                  <a:gd name="connsiteY10" fmla="*/ 209 h 10209"/>
                  <a:gd name="connsiteX11" fmla="*/ 1235 w 10000"/>
                  <a:gd name="connsiteY11" fmla="*/ 1464 h 10209"/>
                  <a:gd name="connsiteX12" fmla="*/ 412 w 10000"/>
                  <a:gd name="connsiteY12" fmla="*/ 3954 h 10209"/>
                  <a:gd name="connsiteX13" fmla="*/ 0 w 10000"/>
                  <a:gd name="connsiteY13" fmla="*/ 6876 h 10209"/>
                  <a:gd name="connsiteX14" fmla="*/ 412 w 10000"/>
                  <a:gd name="connsiteY14" fmla="*/ 8542 h 10209"/>
                  <a:gd name="connsiteX15" fmla="*/ 824 w 10000"/>
                  <a:gd name="connsiteY15" fmla="*/ 9385 h 10209"/>
                  <a:gd name="connsiteX16" fmla="*/ 1235 w 10000"/>
                  <a:gd name="connsiteY16"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5412 w 10000"/>
                  <a:gd name="connsiteY7" fmla="*/ 2582 h 10209"/>
                  <a:gd name="connsiteX8" fmla="*/ 3765 w 10000"/>
                  <a:gd name="connsiteY8" fmla="*/ 209 h 10209"/>
                  <a:gd name="connsiteX9" fmla="*/ 2059 w 10000"/>
                  <a:gd name="connsiteY9" fmla="*/ 209 h 10209"/>
                  <a:gd name="connsiteX10" fmla="*/ 1235 w 10000"/>
                  <a:gd name="connsiteY10" fmla="*/ 1464 h 10209"/>
                  <a:gd name="connsiteX11" fmla="*/ 412 w 10000"/>
                  <a:gd name="connsiteY11" fmla="*/ 3954 h 10209"/>
                  <a:gd name="connsiteX12" fmla="*/ 0 w 10000"/>
                  <a:gd name="connsiteY12" fmla="*/ 6876 h 10209"/>
                  <a:gd name="connsiteX13" fmla="*/ 412 w 10000"/>
                  <a:gd name="connsiteY13" fmla="*/ 8542 h 10209"/>
                  <a:gd name="connsiteX14" fmla="*/ 824 w 10000"/>
                  <a:gd name="connsiteY14" fmla="*/ 9385 h 10209"/>
                  <a:gd name="connsiteX15" fmla="*/ 1235 w 10000"/>
                  <a:gd name="connsiteY15"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3765 w 10000"/>
                  <a:gd name="connsiteY7" fmla="*/ 209 h 10209"/>
                  <a:gd name="connsiteX8" fmla="*/ 2059 w 10000"/>
                  <a:gd name="connsiteY8" fmla="*/ 209 h 10209"/>
                  <a:gd name="connsiteX9" fmla="*/ 1235 w 10000"/>
                  <a:gd name="connsiteY9" fmla="*/ 1464 h 10209"/>
                  <a:gd name="connsiteX10" fmla="*/ 412 w 10000"/>
                  <a:gd name="connsiteY10" fmla="*/ 3954 h 10209"/>
                  <a:gd name="connsiteX11" fmla="*/ 0 w 10000"/>
                  <a:gd name="connsiteY11" fmla="*/ 6876 h 10209"/>
                  <a:gd name="connsiteX12" fmla="*/ 412 w 10000"/>
                  <a:gd name="connsiteY12" fmla="*/ 8542 h 10209"/>
                  <a:gd name="connsiteX13" fmla="*/ 824 w 10000"/>
                  <a:gd name="connsiteY13" fmla="*/ 9385 h 10209"/>
                  <a:gd name="connsiteX14" fmla="*/ 1235 w 10000"/>
                  <a:gd name="connsiteY14"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412 w 10000"/>
                  <a:gd name="connsiteY11" fmla="*/ 8542 h 10209"/>
                  <a:gd name="connsiteX12" fmla="*/ 824 w 10000"/>
                  <a:gd name="connsiteY12" fmla="*/ 9385 h 10209"/>
                  <a:gd name="connsiteX13" fmla="*/ 1235 w 10000"/>
                  <a:gd name="connsiteY13"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824 w 10000"/>
                  <a:gd name="connsiteY11" fmla="*/ 9385 h 10209"/>
                  <a:gd name="connsiteX12" fmla="*/ 1235 w 10000"/>
                  <a:gd name="connsiteY12"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972 w 10080"/>
                  <a:gd name="connsiteY0" fmla="*/ 10601 h 10601"/>
                  <a:gd name="connsiteX1" fmla="*/ 6315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398 w 10080"/>
                  <a:gd name="connsiteY1" fmla="*/ 9266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 h="10601">
                    <a:moveTo>
                      <a:pt x="972" y="10601"/>
                    </a:moveTo>
                    <a:cubicBezTo>
                      <a:pt x="2628" y="9524"/>
                      <a:pt x="3469" y="9258"/>
                      <a:pt x="5398" y="9266"/>
                    </a:cubicBezTo>
                    <a:cubicBezTo>
                      <a:pt x="7327" y="9274"/>
                      <a:pt x="9178" y="9570"/>
                      <a:pt x="10080" y="10096"/>
                    </a:cubicBezTo>
                    <a:cubicBezTo>
                      <a:pt x="9943" y="9586"/>
                      <a:pt x="9942" y="9122"/>
                      <a:pt x="9668" y="8567"/>
                    </a:cubicBezTo>
                    <a:cubicBezTo>
                      <a:pt x="9394" y="8012"/>
                      <a:pt x="8992" y="7596"/>
                      <a:pt x="8433" y="6763"/>
                    </a:cubicBezTo>
                    <a:cubicBezTo>
                      <a:pt x="7874" y="5930"/>
                      <a:pt x="7080" y="4632"/>
                      <a:pt x="6315" y="3567"/>
                    </a:cubicBezTo>
                    <a:cubicBezTo>
                      <a:pt x="5550" y="2502"/>
                      <a:pt x="4335" y="624"/>
                      <a:pt x="3845" y="371"/>
                    </a:cubicBezTo>
                    <a:cubicBezTo>
                      <a:pt x="3355" y="118"/>
                      <a:pt x="2698" y="0"/>
                      <a:pt x="2139" y="371"/>
                    </a:cubicBezTo>
                    <a:cubicBezTo>
                      <a:pt x="1580" y="742"/>
                      <a:pt x="835" y="3005"/>
                      <a:pt x="492" y="4116"/>
                    </a:cubicBezTo>
                    <a:cubicBezTo>
                      <a:pt x="149" y="5227"/>
                      <a:pt x="0" y="5957"/>
                      <a:pt x="80" y="7038"/>
                    </a:cubicBezTo>
                    <a:cubicBezTo>
                      <a:pt x="160" y="8119"/>
                      <a:pt x="344" y="9746"/>
                      <a:pt x="972" y="10601"/>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a:solidFill>
                  <a:schemeClr val="tx1"/>
                </a:solidFill>
                <a:prstDash val="solid"/>
                <a:round/>
                <a:headEnd/>
                <a:tailEnd/>
              </a:ln>
            </p:spPr>
            <p:txBody>
              <a:bodyPr/>
              <a:lstStyle/>
              <a:p>
                <a:endParaRPr lang="el-GR"/>
              </a:p>
            </p:txBody>
          </p:sp>
        </p:grpSp>
        <p:grpSp>
          <p:nvGrpSpPr>
            <p:cNvPr id="38" name="Group 20"/>
            <p:cNvGrpSpPr/>
            <p:nvPr/>
          </p:nvGrpSpPr>
          <p:grpSpPr>
            <a:xfrm rot="219739" flipH="1">
              <a:off x="7512455" y="1122190"/>
              <a:ext cx="575712" cy="1763425"/>
              <a:chOff x="2577753" y="1070805"/>
              <a:chExt cx="616954" cy="1970106"/>
            </a:xfrm>
          </p:grpSpPr>
          <p:sp>
            <p:nvSpPr>
              <p:cNvPr id="39" name="Freeform 403"/>
              <p:cNvSpPr>
                <a:spLocks/>
              </p:cNvSpPr>
              <p:nvPr/>
            </p:nvSpPr>
            <p:spPr bwMode="auto">
              <a:xfrm>
                <a:off x="2597734" y="2252135"/>
                <a:ext cx="596973" cy="788776"/>
              </a:xfrm>
              <a:custGeom>
                <a:avLst/>
                <a:gdLst>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1024 w 10000"/>
                  <a:gd name="connsiteY9" fmla="*/ 1041 h 10000"/>
                  <a:gd name="connsiteX10" fmla="*/ 3122 w 10000"/>
                  <a:gd name="connsiteY10" fmla="*/ 0 h 10000"/>
                  <a:gd name="connsiteX11" fmla="*/ 4829 w 10000"/>
                  <a:gd name="connsiteY11" fmla="*/ 0 h 10000"/>
                  <a:gd name="connsiteX12" fmla="*/ 6195 w 10000"/>
                  <a:gd name="connsiteY12" fmla="*/ 260 h 10000"/>
                  <a:gd name="connsiteX13" fmla="*/ 7268 w 10000"/>
                  <a:gd name="connsiteY13" fmla="*/ 520 h 10000"/>
                  <a:gd name="connsiteX14" fmla="*/ 7951 w 10000"/>
                  <a:gd name="connsiteY14" fmla="*/ 1301 h 10000"/>
                  <a:gd name="connsiteX15" fmla="*/ 8976 w 10000"/>
                  <a:gd name="connsiteY15" fmla="*/ 3420 h 10000"/>
                  <a:gd name="connsiteX16" fmla="*/ 9317 w 10000"/>
                  <a:gd name="connsiteY16" fmla="*/ 4721 h 10000"/>
                  <a:gd name="connsiteX17" fmla="*/ 10000 w 10000"/>
                  <a:gd name="connsiteY17" fmla="*/ 5539 h 10000"/>
                  <a:gd name="connsiteX18" fmla="*/ 10000 w 10000"/>
                  <a:gd name="connsiteY18" fmla="*/ 6580 h 10000"/>
                  <a:gd name="connsiteX19" fmla="*/ 9659 w 10000"/>
                  <a:gd name="connsiteY19" fmla="*/ 7881 h 10000"/>
                  <a:gd name="connsiteX20" fmla="*/ 7951 w 10000"/>
                  <a:gd name="connsiteY20" fmla="*/ 9219 h 10000"/>
                  <a:gd name="connsiteX21" fmla="*/ 6927 w 10000"/>
                  <a:gd name="connsiteY21" fmla="*/ 9740 h 10000"/>
                  <a:gd name="connsiteX22" fmla="*/ 6195 w 10000"/>
                  <a:gd name="connsiteY22"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6195 w 10000"/>
                  <a:gd name="connsiteY11" fmla="*/ 260 h 10000"/>
                  <a:gd name="connsiteX12" fmla="*/ 7268 w 10000"/>
                  <a:gd name="connsiteY12" fmla="*/ 520 h 10000"/>
                  <a:gd name="connsiteX13" fmla="*/ 7951 w 10000"/>
                  <a:gd name="connsiteY13" fmla="*/ 1301 h 10000"/>
                  <a:gd name="connsiteX14" fmla="*/ 8976 w 10000"/>
                  <a:gd name="connsiteY14" fmla="*/ 3420 h 10000"/>
                  <a:gd name="connsiteX15" fmla="*/ 9317 w 10000"/>
                  <a:gd name="connsiteY15" fmla="*/ 4721 h 10000"/>
                  <a:gd name="connsiteX16" fmla="*/ 10000 w 10000"/>
                  <a:gd name="connsiteY16" fmla="*/ 5539 h 10000"/>
                  <a:gd name="connsiteX17" fmla="*/ 10000 w 10000"/>
                  <a:gd name="connsiteY17" fmla="*/ 6580 h 10000"/>
                  <a:gd name="connsiteX18" fmla="*/ 9659 w 10000"/>
                  <a:gd name="connsiteY18" fmla="*/ 7881 h 10000"/>
                  <a:gd name="connsiteX19" fmla="*/ 7951 w 10000"/>
                  <a:gd name="connsiteY19" fmla="*/ 9219 h 10000"/>
                  <a:gd name="connsiteX20" fmla="*/ 6927 w 10000"/>
                  <a:gd name="connsiteY20" fmla="*/ 9740 h 10000"/>
                  <a:gd name="connsiteX21" fmla="*/ 6195 w 10000"/>
                  <a:gd name="connsiteY21"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7268 w 10000"/>
                  <a:gd name="connsiteY11" fmla="*/ 520 h 10000"/>
                  <a:gd name="connsiteX12" fmla="*/ 7951 w 10000"/>
                  <a:gd name="connsiteY12" fmla="*/ 1301 h 10000"/>
                  <a:gd name="connsiteX13" fmla="*/ 8976 w 10000"/>
                  <a:gd name="connsiteY13" fmla="*/ 3420 h 10000"/>
                  <a:gd name="connsiteX14" fmla="*/ 9317 w 10000"/>
                  <a:gd name="connsiteY14" fmla="*/ 4721 h 10000"/>
                  <a:gd name="connsiteX15" fmla="*/ 10000 w 10000"/>
                  <a:gd name="connsiteY15" fmla="*/ 5539 h 10000"/>
                  <a:gd name="connsiteX16" fmla="*/ 10000 w 10000"/>
                  <a:gd name="connsiteY16" fmla="*/ 6580 h 10000"/>
                  <a:gd name="connsiteX17" fmla="*/ 9659 w 10000"/>
                  <a:gd name="connsiteY17" fmla="*/ 7881 h 10000"/>
                  <a:gd name="connsiteX18" fmla="*/ 7951 w 10000"/>
                  <a:gd name="connsiteY18" fmla="*/ 9219 h 10000"/>
                  <a:gd name="connsiteX19" fmla="*/ 6927 w 10000"/>
                  <a:gd name="connsiteY19" fmla="*/ 9740 h 10000"/>
                  <a:gd name="connsiteX20" fmla="*/ 6195 w 10000"/>
                  <a:gd name="connsiteY20"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268 w 10000"/>
                  <a:gd name="connsiteY10" fmla="*/ 520 h 10000"/>
                  <a:gd name="connsiteX11" fmla="*/ 7951 w 10000"/>
                  <a:gd name="connsiteY11" fmla="*/ 1301 h 10000"/>
                  <a:gd name="connsiteX12" fmla="*/ 8976 w 10000"/>
                  <a:gd name="connsiteY12" fmla="*/ 3420 h 10000"/>
                  <a:gd name="connsiteX13" fmla="*/ 9317 w 10000"/>
                  <a:gd name="connsiteY13" fmla="*/ 4721 h 10000"/>
                  <a:gd name="connsiteX14" fmla="*/ 10000 w 10000"/>
                  <a:gd name="connsiteY14" fmla="*/ 5539 h 10000"/>
                  <a:gd name="connsiteX15" fmla="*/ 10000 w 10000"/>
                  <a:gd name="connsiteY15" fmla="*/ 6580 h 10000"/>
                  <a:gd name="connsiteX16" fmla="*/ 9659 w 10000"/>
                  <a:gd name="connsiteY16" fmla="*/ 7881 h 10000"/>
                  <a:gd name="connsiteX17" fmla="*/ 7951 w 10000"/>
                  <a:gd name="connsiteY17" fmla="*/ 9219 h 10000"/>
                  <a:gd name="connsiteX18" fmla="*/ 6927 w 10000"/>
                  <a:gd name="connsiteY18" fmla="*/ 9740 h 10000"/>
                  <a:gd name="connsiteX19" fmla="*/ 6195 w 10000"/>
                  <a:gd name="connsiteY19"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951 w 10000"/>
                  <a:gd name="connsiteY10" fmla="*/ 1301 h 10000"/>
                  <a:gd name="connsiteX11" fmla="*/ 8976 w 10000"/>
                  <a:gd name="connsiteY11" fmla="*/ 3420 h 10000"/>
                  <a:gd name="connsiteX12" fmla="*/ 9317 w 10000"/>
                  <a:gd name="connsiteY12" fmla="*/ 4721 h 10000"/>
                  <a:gd name="connsiteX13" fmla="*/ 10000 w 10000"/>
                  <a:gd name="connsiteY13" fmla="*/ 5539 h 10000"/>
                  <a:gd name="connsiteX14" fmla="*/ 10000 w 10000"/>
                  <a:gd name="connsiteY14" fmla="*/ 6580 h 10000"/>
                  <a:gd name="connsiteX15" fmla="*/ 9659 w 10000"/>
                  <a:gd name="connsiteY15" fmla="*/ 7881 h 10000"/>
                  <a:gd name="connsiteX16" fmla="*/ 7951 w 10000"/>
                  <a:gd name="connsiteY16" fmla="*/ 9219 h 10000"/>
                  <a:gd name="connsiteX17" fmla="*/ 6927 w 10000"/>
                  <a:gd name="connsiteY17" fmla="*/ 9740 h 10000"/>
                  <a:gd name="connsiteX18" fmla="*/ 6195 w 10000"/>
                  <a:gd name="connsiteY18"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10000 w 10000"/>
                  <a:gd name="connsiteY13" fmla="*/ 6580 h 10000"/>
                  <a:gd name="connsiteX14" fmla="*/ 9659 w 10000"/>
                  <a:gd name="connsiteY14" fmla="*/ 7881 h 10000"/>
                  <a:gd name="connsiteX15" fmla="*/ 7951 w 10000"/>
                  <a:gd name="connsiteY15" fmla="*/ 9219 h 10000"/>
                  <a:gd name="connsiteX16" fmla="*/ 6927 w 10000"/>
                  <a:gd name="connsiteY16" fmla="*/ 9740 h 10000"/>
                  <a:gd name="connsiteX17" fmla="*/ 6195 w 10000"/>
                  <a:gd name="connsiteY17"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9659 w 10000"/>
                  <a:gd name="connsiteY13" fmla="*/ 7881 h 10000"/>
                  <a:gd name="connsiteX14" fmla="*/ 7951 w 10000"/>
                  <a:gd name="connsiteY14" fmla="*/ 9219 h 10000"/>
                  <a:gd name="connsiteX15" fmla="*/ 6927 w 10000"/>
                  <a:gd name="connsiteY15" fmla="*/ 9740 h 10000"/>
                  <a:gd name="connsiteX16" fmla="*/ 6195 w 10000"/>
                  <a:gd name="connsiteY16" fmla="*/ 10000 h 10000"/>
                  <a:gd name="connsiteX0" fmla="*/ 6195 w 10000"/>
                  <a:gd name="connsiteY0" fmla="*/ 10000 h 10000"/>
                  <a:gd name="connsiteX1" fmla="*/ 5171 w 10000"/>
                  <a:gd name="connsiteY1" fmla="*/ 9740 h 10000"/>
                  <a:gd name="connsiteX2" fmla="*/ 3122 w 10000"/>
                  <a:gd name="connsiteY2" fmla="*/ 9219 h 10000"/>
                  <a:gd name="connsiteX3" fmla="*/ 683 w 10000"/>
                  <a:gd name="connsiteY3" fmla="*/ 7621 h 10000"/>
                  <a:gd name="connsiteX4" fmla="*/ 0 w 10000"/>
                  <a:gd name="connsiteY4" fmla="*/ 5799 h 10000"/>
                  <a:gd name="connsiteX5" fmla="*/ 341 w 10000"/>
                  <a:gd name="connsiteY5" fmla="*/ 3160 h 10000"/>
                  <a:gd name="connsiteX6" fmla="*/ 683 w 10000"/>
                  <a:gd name="connsiteY6" fmla="*/ 1822 h 10000"/>
                  <a:gd name="connsiteX7" fmla="*/ 3122 w 10000"/>
                  <a:gd name="connsiteY7" fmla="*/ 0 h 10000"/>
                  <a:gd name="connsiteX8" fmla="*/ 7951 w 10000"/>
                  <a:gd name="connsiteY8" fmla="*/ 1301 h 10000"/>
                  <a:gd name="connsiteX9" fmla="*/ 8976 w 10000"/>
                  <a:gd name="connsiteY9" fmla="*/ 3420 h 10000"/>
                  <a:gd name="connsiteX10" fmla="*/ 9317 w 10000"/>
                  <a:gd name="connsiteY10" fmla="*/ 4721 h 10000"/>
                  <a:gd name="connsiteX11" fmla="*/ 10000 w 10000"/>
                  <a:gd name="connsiteY11" fmla="*/ 5539 h 10000"/>
                  <a:gd name="connsiteX12" fmla="*/ 9659 w 10000"/>
                  <a:gd name="connsiteY12" fmla="*/ 7881 h 10000"/>
                  <a:gd name="connsiteX13" fmla="*/ 7951 w 10000"/>
                  <a:gd name="connsiteY13" fmla="*/ 9219 h 10000"/>
                  <a:gd name="connsiteX14" fmla="*/ 6927 w 10000"/>
                  <a:gd name="connsiteY14" fmla="*/ 9740 h 10000"/>
                  <a:gd name="connsiteX15" fmla="*/ 6195 w 10000"/>
                  <a:gd name="connsiteY15" fmla="*/ 10000 h 10000"/>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7041 w 10114"/>
                  <a:gd name="connsiteY13" fmla="*/ 9827 h 10087"/>
                  <a:gd name="connsiteX14" fmla="*/ 6309 w 10114"/>
                  <a:gd name="connsiteY14"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7041 w 10114"/>
                  <a:gd name="connsiteY13" fmla="*/ 9827 h 10174"/>
                  <a:gd name="connsiteX14" fmla="*/ 6309 w 10114"/>
                  <a:gd name="connsiteY14" fmla="*/ 10087 h 10174"/>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6309 w 10114"/>
                  <a:gd name="connsiteY13"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5"/>
                  <a:gd name="connsiteY0" fmla="*/ 10087 h 10174"/>
                  <a:gd name="connsiteX1" fmla="*/ 3236 w 10115"/>
                  <a:gd name="connsiteY1" fmla="*/ 9306 h 10174"/>
                  <a:gd name="connsiteX2" fmla="*/ 797 w 10115"/>
                  <a:gd name="connsiteY2" fmla="*/ 7708 h 10174"/>
                  <a:gd name="connsiteX3" fmla="*/ 114 w 10115"/>
                  <a:gd name="connsiteY3" fmla="*/ 5886 h 10174"/>
                  <a:gd name="connsiteX4" fmla="*/ 455 w 10115"/>
                  <a:gd name="connsiteY4" fmla="*/ 3247 h 10174"/>
                  <a:gd name="connsiteX5" fmla="*/ 797 w 10115"/>
                  <a:gd name="connsiteY5" fmla="*/ 1909 h 10174"/>
                  <a:gd name="connsiteX6" fmla="*/ 3236 w 10115"/>
                  <a:gd name="connsiteY6" fmla="*/ 87 h 10174"/>
                  <a:gd name="connsiteX7" fmla="*/ 8065 w 10115"/>
                  <a:gd name="connsiteY7" fmla="*/ 1388 h 10174"/>
                  <a:gd name="connsiteX8" fmla="*/ 9090 w 10115"/>
                  <a:gd name="connsiteY8" fmla="*/ 3507 h 10174"/>
                  <a:gd name="connsiteX9" fmla="*/ 9431 w 10115"/>
                  <a:gd name="connsiteY9" fmla="*/ 4808 h 10174"/>
                  <a:gd name="connsiteX10" fmla="*/ 10114 w 10115"/>
                  <a:gd name="connsiteY10" fmla="*/ 5626 h 10174"/>
                  <a:gd name="connsiteX11" fmla="*/ 9773 w 10115"/>
                  <a:gd name="connsiteY11" fmla="*/ 7968 h 10174"/>
                  <a:gd name="connsiteX12" fmla="*/ 8065 w 10115"/>
                  <a:gd name="connsiteY12" fmla="*/ 9306 h 10174"/>
                  <a:gd name="connsiteX13" fmla="*/ 6309 w 10115"/>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090 w 10181"/>
                  <a:gd name="connsiteY8" fmla="*/ 3507 h 10174"/>
                  <a:gd name="connsiteX9" fmla="*/ 9374 w 10181"/>
                  <a:gd name="connsiteY9" fmla="*/ 4414 h 10174"/>
                  <a:gd name="connsiteX10" fmla="*/ 10114 w 10181"/>
                  <a:gd name="connsiteY10" fmla="*/ 5626 h 10174"/>
                  <a:gd name="connsiteX11" fmla="*/ 9773 w 10181"/>
                  <a:gd name="connsiteY11" fmla="*/ 7968 h 10174"/>
                  <a:gd name="connsiteX12" fmla="*/ 8065 w 10181"/>
                  <a:gd name="connsiteY12" fmla="*/ 9306 h 10174"/>
                  <a:gd name="connsiteX13" fmla="*/ 6309 w 10181"/>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4318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9" h="10175">
                    <a:moveTo>
                      <a:pt x="6271" y="10088"/>
                    </a:moveTo>
                    <a:cubicBezTo>
                      <a:pt x="5637" y="10001"/>
                      <a:pt x="4117" y="9703"/>
                      <a:pt x="3198" y="9307"/>
                    </a:cubicBezTo>
                    <a:cubicBezTo>
                      <a:pt x="2450" y="8954"/>
                      <a:pt x="1279" y="8279"/>
                      <a:pt x="759" y="7709"/>
                    </a:cubicBezTo>
                    <a:cubicBezTo>
                      <a:pt x="239" y="7139"/>
                      <a:pt x="152" y="6521"/>
                      <a:pt x="76" y="5887"/>
                    </a:cubicBezTo>
                    <a:cubicBezTo>
                      <a:pt x="0" y="5253"/>
                      <a:pt x="360" y="4611"/>
                      <a:pt x="303" y="3904"/>
                    </a:cubicBezTo>
                    <a:cubicBezTo>
                      <a:pt x="246" y="3197"/>
                      <a:pt x="96" y="2546"/>
                      <a:pt x="759" y="1910"/>
                    </a:cubicBezTo>
                    <a:cubicBezTo>
                      <a:pt x="1422" y="1274"/>
                      <a:pt x="1702" y="0"/>
                      <a:pt x="4280" y="88"/>
                    </a:cubicBezTo>
                    <a:cubicBezTo>
                      <a:pt x="6858" y="176"/>
                      <a:pt x="7241" y="624"/>
                      <a:pt x="8027" y="1389"/>
                    </a:cubicBezTo>
                    <a:cubicBezTo>
                      <a:pt x="8813" y="2154"/>
                      <a:pt x="8653" y="2922"/>
                      <a:pt x="8994" y="3628"/>
                    </a:cubicBezTo>
                    <a:cubicBezTo>
                      <a:pt x="9335" y="4334"/>
                      <a:pt x="9953" y="4904"/>
                      <a:pt x="10076" y="5627"/>
                    </a:cubicBezTo>
                    <a:cubicBezTo>
                      <a:pt x="10199" y="6350"/>
                      <a:pt x="10077" y="7356"/>
                      <a:pt x="9735" y="7969"/>
                    </a:cubicBezTo>
                    <a:cubicBezTo>
                      <a:pt x="9393" y="8582"/>
                      <a:pt x="8604" y="8954"/>
                      <a:pt x="8027" y="9307"/>
                    </a:cubicBezTo>
                    <a:cubicBezTo>
                      <a:pt x="7450" y="9660"/>
                      <a:pt x="6905" y="10175"/>
                      <a:pt x="6271" y="10088"/>
                    </a:cubicBezTo>
                    <a:close/>
                  </a:path>
                </a:pathLst>
              </a:custGeom>
              <a:noFill/>
              <a:ln w="19050">
                <a:solidFill>
                  <a:schemeClr val="tx1"/>
                </a:solidFill>
                <a:prstDash val="solid"/>
                <a:round/>
                <a:headEnd/>
                <a:tailEnd/>
              </a:ln>
            </p:spPr>
            <p:txBody>
              <a:bodyPr/>
              <a:lstStyle/>
              <a:p>
                <a:endParaRPr lang="el-GR"/>
              </a:p>
            </p:txBody>
          </p:sp>
          <p:sp>
            <p:nvSpPr>
              <p:cNvPr id="40" name="Freeform 404"/>
              <p:cNvSpPr>
                <a:spLocks/>
              </p:cNvSpPr>
              <p:nvPr/>
            </p:nvSpPr>
            <p:spPr bwMode="auto">
              <a:xfrm>
                <a:off x="2577753" y="1070805"/>
                <a:ext cx="489949" cy="1350236"/>
              </a:xfrm>
              <a:custGeom>
                <a:avLst/>
                <a:gdLst>
                  <a:gd name="connsiteX0" fmla="*/ 1235 w 10000"/>
                  <a:gd name="connsiteY0" fmla="*/ 10000 h 10000"/>
                  <a:gd name="connsiteX1" fmla="*/ 1647 w 10000"/>
                  <a:gd name="connsiteY1" fmla="*/ 9588 h 10000"/>
                  <a:gd name="connsiteX2" fmla="*/ 2471 w 10000"/>
                  <a:gd name="connsiteY2" fmla="*/ 9314 h 10000"/>
                  <a:gd name="connsiteX3" fmla="*/ 4176 w 10000"/>
                  <a:gd name="connsiteY3" fmla="*/ 9039 h 10000"/>
                  <a:gd name="connsiteX4" fmla="*/ 6235 w 10000"/>
                  <a:gd name="connsiteY4" fmla="*/ 9039 h 10000"/>
                  <a:gd name="connsiteX5" fmla="*/ 7882 w 10000"/>
                  <a:gd name="connsiteY5" fmla="*/ 9176 h 10000"/>
                  <a:gd name="connsiteX6" fmla="*/ 9176 w 10000"/>
                  <a:gd name="connsiteY6" fmla="*/ 9314 h 10000"/>
                  <a:gd name="connsiteX7" fmla="*/ 10000 w 10000"/>
                  <a:gd name="connsiteY7" fmla="*/ 9725 h 10000"/>
                  <a:gd name="connsiteX8" fmla="*/ 9588 w 10000"/>
                  <a:gd name="connsiteY8" fmla="*/ 8196 h 10000"/>
                  <a:gd name="connsiteX9" fmla="*/ 8765 w 10000"/>
                  <a:gd name="connsiteY9" fmla="*/ 7235 h 10000"/>
                  <a:gd name="connsiteX10" fmla="*/ 8353 w 10000"/>
                  <a:gd name="connsiteY10" fmla="*/ 6392 h 10000"/>
                  <a:gd name="connsiteX11" fmla="*/ 7471 w 10000"/>
                  <a:gd name="connsiteY11" fmla="*/ 5137 h 10000"/>
                  <a:gd name="connsiteX12" fmla="*/ 6235 w 10000"/>
                  <a:gd name="connsiteY12" fmla="*/ 3196 h 10000"/>
                  <a:gd name="connsiteX13" fmla="*/ 5412 w 10000"/>
                  <a:gd name="connsiteY13" fmla="*/ 2373 h 10000"/>
                  <a:gd name="connsiteX14" fmla="*/ 5000 w 10000"/>
                  <a:gd name="connsiteY14" fmla="*/ 1255 h 10000"/>
                  <a:gd name="connsiteX15" fmla="*/ 4176 w 10000"/>
                  <a:gd name="connsiteY15" fmla="*/ 412 h 10000"/>
                  <a:gd name="connsiteX16" fmla="*/ 3765 w 10000"/>
                  <a:gd name="connsiteY16" fmla="*/ 0 h 10000"/>
                  <a:gd name="connsiteX17" fmla="*/ 2059 w 10000"/>
                  <a:gd name="connsiteY17" fmla="*/ 0 h 10000"/>
                  <a:gd name="connsiteX18" fmla="*/ 1647 w 10000"/>
                  <a:gd name="connsiteY18" fmla="*/ 549 h 10000"/>
                  <a:gd name="connsiteX19" fmla="*/ 1235 w 10000"/>
                  <a:gd name="connsiteY19" fmla="*/ 1255 h 10000"/>
                  <a:gd name="connsiteX20" fmla="*/ 824 w 10000"/>
                  <a:gd name="connsiteY20" fmla="*/ 3059 h 10000"/>
                  <a:gd name="connsiteX21" fmla="*/ 412 w 10000"/>
                  <a:gd name="connsiteY21" fmla="*/ 3745 h 10000"/>
                  <a:gd name="connsiteX22" fmla="*/ 412 w 10000"/>
                  <a:gd name="connsiteY22" fmla="*/ 5980 h 10000"/>
                  <a:gd name="connsiteX23" fmla="*/ 0 w 10000"/>
                  <a:gd name="connsiteY23" fmla="*/ 6667 h 10000"/>
                  <a:gd name="connsiteX24" fmla="*/ 412 w 10000"/>
                  <a:gd name="connsiteY24" fmla="*/ 7647 h 10000"/>
                  <a:gd name="connsiteX25" fmla="*/ 412 w 10000"/>
                  <a:gd name="connsiteY25" fmla="*/ 8333 h 10000"/>
                  <a:gd name="connsiteX26" fmla="*/ 824 w 10000"/>
                  <a:gd name="connsiteY26" fmla="*/ 9176 h 10000"/>
                  <a:gd name="connsiteX27" fmla="*/ 1235 w 10000"/>
                  <a:gd name="connsiteY27" fmla="*/ 10000 h 10000"/>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4176 w 10000"/>
                  <a:gd name="connsiteY15" fmla="*/ 621 h 10209"/>
                  <a:gd name="connsiteX16" fmla="*/ 3765 w 10000"/>
                  <a:gd name="connsiteY16" fmla="*/ 209 h 10209"/>
                  <a:gd name="connsiteX17" fmla="*/ 2059 w 10000"/>
                  <a:gd name="connsiteY17" fmla="*/ 209 h 10209"/>
                  <a:gd name="connsiteX18" fmla="*/ 1235 w 10000"/>
                  <a:gd name="connsiteY18" fmla="*/ 1464 h 10209"/>
                  <a:gd name="connsiteX19" fmla="*/ 824 w 10000"/>
                  <a:gd name="connsiteY19" fmla="*/ 3268 h 10209"/>
                  <a:gd name="connsiteX20" fmla="*/ 412 w 10000"/>
                  <a:gd name="connsiteY20" fmla="*/ 3954 h 10209"/>
                  <a:gd name="connsiteX21" fmla="*/ 412 w 10000"/>
                  <a:gd name="connsiteY21" fmla="*/ 6189 h 10209"/>
                  <a:gd name="connsiteX22" fmla="*/ 0 w 10000"/>
                  <a:gd name="connsiteY22" fmla="*/ 6876 h 10209"/>
                  <a:gd name="connsiteX23" fmla="*/ 412 w 10000"/>
                  <a:gd name="connsiteY23" fmla="*/ 7856 h 10209"/>
                  <a:gd name="connsiteX24" fmla="*/ 412 w 10000"/>
                  <a:gd name="connsiteY24" fmla="*/ 8542 h 10209"/>
                  <a:gd name="connsiteX25" fmla="*/ 824 w 10000"/>
                  <a:gd name="connsiteY25" fmla="*/ 9385 h 10209"/>
                  <a:gd name="connsiteX26" fmla="*/ 1235 w 10000"/>
                  <a:gd name="connsiteY26"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3765 w 10000"/>
                  <a:gd name="connsiteY15" fmla="*/ 209 h 10209"/>
                  <a:gd name="connsiteX16" fmla="*/ 2059 w 10000"/>
                  <a:gd name="connsiteY16" fmla="*/ 209 h 10209"/>
                  <a:gd name="connsiteX17" fmla="*/ 1235 w 10000"/>
                  <a:gd name="connsiteY17" fmla="*/ 1464 h 10209"/>
                  <a:gd name="connsiteX18" fmla="*/ 824 w 10000"/>
                  <a:gd name="connsiteY18" fmla="*/ 3268 h 10209"/>
                  <a:gd name="connsiteX19" fmla="*/ 412 w 10000"/>
                  <a:gd name="connsiteY19" fmla="*/ 3954 h 10209"/>
                  <a:gd name="connsiteX20" fmla="*/ 412 w 10000"/>
                  <a:gd name="connsiteY20" fmla="*/ 6189 h 10209"/>
                  <a:gd name="connsiteX21" fmla="*/ 0 w 10000"/>
                  <a:gd name="connsiteY21" fmla="*/ 6876 h 10209"/>
                  <a:gd name="connsiteX22" fmla="*/ 412 w 10000"/>
                  <a:gd name="connsiteY22" fmla="*/ 7856 h 10209"/>
                  <a:gd name="connsiteX23" fmla="*/ 412 w 10000"/>
                  <a:gd name="connsiteY23" fmla="*/ 8542 h 10209"/>
                  <a:gd name="connsiteX24" fmla="*/ 824 w 10000"/>
                  <a:gd name="connsiteY24" fmla="*/ 9385 h 10209"/>
                  <a:gd name="connsiteX25" fmla="*/ 1235 w 10000"/>
                  <a:gd name="connsiteY25"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824 w 10000"/>
                  <a:gd name="connsiteY17" fmla="*/ 3268 h 10209"/>
                  <a:gd name="connsiteX18" fmla="*/ 412 w 10000"/>
                  <a:gd name="connsiteY18" fmla="*/ 3954 h 10209"/>
                  <a:gd name="connsiteX19" fmla="*/ 412 w 10000"/>
                  <a:gd name="connsiteY19" fmla="*/ 6189 h 10209"/>
                  <a:gd name="connsiteX20" fmla="*/ 0 w 10000"/>
                  <a:gd name="connsiteY20" fmla="*/ 6876 h 10209"/>
                  <a:gd name="connsiteX21" fmla="*/ 412 w 10000"/>
                  <a:gd name="connsiteY21" fmla="*/ 7856 h 10209"/>
                  <a:gd name="connsiteX22" fmla="*/ 412 w 10000"/>
                  <a:gd name="connsiteY22" fmla="*/ 8542 h 10209"/>
                  <a:gd name="connsiteX23" fmla="*/ 824 w 10000"/>
                  <a:gd name="connsiteY23" fmla="*/ 9385 h 10209"/>
                  <a:gd name="connsiteX24" fmla="*/ 1235 w 10000"/>
                  <a:gd name="connsiteY24"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412 w 10000"/>
                  <a:gd name="connsiteY18" fmla="*/ 6189 h 10209"/>
                  <a:gd name="connsiteX19" fmla="*/ 0 w 10000"/>
                  <a:gd name="connsiteY19" fmla="*/ 6876 h 10209"/>
                  <a:gd name="connsiteX20" fmla="*/ 412 w 10000"/>
                  <a:gd name="connsiteY20" fmla="*/ 7856 h 10209"/>
                  <a:gd name="connsiteX21" fmla="*/ 412 w 10000"/>
                  <a:gd name="connsiteY21" fmla="*/ 8542 h 10209"/>
                  <a:gd name="connsiteX22" fmla="*/ 824 w 10000"/>
                  <a:gd name="connsiteY22" fmla="*/ 9385 h 10209"/>
                  <a:gd name="connsiteX23" fmla="*/ 1235 w 10000"/>
                  <a:gd name="connsiteY23"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7856 h 10209"/>
                  <a:gd name="connsiteX20" fmla="*/ 412 w 10000"/>
                  <a:gd name="connsiteY20" fmla="*/ 8542 h 10209"/>
                  <a:gd name="connsiteX21" fmla="*/ 824 w 10000"/>
                  <a:gd name="connsiteY21" fmla="*/ 9385 h 10209"/>
                  <a:gd name="connsiteX22" fmla="*/ 1235 w 10000"/>
                  <a:gd name="connsiteY22"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8542 h 10209"/>
                  <a:gd name="connsiteX20" fmla="*/ 824 w 10000"/>
                  <a:gd name="connsiteY20" fmla="*/ 9385 h 10209"/>
                  <a:gd name="connsiteX21" fmla="*/ 1235 w 10000"/>
                  <a:gd name="connsiteY21" fmla="*/ 10209 h 10209"/>
                  <a:gd name="connsiteX0" fmla="*/ 1235 w 10000"/>
                  <a:gd name="connsiteY0" fmla="*/ 10209 h 10209"/>
                  <a:gd name="connsiteX1" fmla="*/ 1647 w 10000"/>
                  <a:gd name="connsiteY1" fmla="*/ 9797 h 10209"/>
                  <a:gd name="connsiteX2" fmla="*/ 2471 w 10000"/>
                  <a:gd name="connsiteY2" fmla="*/ 9523 h 10209"/>
                  <a:gd name="connsiteX3" fmla="*/ 6235 w 10000"/>
                  <a:gd name="connsiteY3" fmla="*/ 9248 h 10209"/>
                  <a:gd name="connsiteX4" fmla="*/ 7882 w 10000"/>
                  <a:gd name="connsiteY4" fmla="*/ 9385 h 10209"/>
                  <a:gd name="connsiteX5" fmla="*/ 9176 w 10000"/>
                  <a:gd name="connsiteY5" fmla="*/ 9523 h 10209"/>
                  <a:gd name="connsiteX6" fmla="*/ 10000 w 10000"/>
                  <a:gd name="connsiteY6" fmla="*/ 9934 h 10209"/>
                  <a:gd name="connsiteX7" fmla="*/ 9588 w 10000"/>
                  <a:gd name="connsiteY7" fmla="*/ 8405 h 10209"/>
                  <a:gd name="connsiteX8" fmla="*/ 8765 w 10000"/>
                  <a:gd name="connsiteY8" fmla="*/ 7444 h 10209"/>
                  <a:gd name="connsiteX9" fmla="*/ 8353 w 10000"/>
                  <a:gd name="connsiteY9" fmla="*/ 6601 h 10209"/>
                  <a:gd name="connsiteX10" fmla="*/ 7471 w 10000"/>
                  <a:gd name="connsiteY10" fmla="*/ 5346 h 10209"/>
                  <a:gd name="connsiteX11" fmla="*/ 6235 w 10000"/>
                  <a:gd name="connsiteY11" fmla="*/ 3405 h 10209"/>
                  <a:gd name="connsiteX12" fmla="*/ 5412 w 10000"/>
                  <a:gd name="connsiteY12" fmla="*/ 2582 h 10209"/>
                  <a:gd name="connsiteX13" fmla="*/ 3765 w 10000"/>
                  <a:gd name="connsiteY13" fmla="*/ 209 h 10209"/>
                  <a:gd name="connsiteX14" fmla="*/ 2059 w 10000"/>
                  <a:gd name="connsiteY14" fmla="*/ 209 h 10209"/>
                  <a:gd name="connsiteX15" fmla="*/ 1235 w 10000"/>
                  <a:gd name="connsiteY15" fmla="*/ 1464 h 10209"/>
                  <a:gd name="connsiteX16" fmla="*/ 412 w 10000"/>
                  <a:gd name="connsiteY16" fmla="*/ 3954 h 10209"/>
                  <a:gd name="connsiteX17" fmla="*/ 0 w 10000"/>
                  <a:gd name="connsiteY17" fmla="*/ 6876 h 10209"/>
                  <a:gd name="connsiteX18" fmla="*/ 412 w 10000"/>
                  <a:gd name="connsiteY18" fmla="*/ 8542 h 10209"/>
                  <a:gd name="connsiteX19" fmla="*/ 824 w 10000"/>
                  <a:gd name="connsiteY19" fmla="*/ 9385 h 10209"/>
                  <a:gd name="connsiteX20" fmla="*/ 1235 w 10000"/>
                  <a:gd name="connsiteY20" fmla="*/ 10209 h 10209"/>
                  <a:gd name="connsiteX0" fmla="*/ 1235 w 10000"/>
                  <a:gd name="connsiteY0" fmla="*/ 10209 h 10209"/>
                  <a:gd name="connsiteX1" fmla="*/ 1647 w 10000"/>
                  <a:gd name="connsiteY1" fmla="*/ 9797 h 10209"/>
                  <a:gd name="connsiteX2" fmla="*/ 6235 w 10000"/>
                  <a:gd name="connsiteY2" fmla="*/ 9248 h 10209"/>
                  <a:gd name="connsiteX3" fmla="*/ 7882 w 10000"/>
                  <a:gd name="connsiteY3" fmla="*/ 9385 h 10209"/>
                  <a:gd name="connsiteX4" fmla="*/ 9176 w 10000"/>
                  <a:gd name="connsiteY4" fmla="*/ 9523 h 10209"/>
                  <a:gd name="connsiteX5" fmla="*/ 10000 w 10000"/>
                  <a:gd name="connsiteY5" fmla="*/ 9934 h 10209"/>
                  <a:gd name="connsiteX6" fmla="*/ 9588 w 10000"/>
                  <a:gd name="connsiteY6" fmla="*/ 8405 h 10209"/>
                  <a:gd name="connsiteX7" fmla="*/ 8765 w 10000"/>
                  <a:gd name="connsiteY7" fmla="*/ 7444 h 10209"/>
                  <a:gd name="connsiteX8" fmla="*/ 8353 w 10000"/>
                  <a:gd name="connsiteY8" fmla="*/ 6601 h 10209"/>
                  <a:gd name="connsiteX9" fmla="*/ 7471 w 10000"/>
                  <a:gd name="connsiteY9" fmla="*/ 5346 h 10209"/>
                  <a:gd name="connsiteX10" fmla="*/ 6235 w 10000"/>
                  <a:gd name="connsiteY10" fmla="*/ 3405 h 10209"/>
                  <a:gd name="connsiteX11" fmla="*/ 5412 w 10000"/>
                  <a:gd name="connsiteY11" fmla="*/ 2582 h 10209"/>
                  <a:gd name="connsiteX12" fmla="*/ 3765 w 10000"/>
                  <a:gd name="connsiteY12" fmla="*/ 209 h 10209"/>
                  <a:gd name="connsiteX13" fmla="*/ 2059 w 10000"/>
                  <a:gd name="connsiteY13" fmla="*/ 209 h 10209"/>
                  <a:gd name="connsiteX14" fmla="*/ 1235 w 10000"/>
                  <a:gd name="connsiteY14" fmla="*/ 1464 h 10209"/>
                  <a:gd name="connsiteX15" fmla="*/ 412 w 10000"/>
                  <a:gd name="connsiteY15" fmla="*/ 3954 h 10209"/>
                  <a:gd name="connsiteX16" fmla="*/ 0 w 10000"/>
                  <a:gd name="connsiteY16" fmla="*/ 6876 h 10209"/>
                  <a:gd name="connsiteX17" fmla="*/ 412 w 10000"/>
                  <a:gd name="connsiteY17" fmla="*/ 8542 h 10209"/>
                  <a:gd name="connsiteX18" fmla="*/ 824 w 10000"/>
                  <a:gd name="connsiteY18" fmla="*/ 9385 h 10209"/>
                  <a:gd name="connsiteX19" fmla="*/ 1235 w 10000"/>
                  <a:gd name="connsiteY19" fmla="*/ 10209 h 10209"/>
                  <a:gd name="connsiteX0" fmla="*/ 1235 w 10000"/>
                  <a:gd name="connsiteY0" fmla="*/ 10209 h 10209"/>
                  <a:gd name="connsiteX1" fmla="*/ 1647 w 10000"/>
                  <a:gd name="connsiteY1" fmla="*/ 9797 h 10209"/>
                  <a:gd name="connsiteX2" fmla="*/ 6235 w 10000"/>
                  <a:gd name="connsiteY2" fmla="*/ 9248 h 10209"/>
                  <a:gd name="connsiteX3" fmla="*/ 9176 w 10000"/>
                  <a:gd name="connsiteY3" fmla="*/ 9523 h 10209"/>
                  <a:gd name="connsiteX4" fmla="*/ 10000 w 10000"/>
                  <a:gd name="connsiteY4" fmla="*/ 9934 h 10209"/>
                  <a:gd name="connsiteX5" fmla="*/ 9588 w 10000"/>
                  <a:gd name="connsiteY5" fmla="*/ 8405 h 10209"/>
                  <a:gd name="connsiteX6" fmla="*/ 8765 w 10000"/>
                  <a:gd name="connsiteY6" fmla="*/ 7444 h 10209"/>
                  <a:gd name="connsiteX7" fmla="*/ 8353 w 10000"/>
                  <a:gd name="connsiteY7" fmla="*/ 6601 h 10209"/>
                  <a:gd name="connsiteX8" fmla="*/ 7471 w 10000"/>
                  <a:gd name="connsiteY8" fmla="*/ 5346 h 10209"/>
                  <a:gd name="connsiteX9" fmla="*/ 6235 w 10000"/>
                  <a:gd name="connsiteY9" fmla="*/ 3405 h 10209"/>
                  <a:gd name="connsiteX10" fmla="*/ 5412 w 10000"/>
                  <a:gd name="connsiteY10" fmla="*/ 2582 h 10209"/>
                  <a:gd name="connsiteX11" fmla="*/ 3765 w 10000"/>
                  <a:gd name="connsiteY11" fmla="*/ 209 h 10209"/>
                  <a:gd name="connsiteX12" fmla="*/ 2059 w 10000"/>
                  <a:gd name="connsiteY12" fmla="*/ 209 h 10209"/>
                  <a:gd name="connsiteX13" fmla="*/ 1235 w 10000"/>
                  <a:gd name="connsiteY13" fmla="*/ 1464 h 10209"/>
                  <a:gd name="connsiteX14" fmla="*/ 412 w 10000"/>
                  <a:gd name="connsiteY14" fmla="*/ 3954 h 10209"/>
                  <a:gd name="connsiteX15" fmla="*/ 0 w 10000"/>
                  <a:gd name="connsiteY15" fmla="*/ 6876 h 10209"/>
                  <a:gd name="connsiteX16" fmla="*/ 412 w 10000"/>
                  <a:gd name="connsiteY16" fmla="*/ 8542 h 10209"/>
                  <a:gd name="connsiteX17" fmla="*/ 824 w 10000"/>
                  <a:gd name="connsiteY17" fmla="*/ 9385 h 10209"/>
                  <a:gd name="connsiteX18" fmla="*/ 1235 w 10000"/>
                  <a:gd name="connsiteY18" fmla="*/ 10209 h 10209"/>
                  <a:gd name="connsiteX0" fmla="*/ 1235 w 10000"/>
                  <a:gd name="connsiteY0" fmla="*/ 10209 h 10209"/>
                  <a:gd name="connsiteX1" fmla="*/ 1647 w 10000"/>
                  <a:gd name="connsiteY1" fmla="*/ 9797 h 10209"/>
                  <a:gd name="connsiteX2" fmla="*/ 6235 w 10000"/>
                  <a:gd name="connsiteY2" fmla="*/ 9248 h 10209"/>
                  <a:gd name="connsiteX3" fmla="*/ 10000 w 10000"/>
                  <a:gd name="connsiteY3" fmla="*/ 9934 h 10209"/>
                  <a:gd name="connsiteX4" fmla="*/ 9588 w 10000"/>
                  <a:gd name="connsiteY4" fmla="*/ 8405 h 10209"/>
                  <a:gd name="connsiteX5" fmla="*/ 8765 w 10000"/>
                  <a:gd name="connsiteY5" fmla="*/ 7444 h 10209"/>
                  <a:gd name="connsiteX6" fmla="*/ 8353 w 10000"/>
                  <a:gd name="connsiteY6" fmla="*/ 6601 h 10209"/>
                  <a:gd name="connsiteX7" fmla="*/ 7471 w 10000"/>
                  <a:gd name="connsiteY7" fmla="*/ 5346 h 10209"/>
                  <a:gd name="connsiteX8" fmla="*/ 6235 w 10000"/>
                  <a:gd name="connsiteY8" fmla="*/ 3405 h 10209"/>
                  <a:gd name="connsiteX9" fmla="*/ 5412 w 10000"/>
                  <a:gd name="connsiteY9" fmla="*/ 2582 h 10209"/>
                  <a:gd name="connsiteX10" fmla="*/ 3765 w 10000"/>
                  <a:gd name="connsiteY10" fmla="*/ 209 h 10209"/>
                  <a:gd name="connsiteX11" fmla="*/ 2059 w 10000"/>
                  <a:gd name="connsiteY11" fmla="*/ 209 h 10209"/>
                  <a:gd name="connsiteX12" fmla="*/ 1235 w 10000"/>
                  <a:gd name="connsiteY12" fmla="*/ 1464 h 10209"/>
                  <a:gd name="connsiteX13" fmla="*/ 412 w 10000"/>
                  <a:gd name="connsiteY13" fmla="*/ 3954 h 10209"/>
                  <a:gd name="connsiteX14" fmla="*/ 0 w 10000"/>
                  <a:gd name="connsiteY14" fmla="*/ 6876 h 10209"/>
                  <a:gd name="connsiteX15" fmla="*/ 412 w 10000"/>
                  <a:gd name="connsiteY15" fmla="*/ 8542 h 10209"/>
                  <a:gd name="connsiteX16" fmla="*/ 824 w 10000"/>
                  <a:gd name="connsiteY16" fmla="*/ 9385 h 10209"/>
                  <a:gd name="connsiteX17" fmla="*/ 1235 w 10000"/>
                  <a:gd name="connsiteY17"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765 w 10000"/>
                  <a:gd name="connsiteY4" fmla="*/ 7444 h 10209"/>
                  <a:gd name="connsiteX5" fmla="*/ 8353 w 10000"/>
                  <a:gd name="connsiteY5" fmla="*/ 6601 h 10209"/>
                  <a:gd name="connsiteX6" fmla="*/ 7471 w 10000"/>
                  <a:gd name="connsiteY6" fmla="*/ 5346 h 10209"/>
                  <a:gd name="connsiteX7" fmla="*/ 6235 w 10000"/>
                  <a:gd name="connsiteY7" fmla="*/ 3405 h 10209"/>
                  <a:gd name="connsiteX8" fmla="*/ 5412 w 10000"/>
                  <a:gd name="connsiteY8" fmla="*/ 2582 h 10209"/>
                  <a:gd name="connsiteX9" fmla="*/ 3765 w 10000"/>
                  <a:gd name="connsiteY9" fmla="*/ 209 h 10209"/>
                  <a:gd name="connsiteX10" fmla="*/ 2059 w 10000"/>
                  <a:gd name="connsiteY10" fmla="*/ 209 h 10209"/>
                  <a:gd name="connsiteX11" fmla="*/ 1235 w 10000"/>
                  <a:gd name="connsiteY11" fmla="*/ 1464 h 10209"/>
                  <a:gd name="connsiteX12" fmla="*/ 412 w 10000"/>
                  <a:gd name="connsiteY12" fmla="*/ 3954 h 10209"/>
                  <a:gd name="connsiteX13" fmla="*/ 0 w 10000"/>
                  <a:gd name="connsiteY13" fmla="*/ 6876 h 10209"/>
                  <a:gd name="connsiteX14" fmla="*/ 412 w 10000"/>
                  <a:gd name="connsiteY14" fmla="*/ 8542 h 10209"/>
                  <a:gd name="connsiteX15" fmla="*/ 824 w 10000"/>
                  <a:gd name="connsiteY15" fmla="*/ 9385 h 10209"/>
                  <a:gd name="connsiteX16" fmla="*/ 1235 w 10000"/>
                  <a:gd name="connsiteY16"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5412 w 10000"/>
                  <a:gd name="connsiteY7" fmla="*/ 2582 h 10209"/>
                  <a:gd name="connsiteX8" fmla="*/ 3765 w 10000"/>
                  <a:gd name="connsiteY8" fmla="*/ 209 h 10209"/>
                  <a:gd name="connsiteX9" fmla="*/ 2059 w 10000"/>
                  <a:gd name="connsiteY9" fmla="*/ 209 h 10209"/>
                  <a:gd name="connsiteX10" fmla="*/ 1235 w 10000"/>
                  <a:gd name="connsiteY10" fmla="*/ 1464 h 10209"/>
                  <a:gd name="connsiteX11" fmla="*/ 412 w 10000"/>
                  <a:gd name="connsiteY11" fmla="*/ 3954 h 10209"/>
                  <a:gd name="connsiteX12" fmla="*/ 0 w 10000"/>
                  <a:gd name="connsiteY12" fmla="*/ 6876 h 10209"/>
                  <a:gd name="connsiteX13" fmla="*/ 412 w 10000"/>
                  <a:gd name="connsiteY13" fmla="*/ 8542 h 10209"/>
                  <a:gd name="connsiteX14" fmla="*/ 824 w 10000"/>
                  <a:gd name="connsiteY14" fmla="*/ 9385 h 10209"/>
                  <a:gd name="connsiteX15" fmla="*/ 1235 w 10000"/>
                  <a:gd name="connsiteY15"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3765 w 10000"/>
                  <a:gd name="connsiteY7" fmla="*/ 209 h 10209"/>
                  <a:gd name="connsiteX8" fmla="*/ 2059 w 10000"/>
                  <a:gd name="connsiteY8" fmla="*/ 209 h 10209"/>
                  <a:gd name="connsiteX9" fmla="*/ 1235 w 10000"/>
                  <a:gd name="connsiteY9" fmla="*/ 1464 h 10209"/>
                  <a:gd name="connsiteX10" fmla="*/ 412 w 10000"/>
                  <a:gd name="connsiteY10" fmla="*/ 3954 h 10209"/>
                  <a:gd name="connsiteX11" fmla="*/ 0 w 10000"/>
                  <a:gd name="connsiteY11" fmla="*/ 6876 h 10209"/>
                  <a:gd name="connsiteX12" fmla="*/ 412 w 10000"/>
                  <a:gd name="connsiteY12" fmla="*/ 8542 h 10209"/>
                  <a:gd name="connsiteX13" fmla="*/ 824 w 10000"/>
                  <a:gd name="connsiteY13" fmla="*/ 9385 h 10209"/>
                  <a:gd name="connsiteX14" fmla="*/ 1235 w 10000"/>
                  <a:gd name="connsiteY14"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412 w 10000"/>
                  <a:gd name="connsiteY11" fmla="*/ 8542 h 10209"/>
                  <a:gd name="connsiteX12" fmla="*/ 824 w 10000"/>
                  <a:gd name="connsiteY12" fmla="*/ 9385 h 10209"/>
                  <a:gd name="connsiteX13" fmla="*/ 1235 w 10000"/>
                  <a:gd name="connsiteY13"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824 w 10000"/>
                  <a:gd name="connsiteY11" fmla="*/ 9385 h 10209"/>
                  <a:gd name="connsiteX12" fmla="*/ 1235 w 10000"/>
                  <a:gd name="connsiteY12"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972 w 10080"/>
                  <a:gd name="connsiteY0" fmla="*/ 10601 h 10601"/>
                  <a:gd name="connsiteX1" fmla="*/ 6315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398 w 10080"/>
                  <a:gd name="connsiteY1" fmla="*/ 9266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 h="10601">
                    <a:moveTo>
                      <a:pt x="972" y="10601"/>
                    </a:moveTo>
                    <a:cubicBezTo>
                      <a:pt x="2628" y="9524"/>
                      <a:pt x="3469" y="9258"/>
                      <a:pt x="5398" y="9266"/>
                    </a:cubicBezTo>
                    <a:cubicBezTo>
                      <a:pt x="7327" y="9274"/>
                      <a:pt x="9178" y="9570"/>
                      <a:pt x="10080" y="10096"/>
                    </a:cubicBezTo>
                    <a:cubicBezTo>
                      <a:pt x="9943" y="9586"/>
                      <a:pt x="9942" y="9122"/>
                      <a:pt x="9668" y="8567"/>
                    </a:cubicBezTo>
                    <a:cubicBezTo>
                      <a:pt x="9394" y="8012"/>
                      <a:pt x="8992" y="7596"/>
                      <a:pt x="8433" y="6763"/>
                    </a:cubicBezTo>
                    <a:cubicBezTo>
                      <a:pt x="7874" y="5930"/>
                      <a:pt x="7080" y="4632"/>
                      <a:pt x="6315" y="3567"/>
                    </a:cubicBezTo>
                    <a:cubicBezTo>
                      <a:pt x="5550" y="2502"/>
                      <a:pt x="4335" y="624"/>
                      <a:pt x="3845" y="371"/>
                    </a:cubicBezTo>
                    <a:cubicBezTo>
                      <a:pt x="3355" y="118"/>
                      <a:pt x="2698" y="0"/>
                      <a:pt x="2139" y="371"/>
                    </a:cubicBezTo>
                    <a:cubicBezTo>
                      <a:pt x="1580" y="742"/>
                      <a:pt x="835" y="3005"/>
                      <a:pt x="492" y="4116"/>
                    </a:cubicBezTo>
                    <a:cubicBezTo>
                      <a:pt x="149" y="5227"/>
                      <a:pt x="0" y="5957"/>
                      <a:pt x="80" y="7038"/>
                    </a:cubicBezTo>
                    <a:cubicBezTo>
                      <a:pt x="160" y="8119"/>
                      <a:pt x="344" y="9746"/>
                      <a:pt x="972" y="10601"/>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a:solidFill>
                  <a:schemeClr val="tx1"/>
                </a:solidFill>
                <a:prstDash val="solid"/>
                <a:round/>
                <a:headEnd/>
                <a:tailEnd/>
              </a:ln>
            </p:spPr>
            <p:txBody>
              <a:bodyPr/>
              <a:lstStyle/>
              <a:p>
                <a:endParaRPr lang="el-GR"/>
              </a:p>
            </p:txBody>
          </p:sp>
        </p:grpSp>
      </p:grpSp>
      <p:sp>
        <p:nvSpPr>
          <p:cNvPr id="43" name="42 - Ορθογώνιο"/>
          <p:cNvSpPr/>
          <p:nvPr/>
        </p:nvSpPr>
        <p:spPr>
          <a:xfrm>
            <a:off x="4143404" y="3714752"/>
            <a:ext cx="4572000" cy="276999"/>
          </a:xfrm>
          <a:prstGeom prst="rect">
            <a:avLst/>
          </a:prstGeom>
        </p:spPr>
        <p:txBody>
          <a:bodyPr>
            <a:spAutoFit/>
          </a:bodyPr>
          <a:lstStyle/>
          <a:p>
            <a:r>
              <a:rPr lang="en-US" sz="1200" b="1" dirty="0" smtClean="0"/>
              <a:t>eclass.uoa.gr</a:t>
            </a:r>
            <a:endParaRPr lang="el-GR" sz="1200" b="1" dirty="0"/>
          </a:p>
        </p:txBody>
      </p:sp>
      <p:pic>
        <p:nvPicPr>
          <p:cNvPr id="1026" name="Picture 2"/>
          <p:cNvPicPr>
            <a:picLocks noChangeAspect="1" noChangeArrowheads="1"/>
          </p:cNvPicPr>
          <p:nvPr/>
        </p:nvPicPr>
        <p:blipFill>
          <a:blip r:embed="rId3" cstate="screen"/>
          <a:srcRect l="18360" t="30971" r="14062" b="5412"/>
          <a:stretch>
            <a:fillRect/>
          </a:stretch>
        </p:blipFill>
        <p:spPr bwMode="auto">
          <a:xfrm>
            <a:off x="285720" y="4286256"/>
            <a:ext cx="4500594" cy="2172069"/>
          </a:xfrm>
          <a:prstGeom prst="rect">
            <a:avLst/>
          </a:prstGeom>
          <a:noFill/>
          <a:ln w="9525">
            <a:noFill/>
            <a:miter lim="800000"/>
            <a:headEnd/>
            <a:tailEnd/>
          </a:ln>
          <a:effectLst/>
        </p:spPr>
      </p:pic>
      <p:pic>
        <p:nvPicPr>
          <p:cNvPr id="3074" name="Picture 2" descr="C:\Users\Eleni\Google Drive\Desktop\Πουλικαράκου Πασχαλιά πανοραμική.jpg"/>
          <p:cNvPicPr>
            <a:picLocks noChangeAspect="1" noChangeArrowheads="1"/>
          </p:cNvPicPr>
          <p:nvPr/>
        </p:nvPicPr>
        <p:blipFill>
          <a:blip r:embed="rId4" cstate="screen"/>
          <a:srcRect l="16276" t="9042" r="15299"/>
          <a:stretch>
            <a:fillRect/>
          </a:stretch>
        </p:blipFill>
        <p:spPr bwMode="auto">
          <a:xfrm>
            <a:off x="4929190" y="4286256"/>
            <a:ext cx="3993485" cy="216287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108" y="274638"/>
            <a:ext cx="6758006" cy="1143000"/>
          </a:xfrm>
        </p:spPr>
        <p:txBody>
          <a:bodyPr>
            <a:normAutofit/>
          </a:bodyPr>
          <a:lstStyle/>
          <a:p>
            <a:r>
              <a:rPr lang="el-GR" sz="3200" b="1" dirty="0" smtClean="0"/>
              <a:t>        </a:t>
            </a:r>
            <a:r>
              <a:rPr lang="el-GR" sz="3200" b="1" dirty="0" err="1" smtClean="0"/>
              <a:t>Αγενεσίες</a:t>
            </a:r>
            <a:endParaRPr lang="el-GR" sz="3200" dirty="0"/>
          </a:p>
        </p:txBody>
      </p:sp>
      <p:grpSp>
        <p:nvGrpSpPr>
          <p:cNvPr id="4" name="Group 9"/>
          <p:cNvGrpSpPr/>
          <p:nvPr/>
        </p:nvGrpSpPr>
        <p:grpSpPr>
          <a:xfrm>
            <a:off x="611560" y="2852936"/>
            <a:ext cx="7704856" cy="3600516"/>
            <a:chOff x="611560" y="2852936"/>
            <a:chExt cx="7704856" cy="3600516"/>
          </a:xfrm>
        </p:grpSpPr>
        <p:pic>
          <p:nvPicPr>
            <p:cNvPr id="5" name="Picture 2"/>
            <p:cNvPicPr>
              <a:picLocks noChangeAspect="1" noChangeArrowheads="1"/>
            </p:cNvPicPr>
            <p:nvPr/>
          </p:nvPicPr>
          <p:blipFill>
            <a:blip r:embed="rId3" cstate="screen"/>
            <a:srcRect/>
            <a:stretch>
              <a:fillRect/>
            </a:stretch>
          </p:blipFill>
          <p:spPr bwMode="auto">
            <a:xfrm>
              <a:off x="611560" y="2852936"/>
              <a:ext cx="7704856" cy="3600516"/>
            </a:xfrm>
            <a:prstGeom prst="rect">
              <a:avLst/>
            </a:prstGeom>
            <a:noFill/>
            <a:ln w="9525">
              <a:noFill/>
              <a:miter lim="800000"/>
              <a:headEnd/>
              <a:tailEnd/>
            </a:ln>
          </p:spPr>
        </p:pic>
        <p:sp>
          <p:nvSpPr>
            <p:cNvPr id="6" name="5-Point Star 4"/>
            <p:cNvSpPr/>
            <p:nvPr/>
          </p:nvSpPr>
          <p:spPr>
            <a:xfrm>
              <a:off x="4932040" y="4149080"/>
              <a:ext cx="216024" cy="21602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5-Point Star 5"/>
            <p:cNvSpPr/>
            <p:nvPr/>
          </p:nvSpPr>
          <p:spPr>
            <a:xfrm>
              <a:off x="4067944" y="4149080"/>
              <a:ext cx="216024" cy="21602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945665" y="4479503"/>
              <a:ext cx="354584"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l-GR" sz="2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Χ</a:t>
              </a:r>
              <a:endParaRPr lang="en-US"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Rectangle 8"/>
            <p:cNvSpPr/>
            <p:nvPr/>
          </p:nvSpPr>
          <p:spPr>
            <a:xfrm>
              <a:off x="3929384" y="4469050"/>
              <a:ext cx="354584"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l-GR" sz="2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Χ</a:t>
              </a:r>
              <a:endParaRPr lang="en-US"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pic>
        <p:nvPicPr>
          <p:cNvPr id="4098" name="Picture 2" descr="C:\Users\Eleni\Google Drive\Desktop\ΣΠΥΡΟΠΟΥΛΟΣ ΔΗΜΗΤΡΗΣ Frontal.JPG"/>
          <p:cNvPicPr>
            <a:picLocks noChangeAspect="1" noChangeArrowheads="1"/>
          </p:cNvPicPr>
          <p:nvPr/>
        </p:nvPicPr>
        <p:blipFill>
          <a:blip r:embed="rId4" cstate="screen"/>
          <a:srcRect/>
          <a:stretch>
            <a:fillRect/>
          </a:stretch>
        </p:blipFill>
        <p:spPr bwMode="auto">
          <a:xfrm>
            <a:off x="571472" y="357166"/>
            <a:ext cx="3539243" cy="242889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screen"/>
          <a:srcRect/>
          <a:stretch>
            <a:fillRect/>
          </a:stretch>
        </p:blipFill>
        <p:spPr bwMode="auto">
          <a:xfrm>
            <a:off x="600063" y="476672"/>
            <a:ext cx="4259969" cy="2304256"/>
          </a:xfrm>
          <a:prstGeom prst="rect">
            <a:avLst/>
          </a:prstGeom>
          <a:noFill/>
          <a:ln w="9525">
            <a:noFill/>
            <a:miter lim="800000"/>
            <a:headEnd/>
            <a:tailEnd/>
          </a:ln>
        </p:spPr>
      </p:pic>
      <p:pic>
        <p:nvPicPr>
          <p:cNvPr id="9217" name="Picture 1"/>
          <p:cNvPicPr>
            <a:picLocks noChangeAspect="1" noChangeArrowheads="1"/>
          </p:cNvPicPr>
          <p:nvPr/>
        </p:nvPicPr>
        <p:blipFill>
          <a:blip r:embed="rId4" cstate="screen"/>
          <a:srcRect/>
          <a:stretch>
            <a:fillRect/>
          </a:stretch>
        </p:blipFill>
        <p:spPr bwMode="auto">
          <a:xfrm>
            <a:off x="611560" y="2852936"/>
            <a:ext cx="7992888" cy="3882274"/>
          </a:xfrm>
          <a:prstGeom prst="rect">
            <a:avLst/>
          </a:prstGeom>
          <a:noFill/>
          <a:ln w="9525">
            <a:noFill/>
            <a:miter lim="800000"/>
            <a:headEnd/>
            <a:tailEnd/>
          </a:ln>
        </p:spPr>
      </p:pic>
      <p:grpSp>
        <p:nvGrpSpPr>
          <p:cNvPr id="2" name="Group 9"/>
          <p:cNvGrpSpPr/>
          <p:nvPr/>
        </p:nvGrpSpPr>
        <p:grpSpPr>
          <a:xfrm>
            <a:off x="5004048" y="476672"/>
            <a:ext cx="3539261" cy="2287571"/>
            <a:chOff x="5004048" y="476672"/>
            <a:chExt cx="3539261" cy="2287571"/>
          </a:xfrm>
        </p:grpSpPr>
        <p:pic>
          <p:nvPicPr>
            <p:cNvPr id="2050" name="Picture 2"/>
            <p:cNvPicPr>
              <a:picLocks noChangeAspect="1" noChangeArrowheads="1"/>
            </p:cNvPicPr>
            <p:nvPr/>
          </p:nvPicPr>
          <p:blipFill>
            <a:blip r:embed="rId5" cstate="screen"/>
            <a:srcRect/>
            <a:stretch>
              <a:fillRect/>
            </a:stretch>
          </p:blipFill>
          <p:spPr bwMode="auto">
            <a:xfrm>
              <a:off x="5004048" y="476672"/>
              <a:ext cx="3539261" cy="2287571"/>
            </a:xfrm>
            <a:prstGeom prst="rect">
              <a:avLst/>
            </a:prstGeom>
            <a:noFill/>
            <a:ln w="9525">
              <a:noFill/>
              <a:miter lim="800000"/>
              <a:headEnd/>
              <a:tailEnd/>
            </a:ln>
          </p:spPr>
        </p:pic>
        <p:sp>
          <p:nvSpPr>
            <p:cNvPr id="7" name="5-Point Star 6"/>
            <p:cNvSpPr/>
            <p:nvPr/>
          </p:nvSpPr>
          <p:spPr>
            <a:xfrm>
              <a:off x="6156176" y="1124744"/>
              <a:ext cx="144016" cy="14401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5-Point Star 8"/>
            <p:cNvSpPr/>
            <p:nvPr/>
          </p:nvSpPr>
          <p:spPr>
            <a:xfrm>
              <a:off x="7452320" y="1124744"/>
              <a:ext cx="144016" cy="14401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5-Point Star 10"/>
          <p:cNvSpPr/>
          <p:nvPr/>
        </p:nvSpPr>
        <p:spPr>
          <a:xfrm flipV="1">
            <a:off x="4211960" y="4221089"/>
            <a:ext cx="72008" cy="720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5-Point Star 11"/>
          <p:cNvSpPr/>
          <p:nvPr/>
        </p:nvSpPr>
        <p:spPr>
          <a:xfrm flipV="1">
            <a:off x="5076056" y="4221089"/>
            <a:ext cx="72008" cy="720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5-Point Star 12"/>
          <p:cNvSpPr/>
          <p:nvPr/>
        </p:nvSpPr>
        <p:spPr>
          <a:xfrm flipV="1">
            <a:off x="3275856" y="5445225"/>
            <a:ext cx="72008" cy="7200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274638"/>
            <a:ext cx="2736304" cy="2722314"/>
          </a:xfrm>
        </p:spPr>
        <p:txBody>
          <a:bodyPr>
            <a:normAutofit/>
          </a:bodyPr>
          <a:lstStyle/>
          <a:p>
            <a:r>
              <a:rPr lang="el-GR" sz="2000" b="1" dirty="0" smtClean="0"/>
              <a:t>Η διόρθωση της σταυροειδούς σύγκλεισης προηγείται της εξαγωγής των νεογιλών κυνοδόντων</a:t>
            </a:r>
            <a:endParaRPr lang="el-GR" sz="2000" b="1" dirty="0"/>
          </a:p>
        </p:txBody>
      </p:sp>
      <p:pic>
        <p:nvPicPr>
          <p:cNvPr id="3075" name="Picture 3"/>
          <p:cNvPicPr>
            <a:picLocks noGrp="1" noChangeAspect="1" noChangeArrowheads="1"/>
          </p:cNvPicPr>
          <p:nvPr>
            <p:ph idx="1"/>
          </p:nvPr>
        </p:nvPicPr>
        <p:blipFill>
          <a:blip r:embed="rId3" cstate="screen"/>
          <a:srcRect/>
          <a:stretch>
            <a:fillRect/>
          </a:stretch>
        </p:blipFill>
        <p:spPr bwMode="auto">
          <a:xfrm>
            <a:off x="4499992" y="3284983"/>
            <a:ext cx="4536504" cy="2664296"/>
          </a:xfrm>
          <a:prstGeom prst="rect">
            <a:avLst/>
          </a:prstGeom>
          <a:noFill/>
          <a:ln w="9525">
            <a:noFill/>
            <a:miter lim="800000"/>
            <a:headEnd/>
            <a:tailEnd/>
          </a:ln>
        </p:spPr>
      </p:pic>
      <p:pic>
        <p:nvPicPr>
          <p:cNvPr id="6" name="Picture 3"/>
          <p:cNvPicPr>
            <a:picLocks noChangeAspect="1" noChangeArrowheads="1"/>
          </p:cNvPicPr>
          <p:nvPr/>
        </p:nvPicPr>
        <p:blipFill>
          <a:blip r:embed="rId4" cstate="screen"/>
          <a:srcRect/>
          <a:stretch>
            <a:fillRect/>
          </a:stretch>
        </p:blipFill>
        <p:spPr bwMode="auto">
          <a:xfrm>
            <a:off x="184212" y="3284984"/>
            <a:ext cx="4243772" cy="2664296"/>
          </a:xfrm>
          <a:prstGeom prst="rect">
            <a:avLst/>
          </a:prstGeom>
          <a:noFill/>
          <a:ln w="9525">
            <a:noFill/>
            <a:miter lim="800000"/>
            <a:headEnd/>
            <a:tailEnd/>
          </a:ln>
        </p:spPr>
      </p:pic>
      <p:pic>
        <p:nvPicPr>
          <p:cNvPr id="100353" name="Picture 1"/>
          <p:cNvPicPr>
            <a:picLocks noChangeAspect="1" noChangeArrowheads="1"/>
          </p:cNvPicPr>
          <p:nvPr/>
        </p:nvPicPr>
        <p:blipFill>
          <a:blip r:embed="rId5" cstate="screen"/>
          <a:srcRect/>
          <a:stretch>
            <a:fillRect/>
          </a:stretch>
        </p:blipFill>
        <p:spPr bwMode="auto">
          <a:xfrm>
            <a:off x="251520" y="72008"/>
            <a:ext cx="2889846" cy="2996952"/>
          </a:xfrm>
          <a:prstGeom prst="rect">
            <a:avLst/>
          </a:prstGeom>
          <a:noFill/>
          <a:ln w="9525">
            <a:noFill/>
            <a:miter lim="800000"/>
            <a:headEnd/>
            <a:tailEnd/>
          </a:ln>
        </p:spPr>
      </p:pic>
      <p:pic>
        <p:nvPicPr>
          <p:cNvPr id="100354" name="Picture 2"/>
          <p:cNvPicPr>
            <a:picLocks noChangeAspect="1" noChangeArrowheads="1"/>
          </p:cNvPicPr>
          <p:nvPr/>
        </p:nvPicPr>
        <p:blipFill>
          <a:blip r:embed="rId6" cstate="screen"/>
          <a:srcRect/>
          <a:stretch>
            <a:fillRect/>
          </a:stretch>
        </p:blipFill>
        <p:spPr bwMode="auto">
          <a:xfrm>
            <a:off x="5986883" y="141269"/>
            <a:ext cx="2761581" cy="292769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err="1" smtClean="0"/>
              <a:t>Υπεραριθμίες</a:t>
            </a:r>
            <a:endParaRPr lang="el-GR" sz="3200" b="1" dirty="0"/>
          </a:p>
        </p:txBody>
      </p:sp>
      <p:pic>
        <p:nvPicPr>
          <p:cNvPr id="3074" name="Picture 2" descr="C:\Users\Eleni\Google Drive\Desktop\ΒΡΕΤΤΟΣ ΔΗΜΗΤΡΗΣ ΠΑΝΟΡΑΜΙΚΗ.jpg"/>
          <p:cNvPicPr>
            <a:picLocks noChangeAspect="1" noChangeArrowheads="1"/>
          </p:cNvPicPr>
          <p:nvPr/>
        </p:nvPicPr>
        <p:blipFill>
          <a:blip r:embed="rId3" cstate="screen"/>
          <a:srcRect l="9713" t="29381" r="8645" b="20537"/>
          <a:stretch>
            <a:fillRect/>
          </a:stretch>
        </p:blipFill>
        <p:spPr bwMode="auto">
          <a:xfrm>
            <a:off x="804360" y="2285992"/>
            <a:ext cx="7553854" cy="3643338"/>
          </a:xfrm>
          <a:prstGeom prst="rect">
            <a:avLst/>
          </a:prstGeom>
          <a:noFill/>
        </p:spPr>
      </p:pic>
      <p:sp>
        <p:nvSpPr>
          <p:cNvPr id="5" name="4 - Ισοσκελές τρίγωνο"/>
          <p:cNvSpPr/>
          <p:nvPr/>
        </p:nvSpPr>
        <p:spPr>
          <a:xfrm>
            <a:off x="5072066" y="4071942"/>
            <a:ext cx="142876" cy="214314"/>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Ισοσκελές τρίγωνο"/>
          <p:cNvSpPr/>
          <p:nvPr/>
        </p:nvSpPr>
        <p:spPr>
          <a:xfrm>
            <a:off x="4929190" y="4224342"/>
            <a:ext cx="142876" cy="214314"/>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Έκτοπη ανατολή μονίμων άνω γομφίων</a:t>
            </a:r>
            <a:endParaRPr lang="el-GR" sz="3200" b="1" dirty="0"/>
          </a:p>
        </p:txBody>
      </p:sp>
      <p:pic>
        <p:nvPicPr>
          <p:cNvPr id="4" name="Picture 4" descr="C:\Users\Eleni\Google Drive\Desktop\ΤΡΙΑΝΤΑΦΥΛΛΟΥ ΛΥΔΙΑ\ΤΡΙΑΝΤΑΦΥΛΛΟΥ ΛΥΔΙΑ- Πανοραμική.jpg"/>
          <p:cNvPicPr>
            <a:picLocks noChangeAspect="1" noChangeArrowheads="1"/>
          </p:cNvPicPr>
          <p:nvPr/>
        </p:nvPicPr>
        <p:blipFill>
          <a:blip r:embed="rId3" cstate="screen"/>
          <a:srcRect l="19054" t="18192" r="9825" b="1303"/>
          <a:stretch>
            <a:fillRect/>
          </a:stretch>
        </p:blipFill>
        <p:spPr bwMode="auto">
          <a:xfrm>
            <a:off x="744618" y="1714488"/>
            <a:ext cx="7470720" cy="4158231"/>
          </a:xfrm>
          <a:prstGeom prst="rect">
            <a:avLst/>
          </a:prstGeom>
          <a:noFill/>
        </p:spPr>
      </p:pic>
      <p:sp>
        <p:nvSpPr>
          <p:cNvPr id="5" name="4 - Κεραυνός"/>
          <p:cNvSpPr/>
          <p:nvPr/>
        </p:nvSpPr>
        <p:spPr>
          <a:xfrm>
            <a:off x="5214942" y="3286124"/>
            <a:ext cx="357190" cy="285752"/>
          </a:xfrm>
          <a:prstGeom prst="lightningBolt">
            <a:avLst/>
          </a:prstGeom>
          <a:solidFill>
            <a:srgbClr val="92D05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Κεραυνός"/>
          <p:cNvSpPr/>
          <p:nvPr/>
        </p:nvSpPr>
        <p:spPr>
          <a:xfrm rot="6254360">
            <a:off x="3309318" y="3230449"/>
            <a:ext cx="428628" cy="285565"/>
          </a:xfrm>
          <a:prstGeom prst="lightningBolt">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Έκτοπη ανατολή μονίμων άνω γομφίων</a:t>
            </a:r>
            <a:endParaRPr lang="el-GR" sz="3200" b="1" dirty="0"/>
          </a:p>
        </p:txBody>
      </p:sp>
      <p:pic>
        <p:nvPicPr>
          <p:cNvPr id="1027" name="Picture 3" descr="C:\Users\Eleni\Google Drive\Desktop\ΤΡΙΑΝΤΑΦΥΛΛΟΥ ΛΥΔΙΑ\ΤΡΙΑΝΤΑΦΥΛΛΟΥ ΛΥΔΙΑ-occlusal αρχική.JPG"/>
          <p:cNvPicPr>
            <a:picLocks noChangeAspect="1" noChangeArrowheads="1"/>
          </p:cNvPicPr>
          <p:nvPr/>
        </p:nvPicPr>
        <p:blipFill>
          <a:blip r:embed="rId3" cstate="screen"/>
          <a:srcRect/>
          <a:stretch>
            <a:fillRect/>
          </a:stretch>
        </p:blipFill>
        <p:spPr bwMode="auto">
          <a:xfrm rot="10800000">
            <a:off x="571473" y="2712044"/>
            <a:ext cx="4143372" cy="3047319"/>
          </a:xfrm>
          <a:prstGeom prst="rect">
            <a:avLst/>
          </a:prstGeom>
          <a:noFill/>
        </p:spPr>
      </p:pic>
      <p:pic>
        <p:nvPicPr>
          <p:cNvPr id="1029" name="Picture 5" descr="C:\Users\Eleni\Google Drive\Desktop\ΤΡΙΑΝΤΑΦΥΛΛΟΥ ΛΥΔΙΑ\ΤΡΙΑΝΤΑΦΥΛΛΟΥ ΛΥΔΙΑ-occlusal.JPG"/>
          <p:cNvPicPr>
            <a:picLocks noChangeAspect="1" noChangeArrowheads="1"/>
          </p:cNvPicPr>
          <p:nvPr/>
        </p:nvPicPr>
        <p:blipFill>
          <a:blip r:embed="rId4" cstate="screen"/>
          <a:srcRect/>
          <a:stretch>
            <a:fillRect/>
          </a:stretch>
        </p:blipFill>
        <p:spPr bwMode="auto">
          <a:xfrm rot="10800000">
            <a:off x="5072035" y="2712045"/>
            <a:ext cx="3624567" cy="3074409"/>
          </a:xfrm>
          <a:prstGeom prst="rect">
            <a:avLst/>
          </a:prstGeom>
          <a:noFill/>
        </p:spPr>
      </p:pic>
      <p:sp>
        <p:nvSpPr>
          <p:cNvPr id="7" name="6 - Δεξιό βέλος"/>
          <p:cNvSpPr/>
          <p:nvPr/>
        </p:nvSpPr>
        <p:spPr>
          <a:xfrm>
            <a:off x="7429520" y="4786322"/>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Δεξιό βέλος"/>
          <p:cNvSpPr/>
          <p:nvPr/>
        </p:nvSpPr>
        <p:spPr>
          <a:xfrm flipH="1">
            <a:off x="5929322" y="4714884"/>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Αγκύλωση νεογιλών</a:t>
            </a:r>
            <a:endParaRPr lang="el-GR" sz="3200" b="1" dirty="0"/>
          </a:p>
        </p:txBody>
      </p:sp>
      <p:pic>
        <p:nvPicPr>
          <p:cNvPr id="4098" name="Picture 2" descr="C:\Users\Eleni\Google Drive\Desktop\ΛΗΜΝΙΟΣ ΔΕΞΙΑ.JPG"/>
          <p:cNvPicPr>
            <a:picLocks noGrp="1" noChangeAspect="1" noChangeArrowheads="1"/>
          </p:cNvPicPr>
          <p:nvPr>
            <p:ph idx="1"/>
          </p:nvPr>
        </p:nvPicPr>
        <p:blipFill>
          <a:blip r:embed="rId3" cstate="screen"/>
          <a:srcRect/>
          <a:stretch>
            <a:fillRect/>
          </a:stretch>
        </p:blipFill>
        <p:spPr bwMode="auto">
          <a:xfrm>
            <a:off x="1785918" y="2000240"/>
            <a:ext cx="5643602" cy="3714776"/>
          </a:xfrm>
          <a:prstGeom prst="rect">
            <a:avLst/>
          </a:prstGeom>
          <a:noFill/>
        </p:spPr>
      </p:pic>
      <p:sp>
        <p:nvSpPr>
          <p:cNvPr id="5" name="4 - Βέλος προς τα κάτω"/>
          <p:cNvSpPr/>
          <p:nvPr/>
        </p:nvSpPr>
        <p:spPr>
          <a:xfrm flipV="1">
            <a:off x="3000364" y="4786322"/>
            <a:ext cx="214314" cy="42862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2860"/>
            <a:ext cx="8229600" cy="1143000"/>
          </a:xfrm>
        </p:spPr>
        <p:txBody>
          <a:bodyPr>
            <a:normAutofit/>
          </a:bodyPr>
          <a:lstStyle/>
          <a:p>
            <a:r>
              <a:rPr lang="el-GR" sz="3200" b="1" dirty="0" smtClean="0"/>
              <a:t>Καθυστέρηση ανατολής</a:t>
            </a:r>
            <a:endParaRPr lang="el-GR" sz="3200" b="1" dirty="0"/>
          </a:p>
        </p:txBody>
      </p:sp>
      <p:pic>
        <p:nvPicPr>
          <p:cNvPr id="4099" name="Picture 3" descr="C:\Users\Eleni\Google Drive\Desktop\ΤΣΙΑΝΟΣ ΚΩΝ\ΤΣΙΑΝΟΣ ΚΩΝ-Πανοραμική 9-10-19.JPG"/>
          <p:cNvPicPr>
            <a:picLocks noChangeAspect="1" noChangeArrowheads="1"/>
          </p:cNvPicPr>
          <p:nvPr/>
        </p:nvPicPr>
        <p:blipFill>
          <a:blip r:embed="rId3" cstate="screen"/>
          <a:srcRect/>
          <a:stretch>
            <a:fillRect/>
          </a:stretch>
        </p:blipFill>
        <p:spPr bwMode="auto">
          <a:xfrm>
            <a:off x="1714480" y="3990605"/>
            <a:ext cx="5786478" cy="2795981"/>
          </a:xfrm>
          <a:prstGeom prst="rect">
            <a:avLst/>
          </a:prstGeom>
          <a:noFill/>
        </p:spPr>
      </p:pic>
      <p:grpSp>
        <p:nvGrpSpPr>
          <p:cNvPr id="9" name="8 - Ομάδα"/>
          <p:cNvGrpSpPr/>
          <p:nvPr/>
        </p:nvGrpSpPr>
        <p:grpSpPr>
          <a:xfrm>
            <a:off x="1714480" y="1275961"/>
            <a:ext cx="5786478" cy="2689219"/>
            <a:chOff x="1714480" y="1142984"/>
            <a:chExt cx="5786478" cy="2689219"/>
          </a:xfrm>
        </p:grpSpPr>
        <p:pic>
          <p:nvPicPr>
            <p:cNvPr id="4098" name="Picture 2" descr="C:\Users\Eleni\Google Drive\Desktop\ΤΣΙΑΝΟΣ ΚΩΝ\ΤΣΙΑΝΟΣ ΚΩΝΣΤΑΝΤΙΝΟΣ ΠΑΝΟΡΑΜΙΚΗ.jpg"/>
            <p:cNvPicPr>
              <a:picLocks noChangeAspect="1" noChangeArrowheads="1"/>
            </p:cNvPicPr>
            <p:nvPr/>
          </p:nvPicPr>
          <p:blipFill>
            <a:blip r:embed="rId4" cstate="screen"/>
            <a:srcRect l="15206" t="24172" r="16369"/>
            <a:stretch>
              <a:fillRect/>
            </a:stretch>
          </p:blipFill>
          <p:spPr bwMode="auto">
            <a:xfrm>
              <a:off x="1714480" y="1142984"/>
              <a:ext cx="5786478" cy="2689219"/>
            </a:xfrm>
            <a:prstGeom prst="rect">
              <a:avLst/>
            </a:prstGeom>
            <a:noFill/>
          </p:spPr>
        </p:pic>
        <p:sp>
          <p:nvSpPr>
            <p:cNvPr id="7" name="6 - Ορθογώνιο"/>
            <p:cNvSpPr/>
            <p:nvPr/>
          </p:nvSpPr>
          <p:spPr>
            <a:xfrm>
              <a:off x="6356093" y="3429000"/>
              <a:ext cx="1144865" cy="369332"/>
            </a:xfrm>
            <a:prstGeom prst="rect">
              <a:avLst/>
            </a:prstGeom>
          </p:spPr>
          <p:txBody>
            <a:bodyPr wrap="none">
              <a:spAutoFit/>
            </a:bodyPr>
            <a:lstStyle/>
            <a:p>
              <a:r>
                <a:rPr lang="el-GR" b="1" dirty="0" smtClean="0">
                  <a:solidFill>
                    <a:schemeClr val="bg1"/>
                  </a:solidFill>
                </a:rPr>
                <a:t>11-7-2018</a:t>
              </a:r>
              <a:endParaRPr lang="el-GR" b="1" dirty="0">
                <a:solidFill>
                  <a:schemeClr val="bg1"/>
                </a:solidFill>
              </a:endParaRPr>
            </a:p>
          </p:txBody>
        </p:sp>
      </p:grpSp>
      <p:sp>
        <p:nvSpPr>
          <p:cNvPr id="8" name="7 - Ορθογώνιο"/>
          <p:cNvSpPr/>
          <p:nvPr/>
        </p:nvSpPr>
        <p:spPr>
          <a:xfrm>
            <a:off x="6357950" y="6348059"/>
            <a:ext cx="1144865" cy="369332"/>
          </a:xfrm>
          <a:prstGeom prst="rect">
            <a:avLst/>
          </a:prstGeom>
        </p:spPr>
        <p:txBody>
          <a:bodyPr wrap="none">
            <a:spAutoFit/>
          </a:bodyPr>
          <a:lstStyle/>
          <a:p>
            <a:r>
              <a:rPr lang="el-GR" b="1" dirty="0" smtClean="0">
                <a:solidFill>
                  <a:schemeClr val="bg1"/>
                </a:solidFill>
              </a:rPr>
              <a:t>9-10-2019</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Καθυστέρηση ανατολής</a:t>
            </a:r>
            <a:endParaRPr lang="el-GR" sz="3200" b="1" dirty="0"/>
          </a:p>
        </p:txBody>
      </p:sp>
      <p:pic>
        <p:nvPicPr>
          <p:cNvPr id="2050" name="Picture 2" descr="C:\Users\Eleni\Google Drive\Desktop\Τσιάνος Κωνσταντίνος, 20101211.01.JPG"/>
          <p:cNvPicPr>
            <a:picLocks noChangeAspect="1" noChangeArrowheads="1"/>
          </p:cNvPicPr>
          <p:nvPr/>
        </p:nvPicPr>
        <p:blipFill>
          <a:blip r:embed="rId3" cstate="screen"/>
          <a:srcRect/>
          <a:stretch>
            <a:fillRect/>
          </a:stretch>
        </p:blipFill>
        <p:spPr bwMode="auto">
          <a:xfrm>
            <a:off x="1917031" y="2276303"/>
            <a:ext cx="3440787" cy="2143140"/>
          </a:xfrm>
          <a:prstGeom prst="rect">
            <a:avLst/>
          </a:prstGeom>
          <a:noFill/>
        </p:spPr>
      </p:pic>
      <p:pic>
        <p:nvPicPr>
          <p:cNvPr id="2051" name="Picture 3" descr="C:\Users\Eleni\Google Drive\Desktop\Τσιάνος Κωνσταντίνος, CUT.JPG"/>
          <p:cNvPicPr>
            <a:picLocks noChangeAspect="1" noChangeArrowheads="1"/>
          </p:cNvPicPr>
          <p:nvPr/>
        </p:nvPicPr>
        <p:blipFill>
          <a:blip r:embed="rId4" cstate="screen"/>
          <a:srcRect/>
          <a:stretch>
            <a:fillRect/>
          </a:stretch>
        </p:blipFill>
        <p:spPr bwMode="auto">
          <a:xfrm>
            <a:off x="5429256" y="2276303"/>
            <a:ext cx="3214710" cy="2143140"/>
          </a:xfrm>
          <a:prstGeom prst="rect">
            <a:avLst/>
          </a:prstGeom>
          <a:noFill/>
        </p:spPr>
      </p:pic>
      <p:pic>
        <p:nvPicPr>
          <p:cNvPr id="2052" name="Picture 4" descr="C:\Users\Eleni\Google Drive\Desktop\Τσιάνος Κωνσταντίνος PA #11.JPG"/>
          <p:cNvPicPr>
            <a:picLocks noChangeAspect="1" noChangeArrowheads="1"/>
          </p:cNvPicPr>
          <p:nvPr/>
        </p:nvPicPr>
        <p:blipFill>
          <a:blip r:embed="rId5" cstate="screen"/>
          <a:srcRect/>
          <a:stretch>
            <a:fillRect/>
          </a:stretch>
        </p:blipFill>
        <p:spPr bwMode="auto">
          <a:xfrm>
            <a:off x="428596" y="2285992"/>
            <a:ext cx="1428760" cy="213842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Καθυστέρηση ανατολής</a:t>
            </a:r>
            <a:endParaRPr lang="el-GR" sz="3200" b="1" dirty="0"/>
          </a:p>
        </p:txBody>
      </p:sp>
      <p:pic>
        <p:nvPicPr>
          <p:cNvPr id="3074" name="Picture 2" descr="C:\Users\Eleni\Google Drive\Desktop\ΤΣΙΑΝΟΣ ΚΩΝ\ΤΣΙΑΝΟΣ ΚΩΝ 12.19.JPG"/>
          <p:cNvPicPr>
            <a:picLocks noChangeAspect="1" noChangeArrowheads="1"/>
          </p:cNvPicPr>
          <p:nvPr/>
        </p:nvPicPr>
        <p:blipFill>
          <a:blip r:embed="rId3" cstate="screen"/>
          <a:srcRect/>
          <a:stretch>
            <a:fillRect/>
          </a:stretch>
        </p:blipFill>
        <p:spPr bwMode="auto">
          <a:xfrm>
            <a:off x="71438" y="2009181"/>
            <a:ext cx="2928926" cy="2196695"/>
          </a:xfrm>
          <a:prstGeom prst="rect">
            <a:avLst/>
          </a:prstGeom>
          <a:noFill/>
        </p:spPr>
      </p:pic>
      <p:pic>
        <p:nvPicPr>
          <p:cNvPr id="3076" name="Picture 4" descr="C:\Users\Eleni\Google Drive\Desktop\ΤΣΙΑΝΟΣ ΚΩΝ\ΤΣΙΑΝΟΣ ΚΩΝ 21.2.JPG"/>
          <p:cNvPicPr>
            <a:picLocks noChangeAspect="1" noChangeArrowheads="1"/>
          </p:cNvPicPr>
          <p:nvPr/>
        </p:nvPicPr>
        <p:blipFill>
          <a:blip r:embed="rId4" cstate="screen"/>
          <a:srcRect/>
          <a:stretch>
            <a:fillRect/>
          </a:stretch>
        </p:blipFill>
        <p:spPr bwMode="auto">
          <a:xfrm>
            <a:off x="6072198" y="2010456"/>
            <a:ext cx="3000364" cy="2194144"/>
          </a:xfrm>
          <a:prstGeom prst="rect">
            <a:avLst/>
          </a:prstGeom>
          <a:noFill/>
        </p:spPr>
      </p:pic>
      <p:cxnSp>
        <p:nvCxnSpPr>
          <p:cNvPr id="10" name="9 - Ευθεία γραμμή σύνδεσης"/>
          <p:cNvCxnSpPr/>
          <p:nvPr/>
        </p:nvCxnSpPr>
        <p:spPr>
          <a:xfrm rot="5400000" flipH="1" flipV="1">
            <a:off x="7215206" y="5857892"/>
            <a:ext cx="1588"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2"/>
          <p:cNvPicPr>
            <a:picLocks noGrp="1" noChangeAspect="1" noChangeArrowheads="1"/>
          </p:cNvPicPr>
          <p:nvPr>
            <p:ph idx="1"/>
          </p:nvPr>
        </p:nvPicPr>
        <p:blipFill>
          <a:blip r:embed="rId5" cstate="screen"/>
          <a:srcRect/>
          <a:stretch>
            <a:fillRect/>
          </a:stretch>
        </p:blipFill>
        <p:spPr bwMode="auto">
          <a:xfrm>
            <a:off x="2979593" y="2000239"/>
            <a:ext cx="3092605" cy="2214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Μας απασχολεί αυτός ο συνωστισμός;</a:t>
            </a:r>
            <a:endParaRPr lang="el-GR" sz="3200" b="1" dirty="0"/>
          </a:p>
        </p:txBody>
      </p:sp>
      <p:pic>
        <p:nvPicPr>
          <p:cNvPr id="1026" name="Picture 2" descr="C:\Users\Eleni\Google Drive\Desktop\ΕΥΑΓΓΕΛΙΑΔΟΥ ΜΑΡΙΖΑ LOWER.JPG"/>
          <p:cNvPicPr>
            <a:picLocks noChangeAspect="1" noChangeArrowheads="1"/>
          </p:cNvPicPr>
          <p:nvPr/>
        </p:nvPicPr>
        <p:blipFill>
          <a:blip r:embed="rId3" cstate="screen"/>
          <a:srcRect/>
          <a:stretch>
            <a:fillRect/>
          </a:stretch>
        </p:blipFill>
        <p:spPr bwMode="auto">
          <a:xfrm rot="10800000">
            <a:off x="142844" y="2509921"/>
            <a:ext cx="3000396" cy="2214578"/>
          </a:xfrm>
          <a:prstGeom prst="rect">
            <a:avLst/>
          </a:prstGeom>
          <a:noFill/>
        </p:spPr>
      </p:pic>
      <p:pic>
        <p:nvPicPr>
          <p:cNvPr id="1027" name="Picture 3" descr="C:\Users\Eleni\Google Drive\Desktop\Βαζουράκη Ζωή Lower.JPG"/>
          <p:cNvPicPr>
            <a:picLocks noChangeAspect="1" noChangeArrowheads="1"/>
          </p:cNvPicPr>
          <p:nvPr/>
        </p:nvPicPr>
        <p:blipFill>
          <a:blip r:embed="rId4" cstate="screen"/>
          <a:srcRect/>
          <a:stretch>
            <a:fillRect/>
          </a:stretch>
        </p:blipFill>
        <p:spPr bwMode="auto">
          <a:xfrm>
            <a:off x="6143636" y="2500306"/>
            <a:ext cx="2903950" cy="2224193"/>
          </a:xfrm>
          <a:prstGeom prst="rect">
            <a:avLst/>
          </a:prstGeom>
          <a:noFill/>
        </p:spPr>
      </p:pic>
      <p:pic>
        <p:nvPicPr>
          <p:cNvPr id="1028" name="Picture 4" descr="C:\Users\Eleni\Google Drive\Desktop\Βαζουράκη Σεβαστιάννα Lower.JPG"/>
          <p:cNvPicPr>
            <a:picLocks noChangeAspect="1" noChangeArrowheads="1"/>
          </p:cNvPicPr>
          <p:nvPr/>
        </p:nvPicPr>
        <p:blipFill>
          <a:blip r:embed="rId5" cstate="screen"/>
          <a:srcRect/>
          <a:stretch>
            <a:fillRect/>
          </a:stretch>
        </p:blipFill>
        <p:spPr bwMode="auto">
          <a:xfrm>
            <a:off x="3214678" y="2509922"/>
            <a:ext cx="2886956" cy="2214577"/>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Eleni\Google Drive\Desktop\ΕΥΘΥΜΗΣ ΝΑΚΑΣ FRONTAL.jpg"/>
          <p:cNvPicPr>
            <a:picLocks noChangeAspect="1" noChangeArrowheads="1"/>
          </p:cNvPicPr>
          <p:nvPr/>
        </p:nvPicPr>
        <p:blipFill>
          <a:blip r:embed="rId3" cstate="screen"/>
          <a:srcRect/>
          <a:stretch>
            <a:fillRect/>
          </a:stretch>
        </p:blipFill>
        <p:spPr bwMode="auto">
          <a:xfrm>
            <a:off x="1142976" y="928670"/>
            <a:ext cx="3337924" cy="2143140"/>
          </a:xfrm>
          <a:prstGeom prst="rect">
            <a:avLst/>
          </a:prstGeom>
          <a:noFill/>
        </p:spPr>
      </p:pic>
      <p:pic>
        <p:nvPicPr>
          <p:cNvPr id="1026" name="Picture 2" descr="C:\Users\Eleni\Google Drive\Desktop\ΝΙΑΚΑΣ ΕΥΘΥΜΗΣ ΠΑΝΟΡΑΜΙΚΗ.jpg"/>
          <p:cNvPicPr>
            <a:picLocks noChangeAspect="1" noChangeArrowheads="1"/>
          </p:cNvPicPr>
          <p:nvPr/>
        </p:nvPicPr>
        <p:blipFill>
          <a:blip r:embed="rId4" cstate="screen"/>
          <a:srcRect l="9860" t="11487" r="7162"/>
          <a:stretch>
            <a:fillRect/>
          </a:stretch>
        </p:blipFill>
        <p:spPr bwMode="auto">
          <a:xfrm>
            <a:off x="1142976" y="3214686"/>
            <a:ext cx="7072362" cy="3505552"/>
          </a:xfrm>
          <a:prstGeom prst="rect">
            <a:avLst/>
          </a:prstGeom>
          <a:noFill/>
        </p:spPr>
      </p:pic>
      <p:pic>
        <p:nvPicPr>
          <p:cNvPr id="5" name="Picture 3"/>
          <p:cNvPicPr>
            <a:picLocks noGrp="1" noChangeAspect="1" noChangeArrowheads="1"/>
          </p:cNvPicPr>
          <p:nvPr>
            <p:ph idx="1"/>
          </p:nvPr>
        </p:nvPicPr>
        <p:blipFill>
          <a:blip r:embed="rId5" cstate="screen"/>
          <a:srcRect/>
          <a:stretch>
            <a:fillRect/>
          </a:stretch>
        </p:blipFill>
        <p:spPr bwMode="auto">
          <a:xfrm>
            <a:off x="4572000" y="899016"/>
            <a:ext cx="3643338" cy="2172794"/>
          </a:xfrm>
          <a:prstGeom prst="rect">
            <a:avLst/>
          </a:prstGeom>
          <a:noFill/>
          <a:ln w="9525">
            <a:noFill/>
            <a:miter lim="800000"/>
            <a:headEnd/>
            <a:tailEnd/>
          </a:ln>
          <a:effectLst/>
        </p:spPr>
      </p:pic>
      <p:sp>
        <p:nvSpPr>
          <p:cNvPr id="10" name="9 - Ελεύθερη σχεδίαση"/>
          <p:cNvSpPr/>
          <p:nvPr/>
        </p:nvSpPr>
        <p:spPr>
          <a:xfrm>
            <a:off x="4359889" y="4419600"/>
            <a:ext cx="496591" cy="482231"/>
          </a:xfrm>
          <a:custGeom>
            <a:avLst/>
            <a:gdLst>
              <a:gd name="connsiteX0" fmla="*/ 293391 w 496591"/>
              <a:gd name="connsiteY0" fmla="*/ 40640 h 482231"/>
              <a:gd name="connsiteX1" fmla="*/ 262911 w 496591"/>
              <a:gd name="connsiteY1" fmla="*/ 60960 h 482231"/>
              <a:gd name="connsiteX2" fmla="*/ 252751 w 496591"/>
              <a:gd name="connsiteY2" fmla="*/ 91440 h 482231"/>
              <a:gd name="connsiteX3" fmla="*/ 181631 w 496591"/>
              <a:gd name="connsiteY3" fmla="*/ 101600 h 482231"/>
              <a:gd name="connsiteX4" fmla="*/ 120671 w 496591"/>
              <a:gd name="connsiteY4" fmla="*/ 142240 h 482231"/>
              <a:gd name="connsiteX5" fmla="*/ 100351 w 496591"/>
              <a:gd name="connsiteY5" fmla="*/ 203200 h 482231"/>
              <a:gd name="connsiteX6" fmla="*/ 90191 w 496591"/>
              <a:gd name="connsiteY6" fmla="*/ 233680 h 482231"/>
              <a:gd name="connsiteX7" fmla="*/ 49551 w 496591"/>
              <a:gd name="connsiteY7" fmla="*/ 294640 h 482231"/>
              <a:gd name="connsiteX8" fmla="*/ 39391 w 496591"/>
              <a:gd name="connsiteY8" fmla="*/ 325120 h 482231"/>
              <a:gd name="connsiteX9" fmla="*/ 8911 w 496591"/>
              <a:gd name="connsiteY9" fmla="*/ 386080 h 482231"/>
              <a:gd name="connsiteX10" fmla="*/ 39391 w 496591"/>
              <a:gd name="connsiteY10" fmla="*/ 396240 h 482231"/>
              <a:gd name="connsiteX11" fmla="*/ 140991 w 496591"/>
              <a:gd name="connsiteY11" fmla="*/ 416560 h 482231"/>
              <a:gd name="connsiteX12" fmla="*/ 222271 w 496591"/>
              <a:gd name="connsiteY12" fmla="*/ 447040 h 482231"/>
              <a:gd name="connsiteX13" fmla="*/ 242591 w 496591"/>
              <a:gd name="connsiteY13" fmla="*/ 416560 h 482231"/>
              <a:gd name="connsiteX14" fmla="*/ 303551 w 496591"/>
              <a:gd name="connsiteY14" fmla="*/ 375920 h 482231"/>
              <a:gd name="connsiteX15" fmla="*/ 334031 w 496591"/>
              <a:gd name="connsiteY15" fmla="*/ 355600 h 482231"/>
              <a:gd name="connsiteX16" fmla="*/ 374671 w 496591"/>
              <a:gd name="connsiteY16" fmla="*/ 304800 h 482231"/>
              <a:gd name="connsiteX17" fmla="*/ 425471 w 496591"/>
              <a:gd name="connsiteY17" fmla="*/ 254000 h 482231"/>
              <a:gd name="connsiteX18" fmla="*/ 455951 w 496591"/>
              <a:gd name="connsiteY18" fmla="*/ 132080 h 482231"/>
              <a:gd name="connsiteX19" fmla="*/ 496591 w 496591"/>
              <a:gd name="connsiteY19" fmla="*/ 0 h 48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6591" h="482231">
                <a:moveTo>
                  <a:pt x="293391" y="40640"/>
                </a:moveTo>
                <a:cubicBezTo>
                  <a:pt x="283231" y="47413"/>
                  <a:pt x="270539" y="51425"/>
                  <a:pt x="262911" y="60960"/>
                </a:cubicBezTo>
                <a:cubicBezTo>
                  <a:pt x="256221" y="69323"/>
                  <a:pt x="262330" y="86651"/>
                  <a:pt x="252751" y="91440"/>
                </a:cubicBezTo>
                <a:cubicBezTo>
                  <a:pt x="231332" y="102150"/>
                  <a:pt x="205338" y="98213"/>
                  <a:pt x="181631" y="101600"/>
                </a:cubicBezTo>
                <a:cubicBezTo>
                  <a:pt x="152991" y="111147"/>
                  <a:pt x="137968" y="111106"/>
                  <a:pt x="120671" y="142240"/>
                </a:cubicBezTo>
                <a:cubicBezTo>
                  <a:pt x="110269" y="160964"/>
                  <a:pt x="107124" y="182880"/>
                  <a:pt x="100351" y="203200"/>
                </a:cubicBezTo>
                <a:cubicBezTo>
                  <a:pt x="96964" y="213360"/>
                  <a:pt x="96132" y="224769"/>
                  <a:pt x="90191" y="233680"/>
                </a:cubicBezTo>
                <a:cubicBezTo>
                  <a:pt x="76644" y="254000"/>
                  <a:pt x="57274" y="271472"/>
                  <a:pt x="49551" y="294640"/>
                </a:cubicBezTo>
                <a:cubicBezTo>
                  <a:pt x="46164" y="304800"/>
                  <a:pt x="44180" y="315541"/>
                  <a:pt x="39391" y="325120"/>
                </a:cubicBezTo>
                <a:cubicBezTo>
                  <a:pt x="0" y="403902"/>
                  <a:pt x="34448" y="309468"/>
                  <a:pt x="8911" y="386080"/>
                </a:cubicBezTo>
                <a:cubicBezTo>
                  <a:pt x="19071" y="389467"/>
                  <a:pt x="28889" y="394140"/>
                  <a:pt x="39391" y="396240"/>
                </a:cubicBezTo>
                <a:cubicBezTo>
                  <a:pt x="156137" y="419589"/>
                  <a:pt x="72129" y="393606"/>
                  <a:pt x="140991" y="416560"/>
                </a:cubicBezTo>
                <a:cubicBezTo>
                  <a:pt x="153598" y="466988"/>
                  <a:pt x="143092" y="482231"/>
                  <a:pt x="222271" y="447040"/>
                </a:cubicBezTo>
                <a:cubicBezTo>
                  <a:pt x="233429" y="442081"/>
                  <a:pt x="233401" y="424601"/>
                  <a:pt x="242591" y="416560"/>
                </a:cubicBezTo>
                <a:cubicBezTo>
                  <a:pt x="260970" y="400478"/>
                  <a:pt x="283231" y="389467"/>
                  <a:pt x="303551" y="375920"/>
                </a:cubicBezTo>
                <a:lnTo>
                  <a:pt x="334031" y="355600"/>
                </a:lnTo>
                <a:cubicBezTo>
                  <a:pt x="353810" y="296262"/>
                  <a:pt x="328715" y="350756"/>
                  <a:pt x="374671" y="304800"/>
                </a:cubicBezTo>
                <a:cubicBezTo>
                  <a:pt x="442404" y="237067"/>
                  <a:pt x="344191" y="308187"/>
                  <a:pt x="425471" y="254000"/>
                </a:cubicBezTo>
                <a:cubicBezTo>
                  <a:pt x="440670" y="162803"/>
                  <a:pt x="427538" y="222054"/>
                  <a:pt x="455951" y="132080"/>
                </a:cubicBezTo>
                <a:cubicBezTo>
                  <a:pt x="469822" y="88155"/>
                  <a:pt x="496591" y="0"/>
                  <a:pt x="496591" y="0"/>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4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2" y="1924242"/>
            <a:ext cx="2643206" cy="576064"/>
          </a:xfrm>
        </p:spPr>
        <p:txBody>
          <a:bodyPr>
            <a:noAutofit/>
          </a:bodyPr>
          <a:lstStyle/>
          <a:p>
            <a:r>
              <a:rPr lang="el-GR" sz="3200" b="1" dirty="0" err="1" smtClean="0"/>
              <a:t>Μεσόδοντας</a:t>
            </a:r>
            <a:endParaRPr lang="el-GR" sz="3200" b="1" dirty="0"/>
          </a:p>
        </p:txBody>
      </p:sp>
      <p:grpSp>
        <p:nvGrpSpPr>
          <p:cNvPr id="3" name="Group 3"/>
          <p:cNvGrpSpPr/>
          <p:nvPr/>
        </p:nvGrpSpPr>
        <p:grpSpPr>
          <a:xfrm>
            <a:off x="500034" y="2428868"/>
            <a:ext cx="8143932" cy="4392488"/>
            <a:chOff x="630245" y="2305195"/>
            <a:chExt cx="8193435" cy="4104456"/>
          </a:xfrm>
        </p:grpSpPr>
        <p:pic>
          <p:nvPicPr>
            <p:cNvPr id="5" name="Picture 2"/>
            <p:cNvPicPr>
              <a:picLocks noChangeAspect="1" noChangeArrowheads="1"/>
            </p:cNvPicPr>
            <p:nvPr/>
          </p:nvPicPr>
          <p:blipFill>
            <a:blip r:embed="rId3" cstate="screen"/>
            <a:srcRect/>
            <a:stretch>
              <a:fillRect/>
            </a:stretch>
          </p:blipFill>
          <p:spPr bwMode="auto">
            <a:xfrm>
              <a:off x="630245" y="2305195"/>
              <a:ext cx="8193435" cy="4104456"/>
            </a:xfrm>
            <a:prstGeom prst="rect">
              <a:avLst/>
            </a:prstGeom>
            <a:noFill/>
            <a:ln w="9525">
              <a:noFill/>
              <a:miter lim="800000"/>
              <a:headEnd/>
              <a:tailEnd/>
            </a:ln>
          </p:spPr>
        </p:pic>
        <p:sp>
          <p:nvSpPr>
            <p:cNvPr id="6" name="Freeform 5"/>
            <p:cNvSpPr/>
            <p:nvPr/>
          </p:nvSpPr>
          <p:spPr>
            <a:xfrm>
              <a:off x="4761916" y="3325605"/>
              <a:ext cx="567559" cy="426840"/>
            </a:xfrm>
            <a:custGeom>
              <a:avLst/>
              <a:gdLst>
                <a:gd name="connsiteX0" fmla="*/ 0 w 567559"/>
                <a:gd name="connsiteY0" fmla="*/ 111530 h 426840"/>
                <a:gd name="connsiteX1" fmla="*/ 126124 w 567559"/>
                <a:gd name="connsiteY1" fmla="*/ 48468 h 426840"/>
                <a:gd name="connsiteX2" fmla="*/ 173421 w 567559"/>
                <a:gd name="connsiteY2" fmla="*/ 32702 h 426840"/>
                <a:gd name="connsiteX3" fmla="*/ 220717 w 567559"/>
                <a:gd name="connsiteY3" fmla="*/ 1171 h 426840"/>
                <a:gd name="connsiteX4" fmla="*/ 409903 w 567559"/>
                <a:gd name="connsiteY4" fmla="*/ 16937 h 426840"/>
                <a:gd name="connsiteX5" fmla="*/ 504497 w 567559"/>
                <a:gd name="connsiteY5" fmla="*/ 79999 h 426840"/>
                <a:gd name="connsiteX6" fmla="*/ 551793 w 567559"/>
                <a:gd name="connsiteY6" fmla="*/ 111530 h 426840"/>
                <a:gd name="connsiteX7" fmla="*/ 567559 w 567559"/>
                <a:gd name="connsiteY7" fmla="*/ 158826 h 426840"/>
                <a:gd name="connsiteX8" fmla="*/ 457200 w 567559"/>
                <a:gd name="connsiteY8" fmla="*/ 284950 h 426840"/>
                <a:gd name="connsiteX9" fmla="*/ 409903 w 567559"/>
                <a:gd name="connsiteY9" fmla="*/ 316481 h 426840"/>
                <a:gd name="connsiteX10" fmla="*/ 220717 w 567559"/>
                <a:gd name="connsiteY10" fmla="*/ 363778 h 426840"/>
                <a:gd name="connsiteX11" fmla="*/ 173421 w 567559"/>
                <a:gd name="connsiteY11" fmla="*/ 379543 h 426840"/>
                <a:gd name="connsiteX12" fmla="*/ 110359 w 567559"/>
                <a:gd name="connsiteY12" fmla="*/ 426840 h 42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7559" h="426840">
                  <a:moveTo>
                    <a:pt x="0" y="111530"/>
                  </a:moveTo>
                  <a:cubicBezTo>
                    <a:pt x="205141" y="77339"/>
                    <a:pt x="22413" y="131436"/>
                    <a:pt x="126124" y="48468"/>
                  </a:cubicBezTo>
                  <a:cubicBezTo>
                    <a:pt x="139101" y="38087"/>
                    <a:pt x="158557" y="40134"/>
                    <a:pt x="173421" y="32702"/>
                  </a:cubicBezTo>
                  <a:cubicBezTo>
                    <a:pt x="190368" y="24228"/>
                    <a:pt x="204952" y="11681"/>
                    <a:pt x="220717" y="1171"/>
                  </a:cubicBezTo>
                  <a:cubicBezTo>
                    <a:pt x="283779" y="6426"/>
                    <a:pt x="348931" y="0"/>
                    <a:pt x="409903" y="16937"/>
                  </a:cubicBezTo>
                  <a:cubicBezTo>
                    <a:pt x="446416" y="27080"/>
                    <a:pt x="472966" y="58978"/>
                    <a:pt x="504497" y="79999"/>
                  </a:cubicBezTo>
                  <a:lnTo>
                    <a:pt x="551793" y="111530"/>
                  </a:lnTo>
                  <a:cubicBezTo>
                    <a:pt x="557048" y="127295"/>
                    <a:pt x="567559" y="142208"/>
                    <a:pt x="567559" y="158826"/>
                  </a:cubicBezTo>
                  <a:cubicBezTo>
                    <a:pt x="567559" y="242014"/>
                    <a:pt x="526173" y="238968"/>
                    <a:pt x="457200" y="284950"/>
                  </a:cubicBezTo>
                  <a:lnTo>
                    <a:pt x="409903" y="316481"/>
                  </a:lnTo>
                  <a:cubicBezTo>
                    <a:pt x="323011" y="374409"/>
                    <a:pt x="381442" y="345919"/>
                    <a:pt x="220717" y="363778"/>
                  </a:cubicBezTo>
                  <a:cubicBezTo>
                    <a:pt x="204952" y="369033"/>
                    <a:pt x="188285" y="372111"/>
                    <a:pt x="173421" y="379543"/>
                  </a:cubicBezTo>
                  <a:cubicBezTo>
                    <a:pt x="137765" y="397371"/>
                    <a:pt x="132531" y="404667"/>
                    <a:pt x="110359" y="426840"/>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b="1" dirty="0"/>
            </a:p>
          </p:txBody>
        </p:sp>
      </p:grpSp>
      <p:pic>
        <p:nvPicPr>
          <p:cNvPr id="7" name="Picture 2" descr="https://lh3.googleusercontent.com/kJiLffDmGpk51n5X4fXYxhjDz9or4UKNjBP46Wm7U_Dzg62DIv_XLkxtowsUNAKR5fLpHMGyxeFnyLi8xvKha4mymWrJkr8fTuWYM-y1rte1-O4K7T8BfkiwrpNf49lnyXk_Np6qIEOPBfBiOqMvWypSRvoN4sPA7_fX9Y5zdoc73FXGffsV_lgeyaDNjOYs3d-ZwEVZ22X4kxJ0SUpuE-YpvuxhPsC3CslDJrKckqXrRs9UkVQZ1UzTsH2xflN2eRuu8aZI3-FSsH1ZswOiwavi7rAfEKvDtVbSnaVNPuRx5ItRD_ewKtx8gIVKAH6v5URzbZeNVzN4w8WGGVdRSyVheKeSrvMyTGIyfVpbd0vVr-WMzo-cy2opLHrr7gXntd99NW2dG7KPnXbhG28k0tI_PUXNePL8_LfCZOaZsVSVwsHoxB0x75lLzJjIAX8-5xcevhCQo-qlDqXvXHzKzYA2MeOTbwNiSavzS3P3sd_JDOIx1qn19YsALLC897Rgf9XVyiEiTU59CieQFzOO60gz3xneceLDLSfexQy93iN41EYqT4SvcViCipPlXbF4ZXsdgAi3AAsmJOecMvn-zYQvQchIOvxDZnqqvWU4xA0hUJ4l9w=w479-h638-no"/>
          <p:cNvPicPr>
            <a:picLocks noChangeAspect="1" noChangeArrowheads="1"/>
          </p:cNvPicPr>
          <p:nvPr/>
        </p:nvPicPr>
        <p:blipFill>
          <a:blip r:embed="rId4" cstate="screen"/>
          <a:srcRect/>
          <a:stretch>
            <a:fillRect/>
          </a:stretch>
        </p:blipFill>
        <p:spPr bwMode="auto">
          <a:xfrm rot="16200000">
            <a:off x="7093224" y="5261980"/>
            <a:ext cx="1240583" cy="1860901"/>
          </a:xfrm>
          <a:prstGeom prst="rect">
            <a:avLst/>
          </a:prstGeom>
          <a:noFill/>
        </p:spPr>
      </p:pic>
      <p:pic>
        <p:nvPicPr>
          <p:cNvPr id="8" name="Picture 2"/>
          <p:cNvPicPr>
            <a:picLocks noGrp="1" noChangeAspect="1" noChangeArrowheads="1"/>
          </p:cNvPicPr>
          <p:nvPr>
            <p:ph idx="1"/>
          </p:nvPr>
        </p:nvPicPr>
        <p:blipFill>
          <a:blip r:embed="rId5" cstate="screen"/>
          <a:srcRect/>
          <a:stretch>
            <a:fillRect/>
          </a:stretch>
        </p:blipFill>
        <p:spPr bwMode="auto">
          <a:xfrm>
            <a:off x="1276775" y="188640"/>
            <a:ext cx="1713022" cy="1800200"/>
          </a:xfrm>
          <a:prstGeom prst="rect">
            <a:avLst/>
          </a:prstGeom>
          <a:noFill/>
          <a:ln w="9525">
            <a:noFill/>
            <a:miter lim="800000"/>
            <a:headEnd/>
            <a:tailEnd/>
          </a:ln>
        </p:spPr>
      </p:pic>
      <p:pic>
        <p:nvPicPr>
          <p:cNvPr id="9" name="Picture 3"/>
          <p:cNvPicPr>
            <a:picLocks noChangeAspect="1" noChangeArrowheads="1"/>
          </p:cNvPicPr>
          <p:nvPr/>
        </p:nvPicPr>
        <p:blipFill>
          <a:blip r:embed="rId6" cstate="screen"/>
          <a:srcRect/>
          <a:stretch>
            <a:fillRect/>
          </a:stretch>
        </p:blipFill>
        <p:spPr bwMode="auto">
          <a:xfrm>
            <a:off x="4747048" y="188640"/>
            <a:ext cx="1715654" cy="1800200"/>
          </a:xfrm>
          <a:prstGeom prst="rect">
            <a:avLst/>
          </a:prstGeom>
          <a:noFill/>
          <a:ln w="9525">
            <a:noFill/>
            <a:miter lim="800000"/>
            <a:headEnd/>
            <a:tailEnd/>
          </a:ln>
        </p:spPr>
      </p:pic>
      <p:pic>
        <p:nvPicPr>
          <p:cNvPr id="10" name="Picture 4"/>
          <p:cNvPicPr>
            <a:picLocks noChangeAspect="1" noChangeArrowheads="1"/>
          </p:cNvPicPr>
          <p:nvPr/>
        </p:nvPicPr>
        <p:blipFill>
          <a:blip r:embed="rId7" cstate="screen"/>
          <a:srcRect/>
          <a:stretch>
            <a:fillRect/>
          </a:stretch>
        </p:blipFill>
        <p:spPr bwMode="auto">
          <a:xfrm>
            <a:off x="6516722" y="44624"/>
            <a:ext cx="1458542" cy="1944216"/>
          </a:xfrm>
          <a:prstGeom prst="rect">
            <a:avLst/>
          </a:prstGeom>
          <a:noFill/>
          <a:ln w="9525">
            <a:noFill/>
            <a:miter lim="800000"/>
            <a:headEnd/>
            <a:tailEnd/>
          </a:ln>
        </p:spPr>
      </p:pic>
      <p:pic>
        <p:nvPicPr>
          <p:cNvPr id="11" name="Picture 5"/>
          <p:cNvPicPr>
            <a:picLocks noChangeAspect="1" noChangeArrowheads="1"/>
          </p:cNvPicPr>
          <p:nvPr/>
        </p:nvPicPr>
        <p:blipFill>
          <a:blip r:embed="rId8" cstate="screen"/>
          <a:srcRect/>
          <a:stretch>
            <a:fillRect/>
          </a:stretch>
        </p:blipFill>
        <p:spPr bwMode="auto">
          <a:xfrm>
            <a:off x="3005418" y="188640"/>
            <a:ext cx="1727152" cy="18002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b="1" dirty="0" smtClean="0"/>
              <a:t>Αντιμετάθεση</a:t>
            </a:r>
            <a:endParaRPr lang="el-GR" sz="3200" b="1" dirty="0"/>
          </a:p>
        </p:txBody>
      </p:sp>
      <p:pic>
        <p:nvPicPr>
          <p:cNvPr id="2050" name="Picture 2" descr="C:\Users\Eleni\Google Drive\Desktop\ΛΗΜΝΙΟΣ\ΛΗΜΝΙΟΣ_ΣΤΡΑΤΟΣ-PAN.JPEG"/>
          <p:cNvPicPr>
            <a:picLocks noChangeAspect="1" noChangeArrowheads="1"/>
          </p:cNvPicPr>
          <p:nvPr/>
        </p:nvPicPr>
        <p:blipFill>
          <a:blip r:embed="rId3" cstate="screen"/>
          <a:srcRect/>
          <a:stretch>
            <a:fillRect/>
          </a:stretch>
        </p:blipFill>
        <p:spPr bwMode="auto">
          <a:xfrm>
            <a:off x="500034" y="1928802"/>
            <a:ext cx="8169683" cy="3429024"/>
          </a:xfrm>
          <a:prstGeom prst="rect">
            <a:avLst/>
          </a:prstGeom>
          <a:noFill/>
        </p:spPr>
      </p:pic>
      <p:sp>
        <p:nvSpPr>
          <p:cNvPr id="5" name="4 - Βέλος προς τα κάτω"/>
          <p:cNvSpPr/>
          <p:nvPr/>
        </p:nvSpPr>
        <p:spPr>
          <a:xfrm>
            <a:off x="5214942" y="2357430"/>
            <a:ext cx="214314" cy="35719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b="1" dirty="0" smtClean="0"/>
              <a:t>Αντιμετάθεση</a:t>
            </a:r>
            <a:endParaRPr lang="el-GR" sz="3200" b="1" dirty="0"/>
          </a:p>
        </p:txBody>
      </p:sp>
      <p:pic>
        <p:nvPicPr>
          <p:cNvPr id="1026" name="Picture 2" descr="C:\Users\Eleni\Google Drive\Desktop\ΛΗΜΝΙΟΣ\ΛΗΜΝΙΟΣ occlusal-quad.JPG"/>
          <p:cNvPicPr>
            <a:picLocks noChangeAspect="1" noChangeArrowheads="1"/>
          </p:cNvPicPr>
          <p:nvPr/>
        </p:nvPicPr>
        <p:blipFill>
          <a:blip r:embed="rId3" cstate="screen"/>
          <a:srcRect/>
          <a:stretch>
            <a:fillRect/>
          </a:stretch>
        </p:blipFill>
        <p:spPr bwMode="auto">
          <a:xfrm flipV="1">
            <a:off x="4598139" y="2071678"/>
            <a:ext cx="4045795" cy="3143272"/>
          </a:xfrm>
          <a:prstGeom prst="rect">
            <a:avLst/>
          </a:prstGeom>
          <a:noFill/>
        </p:spPr>
      </p:pic>
      <p:pic>
        <p:nvPicPr>
          <p:cNvPr id="1027" name="Picture 3" descr="C:\Users\Eleni\Google Drive\Desktop\ΛΗΜΝΙΟΣ\ΛΗΜΝΙΟΣ occlusal.JPG"/>
          <p:cNvPicPr>
            <a:picLocks noChangeAspect="1" noChangeArrowheads="1"/>
          </p:cNvPicPr>
          <p:nvPr/>
        </p:nvPicPr>
        <p:blipFill>
          <a:blip r:embed="rId4" cstate="screen"/>
          <a:srcRect/>
          <a:stretch>
            <a:fillRect/>
          </a:stretch>
        </p:blipFill>
        <p:spPr bwMode="auto">
          <a:xfrm rot="10800000" flipH="1">
            <a:off x="500034" y="2071678"/>
            <a:ext cx="4071966" cy="3143272"/>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Έξεις</a:t>
            </a:r>
            <a:endParaRPr lang="el-GR" sz="3200" b="1" dirty="0"/>
          </a:p>
        </p:txBody>
      </p:sp>
      <p:pic>
        <p:nvPicPr>
          <p:cNvPr id="2050" name="Picture 2" descr="C:\Users\Eleni\Google Drive\Desktop\ΜΑΝΙΚΑ ΝΙΚΗ\ΜΑΝΙΚΑ ΝΙΚΗ FRONTAL.JPG"/>
          <p:cNvPicPr>
            <a:picLocks noChangeAspect="1" noChangeArrowheads="1"/>
          </p:cNvPicPr>
          <p:nvPr/>
        </p:nvPicPr>
        <p:blipFill>
          <a:blip r:embed="rId3" cstate="screen"/>
          <a:srcRect/>
          <a:stretch>
            <a:fillRect/>
          </a:stretch>
        </p:blipFill>
        <p:spPr bwMode="auto">
          <a:xfrm>
            <a:off x="536916" y="1357298"/>
            <a:ext cx="3892208" cy="2643206"/>
          </a:xfrm>
          <a:prstGeom prst="rect">
            <a:avLst/>
          </a:prstGeom>
          <a:noFill/>
        </p:spPr>
      </p:pic>
      <p:pic>
        <p:nvPicPr>
          <p:cNvPr id="1026" name="Picture 2" descr="C:\Users\Eleni\Google Drive\Desktop\ΣΠΙΡΤΟΥ ΝΙΚΟΛΕΤΤΑ LEFT.JPG"/>
          <p:cNvPicPr>
            <a:picLocks noChangeAspect="1" noChangeArrowheads="1"/>
          </p:cNvPicPr>
          <p:nvPr/>
        </p:nvPicPr>
        <p:blipFill>
          <a:blip r:embed="rId4" cstate="screen"/>
          <a:srcRect/>
          <a:stretch>
            <a:fillRect/>
          </a:stretch>
        </p:blipFill>
        <p:spPr bwMode="auto">
          <a:xfrm>
            <a:off x="4500562" y="1357298"/>
            <a:ext cx="4143404" cy="2643206"/>
          </a:xfrm>
          <a:prstGeom prst="rect">
            <a:avLst/>
          </a:prstGeom>
          <a:noFill/>
        </p:spPr>
      </p:pic>
      <p:pic>
        <p:nvPicPr>
          <p:cNvPr id="6" name="Picture 2" descr="C:\Users\Eleni\Google Drive\Desktop\ΕΜΠΟΔΙΣΤΗΣ ΓΛΩΣΣΑΣ ΚΑΤΩ ΓΝΑΘΟΥ.JPG"/>
          <p:cNvPicPr>
            <a:picLocks noChangeAspect="1" noChangeArrowheads="1"/>
          </p:cNvPicPr>
          <p:nvPr/>
        </p:nvPicPr>
        <p:blipFill>
          <a:blip r:embed="rId5" cstate="screen"/>
          <a:srcRect/>
          <a:stretch>
            <a:fillRect/>
          </a:stretch>
        </p:blipFill>
        <p:spPr bwMode="auto">
          <a:xfrm>
            <a:off x="4495034" y="4071942"/>
            <a:ext cx="3434552" cy="2714644"/>
          </a:xfrm>
          <a:prstGeom prst="rect">
            <a:avLst/>
          </a:prstGeom>
          <a:noFill/>
        </p:spPr>
      </p:pic>
      <p:pic>
        <p:nvPicPr>
          <p:cNvPr id="7" name="Picture 2" descr="C:\Users\Eleni\Google Drive\Desktop\TONGUE CRIB.jpg"/>
          <p:cNvPicPr>
            <a:picLocks noChangeAspect="1" noChangeArrowheads="1"/>
          </p:cNvPicPr>
          <p:nvPr/>
        </p:nvPicPr>
        <p:blipFill>
          <a:blip r:embed="rId6" cstate="screen"/>
          <a:srcRect/>
          <a:stretch>
            <a:fillRect/>
          </a:stretch>
        </p:blipFill>
        <p:spPr bwMode="auto">
          <a:xfrm>
            <a:off x="538078" y="4071942"/>
            <a:ext cx="3891046" cy="271464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Αυξημένη κατακόρυφη πρόταξη - </a:t>
            </a:r>
            <a:r>
              <a:rPr lang="el-GR" sz="3200" b="1" dirty="0" err="1" smtClean="0"/>
              <a:t>Υπερσύγκλειση</a:t>
            </a:r>
            <a:endParaRPr lang="el-GR" sz="3200" b="1" dirty="0"/>
          </a:p>
        </p:txBody>
      </p:sp>
      <p:pic>
        <p:nvPicPr>
          <p:cNvPr id="2050" name="Picture 2" descr="C:\Users\Eleni\Google Drive\Desktop\ΔΗΜΟΠΟΥΛΟΣ ΑΡΙΣΤΕΙΔΗΣ Frontal.JPG"/>
          <p:cNvPicPr>
            <a:picLocks noChangeAspect="1" noChangeArrowheads="1"/>
          </p:cNvPicPr>
          <p:nvPr/>
        </p:nvPicPr>
        <p:blipFill>
          <a:blip r:embed="rId3" cstate="screen"/>
          <a:srcRect/>
          <a:stretch>
            <a:fillRect/>
          </a:stretch>
        </p:blipFill>
        <p:spPr bwMode="auto">
          <a:xfrm>
            <a:off x="428596" y="1928803"/>
            <a:ext cx="4914111" cy="3500462"/>
          </a:xfrm>
          <a:prstGeom prst="rect">
            <a:avLst/>
          </a:prstGeom>
          <a:noFill/>
        </p:spPr>
      </p:pic>
      <p:grpSp>
        <p:nvGrpSpPr>
          <p:cNvPr id="7" name="6 - Ομάδα"/>
          <p:cNvGrpSpPr/>
          <p:nvPr/>
        </p:nvGrpSpPr>
        <p:grpSpPr>
          <a:xfrm>
            <a:off x="5429256" y="1928803"/>
            <a:ext cx="3429024" cy="3500462"/>
            <a:chOff x="5908704" y="2428868"/>
            <a:chExt cx="2735262" cy="2695575"/>
          </a:xfrm>
        </p:grpSpPr>
        <p:pic>
          <p:nvPicPr>
            <p:cNvPr id="5" name="Picture 7" descr="1419-3278-10"/>
            <p:cNvPicPr>
              <a:picLocks noChangeAspect="1" noChangeArrowheads="1"/>
            </p:cNvPicPr>
            <p:nvPr/>
          </p:nvPicPr>
          <p:blipFill>
            <a:blip r:embed="rId4" cstate="screen"/>
            <a:srcRect/>
            <a:stretch>
              <a:fillRect/>
            </a:stretch>
          </p:blipFill>
          <p:spPr bwMode="auto">
            <a:xfrm>
              <a:off x="5908704" y="2428868"/>
              <a:ext cx="2735262" cy="2695575"/>
            </a:xfrm>
            <a:prstGeom prst="rect">
              <a:avLst/>
            </a:prstGeom>
            <a:noFill/>
            <a:ln w="9525">
              <a:noFill/>
              <a:miter lim="800000"/>
              <a:headEnd/>
              <a:tailEnd/>
            </a:ln>
          </p:spPr>
        </p:pic>
        <p:sp>
          <p:nvSpPr>
            <p:cNvPr id="6" name="AutoShape 8"/>
            <p:cNvSpPr>
              <a:spLocks noChangeArrowheads="1"/>
            </p:cNvSpPr>
            <p:nvPr/>
          </p:nvSpPr>
          <p:spPr bwMode="auto">
            <a:xfrm rot="797680">
              <a:off x="6902601" y="4675668"/>
              <a:ext cx="935038" cy="287337"/>
            </a:xfrm>
            <a:prstGeom prst="curvedUpArrow">
              <a:avLst>
                <a:gd name="adj1" fmla="val 65083"/>
                <a:gd name="adj2" fmla="val 130166"/>
                <a:gd name="adj3" fmla="val 33333"/>
              </a:avLst>
            </a:prstGeom>
            <a:solidFill>
              <a:srgbClr val="92D050"/>
            </a:solidFill>
            <a:ln w="9525">
              <a:solidFill>
                <a:schemeClr val="accent1"/>
              </a:solidFill>
              <a:miter lim="800000"/>
              <a:headEnd/>
              <a:tailEnd/>
            </a:ln>
          </p:spPr>
          <p:txBody>
            <a:bodyPr wrap="none" anchor="ctr"/>
            <a:lstStyle/>
            <a:p>
              <a:endParaRPr lang="el-G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Eleni\Google Drive\Desktop\ΔΗΜΟΠΟΥΛΟΣ ΑΡΙΣΤΕΙΔΗΣ ΠΡΟΣΩΠΟ.JPG"/>
          <p:cNvPicPr>
            <a:picLocks noChangeAspect="1" noChangeArrowheads="1"/>
          </p:cNvPicPr>
          <p:nvPr/>
        </p:nvPicPr>
        <p:blipFill>
          <a:blip r:embed="rId3" cstate="screen"/>
          <a:srcRect/>
          <a:stretch>
            <a:fillRect/>
          </a:stretch>
        </p:blipFill>
        <p:spPr bwMode="auto">
          <a:xfrm rot="5400000">
            <a:off x="948272" y="1123372"/>
            <a:ext cx="3214711" cy="4254064"/>
          </a:xfrm>
          <a:prstGeom prst="rect">
            <a:avLst/>
          </a:prstGeom>
          <a:noFill/>
        </p:spPr>
      </p:pic>
      <p:pic>
        <p:nvPicPr>
          <p:cNvPr id="1029" name="Picture 5" descr="C:\Users\Eleni\Google Drive\Desktop\ΔΗΜΟΠΟΥΛΟΣ ΑΡΙΣΤΕΙΔΗΣ ΠΡΟΣΩΠΟ ΓΕΛΑΣΤΟ.JPG"/>
          <p:cNvPicPr>
            <a:picLocks noChangeAspect="1" noChangeArrowheads="1"/>
          </p:cNvPicPr>
          <p:nvPr/>
        </p:nvPicPr>
        <p:blipFill>
          <a:blip r:embed="rId4" cstate="screen"/>
          <a:srcRect/>
          <a:stretch>
            <a:fillRect/>
          </a:stretch>
        </p:blipFill>
        <p:spPr bwMode="auto">
          <a:xfrm rot="5400000">
            <a:off x="5107785" y="1250142"/>
            <a:ext cx="3214708" cy="4000528"/>
          </a:xfrm>
          <a:prstGeom prst="rect">
            <a:avLst/>
          </a:prstGeom>
          <a:noFill/>
        </p:spPr>
      </p:pic>
      <p:cxnSp>
        <p:nvCxnSpPr>
          <p:cNvPr id="13" name="12 - Ευθεία γραμμή σύνδεσης"/>
          <p:cNvCxnSpPr/>
          <p:nvPr/>
        </p:nvCxnSpPr>
        <p:spPr>
          <a:xfrm>
            <a:off x="1571604" y="1785926"/>
            <a:ext cx="20717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14 - Ευθεία γραμμή σύνδεσης"/>
          <p:cNvCxnSpPr/>
          <p:nvPr/>
        </p:nvCxnSpPr>
        <p:spPr>
          <a:xfrm>
            <a:off x="1571604" y="3284536"/>
            <a:ext cx="20717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15 - Ευθεία γραμμή σύνδεσης"/>
          <p:cNvCxnSpPr/>
          <p:nvPr/>
        </p:nvCxnSpPr>
        <p:spPr>
          <a:xfrm>
            <a:off x="1571604" y="4570420"/>
            <a:ext cx="2071702" cy="1588"/>
          </a:xfrm>
          <a:prstGeom prst="line">
            <a:avLst/>
          </a:prstGeom>
        </p:spPr>
        <p:style>
          <a:lnRef idx="1">
            <a:schemeClr val="accent1"/>
          </a:lnRef>
          <a:fillRef idx="0">
            <a:schemeClr val="accent1"/>
          </a:fillRef>
          <a:effectRef idx="0">
            <a:schemeClr val="accent1"/>
          </a:effectRef>
          <a:fontRef idx="minor">
            <a:schemeClr val="tx1"/>
          </a:fontRef>
        </p:style>
      </p:cxnSp>
      <p:sp>
        <p:nvSpPr>
          <p:cNvPr id="17" name="16 - Ορθογώνιο"/>
          <p:cNvSpPr/>
          <p:nvPr/>
        </p:nvSpPr>
        <p:spPr>
          <a:xfrm>
            <a:off x="1285852" y="1928802"/>
            <a:ext cx="2571768" cy="3571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0" name="19 - Ευθύγραμμο βέλος σύνδεσης"/>
          <p:cNvCxnSpPr/>
          <p:nvPr/>
        </p:nvCxnSpPr>
        <p:spPr>
          <a:xfrm rot="5400000">
            <a:off x="1821637" y="2536025"/>
            <a:ext cx="1500198" cy="1588"/>
          </a:xfrm>
          <a:prstGeom prst="straightConnector1">
            <a:avLst/>
          </a:prstGeom>
          <a:ln>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21 - Ευθύγραμμο βέλος σύνδεσης"/>
          <p:cNvCxnSpPr/>
          <p:nvPr/>
        </p:nvCxnSpPr>
        <p:spPr>
          <a:xfrm rot="5400000">
            <a:off x="1928794" y="3928272"/>
            <a:ext cx="1285884"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 name="22 - Ορθογώνιο"/>
          <p:cNvSpPr/>
          <p:nvPr/>
        </p:nvSpPr>
        <p:spPr>
          <a:xfrm>
            <a:off x="5429256" y="1857364"/>
            <a:ext cx="2571768" cy="3571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Χώρος προσαρμοστικού ελιγμού</a:t>
            </a:r>
            <a:endParaRPr lang="el-GR" sz="3200" b="1" dirty="0"/>
          </a:p>
        </p:txBody>
      </p:sp>
      <p:grpSp>
        <p:nvGrpSpPr>
          <p:cNvPr id="27" name="26 - Ομάδα"/>
          <p:cNvGrpSpPr/>
          <p:nvPr/>
        </p:nvGrpSpPr>
        <p:grpSpPr>
          <a:xfrm>
            <a:off x="2884488" y="1614488"/>
            <a:ext cx="3784600" cy="2008187"/>
            <a:chOff x="2884488" y="1614488"/>
            <a:chExt cx="3784600" cy="2008187"/>
          </a:xfrm>
        </p:grpSpPr>
        <p:grpSp>
          <p:nvGrpSpPr>
            <p:cNvPr id="4" name="3 - Ομάδα"/>
            <p:cNvGrpSpPr/>
            <p:nvPr/>
          </p:nvGrpSpPr>
          <p:grpSpPr>
            <a:xfrm>
              <a:off x="2884488" y="1614488"/>
              <a:ext cx="3784600" cy="2008187"/>
              <a:chOff x="2884488" y="1614488"/>
              <a:chExt cx="3784600" cy="2008187"/>
            </a:xfrm>
          </p:grpSpPr>
          <p:grpSp>
            <p:nvGrpSpPr>
              <p:cNvPr id="5" name="Group 2"/>
              <p:cNvGrpSpPr>
                <a:grpSpLocks/>
              </p:cNvGrpSpPr>
              <p:nvPr/>
            </p:nvGrpSpPr>
            <p:grpSpPr bwMode="auto">
              <a:xfrm>
                <a:off x="4025900" y="1666872"/>
                <a:ext cx="906463" cy="1327149"/>
                <a:chOff x="2580" y="2205"/>
                <a:chExt cx="446" cy="653"/>
              </a:xfrm>
            </p:grpSpPr>
            <p:sp>
              <p:nvSpPr>
                <p:cNvPr id="21" name="Freeform 3"/>
                <p:cNvSpPr>
                  <a:spLocks/>
                </p:cNvSpPr>
                <p:nvPr/>
              </p:nvSpPr>
              <p:spPr bwMode="auto">
                <a:xfrm>
                  <a:off x="2624" y="2205"/>
                  <a:ext cx="378" cy="227"/>
                </a:xfrm>
                <a:custGeom>
                  <a:avLst/>
                  <a:gdLst>
                    <a:gd name="T0" fmla="*/ 38 w 378"/>
                    <a:gd name="T1" fmla="*/ 212 h 227"/>
                    <a:gd name="T2" fmla="*/ 16 w 378"/>
                    <a:gd name="T3" fmla="*/ 147 h 227"/>
                    <a:gd name="T4" fmla="*/ 0 w 378"/>
                    <a:gd name="T5" fmla="*/ 98 h 227"/>
                    <a:gd name="T6" fmla="*/ 0 w 378"/>
                    <a:gd name="T7" fmla="*/ 68 h 227"/>
                    <a:gd name="T8" fmla="*/ 20 w 378"/>
                    <a:gd name="T9" fmla="*/ 21 h 227"/>
                    <a:gd name="T10" fmla="*/ 62 w 378"/>
                    <a:gd name="T11" fmla="*/ 9 h 227"/>
                    <a:gd name="T12" fmla="*/ 77 w 378"/>
                    <a:gd name="T13" fmla="*/ 22 h 227"/>
                    <a:gd name="T14" fmla="*/ 63 w 378"/>
                    <a:gd name="T15" fmla="*/ 69 h 227"/>
                    <a:gd name="T16" fmla="*/ 77 w 378"/>
                    <a:gd name="T17" fmla="*/ 22 h 227"/>
                    <a:gd name="T18" fmla="*/ 88 w 378"/>
                    <a:gd name="T19" fmla="*/ 5 h 227"/>
                    <a:gd name="T20" fmla="*/ 118 w 378"/>
                    <a:gd name="T21" fmla="*/ 4 h 227"/>
                    <a:gd name="T22" fmla="*/ 151 w 378"/>
                    <a:gd name="T23" fmla="*/ 3 h 227"/>
                    <a:gd name="T24" fmla="*/ 195 w 378"/>
                    <a:gd name="T25" fmla="*/ 4 h 227"/>
                    <a:gd name="T26" fmla="*/ 221 w 378"/>
                    <a:gd name="T27" fmla="*/ 32 h 227"/>
                    <a:gd name="T28" fmla="*/ 224 w 378"/>
                    <a:gd name="T29" fmla="*/ 52 h 227"/>
                    <a:gd name="T30" fmla="*/ 231 w 378"/>
                    <a:gd name="T31" fmla="*/ 79 h 227"/>
                    <a:gd name="T32" fmla="*/ 224 w 378"/>
                    <a:gd name="T33" fmla="*/ 61 h 227"/>
                    <a:gd name="T34" fmla="*/ 221 w 378"/>
                    <a:gd name="T35" fmla="*/ 32 h 227"/>
                    <a:gd name="T36" fmla="*/ 232 w 378"/>
                    <a:gd name="T37" fmla="*/ 14 h 227"/>
                    <a:gd name="T38" fmla="*/ 275 w 378"/>
                    <a:gd name="T39" fmla="*/ 1 h 227"/>
                    <a:gd name="T40" fmla="*/ 304 w 378"/>
                    <a:gd name="T41" fmla="*/ 0 h 227"/>
                    <a:gd name="T42" fmla="*/ 335 w 378"/>
                    <a:gd name="T43" fmla="*/ 1 h 227"/>
                    <a:gd name="T44" fmla="*/ 360 w 378"/>
                    <a:gd name="T45" fmla="*/ 11 h 227"/>
                    <a:gd name="T46" fmla="*/ 375 w 378"/>
                    <a:gd name="T47" fmla="*/ 61 h 227"/>
                    <a:gd name="T48" fmla="*/ 377 w 378"/>
                    <a:gd name="T49" fmla="*/ 93 h 227"/>
                    <a:gd name="T50" fmla="*/ 352 w 378"/>
                    <a:gd name="T51" fmla="*/ 154 h 227"/>
                    <a:gd name="T52" fmla="*/ 340 w 378"/>
                    <a:gd name="T53" fmla="*/ 204 h 227"/>
                    <a:gd name="T54" fmla="*/ 275 w 378"/>
                    <a:gd name="T55" fmla="*/ 222 h 227"/>
                    <a:gd name="T56" fmla="*/ 208 w 378"/>
                    <a:gd name="T57" fmla="*/ 226 h 227"/>
                    <a:gd name="T58" fmla="*/ 123 w 378"/>
                    <a:gd name="T59" fmla="*/ 226 h 227"/>
                    <a:gd name="T60" fmla="*/ 38 w 378"/>
                    <a:gd name="T61" fmla="*/ 212 h 2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8"/>
                    <a:gd name="T94" fmla="*/ 0 h 227"/>
                    <a:gd name="T95" fmla="*/ 378 w 378"/>
                    <a:gd name="T96" fmla="*/ 227 h 22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8" h="227">
                      <a:moveTo>
                        <a:pt x="38" y="212"/>
                      </a:moveTo>
                      <a:lnTo>
                        <a:pt x="16" y="147"/>
                      </a:lnTo>
                      <a:lnTo>
                        <a:pt x="0" y="98"/>
                      </a:lnTo>
                      <a:lnTo>
                        <a:pt x="0" y="68"/>
                      </a:lnTo>
                      <a:lnTo>
                        <a:pt x="20" y="21"/>
                      </a:lnTo>
                      <a:lnTo>
                        <a:pt x="62" y="9"/>
                      </a:lnTo>
                      <a:lnTo>
                        <a:pt x="77" y="22"/>
                      </a:lnTo>
                      <a:lnTo>
                        <a:pt x="63" y="69"/>
                      </a:lnTo>
                      <a:lnTo>
                        <a:pt x="77" y="22"/>
                      </a:lnTo>
                      <a:lnTo>
                        <a:pt x="88" y="5"/>
                      </a:lnTo>
                      <a:lnTo>
                        <a:pt x="118" y="4"/>
                      </a:lnTo>
                      <a:lnTo>
                        <a:pt x="151" y="3"/>
                      </a:lnTo>
                      <a:lnTo>
                        <a:pt x="195" y="4"/>
                      </a:lnTo>
                      <a:lnTo>
                        <a:pt x="221" y="32"/>
                      </a:lnTo>
                      <a:lnTo>
                        <a:pt x="224" y="52"/>
                      </a:lnTo>
                      <a:lnTo>
                        <a:pt x="231" y="79"/>
                      </a:lnTo>
                      <a:lnTo>
                        <a:pt x="224" y="61"/>
                      </a:lnTo>
                      <a:lnTo>
                        <a:pt x="221" y="32"/>
                      </a:lnTo>
                      <a:lnTo>
                        <a:pt x="232" y="14"/>
                      </a:lnTo>
                      <a:lnTo>
                        <a:pt x="275" y="1"/>
                      </a:lnTo>
                      <a:lnTo>
                        <a:pt x="304" y="0"/>
                      </a:lnTo>
                      <a:lnTo>
                        <a:pt x="335" y="1"/>
                      </a:lnTo>
                      <a:lnTo>
                        <a:pt x="360" y="11"/>
                      </a:lnTo>
                      <a:lnTo>
                        <a:pt x="375" y="61"/>
                      </a:lnTo>
                      <a:lnTo>
                        <a:pt x="377" y="93"/>
                      </a:lnTo>
                      <a:lnTo>
                        <a:pt x="352" y="154"/>
                      </a:lnTo>
                      <a:lnTo>
                        <a:pt x="340" y="204"/>
                      </a:lnTo>
                      <a:lnTo>
                        <a:pt x="275" y="222"/>
                      </a:lnTo>
                      <a:lnTo>
                        <a:pt x="208" y="226"/>
                      </a:lnTo>
                      <a:lnTo>
                        <a:pt x="123" y="226"/>
                      </a:lnTo>
                      <a:lnTo>
                        <a:pt x="38" y="212"/>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22" name="Freeform 4"/>
                <p:cNvSpPr>
                  <a:spLocks/>
                </p:cNvSpPr>
                <p:nvPr/>
              </p:nvSpPr>
              <p:spPr bwMode="auto">
                <a:xfrm>
                  <a:off x="2580" y="2410"/>
                  <a:ext cx="446" cy="448"/>
                </a:xfrm>
                <a:custGeom>
                  <a:avLst/>
                  <a:gdLst>
                    <a:gd name="T0" fmla="*/ 379 w 446"/>
                    <a:gd name="T1" fmla="*/ 0 h 448"/>
                    <a:gd name="T2" fmla="*/ 304 w 446"/>
                    <a:gd name="T3" fmla="*/ 14 h 448"/>
                    <a:gd name="T4" fmla="*/ 240 w 446"/>
                    <a:gd name="T5" fmla="*/ 17 h 448"/>
                    <a:gd name="T6" fmla="*/ 162 w 446"/>
                    <a:gd name="T7" fmla="*/ 21 h 448"/>
                    <a:gd name="T8" fmla="*/ 82 w 446"/>
                    <a:gd name="T9" fmla="*/ 9 h 448"/>
                    <a:gd name="T10" fmla="*/ 71 w 446"/>
                    <a:gd name="T11" fmla="*/ 82 h 448"/>
                    <a:gd name="T12" fmla="*/ 25 w 446"/>
                    <a:gd name="T13" fmla="*/ 174 h 448"/>
                    <a:gd name="T14" fmla="*/ 8 w 446"/>
                    <a:gd name="T15" fmla="*/ 253 h 448"/>
                    <a:gd name="T16" fmla="*/ 0 w 446"/>
                    <a:gd name="T17" fmla="*/ 328 h 448"/>
                    <a:gd name="T18" fmla="*/ 12 w 446"/>
                    <a:gd name="T19" fmla="*/ 404 h 448"/>
                    <a:gd name="T20" fmla="*/ 34 w 446"/>
                    <a:gd name="T21" fmla="*/ 441 h 448"/>
                    <a:gd name="T22" fmla="*/ 67 w 446"/>
                    <a:gd name="T23" fmla="*/ 436 h 448"/>
                    <a:gd name="T24" fmla="*/ 77 w 446"/>
                    <a:gd name="T25" fmla="*/ 400 h 448"/>
                    <a:gd name="T26" fmla="*/ 79 w 446"/>
                    <a:gd name="T27" fmla="*/ 337 h 448"/>
                    <a:gd name="T28" fmla="*/ 89 w 446"/>
                    <a:gd name="T29" fmla="*/ 255 h 448"/>
                    <a:gd name="T30" fmla="*/ 125 w 446"/>
                    <a:gd name="T31" fmla="*/ 183 h 448"/>
                    <a:gd name="T32" fmla="*/ 178 w 446"/>
                    <a:gd name="T33" fmla="*/ 142 h 448"/>
                    <a:gd name="T34" fmla="*/ 230 w 446"/>
                    <a:gd name="T35" fmla="*/ 126 h 448"/>
                    <a:gd name="T36" fmla="*/ 287 w 446"/>
                    <a:gd name="T37" fmla="*/ 145 h 448"/>
                    <a:gd name="T38" fmla="*/ 327 w 446"/>
                    <a:gd name="T39" fmla="*/ 206 h 448"/>
                    <a:gd name="T40" fmla="*/ 349 w 446"/>
                    <a:gd name="T41" fmla="*/ 255 h 448"/>
                    <a:gd name="T42" fmla="*/ 365 w 446"/>
                    <a:gd name="T43" fmla="*/ 301 h 448"/>
                    <a:gd name="T44" fmla="*/ 371 w 446"/>
                    <a:gd name="T45" fmla="*/ 352 h 448"/>
                    <a:gd name="T46" fmla="*/ 369 w 446"/>
                    <a:gd name="T47" fmla="*/ 400 h 448"/>
                    <a:gd name="T48" fmla="*/ 369 w 446"/>
                    <a:gd name="T49" fmla="*/ 435 h 448"/>
                    <a:gd name="T50" fmla="*/ 398 w 446"/>
                    <a:gd name="T51" fmla="*/ 447 h 448"/>
                    <a:gd name="T52" fmla="*/ 426 w 446"/>
                    <a:gd name="T53" fmla="*/ 411 h 448"/>
                    <a:gd name="T54" fmla="*/ 441 w 446"/>
                    <a:gd name="T55" fmla="*/ 348 h 448"/>
                    <a:gd name="T56" fmla="*/ 445 w 446"/>
                    <a:gd name="T57" fmla="*/ 295 h 448"/>
                    <a:gd name="T58" fmla="*/ 434 w 446"/>
                    <a:gd name="T59" fmla="*/ 240 h 448"/>
                    <a:gd name="T60" fmla="*/ 404 w 446"/>
                    <a:gd name="T61" fmla="*/ 174 h 448"/>
                    <a:gd name="T62" fmla="*/ 382 w 446"/>
                    <a:gd name="T63" fmla="*/ 118 h 448"/>
                    <a:gd name="T64" fmla="*/ 371 w 446"/>
                    <a:gd name="T65" fmla="*/ 63 h 448"/>
                    <a:gd name="T66" fmla="*/ 379 w 446"/>
                    <a:gd name="T67" fmla="*/ 0 h 4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448"/>
                    <a:gd name="T104" fmla="*/ 446 w 446"/>
                    <a:gd name="T105" fmla="*/ 448 h 4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448">
                      <a:moveTo>
                        <a:pt x="379" y="0"/>
                      </a:moveTo>
                      <a:lnTo>
                        <a:pt x="304" y="14"/>
                      </a:lnTo>
                      <a:lnTo>
                        <a:pt x="240" y="17"/>
                      </a:lnTo>
                      <a:lnTo>
                        <a:pt x="162" y="21"/>
                      </a:lnTo>
                      <a:lnTo>
                        <a:pt x="82" y="9"/>
                      </a:lnTo>
                      <a:lnTo>
                        <a:pt x="71" y="82"/>
                      </a:lnTo>
                      <a:lnTo>
                        <a:pt x="25" y="174"/>
                      </a:lnTo>
                      <a:lnTo>
                        <a:pt x="8" y="253"/>
                      </a:lnTo>
                      <a:lnTo>
                        <a:pt x="0" y="328"/>
                      </a:lnTo>
                      <a:lnTo>
                        <a:pt x="12" y="404"/>
                      </a:lnTo>
                      <a:lnTo>
                        <a:pt x="34" y="441"/>
                      </a:lnTo>
                      <a:lnTo>
                        <a:pt x="67" y="436"/>
                      </a:lnTo>
                      <a:lnTo>
                        <a:pt x="77" y="400"/>
                      </a:lnTo>
                      <a:lnTo>
                        <a:pt x="79" y="337"/>
                      </a:lnTo>
                      <a:lnTo>
                        <a:pt x="89" y="255"/>
                      </a:lnTo>
                      <a:lnTo>
                        <a:pt x="125" y="183"/>
                      </a:lnTo>
                      <a:lnTo>
                        <a:pt x="178" y="142"/>
                      </a:lnTo>
                      <a:lnTo>
                        <a:pt x="230" y="126"/>
                      </a:lnTo>
                      <a:lnTo>
                        <a:pt x="287" y="145"/>
                      </a:lnTo>
                      <a:lnTo>
                        <a:pt x="327" y="206"/>
                      </a:lnTo>
                      <a:lnTo>
                        <a:pt x="349" y="255"/>
                      </a:lnTo>
                      <a:lnTo>
                        <a:pt x="365" y="301"/>
                      </a:lnTo>
                      <a:lnTo>
                        <a:pt x="371" y="352"/>
                      </a:lnTo>
                      <a:lnTo>
                        <a:pt x="369" y="400"/>
                      </a:lnTo>
                      <a:lnTo>
                        <a:pt x="369" y="435"/>
                      </a:lnTo>
                      <a:lnTo>
                        <a:pt x="398" y="447"/>
                      </a:lnTo>
                      <a:lnTo>
                        <a:pt x="426" y="411"/>
                      </a:lnTo>
                      <a:lnTo>
                        <a:pt x="441" y="348"/>
                      </a:lnTo>
                      <a:lnTo>
                        <a:pt x="445" y="295"/>
                      </a:lnTo>
                      <a:lnTo>
                        <a:pt x="434" y="240"/>
                      </a:lnTo>
                      <a:lnTo>
                        <a:pt x="404" y="174"/>
                      </a:lnTo>
                      <a:lnTo>
                        <a:pt x="382" y="118"/>
                      </a:lnTo>
                      <a:lnTo>
                        <a:pt x="371" y="63"/>
                      </a:lnTo>
                      <a:lnTo>
                        <a:pt x="379" y="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6" name="Group 5"/>
              <p:cNvGrpSpPr>
                <a:grpSpLocks/>
              </p:cNvGrpSpPr>
              <p:nvPr/>
            </p:nvGrpSpPr>
            <p:grpSpPr bwMode="auto">
              <a:xfrm rot="-755186">
                <a:off x="2884495" y="1614488"/>
                <a:ext cx="1331913" cy="1749426"/>
                <a:chOff x="4070" y="1040"/>
                <a:chExt cx="656" cy="861"/>
              </a:xfrm>
            </p:grpSpPr>
            <p:sp>
              <p:nvSpPr>
                <p:cNvPr id="19" name="Freeform 6"/>
                <p:cNvSpPr>
                  <a:spLocks/>
                </p:cNvSpPr>
                <p:nvPr/>
              </p:nvSpPr>
              <p:spPr bwMode="auto">
                <a:xfrm>
                  <a:off x="4269" y="1040"/>
                  <a:ext cx="457" cy="342"/>
                </a:xfrm>
                <a:custGeom>
                  <a:avLst/>
                  <a:gdLst/>
                  <a:ahLst/>
                  <a:cxnLst>
                    <a:cxn ang="0">
                      <a:pos x="4" y="238"/>
                    </a:cxn>
                    <a:cxn ang="0">
                      <a:pos x="3" y="153"/>
                    </a:cxn>
                    <a:cxn ang="0">
                      <a:pos x="0" y="87"/>
                    </a:cxn>
                    <a:cxn ang="0">
                      <a:pos x="9" y="51"/>
                    </a:cxn>
                    <a:cxn ang="0">
                      <a:pos x="43" y="0"/>
                    </a:cxn>
                    <a:cxn ang="0">
                      <a:pos x="97" y="4"/>
                    </a:cxn>
                    <a:cxn ang="0">
                      <a:pos x="110" y="24"/>
                    </a:cxn>
                    <a:cxn ang="0">
                      <a:pos x="72" y="107"/>
                    </a:cxn>
                    <a:cxn ang="0">
                      <a:pos x="110" y="24"/>
                    </a:cxn>
                    <a:cxn ang="0">
                      <a:pos x="132" y="9"/>
                    </a:cxn>
                    <a:cxn ang="0">
                      <a:pos x="151" y="7"/>
                    </a:cxn>
                    <a:cxn ang="0">
                      <a:pos x="189" y="13"/>
                    </a:cxn>
                    <a:cxn ang="0">
                      <a:pos x="260" y="48"/>
                    </a:cxn>
                    <a:cxn ang="0">
                      <a:pos x="280" y="88"/>
                    </a:cxn>
                    <a:cxn ang="0">
                      <a:pos x="276" y="125"/>
                    </a:cxn>
                    <a:cxn ang="0">
                      <a:pos x="256" y="174"/>
                    </a:cxn>
                    <a:cxn ang="0">
                      <a:pos x="276" y="125"/>
                    </a:cxn>
                    <a:cxn ang="0">
                      <a:pos x="280" y="88"/>
                    </a:cxn>
                    <a:cxn ang="0">
                      <a:pos x="301" y="72"/>
                    </a:cxn>
                    <a:cxn ang="0">
                      <a:pos x="356" y="72"/>
                    </a:cxn>
                    <a:cxn ang="0">
                      <a:pos x="393" y="77"/>
                    </a:cxn>
                    <a:cxn ang="0">
                      <a:pos x="437" y="90"/>
                    </a:cxn>
                    <a:cxn ang="0">
                      <a:pos x="454" y="115"/>
                    </a:cxn>
                    <a:cxn ang="0">
                      <a:pos x="456" y="180"/>
                    </a:cxn>
                    <a:cxn ang="0">
                      <a:pos x="447" y="222"/>
                    </a:cxn>
                    <a:cxn ang="0">
                      <a:pos x="396" y="284"/>
                    </a:cxn>
                    <a:cxn ang="0">
                      <a:pos x="365" y="341"/>
                    </a:cxn>
                    <a:cxn ang="0">
                      <a:pos x="283" y="336"/>
                    </a:cxn>
                    <a:cxn ang="0">
                      <a:pos x="201" y="316"/>
                    </a:cxn>
                    <a:cxn ang="0">
                      <a:pos x="100" y="286"/>
                    </a:cxn>
                    <a:cxn ang="0">
                      <a:pos x="4" y="238"/>
                    </a:cxn>
                  </a:cxnLst>
                  <a:rect l="0" t="0" r="r" b="b"/>
                  <a:pathLst>
                    <a:path w="457" h="342">
                      <a:moveTo>
                        <a:pt x="4" y="238"/>
                      </a:moveTo>
                      <a:lnTo>
                        <a:pt x="3" y="153"/>
                      </a:lnTo>
                      <a:lnTo>
                        <a:pt x="0" y="87"/>
                      </a:lnTo>
                      <a:lnTo>
                        <a:pt x="9" y="51"/>
                      </a:lnTo>
                      <a:lnTo>
                        <a:pt x="43" y="0"/>
                      </a:lnTo>
                      <a:lnTo>
                        <a:pt x="97" y="4"/>
                      </a:lnTo>
                      <a:lnTo>
                        <a:pt x="110" y="24"/>
                      </a:lnTo>
                      <a:lnTo>
                        <a:pt x="72" y="107"/>
                      </a:lnTo>
                      <a:lnTo>
                        <a:pt x="110" y="24"/>
                      </a:lnTo>
                      <a:lnTo>
                        <a:pt x="132" y="9"/>
                      </a:lnTo>
                      <a:lnTo>
                        <a:pt x="151" y="7"/>
                      </a:lnTo>
                      <a:lnTo>
                        <a:pt x="189" y="13"/>
                      </a:lnTo>
                      <a:lnTo>
                        <a:pt x="260" y="48"/>
                      </a:lnTo>
                      <a:lnTo>
                        <a:pt x="280" y="88"/>
                      </a:lnTo>
                      <a:lnTo>
                        <a:pt x="276" y="125"/>
                      </a:lnTo>
                      <a:lnTo>
                        <a:pt x="256" y="174"/>
                      </a:lnTo>
                      <a:lnTo>
                        <a:pt x="276" y="125"/>
                      </a:lnTo>
                      <a:lnTo>
                        <a:pt x="280" y="88"/>
                      </a:lnTo>
                      <a:lnTo>
                        <a:pt x="301" y="72"/>
                      </a:lnTo>
                      <a:lnTo>
                        <a:pt x="356" y="72"/>
                      </a:lnTo>
                      <a:lnTo>
                        <a:pt x="393" y="77"/>
                      </a:lnTo>
                      <a:lnTo>
                        <a:pt x="437" y="90"/>
                      </a:lnTo>
                      <a:lnTo>
                        <a:pt x="454" y="115"/>
                      </a:lnTo>
                      <a:lnTo>
                        <a:pt x="456" y="180"/>
                      </a:lnTo>
                      <a:lnTo>
                        <a:pt x="447" y="222"/>
                      </a:lnTo>
                      <a:lnTo>
                        <a:pt x="396" y="284"/>
                      </a:lnTo>
                      <a:lnTo>
                        <a:pt x="365" y="341"/>
                      </a:lnTo>
                      <a:lnTo>
                        <a:pt x="283" y="336"/>
                      </a:lnTo>
                      <a:lnTo>
                        <a:pt x="201" y="316"/>
                      </a:lnTo>
                      <a:lnTo>
                        <a:pt x="100" y="286"/>
                      </a:lnTo>
                      <a:lnTo>
                        <a:pt x="4" y="238"/>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20" name="Freeform 7"/>
                <p:cNvSpPr>
                  <a:spLocks/>
                </p:cNvSpPr>
                <p:nvPr/>
              </p:nvSpPr>
              <p:spPr bwMode="auto">
                <a:xfrm>
                  <a:off x="4070" y="1280"/>
                  <a:ext cx="564" cy="621"/>
                </a:xfrm>
                <a:custGeom>
                  <a:avLst/>
                  <a:gdLst>
                    <a:gd name="T0" fmla="*/ 563 w 564"/>
                    <a:gd name="T1" fmla="*/ 101 h 621"/>
                    <a:gd name="T2" fmla="*/ 481 w 564"/>
                    <a:gd name="T3" fmla="*/ 97 h 621"/>
                    <a:gd name="T4" fmla="*/ 399 w 564"/>
                    <a:gd name="T5" fmla="*/ 77 h 621"/>
                    <a:gd name="T6" fmla="*/ 298 w 564"/>
                    <a:gd name="T7" fmla="*/ 47 h 621"/>
                    <a:gd name="T8" fmla="*/ 202 w 564"/>
                    <a:gd name="T9" fmla="*/ 0 h 621"/>
                    <a:gd name="T10" fmla="*/ 176 w 564"/>
                    <a:gd name="T11" fmla="*/ 94 h 621"/>
                    <a:gd name="T12" fmla="*/ 92 w 564"/>
                    <a:gd name="T13" fmla="*/ 240 h 621"/>
                    <a:gd name="T14" fmla="*/ 44 w 564"/>
                    <a:gd name="T15" fmla="*/ 392 h 621"/>
                    <a:gd name="T16" fmla="*/ 0 w 564"/>
                    <a:gd name="T17" fmla="*/ 461 h 621"/>
                    <a:gd name="T18" fmla="*/ 3 w 564"/>
                    <a:gd name="T19" fmla="*/ 517 h 621"/>
                    <a:gd name="T20" fmla="*/ 20 w 564"/>
                    <a:gd name="T21" fmla="*/ 534 h 621"/>
                    <a:gd name="T22" fmla="*/ 65 w 564"/>
                    <a:gd name="T23" fmla="*/ 522 h 621"/>
                    <a:gd name="T24" fmla="*/ 104 w 564"/>
                    <a:gd name="T25" fmla="*/ 490 h 621"/>
                    <a:gd name="T26" fmla="*/ 157 w 564"/>
                    <a:gd name="T27" fmla="*/ 399 h 621"/>
                    <a:gd name="T28" fmla="*/ 330 w 564"/>
                    <a:gd name="T29" fmla="*/ 221 h 621"/>
                    <a:gd name="T30" fmla="*/ 338 w 564"/>
                    <a:gd name="T31" fmla="*/ 231 h 621"/>
                    <a:gd name="T32" fmla="*/ 353 w 564"/>
                    <a:gd name="T33" fmla="*/ 271 h 621"/>
                    <a:gd name="T34" fmla="*/ 353 w 564"/>
                    <a:gd name="T35" fmla="*/ 312 h 621"/>
                    <a:gd name="T36" fmla="*/ 342 w 564"/>
                    <a:gd name="T37" fmla="*/ 372 h 621"/>
                    <a:gd name="T38" fmla="*/ 302 w 564"/>
                    <a:gd name="T39" fmla="*/ 463 h 621"/>
                    <a:gd name="T40" fmla="*/ 266 w 564"/>
                    <a:gd name="T41" fmla="*/ 519 h 621"/>
                    <a:gd name="T42" fmla="*/ 247 w 564"/>
                    <a:gd name="T43" fmla="*/ 573 h 621"/>
                    <a:gd name="T44" fmla="*/ 262 w 564"/>
                    <a:gd name="T45" fmla="*/ 613 h 621"/>
                    <a:gd name="T46" fmla="*/ 281 w 564"/>
                    <a:gd name="T47" fmla="*/ 620 h 621"/>
                    <a:gd name="T48" fmla="*/ 326 w 564"/>
                    <a:gd name="T49" fmla="*/ 609 h 621"/>
                    <a:gd name="T50" fmla="*/ 407 w 564"/>
                    <a:gd name="T51" fmla="*/ 536 h 621"/>
                    <a:gd name="T52" fmla="*/ 469 w 564"/>
                    <a:gd name="T53" fmla="*/ 470 h 621"/>
                    <a:gd name="T54" fmla="*/ 487 w 564"/>
                    <a:gd name="T55" fmla="*/ 436 h 621"/>
                    <a:gd name="T56" fmla="*/ 505 w 564"/>
                    <a:gd name="T57" fmla="*/ 354 h 621"/>
                    <a:gd name="T58" fmla="*/ 507 w 564"/>
                    <a:gd name="T59" fmla="*/ 251 h 621"/>
                    <a:gd name="T60" fmla="*/ 524 w 564"/>
                    <a:gd name="T61" fmla="*/ 189 h 621"/>
                    <a:gd name="T62" fmla="*/ 563 w 564"/>
                    <a:gd name="T63" fmla="*/ 101 h 6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4"/>
                    <a:gd name="T97" fmla="*/ 0 h 621"/>
                    <a:gd name="T98" fmla="*/ 564 w 564"/>
                    <a:gd name="T99" fmla="*/ 621 h 6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4" h="621">
                      <a:moveTo>
                        <a:pt x="563" y="101"/>
                      </a:moveTo>
                      <a:lnTo>
                        <a:pt x="481" y="97"/>
                      </a:lnTo>
                      <a:lnTo>
                        <a:pt x="399" y="77"/>
                      </a:lnTo>
                      <a:lnTo>
                        <a:pt x="298" y="47"/>
                      </a:lnTo>
                      <a:lnTo>
                        <a:pt x="202" y="0"/>
                      </a:lnTo>
                      <a:lnTo>
                        <a:pt x="176" y="94"/>
                      </a:lnTo>
                      <a:lnTo>
                        <a:pt x="92" y="240"/>
                      </a:lnTo>
                      <a:lnTo>
                        <a:pt x="44" y="392"/>
                      </a:lnTo>
                      <a:lnTo>
                        <a:pt x="0" y="461"/>
                      </a:lnTo>
                      <a:lnTo>
                        <a:pt x="3" y="517"/>
                      </a:lnTo>
                      <a:lnTo>
                        <a:pt x="20" y="534"/>
                      </a:lnTo>
                      <a:lnTo>
                        <a:pt x="65" y="522"/>
                      </a:lnTo>
                      <a:lnTo>
                        <a:pt x="104" y="490"/>
                      </a:lnTo>
                      <a:lnTo>
                        <a:pt x="157" y="399"/>
                      </a:lnTo>
                      <a:lnTo>
                        <a:pt x="330" y="221"/>
                      </a:lnTo>
                      <a:lnTo>
                        <a:pt x="338" y="231"/>
                      </a:lnTo>
                      <a:lnTo>
                        <a:pt x="353" y="271"/>
                      </a:lnTo>
                      <a:lnTo>
                        <a:pt x="353" y="312"/>
                      </a:lnTo>
                      <a:lnTo>
                        <a:pt x="342" y="372"/>
                      </a:lnTo>
                      <a:lnTo>
                        <a:pt x="302" y="463"/>
                      </a:lnTo>
                      <a:lnTo>
                        <a:pt x="266" y="519"/>
                      </a:lnTo>
                      <a:lnTo>
                        <a:pt x="247" y="573"/>
                      </a:lnTo>
                      <a:lnTo>
                        <a:pt x="262" y="613"/>
                      </a:lnTo>
                      <a:lnTo>
                        <a:pt x="281" y="620"/>
                      </a:lnTo>
                      <a:lnTo>
                        <a:pt x="326" y="609"/>
                      </a:lnTo>
                      <a:lnTo>
                        <a:pt x="407" y="536"/>
                      </a:lnTo>
                      <a:lnTo>
                        <a:pt x="469" y="470"/>
                      </a:lnTo>
                      <a:lnTo>
                        <a:pt x="487" y="436"/>
                      </a:lnTo>
                      <a:lnTo>
                        <a:pt x="505" y="354"/>
                      </a:lnTo>
                      <a:lnTo>
                        <a:pt x="507" y="251"/>
                      </a:lnTo>
                      <a:lnTo>
                        <a:pt x="524" y="189"/>
                      </a:lnTo>
                      <a:lnTo>
                        <a:pt x="563" y="101"/>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sp>
            <p:nvSpPr>
              <p:cNvPr id="7" name="Freeform 8"/>
              <p:cNvSpPr>
                <a:spLocks/>
              </p:cNvSpPr>
              <p:nvPr/>
            </p:nvSpPr>
            <p:spPr bwMode="auto">
              <a:xfrm>
                <a:off x="4306888" y="3032125"/>
                <a:ext cx="366712" cy="590550"/>
              </a:xfrm>
              <a:custGeom>
                <a:avLst/>
                <a:gdLst>
                  <a:gd name="T0" fmla="*/ 182562 w 231"/>
                  <a:gd name="T1" fmla="*/ 63500 h 372"/>
                  <a:gd name="T2" fmla="*/ 73025 w 231"/>
                  <a:gd name="T3" fmla="*/ 65088 h 372"/>
                  <a:gd name="T4" fmla="*/ 0 w 231"/>
                  <a:gd name="T5" fmla="*/ 3175 h 372"/>
                  <a:gd name="T6" fmla="*/ 20637 w 231"/>
                  <a:gd name="T7" fmla="*/ 184150 h 372"/>
                  <a:gd name="T8" fmla="*/ 52387 w 231"/>
                  <a:gd name="T9" fmla="*/ 539750 h 372"/>
                  <a:gd name="T10" fmla="*/ 141287 w 231"/>
                  <a:gd name="T11" fmla="*/ 512763 h 372"/>
                  <a:gd name="T12" fmla="*/ 265112 w 231"/>
                  <a:gd name="T13" fmla="*/ 522288 h 372"/>
                  <a:gd name="T14" fmla="*/ 325437 w 231"/>
                  <a:gd name="T15" fmla="*/ 523875 h 372"/>
                  <a:gd name="T16" fmla="*/ 342900 w 231"/>
                  <a:gd name="T17" fmla="*/ 165100 h 372"/>
                  <a:gd name="T18" fmla="*/ 366712 w 231"/>
                  <a:gd name="T19" fmla="*/ 0 h 372"/>
                  <a:gd name="T20" fmla="*/ 325437 w 231"/>
                  <a:gd name="T21" fmla="*/ 34925 h 372"/>
                  <a:gd name="T22" fmla="*/ 182562 w 231"/>
                  <a:gd name="T23" fmla="*/ 63500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1"/>
                  <a:gd name="T37" fmla="*/ 0 h 372"/>
                  <a:gd name="T38" fmla="*/ 231 w 231"/>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1" h="372">
                    <a:moveTo>
                      <a:pt x="115" y="40"/>
                    </a:moveTo>
                    <a:lnTo>
                      <a:pt x="46" y="41"/>
                    </a:lnTo>
                    <a:lnTo>
                      <a:pt x="0" y="2"/>
                    </a:lnTo>
                    <a:lnTo>
                      <a:pt x="13" y="116"/>
                    </a:lnTo>
                    <a:lnTo>
                      <a:pt x="33" y="340"/>
                    </a:lnTo>
                    <a:cubicBezTo>
                      <a:pt x="46" y="372"/>
                      <a:pt x="67" y="328"/>
                      <a:pt x="89" y="323"/>
                    </a:cubicBezTo>
                    <a:cubicBezTo>
                      <a:pt x="111" y="318"/>
                      <a:pt x="148" y="325"/>
                      <a:pt x="167" y="329"/>
                    </a:cubicBezTo>
                    <a:cubicBezTo>
                      <a:pt x="186" y="333"/>
                      <a:pt x="196" y="364"/>
                      <a:pt x="205" y="330"/>
                    </a:cubicBezTo>
                    <a:lnTo>
                      <a:pt x="216" y="104"/>
                    </a:lnTo>
                    <a:lnTo>
                      <a:pt x="231" y="0"/>
                    </a:lnTo>
                    <a:lnTo>
                      <a:pt x="205" y="22"/>
                    </a:lnTo>
                    <a:lnTo>
                      <a:pt x="115" y="4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8" name="Freeform 11"/>
              <p:cNvSpPr>
                <a:spLocks/>
              </p:cNvSpPr>
              <p:nvPr/>
            </p:nvSpPr>
            <p:spPr bwMode="auto">
              <a:xfrm>
                <a:off x="4872038" y="1984375"/>
                <a:ext cx="639762" cy="530225"/>
              </a:xfrm>
              <a:custGeom>
                <a:avLst/>
                <a:gdLst>
                  <a:gd name="T0" fmla="*/ 584925 w 315"/>
                  <a:gd name="T1" fmla="*/ 0 h 261"/>
                  <a:gd name="T2" fmla="*/ 461035 w 315"/>
                  <a:gd name="T3" fmla="*/ 22347 h 261"/>
                  <a:gd name="T4" fmla="*/ 357454 w 315"/>
                  <a:gd name="T5" fmla="*/ 26410 h 261"/>
                  <a:gd name="T6" fmla="*/ 229502 w 315"/>
                  <a:gd name="T7" fmla="*/ 32504 h 261"/>
                  <a:gd name="T8" fmla="*/ 97488 w 315"/>
                  <a:gd name="T9" fmla="*/ 14221 h 261"/>
                  <a:gd name="T10" fmla="*/ 79209 w 315"/>
                  <a:gd name="T11" fmla="*/ 125954 h 261"/>
                  <a:gd name="T12" fmla="*/ 0 w 315"/>
                  <a:gd name="T13" fmla="*/ 327074 h 261"/>
                  <a:gd name="T14" fmla="*/ 18279 w 315"/>
                  <a:gd name="T15" fmla="*/ 455059 h 261"/>
                  <a:gd name="T16" fmla="*/ 93426 w 315"/>
                  <a:gd name="T17" fmla="*/ 520067 h 261"/>
                  <a:gd name="T18" fmla="*/ 109673 w 315"/>
                  <a:gd name="T19" fmla="*/ 394114 h 261"/>
                  <a:gd name="T20" fmla="*/ 168572 w 315"/>
                  <a:gd name="T21" fmla="*/ 282380 h 261"/>
                  <a:gd name="T22" fmla="*/ 255905 w 315"/>
                  <a:gd name="T23" fmla="*/ 219403 h 261"/>
                  <a:gd name="T24" fmla="*/ 341206 w 315"/>
                  <a:gd name="T25" fmla="*/ 195025 h 261"/>
                  <a:gd name="T26" fmla="*/ 434632 w 315"/>
                  <a:gd name="T27" fmla="*/ 223466 h 261"/>
                  <a:gd name="T28" fmla="*/ 505717 w 315"/>
                  <a:gd name="T29" fmla="*/ 314885 h 261"/>
                  <a:gd name="T30" fmla="*/ 554460 w 315"/>
                  <a:gd name="T31" fmla="*/ 455059 h 261"/>
                  <a:gd name="T32" fmla="*/ 627576 w 315"/>
                  <a:gd name="T33" fmla="*/ 406303 h 261"/>
                  <a:gd name="T34" fmla="*/ 625545 w 315"/>
                  <a:gd name="T35" fmla="*/ 268160 h 261"/>
                  <a:gd name="T36" fmla="*/ 570708 w 315"/>
                  <a:gd name="T37" fmla="*/ 97513 h 261"/>
                  <a:gd name="T38" fmla="*/ 584925 w 315"/>
                  <a:gd name="T39" fmla="*/ 0 h 2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5"/>
                  <a:gd name="T61" fmla="*/ 0 h 261"/>
                  <a:gd name="T62" fmla="*/ 315 w 315"/>
                  <a:gd name="T63" fmla="*/ 261 h 2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5" h="261">
                    <a:moveTo>
                      <a:pt x="288" y="0"/>
                    </a:moveTo>
                    <a:lnTo>
                      <a:pt x="227" y="11"/>
                    </a:lnTo>
                    <a:lnTo>
                      <a:pt x="176" y="13"/>
                    </a:lnTo>
                    <a:lnTo>
                      <a:pt x="113" y="16"/>
                    </a:lnTo>
                    <a:lnTo>
                      <a:pt x="48" y="7"/>
                    </a:lnTo>
                    <a:lnTo>
                      <a:pt x="39" y="62"/>
                    </a:lnTo>
                    <a:lnTo>
                      <a:pt x="0" y="161"/>
                    </a:lnTo>
                    <a:lnTo>
                      <a:pt x="9" y="224"/>
                    </a:lnTo>
                    <a:cubicBezTo>
                      <a:pt x="17" y="240"/>
                      <a:pt x="38" y="261"/>
                      <a:pt x="46" y="256"/>
                    </a:cubicBezTo>
                    <a:cubicBezTo>
                      <a:pt x="54" y="251"/>
                      <a:pt x="48" y="213"/>
                      <a:pt x="54" y="194"/>
                    </a:cubicBezTo>
                    <a:lnTo>
                      <a:pt x="83" y="139"/>
                    </a:lnTo>
                    <a:lnTo>
                      <a:pt x="126" y="108"/>
                    </a:lnTo>
                    <a:lnTo>
                      <a:pt x="168" y="96"/>
                    </a:lnTo>
                    <a:lnTo>
                      <a:pt x="214" y="110"/>
                    </a:lnTo>
                    <a:lnTo>
                      <a:pt x="249" y="155"/>
                    </a:lnTo>
                    <a:lnTo>
                      <a:pt x="273" y="224"/>
                    </a:lnTo>
                    <a:cubicBezTo>
                      <a:pt x="283" y="231"/>
                      <a:pt x="303" y="215"/>
                      <a:pt x="309" y="200"/>
                    </a:cubicBezTo>
                    <a:cubicBezTo>
                      <a:pt x="315" y="185"/>
                      <a:pt x="313" y="157"/>
                      <a:pt x="308" y="132"/>
                    </a:cubicBezTo>
                    <a:lnTo>
                      <a:pt x="281" y="48"/>
                    </a:lnTo>
                    <a:lnTo>
                      <a:pt x="288" y="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9" name="Freeform 12"/>
              <p:cNvSpPr>
                <a:spLocks/>
              </p:cNvSpPr>
              <p:nvPr/>
            </p:nvSpPr>
            <p:spPr bwMode="auto">
              <a:xfrm>
                <a:off x="5033963" y="2797175"/>
                <a:ext cx="366712" cy="785813"/>
              </a:xfrm>
              <a:custGeom>
                <a:avLst/>
                <a:gdLst>
                  <a:gd name="T0" fmla="*/ 182562 w 231"/>
                  <a:gd name="T1" fmla="*/ 63500 h 495"/>
                  <a:gd name="T2" fmla="*/ 73025 w 231"/>
                  <a:gd name="T3" fmla="*/ 65088 h 495"/>
                  <a:gd name="T4" fmla="*/ 0 w 231"/>
                  <a:gd name="T5" fmla="*/ 3175 h 495"/>
                  <a:gd name="T6" fmla="*/ 20637 w 231"/>
                  <a:gd name="T7" fmla="*/ 184150 h 495"/>
                  <a:gd name="T8" fmla="*/ 52387 w 231"/>
                  <a:gd name="T9" fmla="*/ 539750 h 495"/>
                  <a:gd name="T10" fmla="*/ 100012 w 231"/>
                  <a:gd name="T11" fmla="*/ 785813 h 495"/>
                  <a:gd name="T12" fmla="*/ 292100 w 231"/>
                  <a:gd name="T13" fmla="*/ 773113 h 495"/>
                  <a:gd name="T14" fmla="*/ 325437 w 231"/>
                  <a:gd name="T15" fmla="*/ 523875 h 495"/>
                  <a:gd name="T16" fmla="*/ 342900 w 231"/>
                  <a:gd name="T17" fmla="*/ 165100 h 495"/>
                  <a:gd name="T18" fmla="*/ 366712 w 231"/>
                  <a:gd name="T19" fmla="*/ 0 h 495"/>
                  <a:gd name="T20" fmla="*/ 325437 w 231"/>
                  <a:gd name="T21" fmla="*/ 34925 h 495"/>
                  <a:gd name="T22" fmla="*/ 182562 w 231"/>
                  <a:gd name="T23" fmla="*/ 63500 h 4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1"/>
                  <a:gd name="T37" fmla="*/ 0 h 495"/>
                  <a:gd name="T38" fmla="*/ 231 w 231"/>
                  <a:gd name="T39" fmla="*/ 495 h 4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1" h="495">
                    <a:moveTo>
                      <a:pt x="115" y="40"/>
                    </a:moveTo>
                    <a:lnTo>
                      <a:pt x="46" y="41"/>
                    </a:lnTo>
                    <a:lnTo>
                      <a:pt x="0" y="2"/>
                    </a:lnTo>
                    <a:lnTo>
                      <a:pt x="13" y="116"/>
                    </a:lnTo>
                    <a:lnTo>
                      <a:pt x="33" y="340"/>
                    </a:lnTo>
                    <a:lnTo>
                      <a:pt x="63" y="495"/>
                    </a:lnTo>
                    <a:lnTo>
                      <a:pt x="184" y="487"/>
                    </a:lnTo>
                    <a:lnTo>
                      <a:pt x="205" y="330"/>
                    </a:lnTo>
                    <a:lnTo>
                      <a:pt x="216" y="104"/>
                    </a:lnTo>
                    <a:lnTo>
                      <a:pt x="231" y="0"/>
                    </a:lnTo>
                    <a:lnTo>
                      <a:pt x="205" y="22"/>
                    </a:lnTo>
                    <a:lnTo>
                      <a:pt x="115" y="4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nvGrpSpPr>
              <p:cNvPr id="10" name="Group 14"/>
              <p:cNvGrpSpPr>
                <a:grpSpLocks/>
              </p:cNvGrpSpPr>
              <p:nvPr/>
            </p:nvGrpSpPr>
            <p:grpSpPr bwMode="auto">
              <a:xfrm>
                <a:off x="5543550" y="1811338"/>
                <a:ext cx="534988" cy="1684337"/>
                <a:chOff x="2938" y="2139"/>
                <a:chExt cx="263" cy="829"/>
              </a:xfrm>
            </p:grpSpPr>
            <p:sp>
              <p:nvSpPr>
                <p:cNvPr id="17" name="Freeform 15"/>
                <p:cNvSpPr>
                  <a:spLocks/>
                </p:cNvSpPr>
                <p:nvPr/>
              </p:nvSpPr>
              <p:spPr bwMode="auto">
                <a:xfrm rot="730838">
                  <a:off x="2938" y="2435"/>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18" name="Freeform 16"/>
                <p:cNvSpPr>
                  <a:spLocks/>
                </p:cNvSpPr>
                <p:nvPr/>
              </p:nvSpPr>
              <p:spPr bwMode="auto">
                <a:xfrm>
                  <a:off x="2948" y="2139"/>
                  <a:ext cx="253" cy="346"/>
                </a:xfrm>
                <a:custGeom>
                  <a:avLst/>
                  <a:gdLst/>
                  <a:ahLst/>
                  <a:cxnLst>
                    <a:cxn ang="0">
                      <a:pos x="129" y="346"/>
                    </a:cxn>
                    <a:cxn ang="0">
                      <a:pos x="75" y="346"/>
                    </a:cxn>
                    <a:cxn ang="0">
                      <a:pos x="39" y="316"/>
                    </a:cxn>
                    <a:cxn ang="0">
                      <a:pos x="0" y="212"/>
                    </a:cxn>
                    <a:cxn ang="0">
                      <a:pos x="4" y="159"/>
                    </a:cxn>
                    <a:cxn ang="0">
                      <a:pos x="22" y="93"/>
                    </a:cxn>
                    <a:cxn ang="0">
                      <a:pos x="73" y="48"/>
                    </a:cxn>
                    <a:cxn ang="0">
                      <a:pos x="124" y="0"/>
                    </a:cxn>
                    <a:cxn ang="0">
                      <a:pos x="172" y="45"/>
                    </a:cxn>
                    <a:cxn ang="0">
                      <a:pos x="220" y="81"/>
                    </a:cxn>
                    <a:cxn ang="0">
                      <a:pos x="247" y="123"/>
                    </a:cxn>
                    <a:cxn ang="0">
                      <a:pos x="253" y="162"/>
                    </a:cxn>
                    <a:cxn ang="0">
                      <a:pos x="249" y="216"/>
                    </a:cxn>
                    <a:cxn ang="0">
                      <a:pos x="229" y="264"/>
                    </a:cxn>
                    <a:cxn ang="0">
                      <a:pos x="219" y="313"/>
                    </a:cxn>
                    <a:cxn ang="0">
                      <a:pos x="199" y="331"/>
                    </a:cxn>
                    <a:cxn ang="0">
                      <a:pos x="129" y="346"/>
                    </a:cxn>
                  </a:cxnLst>
                  <a:rect l="0" t="0" r="r" b="b"/>
                  <a:pathLst>
                    <a:path w="253" h="346">
                      <a:moveTo>
                        <a:pt x="129" y="346"/>
                      </a:moveTo>
                      <a:lnTo>
                        <a:pt x="75" y="346"/>
                      </a:lnTo>
                      <a:lnTo>
                        <a:pt x="39" y="316"/>
                      </a:lnTo>
                      <a:lnTo>
                        <a:pt x="0" y="212"/>
                      </a:lnTo>
                      <a:lnTo>
                        <a:pt x="4" y="159"/>
                      </a:lnTo>
                      <a:cubicBezTo>
                        <a:pt x="8" y="139"/>
                        <a:pt x="12" y="108"/>
                        <a:pt x="22" y="93"/>
                      </a:cubicBezTo>
                      <a:cubicBezTo>
                        <a:pt x="32" y="78"/>
                        <a:pt x="56" y="63"/>
                        <a:pt x="73" y="48"/>
                      </a:cubicBezTo>
                      <a:cubicBezTo>
                        <a:pt x="90" y="29"/>
                        <a:pt x="94" y="0"/>
                        <a:pt x="124" y="0"/>
                      </a:cubicBezTo>
                      <a:cubicBezTo>
                        <a:pt x="154" y="0"/>
                        <a:pt x="159" y="31"/>
                        <a:pt x="172" y="45"/>
                      </a:cubicBezTo>
                      <a:lnTo>
                        <a:pt x="220" y="81"/>
                      </a:lnTo>
                      <a:lnTo>
                        <a:pt x="247" y="123"/>
                      </a:lnTo>
                      <a:lnTo>
                        <a:pt x="253" y="162"/>
                      </a:lnTo>
                      <a:lnTo>
                        <a:pt x="249" y="216"/>
                      </a:lnTo>
                      <a:lnTo>
                        <a:pt x="229" y="264"/>
                      </a:lnTo>
                      <a:lnTo>
                        <a:pt x="219" y="313"/>
                      </a:lnTo>
                      <a:lnTo>
                        <a:pt x="199" y="331"/>
                      </a:lnTo>
                      <a:lnTo>
                        <a:pt x="129" y="346"/>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11" name="Group 17"/>
              <p:cNvGrpSpPr>
                <a:grpSpLocks/>
              </p:cNvGrpSpPr>
              <p:nvPr/>
            </p:nvGrpSpPr>
            <p:grpSpPr bwMode="auto">
              <a:xfrm>
                <a:off x="6078538" y="1652588"/>
                <a:ext cx="284162" cy="1309687"/>
                <a:chOff x="3604" y="1175"/>
                <a:chExt cx="118" cy="544"/>
              </a:xfrm>
            </p:grpSpPr>
            <p:sp>
              <p:nvSpPr>
                <p:cNvPr id="15" name="Freeform 18"/>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16" name="Freeform 19"/>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12" name="Group 20"/>
              <p:cNvGrpSpPr>
                <a:grpSpLocks/>
              </p:cNvGrpSpPr>
              <p:nvPr/>
            </p:nvGrpSpPr>
            <p:grpSpPr bwMode="auto">
              <a:xfrm>
                <a:off x="6384925" y="1636713"/>
                <a:ext cx="284163" cy="1308100"/>
                <a:chOff x="3604" y="1175"/>
                <a:chExt cx="118" cy="544"/>
              </a:xfrm>
            </p:grpSpPr>
            <p:sp>
              <p:nvSpPr>
                <p:cNvPr id="13" name="Freeform 21"/>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14" name="Freeform 22"/>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grpSp>
          <p:nvGrpSpPr>
            <p:cNvPr id="23" name="22 - Ομάδα"/>
            <p:cNvGrpSpPr/>
            <p:nvPr/>
          </p:nvGrpSpPr>
          <p:grpSpPr>
            <a:xfrm>
              <a:off x="4221163" y="1665288"/>
              <a:ext cx="1298575" cy="1447800"/>
              <a:chOff x="4221163" y="1665288"/>
              <a:chExt cx="1298575" cy="1447800"/>
            </a:xfrm>
          </p:grpSpPr>
          <p:sp>
            <p:nvSpPr>
              <p:cNvPr id="24" name="Freeform 9"/>
              <p:cNvSpPr>
                <a:spLocks/>
              </p:cNvSpPr>
              <p:nvPr/>
            </p:nvSpPr>
            <p:spPr bwMode="auto">
              <a:xfrm rot="730838">
                <a:off x="4221163" y="2493963"/>
                <a:ext cx="514350" cy="61912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25" name="Freeform 10"/>
              <p:cNvSpPr>
                <a:spLocks/>
              </p:cNvSpPr>
              <p:nvPr/>
            </p:nvSpPr>
            <p:spPr bwMode="auto">
              <a:xfrm>
                <a:off x="4902200" y="1665288"/>
                <a:ext cx="617538" cy="349250"/>
              </a:xfrm>
              <a:custGeom>
                <a:avLst/>
                <a:gdLst>
                  <a:gd name="T0" fmla="*/ 62973 w 304"/>
                  <a:gd name="T1" fmla="*/ 328945 h 172"/>
                  <a:gd name="T2" fmla="*/ 26408 w 304"/>
                  <a:gd name="T3" fmla="*/ 227419 h 172"/>
                  <a:gd name="T4" fmla="*/ 0 w 304"/>
                  <a:gd name="T5" fmla="*/ 152289 h 172"/>
                  <a:gd name="T6" fmla="*/ 0 w 304"/>
                  <a:gd name="T7" fmla="*/ 105587 h 172"/>
                  <a:gd name="T8" fmla="*/ 32502 w 304"/>
                  <a:gd name="T9" fmla="*/ 32488 h 172"/>
                  <a:gd name="T10" fmla="*/ 101569 w 304"/>
                  <a:gd name="T11" fmla="*/ 14214 h 172"/>
                  <a:gd name="T12" fmla="*/ 192981 w 304"/>
                  <a:gd name="T13" fmla="*/ 6092 h 172"/>
                  <a:gd name="T14" fmla="*/ 247828 w 304"/>
                  <a:gd name="T15" fmla="*/ 4061 h 172"/>
                  <a:gd name="T16" fmla="*/ 318926 w 304"/>
                  <a:gd name="T17" fmla="*/ 6092 h 172"/>
                  <a:gd name="T18" fmla="*/ 361585 w 304"/>
                  <a:gd name="T19" fmla="*/ 48733 h 172"/>
                  <a:gd name="T20" fmla="*/ 367679 w 304"/>
                  <a:gd name="T21" fmla="*/ 81221 h 172"/>
                  <a:gd name="T22" fmla="*/ 361585 w 304"/>
                  <a:gd name="T23" fmla="*/ 48733 h 172"/>
                  <a:gd name="T24" fmla="*/ 379867 w 304"/>
                  <a:gd name="T25" fmla="*/ 22336 h 172"/>
                  <a:gd name="T26" fmla="*/ 450965 w 304"/>
                  <a:gd name="T27" fmla="*/ 2031 h 172"/>
                  <a:gd name="T28" fmla="*/ 497687 w 304"/>
                  <a:gd name="T29" fmla="*/ 0 h 172"/>
                  <a:gd name="T30" fmla="*/ 548471 w 304"/>
                  <a:gd name="T31" fmla="*/ 2031 h 172"/>
                  <a:gd name="T32" fmla="*/ 589099 w 304"/>
                  <a:gd name="T33" fmla="*/ 16244 h 172"/>
                  <a:gd name="T34" fmla="*/ 615507 w 304"/>
                  <a:gd name="T35" fmla="*/ 93404 h 172"/>
                  <a:gd name="T36" fmla="*/ 617538 w 304"/>
                  <a:gd name="T37" fmla="*/ 144167 h 172"/>
                  <a:gd name="T38" fmla="*/ 576911 w 304"/>
                  <a:gd name="T39" fmla="*/ 237571 h 172"/>
                  <a:gd name="T40" fmla="*/ 556597 w 304"/>
                  <a:gd name="T41" fmla="*/ 314731 h 172"/>
                  <a:gd name="T42" fmla="*/ 450965 w 304"/>
                  <a:gd name="T43" fmla="*/ 343158 h 172"/>
                  <a:gd name="T44" fmla="*/ 341271 w 304"/>
                  <a:gd name="T45" fmla="*/ 349250 h 172"/>
                  <a:gd name="T46" fmla="*/ 201106 w 304"/>
                  <a:gd name="T47" fmla="*/ 349250 h 172"/>
                  <a:gd name="T48" fmla="*/ 62973 w 304"/>
                  <a:gd name="T49" fmla="*/ 328945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4"/>
                  <a:gd name="T76" fmla="*/ 0 h 172"/>
                  <a:gd name="T77" fmla="*/ 304 w 304"/>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4" h="172">
                    <a:moveTo>
                      <a:pt x="31" y="162"/>
                    </a:moveTo>
                    <a:lnTo>
                      <a:pt x="13" y="112"/>
                    </a:lnTo>
                    <a:lnTo>
                      <a:pt x="0" y="75"/>
                    </a:lnTo>
                    <a:lnTo>
                      <a:pt x="0" y="52"/>
                    </a:lnTo>
                    <a:lnTo>
                      <a:pt x="16" y="16"/>
                    </a:lnTo>
                    <a:lnTo>
                      <a:pt x="50" y="7"/>
                    </a:lnTo>
                    <a:lnTo>
                      <a:pt x="95" y="3"/>
                    </a:lnTo>
                    <a:lnTo>
                      <a:pt x="122" y="2"/>
                    </a:lnTo>
                    <a:lnTo>
                      <a:pt x="157" y="3"/>
                    </a:lnTo>
                    <a:lnTo>
                      <a:pt x="178" y="24"/>
                    </a:lnTo>
                    <a:lnTo>
                      <a:pt x="181" y="40"/>
                    </a:lnTo>
                    <a:lnTo>
                      <a:pt x="178" y="24"/>
                    </a:lnTo>
                    <a:lnTo>
                      <a:pt x="187" y="11"/>
                    </a:lnTo>
                    <a:lnTo>
                      <a:pt x="222" y="1"/>
                    </a:lnTo>
                    <a:lnTo>
                      <a:pt x="245" y="0"/>
                    </a:lnTo>
                    <a:lnTo>
                      <a:pt x="270" y="1"/>
                    </a:lnTo>
                    <a:lnTo>
                      <a:pt x="290" y="8"/>
                    </a:lnTo>
                    <a:lnTo>
                      <a:pt x="303" y="46"/>
                    </a:lnTo>
                    <a:lnTo>
                      <a:pt x="304" y="71"/>
                    </a:lnTo>
                    <a:lnTo>
                      <a:pt x="284" y="117"/>
                    </a:lnTo>
                    <a:lnTo>
                      <a:pt x="274" y="155"/>
                    </a:lnTo>
                    <a:lnTo>
                      <a:pt x="222" y="169"/>
                    </a:lnTo>
                    <a:lnTo>
                      <a:pt x="168" y="172"/>
                    </a:lnTo>
                    <a:lnTo>
                      <a:pt x="99" y="172"/>
                    </a:lnTo>
                    <a:lnTo>
                      <a:pt x="31" y="162"/>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26" name="Freeform 13"/>
              <p:cNvSpPr>
                <a:spLocks/>
              </p:cNvSpPr>
              <p:nvPr/>
            </p:nvSpPr>
            <p:spPr bwMode="auto">
              <a:xfrm rot="730838">
                <a:off x="4948238" y="2259013"/>
                <a:ext cx="514350" cy="61912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grpSp>
        <p:nvGrpSpPr>
          <p:cNvPr id="28" name="27 - Ομάδα"/>
          <p:cNvGrpSpPr/>
          <p:nvPr/>
        </p:nvGrpSpPr>
        <p:grpSpPr>
          <a:xfrm>
            <a:off x="2857488" y="4322781"/>
            <a:ext cx="3784600" cy="1749425"/>
            <a:chOff x="2849563" y="4379913"/>
            <a:chExt cx="3784600" cy="1749425"/>
          </a:xfrm>
        </p:grpSpPr>
        <p:grpSp>
          <p:nvGrpSpPr>
            <p:cNvPr id="29" name="Group 23"/>
            <p:cNvGrpSpPr>
              <a:grpSpLocks/>
            </p:cNvGrpSpPr>
            <p:nvPr/>
          </p:nvGrpSpPr>
          <p:grpSpPr bwMode="auto">
            <a:xfrm rot="-755186">
              <a:off x="2849570" y="4379913"/>
              <a:ext cx="1331913" cy="1749426"/>
              <a:chOff x="4070" y="1040"/>
              <a:chExt cx="656" cy="861"/>
            </a:xfrm>
          </p:grpSpPr>
          <p:sp>
            <p:nvSpPr>
              <p:cNvPr id="45" name="Freeform 24"/>
              <p:cNvSpPr>
                <a:spLocks/>
              </p:cNvSpPr>
              <p:nvPr/>
            </p:nvSpPr>
            <p:spPr bwMode="auto">
              <a:xfrm>
                <a:off x="4269" y="1040"/>
                <a:ext cx="457" cy="342"/>
              </a:xfrm>
              <a:custGeom>
                <a:avLst/>
                <a:gdLst/>
                <a:ahLst/>
                <a:cxnLst>
                  <a:cxn ang="0">
                    <a:pos x="4" y="238"/>
                  </a:cxn>
                  <a:cxn ang="0">
                    <a:pos x="3" y="153"/>
                  </a:cxn>
                  <a:cxn ang="0">
                    <a:pos x="0" y="87"/>
                  </a:cxn>
                  <a:cxn ang="0">
                    <a:pos x="9" y="51"/>
                  </a:cxn>
                  <a:cxn ang="0">
                    <a:pos x="43" y="0"/>
                  </a:cxn>
                  <a:cxn ang="0">
                    <a:pos x="97" y="4"/>
                  </a:cxn>
                  <a:cxn ang="0">
                    <a:pos x="110" y="24"/>
                  </a:cxn>
                  <a:cxn ang="0">
                    <a:pos x="72" y="107"/>
                  </a:cxn>
                  <a:cxn ang="0">
                    <a:pos x="110" y="24"/>
                  </a:cxn>
                  <a:cxn ang="0">
                    <a:pos x="132" y="9"/>
                  </a:cxn>
                  <a:cxn ang="0">
                    <a:pos x="151" y="7"/>
                  </a:cxn>
                  <a:cxn ang="0">
                    <a:pos x="189" y="13"/>
                  </a:cxn>
                  <a:cxn ang="0">
                    <a:pos x="260" y="48"/>
                  </a:cxn>
                  <a:cxn ang="0">
                    <a:pos x="280" y="88"/>
                  </a:cxn>
                  <a:cxn ang="0">
                    <a:pos x="276" y="125"/>
                  </a:cxn>
                  <a:cxn ang="0">
                    <a:pos x="256" y="174"/>
                  </a:cxn>
                  <a:cxn ang="0">
                    <a:pos x="276" y="125"/>
                  </a:cxn>
                  <a:cxn ang="0">
                    <a:pos x="280" y="88"/>
                  </a:cxn>
                  <a:cxn ang="0">
                    <a:pos x="301" y="72"/>
                  </a:cxn>
                  <a:cxn ang="0">
                    <a:pos x="356" y="72"/>
                  </a:cxn>
                  <a:cxn ang="0">
                    <a:pos x="393" y="77"/>
                  </a:cxn>
                  <a:cxn ang="0">
                    <a:pos x="437" y="90"/>
                  </a:cxn>
                  <a:cxn ang="0">
                    <a:pos x="454" y="115"/>
                  </a:cxn>
                  <a:cxn ang="0">
                    <a:pos x="456" y="180"/>
                  </a:cxn>
                  <a:cxn ang="0">
                    <a:pos x="447" y="222"/>
                  </a:cxn>
                  <a:cxn ang="0">
                    <a:pos x="396" y="284"/>
                  </a:cxn>
                  <a:cxn ang="0">
                    <a:pos x="365" y="341"/>
                  </a:cxn>
                  <a:cxn ang="0">
                    <a:pos x="283" y="336"/>
                  </a:cxn>
                  <a:cxn ang="0">
                    <a:pos x="201" y="316"/>
                  </a:cxn>
                  <a:cxn ang="0">
                    <a:pos x="100" y="286"/>
                  </a:cxn>
                  <a:cxn ang="0">
                    <a:pos x="4" y="238"/>
                  </a:cxn>
                </a:cxnLst>
                <a:rect l="0" t="0" r="r" b="b"/>
                <a:pathLst>
                  <a:path w="457" h="342">
                    <a:moveTo>
                      <a:pt x="4" y="238"/>
                    </a:moveTo>
                    <a:lnTo>
                      <a:pt x="3" y="153"/>
                    </a:lnTo>
                    <a:lnTo>
                      <a:pt x="0" y="87"/>
                    </a:lnTo>
                    <a:lnTo>
                      <a:pt x="9" y="51"/>
                    </a:lnTo>
                    <a:lnTo>
                      <a:pt x="43" y="0"/>
                    </a:lnTo>
                    <a:lnTo>
                      <a:pt x="97" y="4"/>
                    </a:lnTo>
                    <a:lnTo>
                      <a:pt x="110" y="24"/>
                    </a:lnTo>
                    <a:lnTo>
                      <a:pt x="72" y="107"/>
                    </a:lnTo>
                    <a:lnTo>
                      <a:pt x="110" y="24"/>
                    </a:lnTo>
                    <a:lnTo>
                      <a:pt x="132" y="9"/>
                    </a:lnTo>
                    <a:lnTo>
                      <a:pt x="151" y="7"/>
                    </a:lnTo>
                    <a:lnTo>
                      <a:pt x="189" y="13"/>
                    </a:lnTo>
                    <a:lnTo>
                      <a:pt x="260" y="48"/>
                    </a:lnTo>
                    <a:lnTo>
                      <a:pt x="280" y="88"/>
                    </a:lnTo>
                    <a:lnTo>
                      <a:pt x="276" y="125"/>
                    </a:lnTo>
                    <a:lnTo>
                      <a:pt x="256" y="174"/>
                    </a:lnTo>
                    <a:lnTo>
                      <a:pt x="276" y="125"/>
                    </a:lnTo>
                    <a:lnTo>
                      <a:pt x="280" y="88"/>
                    </a:lnTo>
                    <a:lnTo>
                      <a:pt x="301" y="72"/>
                    </a:lnTo>
                    <a:lnTo>
                      <a:pt x="356" y="72"/>
                    </a:lnTo>
                    <a:lnTo>
                      <a:pt x="393" y="77"/>
                    </a:lnTo>
                    <a:lnTo>
                      <a:pt x="437" y="90"/>
                    </a:lnTo>
                    <a:lnTo>
                      <a:pt x="454" y="115"/>
                    </a:lnTo>
                    <a:lnTo>
                      <a:pt x="456" y="180"/>
                    </a:lnTo>
                    <a:lnTo>
                      <a:pt x="447" y="222"/>
                    </a:lnTo>
                    <a:lnTo>
                      <a:pt x="396" y="284"/>
                    </a:lnTo>
                    <a:lnTo>
                      <a:pt x="365" y="341"/>
                    </a:lnTo>
                    <a:lnTo>
                      <a:pt x="283" y="336"/>
                    </a:lnTo>
                    <a:lnTo>
                      <a:pt x="201" y="316"/>
                    </a:lnTo>
                    <a:lnTo>
                      <a:pt x="100" y="286"/>
                    </a:lnTo>
                    <a:lnTo>
                      <a:pt x="4" y="238"/>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46" name="Freeform 25"/>
              <p:cNvSpPr>
                <a:spLocks/>
              </p:cNvSpPr>
              <p:nvPr/>
            </p:nvSpPr>
            <p:spPr bwMode="auto">
              <a:xfrm>
                <a:off x="4070" y="1280"/>
                <a:ext cx="564" cy="621"/>
              </a:xfrm>
              <a:custGeom>
                <a:avLst/>
                <a:gdLst>
                  <a:gd name="T0" fmla="*/ 563 w 564"/>
                  <a:gd name="T1" fmla="*/ 101 h 621"/>
                  <a:gd name="T2" fmla="*/ 481 w 564"/>
                  <a:gd name="T3" fmla="*/ 97 h 621"/>
                  <a:gd name="T4" fmla="*/ 399 w 564"/>
                  <a:gd name="T5" fmla="*/ 77 h 621"/>
                  <a:gd name="T6" fmla="*/ 298 w 564"/>
                  <a:gd name="T7" fmla="*/ 47 h 621"/>
                  <a:gd name="T8" fmla="*/ 202 w 564"/>
                  <a:gd name="T9" fmla="*/ 0 h 621"/>
                  <a:gd name="T10" fmla="*/ 176 w 564"/>
                  <a:gd name="T11" fmla="*/ 94 h 621"/>
                  <a:gd name="T12" fmla="*/ 92 w 564"/>
                  <a:gd name="T13" fmla="*/ 240 h 621"/>
                  <a:gd name="T14" fmla="*/ 44 w 564"/>
                  <a:gd name="T15" fmla="*/ 392 h 621"/>
                  <a:gd name="T16" fmla="*/ 0 w 564"/>
                  <a:gd name="T17" fmla="*/ 461 h 621"/>
                  <a:gd name="T18" fmla="*/ 3 w 564"/>
                  <a:gd name="T19" fmla="*/ 517 h 621"/>
                  <a:gd name="T20" fmla="*/ 20 w 564"/>
                  <a:gd name="T21" fmla="*/ 534 h 621"/>
                  <a:gd name="T22" fmla="*/ 65 w 564"/>
                  <a:gd name="T23" fmla="*/ 522 h 621"/>
                  <a:gd name="T24" fmla="*/ 104 w 564"/>
                  <a:gd name="T25" fmla="*/ 490 h 621"/>
                  <a:gd name="T26" fmla="*/ 157 w 564"/>
                  <a:gd name="T27" fmla="*/ 399 h 621"/>
                  <a:gd name="T28" fmla="*/ 330 w 564"/>
                  <a:gd name="T29" fmla="*/ 221 h 621"/>
                  <a:gd name="T30" fmla="*/ 338 w 564"/>
                  <a:gd name="T31" fmla="*/ 231 h 621"/>
                  <a:gd name="T32" fmla="*/ 353 w 564"/>
                  <a:gd name="T33" fmla="*/ 271 h 621"/>
                  <a:gd name="T34" fmla="*/ 353 w 564"/>
                  <a:gd name="T35" fmla="*/ 312 h 621"/>
                  <a:gd name="T36" fmla="*/ 342 w 564"/>
                  <a:gd name="T37" fmla="*/ 372 h 621"/>
                  <a:gd name="T38" fmla="*/ 302 w 564"/>
                  <a:gd name="T39" fmla="*/ 463 h 621"/>
                  <a:gd name="T40" fmla="*/ 266 w 564"/>
                  <a:gd name="T41" fmla="*/ 519 h 621"/>
                  <a:gd name="T42" fmla="*/ 247 w 564"/>
                  <a:gd name="T43" fmla="*/ 573 h 621"/>
                  <a:gd name="T44" fmla="*/ 262 w 564"/>
                  <a:gd name="T45" fmla="*/ 613 h 621"/>
                  <a:gd name="T46" fmla="*/ 281 w 564"/>
                  <a:gd name="T47" fmla="*/ 620 h 621"/>
                  <a:gd name="T48" fmla="*/ 326 w 564"/>
                  <a:gd name="T49" fmla="*/ 609 h 621"/>
                  <a:gd name="T50" fmla="*/ 407 w 564"/>
                  <a:gd name="T51" fmla="*/ 536 h 621"/>
                  <a:gd name="T52" fmla="*/ 469 w 564"/>
                  <a:gd name="T53" fmla="*/ 470 h 621"/>
                  <a:gd name="T54" fmla="*/ 487 w 564"/>
                  <a:gd name="T55" fmla="*/ 436 h 621"/>
                  <a:gd name="T56" fmla="*/ 505 w 564"/>
                  <a:gd name="T57" fmla="*/ 354 h 621"/>
                  <a:gd name="T58" fmla="*/ 507 w 564"/>
                  <a:gd name="T59" fmla="*/ 251 h 621"/>
                  <a:gd name="T60" fmla="*/ 524 w 564"/>
                  <a:gd name="T61" fmla="*/ 189 h 621"/>
                  <a:gd name="T62" fmla="*/ 563 w 564"/>
                  <a:gd name="T63" fmla="*/ 101 h 6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4"/>
                  <a:gd name="T97" fmla="*/ 0 h 621"/>
                  <a:gd name="T98" fmla="*/ 564 w 564"/>
                  <a:gd name="T99" fmla="*/ 621 h 6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4" h="621">
                    <a:moveTo>
                      <a:pt x="563" y="101"/>
                    </a:moveTo>
                    <a:lnTo>
                      <a:pt x="481" y="97"/>
                    </a:lnTo>
                    <a:lnTo>
                      <a:pt x="399" y="77"/>
                    </a:lnTo>
                    <a:lnTo>
                      <a:pt x="298" y="47"/>
                    </a:lnTo>
                    <a:lnTo>
                      <a:pt x="202" y="0"/>
                    </a:lnTo>
                    <a:lnTo>
                      <a:pt x="176" y="94"/>
                    </a:lnTo>
                    <a:lnTo>
                      <a:pt x="92" y="240"/>
                    </a:lnTo>
                    <a:lnTo>
                      <a:pt x="44" y="392"/>
                    </a:lnTo>
                    <a:lnTo>
                      <a:pt x="0" y="461"/>
                    </a:lnTo>
                    <a:lnTo>
                      <a:pt x="3" y="517"/>
                    </a:lnTo>
                    <a:lnTo>
                      <a:pt x="20" y="534"/>
                    </a:lnTo>
                    <a:lnTo>
                      <a:pt x="65" y="522"/>
                    </a:lnTo>
                    <a:lnTo>
                      <a:pt x="104" y="490"/>
                    </a:lnTo>
                    <a:lnTo>
                      <a:pt x="157" y="399"/>
                    </a:lnTo>
                    <a:lnTo>
                      <a:pt x="330" y="221"/>
                    </a:lnTo>
                    <a:lnTo>
                      <a:pt x="338" y="231"/>
                    </a:lnTo>
                    <a:lnTo>
                      <a:pt x="353" y="271"/>
                    </a:lnTo>
                    <a:lnTo>
                      <a:pt x="353" y="312"/>
                    </a:lnTo>
                    <a:lnTo>
                      <a:pt x="342" y="372"/>
                    </a:lnTo>
                    <a:lnTo>
                      <a:pt x="302" y="463"/>
                    </a:lnTo>
                    <a:lnTo>
                      <a:pt x="266" y="519"/>
                    </a:lnTo>
                    <a:lnTo>
                      <a:pt x="247" y="573"/>
                    </a:lnTo>
                    <a:lnTo>
                      <a:pt x="262" y="613"/>
                    </a:lnTo>
                    <a:lnTo>
                      <a:pt x="281" y="620"/>
                    </a:lnTo>
                    <a:lnTo>
                      <a:pt x="326" y="609"/>
                    </a:lnTo>
                    <a:lnTo>
                      <a:pt x="407" y="536"/>
                    </a:lnTo>
                    <a:lnTo>
                      <a:pt x="469" y="470"/>
                    </a:lnTo>
                    <a:lnTo>
                      <a:pt x="487" y="436"/>
                    </a:lnTo>
                    <a:lnTo>
                      <a:pt x="505" y="354"/>
                    </a:lnTo>
                    <a:lnTo>
                      <a:pt x="507" y="251"/>
                    </a:lnTo>
                    <a:lnTo>
                      <a:pt x="524" y="189"/>
                    </a:lnTo>
                    <a:lnTo>
                      <a:pt x="563" y="101"/>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30" name="Group 26"/>
            <p:cNvGrpSpPr>
              <a:grpSpLocks/>
            </p:cNvGrpSpPr>
            <p:nvPr/>
          </p:nvGrpSpPr>
          <p:grpSpPr bwMode="auto">
            <a:xfrm rot="730838">
              <a:off x="4084853" y="4435054"/>
              <a:ext cx="603250" cy="1576832"/>
              <a:chOff x="5017" y="1098"/>
              <a:chExt cx="297" cy="776"/>
            </a:xfrm>
          </p:grpSpPr>
          <p:sp>
            <p:nvSpPr>
              <p:cNvPr id="43" name="Freeform 27"/>
              <p:cNvSpPr>
                <a:spLocks/>
              </p:cNvSpPr>
              <p:nvPr/>
            </p:nvSpPr>
            <p:spPr bwMode="auto">
              <a:xfrm>
                <a:off x="5086" y="1341"/>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44" name="Freeform 28"/>
              <p:cNvSpPr>
                <a:spLocks/>
              </p:cNvSpPr>
              <p:nvPr/>
            </p:nvSpPr>
            <p:spPr bwMode="auto">
              <a:xfrm>
                <a:off x="5017" y="1098"/>
                <a:ext cx="253" cy="30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31" name="Group 29"/>
            <p:cNvGrpSpPr>
              <a:grpSpLocks/>
            </p:cNvGrpSpPr>
            <p:nvPr/>
          </p:nvGrpSpPr>
          <p:grpSpPr bwMode="auto">
            <a:xfrm rot="730838">
              <a:off x="4811928" y="4411241"/>
              <a:ext cx="603250" cy="1576832"/>
              <a:chOff x="5017" y="1098"/>
              <a:chExt cx="297" cy="776"/>
            </a:xfrm>
          </p:grpSpPr>
          <p:sp>
            <p:nvSpPr>
              <p:cNvPr id="41" name="Freeform 30"/>
              <p:cNvSpPr>
                <a:spLocks/>
              </p:cNvSpPr>
              <p:nvPr/>
            </p:nvSpPr>
            <p:spPr bwMode="auto">
              <a:xfrm>
                <a:off x="5086" y="1341"/>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42" name="Freeform 31"/>
              <p:cNvSpPr>
                <a:spLocks/>
              </p:cNvSpPr>
              <p:nvPr/>
            </p:nvSpPr>
            <p:spPr bwMode="auto">
              <a:xfrm>
                <a:off x="5017" y="1098"/>
                <a:ext cx="253" cy="30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32" name="Group 32"/>
            <p:cNvGrpSpPr>
              <a:grpSpLocks/>
            </p:cNvGrpSpPr>
            <p:nvPr/>
          </p:nvGrpSpPr>
          <p:grpSpPr bwMode="auto">
            <a:xfrm>
              <a:off x="5508625" y="4398963"/>
              <a:ext cx="534988" cy="1684337"/>
              <a:chOff x="2938" y="2139"/>
              <a:chExt cx="263" cy="829"/>
            </a:xfrm>
          </p:grpSpPr>
          <p:sp>
            <p:nvSpPr>
              <p:cNvPr id="39" name="Freeform 33"/>
              <p:cNvSpPr>
                <a:spLocks/>
              </p:cNvSpPr>
              <p:nvPr/>
            </p:nvSpPr>
            <p:spPr bwMode="auto">
              <a:xfrm rot="730838">
                <a:off x="2938" y="2435"/>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40" name="Freeform 34"/>
              <p:cNvSpPr>
                <a:spLocks/>
              </p:cNvSpPr>
              <p:nvPr/>
            </p:nvSpPr>
            <p:spPr bwMode="auto">
              <a:xfrm>
                <a:off x="2948" y="2139"/>
                <a:ext cx="253" cy="346"/>
              </a:xfrm>
              <a:custGeom>
                <a:avLst/>
                <a:gdLst/>
                <a:ahLst/>
                <a:cxnLst>
                  <a:cxn ang="0">
                    <a:pos x="129" y="346"/>
                  </a:cxn>
                  <a:cxn ang="0">
                    <a:pos x="75" y="346"/>
                  </a:cxn>
                  <a:cxn ang="0">
                    <a:pos x="39" y="316"/>
                  </a:cxn>
                  <a:cxn ang="0">
                    <a:pos x="0" y="212"/>
                  </a:cxn>
                  <a:cxn ang="0">
                    <a:pos x="4" y="159"/>
                  </a:cxn>
                  <a:cxn ang="0">
                    <a:pos x="22" y="93"/>
                  </a:cxn>
                  <a:cxn ang="0">
                    <a:pos x="73" y="48"/>
                  </a:cxn>
                  <a:cxn ang="0">
                    <a:pos x="124" y="0"/>
                  </a:cxn>
                  <a:cxn ang="0">
                    <a:pos x="172" y="45"/>
                  </a:cxn>
                  <a:cxn ang="0">
                    <a:pos x="220" y="81"/>
                  </a:cxn>
                  <a:cxn ang="0">
                    <a:pos x="247" y="123"/>
                  </a:cxn>
                  <a:cxn ang="0">
                    <a:pos x="253" y="162"/>
                  </a:cxn>
                  <a:cxn ang="0">
                    <a:pos x="249" y="216"/>
                  </a:cxn>
                  <a:cxn ang="0">
                    <a:pos x="229" y="264"/>
                  </a:cxn>
                  <a:cxn ang="0">
                    <a:pos x="219" y="313"/>
                  </a:cxn>
                  <a:cxn ang="0">
                    <a:pos x="199" y="331"/>
                  </a:cxn>
                  <a:cxn ang="0">
                    <a:pos x="129" y="346"/>
                  </a:cxn>
                </a:cxnLst>
                <a:rect l="0" t="0" r="r" b="b"/>
                <a:pathLst>
                  <a:path w="253" h="346">
                    <a:moveTo>
                      <a:pt x="129" y="346"/>
                    </a:moveTo>
                    <a:lnTo>
                      <a:pt x="75" y="346"/>
                    </a:lnTo>
                    <a:lnTo>
                      <a:pt x="39" y="316"/>
                    </a:lnTo>
                    <a:lnTo>
                      <a:pt x="0" y="212"/>
                    </a:lnTo>
                    <a:lnTo>
                      <a:pt x="4" y="159"/>
                    </a:lnTo>
                    <a:cubicBezTo>
                      <a:pt x="8" y="139"/>
                      <a:pt x="12" y="108"/>
                      <a:pt x="22" y="93"/>
                    </a:cubicBezTo>
                    <a:cubicBezTo>
                      <a:pt x="32" y="78"/>
                      <a:pt x="56" y="63"/>
                      <a:pt x="73" y="48"/>
                    </a:cubicBezTo>
                    <a:cubicBezTo>
                      <a:pt x="90" y="29"/>
                      <a:pt x="94" y="0"/>
                      <a:pt x="124" y="0"/>
                    </a:cubicBezTo>
                    <a:cubicBezTo>
                      <a:pt x="154" y="0"/>
                      <a:pt x="159" y="31"/>
                      <a:pt x="172" y="45"/>
                    </a:cubicBezTo>
                    <a:lnTo>
                      <a:pt x="220" y="81"/>
                    </a:lnTo>
                    <a:lnTo>
                      <a:pt x="247" y="123"/>
                    </a:lnTo>
                    <a:lnTo>
                      <a:pt x="253" y="162"/>
                    </a:lnTo>
                    <a:lnTo>
                      <a:pt x="249" y="216"/>
                    </a:lnTo>
                    <a:lnTo>
                      <a:pt x="229" y="264"/>
                    </a:lnTo>
                    <a:lnTo>
                      <a:pt x="219" y="313"/>
                    </a:lnTo>
                    <a:lnTo>
                      <a:pt x="199" y="331"/>
                    </a:lnTo>
                    <a:lnTo>
                      <a:pt x="129" y="346"/>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33" name="Group 35"/>
            <p:cNvGrpSpPr>
              <a:grpSpLocks/>
            </p:cNvGrpSpPr>
            <p:nvPr/>
          </p:nvGrpSpPr>
          <p:grpSpPr bwMode="auto">
            <a:xfrm>
              <a:off x="6043613" y="4418013"/>
              <a:ext cx="284162" cy="1309687"/>
              <a:chOff x="3604" y="1175"/>
              <a:chExt cx="118" cy="544"/>
            </a:xfrm>
          </p:grpSpPr>
          <p:sp>
            <p:nvSpPr>
              <p:cNvPr id="37" name="Freeform 36"/>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8" name="Freeform 37"/>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34" name="Group 38"/>
            <p:cNvGrpSpPr>
              <a:grpSpLocks/>
            </p:cNvGrpSpPr>
            <p:nvPr/>
          </p:nvGrpSpPr>
          <p:grpSpPr bwMode="auto">
            <a:xfrm>
              <a:off x="6350000" y="4402138"/>
              <a:ext cx="284163" cy="1308100"/>
              <a:chOff x="3604" y="1175"/>
              <a:chExt cx="118" cy="544"/>
            </a:xfrm>
          </p:grpSpPr>
          <p:sp>
            <p:nvSpPr>
              <p:cNvPr id="35" name="Freeform 39"/>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6" name="Freeform 40"/>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sp>
        <p:nvSpPr>
          <p:cNvPr id="47" name="46 - Ορθογώνιο"/>
          <p:cNvSpPr/>
          <p:nvPr/>
        </p:nvSpPr>
        <p:spPr>
          <a:xfrm>
            <a:off x="7647589" y="6417254"/>
            <a:ext cx="1425005" cy="369332"/>
          </a:xfrm>
          <a:prstGeom prst="rect">
            <a:avLst/>
          </a:prstGeom>
        </p:spPr>
        <p:txBody>
          <a:bodyPr wrap="none">
            <a:spAutoFit/>
          </a:bodyPr>
          <a:lstStyle/>
          <a:p>
            <a:r>
              <a:rPr lang="en-US" b="1" dirty="0" smtClean="0"/>
              <a:t>eclass.uoa.gr</a:t>
            </a:r>
            <a:endParaRPr lang="el-GR" dirty="0"/>
          </a:p>
        </p:txBody>
      </p:sp>
      <p:cxnSp>
        <p:nvCxnSpPr>
          <p:cNvPr id="49" name="48 - Ευθεία γραμμή σύνδεσης"/>
          <p:cNvCxnSpPr/>
          <p:nvPr/>
        </p:nvCxnSpPr>
        <p:spPr>
          <a:xfrm rot="5400000">
            <a:off x="2499503" y="3357562"/>
            <a:ext cx="314327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49 - Ευθεία γραμμή σύνδεσης"/>
          <p:cNvCxnSpPr/>
          <p:nvPr/>
        </p:nvCxnSpPr>
        <p:spPr>
          <a:xfrm rot="5400000">
            <a:off x="3999702" y="3285330"/>
            <a:ext cx="3143272" cy="1588"/>
          </a:xfrm>
          <a:prstGeom prst="line">
            <a:avLst/>
          </a:prstGeom>
        </p:spPr>
        <p:style>
          <a:lnRef idx="1">
            <a:schemeClr val="accent1"/>
          </a:lnRef>
          <a:fillRef idx="0">
            <a:schemeClr val="accent1"/>
          </a:fillRef>
          <a:effectRef idx="0">
            <a:schemeClr val="accent1"/>
          </a:effectRef>
          <a:fontRef idx="minor">
            <a:schemeClr val="tx1"/>
          </a:fontRef>
        </p:style>
      </p:cxnSp>
      <p:sp>
        <p:nvSpPr>
          <p:cNvPr id="51" name="50 - Δεξιό βέλος"/>
          <p:cNvSpPr/>
          <p:nvPr/>
        </p:nvSpPr>
        <p:spPr>
          <a:xfrm>
            <a:off x="4071934" y="4000504"/>
            <a:ext cx="14287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51 - Δεξιό βέλος"/>
          <p:cNvSpPr/>
          <p:nvPr/>
        </p:nvSpPr>
        <p:spPr>
          <a:xfrm rot="10800000">
            <a:off x="5429256" y="4000504"/>
            <a:ext cx="14287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52 - TextBox"/>
          <p:cNvSpPr txBox="1"/>
          <p:nvPr/>
        </p:nvSpPr>
        <p:spPr>
          <a:xfrm>
            <a:off x="4172822" y="3866381"/>
            <a:ext cx="1256434" cy="461665"/>
          </a:xfrm>
          <a:prstGeom prst="rect">
            <a:avLst/>
          </a:prstGeom>
          <a:noFill/>
        </p:spPr>
        <p:txBody>
          <a:bodyPr wrap="none" rtlCol="0">
            <a:spAutoFit/>
          </a:bodyPr>
          <a:lstStyle/>
          <a:p>
            <a:pPr algn="ctr"/>
            <a:r>
              <a:rPr lang="el-GR" sz="1200" b="1" dirty="0" smtClean="0"/>
              <a:t>Ωφέλιμος χώρος</a:t>
            </a:r>
          </a:p>
          <a:p>
            <a:pPr algn="ctr"/>
            <a:r>
              <a:rPr lang="en-US" sz="1200" b="1" dirty="0" smtClean="0"/>
              <a:t>2,5</a:t>
            </a:r>
            <a:r>
              <a:rPr lang="el-GR" sz="1200" b="1" dirty="0" smtClean="0"/>
              <a:t> </a:t>
            </a:r>
            <a:r>
              <a:rPr lang="en-US" sz="1200" b="1" dirty="0" smtClean="0"/>
              <a:t>mm</a:t>
            </a:r>
            <a:endParaRPr lang="el-GR" sz="1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Διεύρυνση κατά τη διάρκεια της αύξησης</a:t>
            </a:r>
            <a:endParaRPr lang="el-GR" sz="3200" b="1" dirty="0"/>
          </a:p>
        </p:txBody>
      </p:sp>
      <p:pic>
        <p:nvPicPr>
          <p:cNvPr id="4099" name="Picture 3" descr="C:\Users\Eleni\Google Drive\Desktop\ΧΡΟΝΗ ΕΒΕΛΙΝΑ HAWLEY.JPG"/>
          <p:cNvPicPr>
            <a:picLocks noChangeAspect="1" noChangeArrowheads="1"/>
          </p:cNvPicPr>
          <p:nvPr/>
        </p:nvPicPr>
        <p:blipFill>
          <a:blip r:embed="rId3" cstate="screen"/>
          <a:srcRect/>
          <a:stretch>
            <a:fillRect/>
          </a:stretch>
        </p:blipFill>
        <p:spPr bwMode="auto">
          <a:xfrm>
            <a:off x="5929322" y="1500174"/>
            <a:ext cx="2714644" cy="2143140"/>
          </a:xfrm>
          <a:prstGeom prst="rect">
            <a:avLst/>
          </a:prstGeom>
          <a:noFill/>
        </p:spPr>
      </p:pic>
      <p:pic>
        <p:nvPicPr>
          <p:cNvPr id="4100" name="Picture 4" descr="C:\Users\Eleni\Google Drive\Desktop\ΒΑΖΟΥΡΑΚΗ ΣΕΒΑΣΤΙΑΝΝΑ quad.jpg"/>
          <p:cNvPicPr>
            <a:picLocks noChangeAspect="1" noChangeArrowheads="1"/>
          </p:cNvPicPr>
          <p:nvPr/>
        </p:nvPicPr>
        <p:blipFill>
          <a:blip r:embed="rId4" cstate="screen"/>
          <a:srcRect/>
          <a:stretch>
            <a:fillRect/>
          </a:stretch>
        </p:blipFill>
        <p:spPr bwMode="auto">
          <a:xfrm rot="5400000">
            <a:off x="600664" y="3614122"/>
            <a:ext cx="2156194" cy="2786082"/>
          </a:xfrm>
          <a:prstGeom prst="rect">
            <a:avLst/>
          </a:prstGeom>
          <a:noFill/>
        </p:spPr>
      </p:pic>
      <p:pic>
        <p:nvPicPr>
          <p:cNvPr id="7" name="Content Placeholder 3" descr="IMG_6817.JPG"/>
          <p:cNvPicPr>
            <a:picLocks noGrp="1" noChangeAspect="1"/>
          </p:cNvPicPr>
          <p:nvPr>
            <p:ph idx="1"/>
          </p:nvPr>
        </p:nvPicPr>
        <p:blipFill rotWithShape="1">
          <a:blip r:embed="rId5" cstate="screen">
            <a:extLst>
              <a:ext uri="{28A0092B-C50C-407E-A947-70E740481C1C}">
                <a14:useLocalDpi xmlns:a14="http://schemas.microsoft.com/office/drawing/2010/main" xmlns="" val="0"/>
              </a:ext>
            </a:extLst>
          </a:blip>
          <a:srcRect/>
          <a:stretch/>
        </p:blipFill>
        <p:spPr>
          <a:xfrm flipV="1">
            <a:off x="3214678" y="3929066"/>
            <a:ext cx="2643206" cy="2143140"/>
          </a:xfrm>
        </p:spPr>
      </p:pic>
      <p:pic>
        <p:nvPicPr>
          <p:cNvPr id="58370" name="Picture 2" descr="C:\Users\Eleni\Google Drive\Desktop\ΜΑΝΤΖΟΥ rpe.JPG"/>
          <p:cNvPicPr>
            <a:picLocks noChangeAspect="1" noChangeArrowheads="1"/>
          </p:cNvPicPr>
          <p:nvPr/>
        </p:nvPicPr>
        <p:blipFill>
          <a:blip r:embed="rId6" cstate="screen"/>
          <a:srcRect/>
          <a:stretch>
            <a:fillRect/>
          </a:stretch>
        </p:blipFill>
        <p:spPr bwMode="auto">
          <a:xfrm rot="10800000" flipH="1">
            <a:off x="6000760" y="3909273"/>
            <a:ext cx="2643206" cy="2162932"/>
          </a:xfrm>
          <a:prstGeom prst="rect">
            <a:avLst/>
          </a:prstGeom>
          <a:noFill/>
        </p:spPr>
      </p:pic>
      <p:pic>
        <p:nvPicPr>
          <p:cNvPr id="8" name="Picture 3"/>
          <p:cNvPicPr>
            <a:picLocks noChangeAspect="1" noChangeArrowheads="1"/>
          </p:cNvPicPr>
          <p:nvPr/>
        </p:nvPicPr>
        <p:blipFill>
          <a:blip r:embed="rId7" cstate="screen"/>
          <a:srcRect/>
          <a:stretch>
            <a:fillRect/>
          </a:stretch>
        </p:blipFill>
        <p:spPr bwMode="auto">
          <a:xfrm>
            <a:off x="285720" y="1500174"/>
            <a:ext cx="2857520" cy="2143140"/>
          </a:xfrm>
          <a:prstGeom prst="rect">
            <a:avLst/>
          </a:prstGeom>
          <a:noFill/>
          <a:ln w="9525">
            <a:noFill/>
            <a:miter lim="800000"/>
            <a:headEnd/>
            <a:tailEnd/>
          </a:ln>
          <a:effectLst/>
          <a:scene3d>
            <a:camera prst="orthographicFront"/>
            <a:lightRig rig="threePt" dir="t"/>
          </a:scene3d>
          <a:sp3d>
            <a:bevelT prst="slope"/>
          </a:sp3d>
        </p:spPr>
      </p:pic>
      <p:sp>
        <p:nvSpPr>
          <p:cNvPr id="9" name="8 - Δεξιό βέλος"/>
          <p:cNvSpPr/>
          <p:nvPr/>
        </p:nvSpPr>
        <p:spPr>
          <a:xfrm>
            <a:off x="1500166" y="2285992"/>
            <a:ext cx="214314" cy="14287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Δεξιό βέλος"/>
          <p:cNvSpPr/>
          <p:nvPr/>
        </p:nvSpPr>
        <p:spPr>
          <a:xfrm flipH="1">
            <a:off x="1714480" y="2571744"/>
            <a:ext cx="214314" cy="14287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Δεξιό βέλος"/>
          <p:cNvSpPr/>
          <p:nvPr/>
        </p:nvSpPr>
        <p:spPr>
          <a:xfrm>
            <a:off x="1500166" y="2857496"/>
            <a:ext cx="214314" cy="14287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Δεξιό βέλος"/>
          <p:cNvSpPr/>
          <p:nvPr/>
        </p:nvSpPr>
        <p:spPr>
          <a:xfrm flipH="1">
            <a:off x="1714480" y="3143248"/>
            <a:ext cx="214314" cy="14287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50" name="Picture 2" descr="C:\Users\Eleni\Google Drive\Desktop\ΣΑΡΙΝΑ HAWLEY.JPG"/>
          <p:cNvPicPr>
            <a:picLocks noChangeAspect="1" noChangeArrowheads="1"/>
          </p:cNvPicPr>
          <p:nvPr/>
        </p:nvPicPr>
        <p:blipFill>
          <a:blip r:embed="rId8" cstate="screen"/>
          <a:srcRect/>
          <a:stretch>
            <a:fillRect/>
          </a:stretch>
        </p:blipFill>
        <p:spPr bwMode="auto">
          <a:xfrm>
            <a:off x="3205462" y="1500174"/>
            <a:ext cx="2652422" cy="214314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Είναι μια διεύρυνση και μια διατήρηση χώρου αρκετά;</a:t>
            </a:r>
            <a:endParaRPr lang="el-GR" sz="3200" b="1" dirty="0"/>
          </a:p>
        </p:txBody>
      </p:sp>
      <p:pic>
        <p:nvPicPr>
          <p:cNvPr id="1026" name="Picture 2" descr="C:\Users\Eleni\Google Drive\Desktop\ΕΞΕΛΙΚΤΡΑ &amp; ΓΛΩΣΣΙΚΟ ΤΟΞΟ.jpg"/>
          <p:cNvPicPr>
            <a:picLocks noChangeAspect="1" noChangeArrowheads="1"/>
          </p:cNvPicPr>
          <p:nvPr/>
        </p:nvPicPr>
        <p:blipFill>
          <a:blip r:embed="rId3" cstate="screen"/>
          <a:srcRect/>
          <a:stretch>
            <a:fillRect/>
          </a:stretch>
        </p:blipFill>
        <p:spPr bwMode="auto">
          <a:xfrm rot="5400000">
            <a:off x="3127318" y="3413079"/>
            <a:ext cx="2389297" cy="3929089"/>
          </a:xfrm>
          <a:prstGeom prst="rect">
            <a:avLst/>
          </a:prstGeom>
          <a:noFill/>
        </p:spPr>
      </p:pic>
      <p:pic>
        <p:nvPicPr>
          <p:cNvPr id="5" name="Picture 2" descr="C:\Users\Eleni\Google Drive\Desktop\ΕΞΕΛΙΚΤΡΑ &amp; ΓΛΩΣΣΙΚΟ ΤΟΞΟ.jpg"/>
          <p:cNvPicPr>
            <a:picLocks noChangeAspect="1" noChangeArrowheads="1"/>
          </p:cNvPicPr>
          <p:nvPr/>
        </p:nvPicPr>
        <p:blipFill>
          <a:blip r:embed="rId4" cstate="screen"/>
          <a:srcRect/>
          <a:stretch>
            <a:fillRect/>
          </a:stretch>
        </p:blipFill>
        <p:spPr bwMode="auto">
          <a:xfrm rot="5400000">
            <a:off x="2997708" y="836810"/>
            <a:ext cx="2666284" cy="394685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5762" y="274638"/>
            <a:ext cx="8401080" cy="1143000"/>
          </a:xfrm>
        </p:spPr>
        <p:txBody>
          <a:bodyPr>
            <a:normAutofit/>
          </a:bodyPr>
          <a:lstStyle/>
          <a:p>
            <a:r>
              <a:rPr lang="el-GR" sz="3200" b="1" dirty="0" smtClean="0"/>
              <a:t>Τι έχουμε στο μυαλό μας όταν εξετάζουμε ασθενείς σε μικτό φραγμό;</a:t>
            </a:r>
            <a:endParaRPr lang="el-GR" sz="3200" b="1" dirty="0"/>
          </a:p>
        </p:txBody>
      </p:sp>
      <p:sp>
        <p:nvSpPr>
          <p:cNvPr id="3" name="2 - Θέση περιεχομένου"/>
          <p:cNvSpPr>
            <a:spLocks noGrp="1"/>
          </p:cNvSpPr>
          <p:nvPr>
            <p:ph idx="1"/>
          </p:nvPr>
        </p:nvSpPr>
        <p:spPr>
          <a:xfrm>
            <a:off x="457200" y="2046309"/>
            <a:ext cx="8229600" cy="4525963"/>
          </a:xfrm>
        </p:spPr>
        <p:txBody>
          <a:bodyPr>
            <a:normAutofit fontScale="70000" lnSpcReduction="20000"/>
          </a:bodyPr>
          <a:lstStyle/>
          <a:p>
            <a:r>
              <a:rPr lang="el-GR" dirty="0" smtClean="0"/>
              <a:t>Πρόωρη απώλεια νεογιλών &amp; απώλεια χώρου</a:t>
            </a:r>
          </a:p>
          <a:p>
            <a:r>
              <a:rPr lang="el-GR" dirty="0" smtClean="0"/>
              <a:t>Σταυροειδείς συγκλείσεις (πρόσθια, οπίσθια)</a:t>
            </a:r>
          </a:p>
          <a:p>
            <a:r>
              <a:rPr lang="el-GR" dirty="0" smtClean="0"/>
              <a:t>Έντονη οριζόντια πρόταξη</a:t>
            </a:r>
          </a:p>
          <a:p>
            <a:r>
              <a:rPr lang="el-GR" dirty="0" err="1" smtClean="0"/>
              <a:t>Έγκλειση</a:t>
            </a:r>
            <a:r>
              <a:rPr lang="el-GR" dirty="0" smtClean="0"/>
              <a:t> δοντιών</a:t>
            </a:r>
          </a:p>
          <a:p>
            <a:r>
              <a:rPr lang="el-GR" dirty="0" err="1" smtClean="0"/>
              <a:t>Αγενεσίες</a:t>
            </a:r>
            <a:r>
              <a:rPr lang="el-GR" dirty="0" smtClean="0"/>
              <a:t>, </a:t>
            </a:r>
            <a:r>
              <a:rPr lang="el-GR" dirty="0" err="1" smtClean="0"/>
              <a:t>υπεραριθμίες</a:t>
            </a:r>
            <a:endParaRPr lang="el-GR" dirty="0" smtClean="0"/>
          </a:p>
          <a:p>
            <a:r>
              <a:rPr lang="el-GR" dirty="0" smtClean="0"/>
              <a:t>Έκτοπη ανατολή μονίμων γομφίων</a:t>
            </a:r>
          </a:p>
          <a:p>
            <a:r>
              <a:rPr lang="el-GR" dirty="0" smtClean="0"/>
              <a:t>Αγκύλωση νεογιλών</a:t>
            </a:r>
          </a:p>
          <a:p>
            <a:r>
              <a:rPr lang="el-GR" dirty="0" smtClean="0"/>
              <a:t>Καθυστερημένη ανατολή μονίμων</a:t>
            </a:r>
          </a:p>
          <a:p>
            <a:r>
              <a:rPr lang="el-GR" dirty="0" smtClean="0"/>
              <a:t>Αντιμετάθεση</a:t>
            </a:r>
          </a:p>
          <a:p>
            <a:r>
              <a:rPr lang="el-GR" dirty="0" smtClean="0"/>
              <a:t>Συνωστισμός, </a:t>
            </a:r>
            <a:r>
              <a:rPr lang="el-GR" dirty="0" err="1" smtClean="0"/>
              <a:t>αραιοδοντία</a:t>
            </a:r>
            <a:endParaRPr lang="el-GR" dirty="0" smtClean="0"/>
          </a:p>
          <a:p>
            <a:r>
              <a:rPr lang="el-GR" dirty="0" err="1" smtClean="0"/>
              <a:t>Χασμοδοντία</a:t>
            </a:r>
            <a:r>
              <a:rPr lang="el-GR" dirty="0" smtClean="0"/>
              <a:t>, </a:t>
            </a:r>
            <a:r>
              <a:rPr lang="el-GR" dirty="0" err="1" smtClean="0"/>
              <a:t>υπερσύγκλειση</a:t>
            </a:r>
            <a:endParaRPr lang="el-GR" dirty="0" smtClean="0"/>
          </a:p>
          <a:p>
            <a:r>
              <a:rPr lang="el-GR" dirty="0" smtClean="0"/>
              <a:t>Έξεις</a:t>
            </a:r>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t>Πρόωρη απώλεια νεογιλών άνω γομφίων</a:t>
            </a:r>
            <a:endParaRPr lang="el-GR" sz="3200" b="1" dirty="0"/>
          </a:p>
        </p:txBody>
      </p:sp>
      <p:pic>
        <p:nvPicPr>
          <p:cNvPr id="1026" name="Picture 2" descr="C:\Users\Eleni\Google Drive\Desktop\ΒΡΕΤΤΟΣ ΓΙΑΝΝΗΣ ΑΝΩ.JPG"/>
          <p:cNvPicPr>
            <a:picLocks noChangeAspect="1" noChangeArrowheads="1"/>
          </p:cNvPicPr>
          <p:nvPr/>
        </p:nvPicPr>
        <p:blipFill>
          <a:blip r:embed="rId3" cstate="screen"/>
          <a:srcRect/>
          <a:stretch>
            <a:fillRect/>
          </a:stretch>
        </p:blipFill>
        <p:spPr bwMode="auto">
          <a:xfrm rot="10800000" flipH="1">
            <a:off x="285721" y="1500174"/>
            <a:ext cx="3294705" cy="2500330"/>
          </a:xfrm>
          <a:prstGeom prst="rect">
            <a:avLst/>
          </a:prstGeom>
          <a:noFill/>
        </p:spPr>
      </p:pic>
      <p:sp>
        <p:nvSpPr>
          <p:cNvPr id="7" name="AutoShape 11"/>
          <p:cNvSpPr>
            <a:spLocks noChangeArrowheads="1"/>
          </p:cNvSpPr>
          <p:nvPr/>
        </p:nvSpPr>
        <p:spPr bwMode="auto">
          <a:xfrm rot="1342836">
            <a:off x="590808" y="3438921"/>
            <a:ext cx="542923" cy="584212"/>
          </a:xfrm>
          <a:custGeom>
            <a:avLst/>
            <a:gdLst>
              <a:gd name="G0" fmla="+- -8588664 0 0"/>
              <a:gd name="G1" fmla="+- 8653359 0 0"/>
              <a:gd name="G2" fmla="+- -8588664 0 8653359"/>
              <a:gd name="G3" fmla="+- 10800 0 0"/>
              <a:gd name="G4" fmla="+- 0 0 -8588664"/>
              <a:gd name="T0" fmla="*/ 360 256 1"/>
              <a:gd name="T1" fmla="*/ 0 256 1"/>
              <a:gd name="G5" fmla="+- G2 T0 T1"/>
              <a:gd name="G6" fmla="?: G2 G2 G5"/>
              <a:gd name="G7" fmla="+- 0 0 G6"/>
              <a:gd name="G8" fmla="+- 8207 0 0"/>
              <a:gd name="G9" fmla="+- 0 0 8653359"/>
              <a:gd name="G10" fmla="+- 8207 0 2700"/>
              <a:gd name="G11" fmla="cos G10 -8588664"/>
              <a:gd name="G12" fmla="sin G10 -8588664"/>
              <a:gd name="G13" fmla="cos 13500 -8588664"/>
              <a:gd name="G14" fmla="sin 13500 -8588664"/>
              <a:gd name="G15" fmla="+- G11 10800 0"/>
              <a:gd name="G16" fmla="+- G12 10800 0"/>
              <a:gd name="G17" fmla="+- G13 10800 0"/>
              <a:gd name="G18" fmla="+- G14 10800 0"/>
              <a:gd name="G19" fmla="*/ 8207 1 2"/>
              <a:gd name="G20" fmla="+- G19 5400 0"/>
              <a:gd name="G21" fmla="cos G20 -8588664"/>
              <a:gd name="G22" fmla="sin G20 -8588664"/>
              <a:gd name="G23" fmla="+- G21 10800 0"/>
              <a:gd name="G24" fmla="+- G12 G23 G22"/>
              <a:gd name="G25" fmla="+- G22 G23 G11"/>
              <a:gd name="G26" fmla="cos 10800 -8588664"/>
              <a:gd name="G27" fmla="sin 10800 -8588664"/>
              <a:gd name="G28" fmla="cos 8207 -8588664"/>
              <a:gd name="G29" fmla="sin 8207 -8588664"/>
              <a:gd name="G30" fmla="+- G26 10800 0"/>
              <a:gd name="G31" fmla="+- G27 10800 0"/>
              <a:gd name="G32" fmla="+- G28 10800 0"/>
              <a:gd name="G33" fmla="+- G29 10800 0"/>
              <a:gd name="G34" fmla="+- G19 5400 0"/>
              <a:gd name="G35" fmla="cos G34 8653359"/>
              <a:gd name="G36" fmla="sin G34 8653359"/>
              <a:gd name="G37" fmla="+/ 8653359 -8588664 2"/>
              <a:gd name="T2" fmla="*/ 180 256 1"/>
              <a:gd name="T3" fmla="*/ 0 256 1"/>
              <a:gd name="G38" fmla="+- G37 T2 T3"/>
              <a:gd name="G39" fmla="?: G2 G37 G38"/>
              <a:gd name="G40" fmla="cos 10800 G39"/>
              <a:gd name="G41" fmla="sin 10800 G39"/>
              <a:gd name="G42" fmla="cos 8207 G39"/>
              <a:gd name="G43" fmla="sin 8207 G39"/>
              <a:gd name="G44" fmla="+- G40 10800 0"/>
              <a:gd name="G45" fmla="+- G41 10800 0"/>
              <a:gd name="G46" fmla="+- G42 10800 0"/>
              <a:gd name="G47" fmla="+- G43 10800 0"/>
              <a:gd name="G48" fmla="+- G35 10800 0"/>
              <a:gd name="G49" fmla="+- G36 10800 0"/>
              <a:gd name="T4" fmla="*/ 0 w 21600"/>
              <a:gd name="T5" fmla="*/ 10706 h 21600"/>
              <a:gd name="T6" fmla="*/ 4435 w 21600"/>
              <a:gd name="T7" fmla="*/ 17858 h 21600"/>
              <a:gd name="T8" fmla="*/ 2593 w 21600"/>
              <a:gd name="T9" fmla="*/ 10729 h 21600"/>
              <a:gd name="T10" fmla="*/ 1933 w 21600"/>
              <a:gd name="T11" fmla="*/ 619 h 21600"/>
              <a:gd name="T12" fmla="*/ 7573 w 21600"/>
              <a:gd name="T13" fmla="*/ 1007 h 21600"/>
              <a:gd name="T14" fmla="*/ 7183 w 21600"/>
              <a:gd name="T15" fmla="*/ 664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5410" y="4611"/>
                </a:moveTo>
                <a:cubicBezTo>
                  <a:pt x="3620" y="6169"/>
                  <a:pt x="2593" y="8426"/>
                  <a:pt x="2593" y="10799"/>
                </a:cubicBezTo>
                <a:cubicBezTo>
                  <a:pt x="2592" y="13123"/>
                  <a:pt x="3578" y="15338"/>
                  <a:pt x="5304" y="16895"/>
                </a:cubicBezTo>
                <a:lnTo>
                  <a:pt x="3567" y="18820"/>
                </a:lnTo>
                <a:cubicBezTo>
                  <a:pt x="1296" y="16773"/>
                  <a:pt x="0" y="13858"/>
                  <a:pt x="0" y="10800"/>
                </a:cubicBezTo>
                <a:cubicBezTo>
                  <a:pt x="-1" y="7676"/>
                  <a:pt x="1351" y="4706"/>
                  <a:pt x="3707" y="2655"/>
                </a:cubicBezTo>
                <a:lnTo>
                  <a:pt x="1933" y="619"/>
                </a:lnTo>
                <a:lnTo>
                  <a:pt x="7573" y="1007"/>
                </a:lnTo>
                <a:lnTo>
                  <a:pt x="7183" y="6647"/>
                </a:lnTo>
                <a:lnTo>
                  <a:pt x="5410" y="4611"/>
                </a:lnTo>
                <a:close/>
              </a:path>
            </a:pathLst>
          </a:custGeom>
          <a:solidFill>
            <a:srgbClr val="92D050"/>
          </a:solidFill>
          <a:ln w="9525">
            <a:solidFill>
              <a:schemeClr val="tx1"/>
            </a:solidFill>
            <a:miter lim="800000"/>
            <a:headEnd/>
            <a:tailEnd/>
          </a:ln>
          <a:effectLst>
            <a:outerShdw dist="63500" dir="3187806" algn="ctr" rotWithShape="0">
              <a:schemeClr val="tx1">
                <a:alpha val="50000"/>
              </a:schemeClr>
            </a:outerShdw>
          </a:effectLst>
        </p:spPr>
        <p:txBody>
          <a:bodyPr wrap="none" anchor="ctr"/>
          <a:lstStyle/>
          <a:p>
            <a:pPr>
              <a:defRPr/>
            </a:pPr>
            <a:endParaRPr lang="el-GR"/>
          </a:p>
        </p:txBody>
      </p:sp>
      <p:pic>
        <p:nvPicPr>
          <p:cNvPr id="1027" name="Picture 3" descr="C:\Users\Eleni\Google Drive\Desktop\ΒΡΕΤΤΟΣ ΓΙΑΝΝΗΣ πανοραμική.jpg"/>
          <p:cNvPicPr>
            <a:picLocks noChangeAspect="1" noChangeArrowheads="1"/>
          </p:cNvPicPr>
          <p:nvPr/>
        </p:nvPicPr>
        <p:blipFill>
          <a:blip r:embed="rId4" cstate="screen"/>
          <a:srcRect l="6615" t="33350" r="11480" b="18905"/>
          <a:stretch>
            <a:fillRect/>
          </a:stretch>
        </p:blipFill>
        <p:spPr bwMode="auto">
          <a:xfrm>
            <a:off x="3643306" y="1571612"/>
            <a:ext cx="5299400" cy="2428892"/>
          </a:xfrm>
          <a:prstGeom prst="rect">
            <a:avLst/>
          </a:prstGeom>
          <a:noFill/>
        </p:spPr>
      </p:pic>
      <p:sp>
        <p:nvSpPr>
          <p:cNvPr id="9" name="8 - Κεραυνός"/>
          <p:cNvSpPr/>
          <p:nvPr/>
        </p:nvSpPr>
        <p:spPr>
          <a:xfrm flipV="1">
            <a:off x="5000628" y="2571744"/>
            <a:ext cx="428628" cy="357190"/>
          </a:xfrm>
          <a:prstGeom prst="lightningBol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92D050"/>
                </a:solidFill>
              </a:ln>
            </a:endParaRPr>
          </a:p>
        </p:txBody>
      </p:sp>
      <p:pic>
        <p:nvPicPr>
          <p:cNvPr id="52225" name="Picture 1"/>
          <p:cNvPicPr>
            <a:picLocks noChangeAspect="1" noChangeArrowheads="1"/>
          </p:cNvPicPr>
          <p:nvPr/>
        </p:nvPicPr>
        <p:blipFill>
          <a:blip r:embed="rId5" cstate="screen"/>
          <a:srcRect/>
          <a:stretch>
            <a:fillRect/>
          </a:stretch>
        </p:blipFill>
        <p:spPr bwMode="auto">
          <a:xfrm>
            <a:off x="285720" y="4071942"/>
            <a:ext cx="3292518" cy="25717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4888</TotalTime>
  <Words>470</Words>
  <Application>Microsoft Office PowerPoint</Application>
  <PresentationFormat>On-screen Show (4:3)</PresentationFormat>
  <Paragraphs>148</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Θέμα του Office</vt:lpstr>
      <vt:lpstr>Προβλήματα μικτού φραγμού</vt:lpstr>
      <vt:lpstr>Μπορούμε να διακρίνουμε τα προβλήματα;</vt:lpstr>
      <vt:lpstr>Στάδιο ασχημόπαπου</vt:lpstr>
      <vt:lpstr>Μας απασχολεί αυτός ο συνωστισμός;</vt:lpstr>
      <vt:lpstr>Χώρος προσαρμοστικού ελιγμού</vt:lpstr>
      <vt:lpstr>Διεύρυνση κατά τη διάρκεια της αύξησης</vt:lpstr>
      <vt:lpstr>Είναι μια διεύρυνση και μια διατήρηση χώρου αρκετά;</vt:lpstr>
      <vt:lpstr>Τι έχουμε στο μυαλό μας όταν εξετάζουμε ασθενείς σε μικτό φραγμό;</vt:lpstr>
      <vt:lpstr>Πρόωρη απώλεια νεογιλών άνω γομφίων</vt:lpstr>
      <vt:lpstr>Πρόωρη απώλεια νεογιλού κάτω κυνόδοντα</vt:lpstr>
      <vt:lpstr>Πρόωρη απώλεια νεογιλού κάτω κυνόδοντα</vt:lpstr>
      <vt:lpstr>Πρόωρη απώλεια νεογιλού κάτω γομφίου</vt:lpstr>
      <vt:lpstr>Πρόωρη απώλεια νεογιλού κάτω γομφίου</vt:lpstr>
      <vt:lpstr>Σταυροειδής σύγκλειση προσθίων</vt:lpstr>
      <vt:lpstr>Σταυροειδής σύγκλειση προσθίων</vt:lpstr>
      <vt:lpstr>Σταυροειδής σύγκλειση προσθίων</vt:lpstr>
      <vt:lpstr>Σταυροειδής σύγκλειση προσθίων</vt:lpstr>
      <vt:lpstr>Σταυροειδής σύγκλειση οπισθίων</vt:lpstr>
      <vt:lpstr>Σταυροειδής σύγκλειση οπισθίων</vt:lpstr>
      <vt:lpstr>Αλλιώς…</vt:lpstr>
      <vt:lpstr>Σταυροειδής σύγκλειση οπισθίων</vt:lpstr>
      <vt:lpstr>Σταυροειδής σύγκλειση οπισθίων</vt:lpstr>
      <vt:lpstr>Έντονη ή ελαττωμένη οριζόντια πρόταξη</vt:lpstr>
      <vt:lpstr>Έγκλειση άνω κυνοδόντων</vt:lpstr>
      <vt:lpstr>Προλαμβάνεται;</vt:lpstr>
      <vt:lpstr>Προλαμβάνεται με εξαγωγή νεογιλών…</vt:lpstr>
      <vt:lpstr>αλλά και με διεύρυνση άνω γνάθου…</vt:lpstr>
      <vt:lpstr>Φυσιολογική 3D μετακίνηση κυνοδόντων  μεταξύ 5-15 έτη (Belfast growth study)</vt:lpstr>
      <vt:lpstr>Κλινικές και ακτινογραφικές ενδείξεις έγκλεισης</vt:lpstr>
      <vt:lpstr>        Αγενεσίες</vt:lpstr>
      <vt:lpstr>Slide 31</vt:lpstr>
      <vt:lpstr>Η διόρθωση της σταυροειδούς σύγκλεισης προηγείται της εξαγωγής των νεογιλών κυνοδόντων</vt:lpstr>
      <vt:lpstr>Υπεραριθμίες</vt:lpstr>
      <vt:lpstr>Έκτοπη ανατολή μονίμων άνω γομφίων</vt:lpstr>
      <vt:lpstr>Έκτοπη ανατολή μονίμων άνω γομφίων</vt:lpstr>
      <vt:lpstr>Αγκύλωση νεογιλών</vt:lpstr>
      <vt:lpstr>Καθυστέρηση ανατολής</vt:lpstr>
      <vt:lpstr>Καθυστέρηση ανατολής</vt:lpstr>
      <vt:lpstr>Καθυστέρηση ανατολής</vt:lpstr>
      <vt:lpstr>Slide 40</vt:lpstr>
      <vt:lpstr>Μεσόδοντας</vt:lpstr>
      <vt:lpstr>Αντιμετάθεση</vt:lpstr>
      <vt:lpstr>Αντιμετάθεση</vt:lpstr>
      <vt:lpstr>Έξεις</vt:lpstr>
      <vt:lpstr>Αυξημένη κατακόρυφη πρόταξη - Υπερσύγκλειση</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Eleni</dc:creator>
  <cp:lastModifiedBy>Demetrios Halazonetis</cp:lastModifiedBy>
  <cp:revision>430</cp:revision>
  <dcterms:created xsi:type="dcterms:W3CDTF">2020-04-12T14:20:51Z</dcterms:created>
  <dcterms:modified xsi:type="dcterms:W3CDTF">2020-04-22T15:50:35Z</dcterms:modified>
</cp:coreProperties>
</file>