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56" r:id="rId2"/>
    <p:sldId id="257" r:id="rId3"/>
    <p:sldId id="323" r:id="rId4"/>
    <p:sldId id="320" r:id="rId5"/>
    <p:sldId id="324" r:id="rId6"/>
    <p:sldId id="325" r:id="rId7"/>
    <p:sldId id="258" r:id="rId8"/>
    <p:sldId id="271" r:id="rId9"/>
    <p:sldId id="313" r:id="rId10"/>
    <p:sldId id="317" r:id="rId11"/>
    <p:sldId id="314" r:id="rId12"/>
    <p:sldId id="272" r:id="rId13"/>
    <p:sldId id="335" r:id="rId14"/>
    <p:sldId id="311" r:id="rId15"/>
    <p:sldId id="273" r:id="rId16"/>
    <p:sldId id="276" r:id="rId17"/>
    <p:sldId id="277" r:id="rId18"/>
    <p:sldId id="278" r:id="rId19"/>
    <p:sldId id="275" r:id="rId20"/>
    <p:sldId id="327" r:id="rId21"/>
    <p:sldId id="328" r:id="rId22"/>
    <p:sldId id="331" r:id="rId23"/>
    <p:sldId id="330" r:id="rId24"/>
    <p:sldId id="318" r:id="rId25"/>
    <p:sldId id="319" r:id="rId26"/>
    <p:sldId id="321" r:id="rId27"/>
    <p:sldId id="322" r:id="rId28"/>
    <p:sldId id="334" r:id="rId29"/>
    <p:sldId id="261" r:id="rId30"/>
    <p:sldId id="300" r:id="rId31"/>
    <p:sldId id="265" r:id="rId32"/>
    <p:sldId id="267" r:id="rId33"/>
    <p:sldId id="264" r:id="rId34"/>
    <p:sldId id="268" r:id="rId35"/>
    <p:sldId id="301" r:id="rId36"/>
    <p:sldId id="266" r:id="rId37"/>
    <p:sldId id="279" r:id="rId38"/>
    <p:sldId id="333" r:id="rId39"/>
    <p:sldId id="269" r:id="rId40"/>
    <p:sldId id="270" r:id="rId41"/>
    <p:sldId id="282" r:id="rId42"/>
    <p:sldId id="288" r:id="rId43"/>
    <p:sldId id="303" r:id="rId44"/>
    <p:sldId id="289" r:id="rId45"/>
    <p:sldId id="312" r:id="rId46"/>
    <p:sldId id="290" r:id="rId47"/>
    <p:sldId id="292" r:id="rId48"/>
    <p:sldId id="293" r:id="rId49"/>
    <p:sldId id="294" r:id="rId50"/>
    <p:sldId id="295" r:id="rId51"/>
    <p:sldId id="296" r:id="rId52"/>
    <p:sldId id="297" r:id="rId53"/>
    <p:sldId id="283" r:id="rId54"/>
    <p:sldId id="298" r:id="rId55"/>
    <p:sldId id="315" r:id="rId56"/>
    <p:sldId id="284" r:id="rId57"/>
    <p:sldId id="280" r:id="rId58"/>
    <p:sldId id="281" r:id="rId59"/>
    <p:sldId id="285" r:id="rId60"/>
    <p:sldId id="286" r:id="rId61"/>
    <p:sldId id="287" r:id="rId62"/>
    <p:sldId id="316" r:id="rId63"/>
    <p:sldId id="302" r:id="rId64"/>
    <p:sldId id="304" r:id="rId65"/>
    <p:sldId id="305" r:id="rId66"/>
    <p:sldId id="306" r:id="rId67"/>
    <p:sldId id="307" r:id="rId68"/>
    <p:sldId id="308" r:id="rId69"/>
    <p:sldId id="309" r:id="rId70"/>
    <p:sldId id="310" r:id="rId7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2859" autoAdjust="0"/>
  </p:normalViewPr>
  <p:slideViewPr>
    <p:cSldViewPr snapToGrid="0">
      <p:cViewPr varScale="1">
        <p:scale>
          <a:sx n="67" d="100"/>
          <a:sy n="67" d="100"/>
        </p:scale>
        <p:origin x="20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1384F-1F06-4449-937D-440C6876A929}" type="datetimeFigureOut">
              <a:rPr lang="el-GR" smtClean="0"/>
              <a:t>1/5/2020</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2D677-8DEB-409F-AB68-90B7410F6838}" type="slidenum">
              <a:rPr lang="el-GR" smtClean="0"/>
              <a:t>‹#›</a:t>
            </a:fld>
            <a:endParaRPr lang="el-GR"/>
          </a:p>
        </p:txBody>
      </p:sp>
    </p:spTree>
    <p:extLst>
      <p:ext uri="{BB962C8B-B14F-4D97-AF65-F5344CB8AC3E}">
        <p14:creationId xmlns:p14="http://schemas.microsoft.com/office/powerpoint/2010/main" val="1348711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Απαγορεύεται η μερική ή ολική αναπαραγωγή χωρίς την έγγραφη άδεια του συγγραφέα.</a:t>
            </a:r>
          </a:p>
          <a:p>
            <a:r>
              <a:rPr lang="el-GR" b="1" dirty="0" smtClean="0"/>
              <a:t>Προστασία Πνευματικών Δικαιωμάτων</a:t>
            </a:r>
          </a:p>
          <a:p>
            <a:r>
              <a:rPr lang="el-GR" dirty="0" smtClean="0"/>
              <a:t>Σας υπενθυμίζουμε ότι το σύνολο της εξ αποστάσεως εκπαίδευσης και του αντίστοιχου υλικού έχουν δημιουργηθεί αποκλειστικά για την εκπαίδευση των φοιτητών της Οδοντιατρικής Σχολής του ΕΚΠΑ.</a:t>
            </a:r>
          </a:p>
          <a:p>
            <a:r>
              <a:rPr lang="el-GR" dirty="0" smtClean="0"/>
              <a:t>Συνεπώς, θα πρέπει να επιδείξετε ιδιαίτερη προσοχή όσο αφορά στην προστασία των πνευματικών δικαιωμάτων και των προσωπικών δεδομένων που αφορούν στις ηλεκτρονικές διαλέξεις και στο υλικό που είναι αναρτημένο στην η-τάξη. Δικαίωμα πρόσβασης σε αυτά έχουν μόνο οι φοιτητές που είναι εγγεγραμμένοι στο μάθημα.</a:t>
            </a:r>
          </a:p>
          <a:p>
            <a:r>
              <a:rPr lang="el-GR" dirty="0" smtClean="0"/>
              <a:t>Ως εκ τούτου η βιντεοσκόπηση, αναπαραγωγή υλικού (π.χ. σε μέσα κοινωνικής δικτύωσης) και προώθηση υλικού σε άτομα, ομάδες και πλατφόρμες πέραν των διδασκομένων, χωρίς προηγούμενη άδεια του διδάσκοντα/συγγραφέα, εγείρει νομικές συνέπειες και κυρώσεις.</a:t>
            </a:r>
          </a:p>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1</a:t>
            </a:fld>
            <a:endParaRPr lang="el-GR"/>
          </a:p>
        </p:txBody>
      </p:sp>
    </p:spTree>
    <p:extLst>
      <p:ext uri="{BB962C8B-B14F-4D97-AF65-F5344CB8AC3E}">
        <p14:creationId xmlns:p14="http://schemas.microsoft.com/office/powerpoint/2010/main" val="178063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smtClean="0"/>
              <a:t>Προσθιοπίσθιο</a:t>
            </a:r>
            <a:r>
              <a:rPr lang="el-GR" dirty="0" smtClean="0"/>
              <a:t> επίπεδο: επίπεδο αρμονίας, </a:t>
            </a:r>
            <a:r>
              <a:rPr lang="el-GR" b="1" dirty="0" smtClean="0"/>
              <a:t>γωνίες ΑΝΒ </a:t>
            </a:r>
            <a:r>
              <a:rPr lang="el-GR" dirty="0" smtClean="0"/>
              <a:t>και κυρτότητας.</a:t>
            </a:r>
          </a:p>
          <a:p>
            <a:endParaRPr lang="el-GR" dirty="0" smtClean="0"/>
          </a:p>
        </p:txBody>
      </p:sp>
      <p:sp>
        <p:nvSpPr>
          <p:cNvPr id="4" name="Slide Number Placeholder 3"/>
          <p:cNvSpPr>
            <a:spLocks noGrp="1"/>
          </p:cNvSpPr>
          <p:nvPr>
            <p:ph type="sldNum" sz="quarter" idx="10"/>
          </p:nvPr>
        </p:nvSpPr>
        <p:spPr/>
        <p:txBody>
          <a:bodyPr/>
          <a:lstStyle/>
          <a:p>
            <a:fld id="{D8E2D677-8DEB-409F-AB68-90B7410F6838}" type="slidenum">
              <a:rPr lang="el-GR" smtClean="0"/>
              <a:t>10</a:t>
            </a:fld>
            <a:endParaRPr lang="el-GR"/>
          </a:p>
        </p:txBody>
      </p:sp>
    </p:spTree>
    <p:extLst>
      <p:ext uri="{BB962C8B-B14F-4D97-AF65-F5344CB8AC3E}">
        <p14:creationId xmlns:p14="http://schemas.microsoft.com/office/powerpoint/2010/main" val="2465938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smtClean="0"/>
              <a:t>Προσθιοπίσθιο</a:t>
            </a:r>
            <a:r>
              <a:rPr lang="el-GR" dirty="0" smtClean="0"/>
              <a:t> επίπεδο: επίπεδο αρμονίας</a:t>
            </a:r>
            <a:r>
              <a:rPr lang="el-GR" b="0" dirty="0" smtClean="0"/>
              <a:t>, γωνίες ΑΝΒ </a:t>
            </a:r>
            <a:r>
              <a:rPr lang="el-GR" dirty="0" smtClean="0"/>
              <a:t>και </a:t>
            </a:r>
            <a:r>
              <a:rPr lang="el-GR" b="1" dirty="0" smtClean="0"/>
              <a:t>κυρτότητας</a:t>
            </a:r>
            <a:r>
              <a:rPr lang="el-GR" dirty="0" smtClean="0"/>
              <a:t>.</a:t>
            </a:r>
          </a:p>
          <a:p>
            <a:endParaRPr lang="el-GR" dirty="0" smtClean="0"/>
          </a:p>
        </p:txBody>
      </p:sp>
      <p:sp>
        <p:nvSpPr>
          <p:cNvPr id="4" name="Slide Number Placeholder 3"/>
          <p:cNvSpPr>
            <a:spLocks noGrp="1"/>
          </p:cNvSpPr>
          <p:nvPr>
            <p:ph type="sldNum" sz="quarter" idx="10"/>
          </p:nvPr>
        </p:nvSpPr>
        <p:spPr/>
        <p:txBody>
          <a:bodyPr/>
          <a:lstStyle/>
          <a:p>
            <a:fld id="{D8E2D677-8DEB-409F-AB68-90B7410F6838}" type="slidenum">
              <a:rPr lang="el-GR" smtClean="0"/>
              <a:t>11</a:t>
            </a:fld>
            <a:endParaRPr lang="el-GR"/>
          </a:p>
        </p:txBody>
      </p:sp>
    </p:spTree>
    <p:extLst>
      <p:ext uri="{BB962C8B-B14F-4D97-AF65-F5344CB8AC3E}">
        <p14:creationId xmlns:p14="http://schemas.microsoft.com/office/powerpoint/2010/main" val="1549733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smtClean="0"/>
              <a:t>Κατακόρυφο επίπεδο: τύπος προσώπου</a:t>
            </a:r>
            <a:r>
              <a:rPr lang="en-US" baseline="0" dirty="0" smtClean="0"/>
              <a:t> </a:t>
            </a:r>
            <a:r>
              <a:rPr lang="el-GR" baseline="0" dirty="0" smtClean="0"/>
              <a:t>κατά μέτωπο (αναλογία ύψος/πλάτος</a:t>
            </a:r>
            <a:r>
              <a:rPr lang="el-GR" baseline="0" dirty="0" smtClean="0">
                <a:solidFill>
                  <a:schemeClr val="tx1"/>
                </a:solidFill>
              </a:rPr>
              <a:t>), </a:t>
            </a:r>
            <a:r>
              <a:rPr lang="el-GR" b="1" baseline="0" dirty="0" smtClean="0">
                <a:solidFill>
                  <a:schemeClr val="tx1"/>
                </a:solidFill>
              </a:rPr>
              <a:t>αναλογίες προσθίου ύψους προσώπου (κατά μέτωπο και εκ του πλαγίου/κατατομή)</a:t>
            </a:r>
            <a:r>
              <a:rPr lang="el-GR" baseline="0" dirty="0" smtClean="0">
                <a:solidFill>
                  <a:schemeClr val="tx1"/>
                </a:solidFill>
              </a:rPr>
              <a:t>, </a:t>
            </a:r>
            <a:r>
              <a:rPr lang="el-GR" b="0" baseline="0" dirty="0" smtClean="0">
                <a:solidFill>
                  <a:schemeClr val="tx1"/>
                </a:solidFill>
              </a:rPr>
              <a:t>θέση κάτω γνάθου και απόκλιση σώματος κάτω γνάθου.</a:t>
            </a:r>
            <a:endParaRPr lang="el-GR" b="0" dirty="0" smtClean="0">
              <a:solidFill>
                <a:schemeClr val="tx1"/>
              </a:solidFill>
            </a:endParaRPr>
          </a:p>
        </p:txBody>
      </p:sp>
      <p:sp>
        <p:nvSpPr>
          <p:cNvPr id="4" name="Slide Number Placeholder 3"/>
          <p:cNvSpPr>
            <a:spLocks noGrp="1"/>
          </p:cNvSpPr>
          <p:nvPr>
            <p:ph type="sldNum" sz="quarter" idx="10"/>
          </p:nvPr>
        </p:nvSpPr>
        <p:spPr/>
        <p:txBody>
          <a:bodyPr/>
          <a:lstStyle/>
          <a:p>
            <a:fld id="{D8E2D677-8DEB-409F-AB68-90B7410F6838}" type="slidenum">
              <a:rPr lang="el-GR" smtClean="0"/>
              <a:t>12</a:t>
            </a:fld>
            <a:endParaRPr lang="el-GR"/>
          </a:p>
        </p:txBody>
      </p:sp>
    </p:spTree>
    <p:extLst>
      <p:ext uri="{BB962C8B-B14F-4D97-AF65-F5344CB8AC3E}">
        <p14:creationId xmlns:p14="http://schemas.microsoft.com/office/powerpoint/2010/main" val="2476150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smtClean="0"/>
              <a:t>Κατακόρυφο επίπεδο: τύπος προσώπου</a:t>
            </a:r>
            <a:r>
              <a:rPr lang="en-US" baseline="0" dirty="0" smtClean="0"/>
              <a:t> </a:t>
            </a:r>
            <a:r>
              <a:rPr lang="el-GR" baseline="0" dirty="0" smtClean="0"/>
              <a:t>κατά μέτωπο (αναλογία ύψος/πλάτος), </a:t>
            </a:r>
            <a:r>
              <a:rPr lang="el-GR" b="0" baseline="0" dirty="0" smtClean="0"/>
              <a:t>αναλογίες προσθίου ύψους προσώπου (κατά μέτωπο και εκ του πλαγίου/κατατομή), </a:t>
            </a:r>
            <a:r>
              <a:rPr lang="el-GR" b="1" baseline="0" dirty="0" smtClean="0"/>
              <a:t>θέση κάτω γνάθου και απόκλιση σώματος κάτω γνάθου.</a:t>
            </a:r>
            <a:endParaRPr lang="el-GR" b="1" dirty="0" smtClean="0"/>
          </a:p>
        </p:txBody>
      </p:sp>
      <p:sp>
        <p:nvSpPr>
          <p:cNvPr id="4" name="Slide Number Placeholder 3"/>
          <p:cNvSpPr>
            <a:spLocks noGrp="1"/>
          </p:cNvSpPr>
          <p:nvPr>
            <p:ph type="sldNum" sz="quarter" idx="10"/>
          </p:nvPr>
        </p:nvSpPr>
        <p:spPr/>
        <p:txBody>
          <a:bodyPr/>
          <a:lstStyle/>
          <a:p>
            <a:fld id="{D8E2D677-8DEB-409F-AB68-90B7410F6838}" type="slidenum">
              <a:rPr lang="el-GR" smtClean="0"/>
              <a:t>13</a:t>
            </a:fld>
            <a:endParaRPr lang="el-GR"/>
          </a:p>
        </p:txBody>
      </p:sp>
    </p:spTree>
    <p:extLst>
      <p:ext uri="{BB962C8B-B14F-4D97-AF65-F5344CB8AC3E}">
        <p14:creationId xmlns:p14="http://schemas.microsoft.com/office/powerpoint/2010/main" val="1262419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Κατατομές διαφορετικής κυρτότητας.</a:t>
            </a:r>
          </a:p>
          <a:p>
            <a:r>
              <a:rPr lang="el-GR" dirty="0" smtClean="0"/>
              <a:t>Κυρτή</a:t>
            </a:r>
            <a:r>
              <a:rPr lang="el-GR" baseline="0" dirty="0" smtClean="0"/>
              <a:t> (ΙΙ Τάξη) και κοίλη (ΙΙΙ Τάξη) κατατομή.</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14</a:t>
            </a:fld>
            <a:endParaRPr lang="el-GR"/>
          </a:p>
        </p:txBody>
      </p:sp>
    </p:spTree>
    <p:extLst>
      <p:ext uri="{BB962C8B-B14F-4D97-AF65-F5344CB8AC3E}">
        <p14:creationId xmlns:p14="http://schemas.microsoft.com/office/powerpoint/2010/main" val="724309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a:t>
            </a:r>
            <a:r>
              <a:rPr lang="el-GR" baseline="0" dirty="0" smtClean="0"/>
              <a:t> θέση του φραγμού στο </a:t>
            </a:r>
            <a:r>
              <a:rPr lang="el-GR" baseline="0" dirty="0" err="1" smtClean="0"/>
              <a:t>κρανιοπροσωπικό</a:t>
            </a:r>
            <a:r>
              <a:rPr lang="el-GR" baseline="0" dirty="0" smtClean="0"/>
              <a:t> σύμπλεγμα σχετίζεται με το πρότυπο αύξησης.</a:t>
            </a:r>
            <a:endParaRPr lang="el-GR" dirty="0" smtClean="0"/>
          </a:p>
        </p:txBody>
      </p:sp>
      <p:sp>
        <p:nvSpPr>
          <p:cNvPr id="4" name="Slide Number Placeholder 3"/>
          <p:cNvSpPr>
            <a:spLocks noGrp="1"/>
          </p:cNvSpPr>
          <p:nvPr>
            <p:ph type="sldNum" sz="quarter" idx="10"/>
          </p:nvPr>
        </p:nvSpPr>
        <p:spPr/>
        <p:txBody>
          <a:bodyPr/>
          <a:lstStyle/>
          <a:p>
            <a:fld id="{D8E2D677-8DEB-409F-AB68-90B7410F6838}" type="slidenum">
              <a:rPr lang="el-GR" smtClean="0"/>
              <a:t>15</a:t>
            </a:fld>
            <a:endParaRPr lang="el-GR"/>
          </a:p>
        </p:txBody>
      </p:sp>
    </p:spTree>
    <p:extLst>
      <p:ext uri="{BB962C8B-B14F-4D97-AF65-F5344CB8AC3E}">
        <p14:creationId xmlns:p14="http://schemas.microsoft.com/office/powerpoint/2010/main" val="414884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Όμως στις αρμονικής</a:t>
            </a:r>
            <a:r>
              <a:rPr lang="el-GR" baseline="0" dirty="0" smtClean="0"/>
              <a:t> κυρτότητας κατατομές δεν σημαίνει ότι δεν παρατηρείται πρόβλημα σε κάποιο άλλο επίπεδο χώρου (κατακόρυφο ή εγκάρσιο).</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16</a:t>
            </a:fld>
            <a:endParaRPr lang="el-GR"/>
          </a:p>
        </p:txBody>
      </p:sp>
    </p:spTree>
    <p:extLst>
      <p:ext uri="{BB962C8B-B14F-4D97-AF65-F5344CB8AC3E}">
        <p14:creationId xmlns:p14="http://schemas.microsoft.com/office/powerpoint/2010/main" val="3633199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Και σε παρόμοιες κατατομές δεν σημαίνει ότι ο</a:t>
            </a:r>
            <a:r>
              <a:rPr lang="el-GR" baseline="0" dirty="0" smtClean="0"/>
              <a:t> φραγμός είναι στην ίδια σχετική θέση.</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17</a:t>
            </a:fld>
            <a:endParaRPr lang="el-GR"/>
          </a:p>
        </p:txBody>
      </p:sp>
    </p:spTree>
    <p:extLst>
      <p:ext uri="{BB962C8B-B14F-4D97-AF65-F5344CB8AC3E}">
        <p14:creationId xmlns:p14="http://schemas.microsoft.com/office/powerpoint/2010/main" val="2899723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ΣΩΣΤΗ ΔΙΑΓΝΩΣΗ Πώς θα μπορούσε κάποιος να διορθώσει την πρόσθια </a:t>
            </a:r>
            <a:r>
              <a:rPr lang="el-GR" dirty="0" err="1" smtClean="0"/>
              <a:t>χασμοδοντία</a:t>
            </a:r>
            <a:r>
              <a:rPr lang="el-GR" dirty="0" smtClean="0"/>
              <a:t> της εικόνας; </a:t>
            </a:r>
          </a:p>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20</a:t>
            </a:fld>
            <a:endParaRPr lang="el-GR"/>
          </a:p>
        </p:txBody>
      </p:sp>
    </p:spTree>
    <p:extLst>
      <p:ext uri="{BB962C8B-B14F-4D97-AF65-F5344CB8AC3E}">
        <p14:creationId xmlns:p14="http://schemas.microsoft.com/office/powerpoint/2010/main" val="80971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ΣΩΣΤΗ ΔΙΑΓΝΩΣΗ Πώς θα μπορούσε κάποιος να διορθώσει την πρόσθια </a:t>
            </a:r>
            <a:r>
              <a:rPr lang="el-GR" dirty="0" err="1" smtClean="0"/>
              <a:t>χασμοδοντία</a:t>
            </a:r>
            <a:r>
              <a:rPr lang="el-GR" dirty="0" smtClean="0"/>
              <a:t> της εικόνας; </a:t>
            </a:r>
          </a:p>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21</a:t>
            </a:fld>
            <a:endParaRPr lang="el-GR"/>
          </a:p>
        </p:txBody>
      </p:sp>
    </p:spTree>
    <p:extLst>
      <p:ext uri="{BB962C8B-B14F-4D97-AF65-F5344CB8AC3E}">
        <p14:creationId xmlns:p14="http://schemas.microsoft.com/office/powerpoint/2010/main" val="941323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Σκοπός του μαθήματος είναι η παρουσίαση της διαγνωστικής διαδικασίας στην ορθοδοντική ώστε ο φοιτητής να είναι ικανός α) να συλλέξει τα διαγνωστικά στοιχεία μέσω κλινικής και εργαστηριακής εξέτασης μίας</a:t>
            </a:r>
            <a:r>
              <a:rPr lang="el-GR" baseline="0" dirty="0" smtClean="0"/>
              <a:t> ορθοδοντικής ανωμαλίας Ι </a:t>
            </a:r>
            <a:r>
              <a:rPr lang="el-GR" baseline="0" dirty="0" smtClean="0"/>
              <a:t>Τάξης </a:t>
            </a:r>
            <a:r>
              <a:rPr lang="el-GR" baseline="0" dirty="0" smtClean="0"/>
              <a:t>κατά </a:t>
            </a:r>
            <a:r>
              <a:rPr lang="en-US" baseline="0" dirty="0" smtClean="0"/>
              <a:t>Angle</a:t>
            </a:r>
            <a:r>
              <a:rPr lang="el-GR" baseline="0" dirty="0" smtClean="0"/>
              <a:t> </a:t>
            </a:r>
            <a:r>
              <a:rPr lang="el-GR" dirty="0" smtClean="0"/>
              <a:t>και β) συνθέσει τις πληροφορίες σε ολοκληρωμένη διάγνωση, γ)</a:t>
            </a:r>
            <a:r>
              <a:rPr lang="el-GR" baseline="0" dirty="0" smtClean="0"/>
              <a:t> </a:t>
            </a:r>
            <a:r>
              <a:rPr lang="el-GR" dirty="0" smtClean="0"/>
              <a:t>να</a:t>
            </a:r>
            <a:r>
              <a:rPr lang="en-US" baseline="0" dirty="0" smtClean="0"/>
              <a:t> </a:t>
            </a:r>
            <a:r>
              <a:rPr lang="el-GR" baseline="0" dirty="0" smtClean="0"/>
              <a:t>αναγνωρίζει τα συχνότερα ορθοδοντικά μηχανήματα που συνδέονται με τη θεραπεία των περιπτώσεων αυτών και γ) να περιγράφει ορισμένες συχνές ορθοδοντικές θεραπευτικές παρεμβάσεις για τις ανωμαλίες αυτές.</a:t>
            </a:r>
            <a:endParaRPr lang="en-US" dirty="0" smtClean="0"/>
          </a:p>
          <a:p>
            <a:endParaRPr lang="en-US" dirty="0" smtClean="0"/>
          </a:p>
          <a:p>
            <a:r>
              <a:rPr lang="el-GR" dirty="0" smtClean="0"/>
              <a:t>Ο </a:t>
            </a:r>
            <a:r>
              <a:rPr lang="en-US" dirty="0" smtClean="0"/>
              <a:t>Edward</a:t>
            </a:r>
            <a:r>
              <a:rPr lang="en-US" baseline="0" dirty="0" smtClean="0"/>
              <a:t> Angle </a:t>
            </a:r>
            <a:r>
              <a:rPr lang="el-GR" baseline="0" dirty="0" smtClean="0"/>
              <a:t>ήταν ο πρωτοπόρος της σύγχρονης Ορθοδοντικής, στις αρχές του προηγούμενου αιώνα.</a:t>
            </a:r>
            <a:endParaRPr lang="el-G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Σύμφωνα</a:t>
            </a:r>
            <a:r>
              <a:rPr lang="el-GR" baseline="0" dirty="0" smtClean="0"/>
              <a:t> με τον </a:t>
            </a:r>
            <a:r>
              <a:rPr lang="en-US" dirty="0" smtClean="0"/>
              <a:t>Angle</a:t>
            </a:r>
            <a:r>
              <a:rPr lang="el-GR" dirty="0" smtClean="0"/>
              <a:t>,</a:t>
            </a:r>
            <a:r>
              <a:rPr lang="el-GR" baseline="0" dirty="0" smtClean="0"/>
              <a:t> ο πρώτος γομφίος κατέχει μια σταθερή και αναλλοίωτα σωστή θέση μέσα στο οστό της άνω γνάθου, κάτω από την ζυγωματική αντηρίδα, ώστε οι μασητικές δυνάμεις να διαχέονται  στο </a:t>
            </a:r>
            <a:r>
              <a:rPr lang="el-GR" baseline="0" dirty="0" err="1" smtClean="0"/>
              <a:t>κρανιοπροσωπικό</a:t>
            </a:r>
            <a:r>
              <a:rPr lang="el-GR" baseline="0" dirty="0" smtClean="0"/>
              <a:t> σύμπλεγμα.</a:t>
            </a:r>
            <a:endParaRPr lang="el-GR" dirty="0" smtClean="0"/>
          </a:p>
          <a:p>
            <a:r>
              <a:rPr lang="el-GR" baseline="0" dirty="0" smtClean="0"/>
              <a:t>Συνεπώς η σχέση των πρώτων μόνιμων γομφίων εκφράζει και τη σχέση της κάτω γνάθου με την άνω αλλά και με το πρόσωπο.</a:t>
            </a:r>
          </a:p>
          <a:p>
            <a:r>
              <a:rPr lang="el-GR" baseline="0" dirty="0" smtClean="0"/>
              <a:t>Βέβαια αργότερα βρέθηκε ότι αυτή η θεώρηση δεν είναι σωστή και ότι η θέση του άνω πρώτου μόνιμου γομφίου δυνατόν να έχει και αυτή διαταραχθεί.</a:t>
            </a:r>
            <a:endParaRPr lang="en-US" baseline="0" dirty="0" smtClean="0"/>
          </a:p>
          <a:p>
            <a:r>
              <a:rPr lang="el-GR" baseline="0" dirty="0" smtClean="0"/>
              <a:t>Επιπλέον,  κατά τον </a:t>
            </a:r>
            <a:r>
              <a:rPr lang="en-US" dirty="0" smtClean="0"/>
              <a:t>Angle</a:t>
            </a:r>
            <a:r>
              <a:rPr lang="el-GR" dirty="0" smtClean="0"/>
              <a:t>, </a:t>
            </a:r>
            <a:r>
              <a:rPr lang="el-GR" baseline="0" dirty="0" smtClean="0"/>
              <a:t>πρέπει τα άνω δόντια να είναι διευθετημένα σε τόξο που περνάει από τα κεντρικά φύματα των άνω γομφίων και τα κάτω δόντια από αντίστοιχο τόξο που περνάει από τα παρειακά φύματά τους. </a:t>
            </a:r>
            <a:endParaRPr lang="en-US" baseline="0" dirty="0" smtClean="0"/>
          </a:p>
          <a:p>
            <a:r>
              <a:rPr lang="el-GR" b="1" baseline="0" dirty="0" smtClean="0"/>
              <a:t>Τ</a:t>
            </a:r>
            <a:r>
              <a:rPr lang="el-GR" baseline="0" dirty="0" smtClean="0"/>
              <a:t>άξη</a:t>
            </a:r>
          </a:p>
        </p:txBody>
      </p:sp>
      <p:sp>
        <p:nvSpPr>
          <p:cNvPr id="4" name="Slide Number Placeholder 3"/>
          <p:cNvSpPr>
            <a:spLocks noGrp="1"/>
          </p:cNvSpPr>
          <p:nvPr>
            <p:ph type="sldNum" sz="quarter" idx="10"/>
          </p:nvPr>
        </p:nvSpPr>
        <p:spPr/>
        <p:txBody>
          <a:bodyPr/>
          <a:lstStyle/>
          <a:p>
            <a:fld id="{D8E2D677-8DEB-409F-AB68-90B7410F6838}" type="slidenum">
              <a:rPr lang="el-GR" smtClean="0"/>
              <a:t>2</a:t>
            </a:fld>
            <a:endParaRPr lang="el-GR"/>
          </a:p>
        </p:txBody>
      </p:sp>
    </p:spTree>
    <p:extLst>
      <p:ext uri="{BB962C8B-B14F-4D97-AF65-F5344CB8AC3E}">
        <p14:creationId xmlns:p14="http://schemas.microsoft.com/office/powerpoint/2010/main" val="4189912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ΣΩΣΤΗ ΔΙΑΓΝΩΣΗ Πώς θα μπορούσε κάποιος να διορθώσει την πρόσθια </a:t>
            </a:r>
            <a:r>
              <a:rPr lang="el-GR" dirty="0" err="1" smtClean="0"/>
              <a:t>χασμοδοντία</a:t>
            </a:r>
            <a:r>
              <a:rPr lang="el-GR" dirty="0" smtClean="0"/>
              <a:t> της εικόνας; </a:t>
            </a:r>
          </a:p>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22</a:t>
            </a:fld>
            <a:endParaRPr lang="el-GR"/>
          </a:p>
        </p:txBody>
      </p:sp>
    </p:spTree>
    <p:extLst>
      <p:ext uri="{BB962C8B-B14F-4D97-AF65-F5344CB8AC3E}">
        <p14:creationId xmlns:p14="http://schemas.microsoft.com/office/powerpoint/2010/main" val="2324517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ΣΩΣΤΗ ΔΙΑΓΝΩΣΗ Πώς θα μπορούσε κάποιος να διορθώσει την πρόσθια </a:t>
            </a:r>
            <a:r>
              <a:rPr lang="el-GR" dirty="0" err="1" smtClean="0"/>
              <a:t>χασμοδοντία</a:t>
            </a:r>
            <a:r>
              <a:rPr lang="el-GR" dirty="0" smtClean="0"/>
              <a:t> της εικόνας; </a:t>
            </a:r>
          </a:p>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23</a:t>
            </a:fld>
            <a:endParaRPr lang="el-GR"/>
          </a:p>
        </p:txBody>
      </p:sp>
    </p:spTree>
    <p:extLst>
      <p:ext uri="{BB962C8B-B14F-4D97-AF65-F5344CB8AC3E}">
        <p14:creationId xmlns:p14="http://schemas.microsoft.com/office/powerpoint/2010/main" val="791240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Τελικά πως διορθώθηκε;</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24</a:t>
            </a:fld>
            <a:endParaRPr lang="el-GR"/>
          </a:p>
        </p:txBody>
      </p:sp>
    </p:spTree>
    <p:extLst>
      <p:ext uri="{BB962C8B-B14F-4D97-AF65-F5344CB8AC3E}">
        <p14:creationId xmlns:p14="http://schemas.microsoft.com/office/powerpoint/2010/main" val="2735846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Κοίλο</a:t>
            </a:r>
            <a:r>
              <a:rPr lang="el-GR" baseline="0" dirty="0" smtClean="0"/>
              <a:t> πρόσωπο αλλά Τάξη Ι</a:t>
            </a:r>
            <a:r>
              <a:rPr lang="en-US" baseline="0" dirty="0" smtClean="0"/>
              <a:t> </a:t>
            </a:r>
            <a:r>
              <a:rPr lang="el-GR" baseline="0" dirty="0" smtClean="0"/>
              <a:t>κατά </a:t>
            </a:r>
            <a:r>
              <a:rPr lang="en-US" baseline="0" dirty="0" smtClean="0"/>
              <a:t>Angle</a:t>
            </a:r>
            <a:r>
              <a:rPr lang="el-GR" baseline="0" dirty="0" smtClean="0"/>
              <a:t>: γιατί;;;</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25</a:t>
            </a:fld>
            <a:endParaRPr lang="el-GR"/>
          </a:p>
        </p:txBody>
      </p:sp>
    </p:spTree>
    <p:extLst>
      <p:ext uri="{BB962C8B-B14F-4D97-AF65-F5344CB8AC3E}">
        <p14:creationId xmlns:p14="http://schemas.microsoft.com/office/powerpoint/2010/main" val="3908633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Ασυμμετρία</a:t>
            </a:r>
            <a:r>
              <a:rPr lang="el-GR" baseline="0" dirty="0" smtClean="0"/>
              <a:t> μόνο στην Τάξη κατά </a:t>
            </a:r>
            <a:r>
              <a:rPr lang="en-US" baseline="0" dirty="0" smtClean="0"/>
              <a:t>Angle</a:t>
            </a:r>
            <a:r>
              <a:rPr lang="el-GR" baseline="0" dirty="0" smtClean="0"/>
              <a:t> ή και κάπου ακόμα</a:t>
            </a:r>
            <a:r>
              <a:rPr lang="en-US" baseline="0" dirty="0" smtClean="0"/>
              <a:t>;</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26</a:t>
            </a:fld>
            <a:endParaRPr lang="el-GR"/>
          </a:p>
        </p:txBody>
      </p:sp>
    </p:spTree>
    <p:extLst>
      <p:ext uri="{BB962C8B-B14F-4D97-AF65-F5344CB8AC3E}">
        <p14:creationId xmlns:p14="http://schemas.microsoft.com/office/powerpoint/2010/main" val="4178456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Πως θα λυθεί ο συνωστισμός;</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28</a:t>
            </a:fld>
            <a:endParaRPr lang="el-GR"/>
          </a:p>
        </p:txBody>
      </p:sp>
    </p:spTree>
    <p:extLst>
      <p:ext uri="{BB962C8B-B14F-4D97-AF65-F5344CB8AC3E}">
        <p14:creationId xmlns:p14="http://schemas.microsoft.com/office/powerpoint/2010/main" val="646175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Πρέπει</a:t>
            </a:r>
            <a:r>
              <a:rPr lang="el-GR" baseline="0" dirty="0" smtClean="0"/>
              <a:t> να αξιολογούνται οι σχέσεις όλων των πλαγίων/ </a:t>
            </a:r>
            <a:r>
              <a:rPr lang="el-GR" baseline="0" dirty="0" err="1" smtClean="0"/>
              <a:t>οπισθίων</a:t>
            </a:r>
            <a:r>
              <a:rPr lang="el-GR" baseline="0" dirty="0" smtClean="0"/>
              <a:t> δοντιών και όχι μόνο των γομφίων/κυνοδόντων.</a:t>
            </a:r>
            <a:endParaRPr lang="el-GR" dirty="0" smtClean="0"/>
          </a:p>
          <a:p>
            <a:r>
              <a:rPr lang="el-GR" dirty="0" smtClean="0"/>
              <a:t>Οι</a:t>
            </a:r>
            <a:r>
              <a:rPr lang="el-GR" baseline="0" dirty="0" smtClean="0"/>
              <a:t> αρμονικές σχέσεις των υπολοίπων πλαγίων/</a:t>
            </a:r>
            <a:r>
              <a:rPr lang="el-GR" baseline="0" dirty="0" err="1" smtClean="0"/>
              <a:t>οπισθίων</a:t>
            </a:r>
            <a:r>
              <a:rPr lang="el-GR" baseline="0" dirty="0" smtClean="0"/>
              <a:t> δοντιών: …</a:t>
            </a:r>
          </a:p>
          <a:p>
            <a:r>
              <a:rPr lang="el-GR" baseline="0" dirty="0" smtClean="0"/>
              <a:t>Αρμονική σύγκλειση (</a:t>
            </a:r>
            <a:r>
              <a:rPr lang="en-US" baseline="0" dirty="0" smtClean="0"/>
              <a:t>Andrews, 1972</a:t>
            </a:r>
            <a:r>
              <a:rPr lang="el-GR" baseline="0" dirty="0" smtClean="0"/>
              <a:t>)</a:t>
            </a:r>
            <a:r>
              <a:rPr lang="en-US" baseline="0" dirty="0" smtClean="0"/>
              <a:t>: </a:t>
            </a:r>
            <a:r>
              <a:rPr lang="el-GR" baseline="0" dirty="0" smtClean="0"/>
              <a:t>σχέση γομφίων, αποκλίσεις και προσανατολισμός μυλών εγγύς-άπω</a:t>
            </a:r>
            <a:r>
              <a:rPr lang="en-US" baseline="0" dirty="0" smtClean="0"/>
              <a:t> </a:t>
            </a:r>
            <a:r>
              <a:rPr lang="el-GR" baseline="0" dirty="0" smtClean="0"/>
              <a:t>και </a:t>
            </a:r>
            <a:r>
              <a:rPr lang="el-GR" baseline="0" dirty="0" err="1" smtClean="0"/>
              <a:t>χειλεο</a:t>
            </a:r>
            <a:r>
              <a:rPr lang="el-GR" baseline="0" dirty="0" smtClean="0"/>
              <a:t>-γλωσσικά, απουσία στροφών, σημεία επαφής, επίπεδη ή ελαφρά καμπύλη </a:t>
            </a:r>
            <a:r>
              <a:rPr lang="en-US" baseline="0" dirty="0" err="1" smtClean="0"/>
              <a:t>Spee</a:t>
            </a:r>
            <a:endParaRPr lang="el-GR" baseline="0" dirty="0" smtClean="0"/>
          </a:p>
          <a:p>
            <a:r>
              <a:rPr lang="el-GR" baseline="0" dirty="0" smtClean="0"/>
              <a:t>Η κατακόρυφη πρόταξη είναι περίπου το </a:t>
            </a:r>
            <a:r>
              <a:rPr lang="el-GR" baseline="30000" dirty="0" smtClean="0"/>
              <a:t>1</a:t>
            </a:r>
            <a:r>
              <a:rPr lang="el-GR" baseline="0" dirty="0" smtClean="0"/>
              <a:t>/</a:t>
            </a:r>
            <a:r>
              <a:rPr lang="el-GR" baseline="-25000" dirty="0" smtClean="0"/>
              <a:t>3</a:t>
            </a:r>
            <a:r>
              <a:rPr lang="el-GR" baseline="0" dirty="0" smtClean="0"/>
              <a:t> ή ¼ της κλινικής μύλης των κάτω τομέων, τα κοπτικά χείλη των κάτω τομέων έρχονται σε επαφή με τις υπερώιες επιφάνειες των άνω τομέων.</a:t>
            </a:r>
          </a:p>
          <a:p>
            <a:r>
              <a:rPr lang="el-GR" baseline="0" dirty="0" smtClean="0"/>
              <a:t>Οριζόντια πρόταξη.</a:t>
            </a:r>
          </a:p>
          <a:p>
            <a:r>
              <a:rPr lang="el-GR" baseline="0" dirty="0" smtClean="0"/>
              <a:t>Μέσες γραμμές.</a:t>
            </a:r>
          </a:p>
        </p:txBody>
      </p:sp>
      <p:sp>
        <p:nvSpPr>
          <p:cNvPr id="4" name="Slide Number Placeholder 3"/>
          <p:cNvSpPr>
            <a:spLocks noGrp="1"/>
          </p:cNvSpPr>
          <p:nvPr>
            <p:ph type="sldNum" sz="quarter" idx="10"/>
          </p:nvPr>
        </p:nvSpPr>
        <p:spPr/>
        <p:txBody>
          <a:bodyPr/>
          <a:lstStyle/>
          <a:p>
            <a:fld id="{D8E2D677-8DEB-409F-AB68-90B7410F6838}" type="slidenum">
              <a:rPr lang="el-GR" smtClean="0"/>
              <a:t>29</a:t>
            </a:fld>
            <a:endParaRPr lang="el-GR"/>
          </a:p>
        </p:txBody>
      </p:sp>
    </p:spTree>
    <p:extLst>
      <p:ext uri="{BB962C8B-B14F-4D97-AF65-F5344CB8AC3E}">
        <p14:creationId xmlns:p14="http://schemas.microsoft.com/office/powerpoint/2010/main" val="3248123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Στην Τάξη Ι παρατηρούνται συνήθως ανωμαλίες οδοντικής</a:t>
            </a:r>
            <a:r>
              <a:rPr lang="el-GR" baseline="0" dirty="0" smtClean="0"/>
              <a:t> αιτιολογίας</a:t>
            </a:r>
            <a:r>
              <a:rPr lang="en-US" baseline="0" dirty="0" smtClean="0"/>
              <a:t>.</a:t>
            </a:r>
            <a:endParaRPr lang="el-GR" baseline="0" dirty="0" smtClean="0"/>
          </a:p>
          <a:p>
            <a:r>
              <a:rPr lang="el-GR" dirty="0" smtClean="0"/>
              <a:t>Ταξινόμηση</a:t>
            </a:r>
            <a:r>
              <a:rPr lang="el-GR" baseline="0" dirty="0" smtClean="0"/>
              <a:t> κατά </a:t>
            </a:r>
            <a:r>
              <a:rPr lang="en-US" baseline="0" dirty="0" smtClean="0"/>
              <a:t>Dewey</a:t>
            </a:r>
            <a:r>
              <a:rPr lang="el-GR" baseline="0" dirty="0" smtClean="0"/>
              <a:t>, 5 κατηγορίες:</a:t>
            </a:r>
            <a:endParaRPr lang="en-US" baseline="0" dirty="0" smtClean="0"/>
          </a:p>
          <a:p>
            <a:r>
              <a:rPr lang="el-GR" baseline="0" dirty="0" smtClean="0"/>
              <a:t>Ι</a:t>
            </a:r>
            <a:r>
              <a:rPr lang="en-US" baseline="0" dirty="0" smtClean="0"/>
              <a:t>. </a:t>
            </a:r>
            <a:r>
              <a:rPr lang="el-GR" baseline="0" dirty="0" smtClean="0"/>
              <a:t>Συνωστισμός προσθίων δοντιών που ωθεί τους κυνόδοντες εκτός τόξου.</a:t>
            </a:r>
          </a:p>
        </p:txBody>
      </p:sp>
      <p:sp>
        <p:nvSpPr>
          <p:cNvPr id="4" name="Slide Number Placeholder 3"/>
          <p:cNvSpPr>
            <a:spLocks noGrp="1"/>
          </p:cNvSpPr>
          <p:nvPr>
            <p:ph type="sldNum" sz="quarter" idx="10"/>
          </p:nvPr>
        </p:nvSpPr>
        <p:spPr/>
        <p:txBody>
          <a:bodyPr/>
          <a:lstStyle/>
          <a:p>
            <a:fld id="{D8E2D677-8DEB-409F-AB68-90B7410F6838}" type="slidenum">
              <a:rPr lang="el-GR" smtClean="0"/>
              <a:t>30</a:t>
            </a:fld>
            <a:endParaRPr lang="el-GR"/>
          </a:p>
        </p:txBody>
      </p:sp>
    </p:spTree>
    <p:extLst>
      <p:ext uri="{BB962C8B-B14F-4D97-AF65-F5344CB8AC3E}">
        <p14:creationId xmlns:p14="http://schemas.microsoft.com/office/powerpoint/2010/main" val="4052540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Ταξινόμηση</a:t>
            </a:r>
            <a:r>
              <a:rPr lang="el-GR" baseline="0" dirty="0" smtClean="0"/>
              <a:t> κατά </a:t>
            </a:r>
            <a:r>
              <a:rPr lang="en-US" baseline="0" dirty="0" smtClean="0"/>
              <a:t>Dewey:</a:t>
            </a:r>
          </a:p>
          <a:p>
            <a:r>
              <a:rPr lang="el-GR" dirty="0" smtClean="0"/>
              <a:t>ΙΙ</a:t>
            </a:r>
            <a:r>
              <a:rPr lang="en-US" dirty="0" smtClean="0"/>
              <a:t>. </a:t>
            </a:r>
            <a:r>
              <a:rPr lang="el-GR" dirty="0" smtClean="0"/>
              <a:t>Έντονη χειλική απόκλιση των άνω τομέων και αύξηση</a:t>
            </a:r>
            <a:r>
              <a:rPr lang="el-GR" baseline="0" dirty="0" smtClean="0"/>
              <a:t> της οριζόντιας πρόταξης.</a:t>
            </a:r>
          </a:p>
        </p:txBody>
      </p:sp>
      <p:sp>
        <p:nvSpPr>
          <p:cNvPr id="4" name="Slide Number Placeholder 3"/>
          <p:cNvSpPr>
            <a:spLocks noGrp="1"/>
          </p:cNvSpPr>
          <p:nvPr>
            <p:ph type="sldNum" sz="quarter" idx="10"/>
          </p:nvPr>
        </p:nvSpPr>
        <p:spPr/>
        <p:txBody>
          <a:bodyPr/>
          <a:lstStyle/>
          <a:p>
            <a:fld id="{D8E2D677-8DEB-409F-AB68-90B7410F6838}" type="slidenum">
              <a:rPr lang="el-GR" smtClean="0"/>
              <a:t>31</a:t>
            </a:fld>
            <a:endParaRPr lang="el-GR"/>
          </a:p>
        </p:txBody>
      </p:sp>
    </p:spTree>
    <p:extLst>
      <p:ext uri="{BB962C8B-B14F-4D97-AF65-F5344CB8AC3E}">
        <p14:creationId xmlns:p14="http://schemas.microsoft.com/office/powerpoint/2010/main" val="395689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Ταξινόμηση</a:t>
            </a:r>
            <a:r>
              <a:rPr lang="el-GR" baseline="0" dirty="0" smtClean="0"/>
              <a:t> κατά </a:t>
            </a:r>
            <a:r>
              <a:rPr lang="en-US" baseline="0" dirty="0" smtClean="0"/>
              <a:t>Dewey:</a:t>
            </a:r>
          </a:p>
          <a:p>
            <a:r>
              <a:rPr lang="el-GR" dirty="0" smtClean="0"/>
              <a:t>ΙΙ</a:t>
            </a:r>
            <a:r>
              <a:rPr lang="en-US" dirty="0" smtClean="0"/>
              <a:t>. </a:t>
            </a:r>
            <a:r>
              <a:rPr lang="el-GR" dirty="0" smtClean="0"/>
              <a:t>Έντονη χειλική απόκλιση των άνω τομέων και αύξηση</a:t>
            </a:r>
            <a:r>
              <a:rPr lang="el-GR" baseline="0" dirty="0" smtClean="0"/>
              <a:t> της οριζόντιας πρόταξης.</a:t>
            </a:r>
          </a:p>
        </p:txBody>
      </p:sp>
      <p:sp>
        <p:nvSpPr>
          <p:cNvPr id="4" name="Slide Number Placeholder 3"/>
          <p:cNvSpPr>
            <a:spLocks noGrp="1"/>
          </p:cNvSpPr>
          <p:nvPr>
            <p:ph type="sldNum" sz="quarter" idx="10"/>
          </p:nvPr>
        </p:nvSpPr>
        <p:spPr/>
        <p:txBody>
          <a:bodyPr/>
          <a:lstStyle/>
          <a:p>
            <a:fld id="{D8E2D677-8DEB-409F-AB68-90B7410F6838}" type="slidenum">
              <a:rPr lang="el-GR" smtClean="0"/>
              <a:t>32</a:t>
            </a:fld>
            <a:endParaRPr lang="el-GR"/>
          </a:p>
        </p:txBody>
      </p:sp>
    </p:spTree>
    <p:extLst>
      <p:ext uri="{BB962C8B-B14F-4D97-AF65-F5344CB8AC3E}">
        <p14:creationId xmlns:p14="http://schemas.microsoft.com/office/powerpoint/2010/main" val="373263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3</a:t>
            </a:fld>
            <a:endParaRPr lang="el-GR"/>
          </a:p>
        </p:txBody>
      </p:sp>
    </p:spTree>
    <p:extLst>
      <p:ext uri="{BB962C8B-B14F-4D97-AF65-F5344CB8AC3E}">
        <p14:creationId xmlns:p14="http://schemas.microsoft.com/office/powerpoint/2010/main" val="2035772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Ταξινόμηση</a:t>
            </a:r>
            <a:r>
              <a:rPr lang="el-GR" baseline="0" dirty="0" smtClean="0"/>
              <a:t> κατά </a:t>
            </a:r>
            <a:r>
              <a:rPr lang="en-US" baseline="0" dirty="0" smtClean="0"/>
              <a:t>Dewey:</a:t>
            </a:r>
          </a:p>
          <a:p>
            <a:r>
              <a:rPr lang="el-GR" dirty="0" smtClean="0"/>
              <a:t>ΙΙ</a:t>
            </a:r>
            <a:r>
              <a:rPr lang="en-US" dirty="0" smtClean="0"/>
              <a:t>. </a:t>
            </a:r>
            <a:r>
              <a:rPr lang="el-GR" dirty="0" smtClean="0"/>
              <a:t>Έντονη χειλική απόκλιση των άνω τομέων και αύξηση</a:t>
            </a:r>
            <a:r>
              <a:rPr lang="el-GR" baseline="0" dirty="0" smtClean="0"/>
              <a:t> της οριζόντιας πρόταξης.</a:t>
            </a:r>
          </a:p>
        </p:txBody>
      </p:sp>
      <p:sp>
        <p:nvSpPr>
          <p:cNvPr id="4" name="Slide Number Placeholder 3"/>
          <p:cNvSpPr>
            <a:spLocks noGrp="1"/>
          </p:cNvSpPr>
          <p:nvPr>
            <p:ph type="sldNum" sz="quarter" idx="10"/>
          </p:nvPr>
        </p:nvSpPr>
        <p:spPr/>
        <p:txBody>
          <a:bodyPr/>
          <a:lstStyle/>
          <a:p>
            <a:fld id="{D8E2D677-8DEB-409F-AB68-90B7410F6838}" type="slidenum">
              <a:rPr lang="el-GR" smtClean="0"/>
              <a:t>33</a:t>
            </a:fld>
            <a:endParaRPr lang="el-GR"/>
          </a:p>
        </p:txBody>
      </p:sp>
    </p:spTree>
    <p:extLst>
      <p:ext uri="{BB962C8B-B14F-4D97-AF65-F5344CB8AC3E}">
        <p14:creationId xmlns:p14="http://schemas.microsoft.com/office/powerpoint/2010/main" val="2832239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Ταξινόμηση</a:t>
            </a:r>
            <a:r>
              <a:rPr lang="el-GR" baseline="0" dirty="0" smtClean="0"/>
              <a:t> κατά </a:t>
            </a:r>
            <a:r>
              <a:rPr lang="en-US" baseline="0" dirty="0" smtClean="0"/>
              <a:t>Dewey:</a:t>
            </a:r>
          </a:p>
          <a:p>
            <a:r>
              <a:rPr lang="el-GR" dirty="0" smtClean="0"/>
              <a:t>ΙΙ</a:t>
            </a:r>
            <a:r>
              <a:rPr lang="en-US" dirty="0" smtClean="0"/>
              <a:t>. </a:t>
            </a:r>
            <a:r>
              <a:rPr lang="el-GR" dirty="0" smtClean="0"/>
              <a:t>Έντονη χειλική απόκλιση των άνω τομέων και αύξηση</a:t>
            </a:r>
            <a:r>
              <a:rPr lang="el-GR" baseline="0" dirty="0" smtClean="0"/>
              <a:t> της οριζόντιας πρόταξης.</a:t>
            </a:r>
          </a:p>
        </p:txBody>
      </p:sp>
      <p:sp>
        <p:nvSpPr>
          <p:cNvPr id="4" name="Slide Number Placeholder 3"/>
          <p:cNvSpPr>
            <a:spLocks noGrp="1"/>
          </p:cNvSpPr>
          <p:nvPr>
            <p:ph type="sldNum" sz="quarter" idx="10"/>
          </p:nvPr>
        </p:nvSpPr>
        <p:spPr/>
        <p:txBody>
          <a:bodyPr/>
          <a:lstStyle/>
          <a:p>
            <a:fld id="{D8E2D677-8DEB-409F-AB68-90B7410F6838}" type="slidenum">
              <a:rPr lang="el-GR" smtClean="0"/>
              <a:t>34</a:t>
            </a:fld>
            <a:endParaRPr lang="el-GR"/>
          </a:p>
        </p:txBody>
      </p:sp>
    </p:spTree>
    <p:extLst>
      <p:ext uri="{BB962C8B-B14F-4D97-AF65-F5344CB8AC3E}">
        <p14:creationId xmlns:p14="http://schemas.microsoft.com/office/powerpoint/2010/main" val="2622721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Ταξινόμηση</a:t>
            </a:r>
            <a:r>
              <a:rPr lang="el-GR" baseline="0" dirty="0" smtClean="0"/>
              <a:t> κατά </a:t>
            </a:r>
            <a:r>
              <a:rPr lang="en-US" baseline="0" dirty="0" smtClean="0"/>
              <a:t>Dewey:</a:t>
            </a:r>
          </a:p>
          <a:p>
            <a:r>
              <a:rPr lang="el-GR" baseline="0" dirty="0" smtClean="0"/>
              <a:t>ΙΙΙ</a:t>
            </a:r>
            <a:r>
              <a:rPr lang="en-US" baseline="0" dirty="0" smtClean="0"/>
              <a:t>. </a:t>
            </a:r>
            <a:r>
              <a:rPr lang="el-GR" baseline="0" dirty="0" smtClean="0"/>
              <a:t>Πρόσθια σταυροειδής σύγκλειση λόγω υπερώιας απόκλισης άνω τομέα /-ων.</a:t>
            </a:r>
          </a:p>
        </p:txBody>
      </p:sp>
      <p:sp>
        <p:nvSpPr>
          <p:cNvPr id="4" name="Slide Number Placeholder 3"/>
          <p:cNvSpPr>
            <a:spLocks noGrp="1"/>
          </p:cNvSpPr>
          <p:nvPr>
            <p:ph type="sldNum" sz="quarter" idx="10"/>
          </p:nvPr>
        </p:nvSpPr>
        <p:spPr/>
        <p:txBody>
          <a:bodyPr/>
          <a:lstStyle/>
          <a:p>
            <a:fld id="{A0C593C3-B508-4D4E-ADF8-605D217A0CA0}" type="slidenum">
              <a:rPr lang="en-US" smtClean="0"/>
              <a:t>35</a:t>
            </a:fld>
            <a:endParaRPr lang="en-US"/>
          </a:p>
        </p:txBody>
      </p:sp>
    </p:spTree>
    <p:extLst>
      <p:ext uri="{BB962C8B-B14F-4D97-AF65-F5344CB8AC3E}">
        <p14:creationId xmlns:p14="http://schemas.microsoft.com/office/powerpoint/2010/main" val="1365915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Ταξινόμηση</a:t>
            </a:r>
            <a:r>
              <a:rPr lang="el-GR" baseline="0" dirty="0" smtClean="0"/>
              <a:t> κατά </a:t>
            </a:r>
            <a:r>
              <a:rPr lang="en-US" baseline="0" dirty="0" smtClean="0"/>
              <a:t>Dewey:</a:t>
            </a:r>
          </a:p>
          <a:p>
            <a:r>
              <a:rPr lang="el-GR" baseline="0" dirty="0" smtClean="0"/>
              <a:t>Ι</a:t>
            </a:r>
            <a:r>
              <a:rPr lang="en-US" baseline="0" dirty="0" smtClean="0"/>
              <a:t>V. </a:t>
            </a:r>
            <a:r>
              <a:rPr lang="el-GR" baseline="0" dirty="0" smtClean="0"/>
              <a:t>Συνωστισμός στις περιοχές των προγομφίων με στροφές, </a:t>
            </a:r>
            <a:r>
              <a:rPr lang="el-GR" baseline="0" dirty="0" err="1" smtClean="0"/>
              <a:t>υπεκφύσεις</a:t>
            </a:r>
            <a:r>
              <a:rPr lang="el-GR" baseline="0" dirty="0" smtClean="0"/>
              <a:t>, εκτοπίσεις.</a:t>
            </a:r>
          </a:p>
        </p:txBody>
      </p:sp>
      <p:sp>
        <p:nvSpPr>
          <p:cNvPr id="4" name="Slide Number Placeholder 3"/>
          <p:cNvSpPr>
            <a:spLocks noGrp="1"/>
          </p:cNvSpPr>
          <p:nvPr>
            <p:ph type="sldNum" sz="quarter" idx="10"/>
          </p:nvPr>
        </p:nvSpPr>
        <p:spPr/>
        <p:txBody>
          <a:bodyPr/>
          <a:lstStyle/>
          <a:p>
            <a:fld id="{A0C593C3-B508-4D4E-ADF8-605D217A0CA0}" type="slidenum">
              <a:rPr lang="en-US" smtClean="0"/>
              <a:t>36</a:t>
            </a:fld>
            <a:endParaRPr lang="en-US"/>
          </a:p>
        </p:txBody>
      </p:sp>
    </p:spTree>
    <p:extLst>
      <p:ext uri="{BB962C8B-B14F-4D97-AF65-F5344CB8AC3E}">
        <p14:creationId xmlns:p14="http://schemas.microsoft.com/office/powerpoint/2010/main" val="2881957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smtClean="0"/>
              <a:t>Ταξινόμηση κατά </a:t>
            </a:r>
            <a:r>
              <a:rPr lang="en-US" baseline="0" dirty="0" smtClean="0"/>
              <a:t>Dewey:</a:t>
            </a:r>
          </a:p>
          <a:p>
            <a:r>
              <a:rPr lang="en-US" baseline="0" dirty="0" smtClean="0"/>
              <a:t>V. </a:t>
            </a:r>
            <a:r>
              <a:rPr lang="el-GR" baseline="0" dirty="0" smtClean="0"/>
              <a:t>ΙΙ ή ΙΙΙ Τάξη γομφίων που οφείλεται σε τοπικά αίτια (εγγύς μετακίνηση γομφίου)</a:t>
            </a:r>
            <a:r>
              <a:rPr lang="en-US" baseline="0" dirty="0" smtClean="0"/>
              <a:t>. </a:t>
            </a:r>
            <a:r>
              <a:rPr lang="el-GR" baseline="0" dirty="0" smtClean="0"/>
              <a:t>Στους κυνόδοντες: Τάξη Ι</a:t>
            </a:r>
            <a:endParaRPr lang="el-GR" dirty="0" smtClean="0"/>
          </a:p>
          <a:p>
            <a:endParaRPr lang="en-US" dirty="0" smtClean="0"/>
          </a:p>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37</a:t>
            </a:fld>
            <a:endParaRPr lang="el-GR"/>
          </a:p>
        </p:txBody>
      </p:sp>
    </p:spTree>
    <p:extLst>
      <p:ext uri="{BB962C8B-B14F-4D97-AF65-F5344CB8AC3E}">
        <p14:creationId xmlns:p14="http://schemas.microsoft.com/office/powerpoint/2010/main" val="2367605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Εδώ πρόκειται για Ι Τάξη</a:t>
            </a:r>
            <a:r>
              <a:rPr lang="el-GR" baseline="0" dirty="0" smtClean="0"/>
              <a:t> γομφίων, όμως τι έχει συμβεί;</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38</a:t>
            </a:fld>
            <a:endParaRPr lang="el-GR"/>
          </a:p>
        </p:txBody>
      </p:sp>
    </p:spTree>
    <p:extLst>
      <p:ext uri="{BB962C8B-B14F-4D97-AF65-F5344CB8AC3E}">
        <p14:creationId xmlns:p14="http://schemas.microsoft.com/office/powerpoint/2010/main" val="1259654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Διεύρυνση άνω γνάθου: σε σταυροειδή</a:t>
            </a:r>
            <a:r>
              <a:rPr lang="el-GR" baseline="0" dirty="0" smtClean="0"/>
              <a:t> σύγκλειση, η οποία είναι ανωμαλία στο εγκάρσιο επίπεδο και δυνατόν να συνυπάρχει σε όλες τις κατηγορίες κατά </a:t>
            </a:r>
            <a:r>
              <a:rPr lang="en-US" baseline="0" dirty="0" smtClean="0"/>
              <a:t>Angle.</a:t>
            </a:r>
            <a:endParaRPr lang="el-GR" baseline="0" dirty="0" smtClean="0"/>
          </a:p>
          <a:p>
            <a:r>
              <a:rPr lang="el-GR" baseline="0" dirty="0" smtClean="0"/>
              <a:t>Η σταυροειδής σύγκλειση είναι πάλι μορφολογικός όρος: περιγράφει το πρόβλημα χωρίς να καθορίζει την αιτιολογία (όπως και η κατάταξη κατά </a:t>
            </a:r>
            <a:r>
              <a:rPr lang="en-US" baseline="0" dirty="0" smtClean="0"/>
              <a:t>Angle</a:t>
            </a:r>
            <a:r>
              <a:rPr lang="el-GR" baseline="0" dirty="0" smtClean="0"/>
              <a:t>)</a:t>
            </a:r>
            <a:r>
              <a:rPr lang="en-US" baseline="0" dirty="0" smtClean="0"/>
              <a:t>.</a:t>
            </a:r>
          </a:p>
          <a:p>
            <a:r>
              <a:rPr lang="el-GR" baseline="0" dirty="0" smtClean="0"/>
              <a:t>Αιτιολογία!!! Σε ποια γνάθο; Σκελετική/λειτουργική/οδοντική; Ανάλογη είναι και η ορθοδοντική παρέμβαση (δ</a:t>
            </a:r>
            <a:r>
              <a:rPr lang="el-GR" dirty="0" smtClean="0"/>
              <a:t>ιεύρυνση άνω γνάθου γίνεται όταν η αιτιολογία</a:t>
            </a:r>
            <a:r>
              <a:rPr lang="el-GR" baseline="0" dirty="0" smtClean="0"/>
              <a:t> της σταυροειδούς εντοπίζεται στην άνω γνάθο).</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42</a:t>
            </a:fld>
            <a:endParaRPr lang="el-GR"/>
          </a:p>
        </p:txBody>
      </p:sp>
    </p:spTree>
    <p:extLst>
      <p:ext uri="{BB962C8B-B14F-4D97-AF65-F5344CB8AC3E}">
        <p14:creationId xmlns:p14="http://schemas.microsoft.com/office/powerpoint/2010/main" val="2820881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ταχεία διεύρυνση απαιτεί</a:t>
            </a:r>
            <a:r>
              <a:rPr lang="el-GR" baseline="0" dirty="0" smtClean="0"/>
              <a:t> </a:t>
            </a:r>
            <a:r>
              <a:rPr lang="el-GR" b="1" baseline="0" dirty="0" smtClean="0"/>
              <a:t>στενή παρακολούθηση </a:t>
            </a:r>
            <a:r>
              <a:rPr lang="el-GR" baseline="0" dirty="0" smtClean="0"/>
              <a:t>του ασθενούς, επηρεάζει όλο το </a:t>
            </a:r>
            <a:r>
              <a:rPr lang="el-GR" baseline="0" dirty="0" err="1" smtClean="0"/>
              <a:t>κρανιοπροσωπικό</a:t>
            </a:r>
            <a:r>
              <a:rPr lang="el-GR" baseline="0" dirty="0" smtClean="0"/>
              <a:t> σύμπλεγμα και απαιτεί σχεδόν πάντα συνέχιση της θεραπείας με ακίνητους ορθοδοντικούς μηχανισμούς.</a:t>
            </a:r>
          </a:p>
        </p:txBody>
      </p:sp>
      <p:sp>
        <p:nvSpPr>
          <p:cNvPr id="4" name="Slide Number Placeholder 3"/>
          <p:cNvSpPr>
            <a:spLocks noGrp="1"/>
          </p:cNvSpPr>
          <p:nvPr>
            <p:ph type="sldNum" sz="quarter" idx="10"/>
          </p:nvPr>
        </p:nvSpPr>
        <p:spPr/>
        <p:txBody>
          <a:bodyPr/>
          <a:lstStyle/>
          <a:p>
            <a:fld id="{D8E2D677-8DEB-409F-AB68-90B7410F6838}" type="slidenum">
              <a:rPr lang="el-GR" smtClean="0"/>
              <a:t>47</a:t>
            </a:fld>
            <a:endParaRPr lang="el-GR"/>
          </a:p>
        </p:txBody>
      </p:sp>
    </p:spTree>
    <p:extLst>
      <p:ext uri="{BB962C8B-B14F-4D97-AF65-F5344CB8AC3E}">
        <p14:creationId xmlns:p14="http://schemas.microsoft.com/office/powerpoint/2010/main" val="349911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Υπερώια δοκός (</a:t>
            </a:r>
            <a:r>
              <a:rPr lang="en-US" dirty="0" err="1" smtClean="0"/>
              <a:t>transpalatal</a:t>
            </a:r>
            <a:r>
              <a:rPr lang="en-US" dirty="0" smtClean="0"/>
              <a:t> arch, TPA</a:t>
            </a:r>
            <a:r>
              <a:rPr lang="el-GR" dirty="0" smtClean="0"/>
              <a:t>).</a:t>
            </a:r>
            <a:endParaRPr lang="en-US" dirty="0" smtClean="0"/>
          </a:p>
          <a:p>
            <a:r>
              <a:rPr lang="el-GR" dirty="0" smtClean="0"/>
              <a:t>Διαφόρων</a:t>
            </a:r>
            <a:r>
              <a:rPr lang="el-GR" baseline="0" dirty="0" smtClean="0"/>
              <a:t> διατομών ή κραμάτων.</a:t>
            </a:r>
          </a:p>
          <a:p>
            <a:r>
              <a:rPr lang="el-GR" baseline="0" dirty="0" smtClean="0"/>
              <a:t>Παθητικά για αύξηση στήριξης ή ενεργητικά….</a:t>
            </a:r>
            <a:endParaRPr lang="el-GR" dirty="0" smtClean="0"/>
          </a:p>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52</a:t>
            </a:fld>
            <a:endParaRPr lang="el-GR"/>
          </a:p>
        </p:txBody>
      </p:sp>
    </p:spTree>
    <p:extLst>
      <p:ext uri="{BB962C8B-B14F-4D97-AF65-F5344CB8AC3E}">
        <p14:creationId xmlns:p14="http://schemas.microsoft.com/office/powerpoint/2010/main" val="2590217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53</a:t>
            </a:fld>
            <a:endParaRPr lang="el-GR"/>
          </a:p>
        </p:txBody>
      </p:sp>
    </p:spTree>
    <p:extLst>
      <p:ext uri="{BB962C8B-B14F-4D97-AF65-F5344CB8AC3E}">
        <p14:creationId xmlns:p14="http://schemas.microsoft.com/office/powerpoint/2010/main" val="149651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4</a:t>
            </a:fld>
            <a:endParaRPr lang="el-GR"/>
          </a:p>
        </p:txBody>
      </p:sp>
    </p:spTree>
    <p:extLst>
      <p:ext uri="{BB962C8B-B14F-4D97-AF65-F5344CB8AC3E}">
        <p14:creationId xmlns:p14="http://schemas.microsoft.com/office/powerpoint/2010/main" val="2103187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Μηχάνημα διεύρυνσης</a:t>
            </a:r>
            <a:r>
              <a:rPr lang="el-GR" baseline="0" dirty="0" smtClean="0"/>
              <a:t> τετραπλής έλικας </a:t>
            </a:r>
            <a:r>
              <a:rPr lang="en-US" baseline="0" dirty="0" smtClean="0"/>
              <a:t>(</a:t>
            </a:r>
            <a:r>
              <a:rPr lang="en-US" baseline="0" dirty="0" err="1" smtClean="0"/>
              <a:t>Quadhelix</a:t>
            </a:r>
            <a:r>
              <a:rPr lang="en-US" baseline="0" dirty="0" smtClean="0"/>
              <a:t>)</a:t>
            </a:r>
            <a:r>
              <a:rPr lang="el-GR" baseline="0" dirty="0" smtClean="0"/>
              <a:t>.</a:t>
            </a:r>
            <a:endParaRPr lang="en-US" baseline="0" dirty="0" smtClean="0"/>
          </a:p>
          <a:p>
            <a:r>
              <a:rPr lang="el-GR" baseline="0" dirty="0" smtClean="0"/>
              <a:t>Παραλλαγές.</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54</a:t>
            </a:fld>
            <a:endParaRPr lang="el-GR"/>
          </a:p>
        </p:txBody>
      </p:sp>
    </p:spTree>
    <p:extLst>
      <p:ext uri="{BB962C8B-B14F-4D97-AF65-F5344CB8AC3E}">
        <p14:creationId xmlns:p14="http://schemas.microsoft.com/office/powerpoint/2010/main" val="861269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Μηχάνημα </a:t>
            </a:r>
            <a:r>
              <a:rPr lang="en-US" dirty="0" smtClean="0"/>
              <a:t>Nance</a:t>
            </a:r>
            <a:r>
              <a:rPr lang="en-US" baseline="0" dirty="0" smtClean="0"/>
              <a:t> (NHA)</a:t>
            </a:r>
            <a:r>
              <a:rPr lang="el-GR" baseline="0" dirty="0" smtClean="0"/>
              <a:t>.</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56</a:t>
            </a:fld>
            <a:endParaRPr lang="el-GR"/>
          </a:p>
        </p:txBody>
      </p:sp>
    </p:spTree>
    <p:extLst>
      <p:ext uri="{BB962C8B-B14F-4D97-AF65-F5344CB8AC3E}">
        <p14:creationId xmlns:p14="http://schemas.microsoft.com/office/powerpoint/2010/main" val="2178943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Γλωσσικό </a:t>
            </a:r>
            <a:r>
              <a:rPr lang="el-GR" dirty="0" smtClean="0"/>
              <a:t>τόξο</a:t>
            </a:r>
            <a:r>
              <a:rPr lang="en-US" baseline="0" dirty="0" smtClean="0"/>
              <a:t> </a:t>
            </a:r>
            <a:r>
              <a:rPr lang="en-US" dirty="0" smtClean="0"/>
              <a:t>(Davidovitch et al., 1997)</a:t>
            </a:r>
          </a:p>
          <a:p>
            <a:endParaRPr lang="en-US" dirty="0" smtClean="0"/>
          </a:p>
          <a:p>
            <a:r>
              <a:rPr lang="el-GR" dirty="0" smtClean="0"/>
              <a:t>Πλεονεκτήματα.</a:t>
            </a:r>
            <a:endParaRPr lang="el-GR" dirty="0" smtClean="0">
              <a:solidFill>
                <a:schemeClr val="tx1"/>
              </a:solidFill>
            </a:endParaRPr>
          </a:p>
          <a:p>
            <a:r>
              <a:rPr lang="el-GR" dirty="0" smtClean="0"/>
              <a:t>Πότε</a:t>
            </a:r>
            <a:r>
              <a:rPr lang="el-GR" baseline="0" dirty="0" smtClean="0"/>
              <a:t> τοποθετείται</a:t>
            </a:r>
            <a:r>
              <a:rPr lang="el-GR" baseline="0" dirty="0" smtClean="0"/>
              <a:t>;</a:t>
            </a:r>
            <a:endParaRPr lang="en-US" baseline="0" dirty="0" smtClean="0"/>
          </a:p>
          <a:p>
            <a:endParaRPr lang="el-GR" baseline="0" dirty="0" smtClean="0"/>
          </a:p>
          <a:p>
            <a:endParaRPr lang="el-GR" dirty="0" smtClean="0"/>
          </a:p>
          <a:p>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57</a:t>
            </a:fld>
            <a:endParaRPr lang="el-GR"/>
          </a:p>
        </p:txBody>
      </p:sp>
    </p:spTree>
    <p:extLst>
      <p:ext uri="{BB962C8B-B14F-4D97-AF65-F5344CB8AC3E}">
        <p14:creationId xmlns:p14="http://schemas.microsoft.com/office/powerpoint/2010/main" val="281338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smtClean="0"/>
              <a:t>Απωθητήρας</a:t>
            </a:r>
            <a:r>
              <a:rPr lang="el-GR" dirty="0" smtClean="0"/>
              <a:t> κάτω χείλους (</a:t>
            </a:r>
            <a:r>
              <a:rPr lang="en-US" dirty="0" smtClean="0"/>
              <a:t>lip bumper</a:t>
            </a:r>
            <a:r>
              <a:rPr lang="el-GR" dirty="0" smtClean="0"/>
              <a:t>)</a:t>
            </a:r>
          </a:p>
          <a:p>
            <a:r>
              <a:rPr lang="el-GR" dirty="0" smtClean="0"/>
              <a:t>Πλεονεκτήματα.</a:t>
            </a:r>
          </a:p>
          <a:p>
            <a:r>
              <a:rPr lang="el-GR" dirty="0" smtClean="0"/>
              <a:t>Πότε τοποθετείται;</a:t>
            </a:r>
          </a:p>
          <a:p>
            <a:r>
              <a:rPr lang="el-GR" dirty="0" smtClean="0"/>
              <a:t>Συστηματική</a:t>
            </a:r>
            <a:r>
              <a:rPr lang="el-GR" baseline="0" dirty="0" smtClean="0"/>
              <a:t> ανασκόπηση 2020: αύξηση περιμέτρου λόγω χειλικής απόκλισης κάτω τομέων, παρειακής των προγομφίων/νεογιλών γομφίων και άπω των πρώτων μόνιμων γομφίων.</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58</a:t>
            </a:fld>
            <a:endParaRPr lang="el-GR"/>
          </a:p>
        </p:txBody>
      </p:sp>
    </p:spTree>
    <p:extLst>
      <p:ext uri="{BB962C8B-B14F-4D97-AF65-F5344CB8AC3E}">
        <p14:creationId xmlns:p14="http://schemas.microsoft.com/office/powerpoint/2010/main" val="35586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Συνωστισμός: στο 50% των ανωμαλιών</a:t>
            </a:r>
            <a:r>
              <a:rPr lang="el-GR" baseline="0" dirty="0" smtClean="0"/>
              <a:t> </a:t>
            </a:r>
            <a:r>
              <a:rPr lang="el-GR" dirty="0" smtClean="0"/>
              <a:t>Ι </a:t>
            </a:r>
            <a:r>
              <a:rPr lang="el-GR" dirty="0" smtClean="0"/>
              <a:t>Τάξης. </a:t>
            </a:r>
            <a:r>
              <a:rPr lang="el-GR" dirty="0" smtClean="0"/>
              <a:t>Σε</a:t>
            </a:r>
            <a:r>
              <a:rPr lang="el-GR" baseline="0" dirty="0" smtClean="0"/>
              <a:t> έντονο συνωστισμό (8-10χιλ): 4 εξαγωγές, οι οποίες είναι συνήθως…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aseline="0" dirty="0" smtClean="0"/>
              <a:t>Η απόφαση επηρεάζεται από: έλλειψη χώρου (πόσα χιλιοστά;), πρόσωπο, χείλη, περιοδόντιο, ελλείποντα δόντια (συγγενώς ή όχι), αποκλίσεις προσθίων δοντιών,  παρουσία 3</a:t>
            </a:r>
            <a:r>
              <a:rPr lang="el-GR" baseline="30000" dirty="0" smtClean="0"/>
              <a:t>ων</a:t>
            </a:r>
            <a:r>
              <a:rPr lang="el-GR" baseline="0" dirty="0" smtClean="0"/>
              <a:t> γομφίων</a:t>
            </a:r>
            <a:r>
              <a:rPr lang="en-US" baseline="0" dirty="0" smtClean="0"/>
              <a:t>, </a:t>
            </a:r>
            <a:r>
              <a:rPr lang="el-GR" baseline="0" dirty="0" smtClean="0"/>
              <a:t>χαρακτηριστικά οστικής βάσης κ.α.</a:t>
            </a:r>
            <a:endParaRPr lang="el-GR" dirty="0" smtClean="0"/>
          </a:p>
        </p:txBody>
      </p:sp>
      <p:sp>
        <p:nvSpPr>
          <p:cNvPr id="4" name="Slide Number Placeholder 3"/>
          <p:cNvSpPr>
            <a:spLocks noGrp="1"/>
          </p:cNvSpPr>
          <p:nvPr>
            <p:ph type="sldNum" sz="quarter" idx="10"/>
          </p:nvPr>
        </p:nvSpPr>
        <p:spPr/>
        <p:txBody>
          <a:bodyPr/>
          <a:lstStyle/>
          <a:p>
            <a:fld id="{D8E2D677-8DEB-409F-AB68-90B7410F6838}" type="slidenum">
              <a:rPr lang="el-GR" smtClean="0"/>
              <a:t>59</a:t>
            </a:fld>
            <a:endParaRPr lang="el-GR"/>
          </a:p>
        </p:txBody>
      </p:sp>
    </p:spTree>
    <p:extLst>
      <p:ext uri="{BB962C8B-B14F-4D97-AF65-F5344CB8AC3E}">
        <p14:creationId xmlns:p14="http://schemas.microsoft.com/office/powerpoint/2010/main" val="4254328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Διαδοχικές εξαγωγές νεογιλών και αργότερα</a:t>
            </a:r>
            <a:r>
              <a:rPr lang="el-GR" baseline="0" dirty="0" smtClean="0"/>
              <a:t> μονίμων δοντιών για βελτίωση του συνωστισμού: </a:t>
            </a:r>
            <a:r>
              <a:rPr lang="el-GR" b="1" baseline="0" dirty="0" smtClean="0"/>
              <a:t>δεν είναι και δεν υποκαθιστά </a:t>
            </a:r>
            <a:r>
              <a:rPr lang="el-GR" baseline="0" dirty="0" smtClean="0"/>
              <a:t>την ορθοδοντική </a:t>
            </a:r>
            <a:r>
              <a:rPr lang="el-GR" baseline="0" dirty="0" smtClean="0"/>
              <a:t>θεραπεία</a:t>
            </a:r>
            <a:r>
              <a:rPr lang="en-US" baseline="0" dirty="0" smtClean="0"/>
              <a:t> </a:t>
            </a:r>
            <a:r>
              <a:rPr lang="el-GR" baseline="0" dirty="0" smtClean="0"/>
              <a:t>ενώ γίνεται σε συγκεκριμένες περιπτώσεις </a:t>
            </a:r>
            <a:r>
              <a:rPr lang="el-GR" b="1" baseline="0" dirty="0" smtClean="0"/>
              <a:t>με </a:t>
            </a:r>
            <a:r>
              <a:rPr lang="el-GR" b="1" baseline="0" dirty="0" smtClean="0"/>
              <a:t>αυστηρές ενδείξεις</a:t>
            </a:r>
            <a:r>
              <a:rPr lang="el-GR" baseline="0" dirty="0" smtClean="0"/>
              <a:t>.  Στην ασθενή της εικόνας (κορίτσι, 8 ετών) έγιναν εξαγωγές των 52, 62 πριν μία εβδομάδα για διευκόλυνση ανατολής των 12, </a:t>
            </a:r>
            <a:r>
              <a:rPr lang="el-GR" baseline="0" dirty="0" smtClean="0"/>
              <a:t>22</a:t>
            </a:r>
            <a:r>
              <a:rPr lang="en-US" baseline="0" dirty="0" smtClean="0"/>
              <a:t>.</a:t>
            </a:r>
            <a:r>
              <a:rPr lang="el-GR" baseline="0" dirty="0" smtClean="0"/>
              <a:t> </a:t>
            </a:r>
            <a:r>
              <a:rPr lang="el-GR" baseline="0" dirty="0" smtClean="0"/>
              <a:t>Μήπως έπρεπε να μην είχαν γίνει;  </a:t>
            </a:r>
          </a:p>
          <a:p>
            <a:r>
              <a:rPr lang="el-GR" baseline="0" dirty="0" smtClean="0"/>
              <a:t>Απαιτείται ακτινογραφικός έλεγχος και πλήρη ορθοδοντική διάγνωση πριν οποιοδήποτε απόφαση για εξαγωγές νεογιλών λόγω έλλειψης χώρου (κενά, κατατομή, μέγεθος δοντιών-των υπαρχόντων αλλά και αυτών που πρόκειται να ανατείλουν, αποκλίσεις).</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60</a:t>
            </a:fld>
            <a:endParaRPr lang="el-GR"/>
          </a:p>
        </p:txBody>
      </p:sp>
    </p:spTree>
    <p:extLst>
      <p:ext uri="{BB962C8B-B14F-4D97-AF65-F5344CB8AC3E}">
        <p14:creationId xmlns:p14="http://schemas.microsoft.com/office/powerpoint/2010/main" val="4103816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Εδώ τι</a:t>
            </a:r>
            <a:r>
              <a:rPr lang="el-GR" baseline="0" dirty="0" smtClean="0"/>
              <a:t> θα μπορούσατε να σκεφτείτε για την ανάγκη εξαγωγής δοντιών;</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61</a:t>
            </a:fld>
            <a:endParaRPr lang="el-GR"/>
          </a:p>
        </p:txBody>
      </p:sp>
    </p:spTree>
    <p:extLst>
      <p:ext uri="{BB962C8B-B14F-4D97-AF65-F5344CB8AC3E}">
        <p14:creationId xmlns:p14="http://schemas.microsoft.com/office/powerpoint/2010/main" val="620459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F824CA8-0FD3-466D-A45F-6C981D1F6C9F}" type="slidenum">
              <a:rPr lang="el-GR" altLang="el-GR"/>
              <a:pPr/>
              <a:t>62</a:t>
            </a:fld>
            <a:endParaRPr lang="el-GR" altLang="el-GR"/>
          </a:p>
        </p:txBody>
      </p:sp>
      <p:sp>
        <p:nvSpPr>
          <p:cNvPr id="5122" name="Slide Image Placeholder 1"/>
          <p:cNvSpPr>
            <a:spLocks noGrp="1" noRot="1" noChangeAspect="1" noTextEdit="1"/>
          </p:cNvSpPr>
          <p:nvPr>
            <p:ph type="sldImg"/>
          </p:nvPr>
        </p:nvSpPr>
        <p:spPr>
          <a:xfrm>
            <a:off x="1338263" y="931863"/>
            <a:ext cx="4192587" cy="3144837"/>
          </a:xfrm>
          <a:ln/>
        </p:spPr>
      </p:sp>
      <p:sp>
        <p:nvSpPr>
          <p:cNvPr id="5123" name="Notes Placeholder 2"/>
          <p:cNvSpPr>
            <a:spLocks noGrp="1"/>
          </p:cNvSpPr>
          <p:nvPr>
            <p:ph type="body" idx="1"/>
          </p:nvPr>
        </p:nvSpPr>
        <p:spPr>
          <a:xfrm>
            <a:off x="585788" y="4591050"/>
            <a:ext cx="5697537" cy="3724275"/>
          </a:xfrm>
        </p:spPr>
        <p:txBody>
          <a:bodyPr/>
          <a:lstStyle/>
          <a:p>
            <a:r>
              <a:rPr lang="el-GR" altLang="el-GR" dirty="0" smtClean="0"/>
              <a:t>Ανάλυση </a:t>
            </a:r>
            <a:r>
              <a:rPr lang="en-US" altLang="el-GR" dirty="0" smtClean="0"/>
              <a:t>Bolton</a:t>
            </a:r>
            <a:r>
              <a:rPr lang="el-GR" altLang="el-GR" dirty="0" smtClean="0"/>
              <a:t> – τι είναι.</a:t>
            </a:r>
          </a:p>
          <a:p>
            <a:r>
              <a:rPr lang="el-GR" altLang="el-GR" dirty="0" smtClean="0"/>
              <a:t>Επιπτώσεις.</a:t>
            </a:r>
          </a:p>
          <a:p>
            <a:endParaRPr lang="el-GR" altLang="el-GR" dirty="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AE0ED93-55E3-49A3-A9BE-770403A09670}" type="slidenum">
              <a:rPr lang="el-GR" altLang="el-GR" sz="1200">
                <a:latin typeface="Times New Roman" panose="02020603050405020304" pitchFamily="18" charset="0"/>
              </a:rPr>
              <a:pPr algn="r"/>
              <a:t>62</a:t>
            </a:fld>
            <a:endParaRPr lang="el-GR" altLang="el-GR" sz="1200">
              <a:latin typeface="Times New Roman" panose="02020603050405020304" pitchFamily="18" charset="0"/>
            </a:endParaRPr>
          </a:p>
        </p:txBody>
      </p:sp>
    </p:spTree>
    <p:extLst>
      <p:ext uri="{BB962C8B-B14F-4D97-AF65-F5344CB8AC3E}">
        <p14:creationId xmlns:p14="http://schemas.microsoft.com/office/powerpoint/2010/main" val="1596249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F824CA8-0FD3-466D-A45F-6C981D1F6C9F}" type="slidenum">
              <a:rPr lang="el-GR" altLang="el-GR"/>
              <a:pPr/>
              <a:t>63</a:t>
            </a:fld>
            <a:endParaRPr lang="el-GR" altLang="el-GR"/>
          </a:p>
        </p:txBody>
      </p:sp>
      <p:sp>
        <p:nvSpPr>
          <p:cNvPr id="5122" name="Slide Image Placeholder 1"/>
          <p:cNvSpPr>
            <a:spLocks noGrp="1" noRot="1" noChangeAspect="1" noTextEdit="1"/>
          </p:cNvSpPr>
          <p:nvPr>
            <p:ph type="sldImg"/>
          </p:nvPr>
        </p:nvSpPr>
        <p:spPr>
          <a:xfrm>
            <a:off x="1338263" y="931863"/>
            <a:ext cx="4192587" cy="3144837"/>
          </a:xfrm>
          <a:ln/>
        </p:spPr>
      </p:sp>
      <p:sp>
        <p:nvSpPr>
          <p:cNvPr id="5123" name="Notes Placeholder 2"/>
          <p:cNvSpPr>
            <a:spLocks noGrp="1"/>
          </p:cNvSpPr>
          <p:nvPr>
            <p:ph type="body" idx="1"/>
          </p:nvPr>
        </p:nvSpPr>
        <p:spPr>
          <a:xfrm>
            <a:off x="585788" y="4591050"/>
            <a:ext cx="5697537" cy="3724275"/>
          </a:xfrm>
        </p:spPr>
        <p:txBody>
          <a:bodyPr/>
          <a:lstStyle/>
          <a:p>
            <a:r>
              <a:rPr lang="el-GR" altLang="el-GR" dirty="0" smtClean="0"/>
              <a:t>Ανάλυση </a:t>
            </a:r>
            <a:r>
              <a:rPr lang="en-US" altLang="el-GR" dirty="0" smtClean="0"/>
              <a:t>Bolton</a:t>
            </a:r>
            <a:r>
              <a:rPr lang="el-GR" altLang="el-GR" dirty="0" smtClean="0"/>
              <a:t> – τι είναι.</a:t>
            </a:r>
          </a:p>
          <a:p>
            <a:r>
              <a:rPr lang="el-GR" altLang="el-GR" dirty="0" smtClean="0"/>
              <a:t>Επιπτώσεις</a:t>
            </a:r>
            <a:r>
              <a:rPr lang="el-GR" altLang="el-GR" dirty="0"/>
              <a:t>.</a:t>
            </a:r>
            <a:endParaRPr lang="el-GR" altLang="el-GR" dirty="0" smtClean="0"/>
          </a:p>
        </p:txBody>
      </p:sp>
      <p:sp>
        <p:nvSpPr>
          <p:cNvPr id="5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AE0ED93-55E3-49A3-A9BE-770403A09670}" type="slidenum">
              <a:rPr lang="el-GR" altLang="el-GR" sz="1200">
                <a:latin typeface="Times New Roman" panose="02020603050405020304" pitchFamily="18" charset="0"/>
              </a:rPr>
              <a:pPr algn="r"/>
              <a:t>63</a:t>
            </a:fld>
            <a:endParaRPr lang="el-GR" altLang="el-GR" sz="1200">
              <a:latin typeface="Times New Roman" panose="02020603050405020304" pitchFamily="18" charset="0"/>
            </a:endParaRPr>
          </a:p>
        </p:txBody>
      </p:sp>
    </p:spTree>
    <p:extLst>
      <p:ext uri="{BB962C8B-B14F-4D97-AF65-F5344CB8AC3E}">
        <p14:creationId xmlns:p14="http://schemas.microsoft.com/office/powerpoint/2010/main" val="3670716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baseline="0" dirty="0" smtClean="0"/>
              <a:t>Ακολουθούν ορισμένες κατευθυντήριες γραμμές για περιπτώσεις με </a:t>
            </a:r>
            <a:r>
              <a:rPr lang="el-GR" altLang="el-GR" baseline="0" dirty="0" err="1" smtClean="0"/>
              <a:t>αγενεσίες</a:t>
            </a:r>
            <a:r>
              <a:rPr lang="el-GR" altLang="el-GR" baseline="0" dirty="0" smtClean="0"/>
              <a:t> προσθίων δοντιών, που συνηθέστερα είναι οι άνω πλάγιοι τομείς. Η συχνότητα των </a:t>
            </a:r>
            <a:r>
              <a:rPr lang="el-GR" altLang="el-GR" baseline="0" dirty="0" err="1" smtClean="0"/>
              <a:t>αγενεσιών</a:t>
            </a:r>
            <a:r>
              <a:rPr lang="el-GR" altLang="el-GR" baseline="0" dirty="0" smtClean="0"/>
              <a:t> των άνω πλαγίων τομέων δε φαίνεται να σχετίζεται με τις Τάξεις κατά </a:t>
            </a:r>
            <a:r>
              <a:rPr lang="en-US" altLang="el-GR" baseline="0" dirty="0" smtClean="0"/>
              <a:t>Angle (</a:t>
            </a:r>
            <a:r>
              <a:rPr lang="el-GR" altLang="el-GR" baseline="0" dirty="0" smtClean="0"/>
              <a:t>των τρίτων γομφίων όμως σχετίζεται: είναι συχνότερη η </a:t>
            </a:r>
            <a:r>
              <a:rPr lang="el-GR" altLang="el-GR" baseline="0" dirty="0" err="1" smtClean="0"/>
              <a:t>αγενεσία</a:t>
            </a:r>
            <a:r>
              <a:rPr lang="el-GR" altLang="el-GR" baseline="0" dirty="0" smtClean="0"/>
              <a:t> των τρίτων γομφίων στις Ι</a:t>
            </a:r>
            <a:r>
              <a:rPr lang="en-US" altLang="el-GR" baseline="0" dirty="0" smtClean="0"/>
              <a:t>)</a:t>
            </a:r>
            <a:r>
              <a:rPr lang="el-GR" altLang="el-GR" baseline="0" dirty="0" smtClean="0"/>
              <a:t>.</a:t>
            </a:r>
          </a:p>
          <a:p>
            <a:r>
              <a:rPr lang="el-GR" altLang="el-GR" baseline="0" dirty="0" smtClean="0"/>
              <a:t>Οι κατευθυντήριες γραμμές αφορούν βέβαια σε όλες τις Τάξεις κατά </a:t>
            </a:r>
            <a:r>
              <a:rPr lang="en-US" altLang="el-GR" baseline="0" dirty="0" smtClean="0"/>
              <a:t>Angle</a:t>
            </a:r>
            <a:r>
              <a:rPr lang="el-GR" altLang="el-GR" baseline="0" dirty="0" smtClean="0"/>
              <a:t>.</a:t>
            </a:r>
          </a:p>
          <a:p>
            <a:r>
              <a:rPr lang="el-GR" altLang="el-GR" baseline="0" dirty="0" smtClean="0"/>
              <a:t>Σε περιπτώσεις </a:t>
            </a:r>
            <a:r>
              <a:rPr lang="el-GR" altLang="el-GR" baseline="0" dirty="0" err="1" smtClean="0"/>
              <a:t>αγενεσιών</a:t>
            </a:r>
            <a:r>
              <a:rPr lang="el-GR" altLang="el-GR" baseline="0" dirty="0" smtClean="0"/>
              <a:t>, είναι διαθέσιμες δύο θεραπευτικές επιλογές: διατήρηση χώρων για μελλοντική αποκατάσταση ή σύγκλειση των χώρων με ορθοδοντικές μετακινήσεις.</a:t>
            </a:r>
          </a:p>
          <a:p>
            <a:r>
              <a:rPr lang="el-GR" altLang="el-GR" baseline="0" dirty="0" smtClean="0"/>
              <a:t>Αν τα πράγματα γίνουν σωστά και αποκλεισθούν τα </a:t>
            </a:r>
            <a:r>
              <a:rPr lang="el-GR" altLang="el-GR" baseline="0" dirty="0" err="1" smtClean="0"/>
              <a:t>συμβάματα</a:t>
            </a:r>
            <a:r>
              <a:rPr lang="el-GR" altLang="el-GR" baseline="0" dirty="0" smtClean="0"/>
              <a:t>, η βραχυπρόθεσμη αισθητική και υγεία στην περιοχή είναι μάλλον δεδομένη, οποιαδήποτε προσέγγιση και αν ακολουθηθεί</a:t>
            </a:r>
            <a:r>
              <a:rPr lang="en-US" altLang="el-GR" baseline="0" dirty="0" smtClean="0"/>
              <a:t> (</a:t>
            </a:r>
            <a:r>
              <a:rPr lang="en-US" altLang="el-GR" sz="1200" dirty="0" smtClean="0"/>
              <a:t>Jamilian</a:t>
            </a:r>
            <a:r>
              <a:rPr lang="el-GR" altLang="el-GR" sz="1200" dirty="0" smtClean="0"/>
              <a:t> </a:t>
            </a:r>
            <a:r>
              <a:rPr lang="en-US" altLang="el-GR" sz="1200" dirty="0" smtClean="0"/>
              <a:t>et al., 2015)</a:t>
            </a:r>
            <a:r>
              <a:rPr lang="el-GR" altLang="el-GR" baseline="0" dirty="0" smtClean="0"/>
              <a:t>. Όμως η μεγαλύτερη πρόκληση σε αυτούς τους ασθενείς είναι η μακροπρόθεσμη αισθητική και υγεία στην περιοχή της προσθετικής εργασίας ή της σύγκλεισης του κενού. </a:t>
            </a:r>
            <a:endParaRPr lang="en-US" altLang="el-G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l-GR" dirty="0" smtClean="0"/>
              <a:t>Σύγκλειση διαστημάτων </a:t>
            </a:r>
            <a:r>
              <a:rPr lang="el-GR" altLang="el-GR" dirty="0" err="1" smtClean="0"/>
              <a:t>vs</a:t>
            </a:r>
            <a:r>
              <a:rPr lang="el-GR" altLang="el-GR" dirty="0" smtClean="0"/>
              <a:t>. φυσιολογικές συγκλείσεις</a:t>
            </a:r>
            <a:r>
              <a:rPr lang="en-US" altLang="el-GR" dirty="0" smtClean="0"/>
              <a:t> (</a:t>
            </a:r>
            <a:r>
              <a:rPr lang="en-US" altLang="el-GR" baseline="0" dirty="0" smtClean="0"/>
              <a:t>Rosa et al., 2016): </a:t>
            </a:r>
            <a:r>
              <a:rPr lang="el-GR" altLang="el-GR" baseline="0" dirty="0" smtClean="0"/>
              <a:t>α</a:t>
            </a:r>
            <a:r>
              <a:rPr lang="el-GR" altLang="el-GR" dirty="0" smtClean="0"/>
              <a:t>ναδρομική</a:t>
            </a:r>
            <a:r>
              <a:rPr lang="el-GR" altLang="el-GR" baseline="0" dirty="0" smtClean="0"/>
              <a:t> έρευνα σε 26 ασθενείς με έλλειψη άνω πλαγίων τομέων, οι οποίοι εξετάστηκαν περισσότερο από 10 χρόνια μετά τη σύγκλειση του διαστήματος ορθοδοντικά με </a:t>
            </a:r>
            <a:r>
              <a:rPr lang="el-GR" altLang="el-GR" baseline="0" dirty="0" err="1" smtClean="0"/>
              <a:t>υπερέκφυση</a:t>
            </a:r>
            <a:r>
              <a:rPr lang="el-GR" altLang="el-GR" baseline="0" dirty="0" smtClean="0"/>
              <a:t> των κυνοδόντων / εμβύθιση των πρώτων προγομφίων</a:t>
            </a:r>
            <a:r>
              <a:rPr lang="en-US" altLang="el-GR" baseline="0" dirty="0" smtClean="0"/>
              <a:t>. </a:t>
            </a:r>
            <a:r>
              <a:rPr lang="el-GR" altLang="el-GR" baseline="0" dirty="0" smtClean="0"/>
              <a:t>Φάνηκε ότι η περιοδοντική κατάσταση ήταν παρόμοια με φυσιολογικές συγκλείσεις και δεν παρουσίαζαν προβλήματα ΚΓΔ.</a:t>
            </a:r>
            <a:endParaRPr lang="el-GR" altLang="el-GR"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0642C43-FEAC-4F6F-BFB2-15BF0B51F6DE}" type="slidenum">
              <a:rPr lang="el-GR" altLang="el-GR" smtClean="0"/>
              <a:pPr/>
              <a:t>64</a:t>
            </a:fld>
            <a:endParaRPr lang="el-GR" altLang="el-GR" smtClean="0"/>
          </a:p>
        </p:txBody>
      </p:sp>
    </p:spTree>
    <p:extLst>
      <p:ext uri="{BB962C8B-B14F-4D97-AF65-F5344CB8AC3E}">
        <p14:creationId xmlns:p14="http://schemas.microsoft.com/office/powerpoint/2010/main" val="215573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34E92F-F067-4888-A911-A4722C6D3A58}" type="slidenum">
              <a:rPr lang="el-GR" altLang="el-GR"/>
              <a:pPr>
                <a:defRPr/>
              </a:pPr>
              <a:t>5</a:t>
            </a:fld>
            <a:endParaRPr lang="el-GR" altLang="el-GR"/>
          </a:p>
        </p:txBody>
      </p:sp>
      <p:sp>
        <p:nvSpPr>
          <p:cNvPr id="200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dirty="0" smtClean="0"/>
              <a:t>Φυσιολογική ανατολή του δευτέρου προγομφίου.</a:t>
            </a:r>
          </a:p>
        </p:txBody>
      </p:sp>
    </p:spTree>
    <p:extLst>
      <p:ext uri="{BB962C8B-B14F-4D97-AF65-F5344CB8AC3E}">
        <p14:creationId xmlns:p14="http://schemas.microsoft.com/office/powerpoint/2010/main" val="3681657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sz="1200" dirty="0" smtClean="0">
                <a:solidFill>
                  <a:srgbClr val="000000"/>
                </a:solidFill>
                <a:latin typeface="+mj-lt"/>
              </a:rPr>
              <a:t>Όσον αφορά στη σύγκριση των δύο επιλογών, δεν υπάρχουν </a:t>
            </a:r>
            <a:r>
              <a:rPr lang="en-US" altLang="el-GR" sz="1200" dirty="0" smtClean="0">
                <a:solidFill>
                  <a:srgbClr val="000000"/>
                </a:solidFill>
                <a:latin typeface="+mj-lt"/>
              </a:rPr>
              <a:t>RCTs</a:t>
            </a:r>
            <a:r>
              <a:rPr lang="el-GR" altLang="el-GR" sz="1200" dirty="0" smtClean="0">
                <a:solidFill>
                  <a:srgbClr val="000000"/>
                </a:solidFill>
                <a:latin typeface="+mj-lt"/>
              </a:rPr>
              <a:t> και</a:t>
            </a:r>
            <a:r>
              <a:rPr lang="el-GR" altLang="el-GR" sz="1200" baseline="0" dirty="0" smtClean="0">
                <a:solidFill>
                  <a:srgbClr val="000000"/>
                </a:solidFill>
                <a:latin typeface="+mj-lt"/>
              </a:rPr>
              <a:t> μάλλον δε θα υπάρξουν.</a:t>
            </a:r>
            <a:endParaRPr lang="en-US" altLang="el-GR" sz="1200" dirty="0" smtClean="0">
              <a:solidFill>
                <a:srgbClr val="000000"/>
              </a:solidFill>
              <a:latin typeface="+mj-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l-GR" altLang="el-GR" dirty="0" smtClean="0"/>
              <a:t>Στις περισσότερες περιπτώσεις, δεν μπορούμε</a:t>
            </a:r>
            <a:r>
              <a:rPr lang="el-GR" altLang="el-GR" baseline="0" dirty="0" smtClean="0"/>
              <a:t> να επιλέξουμε ελεύθερα μία από τις δύο λύσεις, αναλόγως με το τι μας αρέσει περισσότερο, διότι στη βιβλιογραφία αναφέρονται ορισμένες κατευθυντήριες γραμμές, σύμφωνα με τις οποίες επιλέγει ο κλινικός.</a:t>
            </a:r>
            <a:endParaRPr lang="el-GR" altLang="el-GR"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l-GR" altLang="el-GR" dirty="0" smtClean="0"/>
              <a:t>Μία παλιότερη έρευνα που</a:t>
            </a:r>
            <a:r>
              <a:rPr lang="el-GR" altLang="el-GR" baseline="0" dirty="0" smtClean="0"/>
              <a:t> συνέκρινε την περιοδοντική κατάσταση ασθενών που έγινε</a:t>
            </a:r>
            <a:r>
              <a:rPr lang="el-GR" altLang="el-GR" sz="1200" baseline="0" dirty="0" smtClean="0">
                <a:solidFill>
                  <a:srgbClr val="000000"/>
                </a:solidFill>
                <a:latin typeface="+mj-lt"/>
              </a:rPr>
              <a:t> σ</a:t>
            </a:r>
            <a:r>
              <a:rPr lang="el-GR" altLang="el-GR" sz="1200" dirty="0" smtClean="0">
                <a:solidFill>
                  <a:srgbClr val="000000"/>
                </a:solidFill>
                <a:latin typeface="+mj-lt"/>
              </a:rPr>
              <a:t>ύγκλειση διαστημάτων με</a:t>
            </a:r>
            <a:r>
              <a:rPr lang="en-US" altLang="el-GR" sz="1200" dirty="0" smtClean="0">
                <a:solidFill>
                  <a:srgbClr val="000000"/>
                </a:solidFill>
                <a:latin typeface="+mj-lt"/>
              </a:rPr>
              <a:t> </a:t>
            </a:r>
            <a:r>
              <a:rPr lang="el-GR" altLang="el-GR" sz="1200" dirty="0" smtClean="0">
                <a:solidFill>
                  <a:srgbClr val="000000"/>
                </a:solidFill>
                <a:latin typeface="+mj-lt"/>
              </a:rPr>
              <a:t>προσθετική γέφυρα ή κινητή, ως</a:t>
            </a:r>
            <a:r>
              <a:rPr lang="el-GR" altLang="el-GR" sz="1200" baseline="0" dirty="0" smtClean="0">
                <a:solidFill>
                  <a:srgbClr val="000000"/>
                </a:solidFill>
                <a:latin typeface="+mj-lt"/>
              </a:rPr>
              <a:t> και 25 έτη μετά το πέρας της ορθοδοντικής θεραπείας</a:t>
            </a:r>
            <a:r>
              <a:rPr lang="el-GR" altLang="el-GR" sz="1200" dirty="0" smtClean="0">
                <a:solidFill>
                  <a:srgbClr val="000000"/>
                </a:solidFill>
                <a:latin typeface="+mj-lt"/>
              </a:rPr>
              <a:t>, έδειξε ότι η</a:t>
            </a:r>
            <a:r>
              <a:rPr lang="el-GR" altLang="el-GR" dirty="0" smtClean="0"/>
              <a:t> ομάδα </a:t>
            </a:r>
            <a:r>
              <a:rPr lang="el-GR" altLang="el-GR" baseline="0" dirty="0" smtClean="0"/>
              <a:t>με σύγκλειση του διαστήματος ορθοδοντικά εμφάνισε καλύτερη περιοδοντική κατάσταση από την ομάδα με προσθετική αποκατάσταση. Ομαδική συνέργεια παρατηρήθηκε και στις δυο ομάδες, είτε οι κυνόδοντες ήταν σε Τάξη Ι είτε όχι. </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0642C43-FEAC-4F6F-BFB2-15BF0B51F6DE}" type="slidenum">
              <a:rPr lang="el-GR" altLang="el-GR" smtClean="0"/>
              <a:pPr/>
              <a:t>65</a:t>
            </a:fld>
            <a:endParaRPr lang="el-GR" altLang="el-GR" smtClean="0"/>
          </a:p>
        </p:txBody>
      </p:sp>
    </p:spTree>
    <p:extLst>
      <p:ext uri="{BB962C8B-B14F-4D97-AF65-F5344CB8AC3E}">
        <p14:creationId xmlns:p14="http://schemas.microsoft.com/office/powerpoint/2010/main" val="11521526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altLang="el-GR" baseline="0" dirty="0" smtClean="0"/>
              <a:t>Σε πιο πρόσφατη αναδρομική έρευνα που συνέκρινε την περιοδοντική κατάσταση ασθενών που έγινε</a:t>
            </a:r>
            <a:r>
              <a:rPr lang="el-GR" altLang="el-GR" sz="1200" baseline="0" dirty="0" smtClean="0">
                <a:solidFill>
                  <a:srgbClr val="000000"/>
                </a:solidFill>
                <a:latin typeface="+mj-lt"/>
              </a:rPr>
              <a:t> σ</a:t>
            </a:r>
            <a:r>
              <a:rPr lang="el-GR" altLang="el-GR" sz="1200" dirty="0" smtClean="0">
                <a:solidFill>
                  <a:srgbClr val="000000"/>
                </a:solidFill>
                <a:latin typeface="+mj-lt"/>
              </a:rPr>
              <a:t>ύγκλειση διαστημάτων με</a:t>
            </a:r>
            <a:r>
              <a:rPr lang="en-US" altLang="el-GR" sz="1200" dirty="0" smtClean="0">
                <a:solidFill>
                  <a:srgbClr val="000000"/>
                </a:solidFill>
                <a:latin typeface="+mj-lt"/>
              </a:rPr>
              <a:t> </a:t>
            </a:r>
            <a:r>
              <a:rPr lang="el-GR" altLang="el-GR" sz="1200" dirty="0" smtClean="0">
                <a:solidFill>
                  <a:srgbClr val="000000"/>
                </a:solidFill>
                <a:latin typeface="+mj-lt"/>
              </a:rPr>
              <a:t>προσθετική γέφυρα 7 περίπου </a:t>
            </a:r>
            <a:r>
              <a:rPr lang="el-GR" altLang="el-GR" sz="1200" baseline="0" dirty="0" smtClean="0">
                <a:solidFill>
                  <a:srgbClr val="000000"/>
                </a:solidFill>
                <a:latin typeface="+mj-lt"/>
              </a:rPr>
              <a:t>έτη μετά το πέρας της ορθοδοντικής θεραπείας, </a:t>
            </a:r>
            <a:r>
              <a:rPr lang="el-GR" altLang="el-GR" sz="1200" dirty="0" smtClean="0">
                <a:solidFill>
                  <a:srgbClr val="000000"/>
                </a:solidFill>
                <a:latin typeface="+mj-lt"/>
              </a:rPr>
              <a:t>έδειξε ότι η</a:t>
            </a:r>
            <a:r>
              <a:rPr lang="el-GR" altLang="el-GR" dirty="0" smtClean="0"/>
              <a:t> ομάδα </a:t>
            </a:r>
            <a:r>
              <a:rPr lang="el-GR" altLang="el-GR" baseline="0" dirty="0" smtClean="0"/>
              <a:t>με σύγκλειση του διαστήματος ορθοδοντικά εμφάνισαν καλύτερη περιοδοντική κατάσταση από την ομάδα με προσθετική αποκατάσταση και δεν παρουσίαζαν προβλήματα ΚΓΔ. Οι ασθενείς με σύγκλειση του διαστήματος ορθοδοντικά ήταν πιο ευχαριστημένοι με την αισθητική. Παρόλα αυτά οι ασθενείς στην έρευνα αυτή εξετάστηκαν ενώ ήταν ακόμα νέοι (μέσος όρος ηλικίας 25) και όχι πολύ μακροπρόθεσμα. </a:t>
            </a:r>
            <a:endParaRPr lang="en-US" altLang="el-GR"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l-GR" altLang="el-GR" baseline="0" dirty="0" smtClean="0"/>
              <a:t>Σε πρόσφατη συστηματική ανασκόπηση</a:t>
            </a:r>
            <a:r>
              <a:rPr lang="en-US" altLang="el-GR" baseline="0" dirty="0" smtClean="0"/>
              <a:t> </a:t>
            </a:r>
            <a:r>
              <a:rPr lang="el-GR" altLang="el-GR" baseline="0" dirty="0" smtClean="0"/>
              <a:t>με έρευνες ασθενών-μαρτύρων (</a:t>
            </a:r>
            <a:r>
              <a:rPr lang="en-US" altLang="el-GR" baseline="0" dirty="0" smtClean="0"/>
              <a:t>case-control</a:t>
            </a:r>
            <a:r>
              <a:rPr lang="el-GR" altLang="el-GR" baseline="0" dirty="0" smtClean="0"/>
              <a:t>),</a:t>
            </a:r>
            <a:r>
              <a:rPr lang="en-US" altLang="el-GR" baseline="0" dirty="0" smtClean="0"/>
              <a:t> </a:t>
            </a:r>
            <a:r>
              <a:rPr lang="el-GR" altLang="el-GR" baseline="0" dirty="0" smtClean="0"/>
              <a:t> φάνηκε ότι οι προσθετικές που στηρίζονται σε δόντια εμφανίζουν χειρότερα σκορ στους περιοδοντικούς δείκτες σε σχέση με τη σύγκλειση των διαστημάτων ορθοδοντικά και χειρότερο αισθητικό αποτέλεσμα, σε σύγκριση με την ορθοδοντική σύγκλειση διαστημάτων. Η Τάξη Ι ή όχι δεν εμφάνισε συσχέτιση με τη λειτουργία της σύγκλεισης ή τα συμπτώματα ΚΓΔ. Η εμφάνιση της </a:t>
            </a:r>
            <a:r>
              <a:rPr lang="el-GR" altLang="el-GR" baseline="0" dirty="0" err="1" smtClean="0"/>
              <a:t>μεσοδόντιας</a:t>
            </a:r>
            <a:r>
              <a:rPr lang="el-GR" altLang="el-GR" baseline="0" dirty="0" smtClean="0"/>
              <a:t> θηλής ήταν καλύτερη στη σύγκλειση των διαστημάτων σε σχέση με τα εμφυτεύματα, ενώ η περιοδοντική κατάσταση παρειακά στους πρώτους </a:t>
            </a:r>
            <a:r>
              <a:rPr lang="el-GR" altLang="el-GR" baseline="0" dirty="0" err="1" smtClean="0"/>
              <a:t>προγόμφιους</a:t>
            </a:r>
            <a:r>
              <a:rPr lang="el-GR" altLang="el-GR" baseline="0" dirty="0" smtClean="0"/>
              <a:t> φάνηκε παρόμοια. Επίσης οι συγκεντρώσεις πλάκας σε εμφυτεύματα και σε σύγκλειση διαστημάτων</a:t>
            </a:r>
            <a:r>
              <a:rPr lang="en-US" altLang="el-GR" baseline="0" dirty="0" smtClean="0"/>
              <a:t> </a:t>
            </a:r>
            <a:r>
              <a:rPr lang="el-GR" altLang="el-GR" baseline="0" dirty="0" smtClean="0"/>
              <a:t>ήταν παρόμοια </a:t>
            </a:r>
            <a:r>
              <a:rPr lang="en-US" altLang="el-GR" baseline="0" dirty="0" smtClean="0"/>
              <a:t>(</a:t>
            </a:r>
            <a:r>
              <a:rPr lang="en-US" altLang="el-GR" baseline="0" dirty="0" err="1" smtClean="0"/>
              <a:t>Silveira</a:t>
            </a:r>
            <a:r>
              <a:rPr lang="en-US" altLang="el-GR" baseline="0" dirty="0" smtClean="0"/>
              <a:t> et al., 2016). </a:t>
            </a:r>
            <a:r>
              <a:rPr lang="el-GR" altLang="el-GR" baseline="0" dirty="0" smtClean="0"/>
              <a:t>Σε όλες βέβαια τις έρευνες αυτές, υπάρχει συστηματικό σφάλμα διότι δεν μπορούν να είναι τυφλές.</a:t>
            </a:r>
            <a:endParaRPr lang="en-US" altLang="el-GR" baseline="0"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0642C43-FEAC-4F6F-BFB2-15BF0B51F6DE}" type="slidenum">
              <a:rPr lang="el-GR" altLang="el-GR" smtClean="0"/>
              <a:pPr/>
              <a:t>66</a:t>
            </a:fld>
            <a:endParaRPr lang="el-GR" altLang="el-GR" smtClean="0"/>
          </a:p>
        </p:txBody>
      </p:sp>
    </p:spTree>
    <p:extLst>
      <p:ext uri="{BB962C8B-B14F-4D97-AF65-F5344CB8AC3E}">
        <p14:creationId xmlns:p14="http://schemas.microsoft.com/office/powerpoint/2010/main" val="3083974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altLang="el-GR" baseline="0" dirty="0" smtClean="0"/>
              <a:t>Σε περιπτώσεις </a:t>
            </a:r>
            <a:r>
              <a:rPr lang="el-GR" altLang="el-GR" baseline="0" dirty="0" err="1" smtClean="0"/>
              <a:t>αγενεσίας</a:t>
            </a:r>
            <a:r>
              <a:rPr lang="el-GR" altLang="el-GR" baseline="0" dirty="0" smtClean="0"/>
              <a:t> ενός πλαγίου η σύγκλειση του χώρου ή η προσθετική σε μία μόνο πλευρά, ίσως δημιουργεί περισσότερα προβλήματα λόγω της ασυμμετρίας, ιδίως σε περιπτώσεις </a:t>
            </a:r>
            <a:r>
              <a:rPr lang="el-GR" altLang="el-GR" baseline="0" dirty="0" err="1" smtClean="0"/>
              <a:t>ουλοχαμόγελου</a:t>
            </a:r>
            <a:r>
              <a:rPr lang="el-GR" altLang="el-GR" baseline="0" dirty="0" smtClean="0"/>
              <a:t>.</a:t>
            </a:r>
            <a:endParaRPr lang="en-US" altLang="el-GR"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l-GR" altLang="el-GR" baseline="0" dirty="0" smtClean="0"/>
              <a:t>Άλλη μία πρόσφατη συστηματική ανασκόπηση</a:t>
            </a:r>
            <a:r>
              <a:rPr lang="en-US" altLang="el-GR" baseline="0" dirty="0" smtClean="0"/>
              <a:t> </a:t>
            </a:r>
            <a:r>
              <a:rPr lang="el-GR" altLang="el-GR" baseline="0" dirty="0" smtClean="0"/>
              <a:t>συμφώνησε με τα παραπάνω αλλά τελικά δεν μπόρεσε να οδηγήσει σε κατηγορηματικά συμπεράσματα</a:t>
            </a:r>
            <a:r>
              <a:rPr lang="en-US" altLang="el-GR" baseline="0" dirty="0" smtClean="0"/>
              <a:t> </a:t>
            </a:r>
            <a:r>
              <a:rPr lang="el-GR" altLang="el-GR" baseline="0" dirty="0" smtClean="0"/>
              <a:t>διότι δεν βρήκε </a:t>
            </a:r>
            <a:r>
              <a:rPr lang="en-US" altLang="el-GR" baseline="0" dirty="0" smtClean="0"/>
              <a:t>RCT </a:t>
            </a:r>
            <a:r>
              <a:rPr lang="el-GR" altLang="el-GR" baseline="0" dirty="0" smtClean="0"/>
              <a:t>(</a:t>
            </a:r>
            <a:r>
              <a:rPr lang="en-US" altLang="el-GR" baseline="0" dirty="0" smtClean="0"/>
              <a:t>Kiliaridis et al., 2016</a:t>
            </a:r>
            <a:r>
              <a:rPr lang="el-GR" altLang="el-GR" baseline="0" dirty="0" smtClean="0"/>
              <a:t>). Αναφέρει ότι όταν και οι δύο λύσεις είναι εφικτές τότε η σύγκλειση των χώρων ίσως είναι ευνοϊκότερη, όσον αφορά στο περιοδόντιο και στην αισθητική.</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altLang="el-GR" baseline="0" dirty="0" smtClean="0"/>
              <a:t>Μη ειδικοί και ασθενείς πιστεύουν ότι τα αισθητικά αποτελέσματα είναι καλύτερα σε σύγκλειση του διαστήματος ορθοδοντικά </a:t>
            </a:r>
            <a:r>
              <a:rPr lang="en-US" altLang="el-GR" baseline="0" dirty="0" smtClean="0"/>
              <a:t>(Robertsson &amp; </a:t>
            </a:r>
            <a:r>
              <a:rPr lang="en-US" altLang="el-GR" baseline="0" dirty="0" err="1" smtClean="0"/>
              <a:t>Mohlin</a:t>
            </a:r>
            <a:r>
              <a:rPr lang="en-US" altLang="el-GR" baseline="0" dirty="0" smtClean="0"/>
              <a:t>, 2000; </a:t>
            </a:r>
            <a:r>
              <a:rPr lang="en-US" altLang="el-GR" baseline="0" dirty="0" err="1" smtClean="0"/>
              <a:t>Armbruster</a:t>
            </a:r>
            <a:r>
              <a:rPr lang="en-US" altLang="el-GR" baseline="0" dirty="0" smtClean="0"/>
              <a:t> et al., 2005; </a:t>
            </a:r>
            <a:r>
              <a:rPr lang="en-US" altLang="el-GR" baseline="0" dirty="0" err="1" smtClean="0"/>
              <a:t>Thams</a:t>
            </a:r>
            <a:r>
              <a:rPr lang="en-US" altLang="el-GR" baseline="0" dirty="0" smtClean="0"/>
              <a:t> et al., 2009).</a:t>
            </a:r>
            <a:endParaRPr lang="el-GR" altLang="el-GR" baseline="0"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0642C43-FEAC-4F6F-BFB2-15BF0B51F6DE}" type="slidenum">
              <a:rPr lang="el-GR" altLang="el-GR" smtClean="0"/>
              <a:pPr/>
              <a:t>67</a:t>
            </a:fld>
            <a:endParaRPr lang="el-GR" altLang="el-GR" smtClean="0"/>
          </a:p>
        </p:txBody>
      </p:sp>
    </p:spTree>
    <p:extLst>
      <p:ext uri="{BB962C8B-B14F-4D97-AF65-F5344CB8AC3E}">
        <p14:creationId xmlns:p14="http://schemas.microsoft.com/office/powerpoint/2010/main" val="38746938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baseline="0" dirty="0" smtClean="0"/>
              <a:t>Απόλυτη ένδειξη για σύγκλειση χώρων αποτελεί η Ι Τάξη στις οπίσθιες περιοχές με έντονο συνωστισμό στην πρόσθια περιοχή, όποτε γίνονται και δύο εξαγωγές στην κάτω γνάθο και το περιστατικό θεωρείται </a:t>
            </a:r>
            <a:r>
              <a:rPr lang="el-GR" altLang="el-GR" baseline="0" dirty="0" err="1" smtClean="0"/>
              <a:t>εμβιομηχανικά</a:t>
            </a:r>
            <a:r>
              <a:rPr lang="el-GR" altLang="el-GR" baseline="0" dirty="0" smtClean="0"/>
              <a:t> 4 εξαγωγών. Αντίστοιχες εξαγωγές γίνονται  αν παρατηρείται ήπια ΙΙ Τάξη στις οπίσθιες περιοχές και προπέτεια κάτω προσθίων δοντιών.</a:t>
            </a:r>
          </a:p>
          <a:p>
            <a:r>
              <a:rPr lang="el-GR" altLang="el-GR" baseline="0" dirty="0" smtClean="0"/>
              <a:t>Για τη λήψη της απόφασης σίγουρα θα πρέπει να σταθμιστούν παράγοντες όπως </a:t>
            </a:r>
            <a:r>
              <a:rPr lang="en-US" altLang="el-GR" baseline="0" dirty="0" smtClean="0"/>
              <a:t> </a:t>
            </a:r>
            <a:r>
              <a:rPr lang="el-GR" altLang="el-GR" baseline="0" dirty="0" smtClean="0"/>
              <a:t>η κατατομή του ασθενούς και οι κυνόδοντες, όσον αφορά το μέγεθός τους, το χρώμα τους και το επίπεδο της παρυφής, όπως και των πρώτων προγομφίων.</a:t>
            </a:r>
            <a:r>
              <a:rPr lang="en-US" altLang="el-GR" baseline="0" dirty="0" smtClean="0"/>
              <a:t> </a:t>
            </a:r>
            <a:r>
              <a:rPr lang="el-GR" altLang="el-GR" baseline="0" dirty="0" smtClean="0"/>
              <a:t>Το μέγεθος τους είναι περίπου 1,5χιλ μεγαλύτερο του πλαγίου, οπότε αν οι κεντρικοί είναι μικροί και ο κυνόδοντας ευρύς απαιτείται προσθετική αποκατάστασή του σε περίπτωση σύγκλεισης των χώρων. </a:t>
            </a:r>
            <a:r>
              <a:rPr lang="en-US" altLang="el-GR" baseline="0" dirty="0" smtClean="0"/>
              <a:t> </a:t>
            </a:r>
            <a:r>
              <a:rPr lang="el-GR" altLang="el-GR" baseline="0" dirty="0" smtClean="0"/>
              <a:t>Το εύρος του κυνόδοντα στην </a:t>
            </a:r>
            <a:r>
              <a:rPr lang="el-GR" altLang="el-GR" baseline="0" dirty="0" err="1" smtClean="0"/>
              <a:t>αδαμαντινοοστεϊνική</a:t>
            </a:r>
            <a:r>
              <a:rPr lang="el-GR" altLang="el-GR" baseline="0" dirty="0" smtClean="0"/>
              <a:t> ένωση είναι καθοριστικό για το </a:t>
            </a:r>
            <a:r>
              <a:rPr lang="en-US" altLang="el-GR" baseline="0" dirty="0" smtClean="0"/>
              <a:t>stripping</a:t>
            </a:r>
            <a:r>
              <a:rPr lang="el-GR" altLang="el-GR" baseline="0" dirty="0" smtClean="0"/>
              <a:t> που είναι εφικτό να γίνει. Το χρώμα είναι επίσης περιοριστικό και δυστυχώς γίνεται ακόμα πιο κίτρινο να αφαιρεθεί οδοντική ουσία παρειακά ώστε να μοιάζει πιο επίπεδος ο κυνόδοντας. </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0642C43-FEAC-4F6F-BFB2-15BF0B51F6DE}" type="slidenum">
              <a:rPr lang="el-GR" altLang="el-GR" smtClean="0"/>
              <a:pPr/>
              <a:t>68</a:t>
            </a:fld>
            <a:endParaRPr lang="el-GR" altLang="el-GR" smtClean="0"/>
          </a:p>
        </p:txBody>
      </p:sp>
    </p:spTree>
    <p:extLst>
      <p:ext uri="{BB962C8B-B14F-4D97-AF65-F5344CB8AC3E}">
        <p14:creationId xmlns:p14="http://schemas.microsoft.com/office/powerpoint/2010/main" val="3997425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baseline="0" dirty="0" smtClean="0"/>
              <a:t>Σχεδόν πάντα πρέπει στους κυνόδοντες (που έχουν έρθει σε θέση πλαγίων τομέων) και στους πρώτους </a:t>
            </a:r>
            <a:r>
              <a:rPr lang="el-GR" altLang="el-GR" baseline="0" dirty="0" err="1" smtClean="0"/>
              <a:t>προγόμφιους</a:t>
            </a:r>
            <a:r>
              <a:rPr lang="el-GR" altLang="el-GR" baseline="0" dirty="0" smtClean="0"/>
              <a:t> (που έχουν έρθει σε θέση κυνοδόντων) να τροποποιηθεί αναλόγως το σχήμα και η θέση τους, ώστε το χαμόγελο να φαίνεται όσο το δυνατόν πιο φυσικό. Συνήθως είναι αναγκαίες πολλαπλές αποκαταστάσεις και πάντα μόνιμη ακινητοποίηση!</a:t>
            </a:r>
          </a:p>
          <a:p>
            <a:r>
              <a:rPr lang="el-GR" altLang="el-GR" baseline="0" dirty="0" smtClean="0"/>
              <a:t>Συνοψίζοντας, η λύση αυτή, </a:t>
            </a:r>
            <a:r>
              <a:rPr lang="el-GR" altLang="el-GR" baseline="0" dirty="0" err="1" smtClean="0"/>
              <a:t>δηλ</a:t>
            </a:r>
            <a:r>
              <a:rPr lang="el-GR" altLang="el-GR" baseline="0" dirty="0" smtClean="0"/>
              <a:t> ορθοδοντική σύγκλειση διαστημάτων φαίνεται να έχει καλή μακροχρόνια πρόγνωση…..</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0642C43-FEAC-4F6F-BFB2-15BF0B51F6DE}" type="slidenum">
              <a:rPr lang="el-GR" altLang="el-GR" smtClean="0"/>
              <a:pPr/>
              <a:t>69</a:t>
            </a:fld>
            <a:endParaRPr lang="el-GR" altLang="el-GR" smtClean="0"/>
          </a:p>
        </p:txBody>
      </p:sp>
    </p:spTree>
    <p:extLst>
      <p:ext uri="{BB962C8B-B14F-4D97-AF65-F5344CB8AC3E}">
        <p14:creationId xmlns:p14="http://schemas.microsoft.com/office/powerpoint/2010/main" val="12812817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baseline="0" dirty="0" smtClean="0"/>
              <a:t>Ένδειξη για προσθετική αποκατάσταση είναι ασθενείς που εμφανίζουν μικρό ή καθόλου ορθοδοντικό πρόβλημα, δηλ. είναι Ι Τάξη χωρίς ιδιαίτερο συνωστισμό στις πρόσθιες περιοχές, ούτε και αισθητικό πρόβλημα, πέραν της έλλειψης των πλαγίων. Επίσης ασθενείς ΙΙΙ </a:t>
            </a:r>
            <a:r>
              <a:rPr lang="el-GR" altLang="el-GR" baseline="0" dirty="0" smtClean="0"/>
              <a:t>Τάξης </a:t>
            </a:r>
            <a:r>
              <a:rPr lang="el-GR" altLang="el-GR" baseline="0" dirty="0" smtClean="0"/>
              <a:t>με κοίλη κατατομή και όταν δεν ενδείκνυται η τροποποίηση του σχήματος των κυνοδόντων.</a:t>
            </a:r>
          </a:p>
          <a:p>
            <a:endParaRPr lang="el-GR" altLang="el-GR" baseline="0" dirty="0" smtClean="0"/>
          </a:p>
          <a:p>
            <a:endParaRPr lang="el-GR" altLang="el-GR" baseline="0" dirty="0" smtClean="0"/>
          </a:p>
          <a:p>
            <a:endParaRPr lang="el-GR" altLang="el-GR" baseline="0"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0642C43-FEAC-4F6F-BFB2-15BF0B51F6DE}" type="slidenum">
              <a:rPr lang="el-GR" altLang="el-GR" smtClean="0"/>
              <a:pPr/>
              <a:t>70</a:t>
            </a:fld>
            <a:endParaRPr lang="el-GR" altLang="el-GR" smtClean="0"/>
          </a:p>
        </p:txBody>
      </p:sp>
    </p:spTree>
    <p:extLst>
      <p:ext uri="{BB962C8B-B14F-4D97-AF65-F5344CB8AC3E}">
        <p14:creationId xmlns:p14="http://schemas.microsoft.com/office/powerpoint/2010/main" val="134486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B8B053-2DE7-452E-A2BA-F02A03790311}" type="slidenum">
              <a:rPr lang="el-GR" altLang="el-GR"/>
              <a:pPr>
                <a:defRPr/>
              </a:pPr>
              <a:t>6</a:t>
            </a:fld>
            <a:endParaRPr lang="el-GR" altLang="el-GR"/>
          </a:p>
        </p:txBody>
      </p:sp>
      <p:sp>
        <p:nvSpPr>
          <p:cNvPr id="202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smtClean="0"/>
              <a:t>Πρόωρη απώλεια του νεογιλού γομφίου.</a:t>
            </a:r>
          </a:p>
        </p:txBody>
      </p:sp>
    </p:spTree>
    <p:extLst>
      <p:ext uri="{BB962C8B-B14F-4D97-AF65-F5344CB8AC3E}">
        <p14:creationId xmlns:p14="http://schemas.microsoft.com/office/powerpoint/2010/main" val="118490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Μορφολογική, διότι αφορά μόνο την </a:t>
            </a:r>
            <a:r>
              <a:rPr lang="el-GR" dirty="0" err="1" smtClean="0"/>
              <a:t>προσθιοπίσθια</a:t>
            </a:r>
            <a:r>
              <a:rPr lang="el-GR" dirty="0" smtClean="0"/>
              <a:t> σχέση των τόξων.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Έχει προβλήματα, διότι δεν είναι αιτιολογική ταξινόμηση,</a:t>
            </a:r>
            <a:r>
              <a:rPr lang="el-GR" baseline="0" dirty="0" smtClean="0"/>
              <a:t> </a:t>
            </a:r>
            <a:r>
              <a:rPr lang="el-GR" dirty="0" smtClean="0"/>
              <a:t>δεν καθορίζει την βαρύτητα της ανωμαλίας,</a:t>
            </a:r>
            <a:r>
              <a:rPr lang="el-GR" baseline="0" dirty="0" smtClean="0"/>
              <a:t> δεν λαμβάνει υπόψη τα άλλα δύο επίπεδα του χώρου, ούτε τη θέση των δοντιών στο πρόσωπο. Ο </a:t>
            </a:r>
            <a:r>
              <a:rPr lang="en-US" baseline="0" dirty="0" smtClean="0"/>
              <a:t>Angle </a:t>
            </a:r>
            <a:r>
              <a:rPr lang="el-GR" baseline="0" dirty="0" smtClean="0"/>
              <a:t>δεν δεχόταν εξαγωγές δοντιών.</a:t>
            </a:r>
          </a:p>
          <a:p>
            <a:r>
              <a:rPr lang="el-GR" dirty="0" smtClean="0"/>
              <a:t>Όμως παραμένει και σήμερα η πιο δημοφιλής μορφολογική κατάταξη της σύγκλεισης στο </a:t>
            </a:r>
            <a:r>
              <a:rPr lang="el-GR" dirty="0" err="1" smtClean="0"/>
              <a:t>προσθιοπίσθιο</a:t>
            </a:r>
            <a:r>
              <a:rPr lang="el-GR" dirty="0" smtClean="0"/>
              <a:t> επίπεδο. </a:t>
            </a:r>
          </a:p>
        </p:txBody>
      </p:sp>
      <p:sp>
        <p:nvSpPr>
          <p:cNvPr id="4" name="Slide Number Placeholder 3"/>
          <p:cNvSpPr>
            <a:spLocks noGrp="1"/>
          </p:cNvSpPr>
          <p:nvPr>
            <p:ph type="sldNum" sz="quarter" idx="10"/>
          </p:nvPr>
        </p:nvSpPr>
        <p:spPr/>
        <p:txBody>
          <a:bodyPr/>
          <a:lstStyle/>
          <a:p>
            <a:fld id="{D8E2D677-8DEB-409F-AB68-90B7410F6838}" type="slidenum">
              <a:rPr lang="el-GR" smtClean="0"/>
              <a:t>7</a:t>
            </a:fld>
            <a:endParaRPr lang="el-GR"/>
          </a:p>
        </p:txBody>
      </p:sp>
    </p:spTree>
    <p:extLst>
      <p:ext uri="{BB962C8B-B14F-4D97-AF65-F5344CB8AC3E}">
        <p14:creationId xmlns:p14="http://schemas.microsoft.com/office/powerpoint/2010/main" val="47955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Προσοχή: κάθετο βλέμμα</a:t>
            </a:r>
            <a:r>
              <a:rPr lang="el-GR" baseline="0" dirty="0" smtClean="0"/>
              <a:t> στις οπίσθιες/πλάγιες περιοχές κατά την κλινική εξέταση.</a:t>
            </a:r>
            <a:endParaRPr lang="el-GR" dirty="0"/>
          </a:p>
        </p:txBody>
      </p:sp>
      <p:sp>
        <p:nvSpPr>
          <p:cNvPr id="4" name="Slide Number Placeholder 3"/>
          <p:cNvSpPr>
            <a:spLocks noGrp="1"/>
          </p:cNvSpPr>
          <p:nvPr>
            <p:ph type="sldNum" sz="quarter" idx="10"/>
          </p:nvPr>
        </p:nvSpPr>
        <p:spPr/>
        <p:txBody>
          <a:bodyPr/>
          <a:lstStyle/>
          <a:p>
            <a:fld id="{D8E2D677-8DEB-409F-AB68-90B7410F6838}" type="slidenum">
              <a:rPr lang="el-GR" smtClean="0"/>
              <a:t>8</a:t>
            </a:fld>
            <a:endParaRPr lang="el-GR"/>
          </a:p>
        </p:txBody>
      </p:sp>
    </p:spTree>
    <p:extLst>
      <p:ext uri="{BB962C8B-B14F-4D97-AF65-F5344CB8AC3E}">
        <p14:creationId xmlns:p14="http://schemas.microsoft.com/office/powerpoint/2010/main" val="1945987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ορολογία Τάξη I χρησιμοποιείται και για το πρόσωπο και κατ’ επέκταση και το σκελετικό τύπο: </a:t>
            </a:r>
          </a:p>
          <a:p>
            <a:r>
              <a:rPr lang="el-GR" dirty="0" smtClean="0"/>
              <a:t>Τα </a:t>
            </a:r>
            <a:r>
              <a:rPr lang="el-GR" dirty="0" err="1" smtClean="0"/>
              <a:t>ορθογναθικά</a:t>
            </a:r>
            <a:r>
              <a:rPr lang="el-GR" dirty="0" smtClean="0"/>
              <a:t> πρόσωπα είναι </a:t>
            </a:r>
            <a:r>
              <a:rPr lang="el-GR" dirty="0" err="1" smtClean="0"/>
              <a:t>Ιης</a:t>
            </a:r>
            <a:r>
              <a:rPr lang="el-GR" dirty="0" smtClean="0"/>
              <a:t> </a:t>
            </a:r>
            <a:r>
              <a:rPr lang="el-GR" dirty="0" smtClean="0"/>
              <a:t>Τάξης </a:t>
            </a:r>
            <a:r>
              <a:rPr lang="el-GR" dirty="0" smtClean="0"/>
              <a:t>(σε αντιδιαστολή με τα κυρτά ή κοίλα πρόσωπα, τα οποία και δεν είναι </a:t>
            </a:r>
            <a:r>
              <a:rPr lang="el-GR" dirty="0" err="1" smtClean="0"/>
              <a:t>ορθογναθικά</a:t>
            </a:r>
            <a:r>
              <a:rPr lang="el-GR" dirty="0" smtClean="0"/>
              <a:t>).</a:t>
            </a:r>
          </a:p>
          <a:p>
            <a:r>
              <a:rPr lang="el-GR" dirty="0" smtClean="0"/>
              <a:t>Τα πρόσωπα αυτά (</a:t>
            </a:r>
            <a:r>
              <a:rPr lang="el-GR" dirty="0" err="1" smtClean="0"/>
              <a:t>ορθογναθικά</a:t>
            </a:r>
            <a:r>
              <a:rPr lang="el-GR" dirty="0" smtClean="0"/>
              <a:t>) έχουν ορισμένα χαρακτηριστικά…</a:t>
            </a:r>
          </a:p>
          <a:p>
            <a:endParaRPr lang="el-GR" dirty="0" smtClean="0"/>
          </a:p>
          <a:p>
            <a:r>
              <a:rPr lang="el-GR" dirty="0" err="1" smtClean="0"/>
              <a:t>Προσθιοπίσθιο</a:t>
            </a:r>
            <a:r>
              <a:rPr lang="el-GR" baseline="0" dirty="0" smtClean="0"/>
              <a:t> επίπεδο: </a:t>
            </a:r>
            <a:r>
              <a:rPr lang="el-GR" b="1" baseline="0" dirty="0" smtClean="0"/>
              <a:t>επίπεδο αρμονίας</a:t>
            </a:r>
            <a:r>
              <a:rPr lang="el-GR" baseline="0" dirty="0" smtClean="0"/>
              <a:t>, γωνίες ΑΝΒ και κυρτότητας.</a:t>
            </a:r>
          </a:p>
        </p:txBody>
      </p:sp>
      <p:sp>
        <p:nvSpPr>
          <p:cNvPr id="4" name="Slide Number Placeholder 3"/>
          <p:cNvSpPr>
            <a:spLocks noGrp="1"/>
          </p:cNvSpPr>
          <p:nvPr>
            <p:ph type="sldNum" sz="quarter" idx="10"/>
          </p:nvPr>
        </p:nvSpPr>
        <p:spPr/>
        <p:txBody>
          <a:bodyPr/>
          <a:lstStyle/>
          <a:p>
            <a:fld id="{D8E2D677-8DEB-409F-AB68-90B7410F6838}" type="slidenum">
              <a:rPr lang="el-GR" smtClean="0"/>
              <a:t>9</a:t>
            </a:fld>
            <a:endParaRPr lang="el-GR"/>
          </a:p>
        </p:txBody>
      </p:sp>
    </p:spTree>
    <p:extLst>
      <p:ext uri="{BB962C8B-B14F-4D97-AF65-F5344CB8AC3E}">
        <p14:creationId xmlns:p14="http://schemas.microsoft.com/office/powerpoint/2010/main" val="1152194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86AF5B8-1F1B-4569-9582-6BE47E12ECC4}" type="datetimeFigureOut">
              <a:rPr lang="el-GR" smtClean="0"/>
              <a:t>1/5/2020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3212725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6AF5B8-1F1B-4569-9582-6BE47E12ECC4}" type="datetimeFigureOut">
              <a:rPr lang="el-GR" smtClean="0"/>
              <a:t>1/5/2020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27069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6AF5B8-1F1B-4569-9582-6BE47E12ECC4}" type="datetimeFigureOut">
              <a:rPr lang="el-GR" smtClean="0"/>
              <a:t>1/5/2020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3449543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6AF5B8-1F1B-4569-9582-6BE47E12ECC4}" type="datetimeFigureOut">
              <a:rPr lang="el-GR" smtClean="0"/>
              <a:t>1/5/2020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361802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6AF5B8-1F1B-4569-9582-6BE47E12ECC4}" type="datetimeFigureOut">
              <a:rPr lang="el-GR" smtClean="0"/>
              <a:t>1/5/2020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2621206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86AF5B8-1F1B-4569-9582-6BE47E12ECC4}" type="datetimeFigureOut">
              <a:rPr lang="el-GR" smtClean="0"/>
              <a:t>1/5/2020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87039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6AF5B8-1F1B-4569-9582-6BE47E12ECC4}" type="datetimeFigureOut">
              <a:rPr lang="el-GR" smtClean="0"/>
              <a:t>1/5/2020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28299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86AF5B8-1F1B-4569-9582-6BE47E12ECC4}" type="datetimeFigureOut">
              <a:rPr lang="el-GR" smtClean="0"/>
              <a:t>1/5/2020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46561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AF5B8-1F1B-4569-9582-6BE47E12ECC4}" type="datetimeFigureOut">
              <a:rPr lang="el-GR" smtClean="0"/>
              <a:t>1/5/2020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134193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AF5B8-1F1B-4569-9582-6BE47E12ECC4}" type="datetimeFigureOut">
              <a:rPr lang="el-GR" smtClean="0"/>
              <a:t>1/5/2020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233162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AF5B8-1F1B-4569-9582-6BE47E12ECC4}" type="datetimeFigureOut">
              <a:rPr lang="el-GR" smtClean="0"/>
              <a:t>1/5/2020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F4A78A7-F3AE-4F4D-B5DE-D0B0AEF381D4}" type="slidenum">
              <a:rPr lang="el-GR" smtClean="0"/>
              <a:t>‹#›</a:t>
            </a:fld>
            <a:endParaRPr lang="el-GR"/>
          </a:p>
        </p:txBody>
      </p:sp>
    </p:spTree>
    <p:extLst>
      <p:ext uri="{BB962C8B-B14F-4D97-AF65-F5344CB8AC3E}">
        <p14:creationId xmlns:p14="http://schemas.microsoft.com/office/powerpoint/2010/main" val="1617366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AF5B8-1F1B-4569-9582-6BE47E12ECC4}" type="datetimeFigureOut">
              <a:rPr lang="el-GR" smtClean="0"/>
              <a:t>1/5/2020</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A78A7-F3AE-4F4D-B5DE-D0B0AEF381D4}" type="slidenum">
              <a:rPr lang="el-GR" smtClean="0"/>
              <a:t>‹#›</a:t>
            </a:fld>
            <a:endParaRPr lang="el-GR"/>
          </a:p>
        </p:txBody>
      </p:sp>
    </p:spTree>
    <p:extLst>
      <p:ext uri="{BB962C8B-B14F-4D97-AF65-F5344CB8AC3E}">
        <p14:creationId xmlns:p14="http://schemas.microsoft.com/office/powerpoint/2010/main" val="3620980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3.png"/><Relationship Id="rId7"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5.jpeg"/><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38.jpeg"/><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png"/><Relationship Id="rId4" Type="http://schemas.microsoft.com/office/2007/relationships/hdphoto" Target="../media/hdphoto3.wdp"/></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oleObject" Target="../embeddings/oleObject1.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2.jpeg"/><Relationship Id="rId5" Type="http://schemas.openxmlformats.org/officeDocument/2006/relationships/image" Target="../media/image99.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9.png"/><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OV"/><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395288" y="1412875"/>
            <a:ext cx="845978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a:r>
              <a:rPr lang="el-GR" altLang="el-GR" sz="4400" b="1" dirty="0" smtClean="0">
                <a:solidFill>
                  <a:schemeClr val="hlink"/>
                </a:solidFill>
                <a:latin typeface="Arial" panose="020B0604020202020204" pitchFamily="34" charset="0"/>
              </a:rPr>
              <a:t>Ορθοδοντικές ανωμαλίες</a:t>
            </a:r>
            <a:r>
              <a:rPr lang="en-US" altLang="el-GR" sz="4400" b="1" dirty="0" smtClean="0">
                <a:solidFill>
                  <a:schemeClr val="hlink"/>
                </a:solidFill>
                <a:latin typeface="Arial" panose="020B0604020202020204" pitchFamily="34" charset="0"/>
              </a:rPr>
              <a:t> </a:t>
            </a:r>
            <a:endParaRPr lang="el-GR" altLang="el-GR" sz="4400" b="1" dirty="0" smtClean="0">
              <a:solidFill>
                <a:schemeClr val="hlink"/>
              </a:solidFill>
              <a:latin typeface="Arial" panose="020B0604020202020204" pitchFamily="34" charset="0"/>
            </a:endParaRPr>
          </a:p>
          <a:p>
            <a:pPr algn="ctr"/>
            <a:r>
              <a:rPr lang="el-GR" altLang="el-GR" sz="4400" b="1" dirty="0" err="1" smtClean="0">
                <a:solidFill>
                  <a:schemeClr val="hlink"/>
                </a:solidFill>
                <a:latin typeface="Arial" panose="020B0604020202020204" pitchFamily="34" charset="0"/>
              </a:rPr>
              <a:t>Ι</a:t>
            </a:r>
            <a:r>
              <a:rPr lang="el-GR" altLang="el-GR" sz="4400" b="1" baseline="30000" dirty="0" err="1" smtClean="0">
                <a:solidFill>
                  <a:schemeClr val="hlink"/>
                </a:solidFill>
                <a:latin typeface="Arial" panose="020B0604020202020204" pitchFamily="34" charset="0"/>
              </a:rPr>
              <a:t>ης</a:t>
            </a:r>
            <a:r>
              <a:rPr lang="el-GR" altLang="el-GR" sz="4400" b="1" dirty="0" smtClean="0">
                <a:solidFill>
                  <a:schemeClr val="hlink"/>
                </a:solidFill>
                <a:latin typeface="Arial" panose="020B0604020202020204" pitchFamily="34" charset="0"/>
              </a:rPr>
              <a:t> </a:t>
            </a:r>
            <a:r>
              <a:rPr lang="el-GR" altLang="el-GR" sz="4400" b="1" dirty="0" smtClean="0">
                <a:solidFill>
                  <a:schemeClr val="hlink"/>
                </a:solidFill>
                <a:latin typeface="Arial" panose="020B0604020202020204" pitchFamily="34" charset="0"/>
              </a:rPr>
              <a:t>Τάξης</a:t>
            </a:r>
            <a:endParaRPr lang="el-GR" altLang="el-GR" sz="4400" b="1" dirty="0">
              <a:solidFill>
                <a:schemeClr val="hlink"/>
              </a:solidFill>
              <a:latin typeface="Arial" panose="020B0604020202020204" pitchFamily="34" charset="0"/>
            </a:endParaRPr>
          </a:p>
        </p:txBody>
      </p:sp>
      <p:sp>
        <p:nvSpPr>
          <p:cNvPr id="5" name="Rectangle 6"/>
          <p:cNvSpPr>
            <a:spLocks noChangeArrowheads="1"/>
          </p:cNvSpPr>
          <p:nvPr/>
        </p:nvSpPr>
        <p:spPr bwMode="auto">
          <a:xfrm>
            <a:off x="0" y="6154738"/>
            <a:ext cx="914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l-GR" altLang="el-GR" sz="1400" dirty="0">
                <a:latin typeface="Arial" panose="020B0604020202020204" pitchFamily="34" charset="0"/>
              </a:rPr>
              <a:t>Όλα τα πρόσωπα που παρουσιάζονται δεν είναι πραγματικά αλλά έχουν δημιουργηθεί με λογισμικό επεξεργασίας εικόνας.</a:t>
            </a:r>
            <a:r>
              <a:rPr lang="en-US" altLang="el-GR" sz="1400" dirty="0">
                <a:latin typeface="Arial" panose="020B0604020202020204" pitchFamily="34" charset="0"/>
              </a:rPr>
              <a:t> </a:t>
            </a:r>
            <a:r>
              <a:rPr lang="el-GR" altLang="el-GR" sz="1400" dirty="0">
                <a:latin typeface="Arial" panose="020B0604020202020204" pitchFamily="34" charset="0"/>
              </a:rPr>
              <a:t>Οποιαδήποτε ομοιότητα με πραγματικά άτομα είναι </a:t>
            </a:r>
            <a:r>
              <a:rPr lang="el-GR" altLang="el-GR" sz="1400" dirty="0" err="1">
                <a:latin typeface="Arial" panose="020B0604020202020204" pitchFamily="34" charset="0"/>
              </a:rPr>
              <a:t>συμπτωματική</a:t>
            </a:r>
            <a:r>
              <a:rPr lang="el-GR" altLang="el-GR" sz="1400" dirty="0">
                <a:latin typeface="Arial" panose="020B0604020202020204" pitchFamily="34" charset="0"/>
              </a:rPr>
              <a:t>.</a:t>
            </a:r>
            <a:r>
              <a:rPr lang="el-GR" sz="1400" dirty="0">
                <a:latin typeface="Arial" panose="020B0604020202020204" pitchFamily="34" charset="0"/>
              </a:rPr>
              <a:t> Τελευταία ενημέρωση: 10/5/2020.</a:t>
            </a:r>
          </a:p>
          <a:p>
            <a:pPr eaLnBrk="1" hangingPunct="1"/>
            <a:endParaRPr lang="en-US" altLang="el-GR" sz="1400" dirty="0">
              <a:latin typeface="Arial" panose="020B0604020202020204" pitchFamily="34" charset="0"/>
            </a:endParaRPr>
          </a:p>
        </p:txBody>
      </p:sp>
      <p:sp>
        <p:nvSpPr>
          <p:cNvPr id="6" name="Subtitle 2"/>
          <p:cNvSpPr>
            <a:spLocks noGrp="1"/>
          </p:cNvSpPr>
          <p:nvPr>
            <p:ph type="subTitle" idx="1"/>
          </p:nvPr>
        </p:nvSpPr>
        <p:spPr>
          <a:xfrm>
            <a:off x="1371600" y="4185228"/>
            <a:ext cx="6400800" cy="1314450"/>
          </a:xfrm>
        </p:spPr>
        <p:txBody>
          <a:bodyPr>
            <a:normAutofit/>
          </a:bodyPr>
          <a:lstStyle/>
          <a:p>
            <a:r>
              <a:rPr lang="el-GR" sz="2000" dirty="0" smtClean="0"/>
              <a:t>Εργαστήριο Ορθοδοντικής</a:t>
            </a:r>
          </a:p>
          <a:p>
            <a:r>
              <a:rPr lang="el-GR" sz="2000" dirty="0" smtClean="0"/>
              <a:t>Ορθοδοντική ΙΙ, 8</a:t>
            </a:r>
            <a:r>
              <a:rPr lang="el-GR" sz="2000" baseline="30000" dirty="0" smtClean="0"/>
              <a:t>ο</a:t>
            </a:r>
            <a:r>
              <a:rPr lang="el-GR" sz="2000" dirty="0" smtClean="0"/>
              <a:t> Εξάμηνο</a:t>
            </a:r>
            <a:r>
              <a:rPr lang="en-US" sz="2000" dirty="0" smtClean="0"/>
              <a:t>, 2020</a:t>
            </a:r>
            <a:endParaRPr lang="el-GR" sz="2000" dirty="0" smtClean="0"/>
          </a:p>
          <a:p>
            <a:r>
              <a:rPr lang="el-GR" sz="2000" dirty="0"/>
              <a:t>Ιωσήφ </a:t>
            </a:r>
            <a:r>
              <a:rPr lang="el-GR" sz="2000" dirty="0" err="1"/>
              <a:t>Σηφακάκης</a:t>
            </a:r>
            <a:endParaRPr lang="el-GR" sz="2000" dirty="0"/>
          </a:p>
        </p:txBody>
      </p:sp>
    </p:spTree>
    <p:extLst>
      <p:ext uri="{BB962C8B-B14F-4D97-AF65-F5344CB8AC3E}">
        <p14:creationId xmlns:p14="http://schemas.microsoft.com/office/powerpoint/2010/main" val="1759770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833468" y="1080786"/>
            <a:ext cx="3477061" cy="4973521"/>
          </a:xfrm>
          <a:prstGeom prst="rect">
            <a:avLst/>
          </a:prstGeom>
        </p:spPr>
      </p:pic>
      <p:grpSp>
        <p:nvGrpSpPr>
          <p:cNvPr id="18" name="Group 17"/>
          <p:cNvGrpSpPr/>
          <p:nvPr/>
        </p:nvGrpSpPr>
        <p:grpSpPr>
          <a:xfrm>
            <a:off x="5750646" y="3317759"/>
            <a:ext cx="602166" cy="2171545"/>
            <a:chOff x="5750646" y="3317759"/>
            <a:chExt cx="602166" cy="2171545"/>
          </a:xfrm>
        </p:grpSpPr>
        <p:sp>
          <p:nvSpPr>
            <p:cNvPr id="13" name="Text Box 8"/>
            <p:cNvSpPr txBox="1">
              <a:spLocks noChangeArrowheads="1"/>
            </p:cNvSpPr>
            <p:nvPr/>
          </p:nvSpPr>
          <p:spPr bwMode="auto">
            <a:xfrm>
              <a:off x="5750646" y="5032104"/>
              <a:ext cx="387350" cy="457200"/>
            </a:xfrm>
            <a:prstGeom prst="rect">
              <a:avLst/>
            </a:prstGeom>
            <a:noFill/>
            <a:ln w="9525">
              <a:noFill/>
              <a:miter lim="800000"/>
              <a:headEnd/>
              <a:tailEnd/>
            </a:ln>
            <a:effectLst/>
          </p:spPr>
          <p:txBody>
            <a:bodyPr wrap="none">
              <a:spAutoFit/>
            </a:bodyPr>
            <a:lstStyle/>
            <a:p>
              <a:r>
                <a:rPr lang="en-US" dirty="0"/>
                <a:t>B</a:t>
              </a:r>
              <a:endParaRPr lang="el-GR" dirty="0"/>
            </a:p>
          </p:txBody>
        </p:sp>
        <p:sp>
          <p:nvSpPr>
            <p:cNvPr id="14" name="Line 18"/>
            <p:cNvSpPr>
              <a:spLocks noChangeShapeType="1"/>
            </p:cNvSpPr>
            <p:nvPr/>
          </p:nvSpPr>
          <p:spPr bwMode="auto">
            <a:xfrm flipV="1">
              <a:off x="5750646" y="3548062"/>
              <a:ext cx="99650" cy="1671637"/>
            </a:xfrm>
            <a:prstGeom prst="line">
              <a:avLst/>
            </a:prstGeom>
            <a:noFill/>
            <a:ln w="38100">
              <a:solidFill>
                <a:srgbClr val="FFCC00"/>
              </a:solidFill>
              <a:round/>
              <a:headEnd/>
              <a:tailEnd/>
            </a:ln>
            <a:effectLst/>
          </p:spPr>
          <p:txBody>
            <a:bodyPr/>
            <a:lstStyle/>
            <a:p>
              <a:endParaRPr lang="el-GR"/>
            </a:p>
          </p:txBody>
        </p:sp>
        <p:sp>
          <p:nvSpPr>
            <p:cNvPr id="15" name="Line 18"/>
            <p:cNvSpPr>
              <a:spLocks noChangeShapeType="1"/>
            </p:cNvSpPr>
            <p:nvPr/>
          </p:nvSpPr>
          <p:spPr bwMode="auto">
            <a:xfrm flipH="1" flipV="1">
              <a:off x="5850296" y="3548062"/>
              <a:ext cx="39272" cy="971551"/>
            </a:xfrm>
            <a:prstGeom prst="line">
              <a:avLst/>
            </a:prstGeom>
            <a:noFill/>
            <a:ln w="38100">
              <a:solidFill>
                <a:srgbClr val="FFCC00"/>
              </a:solidFill>
              <a:round/>
              <a:headEnd/>
              <a:tailEnd/>
            </a:ln>
            <a:effectLst/>
          </p:spPr>
          <p:txBody>
            <a:bodyPr/>
            <a:lstStyle/>
            <a:p>
              <a:endParaRPr lang="el-GR"/>
            </a:p>
          </p:txBody>
        </p:sp>
        <p:sp>
          <p:nvSpPr>
            <p:cNvPr id="16" name="Text Box 16"/>
            <p:cNvSpPr txBox="1">
              <a:spLocks noChangeArrowheads="1"/>
            </p:cNvSpPr>
            <p:nvPr/>
          </p:nvSpPr>
          <p:spPr bwMode="auto">
            <a:xfrm>
              <a:off x="5878007" y="4314606"/>
              <a:ext cx="404812" cy="457200"/>
            </a:xfrm>
            <a:prstGeom prst="rect">
              <a:avLst/>
            </a:prstGeom>
            <a:noFill/>
            <a:ln w="9525">
              <a:noFill/>
              <a:miter lim="800000"/>
              <a:headEnd/>
              <a:tailEnd/>
            </a:ln>
            <a:effectLst/>
          </p:spPr>
          <p:txBody>
            <a:bodyPr wrap="none">
              <a:spAutoFit/>
            </a:bodyPr>
            <a:lstStyle/>
            <a:p>
              <a:r>
                <a:rPr lang="en-US" dirty="0"/>
                <a:t>A</a:t>
              </a:r>
              <a:endParaRPr lang="el-GR" dirty="0"/>
            </a:p>
          </p:txBody>
        </p:sp>
        <p:sp>
          <p:nvSpPr>
            <p:cNvPr id="17" name="Text Box 17"/>
            <p:cNvSpPr txBox="1">
              <a:spLocks noChangeArrowheads="1"/>
            </p:cNvSpPr>
            <p:nvPr/>
          </p:nvSpPr>
          <p:spPr bwMode="auto">
            <a:xfrm>
              <a:off x="5813062" y="3317759"/>
              <a:ext cx="539750" cy="457200"/>
            </a:xfrm>
            <a:prstGeom prst="rect">
              <a:avLst/>
            </a:prstGeom>
            <a:noFill/>
            <a:ln w="9525">
              <a:noFill/>
              <a:miter lim="800000"/>
              <a:headEnd/>
              <a:tailEnd/>
            </a:ln>
            <a:effectLst/>
          </p:spPr>
          <p:txBody>
            <a:bodyPr wrap="none">
              <a:spAutoFit/>
            </a:bodyPr>
            <a:lstStyle/>
            <a:p>
              <a:r>
                <a:rPr lang="en-US" dirty="0"/>
                <a:t>Na</a:t>
              </a:r>
              <a:endParaRPr lang="el-GR" dirty="0"/>
            </a:p>
          </p:txBody>
        </p:sp>
      </p:grpSp>
    </p:spTree>
    <p:extLst>
      <p:ext uri="{BB962C8B-B14F-4D97-AF65-F5344CB8AC3E}">
        <p14:creationId xmlns:p14="http://schemas.microsoft.com/office/powerpoint/2010/main" val="29358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833468" y="1080786"/>
            <a:ext cx="3477061" cy="4973521"/>
          </a:xfrm>
          <a:prstGeom prst="rect">
            <a:avLst/>
          </a:prstGeom>
        </p:spPr>
      </p:pic>
      <p:grpSp>
        <p:nvGrpSpPr>
          <p:cNvPr id="18" name="Group 17"/>
          <p:cNvGrpSpPr/>
          <p:nvPr/>
        </p:nvGrpSpPr>
        <p:grpSpPr>
          <a:xfrm>
            <a:off x="5736359" y="3317759"/>
            <a:ext cx="719946" cy="2497250"/>
            <a:chOff x="5736359" y="3317759"/>
            <a:chExt cx="719946" cy="2497250"/>
          </a:xfrm>
        </p:grpSpPr>
        <p:sp>
          <p:nvSpPr>
            <p:cNvPr id="14" name="Line 18"/>
            <p:cNvSpPr>
              <a:spLocks noChangeShapeType="1"/>
            </p:cNvSpPr>
            <p:nvPr/>
          </p:nvSpPr>
          <p:spPr bwMode="auto">
            <a:xfrm flipV="1">
              <a:off x="5736359" y="3562349"/>
              <a:ext cx="321542" cy="2252660"/>
            </a:xfrm>
            <a:prstGeom prst="line">
              <a:avLst/>
            </a:prstGeom>
            <a:noFill/>
            <a:ln w="38100">
              <a:solidFill>
                <a:srgbClr val="FFCC00"/>
              </a:solidFill>
              <a:round/>
              <a:headEnd/>
              <a:tailEnd/>
            </a:ln>
            <a:effectLst/>
          </p:spPr>
          <p:txBody>
            <a:bodyPr/>
            <a:lstStyle/>
            <a:p>
              <a:endParaRPr lang="el-GR"/>
            </a:p>
          </p:txBody>
        </p:sp>
        <p:sp>
          <p:nvSpPr>
            <p:cNvPr id="13" name="Text Box 8"/>
            <p:cNvSpPr txBox="1">
              <a:spLocks noChangeArrowheads="1"/>
            </p:cNvSpPr>
            <p:nvPr/>
          </p:nvSpPr>
          <p:spPr bwMode="auto">
            <a:xfrm>
              <a:off x="5926801" y="5301926"/>
              <a:ext cx="529504" cy="369332"/>
            </a:xfrm>
            <a:prstGeom prst="rect">
              <a:avLst/>
            </a:prstGeom>
            <a:noFill/>
            <a:ln w="9525">
              <a:noFill/>
              <a:miter lim="800000"/>
              <a:headEnd/>
              <a:tailEnd/>
            </a:ln>
            <a:effectLst/>
          </p:spPr>
          <p:txBody>
            <a:bodyPr wrap="none">
              <a:spAutoFit/>
            </a:bodyPr>
            <a:lstStyle/>
            <a:p>
              <a:r>
                <a:rPr lang="en-US" dirty="0" err="1" smtClean="0"/>
                <a:t>Pog</a:t>
              </a:r>
              <a:endParaRPr lang="el-GR" dirty="0"/>
            </a:p>
          </p:txBody>
        </p:sp>
        <p:sp>
          <p:nvSpPr>
            <p:cNvPr id="15" name="Line 18"/>
            <p:cNvSpPr>
              <a:spLocks noChangeShapeType="1"/>
            </p:cNvSpPr>
            <p:nvPr/>
          </p:nvSpPr>
          <p:spPr bwMode="auto">
            <a:xfrm flipH="1" flipV="1">
              <a:off x="5850296" y="3562350"/>
              <a:ext cx="39272" cy="971551"/>
            </a:xfrm>
            <a:prstGeom prst="line">
              <a:avLst/>
            </a:prstGeom>
            <a:noFill/>
            <a:ln w="38100">
              <a:solidFill>
                <a:srgbClr val="FFCC00"/>
              </a:solidFill>
              <a:round/>
              <a:headEnd/>
              <a:tailEnd/>
            </a:ln>
            <a:effectLst/>
          </p:spPr>
          <p:txBody>
            <a:bodyPr/>
            <a:lstStyle/>
            <a:p>
              <a:endParaRPr lang="el-GR"/>
            </a:p>
          </p:txBody>
        </p:sp>
        <p:sp>
          <p:nvSpPr>
            <p:cNvPr id="16" name="Text Box 16"/>
            <p:cNvSpPr txBox="1">
              <a:spLocks noChangeArrowheads="1"/>
            </p:cNvSpPr>
            <p:nvPr/>
          </p:nvSpPr>
          <p:spPr bwMode="auto">
            <a:xfrm>
              <a:off x="5878007" y="4314606"/>
              <a:ext cx="404812" cy="457200"/>
            </a:xfrm>
            <a:prstGeom prst="rect">
              <a:avLst/>
            </a:prstGeom>
            <a:noFill/>
            <a:ln w="9525">
              <a:noFill/>
              <a:miter lim="800000"/>
              <a:headEnd/>
              <a:tailEnd/>
            </a:ln>
            <a:effectLst/>
          </p:spPr>
          <p:txBody>
            <a:bodyPr wrap="none">
              <a:spAutoFit/>
            </a:bodyPr>
            <a:lstStyle/>
            <a:p>
              <a:r>
                <a:rPr lang="en-US" dirty="0"/>
                <a:t>A</a:t>
              </a:r>
              <a:endParaRPr lang="el-GR" dirty="0"/>
            </a:p>
          </p:txBody>
        </p:sp>
        <p:sp>
          <p:nvSpPr>
            <p:cNvPr id="17" name="Text Box 17"/>
            <p:cNvSpPr txBox="1">
              <a:spLocks noChangeArrowheads="1"/>
            </p:cNvSpPr>
            <p:nvPr/>
          </p:nvSpPr>
          <p:spPr bwMode="auto">
            <a:xfrm>
              <a:off x="5813062" y="3317759"/>
              <a:ext cx="539750" cy="457200"/>
            </a:xfrm>
            <a:prstGeom prst="rect">
              <a:avLst/>
            </a:prstGeom>
            <a:noFill/>
            <a:ln w="9525">
              <a:noFill/>
              <a:miter lim="800000"/>
              <a:headEnd/>
              <a:tailEnd/>
            </a:ln>
            <a:effectLst/>
          </p:spPr>
          <p:txBody>
            <a:bodyPr wrap="none">
              <a:spAutoFit/>
            </a:bodyPr>
            <a:lstStyle/>
            <a:p>
              <a:r>
                <a:rPr lang="en-US" dirty="0"/>
                <a:t>Na</a:t>
              </a:r>
              <a:endParaRPr lang="el-GR" dirty="0"/>
            </a:p>
          </p:txBody>
        </p:sp>
      </p:grpSp>
    </p:spTree>
    <p:extLst>
      <p:ext uri="{BB962C8B-B14F-4D97-AF65-F5344CB8AC3E}">
        <p14:creationId xmlns:p14="http://schemas.microsoft.com/office/powerpoint/2010/main" val="280215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2833688" y="1081088"/>
            <a:ext cx="3476625" cy="4973637"/>
            <a:chOff x="1785" y="681"/>
            <a:chExt cx="2190" cy="3133"/>
          </a:xfrm>
        </p:grpSpPr>
        <p:sp>
          <p:nvSpPr>
            <p:cNvPr id="3" name="AutoShape 3"/>
            <p:cNvSpPr>
              <a:spLocks noChangeAspect="1" noChangeArrowheads="1" noTextEdit="1"/>
            </p:cNvSpPr>
            <p:nvPr/>
          </p:nvSpPr>
          <p:spPr bwMode="auto">
            <a:xfrm>
              <a:off x="1785" y="681"/>
              <a:ext cx="2190" cy="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l-G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5" y="681"/>
              <a:ext cx="2189" cy="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 Box 8"/>
          <p:cNvSpPr txBox="1">
            <a:spLocks noChangeArrowheads="1"/>
          </p:cNvSpPr>
          <p:nvPr/>
        </p:nvSpPr>
        <p:spPr bwMode="auto">
          <a:xfrm>
            <a:off x="6201974" y="5443584"/>
            <a:ext cx="497252" cy="369332"/>
          </a:xfrm>
          <a:prstGeom prst="rect">
            <a:avLst/>
          </a:prstGeom>
          <a:noFill/>
          <a:ln w="9525">
            <a:noFill/>
            <a:miter lim="800000"/>
            <a:headEnd/>
            <a:tailEnd/>
          </a:ln>
          <a:effectLst/>
        </p:spPr>
        <p:txBody>
          <a:bodyPr wrap="none">
            <a:spAutoFit/>
          </a:bodyPr>
          <a:lstStyle/>
          <a:p>
            <a:r>
              <a:rPr lang="en-US" dirty="0" smtClean="0"/>
              <a:t>Me</a:t>
            </a:r>
            <a:endParaRPr lang="el-GR" dirty="0"/>
          </a:p>
        </p:txBody>
      </p:sp>
      <p:sp>
        <p:nvSpPr>
          <p:cNvPr id="16" name="Text Box 16"/>
          <p:cNvSpPr txBox="1">
            <a:spLocks noChangeArrowheads="1"/>
          </p:cNvSpPr>
          <p:nvPr/>
        </p:nvSpPr>
        <p:spPr bwMode="auto">
          <a:xfrm>
            <a:off x="6126633" y="4327646"/>
            <a:ext cx="572593" cy="369332"/>
          </a:xfrm>
          <a:prstGeom prst="rect">
            <a:avLst/>
          </a:prstGeom>
          <a:noFill/>
          <a:ln w="9525">
            <a:noFill/>
            <a:miter lim="800000"/>
            <a:headEnd/>
            <a:tailEnd/>
          </a:ln>
          <a:effectLst/>
        </p:spPr>
        <p:txBody>
          <a:bodyPr wrap="none">
            <a:spAutoFit/>
          </a:bodyPr>
          <a:lstStyle/>
          <a:p>
            <a:r>
              <a:rPr lang="en-US" dirty="0" smtClean="0"/>
              <a:t>ANS</a:t>
            </a:r>
            <a:endParaRPr lang="el-GR" dirty="0"/>
          </a:p>
        </p:txBody>
      </p:sp>
      <p:sp>
        <p:nvSpPr>
          <p:cNvPr id="17" name="Text Box 17"/>
          <p:cNvSpPr txBox="1">
            <a:spLocks noChangeArrowheads="1"/>
          </p:cNvSpPr>
          <p:nvPr/>
        </p:nvSpPr>
        <p:spPr bwMode="auto">
          <a:xfrm>
            <a:off x="5813062" y="3317759"/>
            <a:ext cx="539750" cy="457200"/>
          </a:xfrm>
          <a:prstGeom prst="rect">
            <a:avLst/>
          </a:prstGeom>
          <a:noFill/>
          <a:ln w="9525">
            <a:noFill/>
            <a:miter lim="800000"/>
            <a:headEnd/>
            <a:tailEnd/>
          </a:ln>
          <a:effectLst/>
        </p:spPr>
        <p:txBody>
          <a:bodyPr wrap="none">
            <a:spAutoFit/>
          </a:bodyPr>
          <a:lstStyle/>
          <a:p>
            <a:r>
              <a:rPr lang="en-US" dirty="0"/>
              <a:t>Na</a:t>
            </a:r>
            <a:endParaRPr lang="el-GR" dirty="0"/>
          </a:p>
        </p:txBody>
      </p:sp>
      <p:grpSp>
        <p:nvGrpSpPr>
          <p:cNvPr id="27" name="Group 26"/>
          <p:cNvGrpSpPr/>
          <p:nvPr/>
        </p:nvGrpSpPr>
        <p:grpSpPr>
          <a:xfrm>
            <a:off x="3144975" y="3567546"/>
            <a:ext cx="3099534" cy="2162694"/>
            <a:chOff x="3144975" y="3567546"/>
            <a:chExt cx="3099534" cy="2162694"/>
          </a:xfrm>
        </p:grpSpPr>
        <p:cxnSp>
          <p:nvCxnSpPr>
            <p:cNvPr id="22" name="Straight Arrow Connector 21"/>
            <p:cNvCxnSpPr/>
            <p:nvPr/>
          </p:nvCxnSpPr>
          <p:spPr>
            <a:xfrm>
              <a:off x="5874576" y="3567546"/>
              <a:ext cx="21755" cy="944766"/>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sp>
          <p:nvSpPr>
            <p:cNvPr id="24" name="Line 9"/>
            <p:cNvSpPr>
              <a:spLocks noChangeShapeType="1"/>
            </p:cNvSpPr>
            <p:nvPr/>
          </p:nvSpPr>
          <p:spPr bwMode="auto">
            <a:xfrm rot="9486">
              <a:off x="3144975" y="3833223"/>
              <a:ext cx="3099534" cy="845"/>
            </a:xfrm>
            <a:prstGeom prst="line">
              <a:avLst/>
            </a:prstGeom>
            <a:noFill/>
            <a:ln w="38100">
              <a:solidFill>
                <a:srgbClr val="FFCC00"/>
              </a:solidFill>
              <a:round/>
              <a:headEnd/>
              <a:tailEnd/>
            </a:ln>
            <a:effectLst/>
          </p:spPr>
          <p:txBody>
            <a:bodyPr/>
            <a:lstStyle/>
            <a:p>
              <a:endParaRPr lang="el-GR"/>
            </a:p>
          </p:txBody>
        </p:sp>
        <p:cxnSp>
          <p:nvCxnSpPr>
            <p:cNvPr id="26" name="Straight Arrow Connector 25"/>
            <p:cNvCxnSpPr/>
            <p:nvPr/>
          </p:nvCxnSpPr>
          <p:spPr>
            <a:xfrm>
              <a:off x="5891524" y="4512312"/>
              <a:ext cx="10877" cy="1217928"/>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grpSp>
      <p:sp>
        <p:nvSpPr>
          <p:cNvPr id="28" name="Rectangle 27"/>
          <p:cNvSpPr/>
          <p:nvPr/>
        </p:nvSpPr>
        <p:spPr>
          <a:xfrm>
            <a:off x="5649137" y="3828947"/>
            <a:ext cx="223934" cy="223934"/>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1083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833468" y="1080786"/>
            <a:ext cx="3477061" cy="4973521"/>
          </a:xfrm>
          <a:prstGeom prst="rect">
            <a:avLst/>
          </a:prstGeom>
        </p:spPr>
      </p:pic>
      <p:sp>
        <p:nvSpPr>
          <p:cNvPr id="13" name="Text Box 8"/>
          <p:cNvSpPr txBox="1">
            <a:spLocks noChangeArrowheads="1"/>
          </p:cNvSpPr>
          <p:nvPr/>
        </p:nvSpPr>
        <p:spPr bwMode="auto">
          <a:xfrm>
            <a:off x="5813062" y="5343618"/>
            <a:ext cx="497252" cy="369332"/>
          </a:xfrm>
          <a:prstGeom prst="rect">
            <a:avLst/>
          </a:prstGeom>
          <a:noFill/>
          <a:ln w="9525">
            <a:noFill/>
            <a:miter lim="800000"/>
            <a:headEnd/>
            <a:tailEnd/>
          </a:ln>
          <a:effectLst/>
        </p:spPr>
        <p:txBody>
          <a:bodyPr wrap="none">
            <a:spAutoFit/>
          </a:bodyPr>
          <a:lstStyle/>
          <a:p>
            <a:r>
              <a:rPr lang="en-US" dirty="0" smtClean="0"/>
              <a:t>Me</a:t>
            </a:r>
            <a:endParaRPr lang="el-GR" dirty="0"/>
          </a:p>
        </p:txBody>
      </p:sp>
      <p:sp>
        <p:nvSpPr>
          <p:cNvPr id="17" name="Text Box 17"/>
          <p:cNvSpPr txBox="1">
            <a:spLocks noChangeArrowheads="1"/>
          </p:cNvSpPr>
          <p:nvPr/>
        </p:nvSpPr>
        <p:spPr bwMode="auto">
          <a:xfrm>
            <a:off x="5813062" y="3317759"/>
            <a:ext cx="539750" cy="457200"/>
          </a:xfrm>
          <a:prstGeom prst="rect">
            <a:avLst/>
          </a:prstGeom>
          <a:noFill/>
          <a:ln w="9525">
            <a:noFill/>
            <a:miter lim="800000"/>
            <a:headEnd/>
            <a:tailEnd/>
          </a:ln>
          <a:effectLst/>
        </p:spPr>
        <p:txBody>
          <a:bodyPr wrap="none">
            <a:spAutoFit/>
          </a:bodyPr>
          <a:lstStyle/>
          <a:p>
            <a:r>
              <a:rPr lang="en-US" dirty="0"/>
              <a:t>Na</a:t>
            </a:r>
            <a:endParaRPr lang="el-GR" dirty="0"/>
          </a:p>
        </p:txBody>
      </p:sp>
      <p:sp>
        <p:nvSpPr>
          <p:cNvPr id="18" name="Line 9"/>
          <p:cNvSpPr>
            <a:spLocks noChangeShapeType="1"/>
          </p:cNvSpPr>
          <p:nvPr/>
        </p:nvSpPr>
        <p:spPr bwMode="auto">
          <a:xfrm rot="9486">
            <a:off x="3144975" y="3833223"/>
            <a:ext cx="3099534" cy="845"/>
          </a:xfrm>
          <a:prstGeom prst="line">
            <a:avLst/>
          </a:prstGeom>
          <a:noFill/>
          <a:ln w="38100">
            <a:solidFill>
              <a:srgbClr val="FFCC00"/>
            </a:solidFill>
            <a:round/>
            <a:headEnd/>
            <a:tailEnd/>
          </a:ln>
          <a:effectLst/>
        </p:spPr>
        <p:txBody>
          <a:bodyPr/>
          <a:lstStyle/>
          <a:p>
            <a:endParaRPr lang="el-GR"/>
          </a:p>
        </p:txBody>
      </p:sp>
      <p:cxnSp>
        <p:nvCxnSpPr>
          <p:cNvPr id="19" name="Straight Connector 18"/>
          <p:cNvCxnSpPr/>
          <p:nvPr/>
        </p:nvCxnSpPr>
        <p:spPr>
          <a:xfrm flipH="1" flipV="1">
            <a:off x="3257306" y="5172121"/>
            <a:ext cx="2629383" cy="540829"/>
          </a:xfrm>
          <a:prstGeom prst="line">
            <a:avLst/>
          </a:prstGeom>
          <a:noFill/>
          <a:ln w="38100">
            <a:solidFill>
              <a:srgbClr val="FFCC00"/>
            </a:solidFill>
            <a:round/>
            <a:headEnd/>
            <a:tailEnd/>
          </a:ln>
          <a:effectLst/>
        </p:spPr>
      </p:cxnSp>
      <p:sp>
        <p:nvSpPr>
          <p:cNvPr id="21" name="Text Box 17"/>
          <p:cNvSpPr txBox="1">
            <a:spLocks noChangeArrowheads="1"/>
          </p:cNvSpPr>
          <p:nvPr/>
        </p:nvSpPr>
        <p:spPr bwMode="auto">
          <a:xfrm>
            <a:off x="3165112" y="3460631"/>
            <a:ext cx="420500" cy="369332"/>
          </a:xfrm>
          <a:prstGeom prst="rect">
            <a:avLst/>
          </a:prstGeom>
          <a:noFill/>
          <a:ln w="9525">
            <a:noFill/>
            <a:miter lim="800000"/>
            <a:headEnd/>
            <a:tailEnd/>
          </a:ln>
          <a:effectLst/>
        </p:spPr>
        <p:txBody>
          <a:bodyPr wrap="none">
            <a:spAutoFit/>
          </a:bodyPr>
          <a:lstStyle/>
          <a:p>
            <a:r>
              <a:rPr lang="en-US" dirty="0" smtClean="0"/>
              <a:t>Po</a:t>
            </a:r>
            <a:endParaRPr lang="el-GR" dirty="0"/>
          </a:p>
        </p:txBody>
      </p:sp>
    </p:spTree>
    <p:extLst>
      <p:ext uri="{BB962C8B-B14F-4D97-AF65-F5344CB8AC3E}">
        <p14:creationId xmlns:p14="http://schemas.microsoft.com/office/powerpoint/2010/main" val="1107235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61926"/>
            <a:ext cx="2703500" cy="39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43585" y="1565207"/>
            <a:ext cx="2758455" cy="397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7821" y="2717442"/>
            <a:ext cx="2708361" cy="4011769"/>
          </a:xfrm>
          <a:prstGeom prst="rect">
            <a:avLst/>
          </a:prstGeom>
        </p:spPr>
      </p:pic>
      <p:sp>
        <p:nvSpPr>
          <p:cNvPr id="5" name="TextBox 4"/>
          <p:cNvSpPr txBox="1"/>
          <p:nvPr/>
        </p:nvSpPr>
        <p:spPr>
          <a:xfrm>
            <a:off x="179388" y="3777666"/>
            <a:ext cx="598342" cy="369332"/>
          </a:xfrm>
          <a:prstGeom prst="rect">
            <a:avLst/>
          </a:prstGeom>
          <a:noFill/>
        </p:spPr>
        <p:txBody>
          <a:bodyPr wrap="square" rtlCol="0">
            <a:spAutoFit/>
          </a:bodyPr>
          <a:lstStyle/>
          <a:p>
            <a:r>
              <a:rPr lang="el-GR" dirty="0" smtClean="0"/>
              <a:t>ΙΙ</a:t>
            </a:r>
            <a:endParaRPr lang="el-GR" dirty="0"/>
          </a:p>
        </p:txBody>
      </p:sp>
      <p:sp>
        <p:nvSpPr>
          <p:cNvPr id="6" name="TextBox 5"/>
          <p:cNvSpPr txBox="1"/>
          <p:nvPr/>
        </p:nvSpPr>
        <p:spPr>
          <a:xfrm>
            <a:off x="3216325" y="5155703"/>
            <a:ext cx="598342" cy="369332"/>
          </a:xfrm>
          <a:prstGeom prst="rect">
            <a:avLst/>
          </a:prstGeom>
          <a:noFill/>
        </p:spPr>
        <p:txBody>
          <a:bodyPr wrap="square" rtlCol="0">
            <a:spAutoFit/>
          </a:bodyPr>
          <a:lstStyle/>
          <a:p>
            <a:r>
              <a:rPr lang="el-GR" dirty="0" smtClean="0"/>
              <a:t>Ι</a:t>
            </a:r>
            <a:endParaRPr lang="el-GR" dirty="0"/>
          </a:p>
        </p:txBody>
      </p:sp>
      <p:sp>
        <p:nvSpPr>
          <p:cNvPr id="7" name="TextBox 6"/>
          <p:cNvSpPr txBox="1"/>
          <p:nvPr/>
        </p:nvSpPr>
        <p:spPr>
          <a:xfrm>
            <a:off x="6227821" y="6359879"/>
            <a:ext cx="598342" cy="369332"/>
          </a:xfrm>
          <a:prstGeom prst="rect">
            <a:avLst/>
          </a:prstGeom>
          <a:noFill/>
        </p:spPr>
        <p:txBody>
          <a:bodyPr wrap="square" rtlCol="0">
            <a:spAutoFit/>
          </a:bodyPr>
          <a:lstStyle/>
          <a:p>
            <a:r>
              <a:rPr lang="el-GR" dirty="0" smtClean="0"/>
              <a:t>ΙΙΙ</a:t>
            </a:r>
            <a:endParaRPr lang="el-GR" dirty="0"/>
          </a:p>
        </p:txBody>
      </p:sp>
    </p:spTree>
    <p:extLst>
      <p:ext uri="{BB962C8B-B14F-4D97-AF65-F5344CB8AC3E}">
        <p14:creationId xmlns:p14="http://schemas.microsoft.com/office/powerpoint/2010/main" val="627776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61926"/>
            <a:ext cx="2703500" cy="39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43585" y="1565207"/>
            <a:ext cx="2758455" cy="397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7821" y="2717442"/>
            <a:ext cx="2708361" cy="4011769"/>
          </a:xfrm>
          <a:prstGeom prst="rect">
            <a:avLst/>
          </a:prstGeom>
        </p:spPr>
      </p:pic>
      <p:sp>
        <p:nvSpPr>
          <p:cNvPr id="5" name="TextBox 4"/>
          <p:cNvSpPr txBox="1"/>
          <p:nvPr/>
        </p:nvSpPr>
        <p:spPr>
          <a:xfrm>
            <a:off x="179388" y="3777666"/>
            <a:ext cx="598342" cy="369332"/>
          </a:xfrm>
          <a:prstGeom prst="rect">
            <a:avLst/>
          </a:prstGeom>
          <a:noFill/>
        </p:spPr>
        <p:txBody>
          <a:bodyPr wrap="square" rtlCol="0">
            <a:spAutoFit/>
          </a:bodyPr>
          <a:lstStyle/>
          <a:p>
            <a:r>
              <a:rPr lang="el-GR" dirty="0" smtClean="0"/>
              <a:t>ΙΙ</a:t>
            </a:r>
            <a:endParaRPr lang="el-GR" dirty="0"/>
          </a:p>
        </p:txBody>
      </p:sp>
      <p:sp>
        <p:nvSpPr>
          <p:cNvPr id="6" name="TextBox 5"/>
          <p:cNvSpPr txBox="1"/>
          <p:nvPr/>
        </p:nvSpPr>
        <p:spPr>
          <a:xfrm>
            <a:off x="3216325" y="5155703"/>
            <a:ext cx="598342" cy="369332"/>
          </a:xfrm>
          <a:prstGeom prst="rect">
            <a:avLst/>
          </a:prstGeom>
          <a:noFill/>
        </p:spPr>
        <p:txBody>
          <a:bodyPr wrap="square" rtlCol="0">
            <a:spAutoFit/>
          </a:bodyPr>
          <a:lstStyle/>
          <a:p>
            <a:r>
              <a:rPr lang="el-GR" dirty="0" smtClean="0"/>
              <a:t>Ι</a:t>
            </a:r>
            <a:endParaRPr lang="el-GR" dirty="0"/>
          </a:p>
        </p:txBody>
      </p:sp>
      <p:sp>
        <p:nvSpPr>
          <p:cNvPr id="7" name="TextBox 6"/>
          <p:cNvSpPr txBox="1"/>
          <p:nvPr/>
        </p:nvSpPr>
        <p:spPr>
          <a:xfrm>
            <a:off x="6227821" y="6359879"/>
            <a:ext cx="598342" cy="369332"/>
          </a:xfrm>
          <a:prstGeom prst="rect">
            <a:avLst/>
          </a:prstGeom>
          <a:noFill/>
        </p:spPr>
        <p:txBody>
          <a:bodyPr wrap="square" rtlCol="0">
            <a:spAutoFit/>
          </a:bodyPr>
          <a:lstStyle/>
          <a:p>
            <a:r>
              <a:rPr lang="el-GR" dirty="0" smtClean="0"/>
              <a:t>ΙΙΙ</a:t>
            </a:r>
            <a:endParaRPr lang="el-GR" dirty="0"/>
          </a:p>
        </p:txBody>
      </p:sp>
      <p:pic>
        <p:nvPicPr>
          <p:cNvPr id="11" name="Picture 10"/>
          <p:cNvPicPr>
            <a:picLocks noChangeAspect="1"/>
          </p:cNvPicPr>
          <p:nvPr/>
        </p:nvPicPr>
        <p:blipFill>
          <a:blip r:embed="rId6"/>
          <a:stretch>
            <a:fillRect/>
          </a:stretch>
        </p:blipFill>
        <p:spPr>
          <a:xfrm>
            <a:off x="4457701" y="4267623"/>
            <a:ext cx="1131924" cy="536466"/>
          </a:xfrm>
          <a:prstGeom prst="rect">
            <a:avLst/>
          </a:prstGeom>
        </p:spPr>
      </p:pic>
      <p:pic>
        <p:nvPicPr>
          <p:cNvPr id="12" name="Picture 5"/>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l="-268"/>
          <a:stretch/>
        </p:blipFill>
        <p:spPr bwMode="auto">
          <a:xfrm>
            <a:off x="7558087" y="5451223"/>
            <a:ext cx="1098789" cy="56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64601" y="2886075"/>
            <a:ext cx="1157765" cy="59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090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3585" y="1600068"/>
            <a:ext cx="2758455" cy="3940117"/>
          </a:xfrm>
          <a:prstGeom prst="rect">
            <a:avLst/>
          </a:prstGeom>
        </p:spPr>
      </p:pic>
      <p:sp>
        <p:nvSpPr>
          <p:cNvPr id="5" name="TextBox 4"/>
          <p:cNvSpPr txBox="1"/>
          <p:nvPr/>
        </p:nvSpPr>
        <p:spPr>
          <a:xfrm>
            <a:off x="3216325" y="5155703"/>
            <a:ext cx="598342" cy="369332"/>
          </a:xfrm>
          <a:prstGeom prst="rect">
            <a:avLst/>
          </a:prstGeom>
          <a:noFill/>
        </p:spPr>
        <p:txBody>
          <a:bodyPr wrap="square" rtlCol="0">
            <a:spAutoFit/>
          </a:bodyPr>
          <a:lstStyle/>
          <a:p>
            <a:r>
              <a:rPr lang="el-GR" dirty="0" smtClean="0"/>
              <a:t>Ι</a:t>
            </a:r>
            <a:endParaRPr lang="el-GR" dirty="0"/>
          </a:p>
        </p:txBody>
      </p:sp>
      <p:pic>
        <p:nvPicPr>
          <p:cNvPr id="6" name="Picture 5"/>
          <p:cNvPicPr>
            <a:picLocks noChangeAspect="1"/>
          </p:cNvPicPr>
          <p:nvPr/>
        </p:nvPicPr>
        <p:blipFill>
          <a:blip r:embed="rId4"/>
          <a:stretch>
            <a:fillRect/>
          </a:stretch>
        </p:blipFill>
        <p:spPr>
          <a:xfrm>
            <a:off x="4457701" y="4381927"/>
            <a:ext cx="1131924" cy="536466"/>
          </a:xfrm>
          <a:prstGeom prst="rect">
            <a:avLst/>
          </a:prstGeom>
        </p:spPr>
      </p:pic>
    </p:spTree>
    <p:extLst>
      <p:ext uri="{BB962C8B-B14F-4D97-AF65-F5344CB8AC3E}">
        <p14:creationId xmlns:p14="http://schemas.microsoft.com/office/powerpoint/2010/main" val="2554918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3585" y="1600068"/>
            <a:ext cx="2758455" cy="3940117"/>
          </a:xfrm>
          <a:prstGeom prst="rect">
            <a:avLst/>
          </a:prstGeom>
        </p:spPr>
      </p:pic>
      <p:sp>
        <p:nvSpPr>
          <p:cNvPr id="4" name="TextBox 3"/>
          <p:cNvSpPr txBox="1"/>
          <p:nvPr/>
        </p:nvSpPr>
        <p:spPr>
          <a:xfrm>
            <a:off x="3119340" y="5155703"/>
            <a:ext cx="598342" cy="369332"/>
          </a:xfrm>
          <a:prstGeom prst="rect">
            <a:avLst/>
          </a:prstGeom>
          <a:noFill/>
        </p:spPr>
        <p:txBody>
          <a:bodyPr wrap="square" rtlCol="0">
            <a:spAutoFit/>
          </a:bodyPr>
          <a:lstStyle/>
          <a:p>
            <a:r>
              <a:rPr lang="el-GR" dirty="0" smtClean="0"/>
              <a:t>Ι</a:t>
            </a:r>
            <a:endParaRPr lang="el-GR" dirty="0"/>
          </a:p>
        </p:txBody>
      </p:sp>
      <p:pic>
        <p:nvPicPr>
          <p:cNvPr id="7" name="Picture 6"/>
          <p:cNvPicPr>
            <a:picLocks noChangeAspect="1"/>
          </p:cNvPicPr>
          <p:nvPr/>
        </p:nvPicPr>
        <p:blipFill>
          <a:blip r:embed="rId4"/>
          <a:stretch>
            <a:fillRect/>
          </a:stretch>
        </p:blipFill>
        <p:spPr>
          <a:xfrm rot="825369">
            <a:off x="4443413" y="4253335"/>
            <a:ext cx="1131924" cy="536466"/>
          </a:xfrm>
          <a:prstGeom prst="rect">
            <a:avLst/>
          </a:prstGeom>
        </p:spPr>
      </p:pic>
    </p:spTree>
    <p:extLst>
      <p:ext uri="{BB962C8B-B14F-4D97-AF65-F5344CB8AC3E}">
        <p14:creationId xmlns:p14="http://schemas.microsoft.com/office/powerpoint/2010/main" val="3007826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1964" y="1565207"/>
            <a:ext cx="2710762" cy="397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257890" y="5155703"/>
            <a:ext cx="598342" cy="369332"/>
          </a:xfrm>
          <a:prstGeom prst="rect">
            <a:avLst/>
          </a:prstGeom>
          <a:noFill/>
        </p:spPr>
        <p:txBody>
          <a:bodyPr wrap="square" rtlCol="0">
            <a:spAutoFit/>
          </a:bodyPr>
          <a:lstStyle/>
          <a:p>
            <a:r>
              <a:rPr lang="el-GR" dirty="0" smtClean="0"/>
              <a:t>Ι</a:t>
            </a:r>
            <a:endParaRPr lang="el-GR" dirty="0"/>
          </a:p>
        </p:txBody>
      </p:sp>
      <p:pic>
        <p:nvPicPr>
          <p:cNvPr id="6" name="Picture 5"/>
          <p:cNvPicPr>
            <a:picLocks noChangeAspect="1"/>
          </p:cNvPicPr>
          <p:nvPr/>
        </p:nvPicPr>
        <p:blipFill>
          <a:blip r:embed="rId3"/>
          <a:stretch>
            <a:fillRect/>
          </a:stretch>
        </p:blipFill>
        <p:spPr>
          <a:xfrm>
            <a:off x="4529141" y="4267623"/>
            <a:ext cx="1131924" cy="536466"/>
          </a:xfrm>
          <a:prstGeom prst="rect">
            <a:avLst/>
          </a:prstGeom>
        </p:spPr>
      </p:pic>
    </p:spTree>
    <p:extLst>
      <p:ext uri="{BB962C8B-B14F-4D97-AF65-F5344CB8AC3E}">
        <p14:creationId xmlns:p14="http://schemas.microsoft.com/office/powerpoint/2010/main" val="283653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1964" y="1553760"/>
            <a:ext cx="2720954" cy="3997034"/>
          </a:xfrm>
          <a:prstGeom prst="rect">
            <a:avLst/>
          </a:prstGeom>
        </p:spPr>
      </p:pic>
      <p:sp>
        <p:nvSpPr>
          <p:cNvPr id="3" name="TextBox 2"/>
          <p:cNvSpPr txBox="1"/>
          <p:nvPr/>
        </p:nvSpPr>
        <p:spPr>
          <a:xfrm>
            <a:off x="3257890" y="5155703"/>
            <a:ext cx="598342" cy="369332"/>
          </a:xfrm>
          <a:prstGeom prst="rect">
            <a:avLst/>
          </a:prstGeom>
          <a:noFill/>
        </p:spPr>
        <p:txBody>
          <a:bodyPr wrap="square" rtlCol="0">
            <a:spAutoFit/>
          </a:bodyPr>
          <a:lstStyle/>
          <a:p>
            <a:r>
              <a:rPr lang="el-GR" dirty="0" smtClean="0"/>
              <a:t>Ι</a:t>
            </a:r>
            <a:endParaRPr lang="el-GR" dirty="0"/>
          </a:p>
        </p:txBody>
      </p:sp>
    </p:spTree>
    <p:extLst>
      <p:ext uri="{BB962C8B-B14F-4D97-AF65-F5344CB8AC3E}">
        <p14:creationId xmlns:p14="http://schemas.microsoft.com/office/powerpoint/2010/main" val="2039881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90008" y="228103"/>
            <a:ext cx="3746500" cy="176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268"/>
          <a:stretch/>
        </p:blipFill>
        <p:spPr bwMode="auto">
          <a:xfrm>
            <a:off x="5447868" y="4909131"/>
            <a:ext cx="3470564" cy="177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62553" y="2055082"/>
            <a:ext cx="4958051" cy="369332"/>
          </a:xfrm>
          <a:prstGeom prst="rect">
            <a:avLst/>
          </a:prstGeom>
          <a:noFill/>
        </p:spPr>
        <p:txBody>
          <a:bodyPr wrap="square" rtlCol="0">
            <a:spAutoFit/>
          </a:bodyPr>
          <a:lstStyle/>
          <a:p>
            <a:r>
              <a:rPr lang="el-GR" dirty="0" smtClean="0"/>
              <a:t>Οδοντικές ανωμαλίες κατά </a:t>
            </a:r>
            <a:r>
              <a:rPr lang="en-US" dirty="0" smtClean="0"/>
              <a:t>Angle</a:t>
            </a:r>
            <a:endParaRPr lang="el-GR" dirty="0"/>
          </a:p>
        </p:txBody>
      </p:sp>
      <p:pic>
        <p:nvPicPr>
          <p:cNvPr id="7" name="Picture 4"/>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927278" y="3765871"/>
            <a:ext cx="3222119" cy="16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t="-3397" r="-4459"/>
          <a:stretch/>
        </p:blipFill>
        <p:spPr bwMode="auto">
          <a:xfrm>
            <a:off x="142370" y="2504109"/>
            <a:ext cx="3894138" cy="15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62553" y="24617"/>
            <a:ext cx="4958051" cy="369332"/>
          </a:xfrm>
          <a:prstGeom prst="rect">
            <a:avLst/>
          </a:prstGeom>
          <a:noFill/>
        </p:spPr>
        <p:txBody>
          <a:bodyPr wrap="square" rtlCol="0">
            <a:spAutoFit/>
          </a:bodyPr>
          <a:lstStyle/>
          <a:p>
            <a:r>
              <a:rPr lang="el-GR" dirty="0" smtClean="0"/>
              <a:t>Αρμονική σύγκλειση</a:t>
            </a:r>
            <a:endParaRPr lang="el-GR" dirty="0"/>
          </a:p>
        </p:txBody>
      </p:sp>
      <p:sp>
        <p:nvSpPr>
          <p:cNvPr id="10" name="TextBox 9"/>
          <p:cNvSpPr txBox="1"/>
          <p:nvPr/>
        </p:nvSpPr>
        <p:spPr>
          <a:xfrm>
            <a:off x="216189" y="3273213"/>
            <a:ext cx="598342" cy="369332"/>
          </a:xfrm>
          <a:prstGeom prst="rect">
            <a:avLst/>
          </a:prstGeom>
          <a:noFill/>
        </p:spPr>
        <p:txBody>
          <a:bodyPr wrap="square" rtlCol="0">
            <a:spAutoFit/>
          </a:bodyPr>
          <a:lstStyle/>
          <a:p>
            <a:r>
              <a:rPr lang="el-GR" dirty="0" smtClean="0"/>
              <a:t>Ι</a:t>
            </a:r>
            <a:endParaRPr lang="el-GR" dirty="0"/>
          </a:p>
        </p:txBody>
      </p:sp>
      <p:sp>
        <p:nvSpPr>
          <p:cNvPr id="11" name="TextBox 10"/>
          <p:cNvSpPr txBox="1"/>
          <p:nvPr/>
        </p:nvSpPr>
        <p:spPr>
          <a:xfrm>
            <a:off x="2628107" y="4534905"/>
            <a:ext cx="598342" cy="369332"/>
          </a:xfrm>
          <a:prstGeom prst="rect">
            <a:avLst/>
          </a:prstGeom>
          <a:noFill/>
        </p:spPr>
        <p:txBody>
          <a:bodyPr wrap="square" rtlCol="0">
            <a:spAutoFit/>
          </a:bodyPr>
          <a:lstStyle/>
          <a:p>
            <a:r>
              <a:rPr lang="el-GR" dirty="0" smtClean="0"/>
              <a:t>ΙΙ</a:t>
            </a:r>
            <a:endParaRPr lang="el-GR" dirty="0"/>
          </a:p>
        </p:txBody>
      </p:sp>
      <p:sp>
        <p:nvSpPr>
          <p:cNvPr id="12" name="TextBox 11"/>
          <p:cNvSpPr txBox="1"/>
          <p:nvPr/>
        </p:nvSpPr>
        <p:spPr>
          <a:xfrm>
            <a:off x="5221433" y="5611670"/>
            <a:ext cx="598342" cy="369332"/>
          </a:xfrm>
          <a:prstGeom prst="rect">
            <a:avLst/>
          </a:prstGeom>
          <a:noFill/>
        </p:spPr>
        <p:txBody>
          <a:bodyPr wrap="square" rtlCol="0">
            <a:spAutoFit/>
          </a:bodyPr>
          <a:lstStyle/>
          <a:p>
            <a:r>
              <a:rPr lang="el-GR" dirty="0" smtClean="0"/>
              <a:t>ΙΙΙ</a:t>
            </a:r>
            <a:endParaRPr lang="el-GR" dirty="0"/>
          </a:p>
        </p:txBody>
      </p:sp>
    </p:spTree>
    <p:extLst>
      <p:ext uri="{BB962C8B-B14F-4D97-AF65-F5344CB8AC3E}">
        <p14:creationId xmlns:p14="http://schemas.microsoft.com/office/powerpoint/2010/main" val="35136490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7262" y="1087743"/>
            <a:ext cx="7391338" cy="4455807"/>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7262" y="1087743"/>
            <a:ext cx="7391338" cy="4460696"/>
          </a:xfrm>
          <a:prstGeom prst="rect">
            <a:avLst/>
          </a:prstGeom>
        </p:spPr>
      </p:pic>
      <p:cxnSp>
        <p:nvCxnSpPr>
          <p:cNvPr id="5" name="Straight Arrow Connector 4"/>
          <p:cNvCxnSpPr/>
          <p:nvPr/>
        </p:nvCxnSpPr>
        <p:spPr>
          <a:xfrm>
            <a:off x="8458200" y="2428884"/>
            <a:ext cx="0" cy="13430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0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7262" y="1087743"/>
            <a:ext cx="7391338" cy="4455807"/>
          </a:xfrm>
          <a:prstGeom prst="rect">
            <a:avLst/>
          </a:prstGeom>
          <a:noFill/>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7262" y="1087743"/>
            <a:ext cx="7383237" cy="4455807"/>
          </a:xfrm>
          <a:prstGeom prst="rect">
            <a:avLst/>
          </a:prstGeom>
        </p:spPr>
      </p:pic>
      <p:grpSp>
        <p:nvGrpSpPr>
          <p:cNvPr id="12" name="Group 11"/>
          <p:cNvGrpSpPr/>
          <p:nvPr/>
        </p:nvGrpSpPr>
        <p:grpSpPr>
          <a:xfrm>
            <a:off x="8458201" y="2778919"/>
            <a:ext cx="14287" cy="1435895"/>
            <a:chOff x="8458201" y="2778919"/>
            <a:chExt cx="14287" cy="1435895"/>
          </a:xfrm>
        </p:grpSpPr>
        <p:cxnSp>
          <p:nvCxnSpPr>
            <p:cNvPr id="4" name="Straight Arrow Connector 3"/>
            <p:cNvCxnSpPr/>
            <p:nvPr/>
          </p:nvCxnSpPr>
          <p:spPr>
            <a:xfrm>
              <a:off x="8458201" y="2778919"/>
              <a:ext cx="0" cy="7215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8458201" y="3500438"/>
              <a:ext cx="14287" cy="7143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787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100"/>
                                        <p:tgtEl>
                                          <p:spTgt spid="2"/>
                                        </p:tgtEl>
                                      </p:cBhvr>
                                    </p:animEffect>
                                    <p:set>
                                      <p:cBhvr>
                                        <p:cTn id="7" dur="1" fill="hold">
                                          <p:stCondLst>
                                            <p:cond delay="10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1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7262" y="1087743"/>
            <a:ext cx="7391338" cy="4455807"/>
          </a:xfrm>
          <a:prstGeom prst="rect">
            <a:avLst/>
          </a:prstGeom>
          <a:noFill/>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7262" y="1087743"/>
            <a:ext cx="7391338" cy="4457662"/>
          </a:xfrm>
          <a:prstGeom prst="rect">
            <a:avLst/>
          </a:prstGeom>
        </p:spPr>
      </p:pic>
    </p:spTree>
    <p:extLst>
      <p:ext uri="{BB962C8B-B14F-4D97-AF65-F5344CB8AC3E}">
        <p14:creationId xmlns:p14="http://schemas.microsoft.com/office/powerpoint/2010/main" val="208456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100"/>
                                        <p:tgtEl>
                                          <p:spTgt spid="2"/>
                                        </p:tgtEl>
                                      </p:cBhvr>
                                    </p:animEffect>
                                    <p:set>
                                      <p:cBhvr>
                                        <p:cTn id="7" dur="1" fill="hold">
                                          <p:stCondLst>
                                            <p:cond delay="10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2974" y="3416108"/>
            <a:ext cx="7423201" cy="2114082"/>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1550" y="1085888"/>
            <a:ext cx="7391338" cy="1914509"/>
          </a:xfrm>
          <a:prstGeom prst="rect">
            <a:avLst/>
          </a:prstGeom>
        </p:spPr>
      </p:pic>
      <p:sp>
        <p:nvSpPr>
          <p:cNvPr id="15" name="TextBox 14"/>
          <p:cNvSpPr txBox="1"/>
          <p:nvPr/>
        </p:nvSpPr>
        <p:spPr>
          <a:xfrm>
            <a:off x="2924144" y="1273690"/>
            <a:ext cx="1743075" cy="769441"/>
          </a:xfrm>
          <a:prstGeom prst="rect">
            <a:avLst/>
          </a:prstGeom>
          <a:noFill/>
        </p:spPr>
        <p:txBody>
          <a:bodyPr wrap="square" rtlCol="0">
            <a:spAutoFit/>
          </a:bodyPr>
          <a:lstStyle/>
          <a:p>
            <a:r>
              <a:rPr lang="el-GR" sz="4400" b="1" dirty="0" smtClean="0">
                <a:solidFill>
                  <a:srgbClr val="FF0000"/>
                </a:solidFill>
              </a:rPr>
              <a:t>ΙΙΙ</a:t>
            </a:r>
            <a:endParaRPr lang="el-GR" sz="4400" b="1" dirty="0">
              <a:solidFill>
                <a:srgbClr val="FF0000"/>
              </a:solidFill>
            </a:endParaRPr>
          </a:p>
        </p:txBody>
      </p:sp>
      <p:grpSp>
        <p:nvGrpSpPr>
          <p:cNvPr id="7" name="Group 6"/>
          <p:cNvGrpSpPr/>
          <p:nvPr/>
        </p:nvGrpSpPr>
        <p:grpSpPr>
          <a:xfrm>
            <a:off x="1838294" y="2043131"/>
            <a:ext cx="3186103" cy="1628738"/>
            <a:chOff x="1838294" y="2043131"/>
            <a:chExt cx="3186103" cy="1628738"/>
          </a:xfrm>
        </p:grpSpPr>
        <p:cxnSp>
          <p:nvCxnSpPr>
            <p:cNvPr id="5" name="Straight Connector 4"/>
            <p:cNvCxnSpPr/>
            <p:nvPr/>
          </p:nvCxnSpPr>
          <p:spPr>
            <a:xfrm>
              <a:off x="2295483" y="2857500"/>
              <a:ext cx="0" cy="8143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38294" y="2043131"/>
              <a:ext cx="0" cy="8143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24343" y="2043131"/>
              <a:ext cx="0" cy="8143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24397" y="2814682"/>
              <a:ext cx="0" cy="8143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169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2.22222E-6 -4.81481E-6 L 0.07222 -0.09814 " pathEditMode="relative" rAng="0" ptsTypes="AA">
                                      <p:cBhvr>
                                        <p:cTn id="6" dur="2000" fill="hold"/>
                                        <p:tgtEl>
                                          <p:spTgt spid="2"/>
                                        </p:tgtEl>
                                        <p:attrNameLst>
                                          <p:attrName>ppt_x</p:attrName>
                                          <p:attrName>ppt_y</p:attrName>
                                        </p:attrNameLst>
                                      </p:cBhvr>
                                      <p:rCtr x="3611" y="-4907"/>
                                    </p:animMotion>
                                  </p:childTnLst>
                                </p:cTn>
                              </p:par>
                            </p:childTnLst>
                          </p:cTn>
                        </p:par>
                        <p:par>
                          <p:cTn id="7" fill="hold">
                            <p:stCondLst>
                              <p:cond delay="2000"/>
                            </p:stCondLst>
                            <p:childTnLst>
                              <p:par>
                                <p:cTn id="8" presetID="10" presetClass="entr" presetSubtype="0" fill="hold" grpId="1"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6" presetClass="emph" presetSubtype="0" repeatCount="5000" fill="hold" grpId="2" nodeType="with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15"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4863" y="684213"/>
            <a:ext cx="4017963" cy="2479675"/>
          </a:xfrm>
          <a:prstGeom prst="rect">
            <a:avLst/>
          </a:prstGeom>
          <a:noFill/>
        </p:spPr>
      </p:pic>
      <p:pic>
        <p:nvPicPr>
          <p:cNvPr id="4" name="Picture 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51350" y="3652838"/>
            <a:ext cx="3921125" cy="2574925"/>
          </a:xfrm>
          <a:prstGeom prst="rect">
            <a:avLst/>
          </a:prstGeom>
          <a:noFill/>
        </p:spPr>
      </p:pic>
    </p:spTree>
    <p:extLst>
      <p:ext uri="{BB962C8B-B14F-4D97-AF65-F5344CB8AC3E}">
        <p14:creationId xmlns:p14="http://schemas.microsoft.com/office/powerpoint/2010/main" val="4188673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58648" y="326335"/>
            <a:ext cx="3271015" cy="2009671"/>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312" y="997565"/>
            <a:ext cx="4472900" cy="4388823"/>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29674" y="4654153"/>
            <a:ext cx="3228976" cy="1952523"/>
          </a:xfrm>
          <a:prstGeom prst="rect">
            <a:avLst/>
          </a:prstGeom>
        </p:spPr>
      </p:pic>
      <p:pic>
        <p:nvPicPr>
          <p:cNvPr id="6" name="Picture 5"/>
          <p:cNvPicPr>
            <a:picLocks noChangeAspect="1"/>
          </p:cNvPicPr>
          <p:nvPr/>
        </p:nvPicPr>
        <p:blipFill>
          <a:blip r:embed="rId6"/>
          <a:stretch>
            <a:fillRect/>
          </a:stretch>
        </p:blipFill>
        <p:spPr>
          <a:xfrm>
            <a:off x="5572538" y="2427088"/>
            <a:ext cx="3030714" cy="2169913"/>
          </a:xfrm>
          <a:prstGeom prst="rect">
            <a:avLst/>
          </a:prstGeom>
        </p:spPr>
      </p:pic>
    </p:spTree>
    <p:extLst>
      <p:ext uri="{BB962C8B-B14F-4D97-AF65-F5344CB8AC3E}">
        <p14:creationId xmlns:p14="http://schemas.microsoft.com/office/powerpoint/2010/main" val="902830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438" y="121633"/>
            <a:ext cx="8913124" cy="6614733"/>
          </a:xfrm>
          <a:prstGeom prst="rect">
            <a:avLst/>
          </a:prstGeom>
        </p:spPr>
      </p:pic>
    </p:spTree>
    <p:extLst>
      <p:ext uri="{BB962C8B-B14F-4D97-AF65-F5344CB8AC3E}">
        <p14:creationId xmlns:p14="http://schemas.microsoft.com/office/powerpoint/2010/main" val="26154930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051" y="118585"/>
            <a:ext cx="8961897" cy="6620830"/>
          </a:xfrm>
          <a:prstGeom prst="rect">
            <a:avLst/>
          </a:prstGeom>
        </p:spPr>
      </p:pic>
    </p:spTree>
    <p:extLst>
      <p:ext uri="{BB962C8B-B14F-4D97-AF65-F5344CB8AC3E}">
        <p14:creationId xmlns:p14="http://schemas.microsoft.com/office/powerpoint/2010/main" val="3941589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066" y="4471988"/>
            <a:ext cx="2911484" cy="2179453"/>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218" y="148201"/>
            <a:ext cx="4028429" cy="2210582"/>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52716" y="2496332"/>
            <a:ext cx="3471862" cy="2432851"/>
          </a:xfrm>
          <a:prstGeom prst="rect">
            <a:avLst/>
          </a:prstGeom>
        </p:spPr>
      </p:pic>
    </p:spTree>
    <p:extLst>
      <p:ext uri="{BB962C8B-B14F-4D97-AF65-F5344CB8AC3E}">
        <p14:creationId xmlns:p14="http://schemas.microsoft.com/office/powerpoint/2010/main" val="2230976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26523" y="901521"/>
            <a:ext cx="6027313" cy="4906851"/>
          </a:xfrm>
          <a:prstGeom prst="rect">
            <a:avLst/>
          </a:prstGeom>
        </p:spPr>
      </p:pic>
    </p:spTree>
    <p:extLst>
      <p:ext uri="{BB962C8B-B14F-4D97-AF65-F5344CB8AC3E}">
        <p14:creationId xmlns:p14="http://schemas.microsoft.com/office/powerpoint/2010/main" val="692897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2731135" y="1512890"/>
            <a:ext cx="3732213" cy="1728044"/>
            <a:chOff x="1156" y="922"/>
            <a:chExt cx="1180" cy="512"/>
          </a:xfrm>
        </p:grpSpPr>
        <p:pic>
          <p:nvPicPr>
            <p:cNvPr id="4" name="Picture 7" descr="ίδιο κατακόρυφο"/>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6" y="922"/>
              <a:ext cx="118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AutoShape 15"/>
            <p:cNvCxnSpPr>
              <a:cxnSpLocks noChangeShapeType="1"/>
            </p:cNvCxnSpPr>
            <p:nvPr/>
          </p:nvCxnSpPr>
          <p:spPr bwMode="auto">
            <a:xfrm>
              <a:off x="1247" y="981"/>
              <a:ext cx="12" cy="408"/>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grpSp>
      <p:grpSp>
        <p:nvGrpSpPr>
          <p:cNvPr id="6" name="Group 5"/>
          <p:cNvGrpSpPr>
            <a:grpSpLocks/>
          </p:cNvGrpSpPr>
          <p:nvPr/>
        </p:nvGrpSpPr>
        <p:grpSpPr bwMode="auto">
          <a:xfrm>
            <a:off x="1330324" y="4552357"/>
            <a:ext cx="2622869" cy="1096967"/>
            <a:chOff x="2426" y="919"/>
            <a:chExt cx="1180" cy="494"/>
          </a:xfrm>
        </p:grpSpPr>
        <p:pic>
          <p:nvPicPr>
            <p:cNvPr id="7" name="Picture 9" descr="άπω σκαλοπάτι"/>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26" y="919"/>
              <a:ext cx="1180"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
            <p:cNvGrpSpPr>
              <a:grpSpLocks/>
            </p:cNvGrpSpPr>
            <p:nvPr/>
          </p:nvGrpSpPr>
          <p:grpSpPr bwMode="auto">
            <a:xfrm>
              <a:off x="2517" y="981"/>
              <a:ext cx="42" cy="430"/>
              <a:chOff x="5102" y="2905"/>
              <a:chExt cx="104" cy="1074"/>
            </a:xfrm>
          </p:grpSpPr>
          <p:cxnSp>
            <p:nvCxnSpPr>
              <p:cNvPr id="9" name="AutoShape 13"/>
              <p:cNvCxnSpPr>
                <a:cxnSpLocks noChangeShapeType="1"/>
              </p:cNvCxnSpPr>
              <p:nvPr/>
            </p:nvCxnSpPr>
            <p:spPr bwMode="auto">
              <a:xfrm>
                <a:off x="5205" y="2905"/>
                <a:ext cx="1" cy="50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0" name="AutoShape 12"/>
              <p:cNvCxnSpPr>
                <a:cxnSpLocks noChangeShapeType="1"/>
              </p:cNvCxnSpPr>
              <p:nvPr/>
            </p:nvCxnSpPr>
            <p:spPr bwMode="auto">
              <a:xfrm flipH="1">
                <a:off x="5102" y="3405"/>
                <a:ext cx="103" cy="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1" name="AutoShape 11"/>
              <p:cNvCxnSpPr>
                <a:cxnSpLocks noChangeShapeType="1"/>
              </p:cNvCxnSpPr>
              <p:nvPr/>
            </p:nvCxnSpPr>
            <p:spPr bwMode="auto">
              <a:xfrm>
                <a:off x="5102" y="3405"/>
                <a:ext cx="0" cy="574"/>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grpSp>
      </p:grpSp>
      <p:grpSp>
        <p:nvGrpSpPr>
          <p:cNvPr id="12" name="Group 11"/>
          <p:cNvGrpSpPr>
            <a:grpSpLocks/>
          </p:cNvGrpSpPr>
          <p:nvPr/>
        </p:nvGrpSpPr>
        <p:grpSpPr bwMode="auto">
          <a:xfrm>
            <a:off x="5098097" y="4552357"/>
            <a:ext cx="2474277" cy="1092526"/>
            <a:chOff x="3696" y="855"/>
            <a:chExt cx="1180" cy="512"/>
          </a:xfrm>
        </p:grpSpPr>
        <p:pic>
          <p:nvPicPr>
            <p:cNvPr id="13" name="Picture 8" descr="εγγύς σκαλοπάτι"/>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96" y="855"/>
              <a:ext cx="118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5"/>
            <p:cNvGrpSpPr>
              <a:grpSpLocks/>
            </p:cNvGrpSpPr>
            <p:nvPr/>
          </p:nvGrpSpPr>
          <p:grpSpPr bwMode="auto">
            <a:xfrm>
              <a:off x="3787" y="935"/>
              <a:ext cx="72" cy="430"/>
              <a:chOff x="8160" y="2905"/>
              <a:chExt cx="180" cy="1074"/>
            </a:xfrm>
          </p:grpSpPr>
          <p:cxnSp>
            <p:nvCxnSpPr>
              <p:cNvPr id="15" name="AutoShape 8"/>
              <p:cNvCxnSpPr>
                <a:cxnSpLocks noChangeShapeType="1"/>
              </p:cNvCxnSpPr>
              <p:nvPr/>
            </p:nvCxnSpPr>
            <p:spPr bwMode="auto">
              <a:xfrm>
                <a:off x="8160" y="2905"/>
                <a:ext cx="17" cy="707"/>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6" name="AutoShape 7"/>
              <p:cNvCxnSpPr>
                <a:cxnSpLocks noChangeShapeType="1"/>
              </p:cNvCxnSpPr>
              <p:nvPr/>
            </p:nvCxnSpPr>
            <p:spPr bwMode="auto">
              <a:xfrm flipV="1">
                <a:off x="8340" y="3612"/>
                <a:ext cx="0" cy="367"/>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7" name="AutoShape 6"/>
              <p:cNvCxnSpPr>
                <a:cxnSpLocks noChangeShapeType="1"/>
              </p:cNvCxnSpPr>
              <p:nvPr/>
            </p:nvCxnSpPr>
            <p:spPr bwMode="auto">
              <a:xfrm>
                <a:off x="8171" y="3612"/>
                <a:ext cx="166" cy="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grpSp>
      </p:grpSp>
      <p:sp>
        <p:nvSpPr>
          <p:cNvPr id="19" name="Rectangle 26"/>
          <p:cNvSpPr>
            <a:spLocks noChangeArrowheads="1"/>
          </p:cNvSpPr>
          <p:nvPr/>
        </p:nvSpPr>
        <p:spPr bwMode="auto">
          <a:xfrm>
            <a:off x="0" y="3292104"/>
            <a:ext cx="9144000" cy="609600"/>
          </a:xfrm>
          <a:prstGeom prst="rect">
            <a:avLst/>
          </a:prstGeom>
          <a:noFill/>
          <a:ln>
            <a:noFill/>
          </a:ln>
          <a:extLst/>
        </p:spPr>
        <p:txBody>
          <a:bodyPr/>
          <a:lstStyle>
            <a:lvl1pPr>
              <a:spcBef>
                <a:spcPct val="20000"/>
              </a:spcBef>
              <a:buClr>
                <a:schemeClr val="hlink"/>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algn="ctr" eaLnBrk="1" hangingPunct="1">
              <a:spcBef>
                <a:spcPct val="0"/>
              </a:spcBef>
              <a:buFontTx/>
              <a:buNone/>
              <a:defRPr/>
            </a:pPr>
            <a:r>
              <a:rPr lang="el-GR" altLang="el-GR" sz="2000" dirty="0" smtClean="0">
                <a:effectLst/>
                <a:latin typeface="+mn-lt"/>
                <a:cs typeface="Times New Roman" panose="02020603050405020304" pitchFamily="18" charset="0"/>
              </a:rPr>
              <a:t>επίπεδο</a:t>
            </a:r>
            <a:endParaRPr lang="el-GR" altLang="el-GR" sz="2000" dirty="0">
              <a:effectLst/>
              <a:latin typeface="+mn-lt"/>
              <a:cs typeface="Times New Roman" panose="02020603050405020304" pitchFamily="18" charset="0"/>
            </a:endParaRPr>
          </a:p>
        </p:txBody>
      </p:sp>
      <p:sp>
        <p:nvSpPr>
          <p:cNvPr id="20" name="Rectangle 28"/>
          <p:cNvSpPr>
            <a:spLocks noChangeArrowheads="1"/>
          </p:cNvSpPr>
          <p:nvPr/>
        </p:nvSpPr>
        <p:spPr bwMode="auto">
          <a:xfrm>
            <a:off x="0" y="542926"/>
            <a:ext cx="9144000" cy="574675"/>
          </a:xfrm>
          <a:prstGeom prst="rect">
            <a:avLst/>
          </a:prstGeom>
          <a:noFill/>
          <a:ln>
            <a:noFill/>
          </a:ln>
          <a:effectLs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indent="0" algn="ctr" eaLnBrk="1" hangingPunct="1">
              <a:buNone/>
              <a:defRPr/>
            </a:pPr>
            <a:r>
              <a:rPr lang="el-GR" altLang="el-GR" sz="2400" dirty="0" smtClean="0">
                <a:effectLst/>
                <a:latin typeface="+mn-lt"/>
              </a:rPr>
              <a:t>Φυσιολογική σχέση </a:t>
            </a:r>
            <a:r>
              <a:rPr lang="el-GR" altLang="el-GR" sz="2400" dirty="0" smtClean="0">
                <a:solidFill>
                  <a:srgbClr val="FF0000"/>
                </a:solidFill>
                <a:effectLst/>
                <a:latin typeface="+mn-lt"/>
              </a:rPr>
              <a:t>νεογιλού/μικτού </a:t>
            </a:r>
            <a:r>
              <a:rPr lang="el-GR" altLang="el-GR" sz="2400" dirty="0" smtClean="0">
                <a:effectLst/>
                <a:latin typeface="+mn-lt"/>
              </a:rPr>
              <a:t>φραγμού</a:t>
            </a:r>
            <a:endParaRPr lang="en-US" altLang="el-GR" sz="2400" dirty="0">
              <a:effectLst/>
              <a:latin typeface="+mn-lt"/>
            </a:endParaRPr>
          </a:p>
        </p:txBody>
      </p:sp>
      <p:sp>
        <p:nvSpPr>
          <p:cNvPr id="21" name="Rectangle 26"/>
          <p:cNvSpPr>
            <a:spLocks noChangeArrowheads="1"/>
          </p:cNvSpPr>
          <p:nvPr/>
        </p:nvSpPr>
        <p:spPr bwMode="auto">
          <a:xfrm>
            <a:off x="138112" y="5951173"/>
            <a:ext cx="4714875" cy="609600"/>
          </a:xfrm>
          <a:prstGeom prst="rect">
            <a:avLst/>
          </a:prstGeom>
          <a:noFill/>
          <a:ln>
            <a:noFill/>
          </a:ln>
          <a:extLst/>
        </p:spPr>
        <p:txBody>
          <a:bodyPr/>
          <a:lstStyle>
            <a:lvl1pPr>
              <a:spcBef>
                <a:spcPct val="20000"/>
              </a:spcBef>
              <a:buClr>
                <a:schemeClr val="hlink"/>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algn="ctr" eaLnBrk="1" hangingPunct="1">
              <a:spcBef>
                <a:spcPct val="0"/>
              </a:spcBef>
              <a:buFontTx/>
              <a:buNone/>
              <a:defRPr/>
            </a:pPr>
            <a:r>
              <a:rPr lang="el-GR" altLang="el-GR" sz="2000" dirty="0" smtClean="0">
                <a:effectLst/>
                <a:latin typeface="+mn-lt"/>
                <a:cs typeface="Times New Roman" panose="02020603050405020304" pitchFamily="18" charset="0"/>
              </a:rPr>
              <a:t>άπω σκαλοπάτι</a:t>
            </a:r>
            <a:endParaRPr lang="el-GR" altLang="el-GR" sz="2000" dirty="0">
              <a:effectLst/>
              <a:latin typeface="+mn-lt"/>
              <a:cs typeface="Times New Roman" panose="02020603050405020304" pitchFamily="18" charset="0"/>
            </a:endParaRPr>
          </a:p>
        </p:txBody>
      </p:sp>
      <p:sp>
        <p:nvSpPr>
          <p:cNvPr id="22" name="Rectangle 26"/>
          <p:cNvSpPr>
            <a:spLocks noChangeArrowheads="1"/>
          </p:cNvSpPr>
          <p:nvPr/>
        </p:nvSpPr>
        <p:spPr bwMode="auto">
          <a:xfrm>
            <a:off x="4105910" y="5911117"/>
            <a:ext cx="4714875" cy="609600"/>
          </a:xfrm>
          <a:prstGeom prst="rect">
            <a:avLst/>
          </a:prstGeom>
          <a:noFill/>
          <a:ln>
            <a:noFill/>
          </a:ln>
          <a:extLst/>
        </p:spPr>
        <p:txBody>
          <a:bodyPr/>
          <a:lstStyle>
            <a:lvl1pPr>
              <a:spcBef>
                <a:spcPct val="20000"/>
              </a:spcBef>
              <a:buClr>
                <a:schemeClr val="hlink"/>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algn="ctr" eaLnBrk="1" hangingPunct="1">
              <a:spcBef>
                <a:spcPct val="0"/>
              </a:spcBef>
              <a:buFontTx/>
              <a:buNone/>
              <a:defRPr/>
            </a:pPr>
            <a:r>
              <a:rPr lang="el-GR" altLang="el-GR" sz="2000" dirty="0" smtClean="0">
                <a:effectLst/>
                <a:latin typeface="+mn-lt"/>
                <a:cs typeface="Times New Roman" panose="02020603050405020304" pitchFamily="18" charset="0"/>
              </a:rPr>
              <a:t>εγγύς σκαλοπάτι</a:t>
            </a:r>
            <a:endParaRPr lang="el-GR" altLang="el-GR" sz="2000" dirty="0">
              <a:effectLst/>
              <a:latin typeface="+mn-lt"/>
              <a:cs typeface="Times New Roman" panose="02020603050405020304" pitchFamily="18" charset="0"/>
            </a:endParaRPr>
          </a:p>
        </p:txBody>
      </p:sp>
    </p:spTree>
    <p:extLst>
      <p:ext uri="{BB962C8B-B14F-4D97-AF65-F5344CB8AC3E}">
        <p14:creationId xmlns:p14="http://schemas.microsoft.com/office/powerpoint/2010/main" val="2153727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My Documents\S  i  f  i  s\Artemis 29.10.02\Βάτσιος Ηλίας 25.10.85, 332-6.11.98\Βάτσιος φωτο 98\σιος ά.οδκό τόξο 5.11.9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3831" y="980093"/>
            <a:ext cx="6647156" cy="501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304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6743" y="1988817"/>
            <a:ext cx="4272932" cy="4528278"/>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382" y="160436"/>
            <a:ext cx="5176958" cy="2126814"/>
          </a:xfrm>
          <a:prstGeom prst="rect">
            <a:avLst/>
          </a:prstGeom>
        </p:spPr>
      </p:pic>
      <p:grpSp>
        <p:nvGrpSpPr>
          <p:cNvPr id="17" name="Group 16"/>
          <p:cNvGrpSpPr/>
          <p:nvPr/>
        </p:nvGrpSpPr>
        <p:grpSpPr>
          <a:xfrm>
            <a:off x="4714873" y="3371850"/>
            <a:ext cx="3614740" cy="1685925"/>
            <a:chOff x="4714873" y="3371850"/>
            <a:chExt cx="3614740" cy="1685925"/>
          </a:xfrm>
        </p:grpSpPr>
        <p:cxnSp>
          <p:nvCxnSpPr>
            <p:cNvPr id="4" name="Straight Connector 3"/>
            <p:cNvCxnSpPr/>
            <p:nvPr/>
          </p:nvCxnSpPr>
          <p:spPr>
            <a:xfrm flipV="1">
              <a:off x="4714873" y="3643312"/>
              <a:ext cx="3614740" cy="10001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243638" y="3371850"/>
              <a:ext cx="1643062" cy="16859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Arc 15"/>
            <p:cNvSpPr/>
            <p:nvPr/>
          </p:nvSpPr>
          <p:spPr>
            <a:xfrm rot="10110957">
              <a:off x="6457953" y="3500431"/>
              <a:ext cx="406709" cy="40961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grpSp>
    </p:spTree>
    <p:extLst>
      <p:ext uri="{BB962C8B-B14F-4D97-AF65-F5344CB8AC3E}">
        <p14:creationId xmlns:p14="http://schemas.microsoft.com/office/powerpoint/2010/main" val="372542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09702" y="670237"/>
            <a:ext cx="3788785" cy="231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09703" y="3798484"/>
            <a:ext cx="3788785" cy="225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04150" y="3798483"/>
            <a:ext cx="2607041" cy="225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328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915217" y="4496582"/>
            <a:ext cx="3326620" cy="213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966017" y="154297"/>
            <a:ext cx="3326620" cy="205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648200" y="2311213"/>
            <a:ext cx="3251070" cy="207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1215952" y="2311213"/>
            <a:ext cx="3307071" cy="207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3053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14401" y="741966"/>
            <a:ext cx="3785541" cy="448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356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72961" y="3388151"/>
            <a:ext cx="4381637" cy="2396572"/>
          </a:xfrm>
          <a:prstGeom prst="rect">
            <a:avLst/>
          </a:prstGeom>
        </p:spPr>
      </p:pic>
      <p:pic>
        <p:nvPicPr>
          <p:cNvPr id="3" name="Εικόνα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4800599" y="3388152"/>
            <a:ext cx="3916136" cy="2396572"/>
          </a:xfrm>
          <a:prstGeom prst="rect">
            <a:avLst/>
          </a:prstGeom>
        </p:spPr>
      </p:pic>
      <p:pic>
        <p:nvPicPr>
          <p:cNvPr id="4" name="Εικόνα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2961" y="1121560"/>
            <a:ext cx="4381637" cy="2131109"/>
          </a:xfrm>
          <a:prstGeom prst="rect">
            <a:avLst/>
          </a:prstGeom>
        </p:spPr>
      </p:pic>
      <p:pic>
        <p:nvPicPr>
          <p:cNvPr id="5" name="Εικόνα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00600" y="1121560"/>
            <a:ext cx="3916135" cy="2141549"/>
          </a:xfrm>
          <a:prstGeom prst="rect">
            <a:avLst/>
          </a:prstGeom>
        </p:spPr>
      </p:pic>
    </p:spTree>
    <p:extLst>
      <p:ext uri="{BB962C8B-B14F-4D97-AF65-F5344CB8AC3E}">
        <p14:creationId xmlns:p14="http://schemas.microsoft.com/office/powerpoint/2010/main" val="3065116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78157" y="1583884"/>
            <a:ext cx="4843080" cy="3472592"/>
          </a:xfrm>
          <a:prstGeom prst="rect">
            <a:avLst/>
          </a:prstGeom>
        </p:spPr>
      </p:pic>
    </p:spTree>
    <p:extLst>
      <p:ext uri="{BB962C8B-B14F-4D97-AF65-F5344CB8AC3E}">
        <p14:creationId xmlns:p14="http://schemas.microsoft.com/office/powerpoint/2010/main" val="2461129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426" y="136653"/>
            <a:ext cx="4186931" cy="379140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4727" y="3546178"/>
            <a:ext cx="4404573" cy="3020013"/>
          </a:xfrm>
          <a:prstGeom prst="rect">
            <a:avLst/>
          </a:prstGeom>
        </p:spPr>
      </p:pic>
      <p:cxnSp>
        <p:nvCxnSpPr>
          <p:cNvPr id="5" name="Straight Arrow Connector 4"/>
          <p:cNvCxnSpPr/>
          <p:nvPr/>
        </p:nvCxnSpPr>
        <p:spPr>
          <a:xfrm flipV="1">
            <a:off x="8770513" y="5125793"/>
            <a:ext cx="1" cy="5666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urved Up Arrow 6"/>
          <p:cNvSpPr/>
          <p:nvPr/>
        </p:nvSpPr>
        <p:spPr>
          <a:xfrm rot="14415330">
            <a:off x="8050080" y="5314992"/>
            <a:ext cx="540913" cy="28333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cxnSp>
        <p:nvCxnSpPr>
          <p:cNvPr id="9" name="Straight Connector 8"/>
          <p:cNvCxnSpPr/>
          <p:nvPr/>
        </p:nvCxnSpPr>
        <p:spPr>
          <a:xfrm>
            <a:off x="3412901" y="1411662"/>
            <a:ext cx="0" cy="6206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18964" y="2006597"/>
            <a:ext cx="0" cy="6206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84856" y="1476057"/>
            <a:ext cx="0" cy="11616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350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5863" y="887710"/>
            <a:ext cx="7015162" cy="5032926"/>
          </a:xfrm>
          <a:prstGeom prst="rect">
            <a:avLst/>
          </a:prstGeom>
        </p:spPr>
      </p:pic>
      <p:cxnSp>
        <p:nvCxnSpPr>
          <p:cNvPr id="3" name="Straight Connector 2"/>
          <p:cNvCxnSpPr/>
          <p:nvPr/>
        </p:nvCxnSpPr>
        <p:spPr>
          <a:xfrm>
            <a:off x="7357056" y="3019105"/>
            <a:ext cx="15294" cy="1324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5667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5" descr="H:\Haralambakis\Μπέτση Φωτεινή\Αρχικεςphoto_prcessed\IMG_1823.JP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065634" y="270000"/>
            <a:ext cx="5072406" cy="3060000"/>
          </a:xfrm>
          <a:prstGeom prst="rect">
            <a:avLst/>
          </a:prstGeom>
          <a:noFill/>
          <a:ln w="12700">
            <a:solidFill>
              <a:schemeClr val="tx2"/>
            </a:solidFill>
            <a:miter lim="800000"/>
            <a:headEnd/>
            <a:tailEnd/>
          </a:ln>
        </p:spPr>
      </p:pic>
      <p:pic>
        <p:nvPicPr>
          <p:cNvPr id="9223" name="Picture 6" descr="H:\Haralambakis\Μπέτση Φωτεινή\Αρχικεςphoto_prcessed\IMG_182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3717032"/>
            <a:ext cx="3944547" cy="2880000"/>
          </a:xfrm>
          <a:prstGeom prst="rect">
            <a:avLst/>
          </a:prstGeom>
          <a:noFill/>
          <a:ln w="12700">
            <a:solidFill>
              <a:schemeClr val="tx2"/>
            </a:solidFill>
            <a:miter lim="800000"/>
            <a:headEnd/>
            <a:tailEnd/>
          </a:ln>
        </p:spPr>
      </p:pic>
      <p:pic>
        <p:nvPicPr>
          <p:cNvPr id="9224" name="Picture 7" descr="H:\Haralambakis\Μπέτση Φωτεινή\Αρχικεςphoto_prcessed\IMG_1826.JP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644008" y="3717032"/>
            <a:ext cx="4296072" cy="2880000"/>
          </a:xfrm>
          <a:prstGeom prst="rect">
            <a:avLst/>
          </a:prstGeom>
          <a:noFill/>
          <a:ln w="12700">
            <a:solidFill>
              <a:schemeClr val="tx2"/>
            </a:solidFill>
            <a:miter lim="800000"/>
            <a:headEnd/>
            <a:tailEnd/>
          </a:ln>
        </p:spPr>
      </p:pic>
    </p:spTree>
    <p:extLst>
      <p:ext uri="{BB962C8B-B14F-4D97-AF65-F5344CB8AC3E}">
        <p14:creationId xmlns:p14="http://schemas.microsoft.com/office/powerpoint/2010/main" val="373958627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643" y="195923"/>
            <a:ext cx="4643970" cy="3093274"/>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43375" y="3415679"/>
            <a:ext cx="4743449" cy="3215930"/>
          </a:xfrm>
          <a:prstGeom prst="rect">
            <a:avLst/>
          </a:prstGeom>
        </p:spPr>
      </p:pic>
      <p:grpSp>
        <p:nvGrpSpPr>
          <p:cNvPr id="11" name="Group 10"/>
          <p:cNvGrpSpPr/>
          <p:nvPr/>
        </p:nvGrpSpPr>
        <p:grpSpPr>
          <a:xfrm>
            <a:off x="1228724" y="1314450"/>
            <a:ext cx="3829051" cy="4900609"/>
            <a:chOff x="1228724" y="1314450"/>
            <a:chExt cx="3829051" cy="4900609"/>
          </a:xfrm>
        </p:grpSpPr>
        <p:cxnSp>
          <p:nvCxnSpPr>
            <p:cNvPr id="5" name="Straight Connector 4"/>
            <p:cNvCxnSpPr/>
            <p:nvPr/>
          </p:nvCxnSpPr>
          <p:spPr>
            <a:xfrm flipH="1">
              <a:off x="1228724" y="1314450"/>
              <a:ext cx="14287" cy="8143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872037" y="4586292"/>
              <a:ext cx="14287" cy="8143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043488" y="5400672"/>
              <a:ext cx="14287" cy="8143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72037" y="5400672"/>
              <a:ext cx="171450" cy="150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211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4" descr="H:\Haralambakis\Μπέτση Φωτεινή\Αρχικεςphoto_prcessed\IMG_1827.JP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585206" y="313884"/>
            <a:ext cx="3795483" cy="3060000"/>
          </a:xfrm>
          <a:prstGeom prst="rect">
            <a:avLst/>
          </a:prstGeom>
          <a:noFill/>
          <a:ln w="12700">
            <a:solidFill>
              <a:schemeClr val="tx2"/>
            </a:solidFill>
            <a:miter lim="800000"/>
            <a:headEnd/>
            <a:tailEnd/>
          </a:ln>
        </p:spPr>
      </p:pic>
      <p:pic>
        <p:nvPicPr>
          <p:cNvPr id="10247" name="Picture 5" descr="H:\Haralambakis\Μπέτση Φωτεινή\Αρχικεςphoto_prcessed\IMG_1828.JP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558483" y="3721100"/>
            <a:ext cx="3874331" cy="2793424"/>
          </a:xfrm>
          <a:prstGeom prst="rect">
            <a:avLst/>
          </a:prstGeom>
          <a:noFill/>
          <a:ln w="12700">
            <a:solidFill>
              <a:schemeClr val="tx2"/>
            </a:solidFill>
            <a:miter lim="800000"/>
            <a:headEnd/>
            <a:tailEnd/>
          </a:ln>
        </p:spPr>
      </p:pic>
    </p:spTree>
    <p:extLst>
      <p:ext uri="{BB962C8B-B14F-4D97-AF65-F5344CB8AC3E}">
        <p14:creationId xmlns:p14="http://schemas.microsoft.com/office/powerpoint/2010/main" val="394521209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8958" y="2846230"/>
            <a:ext cx="4275786" cy="523220"/>
          </a:xfrm>
          <a:prstGeom prst="rect">
            <a:avLst/>
          </a:prstGeom>
          <a:noFill/>
        </p:spPr>
        <p:txBody>
          <a:bodyPr wrap="square" rtlCol="0">
            <a:spAutoFit/>
          </a:bodyPr>
          <a:lstStyle/>
          <a:p>
            <a:r>
              <a:rPr lang="el-GR" sz="2800" b="1" dirty="0" smtClean="0"/>
              <a:t>Ορθοδοντικοί μηχανισμοί</a:t>
            </a:r>
            <a:endParaRPr lang="el-GR" sz="2800" b="1" dirty="0"/>
          </a:p>
        </p:txBody>
      </p:sp>
    </p:spTree>
    <p:extLst>
      <p:ext uri="{BB962C8B-B14F-4D97-AF65-F5344CB8AC3E}">
        <p14:creationId xmlns:p14="http://schemas.microsoft.com/office/powerpoint/2010/main" val="521874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807593"/>
            <a:ext cx="9144000" cy="1384995"/>
          </a:xfrm>
          <a:prstGeom prst="rect">
            <a:avLst/>
          </a:prstGeom>
          <a:noFill/>
        </p:spPr>
        <p:txBody>
          <a:bodyPr wrap="square" rtlCol="0">
            <a:spAutoFit/>
          </a:bodyPr>
          <a:lstStyle/>
          <a:p>
            <a:pPr algn="ctr"/>
            <a:r>
              <a:rPr lang="el-GR" sz="2800" b="1" dirty="0" smtClean="0"/>
              <a:t>Μηχανισμοί διεύρυνσης άνω γνάθου </a:t>
            </a:r>
            <a:r>
              <a:rPr lang="el-GR" sz="2800" b="1" dirty="0" smtClean="0">
                <a:latin typeface="Arial" panose="020B0604020202020204" pitchFamily="34" charset="0"/>
                <a:cs typeface="Arial" panose="020B0604020202020204" pitchFamily="34" charset="0"/>
              </a:rPr>
              <a:t>→</a:t>
            </a:r>
            <a:endParaRPr lang="el-GR" sz="2800" b="1" dirty="0" smtClean="0"/>
          </a:p>
          <a:p>
            <a:pPr algn="ctr"/>
            <a:endParaRPr lang="el-GR" sz="2800" dirty="0"/>
          </a:p>
          <a:p>
            <a:pPr algn="ctr"/>
            <a:r>
              <a:rPr lang="el-GR" sz="2800" b="1" dirty="0" smtClean="0"/>
              <a:t>ταχεία ή βραδεία</a:t>
            </a:r>
            <a:r>
              <a:rPr lang="en-US" sz="2800" b="1" dirty="0" smtClean="0"/>
              <a:t> </a:t>
            </a:r>
            <a:r>
              <a:rPr lang="el-GR" sz="2800" b="1" dirty="0" smtClean="0"/>
              <a:t>διεύρυνση</a:t>
            </a:r>
            <a:endParaRPr lang="el-GR" sz="2800" b="1" dirty="0"/>
          </a:p>
        </p:txBody>
      </p:sp>
    </p:spTree>
    <p:extLst>
      <p:ext uri="{BB962C8B-B14F-4D97-AF65-F5344CB8AC3E}">
        <p14:creationId xmlns:p14="http://schemas.microsoft.com/office/powerpoint/2010/main" val="2954237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16823" y="1066555"/>
            <a:ext cx="4342190" cy="2287968"/>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60" y="136810"/>
            <a:ext cx="4518735" cy="2092038"/>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2359" y="3840297"/>
            <a:ext cx="4518735" cy="1896464"/>
          </a:xfrm>
          <a:prstGeom prst="rect">
            <a:avLst/>
          </a:prstGeom>
        </p:spPr>
      </p:pic>
      <p:pic>
        <p:nvPicPr>
          <p:cNvPr id="5" name="Picture 2" descr="DSCF004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6823" y="4578312"/>
            <a:ext cx="4342190" cy="220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0117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SCF004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4788" y="260350"/>
            <a:ext cx="5976937"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DSCF004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288" y="3492500"/>
            <a:ext cx="40322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DSCF004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00563" y="3519488"/>
            <a:ext cx="4367212"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4294910" y="2147455"/>
            <a:ext cx="0" cy="78970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00564" y="1274619"/>
            <a:ext cx="0" cy="78970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262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8542"/>
          <a:stretch/>
        </p:blipFill>
        <p:spPr>
          <a:xfrm flipH="1">
            <a:off x="1979033" y="1557319"/>
            <a:ext cx="5159809" cy="3529012"/>
          </a:xfrm>
          <a:prstGeom prst="rect">
            <a:avLst/>
          </a:prstGeom>
        </p:spPr>
      </p:pic>
      <p:cxnSp>
        <p:nvCxnSpPr>
          <p:cNvPr id="3" name="Straight Connector 2"/>
          <p:cNvCxnSpPr/>
          <p:nvPr/>
        </p:nvCxnSpPr>
        <p:spPr>
          <a:xfrm>
            <a:off x="4573225" y="1557319"/>
            <a:ext cx="44508" cy="275171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362020" y="1870629"/>
            <a:ext cx="517664" cy="2304184"/>
            <a:chOff x="4433459" y="3642298"/>
            <a:chExt cx="517664" cy="2304184"/>
          </a:xfrm>
        </p:grpSpPr>
        <p:sp>
          <p:nvSpPr>
            <p:cNvPr id="6" name="TextBox 5"/>
            <p:cNvSpPr txBox="1"/>
            <p:nvPr/>
          </p:nvSpPr>
          <p:spPr>
            <a:xfrm>
              <a:off x="4547247" y="4341954"/>
              <a:ext cx="401782" cy="584775"/>
            </a:xfrm>
            <a:prstGeom prst="rect">
              <a:avLst/>
            </a:prstGeom>
            <a:noFill/>
          </p:spPr>
          <p:txBody>
            <a:bodyPr wrap="square" rtlCol="0">
              <a:spAutoFit/>
            </a:bodyPr>
            <a:lstStyle/>
            <a:p>
              <a:r>
                <a:rPr lang="el-GR" sz="3200" dirty="0" smtClean="0">
                  <a:solidFill>
                    <a:schemeClr val="accent1"/>
                  </a:solidFill>
                </a:rPr>
                <a:t>.</a:t>
              </a:r>
              <a:endParaRPr lang="el-GR" sz="3200" dirty="0">
                <a:solidFill>
                  <a:schemeClr val="accent1"/>
                </a:solidFill>
              </a:endParaRPr>
            </a:p>
          </p:txBody>
        </p:sp>
        <p:sp>
          <p:nvSpPr>
            <p:cNvPr id="5" name="TextBox 4"/>
            <p:cNvSpPr txBox="1"/>
            <p:nvPr/>
          </p:nvSpPr>
          <p:spPr>
            <a:xfrm>
              <a:off x="4433459" y="5361707"/>
              <a:ext cx="401782" cy="584775"/>
            </a:xfrm>
            <a:prstGeom prst="rect">
              <a:avLst/>
            </a:prstGeom>
            <a:noFill/>
          </p:spPr>
          <p:txBody>
            <a:bodyPr wrap="square" rtlCol="0">
              <a:spAutoFit/>
            </a:bodyPr>
            <a:lstStyle/>
            <a:p>
              <a:r>
                <a:rPr lang="el-GR" sz="3200" dirty="0" smtClean="0">
                  <a:solidFill>
                    <a:schemeClr val="accent1"/>
                  </a:solidFill>
                </a:rPr>
                <a:t>.</a:t>
              </a:r>
              <a:endParaRPr lang="el-GR" sz="3200" dirty="0">
                <a:solidFill>
                  <a:schemeClr val="accent1"/>
                </a:solidFill>
              </a:endParaRPr>
            </a:p>
          </p:txBody>
        </p:sp>
        <p:sp>
          <p:nvSpPr>
            <p:cNvPr id="7" name="TextBox 6"/>
            <p:cNvSpPr txBox="1"/>
            <p:nvPr/>
          </p:nvSpPr>
          <p:spPr>
            <a:xfrm>
              <a:off x="4549341" y="3642298"/>
              <a:ext cx="401782" cy="584775"/>
            </a:xfrm>
            <a:prstGeom prst="rect">
              <a:avLst/>
            </a:prstGeom>
            <a:noFill/>
          </p:spPr>
          <p:txBody>
            <a:bodyPr wrap="square" rtlCol="0">
              <a:spAutoFit/>
            </a:bodyPr>
            <a:lstStyle/>
            <a:p>
              <a:r>
                <a:rPr lang="el-GR" sz="3200" dirty="0" smtClean="0">
                  <a:solidFill>
                    <a:schemeClr val="accent1"/>
                  </a:solidFill>
                </a:rPr>
                <a:t>.</a:t>
              </a:r>
              <a:endParaRPr lang="el-GR" sz="3200" dirty="0">
                <a:solidFill>
                  <a:schemeClr val="accent1"/>
                </a:solidFill>
              </a:endParaRPr>
            </a:p>
          </p:txBody>
        </p:sp>
        <p:sp>
          <p:nvSpPr>
            <p:cNvPr id="8" name="TextBox 7"/>
            <p:cNvSpPr txBox="1"/>
            <p:nvPr/>
          </p:nvSpPr>
          <p:spPr>
            <a:xfrm>
              <a:off x="4491831" y="4648196"/>
              <a:ext cx="401782" cy="584775"/>
            </a:xfrm>
            <a:prstGeom prst="rect">
              <a:avLst/>
            </a:prstGeom>
            <a:noFill/>
          </p:spPr>
          <p:txBody>
            <a:bodyPr wrap="square" rtlCol="0">
              <a:spAutoFit/>
            </a:bodyPr>
            <a:lstStyle/>
            <a:p>
              <a:r>
                <a:rPr lang="el-GR" sz="3200" dirty="0" smtClean="0">
                  <a:solidFill>
                    <a:schemeClr val="accent1"/>
                  </a:solidFill>
                </a:rPr>
                <a:t>.</a:t>
              </a:r>
              <a:endParaRPr lang="el-GR" sz="3200" dirty="0">
                <a:solidFill>
                  <a:schemeClr val="accent1"/>
                </a:solidFill>
              </a:endParaRPr>
            </a:p>
          </p:txBody>
        </p:sp>
      </p:grpSp>
    </p:spTree>
    <p:extLst>
      <p:ext uri="{BB962C8B-B14F-4D97-AF65-F5344CB8AC3E}">
        <p14:creationId xmlns:p14="http://schemas.microsoft.com/office/powerpoint/2010/main" val="41344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CF004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260350"/>
            <a:ext cx="604837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DSCF004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463" y="3492500"/>
            <a:ext cx="4024312"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Oval 5"/>
          <p:cNvSpPr>
            <a:spLocks noChangeArrowheads="1"/>
          </p:cNvSpPr>
          <p:nvPr/>
        </p:nvSpPr>
        <p:spPr bwMode="auto">
          <a:xfrm>
            <a:off x="1187450" y="1125538"/>
            <a:ext cx="1368425" cy="12239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22534" name="Line 6"/>
          <p:cNvSpPr>
            <a:spLocks noChangeShapeType="1"/>
          </p:cNvSpPr>
          <p:nvPr/>
        </p:nvSpPr>
        <p:spPr bwMode="auto">
          <a:xfrm flipV="1">
            <a:off x="6732588" y="5373688"/>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Tree>
    <p:extLst>
      <p:ext uri="{BB962C8B-B14F-4D97-AF65-F5344CB8AC3E}">
        <p14:creationId xmlns:p14="http://schemas.microsoft.com/office/powerpoint/2010/main" val="4320532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76225" y="142449"/>
            <a:ext cx="886777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l-GR" altLang="el-GR" sz="2800" b="1" dirty="0">
                <a:solidFill>
                  <a:schemeClr val="accent1"/>
                </a:solidFill>
              </a:rPr>
              <a:t>Ταχεία διεύρυνση </a:t>
            </a:r>
            <a:r>
              <a:rPr lang="el-GR" altLang="el-GR" sz="2800" b="1" dirty="0" smtClean="0">
                <a:solidFill>
                  <a:schemeClr val="accent1"/>
                </a:solidFill>
              </a:rPr>
              <a:t>υπερώας: 0,5-1</a:t>
            </a:r>
            <a:r>
              <a:rPr lang="en-US" altLang="el-GR" sz="2800" b="1" dirty="0" smtClean="0">
                <a:solidFill>
                  <a:schemeClr val="accent1"/>
                </a:solidFill>
              </a:rPr>
              <a:t>mm</a:t>
            </a:r>
            <a:r>
              <a:rPr lang="el-GR" altLang="el-GR" sz="2800" b="1" dirty="0" smtClean="0">
                <a:solidFill>
                  <a:schemeClr val="accent1"/>
                </a:solidFill>
              </a:rPr>
              <a:t>/ημέρα</a:t>
            </a:r>
            <a:endParaRPr lang="el-GR" altLang="el-GR" sz="2800" b="1" dirty="0">
              <a:solidFill>
                <a:schemeClr val="accent1"/>
              </a:solidFill>
            </a:endParaRPr>
          </a:p>
          <a:p>
            <a:pPr eaLnBrk="1" hangingPunct="1">
              <a:spcBef>
                <a:spcPct val="0"/>
              </a:spcBef>
              <a:buClrTx/>
              <a:buSzTx/>
              <a:buFontTx/>
              <a:buNone/>
            </a:pPr>
            <a:endParaRPr lang="en-US" altLang="el-GR" sz="2800" b="1" dirty="0">
              <a:solidFill>
                <a:srgbClr val="FFFF00"/>
              </a:solidFill>
            </a:endParaRPr>
          </a:p>
          <a:p>
            <a:pPr eaLnBrk="1" hangingPunct="1">
              <a:spcBef>
                <a:spcPct val="0"/>
              </a:spcBef>
              <a:buClrTx/>
              <a:buSzTx/>
              <a:buFontTx/>
              <a:buNone/>
            </a:pPr>
            <a:endParaRPr lang="el-GR" altLang="el-GR" sz="2800" b="1" dirty="0">
              <a:solidFill>
                <a:srgbClr val="FFFF00"/>
              </a:solidFill>
            </a:endParaRPr>
          </a:p>
          <a:p>
            <a:pPr eaLnBrk="1" hangingPunct="1">
              <a:spcBef>
                <a:spcPct val="0"/>
              </a:spcBef>
              <a:buClrTx/>
              <a:buSzTx/>
              <a:buFontTx/>
              <a:buNone/>
            </a:pPr>
            <a:r>
              <a:rPr lang="el-GR" altLang="el-GR" dirty="0">
                <a:solidFill>
                  <a:schemeClr val="accent1"/>
                </a:solidFill>
              </a:rPr>
              <a:t>Πότε;</a:t>
            </a:r>
          </a:p>
          <a:p>
            <a:pPr eaLnBrk="1" hangingPunct="1">
              <a:spcBef>
                <a:spcPct val="0"/>
              </a:spcBef>
              <a:buClrTx/>
              <a:buSzTx/>
              <a:buFontTx/>
              <a:buNone/>
            </a:pPr>
            <a:r>
              <a:rPr lang="el-GR" altLang="el-GR" dirty="0"/>
              <a:t>Σκελετικής αιτιολογίας σταυροειδής σύγκλειση</a:t>
            </a:r>
          </a:p>
          <a:p>
            <a:pPr eaLnBrk="1" hangingPunct="1">
              <a:spcBef>
                <a:spcPct val="0"/>
              </a:spcBef>
              <a:buClrTx/>
              <a:buSzTx/>
              <a:buFontTx/>
              <a:buNone/>
            </a:pPr>
            <a:r>
              <a:rPr lang="el-GR" altLang="el-GR" dirty="0"/>
              <a:t>Μέση υπερώια ραφή! Πότε </a:t>
            </a:r>
            <a:r>
              <a:rPr lang="el-GR" altLang="el-GR" dirty="0" err="1"/>
              <a:t>συνοστεώνεται</a:t>
            </a:r>
            <a:r>
              <a:rPr lang="el-GR" altLang="el-GR" dirty="0" smtClean="0"/>
              <a:t>; Άλλες ραφές;</a:t>
            </a:r>
            <a:endParaRPr lang="el-GR" altLang="el-GR" dirty="0"/>
          </a:p>
          <a:p>
            <a:pPr eaLnBrk="1" hangingPunct="1">
              <a:spcBef>
                <a:spcPct val="0"/>
              </a:spcBef>
              <a:buClrTx/>
              <a:buSzTx/>
              <a:buFontTx/>
              <a:buNone/>
            </a:pPr>
            <a:r>
              <a:rPr lang="el-GR" altLang="el-GR" dirty="0"/>
              <a:t>Όχι σε νεογιλή/πρώιμη μικτή </a:t>
            </a:r>
            <a:r>
              <a:rPr lang="el-GR" altLang="el-GR" dirty="0" smtClean="0"/>
              <a:t>οδοντοφυΐα</a:t>
            </a:r>
            <a:endParaRPr lang="el-GR" altLang="el-GR" dirty="0"/>
          </a:p>
          <a:p>
            <a:pPr eaLnBrk="1" hangingPunct="1">
              <a:spcBef>
                <a:spcPct val="0"/>
              </a:spcBef>
              <a:buClrTx/>
              <a:buSzTx/>
              <a:buFontTx/>
              <a:buNone/>
            </a:pPr>
            <a:endParaRPr lang="el-GR" altLang="el-GR" dirty="0"/>
          </a:p>
          <a:p>
            <a:pPr eaLnBrk="1" hangingPunct="1">
              <a:spcBef>
                <a:spcPct val="0"/>
              </a:spcBef>
              <a:buClrTx/>
              <a:buSzTx/>
              <a:buFontTx/>
              <a:buNone/>
            </a:pPr>
            <a:r>
              <a:rPr lang="el-GR" altLang="el-GR" dirty="0">
                <a:solidFill>
                  <a:schemeClr val="accent1"/>
                </a:solidFill>
              </a:rPr>
              <a:t>Πόσο; </a:t>
            </a:r>
          </a:p>
          <a:p>
            <a:pPr>
              <a:spcBef>
                <a:spcPct val="0"/>
              </a:spcBef>
              <a:buClrTx/>
              <a:buSzTx/>
              <a:buNone/>
            </a:pPr>
            <a:r>
              <a:rPr lang="el-GR" altLang="el-GR" dirty="0" smtClean="0"/>
              <a:t>0.5-1χιλ</a:t>
            </a:r>
            <a:r>
              <a:rPr lang="el-GR" altLang="el-GR" dirty="0"/>
              <a:t>. ημερησίως</a:t>
            </a:r>
          </a:p>
          <a:p>
            <a:pPr eaLnBrk="1" hangingPunct="1">
              <a:spcBef>
                <a:spcPct val="0"/>
              </a:spcBef>
              <a:buClrTx/>
              <a:buSzTx/>
              <a:buFontTx/>
              <a:buNone/>
            </a:pPr>
            <a:r>
              <a:rPr lang="el-GR" altLang="el-GR" dirty="0" err="1" smtClean="0"/>
              <a:t>Υπερδιόρθωση</a:t>
            </a:r>
            <a:r>
              <a:rPr lang="el-GR" altLang="el-GR" dirty="0" smtClean="0"/>
              <a:t>, συγκράτηση του αποτελέσματος</a:t>
            </a:r>
            <a:endParaRPr lang="el-GR" altLang="el-GR" dirty="0"/>
          </a:p>
          <a:p>
            <a:pPr eaLnBrk="1" hangingPunct="1">
              <a:spcBef>
                <a:spcPct val="0"/>
              </a:spcBef>
              <a:buClrTx/>
              <a:buSzTx/>
              <a:buFontTx/>
              <a:buNone/>
            </a:pPr>
            <a:endParaRPr lang="el-GR" altLang="el-GR" dirty="0"/>
          </a:p>
          <a:p>
            <a:pPr eaLnBrk="1" hangingPunct="1">
              <a:spcBef>
                <a:spcPct val="0"/>
              </a:spcBef>
              <a:buClrTx/>
              <a:buSzTx/>
              <a:buFontTx/>
              <a:buNone/>
            </a:pPr>
            <a:r>
              <a:rPr lang="el-GR" altLang="el-GR" dirty="0">
                <a:solidFill>
                  <a:schemeClr val="accent1"/>
                </a:solidFill>
              </a:rPr>
              <a:t>Πως;</a:t>
            </a:r>
          </a:p>
          <a:p>
            <a:pPr eaLnBrk="1" hangingPunct="1">
              <a:spcBef>
                <a:spcPct val="0"/>
              </a:spcBef>
              <a:buClrTx/>
              <a:buSzTx/>
              <a:buFontTx/>
              <a:buNone/>
            </a:pPr>
            <a:r>
              <a:rPr lang="el-GR" altLang="el-GR" dirty="0" smtClean="0"/>
              <a:t>Στήριξη;</a:t>
            </a:r>
            <a:endParaRPr lang="en-US" altLang="el-GR" dirty="0"/>
          </a:p>
          <a:p>
            <a:pPr eaLnBrk="1" hangingPunct="1">
              <a:spcBef>
                <a:spcPct val="0"/>
              </a:spcBef>
              <a:buClrTx/>
              <a:buSzTx/>
              <a:buFontTx/>
              <a:buNone/>
            </a:pPr>
            <a:r>
              <a:rPr lang="el-GR" altLang="el-GR" dirty="0" smtClean="0"/>
              <a:t>Πως ελέγχεται η επίδραση στο κατακόρυφο επίπεδο;</a:t>
            </a:r>
            <a:endParaRPr lang="el-GR" altLang="el-GR" dirty="0"/>
          </a:p>
          <a:p>
            <a:pPr eaLnBrk="1" hangingPunct="1">
              <a:spcBef>
                <a:spcPct val="0"/>
              </a:spcBef>
              <a:buClrTx/>
              <a:buSzTx/>
              <a:buFontTx/>
              <a:buNone/>
            </a:pPr>
            <a:r>
              <a:rPr lang="el-GR" altLang="el-GR" dirty="0"/>
              <a:t>Μεγάλες δυνάμεις </a:t>
            </a:r>
            <a:r>
              <a:rPr lang="el-GR" altLang="el-GR" dirty="0" smtClean="0"/>
              <a:t>- </a:t>
            </a:r>
            <a:r>
              <a:rPr lang="el-GR" altLang="el-GR" dirty="0" err="1"/>
              <a:t>υαλινοποίηση</a:t>
            </a:r>
            <a:endParaRPr lang="el-GR" altLang="el-GR" dirty="0"/>
          </a:p>
          <a:p>
            <a:pPr eaLnBrk="1" hangingPunct="1">
              <a:spcBef>
                <a:spcPct val="0"/>
              </a:spcBef>
              <a:buClrTx/>
              <a:buSzTx/>
              <a:buFontTx/>
              <a:buNone/>
            </a:pPr>
            <a:endParaRPr lang="en-US" altLang="el-GR" dirty="0"/>
          </a:p>
        </p:txBody>
      </p:sp>
      <p:sp>
        <p:nvSpPr>
          <p:cNvPr id="29699" name="Text Box 3"/>
          <p:cNvSpPr txBox="1">
            <a:spLocks noChangeArrowheads="1"/>
          </p:cNvSpPr>
          <p:nvPr/>
        </p:nvSpPr>
        <p:spPr bwMode="auto">
          <a:xfrm>
            <a:off x="6836088" y="6506101"/>
            <a:ext cx="3151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l-GR" sz="1400" dirty="0" err="1"/>
              <a:t>Persson</a:t>
            </a:r>
            <a:r>
              <a:rPr lang="en-US" altLang="el-GR" sz="1400" dirty="0"/>
              <a:t> </a:t>
            </a:r>
            <a:r>
              <a:rPr lang="el-GR" altLang="el-GR" sz="1400" dirty="0"/>
              <a:t>&amp;</a:t>
            </a:r>
            <a:r>
              <a:rPr lang="en-US" altLang="el-GR" sz="1400" dirty="0"/>
              <a:t> </a:t>
            </a:r>
            <a:r>
              <a:rPr lang="en-US" altLang="el-GR" sz="1400" dirty="0" err="1"/>
              <a:t>Thilander</a:t>
            </a:r>
            <a:r>
              <a:rPr lang="el-GR" altLang="el-GR" sz="1400" dirty="0"/>
              <a:t>, 1977</a:t>
            </a:r>
          </a:p>
        </p:txBody>
      </p:sp>
    </p:spTree>
    <p:extLst>
      <p:ext uri="{BB962C8B-B14F-4D97-AF65-F5344CB8AC3E}">
        <p14:creationId xmlns:p14="http://schemas.microsoft.com/office/powerpoint/2010/main" val="34687371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Biomechanical basis of vertical dimension AJODO 1994 Majourau-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89688" y="4478338"/>
            <a:ext cx="24495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a:spLocks noChangeArrowheads="1"/>
          </p:cNvSpPr>
          <p:nvPr/>
        </p:nvSpPr>
        <p:spPr bwMode="auto">
          <a:xfrm>
            <a:off x="276225" y="1573124"/>
            <a:ext cx="886777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None/>
            </a:pPr>
            <a:r>
              <a:rPr lang="el-GR" altLang="el-GR" sz="2800" b="1" dirty="0">
                <a:solidFill>
                  <a:schemeClr val="accent1"/>
                </a:solidFill>
              </a:rPr>
              <a:t>Ταχεία διεύρυνση </a:t>
            </a:r>
            <a:r>
              <a:rPr lang="el-GR" altLang="el-GR" sz="2800" b="1" dirty="0" smtClean="0">
                <a:solidFill>
                  <a:schemeClr val="accent1"/>
                </a:solidFill>
              </a:rPr>
              <a:t>υπερώας</a:t>
            </a:r>
            <a:r>
              <a:rPr lang="en-US" altLang="el-GR" sz="2800" b="1" dirty="0">
                <a:solidFill>
                  <a:schemeClr val="accent1"/>
                </a:solidFill>
              </a:rPr>
              <a:t> </a:t>
            </a:r>
            <a:endParaRPr lang="en-US" altLang="el-GR" sz="2800" b="1" dirty="0" smtClean="0">
              <a:solidFill>
                <a:schemeClr val="accent1"/>
              </a:solidFill>
            </a:endParaRPr>
          </a:p>
          <a:p>
            <a:pPr>
              <a:spcBef>
                <a:spcPct val="0"/>
              </a:spcBef>
              <a:buClrTx/>
              <a:buSzTx/>
              <a:buNone/>
            </a:pPr>
            <a:r>
              <a:rPr lang="en-US" altLang="el-GR" sz="2800" b="1" dirty="0" smtClean="0">
                <a:solidFill>
                  <a:schemeClr val="accent1"/>
                </a:solidFill>
              </a:rPr>
              <a:t>(</a:t>
            </a:r>
            <a:r>
              <a:rPr lang="en-US" altLang="el-GR" sz="2800" b="1" dirty="0">
                <a:solidFill>
                  <a:schemeClr val="accent1"/>
                </a:solidFill>
              </a:rPr>
              <a:t>Rapid Palatal Expansion)</a:t>
            </a:r>
            <a:endParaRPr lang="el-GR" altLang="el-GR" sz="2800" b="1" dirty="0">
              <a:solidFill>
                <a:schemeClr val="accent1"/>
              </a:solidFill>
            </a:endParaRPr>
          </a:p>
          <a:p>
            <a:pPr eaLnBrk="1" hangingPunct="1">
              <a:spcBef>
                <a:spcPct val="0"/>
              </a:spcBef>
              <a:buClrTx/>
              <a:buSzTx/>
              <a:buFontTx/>
              <a:buNone/>
            </a:pPr>
            <a:endParaRPr lang="en-US" altLang="el-GR" sz="2800" b="1" dirty="0">
              <a:solidFill>
                <a:srgbClr val="FFFF00"/>
              </a:solidFill>
            </a:endParaRPr>
          </a:p>
          <a:p>
            <a:pPr eaLnBrk="1" hangingPunct="1">
              <a:spcBef>
                <a:spcPct val="0"/>
              </a:spcBef>
              <a:buClrTx/>
              <a:buSzTx/>
              <a:buFontTx/>
              <a:buNone/>
            </a:pPr>
            <a:endParaRPr lang="el-GR" altLang="el-GR" sz="2800" b="1" dirty="0">
              <a:solidFill>
                <a:srgbClr val="FFFF00"/>
              </a:solidFill>
            </a:endParaRPr>
          </a:p>
          <a:p>
            <a:pPr eaLnBrk="1" hangingPunct="1">
              <a:spcBef>
                <a:spcPct val="0"/>
              </a:spcBef>
              <a:buClrTx/>
              <a:buSzTx/>
              <a:buFontTx/>
              <a:buNone/>
            </a:pPr>
            <a:r>
              <a:rPr lang="el-GR" altLang="el-GR" dirty="0"/>
              <a:t>Αύξηση όγκου ανώτερου αεραγωγού</a:t>
            </a:r>
          </a:p>
          <a:p>
            <a:pPr eaLnBrk="1" hangingPunct="1">
              <a:spcBef>
                <a:spcPct val="0"/>
              </a:spcBef>
              <a:buClrTx/>
              <a:buSzTx/>
              <a:buFontTx/>
              <a:buNone/>
            </a:pPr>
            <a:r>
              <a:rPr lang="el-GR" altLang="el-GR" dirty="0"/>
              <a:t>Μετακίνηση σημείου Α</a:t>
            </a:r>
          </a:p>
          <a:p>
            <a:pPr eaLnBrk="1" hangingPunct="1">
              <a:spcBef>
                <a:spcPct val="0"/>
              </a:spcBef>
              <a:buClrTx/>
              <a:buSzTx/>
              <a:buFontTx/>
              <a:buNone/>
            </a:pPr>
            <a:r>
              <a:rPr lang="el-GR" altLang="el-GR" dirty="0"/>
              <a:t>Στροφή ημιμορίων γνάθου </a:t>
            </a:r>
            <a:r>
              <a:rPr lang="el-GR" altLang="el-GR" dirty="0" smtClean="0"/>
              <a:t>– τρίγωνο</a:t>
            </a:r>
            <a:endParaRPr lang="el-GR" altLang="el-GR" dirty="0"/>
          </a:p>
          <a:p>
            <a:pPr eaLnBrk="1" hangingPunct="1">
              <a:spcBef>
                <a:spcPct val="0"/>
              </a:spcBef>
              <a:buClrTx/>
              <a:buSzTx/>
              <a:buFontTx/>
              <a:buNone/>
            </a:pPr>
            <a:r>
              <a:rPr lang="el-GR" altLang="el-GR" dirty="0"/>
              <a:t>Στροφή κάτω γνάθου </a:t>
            </a:r>
          </a:p>
          <a:p>
            <a:pPr eaLnBrk="1" hangingPunct="1">
              <a:spcBef>
                <a:spcPct val="0"/>
              </a:spcBef>
              <a:buClrTx/>
              <a:buSzTx/>
              <a:buFontTx/>
              <a:buNone/>
            </a:pPr>
            <a:endParaRPr lang="en-US" altLang="el-GR" dirty="0"/>
          </a:p>
        </p:txBody>
      </p:sp>
      <p:sp>
        <p:nvSpPr>
          <p:cNvPr id="30724" name="Text Box 4"/>
          <p:cNvSpPr txBox="1">
            <a:spLocks noChangeArrowheads="1"/>
          </p:cNvSpPr>
          <p:nvPr/>
        </p:nvSpPr>
        <p:spPr bwMode="auto">
          <a:xfrm>
            <a:off x="4829175" y="6553200"/>
            <a:ext cx="4314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l-GR" sz="1400" dirty="0"/>
              <a:t>Sarver &amp; Johnston 1989; </a:t>
            </a:r>
            <a:r>
              <a:rPr lang="el-GR" altLang="el-GR" sz="1400" dirty="0"/>
              <a:t>Μ</a:t>
            </a:r>
            <a:r>
              <a:rPr lang="en-US" altLang="el-GR" sz="1400" dirty="0" err="1"/>
              <a:t>ajouraou</a:t>
            </a:r>
            <a:r>
              <a:rPr lang="en-US" altLang="el-GR" sz="1400" dirty="0"/>
              <a:t> &amp; Nanda 1994 </a:t>
            </a:r>
            <a:endParaRPr lang="el-GR" altLang="el-GR" sz="1400" dirty="0"/>
          </a:p>
        </p:txBody>
      </p:sp>
    </p:spTree>
    <p:extLst>
      <p:ext uri="{BB962C8B-B14F-4D97-AF65-F5344CB8AC3E}">
        <p14:creationId xmlns:p14="http://schemas.microsoft.com/office/powerpoint/2010/main" val="28534870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12738" y="381000"/>
            <a:ext cx="8613775" cy="1143000"/>
          </a:xfrm>
        </p:spPr>
        <p:txBody>
          <a:bodyPr/>
          <a:lstStyle/>
          <a:p>
            <a:pPr algn="ctr"/>
            <a:r>
              <a:rPr lang="en-US" altLang="el-GR" dirty="0" smtClean="0">
                <a:latin typeface="Arial" panose="020B0604020202020204" pitchFamily="34" charset="0"/>
                <a:cs typeface="Arial" panose="020B0604020202020204" pitchFamily="34" charset="0"/>
              </a:rPr>
              <a:t>“V”</a:t>
            </a:r>
          </a:p>
        </p:txBody>
      </p:sp>
      <p:grpSp>
        <p:nvGrpSpPr>
          <p:cNvPr id="31747" name="Group 3"/>
          <p:cNvGrpSpPr>
            <a:grpSpLocks/>
          </p:cNvGrpSpPr>
          <p:nvPr/>
        </p:nvGrpSpPr>
        <p:grpSpPr bwMode="auto">
          <a:xfrm>
            <a:off x="358775" y="2022475"/>
            <a:ext cx="4343400" cy="3119438"/>
            <a:chOff x="228600" y="2743200"/>
            <a:chExt cx="4343400" cy="3119438"/>
          </a:xfrm>
        </p:grpSpPr>
        <p:pic>
          <p:nvPicPr>
            <p:cNvPr id="31753" name="Picture 4" descr="D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743200"/>
              <a:ext cx="43434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Line 6"/>
            <p:cNvSpPr>
              <a:spLocks noChangeShapeType="1"/>
            </p:cNvSpPr>
            <p:nvPr/>
          </p:nvSpPr>
          <p:spPr bwMode="auto">
            <a:xfrm flipH="1" flipV="1">
              <a:off x="2286000" y="3048000"/>
              <a:ext cx="228600" cy="19050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31755" name="Line 11"/>
            <p:cNvSpPr>
              <a:spLocks noChangeShapeType="1"/>
            </p:cNvSpPr>
            <p:nvPr/>
          </p:nvSpPr>
          <p:spPr bwMode="auto">
            <a:xfrm flipV="1">
              <a:off x="2514600" y="3048000"/>
              <a:ext cx="228600" cy="19050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31756" name="AutoShape 12"/>
            <p:cNvSpPr>
              <a:spLocks noChangeArrowheads="1"/>
            </p:cNvSpPr>
            <p:nvPr/>
          </p:nvSpPr>
          <p:spPr bwMode="auto">
            <a:xfrm flipV="1">
              <a:off x="2286000" y="3048000"/>
              <a:ext cx="457200" cy="381000"/>
            </a:xfrm>
            <a:prstGeom prst="leftRightArrow">
              <a:avLst>
                <a:gd name="adj1" fmla="val 50000"/>
                <a:gd name="adj2" fmla="val 24000"/>
              </a:avLst>
            </a:prstGeom>
            <a:solidFill>
              <a:srgbClr val="CC0000"/>
            </a:solidFill>
            <a:ln w="9525">
              <a:solidFill>
                <a:schemeClr val="tx1"/>
              </a:solidFill>
              <a:miter lim="800000"/>
              <a:headEnd/>
              <a:tailEnd/>
            </a:ln>
          </p:spPr>
          <p:txBody>
            <a:bodyPr wrap="none" anchor="ct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l-GR" altLang="el-GR" sz="1800"/>
            </a:p>
          </p:txBody>
        </p:sp>
      </p:grpSp>
      <p:grpSp>
        <p:nvGrpSpPr>
          <p:cNvPr id="31748" name="Group 2"/>
          <p:cNvGrpSpPr>
            <a:grpSpLocks/>
          </p:cNvGrpSpPr>
          <p:nvPr/>
        </p:nvGrpSpPr>
        <p:grpSpPr bwMode="auto">
          <a:xfrm>
            <a:off x="5197475" y="1062038"/>
            <a:ext cx="3095625" cy="4800600"/>
            <a:chOff x="4953000" y="1828800"/>
            <a:chExt cx="3095625" cy="4800600"/>
          </a:xfrm>
        </p:grpSpPr>
        <p:pic>
          <p:nvPicPr>
            <p:cNvPr id="31749" name="Picture 5" descr="D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1828800"/>
              <a:ext cx="30956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Line 9"/>
            <p:cNvSpPr>
              <a:spLocks noChangeShapeType="1"/>
            </p:cNvSpPr>
            <p:nvPr/>
          </p:nvSpPr>
          <p:spPr bwMode="auto">
            <a:xfrm>
              <a:off x="6553200" y="3733800"/>
              <a:ext cx="152400" cy="16764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31751" name="Line 10"/>
            <p:cNvSpPr>
              <a:spLocks noChangeShapeType="1"/>
            </p:cNvSpPr>
            <p:nvPr/>
          </p:nvSpPr>
          <p:spPr bwMode="auto">
            <a:xfrm flipH="1">
              <a:off x="6400800" y="3733800"/>
              <a:ext cx="152400" cy="16764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31752" name="AutoShape 13"/>
            <p:cNvSpPr>
              <a:spLocks noChangeArrowheads="1"/>
            </p:cNvSpPr>
            <p:nvPr/>
          </p:nvSpPr>
          <p:spPr bwMode="auto">
            <a:xfrm>
              <a:off x="6400800" y="5181600"/>
              <a:ext cx="304800" cy="228600"/>
            </a:xfrm>
            <a:prstGeom prst="leftRightArrow">
              <a:avLst>
                <a:gd name="adj1" fmla="val 50000"/>
                <a:gd name="adj2" fmla="val 26667"/>
              </a:avLst>
            </a:prstGeom>
            <a:solidFill>
              <a:srgbClr val="CC0000"/>
            </a:solidFill>
            <a:ln w="9525">
              <a:solidFill>
                <a:schemeClr val="tx1"/>
              </a:solidFill>
              <a:miter lim="800000"/>
              <a:headEnd/>
              <a:tailEnd/>
            </a:ln>
          </p:spPr>
          <p:txBody>
            <a:bodyPr wrap="none" anchor="ct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l-GR" altLang="el-GR" sz="1800"/>
            </a:p>
          </p:txBody>
        </p:sp>
      </p:grpSp>
    </p:spTree>
    <p:extLst>
      <p:ext uri="{BB962C8B-B14F-4D97-AF65-F5344CB8AC3E}">
        <p14:creationId xmlns:p14="http://schemas.microsoft.com/office/powerpoint/2010/main" val="230891357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950" name="Group 54"/>
          <p:cNvGrpSpPr>
            <a:grpSpLocks/>
          </p:cNvGrpSpPr>
          <p:nvPr/>
        </p:nvGrpSpPr>
        <p:grpSpPr bwMode="auto">
          <a:xfrm>
            <a:off x="3810000" y="3293269"/>
            <a:ext cx="704850" cy="611981"/>
            <a:chOff x="2240" y="2046"/>
            <a:chExt cx="592" cy="514"/>
          </a:xfrm>
        </p:grpSpPr>
        <p:sp>
          <p:nvSpPr>
            <p:cNvPr id="199720" name="Freeform 51"/>
            <p:cNvSpPr>
              <a:spLocks/>
            </p:cNvSpPr>
            <p:nvPr/>
          </p:nvSpPr>
          <p:spPr bwMode="auto">
            <a:xfrm rot="185164">
              <a:off x="2261" y="2046"/>
              <a:ext cx="571" cy="335"/>
            </a:xfrm>
            <a:custGeom>
              <a:avLst/>
              <a:gdLst>
                <a:gd name="T0" fmla="*/ 3 w 660"/>
                <a:gd name="T1" fmla="*/ 61 h 362"/>
                <a:gd name="T2" fmla="*/ 3 w 660"/>
                <a:gd name="T3" fmla="*/ 43 h 362"/>
                <a:gd name="T4" fmla="*/ 0 w 660"/>
                <a:gd name="T5" fmla="*/ 29 h 362"/>
                <a:gd name="T6" fmla="*/ 0 w 660"/>
                <a:gd name="T7" fmla="*/ 19 h 362"/>
                <a:gd name="T8" fmla="*/ 3 w 660"/>
                <a:gd name="T9" fmla="*/ 6 h 362"/>
                <a:gd name="T10" fmla="*/ 4 w 660"/>
                <a:gd name="T11" fmla="*/ 6 h 362"/>
                <a:gd name="T12" fmla="*/ 6 w 660"/>
                <a:gd name="T13" fmla="*/ 6 h 362"/>
                <a:gd name="T14" fmla="*/ 4 w 660"/>
                <a:gd name="T15" fmla="*/ 19 h 362"/>
                <a:gd name="T16" fmla="*/ 6 w 660"/>
                <a:gd name="T17" fmla="*/ 6 h 362"/>
                <a:gd name="T18" fmla="*/ 7 w 660"/>
                <a:gd name="T19" fmla="*/ 6 h 362"/>
                <a:gd name="T20" fmla="*/ 9 w 660"/>
                <a:gd name="T21" fmla="*/ 6 h 362"/>
                <a:gd name="T22" fmla="*/ 10 w 660"/>
                <a:gd name="T23" fmla="*/ 5 h 362"/>
                <a:gd name="T24" fmla="*/ 14 w 660"/>
                <a:gd name="T25" fmla="*/ 6 h 362"/>
                <a:gd name="T26" fmla="*/ 16 w 660"/>
                <a:gd name="T27" fmla="*/ 9 h 362"/>
                <a:gd name="T28" fmla="*/ 16 w 660"/>
                <a:gd name="T29" fmla="*/ 16 h 362"/>
                <a:gd name="T30" fmla="*/ 16 w 660"/>
                <a:gd name="T31" fmla="*/ 23 h 362"/>
                <a:gd name="T32" fmla="*/ 16 w 660"/>
                <a:gd name="T33" fmla="*/ 18 h 362"/>
                <a:gd name="T34" fmla="*/ 16 w 660"/>
                <a:gd name="T35" fmla="*/ 9 h 362"/>
                <a:gd name="T36" fmla="*/ 16 w 660"/>
                <a:gd name="T37" fmla="*/ 6 h 362"/>
                <a:gd name="T38" fmla="*/ 20 w 660"/>
                <a:gd name="T39" fmla="*/ 2 h 362"/>
                <a:gd name="T40" fmla="*/ 22 w 660"/>
                <a:gd name="T41" fmla="*/ 0 h 362"/>
                <a:gd name="T42" fmla="*/ 24 w 660"/>
                <a:gd name="T43" fmla="*/ 2 h 362"/>
                <a:gd name="T44" fmla="*/ 26 w 660"/>
                <a:gd name="T45" fmla="*/ 6 h 362"/>
                <a:gd name="T46" fmla="*/ 27 w 660"/>
                <a:gd name="T47" fmla="*/ 18 h 362"/>
                <a:gd name="T48" fmla="*/ 27 w 660"/>
                <a:gd name="T49" fmla="*/ 27 h 362"/>
                <a:gd name="T50" fmla="*/ 25 w 660"/>
                <a:gd name="T51" fmla="*/ 44 h 362"/>
                <a:gd name="T52" fmla="*/ 24 w 660"/>
                <a:gd name="T53" fmla="*/ 59 h 362"/>
                <a:gd name="T54" fmla="*/ 20 w 660"/>
                <a:gd name="T55" fmla="*/ 64 h 362"/>
                <a:gd name="T56" fmla="*/ 15 w 660"/>
                <a:gd name="T57" fmla="*/ 66 h 362"/>
                <a:gd name="T58" fmla="*/ 9 w 660"/>
                <a:gd name="T59" fmla="*/ 66 h 362"/>
                <a:gd name="T60" fmla="*/ 3 w 660"/>
                <a:gd name="T61" fmla="*/ 61 h 3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60" h="362">
                  <a:moveTo>
                    <a:pt x="67" y="339"/>
                  </a:moveTo>
                  <a:lnTo>
                    <a:pt x="29" y="235"/>
                  </a:lnTo>
                  <a:lnTo>
                    <a:pt x="0" y="158"/>
                  </a:lnTo>
                  <a:lnTo>
                    <a:pt x="0" y="108"/>
                  </a:lnTo>
                  <a:lnTo>
                    <a:pt x="35" y="34"/>
                  </a:lnTo>
                  <a:lnTo>
                    <a:pt x="109" y="14"/>
                  </a:lnTo>
                  <a:lnTo>
                    <a:pt x="135" y="35"/>
                  </a:lnTo>
                  <a:lnTo>
                    <a:pt x="110" y="111"/>
                  </a:lnTo>
                  <a:lnTo>
                    <a:pt x="135" y="35"/>
                  </a:lnTo>
                  <a:lnTo>
                    <a:pt x="155" y="9"/>
                  </a:lnTo>
                  <a:lnTo>
                    <a:pt x="207" y="6"/>
                  </a:lnTo>
                  <a:lnTo>
                    <a:pt x="264" y="5"/>
                  </a:lnTo>
                  <a:lnTo>
                    <a:pt x="342" y="6"/>
                  </a:lnTo>
                  <a:lnTo>
                    <a:pt x="387" y="51"/>
                  </a:lnTo>
                  <a:lnTo>
                    <a:pt x="393" y="83"/>
                  </a:lnTo>
                  <a:lnTo>
                    <a:pt x="404" y="126"/>
                  </a:lnTo>
                  <a:lnTo>
                    <a:pt x="393" y="98"/>
                  </a:lnTo>
                  <a:lnTo>
                    <a:pt x="387" y="51"/>
                  </a:lnTo>
                  <a:lnTo>
                    <a:pt x="407" y="23"/>
                  </a:lnTo>
                  <a:lnTo>
                    <a:pt x="480" y="2"/>
                  </a:lnTo>
                  <a:lnTo>
                    <a:pt x="533" y="0"/>
                  </a:lnTo>
                  <a:lnTo>
                    <a:pt x="586" y="2"/>
                  </a:lnTo>
                  <a:lnTo>
                    <a:pt x="629" y="17"/>
                  </a:lnTo>
                  <a:lnTo>
                    <a:pt x="655" y="98"/>
                  </a:lnTo>
                  <a:lnTo>
                    <a:pt x="659" y="149"/>
                  </a:lnTo>
                  <a:lnTo>
                    <a:pt x="615" y="246"/>
                  </a:lnTo>
                  <a:lnTo>
                    <a:pt x="594" y="326"/>
                  </a:lnTo>
                  <a:lnTo>
                    <a:pt x="480" y="355"/>
                  </a:lnTo>
                  <a:lnTo>
                    <a:pt x="364" y="361"/>
                  </a:lnTo>
                  <a:lnTo>
                    <a:pt x="216" y="361"/>
                  </a:lnTo>
                  <a:lnTo>
                    <a:pt x="67" y="339"/>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350"/>
            </a:p>
          </p:txBody>
        </p:sp>
        <p:sp>
          <p:nvSpPr>
            <p:cNvPr id="199721" name="Freeform 52"/>
            <p:cNvSpPr>
              <a:spLocks/>
            </p:cNvSpPr>
            <p:nvPr/>
          </p:nvSpPr>
          <p:spPr bwMode="auto">
            <a:xfrm>
              <a:off x="2240" y="2351"/>
              <a:ext cx="522" cy="209"/>
            </a:xfrm>
            <a:custGeom>
              <a:avLst/>
              <a:gdLst>
                <a:gd name="T0" fmla="*/ 518 w 522"/>
                <a:gd name="T1" fmla="*/ 10 h 209"/>
                <a:gd name="T2" fmla="*/ 403 w 522"/>
                <a:gd name="T3" fmla="*/ 25 h 209"/>
                <a:gd name="T4" fmla="*/ 306 w 522"/>
                <a:gd name="T5" fmla="*/ 24 h 209"/>
                <a:gd name="T6" fmla="*/ 189 w 522"/>
                <a:gd name="T7" fmla="*/ 23 h 209"/>
                <a:gd name="T8" fmla="*/ 70 w 522"/>
                <a:gd name="T9" fmla="*/ 0 h 209"/>
                <a:gd name="T10" fmla="*/ 46 w 522"/>
                <a:gd name="T11" fmla="*/ 106 h 209"/>
                <a:gd name="T12" fmla="*/ 0 w 522"/>
                <a:gd name="T13" fmla="*/ 187 h 209"/>
                <a:gd name="T14" fmla="*/ 122 w 522"/>
                <a:gd name="T15" fmla="*/ 171 h 209"/>
                <a:gd name="T16" fmla="*/ 205 w 522"/>
                <a:gd name="T17" fmla="*/ 161 h 209"/>
                <a:gd name="T18" fmla="*/ 298 w 522"/>
                <a:gd name="T19" fmla="*/ 161 h 209"/>
                <a:gd name="T20" fmla="*/ 410 w 522"/>
                <a:gd name="T21" fmla="*/ 171 h 209"/>
                <a:gd name="T22" fmla="*/ 522 w 522"/>
                <a:gd name="T23" fmla="*/ 209 h 209"/>
                <a:gd name="T24" fmla="*/ 500 w 522"/>
                <a:gd name="T25" fmla="*/ 102 h 209"/>
                <a:gd name="T26" fmla="*/ 518 w 522"/>
                <a:gd name="T27" fmla="*/ 10 h 2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2" h="209">
                  <a:moveTo>
                    <a:pt x="518" y="10"/>
                  </a:moveTo>
                  <a:lnTo>
                    <a:pt x="403" y="25"/>
                  </a:lnTo>
                  <a:lnTo>
                    <a:pt x="306" y="24"/>
                  </a:lnTo>
                  <a:lnTo>
                    <a:pt x="189" y="23"/>
                  </a:lnTo>
                  <a:lnTo>
                    <a:pt x="70" y="0"/>
                  </a:lnTo>
                  <a:lnTo>
                    <a:pt x="46" y="106"/>
                  </a:lnTo>
                  <a:lnTo>
                    <a:pt x="0" y="187"/>
                  </a:lnTo>
                  <a:lnTo>
                    <a:pt x="122" y="171"/>
                  </a:lnTo>
                  <a:lnTo>
                    <a:pt x="205" y="161"/>
                  </a:lnTo>
                  <a:lnTo>
                    <a:pt x="298" y="161"/>
                  </a:lnTo>
                  <a:lnTo>
                    <a:pt x="410" y="171"/>
                  </a:lnTo>
                  <a:lnTo>
                    <a:pt x="522" y="209"/>
                  </a:lnTo>
                  <a:lnTo>
                    <a:pt x="500" y="102"/>
                  </a:lnTo>
                  <a:lnTo>
                    <a:pt x="518" y="1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350"/>
            </a:p>
          </p:txBody>
        </p:sp>
      </p:grpSp>
      <p:grpSp>
        <p:nvGrpSpPr>
          <p:cNvPr id="208945" name="Group 49"/>
          <p:cNvGrpSpPr>
            <a:grpSpLocks/>
          </p:cNvGrpSpPr>
          <p:nvPr/>
        </p:nvGrpSpPr>
        <p:grpSpPr bwMode="auto">
          <a:xfrm>
            <a:off x="3715942" y="3294460"/>
            <a:ext cx="801290" cy="1163240"/>
            <a:chOff x="2298" y="2185"/>
            <a:chExt cx="673" cy="977"/>
          </a:xfrm>
        </p:grpSpPr>
        <p:sp>
          <p:nvSpPr>
            <p:cNvPr id="199718" name="Freeform 47"/>
            <p:cNvSpPr>
              <a:spLocks/>
            </p:cNvSpPr>
            <p:nvPr/>
          </p:nvSpPr>
          <p:spPr bwMode="auto">
            <a:xfrm rot="185164">
              <a:off x="2399" y="2185"/>
              <a:ext cx="571" cy="335"/>
            </a:xfrm>
            <a:custGeom>
              <a:avLst/>
              <a:gdLst>
                <a:gd name="T0" fmla="*/ 3 w 660"/>
                <a:gd name="T1" fmla="*/ 61 h 362"/>
                <a:gd name="T2" fmla="*/ 3 w 660"/>
                <a:gd name="T3" fmla="*/ 43 h 362"/>
                <a:gd name="T4" fmla="*/ 0 w 660"/>
                <a:gd name="T5" fmla="*/ 29 h 362"/>
                <a:gd name="T6" fmla="*/ 0 w 660"/>
                <a:gd name="T7" fmla="*/ 19 h 362"/>
                <a:gd name="T8" fmla="*/ 3 w 660"/>
                <a:gd name="T9" fmla="*/ 6 h 362"/>
                <a:gd name="T10" fmla="*/ 4 w 660"/>
                <a:gd name="T11" fmla="*/ 6 h 362"/>
                <a:gd name="T12" fmla="*/ 6 w 660"/>
                <a:gd name="T13" fmla="*/ 6 h 362"/>
                <a:gd name="T14" fmla="*/ 4 w 660"/>
                <a:gd name="T15" fmla="*/ 19 h 362"/>
                <a:gd name="T16" fmla="*/ 6 w 660"/>
                <a:gd name="T17" fmla="*/ 6 h 362"/>
                <a:gd name="T18" fmla="*/ 7 w 660"/>
                <a:gd name="T19" fmla="*/ 6 h 362"/>
                <a:gd name="T20" fmla="*/ 9 w 660"/>
                <a:gd name="T21" fmla="*/ 6 h 362"/>
                <a:gd name="T22" fmla="*/ 10 w 660"/>
                <a:gd name="T23" fmla="*/ 5 h 362"/>
                <a:gd name="T24" fmla="*/ 14 w 660"/>
                <a:gd name="T25" fmla="*/ 6 h 362"/>
                <a:gd name="T26" fmla="*/ 16 w 660"/>
                <a:gd name="T27" fmla="*/ 9 h 362"/>
                <a:gd name="T28" fmla="*/ 16 w 660"/>
                <a:gd name="T29" fmla="*/ 16 h 362"/>
                <a:gd name="T30" fmla="*/ 16 w 660"/>
                <a:gd name="T31" fmla="*/ 23 h 362"/>
                <a:gd name="T32" fmla="*/ 16 w 660"/>
                <a:gd name="T33" fmla="*/ 18 h 362"/>
                <a:gd name="T34" fmla="*/ 16 w 660"/>
                <a:gd name="T35" fmla="*/ 9 h 362"/>
                <a:gd name="T36" fmla="*/ 16 w 660"/>
                <a:gd name="T37" fmla="*/ 6 h 362"/>
                <a:gd name="T38" fmla="*/ 20 w 660"/>
                <a:gd name="T39" fmla="*/ 2 h 362"/>
                <a:gd name="T40" fmla="*/ 22 w 660"/>
                <a:gd name="T41" fmla="*/ 0 h 362"/>
                <a:gd name="T42" fmla="*/ 24 w 660"/>
                <a:gd name="T43" fmla="*/ 2 h 362"/>
                <a:gd name="T44" fmla="*/ 26 w 660"/>
                <a:gd name="T45" fmla="*/ 6 h 362"/>
                <a:gd name="T46" fmla="*/ 27 w 660"/>
                <a:gd name="T47" fmla="*/ 18 h 362"/>
                <a:gd name="T48" fmla="*/ 27 w 660"/>
                <a:gd name="T49" fmla="*/ 27 h 362"/>
                <a:gd name="T50" fmla="*/ 25 w 660"/>
                <a:gd name="T51" fmla="*/ 44 h 362"/>
                <a:gd name="T52" fmla="*/ 24 w 660"/>
                <a:gd name="T53" fmla="*/ 59 h 362"/>
                <a:gd name="T54" fmla="*/ 20 w 660"/>
                <a:gd name="T55" fmla="*/ 64 h 362"/>
                <a:gd name="T56" fmla="*/ 15 w 660"/>
                <a:gd name="T57" fmla="*/ 66 h 362"/>
                <a:gd name="T58" fmla="*/ 9 w 660"/>
                <a:gd name="T59" fmla="*/ 66 h 362"/>
                <a:gd name="T60" fmla="*/ 3 w 660"/>
                <a:gd name="T61" fmla="*/ 61 h 3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60" h="362">
                  <a:moveTo>
                    <a:pt x="67" y="339"/>
                  </a:moveTo>
                  <a:lnTo>
                    <a:pt x="29" y="235"/>
                  </a:lnTo>
                  <a:lnTo>
                    <a:pt x="0" y="158"/>
                  </a:lnTo>
                  <a:lnTo>
                    <a:pt x="0" y="108"/>
                  </a:lnTo>
                  <a:lnTo>
                    <a:pt x="35" y="34"/>
                  </a:lnTo>
                  <a:lnTo>
                    <a:pt x="109" y="14"/>
                  </a:lnTo>
                  <a:lnTo>
                    <a:pt x="135" y="35"/>
                  </a:lnTo>
                  <a:lnTo>
                    <a:pt x="110" y="111"/>
                  </a:lnTo>
                  <a:lnTo>
                    <a:pt x="135" y="35"/>
                  </a:lnTo>
                  <a:lnTo>
                    <a:pt x="155" y="9"/>
                  </a:lnTo>
                  <a:lnTo>
                    <a:pt x="207" y="6"/>
                  </a:lnTo>
                  <a:lnTo>
                    <a:pt x="264" y="5"/>
                  </a:lnTo>
                  <a:lnTo>
                    <a:pt x="342" y="6"/>
                  </a:lnTo>
                  <a:lnTo>
                    <a:pt x="387" y="51"/>
                  </a:lnTo>
                  <a:lnTo>
                    <a:pt x="393" y="83"/>
                  </a:lnTo>
                  <a:lnTo>
                    <a:pt x="404" y="126"/>
                  </a:lnTo>
                  <a:lnTo>
                    <a:pt x="393" y="98"/>
                  </a:lnTo>
                  <a:lnTo>
                    <a:pt x="387" y="51"/>
                  </a:lnTo>
                  <a:lnTo>
                    <a:pt x="407" y="23"/>
                  </a:lnTo>
                  <a:lnTo>
                    <a:pt x="480" y="2"/>
                  </a:lnTo>
                  <a:lnTo>
                    <a:pt x="533" y="0"/>
                  </a:lnTo>
                  <a:lnTo>
                    <a:pt x="586" y="2"/>
                  </a:lnTo>
                  <a:lnTo>
                    <a:pt x="629" y="17"/>
                  </a:lnTo>
                  <a:lnTo>
                    <a:pt x="655" y="98"/>
                  </a:lnTo>
                  <a:lnTo>
                    <a:pt x="659" y="149"/>
                  </a:lnTo>
                  <a:lnTo>
                    <a:pt x="615" y="246"/>
                  </a:lnTo>
                  <a:lnTo>
                    <a:pt x="594" y="326"/>
                  </a:lnTo>
                  <a:lnTo>
                    <a:pt x="480" y="355"/>
                  </a:lnTo>
                  <a:lnTo>
                    <a:pt x="364" y="361"/>
                  </a:lnTo>
                  <a:lnTo>
                    <a:pt x="216" y="361"/>
                  </a:lnTo>
                  <a:lnTo>
                    <a:pt x="67" y="339"/>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350"/>
            </a:p>
          </p:txBody>
        </p:sp>
        <p:sp>
          <p:nvSpPr>
            <p:cNvPr id="199719" name="Freeform 48"/>
            <p:cNvSpPr>
              <a:spLocks/>
            </p:cNvSpPr>
            <p:nvPr/>
          </p:nvSpPr>
          <p:spPr bwMode="auto">
            <a:xfrm>
              <a:off x="2298" y="2490"/>
              <a:ext cx="673" cy="672"/>
            </a:xfrm>
            <a:custGeom>
              <a:avLst/>
              <a:gdLst>
                <a:gd name="T0" fmla="*/ 598 w 673"/>
                <a:gd name="T1" fmla="*/ 10 h 672"/>
                <a:gd name="T2" fmla="*/ 483 w 673"/>
                <a:gd name="T3" fmla="*/ 25 h 672"/>
                <a:gd name="T4" fmla="*/ 386 w 673"/>
                <a:gd name="T5" fmla="*/ 24 h 672"/>
                <a:gd name="T6" fmla="*/ 269 w 673"/>
                <a:gd name="T7" fmla="*/ 23 h 672"/>
                <a:gd name="T8" fmla="*/ 150 w 673"/>
                <a:gd name="T9" fmla="*/ 0 h 672"/>
                <a:gd name="T10" fmla="*/ 126 w 673"/>
                <a:gd name="T11" fmla="*/ 106 h 672"/>
                <a:gd name="T12" fmla="*/ 50 w 673"/>
                <a:gd name="T13" fmla="*/ 238 h 672"/>
                <a:gd name="T14" fmla="*/ 19 w 673"/>
                <a:gd name="T15" fmla="*/ 354 h 672"/>
                <a:gd name="T16" fmla="*/ 0 w 673"/>
                <a:gd name="T17" fmla="*/ 464 h 672"/>
                <a:gd name="T18" fmla="*/ 12 w 673"/>
                <a:gd name="T19" fmla="*/ 577 h 672"/>
                <a:gd name="T20" fmla="*/ 42 w 673"/>
                <a:gd name="T21" fmla="*/ 635 h 672"/>
                <a:gd name="T22" fmla="*/ 84 w 673"/>
                <a:gd name="T23" fmla="*/ 625 h 672"/>
                <a:gd name="T24" fmla="*/ 97 w 673"/>
                <a:gd name="T25" fmla="*/ 574 h 672"/>
                <a:gd name="T26" fmla="*/ 104 w 673"/>
                <a:gd name="T27" fmla="*/ 481 h 672"/>
                <a:gd name="T28" fmla="*/ 123 w 673"/>
                <a:gd name="T29" fmla="*/ 360 h 672"/>
                <a:gd name="T30" fmla="*/ 187 w 673"/>
                <a:gd name="T31" fmla="*/ 251 h 672"/>
                <a:gd name="T32" fmla="*/ 283 w 673"/>
                <a:gd name="T33" fmla="*/ 203 h 672"/>
                <a:gd name="T34" fmla="*/ 362 w 673"/>
                <a:gd name="T35" fmla="*/ 183 h 672"/>
                <a:gd name="T36" fmla="*/ 448 w 673"/>
                <a:gd name="T37" fmla="*/ 218 h 672"/>
                <a:gd name="T38" fmla="*/ 513 w 673"/>
                <a:gd name="T39" fmla="*/ 302 h 672"/>
                <a:gd name="T40" fmla="*/ 555 w 673"/>
                <a:gd name="T41" fmla="*/ 388 h 672"/>
                <a:gd name="T42" fmla="*/ 564 w 673"/>
                <a:gd name="T43" fmla="*/ 449 h 672"/>
                <a:gd name="T44" fmla="*/ 561 w 673"/>
                <a:gd name="T45" fmla="*/ 529 h 672"/>
                <a:gd name="T46" fmla="*/ 551 w 673"/>
                <a:gd name="T47" fmla="*/ 602 h 672"/>
                <a:gd name="T48" fmla="*/ 552 w 673"/>
                <a:gd name="T49" fmla="*/ 644 h 672"/>
                <a:gd name="T50" fmla="*/ 590 w 673"/>
                <a:gd name="T51" fmla="*/ 672 h 672"/>
                <a:gd name="T52" fmla="*/ 636 w 673"/>
                <a:gd name="T53" fmla="*/ 621 h 672"/>
                <a:gd name="T54" fmla="*/ 663 w 673"/>
                <a:gd name="T55" fmla="*/ 531 h 672"/>
                <a:gd name="T56" fmla="*/ 673 w 673"/>
                <a:gd name="T57" fmla="*/ 451 h 672"/>
                <a:gd name="T58" fmla="*/ 662 w 673"/>
                <a:gd name="T59" fmla="*/ 370 h 672"/>
                <a:gd name="T60" fmla="*/ 622 w 673"/>
                <a:gd name="T61" fmla="*/ 268 h 672"/>
                <a:gd name="T62" fmla="*/ 594 w 673"/>
                <a:gd name="T63" fmla="*/ 185 h 672"/>
                <a:gd name="T64" fmla="*/ 580 w 673"/>
                <a:gd name="T65" fmla="*/ 102 h 672"/>
                <a:gd name="T66" fmla="*/ 598 w 673"/>
                <a:gd name="T67" fmla="*/ 10 h 6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3" h="672">
                  <a:moveTo>
                    <a:pt x="598" y="10"/>
                  </a:moveTo>
                  <a:lnTo>
                    <a:pt x="483" y="25"/>
                  </a:lnTo>
                  <a:lnTo>
                    <a:pt x="386" y="24"/>
                  </a:lnTo>
                  <a:lnTo>
                    <a:pt x="269" y="23"/>
                  </a:lnTo>
                  <a:lnTo>
                    <a:pt x="150" y="0"/>
                  </a:lnTo>
                  <a:lnTo>
                    <a:pt x="126" y="106"/>
                  </a:lnTo>
                  <a:lnTo>
                    <a:pt x="50" y="238"/>
                  </a:lnTo>
                  <a:lnTo>
                    <a:pt x="19" y="354"/>
                  </a:lnTo>
                  <a:lnTo>
                    <a:pt x="0" y="464"/>
                  </a:lnTo>
                  <a:lnTo>
                    <a:pt x="12" y="577"/>
                  </a:lnTo>
                  <a:lnTo>
                    <a:pt x="42" y="635"/>
                  </a:lnTo>
                  <a:lnTo>
                    <a:pt x="84" y="625"/>
                  </a:lnTo>
                  <a:lnTo>
                    <a:pt x="97" y="574"/>
                  </a:lnTo>
                  <a:lnTo>
                    <a:pt x="104" y="481"/>
                  </a:lnTo>
                  <a:lnTo>
                    <a:pt x="123" y="360"/>
                  </a:lnTo>
                  <a:lnTo>
                    <a:pt x="187" y="251"/>
                  </a:lnTo>
                  <a:lnTo>
                    <a:pt x="283" y="203"/>
                  </a:lnTo>
                  <a:lnTo>
                    <a:pt x="362" y="183"/>
                  </a:lnTo>
                  <a:lnTo>
                    <a:pt x="448" y="218"/>
                  </a:lnTo>
                  <a:lnTo>
                    <a:pt x="513" y="302"/>
                  </a:lnTo>
                  <a:lnTo>
                    <a:pt x="555" y="388"/>
                  </a:lnTo>
                  <a:lnTo>
                    <a:pt x="564" y="449"/>
                  </a:lnTo>
                  <a:lnTo>
                    <a:pt x="561" y="529"/>
                  </a:lnTo>
                  <a:lnTo>
                    <a:pt x="551" y="602"/>
                  </a:lnTo>
                  <a:lnTo>
                    <a:pt x="552" y="644"/>
                  </a:lnTo>
                  <a:lnTo>
                    <a:pt x="590" y="672"/>
                  </a:lnTo>
                  <a:lnTo>
                    <a:pt x="636" y="621"/>
                  </a:lnTo>
                  <a:lnTo>
                    <a:pt x="663" y="531"/>
                  </a:lnTo>
                  <a:lnTo>
                    <a:pt x="673" y="451"/>
                  </a:lnTo>
                  <a:lnTo>
                    <a:pt x="662" y="370"/>
                  </a:lnTo>
                  <a:lnTo>
                    <a:pt x="622" y="268"/>
                  </a:lnTo>
                  <a:lnTo>
                    <a:pt x="594" y="185"/>
                  </a:lnTo>
                  <a:lnTo>
                    <a:pt x="580" y="102"/>
                  </a:lnTo>
                  <a:lnTo>
                    <a:pt x="598" y="1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350"/>
            </a:p>
          </p:txBody>
        </p:sp>
      </p:grpSp>
      <p:grpSp>
        <p:nvGrpSpPr>
          <p:cNvPr id="199684" name="Group 5"/>
          <p:cNvGrpSpPr>
            <a:grpSpLocks/>
          </p:cNvGrpSpPr>
          <p:nvPr/>
        </p:nvGrpSpPr>
        <p:grpSpPr bwMode="auto">
          <a:xfrm>
            <a:off x="5488782" y="1601391"/>
            <a:ext cx="689372" cy="1756172"/>
            <a:chOff x="4009" y="832"/>
            <a:chExt cx="579" cy="1475"/>
          </a:xfrm>
        </p:grpSpPr>
        <p:sp>
          <p:nvSpPr>
            <p:cNvPr id="208902" name="Freeform 6"/>
            <p:cNvSpPr>
              <a:spLocks/>
            </p:cNvSpPr>
            <p:nvPr/>
          </p:nvSpPr>
          <p:spPr bwMode="auto">
            <a:xfrm rot="-420632">
              <a:off x="4125" y="1597"/>
              <a:ext cx="463" cy="710"/>
            </a:xfrm>
            <a:custGeom>
              <a:avLst/>
              <a:gdLst>
                <a:gd name="T0" fmla="*/ 13 w 239"/>
                <a:gd name="T1" fmla="*/ 41 h 367"/>
                <a:gd name="T2" fmla="*/ 0 w 239"/>
                <a:gd name="T3" fmla="*/ 68 h 367"/>
                <a:gd name="T4" fmla="*/ 13 w 239"/>
                <a:gd name="T5" fmla="*/ 102 h 367"/>
                <a:gd name="T6" fmla="*/ 33 w 239"/>
                <a:gd name="T7" fmla="*/ 136 h 367"/>
                <a:gd name="T8" fmla="*/ 60 w 239"/>
                <a:gd name="T9" fmla="*/ 170 h 367"/>
                <a:gd name="T10" fmla="*/ 93 w 239"/>
                <a:gd name="T11" fmla="*/ 217 h 367"/>
                <a:gd name="T12" fmla="*/ 113 w 239"/>
                <a:gd name="T13" fmla="*/ 265 h 367"/>
                <a:gd name="T14" fmla="*/ 113 w 239"/>
                <a:gd name="T15" fmla="*/ 292 h 367"/>
                <a:gd name="T16" fmla="*/ 126 w 239"/>
                <a:gd name="T17" fmla="*/ 319 h 367"/>
                <a:gd name="T18" fmla="*/ 153 w 239"/>
                <a:gd name="T19" fmla="*/ 360 h 367"/>
                <a:gd name="T20" fmla="*/ 166 w 239"/>
                <a:gd name="T21" fmla="*/ 367 h 367"/>
                <a:gd name="T22" fmla="*/ 179 w 239"/>
                <a:gd name="T23" fmla="*/ 360 h 367"/>
                <a:gd name="T24" fmla="*/ 206 w 239"/>
                <a:gd name="T25" fmla="*/ 312 h 367"/>
                <a:gd name="T26" fmla="*/ 226 w 239"/>
                <a:gd name="T27" fmla="*/ 238 h 367"/>
                <a:gd name="T28" fmla="*/ 239 w 239"/>
                <a:gd name="T29" fmla="*/ 163 h 367"/>
                <a:gd name="T30" fmla="*/ 233 w 239"/>
                <a:gd name="T31" fmla="*/ 109 h 367"/>
                <a:gd name="T32" fmla="*/ 233 w 239"/>
                <a:gd name="T33" fmla="*/ 61 h 367"/>
                <a:gd name="T34" fmla="*/ 219 w 239"/>
                <a:gd name="T35" fmla="*/ 34 h 367"/>
                <a:gd name="T36" fmla="*/ 199 w 239"/>
                <a:gd name="T37" fmla="*/ 0 h 367"/>
                <a:gd name="T38" fmla="*/ 186 w 239"/>
                <a:gd name="T39" fmla="*/ 14 h 367"/>
                <a:gd name="T40" fmla="*/ 173 w 239"/>
                <a:gd name="T41" fmla="*/ 34 h 367"/>
                <a:gd name="T42" fmla="*/ 153 w 239"/>
                <a:gd name="T43" fmla="*/ 81 h 367"/>
                <a:gd name="T44" fmla="*/ 139 w 239"/>
                <a:gd name="T45" fmla="*/ 95 h 367"/>
                <a:gd name="T46" fmla="*/ 126 w 239"/>
                <a:gd name="T47" fmla="*/ 102 h 367"/>
                <a:gd name="T48" fmla="*/ 93 w 239"/>
                <a:gd name="T49" fmla="*/ 102 h 367"/>
                <a:gd name="T50" fmla="*/ 66 w 239"/>
                <a:gd name="T51" fmla="*/ 75 h 367"/>
                <a:gd name="T52" fmla="*/ 46 w 239"/>
                <a:gd name="T53" fmla="*/ 54 h 367"/>
                <a:gd name="T54" fmla="*/ 27 w 239"/>
                <a:gd name="T55" fmla="*/ 48 h 367"/>
                <a:gd name="T56" fmla="*/ 13 w 239"/>
                <a:gd name="T57" fmla="*/ 4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9" h="367">
                  <a:moveTo>
                    <a:pt x="13" y="41"/>
                  </a:moveTo>
                  <a:lnTo>
                    <a:pt x="0" y="68"/>
                  </a:lnTo>
                  <a:lnTo>
                    <a:pt x="13" y="102"/>
                  </a:lnTo>
                  <a:lnTo>
                    <a:pt x="33" y="136"/>
                  </a:lnTo>
                  <a:lnTo>
                    <a:pt x="60" y="170"/>
                  </a:lnTo>
                  <a:lnTo>
                    <a:pt x="93" y="217"/>
                  </a:lnTo>
                  <a:lnTo>
                    <a:pt x="113" y="265"/>
                  </a:lnTo>
                  <a:lnTo>
                    <a:pt x="113" y="292"/>
                  </a:lnTo>
                  <a:lnTo>
                    <a:pt x="126" y="319"/>
                  </a:lnTo>
                  <a:lnTo>
                    <a:pt x="153" y="360"/>
                  </a:lnTo>
                  <a:lnTo>
                    <a:pt x="166" y="367"/>
                  </a:lnTo>
                  <a:lnTo>
                    <a:pt x="179" y="360"/>
                  </a:lnTo>
                  <a:lnTo>
                    <a:pt x="206" y="312"/>
                  </a:lnTo>
                  <a:lnTo>
                    <a:pt x="226" y="238"/>
                  </a:lnTo>
                  <a:lnTo>
                    <a:pt x="239" y="163"/>
                  </a:lnTo>
                  <a:lnTo>
                    <a:pt x="233" y="109"/>
                  </a:lnTo>
                  <a:lnTo>
                    <a:pt x="233" y="61"/>
                  </a:lnTo>
                  <a:lnTo>
                    <a:pt x="219" y="34"/>
                  </a:lnTo>
                  <a:lnTo>
                    <a:pt x="199" y="0"/>
                  </a:lnTo>
                  <a:lnTo>
                    <a:pt x="186" y="14"/>
                  </a:lnTo>
                  <a:lnTo>
                    <a:pt x="173" y="34"/>
                  </a:lnTo>
                  <a:lnTo>
                    <a:pt x="153" y="81"/>
                  </a:lnTo>
                  <a:lnTo>
                    <a:pt x="139" y="95"/>
                  </a:lnTo>
                  <a:lnTo>
                    <a:pt x="126" y="102"/>
                  </a:lnTo>
                  <a:lnTo>
                    <a:pt x="93" y="102"/>
                  </a:lnTo>
                  <a:lnTo>
                    <a:pt x="66" y="75"/>
                  </a:lnTo>
                  <a:lnTo>
                    <a:pt x="46" y="54"/>
                  </a:lnTo>
                  <a:lnTo>
                    <a:pt x="27" y="48"/>
                  </a:lnTo>
                  <a:lnTo>
                    <a:pt x="13" y="41"/>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199717" name="Freeform 7"/>
            <p:cNvSpPr>
              <a:spLocks/>
            </p:cNvSpPr>
            <p:nvPr/>
          </p:nvSpPr>
          <p:spPr bwMode="auto">
            <a:xfrm rot="-420632">
              <a:off x="4009" y="832"/>
              <a:ext cx="424" cy="974"/>
            </a:xfrm>
            <a:custGeom>
              <a:avLst/>
              <a:gdLst>
                <a:gd name="T0" fmla="*/ 449607586 w 219"/>
                <a:gd name="T1" fmla="*/ 825580492 h 503"/>
                <a:gd name="T2" fmla="*/ 407879051 w 219"/>
                <a:gd name="T3" fmla="*/ 686206711 h 503"/>
                <a:gd name="T4" fmla="*/ 355545676 w 219"/>
                <a:gd name="T5" fmla="*/ 490493506 h 503"/>
                <a:gd name="T6" fmla="*/ 313650596 w 219"/>
                <a:gd name="T7" fmla="*/ 349833205 h 503"/>
                <a:gd name="T8" fmla="*/ 258581538 w 219"/>
                <a:gd name="T9" fmla="*/ 224700162 h 503"/>
                <a:gd name="T10" fmla="*/ 176780210 w 219"/>
                <a:gd name="T11" fmla="*/ 99051817 h 503"/>
                <a:gd name="T12" fmla="*/ 123307999 w 219"/>
                <a:gd name="T13" fmla="*/ 0 h 503"/>
                <a:gd name="T14" fmla="*/ 81480337 w 219"/>
                <a:gd name="T15" fmla="*/ 0 h 503"/>
                <a:gd name="T16" fmla="*/ 41672505 w 219"/>
                <a:gd name="T17" fmla="*/ 28746665 h 503"/>
                <a:gd name="T18" fmla="*/ 14773755 w 219"/>
                <a:gd name="T19" fmla="*/ 169112520 h 503"/>
                <a:gd name="T20" fmla="*/ 0 w 219"/>
                <a:gd name="T21" fmla="*/ 349833205 h 503"/>
                <a:gd name="T22" fmla="*/ 0 w 219"/>
                <a:gd name="T23" fmla="*/ 490493506 h 503"/>
                <a:gd name="T24" fmla="*/ 14773755 w 219"/>
                <a:gd name="T25" fmla="*/ 657604742 h 503"/>
                <a:gd name="T26" fmla="*/ 55377631 w 219"/>
                <a:gd name="T27" fmla="*/ 840470268 h 503"/>
                <a:gd name="T28" fmla="*/ 67894398 w 219"/>
                <a:gd name="T29" fmla="*/ 910910060 h 503"/>
                <a:gd name="T30" fmla="*/ 96420247 w 219"/>
                <a:gd name="T31" fmla="*/ 924610143 h 503"/>
                <a:gd name="T32" fmla="*/ 135729209 w 219"/>
                <a:gd name="T33" fmla="*/ 936999076 h 503"/>
                <a:gd name="T34" fmla="*/ 176780210 w 219"/>
                <a:gd name="T35" fmla="*/ 980377746 h 503"/>
                <a:gd name="T36" fmla="*/ 232226560 w 219"/>
                <a:gd name="T37" fmla="*/ 1036045636 h 503"/>
                <a:gd name="T38" fmla="*/ 300088223 w 219"/>
                <a:gd name="T39" fmla="*/ 1036045636 h 503"/>
                <a:gd name="T40" fmla="*/ 326356686 w 219"/>
                <a:gd name="T41" fmla="*/ 1021279192 h 503"/>
                <a:gd name="T42" fmla="*/ 355545676 w 219"/>
                <a:gd name="T43" fmla="*/ 992527482 h 503"/>
                <a:gd name="T44" fmla="*/ 396507672 w 219"/>
                <a:gd name="T45" fmla="*/ 895221581 h 503"/>
                <a:gd name="T46" fmla="*/ 422771165 w 219"/>
                <a:gd name="T47" fmla="*/ 855295497 h 503"/>
                <a:gd name="T48" fmla="*/ 449607586 w 219"/>
                <a:gd name="T49" fmla="*/ 825580492 h 5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9" h="503">
                  <a:moveTo>
                    <a:pt x="219" y="401"/>
                  </a:moveTo>
                  <a:lnTo>
                    <a:pt x="199" y="333"/>
                  </a:lnTo>
                  <a:lnTo>
                    <a:pt x="173" y="238"/>
                  </a:lnTo>
                  <a:lnTo>
                    <a:pt x="153" y="170"/>
                  </a:lnTo>
                  <a:lnTo>
                    <a:pt x="126" y="109"/>
                  </a:lnTo>
                  <a:lnTo>
                    <a:pt x="86" y="48"/>
                  </a:lnTo>
                  <a:lnTo>
                    <a:pt x="60" y="0"/>
                  </a:lnTo>
                  <a:lnTo>
                    <a:pt x="40" y="0"/>
                  </a:lnTo>
                  <a:lnTo>
                    <a:pt x="20" y="14"/>
                  </a:lnTo>
                  <a:lnTo>
                    <a:pt x="7" y="82"/>
                  </a:lnTo>
                  <a:lnTo>
                    <a:pt x="0" y="170"/>
                  </a:lnTo>
                  <a:lnTo>
                    <a:pt x="0" y="238"/>
                  </a:lnTo>
                  <a:lnTo>
                    <a:pt x="7" y="319"/>
                  </a:lnTo>
                  <a:lnTo>
                    <a:pt x="27" y="408"/>
                  </a:lnTo>
                  <a:lnTo>
                    <a:pt x="33" y="442"/>
                  </a:lnTo>
                  <a:lnTo>
                    <a:pt x="47" y="449"/>
                  </a:lnTo>
                  <a:lnTo>
                    <a:pt x="66" y="455"/>
                  </a:lnTo>
                  <a:lnTo>
                    <a:pt x="86" y="476"/>
                  </a:lnTo>
                  <a:lnTo>
                    <a:pt x="113" y="503"/>
                  </a:lnTo>
                  <a:lnTo>
                    <a:pt x="146" y="503"/>
                  </a:lnTo>
                  <a:lnTo>
                    <a:pt x="159" y="496"/>
                  </a:lnTo>
                  <a:lnTo>
                    <a:pt x="173" y="482"/>
                  </a:lnTo>
                  <a:lnTo>
                    <a:pt x="193" y="435"/>
                  </a:lnTo>
                  <a:lnTo>
                    <a:pt x="206" y="415"/>
                  </a:lnTo>
                  <a:lnTo>
                    <a:pt x="219" y="401"/>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199685" name="Group 8"/>
          <p:cNvGrpSpPr>
            <a:grpSpLocks/>
          </p:cNvGrpSpPr>
          <p:nvPr/>
        </p:nvGrpSpPr>
        <p:grpSpPr bwMode="auto">
          <a:xfrm rot="-546440">
            <a:off x="5250656" y="3268266"/>
            <a:ext cx="823913" cy="1262063"/>
            <a:chOff x="3650" y="2147"/>
            <a:chExt cx="766" cy="1173"/>
          </a:xfrm>
        </p:grpSpPr>
        <p:sp>
          <p:nvSpPr>
            <p:cNvPr id="208905" name="Freeform 9"/>
            <p:cNvSpPr>
              <a:spLocks/>
            </p:cNvSpPr>
            <p:nvPr/>
          </p:nvSpPr>
          <p:spPr bwMode="auto">
            <a:xfrm rot="-420632">
              <a:off x="3945" y="2127"/>
              <a:ext cx="465" cy="561"/>
            </a:xfrm>
            <a:custGeom>
              <a:avLst/>
              <a:gdLst>
                <a:gd name="T0" fmla="*/ 147 w 240"/>
                <a:gd name="T1" fmla="*/ 292 h 292"/>
                <a:gd name="T2" fmla="*/ 173 w 240"/>
                <a:gd name="T3" fmla="*/ 258 h 292"/>
                <a:gd name="T4" fmla="*/ 193 w 240"/>
                <a:gd name="T5" fmla="*/ 237 h 292"/>
                <a:gd name="T6" fmla="*/ 206 w 240"/>
                <a:gd name="T7" fmla="*/ 217 h 292"/>
                <a:gd name="T8" fmla="*/ 226 w 240"/>
                <a:gd name="T9" fmla="*/ 142 h 292"/>
                <a:gd name="T10" fmla="*/ 240 w 240"/>
                <a:gd name="T11" fmla="*/ 47 h 292"/>
                <a:gd name="T12" fmla="*/ 240 w 240"/>
                <a:gd name="T13" fmla="*/ 20 h 292"/>
                <a:gd name="T14" fmla="*/ 226 w 240"/>
                <a:gd name="T15" fmla="*/ 6 h 292"/>
                <a:gd name="T16" fmla="*/ 213 w 240"/>
                <a:gd name="T17" fmla="*/ 0 h 292"/>
                <a:gd name="T18" fmla="*/ 193 w 240"/>
                <a:gd name="T19" fmla="*/ 13 h 292"/>
                <a:gd name="T20" fmla="*/ 180 w 240"/>
                <a:gd name="T21" fmla="*/ 47 h 292"/>
                <a:gd name="T22" fmla="*/ 160 w 240"/>
                <a:gd name="T23" fmla="*/ 68 h 292"/>
                <a:gd name="T24" fmla="*/ 140 w 240"/>
                <a:gd name="T25" fmla="*/ 95 h 292"/>
                <a:gd name="T26" fmla="*/ 107 w 240"/>
                <a:gd name="T27" fmla="*/ 115 h 292"/>
                <a:gd name="T28" fmla="*/ 60 w 240"/>
                <a:gd name="T29" fmla="*/ 135 h 292"/>
                <a:gd name="T30" fmla="*/ 34 w 240"/>
                <a:gd name="T31" fmla="*/ 149 h 292"/>
                <a:gd name="T32" fmla="*/ 20 w 240"/>
                <a:gd name="T33" fmla="*/ 163 h 292"/>
                <a:gd name="T34" fmla="*/ 0 w 240"/>
                <a:gd name="T35" fmla="*/ 203 h 292"/>
                <a:gd name="T36" fmla="*/ 7 w 240"/>
                <a:gd name="T37" fmla="*/ 210 h 292"/>
                <a:gd name="T38" fmla="*/ 34 w 240"/>
                <a:gd name="T39" fmla="*/ 210 h 292"/>
                <a:gd name="T40" fmla="*/ 87 w 240"/>
                <a:gd name="T41" fmla="*/ 197 h 292"/>
                <a:gd name="T42" fmla="*/ 100 w 240"/>
                <a:gd name="T43" fmla="*/ 190 h 292"/>
                <a:gd name="T44" fmla="*/ 120 w 240"/>
                <a:gd name="T45" fmla="*/ 197 h 292"/>
                <a:gd name="T46" fmla="*/ 133 w 240"/>
                <a:gd name="T47" fmla="*/ 203 h 292"/>
                <a:gd name="T48" fmla="*/ 133 w 240"/>
                <a:gd name="T49" fmla="*/ 258 h 292"/>
                <a:gd name="T50" fmla="*/ 140 w 240"/>
                <a:gd name="T51" fmla="*/ 278 h 292"/>
                <a:gd name="T52" fmla="*/ 147 w 240"/>
                <a:gd name="T53"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0" h="292">
                  <a:moveTo>
                    <a:pt x="147" y="292"/>
                  </a:moveTo>
                  <a:lnTo>
                    <a:pt x="173" y="258"/>
                  </a:lnTo>
                  <a:lnTo>
                    <a:pt x="193" y="237"/>
                  </a:lnTo>
                  <a:lnTo>
                    <a:pt x="206" y="217"/>
                  </a:lnTo>
                  <a:lnTo>
                    <a:pt x="226" y="142"/>
                  </a:lnTo>
                  <a:lnTo>
                    <a:pt x="240" y="47"/>
                  </a:lnTo>
                  <a:lnTo>
                    <a:pt x="240" y="20"/>
                  </a:lnTo>
                  <a:lnTo>
                    <a:pt x="226" y="6"/>
                  </a:lnTo>
                  <a:lnTo>
                    <a:pt x="213" y="0"/>
                  </a:lnTo>
                  <a:lnTo>
                    <a:pt x="193" y="13"/>
                  </a:lnTo>
                  <a:lnTo>
                    <a:pt x="180" y="47"/>
                  </a:lnTo>
                  <a:lnTo>
                    <a:pt x="160" y="68"/>
                  </a:lnTo>
                  <a:lnTo>
                    <a:pt x="140" y="95"/>
                  </a:lnTo>
                  <a:lnTo>
                    <a:pt x="107" y="115"/>
                  </a:lnTo>
                  <a:lnTo>
                    <a:pt x="60" y="135"/>
                  </a:lnTo>
                  <a:lnTo>
                    <a:pt x="34" y="149"/>
                  </a:lnTo>
                  <a:lnTo>
                    <a:pt x="20" y="163"/>
                  </a:lnTo>
                  <a:lnTo>
                    <a:pt x="0" y="203"/>
                  </a:lnTo>
                  <a:lnTo>
                    <a:pt x="7" y="210"/>
                  </a:lnTo>
                  <a:lnTo>
                    <a:pt x="34" y="210"/>
                  </a:lnTo>
                  <a:lnTo>
                    <a:pt x="87" y="197"/>
                  </a:lnTo>
                  <a:lnTo>
                    <a:pt x="100" y="190"/>
                  </a:lnTo>
                  <a:lnTo>
                    <a:pt x="120" y="197"/>
                  </a:lnTo>
                  <a:lnTo>
                    <a:pt x="133" y="203"/>
                  </a:lnTo>
                  <a:lnTo>
                    <a:pt x="133" y="258"/>
                  </a:lnTo>
                  <a:lnTo>
                    <a:pt x="140" y="278"/>
                  </a:lnTo>
                  <a:lnTo>
                    <a:pt x="147" y="292"/>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199715" name="Freeform 10"/>
            <p:cNvSpPr>
              <a:spLocks/>
            </p:cNvSpPr>
            <p:nvPr/>
          </p:nvSpPr>
          <p:spPr bwMode="auto">
            <a:xfrm rot="-420632">
              <a:off x="3650" y="2545"/>
              <a:ext cx="645" cy="775"/>
            </a:xfrm>
            <a:custGeom>
              <a:avLst/>
              <a:gdLst>
                <a:gd name="T0" fmla="*/ 385088195 w 333"/>
                <a:gd name="T1" fmla="*/ 26660254 h 400"/>
                <a:gd name="T2" fmla="*/ 276126090 w 333"/>
                <a:gd name="T3" fmla="*/ 168927486 h 400"/>
                <a:gd name="T4" fmla="*/ 221606402 w 333"/>
                <a:gd name="T5" fmla="*/ 268942513 h 400"/>
                <a:gd name="T6" fmla="*/ 70683346 w 333"/>
                <a:gd name="T7" fmla="*/ 493859901 h 400"/>
                <a:gd name="T8" fmla="*/ 14919063 w 333"/>
                <a:gd name="T9" fmla="*/ 651336482 h 400"/>
                <a:gd name="T10" fmla="*/ 0 w 333"/>
                <a:gd name="T11" fmla="*/ 751411302 h 400"/>
                <a:gd name="T12" fmla="*/ 0 w 333"/>
                <a:gd name="T13" fmla="*/ 778291125 h 400"/>
                <a:gd name="T14" fmla="*/ 14919063 w 333"/>
                <a:gd name="T15" fmla="*/ 807357643 h 400"/>
                <a:gd name="T16" fmla="*/ 41963007 w 333"/>
                <a:gd name="T17" fmla="*/ 834607782 h 400"/>
                <a:gd name="T18" fmla="*/ 97149294 w 333"/>
                <a:gd name="T19" fmla="*/ 834607782 h 400"/>
                <a:gd name="T20" fmla="*/ 150924478 w 333"/>
                <a:gd name="T21" fmla="*/ 792383376 h 400"/>
                <a:gd name="T22" fmla="*/ 262976059 w 333"/>
                <a:gd name="T23" fmla="*/ 721325098 h 400"/>
                <a:gd name="T24" fmla="*/ 331457808 w 333"/>
                <a:gd name="T25" fmla="*/ 680663075 h 400"/>
                <a:gd name="T26" fmla="*/ 399951621 w 333"/>
                <a:gd name="T27" fmla="*/ 580261030 h 400"/>
                <a:gd name="T28" fmla="*/ 497734142 w 333"/>
                <a:gd name="T29" fmla="*/ 482386755 h 400"/>
                <a:gd name="T30" fmla="*/ 689940086 w 333"/>
                <a:gd name="T31" fmla="*/ 213465868 h 400"/>
                <a:gd name="T32" fmla="*/ 675189395 w 333"/>
                <a:gd name="T33" fmla="*/ 183843008 h 400"/>
                <a:gd name="T34" fmla="*/ 661486365 w 333"/>
                <a:gd name="T35" fmla="*/ 142284563 h 400"/>
                <a:gd name="T36" fmla="*/ 661486365 w 333"/>
                <a:gd name="T37" fmla="*/ 26660254 h 400"/>
                <a:gd name="T38" fmla="*/ 634964480 w 333"/>
                <a:gd name="T39" fmla="*/ 14979078 h 400"/>
                <a:gd name="T40" fmla="*/ 592693183 w 333"/>
                <a:gd name="T41" fmla="*/ 0 h 400"/>
                <a:gd name="T42" fmla="*/ 566227091 w 333"/>
                <a:gd name="T43" fmla="*/ 14979078 h 400"/>
                <a:gd name="T44" fmla="*/ 455789969 w 333"/>
                <a:gd name="T45" fmla="*/ 42187956 h 400"/>
                <a:gd name="T46" fmla="*/ 399951621 w 333"/>
                <a:gd name="T47" fmla="*/ 42187956 h 400"/>
                <a:gd name="T48" fmla="*/ 385088195 w 333"/>
                <a:gd name="T49" fmla="*/ 26660254 h 4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3" h="400">
                  <a:moveTo>
                    <a:pt x="186" y="13"/>
                  </a:moveTo>
                  <a:lnTo>
                    <a:pt x="133" y="81"/>
                  </a:lnTo>
                  <a:lnTo>
                    <a:pt x="107" y="129"/>
                  </a:lnTo>
                  <a:lnTo>
                    <a:pt x="34" y="237"/>
                  </a:lnTo>
                  <a:lnTo>
                    <a:pt x="7" y="312"/>
                  </a:lnTo>
                  <a:lnTo>
                    <a:pt x="0" y="360"/>
                  </a:lnTo>
                  <a:lnTo>
                    <a:pt x="0" y="373"/>
                  </a:lnTo>
                  <a:lnTo>
                    <a:pt x="7" y="387"/>
                  </a:lnTo>
                  <a:lnTo>
                    <a:pt x="20" y="400"/>
                  </a:lnTo>
                  <a:lnTo>
                    <a:pt x="47" y="400"/>
                  </a:lnTo>
                  <a:lnTo>
                    <a:pt x="73" y="380"/>
                  </a:lnTo>
                  <a:lnTo>
                    <a:pt x="127" y="346"/>
                  </a:lnTo>
                  <a:lnTo>
                    <a:pt x="160" y="326"/>
                  </a:lnTo>
                  <a:lnTo>
                    <a:pt x="193" y="278"/>
                  </a:lnTo>
                  <a:lnTo>
                    <a:pt x="240" y="231"/>
                  </a:lnTo>
                  <a:lnTo>
                    <a:pt x="333" y="102"/>
                  </a:lnTo>
                  <a:lnTo>
                    <a:pt x="326" y="88"/>
                  </a:lnTo>
                  <a:lnTo>
                    <a:pt x="319" y="68"/>
                  </a:lnTo>
                  <a:lnTo>
                    <a:pt x="319" y="13"/>
                  </a:lnTo>
                  <a:lnTo>
                    <a:pt x="306" y="7"/>
                  </a:lnTo>
                  <a:lnTo>
                    <a:pt x="286" y="0"/>
                  </a:lnTo>
                  <a:lnTo>
                    <a:pt x="273" y="7"/>
                  </a:lnTo>
                  <a:lnTo>
                    <a:pt x="220" y="20"/>
                  </a:lnTo>
                  <a:lnTo>
                    <a:pt x="193" y="20"/>
                  </a:lnTo>
                  <a:lnTo>
                    <a:pt x="186" y="13"/>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08911" name="Group 15"/>
          <p:cNvGrpSpPr>
            <a:grpSpLocks/>
          </p:cNvGrpSpPr>
          <p:nvPr/>
        </p:nvGrpSpPr>
        <p:grpSpPr bwMode="auto">
          <a:xfrm rot="-367484">
            <a:off x="2752726" y="3214688"/>
            <a:ext cx="1137047" cy="1545431"/>
            <a:chOff x="1448" y="2017"/>
            <a:chExt cx="873" cy="1235"/>
          </a:xfrm>
        </p:grpSpPr>
        <p:sp>
          <p:nvSpPr>
            <p:cNvPr id="208912" name="Freeform 16"/>
            <p:cNvSpPr>
              <a:spLocks/>
            </p:cNvSpPr>
            <p:nvPr/>
          </p:nvSpPr>
          <p:spPr bwMode="auto">
            <a:xfrm rot="-420632">
              <a:off x="1690" y="2017"/>
              <a:ext cx="631" cy="486"/>
            </a:xfrm>
            <a:custGeom>
              <a:avLst/>
              <a:gdLst>
                <a:gd name="T0" fmla="*/ 0 w 326"/>
                <a:gd name="T1" fmla="*/ 170 h 251"/>
                <a:gd name="T2" fmla="*/ 7 w 326"/>
                <a:gd name="T3" fmla="*/ 109 h 251"/>
                <a:gd name="T4" fmla="*/ 7 w 326"/>
                <a:gd name="T5" fmla="*/ 61 h 251"/>
                <a:gd name="T6" fmla="*/ 13 w 326"/>
                <a:gd name="T7" fmla="*/ 34 h 251"/>
                <a:gd name="T8" fmla="*/ 40 w 326"/>
                <a:gd name="T9" fmla="*/ 0 h 251"/>
                <a:gd name="T10" fmla="*/ 80 w 326"/>
                <a:gd name="T11" fmla="*/ 0 h 251"/>
                <a:gd name="T12" fmla="*/ 86 w 326"/>
                <a:gd name="T13" fmla="*/ 13 h 251"/>
                <a:gd name="T14" fmla="*/ 53 w 326"/>
                <a:gd name="T15" fmla="*/ 81 h 251"/>
                <a:gd name="T16" fmla="*/ 86 w 326"/>
                <a:gd name="T17" fmla="*/ 13 h 251"/>
                <a:gd name="T18" fmla="*/ 100 w 326"/>
                <a:gd name="T19" fmla="*/ 7 h 251"/>
                <a:gd name="T20" fmla="*/ 113 w 326"/>
                <a:gd name="T21" fmla="*/ 7 h 251"/>
                <a:gd name="T22" fmla="*/ 146 w 326"/>
                <a:gd name="T23" fmla="*/ 13 h 251"/>
                <a:gd name="T24" fmla="*/ 193 w 326"/>
                <a:gd name="T25" fmla="*/ 34 h 251"/>
                <a:gd name="T26" fmla="*/ 206 w 326"/>
                <a:gd name="T27" fmla="*/ 61 h 251"/>
                <a:gd name="T28" fmla="*/ 199 w 326"/>
                <a:gd name="T29" fmla="*/ 88 h 251"/>
                <a:gd name="T30" fmla="*/ 179 w 326"/>
                <a:gd name="T31" fmla="*/ 129 h 251"/>
                <a:gd name="T32" fmla="*/ 199 w 326"/>
                <a:gd name="T33" fmla="*/ 88 h 251"/>
                <a:gd name="T34" fmla="*/ 206 w 326"/>
                <a:gd name="T35" fmla="*/ 61 h 251"/>
                <a:gd name="T36" fmla="*/ 219 w 326"/>
                <a:gd name="T37" fmla="*/ 47 h 251"/>
                <a:gd name="T38" fmla="*/ 259 w 326"/>
                <a:gd name="T39" fmla="*/ 47 h 251"/>
                <a:gd name="T40" fmla="*/ 286 w 326"/>
                <a:gd name="T41" fmla="*/ 54 h 251"/>
                <a:gd name="T42" fmla="*/ 312 w 326"/>
                <a:gd name="T43" fmla="*/ 61 h 251"/>
                <a:gd name="T44" fmla="*/ 326 w 326"/>
                <a:gd name="T45" fmla="*/ 81 h 251"/>
                <a:gd name="T46" fmla="*/ 326 w 326"/>
                <a:gd name="T47" fmla="*/ 129 h 251"/>
                <a:gd name="T48" fmla="*/ 319 w 326"/>
                <a:gd name="T49" fmla="*/ 156 h 251"/>
                <a:gd name="T50" fmla="*/ 279 w 326"/>
                <a:gd name="T51" fmla="*/ 210 h 251"/>
                <a:gd name="T52" fmla="*/ 253 w 326"/>
                <a:gd name="T53" fmla="*/ 251 h 251"/>
                <a:gd name="T54" fmla="*/ 199 w 326"/>
                <a:gd name="T55" fmla="*/ 244 h 251"/>
                <a:gd name="T56" fmla="*/ 140 w 326"/>
                <a:gd name="T57" fmla="*/ 231 h 251"/>
                <a:gd name="T58" fmla="*/ 73 w 326"/>
                <a:gd name="T59" fmla="*/ 210 h 251"/>
                <a:gd name="T60" fmla="*/ 0 w 326"/>
                <a:gd name="T61" fmla="*/ 17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6" h="251">
                  <a:moveTo>
                    <a:pt x="0" y="170"/>
                  </a:moveTo>
                  <a:lnTo>
                    <a:pt x="7" y="109"/>
                  </a:lnTo>
                  <a:lnTo>
                    <a:pt x="7" y="61"/>
                  </a:lnTo>
                  <a:lnTo>
                    <a:pt x="13" y="34"/>
                  </a:lnTo>
                  <a:lnTo>
                    <a:pt x="40" y="0"/>
                  </a:lnTo>
                  <a:lnTo>
                    <a:pt x="80" y="0"/>
                  </a:lnTo>
                  <a:lnTo>
                    <a:pt x="86" y="13"/>
                  </a:lnTo>
                  <a:lnTo>
                    <a:pt x="53" y="81"/>
                  </a:lnTo>
                  <a:lnTo>
                    <a:pt x="86" y="13"/>
                  </a:lnTo>
                  <a:lnTo>
                    <a:pt x="100" y="7"/>
                  </a:lnTo>
                  <a:lnTo>
                    <a:pt x="113" y="7"/>
                  </a:lnTo>
                  <a:lnTo>
                    <a:pt x="146" y="13"/>
                  </a:lnTo>
                  <a:lnTo>
                    <a:pt x="193" y="34"/>
                  </a:lnTo>
                  <a:lnTo>
                    <a:pt x="206" y="61"/>
                  </a:lnTo>
                  <a:lnTo>
                    <a:pt x="199" y="88"/>
                  </a:lnTo>
                  <a:lnTo>
                    <a:pt x="179" y="129"/>
                  </a:lnTo>
                  <a:lnTo>
                    <a:pt x="199" y="88"/>
                  </a:lnTo>
                  <a:lnTo>
                    <a:pt x="206" y="61"/>
                  </a:lnTo>
                  <a:lnTo>
                    <a:pt x="219" y="47"/>
                  </a:lnTo>
                  <a:lnTo>
                    <a:pt x="259" y="47"/>
                  </a:lnTo>
                  <a:lnTo>
                    <a:pt x="286" y="54"/>
                  </a:lnTo>
                  <a:lnTo>
                    <a:pt x="312" y="61"/>
                  </a:lnTo>
                  <a:lnTo>
                    <a:pt x="326" y="81"/>
                  </a:lnTo>
                  <a:lnTo>
                    <a:pt x="326" y="129"/>
                  </a:lnTo>
                  <a:lnTo>
                    <a:pt x="319" y="156"/>
                  </a:lnTo>
                  <a:lnTo>
                    <a:pt x="279" y="210"/>
                  </a:lnTo>
                  <a:lnTo>
                    <a:pt x="253" y="251"/>
                  </a:lnTo>
                  <a:lnTo>
                    <a:pt x="199" y="244"/>
                  </a:lnTo>
                  <a:lnTo>
                    <a:pt x="140" y="231"/>
                  </a:lnTo>
                  <a:lnTo>
                    <a:pt x="73" y="210"/>
                  </a:lnTo>
                  <a:lnTo>
                    <a:pt x="0" y="170"/>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199713" name="Freeform 17"/>
            <p:cNvSpPr>
              <a:spLocks/>
            </p:cNvSpPr>
            <p:nvPr/>
          </p:nvSpPr>
          <p:spPr bwMode="auto">
            <a:xfrm rot="-420632">
              <a:off x="1448" y="2371"/>
              <a:ext cx="798" cy="881"/>
            </a:xfrm>
            <a:custGeom>
              <a:avLst/>
              <a:gdLst>
                <a:gd name="T0" fmla="*/ 853592980 w 412"/>
                <a:gd name="T1" fmla="*/ 166799993 h 455"/>
                <a:gd name="T2" fmla="*/ 740980692 w 412"/>
                <a:gd name="T3" fmla="*/ 151920957 h 455"/>
                <a:gd name="T4" fmla="*/ 618989793 w 412"/>
                <a:gd name="T5" fmla="*/ 125030807 h 455"/>
                <a:gd name="T6" fmla="*/ 480441817 w 412"/>
                <a:gd name="T7" fmla="*/ 81924248 h 455"/>
                <a:gd name="T8" fmla="*/ 329583990 w 412"/>
                <a:gd name="T9" fmla="*/ 0 h 455"/>
                <a:gd name="T10" fmla="*/ 287632948 w 412"/>
                <a:gd name="T11" fmla="*/ 151920957 h 455"/>
                <a:gd name="T12" fmla="*/ 163376396 w 412"/>
                <a:gd name="T13" fmla="*/ 362200045 h 455"/>
                <a:gd name="T14" fmla="*/ 81254680 w 412"/>
                <a:gd name="T15" fmla="*/ 600168010 h 455"/>
                <a:gd name="T16" fmla="*/ 0 w 412"/>
                <a:gd name="T17" fmla="*/ 696732637 h 455"/>
                <a:gd name="T18" fmla="*/ 0 w 412"/>
                <a:gd name="T19" fmla="*/ 781780398 h 455"/>
                <a:gd name="T20" fmla="*/ 26512688 w 412"/>
                <a:gd name="T21" fmla="*/ 810456192 h 455"/>
                <a:gd name="T22" fmla="*/ 94901222 w 412"/>
                <a:gd name="T23" fmla="*/ 795615519 h 455"/>
                <a:gd name="T24" fmla="*/ 150858561 w 412"/>
                <a:gd name="T25" fmla="*/ 740580138 h 455"/>
                <a:gd name="T26" fmla="*/ 234094888 w 412"/>
                <a:gd name="T27" fmla="*/ 612848057 h 455"/>
                <a:gd name="T28" fmla="*/ 508117588 w 412"/>
                <a:gd name="T29" fmla="*/ 335731798 h 455"/>
                <a:gd name="T30" fmla="*/ 521805671 w 412"/>
                <a:gd name="T31" fmla="*/ 362200045 h 455"/>
                <a:gd name="T32" fmla="*/ 536849697 w 412"/>
                <a:gd name="T33" fmla="*/ 404979598 h 455"/>
                <a:gd name="T34" fmla="*/ 536849697 w 412"/>
                <a:gd name="T35" fmla="*/ 475148739 h 455"/>
                <a:gd name="T36" fmla="*/ 508117588 w 412"/>
                <a:gd name="T37" fmla="*/ 571746073 h 455"/>
                <a:gd name="T38" fmla="*/ 439728349 w 412"/>
                <a:gd name="T39" fmla="*/ 696732637 h 455"/>
                <a:gd name="T40" fmla="*/ 384912075 w 412"/>
                <a:gd name="T41" fmla="*/ 781780398 h 455"/>
                <a:gd name="T42" fmla="*/ 356027181 w 412"/>
                <a:gd name="T43" fmla="*/ 865603650 h 455"/>
                <a:gd name="T44" fmla="*/ 371253968 w 412"/>
                <a:gd name="T45" fmla="*/ 921216573 h 455"/>
                <a:gd name="T46" fmla="*/ 398278897 w 412"/>
                <a:gd name="T47" fmla="*/ 935815319 h 455"/>
                <a:gd name="T48" fmla="*/ 466166428 w 412"/>
                <a:gd name="T49" fmla="*/ 921216573 h 455"/>
                <a:gd name="T50" fmla="*/ 590425912 w 412"/>
                <a:gd name="T51" fmla="*/ 810456192 h 455"/>
                <a:gd name="T52" fmla="*/ 687378278 w 412"/>
                <a:gd name="T53" fmla="*/ 711480828 h 455"/>
                <a:gd name="T54" fmla="*/ 714542873 w 412"/>
                <a:gd name="T55" fmla="*/ 656771718 h 455"/>
                <a:gd name="T56" fmla="*/ 756165445 w 412"/>
                <a:gd name="T57" fmla="*/ 544851356 h 455"/>
                <a:gd name="T58" fmla="*/ 771423689 w 412"/>
                <a:gd name="T59" fmla="*/ 391346795 h 455"/>
                <a:gd name="T60" fmla="*/ 797958194 w 412"/>
                <a:gd name="T61" fmla="*/ 291819286 h 455"/>
                <a:gd name="T62" fmla="*/ 853592980 w 412"/>
                <a:gd name="T63" fmla="*/ 166799993 h 4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2" h="455">
                  <a:moveTo>
                    <a:pt x="412" y="81"/>
                  </a:moveTo>
                  <a:lnTo>
                    <a:pt x="358" y="74"/>
                  </a:lnTo>
                  <a:lnTo>
                    <a:pt x="299" y="61"/>
                  </a:lnTo>
                  <a:lnTo>
                    <a:pt x="232" y="40"/>
                  </a:lnTo>
                  <a:lnTo>
                    <a:pt x="159" y="0"/>
                  </a:lnTo>
                  <a:lnTo>
                    <a:pt x="139" y="74"/>
                  </a:lnTo>
                  <a:lnTo>
                    <a:pt x="79" y="176"/>
                  </a:lnTo>
                  <a:lnTo>
                    <a:pt x="39" y="292"/>
                  </a:lnTo>
                  <a:lnTo>
                    <a:pt x="0" y="339"/>
                  </a:lnTo>
                  <a:lnTo>
                    <a:pt x="0" y="380"/>
                  </a:lnTo>
                  <a:lnTo>
                    <a:pt x="13" y="394"/>
                  </a:lnTo>
                  <a:lnTo>
                    <a:pt x="46" y="387"/>
                  </a:lnTo>
                  <a:lnTo>
                    <a:pt x="73" y="360"/>
                  </a:lnTo>
                  <a:lnTo>
                    <a:pt x="113" y="298"/>
                  </a:lnTo>
                  <a:lnTo>
                    <a:pt x="245" y="163"/>
                  </a:lnTo>
                  <a:lnTo>
                    <a:pt x="252" y="176"/>
                  </a:lnTo>
                  <a:lnTo>
                    <a:pt x="259" y="197"/>
                  </a:lnTo>
                  <a:lnTo>
                    <a:pt x="259" y="231"/>
                  </a:lnTo>
                  <a:lnTo>
                    <a:pt x="245" y="278"/>
                  </a:lnTo>
                  <a:lnTo>
                    <a:pt x="212" y="339"/>
                  </a:lnTo>
                  <a:lnTo>
                    <a:pt x="186" y="380"/>
                  </a:lnTo>
                  <a:lnTo>
                    <a:pt x="172" y="421"/>
                  </a:lnTo>
                  <a:lnTo>
                    <a:pt x="179" y="448"/>
                  </a:lnTo>
                  <a:lnTo>
                    <a:pt x="192" y="455"/>
                  </a:lnTo>
                  <a:lnTo>
                    <a:pt x="225" y="448"/>
                  </a:lnTo>
                  <a:lnTo>
                    <a:pt x="285" y="394"/>
                  </a:lnTo>
                  <a:lnTo>
                    <a:pt x="332" y="346"/>
                  </a:lnTo>
                  <a:lnTo>
                    <a:pt x="345" y="319"/>
                  </a:lnTo>
                  <a:lnTo>
                    <a:pt x="365" y="265"/>
                  </a:lnTo>
                  <a:lnTo>
                    <a:pt x="372" y="190"/>
                  </a:lnTo>
                  <a:lnTo>
                    <a:pt x="385" y="142"/>
                  </a:lnTo>
                  <a:lnTo>
                    <a:pt x="412" y="81"/>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199687" name="Group 18"/>
          <p:cNvGrpSpPr>
            <a:grpSpLocks/>
          </p:cNvGrpSpPr>
          <p:nvPr/>
        </p:nvGrpSpPr>
        <p:grpSpPr bwMode="auto">
          <a:xfrm rot="-318498">
            <a:off x="4501754" y="3214688"/>
            <a:ext cx="573881" cy="1515666"/>
            <a:chOff x="2755" y="2197"/>
            <a:chExt cx="482" cy="1273"/>
          </a:xfrm>
        </p:grpSpPr>
        <p:sp>
          <p:nvSpPr>
            <p:cNvPr id="208915" name="Freeform 19"/>
            <p:cNvSpPr>
              <a:spLocks/>
            </p:cNvSpPr>
            <p:nvPr/>
          </p:nvSpPr>
          <p:spPr bwMode="auto">
            <a:xfrm rot="-420632">
              <a:off x="2799" y="2182"/>
              <a:ext cx="423" cy="499"/>
            </a:xfrm>
            <a:custGeom>
              <a:avLst/>
              <a:gdLst>
                <a:gd name="T0" fmla="*/ 73 w 219"/>
                <a:gd name="T1" fmla="*/ 251 h 258"/>
                <a:gd name="T2" fmla="*/ 26 w 219"/>
                <a:gd name="T3" fmla="*/ 231 h 258"/>
                <a:gd name="T4" fmla="*/ 6 w 219"/>
                <a:gd name="T5" fmla="*/ 197 h 258"/>
                <a:gd name="T6" fmla="*/ 0 w 219"/>
                <a:gd name="T7" fmla="*/ 102 h 258"/>
                <a:gd name="T8" fmla="*/ 20 w 219"/>
                <a:gd name="T9" fmla="*/ 54 h 258"/>
                <a:gd name="T10" fmla="*/ 46 w 219"/>
                <a:gd name="T11" fmla="*/ 27 h 258"/>
                <a:gd name="T12" fmla="*/ 113 w 219"/>
                <a:gd name="T13" fmla="*/ 7 h 258"/>
                <a:gd name="T14" fmla="*/ 146 w 219"/>
                <a:gd name="T15" fmla="*/ 0 h 258"/>
                <a:gd name="T16" fmla="*/ 159 w 219"/>
                <a:gd name="T17" fmla="*/ 14 h 258"/>
                <a:gd name="T18" fmla="*/ 179 w 219"/>
                <a:gd name="T19" fmla="*/ 48 h 258"/>
                <a:gd name="T20" fmla="*/ 219 w 219"/>
                <a:gd name="T21" fmla="*/ 102 h 258"/>
                <a:gd name="T22" fmla="*/ 219 w 219"/>
                <a:gd name="T23" fmla="*/ 129 h 258"/>
                <a:gd name="T24" fmla="*/ 199 w 219"/>
                <a:gd name="T25" fmla="*/ 177 h 258"/>
                <a:gd name="T26" fmla="*/ 159 w 219"/>
                <a:gd name="T27" fmla="*/ 224 h 258"/>
                <a:gd name="T28" fmla="*/ 153 w 219"/>
                <a:gd name="T29" fmla="*/ 251 h 258"/>
                <a:gd name="T30" fmla="*/ 133 w 219"/>
                <a:gd name="T31" fmla="*/ 258 h 258"/>
                <a:gd name="T32" fmla="*/ 73 w 219"/>
                <a:gd name="T33" fmla="*/ 25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9" h="258">
                  <a:moveTo>
                    <a:pt x="73" y="251"/>
                  </a:moveTo>
                  <a:lnTo>
                    <a:pt x="26" y="231"/>
                  </a:lnTo>
                  <a:lnTo>
                    <a:pt x="6" y="197"/>
                  </a:lnTo>
                  <a:lnTo>
                    <a:pt x="0" y="102"/>
                  </a:lnTo>
                  <a:lnTo>
                    <a:pt x="20" y="54"/>
                  </a:lnTo>
                  <a:lnTo>
                    <a:pt x="46" y="27"/>
                  </a:lnTo>
                  <a:lnTo>
                    <a:pt x="113" y="7"/>
                  </a:lnTo>
                  <a:lnTo>
                    <a:pt x="146" y="0"/>
                  </a:lnTo>
                  <a:lnTo>
                    <a:pt x="159" y="14"/>
                  </a:lnTo>
                  <a:lnTo>
                    <a:pt x="179" y="48"/>
                  </a:lnTo>
                  <a:lnTo>
                    <a:pt x="219" y="102"/>
                  </a:lnTo>
                  <a:lnTo>
                    <a:pt x="219" y="129"/>
                  </a:lnTo>
                  <a:lnTo>
                    <a:pt x="199" y="177"/>
                  </a:lnTo>
                  <a:lnTo>
                    <a:pt x="159" y="224"/>
                  </a:lnTo>
                  <a:lnTo>
                    <a:pt x="153" y="251"/>
                  </a:lnTo>
                  <a:lnTo>
                    <a:pt x="133" y="258"/>
                  </a:lnTo>
                  <a:lnTo>
                    <a:pt x="73" y="251"/>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199711" name="Freeform 20"/>
            <p:cNvSpPr>
              <a:spLocks/>
            </p:cNvSpPr>
            <p:nvPr/>
          </p:nvSpPr>
          <p:spPr bwMode="auto">
            <a:xfrm rot="-420632">
              <a:off x="2755" y="2589"/>
              <a:ext cx="426" cy="881"/>
            </a:xfrm>
            <a:custGeom>
              <a:avLst/>
              <a:gdLst>
                <a:gd name="T0" fmla="*/ 288410508 w 220"/>
                <a:gd name="T1" fmla="*/ 111318145 h 455"/>
                <a:gd name="T2" fmla="*/ 191780741 w 220"/>
                <a:gd name="T3" fmla="*/ 70212834 h 455"/>
                <a:gd name="T4" fmla="*/ 150021984 w 220"/>
                <a:gd name="T5" fmla="*/ 0 h 455"/>
                <a:gd name="T6" fmla="*/ 123608050 w 220"/>
                <a:gd name="T7" fmla="*/ 154097675 h 455"/>
                <a:gd name="T8" fmla="*/ 55657239 w 220"/>
                <a:gd name="T9" fmla="*/ 460666630 h 455"/>
                <a:gd name="T10" fmla="*/ 28743175 w 220"/>
                <a:gd name="T11" fmla="*/ 685182810 h 455"/>
                <a:gd name="T12" fmla="*/ 0 w 220"/>
                <a:gd name="T13" fmla="*/ 865603650 h 455"/>
                <a:gd name="T14" fmla="*/ 28743175 w 220"/>
                <a:gd name="T15" fmla="*/ 921216573 h 455"/>
                <a:gd name="T16" fmla="*/ 28743175 w 220"/>
                <a:gd name="T17" fmla="*/ 935815319 h 455"/>
                <a:gd name="T18" fmla="*/ 55657239 w 220"/>
                <a:gd name="T19" fmla="*/ 935815319 h 455"/>
                <a:gd name="T20" fmla="*/ 96694045 w 220"/>
                <a:gd name="T21" fmla="*/ 894326844 h 455"/>
                <a:gd name="T22" fmla="*/ 178361772 w 220"/>
                <a:gd name="T23" fmla="*/ 726612725 h 455"/>
                <a:gd name="T24" fmla="*/ 274511257 w 220"/>
                <a:gd name="T25" fmla="*/ 531091342 h 455"/>
                <a:gd name="T26" fmla="*/ 382909186 w 220"/>
                <a:gd name="T27" fmla="*/ 236932738 h 455"/>
                <a:gd name="T28" fmla="*/ 453196274 w 220"/>
                <a:gd name="T29" fmla="*/ 111318145 h 455"/>
                <a:gd name="T30" fmla="*/ 411282782 w 220"/>
                <a:gd name="T31" fmla="*/ 125030807 h 455"/>
                <a:gd name="T32" fmla="*/ 288410508 w 220"/>
                <a:gd name="T33" fmla="*/ 111318145 h 4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0" h="455">
                  <a:moveTo>
                    <a:pt x="140" y="54"/>
                  </a:moveTo>
                  <a:lnTo>
                    <a:pt x="93" y="34"/>
                  </a:lnTo>
                  <a:lnTo>
                    <a:pt x="73" y="0"/>
                  </a:lnTo>
                  <a:lnTo>
                    <a:pt x="60" y="75"/>
                  </a:lnTo>
                  <a:lnTo>
                    <a:pt x="27" y="224"/>
                  </a:lnTo>
                  <a:lnTo>
                    <a:pt x="14" y="333"/>
                  </a:lnTo>
                  <a:lnTo>
                    <a:pt x="0" y="421"/>
                  </a:lnTo>
                  <a:lnTo>
                    <a:pt x="14" y="448"/>
                  </a:lnTo>
                  <a:lnTo>
                    <a:pt x="14" y="455"/>
                  </a:lnTo>
                  <a:lnTo>
                    <a:pt x="27" y="455"/>
                  </a:lnTo>
                  <a:lnTo>
                    <a:pt x="47" y="435"/>
                  </a:lnTo>
                  <a:lnTo>
                    <a:pt x="87" y="353"/>
                  </a:lnTo>
                  <a:lnTo>
                    <a:pt x="133" y="258"/>
                  </a:lnTo>
                  <a:lnTo>
                    <a:pt x="186" y="115"/>
                  </a:lnTo>
                  <a:lnTo>
                    <a:pt x="220" y="54"/>
                  </a:lnTo>
                  <a:lnTo>
                    <a:pt x="200" y="61"/>
                  </a:lnTo>
                  <a:lnTo>
                    <a:pt x="140" y="54"/>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199688" name="Group 21"/>
          <p:cNvGrpSpPr>
            <a:grpSpLocks/>
          </p:cNvGrpSpPr>
          <p:nvPr/>
        </p:nvGrpSpPr>
        <p:grpSpPr bwMode="auto">
          <a:xfrm rot="220484">
            <a:off x="4310062" y="1757363"/>
            <a:ext cx="472679" cy="1559719"/>
            <a:chOff x="3162" y="852"/>
            <a:chExt cx="425" cy="1310"/>
          </a:xfrm>
        </p:grpSpPr>
        <p:sp>
          <p:nvSpPr>
            <p:cNvPr id="208918" name="Freeform 22"/>
            <p:cNvSpPr>
              <a:spLocks/>
            </p:cNvSpPr>
            <p:nvPr/>
          </p:nvSpPr>
          <p:spPr bwMode="auto">
            <a:xfrm rot="-420632">
              <a:off x="3178" y="1647"/>
              <a:ext cx="395" cy="499"/>
            </a:xfrm>
            <a:custGeom>
              <a:avLst/>
              <a:gdLst>
                <a:gd name="T0" fmla="*/ 99 w 206"/>
                <a:gd name="T1" fmla="*/ 258 h 258"/>
                <a:gd name="T2" fmla="*/ 93 w 206"/>
                <a:gd name="T3" fmla="*/ 258 h 258"/>
                <a:gd name="T4" fmla="*/ 59 w 206"/>
                <a:gd name="T5" fmla="*/ 244 h 258"/>
                <a:gd name="T6" fmla="*/ 26 w 206"/>
                <a:gd name="T7" fmla="*/ 217 h 258"/>
                <a:gd name="T8" fmla="*/ 6 w 206"/>
                <a:gd name="T9" fmla="*/ 183 h 258"/>
                <a:gd name="T10" fmla="*/ 0 w 206"/>
                <a:gd name="T11" fmla="*/ 156 h 258"/>
                <a:gd name="T12" fmla="*/ 0 w 206"/>
                <a:gd name="T13" fmla="*/ 142 h 258"/>
                <a:gd name="T14" fmla="*/ 20 w 206"/>
                <a:gd name="T15" fmla="*/ 68 h 258"/>
                <a:gd name="T16" fmla="*/ 26 w 206"/>
                <a:gd name="T17" fmla="*/ 41 h 258"/>
                <a:gd name="T18" fmla="*/ 26 w 206"/>
                <a:gd name="T19" fmla="*/ 27 h 258"/>
                <a:gd name="T20" fmla="*/ 53 w 206"/>
                <a:gd name="T21" fmla="*/ 7 h 258"/>
                <a:gd name="T22" fmla="*/ 59 w 206"/>
                <a:gd name="T23" fmla="*/ 0 h 258"/>
                <a:gd name="T24" fmla="*/ 113 w 206"/>
                <a:gd name="T25" fmla="*/ 0 h 258"/>
                <a:gd name="T26" fmla="*/ 139 w 206"/>
                <a:gd name="T27" fmla="*/ 7 h 258"/>
                <a:gd name="T28" fmla="*/ 166 w 206"/>
                <a:gd name="T29" fmla="*/ 20 h 258"/>
                <a:gd name="T30" fmla="*/ 172 w 206"/>
                <a:gd name="T31" fmla="*/ 34 h 258"/>
                <a:gd name="T32" fmla="*/ 179 w 206"/>
                <a:gd name="T33" fmla="*/ 68 h 258"/>
                <a:gd name="T34" fmla="*/ 186 w 206"/>
                <a:gd name="T35" fmla="*/ 75 h 258"/>
                <a:gd name="T36" fmla="*/ 199 w 206"/>
                <a:gd name="T37" fmla="*/ 129 h 258"/>
                <a:gd name="T38" fmla="*/ 206 w 206"/>
                <a:gd name="T39" fmla="*/ 149 h 258"/>
                <a:gd name="T40" fmla="*/ 199 w 206"/>
                <a:gd name="T41" fmla="*/ 163 h 258"/>
                <a:gd name="T42" fmla="*/ 192 w 206"/>
                <a:gd name="T43" fmla="*/ 183 h 258"/>
                <a:gd name="T44" fmla="*/ 172 w 206"/>
                <a:gd name="T45" fmla="*/ 210 h 258"/>
                <a:gd name="T46" fmla="*/ 152 w 206"/>
                <a:gd name="T47" fmla="*/ 231 h 258"/>
                <a:gd name="T48" fmla="*/ 119 w 206"/>
                <a:gd name="T49" fmla="*/ 251 h 258"/>
                <a:gd name="T50" fmla="*/ 99 w 206"/>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6" h="258">
                  <a:moveTo>
                    <a:pt x="99" y="258"/>
                  </a:moveTo>
                  <a:lnTo>
                    <a:pt x="93" y="258"/>
                  </a:lnTo>
                  <a:lnTo>
                    <a:pt x="59" y="244"/>
                  </a:lnTo>
                  <a:lnTo>
                    <a:pt x="26" y="217"/>
                  </a:lnTo>
                  <a:lnTo>
                    <a:pt x="6" y="183"/>
                  </a:lnTo>
                  <a:lnTo>
                    <a:pt x="0" y="156"/>
                  </a:lnTo>
                  <a:lnTo>
                    <a:pt x="0" y="142"/>
                  </a:lnTo>
                  <a:lnTo>
                    <a:pt x="20" y="68"/>
                  </a:lnTo>
                  <a:lnTo>
                    <a:pt x="26" y="41"/>
                  </a:lnTo>
                  <a:lnTo>
                    <a:pt x="26" y="27"/>
                  </a:lnTo>
                  <a:lnTo>
                    <a:pt x="53" y="7"/>
                  </a:lnTo>
                  <a:lnTo>
                    <a:pt x="59" y="0"/>
                  </a:lnTo>
                  <a:lnTo>
                    <a:pt x="113" y="0"/>
                  </a:lnTo>
                  <a:lnTo>
                    <a:pt x="139" y="7"/>
                  </a:lnTo>
                  <a:lnTo>
                    <a:pt x="166" y="20"/>
                  </a:lnTo>
                  <a:lnTo>
                    <a:pt x="172" y="34"/>
                  </a:lnTo>
                  <a:lnTo>
                    <a:pt x="179" y="68"/>
                  </a:lnTo>
                  <a:lnTo>
                    <a:pt x="186" y="75"/>
                  </a:lnTo>
                  <a:lnTo>
                    <a:pt x="199" y="129"/>
                  </a:lnTo>
                  <a:lnTo>
                    <a:pt x="206" y="149"/>
                  </a:lnTo>
                  <a:lnTo>
                    <a:pt x="199" y="163"/>
                  </a:lnTo>
                  <a:lnTo>
                    <a:pt x="192" y="183"/>
                  </a:lnTo>
                  <a:lnTo>
                    <a:pt x="172" y="210"/>
                  </a:lnTo>
                  <a:lnTo>
                    <a:pt x="152" y="231"/>
                  </a:lnTo>
                  <a:lnTo>
                    <a:pt x="119" y="251"/>
                  </a:lnTo>
                  <a:lnTo>
                    <a:pt x="99" y="258"/>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199709" name="Freeform 23"/>
            <p:cNvSpPr>
              <a:spLocks/>
            </p:cNvSpPr>
            <p:nvPr/>
          </p:nvSpPr>
          <p:spPr bwMode="auto">
            <a:xfrm rot="-420632">
              <a:off x="3162" y="852"/>
              <a:ext cx="283" cy="881"/>
            </a:xfrm>
            <a:custGeom>
              <a:avLst/>
              <a:gdLst>
                <a:gd name="T0" fmla="*/ 0 w 146"/>
                <a:gd name="T1" fmla="*/ 921216573 h 455"/>
                <a:gd name="T2" fmla="*/ 56749255 w 146"/>
                <a:gd name="T3" fmla="*/ 880624595 h 455"/>
                <a:gd name="T4" fmla="*/ 69328753 w 146"/>
                <a:gd name="T5" fmla="*/ 865603650 h 455"/>
                <a:gd name="T6" fmla="*/ 183979420 w 146"/>
                <a:gd name="T7" fmla="*/ 865603650 h 455"/>
                <a:gd name="T8" fmla="*/ 238318834 w 146"/>
                <a:gd name="T9" fmla="*/ 880624595 h 455"/>
                <a:gd name="T10" fmla="*/ 294349250 w 146"/>
                <a:gd name="T11" fmla="*/ 907633612 h 455"/>
                <a:gd name="T12" fmla="*/ 307692816 w 146"/>
                <a:gd name="T13" fmla="*/ 935815319 h 455"/>
                <a:gd name="T14" fmla="*/ 307692816 w 146"/>
                <a:gd name="T15" fmla="*/ 781780398 h 455"/>
                <a:gd name="T16" fmla="*/ 294349250 w 146"/>
                <a:gd name="T17" fmla="*/ 615191623 h 455"/>
                <a:gd name="T18" fmla="*/ 280219143 w 146"/>
                <a:gd name="T19" fmla="*/ 475148739 h 455"/>
                <a:gd name="T20" fmla="*/ 238318834 w 146"/>
                <a:gd name="T21" fmla="*/ 279323466 h 455"/>
                <a:gd name="T22" fmla="*/ 224696340 w 146"/>
                <a:gd name="T23" fmla="*/ 125030807 h 455"/>
                <a:gd name="T24" fmla="*/ 195437484 w 146"/>
                <a:gd name="T25" fmla="*/ 26388934 h 455"/>
                <a:gd name="T26" fmla="*/ 154130695 w 146"/>
                <a:gd name="T27" fmla="*/ 0 h 455"/>
                <a:gd name="T28" fmla="*/ 112227451 w 146"/>
                <a:gd name="T29" fmla="*/ 14835347 h 455"/>
                <a:gd name="T30" fmla="*/ 112227451 w 146"/>
                <a:gd name="T31" fmla="*/ 55619455 h 455"/>
                <a:gd name="T32" fmla="*/ 98605632 w 146"/>
                <a:gd name="T33" fmla="*/ 140533065 h 455"/>
                <a:gd name="T34" fmla="*/ 69328753 w 146"/>
                <a:gd name="T35" fmla="*/ 265436035 h 455"/>
                <a:gd name="T36" fmla="*/ 56749255 w 146"/>
                <a:gd name="T37" fmla="*/ 391346795 h 455"/>
                <a:gd name="T38" fmla="*/ 42490717 w 146"/>
                <a:gd name="T39" fmla="*/ 516291990 h 455"/>
                <a:gd name="T40" fmla="*/ 15104036 w 146"/>
                <a:gd name="T41" fmla="*/ 615191623 h 455"/>
                <a:gd name="T42" fmla="*/ 0 w 146"/>
                <a:gd name="T43" fmla="*/ 726612725 h 455"/>
                <a:gd name="T44" fmla="*/ 0 w 146"/>
                <a:gd name="T45" fmla="*/ 823435592 h 455"/>
                <a:gd name="T46" fmla="*/ 0 w 146"/>
                <a:gd name="T47" fmla="*/ 921216573 h 4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6" h="455">
                  <a:moveTo>
                    <a:pt x="0" y="448"/>
                  </a:moveTo>
                  <a:lnTo>
                    <a:pt x="27" y="428"/>
                  </a:lnTo>
                  <a:lnTo>
                    <a:pt x="33" y="421"/>
                  </a:lnTo>
                  <a:lnTo>
                    <a:pt x="87" y="421"/>
                  </a:lnTo>
                  <a:lnTo>
                    <a:pt x="113" y="428"/>
                  </a:lnTo>
                  <a:lnTo>
                    <a:pt x="140" y="441"/>
                  </a:lnTo>
                  <a:lnTo>
                    <a:pt x="146" y="455"/>
                  </a:lnTo>
                  <a:lnTo>
                    <a:pt x="146" y="380"/>
                  </a:lnTo>
                  <a:lnTo>
                    <a:pt x="140" y="299"/>
                  </a:lnTo>
                  <a:lnTo>
                    <a:pt x="133" y="231"/>
                  </a:lnTo>
                  <a:lnTo>
                    <a:pt x="113" y="136"/>
                  </a:lnTo>
                  <a:lnTo>
                    <a:pt x="107" y="61"/>
                  </a:lnTo>
                  <a:lnTo>
                    <a:pt x="93" y="13"/>
                  </a:lnTo>
                  <a:lnTo>
                    <a:pt x="73" y="0"/>
                  </a:lnTo>
                  <a:lnTo>
                    <a:pt x="53" y="7"/>
                  </a:lnTo>
                  <a:lnTo>
                    <a:pt x="53" y="27"/>
                  </a:lnTo>
                  <a:lnTo>
                    <a:pt x="47" y="68"/>
                  </a:lnTo>
                  <a:lnTo>
                    <a:pt x="33" y="129"/>
                  </a:lnTo>
                  <a:lnTo>
                    <a:pt x="27" y="190"/>
                  </a:lnTo>
                  <a:lnTo>
                    <a:pt x="20" y="251"/>
                  </a:lnTo>
                  <a:lnTo>
                    <a:pt x="7" y="299"/>
                  </a:lnTo>
                  <a:lnTo>
                    <a:pt x="0" y="353"/>
                  </a:lnTo>
                  <a:lnTo>
                    <a:pt x="0" y="400"/>
                  </a:lnTo>
                  <a:lnTo>
                    <a:pt x="0" y="448"/>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199689" name="Group 24"/>
          <p:cNvGrpSpPr>
            <a:grpSpLocks/>
          </p:cNvGrpSpPr>
          <p:nvPr/>
        </p:nvGrpSpPr>
        <p:grpSpPr bwMode="auto">
          <a:xfrm rot="401039">
            <a:off x="4713685" y="1533525"/>
            <a:ext cx="622697" cy="1776413"/>
            <a:chOff x="3406" y="808"/>
            <a:chExt cx="462" cy="1318"/>
          </a:xfrm>
        </p:grpSpPr>
        <p:sp>
          <p:nvSpPr>
            <p:cNvPr id="208921" name="Freeform 25"/>
            <p:cNvSpPr>
              <a:spLocks/>
            </p:cNvSpPr>
            <p:nvPr/>
          </p:nvSpPr>
          <p:spPr bwMode="auto">
            <a:xfrm rot="-420632">
              <a:off x="3494" y="1640"/>
              <a:ext cx="373" cy="486"/>
            </a:xfrm>
            <a:custGeom>
              <a:avLst/>
              <a:gdLst>
                <a:gd name="T0" fmla="*/ 126 w 193"/>
                <a:gd name="T1" fmla="*/ 251 h 251"/>
                <a:gd name="T2" fmla="*/ 100 w 193"/>
                <a:gd name="T3" fmla="*/ 244 h 251"/>
                <a:gd name="T4" fmla="*/ 60 w 193"/>
                <a:gd name="T5" fmla="*/ 231 h 251"/>
                <a:gd name="T6" fmla="*/ 40 w 193"/>
                <a:gd name="T7" fmla="*/ 224 h 251"/>
                <a:gd name="T8" fmla="*/ 13 w 193"/>
                <a:gd name="T9" fmla="*/ 190 h 251"/>
                <a:gd name="T10" fmla="*/ 0 w 193"/>
                <a:gd name="T11" fmla="*/ 149 h 251"/>
                <a:gd name="T12" fmla="*/ 0 w 193"/>
                <a:gd name="T13" fmla="*/ 122 h 251"/>
                <a:gd name="T14" fmla="*/ 7 w 193"/>
                <a:gd name="T15" fmla="*/ 81 h 251"/>
                <a:gd name="T16" fmla="*/ 13 w 193"/>
                <a:gd name="T17" fmla="*/ 47 h 251"/>
                <a:gd name="T18" fmla="*/ 20 w 193"/>
                <a:gd name="T19" fmla="*/ 20 h 251"/>
                <a:gd name="T20" fmla="*/ 33 w 193"/>
                <a:gd name="T21" fmla="*/ 13 h 251"/>
                <a:gd name="T22" fmla="*/ 67 w 193"/>
                <a:gd name="T23" fmla="*/ 0 h 251"/>
                <a:gd name="T24" fmla="*/ 93 w 193"/>
                <a:gd name="T25" fmla="*/ 0 h 251"/>
                <a:gd name="T26" fmla="*/ 120 w 193"/>
                <a:gd name="T27" fmla="*/ 6 h 251"/>
                <a:gd name="T28" fmla="*/ 140 w 193"/>
                <a:gd name="T29" fmla="*/ 13 h 251"/>
                <a:gd name="T30" fmla="*/ 153 w 193"/>
                <a:gd name="T31" fmla="*/ 34 h 251"/>
                <a:gd name="T32" fmla="*/ 179 w 193"/>
                <a:gd name="T33" fmla="*/ 88 h 251"/>
                <a:gd name="T34" fmla="*/ 186 w 193"/>
                <a:gd name="T35" fmla="*/ 115 h 251"/>
                <a:gd name="T36" fmla="*/ 193 w 193"/>
                <a:gd name="T37" fmla="*/ 142 h 251"/>
                <a:gd name="T38" fmla="*/ 193 w 193"/>
                <a:gd name="T39" fmla="*/ 169 h 251"/>
                <a:gd name="T40" fmla="*/ 186 w 193"/>
                <a:gd name="T41" fmla="*/ 203 h 251"/>
                <a:gd name="T42" fmla="*/ 153 w 193"/>
                <a:gd name="T43" fmla="*/ 231 h 251"/>
                <a:gd name="T44" fmla="*/ 133 w 193"/>
                <a:gd name="T45" fmla="*/ 244 h 251"/>
                <a:gd name="T46" fmla="*/ 126 w 193"/>
                <a:gd name="T4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51">
                  <a:moveTo>
                    <a:pt x="126" y="251"/>
                  </a:moveTo>
                  <a:lnTo>
                    <a:pt x="100" y="244"/>
                  </a:lnTo>
                  <a:lnTo>
                    <a:pt x="60" y="231"/>
                  </a:lnTo>
                  <a:lnTo>
                    <a:pt x="40" y="224"/>
                  </a:lnTo>
                  <a:lnTo>
                    <a:pt x="13" y="190"/>
                  </a:lnTo>
                  <a:lnTo>
                    <a:pt x="0" y="149"/>
                  </a:lnTo>
                  <a:lnTo>
                    <a:pt x="0" y="122"/>
                  </a:lnTo>
                  <a:lnTo>
                    <a:pt x="7" y="81"/>
                  </a:lnTo>
                  <a:lnTo>
                    <a:pt x="13" y="47"/>
                  </a:lnTo>
                  <a:lnTo>
                    <a:pt x="20" y="20"/>
                  </a:lnTo>
                  <a:lnTo>
                    <a:pt x="33" y="13"/>
                  </a:lnTo>
                  <a:lnTo>
                    <a:pt x="67" y="0"/>
                  </a:lnTo>
                  <a:lnTo>
                    <a:pt x="93" y="0"/>
                  </a:lnTo>
                  <a:lnTo>
                    <a:pt x="120" y="6"/>
                  </a:lnTo>
                  <a:lnTo>
                    <a:pt x="140" y="13"/>
                  </a:lnTo>
                  <a:lnTo>
                    <a:pt x="153" y="34"/>
                  </a:lnTo>
                  <a:lnTo>
                    <a:pt x="179" y="88"/>
                  </a:lnTo>
                  <a:lnTo>
                    <a:pt x="186" y="115"/>
                  </a:lnTo>
                  <a:lnTo>
                    <a:pt x="193" y="142"/>
                  </a:lnTo>
                  <a:lnTo>
                    <a:pt x="193" y="169"/>
                  </a:lnTo>
                  <a:lnTo>
                    <a:pt x="186" y="203"/>
                  </a:lnTo>
                  <a:lnTo>
                    <a:pt x="153" y="231"/>
                  </a:lnTo>
                  <a:lnTo>
                    <a:pt x="133" y="244"/>
                  </a:lnTo>
                  <a:lnTo>
                    <a:pt x="126" y="251"/>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199707" name="Freeform 26"/>
            <p:cNvSpPr>
              <a:spLocks/>
            </p:cNvSpPr>
            <p:nvPr/>
          </p:nvSpPr>
          <p:spPr bwMode="auto">
            <a:xfrm rot="-420632">
              <a:off x="3406" y="808"/>
              <a:ext cx="310" cy="933"/>
            </a:xfrm>
            <a:custGeom>
              <a:avLst/>
              <a:gdLst>
                <a:gd name="T0" fmla="*/ 42187956 w 160"/>
                <a:gd name="T1" fmla="*/ 984989425 h 482"/>
                <a:gd name="T2" fmla="*/ 56230055 w 160"/>
                <a:gd name="T3" fmla="*/ 929799738 h 482"/>
                <a:gd name="T4" fmla="*/ 84123879 w 160"/>
                <a:gd name="T5" fmla="*/ 915109545 h 482"/>
                <a:gd name="T6" fmla="*/ 153945326 w 160"/>
                <a:gd name="T7" fmla="*/ 888877696 h 482"/>
                <a:gd name="T8" fmla="*/ 209041492 w 160"/>
                <a:gd name="T9" fmla="*/ 888877696 h 482"/>
                <a:gd name="T10" fmla="*/ 264952280 w 160"/>
                <a:gd name="T11" fmla="*/ 901589767 h 482"/>
                <a:gd name="T12" fmla="*/ 306841162 w 160"/>
                <a:gd name="T13" fmla="*/ 915109545 h 482"/>
                <a:gd name="T14" fmla="*/ 333809397 w 160"/>
                <a:gd name="T15" fmla="*/ 958740388 h 482"/>
                <a:gd name="T16" fmla="*/ 318974508 w 160"/>
                <a:gd name="T17" fmla="*/ 805479664 h 482"/>
                <a:gd name="T18" fmla="*/ 291621416 w 160"/>
                <a:gd name="T19" fmla="*/ 720891401 h 482"/>
                <a:gd name="T20" fmla="*/ 277902836 w 160"/>
                <a:gd name="T21" fmla="*/ 624878200 h 482"/>
                <a:gd name="T22" fmla="*/ 264952280 w 160"/>
                <a:gd name="T23" fmla="*/ 513056535 h 482"/>
                <a:gd name="T24" fmla="*/ 209041492 w 160"/>
                <a:gd name="T25" fmla="*/ 318892890 h 482"/>
                <a:gd name="T26" fmla="*/ 181755759 w 160"/>
                <a:gd name="T27" fmla="*/ 249354302 h 482"/>
                <a:gd name="T28" fmla="*/ 166730700 w 160"/>
                <a:gd name="T29" fmla="*/ 139735213 h 482"/>
                <a:gd name="T30" fmla="*/ 140029532 w 160"/>
                <a:gd name="T31" fmla="*/ 55211433 h 482"/>
                <a:gd name="T32" fmla="*/ 125091340 w 160"/>
                <a:gd name="T33" fmla="*/ 14735328 h 482"/>
                <a:gd name="T34" fmla="*/ 112632711 w 160"/>
                <a:gd name="T35" fmla="*/ 0 h 482"/>
                <a:gd name="T36" fmla="*/ 71210561 w 160"/>
                <a:gd name="T37" fmla="*/ 14735328 h 482"/>
                <a:gd name="T38" fmla="*/ 56230055 w 160"/>
                <a:gd name="T39" fmla="*/ 55211433 h 482"/>
                <a:gd name="T40" fmla="*/ 42187956 w 160"/>
                <a:gd name="T41" fmla="*/ 124309740 h 482"/>
                <a:gd name="T42" fmla="*/ 29021964 w 160"/>
                <a:gd name="T43" fmla="*/ 303776670 h 482"/>
                <a:gd name="T44" fmla="*/ 14979078 w 160"/>
                <a:gd name="T45" fmla="*/ 373622419 h 482"/>
                <a:gd name="T46" fmla="*/ 14979078 w 160"/>
                <a:gd name="T47" fmla="*/ 582398046 h 482"/>
                <a:gd name="T48" fmla="*/ 0 w 160"/>
                <a:gd name="T49" fmla="*/ 651032261 h 482"/>
                <a:gd name="T50" fmla="*/ 14979078 w 160"/>
                <a:gd name="T51" fmla="*/ 749466486 h 482"/>
                <a:gd name="T52" fmla="*/ 29021964 w 160"/>
                <a:gd name="T53" fmla="*/ 818999941 h 482"/>
                <a:gd name="T54" fmla="*/ 42187956 w 160"/>
                <a:gd name="T55" fmla="*/ 901589767 h 482"/>
                <a:gd name="T56" fmla="*/ 42187956 w 160"/>
                <a:gd name="T57" fmla="*/ 984989425 h 4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0" h="482">
                  <a:moveTo>
                    <a:pt x="20" y="482"/>
                  </a:moveTo>
                  <a:lnTo>
                    <a:pt x="27" y="455"/>
                  </a:lnTo>
                  <a:lnTo>
                    <a:pt x="40" y="448"/>
                  </a:lnTo>
                  <a:lnTo>
                    <a:pt x="74" y="435"/>
                  </a:lnTo>
                  <a:lnTo>
                    <a:pt x="100" y="435"/>
                  </a:lnTo>
                  <a:lnTo>
                    <a:pt x="127" y="441"/>
                  </a:lnTo>
                  <a:lnTo>
                    <a:pt x="147" y="448"/>
                  </a:lnTo>
                  <a:lnTo>
                    <a:pt x="160" y="469"/>
                  </a:lnTo>
                  <a:lnTo>
                    <a:pt x="153" y="394"/>
                  </a:lnTo>
                  <a:lnTo>
                    <a:pt x="140" y="353"/>
                  </a:lnTo>
                  <a:lnTo>
                    <a:pt x="133" y="306"/>
                  </a:lnTo>
                  <a:lnTo>
                    <a:pt x="127" y="251"/>
                  </a:lnTo>
                  <a:lnTo>
                    <a:pt x="100" y="156"/>
                  </a:lnTo>
                  <a:lnTo>
                    <a:pt x="87" y="122"/>
                  </a:lnTo>
                  <a:lnTo>
                    <a:pt x="80" y="68"/>
                  </a:lnTo>
                  <a:lnTo>
                    <a:pt x="67" y="27"/>
                  </a:lnTo>
                  <a:lnTo>
                    <a:pt x="60" y="7"/>
                  </a:lnTo>
                  <a:lnTo>
                    <a:pt x="54" y="0"/>
                  </a:lnTo>
                  <a:lnTo>
                    <a:pt x="34" y="7"/>
                  </a:lnTo>
                  <a:lnTo>
                    <a:pt x="27" y="27"/>
                  </a:lnTo>
                  <a:lnTo>
                    <a:pt x="20" y="61"/>
                  </a:lnTo>
                  <a:lnTo>
                    <a:pt x="14" y="149"/>
                  </a:lnTo>
                  <a:lnTo>
                    <a:pt x="7" y="183"/>
                  </a:lnTo>
                  <a:lnTo>
                    <a:pt x="7" y="285"/>
                  </a:lnTo>
                  <a:lnTo>
                    <a:pt x="0" y="319"/>
                  </a:lnTo>
                  <a:lnTo>
                    <a:pt x="7" y="367"/>
                  </a:lnTo>
                  <a:lnTo>
                    <a:pt x="14" y="401"/>
                  </a:lnTo>
                  <a:lnTo>
                    <a:pt x="20" y="441"/>
                  </a:lnTo>
                  <a:lnTo>
                    <a:pt x="20" y="482"/>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199690" name="Group 27"/>
          <p:cNvGrpSpPr>
            <a:grpSpLocks/>
          </p:cNvGrpSpPr>
          <p:nvPr/>
        </p:nvGrpSpPr>
        <p:grpSpPr bwMode="auto">
          <a:xfrm>
            <a:off x="4974432" y="3230166"/>
            <a:ext cx="531019" cy="1576388"/>
            <a:chOff x="3229" y="2209"/>
            <a:chExt cx="427" cy="1324"/>
          </a:xfrm>
        </p:grpSpPr>
        <p:sp>
          <p:nvSpPr>
            <p:cNvPr id="208924" name="Freeform 28"/>
            <p:cNvSpPr>
              <a:spLocks/>
            </p:cNvSpPr>
            <p:nvPr/>
          </p:nvSpPr>
          <p:spPr bwMode="auto">
            <a:xfrm rot="-420632">
              <a:off x="3269" y="2209"/>
              <a:ext cx="387" cy="527"/>
            </a:xfrm>
            <a:custGeom>
              <a:avLst/>
              <a:gdLst>
                <a:gd name="T0" fmla="*/ 73 w 200"/>
                <a:gd name="T1" fmla="*/ 272 h 272"/>
                <a:gd name="T2" fmla="*/ 27 w 200"/>
                <a:gd name="T3" fmla="*/ 258 h 272"/>
                <a:gd name="T4" fmla="*/ 0 w 200"/>
                <a:gd name="T5" fmla="*/ 245 h 272"/>
                <a:gd name="T6" fmla="*/ 14 w 200"/>
                <a:gd name="T7" fmla="*/ 177 h 272"/>
                <a:gd name="T8" fmla="*/ 7 w 200"/>
                <a:gd name="T9" fmla="*/ 109 h 272"/>
                <a:gd name="T10" fmla="*/ 20 w 200"/>
                <a:gd name="T11" fmla="*/ 61 h 272"/>
                <a:gd name="T12" fmla="*/ 40 w 200"/>
                <a:gd name="T13" fmla="*/ 27 h 272"/>
                <a:gd name="T14" fmla="*/ 133 w 200"/>
                <a:gd name="T15" fmla="*/ 0 h 272"/>
                <a:gd name="T16" fmla="*/ 140 w 200"/>
                <a:gd name="T17" fmla="*/ 0 h 272"/>
                <a:gd name="T18" fmla="*/ 186 w 200"/>
                <a:gd name="T19" fmla="*/ 27 h 272"/>
                <a:gd name="T20" fmla="*/ 200 w 200"/>
                <a:gd name="T21" fmla="*/ 54 h 272"/>
                <a:gd name="T22" fmla="*/ 200 w 200"/>
                <a:gd name="T23" fmla="*/ 95 h 272"/>
                <a:gd name="T24" fmla="*/ 180 w 200"/>
                <a:gd name="T25" fmla="*/ 143 h 272"/>
                <a:gd name="T26" fmla="*/ 146 w 200"/>
                <a:gd name="T27" fmla="*/ 238 h 272"/>
                <a:gd name="T28" fmla="*/ 107 w 200"/>
                <a:gd name="T29" fmla="*/ 272 h 272"/>
                <a:gd name="T30" fmla="*/ 73 w 200"/>
                <a:gd name="T3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272">
                  <a:moveTo>
                    <a:pt x="73" y="272"/>
                  </a:moveTo>
                  <a:lnTo>
                    <a:pt x="27" y="258"/>
                  </a:lnTo>
                  <a:lnTo>
                    <a:pt x="0" y="245"/>
                  </a:lnTo>
                  <a:lnTo>
                    <a:pt x="14" y="177"/>
                  </a:lnTo>
                  <a:lnTo>
                    <a:pt x="7" y="109"/>
                  </a:lnTo>
                  <a:lnTo>
                    <a:pt x="20" y="61"/>
                  </a:lnTo>
                  <a:lnTo>
                    <a:pt x="40" y="27"/>
                  </a:lnTo>
                  <a:lnTo>
                    <a:pt x="133" y="0"/>
                  </a:lnTo>
                  <a:lnTo>
                    <a:pt x="140" y="0"/>
                  </a:lnTo>
                  <a:lnTo>
                    <a:pt x="186" y="27"/>
                  </a:lnTo>
                  <a:lnTo>
                    <a:pt x="200" y="54"/>
                  </a:lnTo>
                  <a:lnTo>
                    <a:pt x="200" y="95"/>
                  </a:lnTo>
                  <a:lnTo>
                    <a:pt x="180" y="143"/>
                  </a:lnTo>
                  <a:lnTo>
                    <a:pt x="146" y="238"/>
                  </a:lnTo>
                  <a:lnTo>
                    <a:pt x="107" y="272"/>
                  </a:lnTo>
                  <a:lnTo>
                    <a:pt x="73" y="272"/>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199705" name="Freeform 29"/>
            <p:cNvSpPr>
              <a:spLocks/>
            </p:cNvSpPr>
            <p:nvPr/>
          </p:nvSpPr>
          <p:spPr bwMode="auto">
            <a:xfrm rot="-420632">
              <a:off x="3229" y="2679"/>
              <a:ext cx="399" cy="854"/>
            </a:xfrm>
            <a:custGeom>
              <a:avLst/>
              <a:gdLst>
                <a:gd name="T0" fmla="*/ 276024390 w 206"/>
                <a:gd name="T1" fmla="*/ 70450614 h 441"/>
                <a:gd name="T2" fmla="*/ 180498588 w 206"/>
                <a:gd name="T3" fmla="*/ 41810750 h 441"/>
                <a:gd name="T4" fmla="*/ 124259512 w 206"/>
                <a:gd name="T5" fmla="*/ 14865929 h 441"/>
                <a:gd name="T6" fmla="*/ 70659937 w 206"/>
                <a:gd name="T7" fmla="*/ 251377758 h 441"/>
                <a:gd name="T8" fmla="*/ 41951038 w 206"/>
                <a:gd name="T9" fmla="*/ 405820101 h 441"/>
                <a:gd name="T10" fmla="*/ 14914252 w 206"/>
                <a:gd name="T11" fmla="*/ 616599970 h 441"/>
                <a:gd name="T12" fmla="*/ 0 w 206"/>
                <a:gd name="T13" fmla="*/ 728856378 h 441"/>
                <a:gd name="T14" fmla="*/ 14914252 w 206"/>
                <a:gd name="T15" fmla="*/ 812856821 h 441"/>
                <a:gd name="T16" fmla="*/ 28887313 w 206"/>
                <a:gd name="T17" fmla="*/ 882841077 h 441"/>
                <a:gd name="T18" fmla="*/ 70659937 w 206"/>
                <a:gd name="T19" fmla="*/ 909782242 h 441"/>
                <a:gd name="T20" fmla="*/ 97108779 w 206"/>
                <a:gd name="T21" fmla="*/ 895029667 h 441"/>
                <a:gd name="T22" fmla="*/ 139090492 w 206"/>
                <a:gd name="T23" fmla="*/ 839275481 h 441"/>
                <a:gd name="T24" fmla="*/ 165584068 w 206"/>
                <a:gd name="T25" fmla="*/ 768824294 h 441"/>
                <a:gd name="T26" fmla="*/ 195001019 w 206"/>
                <a:gd name="T27" fmla="*/ 658402905 h 441"/>
                <a:gd name="T28" fmla="*/ 276024390 w 206"/>
                <a:gd name="T29" fmla="*/ 462187451 h 441"/>
                <a:gd name="T30" fmla="*/ 331353982 w 206"/>
                <a:gd name="T31" fmla="*/ 307883385 h 441"/>
                <a:gd name="T32" fmla="*/ 426882951 w 206"/>
                <a:gd name="T33" fmla="*/ 0 h 441"/>
                <a:gd name="T34" fmla="*/ 345633812 w 206"/>
                <a:gd name="T35" fmla="*/ 70450614 h 441"/>
                <a:gd name="T36" fmla="*/ 276024390 w 206"/>
                <a:gd name="T37" fmla="*/ 70450614 h 4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6" h="441">
                  <a:moveTo>
                    <a:pt x="133" y="34"/>
                  </a:moveTo>
                  <a:lnTo>
                    <a:pt x="87" y="20"/>
                  </a:lnTo>
                  <a:lnTo>
                    <a:pt x="60" y="7"/>
                  </a:lnTo>
                  <a:lnTo>
                    <a:pt x="34" y="122"/>
                  </a:lnTo>
                  <a:lnTo>
                    <a:pt x="20" y="197"/>
                  </a:lnTo>
                  <a:lnTo>
                    <a:pt x="7" y="299"/>
                  </a:lnTo>
                  <a:lnTo>
                    <a:pt x="0" y="353"/>
                  </a:lnTo>
                  <a:lnTo>
                    <a:pt x="7" y="394"/>
                  </a:lnTo>
                  <a:lnTo>
                    <a:pt x="14" y="428"/>
                  </a:lnTo>
                  <a:lnTo>
                    <a:pt x="34" y="441"/>
                  </a:lnTo>
                  <a:lnTo>
                    <a:pt x="47" y="434"/>
                  </a:lnTo>
                  <a:lnTo>
                    <a:pt x="67" y="407"/>
                  </a:lnTo>
                  <a:lnTo>
                    <a:pt x="80" y="373"/>
                  </a:lnTo>
                  <a:lnTo>
                    <a:pt x="94" y="319"/>
                  </a:lnTo>
                  <a:lnTo>
                    <a:pt x="133" y="224"/>
                  </a:lnTo>
                  <a:lnTo>
                    <a:pt x="160" y="149"/>
                  </a:lnTo>
                  <a:lnTo>
                    <a:pt x="206" y="0"/>
                  </a:lnTo>
                  <a:lnTo>
                    <a:pt x="167" y="34"/>
                  </a:lnTo>
                  <a:lnTo>
                    <a:pt x="133" y="34"/>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08940" name="Group 44"/>
          <p:cNvGrpSpPr>
            <a:grpSpLocks/>
          </p:cNvGrpSpPr>
          <p:nvPr/>
        </p:nvGrpSpPr>
        <p:grpSpPr bwMode="auto">
          <a:xfrm>
            <a:off x="3864769" y="3890963"/>
            <a:ext cx="525066" cy="1247775"/>
            <a:chOff x="2288" y="2603"/>
            <a:chExt cx="441" cy="1048"/>
          </a:xfrm>
        </p:grpSpPr>
        <p:sp>
          <p:nvSpPr>
            <p:cNvPr id="199702" name="Freeform 35"/>
            <p:cNvSpPr>
              <a:spLocks/>
            </p:cNvSpPr>
            <p:nvPr/>
          </p:nvSpPr>
          <p:spPr bwMode="auto">
            <a:xfrm>
              <a:off x="2310" y="2996"/>
              <a:ext cx="310" cy="655"/>
            </a:xfrm>
            <a:custGeom>
              <a:avLst/>
              <a:gdLst>
                <a:gd name="T0" fmla="*/ 198 w 310"/>
                <a:gd name="T1" fmla="*/ 48 h 655"/>
                <a:gd name="T2" fmla="*/ 78 w 310"/>
                <a:gd name="T3" fmla="*/ 40 h 655"/>
                <a:gd name="T4" fmla="*/ 22 w 310"/>
                <a:gd name="T5" fmla="*/ 0 h 655"/>
                <a:gd name="T6" fmla="*/ 5 w 310"/>
                <a:gd name="T7" fmla="*/ 146 h 655"/>
                <a:gd name="T8" fmla="*/ 0 w 310"/>
                <a:gd name="T9" fmla="*/ 442 h 655"/>
                <a:gd name="T10" fmla="*/ 10 w 310"/>
                <a:gd name="T11" fmla="*/ 636 h 655"/>
                <a:gd name="T12" fmla="*/ 193 w 310"/>
                <a:gd name="T13" fmla="*/ 655 h 655"/>
                <a:gd name="T14" fmla="*/ 230 w 310"/>
                <a:gd name="T15" fmla="*/ 420 h 655"/>
                <a:gd name="T16" fmla="*/ 284 w 310"/>
                <a:gd name="T17" fmla="*/ 138 h 655"/>
                <a:gd name="T18" fmla="*/ 310 w 310"/>
                <a:gd name="T19" fmla="*/ 17 h 655"/>
                <a:gd name="T20" fmla="*/ 258 w 310"/>
                <a:gd name="T21" fmla="*/ 46 h 655"/>
                <a:gd name="T22" fmla="*/ 198 w 310"/>
                <a:gd name="T23" fmla="*/ 48 h 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0" h="655">
                  <a:moveTo>
                    <a:pt x="198" y="48"/>
                  </a:moveTo>
                  <a:lnTo>
                    <a:pt x="78" y="40"/>
                  </a:lnTo>
                  <a:lnTo>
                    <a:pt x="22" y="0"/>
                  </a:lnTo>
                  <a:lnTo>
                    <a:pt x="5" y="146"/>
                  </a:lnTo>
                  <a:lnTo>
                    <a:pt x="0" y="442"/>
                  </a:lnTo>
                  <a:lnTo>
                    <a:pt x="10" y="636"/>
                  </a:lnTo>
                  <a:lnTo>
                    <a:pt x="193" y="655"/>
                  </a:lnTo>
                  <a:lnTo>
                    <a:pt x="230" y="420"/>
                  </a:lnTo>
                  <a:lnTo>
                    <a:pt x="284" y="138"/>
                  </a:lnTo>
                  <a:lnTo>
                    <a:pt x="310" y="17"/>
                  </a:lnTo>
                  <a:lnTo>
                    <a:pt x="258" y="46"/>
                  </a:lnTo>
                  <a:lnTo>
                    <a:pt x="198" y="48"/>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sp>
          <p:nvSpPr>
            <p:cNvPr id="208930" name="Freeform 34"/>
            <p:cNvSpPr>
              <a:spLocks/>
            </p:cNvSpPr>
            <p:nvPr/>
          </p:nvSpPr>
          <p:spPr bwMode="auto">
            <a:xfrm rot="-942242">
              <a:off x="2288" y="2603"/>
              <a:ext cx="441" cy="448"/>
            </a:xfrm>
            <a:custGeom>
              <a:avLst/>
              <a:gdLst>
                <a:gd name="T0" fmla="*/ 73 w 206"/>
                <a:gd name="T1" fmla="*/ 217 h 224"/>
                <a:gd name="T2" fmla="*/ 20 w 206"/>
                <a:gd name="T3" fmla="*/ 197 h 224"/>
                <a:gd name="T4" fmla="*/ 0 w 206"/>
                <a:gd name="T5" fmla="*/ 170 h 224"/>
                <a:gd name="T6" fmla="*/ 0 w 206"/>
                <a:gd name="T7" fmla="*/ 156 h 224"/>
                <a:gd name="T8" fmla="*/ 7 w 206"/>
                <a:gd name="T9" fmla="*/ 95 h 224"/>
                <a:gd name="T10" fmla="*/ 7 w 206"/>
                <a:gd name="T11" fmla="*/ 68 h 224"/>
                <a:gd name="T12" fmla="*/ 27 w 206"/>
                <a:gd name="T13" fmla="*/ 27 h 224"/>
                <a:gd name="T14" fmla="*/ 47 w 206"/>
                <a:gd name="T15" fmla="*/ 7 h 224"/>
                <a:gd name="T16" fmla="*/ 87 w 206"/>
                <a:gd name="T17" fmla="*/ 7 h 224"/>
                <a:gd name="T18" fmla="*/ 140 w 206"/>
                <a:gd name="T19" fmla="*/ 0 h 224"/>
                <a:gd name="T20" fmla="*/ 153 w 206"/>
                <a:gd name="T21" fmla="*/ 0 h 224"/>
                <a:gd name="T22" fmla="*/ 180 w 206"/>
                <a:gd name="T23" fmla="*/ 27 h 224"/>
                <a:gd name="T24" fmla="*/ 193 w 206"/>
                <a:gd name="T25" fmla="*/ 54 h 224"/>
                <a:gd name="T26" fmla="*/ 206 w 206"/>
                <a:gd name="T27" fmla="*/ 88 h 224"/>
                <a:gd name="T28" fmla="*/ 200 w 206"/>
                <a:gd name="T29" fmla="*/ 109 h 224"/>
                <a:gd name="T30" fmla="*/ 186 w 206"/>
                <a:gd name="T31" fmla="*/ 149 h 224"/>
                <a:gd name="T32" fmla="*/ 140 w 206"/>
                <a:gd name="T33" fmla="*/ 197 h 224"/>
                <a:gd name="T34" fmla="*/ 127 w 206"/>
                <a:gd name="T35" fmla="*/ 217 h 224"/>
                <a:gd name="T36" fmla="*/ 100 w 206"/>
                <a:gd name="T37" fmla="*/ 224 h 224"/>
                <a:gd name="T38" fmla="*/ 73 w 206"/>
                <a:gd name="T39" fmla="*/ 2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 h="224">
                  <a:moveTo>
                    <a:pt x="73" y="217"/>
                  </a:moveTo>
                  <a:lnTo>
                    <a:pt x="20" y="197"/>
                  </a:lnTo>
                  <a:lnTo>
                    <a:pt x="0" y="170"/>
                  </a:lnTo>
                  <a:lnTo>
                    <a:pt x="0" y="156"/>
                  </a:lnTo>
                  <a:lnTo>
                    <a:pt x="7" y="95"/>
                  </a:lnTo>
                  <a:lnTo>
                    <a:pt x="7" y="68"/>
                  </a:lnTo>
                  <a:lnTo>
                    <a:pt x="27" y="27"/>
                  </a:lnTo>
                  <a:lnTo>
                    <a:pt x="47" y="7"/>
                  </a:lnTo>
                  <a:lnTo>
                    <a:pt x="87" y="7"/>
                  </a:lnTo>
                  <a:lnTo>
                    <a:pt x="140" y="0"/>
                  </a:lnTo>
                  <a:lnTo>
                    <a:pt x="153" y="0"/>
                  </a:lnTo>
                  <a:lnTo>
                    <a:pt x="180" y="27"/>
                  </a:lnTo>
                  <a:lnTo>
                    <a:pt x="193" y="54"/>
                  </a:lnTo>
                  <a:lnTo>
                    <a:pt x="206" y="88"/>
                  </a:lnTo>
                  <a:lnTo>
                    <a:pt x="200" y="109"/>
                  </a:lnTo>
                  <a:lnTo>
                    <a:pt x="186" y="149"/>
                  </a:lnTo>
                  <a:lnTo>
                    <a:pt x="140" y="197"/>
                  </a:lnTo>
                  <a:lnTo>
                    <a:pt x="127" y="217"/>
                  </a:lnTo>
                  <a:lnTo>
                    <a:pt x="100" y="224"/>
                  </a:lnTo>
                  <a:lnTo>
                    <a:pt x="73" y="217"/>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grpSp>
      <p:grpSp>
        <p:nvGrpSpPr>
          <p:cNvPr id="208941" name="Group 45"/>
          <p:cNvGrpSpPr>
            <a:grpSpLocks/>
          </p:cNvGrpSpPr>
          <p:nvPr/>
        </p:nvGrpSpPr>
        <p:grpSpPr bwMode="auto">
          <a:xfrm>
            <a:off x="3860006" y="3995738"/>
            <a:ext cx="525066" cy="763191"/>
            <a:chOff x="2277" y="2877"/>
            <a:chExt cx="441" cy="641"/>
          </a:xfrm>
        </p:grpSpPr>
        <p:sp>
          <p:nvSpPr>
            <p:cNvPr id="208937" name="Freeform 41"/>
            <p:cNvSpPr>
              <a:spLocks/>
            </p:cNvSpPr>
            <p:nvPr/>
          </p:nvSpPr>
          <p:spPr bwMode="auto">
            <a:xfrm rot="-942242">
              <a:off x="2277" y="2877"/>
              <a:ext cx="441" cy="448"/>
            </a:xfrm>
            <a:custGeom>
              <a:avLst/>
              <a:gdLst>
                <a:gd name="T0" fmla="*/ 73 w 206"/>
                <a:gd name="T1" fmla="*/ 217 h 224"/>
                <a:gd name="T2" fmla="*/ 20 w 206"/>
                <a:gd name="T3" fmla="*/ 197 h 224"/>
                <a:gd name="T4" fmla="*/ 0 w 206"/>
                <a:gd name="T5" fmla="*/ 170 h 224"/>
                <a:gd name="T6" fmla="*/ 0 w 206"/>
                <a:gd name="T7" fmla="*/ 156 h 224"/>
                <a:gd name="T8" fmla="*/ 7 w 206"/>
                <a:gd name="T9" fmla="*/ 95 h 224"/>
                <a:gd name="T10" fmla="*/ 7 w 206"/>
                <a:gd name="T11" fmla="*/ 68 h 224"/>
                <a:gd name="T12" fmla="*/ 27 w 206"/>
                <a:gd name="T13" fmla="*/ 27 h 224"/>
                <a:gd name="T14" fmla="*/ 47 w 206"/>
                <a:gd name="T15" fmla="*/ 7 h 224"/>
                <a:gd name="T16" fmla="*/ 87 w 206"/>
                <a:gd name="T17" fmla="*/ 7 h 224"/>
                <a:gd name="T18" fmla="*/ 140 w 206"/>
                <a:gd name="T19" fmla="*/ 0 h 224"/>
                <a:gd name="T20" fmla="*/ 153 w 206"/>
                <a:gd name="T21" fmla="*/ 0 h 224"/>
                <a:gd name="T22" fmla="*/ 180 w 206"/>
                <a:gd name="T23" fmla="*/ 27 h 224"/>
                <a:gd name="T24" fmla="*/ 193 w 206"/>
                <a:gd name="T25" fmla="*/ 54 h 224"/>
                <a:gd name="T26" fmla="*/ 206 w 206"/>
                <a:gd name="T27" fmla="*/ 88 h 224"/>
                <a:gd name="T28" fmla="*/ 200 w 206"/>
                <a:gd name="T29" fmla="*/ 109 h 224"/>
                <a:gd name="T30" fmla="*/ 186 w 206"/>
                <a:gd name="T31" fmla="*/ 149 h 224"/>
                <a:gd name="T32" fmla="*/ 140 w 206"/>
                <a:gd name="T33" fmla="*/ 197 h 224"/>
                <a:gd name="T34" fmla="*/ 127 w 206"/>
                <a:gd name="T35" fmla="*/ 217 h 224"/>
                <a:gd name="T36" fmla="*/ 100 w 206"/>
                <a:gd name="T37" fmla="*/ 224 h 224"/>
                <a:gd name="T38" fmla="*/ 73 w 206"/>
                <a:gd name="T39" fmla="*/ 2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 h="224">
                  <a:moveTo>
                    <a:pt x="73" y="217"/>
                  </a:moveTo>
                  <a:lnTo>
                    <a:pt x="20" y="197"/>
                  </a:lnTo>
                  <a:lnTo>
                    <a:pt x="0" y="170"/>
                  </a:lnTo>
                  <a:lnTo>
                    <a:pt x="0" y="156"/>
                  </a:lnTo>
                  <a:lnTo>
                    <a:pt x="7" y="95"/>
                  </a:lnTo>
                  <a:lnTo>
                    <a:pt x="7" y="68"/>
                  </a:lnTo>
                  <a:lnTo>
                    <a:pt x="27" y="27"/>
                  </a:lnTo>
                  <a:lnTo>
                    <a:pt x="47" y="7"/>
                  </a:lnTo>
                  <a:lnTo>
                    <a:pt x="87" y="7"/>
                  </a:lnTo>
                  <a:lnTo>
                    <a:pt x="140" y="0"/>
                  </a:lnTo>
                  <a:lnTo>
                    <a:pt x="153" y="0"/>
                  </a:lnTo>
                  <a:lnTo>
                    <a:pt x="180" y="27"/>
                  </a:lnTo>
                  <a:lnTo>
                    <a:pt x="193" y="54"/>
                  </a:lnTo>
                  <a:lnTo>
                    <a:pt x="206" y="88"/>
                  </a:lnTo>
                  <a:lnTo>
                    <a:pt x="200" y="109"/>
                  </a:lnTo>
                  <a:lnTo>
                    <a:pt x="186" y="149"/>
                  </a:lnTo>
                  <a:lnTo>
                    <a:pt x="140" y="197"/>
                  </a:lnTo>
                  <a:lnTo>
                    <a:pt x="127" y="217"/>
                  </a:lnTo>
                  <a:lnTo>
                    <a:pt x="100" y="224"/>
                  </a:lnTo>
                  <a:lnTo>
                    <a:pt x="73" y="217"/>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199701" name="Freeform 42"/>
            <p:cNvSpPr>
              <a:spLocks/>
            </p:cNvSpPr>
            <p:nvPr/>
          </p:nvSpPr>
          <p:spPr bwMode="auto">
            <a:xfrm>
              <a:off x="2304" y="3270"/>
              <a:ext cx="305" cy="248"/>
            </a:xfrm>
            <a:custGeom>
              <a:avLst/>
              <a:gdLst>
                <a:gd name="T0" fmla="*/ 193 w 305"/>
                <a:gd name="T1" fmla="*/ 48 h 248"/>
                <a:gd name="T2" fmla="*/ 73 w 305"/>
                <a:gd name="T3" fmla="*/ 40 h 248"/>
                <a:gd name="T4" fmla="*/ 17 w 305"/>
                <a:gd name="T5" fmla="*/ 0 h 248"/>
                <a:gd name="T6" fmla="*/ 0 w 305"/>
                <a:gd name="T7" fmla="*/ 146 h 248"/>
                <a:gd name="T8" fmla="*/ 29 w 305"/>
                <a:gd name="T9" fmla="*/ 234 h 248"/>
                <a:gd name="T10" fmla="*/ 230 w 305"/>
                <a:gd name="T11" fmla="*/ 248 h 248"/>
                <a:gd name="T12" fmla="*/ 274 w 305"/>
                <a:gd name="T13" fmla="*/ 181 h 248"/>
                <a:gd name="T14" fmla="*/ 305 w 305"/>
                <a:gd name="T15" fmla="*/ 17 h 248"/>
                <a:gd name="T16" fmla="*/ 253 w 305"/>
                <a:gd name="T17" fmla="*/ 46 h 248"/>
                <a:gd name="T18" fmla="*/ 193 w 305"/>
                <a:gd name="T19" fmla="*/ 48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5" h="248">
                  <a:moveTo>
                    <a:pt x="193" y="48"/>
                  </a:moveTo>
                  <a:lnTo>
                    <a:pt x="73" y="40"/>
                  </a:lnTo>
                  <a:lnTo>
                    <a:pt x="17" y="0"/>
                  </a:lnTo>
                  <a:lnTo>
                    <a:pt x="0" y="146"/>
                  </a:lnTo>
                  <a:lnTo>
                    <a:pt x="29" y="234"/>
                  </a:lnTo>
                  <a:lnTo>
                    <a:pt x="230" y="248"/>
                  </a:lnTo>
                  <a:lnTo>
                    <a:pt x="274" y="181"/>
                  </a:lnTo>
                  <a:lnTo>
                    <a:pt x="305" y="17"/>
                  </a:lnTo>
                  <a:lnTo>
                    <a:pt x="253" y="46"/>
                  </a:lnTo>
                  <a:lnTo>
                    <a:pt x="193" y="48"/>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199693" name="Group 30"/>
          <p:cNvGrpSpPr>
            <a:grpSpLocks/>
          </p:cNvGrpSpPr>
          <p:nvPr/>
        </p:nvGrpSpPr>
        <p:grpSpPr bwMode="auto">
          <a:xfrm rot="194580">
            <a:off x="3881438" y="1749028"/>
            <a:ext cx="445294" cy="1556147"/>
            <a:chOff x="2755" y="769"/>
            <a:chExt cx="428" cy="1392"/>
          </a:xfrm>
        </p:grpSpPr>
        <p:sp>
          <p:nvSpPr>
            <p:cNvPr id="208927" name="Freeform 31"/>
            <p:cNvSpPr>
              <a:spLocks/>
            </p:cNvSpPr>
            <p:nvPr/>
          </p:nvSpPr>
          <p:spPr bwMode="auto">
            <a:xfrm rot="-420632">
              <a:off x="2757" y="1628"/>
              <a:ext cx="426" cy="524"/>
            </a:xfrm>
            <a:custGeom>
              <a:avLst/>
              <a:gdLst>
                <a:gd name="T0" fmla="*/ 100 w 220"/>
                <a:gd name="T1" fmla="*/ 272 h 272"/>
                <a:gd name="T2" fmla="*/ 93 w 220"/>
                <a:gd name="T3" fmla="*/ 272 h 272"/>
                <a:gd name="T4" fmla="*/ 54 w 220"/>
                <a:gd name="T5" fmla="*/ 258 h 272"/>
                <a:gd name="T6" fmla="*/ 20 w 220"/>
                <a:gd name="T7" fmla="*/ 224 h 272"/>
                <a:gd name="T8" fmla="*/ 0 w 220"/>
                <a:gd name="T9" fmla="*/ 190 h 272"/>
                <a:gd name="T10" fmla="*/ 0 w 220"/>
                <a:gd name="T11" fmla="*/ 163 h 272"/>
                <a:gd name="T12" fmla="*/ 0 w 220"/>
                <a:gd name="T13" fmla="*/ 143 h 272"/>
                <a:gd name="T14" fmla="*/ 27 w 220"/>
                <a:gd name="T15" fmla="*/ 68 h 272"/>
                <a:gd name="T16" fmla="*/ 34 w 220"/>
                <a:gd name="T17" fmla="*/ 34 h 272"/>
                <a:gd name="T18" fmla="*/ 40 w 220"/>
                <a:gd name="T19" fmla="*/ 20 h 272"/>
                <a:gd name="T20" fmla="*/ 60 w 220"/>
                <a:gd name="T21" fmla="*/ 7 h 272"/>
                <a:gd name="T22" fmla="*/ 80 w 220"/>
                <a:gd name="T23" fmla="*/ 0 h 272"/>
                <a:gd name="T24" fmla="*/ 133 w 220"/>
                <a:gd name="T25" fmla="*/ 7 h 272"/>
                <a:gd name="T26" fmla="*/ 160 w 220"/>
                <a:gd name="T27" fmla="*/ 14 h 272"/>
                <a:gd name="T28" fmla="*/ 186 w 220"/>
                <a:gd name="T29" fmla="*/ 27 h 272"/>
                <a:gd name="T30" fmla="*/ 193 w 220"/>
                <a:gd name="T31" fmla="*/ 41 h 272"/>
                <a:gd name="T32" fmla="*/ 200 w 220"/>
                <a:gd name="T33" fmla="*/ 75 h 272"/>
                <a:gd name="T34" fmla="*/ 200 w 220"/>
                <a:gd name="T35" fmla="*/ 88 h 272"/>
                <a:gd name="T36" fmla="*/ 213 w 220"/>
                <a:gd name="T37" fmla="*/ 143 h 272"/>
                <a:gd name="T38" fmla="*/ 220 w 220"/>
                <a:gd name="T39" fmla="*/ 163 h 272"/>
                <a:gd name="T40" fmla="*/ 213 w 220"/>
                <a:gd name="T41" fmla="*/ 183 h 272"/>
                <a:gd name="T42" fmla="*/ 206 w 220"/>
                <a:gd name="T43" fmla="*/ 204 h 272"/>
                <a:gd name="T44" fmla="*/ 180 w 220"/>
                <a:gd name="T45" fmla="*/ 231 h 272"/>
                <a:gd name="T46" fmla="*/ 153 w 220"/>
                <a:gd name="T47" fmla="*/ 251 h 272"/>
                <a:gd name="T48" fmla="*/ 120 w 220"/>
                <a:gd name="T49" fmla="*/ 272 h 272"/>
                <a:gd name="T50" fmla="*/ 100 w 220"/>
                <a:gd name="T5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0" h="272">
                  <a:moveTo>
                    <a:pt x="100" y="272"/>
                  </a:moveTo>
                  <a:lnTo>
                    <a:pt x="93" y="272"/>
                  </a:lnTo>
                  <a:lnTo>
                    <a:pt x="54" y="258"/>
                  </a:lnTo>
                  <a:lnTo>
                    <a:pt x="20" y="224"/>
                  </a:lnTo>
                  <a:lnTo>
                    <a:pt x="0" y="190"/>
                  </a:lnTo>
                  <a:lnTo>
                    <a:pt x="0" y="163"/>
                  </a:lnTo>
                  <a:lnTo>
                    <a:pt x="0" y="143"/>
                  </a:lnTo>
                  <a:lnTo>
                    <a:pt x="27" y="68"/>
                  </a:lnTo>
                  <a:lnTo>
                    <a:pt x="34" y="34"/>
                  </a:lnTo>
                  <a:lnTo>
                    <a:pt x="40" y="20"/>
                  </a:lnTo>
                  <a:lnTo>
                    <a:pt x="60" y="7"/>
                  </a:lnTo>
                  <a:lnTo>
                    <a:pt x="80" y="0"/>
                  </a:lnTo>
                  <a:lnTo>
                    <a:pt x="133" y="7"/>
                  </a:lnTo>
                  <a:lnTo>
                    <a:pt x="160" y="14"/>
                  </a:lnTo>
                  <a:lnTo>
                    <a:pt x="186" y="27"/>
                  </a:lnTo>
                  <a:lnTo>
                    <a:pt x="193" y="41"/>
                  </a:lnTo>
                  <a:lnTo>
                    <a:pt x="200" y="75"/>
                  </a:lnTo>
                  <a:lnTo>
                    <a:pt x="200" y="88"/>
                  </a:lnTo>
                  <a:lnTo>
                    <a:pt x="213" y="143"/>
                  </a:lnTo>
                  <a:lnTo>
                    <a:pt x="220" y="163"/>
                  </a:lnTo>
                  <a:lnTo>
                    <a:pt x="213" y="183"/>
                  </a:lnTo>
                  <a:lnTo>
                    <a:pt x="206" y="204"/>
                  </a:lnTo>
                  <a:lnTo>
                    <a:pt x="180" y="231"/>
                  </a:lnTo>
                  <a:lnTo>
                    <a:pt x="153" y="251"/>
                  </a:lnTo>
                  <a:lnTo>
                    <a:pt x="120" y="272"/>
                  </a:lnTo>
                  <a:lnTo>
                    <a:pt x="100" y="272"/>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199699" name="Freeform 32"/>
            <p:cNvSpPr>
              <a:spLocks/>
            </p:cNvSpPr>
            <p:nvPr/>
          </p:nvSpPr>
          <p:spPr bwMode="auto">
            <a:xfrm rot="-420632">
              <a:off x="2755" y="769"/>
              <a:ext cx="309" cy="947"/>
            </a:xfrm>
            <a:custGeom>
              <a:avLst/>
              <a:gdLst>
                <a:gd name="T0" fmla="*/ 0 w 160"/>
                <a:gd name="T1" fmla="*/ 966458863 h 489"/>
                <a:gd name="T2" fmla="*/ 39127364 w 160"/>
                <a:gd name="T3" fmla="*/ 939370139 h 489"/>
                <a:gd name="T4" fmla="*/ 77660199 w 160"/>
                <a:gd name="T5" fmla="*/ 925417173 h 489"/>
                <a:gd name="T6" fmla="*/ 181310713 w 160"/>
                <a:gd name="T7" fmla="*/ 939370139 h 489"/>
                <a:gd name="T8" fmla="*/ 233384797 w 160"/>
                <a:gd name="T9" fmla="*/ 954089168 h 489"/>
                <a:gd name="T10" fmla="*/ 284064233 w 160"/>
                <a:gd name="T11" fmla="*/ 981089056 h 489"/>
                <a:gd name="T12" fmla="*/ 296959139 w 160"/>
                <a:gd name="T13" fmla="*/ 1009851437 h 489"/>
                <a:gd name="T14" fmla="*/ 311031853 w 160"/>
                <a:gd name="T15" fmla="*/ 840128186 h 489"/>
                <a:gd name="T16" fmla="*/ 296959139 w 160"/>
                <a:gd name="T17" fmla="*/ 658978093 h 489"/>
                <a:gd name="T18" fmla="*/ 296959139 w 160"/>
                <a:gd name="T19" fmla="*/ 517903887 h 489"/>
                <a:gd name="T20" fmla="*/ 258394892 w 160"/>
                <a:gd name="T21" fmla="*/ 308138611 h 489"/>
                <a:gd name="T22" fmla="*/ 258394892 w 160"/>
                <a:gd name="T23" fmla="*/ 154727458 h 489"/>
                <a:gd name="T24" fmla="*/ 244444776 w 160"/>
                <a:gd name="T25" fmla="*/ 26456699 h 489"/>
                <a:gd name="T26" fmla="*/ 194228066 w 160"/>
                <a:gd name="T27" fmla="*/ 0 h 489"/>
                <a:gd name="T28" fmla="*/ 168845593 w 160"/>
                <a:gd name="T29" fmla="*/ 0 h 489"/>
                <a:gd name="T30" fmla="*/ 155542313 w 160"/>
                <a:gd name="T31" fmla="*/ 70504532 h 489"/>
                <a:gd name="T32" fmla="*/ 141584262 w 160"/>
                <a:gd name="T33" fmla="*/ 154727458 h 489"/>
                <a:gd name="T34" fmla="*/ 102572415 w 160"/>
                <a:gd name="T35" fmla="*/ 280265310 h 489"/>
                <a:gd name="T36" fmla="*/ 77660199 w 160"/>
                <a:gd name="T37" fmla="*/ 407356661 h 489"/>
                <a:gd name="T38" fmla="*/ 52075685 w 160"/>
                <a:gd name="T39" fmla="*/ 546721467 h 489"/>
                <a:gd name="T40" fmla="*/ 26964756 w 160"/>
                <a:gd name="T41" fmla="*/ 658978093 h 489"/>
                <a:gd name="T42" fmla="*/ 13962333 w 160"/>
                <a:gd name="T43" fmla="*/ 769564847 h 489"/>
                <a:gd name="T44" fmla="*/ 13962333 w 160"/>
                <a:gd name="T45" fmla="*/ 868785103 h 489"/>
                <a:gd name="T46" fmla="*/ 0 w 160"/>
                <a:gd name="T47" fmla="*/ 966458863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0" h="489">
                  <a:moveTo>
                    <a:pt x="0" y="468"/>
                  </a:moveTo>
                  <a:lnTo>
                    <a:pt x="20" y="455"/>
                  </a:lnTo>
                  <a:lnTo>
                    <a:pt x="40" y="448"/>
                  </a:lnTo>
                  <a:lnTo>
                    <a:pt x="93" y="455"/>
                  </a:lnTo>
                  <a:lnTo>
                    <a:pt x="120" y="462"/>
                  </a:lnTo>
                  <a:lnTo>
                    <a:pt x="146" y="475"/>
                  </a:lnTo>
                  <a:lnTo>
                    <a:pt x="153" y="489"/>
                  </a:lnTo>
                  <a:lnTo>
                    <a:pt x="160" y="407"/>
                  </a:lnTo>
                  <a:lnTo>
                    <a:pt x="153" y="319"/>
                  </a:lnTo>
                  <a:lnTo>
                    <a:pt x="153" y="251"/>
                  </a:lnTo>
                  <a:lnTo>
                    <a:pt x="133" y="149"/>
                  </a:lnTo>
                  <a:lnTo>
                    <a:pt x="133" y="75"/>
                  </a:lnTo>
                  <a:lnTo>
                    <a:pt x="126" y="13"/>
                  </a:lnTo>
                  <a:lnTo>
                    <a:pt x="100" y="0"/>
                  </a:lnTo>
                  <a:lnTo>
                    <a:pt x="87" y="0"/>
                  </a:lnTo>
                  <a:lnTo>
                    <a:pt x="80" y="34"/>
                  </a:lnTo>
                  <a:lnTo>
                    <a:pt x="73" y="75"/>
                  </a:lnTo>
                  <a:lnTo>
                    <a:pt x="53" y="136"/>
                  </a:lnTo>
                  <a:lnTo>
                    <a:pt x="40" y="197"/>
                  </a:lnTo>
                  <a:lnTo>
                    <a:pt x="27" y="265"/>
                  </a:lnTo>
                  <a:lnTo>
                    <a:pt x="14" y="319"/>
                  </a:lnTo>
                  <a:lnTo>
                    <a:pt x="7" y="373"/>
                  </a:lnTo>
                  <a:lnTo>
                    <a:pt x="7" y="421"/>
                  </a:lnTo>
                  <a:lnTo>
                    <a:pt x="0" y="468"/>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199694" name="Group 11"/>
          <p:cNvGrpSpPr>
            <a:grpSpLocks/>
          </p:cNvGrpSpPr>
          <p:nvPr/>
        </p:nvGrpSpPr>
        <p:grpSpPr bwMode="auto">
          <a:xfrm>
            <a:off x="3071812" y="1721644"/>
            <a:ext cx="815579" cy="1601391"/>
            <a:chOff x="1962" y="671"/>
            <a:chExt cx="732" cy="1437"/>
          </a:xfrm>
        </p:grpSpPr>
        <p:sp>
          <p:nvSpPr>
            <p:cNvPr id="208908" name="Freeform 12"/>
            <p:cNvSpPr>
              <a:spLocks/>
            </p:cNvSpPr>
            <p:nvPr/>
          </p:nvSpPr>
          <p:spPr bwMode="auto">
            <a:xfrm rot="-420632">
              <a:off x="1962" y="1582"/>
              <a:ext cx="708" cy="526"/>
            </a:xfrm>
            <a:custGeom>
              <a:avLst/>
              <a:gdLst>
                <a:gd name="T0" fmla="*/ 80 w 366"/>
                <a:gd name="T1" fmla="*/ 0 h 272"/>
                <a:gd name="T2" fmla="*/ 33 w 366"/>
                <a:gd name="T3" fmla="*/ 75 h 272"/>
                <a:gd name="T4" fmla="*/ 13 w 366"/>
                <a:gd name="T5" fmla="*/ 102 h 272"/>
                <a:gd name="T6" fmla="*/ 0 w 366"/>
                <a:gd name="T7" fmla="*/ 136 h 272"/>
                <a:gd name="T8" fmla="*/ 0 w 366"/>
                <a:gd name="T9" fmla="*/ 177 h 272"/>
                <a:gd name="T10" fmla="*/ 20 w 366"/>
                <a:gd name="T11" fmla="*/ 177 h 272"/>
                <a:gd name="T12" fmla="*/ 20 w 366"/>
                <a:gd name="T13" fmla="*/ 150 h 272"/>
                <a:gd name="T14" fmla="*/ 20 w 366"/>
                <a:gd name="T15" fmla="*/ 177 h 272"/>
                <a:gd name="T16" fmla="*/ 40 w 366"/>
                <a:gd name="T17" fmla="*/ 204 h 272"/>
                <a:gd name="T18" fmla="*/ 67 w 366"/>
                <a:gd name="T19" fmla="*/ 231 h 272"/>
                <a:gd name="T20" fmla="*/ 93 w 366"/>
                <a:gd name="T21" fmla="*/ 238 h 272"/>
                <a:gd name="T22" fmla="*/ 140 w 366"/>
                <a:gd name="T23" fmla="*/ 217 h 272"/>
                <a:gd name="T24" fmla="*/ 166 w 366"/>
                <a:gd name="T25" fmla="*/ 217 h 272"/>
                <a:gd name="T26" fmla="*/ 166 w 366"/>
                <a:gd name="T27" fmla="*/ 190 h 272"/>
                <a:gd name="T28" fmla="*/ 173 w 366"/>
                <a:gd name="T29" fmla="*/ 150 h 272"/>
                <a:gd name="T30" fmla="*/ 166 w 366"/>
                <a:gd name="T31" fmla="*/ 190 h 272"/>
                <a:gd name="T32" fmla="*/ 166 w 366"/>
                <a:gd name="T33" fmla="*/ 217 h 272"/>
                <a:gd name="T34" fmla="*/ 213 w 366"/>
                <a:gd name="T35" fmla="*/ 265 h 272"/>
                <a:gd name="T36" fmla="*/ 226 w 366"/>
                <a:gd name="T37" fmla="*/ 272 h 272"/>
                <a:gd name="T38" fmla="*/ 239 w 366"/>
                <a:gd name="T39" fmla="*/ 272 h 272"/>
                <a:gd name="T40" fmla="*/ 319 w 366"/>
                <a:gd name="T41" fmla="*/ 251 h 272"/>
                <a:gd name="T42" fmla="*/ 346 w 366"/>
                <a:gd name="T43" fmla="*/ 238 h 272"/>
                <a:gd name="T44" fmla="*/ 359 w 366"/>
                <a:gd name="T45" fmla="*/ 217 h 272"/>
                <a:gd name="T46" fmla="*/ 366 w 366"/>
                <a:gd name="T47" fmla="*/ 197 h 272"/>
                <a:gd name="T48" fmla="*/ 352 w 366"/>
                <a:gd name="T49" fmla="*/ 116 h 272"/>
                <a:gd name="T50" fmla="*/ 352 w 366"/>
                <a:gd name="T51" fmla="*/ 88 h 272"/>
                <a:gd name="T52" fmla="*/ 352 w 366"/>
                <a:gd name="T53" fmla="*/ 48 h 272"/>
                <a:gd name="T54" fmla="*/ 306 w 366"/>
                <a:gd name="T55" fmla="*/ 34 h 272"/>
                <a:gd name="T56" fmla="*/ 279 w 366"/>
                <a:gd name="T57" fmla="*/ 27 h 272"/>
                <a:gd name="T58" fmla="*/ 219 w 366"/>
                <a:gd name="T59" fmla="*/ 21 h 272"/>
                <a:gd name="T60" fmla="*/ 120 w 366"/>
                <a:gd name="T61" fmla="*/ 0 h 272"/>
                <a:gd name="T62" fmla="*/ 80 w 366"/>
                <a:gd name="T6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6" h="272">
                  <a:moveTo>
                    <a:pt x="80" y="0"/>
                  </a:moveTo>
                  <a:lnTo>
                    <a:pt x="33" y="75"/>
                  </a:lnTo>
                  <a:lnTo>
                    <a:pt x="13" y="102"/>
                  </a:lnTo>
                  <a:lnTo>
                    <a:pt x="0" y="136"/>
                  </a:lnTo>
                  <a:lnTo>
                    <a:pt x="0" y="177"/>
                  </a:lnTo>
                  <a:lnTo>
                    <a:pt x="20" y="177"/>
                  </a:lnTo>
                  <a:lnTo>
                    <a:pt x="20" y="150"/>
                  </a:lnTo>
                  <a:lnTo>
                    <a:pt x="20" y="177"/>
                  </a:lnTo>
                  <a:lnTo>
                    <a:pt x="40" y="204"/>
                  </a:lnTo>
                  <a:lnTo>
                    <a:pt x="67" y="231"/>
                  </a:lnTo>
                  <a:lnTo>
                    <a:pt x="93" y="238"/>
                  </a:lnTo>
                  <a:lnTo>
                    <a:pt x="140" y="217"/>
                  </a:lnTo>
                  <a:lnTo>
                    <a:pt x="166" y="217"/>
                  </a:lnTo>
                  <a:lnTo>
                    <a:pt x="166" y="190"/>
                  </a:lnTo>
                  <a:lnTo>
                    <a:pt x="173" y="150"/>
                  </a:lnTo>
                  <a:lnTo>
                    <a:pt x="166" y="190"/>
                  </a:lnTo>
                  <a:lnTo>
                    <a:pt x="166" y="217"/>
                  </a:lnTo>
                  <a:lnTo>
                    <a:pt x="213" y="265"/>
                  </a:lnTo>
                  <a:lnTo>
                    <a:pt x="226" y="272"/>
                  </a:lnTo>
                  <a:lnTo>
                    <a:pt x="239" y="272"/>
                  </a:lnTo>
                  <a:lnTo>
                    <a:pt x="319" y="251"/>
                  </a:lnTo>
                  <a:lnTo>
                    <a:pt x="346" y="238"/>
                  </a:lnTo>
                  <a:lnTo>
                    <a:pt x="359" y="217"/>
                  </a:lnTo>
                  <a:lnTo>
                    <a:pt x="366" y="197"/>
                  </a:lnTo>
                  <a:lnTo>
                    <a:pt x="352" y="116"/>
                  </a:lnTo>
                  <a:lnTo>
                    <a:pt x="352" y="88"/>
                  </a:lnTo>
                  <a:lnTo>
                    <a:pt x="352" y="48"/>
                  </a:lnTo>
                  <a:lnTo>
                    <a:pt x="306" y="34"/>
                  </a:lnTo>
                  <a:lnTo>
                    <a:pt x="279" y="27"/>
                  </a:lnTo>
                  <a:lnTo>
                    <a:pt x="219" y="21"/>
                  </a:lnTo>
                  <a:lnTo>
                    <a:pt x="120" y="0"/>
                  </a:lnTo>
                  <a:lnTo>
                    <a:pt x="80" y="0"/>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199696" name="Freeform 13"/>
            <p:cNvSpPr>
              <a:spLocks/>
            </p:cNvSpPr>
            <p:nvPr/>
          </p:nvSpPr>
          <p:spPr bwMode="auto">
            <a:xfrm rot="-420632">
              <a:off x="2038" y="730"/>
              <a:ext cx="656" cy="933"/>
            </a:xfrm>
            <a:custGeom>
              <a:avLst/>
              <a:gdLst>
                <a:gd name="T0" fmla="*/ 551882480 w 339"/>
                <a:gd name="T1" fmla="*/ 984989425 h 482"/>
                <a:gd name="T2" fmla="*/ 566489760 w 339"/>
                <a:gd name="T3" fmla="*/ 831742120 h 482"/>
                <a:gd name="T4" fmla="*/ 607001837 w 339"/>
                <a:gd name="T5" fmla="*/ 679006756 h 482"/>
                <a:gd name="T6" fmla="*/ 659706506 w 339"/>
                <a:gd name="T7" fmla="*/ 469652510 h 482"/>
                <a:gd name="T8" fmla="*/ 688124099 w 339"/>
                <a:gd name="T9" fmla="*/ 388146426 h 482"/>
                <a:gd name="T10" fmla="*/ 673152521 w 339"/>
                <a:gd name="T11" fmla="*/ 318892890 h 482"/>
                <a:gd name="T12" fmla="*/ 633640257 w 339"/>
                <a:gd name="T13" fmla="*/ 206870341 h 482"/>
                <a:gd name="T14" fmla="*/ 592499982 w 339"/>
                <a:gd name="T15" fmla="*/ 110759777 h 482"/>
                <a:gd name="T16" fmla="*/ 540431774 w 339"/>
                <a:gd name="T17" fmla="*/ 96110512 h 482"/>
                <a:gd name="T18" fmla="*/ 525232238 w 339"/>
                <a:gd name="T19" fmla="*/ 96110512 h 482"/>
                <a:gd name="T20" fmla="*/ 499144953 w 339"/>
                <a:gd name="T21" fmla="*/ 137507842 h 482"/>
                <a:gd name="T22" fmla="*/ 499144953 w 339"/>
                <a:gd name="T23" fmla="*/ 194168914 h 482"/>
                <a:gd name="T24" fmla="*/ 511793829 w 339"/>
                <a:gd name="T25" fmla="*/ 303776670 h 482"/>
                <a:gd name="T26" fmla="*/ 471229318 w 339"/>
                <a:gd name="T27" fmla="*/ 415003046 h 482"/>
                <a:gd name="T28" fmla="*/ 403926032 w 339"/>
                <a:gd name="T29" fmla="*/ 498407183 h 482"/>
                <a:gd name="T30" fmla="*/ 391362463 w 339"/>
                <a:gd name="T31" fmla="*/ 513056535 h 482"/>
                <a:gd name="T32" fmla="*/ 363372838 w 339"/>
                <a:gd name="T33" fmla="*/ 526881164 h 482"/>
                <a:gd name="T34" fmla="*/ 322973413 w 339"/>
                <a:gd name="T35" fmla="*/ 498407183 h 482"/>
                <a:gd name="T36" fmla="*/ 310664705 w 339"/>
                <a:gd name="T37" fmla="*/ 345162607 h 482"/>
                <a:gd name="T38" fmla="*/ 296926422 w 339"/>
                <a:gd name="T39" fmla="*/ 206870341 h 482"/>
                <a:gd name="T40" fmla="*/ 296926422 w 339"/>
                <a:gd name="T41" fmla="*/ 110759777 h 482"/>
                <a:gd name="T42" fmla="*/ 310664705 w 339"/>
                <a:gd name="T43" fmla="*/ 26189877 h 482"/>
                <a:gd name="T44" fmla="*/ 269545963 w 339"/>
                <a:gd name="T45" fmla="*/ 0 h 482"/>
                <a:gd name="T46" fmla="*/ 241205161 w 339"/>
                <a:gd name="T47" fmla="*/ 26189877 h 482"/>
                <a:gd name="T48" fmla="*/ 174013265 w 339"/>
                <a:gd name="T49" fmla="*/ 110759777 h 482"/>
                <a:gd name="T50" fmla="*/ 121351064 w 339"/>
                <a:gd name="T51" fmla="*/ 206870341 h 482"/>
                <a:gd name="T52" fmla="*/ 121351064 w 339"/>
                <a:gd name="T53" fmla="*/ 303776670 h 482"/>
                <a:gd name="T54" fmla="*/ 107868232 w 339"/>
                <a:gd name="T55" fmla="*/ 484256120 h 482"/>
                <a:gd name="T56" fmla="*/ 107868232 w 339"/>
                <a:gd name="T57" fmla="*/ 637523519 h 482"/>
                <a:gd name="T58" fmla="*/ 80653371 w 339"/>
                <a:gd name="T59" fmla="*/ 720891401 h 482"/>
                <a:gd name="T60" fmla="*/ 0 w 339"/>
                <a:gd name="T61" fmla="*/ 886711425 h 482"/>
                <a:gd name="T62" fmla="*/ 80653371 w 339"/>
                <a:gd name="T63" fmla="*/ 886711425 h 482"/>
                <a:gd name="T64" fmla="*/ 282421284 w 339"/>
                <a:gd name="T65" fmla="*/ 929799738 h 482"/>
                <a:gd name="T66" fmla="*/ 403926032 w 339"/>
                <a:gd name="T67" fmla="*/ 941878436 h 482"/>
                <a:gd name="T68" fmla="*/ 458580006 w 339"/>
                <a:gd name="T69" fmla="*/ 956549284 h 482"/>
                <a:gd name="T70" fmla="*/ 551882480 w 339"/>
                <a:gd name="T71" fmla="*/ 984989425 h 4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39" h="482">
                  <a:moveTo>
                    <a:pt x="272" y="482"/>
                  </a:moveTo>
                  <a:lnTo>
                    <a:pt x="279" y="407"/>
                  </a:lnTo>
                  <a:lnTo>
                    <a:pt x="299" y="332"/>
                  </a:lnTo>
                  <a:lnTo>
                    <a:pt x="325" y="230"/>
                  </a:lnTo>
                  <a:lnTo>
                    <a:pt x="339" y="190"/>
                  </a:lnTo>
                  <a:lnTo>
                    <a:pt x="332" y="156"/>
                  </a:lnTo>
                  <a:lnTo>
                    <a:pt x="312" y="101"/>
                  </a:lnTo>
                  <a:lnTo>
                    <a:pt x="292" y="54"/>
                  </a:lnTo>
                  <a:lnTo>
                    <a:pt x="266" y="47"/>
                  </a:lnTo>
                  <a:lnTo>
                    <a:pt x="259" y="47"/>
                  </a:lnTo>
                  <a:lnTo>
                    <a:pt x="246" y="67"/>
                  </a:lnTo>
                  <a:lnTo>
                    <a:pt x="246" y="95"/>
                  </a:lnTo>
                  <a:lnTo>
                    <a:pt x="252" y="149"/>
                  </a:lnTo>
                  <a:lnTo>
                    <a:pt x="232" y="203"/>
                  </a:lnTo>
                  <a:lnTo>
                    <a:pt x="199" y="244"/>
                  </a:lnTo>
                  <a:lnTo>
                    <a:pt x="193" y="251"/>
                  </a:lnTo>
                  <a:lnTo>
                    <a:pt x="179" y="258"/>
                  </a:lnTo>
                  <a:lnTo>
                    <a:pt x="159" y="244"/>
                  </a:lnTo>
                  <a:lnTo>
                    <a:pt x="153" y="169"/>
                  </a:lnTo>
                  <a:lnTo>
                    <a:pt x="146" y="101"/>
                  </a:lnTo>
                  <a:lnTo>
                    <a:pt x="146" y="54"/>
                  </a:lnTo>
                  <a:lnTo>
                    <a:pt x="153" y="13"/>
                  </a:lnTo>
                  <a:lnTo>
                    <a:pt x="133" y="0"/>
                  </a:lnTo>
                  <a:lnTo>
                    <a:pt x="119" y="13"/>
                  </a:lnTo>
                  <a:lnTo>
                    <a:pt x="86" y="54"/>
                  </a:lnTo>
                  <a:lnTo>
                    <a:pt x="60" y="101"/>
                  </a:lnTo>
                  <a:lnTo>
                    <a:pt x="60" y="149"/>
                  </a:lnTo>
                  <a:lnTo>
                    <a:pt x="53" y="237"/>
                  </a:lnTo>
                  <a:lnTo>
                    <a:pt x="53" y="312"/>
                  </a:lnTo>
                  <a:lnTo>
                    <a:pt x="40" y="353"/>
                  </a:lnTo>
                  <a:lnTo>
                    <a:pt x="0" y="434"/>
                  </a:lnTo>
                  <a:lnTo>
                    <a:pt x="40" y="434"/>
                  </a:lnTo>
                  <a:lnTo>
                    <a:pt x="139" y="455"/>
                  </a:lnTo>
                  <a:lnTo>
                    <a:pt x="199" y="461"/>
                  </a:lnTo>
                  <a:lnTo>
                    <a:pt x="226" y="468"/>
                  </a:lnTo>
                  <a:lnTo>
                    <a:pt x="272" y="482"/>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sp>
          <p:nvSpPr>
            <p:cNvPr id="199697" name="Freeform 14"/>
            <p:cNvSpPr>
              <a:spLocks/>
            </p:cNvSpPr>
            <p:nvPr/>
          </p:nvSpPr>
          <p:spPr bwMode="auto">
            <a:xfrm rot="-420632">
              <a:off x="2291" y="671"/>
              <a:ext cx="205" cy="554"/>
            </a:xfrm>
            <a:custGeom>
              <a:avLst/>
              <a:gdLst>
                <a:gd name="T0" fmla="*/ 199685557 w 106"/>
                <a:gd name="T1" fmla="*/ 197115408 h 286"/>
                <a:gd name="T2" fmla="*/ 199685557 w 106"/>
                <a:gd name="T3" fmla="*/ 255034214 h 286"/>
                <a:gd name="T4" fmla="*/ 212128560 w 106"/>
                <a:gd name="T5" fmla="*/ 367229122 h 286"/>
                <a:gd name="T6" fmla="*/ 172061039 w 106"/>
                <a:gd name="T7" fmla="*/ 478888233 h 286"/>
                <a:gd name="T8" fmla="*/ 106737721 w 106"/>
                <a:gd name="T9" fmla="*/ 564970591 h 286"/>
                <a:gd name="T10" fmla="*/ 94284248 w 106"/>
                <a:gd name="T11" fmla="*/ 578524939 h 286"/>
                <a:gd name="T12" fmla="*/ 66433633 w 106"/>
                <a:gd name="T13" fmla="*/ 593411275 h 286"/>
                <a:gd name="T14" fmla="*/ 25782935 w 106"/>
                <a:gd name="T15" fmla="*/ 564970591 h 286"/>
                <a:gd name="T16" fmla="*/ 14438322 w 106"/>
                <a:gd name="T17" fmla="*/ 409247845 h 286"/>
                <a:gd name="T18" fmla="*/ 0 w 106"/>
                <a:gd name="T19" fmla="*/ 267894018 h 286"/>
                <a:gd name="T20" fmla="*/ 0 w 106"/>
                <a:gd name="T21" fmla="*/ 170404517 h 286"/>
                <a:gd name="T22" fmla="*/ 25782935 w 106"/>
                <a:gd name="T23" fmla="*/ 114550750 h 286"/>
                <a:gd name="T24" fmla="*/ 66433633 w 106"/>
                <a:gd name="T25" fmla="*/ 14930550 h 286"/>
                <a:gd name="T26" fmla="*/ 119903301 w 106"/>
                <a:gd name="T27" fmla="*/ 0 h 286"/>
                <a:gd name="T28" fmla="*/ 132939280 w 106"/>
                <a:gd name="T29" fmla="*/ 28921415 h 286"/>
                <a:gd name="T30" fmla="*/ 146296529 w 106"/>
                <a:gd name="T31" fmla="*/ 84482197 h 286"/>
                <a:gd name="T32" fmla="*/ 199685557 w 106"/>
                <a:gd name="T33" fmla="*/ 197115408 h 2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286">
                  <a:moveTo>
                    <a:pt x="100" y="95"/>
                  </a:moveTo>
                  <a:lnTo>
                    <a:pt x="100" y="123"/>
                  </a:lnTo>
                  <a:lnTo>
                    <a:pt x="106" y="177"/>
                  </a:lnTo>
                  <a:lnTo>
                    <a:pt x="86" y="231"/>
                  </a:lnTo>
                  <a:lnTo>
                    <a:pt x="53" y="272"/>
                  </a:lnTo>
                  <a:lnTo>
                    <a:pt x="47" y="279"/>
                  </a:lnTo>
                  <a:lnTo>
                    <a:pt x="33" y="286"/>
                  </a:lnTo>
                  <a:lnTo>
                    <a:pt x="13" y="272"/>
                  </a:lnTo>
                  <a:lnTo>
                    <a:pt x="7" y="197"/>
                  </a:lnTo>
                  <a:lnTo>
                    <a:pt x="0" y="129"/>
                  </a:lnTo>
                  <a:lnTo>
                    <a:pt x="0" y="82"/>
                  </a:lnTo>
                  <a:lnTo>
                    <a:pt x="13" y="55"/>
                  </a:lnTo>
                  <a:lnTo>
                    <a:pt x="33" y="7"/>
                  </a:lnTo>
                  <a:lnTo>
                    <a:pt x="60" y="0"/>
                  </a:lnTo>
                  <a:lnTo>
                    <a:pt x="66" y="14"/>
                  </a:lnTo>
                  <a:lnTo>
                    <a:pt x="73" y="41"/>
                  </a:lnTo>
                  <a:lnTo>
                    <a:pt x="100" y="95"/>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spTree>
    <p:extLst>
      <p:ext uri="{BB962C8B-B14F-4D97-AF65-F5344CB8AC3E}">
        <p14:creationId xmlns:p14="http://schemas.microsoft.com/office/powerpoint/2010/main" val="2330106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fill="hold" nodeType="clickEffect">
                                  <p:stCondLst>
                                    <p:cond delay="0"/>
                                  </p:stCondLst>
                                  <p:childTnLst>
                                    <p:animMotion origin="layout" path="M 2.22222E-6 4.44444E-6 L 0.00035 -0.01505 " pathEditMode="relative" rAng="0" ptsTypes="AA">
                                      <p:cBhvr>
                                        <p:cTn id="6" dur="2000" fill="hold"/>
                                        <p:tgtEl>
                                          <p:spTgt spid="208941"/>
                                        </p:tgtEl>
                                        <p:attrNameLst>
                                          <p:attrName>ppt_x</p:attrName>
                                          <p:attrName>ppt_y</p:attrName>
                                        </p:attrNameLst>
                                      </p:cBhvr>
                                      <p:rCtr x="17" y="-764"/>
                                    </p:animMotion>
                                  </p:childTnLst>
                                </p:cTn>
                              </p:par>
                              <p:par>
                                <p:cTn id="7" presetID="10" presetClass="exit" presetSubtype="0" fill="hold" nodeType="withEffect">
                                  <p:stCondLst>
                                    <p:cond delay="0"/>
                                  </p:stCondLst>
                                  <p:childTnLst>
                                    <p:animEffect transition="out" filter="fade">
                                      <p:cBhvr>
                                        <p:cTn id="8" dur="2000"/>
                                        <p:tgtEl>
                                          <p:spTgt spid="208945"/>
                                        </p:tgtEl>
                                      </p:cBhvr>
                                    </p:animEffect>
                                    <p:set>
                                      <p:cBhvr>
                                        <p:cTn id="9" dur="1" fill="hold">
                                          <p:stCondLst>
                                            <p:cond delay="1999"/>
                                          </p:stCondLst>
                                        </p:cTn>
                                        <p:tgtEl>
                                          <p:spTgt spid="208945"/>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nodeType="clickEffect">
                                  <p:stCondLst>
                                    <p:cond delay="0"/>
                                  </p:stCondLst>
                                  <p:childTnLst>
                                    <p:animEffect transition="out" filter="fade">
                                      <p:cBhvr>
                                        <p:cTn id="13" dur="1000"/>
                                        <p:tgtEl>
                                          <p:spTgt spid="208941"/>
                                        </p:tgtEl>
                                      </p:cBhvr>
                                    </p:animEffect>
                                    <p:set>
                                      <p:cBhvr>
                                        <p:cTn id="14" dur="1" fill="hold">
                                          <p:stCondLst>
                                            <p:cond delay="999"/>
                                          </p:stCondLst>
                                        </p:cTn>
                                        <p:tgtEl>
                                          <p:spTgt spid="208941"/>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208940"/>
                                        </p:tgtEl>
                                        <p:attrNameLst>
                                          <p:attrName>style.visibility</p:attrName>
                                        </p:attrNameLst>
                                      </p:cBhvr>
                                      <p:to>
                                        <p:strVal val="visible"/>
                                      </p:to>
                                    </p:set>
                                    <p:animEffect transition="in" filter="fade">
                                      <p:cBhvr>
                                        <p:cTn id="17" dur="1000"/>
                                        <p:tgtEl>
                                          <p:spTgt spid="208940"/>
                                        </p:tgtEl>
                                      </p:cBhvr>
                                    </p:animEffect>
                                  </p:childTnLst>
                                </p:cTn>
                              </p:par>
                              <p:par>
                                <p:cTn id="18" presetID="10" presetClass="exit" presetSubtype="0" fill="hold" nodeType="withEffect">
                                  <p:stCondLst>
                                    <p:cond delay="0"/>
                                  </p:stCondLst>
                                  <p:childTnLst>
                                    <p:animEffect transition="out" filter="fade">
                                      <p:cBhvr>
                                        <p:cTn id="19" dur="2000"/>
                                        <p:tgtEl>
                                          <p:spTgt spid="208950"/>
                                        </p:tgtEl>
                                      </p:cBhvr>
                                    </p:animEffect>
                                    <p:set>
                                      <p:cBhvr>
                                        <p:cTn id="20" dur="1" fill="hold">
                                          <p:stCondLst>
                                            <p:cond delay="1999"/>
                                          </p:stCondLst>
                                        </p:cTn>
                                        <p:tgtEl>
                                          <p:spTgt spid="208950"/>
                                        </p:tgtEl>
                                        <p:attrNameLst>
                                          <p:attrName>style.visibility</p:attrName>
                                        </p:attrNameLst>
                                      </p:cBhvr>
                                      <p:to>
                                        <p:strVal val="hidden"/>
                                      </p:to>
                                    </p:set>
                                  </p:childTnLst>
                                </p:cTn>
                              </p:par>
                              <p:par>
                                <p:cTn id="21" presetID="63" presetClass="path" presetSubtype="0" accel="50000" decel="50000" fill="hold" nodeType="withEffect">
                                  <p:stCondLst>
                                    <p:cond delay="400"/>
                                  </p:stCondLst>
                                  <p:childTnLst>
                                    <p:animMotion origin="layout" path="M 1.66667E-6 1.11111E-6 L 0.02482 0.00092 " pathEditMode="relative" rAng="0" ptsTypes="AA">
                                      <p:cBhvr>
                                        <p:cTn id="22" dur="4500" fill="hold"/>
                                        <p:tgtEl>
                                          <p:spTgt spid="208911"/>
                                        </p:tgtEl>
                                        <p:attrNameLst>
                                          <p:attrName>ppt_x</p:attrName>
                                          <p:attrName>ppt_y</p:attrName>
                                        </p:attrNameLst>
                                      </p:cBhvr>
                                      <p:rCtr x="1233" y="46"/>
                                    </p:animMotion>
                                  </p:childTnLst>
                                </p:cTn>
                              </p:par>
                              <p:par>
                                <p:cTn id="23" presetID="0" presetClass="path" presetSubtype="0" accel="50000" decel="50000" fill="hold" nodeType="withEffect">
                                  <p:stCondLst>
                                    <p:cond delay="400"/>
                                  </p:stCondLst>
                                  <p:childTnLst>
                                    <p:animMotion origin="layout" path="M -0.00729 0.02848 L -0.00399 -0.03379 L -0.0007 -0.06041 L 0.00486 -0.07754 L 0.01424 -0.09305 " pathEditMode="relative" rAng="0" ptsTypes="AAAAA">
                                      <p:cBhvr>
                                        <p:cTn id="24" dur="4700" fill="hold"/>
                                        <p:tgtEl>
                                          <p:spTgt spid="208940"/>
                                        </p:tgtEl>
                                        <p:attrNameLst>
                                          <p:attrName>ppt_x</p:attrName>
                                          <p:attrName>ppt_y</p:attrName>
                                        </p:attrNameLst>
                                      </p:cBhvr>
                                      <p:rCtr x="1076" y="-6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5" descr="F9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5742" y="166689"/>
            <a:ext cx="4750219"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028" descr="D9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1213" y="3466592"/>
            <a:ext cx="4271962" cy="317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2"/>
          <p:cNvSpPr txBox="1">
            <a:spLocks noChangeArrowheads="1"/>
          </p:cNvSpPr>
          <p:nvPr/>
        </p:nvSpPr>
        <p:spPr bwMode="auto">
          <a:xfrm>
            <a:off x="499859" y="2814262"/>
            <a:ext cx="4297363" cy="65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
                <a:srgbClr val="000000"/>
              </a:buClr>
              <a:buFontTx/>
              <a:buNone/>
            </a:pPr>
            <a:r>
              <a:rPr lang="en-US" altLang="el-GR" sz="2800" dirty="0"/>
              <a:t>Haas</a:t>
            </a:r>
          </a:p>
        </p:txBody>
      </p:sp>
      <p:sp>
        <p:nvSpPr>
          <p:cNvPr id="34822" name="Rectangle 2"/>
          <p:cNvSpPr txBox="1">
            <a:spLocks noChangeArrowheads="1"/>
          </p:cNvSpPr>
          <p:nvPr/>
        </p:nvSpPr>
        <p:spPr bwMode="auto">
          <a:xfrm>
            <a:off x="4621213" y="5929313"/>
            <a:ext cx="4297362" cy="60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
                <a:srgbClr val="000000"/>
              </a:buClr>
              <a:buFontTx/>
              <a:buNone/>
            </a:pPr>
            <a:r>
              <a:rPr lang="en-US" altLang="el-GR" sz="2800" dirty="0"/>
              <a:t>Hyrax</a:t>
            </a:r>
          </a:p>
        </p:txBody>
      </p:sp>
    </p:spTree>
    <p:extLst>
      <p:ext uri="{BB962C8B-B14F-4D97-AF65-F5344CB8AC3E}">
        <p14:creationId xmlns:p14="http://schemas.microsoft.com/office/powerpoint/2010/main" val="88338844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016500" y="1810544"/>
            <a:ext cx="3429000" cy="1143000"/>
          </a:xfrm>
        </p:spPr>
        <p:txBody>
          <a:bodyPr>
            <a:normAutofit/>
          </a:bodyPr>
          <a:lstStyle/>
          <a:p>
            <a:r>
              <a:rPr lang="en-US" altLang="el-GR" sz="2800" b="1" dirty="0" smtClean="0">
                <a:latin typeface="Arial" panose="020B0604020202020204" pitchFamily="34" charset="0"/>
                <a:cs typeface="Arial" panose="020B0604020202020204" pitchFamily="34" charset="0"/>
              </a:rPr>
              <a:t>Bonded Hyrax</a:t>
            </a:r>
            <a:endParaRPr lang="en-US" altLang="el-GR" sz="1800" b="1" dirty="0" smtClean="0">
              <a:solidFill>
                <a:schemeClr val="tx2"/>
              </a:solidFill>
              <a:latin typeface="Arial" panose="020B0604020202020204" pitchFamily="34" charset="0"/>
              <a:cs typeface="Arial" panose="020B0604020202020204" pitchFamily="34" charset="0"/>
            </a:endParaRPr>
          </a:p>
        </p:txBody>
      </p:sp>
      <p:pic>
        <p:nvPicPr>
          <p:cNvPr id="35843" name="Picture 4" descr="E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5425" y="196516"/>
            <a:ext cx="4275137" cy="32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E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3890" y="3643313"/>
            <a:ext cx="551896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23241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76225" y="1708695"/>
            <a:ext cx="886777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l-GR" altLang="el-GR" sz="2800" b="1" dirty="0">
                <a:solidFill>
                  <a:schemeClr val="accent1"/>
                </a:solidFill>
              </a:rPr>
              <a:t>Υπερώια δοκός</a:t>
            </a:r>
            <a:r>
              <a:rPr lang="en-US" altLang="el-GR" sz="2800" b="1" dirty="0">
                <a:solidFill>
                  <a:schemeClr val="accent1"/>
                </a:solidFill>
              </a:rPr>
              <a:t> (</a:t>
            </a:r>
            <a:r>
              <a:rPr lang="en-US" altLang="el-GR" sz="2800" b="1" dirty="0" err="1" smtClean="0">
                <a:solidFill>
                  <a:schemeClr val="accent1"/>
                </a:solidFill>
              </a:rPr>
              <a:t>TransPalatal</a:t>
            </a:r>
            <a:r>
              <a:rPr lang="en-US" altLang="el-GR" sz="2800" b="1" dirty="0" smtClean="0">
                <a:solidFill>
                  <a:schemeClr val="accent1"/>
                </a:solidFill>
              </a:rPr>
              <a:t> Arch, TPA)</a:t>
            </a:r>
            <a:endParaRPr lang="el-GR" altLang="el-GR" sz="2800" b="1" dirty="0">
              <a:solidFill>
                <a:schemeClr val="accent1"/>
              </a:solidFill>
            </a:endParaRPr>
          </a:p>
          <a:p>
            <a:pPr eaLnBrk="1" hangingPunct="1">
              <a:spcBef>
                <a:spcPct val="0"/>
              </a:spcBef>
              <a:buClrTx/>
              <a:buSzTx/>
              <a:buFontTx/>
              <a:buNone/>
            </a:pPr>
            <a:endParaRPr lang="el-GR" altLang="el-GR" sz="2800" b="1" dirty="0">
              <a:solidFill>
                <a:srgbClr val="FFFF00"/>
              </a:solidFill>
            </a:endParaRPr>
          </a:p>
          <a:p>
            <a:pPr eaLnBrk="1" hangingPunct="1">
              <a:spcBef>
                <a:spcPct val="0"/>
              </a:spcBef>
              <a:buClrTx/>
              <a:buSzTx/>
              <a:buFontTx/>
              <a:buNone/>
            </a:pPr>
            <a:r>
              <a:rPr lang="el-GR" altLang="el-GR" dirty="0"/>
              <a:t>κινητό</a:t>
            </a:r>
          </a:p>
          <a:p>
            <a:pPr eaLnBrk="1" hangingPunct="1">
              <a:spcBef>
                <a:spcPct val="0"/>
              </a:spcBef>
              <a:buClrTx/>
              <a:buSzTx/>
              <a:buFontTx/>
              <a:buNone/>
            </a:pPr>
            <a:r>
              <a:rPr lang="en-US" altLang="el-GR" dirty="0"/>
              <a:t>U </a:t>
            </a:r>
            <a:r>
              <a:rPr lang="en-US" altLang="el-GR" dirty="0" smtClean="0"/>
              <a:t>loop</a:t>
            </a:r>
            <a:endParaRPr lang="el-GR" altLang="el-GR" dirty="0"/>
          </a:p>
        </p:txBody>
      </p:sp>
      <p:sp>
        <p:nvSpPr>
          <p:cNvPr id="36867" name="Text Box 4"/>
          <p:cNvSpPr txBox="1">
            <a:spLocks noChangeArrowheads="1"/>
          </p:cNvSpPr>
          <p:nvPr/>
        </p:nvSpPr>
        <p:spPr bwMode="auto">
          <a:xfrm>
            <a:off x="330200" y="280988"/>
            <a:ext cx="8405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l-GR" altLang="el-GR" sz="2800" b="1" dirty="0">
                <a:solidFill>
                  <a:schemeClr val="accent1"/>
                </a:solidFill>
              </a:rPr>
              <a:t>Αργή διεύρυνση </a:t>
            </a:r>
            <a:r>
              <a:rPr lang="el-GR" altLang="el-GR" sz="2800" b="1" dirty="0" smtClean="0">
                <a:solidFill>
                  <a:schemeClr val="accent1"/>
                </a:solidFill>
              </a:rPr>
              <a:t>υπερώας: </a:t>
            </a:r>
            <a:r>
              <a:rPr lang="en-US" altLang="el-GR" sz="2800" b="1" dirty="0" smtClean="0">
                <a:solidFill>
                  <a:schemeClr val="accent1"/>
                </a:solidFill>
              </a:rPr>
              <a:t>1mm/</a:t>
            </a:r>
            <a:r>
              <a:rPr lang="el-GR" altLang="el-GR" sz="2800" b="1" dirty="0" err="1">
                <a:solidFill>
                  <a:schemeClr val="accent1"/>
                </a:solidFill>
              </a:rPr>
              <a:t>εβδομ</a:t>
            </a:r>
            <a:r>
              <a:rPr lang="el-GR" altLang="el-GR" sz="2800" b="1" dirty="0">
                <a:solidFill>
                  <a:schemeClr val="accent1"/>
                </a:solidFill>
              </a:rPr>
              <a: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5963" y="2500313"/>
            <a:ext cx="5013440" cy="4043698"/>
          </a:xfrm>
          <a:prstGeom prst="rect">
            <a:avLst/>
          </a:prstGeom>
        </p:spPr>
      </p:pic>
      <p:sp>
        <p:nvSpPr>
          <p:cNvPr id="6" name="TextBox 5"/>
          <p:cNvSpPr txBox="1"/>
          <p:nvPr/>
        </p:nvSpPr>
        <p:spPr>
          <a:xfrm>
            <a:off x="7018985" y="6387921"/>
            <a:ext cx="2305319" cy="369332"/>
          </a:xfrm>
          <a:prstGeom prst="rect">
            <a:avLst/>
          </a:prstGeom>
          <a:noFill/>
        </p:spPr>
        <p:txBody>
          <a:bodyPr wrap="square" rtlCol="0">
            <a:spAutoFit/>
          </a:bodyPr>
          <a:lstStyle/>
          <a:p>
            <a:r>
              <a:rPr lang="en-US" dirty="0" err="1" smtClean="0"/>
              <a:t>Rebellato</a:t>
            </a:r>
            <a:r>
              <a:rPr lang="en-US" dirty="0" smtClean="0"/>
              <a:t>, 1995</a:t>
            </a:r>
            <a:endParaRPr lang="el-GR" dirty="0"/>
          </a:p>
        </p:txBody>
      </p:sp>
    </p:spTree>
    <p:extLst>
      <p:ext uri="{BB962C8B-B14F-4D97-AF65-F5344CB8AC3E}">
        <p14:creationId xmlns:p14="http://schemas.microsoft.com/office/powerpoint/2010/main" val="31179612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60500" y="1342564"/>
            <a:ext cx="6477000" cy="4211757"/>
          </a:xfrm>
          <a:prstGeom prst="rect">
            <a:avLst/>
          </a:prstGeom>
        </p:spPr>
      </p:pic>
    </p:spTree>
    <p:extLst>
      <p:ext uri="{BB962C8B-B14F-4D97-AF65-F5344CB8AC3E}">
        <p14:creationId xmlns:p14="http://schemas.microsoft.com/office/powerpoint/2010/main" val="3228153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27871" y="1947256"/>
            <a:ext cx="5672431" cy="4630081"/>
          </a:xfrm>
          <a:prstGeom prst="rect">
            <a:avLst/>
          </a:prstGeom>
        </p:spPr>
      </p:pic>
      <p:sp>
        <p:nvSpPr>
          <p:cNvPr id="4" name="Rectangle 2"/>
          <p:cNvSpPr>
            <a:spLocks noChangeArrowheads="1"/>
          </p:cNvSpPr>
          <p:nvPr/>
        </p:nvSpPr>
        <p:spPr bwMode="auto">
          <a:xfrm>
            <a:off x="330200" y="1054704"/>
            <a:ext cx="88677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l-GR" altLang="el-GR" sz="2800" b="1" dirty="0" smtClean="0">
                <a:solidFill>
                  <a:schemeClr val="accent1"/>
                </a:solidFill>
              </a:rPr>
              <a:t>Τετραπλή έλικα (</a:t>
            </a:r>
            <a:r>
              <a:rPr lang="en-US" altLang="el-GR" sz="2800" b="1" dirty="0" smtClean="0">
                <a:solidFill>
                  <a:schemeClr val="accent1"/>
                </a:solidFill>
              </a:rPr>
              <a:t>Quad Helix</a:t>
            </a:r>
            <a:r>
              <a:rPr lang="el-GR" altLang="el-GR" sz="2800" b="1" dirty="0" smtClean="0">
                <a:solidFill>
                  <a:schemeClr val="accent1"/>
                </a:solidFill>
              </a:rPr>
              <a:t>)</a:t>
            </a:r>
            <a:endParaRPr lang="el-GR" altLang="el-GR" dirty="0"/>
          </a:p>
          <a:p>
            <a:pPr eaLnBrk="1" hangingPunct="1">
              <a:spcBef>
                <a:spcPct val="0"/>
              </a:spcBef>
              <a:buClrTx/>
              <a:buSzTx/>
              <a:buFontTx/>
              <a:buNone/>
            </a:pPr>
            <a:endParaRPr lang="el-GR" altLang="el-GR" dirty="0"/>
          </a:p>
        </p:txBody>
      </p:sp>
      <p:sp>
        <p:nvSpPr>
          <p:cNvPr id="5" name="Text Box 4"/>
          <p:cNvSpPr txBox="1">
            <a:spLocks noChangeArrowheads="1"/>
          </p:cNvSpPr>
          <p:nvPr/>
        </p:nvSpPr>
        <p:spPr bwMode="auto">
          <a:xfrm>
            <a:off x="330200" y="280988"/>
            <a:ext cx="8405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l-GR" altLang="el-GR" sz="2800" b="1" dirty="0">
                <a:solidFill>
                  <a:schemeClr val="accent1"/>
                </a:solidFill>
              </a:rPr>
              <a:t>Αργή διεύρυνση υπερώας</a:t>
            </a:r>
            <a:r>
              <a:rPr lang="en-US" altLang="el-GR" sz="2800" b="1" dirty="0">
                <a:solidFill>
                  <a:schemeClr val="accent1"/>
                </a:solidFill>
              </a:rPr>
              <a:t> – 1mm/</a:t>
            </a:r>
            <a:r>
              <a:rPr lang="el-GR" altLang="el-GR" sz="2800" b="1" dirty="0" err="1">
                <a:solidFill>
                  <a:schemeClr val="accent1"/>
                </a:solidFill>
              </a:rPr>
              <a:t>εβδομ</a:t>
            </a:r>
            <a:r>
              <a:rPr lang="el-GR" altLang="el-GR" sz="2800" b="1" dirty="0">
                <a:solidFill>
                  <a:schemeClr val="accent1"/>
                </a:solidFill>
              </a:rPr>
              <a:t>.</a:t>
            </a:r>
          </a:p>
        </p:txBody>
      </p:sp>
    </p:spTree>
    <p:extLst>
      <p:ext uri="{BB962C8B-B14F-4D97-AF65-F5344CB8AC3E}">
        <p14:creationId xmlns:p14="http://schemas.microsoft.com/office/powerpoint/2010/main" val="32945442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610470" y="1128712"/>
            <a:ext cx="5945284" cy="5074115"/>
          </a:xfrm>
          <a:prstGeom prst="rect">
            <a:avLst/>
          </a:prstGeom>
        </p:spPr>
      </p:pic>
      <p:sp>
        <p:nvSpPr>
          <p:cNvPr id="5" name="Rectangle 2"/>
          <p:cNvSpPr>
            <a:spLocks noChangeArrowheads="1"/>
          </p:cNvSpPr>
          <p:nvPr/>
        </p:nvSpPr>
        <p:spPr bwMode="auto">
          <a:xfrm>
            <a:off x="149225" y="274170"/>
            <a:ext cx="8867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l-GR" altLang="el-GR" sz="2800" b="1" dirty="0" smtClean="0">
                <a:solidFill>
                  <a:schemeClr val="accent1"/>
                </a:solidFill>
              </a:rPr>
              <a:t>Μηχάνημα </a:t>
            </a:r>
            <a:r>
              <a:rPr lang="en-US" altLang="el-GR" sz="2800" b="1" dirty="0" smtClean="0">
                <a:solidFill>
                  <a:schemeClr val="accent1"/>
                </a:solidFill>
              </a:rPr>
              <a:t>Nance</a:t>
            </a:r>
            <a:r>
              <a:rPr lang="el-GR" altLang="el-GR" sz="2800" b="1" dirty="0" smtClean="0">
                <a:solidFill>
                  <a:schemeClr val="accent1"/>
                </a:solidFill>
              </a:rPr>
              <a:t> (ΝΗΑ)</a:t>
            </a:r>
          </a:p>
        </p:txBody>
      </p:sp>
    </p:spTree>
    <p:extLst>
      <p:ext uri="{BB962C8B-B14F-4D97-AF65-F5344CB8AC3E}">
        <p14:creationId xmlns:p14="http://schemas.microsoft.com/office/powerpoint/2010/main" val="40748276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472" y="749214"/>
            <a:ext cx="7123827" cy="5266504"/>
          </a:xfrm>
          <a:prstGeom prst="rect">
            <a:avLst/>
          </a:prstGeom>
        </p:spPr>
      </p:pic>
    </p:spTree>
    <p:extLst>
      <p:ext uri="{BB962C8B-B14F-4D97-AF65-F5344CB8AC3E}">
        <p14:creationId xmlns:p14="http://schemas.microsoft.com/office/powerpoint/2010/main" val="20977334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l="1250" r="5416" b="6220"/>
          <a:stretch/>
        </p:blipFill>
        <p:spPr>
          <a:xfrm>
            <a:off x="4386263" y="3600435"/>
            <a:ext cx="4660087" cy="3164602"/>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560" y="504779"/>
            <a:ext cx="4247263" cy="3234672"/>
          </a:xfrm>
          <a:prstGeom prst="rect">
            <a:avLst/>
          </a:prstGeom>
        </p:spPr>
      </p:pic>
      <p:sp>
        <p:nvSpPr>
          <p:cNvPr id="5" name="Rectangle 2"/>
          <p:cNvSpPr>
            <a:spLocks noChangeArrowheads="1"/>
          </p:cNvSpPr>
          <p:nvPr/>
        </p:nvSpPr>
        <p:spPr bwMode="auto">
          <a:xfrm>
            <a:off x="1" y="0"/>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l-GR" altLang="el-GR" sz="2800" b="1" dirty="0" smtClean="0">
                <a:solidFill>
                  <a:schemeClr val="accent1"/>
                </a:solidFill>
              </a:rPr>
              <a:t>Γλωσσικό τόξο</a:t>
            </a:r>
            <a:endParaRPr lang="el-GR" altLang="el-GR" dirty="0"/>
          </a:p>
          <a:p>
            <a:pPr eaLnBrk="1" hangingPunct="1">
              <a:spcBef>
                <a:spcPct val="0"/>
              </a:spcBef>
              <a:buClrTx/>
              <a:buSzTx/>
              <a:buFontTx/>
              <a:buNone/>
            </a:pPr>
            <a:endParaRPr lang="el-GR" altLang="el-GR" dirty="0"/>
          </a:p>
        </p:txBody>
      </p:sp>
    </p:spTree>
    <p:extLst>
      <p:ext uri="{BB962C8B-B14F-4D97-AF65-F5344CB8AC3E}">
        <p14:creationId xmlns:p14="http://schemas.microsoft.com/office/powerpoint/2010/main" val="23983088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000884" y="698044"/>
            <a:ext cx="7185854" cy="5448614"/>
          </a:xfrm>
          <a:prstGeom prst="rect">
            <a:avLst/>
          </a:prstGeom>
        </p:spPr>
      </p:pic>
      <p:sp>
        <p:nvSpPr>
          <p:cNvPr id="4" name="TextBox 3"/>
          <p:cNvSpPr txBox="1"/>
          <p:nvPr/>
        </p:nvSpPr>
        <p:spPr>
          <a:xfrm>
            <a:off x="7018985" y="6387921"/>
            <a:ext cx="2305319" cy="369332"/>
          </a:xfrm>
          <a:prstGeom prst="rect">
            <a:avLst/>
          </a:prstGeom>
          <a:noFill/>
        </p:spPr>
        <p:txBody>
          <a:bodyPr wrap="square" rtlCol="0">
            <a:spAutoFit/>
          </a:bodyPr>
          <a:lstStyle/>
          <a:p>
            <a:r>
              <a:rPr lang="en-US" dirty="0" smtClean="0"/>
              <a:t>Santana et al., 2020</a:t>
            </a:r>
            <a:endParaRPr lang="el-GR" dirty="0"/>
          </a:p>
        </p:txBody>
      </p:sp>
      <p:sp>
        <p:nvSpPr>
          <p:cNvPr id="5" name="Rectangle 2"/>
          <p:cNvSpPr>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SzPct val="10000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None/>
            </a:pPr>
            <a:r>
              <a:rPr lang="el-GR" altLang="el-GR" sz="2800" b="1" dirty="0" err="1" smtClean="0">
                <a:solidFill>
                  <a:schemeClr val="accent1"/>
                </a:solidFill>
              </a:rPr>
              <a:t>Απωθητήρας</a:t>
            </a:r>
            <a:r>
              <a:rPr lang="el-GR" altLang="el-GR" sz="2800" b="1" dirty="0" smtClean="0">
                <a:solidFill>
                  <a:schemeClr val="accent1"/>
                </a:solidFill>
              </a:rPr>
              <a:t> χείλους</a:t>
            </a:r>
            <a:r>
              <a:rPr lang="en-US" altLang="el-GR" sz="2800" b="1" dirty="0" smtClean="0">
                <a:solidFill>
                  <a:schemeClr val="accent1"/>
                </a:solidFill>
              </a:rPr>
              <a:t> (</a:t>
            </a:r>
            <a:r>
              <a:rPr lang="en-US" altLang="el-GR" sz="2800" b="1" dirty="0">
                <a:solidFill>
                  <a:schemeClr val="accent1"/>
                </a:solidFill>
              </a:rPr>
              <a:t>lip bumper) </a:t>
            </a:r>
            <a:endParaRPr lang="el-GR" altLang="el-GR" dirty="0"/>
          </a:p>
        </p:txBody>
      </p:sp>
    </p:spTree>
    <p:extLst>
      <p:ext uri="{BB962C8B-B14F-4D97-AF65-F5344CB8AC3E}">
        <p14:creationId xmlns:p14="http://schemas.microsoft.com/office/powerpoint/2010/main" val="13535982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My Documents\S  i  f  i  s\Artemis 29.10.02\Βάτσιος Ηλίας 25.10.85, 332-6.11.98\Βάτσιος φωτο 98\σιος δεξιά 5.11.9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582" y="434088"/>
            <a:ext cx="4174454" cy="256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My Documents\S  i  f  i  s\Artemis 29.10.02\Βάτσιος Ηλίας 25.10.85, 332-6.11.98\Βάτσιος φωτο 98\σιος αριστερά 5.11.98.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58811" y="434087"/>
            <a:ext cx="3952471" cy="256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My Documents\S  i  f  i  s\Artemis 29.10.02\Βάτσιος Ηλίας 25.10.85, 332-6.11.98\Βάτσιος φωτο 98\σιος ά.οδκό τόξο 5.11.9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6582" y="3251806"/>
            <a:ext cx="4174454" cy="30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My Documents\S  i  f  i  s\Artemis 29.10.02\Βάτσιος Ηλίας 25.10.85, 332-6.11.98\Βάτσιος φωτο 98\σιος κ.οδκό τόξο 5.11.9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58812" y="3251805"/>
            <a:ext cx="3975304" cy="30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5440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997" name="Group 5"/>
          <p:cNvGrpSpPr>
            <a:grpSpLocks/>
          </p:cNvGrpSpPr>
          <p:nvPr/>
        </p:nvGrpSpPr>
        <p:grpSpPr bwMode="auto">
          <a:xfrm>
            <a:off x="3715942" y="3294460"/>
            <a:ext cx="801290" cy="1163240"/>
            <a:chOff x="2298" y="2185"/>
            <a:chExt cx="673" cy="977"/>
          </a:xfrm>
        </p:grpSpPr>
        <p:sp>
          <p:nvSpPr>
            <p:cNvPr id="201765" name="Freeform 6"/>
            <p:cNvSpPr>
              <a:spLocks/>
            </p:cNvSpPr>
            <p:nvPr/>
          </p:nvSpPr>
          <p:spPr bwMode="auto">
            <a:xfrm rot="185164">
              <a:off x="2399" y="2185"/>
              <a:ext cx="571" cy="335"/>
            </a:xfrm>
            <a:custGeom>
              <a:avLst/>
              <a:gdLst>
                <a:gd name="T0" fmla="*/ 3 w 660"/>
                <a:gd name="T1" fmla="*/ 61 h 362"/>
                <a:gd name="T2" fmla="*/ 3 w 660"/>
                <a:gd name="T3" fmla="*/ 43 h 362"/>
                <a:gd name="T4" fmla="*/ 0 w 660"/>
                <a:gd name="T5" fmla="*/ 29 h 362"/>
                <a:gd name="T6" fmla="*/ 0 w 660"/>
                <a:gd name="T7" fmla="*/ 19 h 362"/>
                <a:gd name="T8" fmla="*/ 3 w 660"/>
                <a:gd name="T9" fmla="*/ 6 h 362"/>
                <a:gd name="T10" fmla="*/ 4 w 660"/>
                <a:gd name="T11" fmla="*/ 6 h 362"/>
                <a:gd name="T12" fmla="*/ 6 w 660"/>
                <a:gd name="T13" fmla="*/ 6 h 362"/>
                <a:gd name="T14" fmla="*/ 4 w 660"/>
                <a:gd name="T15" fmla="*/ 19 h 362"/>
                <a:gd name="T16" fmla="*/ 6 w 660"/>
                <a:gd name="T17" fmla="*/ 6 h 362"/>
                <a:gd name="T18" fmla="*/ 7 w 660"/>
                <a:gd name="T19" fmla="*/ 6 h 362"/>
                <a:gd name="T20" fmla="*/ 9 w 660"/>
                <a:gd name="T21" fmla="*/ 6 h 362"/>
                <a:gd name="T22" fmla="*/ 10 w 660"/>
                <a:gd name="T23" fmla="*/ 5 h 362"/>
                <a:gd name="T24" fmla="*/ 14 w 660"/>
                <a:gd name="T25" fmla="*/ 6 h 362"/>
                <a:gd name="T26" fmla="*/ 16 w 660"/>
                <a:gd name="T27" fmla="*/ 9 h 362"/>
                <a:gd name="T28" fmla="*/ 16 w 660"/>
                <a:gd name="T29" fmla="*/ 16 h 362"/>
                <a:gd name="T30" fmla="*/ 16 w 660"/>
                <a:gd name="T31" fmla="*/ 23 h 362"/>
                <a:gd name="T32" fmla="*/ 16 w 660"/>
                <a:gd name="T33" fmla="*/ 18 h 362"/>
                <a:gd name="T34" fmla="*/ 16 w 660"/>
                <a:gd name="T35" fmla="*/ 9 h 362"/>
                <a:gd name="T36" fmla="*/ 16 w 660"/>
                <a:gd name="T37" fmla="*/ 6 h 362"/>
                <a:gd name="T38" fmla="*/ 20 w 660"/>
                <a:gd name="T39" fmla="*/ 2 h 362"/>
                <a:gd name="T40" fmla="*/ 22 w 660"/>
                <a:gd name="T41" fmla="*/ 0 h 362"/>
                <a:gd name="T42" fmla="*/ 24 w 660"/>
                <a:gd name="T43" fmla="*/ 2 h 362"/>
                <a:gd name="T44" fmla="*/ 26 w 660"/>
                <a:gd name="T45" fmla="*/ 6 h 362"/>
                <a:gd name="T46" fmla="*/ 27 w 660"/>
                <a:gd name="T47" fmla="*/ 18 h 362"/>
                <a:gd name="T48" fmla="*/ 27 w 660"/>
                <a:gd name="T49" fmla="*/ 27 h 362"/>
                <a:gd name="T50" fmla="*/ 25 w 660"/>
                <a:gd name="T51" fmla="*/ 44 h 362"/>
                <a:gd name="T52" fmla="*/ 24 w 660"/>
                <a:gd name="T53" fmla="*/ 59 h 362"/>
                <a:gd name="T54" fmla="*/ 20 w 660"/>
                <a:gd name="T55" fmla="*/ 64 h 362"/>
                <a:gd name="T56" fmla="*/ 15 w 660"/>
                <a:gd name="T57" fmla="*/ 66 h 362"/>
                <a:gd name="T58" fmla="*/ 9 w 660"/>
                <a:gd name="T59" fmla="*/ 66 h 362"/>
                <a:gd name="T60" fmla="*/ 3 w 660"/>
                <a:gd name="T61" fmla="*/ 61 h 3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60" h="362">
                  <a:moveTo>
                    <a:pt x="67" y="339"/>
                  </a:moveTo>
                  <a:lnTo>
                    <a:pt x="29" y="235"/>
                  </a:lnTo>
                  <a:lnTo>
                    <a:pt x="0" y="158"/>
                  </a:lnTo>
                  <a:lnTo>
                    <a:pt x="0" y="108"/>
                  </a:lnTo>
                  <a:lnTo>
                    <a:pt x="35" y="34"/>
                  </a:lnTo>
                  <a:lnTo>
                    <a:pt x="109" y="14"/>
                  </a:lnTo>
                  <a:lnTo>
                    <a:pt x="135" y="35"/>
                  </a:lnTo>
                  <a:lnTo>
                    <a:pt x="110" y="111"/>
                  </a:lnTo>
                  <a:lnTo>
                    <a:pt x="135" y="35"/>
                  </a:lnTo>
                  <a:lnTo>
                    <a:pt x="155" y="9"/>
                  </a:lnTo>
                  <a:lnTo>
                    <a:pt x="207" y="6"/>
                  </a:lnTo>
                  <a:lnTo>
                    <a:pt x="264" y="5"/>
                  </a:lnTo>
                  <a:lnTo>
                    <a:pt x="342" y="6"/>
                  </a:lnTo>
                  <a:lnTo>
                    <a:pt x="387" y="51"/>
                  </a:lnTo>
                  <a:lnTo>
                    <a:pt x="393" y="83"/>
                  </a:lnTo>
                  <a:lnTo>
                    <a:pt x="404" y="126"/>
                  </a:lnTo>
                  <a:lnTo>
                    <a:pt x="393" y="98"/>
                  </a:lnTo>
                  <a:lnTo>
                    <a:pt x="387" y="51"/>
                  </a:lnTo>
                  <a:lnTo>
                    <a:pt x="407" y="23"/>
                  </a:lnTo>
                  <a:lnTo>
                    <a:pt x="480" y="2"/>
                  </a:lnTo>
                  <a:lnTo>
                    <a:pt x="533" y="0"/>
                  </a:lnTo>
                  <a:lnTo>
                    <a:pt x="586" y="2"/>
                  </a:lnTo>
                  <a:lnTo>
                    <a:pt x="629" y="17"/>
                  </a:lnTo>
                  <a:lnTo>
                    <a:pt x="655" y="98"/>
                  </a:lnTo>
                  <a:lnTo>
                    <a:pt x="659" y="149"/>
                  </a:lnTo>
                  <a:lnTo>
                    <a:pt x="615" y="246"/>
                  </a:lnTo>
                  <a:lnTo>
                    <a:pt x="594" y="326"/>
                  </a:lnTo>
                  <a:lnTo>
                    <a:pt x="480" y="355"/>
                  </a:lnTo>
                  <a:lnTo>
                    <a:pt x="364" y="361"/>
                  </a:lnTo>
                  <a:lnTo>
                    <a:pt x="216" y="361"/>
                  </a:lnTo>
                  <a:lnTo>
                    <a:pt x="67" y="339"/>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350"/>
            </a:p>
          </p:txBody>
        </p:sp>
        <p:sp>
          <p:nvSpPr>
            <p:cNvPr id="201766" name="Freeform 7"/>
            <p:cNvSpPr>
              <a:spLocks/>
            </p:cNvSpPr>
            <p:nvPr/>
          </p:nvSpPr>
          <p:spPr bwMode="auto">
            <a:xfrm>
              <a:off x="2298" y="2490"/>
              <a:ext cx="673" cy="672"/>
            </a:xfrm>
            <a:custGeom>
              <a:avLst/>
              <a:gdLst>
                <a:gd name="T0" fmla="*/ 598 w 673"/>
                <a:gd name="T1" fmla="*/ 10 h 672"/>
                <a:gd name="T2" fmla="*/ 483 w 673"/>
                <a:gd name="T3" fmla="*/ 25 h 672"/>
                <a:gd name="T4" fmla="*/ 386 w 673"/>
                <a:gd name="T5" fmla="*/ 24 h 672"/>
                <a:gd name="T6" fmla="*/ 269 w 673"/>
                <a:gd name="T7" fmla="*/ 23 h 672"/>
                <a:gd name="T8" fmla="*/ 150 w 673"/>
                <a:gd name="T9" fmla="*/ 0 h 672"/>
                <a:gd name="T10" fmla="*/ 126 w 673"/>
                <a:gd name="T11" fmla="*/ 106 h 672"/>
                <a:gd name="T12" fmla="*/ 50 w 673"/>
                <a:gd name="T13" fmla="*/ 238 h 672"/>
                <a:gd name="T14" fmla="*/ 19 w 673"/>
                <a:gd name="T15" fmla="*/ 354 h 672"/>
                <a:gd name="T16" fmla="*/ 0 w 673"/>
                <a:gd name="T17" fmla="*/ 464 h 672"/>
                <a:gd name="T18" fmla="*/ 12 w 673"/>
                <a:gd name="T19" fmla="*/ 577 h 672"/>
                <a:gd name="T20" fmla="*/ 42 w 673"/>
                <a:gd name="T21" fmla="*/ 635 h 672"/>
                <a:gd name="T22" fmla="*/ 84 w 673"/>
                <a:gd name="T23" fmla="*/ 625 h 672"/>
                <a:gd name="T24" fmla="*/ 97 w 673"/>
                <a:gd name="T25" fmla="*/ 574 h 672"/>
                <a:gd name="T26" fmla="*/ 104 w 673"/>
                <a:gd name="T27" fmla="*/ 481 h 672"/>
                <a:gd name="T28" fmla="*/ 123 w 673"/>
                <a:gd name="T29" fmla="*/ 360 h 672"/>
                <a:gd name="T30" fmla="*/ 187 w 673"/>
                <a:gd name="T31" fmla="*/ 251 h 672"/>
                <a:gd name="T32" fmla="*/ 283 w 673"/>
                <a:gd name="T33" fmla="*/ 203 h 672"/>
                <a:gd name="T34" fmla="*/ 362 w 673"/>
                <a:gd name="T35" fmla="*/ 183 h 672"/>
                <a:gd name="T36" fmla="*/ 448 w 673"/>
                <a:gd name="T37" fmla="*/ 218 h 672"/>
                <a:gd name="T38" fmla="*/ 513 w 673"/>
                <a:gd name="T39" fmla="*/ 302 h 672"/>
                <a:gd name="T40" fmla="*/ 555 w 673"/>
                <a:gd name="T41" fmla="*/ 388 h 672"/>
                <a:gd name="T42" fmla="*/ 564 w 673"/>
                <a:gd name="T43" fmla="*/ 449 h 672"/>
                <a:gd name="T44" fmla="*/ 561 w 673"/>
                <a:gd name="T45" fmla="*/ 529 h 672"/>
                <a:gd name="T46" fmla="*/ 551 w 673"/>
                <a:gd name="T47" fmla="*/ 602 h 672"/>
                <a:gd name="T48" fmla="*/ 552 w 673"/>
                <a:gd name="T49" fmla="*/ 644 h 672"/>
                <a:gd name="T50" fmla="*/ 590 w 673"/>
                <a:gd name="T51" fmla="*/ 672 h 672"/>
                <a:gd name="T52" fmla="*/ 636 w 673"/>
                <a:gd name="T53" fmla="*/ 621 h 672"/>
                <a:gd name="T54" fmla="*/ 663 w 673"/>
                <a:gd name="T55" fmla="*/ 531 h 672"/>
                <a:gd name="T56" fmla="*/ 673 w 673"/>
                <a:gd name="T57" fmla="*/ 451 h 672"/>
                <a:gd name="T58" fmla="*/ 662 w 673"/>
                <a:gd name="T59" fmla="*/ 370 h 672"/>
                <a:gd name="T60" fmla="*/ 622 w 673"/>
                <a:gd name="T61" fmla="*/ 268 h 672"/>
                <a:gd name="T62" fmla="*/ 594 w 673"/>
                <a:gd name="T63" fmla="*/ 185 h 672"/>
                <a:gd name="T64" fmla="*/ 580 w 673"/>
                <a:gd name="T65" fmla="*/ 102 h 672"/>
                <a:gd name="T66" fmla="*/ 598 w 673"/>
                <a:gd name="T67" fmla="*/ 10 h 6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3" h="672">
                  <a:moveTo>
                    <a:pt x="598" y="10"/>
                  </a:moveTo>
                  <a:lnTo>
                    <a:pt x="483" y="25"/>
                  </a:lnTo>
                  <a:lnTo>
                    <a:pt x="386" y="24"/>
                  </a:lnTo>
                  <a:lnTo>
                    <a:pt x="269" y="23"/>
                  </a:lnTo>
                  <a:lnTo>
                    <a:pt x="150" y="0"/>
                  </a:lnTo>
                  <a:lnTo>
                    <a:pt x="126" y="106"/>
                  </a:lnTo>
                  <a:lnTo>
                    <a:pt x="50" y="238"/>
                  </a:lnTo>
                  <a:lnTo>
                    <a:pt x="19" y="354"/>
                  </a:lnTo>
                  <a:lnTo>
                    <a:pt x="0" y="464"/>
                  </a:lnTo>
                  <a:lnTo>
                    <a:pt x="12" y="577"/>
                  </a:lnTo>
                  <a:lnTo>
                    <a:pt x="42" y="635"/>
                  </a:lnTo>
                  <a:lnTo>
                    <a:pt x="84" y="625"/>
                  </a:lnTo>
                  <a:lnTo>
                    <a:pt x="97" y="574"/>
                  </a:lnTo>
                  <a:lnTo>
                    <a:pt x="104" y="481"/>
                  </a:lnTo>
                  <a:lnTo>
                    <a:pt x="123" y="360"/>
                  </a:lnTo>
                  <a:lnTo>
                    <a:pt x="187" y="251"/>
                  </a:lnTo>
                  <a:lnTo>
                    <a:pt x="283" y="203"/>
                  </a:lnTo>
                  <a:lnTo>
                    <a:pt x="362" y="183"/>
                  </a:lnTo>
                  <a:lnTo>
                    <a:pt x="448" y="218"/>
                  </a:lnTo>
                  <a:lnTo>
                    <a:pt x="513" y="302"/>
                  </a:lnTo>
                  <a:lnTo>
                    <a:pt x="555" y="388"/>
                  </a:lnTo>
                  <a:lnTo>
                    <a:pt x="564" y="449"/>
                  </a:lnTo>
                  <a:lnTo>
                    <a:pt x="561" y="529"/>
                  </a:lnTo>
                  <a:lnTo>
                    <a:pt x="551" y="602"/>
                  </a:lnTo>
                  <a:lnTo>
                    <a:pt x="552" y="644"/>
                  </a:lnTo>
                  <a:lnTo>
                    <a:pt x="590" y="672"/>
                  </a:lnTo>
                  <a:lnTo>
                    <a:pt x="636" y="621"/>
                  </a:lnTo>
                  <a:lnTo>
                    <a:pt x="663" y="531"/>
                  </a:lnTo>
                  <a:lnTo>
                    <a:pt x="673" y="451"/>
                  </a:lnTo>
                  <a:lnTo>
                    <a:pt x="662" y="370"/>
                  </a:lnTo>
                  <a:lnTo>
                    <a:pt x="622" y="268"/>
                  </a:lnTo>
                  <a:lnTo>
                    <a:pt x="594" y="185"/>
                  </a:lnTo>
                  <a:lnTo>
                    <a:pt x="580" y="102"/>
                  </a:lnTo>
                  <a:lnTo>
                    <a:pt x="598" y="1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sz="1350"/>
            </a:p>
          </p:txBody>
        </p:sp>
      </p:grpSp>
      <p:grpSp>
        <p:nvGrpSpPr>
          <p:cNvPr id="201731" name="Group 8"/>
          <p:cNvGrpSpPr>
            <a:grpSpLocks/>
          </p:cNvGrpSpPr>
          <p:nvPr/>
        </p:nvGrpSpPr>
        <p:grpSpPr bwMode="auto">
          <a:xfrm>
            <a:off x="5488782" y="1601391"/>
            <a:ext cx="689372" cy="1756172"/>
            <a:chOff x="4009" y="832"/>
            <a:chExt cx="579" cy="1475"/>
          </a:xfrm>
        </p:grpSpPr>
        <p:sp>
          <p:nvSpPr>
            <p:cNvPr id="3" name="Freeform 9"/>
            <p:cNvSpPr>
              <a:spLocks/>
            </p:cNvSpPr>
            <p:nvPr/>
          </p:nvSpPr>
          <p:spPr bwMode="auto">
            <a:xfrm rot="-420632">
              <a:off x="4125" y="1597"/>
              <a:ext cx="463" cy="710"/>
            </a:xfrm>
            <a:custGeom>
              <a:avLst/>
              <a:gdLst>
                <a:gd name="T0" fmla="*/ 13 w 239"/>
                <a:gd name="T1" fmla="*/ 41 h 367"/>
                <a:gd name="T2" fmla="*/ 0 w 239"/>
                <a:gd name="T3" fmla="*/ 68 h 367"/>
                <a:gd name="T4" fmla="*/ 13 w 239"/>
                <a:gd name="T5" fmla="*/ 102 h 367"/>
                <a:gd name="T6" fmla="*/ 33 w 239"/>
                <a:gd name="T7" fmla="*/ 136 h 367"/>
                <a:gd name="T8" fmla="*/ 60 w 239"/>
                <a:gd name="T9" fmla="*/ 170 h 367"/>
                <a:gd name="T10" fmla="*/ 93 w 239"/>
                <a:gd name="T11" fmla="*/ 217 h 367"/>
                <a:gd name="T12" fmla="*/ 113 w 239"/>
                <a:gd name="T13" fmla="*/ 265 h 367"/>
                <a:gd name="T14" fmla="*/ 113 w 239"/>
                <a:gd name="T15" fmla="*/ 292 h 367"/>
                <a:gd name="T16" fmla="*/ 126 w 239"/>
                <a:gd name="T17" fmla="*/ 319 h 367"/>
                <a:gd name="T18" fmla="*/ 153 w 239"/>
                <a:gd name="T19" fmla="*/ 360 h 367"/>
                <a:gd name="T20" fmla="*/ 166 w 239"/>
                <a:gd name="T21" fmla="*/ 367 h 367"/>
                <a:gd name="T22" fmla="*/ 179 w 239"/>
                <a:gd name="T23" fmla="*/ 360 h 367"/>
                <a:gd name="T24" fmla="*/ 206 w 239"/>
                <a:gd name="T25" fmla="*/ 312 h 367"/>
                <a:gd name="T26" fmla="*/ 226 w 239"/>
                <a:gd name="T27" fmla="*/ 238 h 367"/>
                <a:gd name="T28" fmla="*/ 239 w 239"/>
                <a:gd name="T29" fmla="*/ 163 h 367"/>
                <a:gd name="T30" fmla="*/ 233 w 239"/>
                <a:gd name="T31" fmla="*/ 109 h 367"/>
                <a:gd name="T32" fmla="*/ 233 w 239"/>
                <a:gd name="T33" fmla="*/ 61 h 367"/>
                <a:gd name="T34" fmla="*/ 219 w 239"/>
                <a:gd name="T35" fmla="*/ 34 h 367"/>
                <a:gd name="T36" fmla="*/ 199 w 239"/>
                <a:gd name="T37" fmla="*/ 0 h 367"/>
                <a:gd name="T38" fmla="*/ 186 w 239"/>
                <a:gd name="T39" fmla="*/ 14 h 367"/>
                <a:gd name="T40" fmla="*/ 173 w 239"/>
                <a:gd name="T41" fmla="*/ 34 h 367"/>
                <a:gd name="T42" fmla="*/ 153 w 239"/>
                <a:gd name="T43" fmla="*/ 81 h 367"/>
                <a:gd name="T44" fmla="*/ 139 w 239"/>
                <a:gd name="T45" fmla="*/ 95 h 367"/>
                <a:gd name="T46" fmla="*/ 126 w 239"/>
                <a:gd name="T47" fmla="*/ 102 h 367"/>
                <a:gd name="T48" fmla="*/ 93 w 239"/>
                <a:gd name="T49" fmla="*/ 102 h 367"/>
                <a:gd name="T50" fmla="*/ 66 w 239"/>
                <a:gd name="T51" fmla="*/ 75 h 367"/>
                <a:gd name="T52" fmla="*/ 46 w 239"/>
                <a:gd name="T53" fmla="*/ 54 h 367"/>
                <a:gd name="T54" fmla="*/ 27 w 239"/>
                <a:gd name="T55" fmla="*/ 48 h 367"/>
                <a:gd name="T56" fmla="*/ 13 w 239"/>
                <a:gd name="T57" fmla="*/ 4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9" h="367">
                  <a:moveTo>
                    <a:pt x="13" y="41"/>
                  </a:moveTo>
                  <a:lnTo>
                    <a:pt x="0" y="68"/>
                  </a:lnTo>
                  <a:lnTo>
                    <a:pt x="13" y="102"/>
                  </a:lnTo>
                  <a:lnTo>
                    <a:pt x="33" y="136"/>
                  </a:lnTo>
                  <a:lnTo>
                    <a:pt x="60" y="170"/>
                  </a:lnTo>
                  <a:lnTo>
                    <a:pt x="93" y="217"/>
                  </a:lnTo>
                  <a:lnTo>
                    <a:pt x="113" y="265"/>
                  </a:lnTo>
                  <a:lnTo>
                    <a:pt x="113" y="292"/>
                  </a:lnTo>
                  <a:lnTo>
                    <a:pt x="126" y="319"/>
                  </a:lnTo>
                  <a:lnTo>
                    <a:pt x="153" y="360"/>
                  </a:lnTo>
                  <a:lnTo>
                    <a:pt x="166" y="367"/>
                  </a:lnTo>
                  <a:lnTo>
                    <a:pt x="179" y="360"/>
                  </a:lnTo>
                  <a:lnTo>
                    <a:pt x="206" y="312"/>
                  </a:lnTo>
                  <a:lnTo>
                    <a:pt x="226" y="238"/>
                  </a:lnTo>
                  <a:lnTo>
                    <a:pt x="239" y="163"/>
                  </a:lnTo>
                  <a:lnTo>
                    <a:pt x="233" y="109"/>
                  </a:lnTo>
                  <a:lnTo>
                    <a:pt x="233" y="61"/>
                  </a:lnTo>
                  <a:lnTo>
                    <a:pt x="219" y="34"/>
                  </a:lnTo>
                  <a:lnTo>
                    <a:pt x="199" y="0"/>
                  </a:lnTo>
                  <a:lnTo>
                    <a:pt x="186" y="14"/>
                  </a:lnTo>
                  <a:lnTo>
                    <a:pt x="173" y="34"/>
                  </a:lnTo>
                  <a:lnTo>
                    <a:pt x="153" y="81"/>
                  </a:lnTo>
                  <a:lnTo>
                    <a:pt x="139" y="95"/>
                  </a:lnTo>
                  <a:lnTo>
                    <a:pt x="126" y="102"/>
                  </a:lnTo>
                  <a:lnTo>
                    <a:pt x="93" y="102"/>
                  </a:lnTo>
                  <a:lnTo>
                    <a:pt x="66" y="75"/>
                  </a:lnTo>
                  <a:lnTo>
                    <a:pt x="46" y="54"/>
                  </a:lnTo>
                  <a:lnTo>
                    <a:pt x="27" y="48"/>
                  </a:lnTo>
                  <a:lnTo>
                    <a:pt x="13" y="41"/>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201764" name="Freeform 10"/>
            <p:cNvSpPr>
              <a:spLocks/>
            </p:cNvSpPr>
            <p:nvPr/>
          </p:nvSpPr>
          <p:spPr bwMode="auto">
            <a:xfrm rot="-420632">
              <a:off x="4009" y="832"/>
              <a:ext cx="424" cy="974"/>
            </a:xfrm>
            <a:custGeom>
              <a:avLst/>
              <a:gdLst>
                <a:gd name="T0" fmla="*/ 449607586 w 219"/>
                <a:gd name="T1" fmla="*/ 825580492 h 503"/>
                <a:gd name="T2" fmla="*/ 407879051 w 219"/>
                <a:gd name="T3" fmla="*/ 686206711 h 503"/>
                <a:gd name="T4" fmla="*/ 355545676 w 219"/>
                <a:gd name="T5" fmla="*/ 490493506 h 503"/>
                <a:gd name="T6" fmla="*/ 313650596 w 219"/>
                <a:gd name="T7" fmla="*/ 349833205 h 503"/>
                <a:gd name="T8" fmla="*/ 258581538 w 219"/>
                <a:gd name="T9" fmla="*/ 224700162 h 503"/>
                <a:gd name="T10" fmla="*/ 176780210 w 219"/>
                <a:gd name="T11" fmla="*/ 99051817 h 503"/>
                <a:gd name="T12" fmla="*/ 123307999 w 219"/>
                <a:gd name="T13" fmla="*/ 0 h 503"/>
                <a:gd name="T14" fmla="*/ 81480337 w 219"/>
                <a:gd name="T15" fmla="*/ 0 h 503"/>
                <a:gd name="T16" fmla="*/ 41672505 w 219"/>
                <a:gd name="T17" fmla="*/ 28746665 h 503"/>
                <a:gd name="T18" fmla="*/ 14773755 w 219"/>
                <a:gd name="T19" fmla="*/ 169112520 h 503"/>
                <a:gd name="T20" fmla="*/ 0 w 219"/>
                <a:gd name="T21" fmla="*/ 349833205 h 503"/>
                <a:gd name="T22" fmla="*/ 0 w 219"/>
                <a:gd name="T23" fmla="*/ 490493506 h 503"/>
                <a:gd name="T24" fmla="*/ 14773755 w 219"/>
                <a:gd name="T25" fmla="*/ 657604742 h 503"/>
                <a:gd name="T26" fmla="*/ 55377631 w 219"/>
                <a:gd name="T27" fmla="*/ 840470268 h 503"/>
                <a:gd name="T28" fmla="*/ 67894398 w 219"/>
                <a:gd name="T29" fmla="*/ 910910060 h 503"/>
                <a:gd name="T30" fmla="*/ 96420247 w 219"/>
                <a:gd name="T31" fmla="*/ 924610143 h 503"/>
                <a:gd name="T32" fmla="*/ 135729209 w 219"/>
                <a:gd name="T33" fmla="*/ 936999076 h 503"/>
                <a:gd name="T34" fmla="*/ 176780210 w 219"/>
                <a:gd name="T35" fmla="*/ 980377746 h 503"/>
                <a:gd name="T36" fmla="*/ 232226560 w 219"/>
                <a:gd name="T37" fmla="*/ 1036045636 h 503"/>
                <a:gd name="T38" fmla="*/ 300088223 w 219"/>
                <a:gd name="T39" fmla="*/ 1036045636 h 503"/>
                <a:gd name="T40" fmla="*/ 326356686 w 219"/>
                <a:gd name="T41" fmla="*/ 1021279192 h 503"/>
                <a:gd name="T42" fmla="*/ 355545676 w 219"/>
                <a:gd name="T43" fmla="*/ 992527482 h 503"/>
                <a:gd name="T44" fmla="*/ 396507672 w 219"/>
                <a:gd name="T45" fmla="*/ 895221581 h 503"/>
                <a:gd name="T46" fmla="*/ 422771165 w 219"/>
                <a:gd name="T47" fmla="*/ 855295497 h 503"/>
                <a:gd name="T48" fmla="*/ 449607586 w 219"/>
                <a:gd name="T49" fmla="*/ 825580492 h 5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9" h="503">
                  <a:moveTo>
                    <a:pt x="219" y="401"/>
                  </a:moveTo>
                  <a:lnTo>
                    <a:pt x="199" y="333"/>
                  </a:lnTo>
                  <a:lnTo>
                    <a:pt x="173" y="238"/>
                  </a:lnTo>
                  <a:lnTo>
                    <a:pt x="153" y="170"/>
                  </a:lnTo>
                  <a:lnTo>
                    <a:pt x="126" y="109"/>
                  </a:lnTo>
                  <a:lnTo>
                    <a:pt x="86" y="48"/>
                  </a:lnTo>
                  <a:lnTo>
                    <a:pt x="60" y="0"/>
                  </a:lnTo>
                  <a:lnTo>
                    <a:pt x="40" y="0"/>
                  </a:lnTo>
                  <a:lnTo>
                    <a:pt x="20" y="14"/>
                  </a:lnTo>
                  <a:lnTo>
                    <a:pt x="7" y="82"/>
                  </a:lnTo>
                  <a:lnTo>
                    <a:pt x="0" y="170"/>
                  </a:lnTo>
                  <a:lnTo>
                    <a:pt x="0" y="238"/>
                  </a:lnTo>
                  <a:lnTo>
                    <a:pt x="7" y="319"/>
                  </a:lnTo>
                  <a:lnTo>
                    <a:pt x="27" y="408"/>
                  </a:lnTo>
                  <a:lnTo>
                    <a:pt x="33" y="442"/>
                  </a:lnTo>
                  <a:lnTo>
                    <a:pt x="47" y="449"/>
                  </a:lnTo>
                  <a:lnTo>
                    <a:pt x="66" y="455"/>
                  </a:lnTo>
                  <a:lnTo>
                    <a:pt x="86" y="476"/>
                  </a:lnTo>
                  <a:lnTo>
                    <a:pt x="113" y="503"/>
                  </a:lnTo>
                  <a:lnTo>
                    <a:pt x="146" y="503"/>
                  </a:lnTo>
                  <a:lnTo>
                    <a:pt x="159" y="496"/>
                  </a:lnTo>
                  <a:lnTo>
                    <a:pt x="173" y="482"/>
                  </a:lnTo>
                  <a:lnTo>
                    <a:pt x="193" y="435"/>
                  </a:lnTo>
                  <a:lnTo>
                    <a:pt x="206" y="415"/>
                  </a:lnTo>
                  <a:lnTo>
                    <a:pt x="219" y="401"/>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01732" name="Group 11"/>
          <p:cNvGrpSpPr>
            <a:grpSpLocks/>
          </p:cNvGrpSpPr>
          <p:nvPr/>
        </p:nvGrpSpPr>
        <p:grpSpPr bwMode="auto">
          <a:xfrm rot="-546440">
            <a:off x="5250656" y="3268266"/>
            <a:ext cx="823913" cy="1262063"/>
            <a:chOff x="3650" y="2147"/>
            <a:chExt cx="766" cy="1173"/>
          </a:xfrm>
        </p:grpSpPr>
        <p:sp>
          <p:nvSpPr>
            <p:cNvPr id="5" name="Freeform 12"/>
            <p:cNvSpPr>
              <a:spLocks/>
            </p:cNvSpPr>
            <p:nvPr/>
          </p:nvSpPr>
          <p:spPr bwMode="auto">
            <a:xfrm rot="-420632">
              <a:off x="3945" y="2127"/>
              <a:ext cx="465" cy="561"/>
            </a:xfrm>
            <a:custGeom>
              <a:avLst/>
              <a:gdLst>
                <a:gd name="T0" fmla="*/ 147 w 240"/>
                <a:gd name="T1" fmla="*/ 292 h 292"/>
                <a:gd name="T2" fmla="*/ 173 w 240"/>
                <a:gd name="T3" fmla="*/ 258 h 292"/>
                <a:gd name="T4" fmla="*/ 193 w 240"/>
                <a:gd name="T5" fmla="*/ 237 h 292"/>
                <a:gd name="T6" fmla="*/ 206 w 240"/>
                <a:gd name="T7" fmla="*/ 217 h 292"/>
                <a:gd name="T8" fmla="*/ 226 w 240"/>
                <a:gd name="T9" fmla="*/ 142 h 292"/>
                <a:gd name="T10" fmla="*/ 240 w 240"/>
                <a:gd name="T11" fmla="*/ 47 h 292"/>
                <a:gd name="T12" fmla="*/ 240 w 240"/>
                <a:gd name="T13" fmla="*/ 20 h 292"/>
                <a:gd name="T14" fmla="*/ 226 w 240"/>
                <a:gd name="T15" fmla="*/ 6 h 292"/>
                <a:gd name="T16" fmla="*/ 213 w 240"/>
                <a:gd name="T17" fmla="*/ 0 h 292"/>
                <a:gd name="T18" fmla="*/ 193 w 240"/>
                <a:gd name="T19" fmla="*/ 13 h 292"/>
                <a:gd name="T20" fmla="*/ 180 w 240"/>
                <a:gd name="T21" fmla="*/ 47 h 292"/>
                <a:gd name="T22" fmla="*/ 160 w 240"/>
                <a:gd name="T23" fmla="*/ 68 h 292"/>
                <a:gd name="T24" fmla="*/ 140 w 240"/>
                <a:gd name="T25" fmla="*/ 95 h 292"/>
                <a:gd name="T26" fmla="*/ 107 w 240"/>
                <a:gd name="T27" fmla="*/ 115 h 292"/>
                <a:gd name="T28" fmla="*/ 60 w 240"/>
                <a:gd name="T29" fmla="*/ 135 h 292"/>
                <a:gd name="T30" fmla="*/ 34 w 240"/>
                <a:gd name="T31" fmla="*/ 149 h 292"/>
                <a:gd name="T32" fmla="*/ 20 w 240"/>
                <a:gd name="T33" fmla="*/ 163 h 292"/>
                <a:gd name="T34" fmla="*/ 0 w 240"/>
                <a:gd name="T35" fmla="*/ 203 h 292"/>
                <a:gd name="T36" fmla="*/ 7 w 240"/>
                <a:gd name="T37" fmla="*/ 210 h 292"/>
                <a:gd name="T38" fmla="*/ 34 w 240"/>
                <a:gd name="T39" fmla="*/ 210 h 292"/>
                <a:gd name="T40" fmla="*/ 87 w 240"/>
                <a:gd name="T41" fmla="*/ 197 h 292"/>
                <a:gd name="T42" fmla="*/ 100 w 240"/>
                <a:gd name="T43" fmla="*/ 190 h 292"/>
                <a:gd name="T44" fmla="*/ 120 w 240"/>
                <a:gd name="T45" fmla="*/ 197 h 292"/>
                <a:gd name="T46" fmla="*/ 133 w 240"/>
                <a:gd name="T47" fmla="*/ 203 h 292"/>
                <a:gd name="T48" fmla="*/ 133 w 240"/>
                <a:gd name="T49" fmla="*/ 258 h 292"/>
                <a:gd name="T50" fmla="*/ 140 w 240"/>
                <a:gd name="T51" fmla="*/ 278 h 292"/>
                <a:gd name="T52" fmla="*/ 147 w 240"/>
                <a:gd name="T53"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0" h="292">
                  <a:moveTo>
                    <a:pt x="147" y="292"/>
                  </a:moveTo>
                  <a:lnTo>
                    <a:pt x="173" y="258"/>
                  </a:lnTo>
                  <a:lnTo>
                    <a:pt x="193" y="237"/>
                  </a:lnTo>
                  <a:lnTo>
                    <a:pt x="206" y="217"/>
                  </a:lnTo>
                  <a:lnTo>
                    <a:pt x="226" y="142"/>
                  </a:lnTo>
                  <a:lnTo>
                    <a:pt x="240" y="47"/>
                  </a:lnTo>
                  <a:lnTo>
                    <a:pt x="240" y="20"/>
                  </a:lnTo>
                  <a:lnTo>
                    <a:pt x="226" y="6"/>
                  </a:lnTo>
                  <a:lnTo>
                    <a:pt x="213" y="0"/>
                  </a:lnTo>
                  <a:lnTo>
                    <a:pt x="193" y="13"/>
                  </a:lnTo>
                  <a:lnTo>
                    <a:pt x="180" y="47"/>
                  </a:lnTo>
                  <a:lnTo>
                    <a:pt x="160" y="68"/>
                  </a:lnTo>
                  <a:lnTo>
                    <a:pt x="140" y="95"/>
                  </a:lnTo>
                  <a:lnTo>
                    <a:pt x="107" y="115"/>
                  </a:lnTo>
                  <a:lnTo>
                    <a:pt x="60" y="135"/>
                  </a:lnTo>
                  <a:lnTo>
                    <a:pt x="34" y="149"/>
                  </a:lnTo>
                  <a:lnTo>
                    <a:pt x="20" y="163"/>
                  </a:lnTo>
                  <a:lnTo>
                    <a:pt x="0" y="203"/>
                  </a:lnTo>
                  <a:lnTo>
                    <a:pt x="7" y="210"/>
                  </a:lnTo>
                  <a:lnTo>
                    <a:pt x="34" y="210"/>
                  </a:lnTo>
                  <a:lnTo>
                    <a:pt x="87" y="197"/>
                  </a:lnTo>
                  <a:lnTo>
                    <a:pt x="100" y="190"/>
                  </a:lnTo>
                  <a:lnTo>
                    <a:pt x="120" y="197"/>
                  </a:lnTo>
                  <a:lnTo>
                    <a:pt x="133" y="203"/>
                  </a:lnTo>
                  <a:lnTo>
                    <a:pt x="133" y="258"/>
                  </a:lnTo>
                  <a:lnTo>
                    <a:pt x="140" y="278"/>
                  </a:lnTo>
                  <a:lnTo>
                    <a:pt x="147" y="292"/>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201762" name="Freeform 13"/>
            <p:cNvSpPr>
              <a:spLocks/>
            </p:cNvSpPr>
            <p:nvPr/>
          </p:nvSpPr>
          <p:spPr bwMode="auto">
            <a:xfrm rot="-420632">
              <a:off x="3650" y="2545"/>
              <a:ext cx="645" cy="775"/>
            </a:xfrm>
            <a:custGeom>
              <a:avLst/>
              <a:gdLst>
                <a:gd name="T0" fmla="*/ 385088195 w 333"/>
                <a:gd name="T1" fmla="*/ 26660254 h 400"/>
                <a:gd name="T2" fmla="*/ 276126090 w 333"/>
                <a:gd name="T3" fmla="*/ 168927486 h 400"/>
                <a:gd name="T4" fmla="*/ 221606402 w 333"/>
                <a:gd name="T5" fmla="*/ 268942513 h 400"/>
                <a:gd name="T6" fmla="*/ 70683346 w 333"/>
                <a:gd name="T7" fmla="*/ 493859901 h 400"/>
                <a:gd name="T8" fmla="*/ 14919063 w 333"/>
                <a:gd name="T9" fmla="*/ 651336482 h 400"/>
                <a:gd name="T10" fmla="*/ 0 w 333"/>
                <a:gd name="T11" fmla="*/ 751411302 h 400"/>
                <a:gd name="T12" fmla="*/ 0 w 333"/>
                <a:gd name="T13" fmla="*/ 778291125 h 400"/>
                <a:gd name="T14" fmla="*/ 14919063 w 333"/>
                <a:gd name="T15" fmla="*/ 807357643 h 400"/>
                <a:gd name="T16" fmla="*/ 41963007 w 333"/>
                <a:gd name="T17" fmla="*/ 834607782 h 400"/>
                <a:gd name="T18" fmla="*/ 97149294 w 333"/>
                <a:gd name="T19" fmla="*/ 834607782 h 400"/>
                <a:gd name="T20" fmla="*/ 150924478 w 333"/>
                <a:gd name="T21" fmla="*/ 792383376 h 400"/>
                <a:gd name="T22" fmla="*/ 262976059 w 333"/>
                <a:gd name="T23" fmla="*/ 721325098 h 400"/>
                <a:gd name="T24" fmla="*/ 331457808 w 333"/>
                <a:gd name="T25" fmla="*/ 680663075 h 400"/>
                <a:gd name="T26" fmla="*/ 399951621 w 333"/>
                <a:gd name="T27" fmla="*/ 580261030 h 400"/>
                <a:gd name="T28" fmla="*/ 497734142 w 333"/>
                <a:gd name="T29" fmla="*/ 482386755 h 400"/>
                <a:gd name="T30" fmla="*/ 689940086 w 333"/>
                <a:gd name="T31" fmla="*/ 213465868 h 400"/>
                <a:gd name="T32" fmla="*/ 675189395 w 333"/>
                <a:gd name="T33" fmla="*/ 183843008 h 400"/>
                <a:gd name="T34" fmla="*/ 661486365 w 333"/>
                <a:gd name="T35" fmla="*/ 142284563 h 400"/>
                <a:gd name="T36" fmla="*/ 661486365 w 333"/>
                <a:gd name="T37" fmla="*/ 26660254 h 400"/>
                <a:gd name="T38" fmla="*/ 634964480 w 333"/>
                <a:gd name="T39" fmla="*/ 14979078 h 400"/>
                <a:gd name="T40" fmla="*/ 592693183 w 333"/>
                <a:gd name="T41" fmla="*/ 0 h 400"/>
                <a:gd name="T42" fmla="*/ 566227091 w 333"/>
                <a:gd name="T43" fmla="*/ 14979078 h 400"/>
                <a:gd name="T44" fmla="*/ 455789969 w 333"/>
                <a:gd name="T45" fmla="*/ 42187956 h 400"/>
                <a:gd name="T46" fmla="*/ 399951621 w 333"/>
                <a:gd name="T47" fmla="*/ 42187956 h 400"/>
                <a:gd name="T48" fmla="*/ 385088195 w 333"/>
                <a:gd name="T49" fmla="*/ 26660254 h 4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3" h="400">
                  <a:moveTo>
                    <a:pt x="186" y="13"/>
                  </a:moveTo>
                  <a:lnTo>
                    <a:pt x="133" y="81"/>
                  </a:lnTo>
                  <a:lnTo>
                    <a:pt x="107" y="129"/>
                  </a:lnTo>
                  <a:lnTo>
                    <a:pt x="34" y="237"/>
                  </a:lnTo>
                  <a:lnTo>
                    <a:pt x="7" y="312"/>
                  </a:lnTo>
                  <a:lnTo>
                    <a:pt x="0" y="360"/>
                  </a:lnTo>
                  <a:lnTo>
                    <a:pt x="0" y="373"/>
                  </a:lnTo>
                  <a:lnTo>
                    <a:pt x="7" y="387"/>
                  </a:lnTo>
                  <a:lnTo>
                    <a:pt x="20" y="400"/>
                  </a:lnTo>
                  <a:lnTo>
                    <a:pt x="47" y="400"/>
                  </a:lnTo>
                  <a:lnTo>
                    <a:pt x="73" y="380"/>
                  </a:lnTo>
                  <a:lnTo>
                    <a:pt x="127" y="346"/>
                  </a:lnTo>
                  <a:lnTo>
                    <a:pt x="160" y="326"/>
                  </a:lnTo>
                  <a:lnTo>
                    <a:pt x="193" y="278"/>
                  </a:lnTo>
                  <a:lnTo>
                    <a:pt x="240" y="231"/>
                  </a:lnTo>
                  <a:lnTo>
                    <a:pt x="333" y="102"/>
                  </a:lnTo>
                  <a:lnTo>
                    <a:pt x="326" y="88"/>
                  </a:lnTo>
                  <a:lnTo>
                    <a:pt x="319" y="68"/>
                  </a:lnTo>
                  <a:lnTo>
                    <a:pt x="319" y="13"/>
                  </a:lnTo>
                  <a:lnTo>
                    <a:pt x="306" y="7"/>
                  </a:lnTo>
                  <a:lnTo>
                    <a:pt x="286" y="0"/>
                  </a:lnTo>
                  <a:lnTo>
                    <a:pt x="273" y="7"/>
                  </a:lnTo>
                  <a:lnTo>
                    <a:pt x="220" y="20"/>
                  </a:lnTo>
                  <a:lnTo>
                    <a:pt x="193" y="20"/>
                  </a:lnTo>
                  <a:lnTo>
                    <a:pt x="186" y="13"/>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13010" name="Group 18"/>
          <p:cNvGrpSpPr>
            <a:grpSpLocks/>
          </p:cNvGrpSpPr>
          <p:nvPr/>
        </p:nvGrpSpPr>
        <p:grpSpPr bwMode="auto">
          <a:xfrm rot="-367484">
            <a:off x="2752726" y="3214688"/>
            <a:ext cx="1137047" cy="1545431"/>
            <a:chOff x="1448" y="2017"/>
            <a:chExt cx="873" cy="1235"/>
          </a:xfrm>
        </p:grpSpPr>
        <p:sp>
          <p:nvSpPr>
            <p:cNvPr id="213011" name="Freeform 19"/>
            <p:cNvSpPr>
              <a:spLocks/>
            </p:cNvSpPr>
            <p:nvPr/>
          </p:nvSpPr>
          <p:spPr bwMode="auto">
            <a:xfrm rot="-420632">
              <a:off x="1690" y="2017"/>
              <a:ext cx="631" cy="486"/>
            </a:xfrm>
            <a:custGeom>
              <a:avLst/>
              <a:gdLst>
                <a:gd name="T0" fmla="*/ 0 w 326"/>
                <a:gd name="T1" fmla="*/ 170 h 251"/>
                <a:gd name="T2" fmla="*/ 7 w 326"/>
                <a:gd name="T3" fmla="*/ 109 h 251"/>
                <a:gd name="T4" fmla="*/ 7 w 326"/>
                <a:gd name="T5" fmla="*/ 61 h 251"/>
                <a:gd name="T6" fmla="*/ 13 w 326"/>
                <a:gd name="T7" fmla="*/ 34 h 251"/>
                <a:gd name="T8" fmla="*/ 40 w 326"/>
                <a:gd name="T9" fmla="*/ 0 h 251"/>
                <a:gd name="T10" fmla="*/ 80 w 326"/>
                <a:gd name="T11" fmla="*/ 0 h 251"/>
                <a:gd name="T12" fmla="*/ 86 w 326"/>
                <a:gd name="T13" fmla="*/ 13 h 251"/>
                <a:gd name="T14" fmla="*/ 53 w 326"/>
                <a:gd name="T15" fmla="*/ 81 h 251"/>
                <a:gd name="T16" fmla="*/ 86 w 326"/>
                <a:gd name="T17" fmla="*/ 13 h 251"/>
                <a:gd name="T18" fmla="*/ 100 w 326"/>
                <a:gd name="T19" fmla="*/ 7 h 251"/>
                <a:gd name="T20" fmla="*/ 113 w 326"/>
                <a:gd name="T21" fmla="*/ 7 h 251"/>
                <a:gd name="T22" fmla="*/ 146 w 326"/>
                <a:gd name="T23" fmla="*/ 13 h 251"/>
                <a:gd name="T24" fmla="*/ 193 w 326"/>
                <a:gd name="T25" fmla="*/ 34 h 251"/>
                <a:gd name="T26" fmla="*/ 206 w 326"/>
                <a:gd name="T27" fmla="*/ 61 h 251"/>
                <a:gd name="T28" fmla="*/ 199 w 326"/>
                <a:gd name="T29" fmla="*/ 88 h 251"/>
                <a:gd name="T30" fmla="*/ 179 w 326"/>
                <a:gd name="T31" fmla="*/ 129 h 251"/>
                <a:gd name="T32" fmla="*/ 199 w 326"/>
                <a:gd name="T33" fmla="*/ 88 h 251"/>
                <a:gd name="T34" fmla="*/ 206 w 326"/>
                <a:gd name="T35" fmla="*/ 61 h 251"/>
                <a:gd name="T36" fmla="*/ 219 w 326"/>
                <a:gd name="T37" fmla="*/ 47 h 251"/>
                <a:gd name="T38" fmla="*/ 259 w 326"/>
                <a:gd name="T39" fmla="*/ 47 h 251"/>
                <a:gd name="T40" fmla="*/ 286 w 326"/>
                <a:gd name="T41" fmla="*/ 54 h 251"/>
                <a:gd name="T42" fmla="*/ 312 w 326"/>
                <a:gd name="T43" fmla="*/ 61 h 251"/>
                <a:gd name="T44" fmla="*/ 326 w 326"/>
                <a:gd name="T45" fmla="*/ 81 h 251"/>
                <a:gd name="T46" fmla="*/ 326 w 326"/>
                <a:gd name="T47" fmla="*/ 129 h 251"/>
                <a:gd name="T48" fmla="*/ 319 w 326"/>
                <a:gd name="T49" fmla="*/ 156 h 251"/>
                <a:gd name="T50" fmla="*/ 279 w 326"/>
                <a:gd name="T51" fmla="*/ 210 h 251"/>
                <a:gd name="T52" fmla="*/ 253 w 326"/>
                <a:gd name="T53" fmla="*/ 251 h 251"/>
                <a:gd name="T54" fmla="*/ 199 w 326"/>
                <a:gd name="T55" fmla="*/ 244 h 251"/>
                <a:gd name="T56" fmla="*/ 140 w 326"/>
                <a:gd name="T57" fmla="*/ 231 h 251"/>
                <a:gd name="T58" fmla="*/ 73 w 326"/>
                <a:gd name="T59" fmla="*/ 210 h 251"/>
                <a:gd name="T60" fmla="*/ 0 w 326"/>
                <a:gd name="T61" fmla="*/ 17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6" h="251">
                  <a:moveTo>
                    <a:pt x="0" y="170"/>
                  </a:moveTo>
                  <a:lnTo>
                    <a:pt x="7" y="109"/>
                  </a:lnTo>
                  <a:lnTo>
                    <a:pt x="7" y="61"/>
                  </a:lnTo>
                  <a:lnTo>
                    <a:pt x="13" y="34"/>
                  </a:lnTo>
                  <a:lnTo>
                    <a:pt x="40" y="0"/>
                  </a:lnTo>
                  <a:lnTo>
                    <a:pt x="80" y="0"/>
                  </a:lnTo>
                  <a:lnTo>
                    <a:pt x="86" y="13"/>
                  </a:lnTo>
                  <a:lnTo>
                    <a:pt x="53" y="81"/>
                  </a:lnTo>
                  <a:lnTo>
                    <a:pt x="86" y="13"/>
                  </a:lnTo>
                  <a:lnTo>
                    <a:pt x="100" y="7"/>
                  </a:lnTo>
                  <a:lnTo>
                    <a:pt x="113" y="7"/>
                  </a:lnTo>
                  <a:lnTo>
                    <a:pt x="146" y="13"/>
                  </a:lnTo>
                  <a:lnTo>
                    <a:pt x="193" y="34"/>
                  </a:lnTo>
                  <a:lnTo>
                    <a:pt x="206" y="61"/>
                  </a:lnTo>
                  <a:lnTo>
                    <a:pt x="199" y="88"/>
                  </a:lnTo>
                  <a:lnTo>
                    <a:pt x="179" y="129"/>
                  </a:lnTo>
                  <a:lnTo>
                    <a:pt x="199" y="88"/>
                  </a:lnTo>
                  <a:lnTo>
                    <a:pt x="206" y="61"/>
                  </a:lnTo>
                  <a:lnTo>
                    <a:pt x="219" y="47"/>
                  </a:lnTo>
                  <a:lnTo>
                    <a:pt x="259" y="47"/>
                  </a:lnTo>
                  <a:lnTo>
                    <a:pt x="286" y="54"/>
                  </a:lnTo>
                  <a:lnTo>
                    <a:pt x="312" y="61"/>
                  </a:lnTo>
                  <a:lnTo>
                    <a:pt x="326" y="81"/>
                  </a:lnTo>
                  <a:lnTo>
                    <a:pt x="326" y="129"/>
                  </a:lnTo>
                  <a:lnTo>
                    <a:pt x="319" y="156"/>
                  </a:lnTo>
                  <a:lnTo>
                    <a:pt x="279" y="210"/>
                  </a:lnTo>
                  <a:lnTo>
                    <a:pt x="253" y="251"/>
                  </a:lnTo>
                  <a:lnTo>
                    <a:pt x="199" y="244"/>
                  </a:lnTo>
                  <a:lnTo>
                    <a:pt x="140" y="231"/>
                  </a:lnTo>
                  <a:lnTo>
                    <a:pt x="73" y="210"/>
                  </a:lnTo>
                  <a:lnTo>
                    <a:pt x="0" y="170"/>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201760" name="Freeform 20"/>
            <p:cNvSpPr>
              <a:spLocks/>
            </p:cNvSpPr>
            <p:nvPr/>
          </p:nvSpPr>
          <p:spPr bwMode="auto">
            <a:xfrm rot="-420632">
              <a:off x="1448" y="2371"/>
              <a:ext cx="798" cy="881"/>
            </a:xfrm>
            <a:custGeom>
              <a:avLst/>
              <a:gdLst>
                <a:gd name="T0" fmla="*/ 853592980 w 412"/>
                <a:gd name="T1" fmla="*/ 166799993 h 455"/>
                <a:gd name="T2" fmla="*/ 740980692 w 412"/>
                <a:gd name="T3" fmla="*/ 151920957 h 455"/>
                <a:gd name="T4" fmla="*/ 618989793 w 412"/>
                <a:gd name="T5" fmla="*/ 125030807 h 455"/>
                <a:gd name="T6" fmla="*/ 480441817 w 412"/>
                <a:gd name="T7" fmla="*/ 81924248 h 455"/>
                <a:gd name="T8" fmla="*/ 329583990 w 412"/>
                <a:gd name="T9" fmla="*/ 0 h 455"/>
                <a:gd name="T10" fmla="*/ 287632948 w 412"/>
                <a:gd name="T11" fmla="*/ 151920957 h 455"/>
                <a:gd name="T12" fmla="*/ 163376396 w 412"/>
                <a:gd name="T13" fmla="*/ 362200045 h 455"/>
                <a:gd name="T14" fmla="*/ 81254680 w 412"/>
                <a:gd name="T15" fmla="*/ 600168010 h 455"/>
                <a:gd name="T16" fmla="*/ 0 w 412"/>
                <a:gd name="T17" fmla="*/ 696732637 h 455"/>
                <a:gd name="T18" fmla="*/ 0 w 412"/>
                <a:gd name="T19" fmla="*/ 781780398 h 455"/>
                <a:gd name="T20" fmla="*/ 26512688 w 412"/>
                <a:gd name="T21" fmla="*/ 810456192 h 455"/>
                <a:gd name="T22" fmla="*/ 94901222 w 412"/>
                <a:gd name="T23" fmla="*/ 795615519 h 455"/>
                <a:gd name="T24" fmla="*/ 150858561 w 412"/>
                <a:gd name="T25" fmla="*/ 740580138 h 455"/>
                <a:gd name="T26" fmla="*/ 234094888 w 412"/>
                <a:gd name="T27" fmla="*/ 612848057 h 455"/>
                <a:gd name="T28" fmla="*/ 508117588 w 412"/>
                <a:gd name="T29" fmla="*/ 335731798 h 455"/>
                <a:gd name="T30" fmla="*/ 521805671 w 412"/>
                <a:gd name="T31" fmla="*/ 362200045 h 455"/>
                <a:gd name="T32" fmla="*/ 536849697 w 412"/>
                <a:gd name="T33" fmla="*/ 404979598 h 455"/>
                <a:gd name="T34" fmla="*/ 536849697 w 412"/>
                <a:gd name="T35" fmla="*/ 475148739 h 455"/>
                <a:gd name="T36" fmla="*/ 508117588 w 412"/>
                <a:gd name="T37" fmla="*/ 571746073 h 455"/>
                <a:gd name="T38" fmla="*/ 439728349 w 412"/>
                <a:gd name="T39" fmla="*/ 696732637 h 455"/>
                <a:gd name="T40" fmla="*/ 384912075 w 412"/>
                <a:gd name="T41" fmla="*/ 781780398 h 455"/>
                <a:gd name="T42" fmla="*/ 356027181 w 412"/>
                <a:gd name="T43" fmla="*/ 865603650 h 455"/>
                <a:gd name="T44" fmla="*/ 371253968 w 412"/>
                <a:gd name="T45" fmla="*/ 921216573 h 455"/>
                <a:gd name="T46" fmla="*/ 398278897 w 412"/>
                <a:gd name="T47" fmla="*/ 935815319 h 455"/>
                <a:gd name="T48" fmla="*/ 466166428 w 412"/>
                <a:gd name="T49" fmla="*/ 921216573 h 455"/>
                <a:gd name="T50" fmla="*/ 590425912 w 412"/>
                <a:gd name="T51" fmla="*/ 810456192 h 455"/>
                <a:gd name="T52" fmla="*/ 687378278 w 412"/>
                <a:gd name="T53" fmla="*/ 711480828 h 455"/>
                <a:gd name="T54" fmla="*/ 714542873 w 412"/>
                <a:gd name="T55" fmla="*/ 656771718 h 455"/>
                <a:gd name="T56" fmla="*/ 756165445 w 412"/>
                <a:gd name="T57" fmla="*/ 544851356 h 455"/>
                <a:gd name="T58" fmla="*/ 771423689 w 412"/>
                <a:gd name="T59" fmla="*/ 391346795 h 455"/>
                <a:gd name="T60" fmla="*/ 797958194 w 412"/>
                <a:gd name="T61" fmla="*/ 291819286 h 455"/>
                <a:gd name="T62" fmla="*/ 853592980 w 412"/>
                <a:gd name="T63" fmla="*/ 166799993 h 4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2" h="455">
                  <a:moveTo>
                    <a:pt x="412" y="81"/>
                  </a:moveTo>
                  <a:lnTo>
                    <a:pt x="358" y="74"/>
                  </a:lnTo>
                  <a:lnTo>
                    <a:pt x="299" y="61"/>
                  </a:lnTo>
                  <a:lnTo>
                    <a:pt x="232" y="40"/>
                  </a:lnTo>
                  <a:lnTo>
                    <a:pt x="159" y="0"/>
                  </a:lnTo>
                  <a:lnTo>
                    <a:pt x="139" y="74"/>
                  </a:lnTo>
                  <a:lnTo>
                    <a:pt x="79" y="176"/>
                  </a:lnTo>
                  <a:lnTo>
                    <a:pt x="39" y="292"/>
                  </a:lnTo>
                  <a:lnTo>
                    <a:pt x="0" y="339"/>
                  </a:lnTo>
                  <a:lnTo>
                    <a:pt x="0" y="380"/>
                  </a:lnTo>
                  <a:lnTo>
                    <a:pt x="13" y="394"/>
                  </a:lnTo>
                  <a:lnTo>
                    <a:pt x="46" y="387"/>
                  </a:lnTo>
                  <a:lnTo>
                    <a:pt x="73" y="360"/>
                  </a:lnTo>
                  <a:lnTo>
                    <a:pt x="113" y="298"/>
                  </a:lnTo>
                  <a:lnTo>
                    <a:pt x="245" y="163"/>
                  </a:lnTo>
                  <a:lnTo>
                    <a:pt x="252" y="176"/>
                  </a:lnTo>
                  <a:lnTo>
                    <a:pt x="259" y="197"/>
                  </a:lnTo>
                  <a:lnTo>
                    <a:pt x="259" y="231"/>
                  </a:lnTo>
                  <a:lnTo>
                    <a:pt x="245" y="278"/>
                  </a:lnTo>
                  <a:lnTo>
                    <a:pt x="212" y="339"/>
                  </a:lnTo>
                  <a:lnTo>
                    <a:pt x="186" y="380"/>
                  </a:lnTo>
                  <a:lnTo>
                    <a:pt x="172" y="421"/>
                  </a:lnTo>
                  <a:lnTo>
                    <a:pt x="179" y="448"/>
                  </a:lnTo>
                  <a:lnTo>
                    <a:pt x="192" y="455"/>
                  </a:lnTo>
                  <a:lnTo>
                    <a:pt x="225" y="448"/>
                  </a:lnTo>
                  <a:lnTo>
                    <a:pt x="285" y="394"/>
                  </a:lnTo>
                  <a:lnTo>
                    <a:pt x="332" y="346"/>
                  </a:lnTo>
                  <a:lnTo>
                    <a:pt x="345" y="319"/>
                  </a:lnTo>
                  <a:lnTo>
                    <a:pt x="365" y="265"/>
                  </a:lnTo>
                  <a:lnTo>
                    <a:pt x="372" y="190"/>
                  </a:lnTo>
                  <a:lnTo>
                    <a:pt x="385" y="142"/>
                  </a:lnTo>
                  <a:lnTo>
                    <a:pt x="412" y="81"/>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13013" name="Group 21"/>
          <p:cNvGrpSpPr>
            <a:grpSpLocks/>
          </p:cNvGrpSpPr>
          <p:nvPr/>
        </p:nvGrpSpPr>
        <p:grpSpPr bwMode="auto">
          <a:xfrm rot="-318498">
            <a:off x="4501754" y="3214688"/>
            <a:ext cx="573881" cy="1515666"/>
            <a:chOff x="2755" y="2197"/>
            <a:chExt cx="482" cy="1273"/>
          </a:xfrm>
        </p:grpSpPr>
        <p:sp>
          <p:nvSpPr>
            <p:cNvPr id="213014" name="Freeform 22"/>
            <p:cNvSpPr>
              <a:spLocks/>
            </p:cNvSpPr>
            <p:nvPr/>
          </p:nvSpPr>
          <p:spPr bwMode="auto">
            <a:xfrm rot="-420632">
              <a:off x="2799" y="2182"/>
              <a:ext cx="423" cy="499"/>
            </a:xfrm>
            <a:custGeom>
              <a:avLst/>
              <a:gdLst>
                <a:gd name="T0" fmla="*/ 73 w 219"/>
                <a:gd name="T1" fmla="*/ 251 h 258"/>
                <a:gd name="T2" fmla="*/ 26 w 219"/>
                <a:gd name="T3" fmla="*/ 231 h 258"/>
                <a:gd name="T4" fmla="*/ 6 w 219"/>
                <a:gd name="T5" fmla="*/ 197 h 258"/>
                <a:gd name="T6" fmla="*/ 0 w 219"/>
                <a:gd name="T7" fmla="*/ 102 h 258"/>
                <a:gd name="T8" fmla="*/ 20 w 219"/>
                <a:gd name="T9" fmla="*/ 54 h 258"/>
                <a:gd name="T10" fmla="*/ 46 w 219"/>
                <a:gd name="T11" fmla="*/ 27 h 258"/>
                <a:gd name="T12" fmla="*/ 113 w 219"/>
                <a:gd name="T13" fmla="*/ 7 h 258"/>
                <a:gd name="T14" fmla="*/ 146 w 219"/>
                <a:gd name="T15" fmla="*/ 0 h 258"/>
                <a:gd name="T16" fmla="*/ 159 w 219"/>
                <a:gd name="T17" fmla="*/ 14 h 258"/>
                <a:gd name="T18" fmla="*/ 179 w 219"/>
                <a:gd name="T19" fmla="*/ 48 h 258"/>
                <a:gd name="T20" fmla="*/ 219 w 219"/>
                <a:gd name="T21" fmla="*/ 102 h 258"/>
                <a:gd name="T22" fmla="*/ 219 w 219"/>
                <a:gd name="T23" fmla="*/ 129 h 258"/>
                <a:gd name="T24" fmla="*/ 199 w 219"/>
                <a:gd name="T25" fmla="*/ 177 h 258"/>
                <a:gd name="T26" fmla="*/ 159 w 219"/>
                <a:gd name="T27" fmla="*/ 224 h 258"/>
                <a:gd name="T28" fmla="*/ 153 w 219"/>
                <a:gd name="T29" fmla="*/ 251 h 258"/>
                <a:gd name="T30" fmla="*/ 133 w 219"/>
                <a:gd name="T31" fmla="*/ 258 h 258"/>
                <a:gd name="T32" fmla="*/ 73 w 219"/>
                <a:gd name="T33" fmla="*/ 25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9" h="258">
                  <a:moveTo>
                    <a:pt x="73" y="251"/>
                  </a:moveTo>
                  <a:lnTo>
                    <a:pt x="26" y="231"/>
                  </a:lnTo>
                  <a:lnTo>
                    <a:pt x="6" y="197"/>
                  </a:lnTo>
                  <a:lnTo>
                    <a:pt x="0" y="102"/>
                  </a:lnTo>
                  <a:lnTo>
                    <a:pt x="20" y="54"/>
                  </a:lnTo>
                  <a:lnTo>
                    <a:pt x="46" y="27"/>
                  </a:lnTo>
                  <a:lnTo>
                    <a:pt x="113" y="7"/>
                  </a:lnTo>
                  <a:lnTo>
                    <a:pt x="146" y="0"/>
                  </a:lnTo>
                  <a:lnTo>
                    <a:pt x="159" y="14"/>
                  </a:lnTo>
                  <a:lnTo>
                    <a:pt x="179" y="48"/>
                  </a:lnTo>
                  <a:lnTo>
                    <a:pt x="219" y="102"/>
                  </a:lnTo>
                  <a:lnTo>
                    <a:pt x="219" y="129"/>
                  </a:lnTo>
                  <a:lnTo>
                    <a:pt x="199" y="177"/>
                  </a:lnTo>
                  <a:lnTo>
                    <a:pt x="159" y="224"/>
                  </a:lnTo>
                  <a:lnTo>
                    <a:pt x="153" y="251"/>
                  </a:lnTo>
                  <a:lnTo>
                    <a:pt x="133" y="258"/>
                  </a:lnTo>
                  <a:lnTo>
                    <a:pt x="73" y="251"/>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201758" name="Freeform 23"/>
            <p:cNvSpPr>
              <a:spLocks/>
            </p:cNvSpPr>
            <p:nvPr/>
          </p:nvSpPr>
          <p:spPr bwMode="auto">
            <a:xfrm rot="-420632">
              <a:off x="2755" y="2589"/>
              <a:ext cx="426" cy="881"/>
            </a:xfrm>
            <a:custGeom>
              <a:avLst/>
              <a:gdLst>
                <a:gd name="T0" fmla="*/ 288410508 w 220"/>
                <a:gd name="T1" fmla="*/ 111318145 h 455"/>
                <a:gd name="T2" fmla="*/ 191780741 w 220"/>
                <a:gd name="T3" fmla="*/ 70212834 h 455"/>
                <a:gd name="T4" fmla="*/ 150021984 w 220"/>
                <a:gd name="T5" fmla="*/ 0 h 455"/>
                <a:gd name="T6" fmla="*/ 123608050 w 220"/>
                <a:gd name="T7" fmla="*/ 154097675 h 455"/>
                <a:gd name="T8" fmla="*/ 55657239 w 220"/>
                <a:gd name="T9" fmla="*/ 460666630 h 455"/>
                <a:gd name="T10" fmla="*/ 28743175 w 220"/>
                <a:gd name="T11" fmla="*/ 685182810 h 455"/>
                <a:gd name="T12" fmla="*/ 0 w 220"/>
                <a:gd name="T13" fmla="*/ 865603650 h 455"/>
                <a:gd name="T14" fmla="*/ 28743175 w 220"/>
                <a:gd name="T15" fmla="*/ 921216573 h 455"/>
                <a:gd name="T16" fmla="*/ 28743175 w 220"/>
                <a:gd name="T17" fmla="*/ 935815319 h 455"/>
                <a:gd name="T18" fmla="*/ 55657239 w 220"/>
                <a:gd name="T19" fmla="*/ 935815319 h 455"/>
                <a:gd name="T20" fmla="*/ 96694045 w 220"/>
                <a:gd name="T21" fmla="*/ 894326844 h 455"/>
                <a:gd name="T22" fmla="*/ 178361772 w 220"/>
                <a:gd name="T23" fmla="*/ 726612725 h 455"/>
                <a:gd name="T24" fmla="*/ 274511257 w 220"/>
                <a:gd name="T25" fmla="*/ 531091342 h 455"/>
                <a:gd name="T26" fmla="*/ 382909186 w 220"/>
                <a:gd name="T27" fmla="*/ 236932738 h 455"/>
                <a:gd name="T28" fmla="*/ 453196274 w 220"/>
                <a:gd name="T29" fmla="*/ 111318145 h 455"/>
                <a:gd name="T30" fmla="*/ 411282782 w 220"/>
                <a:gd name="T31" fmla="*/ 125030807 h 455"/>
                <a:gd name="T32" fmla="*/ 288410508 w 220"/>
                <a:gd name="T33" fmla="*/ 111318145 h 4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0" h="455">
                  <a:moveTo>
                    <a:pt x="140" y="54"/>
                  </a:moveTo>
                  <a:lnTo>
                    <a:pt x="93" y="34"/>
                  </a:lnTo>
                  <a:lnTo>
                    <a:pt x="73" y="0"/>
                  </a:lnTo>
                  <a:lnTo>
                    <a:pt x="60" y="75"/>
                  </a:lnTo>
                  <a:lnTo>
                    <a:pt x="27" y="224"/>
                  </a:lnTo>
                  <a:lnTo>
                    <a:pt x="14" y="333"/>
                  </a:lnTo>
                  <a:lnTo>
                    <a:pt x="0" y="421"/>
                  </a:lnTo>
                  <a:lnTo>
                    <a:pt x="14" y="448"/>
                  </a:lnTo>
                  <a:lnTo>
                    <a:pt x="14" y="455"/>
                  </a:lnTo>
                  <a:lnTo>
                    <a:pt x="27" y="455"/>
                  </a:lnTo>
                  <a:lnTo>
                    <a:pt x="47" y="435"/>
                  </a:lnTo>
                  <a:lnTo>
                    <a:pt x="87" y="353"/>
                  </a:lnTo>
                  <a:lnTo>
                    <a:pt x="133" y="258"/>
                  </a:lnTo>
                  <a:lnTo>
                    <a:pt x="186" y="115"/>
                  </a:lnTo>
                  <a:lnTo>
                    <a:pt x="220" y="54"/>
                  </a:lnTo>
                  <a:lnTo>
                    <a:pt x="200" y="61"/>
                  </a:lnTo>
                  <a:lnTo>
                    <a:pt x="140" y="54"/>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01735" name="Group 24"/>
          <p:cNvGrpSpPr>
            <a:grpSpLocks/>
          </p:cNvGrpSpPr>
          <p:nvPr/>
        </p:nvGrpSpPr>
        <p:grpSpPr bwMode="auto">
          <a:xfrm rot="220484">
            <a:off x="4310062" y="1757363"/>
            <a:ext cx="472679" cy="1559719"/>
            <a:chOff x="3162" y="852"/>
            <a:chExt cx="425" cy="1310"/>
          </a:xfrm>
        </p:grpSpPr>
        <p:sp>
          <p:nvSpPr>
            <p:cNvPr id="213017" name="Freeform 25"/>
            <p:cNvSpPr>
              <a:spLocks/>
            </p:cNvSpPr>
            <p:nvPr/>
          </p:nvSpPr>
          <p:spPr bwMode="auto">
            <a:xfrm rot="-420632">
              <a:off x="3178" y="1647"/>
              <a:ext cx="395" cy="499"/>
            </a:xfrm>
            <a:custGeom>
              <a:avLst/>
              <a:gdLst>
                <a:gd name="T0" fmla="*/ 99 w 206"/>
                <a:gd name="T1" fmla="*/ 258 h 258"/>
                <a:gd name="T2" fmla="*/ 93 w 206"/>
                <a:gd name="T3" fmla="*/ 258 h 258"/>
                <a:gd name="T4" fmla="*/ 59 w 206"/>
                <a:gd name="T5" fmla="*/ 244 h 258"/>
                <a:gd name="T6" fmla="*/ 26 w 206"/>
                <a:gd name="T7" fmla="*/ 217 h 258"/>
                <a:gd name="T8" fmla="*/ 6 w 206"/>
                <a:gd name="T9" fmla="*/ 183 h 258"/>
                <a:gd name="T10" fmla="*/ 0 w 206"/>
                <a:gd name="T11" fmla="*/ 156 h 258"/>
                <a:gd name="T12" fmla="*/ 0 w 206"/>
                <a:gd name="T13" fmla="*/ 142 h 258"/>
                <a:gd name="T14" fmla="*/ 20 w 206"/>
                <a:gd name="T15" fmla="*/ 68 h 258"/>
                <a:gd name="T16" fmla="*/ 26 w 206"/>
                <a:gd name="T17" fmla="*/ 41 h 258"/>
                <a:gd name="T18" fmla="*/ 26 w 206"/>
                <a:gd name="T19" fmla="*/ 27 h 258"/>
                <a:gd name="T20" fmla="*/ 53 w 206"/>
                <a:gd name="T21" fmla="*/ 7 h 258"/>
                <a:gd name="T22" fmla="*/ 59 w 206"/>
                <a:gd name="T23" fmla="*/ 0 h 258"/>
                <a:gd name="T24" fmla="*/ 113 w 206"/>
                <a:gd name="T25" fmla="*/ 0 h 258"/>
                <a:gd name="T26" fmla="*/ 139 w 206"/>
                <a:gd name="T27" fmla="*/ 7 h 258"/>
                <a:gd name="T28" fmla="*/ 166 w 206"/>
                <a:gd name="T29" fmla="*/ 20 h 258"/>
                <a:gd name="T30" fmla="*/ 172 w 206"/>
                <a:gd name="T31" fmla="*/ 34 h 258"/>
                <a:gd name="T32" fmla="*/ 179 w 206"/>
                <a:gd name="T33" fmla="*/ 68 h 258"/>
                <a:gd name="T34" fmla="*/ 186 w 206"/>
                <a:gd name="T35" fmla="*/ 75 h 258"/>
                <a:gd name="T36" fmla="*/ 199 w 206"/>
                <a:gd name="T37" fmla="*/ 129 h 258"/>
                <a:gd name="T38" fmla="*/ 206 w 206"/>
                <a:gd name="T39" fmla="*/ 149 h 258"/>
                <a:gd name="T40" fmla="*/ 199 w 206"/>
                <a:gd name="T41" fmla="*/ 163 h 258"/>
                <a:gd name="T42" fmla="*/ 192 w 206"/>
                <a:gd name="T43" fmla="*/ 183 h 258"/>
                <a:gd name="T44" fmla="*/ 172 w 206"/>
                <a:gd name="T45" fmla="*/ 210 h 258"/>
                <a:gd name="T46" fmla="*/ 152 w 206"/>
                <a:gd name="T47" fmla="*/ 231 h 258"/>
                <a:gd name="T48" fmla="*/ 119 w 206"/>
                <a:gd name="T49" fmla="*/ 251 h 258"/>
                <a:gd name="T50" fmla="*/ 99 w 206"/>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6" h="258">
                  <a:moveTo>
                    <a:pt x="99" y="258"/>
                  </a:moveTo>
                  <a:lnTo>
                    <a:pt x="93" y="258"/>
                  </a:lnTo>
                  <a:lnTo>
                    <a:pt x="59" y="244"/>
                  </a:lnTo>
                  <a:lnTo>
                    <a:pt x="26" y="217"/>
                  </a:lnTo>
                  <a:lnTo>
                    <a:pt x="6" y="183"/>
                  </a:lnTo>
                  <a:lnTo>
                    <a:pt x="0" y="156"/>
                  </a:lnTo>
                  <a:lnTo>
                    <a:pt x="0" y="142"/>
                  </a:lnTo>
                  <a:lnTo>
                    <a:pt x="20" y="68"/>
                  </a:lnTo>
                  <a:lnTo>
                    <a:pt x="26" y="41"/>
                  </a:lnTo>
                  <a:lnTo>
                    <a:pt x="26" y="27"/>
                  </a:lnTo>
                  <a:lnTo>
                    <a:pt x="53" y="7"/>
                  </a:lnTo>
                  <a:lnTo>
                    <a:pt x="59" y="0"/>
                  </a:lnTo>
                  <a:lnTo>
                    <a:pt x="113" y="0"/>
                  </a:lnTo>
                  <a:lnTo>
                    <a:pt x="139" y="7"/>
                  </a:lnTo>
                  <a:lnTo>
                    <a:pt x="166" y="20"/>
                  </a:lnTo>
                  <a:lnTo>
                    <a:pt x="172" y="34"/>
                  </a:lnTo>
                  <a:lnTo>
                    <a:pt x="179" y="68"/>
                  </a:lnTo>
                  <a:lnTo>
                    <a:pt x="186" y="75"/>
                  </a:lnTo>
                  <a:lnTo>
                    <a:pt x="199" y="129"/>
                  </a:lnTo>
                  <a:lnTo>
                    <a:pt x="206" y="149"/>
                  </a:lnTo>
                  <a:lnTo>
                    <a:pt x="199" y="163"/>
                  </a:lnTo>
                  <a:lnTo>
                    <a:pt x="192" y="183"/>
                  </a:lnTo>
                  <a:lnTo>
                    <a:pt x="172" y="210"/>
                  </a:lnTo>
                  <a:lnTo>
                    <a:pt x="152" y="231"/>
                  </a:lnTo>
                  <a:lnTo>
                    <a:pt x="119" y="251"/>
                  </a:lnTo>
                  <a:lnTo>
                    <a:pt x="99" y="258"/>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201756" name="Freeform 26"/>
            <p:cNvSpPr>
              <a:spLocks/>
            </p:cNvSpPr>
            <p:nvPr/>
          </p:nvSpPr>
          <p:spPr bwMode="auto">
            <a:xfrm rot="-420632">
              <a:off x="3162" y="852"/>
              <a:ext cx="283" cy="881"/>
            </a:xfrm>
            <a:custGeom>
              <a:avLst/>
              <a:gdLst>
                <a:gd name="T0" fmla="*/ 0 w 146"/>
                <a:gd name="T1" fmla="*/ 921216573 h 455"/>
                <a:gd name="T2" fmla="*/ 56749255 w 146"/>
                <a:gd name="T3" fmla="*/ 880624595 h 455"/>
                <a:gd name="T4" fmla="*/ 69328753 w 146"/>
                <a:gd name="T5" fmla="*/ 865603650 h 455"/>
                <a:gd name="T6" fmla="*/ 183979420 w 146"/>
                <a:gd name="T7" fmla="*/ 865603650 h 455"/>
                <a:gd name="T8" fmla="*/ 238318834 w 146"/>
                <a:gd name="T9" fmla="*/ 880624595 h 455"/>
                <a:gd name="T10" fmla="*/ 294349250 w 146"/>
                <a:gd name="T11" fmla="*/ 907633612 h 455"/>
                <a:gd name="T12" fmla="*/ 307692816 w 146"/>
                <a:gd name="T13" fmla="*/ 935815319 h 455"/>
                <a:gd name="T14" fmla="*/ 307692816 w 146"/>
                <a:gd name="T15" fmla="*/ 781780398 h 455"/>
                <a:gd name="T16" fmla="*/ 294349250 w 146"/>
                <a:gd name="T17" fmla="*/ 615191623 h 455"/>
                <a:gd name="T18" fmla="*/ 280219143 w 146"/>
                <a:gd name="T19" fmla="*/ 475148739 h 455"/>
                <a:gd name="T20" fmla="*/ 238318834 w 146"/>
                <a:gd name="T21" fmla="*/ 279323466 h 455"/>
                <a:gd name="T22" fmla="*/ 224696340 w 146"/>
                <a:gd name="T23" fmla="*/ 125030807 h 455"/>
                <a:gd name="T24" fmla="*/ 195437484 w 146"/>
                <a:gd name="T25" fmla="*/ 26388934 h 455"/>
                <a:gd name="T26" fmla="*/ 154130695 w 146"/>
                <a:gd name="T27" fmla="*/ 0 h 455"/>
                <a:gd name="T28" fmla="*/ 112227451 w 146"/>
                <a:gd name="T29" fmla="*/ 14835347 h 455"/>
                <a:gd name="T30" fmla="*/ 112227451 w 146"/>
                <a:gd name="T31" fmla="*/ 55619455 h 455"/>
                <a:gd name="T32" fmla="*/ 98605632 w 146"/>
                <a:gd name="T33" fmla="*/ 140533065 h 455"/>
                <a:gd name="T34" fmla="*/ 69328753 w 146"/>
                <a:gd name="T35" fmla="*/ 265436035 h 455"/>
                <a:gd name="T36" fmla="*/ 56749255 w 146"/>
                <a:gd name="T37" fmla="*/ 391346795 h 455"/>
                <a:gd name="T38" fmla="*/ 42490717 w 146"/>
                <a:gd name="T39" fmla="*/ 516291990 h 455"/>
                <a:gd name="T40" fmla="*/ 15104036 w 146"/>
                <a:gd name="T41" fmla="*/ 615191623 h 455"/>
                <a:gd name="T42" fmla="*/ 0 w 146"/>
                <a:gd name="T43" fmla="*/ 726612725 h 455"/>
                <a:gd name="T44" fmla="*/ 0 w 146"/>
                <a:gd name="T45" fmla="*/ 823435592 h 455"/>
                <a:gd name="T46" fmla="*/ 0 w 146"/>
                <a:gd name="T47" fmla="*/ 921216573 h 4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6" h="455">
                  <a:moveTo>
                    <a:pt x="0" y="448"/>
                  </a:moveTo>
                  <a:lnTo>
                    <a:pt x="27" y="428"/>
                  </a:lnTo>
                  <a:lnTo>
                    <a:pt x="33" y="421"/>
                  </a:lnTo>
                  <a:lnTo>
                    <a:pt x="87" y="421"/>
                  </a:lnTo>
                  <a:lnTo>
                    <a:pt x="113" y="428"/>
                  </a:lnTo>
                  <a:lnTo>
                    <a:pt x="140" y="441"/>
                  </a:lnTo>
                  <a:lnTo>
                    <a:pt x="146" y="455"/>
                  </a:lnTo>
                  <a:lnTo>
                    <a:pt x="146" y="380"/>
                  </a:lnTo>
                  <a:lnTo>
                    <a:pt x="140" y="299"/>
                  </a:lnTo>
                  <a:lnTo>
                    <a:pt x="133" y="231"/>
                  </a:lnTo>
                  <a:lnTo>
                    <a:pt x="113" y="136"/>
                  </a:lnTo>
                  <a:lnTo>
                    <a:pt x="107" y="61"/>
                  </a:lnTo>
                  <a:lnTo>
                    <a:pt x="93" y="13"/>
                  </a:lnTo>
                  <a:lnTo>
                    <a:pt x="73" y="0"/>
                  </a:lnTo>
                  <a:lnTo>
                    <a:pt x="53" y="7"/>
                  </a:lnTo>
                  <a:lnTo>
                    <a:pt x="53" y="27"/>
                  </a:lnTo>
                  <a:lnTo>
                    <a:pt x="47" y="68"/>
                  </a:lnTo>
                  <a:lnTo>
                    <a:pt x="33" y="129"/>
                  </a:lnTo>
                  <a:lnTo>
                    <a:pt x="27" y="190"/>
                  </a:lnTo>
                  <a:lnTo>
                    <a:pt x="20" y="251"/>
                  </a:lnTo>
                  <a:lnTo>
                    <a:pt x="7" y="299"/>
                  </a:lnTo>
                  <a:lnTo>
                    <a:pt x="0" y="353"/>
                  </a:lnTo>
                  <a:lnTo>
                    <a:pt x="0" y="400"/>
                  </a:lnTo>
                  <a:lnTo>
                    <a:pt x="0" y="448"/>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01736" name="Group 27"/>
          <p:cNvGrpSpPr>
            <a:grpSpLocks/>
          </p:cNvGrpSpPr>
          <p:nvPr/>
        </p:nvGrpSpPr>
        <p:grpSpPr bwMode="auto">
          <a:xfrm rot="401039">
            <a:off x="4713685" y="1533525"/>
            <a:ext cx="622697" cy="1776413"/>
            <a:chOff x="3406" y="808"/>
            <a:chExt cx="462" cy="1318"/>
          </a:xfrm>
        </p:grpSpPr>
        <p:sp>
          <p:nvSpPr>
            <p:cNvPr id="213020" name="Freeform 28"/>
            <p:cNvSpPr>
              <a:spLocks/>
            </p:cNvSpPr>
            <p:nvPr/>
          </p:nvSpPr>
          <p:spPr bwMode="auto">
            <a:xfrm rot="-420632">
              <a:off x="3494" y="1640"/>
              <a:ext cx="373" cy="486"/>
            </a:xfrm>
            <a:custGeom>
              <a:avLst/>
              <a:gdLst>
                <a:gd name="T0" fmla="*/ 126 w 193"/>
                <a:gd name="T1" fmla="*/ 251 h 251"/>
                <a:gd name="T2" fmla="*/ 100 w 193"/>
                <a:gd name="T3" fmla="*/ 244 h 251"/>
                <a:gd name="T4" fmla="*/ 60 w 193"/>
                <a:gd name="T5" fmla="*/ 231 h 251"/>
                <a:gd name="T6" fmla="*/ 40 w 193"/>
                <a:gd name="T7" fmla="*/ 224 h 251"/>
                <a:gd name="T8" fmla="*/ 13 w 193"/>
                <a:gd name="T9" fmla="*/ 190 h 251"/>
                <a:gd name="T10" fmla="*/ 0 w 193"/>
                <a:gd name="T11" fmla="*/ 149 h 251"/>
                <a:gd name="T12" fmla="*/ 0 w 193"/>
                <a:gd name="T13" fmla="*/ 122 h 251"/>
                <a:gd name="T14" fmla="*/ 7 w 193"/>
                <a:gd name="T15" fmla="*/ 81 h 251"/>
                <a:gd name="T16" fmla="*/ 13 w 193"/>
                <a:gd name="T17" fmla="*/ 47 h 251"/>
                <a:gd name="T18" fmla="*/ 20 w 193"/>
                <a:gd name="T19" fmla="*/ 20 h 251"/>
                <a:gd name="T20" fmla="*/ 33 w 193"/>
                <a:gd name="T21" fmla="*/ 13 h 251"/>
                <a:gd name="T22" fmla="*/ 67 w 193"/>
                <a:gd name="T23" fmla="*/ 0 h 251"/>
                <a:gd name="T24" fmla="*/ 93 w 193"/>
                <a:gd name="T25" fmla="*/ 0 h 251"/>
                <a:gd name="T26" fmla="*/ 120 w 193"/>
                <a:gd name="T27" fmla="*/ 6 h 251"/>
                <a:gd name="T28" fmla="*/ 140 w 193"/>
                <a:gd name="T29" fmla="*/ 13 h 251"/>
                <a:gd name="T30" fmla="*/ 153 w 193"/>
                <a:gd name="T31" fmla="*/ 34 h 251"/>
                <a:gd name="T32" fmla="*/ 179 w 193"/>
                <a:gd name="T33" fmla="*/ 88 h 251"/>
                <a:gd name="T34" fmla="*/ 186 w 193"/>
                <a:gd name="T35" fmla="*/ 115 h 251"/>
                <a:gd name="T36" fmla="*/ 193 w 193"/>
                <a:gd name="T37" fmla="*/ 142 h 251"/>
                <a:gd name="T38" fmla="*/ 193 w 193"/>
                <a:gd name="T39" fmla="*/ 169 h 251"/>
                <a:gd name="T40" fmla="*/ 186 w 193"/>
                <a:gd name="T41" fmla="*/ 203 h 251"/>
                <a:gd name="T42" fmla="*/ 153 w 193"/>
                <a:gd name="T43" fmla="*/ 231 h 251"/>
                <a:gd name="T44" fmla="*/ 133 w 193"/>
                <a:gd name="T45" fmla="*/ 244 h 251"/>
                <a:gd name="T46" fmla="*/ 126 w 193"/>
                <a:gd name="T4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51">
                  <a:moveTo>
                    <a:pt x="126" y="251"/>
                  </a:moveTo>
                  <a:lnTo>
                    <a:pt x="100" y="244"/>
                  </a:lnTo>
                  <a:lnTo>
                    <a:pt x="60" y="231"/>
                  </a:lnTo>
                  <a:lnTo>
                    <a:pt x="40" y="224"/>
                  </a:lnTo>
                  <a:lnTo>
                    <a:pt x="13" y="190"/>
                  </a:lnTo>
                  <a:lnTo>
                    <a:pt x="0" y="149"/>
                  </a:lnTo>
                  <a:lnTo>
                    <a:pt x="0" y="122"/>
                  </a:lnTo>
                  <a:lnTo>
                    <a:pt x="7" y="81"/>
                  </a:lnTo>
                  <a:lnTo>
                    <a:pt x="13" y="47"/>
                  </a:lnTo>
                  <a:lnTo>
                    <a:pt x="20" y="20"/>
                  </a:lnTo>
                  <a:lnTo>
                    <a:pt x="33" y="13"/>
                  </a:lnTo>
                  <a:lnTo>
                    <a:pt x="67" y="0"/>
                  </a:lnTo>
                  <a:lnTo>
                    <a:pt x="93" y="0"/>
                  </a:lnTo>
                  <a:lnTo>
                    <a:pt x="120" y="6"/>
                  </a:lnTo>
                  <a:lnTo>
                    <a:pt x="140" y="13"/>
                  </a:lnTo>
                  <a:lnTo>
                    <a:pt x="153" y="34"/>
                  </a:lnTo>
                  <a:lnTo>
                    <a:pt x="179" y="88"/>
                  </a:lnTo>
                  <a:lnTo>
                    <a:pt x="186" y="115"/>
                  </a:lnTo>
                  <a:lnTo>
                    <a:pt x="193" y="142"/>
                  </a:lnTo>
                  <a:lnTo>
                    <a:pt x="193" y="169"/>
                  </a:lnTo>
                  <a:lnTo>
                    <a:pt x="186" y="203"/>
                  </a:lnTo>
                  <a:lnTo>
                    <a:pt x="153" y="231"/>
                  </a:lnTo>
                  <a:lnTo>
                    <a:pt x="133" y="244"/>
                  </a:lnTo>
                  <a:lnTo>
                    <a:pt x="126" y="251"/>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201754" name="Freeform 29"/>
            <p:cNvSpPr>
              <a:spLocks/>
            </p:cNvSpPr>
            <p:nvPr/>
          </p:nvSpPr>
          <p:spPr bwMode="auto">
            <a:xfrm rot="-420632">
              <a:off x="3406" y="808"/>
              <a:ext cx="310" cy="933"/>
            </a:xfrm>
            <a:custGeom>
              <a:avLst/>
              <a:gdLst>
                <a:gd name="T0" fmla="*/ 42187956 w 160"/>
                <a:gd name="T1" fmla="*/ 984989425 h 482"/>
                <a:gd name="T2" fmla="*/ 56230055 w 160"/>
                <a:gd name="T3" fmla="*/ 929799738 h 482"/>
                <a:gd name="T4" fmla="*/ 84123879 w 160"/>
                <a:gd name="T5" fmla="*/ 915109545 h 482"/>
                <a:gd name="T6" fmla="*/ 153945326 w 160"/>
                <a:gd name="T7" fmla="*/ 888877696 h 482"/>
                <a:gd name="T8" fmla="*/ 209041492 w 160"/>
                <a:gd name="T9" fmla="*/ 888877696 h 482"/>
                <a:gd name="T10" fmla="*/ 264952280 w 160"/>
                <a:gd name="T11" fmla="*/ 901589767 h 482"/>
                <a:gd name="T12" fmla="*/ 306841162 w 160"/>
                <a:gd name="T13" fmla="*/ 915109545 h 482"/>
                <a:gd name="T14" fmla="*/ 333809397 w 160"/>
                <a:gd name="T15" fmla="*/ 958740388 h 482"/>
                <a:gd name="T16" fmla="*/ 318974508 w 160"/>
                <a:gd name="T17" fmla="*/ 805479664 h 482"/>
                <a:gd name="T18" fmla="*/ 291621416 w 160"/>
                <a:gd name="T19" fmla="*/ 720891401 h 482"/>
                <a:gd name="T20" fmla="*/ 277902836 w 160"/>
                <a:gd name="T21" fmla="*/ 624878200 h 482"/>
                <a:gd name="T22" fmla="*/ 264952280 w 160"/>
                <a:gd name="T23" fmla="*/ 513056535 h 482"/>
                <a:gd name="T24" fmla="*/ 209041492 w 160"/>
                <a:gd name="T25" fmla="*/ 318892890 h 482"/>
                <a:gd name="T26" fmla="*/ 181755759 w 160"/>
                <a:gd name="T27" fmla="*/ 249354302 h 482"/>
                <a:gd name="T28" fmla="*/ 166730700 w 160"/>
                <a:gd name="T29" fmla="*/ 139735213 h 482"/>
                <a:gd name="T30" fmla="*/ 140029532 w 160"/>
                <a:gd name="T31" fmla="*/ 55211433 h 482"/>
                <a:gd name="T32" fmla="*/ 125091340 w 160"/>
                <a:gd name="T33" fmla="*/ 14735328 h 482"/>
                <a:gd name="T34" fmla="*/ 112632711 w 160"/>
                <a:gd name="T35" fmla="*/ 0 h 482"/>
                <a:gd name="T36" fmla="*/ 71210561 w 160"/>
                <a:gd name="T37" fmla="*/ 14735328 h 482"/>
                <a:gd name="T38" fmla="*/ 56230055 w 160"/>
                <a:gd name="T39" fmla="*/ 55211433 h 482"/>
                <a:gd name="T40" fmla="*/ 42187956 w 160"/>
                <a:gd name="T41" fmla="*/ 124309740 h 482"/>
                <a:gd name="T42" fmla="*/ 29021964 w 160"/>
                <a:gd name="T43" fmla="*/ 303776670 h 482"/>
                <a:gd name="T44" fmla="*/ 14979078 w 160"/>
                <a:gd name="T45" fmla="*/ 373622419 h 482"/>
                <a:gd name="T46" fmla="*/ 14979078 w 160"/>
                <a:gd name="T47" fmla="*/ 582398046 h 482"/>
                <a:gd name="T48" fmla="*/ 0 w 160"/>
                <a:gd name="T49" fmla="*/ 651032261 h 482"/>
                <a:gd name="T50" fmla="*/ 14979078 w 160"/>
                <a:gd name="T51" fmla="*/ 749466486 h 482"/>
                <a:gd name="T52" fmla="*/ 29021964 w 160"/>
                <a:gd name="T53" fmla="*/ 818999941 h 482"/>
                <a:gd name="T54" fmla="*/ 42187956 w 160"/>
                <a:gd name="T55" fmla="*/ 901589767 h 482"/>
                <a:gd name="T56" fmla="*/ 42187956 w 160"/>
                <a:gd name="T57" fmla="*/ 984989425 h 4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0" h="482">
                  <a:moveTo>
                    <a:pt x="20" y="482"/>
                  </a:moveTo>
                  <a:lnTo>
                    <a:pt x="27" y="455"/>
                  </a:lnTo>
                  <a:lnTo>
                    <a:pt x="40" y="448"/>
                  </a:lnTo>
                  <a:lnTo>
                    <a:pt x="74" y="435"/>
                  </a:lnTo>
                  <a:lnTo>
                    <a:pt x="100" y="435"/>
                  </a:lnTo>
                  <a:lnTo>
                    <a:pt x="127" y="441"/>
                  </a:lnTo>
                  <a:lnTo>
                    <a:pt x="147" y="448"/>
                  </a:lnTo>
                  <a:lnTo>
                    <a:pt x="160" y="469"/>
                  </a:lnTo>
                  <a:lnTo>
                    <a:pt x="153" y="394"/>
                  </a:lnTo>
                  <a:lnTo>
                    <a:pt x="140" y="353"/>
                  </a:lnTo>
                  <a:lnTo>
                    <a:pt x="133" y="306"/>
                  </a:lnTo>
                  <a:lnTo>
                    <a:pt x="127" y="251"/>
                  </a:lnTo>
                  <a:lnTo>
                    <a:pt x="100" y="156"/>
                  </a:lnTo>
                  <a:lnTo>
                    <a:pt x="87" y="122"/>
                  </a:lnTo>
                  <a:lnTo>
                    <a:pt x="80" y="68"/>
                  </a:lnTo>
                  <a:lnTo>
                    <a:pt x="67" y="27"/>
                  </a:lnTo>
                  <a:lnTo>
                    <a:pt x="60" y="7"/>
                  </a:lnTo>
                  <a:lnTo>
                    <a:pt x="54" y="0"/>
                  </a:lnTo>
                  <a:lnTo>
                    <a:pt x="34" y="7"/>
                  </a:lnTo>
                  <a:lnTo>
                    <a:pt x="27" y="27"/>
                  </a:lnTo>
                  <a:lnTo>
                    <a:pt x="20" y="61"/>
                  </a:lnTo>
                  <a:lnTo>
                    <a:pt x="14" y="149"/>
                  </a:lnTo>
                  <a:lnTo>
                    <a:pt x="7" y="183"/>
                  </a:lnTo>
                  <a:lnTo>
                    <a:pt x="7" y="285"/>
                  </a:lnTo>
                  <a:lnTo>
                    <a:pt x="0" y="319"/>
                  </a:lnTo>
                  <a:lnTo>
                    <a:pt x="7" y="367"/>
                  </a:lnTo>
                  <a:lnTo>
                    <a:pt x="14" y="401"/>
                  </a:lnTo>
                  <a:lnTo>
                    <a:pt x="20" y="441"/>
                  </a:lnTo>
                  <a:lnTo>
                    <a:pt x="20" y="482"/>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01737" name="Group 30"/>
          <p:cNvGrpSpPr>
            <a:grpSpLocks/>
          </p:cNvGrpSpPr>
          <p:nvPr/>
        </p:nvGrpSpPr>
        <p:grpSpPr bwMode="auto">
          <a:xfrm>
            <a:off x="4974432" y="3230166"/>
            <a:ext cx="531019" cy="1576388"/>
            <a:chOff x="3229" y="2209"/>
            <a:chExt cx="427" cy="1324"/>
          </a:xfrm>
        </p:grpSpPr>
        <p:sp>
          <p:nvSpPr>
            <p:cNvPr id="213023" name="Freeform 31"/>
            <p:cNvSpPr>
              <a:spLocks/>
            </p:cNvSpPr>
            <p:nvPr/>
          </p:nvSpPr>
          <p:spPr bwMode="auto">
            <a:xfrm rot="-420632">
              <a:off x="3269" y="2209"/>
              <a:ext cx="387" cy="527"/>
            </a:xfrm>
            <a:custGeom>
              <a:avLst/>
              <a:gdLst>
                <a:gd name="T0" fmla="*/ 73 w 200"/>
                <a:gd name="T1" fmla="*/ 272 h 272"/>
                <a:gd name="T2" fmla="*/ 27 w 200"/>
                <a:gd name="T3" fmla="*/ 258 h 272"/>
                <a:gd name="T4" fmla="*/ 0 w 200"/>
                <a:gd name="T5" fmla="*/ 245 h 272"/>
                <a:gd name="T6" fmla="*/ 14 w 200"/>
                <a:gd name="T7" fmla="*/ 177 h 272"/>
                <a:gd name="T8" fmla="*/ 7 w 200"/>
                <a:gd name="T9" fmla="*/ 109 h 272"/>
                <a:gd name="T10" fmla="*/ 20 w 200"/>
                <a:gd name="T11" fmla="*/ 61 h 272"/>
                <a:gd name="T12" fmla="*/ 40 w 200"/>
                <a:gd name="T13" fmla="*/ 27 h 272"/>
                <a:gd name="T14" fmla="*/ 133 w 200"/>
                <a:gd name="T15" fmla="*/ 0 h 272"/>
                <a:gd name="T16" fmla="*/ 140 w 200"/>
                <a:gd name="T17" fmla="*/ 0 h 272"/>
                <a:gd name="T18" fmla="*/ 186 w 200"/>
                <a:gd name="T19" fmla="*/ 27 h 272"/>
                <a:gd name="T20" fmla="*/ 200 w 200"/>
                <a:gd name="T21" fmla="*/ 54 h 272"/>
                <a:gd name="T22" fmla="*/ 200 w 200"/>
                <a:gd name="T23" fmla="*/ 95 h 272"/>
                <a:gd name="T24" fmla="*/ 180 w 200"/>
                <a:gd name="T25" fmla="*/ 143 h 272"/>
                <a:gd name="T26" fmla="*/ 146 w 200"/>
                <a:gd name="T27" fmla="*/ 238 h 272"/>
                <a:gd name="T28" fmla="*/ 107 w 200"/>
                <a:gd name="T29" fmla="*/ 272 h 272"/>
                <a:gd name="T30" fmla="*/ 73 w 200"/>
                <a:gd name="T3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272">
                  <a:moveTo>
                    <a:pt x="73" y="272"/>
                  </a:moveTo>
                  <a:lnTo>
                    <a:pt x="27" y="258"/>
                  </a:lnTo>
                  <a:lnTo>
                    <a:pt x="0" y="245"/>
                  </a:lnTo>
                  <a:lnTo>
                    <a:pt x="14" y="177"/>
                  </a:lnTo>
                  <a:lnTo>
                    <a:pt x="7" y="109"/>
                  </a:lnTo>
                  <a:lnTo>
                    <a:pt x="20" y="61"/>
                  </a:lnTo>
                  <a:lnTo>
                    <a:pt x="40" y="27"/>
                  </a:lnTo>
                  <a:lnTo>
                    <a:pt x="133" y="0"/>
                  </a:lnTo>
                  <a:lnTo>
                    <a:pt x="140" y="0"/>
                  </a:lnTo>
                  <a:lnTo>
                    <a:pt x="186" y="27"/>
                  </a:lnTo>
                  <a:lnTo>
                    <a:pt x="200" y="54"/>
                  </a:lnTo>
                  <a:lnTo>
                    <a:pt x="200" y="95"/>
                  </a:lnTo>
                  <a:lnTo>
                    <a:pt x="180" y="143"/>
                  </a:lnTo>
                  <a:lnTo>
                    <a:pt x="146" y="238"/>
                  </a:lnTo>
                  <a:lnTo>
                    <a:pt x="107" y="272"/>
                  </a:lnTo>
                  <a:lnTo>
                    <a:pt x="73" y="272"/>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201752" name="Freeform 32"/>
            <p:cNvSpPr>
              <a:spLocks/>
            </p:cNvSpPr>
            <p:nvPr/>
          </p:nvSpPr>
          <p:spPr bwMode="auto">
            <a:xfrm rot="-420632">
              <a:off x="3229" y="2679"/>
              <a:ext cx="399" cy="854"/>
            </a:xfrm>
            <a:custGeom>
              <a:avLst/>
              <a:gdLst>
                <a:gd name="T0" fmla="*/ 276024390 w 206"/>
                <a:gd name="T1" fmla="*/ 70450614 h 441"/>
                <a:gd name="T2" fmla="*/ 180498588 w 206"/>
                <a:gd name="T3" fmla="*/ 41810750 h 441"/>
                <a:gd name="T4" fmla="*/ 124259512 w 206"/>
                <a:gd name="T5" fmla="*/ 14865929 h 441"/>
                <a:gd name="T6" fmla="*/ 70659937 w 206"/>
                <a:gd name="T7" fmla="*/ 251377758 h 441"/>
                <a:gd name="T8" fmla="*/ 41951038 w 206"/>
                <a:gd name="T9" fmla="*/ 405820101 h 441"/>
                <a:gd name="T10" fmla="*/ 14914252 w 206"/>
                <a:gd name="T11" fmla="*/ 616599970 h 441"/>
                <a:gd name="T12" fmla="*/ 0 w 206"/>
                <a:gd name="T13" fmla="*/ 728856378 h 441"/>
                <a:gd name="T14" fmla="*/ 14914252 w 206"/>
                <a:gd name="T15" fmla="*/ 812856821 h 441"/>
                <a:gd name="T16" fmla="*/ 28887313 w 206"/>
                <a:gd name="T17" fmla="*/ 882841077 h 441"/>
                <a:gd name="T18" fmla="*/ 70659937 w 206"/>
                <a:gd name="T19" fmla="*/ 909782242 h 441"/>
                <a:gd name="T20" fmla="*/ 97108779 w 206"/>
                <a:gd name="T21" fmla="*/ 895029667 h 441"/>
                <a:gd name="T22" fmla="*/ 139090492 w 206"/>
                <a:gd name="T23" fmla="*/ 839275481 h 441"/>
                <a:gd name="T24" fmla="*/ 165584068 w 206"/>
                <a:gd name="T25" fmla="*/ 768824294 h 441"/>
                <a:gd name="T26" fmla="*/ 195001019 w 206"/>
                <a:gd name="T27" fmla="*/ 658402905 h 441"/>
                <a:gd name="T28" fmla="*/ 276024390 w 206"/>
                <a:gd name="T29" fmla="*/ 462187451 h 441"/>
                <a:gd name="T30" fmla="*/ 331353982 w 206"/>
                <a:gd name="T31" fmla="*/ 307883385 h 441"/>
                <a:gd name="T32" fmla="*/ 426882951 w 206"/>
                <a:gd name="T33" fmla="*/ 0 h 441"/>
                <a:gd name="T34" fmla="*/ 345633812 w 206"/>
                <a:gd name="T35" fmla="*/ 70450614 h 441"/>
                <a:gd name="T36" fmla="*/ 276024390 w 206"/>
                <a:gd name="T37" fmla="*/ 70450614 h 4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6" h="441">
                  <a:moveTo>
                    <a:pt x="133" y="34"/>
                  </a:moveTo>
                  <a:lnTo>
                    <a:pt x="87" y="20"/>
                  </a:lnTo>
                  <a:lnTo>
                    <a:pt x="60" y="7"/>
                  </a:lnTo>
                  <a:lnTo>
                    <a:pt x="34" y="122"/>
                  </a:lnTo>
                  <a:lnTo>
                    <a:pt x="20" y="197"/>
                  </a:lnTo>
                  <a:lnTo>
                    <a:pt x="7" y="299"/>
                  </a:lnTo>
                  <a:lnTo>
                    <a:pt x="0" y="353"/>
                  </a:lnTo>
                  <a:lnTo>
                    <a:pt x="7" y="394"/>
                  </a:lnTo>
                  <a:lnTo>
                    <a:pt x="14" y="428"/>
                  </a:lnTo>
                  <a:lnTo>
                    <a:pt x="34" y="441"/>
                  </a:lnTo>
                  <a:lnTo>
                    <a:pt x="47" y="434"/>
                  </a:lnTo>
                  <a:lnTo>
                    <a:pt x="67" y="407"/>
                  </a:lnTo>
                  <a:lnTo>
                    <a:pt x="80" y="373"/>
                  </a:lnTo>
                  <a:lnTo>
                    <a:pt x="94" y="319"/>
                  </a:lnTo>
                  <a:lnTo>
                    <a:pt x="133" y="224"/>
                  </a:lnTo>
                  <a:lnTo>
                    <a:pt x="160" y="149"/>
                  </a:lnTo>
                  <a:lnTo>
                    <a:pt x="206" y="0"/>
                  </a:lnTo>
                  <a:lnTo>
                    <a:pt x="167" y="34"/>
                  </a:lnTo>
                  <a:lnTo>
                    <a:pt x="133" y="34"/>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13028" name="Group 36"/>
          <p:cNvGrpSpPr>
            <a:grpSpLocks/>
          </p:cNvGrpSpPr>
          <p:nvPr/>
        </p:nvGrpSpPr>
        <p:grpSpPr bwMode="auto">
          <a:xfrm>
            <a:off x="3871913" y="3890963"/>
            <a:ext cx="525066" cy="1247775"/>
            <a:chOff x="2288" y="2603"/>
            <a:chExt cx="441" cy="1048"/>
          </a:xfrm>
        </p:grpSpPr>
        <p:sp>
          <p:nvSpPr>
            <p:cNvPr id="201749" name="Freeform 37"/>
            <p:cNvSpPr>
              <a:spLocks/>
            </p:cNvSpPr>
            <p:nvPr/>
          </p:nvSpPr>
          <p:spPr bwMode="auto">
            <a:xfrm>
              <a:off x="2310" y="2996"/>
              <a:ext cx="310" cy="655"/>
            </a:xfrm>
            <a:custGeom>
              <a:avLst/>
              <a:gdLst>
                <a:gd name="T0" fmla="*/ 198 w 310"/>
                <a:gd name="T1" fmla="*/ 48 h 655"/>
                <a:gd name="T2" fmla="*/ 78 w 310"/>
                <a:gd name="T3" fmla="*/ 40 h 655"/>
                <a:gd name="T4" fmla="*/ 22 w 310"/>
                <a:gd name="T5" fmla="*/ 0 h 655"/>
                <a:gd name="T6" fmla="*/ 5 w 310"/>
                <a:gd name="T7" fmla="*/ 146 h 655"/>
                <a:gd name="T8" fmla="*/ 0 w 310"/>
                <a:gd name="T9" fmla="*/ 442 h 655"/>
                <a:gd name="T10" fmla="*/ 10 w 310"/>
                <a:gd name="T11" fmla="*/ 636 h 655"/>
                <a:gd name="T12" fmla="*/ 193 w 310"/>
                <a:gd name="T13" fmla="*/ 655 h 655"/>
                <a:gd name="T14" fmla="*/ 230 w 310"/>
                <a:gd name="T15" fmla="*/ 420 h 655"/>
                <a:gd name="T16" fmla="*/ 284 w 310"/>
                <a:gd name="T17" fmla="*/ 138 h 655"/>
                <a:gd name="T18" fmla="*/ 310 w 310"/>
                <a:gd name="T19" fmla="*/ 17 h 655"/>
                <a:gd name="T20" fmla="*/ 258 w 310"/>
                <a:gd name="T21" fmla="*/ 46 h 655"/>
                <a:gd name="T22" fmla="*/ 198 w 310"/>
                <a:gd name="T23" fmla="*/ 48 h 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0" h="655">
                  <a:moveTo>
                    <a:pt x="198" y="48"/>
                  </a:moveTo>
                  <a:lnTo>
                    <a:pt x="78" y="40"/>
                  </a:lnTo>
                  <a:lnTo>
                    <a:pt x="22" y="0"/>
                  </a:lnTo>
                  <a:lnTo>
                    <a:pt x="5" y="146"/>
                  </a:lnTo>
                  <a:lnTo>
                    <a:pt x="0" y="442"/>
                  </a:lnTo>
                  <a:lnTo>
                    <a:pt x="10" y="636"/>
                  </a:lnTo>
                  <a:lnTo>
                    <a:pt x="193" y="655"/>
                  </a:lnTo>
                  <a:lnTo>
                    <a:pt x="230" y="420"/>
                  </a:lnTo>
                  <a:lnTo>
                    <a:pt x="284" y="138"/>
                  </a:lnTo>
                  <a:lnTo>
                    <a:pt x="310" y="17"/>
                  </a:lnTo>
                  <a:lnTo>
                    <a:pt x="258" y="46"/>
                  </a:lnTo>
                  <a:lnTo>
                    <a:pt x="198" y="48"/>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sp>
          <p:nvSpPr>
            <p:cNvPr id="213030" name="Freeform 38"/>
            <p:cNvSpPr>
              <a:spLocks/>
            </p:cNvSpPr>
            <p:nvPr/>
          </p:nvSpPr>
          <p:spPr bwMode="auto">
            <a:xfrm rot="-942242">
              <a:off x="2288" y="2603"/>
              <a:ext cx="441" cy="448"/>
            </a:xfrm>
            <a:custGeom>
              <a:avLst/>
              <a:gdLst>
                <a:gd name="T0" fmla="*/ 73 w 206"/>
                <a:gd name="T1" fmla="*/ 217 h 224"/>
                <a:gd name="T2" fmla="*/ 20 w 206"/>
                <a:gd name="T3" fmla="*/ 197 h 224"/>
                <a:gd name="T4" fmla="*/ 0 w 206"/>
                <a:gd name="T5" fmla="*/ 170 h 224"/>
                <a:gd name="T6" fmla="*/ 0 w 206"/>
                <a:gd name="T7" fmla="*/ 156 h 224"/>
                <a:gd name="T8" fmla="*/ 7 w 206"/>
                <a:gd name="T9" fmla="*/ 95 h 224"/>
                <a:gd name="T10" fmla="*/ 7 w 206"/>
                <a:gd name="T11" fmla="*/ 68 h 224"/>
                <a:gd name="T12" fmla="*/ 27 w 206"/>
                <a:gd name="T13" fmla="*/ 27 h 224"/>
                <a:gd name="T14" fmla="*/ 47 w 206"/>
                <a:gd name="T15" fmla="*/ 7 h 224"/>
                <a:gd name="T16" fmla="*/ 87 w 206"/>
                <a:gd name="T17" fmla="*/ 7 h 224"/>
                <a:gd name="T18" fmla="*/ 140 w 206"/>
                <a:gd name="T19" fmla="*/ 0 h 224"/>
                <a:gd name="T20" fmla="*/ 153 w 206"/>
                <a:gd name="T21" fmla="*/ 0 h 224"/>
                <a:gd name="T22" fmla="*/ 180 w 206"/>
                <a:gd name="T23" fmla="*/ 27 h 224"/>
                <a:gd name="T24" fmla="*/ 193 w 206"/>
                <a:gd name="T25" fmla="*/ 54 h 224"/>
                <a:gd name="T26" fmla="*/ 206 w 206"/>
                <a:gd name="T27" fmla="*/ 88 h 224"/>
                <a:gd name="T28" fmla="*/ 200 w 206"/>
                <a:gd name="T29" fmla="*/ 109 h 224"/>
                <a:gd name="T30" fmla="*/ 186 w 206"/>
                <a:gd name="T31" fmla="*/ 149 h 224"/>
                <a:gd name="T32" fmla="*/ 140 w 206"/>
                <a:gd name="T33" fmla="*/ 197 h 224"/>
                <a:gd name="T34" fmla="*/ 127 w 206"/>
                <a:gd name="T35" fmla="*/ 217 h 224"/>
                <a:gd name="T36" fmla="*/ 100 w 206"/>
                <a:gd name="T37" fmla="*/ 224 h 224"/>
                <a:gd name="T38" fmla="*/ 73 w 206"/>
                <a:gd name="T39" fmla="*/ 2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 h="224">
                  <a:moveTo>
                    <a:pt x="73" y="217"/>
                  </a:moveTo>
                  <a:lnTo>
                    <a:pt x="20" y="197"/>
                  </a:lnTo>
                  <a:lnTo>
                    <a:pt x="0" y="170"/>
                  </a:lnTo>
                  <a:lnTo>
                    <a:pt x="0" y="156"/>
                  </a:lnTo>
                  <a:lnTo>
                    <a:pt x="7" y="95"/>
                  </a:lnTo>
                  <a:lnTo>
                    <a:pt x="7" y="68"/>
                  </a:lnTo>
                  <a:lnTo>
                    <a:pt x="27" y="27"/>
                  </a:lnTo>
                  <a:lnTo>
                    <a:pt x="47" y="7"/>
                  </a:lnTo>
                  <a:lnTo>
                    <a:pt x="87" y="7"/>
                  </a:lnTo>
                  <a:lnTo>
                    <a:pt x="140" y="0"/>
                  </a:lnTo>
                  <a:lnTo>
                    <a:pt x="153" y="0"/>
                  </a:lnTo>
                  <a:lnTo>
                    <a:pt x="180" y="27"/>
                  </a:lnTo>
                  <a:lnTo>
                    <a:pt x="193" y="54"/>
                  </a:lnTo>
                  <a:lnTo>
                    <a:pt x="206" y="88"/>
                  </a:lnTo>
                  <a:lnTo>
                    <a:pt x="200" y="109"/>
                  </a:lnTo>
                  <a:lnTo>
                    <a:pt x="186" y="149"/>
                  </a:lnTo>
                  <a:lnTo>
                    <a:pt x="140" y="197"/>
                  </a:lnTo>
                  <a:lnTo>
                    <a:pt x="127" y="217"/>
                  </a:lnTo>
                  <a:lnTo>
                    <a:pt x="100" y="224"/>
                  </a:lnTo>
                  <a:lnTo>
                    <a:pt x="73" y="217"/>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grpSp>
      <p:grpSp>
        <p:nvGrpSpPr>
          <p:cNvPr id="213031" name="Group 39"/>
          <p:cNvGrpSpPr>
            <a:grpSpLocks/>
          </p:cNvGrpSpPr>
          <p:nvPr/>
        </p:nvGrpSpPr>
        <p:grpSpPr bwMode="auto">
          <a:xfrm>
            <a:off x="3860006" y="3995738"/>
            <a:ext cx="525066" cy="763191"/>
            <a:chOff x="2277" y="2877"/>
            <a:chExt cx="441" cy="641"/>
          </a:xfrm>
        </p:grpSpPr>
        <p:sp>
          <p:nvSpPr>
            <p:cNvPr id="213032" name="Freeform 40"/>
            <p:cNvSpPr>
              <a:spLocks/>
            </p:cNvSpPr>
            <p:nvPr/>
          </p:nvSpPr>
          <p:spPr bwMode="auto">
            <a:xfrm rot="-942242">
              <a:off x="2277" y="2877"/>
              <a:ext cx="441" cy="448"/>
            </a:xfrm>
            <a:custGeom>
              <a:avLst/>
              <a:gdLst>
                <a:gd name="T0" fmla="*/ 73 w 206"/>
                <a:gd name="T1" fmla="*/ 217 h 224"/>
                <a:gd name="T2" fmla="*/ 20 w 206"/>
                <a:gd name="T3" fmla="*/ 197 h 224"/>
                <a:gd name="T4" fmla="*/ 0 w 206"/>
                <a:gd name="T5" fmla="*/ 170 h 224"/>
                <a:gd name="T6" fmla="*/ 0 w 206"/>
                <a:gd name="T7" fmla="*/ 156 h 224"/>
                <a:gd name="T8" fmla="*/ 7 w 206"/>
                <a:gd name="T9" fmla="*/ 95 h 224"/>
                <a:gd name="T10" fmla="*/ 7 w 206"/>
                <a:gd name="T11" fmla="*/ 68 h 224"/>
                <a:gd name="T12" fmla="*/ 27 w 206"/>
                <a:gd name="T13" fmla="*/ 27 h 224"/>
                <a:gd name="T14" fmla="*/ 47 w 206"/>
                <a:gd name="T15" fmla="*/ 7 h 224"/>
                <a:gd name="T16" fmla="*/ 87 w 206"/>
                <a:gd name="T17" fmla="*/ 7 h 224"/>
                <a:gd name="T18" fmla="*/ 140 w 206"/>
                <a:gd name="T19" fmla="*/ 0 h 224"/>
                <a:gd name="T20" fmla="*/ 153 w 206"/>
                <a:gd name="T21" fmla="*/ 0 h 224"/>
                <a:gd name="T22" fmla="*/ 180 w 206"/>
                <a:gd name="T23" fmla="*/ 27 h 224"/>
                <a:gd name="T24" fmla="*/ 193 w 206"/>
                <a:gd name="T25" fmla="*/ 54 h 224"/>
                <a:gd name="T26" fmla="*/ 206 w 206"/>
                <a:gd name="T27" fmla="*/ 88 h 224"/>
                <a:gd name="T28" fmla="*/ 200 w 206"/>
                <a:gd name="T29" fmla="*/ 109 h 224"/>
                <a:gd name="T30" fmla="*/ 186 w 206"/>
                <a:gd name="T31" fmla="*/ 149 h 224"/>
                <a:gd name="T32" fmla="*/ 140 w 206"/>
                <a:gd name="T33" fmla="*/ 197 h 224"/>
                <a:gd name="T34" fmla="*/ 127 w 206"/>
                <a:gd name="T35" fmla="*/ 217 h 224"/>
                <a:gd name="T36" fmla="*/ 100 w 206"/>
                <a:gd name="T37" fmla="*/ 224 h 224"/>
                <a:gd name="T38" fmla="*/ 73 w 206"/>
                <a:gd name="T39" fmla="*/ 2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 h="224">
                  <a:moveTo>
                    <a:pt x="73" y="217"/>
                  </a:moveTo>
                  <a:lnTo>
                    <a:pt x="20" y="197"/>
                  </a:lnTo>
                  <a:lnTo>
                    <a:pt x="0" y="170"/>
                  </a:lnTo>
                  <a:lnTo>
                    <a:pt x="0" y="156"/>
                  </a:lnTo>
                  <a:lnTo>
                    <a:pt x="7" y="95"/>
                  </a:lnTo>
                  <a:lnTo>
                    <a:pt x="7" y="68"/>
                  </a:lnTo>
                  <a:lnTo>
                    <a:pt x="27" y="27"/>
                  </a:lnTo>
                  <a:lnTo>
                    <a:pt x="47" y="7"/>
                  </a:lnTo>
                  <a:lnTo>
                    <a:pt x="87" y="7"/>
                  </a:lnTo>
                  <a:lnTo>
                    <a:pt x="140" y="0"/>
                  </a:lnTo>
                  <a:lnTo>
                    <a:pt x="153" y="0"/>
                  </a:lnTo>
                  <a:lnTo>
                    <a:pt x="180" y="27"/>
                  </a:lnTo>
                  <a:lnTo>
                    <a:pt x="193" y="54"/>
                  </a:lnTo>
                  <a:lnTo>
                    <a:pt x="206" y="88"/>
                  </a:lnTo>
                  <a:lnTo>
                    <a:pt x="200" y="109"/>
                  </a:lnTo>
                  <a:lnTo>
                    <a:pt x="186" y="149"/>
                  </a:lnTo>
                  <a:lnTo>
                    <a:pt x="140" y="197"/>
                  </a:lnTo>
                  <a:lnTo>
                    <a:pt x="127" y="217"/>
                  </a:lnTo>
                  <a:lnTo>
                    <a:pt x="100" y="224"/>
                  </a:lnTo>
                  <a:lnTo>
                    <a:pt x="73" y="217"/>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201748" name="Freeform 41"/>
            <p:cNvSpPr>
              <a:spLocks/>
            </p:cNvSpPr>
            <p:nvPr/>
          </p:nvSpPr>
          <p:spPr bwMode="auto">
            <a:xfrm>
              <a:off x="2304" y="3270"/>
              <a:ext cx="305" cy="248"/>
            </a:xfrm>
            <a:custGeom>
              <a:avLst/>
              <a:gdLst>
                <a:gd name="T0" fmla="*/ 193 w 305"/>
                <a:gd name="T1" fmla="*/ 48 h 248"/>
                <a:gd name="T2" fmla="*/ 73 w 305"/>
                <a:gd name="T3" fmla="*/ 40 h 248"/>
                <a:gd name="T4" fmla="*/ 17 w 305"/>
                <a:gd name="T5" fmla="*/ 0 h 248"/>
                <a:gd name="T6" fmla="*/ 0 w 305"/>
                <a:gd name="T7" fmla="*/ 146 h 248"/>
                <a:gd name="T8" fmla="*/ 29 w 305"/>
                <a:gd name="T9" fmla="*/ 234 h 248"/>
                <a:gd name="T10" fmla="*/ 230 w 305"/>
                <a:gd name="T11" fmla="*/ 248 h 248"/>
                <a:gd name="T12" fmla="*/ 274 w 305"/>
                <a:gd name="T13" fmla="*/ 181 h 248"/>
                <a:gd name="T14" fmla="*/ 305 w 305"/>
                <a:gd name="T15" fmla="*/ 17 h 248"/>
                <a:gd name="T16" fmla="*/ 253 w 305"/>
                <a:gd name="T17" fmla="*/ 46 h 248"/>
                <a:gd name="T18" fmla="*/ 193 w 305"/>
                <a:gd name="T19" fmla="*/ 48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5" h="248">
                  <a:moveTo>
                    <a:pt x="193" y="48"/>
                  </a:moveTo>
                  <a:lnTo>
                    <a:pt x="73" y="40"/>
                  </a:lnTo>
                  <a:lnTo>
                    <a:pt x="17" y="0"/>
                  </a:lnTo>
                  <a:lnTo>
                    <a:pt x="0" y="146"/>
                  </a:lnTo>
                  <a:lnTo>
                    <a:pt x="29" y="234"/>
                  </a:lnTo>
                  <a:lnTo>
                    <a:pt x="230" y="248"/>
                  </a:lnTo>
                  <a:lnTo>
                    <a:pt x="274" y="181"/>
                  </a:lnTo>
                  <a:lnTo>
                    <a:pt x="305" y="17"/>
                  </a:lnTo>
                  <a:lnTo>
                    <a:pt x="253" y="46"/>
                  </a:lnTo>
                  <a:lnTo>
                    <a:pt x="193" y="48"/>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01740" name="Group 33"/>
          <p:cNvGrpSpPr>
            <a:grpSpLocks/>
          </p:cNvGrpSpPr>
          <p:nvPr/>
        </p:nvGrpSpPr>
        <p:grpSpPr bwMode="auto">
          <a:xfrm rot="194580">
            <a:off x="3881438" y="1749028"/>
            <a:ext cx="445294" cy="1556147"/>
            <a:chOff x="2755" y="769"/>
            <a:chExt cx="428" cy="1392"/>
          </a:xfrm>
        </p:grpSpPr>
        <p:sp>
          <p:nvSpPr>
            <p:cNvPr id="213026" name="Freeform 34"/>
            <p:cNvSpPr>
              <a:spLocks/>
            </p:cNvSpPr>
            <p:nvPr/>
          </p:nvSpPr>
          <p:spPr bwMode="auto">
            <a:xfrm rot="-420632">
              <a:off x="2757" y="1628"/>
              <a:ext cx="426" cy="524"/>
            </a:xfrm>
            <a:custGeom>
              <a:avLst/>
              <a:gdLst>
                <a:gd name="T0" fmla="*/ 100 w 220"/>
                <a:gd name="T1" fmla="*/ 272 h 272"/>
                <a:gd name="T2" fmla="*/ 93 w 220"/>
                <a:gd name="T3" fmla="*/ 272 h 272"/>
                <a:gd name="T4" fmla="*/ 54 w 220"/>
                <a:gd name="T5" fmla="*/ 258 h 272"/>
                <a:gd name="T6" fmla="*/ 20 w 220"/>
                <a:gd name="T7" fmla="*/ 224 h 272"/>
                <a:gd name="T8" fmla="*/ 0 w 220"/>
                <a:gd name="T9" fmla="*/ 190 h 272"/>
                <a:gd name="T10" fmla="*/ 0 w 220"/>
                <a:gd name="T11" fmla="*/ 163 h 272"/>
                <a:gd name="T12" fmla="*/ 0 w 220"/>
                <a:gd name="T13" fmla="*/ 143 h 272"/>
                <a:gd name="T14" fmla="*/ 27 w 220"/>
                <a:gd name="T15" fmla="*/ 68 h 272"/>
                <a:gd name="T16" fmla="*/ 34 w 220"/>
                <a:gd name="T17" fmla="*/ 34 h 272"/>
                <a:gd name="T18" fmla="*/ 40 w 220"/>
                <a:gd name="T19" fmla="*/ 20 h 272"/>
                <a:gd name="T20" fmla="*/ 60 w 220"/>
                <a:gd name="T21" fmla="*/ 7 h 272"/>
                <a:gd name="T22" fmla="*/ 80 w 220"/>
                <a:gd name="T23" fmla="*/ 0 h 272"/>
                <a:gd name="T24" fmla="*/ 133 w 220"/>
                <a:gd name="T25" fmla="*/ 7 h 272"/>
                <a:gd name="T26" fmla="*/ 160 w 220"/>
                <a:gd name="T27" fmla="*/ 14 h 272"/>
                <a:gd name="T28" fmla="*/ 186 w 220"/>
                <a:gd name="T29" fmla="*/ 27 h 272"/>
                <a:gd name="T30" fmla="*/ 193 w 220"/>
                <a:gd name="T31" fmla="*/ 41 h 272"/>
                <a:gd name="T32" fmla="*/ 200 w 220"/>
                <a:gd name="T33" fmla="*/ 75 h 272"/>
                <a:gd name="T34" fmla="*/ 200 w 220"/>
                <a:gd name="T35" fmla="*/ 88 h 272"/>
                <a:gd name="T36" fmla="*/ 213 w 220"/>
                <a:gd name="T37" fmla="*/ 143 h 272"/>
                <a:gd name="T38" fmla="*/ 220 w 220"/>
                <a:gd name="T39" fmla="*/ 163 h 272"/>
                <a:gd name="T40" fmla="*/ 213 w 220"/>
                <a:gd name="T41" fmla="*/ 183 h 272"/>
                <a:gd name="T42" fmla="*/ 206 w 220"/>
                <a:gd name="T43" fmla="*/ 204 h 272"/>
                <a:gd name="T44" fmla="*/ 180 w 220"/>
                <a:gd name="T45" fmla="*/ 231 h 272"/>
                <a:gd name="T46" fmla="*/ 153 w 220"/>
                <a:gd name="T47" fmla="*/ 251 h 272"/>
                <a:gd name="T48" fmla="*/ 120 w 220"/>
                <a:gd name="T49" fmla="*/ 272 h 272"/>
                <a:gd name="T50" fmla="*/ 100 w 220"/>
                <a:gd name="T5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0" h="272">
                  <a:moveTo>
                    <a:pt x="100" y="272"/>
                  </a:moveTo>
                  <a:lnTo>
                    <a:pt x="93" y="272"/>
                  </a:lnTo>
                  <a:lnTo>
                    <a:pt x="54" y="258"/>
                  </a:lnTo>
                  <a:lnTo>
                    <a:pt x="20" y="224"/>
                  </a:lnTo>
                  <a:lnTo>
                    <a:pt x="0" y="190"/>
                  </a:lnTo>
                  <a:lnTo>
                    <a:pt x="0" y="163"/>
                  </a:lnTo>
                  <a:lnTo>
                    <a:pt x="0" y="143"/>
                  </a:lnTo>
                  <a:lnTo>
                    <a:pt x="27" y="68"/>
                  </a:lnTo>
                  <a:lnTo>
                    <a:pt x="34" y="34"/>
                  </a:lnTo>
                  <a:lnTo>
                    <a:pt x="40" y="20"/>
                  </a:lnTo>
                  <a:lnTo>
                    <a:pt x="60" y="7"/>
                  </a:lnTo>
                  <a:lnTo>
                    <a:pt x="80" y="0"/>
                  </a:lnTo>
                  <a:lnTo>
                    <a:pt x="133" y="7"/>
                  </a:lnTo>
                  <a:lnTo>
                    <a:pt x="160" y="14"/>
                  </a:lnTo>
                  <a:lnTo>
                    <a:pt x="186" y="27"/>
                  </a:lnTo>
                  <a:lnTo>
                    <a:pt x="193" y="41"/>
                  </a:lnTo>
                  <a:lnTo>
                    <a:pt x="200" y="75"/>
                  </a:lnTo>
                  <a:lnTo>
                    <a:pt x="200" y="88"/>
                  </a:lnTo>
                  <a:lnTo>
                    <a:pt x="213" y="143"/>
                  </a:lnTo>
                  <a:lnTo>
                    <a:pt x="220" y="163"/>
                  </a:lnTo>
                  <a:lnTo>
                    <a:pt x="213" y="183"/>
                  </a:lnTo>
                  <a:lnTo>
                    <a:pt x="206" y="204"/>
                  </a:lnTo>
                  <a:lnTo>
                    <a:pt x="180" y="231"/>
                  </a:lnTo>
                  <a:lnTo>
                    <a:pt x="153" y="251"/>
                  </a:lnTo>
                  <a:lnTo>
                    <a:pt x="120" y="272"/>
                  </a:lnTo>
                  <a:lnTo>
                    <a:pt x="100" y="272"/>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201746" name="Freeform 35"/>
            <p:cNvSpPr>
              <a:spLocks/>
            </p:cNvSpPr>
            <p:nvPr/>
          </p:nvSpPr>
          <p:spPr bwMode="auto">
            <a:xfrm rot="-420632">
              <a:off x="2755" y="769"/>
              <a:ext cx="309" cy="947"/>
            </a:xfrm>
            <a:custGeom>
              <a:avLst/>
              <a:gdLst>
                <a:gd name="T0" fmla="*/ 0 w 160"/>
                <a:gd name="T1" fmla="*/ 966458863 h 489"/>
                <a:gd name="T2" fmla="*/ 39127364 w 160"/>
                <a:gd name="T3" fmla="*/ 939370139 h 489"/>
                <a:gd name="T4" fmla="*/ 77660199 w 160"/>
                <a:gd name="T5" fmla="*/ 925417173 h 489"/>
                <a:gd name="T6" fmla="*/ 181310713 w 160"/>
                <a:gd name="T7" fmla="*/ 939370139 h 489"/>
                <a:gd name="T8" fmla="*/ 233384797 w 160"/>
                <a:gd name="T9" fmla="*/ 954089168 h 489"/>
                <a:gd name="T10" fmla="*/ 284064233 w 160"/>
                <a:gd name="T11" fmla="*/ 981089056 h 489"/>
                <a:gd name="T12" fmla="*/ 296959139 w 160"/>
                <a:gd name="T13" fmla="*/ 1009851437 h 489"/>
                <a:gd name="T14" fmla="*/ 311031853 w 160"/>
                <a:gd name="T15" fmla="*/ 840128186 h 489"/>
                <a:gd name="T16" fmla="*/ 296959139 w 160"/>
                <a:gd name="T17" fmla="*/ 658978093 h 489"/>
                <a:gd name="T18" fmla="*/ 296959139 w 160"/>
                <a:gd name="T19" fmla="*/ 517903887 h 489"/>
                <a:gd name="T20" fmla="*/ 258394892 w 160"/>
                <a:gd name="T21" fmla="*/ 308138611 h 489"/>
                <a:gd name="T22" fmla="*/ 258394892 w 160"/>
                <a:gd name="T23" fmla="*/ 154727458 h 489"/>
                <a:gd name="T24" fmla="*/ 244444776 w 160"/>
                <a:gd name="T25" fmla="*/ 26456699 h 489"/>
                <a:gd name="T26" fmla="*/ 194228066 w 160"/>
                <a:gd name="T27" fmla="*/ 0 h 489"/>
                <a:gd name="T28" fmla="*/ 168845593 w 160"/>
                <a:gd name="T29" fmla="*/ 0 h 489"/>
                <a:gd name="T30" fmla="*/ 155542313 w 160"/>
                <a:gd name="T31" fmla="*/ 70504532 h 489"/>
                <a:gd name="T32" fmla="*/ 141584262 w 160"/>
                <a:gd name="T33" fmla="*/ 154727458 h 489"/>
                <a:gd name="T34" fmla="*/ 102572415 w 160"/>
                <a:gd name="T35" fmla="*/ 280265310 h 489"/>
                <a:gd name="T36" fmla="*/ 77660199 w 160"/>
                <a:gd name="T37" fmla="*/ 407356661 h 489"/>
                <a:gd name="T38" fmla="*/ 52075685 w 160"/>
                <a:gd name="T39" fmla="*/ 546721467 h 489"/>
                <a:gd name="T40" fmla="*/ 26964756 w 160"/>
                <a:gd name="T41" fmla="*/ 658978093 h 489"/>
                <a:gd name="T42" fmla="*/ 13962333 w 160"/>
                <a:gd name="T43" fmla="*/ 769564847 h 489"/>
                <a:gd name="T44" fmla="*/ 13962333 w 160"/>
                <a:gd name="T45" fmla="*/ 868785103 h 489"/>
                <a:gd name="T46" fmla="*/ 0 w 160"/>
                <a:gd name="T47" fmla="*/ 966458863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0" h="489">
                  <a:moveTo>
                    <a:pt x="0" y="468"/>
                  </a:moveTo>
                  <a:lnTo>
                    <a:pt x="20" y="455"/>
                  </a:lnTo>
                  <a:lnTo>
                    <a:pt x="40" y="448"/>
                  </a:lnTo>
                  <a:lnTo>
                    <a:pt x="93" y="455"/>
                  </a:lnTo>
                  <a:lnTo>
                    <a:pt x="120" y="462"/>
                  </a:lnTo>
                  <a:lnTo>
                    <a:pt x="146" y="475"/>
                  </a:lnTo>
                  <a:lnTo>
                    <a:pt x="153" y="489"/>
                  </a:lnTo>
                  <a:lnTo>
                    <a:pt x="160" y="407"/>
                  </a:lnTo>
                  <a:lnTo>
                    <a:pt x="153" y="319"/>
                  </a:lnTo>
                  <a:lnTo>
                    <a:pt x="153" y="251"/>
                  </a:lnTo>
                  <a:lnTo>
                    <a:pt x="133" y="149"/>
                  </a:lnTo>
                  <a:lnTo>
                    <a:pt x="133" y="75"/>
                  </a:lnTo>
                  <a:lnTo>
                    <a:pt x="126" y="13"/>
                  </a:lnTo>
                  <a:lnTo>
                    <a:pt x="100" y="0"/>
                  </a:lnTo>
                  <a:lnTo>
                    <a:pt x="87" y="0"/>
                  </a:lnTo>
                  <a:lnTo>
                    <a:pt x="80" y="34"/>
                  </a:lnTo>
                  <a:lnTo>
                    <a:pt x="73" y="75"/>
                  </a:lnTo>
                  <a:lnTo>
                    <a:pt x="53" y="136"/>
                  </a:lnTo>
                  <a:lnTo>
                    <a:pt x="40" y="197"/>
                  </a:lnTo>
                  <a:lnTo>
                    <a:pt x="27" y="265"/>
                  </a:lnTo>
                  <a:lnTo>
                    <a:pt x="14" y="319"/>
                  </a:lnTo>
                  <a:lnTo>
                    <a:pt x="7" y="373"/>
                  </a:lnTo>
                  <a:lnTo>
                    <a:pt x="7" y="421"/>
                  </a:lnTo>
                  <a:lnTo>
                    <a:pt x="0" y="468"/>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grpSp>
        <p:nvGrpSpPr>
          <p:cNvPr id="201741" name="Group 14"/>
          <p:cNvGrpSpPr>
            <a:grpSpLocks/>
          </p:cNvGrpSpPr>
          <p:nvPr/>
        </p:nvGrpSpPr>
        <p:grpSpPr bwMode="auto">
          <a:xfrm>
            <a:off x="3071812" y="1721644"/>
            <a:ext cx="815579" cy="1601391"/>
            <a:chOff x="1962" y="671"/>
            <a:chExt cx="732" cy="1437"/>
          </a:xfrm>
        </p:grpSpPr>
        <p:sp>
          <p:nvSpPr>
            <p:cNvPr id="213007" name="Freeform 15"/>
            <p:cNvSpPr>
              <a:spLocks/>
            </p:cNvSpPr>
            <p:nvPr/>
          </p:nvSpPr>
          <p:spPr bwMode="auto">
            <a:xfrm rot="-420632">
              <a:off x="1962" y="1582"/>
              <a:ext cx="708" cy="526"/>
            </a:xfrm>
            <a:custGeom>
              <a:avLst/>
              <a:gdLst>
                <a:gd name="T0" fmla="*/ 80 w 366"/>
                <a:gd name="T1" fmla="*/ 0 h 272"/>
                <a:gd name="T2" fmla="*/ 33 w 366"/>
                <a:gd name="T3" fmla="*/ 75 h 272"/>
                <a:gd name="T4" fmla="*/ 13 w 366"/>
                <a:gd name="T5" fmla="*/ 102 h 272"/>
                <a:gd name="T6" fmla="*/ 0 w 366"/>
                <a:gd name="T7" fmla="*/ 136 h 272"/>
                <a:gd name="T8" fmla="*/ 0 w 366"/>
                <a:gd name="T9" fmla="*/ 177 h 272"/>
                <a:gd name="T10" fmla="*/ 20 w 366"/>
                <a:gd name="T11" fmla="*/ 177 h 272"/>
                <a:gd name="T12" fmla="*/ 20 w 366"/>
                <a:gd name="T13" fmla="*/ 150 h 272"/>
                <a:gd name="T14" fmla="*/ 20 w 366"/>
                <a:gd name="T15" fmla="*/ 177 h 272"/>
                <a:gd name="T16" fmla="*/ 40 w 366"/>
                <a:gd name="T17" fmla="*/ 204 h 272"/>
                <a:gd name="T18" fmla="*/ 67 w 366"/>
                <a:gd name="T19" fmla="*/ 231 h 272"/>
                <a:gd name="T20" fmla="*/ 93 w 366"/>
                <a:gd name="T21" fmla="*/ 238 h 272"/>
                <a:gd name="T22" fmla="*/ 140 w 366"/>
                <a:gd name="T23" fmla="*/ 217 h 272"/>
                <a:gd name="T24" fmla="*/ 166 w 366"/>
                <a:gd name="T25" fmla="*/ 217 h 272"/>
                <a:gd name="T26" fmla="*/ 166 w 366"/>
                <a:gd name="T27" fmla="*/ 190 h 272"/>
                <a:gd name="T28" fmla="*/ 173 w 366"/>
                <a:gd name="T29" fmla="*/ 150 h 272"/>
                <a:gd name="T30" fmla="*/ 166 w 366"/>
                <a:gd name="T31" fmla="*/ 190 h 272"/>
                <a:gd name="T32" fmla="*/ 166 w 366"/>
                <a:gd name="T33" fmla="*/ 217 h 272"/>
                <a:gd name="T34" fmla="*/ 213 w 366"/>
                <a:gd name="T35" fmla="*/ 265 h 272"/>
                <a:gd name="T36" fmla="*/ 226 w 366"/>
                <a:gd name="T37" fmla="*/ 272 h 272"/>
                <a:gd name="T38" fmla="*/ 239 w 366"/>
                <a:gd name="T39" fmla="*/ 272 h 272"/>
                <a:gd name="T40" fmla="*/ 319 w 366"/>
                <a:gd name="T41" fmla="*/ 251 h 272"/>
                <a:gd name="T42" fmla="*/ 346 w 366"/>
                <a:gd name="T43" fmla="*/ 238 h 272"/>
                <a:gd name="T44" fmla="*/ 359 w 366"/>
                <a:gd name="T45" fmla="*/ 217 h 272"/>
                <a:gd name="T46" fmla="*/ 366 w 366"/>
                <a:gd name="T47" fmla="*/ 197 h 272"/>
                <a:gd name="T48" fmla="*/ 352 w 366"/>
                <a:gd name="T49" fmla="*/ 116 h 272"/>
                <a:gd name="T50" fmla="*/ 352 w 366"/>
                <a:gd name="T51" fmla="*/ 88 h 272"/>
                <a:gd name="T52" fmla="*/ 352 w 366"/>
                <a:gd name="T53" fmla="*/ 48 h 272"/>
                <a:gd name="T54" fmla="*/ 306 w 366"/>
                <a:gd name="T55" fmla="*/ 34 h 272"/>
                <a:gd name="T56" fmla="*/ 279 w 366"/>
                <a:gd name="T57" fmla="*/ 27 h 272"/>
                <a:gd name="T58" fmla="*/ 219 w 366"/>
                <a:gd name="T59" fmla="*/ 21 h 272"/>
                <a:gd name="T60" fmla="*/ 120 w 366"/>
                <a:gd name="T61" fmla="*/ 0 h 272"/>
                <a:gd name="T62" fmla="*/ 80 w 366"/>
                <a:gd name="T6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6" h="272">
                  <a:moveTo>
                    <a:pt x="80" y="0"/>
                  </a:moveTo>
                  <a:lnTo>
                    <a:pt x="33" y="75"/>
                  </a:lnTo>
                  <a:lnTo>
                    <a:pt x="13" y="102"/>
                  </a:lnTo>
                  <a:lnTo>
                    <a:pt x="0" y="136"/>
                  </a:lnTo>
                  <a:lnTo>
                    <a:pt x="0" y="177"/>
                  </a:lnTo>
                  <a:lnTo>
                    <a:pt x="20" y="177"/>
                  </a:lnTo>
                  <a:lnTo>
                    <a:pt x="20" y="150"/>
                  </a:lnTo>
                  <a:lnTo>
                    <a:pt x="20" y="177"/>
                  </a:lnTo>
                  <a:lnTo>
                    <a:pt x="40" y="204"/>
                  </a:lnTo>
                  <a:lnTo>
                    <a:pt x="67" y="231"/>
                  </a:lnTo>
                  <a:lnTo>
                    <a:pt x="93" y="238"/>
                  </a:lnTo>
                  <a:lnTo>
                    <a:pt x="140" y="217"/>
                  </a:lnTo>
                  <a:lnTo>
                    <a:pt x="166" y="217"/>
                  </a:lnTo>
                  <a:lnTo>
                    <a:pt x="166" y="190"/>
                  </a:lnTo>
                  <a:lnTo>
                    <a:pt x="173" y="150"/>
                  </a:lnTo>
                  <a:lnTo>
                    <a:pt x="166" y="190"/>
                  </a:lnTo>
                  <a:lnTo>
                    <a:pt x="166" y="217"/>
                  </a:lnTo>
                  <a:lnTo>
                    <a:pt x="213" y="265"/>
                  </a:lnTo>
                  <a:lnTo>
                    <a:pt x="226" y="272"/>
                  </a:lnTo>
                  <a:lnTo>
                    <a:pt x="239" y="272"/>
                  </a:lnTo>
                  <a:lnTo>
                    <a:pt x="319" y="251"/>
                  </a:lnTo>
                  <a:lnTo>
                    <a:pt x="346" y="238"/>
                  </a:lnTo>
                  <a:lnTo>
                    <a:pt x="359" y="217"/>
                  </a:lnTo>
                  <a:lnTo>
                    <a:pt x="366" y="197"/>
                  </a:lnTo>
                  <a:lnTo>
                    <a:pt x="352" y="116"/>
                  </a:lnTo>
                  <a:lnTo>
                    <a:pt x="352" y="88"/>
                  </a:lnTo>
                  <a:lnTo>
                    <a:pt x="352" y="48"/>
                  </a:lnTo>
                  <a:lnTo>
                    <a:pt x="306" y="34"/>
                  </a:lnTo>
                  <a:lnTo>
                    <a:pt x="279" y="27"/>
                  </a:lnTo>
                  <a:lnTo>
                    <a:pt x="219" y="21"/>
                  </a:lnTo>
                  <a:lnTo>
                    <a:pt x="120" y="0"/>
                  </a:lnTo>
                  <a:lnTo>
                    <a:pt x="80" y="0"/>
                  </a:lnTo>
                  <a:close/>
                </a:path>
              </a:pathLst>
            </a:custGeom>
            <a:gradFill rotWithShape="1">
              <a:gsLst>
                <a:gs pos="0">
                  <a:schemeClr val="bg1"/>
                </a:gs>
                <a:gs pos="100000">
                  <a:schemeClr val="bg1">
                    <a:gamma/>
                    <a:shade val="91373"/>
                    <a:invGamma/>
                  </a:schemeClr>
                </a:gs>
              </a:gsLst>
              <a:lin ang="0" scaled="1"/>
            </a:gradFill>
            <a:ln w="12700" cmpd="sng">
              <a:solidFill>
                <a:srgbClr val="000000"/>
              </a:solidFill>
              <a:prstDash val="solid"/>
              <a:round/>
              <a:headEnd/>
              <a:tailEnd/>
            </a:ln>
          </p:spPr>
          <p:txBody>
            <a:bodyPr/>
            <a:lstStyle/>
            <a:p>
              <a:pPr>
                <a:defRPr/>
              </a:pPr>
              <a:endParaRPr lang="el-GR" sz="1350"/>
            </a:p>
          </p:txBody>
        </p:sp>
        <p:sp>
          <p:nvSpPr>
            <p:cNvPr id="201743" name="Freeform 16"/>
            <p:cNvSpPr>
              <a:spLocks/>
            </p:cNvSpPr>
            <p:nvPr/>
          </p:nvSpPr>
          <p:spPr bwMode="auto">
            <a:xfrm rot="-420632">
              <a:off x="2038" y="730"/>
              <a:ext cx="656" cy="933"/>
            </a:xfrm>
            <a:custGeom>
              <a:avLst/>
              <a:gdLst>
                <a:gd name="T0" fmla="*/ 551882480 w 339"/>
                <a:gd name="T1" fmla="*/ 984989425 h 482"/>
                <a:gd name="T2" fmla="*/ 566489760 w 339"/>
                <a:gd name="T3" fmla="*/ 831742120 h 482"/>
                <a:gd name="T4" fmla="*/ 607001837 w 339"/>
                <a:gd name="T5" fmla="*/ 679006756 h 482"/>
                <a:gd name="T6" fmla="*/ 659706506 w 339"/>
                <a:gd name="T7" fmla="*/ 469652510 h 482"/>
                <a:gd name="T8" fmla="*/ 688124099 w 339"/>
                <a:gd name="T9" fmla="*/ 388146426 h 482"/>
                <a:gd name="T10" fmla="*/ 673152521 w 339"/>
                <a:gd name="T11" fmla="*/ 318892890 h 482"/>
                <a:gd name="T12" fmla="*/ 633640257 w 339"/>
                <a:gd name="T13" fmla="*/ 206870341 h 482"/>
                <a:gd name="T14" fmla="*/ 592499982 w 339"/>
                <a:gd name="T15" fmla="*/ 110759777 h 482"/>
                <a:gd name="T16" fmla="*/ 540431774 w 339"/>
                <a:gd name="T17" fmla="*/ 96110512 h 482"/>
                <a:gd name="T18" fmla="*/ 525232238 w 339"/>
                <a:gd name="T19" fmla="*/ 96110512 h 482"/>
                <a:gd name="T20" fmla="*/ 499144953 w 339"/>
                <a:gd name="T21" fmla="*/ 137507842 h 482"/>
                <a:gd name="T22" fmla="*/ 499144953 w 339"/>
                <a:gd name="T23" fmla="*/ 194168914 h 482"/>
                <a:gd name="T24" fmla="*/ 511793829 w 339"/>
                <a:gd name="T25" fmla="*/ 303776670 h 482"/>
                <a:gd name="T26" fmla="*/ 471229318 w 339"/>
                <a:gd name="T27" fmla="*/ 415003046 h 482"/>
                <a:gd name="T28" fmla="*/ 403926032 w 339"/>
                <a:gd name="T29" fmla="*/ 498407183 h 482"/>
                <a:gd name="T30" fmla="*/ 391362463 w 339"/>
                <a:gd name="T31" fmla="*/ 513056535 h 482"/>
                <a:gd name="T32" fmla="*/ 363372838 w 339"/>
                <a:gd name="T33" fmla="*/ 526881164 h 482"/>
                <a:gd name="T34" fmla="*/ 322973413 w 339"/>
                <a:gd name="T35" fmla="*/ 498407183 h 482"/>
                <a:gd name="T36" fmla="*/ 310664705 w 339"/>
                <a:gd name="T37" fmla="*/ 345162607 h 482"/>
                <a:gd name="T38" fmla="*/ 296926422 w 339"/>
                <a:gd name="T39" fmla="*/ 206870341 h 482"/>
                <a:gd name="T40" fmla="*/ 296926422 w 339"/>
                <a:gd name="T41" fmla="*/ 110759777 h 482"/>
                <a:gd name="T42" fmla="*/ 310664705 w 339"/>
                <a:gd name="T43" fmla="*/ 26189877 h 482"/>
                <a:gd name="T44" fmla="*/ 269545963 w 339"/>
                <a:gd name="T45" fmla="*/ 0 h 482"/>
                <a:gd name="T46" fmla="*/ 241205161 w 339"/>
                <a:gd name="T47" fmla="*/ 26189877 h 482"/>
                <a:gd name="T48" fmla="*/ 174013265 w 339"/>
                <a:gd name="T49" fmla="*/ 110759777 h 482"/>
                <a:gd name="T50" fmla="*/ 121351064 w 339"/>
                <a:gd name="T51" fmla="*/ 206870341 h 482"/>
                <a:gd name="T52" fmla="*/ 121351064 w 339"/>
                <a:gd name="T53" fmla="*/ 303776670 h 482"/>
                <a:gd name="T54" fmla="*/ 107868232 w 339"/>
                <a:gd name="T55" fmla="*/ 484256120 h 482"/>
                <a:gd name="T56" fmla="*/ 107868232 w 339"/>
                <a:gd name="T57" fmla="*/ 637523519 h 482"/>
                <a:gd name="T58" fmla="*/ 80653371 w 339"/>
                <a:gd name="T59" fmla="*/ 720891401 h 482"/>
                <a:gd name="T60" fmla="*/ 0 w 339"/>
                <a:gd name="T61" fmla="*/ 886711425 h 482"/>
                <a:gd name="T62" fmla="*/ 80653371 w 339"/>
                <a:gd name="T63" fmla="*/ 886711425 h 482"/>
                <a:gd name="T64" fmla="*/ 282421284 w 339"/>
                <a:gd name="T65" fmla="*/ 929799738 h 482"/>
                <a:gd name="T66" fmla="*/ 403926032 w 339"/>
                <a:gd name="T67" fmla="*/ 941878436 h 482"/>
                <a:gd name="T68" fmla="*/ 458580006 w 339"/>
                <a:gd name="T69" fmla="*/ 956549284 h 482"/>
                <a:gd name="T70" fmla="*/ 551882480 w 339"/>
                <a:gd name="T71" fmla="*/ 984989425 h 4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39" h="482">
                  <a:moveTo>
                    <a:pt x="272" y="482"/>
                  </a:moveTo>
                  <a:lnTo>
                    <a:pt x="279" y="407"/>
                  </a:lnTo>
                  <a:lnTo>
                    <a:pt x="299" y="332"/>
                  </a:lnTo>
                  <a:lnTo>
                    <a:pt x="325" y="230"/>
                  </a:lnTo>
                  <a:lnTo>
                    <a:pt x="339" y="190"/>
                  </a:lnTo>
                  <a:lnTo>
                    <a:pt x="332" y="156"/>
                  </a:lnTo>
                  <a:lnTo>
                    <a:pt x="312" y="101"/>
                  </a:lnTo>
                  <a:lnTo>
                    <a:pt x="292" y="54"/>
                  </a:lnTo>
                  <a:lnTo>
                    <a:pt x="266" y="47"/>
                  </a:lnTo>
                  <a:lnTo>
                    <a:pt x="259" y="47"/>
                  </a:lnTo>
                  <a:lnTo>
                    <a:pt x="246" y="67"/>
                  </a:lnTo>
                  <a:lnTo>
                    <a:pt x="246" y="95"/>
                  </a:lnTo>
                  <a:lnTo>
                    <a:pt x="252" y="149"/>
                  </a:lnTo>
                  <a:lnTo>
                    <a:pt x="232" y="203"/>
                  </a:lnTo>
                  <a:lnTo>
                    <a:pt x="199" y="244"/>
                  </a:lnTo>
                  <a:lnTo>
                    <a:pt x="193" y="251"/>
                  </a:lnTo>
                  <a:lnTo>
                    <a:pt x="179" y="258"/>
                  </a:lnTo>
                  <a:lnTo>
                    <a:pt x="159" y="244"/>
                  </a:lnTo>
                  <a:lnTo>
                    <a:pt x="153" y="169"/>
                  </a:lnTo>
                  <a:lnTo>
                    <a:pt x="146" y="101"/>
                  </a:lnTo>
                  <a:lnTo>
                    <a:pt x="146" y="54"/>
                  </a:lnTo>
                  <a:lnTo>
                    <a:pt x="153" y="13"/>
                  </a:lnTo>
                  <a:lnTo>
                    <a:pt x="133" y="0"/>
                  </a:lnTo>
                  <a:lnTo>
                    <a:pt x="119" y="13"/>
                  </a:lnTo>
                  <a:lnTo>
                    <a:pt x="86" y="54"/>
                  </a:lnTo>
                  <a:lnTo>
                    <a:pt x="60" y="101"/>
                  </a:lnTo>
                  <a:lnTo>
                    <a:pt x="60" y="149"/>
                  </a:lnTo>
                  <a:lnTo>
                    <a:pt x="53" y="237"/>
                  </a:lnTo>
                  <a:lnTo>
                    <a:pt x="53" y="312"/>
                  </a:lnTo>
                  <a:lnTo>
                    <a:pt x="40" y="353"/>
                  </a:lnTo>
                  <a:lnTo>
                    <a:pt x="0" y="434"/>
                  </a:lnTo>
                  <a:lnTo>
                    <a:pt x="40" y="434"/>
                  </a:lnTo>
                  <a:lnTo>
                    <a:pt x="139" y="455"/>
                  </a:lnTo>
                  <a:lnTo>
                    <a:pt x="199" y="461"/>
                  </a:lnTo>
                  <a:lnTo>
                    <a:pt x="226" y="468"/>
                  </a:lnTo>
                  <a:lnTo>
                    <a:pt x="272" y="482"/>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sp>
          <p:nvSpPr>
            <p:cNvPr id="201744" name="Freeform 17"/>
            <p:cNvSpPr>
              <a:spLocks/>
            </p:cNvSpPr>
            <p:nvPr/>
          </p:nvSpPr>
          <p:spPr bwMode="auto">
            <a:xfrm rot="-420632">
              <a:off x="2291" y="671"/>
              <a:ext cx="205" cy="554"/>
            </a:xfrm>
            <a:custGeom>
              <a:avLst/>
              <a:gdLst>
                <a:gd name="T0" fmla="*/ 199685557 w 106"/>
                <a:gd name="T1" fmla="*/ 197115408 h 286"/>
                <a:gd name="T2" fmla="*/ 199685557 w 106"/>
                <a:gd name="T3" fmla="*/ 255034214 h 286"/>
                <a:gd name="T4" fmla="*/ 212128560 w 106"/>
                <a:gd name="T5" fmla="*/ 367229122 h 286"/>
                <a:gd name="T6" fmla="*/ 172061039 w 106"/>
                <a:gd name="T7" fmla="*/ 478888233 h 286"/>
                <a:gd name="T8" fmla="*/ 106737721 w 106"/>
                <a:gd name="T9" fmla="*/ 564970591 h 286"/>
                <a:gd name="T10" fmla="*/ 94284248 w 106"/>
                <a:gd name="T11" fmla="*/ 578524939 h 286"/>
                <a:gd name="T12" fmla="*/ 66433633 w 106"/>
                <a:gd name="T13" fmla="*/ 593411275 h 286"/>
                <a:gd name="T14" fmla="*/ 25782935 w 106"/>
                <a:gd name="T15" fmla="*/ 564970591 h 286"/>
                <a:gd name="T16" fmla="*/ 14438322 w 106"/>
                <a:gd name="T17" fmla="*/ 409247845 h 286"/>
                <a:gd name="T18" fmla="*/ 0 w 106"/>
                <a:gd name="T19" fmla="*/ 267894018 h 286"/>
                <a:gd name="T20" fmla="*/ 0 w 106"/>
                <a:gd name="T21" fmla="*/ 170404517 h 286"/>
                <a:gd name="T22" fmla="*/ 25782935 w 106"/>
                <a:gd name="T23" fmla="*/ 114550750 h 286"/>
                <a:gd name="T24" fmla="*/ 66433633 w 106"/>
                <a:gd name="T25" fmla="*/ 14930550 h 286"/>
                <a:gd name="T26" fmla="*/ 119903301 w 106"/>
                <a:gd name="T27" fmla="*/ 0 h 286"/>
                <a:gd name="T28" fmla="*/ 132939280 w 106"/>
                <a:gd name="T29" fmla="*/ 28921415 h 286"/>
                <a:gd name="T30" fmla="*/ 146296529 w 106"/>
                <a:gd name="T31" fmla="*/ 84482197 h 286"/>
                <a:gd name="T32" fmla="*/ 199685557 w 106"/>
                <a:gd name="T33" fmla="*/ 197115408 h 2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286">
                  <a:moveTo>
                    <a:pt x="100" y="95"/>
                  </a:moveTo>
                  <a:lnTo>
                    <a:pt x="100" y="123"/>
                  </a:lnTo>
                  <a:lnTo>
                    <a:pt x="106" y="177"/>
                  </a:lnTo>
                  <a:lnTo>
                    <a:pt x="86" y="231"/>
                  </a:lnTo>
                  <a:lnTo>
                    <a:pt x="53" y="272"/>
                  </a:lnTo>
                  <a:lnTo>
                    <a:pt x="47" y="279"/>
                  </a:lnTo>
                  <a:lnTo>
                    <a:pt x="33" y="286"/>
                  </a:lnTo>
                  <a:lnTo>
                    <a:pt x="13" y="272"/>
                  </a:lnTo>
                  <a:lnTo>
                    <a:pt x="7" y="197"/>
                  </a:lnTo>
                  <a:lnTo>
                    <a:pt x="0" y="129"/>
                  </a:lnTo>
                  <a:lnTo>
                    <a:pt x="0" y="82"/>
                  </a:lnTo>
                  <a:lnTo>
                    <a:pt x="13" y="55"/>
                  </a:lnTo>
                  <a:lnTo>
                    <a:pt x="33" y="7"/>
                  </a:lnTo>
                  <a:lnTo>
                    <a:pt x="60" y="0"/>
                  </a:lnTo>
                  <a:lnTo>
                    <a:pt x="66" y="14"/>
                  </a:lnTo>
                  <a:lnTo>
                    <a:pt x="73" y="41"/>
                  </a:lnTo>
                  <a:lnTo>
                    <a:pt x="100" y="95"/>
                  </a:lnTo>
                  <a:close/>
                </a:path>
              </a:pathLst>
            </a:custGeom>
            <a:gradFill rotWithShape="1">
              <a:gsLst>
                <a:gs pos="0">
                  <a:schemeClr val="bg1"/>
                </a:gs>
                <a:gs pos="100000">
                  <a:srgbClr val="FFFF99"/>
                </a:gs>
              </a:gsLst>
              <a:lin ang="0" scaled="1"/>
            </a:gradFill>
            <a:ln w="12700" cmpd="sng">
              <a:solidFill>
                <a:srgbClr val="000000"/>
              </a:solidFill>
              <a:prstDash val="solid"/>
              <a:round/>
              <a:headEnd/>
              <a:tailEnd/>
            </a:ln>
          </p:spPr>
          <p:txBody>
            <a:bodyPr/>
            <a:lstStyle/>
            <a:p>
              <a:endParaRPr lang="el-GR" sz="1350"/>
            </a:p>
          </p:txBody>
        </p:sp>
      </p:grpSp>
    </p:spTree>
    <p:extLst>
      <p:ext uri="{BB962C8B-B14F-4D97-AF65-F5344CB8AC3E}">
        <p14:creationId xmlns:p14="http://schemas.microsoft.com/office/powerpoint/2010/main" val="4294588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12997"/>
                                        </p:tgtEl>
                                      </p:cBhvr>
                                    </p:animEffect>
                                    <p:set>
                                      <p:cBhvr>
                                        <p:cTn id="7" dur="1" fill="hold">
                                          <p:stCondLst>
                                            <p:cond delay="999"/>
                                          </p:stCondLst>
                                        </p:cTn>
                                        <p:tgtEl>
                                          <p:spTgt spid="2129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fill="hold" nodeType="clickEffect">
                                  <p:stCondLst>
                                    <p:cond delay="0"/>
                                  </p:stCondLst>
                                  <p:childTnLst>
                                    <p:animRot by="900000">
                                      <p:cBhvr>
                                        <p:cTn id="11" dur="2000" fill="hold"/>
                                        <p:tgtEl>
                                          <p:spTgt spid="213010"/>
                                        </p:tgtEl>
                                        <p:attrNameLst>
                                          <p:attrName>r</p:attrName>
                                        </p:attrNameLst>
                                      </p:cBhvr>
                                    </p:animRot>
                                  </p:childTnLst>
                                </p:cTn>
                              </p:par>
                              <p:par>
                                <p:cTn id="12" presetID="63" presetClass="path" presetSubtype="0" accel="50000" decel="50000" fill="hold" nodeType="withEffect">
                                  <p:stCondLst>
                                    <p:cond delay="0"/>
                                  </p:stCondLst>
                                  <p:childTnLst>
                                    <p:animMotion origin="layout" path="M -3.61111E-6 3.7037E-6 L 0.02986 -0.00024 " pathEditMode="relative" rAng="0" ptsTypes="AA">
                                      <p:cBhvr>
                                        <p:cTn id="13" dur="2000" fill="hold"/>
                                        <p:tgtEl>
                                          <p:spTgt spid="213010"/>
                                        </p:tgtEl>
                                        <p:attrNameLst>
                                          <p:attrName>ppt_x</p:attrName>
                                          <p:attrName>ppt_y</p:attrName>
                                        </p:attrNameLst>
                                      </p:cBhvr>
                                      <p:rCtr x="1493" y="-23"/>
                                    </p:animMotion>
                                  </p:childTnLst>
                                </p:cTn>
                              </p:par>
                              <p:par>
                                <p:cTn id="14" presetID="8" presetClass="emph" presetSubtype="0" fill="hold" nodeType="withEffect">
                                  <p:stCondLst>
                                    <p:cond delay="0"/>
                                  </p:stCondLst>
                                  <p:childTnLst>
                                    <p:animRot by="-300000">
                                      <p:cBhvr>
                                        <p:cTn id="15" dur="2000" fill="hold"/>
                                        <p:tgtEl>
                                          <p:spTgt spid="213013"/>
                                        </p:tgtEl>
                                        <p:attrNameLst>
                                          <p:attrName>r</p:attrName>
                                        </p:attrNameLst>
                                      </p:cBhvr>
                                    </p:animRot>
                                  </p:childTnLst>
                                </p:cTn>
                              </p:par>
                              <p:par>
                                <p:cTn id="16" presetID="35" presetClass="path" presetSubtype="0" accel="50000" decel="50000" fill="hold" nodeType="withEffect">
                                  <p:stCondLst>
                                    <p:cond delay="0"/>
                                  </p:stCondLst>
                                  <p:childTnLst>
                                    <p:animMotion origin="layout" path="M -1.66667E-6 -2.59259E-6 L -0.00694 0.00047 " pathEditMode="relative" rAng="0" ptsTypes="AA">
                                      <p:cBhvr>
                                        <p:cTn id="17" dur="2000" fill="hold"/>
                                        <p:tgtEl>
                                          <p:spTgt spid="213013"/>
                                        </p:tgtEl>
                                        <p:attrNameLst>
                                          <p:attrName>ppt_x</p:attrName>
                                          <p:attrName>ppt_y</p:attrName>
                                        </p:attrNameLst>
                                      </p:cBhvr>
                                      <p:rCtr x="-347" y="23"/>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64" presetClass="path" presetSubtype="0" accel="50000" fill="hold" nodeType="clickEffect">
                                  <p:stCondLst>
                                    <p:cond delay="0"/>
                                  </p:stCondLst>
                                  <p:childTnLst>
                                    <p:animMotion origin="layout" path="M -4.44444E-6 -4.44444E-6 L 0.00244 -0.01458 " pathEditMode="relative" rAng="0" ptsTypes="AA">
                                      <p:cBhvr>
                                        <p:cTn id="21" dur="2000" fill="hold"/>
                                        <p:tgtEl>
                                          <p:spTgt spid="213031"/>
                                        </p:tgtEl>
                                        <p:attrNameLst>
                                          <p:attrName>ppt_x</p:attrName>
                                          <p:attrName>ppt_y</p:attrName>
                                        </p:attrNameLst>
                                      </p:cBhvr>
                                      <p:rCtr x="122" y="-741"/>
                                    </p:animMotion>
                                  </p:childTnLst>
                                </p:cTn>
                              </p:par>
                            </p:childTnLst>
                          </p:cTn>
                        </p:par>
                        <p:par>
                          <p:cTn id="22" fill="hold" nodeType="afterGroup">
                            <p:stCondLst>
                              <p:cond delay="2000"/>
                            </p:stCondLst>
                            <p:childTnLst>
                              <p:par>
                                <p:cTn id="23" presetID="10" presetClass="exit" presetSubtype="0" fill="hold" nodeType="afterEffect">
                                  <p:stCondLst>
                                    <p:cond delay="0"/>
                                  </p:stCondLst>
                                  <p:childTnLst>
                                    <p:animEffect transition="out" filter="fade">
                                      <p:cBhvr>
                                        <p:cTn id="24" dur="1000"/>
                                        <p:tgtEl>
                                          <p:spTgt spid="213031"/>
                                        </p:tgtEl>
                                      </p:cBhvr>
                                    </p:animEffect>
                                    <p:set>
                                      <p:cBhvr>
                                        <p:cTn id="25" dur="1" fill="hold">
                                          <p:stCondLst>
                                            <p:cond delay="999"/>
                                          </p:stCondLst>
                                        </p:cTn>
                                        <p:tgtEl>
                                          <p:spTgt spid="21303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13028"/>
                                        </p:tgtEl>
                                        <p:attrNameLst>
                                          <p:attrName>style.visibility</p:attrName>
                                        </p:attrNameLst>
                                      </p:cBhvr>
                                      <p:to>
                                        <p:strVal val="visible"/>
                                      </p:to>
                                    </p:set>
                                    <p:animEffect transition="in" filter="fade">
                                      <p:cBhvr>
                                        <p:cTn id="28" dur="1000"/>
                                        <p:tgtEl>
                                          <p:spTgt spid="213028"/>
                                        </p:tgtEl>
                                      </p:cBhvr>
                                    </p:animEffect>
                                  </p:childTnLst>
                                </p:cTn>
                              </p:par>
                              <p:par>
                                <p:cTn id="29" presetID="64" presetClass="path" presetSubtype="0" accel="50000" decel="50000" fill="hold" nodeType="withEffect">
                                  <p:stCondLst>
                                    <p:cond delay="0"/>
                                  </p:stCondLst>
                                  <p:childTnLst>
                                    <p:animMotion origin="layout" path="M -3.33333E-6 -3.33333E-6 L 0.01962 -0.03588 " pathEditMode="relative" rAng="0" ptsTypes="AA">
                                      <p:cBhvr>
                                        <p:cTn id="30" dur="5000" fill="hold"/>
                                        <p:tgtEl>
                                          <p:spTgt spid="213028"/>
                                        </p:tgtEl>
                                        <p:attrNameLst>
                                          <p:attrName>ppt_x</p:attrName>
                                          <p:attrName>ppt_y</p:attrName>
                                        </p:attrNameLst>
                                      </p:cBhvr>
                                      <p:rCtr x="972" y="-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8490" y="672716"/>
            <a:ext cx="7598535" cy="5460643"/>
          </a:xfrm>
          <a:prstGeom prst="rect">
            <a:avLst/>
          </a:prstGeom>
        </p:spPr>
      </p:pic>
      <p:sp>
        <p:nvSpPr>
          <p:cNvPr id="3" name="TextBox 2"/>
          <p:cNvSpPr txBox="1"/>
          <p:nvPr/>
        </p:nvSpPr>
        <p:spPr>
          <a:xfrm>
            <a:off x="727055" y="6288637"/>
            <a:ext cx="5048519" cy="369332"/>
          </a:xfrm>
          <a:prstGeom prst="rect">
            <a:avLst/>
          </a:prstGeom>
          <a:noFill/>
        </p:spPr>
        <p:txBody>
          <a:bodyPr wrap="square" rtlCol="0">
            <a:spAutoFit/>
          </a:bodyPr>
          <a:lstStyle/>
          <a:p>
            <a:r>
              <a:rPr lang="el-GR" dirty="0" smtClean="0"/>
              <a:t>Μαρία, 8 ετών </a:t>
            </a:r>
            <a:r>
              <a:rPr lang="en-US" dirty="0" smtClean="0"/>
              <a:t> </a:t>
            </a:r>
            <a:r>
              <a:rPr lang="el-GR" dirty="0" smtClean="0"/>
              <a:t>μετά από εξαγωγές των 52,62</a:t>
            </a:r>
            <a:endParaRPr lang="el-GR" dirty="0"/>
          </a:p>
        </p:txBody>
      </p:sp>
    </p:spTree>
    <p:extLst>
      <p:ext uri="{BB962C8B-B14F-4D97-AF65-F5344CB8AC3E}">
        <p14:creationId xmlns:p14="http://schemas.microsoft.com/office/powerpoint/2010/main" val="20069803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8490" y="695459"/>
            <a:ext cx="7881871" cy="5331854"/>
          </a:xfrm>
          <a:prstGeom prst="rect">
            <a:avLst/>
          </a:prstGeom>
        </p:spPr>
      </p:pic>
      <p:sp>
        <p:nvSpPr>
          <p:cNvPr id="3" name="TextBox 2"/>
          <p:cNvSpPr txBox="1"/>
          <p:nvPr/>
        </p:nvSpPr>
        <p:spPr>
          <a:xfrm>
            <a:off x="798490" y="139279"/>
            <a:ext cx="5048519" cy="369332"/>
          </a:xfrm>
          <a:prstGeom prst="rect">
            <a:avLst/>
          </a:prstGeom>
          <a:noFill/>
        </p:spPr>
        <p:txBody>
          <a:bodyPr wrap="square" rtlCol="0">
            <a:spAutoFit/>
          </a:bodyPr>
          <a:lstStyle/>
          <a:p>
            <a:r>
              <a:rPr lang="el-GR" dirty="0" smtClean="0"/>
              <a:t>Γιώργος, 7 ετών </a:t>
            </a:r>
          </a:p>
        </p:txBody>
      </p:sp>
    </p:spTree>
    <p:extLst>
      <p:ext uri="{BB962C8B-B14F-4D97-AF65-F5344CB8AC3E}">
        <p14:creationId xmlns:p14="http://schemas.microsoft.com/office/powerpoint/2010/main" val="541806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4654983" y="4000182"/>
            <a:ext cx="4333851" cy="2395197"/>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b="-20502"/>
          <a:stretch/>
        </p:blipFill>
        <p:spPr>
          <a:xfrm>
            <a:off x="980209" y="3995231"/>
            <a:ext cx="3500666" cy="2966839"/>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80651" y="497851"/>
            <a:ext cx="3649297" cy="2287905"/>
          </a:xfrm>
          <a:prstGeom prst="rect">
            <a:avLst/>
          </a:prstGeom>
        </p:spPr>
      </p:pic>
      <p:sp>
        <p:nvSpPr>
          <p:cNvPr id="5" name="TextBox 4"/>
          <p:cNvSpPr txBox="1"/>
          <p:nvPr/>
        </p:nvSpPr>
        <p:spPr>
          <a:xfrm>
            <a:off x="4305300" y="3208303"/>
            <a:ext cx="1003300" cy="369332"/>
          </a:xfrm>
          <a:prstGeom prst="rect">
            <a:avLst/>
          </a:prstGeom>
          <a:noFill/>
        </p:spPr>
        <p:txBody>
          <a:bodyPr wrap="square" rtlCol="0">
            <a:spAutoFit/>
          </a:bodyPr>
          <a:lstStyle/>
          <a:p>
            <a:r>
              <a:rPr lang="en-US" dirty="0"/>
              <a:t>v</a:t>
            </a:r>
            <a:r>
              <a:rPr lang="en-US" dirty="0" smtClean="0"/>
              <a:t>s.</a:t>
            </a:r>
            <a:endParaRPr lang="el-GR" dirty="0"/>
          </a:p>
        </p:txBody>
      </p:sp>
    </p:spTree>
    <p:extLst>
      <p:ext uri="{BB962C8B-B14F-4D97-AF65-F5344CB8AC3E}">
        <p14:creationId xmlns:p14="http://schemas.microsoft.com/office/powerpoint/2010/main" val="19057366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108008_L0_sm.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22740" y="3813379"/>
            <a:ext cx="3902075" cy="237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108008_F0_2_sm.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2422740" y="795398"/>
            <a:ext cx="3902075" cy="221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4516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2"/>
          <p:cNvSpPr>
            <a:spLocks noChangeArrowheads="1"/>
          </p:cNvSpPr>
          <p:nvPr/>
        </p:nvSpPr>
        <p:spPr bwMode="auto">
          <a:xfrm>
            <a:off x="828201" y="1180660"/>
            <a:ext cx="73937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err="1" smtClean="0">
                <a:solidFill>
                  <a:srgbClr val="000000"/>
                </a:solidFill>
                <a:latin typeface="+mj-lt"/>
              </a:rPr>
              <a:t>Αγενεσίες</a:t>
            </a:r>
            <a:r>
              <a:rPr lang="el-GR" altLang="el-GR" sz="2700" dirty="0" smtClean="0">
                <a:solidFill>
                  <a:srgbClr val="000000"/>
                </a:solidFill>
                <a:latin typeface="+mj-lt"/>
              </a:rPr>
              <a:t> άνω πλαγίων τομέων </a:t>
            </a:r>
            <a:endParaRPr lang="en-US" altLang="el-GR" sz="2700" dirty="0">
              <a:solidFill>
                <a:srgbClr val="000000"/>
              </a:solidFill>
              <a:latin typeface="+mj-l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1560" y="2545928"/>
            <a:ext cx="3967062" cy="2990939"/>
          </a:xfrm>
          <a:prstGeom prst="rect">
            <a:avLst/>
          </a:prstGeom>
        </p:spPr>
      </p:pic>
    </p:spTree>
    <p:extLst>
      <p:ext uri="{BB962C8B-B14F-4D97-AF65-F5344CB8AC3E}">
        <p14:creationId xmlns:p14="http://schemas.microsoft.com/office/powerpoint/2010/main" val="2592140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2"/>
          <p:cNvSpPr>
            <a:spLocks noChangeArrowheads="1"/>
          </p:cNvSpPr>
          <p:nvPr/>
        </p:nvSpPr>
        <p:spPr bwMode="auto">
          <a:xfrm>
            <a:off x="828201" y="1180660"/>
            <a:ext cx="73937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err="1" smtClean="0">
                <a:solidFill>
                  <a:srgbClr val="000000"/>
                </a:solidFill>
                <a:latin typeface="+mj-lt"/>
              </a:rPr>
              <a:t>Αγενεσίες</a:t>
            </a:r>
            <a:r>
              <a:rPr lang="el-GR" altLang="el-GR" sz="2700" dirty="0" smtClean="0">
                <a:solidFill>
                  <a:srgbClr val="000000"/>
                </a:solidFill>
                <a:latin typeface="+mj-lt"/>
              </a:rPr>
              <a:t> άνω πλαγίων τομέων </a:t>
            </a:r>
            <a:endParaRPr lang="en-US" altLang="el-GR" sz="2700" dirty="0">
              <a:solidFill>
                <a:srgbClr val="000000"/>
              </a:solidFill>
              <a:latin typeface="+mj-lt"/>
            </a:endParaRPr>
          </a:p>
        </p:txBody>
      </p:sp>
      <p:sp>
        <p:nvSpPr>
          <p:cNvPr id="7" name="Rectangle 3"/>
          <p:cNvSpPr>
            <a:spLocks noChangeArrowheads="1"/>
          </p:cNvSpPr>
          <p:nvPr/>
        </p:nvSpPr>
        <p:spPr bwMode="auto">
          <a:xfrm>
            <a:off x="3543300" y="6402551"/>
            <a:ext cx="556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l-GR" sz="1200" dirty="0" smtClean="0">
                <a:latin typeface="+mj-lt"/>
              </a:rPr>
              <a:t>Nordquist </a:t>
            </a:r>
            <a:r>
              <a:rPr lang="el-GR" altLang="el-GR" sz="1200" dirty="0" smtClean="0">
                <a:latin typeface="+mj-lt"/>
              </a:rPr>
              <a:t>&amp; </a:t>
            </a:r>
            <a:r>
              <a:rPr lang="en-US" altLang="el-GR" sz="1200" dirty="0" smtClean="0">
                <a:latin typeface="+mj-lt"/>
              </a:rPr>
              <a:t>McNeill</a:t>
            </a:r>
            <a:r>
              <a:rPr lang="el-GR" altLang="el-GR" sz="1200" dirty="0" smtClean="0">
                <a:latin typeface="+mj-lt"/>
              </a:rPr>
              <a:t>, 1975;</a:t>
            </a:r>
            <a:r>
              <a:rPr lang="en-US" altLang="el-GR" sz="1200" dirty="0">
                <a:latin typeface="+mj-lt"/>
              </a:rPr>
              <a:t> </a:t>
            </a:r>
            <a:r>
              <a:rPr lang="en-US" altLang="el-GR" sz="1200" dirty="0" smtClean="0">
                <a:latin typeface="+mj-lt"/>
              </a:rPr>
              <a:t>Robertsson </a:t>
            </a:r>
            <a:r>
              <a:rPr lang="el-GR" altLang="el-GR" sz="1200" dirty="0" smtClean="0">
                <a:latin typeface="+mj-lt"/>
              </a:rPr>
              <a:t>&amp; </a:t>
            </a:r>
            <a:r>
              <a:rPr lang="en-US" altLang="el-GR" sz="1200" dirty="0" err="1" smtClean="0">
                <a:latin typeface="+mj-lt"/>
              </a:rPr>
              <a:t>Mohlin</a:t>
            </a:r>
            <a:r>
              <a:rPr lang="el-GR" altLang="el-GR" sz="1200" dirty="0" smtClean="0">
                <a:latin typeface="+mj-lt"/>
              </a:rPr>
              <a:t>, 2000; </a:t>
            </a:r>
            <a:r>
              <a:rPr lang="en-US" altLang="el-GR" sz="1200" dirty="0" err="1" smtClean="0">
                <a:latin typeface="+mj-lt"/>
              </a:rPr>
              <a:t>Armbruster</a:t>
            </a:r>
            <a:r>
              <a:rPr lang="en-US" altLang="el-GR" sz="1200" dirty="0" smtClean="0">
                <a:latin typeface="+mj-lt"/>
              </a:rPr>
              <a:t> et al., 2005; </a:t>
            </a:r>
            <a:endParaRPr lang="el-GR" altLang="el-GR" sz="1200" dirty="0" smtClean="0">
              <a:latin typeface="+mj-lt"/>
            </a:endParaRPr>
          </a:p>
          <a:p>
            <a:pPr algn="r"/>
            <a:r>
              <a:rPr lang="en-US" altLang="el-GR" sz="1200" dirty="0" err="1" smtClean="0">
                <a:latin typeface="+mj-lt"/>
              </a:rPr>
              <a:t>Thams</a:t>
            </a:r>
            <a:r>
              <a:rPr lang="en-US" altLang="el-GR" sz="1200" dirty="0" smtClean="0">
                <a:latin typeface="+mj-lt"/>
              </a:rPr>
              <a:t> et al., 2009;  De </a:t>
            </a:r>
            <a:r>
              <a:rPr lang="en-US" altLang="el-GR" sz="1200" dirty="0" err="1" smtClean="0">
                <a:latin typeface="+mj-lt"/>
              </a:rPr>
              <a:t>Marchi</a:t>
            </a:r>
            <a:r>
              <a:rPr lang="en-US" altLang="el-GR" sz="1200" dirty="0" smtClean="0">
                <a:latin typeface="+mj-lt"/>
              </a:rPr>
              <a:t> et al., 2012</a:t>
            </a:r>
            <a:r>
              <a:rPr lang="en-US" altLang="el-GR" sz="1200" dirty="0">
                <a:latin typeface="+mj-lt"/>
              </a:rPr>
              <a:t>; Kiliaridis et al., </a:t>
            </a:r>
            <a:r>
              <a:rPr lang="en-US" altLang="el-GR" sz="1200" dirty="0" smtClean="0">
                <a:latin typeface="+mj-lt"/>
              </a:rPr>
              <a:t>2016;  Silveira et al., 2016 </a:t>
            </a:r>
            <a:endParaRPr lang="en-US" altLang="el-GR" sz="1200" dirty="0">
              <a:latin typeface="+mj-lt"/>
            </a:endParaRPr>
          </a:p>
        </p:txBody>
      </p:sp>
      <p:sp>
        <p:nvSpPr>
          <p:cNvPr id="5" name="Rectangle 32"/>
          <p:cNvSpPr>
            <a:spLocks noChangeArrowheads="1"/>
          </p:cNvSpPr>
          <p:nvPr/>
        </p:nvSpPr>
        <p:spPr bwMode="auto">
          <a:xfrm>
            <a:off x="846931" y="3305093"/>
            <a:ext cx="814646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smtClean="0">
                <a:solidFill>
                  <a:srgbClr val="000000"/>
                </a:solidFill>
                <a:latin typeface="+mj-lt"/>
              </a:rPr>
              <a:t>Σύγκλειση διαστημάτων </a:t>
            </a:r>
            <a:r>
              <a:rPr lang="en-US" altLang="el-GR" sz="2700" dirty="0" smtClean="0">
                <a:solidFill>
                  <a:srgbClr val="000000"/>
                </a:solidFill>
                <a:latin typeface="+mj-lt"/>
              </a:rPr>
              <a:t>vs. </a:t>
            </a:r>
            <a:r>
              <a:rPr lang="el-GR" altLang="el-GR" sz="2700" dirty="0" smtClean="0">
                <a:solidFill>
                  <a:srgbClr val="000000"/>
                </a:solidFill>
                <a:latin typeface="+mj-lt"/>
              </a:rPr>
              <a:t>Προσθετική</a:t>
            </a:r>
          </a:p>
          <a:p>
            <a:endParaRPr lang="el-GR" altLang="el-GR" sz="2700" dirty="0">
              <a:solidFill>
                <a:srgbClr val="000000"/>
              </a:solidFill>
              <a:latin typeface="+mj-lt"/>
            </a:endParaRPr>
          </a:p>
          <a:p>
            <a:r>
              <a:rPr lang="el-GR" altLang="el-GR" sz="2700" dirty="0" smtClean="0">
                <a:solidFill>
                  <a:srgbClr val="000000"/>
                </a:solidFill>
                <a:latin typeface="+mj-lt"/>
              </a:rPr>
              <a:t>Δεν υπάρχουν </a:t>
            </a:r>
            <a:r>
              <a:rPr lang="en-US" altLang="el-GR" sz="2700" dirty="0" smtClean="0">
                <a:solidFill>
                  <a:srgbClr val="000000"/>
                </a:solidFill>
                <a:latin typeface="+mj-lt"/>
              </a:rPr>
              <a:t>RCT</a:t>
            </a:r>
            <a:r>
              <a:rPr lang="en-US" altLang="el-GR" sz="2700" dirty="0">
                <a:solidFill>
                  <a:srgbClr val="000000"/>
                </a:solidFill>
                <a:latin typeface="+mj-lt"/>
              </a:rPr>
              <a:t>s</a:t>
            </a:r>
          </a:p>
        </p:txBody>
      </p:sp>
    </p:spTree>
    <p:extLst>
      <p:ext uri="{BB962C8B-B14F-4D97-AF65-F5344CB8AC3E}">
        <p14:creationId xmlns:p14="http://schemas.microsoft.com/office/powerpoint/2010/main" val="38861547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2"/>
          <p:cNvSpPr>
            <a:spLocks noChangeArrowheads="1"/>
          </p:cNvSpPr>
          <p:nvPr/>
        </p:nvSpPr>
        <p:spPr bwMode="auto">
          <a:xfrm>
            <a:off x="828201" y="1180660"/>
            <a:ext cx="73937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err="1" smtClean="0">
                <a:solidFill>
                  <a:srgbClr val="000000"/>
                </a:solidFill>
                <a:latin typeface="+mj-lt"/>
              </a:rPr>
              <a:t>Αγενεσίες</a:t>
            </a:r>
            <a:r>
              <a:rPr lang="el-GR" altLang="el-GR" sz="2700" dirty="0" smtClean="0">
                <a:solidFill>
                  <a:srgbClr val="000000"/>
                </a:solidFill>
                <a:latin typeface="+mj-lt"/>
              </a:rPr>
              <a:t> άνω πλαγίων τομέων </a:t>
            </a:r>
            <a:endParaRPr lang="en-US" altLang="el-GR" sz="2700" dirty="0">
              <a:solidFill>
                <a:srgbClr val="000000"/>
              </a:solidFill>
              <a:latin typeface="+mj-lt"/>
            </a:endParaRPr>
          </a:p>
        </p:txBody>
      </p:sp>
      <p:sp>
        <p:nvSpPr>
          <p:cNvPr id="7" name="Rectangle 3"/>
          <p:cNvSpPr>
            <a:spLocks noChangeArrowheads="1"/>
          </p:cNvSpPr>
          <p:nvPr/>
        </p:nvSpPr>
        <p:spPr bwMode="auto">
          <a:xfrm>
            <a:off x="3543300" y="6402551"/>
            <a:ext cx="556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l-GR" sz="1200" dirty="0" smtClean="0">
                <a:latin typeface="+mj-lt"/>
              </a:rPr>
              <a:t>Nordquist </a:t>
            </a:r>
            <a:r>
              <a:rPr lang="el-GR" altLang="el-GR" sz="1200" dirty="0" smtClean="0">
                <a:latin typeface="+mj-lt"/>
              </a:rPr>
              <a:t>&amp; </a:t>
            </a:r>
            <a:r>
              <a:rPr lang="en-US" altLang="el-GR" sz="1200" dirty="0" smtClean="0">
                <a:latin typeface="+mj-lt"/>
              </a:rPr>
              <a:t>McNeill</a:t>
            </a:r>
            <a:r>
              <a:rPr lang="el-GR" altLang="el-GR" sz="1200" dirty="0" smtClean="0">
                <a:latin typeface="+mj-lt"/>
              </a:rPr>
              <a:t>, 1975;</a:t>
            </a:r>
            <a:r>
              <a:rPr lang="en-US" altLang="el-GR" sz="1200" dirty="0">
                <a:latin typeface="+mj-lt"/>
              </a:rPr>
              <a:t> </a:t>
            </a:r>
            <a:r>
              <a:rPr lang="en-US" altLang="el-GR" sz="1200" dirty="0" smtClean="0">
                <a:latin typeface="+mj-lt"/>
              </a:rPr>
              <a:t>Robertsson </a:t>
            </a:r>
            <a:r>
              <a:rPr lang="el-GR" altLang="el-GR" sz="1200" dirty="0" smtClean="0">
                <a:latin typeface="+mj-lt"/>
              </a:rPr>
              <a:t>&amp; </a:t>
            </a:r>
            <a:r>
              <a:rPr lang="en-US" altLang="el-GR" sz="1200" dirty="0" err="1" smtClean="0">
                <a:latin typeface="+mj-lt"/>
              </a:rPr>
              <a:t>Mohlin</a:t>
            </a:r>
            <a:r>
              <a:rPr lang="el-GR" altLang="el-GR" sz="1200" dirty="0" smtClean="0">
                <a:latin typeface="+mj-lt"/>
              </a:rPr>
              <a:t>, 2000; </a:t>
            </a:r>
            <a:r>
              <a:rPr lang="en-US" altLang="el-GR" sz="1200" dirty="0" err="1" smtClean="0">
                <a:latin typeface="+mj-lt"/>
              </a:rPr>
              <a:t>Armbruster</a:t>
            </a:r>
            <a:r>
              <a:rPr lang="en-US" altLang="el-GR" sz="1200" dirty="0" smtClean="0">
                <a:latin typeface="+mj-lt"/>
              </a:rPr>
              <a:t> et al., 2005; </a:t>
            </a:r>
            <a:endParaRPr lang="el-GR" altLang="el-GR" sz="1200" dirty="0" smtClean="0">
              <a:latin typeface="+mj-lt"/>
            </a:endParaRPr>
          </a:p>
          <a:p>
            <a:pPr algn="r"/>
            <a:r>
              <a:rPr lang="en-US" altLang="el-GR" sz="1200" dirty="0" err="1" smtClean="0">
                <a:latin typeface="+mj-lt"/>
              </a:rPr>
              <a:t>Thams</a:t>
            </a:r>
            <a:r>
              <a:rPr lang="en-US" altLang="el-GR" sz="1200" dirty="0" smtClean="0">
                <a:latin typeface="+mj-lt"/>
              </a:rPr>
              <a:t> et al., 2009;  De </a:t>
            </a:r>
            <a:r>
              <a:rPr lang="en-US" altLang="el-GR" sz="1200" dirty="0" err="1" smtClean="0">
                <a:latin typeface="+mj-lt"/>
              </a:rPr>
              <a:t>Marchi</a:t>
            </a:r>
            <a:r>
              <a:rPr lang="en-US" altLang="el-GR" sz="1200" dirty="0" smtClean="0">
                <a:latin typeface="+mj-lt"/>
              </a:rPr>
              <a:t> et al., 2012</a:t>
            </a:r>
            <a:r>
              <a:rPr lang="en-US" altLang="el-GR" sz="1200" dirty="0">
                <a:latin typeface="+mj-lt"/>
              </a:rPr>
              <a:t>; Kiliaridis et al., </a:t>
            </a:r>
            <a:r>
              <a:rPr lang="en-US" altLang="el-GR" sz="1200" dirty="0" smtClean="0">
                <a:latin typeface="+mj-lt"/>
              </a:rPr>
              <a:t>2016;  Silveira et al., 2016 </a:t>
            </a:r>
            <a:endParaRPr lang="en-US" altLang="el-GR" sz="1200" dirty="0">
              <a:latin typeface="+mj-lt"/>
            </a:endParaRPr>
          </a:p>
        </p:txBody>
      </p:sp>
      <p:sp>
        <p:nvSpPr>
          <p:cNvPr id="5" name="Rectangle 32"/>
          <p:cNvSpPr>
            <a:spLocks noChangeArrowheads="1"/>
          </p:cNvSpPr>
          <p:nvPr/>
        </p:nvSpPr>
        <p:spPr bwMode="auto">
          <a:xfrm>
            <a:off x="846931" y="3305093"/>
            <a:ext cx="814646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smtClean="0">
                <a:solidFill>
                  <a:srgbClr val="000000"/>
                </a:solidFill>
                <a:latin typeface="+mj-lt"/>
              </a:rPr>
              <a:t>Σύγκλειση διαστημάτων </a:t>
            </a:r>
            <a:r>
              <a:rPr lang="en-US" altLang="el-GR" sz="2700" dirty="0" smtClean="0">
                <a:solidFill>
                  <a:srgbClr val="000000"/>
                </a:solidFill>
                <a:latin typeface="+mj-lt"/>
              </a:rPr>
              <a:t>vs. </a:t>
            </a:r>
            <a:r>
              <a:rPr lang="el-GR" altLang="el-GR" sz="2700" dirty="0" smtClean="0">
                <a:solidFill>
                  <a:srgbClr val="000000"/>
                </a:solidFill>
                <a:latin typeface="+mj-lt"/>
              </a:rPr>
              <a:t>Προσθετική</a:t>
            </a:r>
          </a:p>
          <a:p>
            <a:endParaRPr lang="el-GR" altLang="el-GR" sz="2700" dirty="0">
              <a:solidFill>
                <a:srgbClr val="000000"/>
              </a:solidFill>
              <a:latin typeface="+mj-lt"/>
            </a:endParaRPr>
          </a:p>
          <a:p>
            <a:r>
              <a:rPr lang="el-GR" altLang="el-GR" sz="2700" dirty="0" smtClean="0">
                <a:solidFill>
                  <a:srgbClr val="000000"/>
                </a:solidFill>
                <a:latin typeface="+mj-lt"/>
              </a:rPr>
              <a:t>Δεν υπάρχουν </a:t>
            </a:r>
            <a:r>
              <a:rPr lang="en-US" altLang="el-GR" sz="2700" dirty="0" smtClean="0">
                <a:solidFill>
                  <a:srgbClr val="000000"/>
                </a:solidFill>
                <a:latin typeface="+mj-lt"/>
              </a:rPr>
              <a:t>RCT</a:t>
            </a:r>
            <a:endParaRPr lang="en-US" altLang="el-GR" sz="2700" dirty="0">
              <a:solidFill>
                <a:srgbClr val="000000"/>
              </a:solidFill>
              <a:latin typeface="+mj-lt"/>
            </a:endParaRPr>
          </a:p>
        </p:txBody>
      </p:sp>
    </p:spTree>
    <p:extLst>
      <p:ext uri="{BB962C8B-B14F-4D97-AF65-F5344CB8AC3E}">
        <p14:creationId xmlns:p14="http://schemas.microsoft.com/office/powerpoint/2010/main" val="7286102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2"/>
          <p:cNvSpPr>
            <a:spLocks noChangeArrowheads="1"/>
          </p:cNvSpPr>
          <p:nvPr/>
        </p:nvSpPr>
        <p:spPr bwMode="auto">
          <a:xfrm>
            <a:off x="828201" y="1180660"/>
            <a:ext cx="73937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err="1" smtClean="0">
                <a:solidFill>
                  <a:srgbClr val="000000"/>
                </a:solidFill>
                <a:latin typeface="+mj-lt"/>
              </a:rPr>
              <a:t>Αγενεσίες</a:t>
            </a:r>
            <a:r>
              <a:rPr lang="el-GR" altLang="el-GR" sz="2700" dirty="0" smtClean="0">
                <a:solidFill>
                  <a:srgbClr val="000000"/>
                </a:solidFill>
                <a:latin typeface="+mj-lt"/>
              </a:rPr>
              <a:t> άνω πλαγίων τομέων </a:t>
            </a:r>
            <a:endParaRPr lang="en-US" altLang="el-GR" sz="2700" dirty="0">
              <a:solidFill>
                <a:srgbClr val="000000"/>
              </a:solidFill>
              <a:latin typeface="+mj-lt"/>
            </a:endParaRPr>
          </a:p>
        </p:txBody>
      </p:sp>
      <p:sp>
        <p:nvSpPr>
          <p:cNvPr id="7" name="Rectangle 3"/>
          <p:cNvSpPr>
            <a:spLocks noChangeArrowheads="1"/>
          </p:cNvSpPr>
          <p:nvPr/>
        </p:nvSpPr>
        <p:spPr bwMode="auto">
          <a:xfrm>
            <a:off x="3543300" y="6402551"/>
            <a:ext cx="556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l-GR" sz="1200" dirty="0" smtClean="0">
                <a:latin typeface="+mj-lt"/>
              </a:rPr>
              <a:t>Nordquist </a:t>
            </a:r>
            <a:r>
              <a:rPr lang="el-GR" altLang="el-GR" sz="1200" dirty="0" smtClean="0">
                <a:latin typeface="+mj-lt"/>
              </a:rPr>
              <a:t>&amp; </a:t>
            </a:r>
            <a:r>
              <a:rPr lang="en-US" altLang="el-GR" sz="1200" dirty="0" smtClean="0">
                <a:latin typeface="+mj-lt"/>
              </a:rPr>
              <a:t>McNeill</a:t>
            </a:r>
            <a:r>
              <a:rPr lang="el-GR" altLang="el-GR" sz="1200" dirty="0" smtClean="0">
                <a:latin typeface="+mj-lt"/>
              </a:rPr>
              <a:t>, 1975;</a:t>
            </a:r>
            <a:r>
              <a:rPr lang="en-US" altLang="el-GR" sz="1200" dirty="0">
                <a:latin typeface="+mj-lt"/>
              </a:rPr>
              <a:t> </a:t>
            </a:r>
            <a:r>
              <a:rPr lang="en-US" altLang="el-GR" sz="1200" dirty="0" smtClean="0">
                <a:latin typeface="+mj-lt"/>
              </a:rPr>
              <a:t>Robertsson </a:t>
            </a:r>
            <a:r>
              <a:rPr lang="el-GR" altLang="el-GR" sz="1200" dirty="0" smtClean="0">
                <a:latin typeface="+mj-lt"/>
              </a:rPr>
              <a:t>&amp; </a:t>
            </a:r>
            <a:r>
              <a:rPr lang="en-US" altLang="el-GR" sz="1200" dirty="0" err="1" smtClean="0">
                <a:latin typeface="+mj-lt"/>
              </a:rPr>
              <a:t>Mohlin</a:t>
            </a:r>
            <a:r>
              <a:rPr lang="el-GR" altLang="el-GR" sz="1200" dirty="0" smtClean="0">
                <a:latin typeface="+mj-lt"/>
              </a:rPr>
              <a:t>, 2000; </a:t>
            </a:r>
            <a:r>
              <a:rPr lang="en-US" altLang="el-GR" sz="1200" dirty="0" err="1" smtClean="0">
                <a:latin typeface="+mj-lt"/>
              </a:rPr>
              <a:t>Armbruster</a:t>
            </a:r>
            <a:r>
              <a:rPr lang="en-US" altLang="el-GR" sz="1200" dirty="0" smtClean="0">
                <a:latin typeface="+mj-lt"/>
              </a:rPr>
              <a:t> et al., 2005; </a:t>
            </a:r>
            <a:endParaRPr lang="el-GR" altLang="el-GR" sz="1200" dirty="0" smtClean="0">
              <a:latin typeface="+mj-lt"/>
            </a:endParaRPr>
          </a:p>
          <a:p>
            <a:pPr algn="r"/>
            <a:r>
              <a:rPr lang="en-US" altLang="el-GR" sz="1200" dirty="0" err="1" smtClean="0">
                <a:latin typeface="+mj-lt"/>
              </a:rPr>
              <a:t>Thams</a:t>
            </a:r>
            <a:r>
              <a:rPr lang="en-US" altLang="el-GR" sz="1200" dirty="0" smtClean="0">
                <a:latin typeface="+mj-lt"/>
              </a:rPr>
              <a:t> et al., 2009;  De </a:t>
            </a:r>
            <a:r>
              <a:rPr lang="en-US" altLang="el-GR" sz="1200" dirty="0" err="1" smtClean="0">
                <a:latin typeface="+mj-lt"/>
              </a:rPr>
              <a:t>Marchi</a:t>
            </a:r>
            <a:r>
              <a:rPr lang="en-US" altLang="el-GR" sz="1200" dirty="0" smtClean="0">
                <a:latin typeface="+mj-lt"/>
              </a:rPr>
              <a:t> et al., 2012</a:t>
            </a:r>
            <a:r>
              <a:rPr lang="en-US" altLang="el-GR" sz="1200" dirty="0">
                <a:latin typeface="+mj-lt"/>
              </a:rPr>
              <a:t>; Kiliaridis et al., </a:t>
            </a:r>
            <a:r>
              <a:rPr lang="en-US" altLang="el-GR" sz="1200" dirty="0" smtClean="0">
                <a:latin typeface="+mj-lt"/>
              </a:rPr>
              <a:t>2016;  Silveira et al., 2016 </a:t>
            </a:r>
            <a:endParaRPr lang="en-US" altLang="el-GR" sz="1200" dirty="0">
              <a:latin typeface="+mj-lt"/>
            </a:endParaRPr>
          </a:p>
        </p:txBody>
      </p:sp>
      <p:pic>
        <p:nvPicPr>
          <p:cNvPr id="9" name="Picture 8"/>
          <p:cNvPicPr>
            <a:picLocks noChangeAspect="1"/>
          </p:cNvPicPr>
          <p:nvPr/>
        </p:nvPicPr>
        <p:blipFill>
          <a:blip r:embed="rId3"/>
          <a:stretch>
            <a:fillRect/>
          </a:stretch>
        </p:blipFill>
        <p:spPr>
          <a:xfrm>
            <a:off x="828201" y="2223925"/>
            <a:ext cx="7455590" cy="3643192"/>
          </a:xfrm>
          <a:prstGeom prst="rect">
            <a:avLst/>
          </a:prstGeom>
        </p:spPr>
      </p:pic>
    </p:spTree>
    <p:extLst>
      <p:ext uri="{BB962C8B-B14F-4D97-AF65-F5344CB8AC3E}">
        <p14:creationId xmlns:p14="http://schemas.microsoft.com/office/powerpoint/2010/main" val="35282363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2"/>
          <p:cNvSpPr>
            <a:spLocks noChangeArrowheads="1"/>
          </p:cNvSpPr>
          <p:nvPr/>
        </p:nvSpPr>
        <p:spPr bwMode="auto">
          <a:xfrm>
            <a:off x="828201" y="1180660"/>
            <a:ext cx="73937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err="1" smtClean="0">
                <a:solidFill>
                  <a:srgbClr val="000000"/>
                </a:solidFill>
                <a:latin typeface="+mj-lt"/>
              </a:rPr>
              <a:t>Αγενεσίες</a:t>
            </a:r>
            <a:r>
              <a:rPr lang="el-GR" altLang="el-GR" sz="2700" dirty="0" smtClean="0">
                <a:solidFill>
                  <a:srgbClr val="000000"/>
                </a:solidFill>
                <a:latin typeface="+mj-lt"/>
              </a:rPr>
              <a:t> άνω πλαγίων τομέων </a:t>
            </a:r>
            <a:endParaRPr lang="en-US" altLang="el-GR" sz="2700" dirty="0">
              <a:solidFill>
                <a:srgbClr val="000000"/>
              </a:solidFill>
              <a:latin typeface="+mj-lt"/>
            </a:endParaRPr>
          </a:p>
        </p:txBody>
      </p:sp>
      <p:sp>
        <p:nvSpPr>
          <p:cNvPr id="7" name="Rectangle 3"/>
          <p:cNvSpPr>
            <a:spLocks noChangeArrowheads="1"/>
          </p:cNvSpPr>
          <p:nvPr/>
        </p:nvSpPr>
        <p:spPr bwMode="auto">
          <a:xfrm>
            <a:off x="3543300" y="6453351"/>
            <a:ext cx="556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l-GR" sz="1200" dirty="0">
                <a:latin typeface="+mj-lt"/>
              </a:rPr>
              <a:t>R</a:t>
            </a:r>
            <a:r>
              <a:rPr lang="en-US" altLang="el-GR" sz="1200" dirty="0" smtClean="0">
                <a:latin typeface="+mj-lt"/>
              </a:rPr>
              <a:t>osa &amp; Zachrisson, 2001; </a:t>
            </a:r>
            <a:endParaRPr lang="el-GR" altLang="el-GR" sz="1200" dirty="0" smtClean="0">
              <a:latin typeface="+mj-lt"/>
            </a:endParaRPr>
          </a:p>
          <a:p>
            <a:pPr algn="r"/>
            <a:r>
              <a:rPr lang="en-US" altLang="el-GR" sz="1200" dirty="0" err="1" smtClean="0">
                <a:latin typeface="+mj-lt"/>
              </a:rPr>
              <a:t>Kokich</a:t>
            </a:r>
            <a:r>
              <a:rPr lang="en-US" altLang="el-GR" sz="1200" dirty="0" smtClean="0">
                <a:latin typeface="+mj-lt"/>
              </a:rPr>
              <a:t> &amp; Kinzer, 2005; </a:t>
            </a:r>
            <a:r>
              <a:rPr lang="en-US" altLang="el-GR" sz="1200" dirty="0">
                <a:latin typeface="+mj-lt"/>
              </a:rPr>
              <a:t>Kiliaridis et al., </a:t>
            </a:r>
            <a:r>
              <a:rPr lang="en-US" altLang="el-GR" sz="1200" dirty="0" smtClean="0">
                <a:latin typeface="+mj-lt"/>
              </a:rPr>
              <a:t>2016</a:t>
            </a:r>
            <a:endParaRPr lang="en-US" altLang="el-GR" sz="1200" dirty="0">
              <a:latin typeface="+mj-lt"/>
            </a:endParaRPr>
          </a:p>
        </p:txBody>
      </p:sp>
      <p:sp>
        <p:nvSpPr>
          <p:cNvPr id="5" name="Rectangle 32"/>
          <p:cNvSpPr>
            <a:spLocks noChangeArrowheads="1"/>
          </p:cNvSpPr>
          <p:nvPr/>
        </p:nvSpPr>
        <p:spPr bwMode="auto">
          <a:xfrm>
            <a:off x="828200" y="2027314"/>
            <a:ext cx="8146466"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smtClean="0">
                <a:solidFill>
                  <a:srgbClr val="000000"/>
                </a:solidFill>
                <a:latin typeface="+mj-lt"/>
              </a:rPr>
              <a:t>Σύγκλειση διαστημάτων</a:t>
            </a:r>
          </a:p>
          <a:p>
            <a:endParaRPr lang="el-GR" altLang="el-GR" sz="2700" dirty="0" smtClean="0">
              <a:solidFill>
                <a:srgbClr val="000000"/>
              </a:solidFill>
              <a:latin typeface="+mj-lt"/>
            </a:endParaRPr>
          </a:p>
          <a:p>
            <a:pPr marL="342900" indent="-342900">
              <a:buFont typeface="Arial" panose="020B0604020202020204" pitchFamily="34" charset="0"/>
              <a:buChar char="•"/>
            </a:pPr>
            <a:r>
              <a:rPr lang="el-GR" altLang="el-GR" sz="2400" dirty="0" smtClean="0">
                <a:solidFill>
                  <a:srgbClr val="000000"/>
                </a:solidFill>
                <a:latin typeface="+mj-lt"/>
              </a:rPr>
              <a:t>Το αποτέλεσμα έχει καλή μακροχρόνια πρόγνωση</a:t>
            </a:r>
          </a:p>
          <a:p>
            <a:pPr marL="342900" indent="-342900">
              <a:buFont typeface="Arial" panose="020B0604020202020204" pitchFamily="34" charset="0"/>
              <a:buChar char="•"/>
            </a:pPr>
            <a:r>
              <a:rPr lang="el-GR" altLang="el-GR" sz="2400" dirty="0" smtClean="0">
                <a:solidFill>
                  <a:srgbClr val="000000"/>
                </a:solidFill>
                <a:latin typeface="+mj-lt"/>
              </a:rPr>
              <a:t>Η θεραπεία ολοκληρώνεται νωρίς, χωρίς τεχνικά προβλήματα αργότερα</a:t>
            </a:r>
          </a:p>
          <a:p>
            <a:pPr marL="342900" indent="-342900">
              <a:buFont typeface="Arial" panose="020B0604020202020204" pitchFamily="34" charset="0"/>
              <a:buChar char="•"/>
            </a:pPr>
            <a:r>
              <a:rPr lang="el-GR" altLang="el-GR" sz="2400" dirty="0" smtClean="0">
                <a:solidFill>
                  <a:srgbClr val="000000"/>
                </a:solidFill>
                <a:latin typeface="+mj-lt"/>
              </a:rPr>
              <a:t>Οικονομική λύση, σε σύγκριση με ορθοδοντική πριν/προσθετική μετά</a:t>
            </a:r>
            <a:endParaRPr lang="el-GR" altLang="el-GR" sz="2400" dirty="0">
              <a:solidFill>
                <a:srgbClr val="000000"/>
              </a:solidFill>
              <a:latin typeface="+mj-lt"/>
            </a:endParaRPr>
          </a:p>
        </p:txBody>
      </p:sp>
      <p:graphicFrame>
        <p:nvGraphicFramePr>
          <p:cNvPr id="6" name="Object 8"/>
          <p:cNvGraphicFramePr>
            <a:graphicFrameLocks noChangeAspect="1"/>
          </p:cNvGraphicFramePr>
          <p:nvPr>
            <p:extLst/>
          </p:nvPr>
        </p:nvGraphicFramePr>
        <p:xfrm>
          <a:off x="99537" y="3125717"/>
          <a:ext cx="619125" cy="617538"/>
        </p:xfrm>
        <a:graphic>
          <a:graphicData uri="http://schemas.openxmlformats.org/presentationml/2006/ole">
            <mc:AlternateContent xmlns:mc="http://schemas.openxmlformats.org/markup-compatibility/2006">
              <mc:Choice xmlns:v="urn:schemas-microsoft-com:vml" Requires="v">
                <p:oleObj spid="_x0000_s1101" r:id="rId4" imgW="2590476" imgH="2590476" progId="">
                  <p:embed/>
                </p:oleObj>
              </mc:Choice>
              <mc:Fallback>
                <p:oleObj r:id="rId4" imgW="2590476" imgH="2590476" progId="">
                  <p:embed/>
                  <p:pic>
                    <p:nvPicPr>
                      <p:cNvPr id="0" name=""/>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9537" y="3125717"/>
                        <a:ext cx="6191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2" descr="C:\My Documents\S  i  f  i  s\Artemis 29.10.02\Koυτσουρέλη Αλίκη 16.5.84, 366-6.3.00\Κουτσουρέλη φωτο  6.3.00\Kουτσουρέλη ενδοστ. αριστερά 6.3.0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9536" y="4939251"/>
            <a:ext cx="2783087" cy="180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My Documents\S  i  f  i  s\Artemis 29.10.02\Koυτσουρέλη Αλίκη 16.5.84, 366-6.3.00\Κουτσουρέλη φωτο  6.3.00\Kουτσουρέλη ενδοστ. δεξιά 6.3.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94140" y="4939251"/>
            <a:ext cx="2589242" cy="180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6858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2"/>
          <p:cNvSpPr>
            <a:spLocks noChangeArrowheads="1"/>
          </p:cNvSpPr>
          <p:nvPr/>
        </p:nvSpPr>
        <p:spPr bwMode="auto">
          <a:xfrm>
            <a:off x="828201" y="1180660"/>
            <a:ext cx="73937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err="1" smtClean="0">
                <a:solidFill>
                  <a:srgbClr val="000000"/>
                </a:solidFill>
                <a:latin typeface="+mj-lt"/>
              </a:rPr>
              <a:t>Αγενεσίες</a:t>
            </a:r>
            <a:r>
              <a:rPr lang="el-GR" altLang="el-GR" sz="2700" dirty="0" smtClean="0">
                <a:solidFill>
                  <a:srgbClr val="000000"/>
                </a:solidFill>
                <a:latin typeface="+mj-lt"/>
              </a:rPr>
              <a:t> άνω πλαγίων τομέων </a:t>
            </a:r>
            <a:endParaRPr lang="en-US" altLang="el-GR" sz="2700" dirty="0">
              <a:solidFill>
                <a:srgbClr val="000000"/>
              </a:solidFill>
              <a:latin typeface="+mj-lt"/>
            </a:endParaRPr>
          </a:p>
        </p:txBody>
      </p:sp>
      <p:sp>
        <p:nvSpPr>
          <p:cNvPr id="7" name="Rectangle 3"/>
          <p:cNvSpPr>
            <a:spLocks noChangeArrowheads="1"/>
          </p:cNvSpPr>
          <p:nvPr/>
        </p:nvSpPr>
        <p:spPr bwMode="auto">
          <a:xfrm>
            <a:off x="3543300" y="6453351"/>
            <a:ext cx="55659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l-GR" sz="1200" dirty="0">
                <a:latin typeface="+mj-lt"/>
              </a:rPr>
              <a:t>R</a:t>
            </a:r>
            <a:r>
              <a:rPr lang="en-US" altLang="el-GR" sz="1200" dirty="0" smtClean="0">
                <a:latin typeface="+mj-lt"/>
              </a:rPr>
              <a:t>osa &amp; Zachrisson, 2001; Kokich &amp; Kinzer, 2005; </a:t>
            </a:r>
            <a:r>
              <a:rPr lang="en-US" altLang="el-GR" sz="1200" dirty="0">
                <a:latin typeface="+mj-lt"/>
              </a:rPr>
              <a:t>Kiliaridis et al., </a:t>
            </a:r>
            <a:r>
              <a:rPr lang="en-US" altLang="el-GR" sz="1200" dirty="0" smtClean="0">
                <a:latin typeface="+mj-lt"/>
              </a:rPr>
              <a:t>2016</a:t>
            </a:r>
            <a:endParaRPr lang="en-US" altLang="el-GR" sz="1200" dirty="0">
              <a:latin typeface="+mj-lt"/>
            </a:endParaRPr>
          </a:p>
        </p:txBody>
      </p:sp>
      <p:sp>
        <p:nvSpPr>
          <p:cNvPr id="5" name="Rectangle 32"/>
          <p:cNvSpPr>
            <a:spLocks noChangeArrowheads="1"/>
          </p:cNvSpPr>
          <p:nvPr/>
        </p:nvSpPr>
        <p:spPr bwMode="auto">
          <a:xfrm>
            <a:off x="828200" y="2027314"/>
            <a:ext cx="8146466"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smtClean="0">
                <a:solidFill>
                  <a:srgbClr val="000000"/>
                </a:solidFill>
                <a:latin typeface="+mj-lt"/>
              </a:rPr>
              <a:t>Σύγκλειση διαστημάτων</a:t>
            </a:r>
          </a:p>
          <a:p>
            <a:endParaRPr lang="el-GR" altLang="el-GR" sz="2700" dirty="0" smtClean="0">
              <a:solidFill>
                <a:srgbClr val="000000"/>
              </a:solidFill>
              <a:latin typeface="+mj-lt"/>
            </a:endParaRPr>
          </a:p>
          <a:p>
            <a:pPr marL="342900" indent="-342900">
              <a:buFont typeface="Arial" panose="020B0604020202020204" pitchFamily="34" charset="0"/>
              <a:buChar char="•"/>
            </a:pPr>
            <a:r>
              <a:rPr lang="el-GR" altLang="el-GR" sz="2400" dirty="0" smtClean="0">
                <a:solidFill>
                  <a:srgbClr val="000000"/>
                </a:solidFill>
                <a:latin typeface="+mj-lt"/>
              </a:rPr>
              <a:t>Το αποτέλεσμα έχει καλή μακροχρόνια πρόγνωση</a:t>
            </a:r>
          </a:p>
          <a:p>
            <a:pPr marL="342900" indent="-342900">
              <a:buFont typeface="Arial" panose="020B0604020202020204" pitchFamily="34" charset="0"/>
              <a:buChar char="•"/>
            </a:pPr>
            <a:r>
              <a:rPr lang="el-GR" altLang="el-GR" sz="2400" dirty="0" smtClean="0">
                <a:solidFill>
                  <a:srgbClr val="000000"/>
                </a:solidFill>
                <a:latin typeface="+mj-lt"/>
              </a:rPr>
              <a:t>Η θεραπεία ολοκληρώνεται νωρίς, χωρίς τεχνικά προβλήματα αργότερα</a:t>
            </a:r>
          </a:p>
          <a:p>
            <a:pPr marL="342900" indent="-342900">
              <a:buFont typeface="Arial" panose="020B0604020202020204" pitchFamily="34" charset="0"/>
              <a:buChar char="•"/>
            </a:pPr>
            <a:r>
              <a:rPr lang="el-GR" altLang="el-GR" sz="2400" dirty="0" smtClean="0">
                <a:solidFill>
                  <a:srgbClr val="000000"/>
                </a:solidFill>
                <a:latin typeface="+mj-lt"/>
              </a:rPr>
              <a:t>Οικονομική λύση, σε σύγκριση με ορθοδοντική πριν/προσθετική μετά</a:t>
            </a:r>
            <a:endParaRPr lang="el-GR" altLang="el-GR" sz="2400" dirty="0">
              <a:solidFill>
                <a:srgbClr val="000000"/>
              </a:solidFill>
              <a:latin typeface="+mj-lt"/>
            </a:endParaRPr>
          </a:p>
        </p:txBody>
      </p:sp>
      <p:graphicFrame>
        <p:nvGraphicFramePr>
          <p:cNvPr id="6" name="Object 8"/>
          <p:cNvGraphicFramePr>
            <a:graphicFrameLocks noChangeAspect="1"/>
          </p:cNvGraphicFramePr>
          <p:nvPr>
            <p:extLst/>
          </p:nvPr>
        </p:nvGraphicFramePr>
        <p:xfrm>
          <a:off x="99537" y="3125717"/>
          <a:ext cx="619125" cy="617538"/>
        </p:xfrm>
        <a:graphic>
          <a:graphicData uri="http://schemas.openxmlformats.org/presentationml/2006/ole">
            <mc:AlternateContent xmlns:mc="http://schemas.openxmlformats.org/markup-compatibility/2006">
              <mc:Choice xmlns:v="urn:schemas-microsoft-com:vml" Requires="v">
                <p:oleObj spid="_x0000_s2125" r:id="rId4" imgW="2590476" imgH="2590476" progId="">
                  <p:embed/>
                </p:oleObj>
              </mc:Choice>
              <mc:Fallback>
                <p:oleObj r:id="rId4" imgW="2590476" imgH="2590476" progId="">
                  <p:embed/>
                  <p:pic>
                    <p:nvPicPr>
                      <p:cNvPr id="0" name=""/>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9537" y="3125717"/>
                        <a:ext cx="6191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3" descr="C:\My Documents\S  i  f  i  s\Artemis 29.10.02\Koυτσουρέλη Αλίκη 16.5.84, 366-6.3.00\Κουτσουρέλη φωτο 02\ουτσουρέλη εν.ανφάς 25.10.0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69121" y="4502701"/>
            <a:ext cx="2805545" cy="195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739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825" y="2276475"/>
            <a:ext cx="8642350" cy="2124075"/>
          </a:xfrm>
          <a:prstGeom prst="rect">
            <a:avLst/>
          </a:prstGeom>
          <a:noFill/>
        </p:spPr>
        <p:txBody>
          <a:bodyPr>
            <a:spAutoFit/>
          </a:bodyPr>
          <a:lstStyle/>
          <a:p>
            <a:pPr>
              <a:lnSpc>
                <a:spcPct val="150000"/>
              </a:lnSpc>
              <a:defRPr/>
            </a:pPr>
            <a:r>
              <a:rPr lang="el-GR" sz="2200" b="1" dirty="0">
                <a:latin typeface="+mj-lt"/>
                <a:cs typeface="Arial" charset="0"/>
              </a:rPr>
              <a:t>Πρόκειται για μια ταξινόμηση με </a:t>
            </a:r>
            <a:r>
              <a:rPr lang="el-GR" sz="2200" b="1" dirty="0">
                <a:solidFill>
                  <a:schemeClr val="accent3">
                    <a:tint val="90000"/>
                    <a:satMod val="120000"/>
                  </a:schemeClr>
                </a:solidFill>
                <a:latin typeface="+mj-lt"/>
                <a:cs typeface="Arial" charset="0"/>
              </a:rPr>
              <a:t>μορφολογικά κριτήρια</a:t>
            </a:r>
            <a:r>
              <a:rPr lang="el-GR" sz="2200" b="1" dirty="0">
                <a:latin typeface="+mj-lt"/>
                <a:cs typeface="Arial" charset="0"/>
              </a:rPr>
              <a:t>, αναλόγως της σχέσης των πρώτων μόνιμων γομφίων και συνεπώς περιλαμβάνει οδοντικές ανωμαλίες </a:t>
            </a:r>
            <a:r>
              <a:rPr lang="el-GR" sz="2200" b="1" dirty="0">
                <a:solidFill>
                  <a:schemeClr val="accent3">
                    <a:tint val="90000"/>
                    <a:satMod val="120000"/>
                  </a:schemeClr>
                </a:solidFill>
                <a:latin typeface="+mj-lt"/>
                <a:cs typeface="Arial" charset="0"/>
              </a:rPr>
              <a:t>διαφορετικής αιτιολογίας</a:t>
            </a:r>
            <a:r>
              <a:rPr lang="el-GR" sz="2200" b="1" dirty="0">
                <a:latin typeface="+mj-lt"/>
                <a:cs typeface="Arial" charset="0"/>
              </a:rPr>
              <a:t> και κατ’</a:t>
            </a:r>
            <a:r>
              <a:rPr lang="en-US" sz="2200" b="1" dirty="0">
                <a:latin typeface="+mj-lt"/>
                <a:cs typeface="Arial" charset="0"/>
              </a:rPr>
              <a:t> </a:t>
            </a:r>
            <a:r>
              <a:rPr lang="el-GR" sz="2200" b="1" dirty="0">
                <a:latin typeface="+mj-lt"/>
                <a:cs typeface="Arial" charset="0"/>
              </a:rPr>
              <a:t>επέκταση </a:t>
            </a:r>
            <a:r>
              <a:rPr lang="el-GR" sz="2200" b="1" dirty="0">
                <a:solidFill>
                  <a:schemeClr val="accent3">
                    <a:tint val="90000"/>
                    <a:satMod val="120000"/>
                  </a:schemeClr>
                </a:solidFill>
                <a:latin typeface="+mj-lt"/>
                <a:cs typeface="Arial" charset="0"/>
              </a:rPr>
              <a:t>διαφορετικής θεραπευτικής προσέγγισης.</a:t>
            </a:r>
            <a:endParaRPr lang="el-GR" sz="2200" dirty="0">
              <a:latin typeface="+mj-lt"/>
              <a:cs typeface="Arial" charset="0"/>
            </a:endParaRPr>
          </a:p>
        </p:txBody>
      </p:sp>
      <p:sp>
        <p:nvSpPr>
          <p:cNvPr id="3" name="TextBox 2"/>
          <p:cNvSpPr txBox="1"/>
          <p:nvPr/>
        </p:nvSpPr>
        <p:spPr>
          <a:xfrm>
            <a:off x="250825" y="1090612"/>
            <a:ext cx="8642350" cy="671851"/>
          </a:xfrm>
          <a:prstGeom prst="rect">
            <a:avLst/>
          </a:prstGeom>
          <a:noFill/>
        </p:spPr>
        <p:txBody>
          <a:bodyPr>
            <a:spAutoFit/>
          </a:bodyPr>
          <a:lstStyle/>
          <a:p>
            <a:pPr>
              <a:lnSpc>
                <a:spcPct val="150000"/>
              </a:lnSpc>
              <a:defRPr/>
            </a:pPr>
            <a:r>
              <a:rPr lang="el-GR" sz="2800" b="1" dirty="0" smtClean="0">
                <a:latin typeface="+mj-lt"/>
                <a:cs typeface="Arial" charset="0"/>
              </a:rPr>
              <a:t>Ταξινόμηση κατά </a:t>
            </a:r>
            <a:r>
              <a:rPr lang="en-US" sz="2800" b="1" dirty="0" smtClean="0">
                <a:latin typeface="+mj-lt"/>
                <a:cs typeface="Arial" charset="0"/>
              </a:rPr>
              <a:t>Angle</a:t>
            </a:r>
            <a:endParaRPr lang="el-GR" sz="2800" dirty="0">
              <a:latin typeface="+mj-lt"/>
              <a:cs typeface="Arial" charset="0"/>
            </a:endParaRPr>
          </a:p>
        </p:txBody>
      </p:sp>
    </p:spTree>
    <p:extLst>
      <p:ext uri="{BB962C8B-B14F-4D97-AF65-F5344CB8AC3E}">
        <p14:creationId xmlns:p14="http://schemas.microsoft.com/office/powerpoint/2010/main" val="36191797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2"/>
          <p:cNvSpPr>
            <a:spLocks noChangeArrowheads="1"/>
          </p:cNvSpPr>
          <p:nvPr/>
        </p:nvSpPr>
        <p:spPr bwMode="auto">
          <a:xfrm>
            <a:off x="828201" y="1180660"/>
            <a:ext cx="73937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err="1" smtClean="0">
                <a:solidFill>
                  <a:srgbClr val="000000"/>
                </a:solidFill>
                <a:latin typeface="+mj-lt"/>
              </a:rPr>
              <a:t>Αγενεσίες</a:t>
            </a:r>
            <a:r>
              <a:rPr lang="el-GR" altLang="el-GR" sz="2700" dirty="0" smtClean="0">
                <a:solidFill>
                  <a:srgbClr val="000000"/>
                </a:solidFill>
                <a:latin typeface="+mj-lt"/>
              </a:rPr>
              <a:t> άνω πλαγίων τομέων </a:t>
            </a:r>
            <a:endParaRPr lang="en-US" altLang="el-GR" sz="2700" dirty="0">
              <a:solidFill>
                <a:srgbClr val="000000"/>
              </a:solidFill>
              <a:latin typeface="+mj-lt"/>
            </a:endParaRPr>
          </a:p>
        </p:txBody>
      </p:sp>
      <p:sp>
        <p:nvSpPr>
          <p:cNvPr id="7" name="Rectangle 3"/>
          <p:cNvSpPr>
            <a:spLocks noChangeArrowheads="1"/>
          </p:cNvSpPr>
          <p:nvPr/>
        </p:nvSpPr>
        <p:spPr bwMode="auto">
          <a:xfrm>
            <a:off x="2743200" y="6453351"/>
            <a:ext cx="63660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l-GR" sz="1200" dirty="0" err="1">
                <a:latin typeface="Calibri Light" panose="020F0302020204030204" pitchFamily="34" charset="0"/>
              </a:rPr>
              <a:t>Krassnig</a:t>
            </a:r>
            <a:r>
              <a:rPr lang="en-US" altLang="el-GR" sz="1200" dirty="0">
                <a:latin typeface="Calibri Light" panose="020F0302020204030204" pitchFamily="34" charset="0"/>
              </a:rPr>
              <a:t> </a:t>
            </a:r>
            <a:r>
              <a:rPr lang="el-GR" altLang="el-GR" sz="1200" dirty="0" smtClean="0">
                <a:latin typeface="Calibri Light" panose="020F0302020204030204" pitchFamily="34" charset="0"/>
              </a:rPr>
              <a:t> &amp; </a:t>
            </a:r>
            <a:r>
              <a:rPr lang="en-US" altLang="el-GR" sz="1200" dirty="0" smtClean="0">
                <a:latin typeface="Calibri Light" panose="020F0302020204030204" pitchFamily="34" charset="0"/>
              </a:rPr>
              <a:t>Fick 2005</a:t>
            </a:r>
            <a:r>
              <a:rPr lang="en-US" altLang="el-GR" sz="1200" dirty="0">
                <a:latin typeface="Calibri Light" panose="020F0302020204030204" pitchFamily="34" charset="0"/>
              </a:rPr>
              <a:t>; Kokich </a:t>
            </a:r>
            <a:r>
              <a:rPr lang="en-US" altLang="el-GR" sz="1200" dirty="0" smtClean="0">
                <a:latin typeface="Calibri Light" panose="020F0302020204030204" pitchFamily="34" charset="0"/>
              </a:rPr>
              <a:t>&amp; Kinzer, 2005; </a:t>
            </a:r>
            <a:r>
              <a:rPr lang="en-US" altLang="el-GR" sz="1200" dirty="0" err="1" smtClean="0">
                <a:latin typeface="Calibri Light" panose="020F0302020204030204" pitchFamily="34" charset="0"/>
              </a:rPr>
              <a:t>Naretto</a:t>
            </a:r>
            <a:r>
              <a:rPr lang="en-US" altLang="el-GR" sz="1200" dirty="0" smtClean="0">
                <a:latin typeface="Calibri Light" panose="020F0302020204030204" pitchFamily="34" charset="0"/>
              </a:rPr>
              <a:t>, 2011; </a:t>
            </a:r>
            <a:r>
              <a:rPr lang="en-US" altLang="el-GR" sz="1200" dirty="0" err="1" smtClean="0">
                <a:latin typeface="Calibri Light" panose="020F0302020204030204" pitchFamily="34" charset="0"/>
              </a:rPr>
              <a:t>Pini</a:t>
            </a:r>
            <a:r>
              <a:rPr lang="en-US" altLang="el-GR" sz="1200" dirty="0" smtClean="0">
                <a:latin typeface="Calibri Light" panose="020F0302020204030204" pitchFamily="34" charset="0"/>
              </a:rPr>
              <a:t> et al., 2012; Kiliaridis </a:t>
            </a:r>
            <a:r>
              <a:rPr lang="en-US" altLang="el-GR" sz="1200" dirty="0">
                <a:latin typeface="Calibri Light" panose="020F0302020204030204" pitchFamily="34" charset="0"/>
              </a:rPr>
              <a:t>et al., </a:t>
            </a:r>
            <a:r>
              <a:rPr lang="en-US" altLang="el-GR" sz="1200" dirty="0" smtClean="0">
                <a:latin typeface="Calibri Light" panose="020F0302020204030204" pitchFamily="34" charset="0"/>
              </a:rPr>
              <a:t>2016</a:t>
            </a:r>
            <a:endParaRPr lang="en-US" altLang="el-GR" sz="1200" dirty="0">
              <a:latin typeface="Calibri Light" panose="020F0302020204030204" pitchFamily="34" charset="0"/>
            </a:endParaRPr>
          </a:p>
        </p:txBody>
      </p:sp>
      <p:sp>
        <p:nvSpPr>
          <p:cNvPr id="5" name="Rectangle 32"/>
          <p:cNvSpPr>
            <a:spLocks noChangeArrowheads="1"/>
          </p:cNvSpPr>
          <p:nvPr/>
        </p:nvSpPr>
        <p:spPr bwMode="auto">
          <a:xfrm>
            <a:off x="828201" y="2081478"/>
            <a:ext cx="814646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l-GR" altLang="el-GR" sz="2700" dirty="0" smtClean="0">
                <a:solidFill>
                  <a:srgbClr val="000000"/>
                </a:solidFill>
                <a:latin typeface="+mj-lt"/>
              </a:rPr>
              <a:t>Προσθετική</a:t>
            </a:r>
          </a:p>
          <a:p>
            <a:endParaRPr lang="el-GR" altLang="el-GR" sz="2700" dirty="0" smtClean="0">
              <a:solidFill>
                <a:srgbClr val="000000"/>
              </a:solidFill>
              <a:latin typeface="+mj-lt"/>
            </a:endParaRPr>
          </a:p>
          <a:p>
            <a:pPr marL="342900" indent="-342900">
              <a:buFont typeface="Arial" panose="020B0604020202020204" pitchFamily="34" charset="0"/>
              <a:buChar char="•"/>
            </a:pPr>
            <a:r>
              <a:rPr lang="el-GR" altLang="el-GR" sz="2400" dirty="0" smtClean="0">
                <a:solidFill>
                  <a:srgbClr val="000000"/>
                </a:solidFill>
                <a:latin typeface="+mj-lt"/>
              </a:rPr>
              <a:t>Άμεσο ιδανικό αισθητικό αποτέλεσμα</a:t>
            </a:r>
          </a:p>
          <a:p>
            <a:pPr marL="342900" indent="-342900">
              <a:buFont typeface="Arial" panose="020B0604020202020204" pitchFamily="34" charset="0"/>
              <a:buChar char="•"/>
            </a:pPr>
            <a:r>
              <a:rPr lang="el-GR" altLang="el-GR" sz="2400" dirty="0" smtClean="0">
                <a:solidFill>
                  <a:srgbClr val="000000"/>
                </a:solidFill>
                <a:latin typeface="+mj-lt"/>
              </a:rPr>
              <a:t>Δεν απαιτούνται τροποποιήσεις σχήματος των κυνοδόντων και προγομφίων</a:t>
            </a:r>
            <a:endParaRPr lang="el-GR" altLang="el-GR" sz="2400" dirty="0">
              <a:solidFill>
                <a:srgbClr val="000000"/>
              </a:solidFill>
              <a:latin typeface="+mj-lt"/>
            </a:endParaRPr>
          </a:p>
        </p:txBody>
      </p:sp>
      <p:graphicFrame>
        <p:nvGraphicFramePr>
          <p:cNvPr id="10" name="Object 8"/>
          <p:cNvGraphicFramePr>
            <a:graphicFrameLocks noChangeAspect="1"/>
          </p:cNvGraphicFramePr>
          <p:nvPr>
            <p:extLst/>
          </p:nvPr>
        </p:nvGraphicFramePr>
        <p:xfrm>
          <a:off x="99537" y="3125717"/>
          <a:ext cx="619125" cy="617538"/>
        </p:xfrm>
        <a:graphic>
          <a:graphicData uri="http://schemas.openxmlformats.org/presentationml/2006/ole">
            <mc:AlternateContent xmlns:mc="http://schemas.openxmlformats.org/markup-compatibility/2006">
              <mc:Choice xmlns:v="urn:schemas-microsoft-com:vml" Requires="v">
                <p:oleObj spid="_x0000_s3148" r:id="rId4" imgW="2590476" imgH="2590476" progId="">
                  <p:embed/>
                </p:oleObj>
              </mc:Choice>
              <mc:Fallback>
                <p:oleObj r:id="rId4" imgW="2590476" imgH="2590476" progId="">
                  <p:embed/>
                  <p:pic>
                    <p:nvPicPr>
                      <p:cNvPr id="0" name=""/>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9537" y="3125717"/>
                        <a:ext cx="6191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06612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
            <a:hlinkClick r:id="" action="ppaction://media"/>
          </p:cNvPr>
          <p:cNvPicPr>
            <a:picLocks noChangeAspect="1"/>
          </p:cNvPicPr>
          <p:nvPr>
            <a:videoFile r:link="rId1"/>
            <p:extLst>
              <p:ext uri="{DAA4B4D4-6D71-4841-9C94-3DE7FCFB9230}">
                <p14:media xmlns:p14="http://schemas.microsoft.com/office/powerpoint/2010/main" r:embed="rId2">
                  <p14:trim end="1888.3333"/>
                </p14:media>
              </p:ext>
            </p:extLst>
          </p:nvPr>
        </p:nvPicPr>
        <p:blipFill>
          <a:blip r:embed="rId5"/>
          <a:stretch>
            <a:fillRect/>
          </a:stretch>
        </p:blipFill>
        <p:spPr>
          <a:xfrm>
            <a:off x="1249250" y="1209541"/>
            <a:ext cx="6758457" cy="3810936"/>
          </a:xfrm>
          <a:prstGeom prst="rect">
            <a:avLst/>
          </a:prstGeom>
        </p:spPr>
      </p:pic>
    </p:spTree>
    <p:extLst>
      <p:ext uri="{BB962C8B-B14F-4D97-AF65-F5344CB8AC3E}">
        <p14:creationId xmlns:p14="http://schemas.microsoft.com/office/powerpoint/2010/main" val="588218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833468" y="1080786"/>
            <a:ext cx="3477061" cy="4973521"/>
          </a:xfrm>
          <a:prstGeom prst="rect">
            <a:avLst/>
          </a:prstGeom>
        </p:spPr>
      </p:pic>
      <p:grpSp>
        <p:nvGrpSpPr>
          <p:cNvPr id="2" name="Group 1"/>
          <p:cNvGrpSpPr/>
          <p:nvPr/>
        </p:nvGrpSpPr>
        <p:grpSpPr>
          <a:xfrm>
            <a:off x="3144975" y="2562812"/>
            <a:ext cx="3099534" cy="3075988"/>
            <a:chOff x="2908620" y="2548959"/>
            <a:chExt cx="3099534" cy="3075988"/>
          </a:xfrm>
        </p:grpSpPr>
        <p:sp>
          <p:nvSpPr>
            <p:cNvPr id="4" name="Rectangle 3"/>
            <p:cNvSpPr/>
            <p:nvPr/>
          </p:nvSpPr>
          <p:spPr>
            <a:xfrm>
              <a:off x="5389922" y="3815094"/>
              <a:ext cx="223934" cy="22393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Line 9"/>
            <p:cNvSpPr>
              <a:spLocks noChangeShapeType="1"/>
            </p:cNvSpPr>
            <p:nvPr/>
          </p:nvSpPr>
          <p:spPr bwMode="auto">
            <a:xfrm rot="9486">
              <a:off x="2908620" y="3819370"/>
              <a:ext cx="3099534" cy="845"/>
            </a:xfrm>
            <a:prstGeom prst="line">
              <a:avLst/>
            </a:prstGeom>
            <a:noFill/>
            <a:ln w="38100">
              <a:solidFill>
                <a:srgbClr val="FFCC00"/>
              </a:solidFill>
              <a:round/>
              <a:headEnd/>
              <a:tailEnd/>
            </a:ln>
            <a:effectLst/>
          </p:spPr>
          <p:txBody>
            <a:bodyPr/>
            <a:lstStyle/>
            <a:p>
              <a:endParaRPr lang="el-GR"/>
            </a:p>
          </p:txBody>
        </p:sp>
        <p:cxnSp>
          <p:nvCxnSpPr>
            <p:cNvPr id="6" name="Straight Connector 5"/>
            <p:cNvCxnSpPr/>
            <p:nvPr/>
          </p:nvCxnSpPr>
          <p:spPr>
            <a:xfrm>
              <a:off x="5613855" y="2548959"/>
              <a:ext cx="1" cy="3075988"/>
            </a:xfrm>
            <a:prstGeom prst="line">
              <a:avLst/>
            </a:prstGeom>
            <a:noFill/>
            <a:ln w="38100">
              <a:solidFill>
                <a:srgbClr val="FFCC00"/>
              </a:solidFill>
              <a:round/>
              <a:headEnd/>
              <a:tailEnd/>
            </a:ln>
            <a:effectLst/>
          </p:spPr>
        </p:cxnSp>
      </p:grpSp>
      <p:sp>
        <p:nvSpPr>
          <p:cNvPr id="7" name="Text Box 17"/>
          <p:cNvSpPr txBox="1">
            <a:spLocks noChangeArrowheads="1"/>
          </p:cNvSpPr>
          <p:nvPr/>
        </p:nvSpPr>
        <p:spPr bwMode="auto">
          <a:xfrm>
            <a:off x="3165112" y="3432056"/>
            <a:ext cx="420500" cy="369332"/>
          </a:xfrm>
          <a:prstGeom prst="rect">
            <a:avLst/>
          </a:prstGeom>
          <a:noFill/>
          <a:ln w="9525">
            <a:noFill/>
            <a:miter lim="800000"/>
            <a:headEnd/>
            <a:tailEnd/>
          </a:ln>
          <a:effectLst/>
        </p:spPr>
        <p:txBody>
          <a:bodyPr wrap="none">
            <a:spAutoFit/>
          </a:bodyPr>
          <a:lstStyle/>
          <a:p>
            <a:r>
              <a:rPr lang="en-US" dirty="0" smtClean="0"/>
              <a:t>Po</a:t>
            </a:r>
            <a:endParaRPr lang="el-GR" dirty="0"/>
          </a:p>
        </p:txBody>
      </p:sp>
      <p:sp>
        <p:nvSpPr>
          <p:cNvPr id="8" name="Text Box 17"/>
          <p:cNvSpPr txBox="1">
            <a:spLocks noChangeArrowheads="1"/>
          </p:cNvSpPr>
          <p:nvPr/>
        </p:nvSpPr>
        <p:spPr bwMode="auto">
          <a:xfrm>
            <a:off x="4893903" y="3425744"/>
            <a:ext cx="336952" cy="369332"/>
          </a:xfrm>
          <a:prstGeom prst="rect">
            <a:avLst/>
          </a:prstGeom>
          <a:noFill/>
          <a:ln w="9525">
            <a:noFill/>
            <a:miter lim="800000"/>
            <a:headEnd/>
            <a:tailEnd/>
          </a:ln>
          <a:effectLst/>
        </p:spPr>
        <p:txBody>
          <a:bodyPr wrap="none">
            <a:spAutoFit/>
          </a:bodyPr>
          <a:lstStyle/>
          <a:p>
            <a:r>
              <a:rPr lang="en-US" dirty="0" smtClean="0"/>
              <a:t>O</a:t>
            </a:r>
            <a:endParaRPr lang="el-GR" dirty="0"/>
          </a:p>
        </p:txBody>
      </p:sp>
    </p:spTree>
    <p:extLst>
      <p:ext uri="{BB962C8B-B14F-4D97-AF65-F5344CB8AC3E}">
        <p14:creationId xmlns:p14="http://schemas.microsoft.com/office/powerpoint/2010/main" val="21586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1039</TotalTime>
  <Words>3009</Words>
  <Application>Microsoft Office PowerPoint</Application>
  <PresentationFormat>On-screen Show (4:3)</PresentationFormat>
  <Paragraphs>301</Paragraphs>
  <Slides>70</Slides>
  <Notes>55</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70</vt:i4>
      </vt:variant>
    </vt:vector>
  </HeadingPairs>
  <TitlesOfParts>
    <vt:vector size="76"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vt:lpstr>
      <vt:lpstr>PowerPoint Presentation</vt:lpstr>
      <vt:lpstr>Bonded Hyrax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Sifis Sifakakis</dc:creator>
  <cp:lastModifiedBy>Sifis Sifakakis</cp:lastModifiedBy>
  <cp:revision>130</cp:revision>
  <dcterms:created xsi:type="dcterms:W3CDTF">2020-04-10T16:28:49Z</dcterms:created>
  <dcterms:modified xsi:type="dcterms:W3CDTF">2020-05-01T18:06:03Z</dcterms:modified>
</cp:coreProperties>
</file>