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bin" ContentType="application/vnd.openxmlformats-officedocument.oleObject"/>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21"/>
  </p:notesMasterIdLst>
  <p:sldIdLst>
    <p:sldId id="314" r:id="rId2"/>
    <p:sldId id="318" r:id="rId3"/>
    <p:sldId id="319" r:id="rId4"/>
    <p:sldId id="320" r:id="rId5"/>
    <p:sldId id="321" r:id="rId6"/>
    <p:sldId id="326" r:id="rId7"/>
    <p:sldId id="324" r:id="rId8"/>
    <p:sldId id="325" r:id="rId9"/>
    <p:sldId id="327" r:id="rId10"/>
    <p:sldId id="328" r:id="rId11"/>
    <p:sldId id="329" r:id="rId12"/>
    <p:sldId id="330" r:id="rId13"/>
    <p:sldId id="322" r:id="rId14"/>
    <p:sldId id="323" r:id="rId15"/>
    <p:sldId id="317" r:id="rId16"/>
    <p:sldId id="316" r:id="rId17"/>
    <p:sldId id="315" r:id="rId18"/>
    <p:sldId id="332" r:id="rId19"/>
    <p:sldId id="331" r:id="rId20"/>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1" d="100"/>
          <a:sy n="61" d="100"/>
        </p:scale>
        <p:origin x="-78" y="-21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image" Target="../media/image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172410-8536-45A5-A83B-B43BAE8F738E}" type="datetimeFigureOut">
              <a:rPr lang="el-GR" smtClean="0"/>
              <a:pPr/>
              <a:t>18/2/2015</a:t>
            </a:fld>
            <a:endParaRPr 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2470A2-AD0F-4AF1-9C2E-BF49D55B72B4}" type="slidenum">
              <a:rPr lang="el-GR" smtClean="0"/>
              <a:pPr/>
              <a:t>‹#›</a:t>
            </a:fld>
            <a:endParaRPr lang="el-GR"/>
          </a:p>
        </p:txBody>
      </p:sp>
    </p:spTree>
    <p:extLst>
      <p:ext uri="{BB962C8B-B14F-4D97-AF65-F5344CB8AC3E}">
        <p14:creationId xmlns:p14="http://schemas.microsoft.com/office/powerpoint/2010/main" xmlns="" val="891530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11AFE4EF-9E2B-42E3-AB11-98CE9BEEFC81}" type="datetimeFigureOut">
              <a:rPr lang="el-GR" smtClean="0"/>
              <a:pPr/>
              <a:t>18/2/2015</a:t>
            </a:fld>
            <a:endParaRPr lang="el-GR"/>
          </a:p>
        </p:txBody>
      </p:sp>
      <p:sp>
        <p:nvSpPr>
          <p:cNvPr id="2" name="Footer Placeholder 1"/>
          <p:cNvSpPr>
            <a:spLocks noGrp="1"/>
          </p:cNvSpPr>
          <p:nvPr>
            <p:ph type="ftr" sz="quarter" idx="11"/>
          </p:nvPr>
        </p:nvSpPr>
        <p:spPr/>
        <p:txBody>
          <a:bodyPr/>
          <a:lstStyle/>
          <a:p>
            <a:endParaRPr lang="el-GR"/>
          </a:p>
        </p:txBody>
      </p:sp>
      <p:sp>
        <p:nvSpPr>
          <p:cNvPr id="15" name="Slide Number Placeholder 14"/>
          <p:cNvSpPr>
            <a:spLocks noGrp="1"/>
          </p:cNvSpPr>
          <p:nvPr>
            <p:ph type="sldNum" sz="quarter" idx="12"/>
          </p:nvPr>
        </p:nvSpPr>
        <p:spPr>
          <a:xfrm>
            <a:off x="8229600" y="6473952"/>
            <a:ext cx="758952" cy="246888"/>
          </a:xfrm>
        </p:spPr>
        <p:txBody>
          <a:bodyPr/>
          <a:lstStyle/>
          <a:p>
            <a:fld id="{225D9A4C-A756-4F19-8F5C-3BFD5F38E289}" type="slidenum">
              <a:rPr lang="el-GR" smtClean="0"/>
              <a:pPr/>
              <a:t>‹#›</a:t>
            </a:fld>
            <a:endParaRPr lang="el-GR"/>
          </a:p>
        </p:txBody>
      </p:sp>
    </p:spTree>
  </p:cSld>
  <p:clrMapOvr>
    <a:masterClrMapping/>
  </p:clrMapOvr>
  <p:transition>
    <p:zoom dir="in"/>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1AFE4EF-9E2B-42E3-AB11-98CE9BEEFC81}" type="datetimeFigureOut">
              <a:rPr lang="el-GR" smtClean="0"/>
              <a:pPr/>
              <a:t>18/2/2015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25D9A4C-A756-4F19-8F5C-3BFD5F38E289}" type="slidenum">
              <a:rPr lang="el-GR" smtClean="0"/>
              <a:pPr/>
              <a:t>‹#›</a:t>
            </a:fld>
            <a:endParaRPr lang="el-GR"/>
          </a:p>
        </p:txBody>
      </p:sp>
    </p:spTree>
  </p:cSld>
  <p:clrMapOvr>
    <a:masterClrMapping/>
  </p:clrMapOvr>
  <p:transition>
    <p:zoom dir="in"/>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1AFE4EF-9E2B-42E3-AB11-98CE9BEEFC81}" type="datetimeFigureOut">
              <a:rPr lang="el-GR" smtClean="0"/>
              <a:pPr/>
              <a:t>18/2/2015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25D9A4C-A756-4F19-8F5C-3BFD5F38E289}" type="slidenum">
              <a:rPr lang="el-GR" smtClean="0"/>
              <a:pPr/>
              <a:t>‹#›</a:t>
            </a:fld>
            <a:endParaRPr lang="el-GR"/>
          </a:p>
        </p:txBody>
      </p:sp>
    </p:spTree>
  </p:cSld>
  <p:clrMapOvr>
    <a:masterClrMapping/>
  </p:clrMapOvr>
  <p:transition>
    <p:zoom dir="in"/>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11AFE4EF-9E2B-42E3-AB11-98CE9BEEFC81}" type="datetimeFigureOut">
              <a:rPr lang="el-GR" smtClean="0"/>
              <a:pPr/>
              <a:t>18/2/2015</a:t>
            </a:fld>
            <a:endParaRPr lang="el-GR"/>
          </a:p>
        </p:txBody>
      </p:sp>
      <p:sp>
        <p:nvSpPr>
          <p:cNvPr id="19" name="Footer Placeholder 18"/>
          <p:cNvSpPr>
            <a:spLocks noGrp="1"/>
          </p:cNvSpPr>
          <p:nvPr>
            <p:ph type="ftr" sz="quarter" idx="11"/>
          </p:nvPr>
        </p:nvSpPr>
        <p:spPr>
          <a:xfrm>
            <a:off x="3581400" y="76200"/>
            <a:ext cx="2895600" cy="288925"/>
          </a:xfrm>
        </p:spPr>
        <p:txBody>
          <a:bodyPr/>
          <a:lstStyle/>
          <a:p>
            <a:endParaRPr lang="el-GR"/>
          </a:p>
        </p:txBody>
      </p:sp>
      <p:sp>
        <p:nvSpPr>
          <p:cNvPr id="16" name="Slide Number Placeholder 15"/>
          <p:cNvSpPr>
            <a:spLocks noGrp="1"/>
          </p:cNvSpPr>
          <p:nvPr>
            <p:ph type="sldNum" sz="quarter" idx="12"/>
          </p:nvPr>
        </p:nvSpPr>
        <p:spPr>
          <a:xfrm>
            <a:off x="8229600" y="6473952"/>
            <a:ext cx="758952" cy="246888"/>
          </a:xfrm>
        </p:spPr>
        <p:txBody>
          <a:bodyPr/>
          <a:lstStyle/>
          <a:p>
            <a:fld id="{225D9A4C-A756-4F19-8F5C-3BFD5F38E289}" type="slidenum">
              <a:rPr lang="el-GR" smtClean="0"/>
              <a:pPr/>
              <a:t>‹#›</a:t>
            </a:fld>
            <a:endParaRPr lang="el-GR"/>
          </a:p>
        </p:txBody>
      </p:sp>
    </p:spTree>
  </p:cSld>
  <p:clrMapOvr>
    <a:masterClrMapping/>
  </p:clrMapOvr>
  <p:transition>
    <p:zoom dir="in"/>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11AFE4EF-9E2B-42E3-AB11-98CE9BEEFC81}" type="datetimeFigureOut">
              <a:rPr lang="el-GR" smtClean="0"/>
              <a:pPr/>
              <a:t>18/2/2015</a:t>
            </a:fld>
            <a:endParaRPr lang="el-GR"/>
          </a:p>
        </p:txBody>
      </p:sp>
      <p:sp>
        <p:nvSpPr>
          <p:cNvPr id="11" name="Footer Placeholder 10"/>
          <p:cNvSpPr>
            <a:spLocks noGrp="1"/>
          </p:cNvSpPr>
          <p:nvPr>
            <p:ph type="ftr" sz="quarter" idx="11"/>
          </p:nvPr>
        </p:nvSpPr>
        <p:spPr/>
        <p:txBody>
          <a:bodyPr/>
          <a:lstStyle/>
          <a:p>
            <a:endParaRPr lang="el-GR"/>
          </a:p>
        </p:txBody>
      </p:sp>
      <p:sp>
        <p:nvSpPr>
          <p:cNvPr id="16" name="Slide Number Placeholder 15"/>
          <p:cNvSpPr>
            <a:spLocks noGrp="1"/>
          </p:cNvSpPr>
          <p:nvPr>
            <p:ph type="sldNum" sz="quarter" idx="12"/>
          </p:nvPr>
        </p:nvSpPr>
        <p:spPr/>
        <p:txBody>
          <a:bodyPr/>
          <a:lstStyle/>
          <a:p>
            <a:fld id="{225D9A4C-A756-4F19-8F5C-3BFD5F38E289}" type="slidenum">
              <a:rPr lang="el-GR" smtClean="0"/>
              <a:pPr/>
              <a:t>‹#›</a:t>
            </a:fld>
            <a:endParaRPr lang="el-G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transition>
    <p:zoom dir="in"/>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11AFE4EF-9E2B-42E3-AB11-98CE9BEEFC81}" type="datetimeFigureOut">
              <a:rPr lang="el-GR" smtClean="0"/>
              <a:pPr/>
              <a:t>18/2/2015</a:t>
            </a:fld>
            <a:endParaRPr lang="el-GR"/>
          </a:p>
        </p:txBody>
      </p:sp>
      <p:sp>
        <p:nvSpPr>
          <p:cNvPr id="10" name="Footer Placeholder 9"/>
          <p:cNvSpPr>
            <a:spLocks noGrp="1"/>
          </p:cNvSpPr>
          <p:nvPr>
            <p:ph type="ftr" sz="quarter" idx="11"/>
          </p:nvPr>
        </p:nvSpPr>
        <p:spPr/>
        <p:txBody>
          <a:bodyPr/>
          <a:lstStyle/>
          <a:p>
            <a:endParaRPr lang="el-GR"/>
          </a:p>
        </p:txBody>
      </p:sp>
      <p:sp>
        <p:nvSpPr>
          <p:cNvPr id="31" name="Slide Number Placeholder 30"/>
          <p:cNvSpPr>
            <a:spLocks noGrp="1"/>
          </p:cNvSpPr>
          <p:nvPr>
            <p:ph type="sldNum" sz="quarter" idx="12"/>
          </p:nvPr>
        </p:nvSpPr>
        <p:spPr/>
        <p:txBody>
          <a:bodyPr/>
          <a:lstStyle/>
          <a:p>
            <a:fld id="{225D9A4C-A756-4F19-8F5C-3BFD5F38E289}" type="slidenum">
              <a:rPr lang="el-GR" smtClean="0"/>
              <a:pPr/>
              <a:t>‹#›</a:t>
            </a:fld>
            <a:endParaRPr lang="el-GR"/>
          </a:p>
        </p:txBody>
      </p:sp>
    </p:spTree>
  </p:cSld>
  <p:clrMapOvr>
    <a:masterClrMapping/>
  </p:clrMapOvr>
  <p:transition>
    <p:zoom dir="in"/>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11AFE4EF-9E2B-42E3-AB11-98CE9BEEFC81}" type="datetimeFigureOut">
              <a:rPr lang="el-GR" smtClean="0"/>
              <a:pPr/>
              <a:t>18/2/2015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a:xfrm>
            <a:off x="8229600" y="6477000"/>
            <a:ext cx="762000" cy="246888"/>
          </a:xfrm>
        </p:spPr>
        <p:txBody>
          <a:bodyPr/>
          <a:lstStyle/>
          <a:p>
            <a:fld id="{225D9A4C-A756-4F19-8F5C-3BFD5F38E289}" type="slidenum">
              <a:rPr lang="el-GR" smtClean="0"/>
              <a:pPr/>
              <a:t>‹#›</a:t>
            </a:fld>
            <a:endParaRPr lang="el-GR"/>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transition>
    <p:zoom dir="in"/>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11AFE4EF-9E2B-42E3-AB11-98CE9BEEFC81}" type="datetimeFigureOut">
              <a:rPr lang="el-GR" smtClean="0"/>
              <a:pPr/>
              <a:t>18/2/2015</a:t>
            </a:fld>
            <a:endParaRPr lang="el-GR"/>
          </a:p>
        </p:txBody>
      </p:sp>
      <p:sp>
        <p:nvSpPr>
          <p:cNvPr id="21" name="Footer Placeholder 20"/>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25D9A4C-A756-4F19-8F5C-3BFD5F38E289}" type="slidenum">
              <a:rPr lang="el-GR" smtClean="0"/>
              <a:pPr/>
              <a:t>‹#›</a:t>
            </a:fld>
            <a:endParaRPr lang="el-GR"/>
          </a:p>
        </p:txBody>
      </p:sp>
    </p:spTree>
  </p:cSld>
  <p:clrMapOvr>
    <a:masterClrMapping/>
  </p:clrMapOvr>
  <p:transition>
    <p:zoom dir="in"/>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1AFE4EF-9E2B-42E3-AB11-98CE9BEEFC81}" type="datetimeFigureOut">
              <a:rPr lang="el-GR" smtClean="0"/>
              <a:pPr/>
              <a:t>18/2/2015</a:t>
            </a:fld>
            <a:endParaRPr lang="el-GR"/>
          </a:p>
        </p:txBody>
      </p:sp>
      <p:sp>
        <p:nvSpPr>
          <p:cNvPr id="24" name="Footer Placeholder 23"/>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225D9A4C-A756-4F19-8F5C-3BFD5F38E289}" type="slidenum">
              <a:rPr lang="el-GR" smtClean="0"/>
              <a:pPr/>
              <a:t>‹#›</a:t>
            </a:fld>
            <a:endParaRPr lang="el-GR"/>
          </a:p>
        </p:txBody>
      </p:sp>
    </p:spTree>
  </p:cSld>
  <p:clrMapOvr>
    <a:masterClrMapping/>
  </p:clrMapOvr>
  <p:transition>
    <p:zoom dir="in"/>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11AFE4EF-9E2B-42E3-AB11-98CE9BEEFC81}" type="datetimeFigureOut">
              <a:rPr lang="el-GR" smtClean="0"/>
              <a:pPr/>
              <a:t>18/2/2015</a:t>
            </a:fld>
            <a:endParaRPr lang="el-GR"/>
          </a:p>
        </p:txBody>
      </p:sp>
      <p:sp>
        <p:nvSpPr>
          <p:cNvPr id="29" name="Footer Placeholder 28"/>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225D9A4C-A756-4F19-8F5C-3BFD5F38E289}" type="slidenum">
              <a:rPr lang="el-GR" smtClean="0"/>
              <a:pPr/>
              <a:t>‹#›</a:t>
            </a:fld>
            <a:endParaRPr lang="el-GR"/>
          </a:p>
        </p:txBody>
      </p:sp>
    </p:spTree>
  </p:cSld>
  <p:clrMapOvr>
    <a:masterClrMapping/>
  </p:clrMapOvr>
  <p:transition>
    <p:zoom dir="in"/>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11AFE4EF-9E2B-42E3-AB11-98CE9BEEFC81}" type="datetimeFigureOut">
              <a:rPr lang="el-GR" smtClean="0"/>
              <a:pPr/>
              <a:t>18/2/2015</a:t>
            </a:fld>
            <a:endParaRPr lang="el-GR"/>
          </a:p>
        </p:txBody>
      </p:sp>
      <p:sp>
        <p:nvSpPr>
          <p:cNvPr id="5" name="Footer Placeholder 4"/>
          <p:cNvSpPr>
            <a:spLocks noGrp="1"/>
          </p:cNvSpPr>
          <p:nvPr>
            <p:ph type="ftr" sz="quarter" idx="11"/>
          </p:nvPr>
        </p:nvSpPr>
        <p:spPr/>
        <p:txBody>
          <a:bodyPr/>
          <a:lstStyle/>
          <a:p>
            <a:endParaRPr lang="el-GR"/>
          </a:p>
        </p:txBody>
      </p:sp>
      <p:sp>
        <p:nvSpPr>
          <p:cNvPr id="31" name="Slide Number Placeholder 30"/>
          <p:cNvSpPr>
            <a:spLocks noGrp="1"/>
          </p:cNvSpPr>
          <p:nvPr>
            <p:ph type="sldNum" sz="quarter" idx="12"/>
          </p:nvPr>
        </p:nvSpPr>
        <p:spPr/>
        <p:txBody>
          <a:bodyPr/>
          <a:lstStyle/>
          <a:p>
            <a:fld id="{225D9A4C-A756-4F19-8F5C-3BFD5F38E289}" type="slidenum">
              <a:rPr lang="el-GR" smtClean="0"/>
              <a:pPr/>
              <a:t>‹#›</a:t>
            </a:fld>
            <a:endParaRPr lang="el-G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transition>
    <p:zoom dir="in"/>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11AFE4EF-9E2B-42E3-AB11-98CE9BEEFC81}" type="datetimeFigureOut">
              <a:rPr lang="el-GR" smtClean="0"/>
              <a:pPr/>
              <a:t>18/2/2015</a:t>
            </a:fld>
            <a:endParaRPr lang="el-GR"/>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l-GR"/>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225D9A4C-A756-4F19-8F5C-3BFD5F38E289}" type="slidenum">
              <a:rPr lang="el-GR" smtClean="0"/>
              <a:pPr/>
              <a:t>‹#›</a:t>
            </a:fld>
            <a:endParaRPr lang="el-G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p:zoom dir="in"/>
  </p:transition>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2.bin"/></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oleObject4.bin"/></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Rot="1" noChangeArrowheads="1"/>
          </p:cNvSpPr>
          <p:nvPr>
            <p:ph type="ctrTitle"/>
          </p:nvPr>
        </p:nvSpPr>
        <p:spPr>
          <a:xfrm>
            <a:off x="250825" y="476250"/>
            <a:ext cx="8569325" cy="3240088"/>
          </a:xfrm>
        </p:spPr>
        <p:txBody>
          <a:bodyPr/>
          <a:lstStyle/>
          <a:p>
            <a:pPr algn="ctr"/>
            <a:r>
              <a:rPr lang="el-GR" sz="4800" cap="none" dirty="0" smtClean="0">
                <a:effectLst/>
              </a:rPr>
              <a:t>ΠΡΟΕΓΧΕΙΡΗΤΙΚΗ ΑΞΙΟΛΟΓΗΣΗ ΚΑΙ ΜΕΤΕΓΧΕΙΡΗΤΙΚΗ ΦΡΟΝΤΙΔΑ ΤΟΥ ΑΣΘΕΝΟΥΣ</a:t>
            </a:r>
            <a:r>
              <a:rPr lang="en-US" sz="4800" cap="none" dirty="0" smtClean="0">
                <a:effectLst/>
              </a:rPr>
              <a:t> </a:t>
            </a:r>
            <a:endParaRPr lang="en-US" sz="4800" b="1" cap="none" dirty="0">
              <a:latin typeface="Arial" charset="0"/>
              <a:cs typeface="Arial" charset="0"/>
            </a:endParaRPr>
          </a:p>
        </p:txBody>
      </p:sp>
      <p:sp>
        <p:nvSpPr>
          <p:cNvPr id="2051" name="Rectangle 3"/>
          <p:cNvSpPr>
            <a:spLocks noGrp="1" noRot="1" noChangeArrowheads="1"/>
          </p:cNvSpPr>
          <p:nvPr>
            <p:ph type="subTitle" idx="1"/>
          </p:nvPr>
        </p:nvSpPr>
        <p:spPr>
          <a:xfrm>
            <a:off x="3779838" y="5445125"/>
            <a:ext cx="5003800" cy="1131888"/>
          </a:xfrm>
        </p:spPr>
        <p:txBody>
          <a:bodyPr/>
          <a:lstStyle/>
          <a:p>
            <a:pPr eaLnBrk="1" hangingPunct="1">
              <a:buFont typeface="Wingdings" charset="0"/>
              <a:buNone/>
            </a:pPr>
            <a:r>
              <a:rPr lang="el-GR">
                <a:latin typeface="Arial" charset="0"/>
                <a:cs typeface="Arial" charset="0"/>
              </a:rPr>
              <a:t>Π. Χριστόπουλος</a:t>
            </a:r>
            <a:endParaRPr lang="en-US">
              <a:latin typeface="Arial" charset="0"/>
              <a:cs typeface="Arial" charset="0"/>
            </a:endParaRPr>
          </a:p>
        </p:txBody>
      </p:sp>
    </p:spTree>
    <p:extLst>
      <p:ext uri="{BB962C8B-B14F-4D97-AF65-F5344CB8AC3E}">
        <p14:creationId xmlns:p14="http://schemas.microsoft.com/office/powerpoint/2010/main" xmlns="" val="573609198"/>
      </p:ext>
    </p:extLst>
  </p:cSld>
  <p:clrMapOvr>
    <a:masterClrMapping/>
  </p:clrMapOvr>
  <p:transition>
    <p:zoom dir="in"/>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88640"/>
            <a:ext cx="8686800" cy="838200"/>
          </a:xfrm>
        </p:spPr>
        <p:txBody>
          <a:bodyPr>
            <a:normAutofit fontScale="90000"/>
          </a:bodyPr>
          <a:lstStyle/>
          <a:p>
            <a:pPr algn="ctr"/>
            <a:r>
              <a:rPr lang="el-GR" dirty="0" smtClean="0"/>
              <a:t>ΨΥΧΟΛΟΓΙΚΗ ΑΞΙΟΛΟΓΗΣΗ – ΕΝΗΜΕΡΩΣΗ ΑΣΘΕΝΟΥΣ</a:t>
            </a:r>
            <a:endParaRPr lang="el-GR" dirty="0"/>
          </a:p>
        </p:txBody>
      </p:sp>
      <p:sp>
        <p:nvSpPr>
          <p:cNvPr id="3" name="2 - Θέση περιεχομένου"/>
          <p:cNvSpPr>
            <a:spLocks noGrp="1"/>
          </p:cNvSpPr>
          <p:nvPr>
            <p:ph idx="1"/>
          </p:nvPr>
        </p:nvSpPr>
        <p:spPr>
          <a:xfrm>
            <a:off x="251520" y="1988840"/>
            <a:ext cx="8686800" cy="4525963"/>
          </a:xfrm>
        </p:spPr>
        <p:txBody>
          <a:bodyPr/>
          <a:lstStyle/>
          <a:p>
            <a:r>
              <a:rPr lang="el-GR" dirty="0" err="1" smtClean="0"/>
              <a:t>Υπεραγχωτικοί</a:t>
            </a:r>
            <a:r>
              <a:rPr lang="el-GR" dirty="0" smtClean="0"/>
              <a:t> ασθενείς</a:t>
            </a:r>
          </a:p>
          <a:p>
            <a:r>
              <a:rPr lang="el-GR" dirty="0" smtClean="0"/>
              <a:t>Φοβικοί ασθενείς</a:t>
            </a:r>
          </a:p>
          <a:p>
            <a:r>
              <a:rPr lang="el-GR" dirty="0" smtClean="0"/>
              <a:t>Αδιάφοροι – ασυνεπείς ασθενείς</a:t>
            </a:r>
          </a:p>
          <a:p>
            <a:r>
              <a:rPr lang="el-GR" dirty="0" smtClean="0"/>
              <a:t>Πλήρης ενημέρωση</a:t>
            </a:r>
          </a:p>
          <a:p>
            <a:pPr>
              <a:buNone/>
            </a:pPr>
            <a:r>
              <a:rPr lang="el-GR" dirty="0" smtClean="0"/>
              <a:t>	Χωρίς «ανατριχιαστικές» λεπτομέρειες</a:t>
            </a:r>
          </a:p>
          <a:p>
            <a:pPr>
              <a:buNone/>
            </a:pPr>
            <a:r>
              <a:rPr lang="el-GR" dirty="0" smtClean="0"/>
              <a:t>	Καθησυχασμός χωρίς υπερβολική αισιοδοξία</a:t>
            </a:r>
          </a:p>
          <a:p>
            <a:endParaRPr lang="el-GR" dirty="0"/>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179388" y="228600"/>
            <a:ext cx="8964612" cy="1219200"/>
          </a:xfrm>
        </p:spPr>
        <p:txBody>
          <a:bodyPr/>
          <a:lstStyle/>
          <a:p>
            <a:pPr algn="ctr"/>
            <a:r>
              <a:rPr lang="el-GR" dirty="0">
                <a:effectLst/>
              </a:rPr>
              <a:t>ΑΓΧΟΛΥΤΙΚΟ ΠΡΩΤΟΚΟΛΛΟ</a:t>
            </a:r>
          </a:p>
        </p:txBody>
      </p:sp>
      <p:sp>
        <p:nvSpPr>
          <p:cNvPr id="57347" name="Rectangle 3"/>
          <p:cNvSpPr>
            <a:spLocks noGrp="1" noChangeArrowheads="1"/>
          </p:cNvSpPr>
          <p:nvPr>
            <p:ph type="body" idx="1"/>
          </p:nvPr>
        </p:nvSpPr>
        <p:spPr>
          <a:xfrm>
            <a:off x="250825" y="1557338"/>
            <a:ext cx="8569325" cy="4392612"/>
          </a:xfrm>
        </p:spPr>
        <p:txBody>
          <a:bodyPr>
            <a:normAutofit fontScale="92500" lnSpcReduction="10000"/>
          </a:bodyPr>
          <a:lstStyle/>
          <a:p>
            <a:pPr marL="609600" indent="-609600">
              <a:lnSpc>
                <a:spcPct val="150000"/>
              </a:lnSpc>
              <a:buSzPct val="40000"/>
            </a:pPr>
            <a:r>
              <a:rPr lang="el-GR" dirty="0"/>
              <a:t>Ενημέρωση για θεραπεία</a:t>
            </a:r>
          </a:p>
          <a:p>
            <a:pPr marL="609600" indent="-609600">
              <a:lnSpc>
                <a:spcPct val="150000"/>
              </a:lnSpc>
              <a:buSzPct val="40000"/>
            </a:pPr>
            <a:r>
              <a:rPr lang="el-GR" dirty="0"/>
              <a:t>Προγραμματισμός συνεδρίας το πρωί</a:t>
            </a:r>
          </a:p>
          <a:p>
            <a:pPr marL="609600" indent="-609600">
              <a:lnSpc>
                <a:spcPct val="150000"/>
              </a:lnSpc>
              <a:buSzPct val="40000"/>
            </a:pPr>
            <a:r>
              <a:rPr lang="el-GR" dirty="0"/>
              <a:t>Διάρκεια συνεδρίας σε ανεκτά όρια</a:t>
            </a:r>
          </a:p>
          <a:p>
            <a:pPr marL="609600" indent="-609600">
              <a:lnSpc>
                <a:spcPct val="150000"/>
              </a:lnSpc>
              <a:buSzPct val="40000"/>
            </a:pPr>
            <a:r>
              <a:rPr lang="el-GR" dirty="0"/>
              <a:t>Αγχολυτική αγωγή</a:t>
            </a:r>
          </a:p>
          <a:p>
            <a:pPr marL="609600" indent="-609600">
              <a:lnSpc>
                <a:spcPct val="150000"/>
              </a:lnSpc>
              <a:buSzPct val="40000"/>
            </a:pPr>
            <a:r>
              <a:rPr lang="el-GR" dirty="0"/>
              <a:t>Απόλυτη αναλγησία</a:t>
            </a:r>
          </a:p>
          <a:p>
            <a:pPr marL="609600" indent="-609600">
              <a:lnSpc>
                <a:spcPct val="150000"/>
              </a:lnSpc>
              <a:buSzPct val="40000"/>
            </a:pPr>
            <a:r>
              <a:rPr lang="el-GR" dirty="0" err="1"/>
              <a:t>Αγχόλυση</a:t>
            </a:r>
            <a:r>
              <a:rPr lang="el-GR" dirty="0"/>
              <a:t> και αναλγησία και μετά τη συνεδρία</a:t>
            </a: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animEffect transition="in" filter="blinds(horizontal)">
                                      <p:cBhvr>
                                        <p:cTn id="7" dur="500"/>
                                        <p:tgtEl>
                                          <p:spTgt spid="573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7347">
                                            <p:txEl>
                                              <p:pRg st="1" end="1"/>
                                            </p:txEl>
                                          </p:spTgt>
                                        </p:tgtEl>
                                        <p:attrNameLst>
                                          <p:attrName>style.visibility</p:attrName>
                                        </p:attrNameLst>
                                      </p:cBhvr>
                                      <p:to>
                                        <p:strVal val="visible"/>
                                      </p:to>
                                    </p:set>
                                    <p:animEffect transition="in" filter="blinds(horizontal)">
                                      <p:cBhvr>
                                        <p:cTn id="12" dur="500"/>
                                        <p:tgtEl>
                                          <p:spTgt spid="573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7347">
                                            <p:txEl>
                                              <p:pRg st="2" end="2"/>
                                            </p:txEl>
                                          </p:spTgt>
                                        </p:tgtEl>
                                        <p:attrNameLst>
                                          <p:attrName>style.visibility</p:attrName>
                                        </p:attrNameLst>
                                      </p:cBhvr>
                                      <p:to>
                                        <p:strVal val="visible"/>
                                      </p:to>
                                    </p:set>
                                    <p:animEffect transition="in" filter="blinds(horizontal)">
                                      <p:cBhvr>
                                        <p:cTn id="17" dur="500"/>
                                        <p:tgtEl>
                                          <p:spTgt spid="5734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7347">
                                            <p:txEl>
                                              <p:pRg st="3" end="3"/>
                                            </p:txEl>
                                          </p:spTgt>
                                        </p:tgtEl>
                                        <p:attrNameLst>
                                          <p:attrName>style.visibility</p:attrName>
                                        </p:attrNameLst>
                                      </p:cBhvr>
                                      <p:to>
                                        <p:strVal val="visible"/>
                                      </p:to>
                                    </p:set>
                                    <p:animEffect transition="in" filter="blinds(horizontal)">
                                      <p:cBhvr>
                                        <p:cTn id="22" dur="500"/>
                                        <p:tgtEl>
                                          <p:spTgt spid="5734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7347">
                                            <p:txEl>
                                              <p:pRg st="4" end="4"/>
                                            </p:txEl>
                                          </p:spTgt>
                                        </p:tgtEl>
                                        <p:attrNameLst>
                                          <p:attrName>style.visibility</p:attrName>
                                        </p:attrNameLst>
                                      </p:cBhvr>
                                      <p:to>
                                        <p:strVal val="visible"/>
                                      </p:to>
                                    </p:set>
                                    <p:animEffect transition="in" filter="blinds(horizontal)">
                                      <p:cBhvr>
                                        <p:cTn id="27" dur="500"/>
                                        <p:tgtEl>
                                          <p:spTgt spid="5734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57347">
                                            <p:txEl>
                                              <p:pRg st="5" end="5"/>
                                            </p:txEl>
                                          </p:spTgt>
                                        </p:tgtEl>
                                        <p:attrNameLst>
                                          <p:attrName>style.visibility</p:attrName>
                                        </p:attrNameLst>
                                      </p:cBhvr>
                                      <p:to>
                                        <p:strVal val="visible"/>
                                      </p:to>
                                    </p:set>
                                    <p:animEffect transition="in" filter="blinds(horizontal)">
                                      <p:cBhvr>
                                        <p:cTn id="32" dur="500"/>
                                        <p:tgtEl>
                                          <p:spTgt spid="5734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ctr"/>
            <a:r>
              <a:rPr lang="el-GR" cap="none" dirty="0" smtClean="0"/>
              <a:t>ΠΡΟΕΓΧΕΙΡΗΤΙΚΟΣ ΕΛΕΓΧΟΣ</a:t>
            </a:r>
            <a:endParaRPr lang="el-GR" cap="none" dirty="0"/>
          </a:p>
        </p:txBody>
      </p:sp>
      <p:sp>
        <p:nvSpPr>
          <p:cNvPr id="3" name="2 - Θέση περιεχομένου"/>
          <p:cNvSpPr>
            <a:spLocks noGrp="1"/>
          </p:cNvSpPr>
          <p:nvPr>
            <p:ph idx="1"/>
          </p:nvPr>
        </p:nvSpPr>
        <p:spPr>
          <a:xfrm>
            <a:off x="251520" y="1916832"/>
            <a:ext cx="8686800" cy="4525963"/>
          </a:xfrm>
        </p:spPr>
        <p:txBody>
          <a:bodyPr>
            <a:normAutofit lnSpcReduction="10000"/>
          </a:bodyPr>
          <a:lstStyle/>
          <a:p>
            <a:r>
              <a:rPr lang="el-GR" dirty="0" smtClean="0"/>
              <a:t>Γενική αίματος</a:t>
            </a:r>
            <a:endParaRPr lang="el-GR" sz="2800" dirty="0" smtClean="0"/>
          </a:p>
          <a:p>
            <a:r>
              <a:rPr lang="el-GR" dirty="0" smtClean="0"/>
              <a:t>Βιοχημικές </a:t>
            </a:r>
          </a:p>
          <a:p>
            <a:pPr>
              <a:buNone/>
            </a:pPr>
            <a:r>
              <a:rPr lang="el-GR" dirty="0" smtClean="0"/>
              <a:t>	</a:t>
            </a:r>
            <a:r>
              <a:rPr lang="el-GR" sz="2800" dirty="0" smtClean="0"/>
              <a:t>σάκχαρο - ουρία</a:t>
            </a:r>
          </a:p>
          <a:p>
            <a:r>
              <a:rPr lang="el-GR" dirty="0" smtClean="0"/>
              <a:t>Έλεγχος πηκτικότητας</a:t>
            </a:r>
          </a:p>
          <a:p>
            <a:pPr>
              <a:buNone/>
            </a:pPr>
            <a:r>
              <a:rPr lang="el-GR" dirty="0" smtClean="0"/>
              <a:t>	</a:t>
            </a:r>
            <a:r>
              <a:rPr lang="en-US" sz="2800" dirty="0" smtClean="0"/>
              <a:t> INR, </a:t>
            </a:r>
            <a:r>
              <a:rPr lang="en-US" sz="2800" dirty="0" err="1" smtClean="0"/>
              <a:t>aPTT</a:t>
            </a:r>
            <a:r>
              <a:rPr lang="en-US" sz="2800" dirty="0" smtClean="0"/>
              <a:t>, </a:t>
            </a:r>
            <a:r>
              <a:rPr lang="el-GR" sz="2800" dirty="0" smtClean="0"/>
              <a:t>χρόνος ροής και πήξης</a:t>
            </a:r>
          </a:p>
          <a:p>
            <a:r>
              <a:rPr lang="el-GR" dirty="0" smtClean="0"/>
              <a:t>Γενική ούρων</a:t>
            </a:r>
          </a:p>
          <a:p>
            <a:r>
              <a:rPr lang="el-GR" dirty="0" smtClean="0"/>
              <a:t>Ακτινογραφία θώρακος</a:t>
            </a:r>
          </a:p>
          <a:p>
            <a:r>
              <a:rPr lang="el-GR" dirty="0" smtClean="0"/>
              <a:t>Ηλεκτροκαρδιογράφημα</a:t>
            </a:r>
            <a:endParaRPr lang="el-GR" dirty="0"/>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0" y="489850"/>
          <a:ext cx="4499993" cy="6368150"/>
        </p:xfrm>
        <a:graphic>
          <a:graphicData uri="http://schemas.openxmlformats.org/presentationml/2006/ole">
            <p:oleObj spid="_x0000_s1034" name="Acrobat Document" r:id="rId3" imgW="5667146" imgH="8019898" progId="AcroExch.Document.7">
              <p:embed/>
            </p:oleObj>
          </a:graphicData>
        </a:graphic>
      </p:graphicFrame>
      <p:graphicFrame>
        <p:nvGraphicFramePr>
          <p:cNvPr id="1027" name="Object 3"/>
          <p:cNvGraphicFramePr>
            <a:graphicFrameLocks noChangeAspect="1"/>
          </p:cNvGraphicFramePr>
          <p:nvPr/>
        </p:nvGraphicFramePr>
        <p:xfrm>
          <a:off x="4643330" y="488892"/>
          <a:ext cx="4500670" cy="6369108"/>
        </p:xfrm>
        <a:graphic>
          <a:graphicData uri="http://schemas.openxmlformats.org/presentationml/2006/ole">
            <p:oleObj spid="_x0000_s1035" name="Acrobat Document" r:id="rId4" imgW="5667146" imgH="8019898" progId="AcroExch.Document.7">
              <p:embed/>
            </p:oleObj>
          </a:graphicData>
        </a:graphic>
      </p:graphicFrame>
    </p:spTree>
  </p:cSld>
  <p:clrMapOvr>
    <a:masterClrMapping/>
  </p:clrMapOvr>
  <p:transition>
    <p:zoom dir="in"/>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0" y="548680"/>
          <a:ext cx="4458421" cy="6309320"/>
        </p:xfrm>
        <a:graphic>
          <a:graphicData uri="http://schemas.openxmlformats.org/presentationml/2006/ole">
            <p:oleObj spid="_x0000_s2058" name="Acrobat Document" r:id="rId3" imgW="5667146" imgH="8019898" progId="AcroExch.Document.7">
              <p:embed/>
            </p:oleObj>
          </a:graphicData>
        </a:graphic>
      </p:graphicFrame>
      <p:graphicFrame>
        <p:nvGraphicFramePr>
          <p:cNvPr id="2051" name="Object 3"/>
          <p:cNvGraphicFramePr>
            <a:graphicFrameLocks noChangeAspect="1"/>
          </p:cNvGraphicFramePr>
          <p:nvPr/>
        </p:nvGraphicFramePr>
        <p:xfrm>
          <a:off x="4666228" y="521296"/>
          <a:ext cx="4477772" cy="6336704"/>
        </p:xfrm>
        <a:graphic>
          <a:graphicData uri="http://schemas.openxmlformats.org/presentationml/2006/ole">
            <p:oleObj spid="_x0000_s2059" name="Acrobat Document" r:id="rId4" imgW="5667146" imgH="8019898" progId="AcroExch.Document.7">
              <p:embed/>
            </p:oleObj>
          </a:graphicData>
        </a:graphic>
      </p:graphicFrame>
    </p:spTree>
  </p:cSld>
  <p:clrMapOvr>
    <a:masterClrMapping/>
  </p:clrMapOvr>
  <p:transition>
    <p:zoom dir="in"/>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l-GR" dirty="0" smtClean="0"/>
              <a:t>ΜΕΤΕΓΧΕΙΡΗΤΙΚΗ ΦΡΟΝΤΙΔΑ</a:t>
            </a:r>
            <a:endParaRPr lang="en-US" dirty="0"/>
          </a:p>
        </p:txBody>
      </p:sp>
      <p:sp>
        <p:nvSpPr>
          <p:cNvPr id="5" name="Content Placeholder 4"/>
          <p:cNvSpPr>
            <a:spLocks noGrp="1"/>
          </p:cNvSpPr>
          <p:nvPr>
            <p:ph idx="1"/>
          </p:nvPr>
        </p:nvSpPr>
        <p:spPr>
          <a:xfrm>
            <a:off x="323528" y="1772816"/>
            <a:ext cx="8686800" cy="4525963"/>
          </a:xfrm>
        </p:spPr>
        <p:txBody>
          <a:bodyPr>
            <a:normAutofit fontScale="92500"/>
          </a:bodyPr>
          <a:lstStyle/>
          <a:p>
            <a:r>
              <a:rPr lang="el-GR" dirty="0" smtClean="0"/>
              <a:t>Καθαρισμός τραυμάτων στόματος και προσώπου</a:t>
            </a:r>
          </a:p>
          <a:p>
            <a:r>
              <a:rPr lang="el-GR" dirty="0" smtClean="0"/>
              <a:t>Τοποθέτηση γάζας στην περιοχή της επέμβασης</a:t>
            </a:r>
          </a:p>
          <a:p>
            <a:r>
              <a:rPr lang="el-GR" dirty="0" smtClean="0"/>
              <a:t>Φαρμακευτική αγωγή </a:t>
            </a:r>
          </a:p>
          <a:p>
            <a:pPr marL="0" indent="0">
              <a:buNone/>
            </a:pPr>
            <a:r>
              <a:rPr lang="el-GR" dirty="0" smtClean="0"/>
              <a:t>	</a:t>
            </a:r>
            <a:r>
              <a:rPr lang="el-GR" sz="2600" dirty="0" smtClean="0"/>
              <a:t>αντιβιοτικά </a:t>
            </a:r>
          </a:p>
          <a:p>
            <a:pPr marL="0" indent="0">
              <a:buNone/>
            </a:pPr>
            <a:r>
              <a:rPr lang="el-GR" sz="2600" dirty="0"/>
              <a:t>	</a:t>
            </a:r>
            <a:r>
              <a:rPr lang="el-GR" sz="2600" dirty="0" smtClean="0"/>
              <a:t>αναλγητικά</a:t>
            </a:r>
            <a:endParaRPr lang="el-GR" sz="2600" dirty="0" smtClean="0"/>
          </a:p>
          <a:p>
            <a:pPr marL="0" indent="0">
              <a:buNone/>
            </a:pPr>
            <a:r>
              <a:rPr lang="el-GR" sz="2600" dirty="0"/>
              <a:t>	</a:t>
            </a:r>
            <a:r>
              <a:rPr lang="el-GR" sz="2600" dirty="0" smtClean="0"/>
              <a:t>αντισηπτικό</a:t>
            </a:r>
          </a:p>
          <a:p>
            <a:pPr marL="0" indent="0">
              <a:buNone/>
            </a:pPr>
            <a:r>
              <a:rPr lang="el-GR" sz="2600" dirty="0"/>
              <a:t>	</a:t>
            </a:r>
            <a:r>
              <a:rPr lang="el-GR" sz="2600" dirty="0" smtClean="0"/>
              <a:t>αποσυμφορητικό </a:t>
            </a:r>
            <a:r>
              <a:rPr lang="en-US" sz="2600" dirty="0" smtClean="0"/>
              <a:t>spray</a:t>
            </a:r>
            <a:endParaRPr lang="el-GR" sz="2600" dirty="0" smtClean="0"/>
          </a:p>
          <a:p>
            <a:pPr marL="0" indent="0">
              <a:buNone/>
            </a:pPr>
            <a:r>
              <a:rPr lang="el-GR" sz="2600" dirty="0" smtClean="0"/>
              <a:t>	κορτικοστεροειδή</a:t>
            </a:r>
          </a:p>
          <a:p>
            <a:r>
              <a:rPr lang="el-GR" dirty="0" smtClean="0"/>
              <a:t>Οδηγίες</a:t>
            </a:r>
          </a:p>
        </p:txBody>
      </p:sp>
    </p:spTree>
    <p:extLst>
      <p:ext uri="{BB962C8B-B14F-4D97-AF65-F5344CB8AC3E}">
        <p14:creationId xmlns:p14="http://schemas.microsoft.com/office/powerpoint/2010/main" xmlns="" val="1690596868"/>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linds(horizont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linds(horizont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blinds(horizontal)">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blinds(horizontal)">
                                      <p:cBhvr>
                                        <p:cTn id="42" dur="500"/>
                                        <p:tgtEl>
                                          <p:spTgt spid="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Effect transition="in" filter="blinds(horizontal)">
                                      <p:cBhvr>
                                        <p:cTn id="4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882" y="620688"/>
            <a:ext cx="9144000" cy="6186310"/>
          </a:xfrm>
          <a:prstGeom prst="rect">
            <a:avLst/>
          </a:prstGeom>
        </p:spPr>
        <p:txBody>
          <a:bodyPr wrap="square">
            <a:spAutoFit/>
          </a:bodyPr>
          <a:lstStyle/>
          <a:p>
            <a:pPr algn="ctr" hangingPunct="0"/>
            <a:r>
              <a:rPr lang="el-GR" b="1" dirty="0"/>
              <a:t>ΜΕΤΕΓΧΕΙΡΗΤΙΚΕΣ   </a:t>
            </a:r>
            <a:r>
              <a:rPr lang="el-GR" b="1" dirty="0" smtClean="0"/>
              <a:t>ΟΔΗΓΙΕΣ</a:t>
            </a:r>
          </a:p>
          <a:p>
            <a:pPr algn="ctr" hangingPunct="0"/>
            <a:endParaRPr lang="en-US" dirty="0"/>
          </a:p>
          <a:p>
            <a:pPr lvl="0" algn="ctr" hangingPunct="0"/>
            <a:endParaRPr lang="el-GR" dirty="0" smtClean="0"/>
          </a:p>
          <a:p>
            <a:pPr lvl="0" hangingPunct="0"/>
            <a:r>
              <a:rPr lang="el-GR" dirty="0" smtClean="0"/>
              <a:t>Τοποθετείστε </a:t>
            </a:r>
            <a:r>
              <a:rPr lang="el-GR" dirty="0"/>
              <a:t>παγάκια τυλιγμένα σε μία πετσέτα εξωτερικά από το σημείο της επέμβασης. Αφήστε τα για  </a:t>
            </a:r>
            <a:r>
              <a:rPr lang="el-GR" dirty="0" smtClean="0"/>
              <a:t>πεντε -δέκα </a:t>
            </a:r>
            <a:r>
              <a:rPr lang="el-GR" dirty="0"/>
              <a:t>λεπτά, μετά βγάλτε τα και ξανατοποθετήστε τα μετά από άλλα δέκα λεπτά. Επαναλάβατε τη διαδικασία για 3</a:t>
            </a:r>
            <a:r>
              <a:rPr lang="el-GR" dirty="0" smtClean="0"/>
              <a:t>-6 </a:t>
            </a:r>
            <a:r>
              <a:rPr lang="el-GR" dirty="0"/>
              <a:t>ώρες. Αυτό γίνεται για να μειωθεί όσο είναι δυνατόν το οίδημα που παρατηρείται μετά την επέμβαση. Πάντως η περιοχή γύρω από το σημείο της επέμβασης θα πρηστεί και το πρήξιμο αυτό θα είναι εντονότερο την δεύτερη ημέρα (περίπου 48 ώρες μετά την επέμβαση). Επίσης θα υπάρχει μείωση της ικανότητας ανοίγματος του στόματος, ενώ είναι πιθανό να παρατηρήσετε μώλωπες (μελανιές) εξωτερικά στην περιοχή της επέμβασης. </a:t>
            </a:r>
            <a:endParaRPr lang="en-US" dirty="0"/>
          </a:p>
          <a:p>
            <a:pPr hangingPunct="0"/>
            <a:r>
              <a:rPr lang="el-GR" b="1" dirty="0"/>
              <a:t> </a:t>
            </a:r>
            <a:endParaRPr lang="en-US" dirty="0"/>
          </a:p>
          <a:p>
            <a:pPr lvl="0" hangingPunct="0"/>
            <a:r>
              <a:rPr lang="el-GR" dirty="0" smtClean="0"/>
              <a:t>Μόλις επιστρέψετε σπίτι μετά </a:t>
            </a:r>
            <a:r>
              <a:rPr lang="el-GR" dirty="0"/>
              <a:t>την επέμβαση αφαιρέστε τη γάζα από το στόμα, πάρτε ένα από τα παυσίπονα που σας χορηγήθηκαν και τοποθετείστε μία άλλη γάζα. Πρέπει να διατηρήσετε μία γάζα στο σημείο της επέμβασης για τουλάχιστον 3-4 ώρες και να την αλλάζετε μόνο όταν τρώτε ή πίνετε κάτι και όχι συνέχεια. Οι γάζες θα είναι ματωμένες ενώ κατά τη διάρκεια της πρώτης ημέρας το σάλιο σας θα είναι κόκκινο και θα έχετε στο στόμα μία ελαφριά γεύση αίματος. Αυτό συμβαίνει πάντοτε και δεν είναι αιμορραγία. Πρέπει να καταπίνετε κανονικά το σάλιο σας και απαγορεύεται να φτύνετε γιατί το φτύσιμο μπορεί να προκαλέσει αιμορραγία. Επίσης τις πρώτες ημέρες δεν πρέπει να χρησιμοποιείτε καλαμάκι. για τον ίδιο λόγο</a:t>
            </a:r>
            <a:r>
              <a:rPr lang="el-GR" dirty="0" smtClean="0"/>
              <a:t>.</a:t>
            </a:r>
          </a:p>
          <a:p>
            <a:pPr lvl="0" hangingPunct="0"/>
            <a:endParaRPr lang="el-GR" dirty="0" smtClean="0"/>
          </a:p>
          <a:p>
            <a:pPr lvl="0" hangingPunct="0"/>
            <a:endParaRPr lang="en-US" dirty="0"/>
          </a:p>
        </p:txBody>
      </p:sp>
    </p:spTree>
    <p:extLst>
      <p:ext uri="{BB962C8B-B14F-4D97-AF65-F5344CB8AC3E}">
        <p14:creationId xmlns:p14="http://schemas.microsoft.com/office/powerpoint/2010/main" xmlns="" val="221237760"/>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blinds(horizontal)">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5" end="5"/>
                                            </p:txEl>
                                          </p:spTgt>
                                        </p:tgtEl>
                                        <p:attrNameLst>
                                          <p:attrName>style.visibility</p:attrName>
                                        </p:attrNameLst>
                                      </p:cBhvr>
                                      <p:to>
                                        <p:strVal val="visible"/>
                                      </p:to>
                                    </p:set>
                                    <p:animEffect transition="in" filter="blinds(horizontal)">
                                      <p:cBhvr>
                                        <p:cTn id="1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297" y="-686523"/>
            <a:ext cx="8856984" cy="7571303"/>
          </a:xfrm>
          <a:prstGeom prst="rect">
            <a:avLst/>
          </a:prstGeom>
        </p:spPr>
        <p:txBody>
          <a:bodyPr wrap="square">
            <a:spAutoFit/>
          </a:bodyPr>
          <a:lstStyle/>
          <a:p>
            <a:pPr hangingPunct="0"/>
            <a:r>
              <a:rPr lang="en-US" b="1" dirty="0"/>
              <a:t> </a:t>
            </a:r>
            <a:endParaRPr lang="en-US" dirty="0"/>
          </a:p>
          <a:p>
            <a:pPr hangingPunct="0"/>
            <a:r>
              <a:rPr lang="en-US" dirty="0"/>
              <a:t> </a:t>
            </a:r>
          </a:p>
          <a:p>
            <a:pPr hangingPunct="0"/>
            <a:r>
              <a:rPr lang="en-US" dirty="0"/>
              <a:t> </a:t>
            </a:r>
          </a:p>
          <a:p>
            <a:pPr hangingPunct="0"/>
            <a:r>
              <a:rPr lang="el-GR" dirty="0" smtClean="0"/>
              <a:t>Την </a:t>
            </a:r>
            <a:r>
              <a:rPr lang="el-GR" dirty="0"/>
              <a:t>πρώτη μέρα η τροφή πρέπει να είναι κρύα και ρευστή (παγωτό, γιαούρτι, χυμοί, κρύα σούπα κλπ). Στη συνέχεια και για μία εβδομάδα πρέπει να αποφεύγονται οι τροφές που είναι σκληρές, καυτές, πιπεράτες ή που έχουν σπόρια (σουσάμι, </a:t>
            </a:r>
            <a:r>
              <a:rPr lang="el-GR" dirty="0" smtClean="0"/>
              <a:t>φακές</a:t>
            </a:r>
            <a:r>
              <a:rPr lang="el-GR" dirty="0"/>
              <a:t>, </a:t>
            </a:r>
            <a:r>
              <a:rPr lang="el-GR" dirty="0" smtClean="0"/>
              <a:t>ξηροί καρποί </a:t>
            </a:r>
            <a:r>
              <a:rPr lang="el-GR" dirty="0"/>
              <a:t>κλπ)</a:t>
            </a:r>
            <a:r>
              <a:rPr lang="el-GR" dirty="0" smtClean="0"/>
              <a:t>.</a:t>
            </a:r>
            <a:endParaRPr lang="el-GR" dirty="0"/>
          </a:p>
          <a:p>
            <a:pPr hangingPunct="0"/>
            <a:endParaRPr lang="en-US" dirty="0"/>
          </a:p>
          <a:p>
            <a:pPr lvl="0" hangingPunct="0"/>
            <a:r>
              <a:rPr lang="el-GR" dirty="0"/>
              <a:t>Την πρώτη μέρα δεν πλένετε τα δόντια και δεν κάνετε πλύσεις του στόματος. Από την επομένη πλένετε τα δόντια σας εκτός από το σημείο της επέμβασης το οποίο καθαρίζετε μετά από κάθε γεύμα με ήπια μπουκώματα από χλιαρό χαμομήλι, αντισηπτικό στοματοδιάλυμα, ή σκέτο νερό, ενώ το βουρτσίζετε με προσοχή από την 5</a:t>
            </a:r>
            <a:r>
              <a:rPr lang="el-GR" baseline="30000" dirty="0"/>
              <a:t>η</a:t>
            </a:r>
            <a:r>
              <a:rPr lang="el-GR" dirty="0"/>
              <a:t> ημέρα μετά την επέμβαση.</a:t>
            </a:r>
            <a:endParaRPr lang="en-US" dirty="0"/>
          </a:p>
          <a:p>
            <a:pPr hangingPunct="0"/>
            <a:r>
              <a:rPr lang="el-GR" b="1" dirty="0"/>
              <a:t> </a:t>
            </a:r>
            <a:endParaRPr lang="en-US" dirty="0"/>
          </a:p>
          <a:p>
            <a:pPr lvl="0" hangingPunct="0"/>
            <a:r>
              <a:rPr lang="el-GR" dirty="0"/>
              <a:t>Παίρνετε τα αντιβιοτικά ή όποιο άλλο φάρμακο σας χορηγήθηκε σύμφωνα με τις οδηγίες που σας δόθηκαν.</a:t>
            </a:r>
            <a:endParaRPr lang="en-US" dirty="0"/>
          </a:p>
          <a:p>
            <a:pPr hangingPunct="0"/>
            <a:r>
              <a:rPr lang="el-GR" b="1" dirty="0"/>
              <a:t> </a:t>
            </a:r>
            <a:endParaRPr lang="en-US" dirty="0"/>
          </a:p>
          <a:p>
            <a:pPr lvl="0" hangingPunct="0"/>
            <a:r>
              <a:rPr lang="el-GR" dirty="0"/>
              <a:t>Επιβάλλεται η χρήση των παυσίπονων που σας χορηγήθηκαν για τις πρώτες 12- 24 ώρες. Μετά η χρήση τους είναι προαιρετική σε περίπτωση πόνου.</a:t>
            </a:r>
            <a:endParaRPr lang="en-US" dirty="0"/>
          </a:p>
          <a:p>
            <a:pPr hangingPunct="0"/>
            <a:r>
              <a:rPr lang="el-GR" b="1" dirty="0"/>
              <a:t> </a:t>
            </a:r>
            <a:endParaRPr lang="en-US" dirty="0"/>
          </a:p>
          <a:p>
            <a:pPr lvl="0" hangingPunct="0"/>
            <a:r>
              <a:rPr lang="el-GR" dirty="0"/>
              <a:t>Τα ράμματα δεν χρειάζεται να αφαιρεθούν. Θα φύγουν μόνα τους 25-30 ημέρες μετά την επέμβαση.</a:t>
            </a:r>
            <a:endParaRPr lang="en-US" dirty="0"/>
          </a:p>
          <a:p>
            <a:pPr hangingPunct="0"/>
            <a:r>
              <a:rPr lang="el-GR" b="1" dirty="0"/>
              <a:t> </a:t>
            </a:r>
            <a:endParaRPr lang="en-US" dirty="0"/>
          </a:p>
          <a:p>
            <a:pPr lvl="0" hangingPunct="0"/>
            <a:r>
              <a:rPr lang="el-GR" dirty="0"/>
              <a:t>Στην πάρα πολύ σπάνια περίπτωση έντονης αιμορραγίας ξεπλύνετε το στόμα με παγωμένο νερό και τοποθετήστε με πίεση μία αποστειρωμένη γάζα στο σημείο της επέμβασης.</a:t>
            </a:r>
            <a:endParaRPr lang="en-US" dirty="0"/>
          </a:p>
          <a:p>
            <a:pPr hangingPunct="0"/>
            <a:r>
              <a:rPr lang="el-GR" b="1" dirty="0"/>
              <a:t> </a:t>
            </a:r>
            <a:endParaRPr lang="en-US" dirty="0"/>
          </a:p>
          <a:p>
            <a:pPr lvl="0" hangingPunct="0"/>
            <a:r>
              <a:rPr lang="el-GR" dirty="0"/>
              <a:t>Για οποιοδήποτε πρόβλημα ή ερώτηση τηλεφωνήστε στο </a:t>
            </a:r>
            <a:r>
              <a:rPr lang="el-GR" dirty="0" smtClean="0"/>
              <a:t> 210-............, </a:t>
            </a:r>
            <a:r>
              <a:rPr lang="el-GR" dirty="0"/>
              <a:t>ή στο </a:t>
            </a:r>
            <a:r>
              <a:rPr lang="el-GR" dirty="0" smtClean="0"/>
              <a:t>69..........</a:t>
            </a:r>
            <a:endParaRPr lang="en-US" dirty="0"/>
          </a:p>
        </p:txBody>
      </p:sp>
    </p:spTree>
    <p:extLst>
      <p:ext uri="{BB962C8B-B14F-4D97-AF65-F5344CB8AC3E}">
        <p14:creationId xmlns:p14="http://schemas.microsoft.com/office/powerpoint/2010/main" xmlns="" val="1642730378"/>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blinds(horizontal)">
                                      <p:cBhvr>
                                        <p:cTn id="7" dur="500"/>
                                        <p:tgtEl>
                                          <p:spTgt spid="4">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5" end="5"/>
                                            </p:txEl>
                                          </p:spTgt>
                                        </p:tgtEl>
                                        <p:attrNameLst>
                                          <p:attrName>style.visibility</p:attrName>
                                        </p:attrNameLst>
                                      </p:cBhvr>
                                      <p:to>
                                        <p:strVal val="visible"/>
                                      </p:to>
                                    </p:set>
                                    <p:animEffect transition="in" filter="blinds(horizontal)">
                                      <p:cBhvr>
                                        <p:cTn id="12" dur="500"/>
                                        <p:tgtEl>
                                          <p:spTgt spid="4">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animEffect transition="in" filter="blinds(horizontal)">
                                      <p:cBhvr>
                                        <p:cTn id="17" dur="500"/>
                                        <p:tgtEl>
                                          <p:spTgt spid="4">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9" end="9"/>
                                            </p:txEl>
                                          </p:spTgt>
                                        </p:tgtEl>
                                        <p:attrNameLst>
                                          <p:attrName>style.visibility</p:attrName>
                                        </p:attrNameLst>
                                      </p:cBhvr>
                                      <p:to>
                                        <p:strVal val="visible"/>
                                      </p:to>
                                    </p:set>
                                    <p:animEffect transition="in" filter="blinds(horizontal)">
                                      <p:cBhvr>
                                        <p:cTn id="22" dur="500"/>
                                        <p:tgtEl>
                                          <p:spTgt spid="4">
                                            <p:txEl>
                                              <p:pRg st="9" end="9"/>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xEl>
                                              <p:pRg st="11" end="11"/>
                                            </p:txEl>
                                          </p:spTgt>
                                        </p:tgtEl>
                                        <p:attrNameLst>
                                          <p:attrName>style.visibility</p:attrName>
                                        </p:attrNameLst>
                                      </p:cBhvr>
                                      <p:to>
                                        <p:strVal val="visible"/>
                                      </p:to>
                                    </p:set>
                                    <p:animEffect transition="in" filter="blinds(horizontal)">
                                      <p:cBhvr>
                                        <p:cTn id="27" dur="500"/>
                                        <p:tgtEl>
                                          <p:spTgt spid="4">
                                            <p:txEl>
                                              <p:pRg st="11" end="1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
                                            <p:txEl>
                                              <p:pRg st="13" end="13"/>
                                            </p:txEl>
                                          </p:spTgt>
                                        </p:tgtEl>
                                        <p:attrNameLst>
                                          <p:attrName>style.visibility</p:attrName>
                                        </p:attrNameLst>
                                      </p:cBhvr>
                                      <p:to>
                                        <p:strVal val="visible"/>
                                      </p:to>
                                    </p:set>
                                    <p:animEffect transition="in" filter="blinds(horizontal)">
                                      <p:cBhvr>
                                        <p:cTn id="32" dur="500"/>
                                        <p:tgtEl>
                                          <p:spTgt spid="4">
                                            <p:txEl>
                                              <p:pRg st="13" end="1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4">
                                            <p:txEl>
                                              <p:pRg st="15" end="15"/>
                                            </p:txEl>
                                          </p:spTgt>
                                        </p:tgtEl>
                                        <p:attrNameLst>
                                          <p:attrName>style.visibility</p:attrName>
                                        </p:attrNameLst>
                                      </p:cBhvr>
                                      <p:to>
                                        <p:strVal val="visible"/>
                                      </p:to>
                                    </p:set>
                                    <p:animEffect transition="in" filter="blinds(horizontal)">
                                      <p:cBhvr>
                                        <p:cTn id="37" dur="500"/>
                                        <p:tgtEl>
                                          <p:spTgt spid="4">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60648"/>
            <a:ext cx="8686800" cy="838200"/>
          </a:xfrm>
        </p:spPr>
        <p:txBody>
          <a:bodyPr/>
          <a:lstStyle/>
          <a:p>
            <a:pPr algn="ctr"/>
            <a:r>
              <a:rPr lang="el-GR" dirty="0" err="1" smtClean="0"/>
              <a:t>Απαραιτητα</a:t>
            </a:r>
            <a:r>
              <a:rPr lang="el-GR" dirty="0" smtClean="0"/>
              <a:t> </a:t>
            </a:r>
            <a:r>
              <a:rPr lang="el-GR" dirty="0" err="1" smtClean="0"/>
              <a:t>σημεια</a:t>
            </a:r>
            <a:endParaRPr lang="el-GR" dirty="0"/>
          </a:p>
        </p:txBody>
      </p:sp>
      <p:sp>
        <p:nvSpPr>
          <p:cNvPr id="3" name="2 - Θέση περιεχομένου"/>
          <p:cNvSpPr>
            <a:spLocks noGrp="1"/>
          </p:cNvSpPr>
          <p:nvPr>
            <p:ph idx="1"/>
          </p:nvPr>
        </p:nvSpPr>
        <p:spPr>
          <a:xfrm>
            <a:off x="251520" y="2332037"/>
            <a:ext cx="8686800" cy="4525963"/>
          </a:xfrm>
        </p:spPr>
        <p:txBody>
          <a:bodyPr/>
          <a:lstStyle/>
          <a:p>
            <a:r>
              <a:rPr lang="el-GR" dirty="0" smtClean="0"/>
              <a:t>αγχολυτικό πρωτόκολλο</a:t>
            </a:r>
          </a:p>
          <a:p>
            <a:r>
              <a:rPr lang="el-GR" dirty="0" smtClean="0"/>
              <a:t>πότε επιβάλλεται συνεννόηση με άλλες ειδικότητες;</a:t>
            </a:r>
          </a:p>
          <a:p>
            <a:r>
              <a:rPr lang="el-GR" dirty="0" err="1" smtClean="0"/>
              <a:t>προεγχειρητικός</a:t>
            </a:r>
            <a:r>
              <a:rPr lang="el-GR" dirty="0" smtClean="0"/>
              <a:t> έλεγχος</a:t>
            </a:r>
          </a:p>
          <a:p>
            <a:r>
              <a:rPr lang="el-GR" dirty="0" smtClean="0"/>
              <a:t>μετεγχειρητικές οδηγίες</a:t>
            </a:r>
          </a:p>
          <a:p>
            <a:endParaRPr lang="el-GR" dirty="0"/>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0" y="12700"/>
            <a:ext cx="9144000" cy="68297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2609130930"/>
      </p:ext>
    </p:extLst>
  </p:cSld>
  <p:clrMapOvr>
    <a:masterClrMapping/>
  </p:clrMapOvr>
  <p:transition>
    <p:zoom dir="in"/>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l-GR" dirty="0" smtClean="0"/>
              <a:t>ΠΡΟΕΓΧΕΙΡΗΤΙΚΗ ΑΞΙΟΛΟΓΗΣΗ</a:t>
            </a:r>
            <a:endParaRPr lang="en-US" dirty="0"/>
          </a:p>
        </p:txBody>
      </p:sp>
      <p:sp>
        <p:nvSpPr>
          <p:cNvPr id="3" name="Content Placeholder 2"/>
          <p:cNvSpPr>
            <a:spLocks noGrp="1"/>
          </p:cNvSpPr>
          <p:nvPr>
            <p:ph idx="1"/>
          </p:nvPr>
        </p:nvSpPr>
        <p:spPr>
          <a:xfrm>
            <a:off x="251520" y="1844824"/>
            <a:ext cx="8686800" cy="4525963"/>
          </a:xfrm>
        </p:spPr>
        <p:txBody>
          <a:bodyPr/>
          <a:lstStyle/>
          <a:p>
            <a:r>
              <a:rPr lang="el-GR" dirty="0" smtClean="0"/>
              <a:t>Αξιολόγηση ιατρικού ιστορικού</a:t>
            </a:r>
          </a:p>
          <a:p>
            <a:r>
              <a:rPr lang="el-GR" dirty="0" smtClean="0"/>
              <a:t>Συνεννόηση με άλλες ειδικότητες</a:t>
            </a:r>
          </a:p>
          <a:p>
            <a:r>
              <a:rPr lang="el-GR" dirty="0" smtClean="0"/>
              <a:t>Αξιολόγηση οδοντιατρικού ιστορικού</a:t>
            </a:r>
          </a:p>
          <a:p>
            <a:r>
              <a:rPr lang="el-GR" dirty="0" smtClean="0"/>
              <a:t>Κλινική εξέταση</a:t>
            </a:r>
          </a:p>
          <a:p>
            <a:r>
              <a:rPr lang="el-GR" dirty="0" smtClean="0"/>
              <a:t>Ακτινογραφική εξέταση</a:t>
            </a:r>
          </a:p>
          <a:p>
            <a:r>
              <a:rPr lang="el-GR" dirty="0" smtClean="0"/>
              <a:t>Αξιολόγηση της επέμβασης</a:t>
            </a:r>
          </a:p>
          <a:p>
            <a:r>
              <a:rPr lang="el-GR" dirty="0" smtClean="0"/>
              <a:t>Ψυχολογική αξιολόγηση - ενημέρωση ασθενούς</a:t>
            </a:r>
            <a:endParaRPr lang="en-US" dirty="0"/>
          </a:p>
        </p:txBody>
      </p:sp>
    </p:spTree>
    <p:extLst>
      <p:ext uri="{BB962C8B-B14F-4D97-AF65-F5344CB8AC3E}">
        <p14:creationId xmlns:p14="http://schemas.microsoft.com/office/powerpoint/2010/main" xmlns="" val="3060553284"/>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ctr"/>
            <a:r>
              <a:rPr lang="el-GR" cap="none" dirty="0" smtClean="0"/>
              <a:t>ΙΑΤΡΙΚΟ ΙΣΤΟΡΙΚΟ</a:t>
            </a:r>
            <a:endParaRPr lang="el-GR" dirty="0"/>
          </a:p>
        </p:txBody>
      </p:sp>
      <p:sp>
        <p:nvSpPr>
          <p:cNvPr id="3" name="2 - Θέση περιεχομένου"/>
          <p:cNvSpPr>
            <a:spLocks noGrp="1"/>
          </p:cNvSpPr>
          <p:nvPr>
            <p:ph idx="1"/>
          </p:nvPr>
        </p:nvSpPr>
        <p:spPr/>
        <p:txBody>
          <a:bodyPr>
            <a:normAutofit/>
          </a:bodyPr>
          <a:lstStyle/>
          <a:p>
            <a:r>
              <a:rPr lang="el-GR" dirty="0" smtClean="0"/>
              <a:t>Νοσήματα</a:t>
            </a:r>
          </a:p>
          <a:p>
            <a:pPr>
              <a:buNone/>
            </a:pPr>
            <a:r>
              <a:rPr lang="el-GR" dirty="0" smtClean="0"/>
              <a:t>	</a:t>
            </a:r>
            <a:r>
              <a:rPr lang="el-GR" sz="2800" dirty="0" smtClean="0"/>
              <a:t>καρδιολογικά, νευρολογικά, αυτοάνοσα, αιματολογικά, λοιμώδη, διαβήτης, κακοήθεις νόσοι, οστεοπόρωση</a:t>
            </a:r>
          </a:p>
          <a:p>
            <a:r>
              <a:rPr lang="el-GR" dirty="0" smtClean="0"/>
              <a:t>Φάρμακα</a:t>
            </a:r>
          </a:p>
          <a:p>
            <a:pPr>
              <a:buNone/>
            </a:pPr>
            <a:r>
              <a:rPr lang="el-GR" dirty="0" smtClean="0"/>
              <a:t>	</a:t>
            </a:r>
            <a:r>
              <a:rPr lang="el-GR" sz="2800" dirty="0" smtClean="0"/>
              <a:t>αντιπηκτικά – </a:t>
            </a:r>
            <a:r>
              <a:rPr lang="el-GR" sz="2800" dirty="0" err="1" smtClean="0"/>
              <a:t>αντιαιμοπεταλιακά</a:t>
            </a:r>
            <a:r>
              <a:rPr lang="el-GR" sz="2800" dirty="0" smtClean="0"/>
              <a:t>, </a:t>
            </a:r>
            <a:r>
              <a:rPr lang="el-GR" sz="2800" dirty="0" err="1" smtClean="0"/>
              <a:t>διφοσφωνικά</a:t>
            </a:r>
            <a:r>
              <a:rPr lang="el-GR" sz="2800" dirty="0" smtClean="0"/>
              <a:t>, </a:t>
            </a:r>
            <a:r>
              <a:rPr lang="el-GR" sz="2800" dirty="0" err="1" smtClean="0"/>
              <a:t>ανοσοκατασταλτικά</a:t>
            </a:r>
            <a:r>
              <a:rPr lang="el-GR" sz="2800" dirty="0" smtClean="0"/>
              <a:t>, </a:t>
            </a:r>
            <a:r>
              <a:rPr lang="el-GR" sz="2800" dirty="0" err="1" smtClean="0"/>
              <a:t>κορτικοστεροειδή</a:t>
            </a:r>
            <a:endParaRPr lang="el-GR" sz="2800" dirty="0" smtClean="0"/>
          </a:p>
          <a:p>
            <a:r>
              <a:rPr lang="el-GR" dirty="0" smtClean="0"/>
              <a:t>Αλλεργίες</a:t>
            </a:r>
          </a:p>
          <a:p>
            <a:pPr>
              <a:buNone/>
            </a:pPr>
            <a:r>
              <a:rPr lang="el-GR" dirty="0" smtClean="0"/>
              <a:t>	</a:t>
            </a:r>
            <a:r>
              <a:rPr lang="el-GR" sz="2800" dirty="0" smtClean="0"/>
              <a:t>αντιβιοτικά, αντιφλεγμονώδη, τοπικά αναισθητικά</a:t>
            </a: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ctr"/>
            <a:r>
              <a:rPr lang="el-GR" dirty="0" smtClean="0"/>
              <a:t>ΑΝΤΙΠΗΚΤΙΚΑ - ΑΝΤΙΑΙΜΟΠΕΤΑΛΙΑΚΑ</a:t>
            </a:r>
            <a:endParaRPr lang="el-GR" dirty="0"/>
          </a:p>
        </p:txBody>
      </p:sp>
      <p:sp>
        <p:nvSpPr>
          <p:cNvPr id="3" name="2 - Θέση περιεχομένου"/>
          <p:cNvSpPr>
            <a:spLocks noGrp="1"/>
          </p:cNvSpPr>
          <p:nvPr>
            <p:ph idx="1"/>
          </p:nvPr>
        </p:nvSpPr>
        <p:spPr>
          <a:xfrm>
            <a:off x="251520" y="1772816"/>
            <a:ext cx="8686800" cy="4525963"/>
          </a:xfrm>
        </p:spPr>
        <p:txBody>
          <a:bodyPr>
            <a:normAutofit fontScale="92500" lnSpcReduction="10000"/>
          </a:bodyPr>
          <a:lstStyle/>
          <a:p>
            <a:r>
              <a:rPr lang="el-GR" dirty="0" smtClean="0"/>
              <a:t>Χρόνος προθρομβίνης</a:t>
            </a:r>
            <a:r>
              <a:rPr lang="en-US" dirty="0" smtClean="0"/>
              <a:t> (PT)</a:t>
            </a:r>
          </a:p>
          <a:p>
            <a:r>
              <a:rPr lang="en-US" dirty="0" smtClean="0"/>
              <a:t>INR</a:t>
            </a:r>
          </a:p>
          <a:p>
            <a:r>
              <a:rPr lang="el-GR" dirty="0" err="1" smtClean="0"/>
              <a:t>Κουμαρινικά</a:t>
            </a:r>
            <a:r>
              <a:rPr lang="el-GR" dirty="0" smtClean="0"/>
              <a:t> (</a:t>
            </a:r>
            <a:r>
              <a:rPr lang="en-US" dirty="0" err="1" smtClean="0"/>
              <a:t>sintrom</a:t>
            </a:r>
            <a:r>
              <a:rPr lang="en-US" dirty="0" smtClean="0"/>
              <a:t>)</a:t>
            </a:r>
          </a:p>
          <a:p>
            <a:r>
              <a:rPr lang="el-GR" dirty="0" smtClean="0"/>
              <a:t>Χρόνος μερικής </a:t>
            </a:r>
            <a:r>
              <a:rPr lang="el-GR" dirty="0" err="1" smtClean="0"/>
              <a:t>θρομβοπλαστίνης</a:t>
            </a:r>
            <a:r>
              <a:rPr lang="el-GR" dirty="0" smtClean="0"/>
              <a:t> </a:t>
            </a:r>
            <a:r>
              <a:rPr lang="en-US" dirty="0" smtClean="0"/>
              <a:t>(</a:t>
            </a:r>
            <a:r>
              <a:rPr lang="en-US" dirty="0" err="1" smtClean="0"/>
              <a:t>aPTT</a:t>
            </a:r>
            <a:r>
              <a:rPr lang="en-US" dirty="0" smtClean="0"/>
              <a:t>)</a:t>
            </a:r>
            <a:endParaRPr lang="el-GR" dirty="0" smtClean="0"/>
          </a:p>
          <a:p>
            <a:r>
              <a:rPr lang="el-GR" dirty="0" smtClean="0"/>
              <a:t>Ηπαρίνη </a:t>
            </a:r>
          </a:p>
          <a:p>
            <a:r>
              <a:rPr lang="el-GR" dirty="0" err="1" smtClean="0"/>
              <a:t>Ηπαρίνες</a:t>
            </a:r>
            <a:r>
              <a:rPr lang="el-GR" dirty="0" smtClean="0"/>
              <a:t> χαμηλού μοριακού βάρους (</a:t>
            </a:r>
            <a:r>
              <a:rPr lang="en-US" dirty="0" err="1" smtClean="0"/>
              <a:t>clexane</a:t>
            </a:r>
            <a:r>
              <a:rPr lang="en-US" dirty="0" smtClean="0"/>
              <a:t>, </a:t>
            </a:r>
            <a:r>
              <a:rPr lang="en-US" dirty="0" err="1" smtClean="0"/>
              <a:t>ivor</a:t>
            </a:r>
            <a:r>
              <a:rPr lang="en-US" dirty="0" smtClean="0"/>
              <a:t>, </a:t>
            </a:r>
            <a:r>
              <a:rPr lang="en-US" dirty="0" err="1" smtClean="0"/>
              <a:t>innohep</a:t>
            </a:r>
            <a:r>
              <a:rPr lang="en-US" dirty="0" smtClean="0"/>
              <a:t>, </a:t>
            </a:r>
            <a:r>
              <a:rPr lang="en-US" dirty="0" err="1" smtClean="0"/>
              <a:t>fraxiparine</a:t>
            </a:r>
            <a:r>
              <a:rPr lang="en-US" dirty="0" smtClean="0"/>
              <a:t>)</a:t>
            </a:r>
          </a:p>
          <a:p>
            <a:r>
              <a:rPr lang="el-GR" dirty="0" err="1" smtClean="0"/>
              <a:t>Αντιαιμοπεταλιακά</a:t>
            </a:r>
            <a:r>
              <a:rPr lang="el-GR" dirty="0" smtClean="0"/>
              <a:t> (ασπιρίνη, </a:t>
            </a:r>
            <a:r>
              <a:rPr lang="en-US" dirty="0" err="1" smtClean="0"/>
              <a:t>salospir</a:t>
            </a:r>
            <a:r>
              <a:rPr lang="en-US" dirty="0" smtClean="0"/>
              <a:t>, </a:t>
            </a:r>
            <a:r>
              <a:rPr lang="en-US" dirty="0" err="1" smtClean="0"/>
              <a:t>plavix</a:t>
            </a:r>
            <a:r>
              <a:rPr lang="en-US" dirty="0" smtClean="0"/>
              <a:t>, </a:t>
            </a:r>
            <a:r>
              <a:rPr lang="en-US" dirty="0" err="1" smtClean="0"/>
              <a:t>iscover</a:t>
            </a:r>
            <a:r>
              <a:rPr lang="en-US" dirty="0" smtClean="0"/>
              <a:t>, </a:t>
            </a:r>
            <a:r>
              <a:rPr lang="en-US" dirty="0" err="1" smtClean="0"/>
              <a:t>effient</a:t>
            </a:r>
            <a:r>
              <a:rPr lang="en-US" dirty="0" smtClean="0"/>
              <a:t>)</a:t>
            </a:r>
            <a:endParaRPr lang="el-GR" dirty="0"/>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ctr"/>
            <a:r>
              <a:rPr lang="el-GR" dirty="0" smtClean="0"/>
              <a:t>ΔΙΦΟΣΦΩΝΙΚΑ</a:t>
            </a:r>
            <a:endParaRPr lang="el-GR" dirty="0"/>
          </a:p>
        </p:txBody>
      </p:sp>
      <p:sp>
        <p:nvSpPr>
          <p:cNvPr id="3" name="2 - Θέση περιεχομένου"/>
          <p:cNvSpPr>
            <a:spLocks noGrp="1"/>
          </p:cNvSpPr>
          <p:nvPr>
            <p:ph idx="1"/>
          </p:nvPr>
        </p:nvSpPr>
        <p:spPr/>
        <p:txBody>
          <a:bodyPr/>
          <a:lstStyle/>
          <a:p>
            <a:r>
              <a:rPr lang="el-GR" dirty="0" smtClean="0"/>
              <a:t>Ενδοφλέβια (συνήθως σε κακοήθειες)</a:t>
            </a:r>
          </a:p>
          <a:p>
            <a:pPr>
              <a:buNone/>
            </a:pPr>
            <a:r>
              <a:rPr lang="el-GR" dirty="0" smtClean="0"/>
              <a:t>	</a:t>
            </a:r>
            <a:r>
              <a:rPr lang="el-GR" sz="2800" dirty="0" smtClean="0"/>
              <a:t>μεγάλος κίνδυνος </a:t>
            </a:r>
            <a:r>
              <a:rPr lang="el-GR" sz="2800" dirty="0" err="1" smtClean="0"/>
              <a:t>οστεονέκρωσης</a:t>
            </a:r>
            <a:endParaRPr lang="el-GR" sz="2800" dirty="0" smtClean="0"/>
          </a:p>
          <a:p>
            <a:r>
              <a:rPr lang="el-GR" dirty="0" smtClean="0"/>
              <a:t>Από το στόμα (συνήθως σε οστεοπόρωση)</a:t>
            </a:r>
          </a:p>
          <a:p>
            <a:pPr>
              <a:buNone/>
            </a:pPr>
            <a:r>
              <a:rPr lang="el-GR" dirty="0" smtClean="0"/>
              <a:t>	</a:t>
            </a:r>
            <a:r>
              <a:rPr lang="el-GR" sz="2800" dirty="0" smtClean="0"/>
              <a:t>μέχρι </a:t>
            </a:r>
            <a:r>
              <a:rPr lang="el-GR" sz="2800" dirty="0" smtClean="0"/>
              <a:t>3</a:t>
            </a:r>
            <a:r>
              <a:rPr lang="en-US" sz="2800" dirty="0" smtClean="0"/>
              <a:t>-4</a:t>
            </a:r>
            <a:r>
              <a:rPr lang="el-GR" sz="2800" dirty="0" smtClean="0"/>
              <a:t> </a:t>
            </a:r>
            <a:r>
              <a:rPr lang="el-GR" sz="2800" dirty="0" smtClean="0"/>
              <a:t>χρόνια ελάχιστος κίνδυνος</a:t>
            </a:r>
          </a:p>
          <a:p>
            <a:pPr>
              <a:buNone/>
            </a:pPr>
            <a:r>
              <a:rPr lang="el-GR" sz="2800" dirty="0" smtClean="0"/>
              <a:t>	μετά τα </a:t>
            </a:r>
            <a:r>
              <a:rPr lang="el-GR" sz="2800" dirty="0" smtClean="0"/>
              <a:t>3</a:t>
            </a:r>
            <a:r>
              <a:rPr lang="en-US" sz="2800" dirty="0" smtClean="0"/>
              <a:t>-4</a:t>
            </a:r>
            <a:r>
              <a:rPr lang="el-GR" sz="2800" dirty="0" smtClean="0"/>
              <a:t> </a:t>
            </a:r>
            <a:r>
              <a:rPr lang="el-GR" sz="2800" dirty="0" smtClean="0"/>
              <a:t>χρόνια διακοπή </a:t>
            </a:r>
            <a:r>
              <a:rPr lang="en-US" sz="2800" dirty="0" smtClean="0"/>
              <a:t>5</a:t>
            </a:r>
            <a:r>
              <a:rPr lang="el-GR" sz="2800" dirty="0" smtClean="0"/>
              <a:t>-</a:t>
            </a:r>
            <a:r>
              <a:rPr lang="en-US" sz="2800" dirty="0" smtClean="0"/>
              <a:t>7</a:t>
            </a:r>
            <a:r>
              <a:rPr lang="el-GR" sz="2800" dirty="0" smtClean="0"/>
              <a:t> </a:t>
            </a:r>
            <a:r>
              <a:rPr lang="el-GR" sz="2800" dirty="0" smtClean="0"/>
              <a:t>μήνες – χειρουργείο στη μέση</a:t>
            </a:r>
          </a:p>
          <a:p>
            <a:pPr>
              <a:buNone/>
            </a:pPr>
            <a:r>
              <a:rPr lang="el-GR" sz="2800" dirty="0" smtClean="0"/>
              <a:t>	ταυτόχρονη χορήγηση </a:t>
            </a:r>
            <a:r>
              <a:rPr lang="el-GR" sz="2800" dirty="0" err="1" smtClean="0"/>
              <a:t>κορτικοστεροειδών</a:t>
            </a:r>
            <a:r>
              <a:rPr lang="el-GR" sz="2800" dirty="0" smtClean="0"/>
              <a:t> ή </a:t>
            </a:r>
            <a:r>
              <a:rPr lang="el-GR" sz="2800" dirty="0" err="1" smtClean="0"/>
              <a:t>ανοσοκατασταλτικών</a:t>
            </a:r>
            <a:r>
              <a:rPr lang="el-GR" sz="2800" dirty="0" smtClean="0"/>
              <a:t> αυξημένος κίνδυνος</a:t>
            </a:r>
            <a:endParaRPr lang="el-GR" sz="2800" dirty="0"/>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ctr"/>
            <a:r>
              <a:rPr lang="el-GR" dirty="0" smtClean="0"/>
              <a:t>ΣΥΝΕΝΝΟΗΣΗ ΜΕ ΑΛΛΕΣ ΕΙΔΙΚΟΤΗΤΕΣ</a:t>
            </a:r>
            <a:endParaRPr lang="el-GR" dirty="0"/>
          </a:p>
        </p:txBody>
      </p:sp>
      <p:sp>
        <p:nvSpPr>
          <p:cNvPr id="3" name="2 - Θέση περιεχομένου"/>
          <p:cNvSpPr>
            <a:spLocks noGrp="1"/>
          </p:cNvSpPr>
          <p:nvPr>
            <p:ph idx="1"/>
          </p:nvPr>
        </p:nvSpPr>
        <p:spPr>
          <a:xfrm>
            <a:off x="251520" y="1988840"/>
            <a:ext cx="8686800" cy="4525963"/>
          </a:xfrm>
        </p:spPr>
        <p:txBody>
          <a:bodyPr/>
          <a:lstStyle/>
          <a:p>
            <a:r>
              <a:rPr lang="el-GR" dirty="0" smtClean="0"/>
              <a:t>Για διακοπή η τροποποίηση φαρμακευτικής αγωγής</a:t>
            </a:r>
          </a:p>
          <a:p>
            <a:r>
              <a:rPr lang="el-GR" dirty="0" smtClean="0"/>
              <a:t>Σε εγκύους ασθενείς</a:t>
            </a:r>
          </a:p>
          <a:p>
            <a:r>
              <a:rPr lang="el-GR" dirty="0" smtClean="0"/>
              <a:t>Σε προηγηθείσα ακτινοβολία</a:t>
            </a:r>
          </a:p>
          <a:p>
            <a:r>
              <a:rPr lang="el-GR" dirty="0" smtClean="0"/>
              <a:t>Ασθενείς σε χημειοθεραπεία</a:t>
            </a:r>
          </a:p>
          <a:p>
            <a:r>
              <a:rPr lang="el-GR" dirty="0" smtClean="0"/>
              <a:t>Σε υποψία αντένδειξης του χειρουργείου</a:t>
            </a:r>
          </a:p>
          <a:p>
            <a:endParaRPr lang="el-GR" dirty="0"/>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ctr"/>
            <a:r>
              <a:rPr lang="el-GR" dirty="0" smtClean="0"/>
              <a:t>ΟΔΟΝΤΙΑΤΡΙΚΟ ΙΣΤΟΡΙΚΟ</a:t>
            </a:r>
            <a:endParaRPr lang="el-GR" dirty="0"/>
          </a:p>
        </p:txBody>
      </p:sp>
      <p:sp>
        <p:nvSpPr>
          <p:cNvPr id="3" name="2 - Θέση περιεχομένου"/>
          <p:cNvSpPr>
            <a:spLocks noGrp="1"/>
          </p:cNvSpPr>
          <p:nvPr>
            <p:ph idx="1"/>
          </p:nvPr>
        </p:nvSpPr>
        <p:spPr>
          <a:xfrm>
            <a:off x="251520" y="2132856"/>
            <a:ext cx="8686800" cy="4525963"/>
          </a:xfrm>
        </p:spPr>
        <p:txBody>
          <a:bodyPr/>
          <a:lstStyle/>
          <a:p>
            <a:r>
              <a:rPr lang="el-GR" dirty="0" smtClean="0"/>
              <a:t>Αιτία προσέλευσης</a:t>
            </a:r>
          </a:p>
          <a:p>
            <a:r>
              <a:rPr lang="el-GR" dirty="0" smtClean="0"/>
              <a:t>Λεπτομερής περιγραφή συμπτωμάτων</a:t>
            </a:r>
          </a:p>
          <a:p>
            <a:r>
              <a:rPr lang="el-GR" dirty="0" smtClean="0"/>
              <a:t>Προηγούμενες επεμβάσεις (είδος - εμπειρία)</a:t>
            </a:r>
          </a:p>
          <a:p>
            <a:r>
              <a:rPr lang="el-GR" dirty="0" smtClean="0"/>
              <a:t>Γενική κατάσταση στόματος</a:t>
            </a:r>
          </a:p>
          <a:p>
            <a:pPr>
              <a:buNone/>
            </a:pPr>
            <a:r>
              <a:rPr lang="el-GR" dirty="0" smtClean="0"/>
              <a:t>	δόντια, μαλακοί ιστοί, περιοδόντιο</a:t>
            </a:r>
          </a:p>
          <a:p>
            <a:endParaRPr lang="el-GR" dirty="0" smtClean="0"/>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ctr"/>
            <a:r>
              <a:rPr lang="el-GR" dirty="0" smtClean="0"/>
              <a:t>ΚΛΙΝΙΚΗ – ΑΚΤΙΝΟΓΡΑΦΙΚΗ ΕΞΕΤΑΣΗ</a:t>
            </a:r>
            <a:endParaRPr lang="el-GR" dirty="0"/>
          </a:p>
        </p:txBody>
      </p:sp>
      <p:sp>
        <p:nvSpPr>
          <p:cNvPr id="3" name="2 - Θέση περιεχομένου"/>
          <p:cNvSpPr>
            <a:spLocks noGrp="1"/>
          </p:cNvSpPr>
          <p:nvPr>
            <p:ph idx="1"/>
          </p:nvPr>
        </p:nvSpPr>
        <p:spPr>
          <a:xfrm>
            <a:off x="457200" y="2060848"/>
            <a:ext cx="8686800" cy="4525963"/>
          </a:xfrm>
        </p:spPr>
        <p:txBody>
          <a:bodyPr/>
          <a:lstStyle/>
          <a:p>
            <a:r>
              <a:rPr lang="el-GR" dirty="0" smtClean="0"/>
              <a:t>Επισκόπηση</a:t>
            </a:r>
          </a:p>
          <a:p>
            <a:r>
              <a:rPr lang="el-GR" dirty="0" smtClean="0"/>
              <a:t>Ψηλάφηση</a:t>
            </a:r>
          </a:p>
          <a:p>
            <a:r>
              <a:rPr lang="el-GR" dirty="0" smtClean="0"/>
              <a:t>Έλεγχος αντανακλαστικών</a:t>
            </a:r>
          </a:p>
          <a:p>
            <a:r>
              <a:rPr lang="el-GR" dirty="0" smtClean="0"/>
              <a:t>Πανοραμική</a:t>
            </a:r>
          </a:p>
          <a:p>
            <a:r>
              <a:rPr lang="el-GR" dirty="0" err="1" smtClean="0"/>
              <a:t>Οπισθοφατνιακές</a:t>
            </a:r>
            <a:endParaRPr lang="el-GR" dirty="0" smtClean="0"/>
          </a:p>
          <a:p>
            <a:r>
              <a:rPr lang="el-GR" dirty="0" smtClean="0"/>
              <a:t>Υπολογιστική οδοντιατρική αξονική τομογραφία</a:t>
            </a:r>
            <a:endParaRPr lang="el-GR" dirty="0"/>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ctr"/>
            <a:r>
              <a:rPr lang="el-GR" dirty="0" smtClean="0"/>
              <a:t>ΑΞΙΟΛΟΓΗΣΗ ΤΗΣ ΕΠΕΜΒΑΣΗΣ</a:t>
            </a:r>
            <a:endParaRPr lang="el-GR" dirty="0"/>
          </a:p>
        </p:txBody>
      </p:sp>
      <p:sp>
        <p:nvSpPr>
          <p:cNvPr id="3" name="2 - Θέση περιεχομένου"/>
          <p:cNvSpPr>
            <a:spLocks noGrp="1"/>
          </p:cNvSpPr>
          <p:nvPr>
            <p:ph idx="1"/>
          </p:nvPr>
        </p:nvSpPr>
        <p:spPr>
          <a:xfrm>
            <a:off x="251520" y="2332037"/>
            <a:ext cx="8686800" cy="4525963"/>
          </a:xfrm>
        </p:spPr>
        <p:txBody>
          <a:bodyPr/>
          <a:lstStyle/>
          <a:p>
            <a:r>
              <a:rPr lang="el-GR" dirty="0" smtClean="0"/>
              <a:t>Χρονική αξιολόγηση</a:t>
            </a:r>
          </a:p>
          <a:p>
            <a:r>
              <a:rPr lang="el-GR" dirty="0" smtClean="0"/>
              <a:t>Πιθανές επιπλοκές</a:t>
            </a:r>
          </a:p>
          <a:p>
            <a:r>
              <a:rPr lang="el-GR" dirty="0" smtClean="0"/>
              <a:t>Βαρύτητα της επέμβασης</a:t>
            </a:r>
          </a:p>
          <a:p>
            <a:r>
              <a:rPr lang="el-GR" dirty="0" smtClean="0"/>
              <a:t>Δυσκολία της επέμβασης</a:t>
            </a:r>
          </a:p>
          <a:p>
            <a:r>
              <a:rPr lang="el-GR" dirty="0" smtClean="0"/>
              <a:t>Σύνδεση βαρύτητας δυσκολίας με τη γενική υγεία του ασθενούς</a:t>
            </a:r>
            <a:endParaRPr lang="el-GR" dirty="0"/>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536</TotalTime>
  <Words>353</Words>
  <Application>Microsoft Office PowerPoint</Application>
  <PresentationFormat>Προβολή στην οθόνη (4:3)</PresentationFormat>
  <Paragraphs>117</Paragraphs>
  <Slides>19</Slides>
  <Notes>0</Notes>
  <HiddenSlides>0</HiddenSlides>
  <MMClips>0</MMClips>
  <ScaleCrop>false</ScaleCrop>
  <HeadingPairs>
    <vt:vector size="6" baseType="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19</vt:i4>
      </vt:variant>
    </vt:vector>
  </HeadingPairs>
  <TitlesOfParts>
    <vt:vector size="21" baseType="lpstr">
      <vt:lpstr>Trek</vt:lpstr>
      <vt:lpstr>Acrobat Document</vt:lpstr>
      <vt:lpstr>ΠΡΟΕΓΧΕΙΡΗΤΙΚΗ ΑΞΙΟΛΟΓΗΣΗ ΚΑΙ ΜΕΤΕΓΧΕΙΡΗΤΙΚΗ ΦΡΟΝΤΙΔΑ ΤΟΥ ΑΣΘΕΝΟΥΣ </vt:lpstr>
      <vt:lpstr>ΠΡΟΕΓΧΕΙΡΗΤΙΚΗ ΑΞΙΟΛΟΓΗΣΗ</vt:lpstr>
      <vt:lpstr>ΙΑΤΡΙΚΟ ΙΣΤΟΡΙΚΟ</vt:lpstr>
      <vt:lpstr>ΑΝΤΙΠΗΚΤΙΚΑ - ΑΝΤΙΑΙΜΟΠΕΤΑΛΙΑΚΑ</vt:lpstr>
      <vt:lpstr>ΔΙΦΟΣΦΩΝΙΚΑ</vt:lpstr>
      <vt:lpstr>ΣΥΝΕΝΝΟΗΣΗ ΜΕ ΑΛΛΕΣ ΕΙΔΙΚΟΤΗΤΕΣ</vt:lpstr>
      <vt:lpstr>ΟΔΟΝΤΙΑΤΡΙΚΟ ΙΣΤΟΡΙΚΟ</vt:lpstr>
      <vt:lpstr>ΚΛΙΝΙΚΗ – ΑΚΤΙΝΟΓΡΑΦΙΚΗ ΕΞΕΤΑΣΗ</vt:lpstr>
      <vt:lpstr>ΑΞΙΟΛΟΓΗΣΗ ΤΗΣ ΕΠΕΜΒΑΣΗΣ</vt:lpstr>
      <vt:lpstr>ΨΥΧΟΛΟΓΙΚΗ ΑΞΙΟΛΟΓΗΣΗ – ΕΝΗΜΕΡΩΣΗ ΑΣΘΕΝΟΥΣ</vt:lpstr>
      <vt:lpstr>ΑΓΧΟΛΥΤΙΚΟ ΠΡΩΤΟΚΟΛΛΟ</vt:lpstr>
      <vt:lpstr>ΠΡΟΕΓΧΕΙΡΗΤΙΚΟΣ ΕΛΕΓΧΟΣ</vt:lpstr>
      <vt:lpstr>Διαφάνεια 13</vt:lpstr>
      <vt:lpstr>Διαφάνεια 14</vt:lpstr>
      <vt:lpstr>ΜΕΤΕΓΧΕΙΡΗΤΙΚΗ ΦΡΟΝΤΙΔΑ</vt:lpstr>
      <vt:lpstr>Διαφάνεια 16</vt:lpstr>
      <vt:lpstr>Διαφάνεια 17</vt:lpstr>
      <vt:lpstr>Απαραιτητα σημεια</vt:lpstr>
      <vt:lpstr>Διαφάνεια 19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Θεραπεια  τραχηλοπροσωπικων λοιμωξεων</dc:title>
  <dc:creator>Panos</dc:creator>
  <cp:lastModifiedBy>User</cp:lastModifiedBy>
  <cp:revision>39</cp:revision>
  <dcterms:created xsi:type="dcterms:W3CDTF">2011-06-16T18:07:16Z</dcterms:created>
  <dcterms:modified xsi:type="dcterms:W3CDTF">2015-02-18T11:14:57Z</dcterms:modified>
</cp:coreProperties>
</file>