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7" r:id="rId1"/>
    <p:sldMasterId id="2147484093" r:id="rId2"/>
  </p:sldMasterIdLst>
  <p:notesMasterIdLst>
    <p:notesMasterId r:id="rId37"/>
  </p:notesMasterIdLst>
  <p:handoutMasterIdLst>
    <p:handoutMasterId r:id="rId38"/>
  </p:handoutMasterIdLst>
  <p:sldIdLst>
    <p:sldId id="256" r:id="rId3"/>
    <p:sldId id="333" r:id="rId4"/>
    <p:sldId id="339" r:id="rId5"/>
    <p:sldId id="257" r:id="rId6"/>
    <p:sldId id="258" r:id="rId7"/>
    <p:sldId id="268" r:id="rId8"/>
    <p:sldId id="259" r:id="rId9"/>
    <p:sldId id="334" r:id="rId10"/>
    <p:sldId id="335" r:id="rId11"/>
    <p:sldId id="301" r:id="rId12"/>
    <p:sldId id="273" r:id="rId13"/>
    <p:sldId id="263" r:id="rId14"/>
    <p:sldId id="264" r:id="rId15"/>
    <p:sldId id="265" r:id="rId16"/>
    <p:sldId id="266" r:id="rId17"/>
    <p:sldId id="336" r:id="rId18"/>
    <p:sldId id="284" r:id="rId19"/>
    <p:sldId id="285" r:id="rId20"/>
    <p:sldId id="298" r:id="rId21"/>
    <p:sldId id="340" r:id="rId22"/>
    <p:sldId id="342" r:id="rId23"/>
    <p:sldId id="343" r:id="rId24"/>
    <p:sldId id="289" r:id="rId25"/>
    <p:sldId id="287" r:id="rId26"/>
    <p:sldId id="344" r:id="rId27"/>
    <p:sldId id="291" r:id="rId28"/>
    <p:sldId id="309" r:id="rId29"/>
    <p:sldId id="293" r:id="rId30"/>
    <p:sldId id="320" r:id="rId31"/>
    <p:sldId id="321" r:id="rId32"/>
    <p:sldId id="322" r:id="rId33"/>
    <p:sldId id="323" r:id="rId34"/>
    <p:sldId id="329" r:id="rId35"/>
    <p:sldId id="337" r:id="rId36"/>
  </p:sldIdLst>
  <p:sldSz cx="9144000" cy="6858000" type="screen4x3"/>
  <p:notesSz cx="6797675" cy="9929813"/>
  <p:defaultTextStyle>
    <a:defPPr>
      <a:defRPr lang="el-G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FF"/>
    <a:srgbClr val="FF33CC"/>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6942" autoAdjust="0"/>
  </p:normalViewPr>
  <p:slideViewPr>
    <p:cSldViewPr showGuides="1">
      <p:cViewPr varScale="1">
        <p:scale>
          <a:sx n="89" d="100"/>
          <a:sy n="89" d="100"/>
        </p:scale>
        <p:origin x="-504" y="-102"/>
      </p:cViewPr>
      <p:guideLst>
        <p:guide orient="horz" pos="1309"/>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3" d="100"/>
          <a:sy n="83" d="100"/>
        </p:scale>
        <p:origin x="-1992" y="-90"/>
      </p:cViewPr>
      <p:guideLst>
        <p:guide orient="horz" pos="3128"/>
        <p:guide pos="2141"/>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pPr>
              <a:defRPr/>
            </a:pPr>
            <a:endParaRPr lang="el-GR"/>
          </a:p>
        </p:txBody>
      </p:sp>
      <p:sp>
        <p:nvSpPr>
          <p:cNvPr id="3" name="2 - Θέση ημερομηνίας"/>
          <p:cNvSpPr>
            <a:spLocks noGrp="1"/>
          </p:cNvSpPr>
          <p:nvPr>
            <p:ph type="dt" sz="quarter" idx="1"/>
          </p:nvPr>
        </p:nvSpPr>
        <p:spPr>
          <a:xfrm>
            <a:off x="3850443" y="0"/>
            <a:ext cx="2945659" cy="496491"/>
          </a:xfrm>
          <a:prstGeom prst="rect">
            <a:avLst/>
          </a:prstGeom>
        </p:spPr>
        <p:txBody>
          <a:bodyPr vert="horz" lIns="91440" tIns="45720" rIns="91440" bIns="45720" rtlCol="0"/>
          <a:lstStyle>
            <a:lvl1pPr algn="r">
              <a:defRPr sz="1200"/>
            </a:lvl1pPr>
          </a:lstStyle>
          <a:p>
            <a:pPr>
              <a:defRPr/>
            </a:pPr>
            <a:fld id="{B2707A7E-234E-4B78-A9B9-FB2D43644F46}" type="datetimeFigureOut">
              <a:rPr lang="el-GR"/>
              <a:pPr>
                <a:defRPr/>
              </a:pPr>
              <a:t>23/9/2015</a:t>
            </a:fld>
            <a:endParaRPr lang="el-GR"/>
          </a:p>
        </p:txBody>
      </p:sp>
      <p:sp>
        <p:nvSpPr>
          <p:cNvPr id="4" name="3 - Θέση υποσέλιδου"/>
          <p:cNvSpPr>
            <a:spLocks noGrp="1"/>
          </p:cNvSpPr>
          <p:nvPr>
            <p:ph type="ftr" sz="quarter" idx="2"/>
          </p:nvPr>
        </p:nvSpPr>
        <p:spPr>
          <a:xfrm>
            <a:off x="0" y="9431599"/>
            <a:ext cx="2945659" cy="496491"/>
          </a:xfrm>
          <a:prstGeom prst="rect">
            <a:avLst/>
          </a:prstGeom>
        </p:spPr>
        <p:txBody>
          <a:bodyPr vert="horz" lIns="91440" tIns="45720" rIns="91440" bIns="45720" rtlCol="0" anchor="b"/>
          <a:lstStyle>
            <a:lvl1pPr algn="l">
              <a:defRPr sz="1200"/>
            </a:lvl1pPr>
          </a:lstStyle>
          <a:p>
            <a:pPr>
              <a:defRPr/>
            </a:pPr>
            <a:endParaRPr lang="el-GR"/>
          </a:p>
        </p:txBody>
      </p:sp>
      <p:sp>
        <p:nvSpPr>
          <p:cNvPr id="5" name="4 - Θέση αριθμού διαφάνειας"/>
          <p:cNvSpPr>
            <a:spLocks noGrp="1"/>
          </p:cNvSpPr>
          <p:nvPr>
            <p:ph type="sldNum" sz="quarter" idx="3"/>
          </p:nvPr>
        </p:nvSpPr>
        <p:spPr>
          <a:xfrm>
            <a:off x="3850443" y="9431599"/>
            <a:ext cx="2945659" cy="496491"/>
          </a:xfrm>
          <a:prstGeom prst="rect">
            <a:avLst/>
          </a:prstGeom>
        </p:spPr>
        <p:txBody>
          <a:bodyPr vert="horz" lIns="91440" tIns="45720" rIns="91440" bIns="45720" rtlCol="0" anchor="b"/>
          <a:lstStyle>
            <a:lvl1pPr algn="r">
              <a:defRPr sz="1200"/>
            </a:lvl1pPr>
          </a:lstStyle>
          <a:p>
            <a:pPr>
              <a:defRPr/>
            </a:pPr>
            <a:fld id="{0090A5F0-2987-481E-9610-95D19F764CBF}" type="slidenum">
              <a:rPr lang="el-GR"/>
              <a:pPr>
                <a:defRPr/>
              </a:pPr>
              <a:t>‹#›</a:t>
            </a:fld>
            <a:endParaRPr lang="el-GR"/>
          </a:p>
        </p:txBody>
      </p:sp>
    </p:spTree>
    <p:extLst>
      <p:ext uri="{BB962C8B-B14F-4D97-AF65-F5344CB8AC3E}">
        <p14:creationId xmlns:p14="http://schemas.microsoft.com/office/powerpoint/2010/main" xmlns="" val="4049970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pPr>
              <a:defRPr/>
            </a:pPr>
            <a:endParaRPr lang="el-GR"/>
          </a:p>
        </p:txBody>
      </p:sp>
      <p:sp>
        <p:nvSpPr>
          <p:cNvPr id="3" name="2 - Θέση ημερομηνίας"/>
          <p:cNvSpPr>
            <a:spLocks noGrp="1"/>
          </p:cNvSpPr>
          <p:nvPr>
            <p:ph type="dt" idx="1"/>
          </p:nvPr>
        </p:nvSpPr>
        <p:spPr>
          <a:xfrm>
            <a:off x="3850443" y="0"/>
            <a:ext cx="2945659" cy="496491"/>
          </a:xfrm>
          <a:prstGeom prst="rect">
            <a:avLst/>
          </a:prstGeom>
        </p:spPr>
        <p:txBody>
          <a:bodyPr vert="horz" lIns="91440" tIns="45720" rIns="91440" bIns="45720" rtlCol="0"/>
          <a:lstStyle>
            <a:lvl1pPr algn="r">
              <a:defRPr sz="1200"/>
            </a:lvl1pPr>
          </a:lstStyle>
          <a:p>
            <a:pPr>
              <a:defRPr/>
            </a:pPr>
            <a:fld id="{AB79DC30-CDAE-49B6-B4FD-1EAD848007A8}" type="datetimeFigureOut">
              <a:rPr lang="el-GR"/>
              <a:pPr>
                <a:defRPr/>
              </a:pPr>
              <a:t>23/9/2015</a:t>
            </a:fld>
            <a:endParaRPr lang="el-GR"/>
          </a:p>
        </p:txBody>
      </p:sp>
      <p:sp>
        <p:nvSpPr>
          <p:cNvPr id="4" name="3 - Θέση εικόνας διαφάνειας"/>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79768" y="4716661"/>
            <a:ext cx="5438140" cy="4468416"/>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a:defRPr sz="1200"/>
            </a:lvl1pPr>
          </a:lstStyle>
          <a:p>
            <a:pPr>
              <a:defRPr/>
            </a:pPr>
            <a:endParaRPr lang="el-GR"/>
          </a:p>
        </p:txBody>
      </p:sp>
      <p:sp>
        <p:nvSpPr>
          <p:cNvPr id="7" name="6 - Θέση αριθμού διαφάνειας"/>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a:defRPr sz="1200"/>
            </a:lvl1pPr>
          </a:lstStyle>
          <a:p>
            <a:pPr>
              <a:defRPr/>
            </a:pPr>
            <a:fld id="{1DA82E9C-F135-4626-BB9E-8AAF11FD967A}" type="slidenum">
              <a:rPr lang="el-GR"/>
              <a:pPr>
                <a:defRPr/>
              </a:pPr>
              <a:t>‹#›</a:t>
            </a:fld>
            <a:endParaRPr lang="el-GR"/>
          </a:p>
        </p:txBody>
      </p:sp>
    </p:spTree>
    <p:extLst>
      <p:ext uri="{BB962C8B-B14F-4D97-AF65-F5344CB8AC3E}">
        <p14:creationId xmlns:p14="http://schemas.microsoft.com/office/powerpoint/2010/main" xmlns="" val="2689074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t>Ιστορική αναδρομή του μηχανισμού  </a:t>
            </a:r>
            <a:r>
              <a:rPr lang="en-US" dirty="0" smtClean="0"/>
              <a:t>Edgewise</a:t>
            </a:r>
          </a:p>
          <a:p>
            <a:r>
              <a:rPr lang="el-GR" dirty="0" smtClean="0"/>
              <a:t>ανάπτυξη της φιλοσοφίας του </a:t>
            </a:r>
            <a:r>
              <a:rPr lang="en-US" dirty="0" smtClean="0"/>
              <a:t>Tweed</a:t>
            </a:r>
          </a:p>
          <a:p>
            <a:r>
              <a:rPr lang="el-GR" dirty="0" smtClean="0"/>
              <a:t>Ανάλυση της μηχανοθεραπείας του </a:t>
            </a:r>
            <a:r>
              <a:rPr lang="en-US" dirty="0" smtClean="0"/>
              <a:t>Tweed</a:t>
            </a:r>
          </a:p>
          <a:p>
            <a:r>
              <a:rPr lang="el-GR" dirty="0" smtClean="0"/>
              <a:t>Εξάσκηση στην κατασκευή συρμάτων  </a:t>
            </a:r>
          </a:p>
          <a:p>
            <a:endParaRPr lang="el-GR" dirty="0" smtClean="0"/>
          </a:p>
        </p:txBody>
      </p:sp>
      <p:sp>
        <p:nvSpPr>
          <p:cNvPr id="471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9B8B5625-82DB-406E-A936-50F1E9096097}" type="slidenum">
              <a:rPr lang="el-GR" smtClean="0"/>
              <a:pPr eaLnBrk="1" hangingPunct="1"/>
              <a:t>1</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Patient’s name and records are fictitious. </a:t>
            </a:r>
            <a:endParaRPr lang="el-GR" dirty="0" smtClean="0"/>
          </a:p>
        </p:txBody>
      </p:sp>
      <p:sp>
        <p:nvSpPr>
          <p:cNvPr id="583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57E3DF19-A5AF-4450-95B7-901A431BA065}" type="slidenum">
              <a:rPr lang="el-GR" smtClean="0"/>
              <a:pPr eaLnBrk="1" hangingPunct="1"/>
              <a:t>23</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Patient’s name and records are fictitious. </a:t>
            </a:r>
            <a:endParaRPr lang="el-GR" dirty="0" smtClean="0"/>
          </a:p>
          <a:p>
            <a:endParaRPr lang="el-GR" dirty="0" smtClean="0"/>
          </a:p>
        </p:txBody>
      </p:sp>
      <p:sp>
        <p:nvSpPr>
          <p:cNvPr id="573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CE36498A-8497-492F-8267-35F9A3E4F7EC}" type="slidenum">
              <a:rPr lang="el-GR" smtClean="0"/>
              <a:pPr eaLnBrk="1" hangingPunct="1"/>
              <a:t>24</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Patient’s name and records are fictitious. </a:t>
            </a:r>
            <a:endParaRPr lang="el-GR" dirty="0" smtClean="0"/>
          </a:p>
          <a:p>
            <a:endParaRPr lang="el-GR" dirty="0" smtClean="0"/>
          </a:p>
        </p:txBody>
      </p:sp>
      <p:sp>
        <p:nvSpPr>
          <p:cNvPr id="573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CE36498A-8497-492F-8267-35F9A3E4F7EC}" type="slidenum">
              <a:rPr lang="el-GR" smtClean="0"/>
              <a:pPr eaLnBrk="1" hangingPunct="1"/>
              <a:t>25</a:t>
            </a:fld>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593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C397A17-8C0B-4177-AD2D-6C877380307B}" type="slidenum">
              <a:rPr lang="el-GR" smtClean="0"/>
              <a:pPr eaLnBrk="1" hangingPunct="1"/>
              <a:t>26</a:t>
            </a:fld>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593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C397A17-8C0B-4177-AD2D-6C877380307B}" type="slidenum">
              <a:rPr lang="el-GR" smtClean="0">
                <a:solidFill>
                  <a:prstClr val="black"/>
                </a:solidFill>
              </a:rPr>
              <a:pPr eaLnBrk="1" hangingPunct="1"/>
              <a:t>27</a:t>
            </a:fld>
            <a:endParaRPr lang="el-GR"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604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85D771D-4E3F-411B-9375-9BDD6C40F033}" type="slidenum">
              <a:rPr lang="el-GR" smtClean="0"/>
              <a:pPr eaLnBrk="1" hangingPunct="1"/>
              <a:t>28</a:t>
            </a:fld>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604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85D771D-4E3F-411B-9375-9BDD6C40F033}" type="slidenum">
              <a:rPr lang="el-GR" smtClean="0">
                <a:solidFill>
                  <a:prstClr val="black"/>
                </a:solidFill>
              </a:rPr>
              <a:pPr eaLnBrk="1" hangingPunct="1"/>
              <a:t>29</a:t>
            </a:fld>
            <a:endParaRPr lang="el-GR"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604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85D771D-4E3F-411B-9375-9BDD6C40F033}" type="slidenum">
              <a:rPr lang="el-GR" smtClean="0">
                <a:solidFill>
                  <a:prstClr val="black"/>
                </a:solidFill>
              </a:rPr>
              <a:pPr eaLnBrk="1" hangingPunct="1"/>
              <a:t>30</a:t>
            </a:fld>
            <a:endParaRPr lang="el-GR"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604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85D771D-4E3F-411B-9375-9BDD6C40F033}" type="slidenum">
              <a:rPr lang="el-GR" smtClean="0">
                <a:solidFill>
                  <a:prstClr val="black"/>
                </a:solidFill>
              </a:rPr>
              <a:pPr eaLnBrk="1" hangingPunct="1"/>
              <a:t>31</a:t>
            </a:fld>
            <a:endParaRPr lang="el-GR"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604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85D771D-4E3F-411B-9375-9BDD6C40F033}" type="slidenum">
              <a:rPr lang="el-GR" smtClean="0">
                <a:solidFill>
                  <a:prstClr val="black"/>
                </a:solidFill>
              </a:rPr>
              <a:pPr eaLnBrk="1" hangingPunct="1"/>
              <a:t>32</a:t>
            </a:fld>
            <a:endParaRPr lang="el-GR"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dirty="0" smtClean="0"/>
          </a:p>
        </p:txBody>
      </p:sp>
      <p:sp>
        <p:nvSpPr>
          <p:cNvPr id="491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BD60CEE6-6577-4459-BFD3-EB6356A33BC3}" type="slidenum">
              <a:rPr lang="el-GR" smtClean="0"/>
              <a:pPr eaLnBrk="1" hangingPunct="1"/>
              <a:t>4</a:t>
            </a:fld>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
        <p:nvSpPr>
          <p:cNvPr id="604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E85D771D-4E3F-411B-9375-9BDD6C40F033}" type="slidenum">
              <a:rPr lang="el-GR" smtClean="0">
                <a:solidFill>
                  <a:prstClr val="black"/>
                </a:solidFill>
              </a:rPr>
              <a:pPr eaLnBrk="1" hangingPunct="1"/>
              <a:t>33</a:t>
            </a:fld>
            <a:endParaRPr lang="el-GR"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t>Ιστορική αναδρομή του μηχανισμού  </a:t>
            </a:r>
            <a:r>
              <a:rPr lang="en-US" dirty="0" smtClean="0"/>
              <a:t>Edgewise</a:t>
            </a:r>
          </a:p>
          <a:p>
            <a:r>
              <a:rPr lang="el-GR" dirty="0" smtClean="0"/>
              <a:t>Ανάπτυξη της φιλοσοφίας του </a:t>
            </a:r>
            <a:r>
              <a:rPr lang="en-US" dirty="0" smtClean="0"/>
              <a:t>Tweed</a:t>
            </a:r>
          </a:p>
          <a:p>
            <a:r>
              <a:rPr lang="el-GR" dirty="0" smtClean="0"/>
              <a:t>Ανάλυση της μηχανοθεραπείας του </a:t>
            </a:r>
            <a:r>
              <a:rPr lang="en-US" dirty="0" smtClean="0"/>
              <a:t>Tweed</a:t>
            </a:r>
          </a:p>
          <a:p>
            <a:r>
              <a:rPr lang="el-GR" dirty="0" smtClean="0"/>
              <a:t>Εξάσκηση στην κατασκευή συρμάτων  </a:t>
            </a:r>
          </a:p>
          <a:p>
            <a:endParaRPr lang="el-GR" dirty="0" smtClean="0"/>
          </a:p>
        </p:txBody>
      </p:sp>
      <p:sp>
        <p:nvSpPr>
          <p:cNvPr id="471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9B8B5625-82DB-406E-A936-50F1E9096097}" type="slidenum">
              <a:rPr lang="el-GR" smtClean="0"/>
              <a:pPr eaLnBrk="1" hangingPunct="1"/>
              <a:t>34</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15988" y="744538"/>
            <a:ext cx="4965700" cy="3724275"/>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1DA82E9C-F135-4626-BB9E-8AAF11FD967A}" type="slidenum">
              <a:rPr lang="el-GR" smtClean="0"/>
              <a:pPr>
                <a:defRPr/>
              </a:pPr>
              <a:t>5</a:t>
            </a:fld>
            <a:endParaRPr lang="el-GR"/>
          </a:p>
        </p:txBody>
      </p:sp>
    </p:spTree>
    <p:extLst>
      <p:ext uri="{BB962C8B-B14F-4D97-AF65-F5344CB8AC3E}">
        <p14:creationId xmlns:p14="http://schemas.microsoft.com/office/powerpoint/2010/main" xmlns="" val="2561880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According to Tweed:</a:t>
            </a:r>
          </a:p>
          <a:p>
            <a:r>
              <a:rPr lang="en-US" dirty="0" smtClean="0"/>
              <a:t>-The greater the FMA the most difficult the case</a:t>
            </a:r>
          </a:p>
          <a:p>
            <a:r>
              <a:rPr lang="en-US" dirty="0" smtClean="0"/>
              <a:t>-Arch</a:t>
            </a:r>
            <a:r>
              <a:rPr lang="en-US" baseline="0" dirty="0" smtClean="0"/>
              <a:t> e</a:t>
            </a:r>
            <a:r>
              <a:rPr lang="en-US" dirty="0" smtClean="0"/>
              <a:t>xpansion produces  unaesthetic and unstable results</a:t>
            </a:r>
          </a:p>
          <a:p>
            <a:r>
              <a:rPr lang="en-US" dirty="0" smtClean="0"/>
              <a:t>-Cannot gain arch length by expansion distally</a:t>
            </a:r>
          </a:p>
        </p:txBody>
      </p:sp>
      <p:sp>
        <p:nvSpPr>
          <p:cNvPr id="501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C85DAFF7-4F31-4FCC-86D7-675BFBA0EC10}" type="slidenum">
              <a:rPr lang="el-GR" smtClean="0"/>
              <a:pPr eaLnBrk="1" hangingPunct="1"/>
              <a:t>10</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dirty="0" smtClean="0"/>
              <a:t>Στόχοι</a:t>
            </a:r>
            <a:r>
              <a:rPr lang="en-US" dirty="0" smtClean="0"/>
              <a:t> </a:t>
            </a:r>
            <a:r>
              <a:rPr lang="el-GR" dirty="0" smtClean="0"/>
              <a:t>κατά </a:t>
            </a:r>
            <a:r>
              <a:rPr lang="en-US" dirty="0" smtClean="0"/>
              <a:t>Tweed</a:t>
            </a:r>
            <a:r>
              <a:rPr lang="el-GR" dirty="0" smtClean="0"/>
              <a:t>:</a:t>
            </a:r>
          </a:p>
          <a:p>
            <a:pPr eaLnBrk="1" hangingPunct="1">
              <a:spcBef>
                <a:spcPct val="0"/>
              </a:spcBef>
            </a:pPr>
            <a:r>
              <a:rPr lang="el-GR" dirty="0" smtClean="0"/>
              <a:t>-αισθητική ισορροπία και αρμονία</a:t>
            </a:r>
          </a:p>
          <a:p>
            <a:pPr eaLnBrk="1" hangingPunct="1">
              <a:spcBef>
                <a:spcPct val="0"/>
              </a:spcBef>
            </a:pPr>
            <a:r>
              <a:rPr lang="el-GR" dirty="0" smtClean="0"/>
              <a:t>-σταθερότητα</a:t>
            </a:r>
          </a:p>
          <a:p>
            <a:pPr eaLnBrk="1" hangingPunct="1">
              <a:spcBef>
                <a:spcPct val="0"/>
              </a:spcBef>
            </a:pPr>
            <a:r>
              <a:rPr lang="el-GR" dirty="0" smtClean="0"/>
              <a:t>-υγιείς οδοντικοί ιστοί</a:t>
            </a:r>
          </a:p>
          <a:p>
            <a:pPr eaLnBrk="1" hangingPunct="1">
              <a:spcBef>
                <a:spcPct val="0"/>
              </a:spcBef>
            </a:pPr>
            <a:r>
              <a:rPr lang="el-GR" dirty="0" smtClean="0"/>
              <a:t>-λειτουργία ( 1</a:t>
            </a:r>
            <a:r>
              <a:rPr lang="el-GR" baseline="30000" dirty="0" smtClean="0"/>
              <a:t>η</a:t>
            </a:r>
            <a:r>
              <a:rPr lang="el-GR" dirty="0" smtClean="0"/>
              <a:t> τάξη κυνοδόντων και γομφίων)</a:t>
            </a:r>
          </a:p>
        </p:txBody>
      </p:sp>
      <p:sp>
        <p:nvSpPr>
          <p:cNvPr id="522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8748661F-F444-4E77-A110-FB9D9B25EED7}" type="slidenum">
              <a:rPr lang="el-GR" smtClean="0"/>
              <a:pPr eaLnBrk="1" hangingPunct="1"/>
              <a:t>12</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For cuspids and premolars the height is measured from the tip of the cusp to the </a:t>
            </a:r>
            <a:r>
              <a:rPr lang="en-US" dirty="0" err="1" smtClean="0"/>
              <a:t>incisal</a:t>
            </a:r>
            <a:r>
              <a:rPr lang="en-US" dirty="0" smtClean="0"/>
              <a:t> edge of the bracket slot</a:t>
            </a:r>
            <a:endParaRPr lang="el-GR" dirty="0" smtClean="0"/>
          </a:p>
        </p:txBody>
      </p:sp>
      <p:sp>
        <p:nvSpPr>
          <p:cNvPr id="542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F2F4C0A4-9377-4375-A666-F43CDB15933D}" type="slidenum">
              <a:rPr lang="el-GR" smtClean="0"/>
              <a:pPr eaLnBrk="1" hangingPunct="1"/>
              <a:t>17</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1DA82E9C-F135-4626-BB9E-8AAF11FD967A}" type="slidenum">
              <a:rPr lang="el-GR" smtClean="0"/>
              <a:pPr>
                <a:defRPr/>
              </a:pPr>
              <a:t>18</a:t>
            </a:fld>
            <a:endParaRPr lang="el-GR"/>
          </a:p>
        </p:txBody>
      </p:sp>
    </p:spTree>
    <p:extLst>
      <p:ext uri="{BB962C8B-B14F-4D97-AF65-F5344CB8AC3E}">
        <p14:creationId xmlns:p14="http://schemas.microsoft.com/office/powerpoint/2010/main" xmlns="" val="3298474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xfrm>
            <a:off x="915988" y="744538"/>
            <a:ext cx="4965700" cy="3724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i="1" dirty="0" smtClean="0"/>
              <a:t>All covered in this summer preparatory wire-bending course</a:t>
            </a:r>
            <a:endParaRPr lang="el-GR" dirty="0" smtClean="0"/>
          </a:p>
          <a:p>
            <a:endParaRPr lang="el-GR" dirty="0" smtClean="0"/>
          </a:p>
        </p:txBody>
      </p:sp>
      <p:sp>
        <p:nvSpPr>
          <p:cNvPr id="55300"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4A42C968-1A26-4BCC-BD1F-027F36C4F887}" type="slidenum">
              <a:rPr lang="el-GR" smtClean="0"/>
              <a:pPr eaLnBrk="1" hangingPunct="1"/>
              <a:t>19</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Figure</a:t>
            </a:r>
            <a:r>
              <a:rPr lang="en-US" baseline="0" dirty="0" smtClean="0"/>
              <a:t> labial root torque is applied for tooth #21</a:t>
            </a:r>
            <a:endParaRPr lang="en-US" dirty="0"/>
          </a:p>
        </p:txBody>
      </p:sp>
      <p:sp>
        <p:nvSpPr>
          <p:cNvPr id="4" name="Slide Number Placeholder 3"/>
          <p:cNvSpPr>
            <a:spLocks noGrp="1"/>
          </p:cNvSpPr>
          <p:nvPr>
            <p:ph type="sldNum" sz="quarter" idx="10"/>
          </p:nvPr>
        </p:nvSpPr>
        <p:spPr/>
        <p:txBody>
          <a:bodyPr/>
          <a:lstStyle/>
          <a:p>
            <a:pPr>
              <a:defRPr/>
            </a:pPr>
            <a:fld id="{1DA82E9C-F135-4626-BB9E-8AAF11FD967A}" type="slidenum">
              <a:rPr lang="el-GR" smtClean="0"/>
              <a:pPr>
                <a:defRPr/>
              </a:pPr>
              <a:t>22</a:t>
            </a:fld>
            <a:endParaRPr lang="el-GR"/>
          </a:p>
        </p:txBody>
      </p:sp>
    </p:spTree>
    <p:extLst>
      <p:ext uri="{BB962C8B-B14F-4D97-AF65-F5344CB8AC3E}">
        <p14:creationId xmlns:p14="http://schemas.microsoft.com/office/powerpoint/2010/main" xmlns="" val="15964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6"/>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pPr>
              <a:defRPr/>
            </a:pP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pPr>
              <a:defRPr/>
            </a:pPr>
            <a:fld id="{A19F7703-834C-4405-8C64-2C7CD2A675EB}"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54454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a:defRPr/>
            </a:pP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pPr>
              <a:defRPr/>
            </a:pPr>
            <a:fld id="{2954661F-4C6B-4ED3-BCDE-9908B5BB6846}"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00239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9"/>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a:defRPr/>
            </a:pP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pPr>
              <a:defRPr/>
            </a:pPr>
            <a:fld id="{460F627D-1535-466B-80E4-077A7A4917B2}"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629623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3765B937-CBD1-40A8-89D4-CAE6401915FE}" type="slidenum">
              <a:rPr lang="el-GR" smtClean="0"/>
              <a:pPr>
                <a:defRPr/>
              </a:pPr>
              <a:t>‹#›</a:t>
            </a:fld>
            <a:endParaRPr lang="el-GR"/>
          </a:p>
        </p:txBody>
      </p:sp>
    </p:spTree>
    <p:extLst>
      <p:ext uri="{BB962C8B-B14F-4D97-AF65-F5344CB8AC3E}">
        <p14:creationId xmlns:p14="http://schemas.microsoft.com/office/powerpoint/2010/main" xmlns="" val="1177663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3765B937-CBD1-40A8-89D4-CAE6401915FE}" type="slidenum">
              <a:rPr lang="el-GR" smtClean="0"/>
              <a:pPr>
                <a:defRPr/>
              </a:pPr>
              <a:t>‹#›</a:t>
            </a:fld>
            <a:endParaRPr lang="el-GR"/>
          </a:p>
        </p:txBody>
      </p:sp>
    </p:spTree>
    <p:extLst>
      <p:ext uri="{BB962C8B-B14F-4D97-AF65-F5344CB8AC3E}">
        <p14:creationId xmlns:p14="http://schemas.microsoft.com/office/powerpoint/2010/main" xmlns="" val="1072084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3765B937-CBD1-40A8-89D4-CAE6401915FE}" type="slidenum">
              <a:rPr lang="el-GR" smtClean="0"/>
              <a:pPr>
                <a:defRPr/>
              </a:pPr>
              <a:t>‹#›</a:t>
            </a:fld>
            <a:endParaRPr lang="el-GR"/>
          </a:p>
        </p:txBody>
      </p:sp>
    </p:spTree>
    <p:extLst>
      <p:ext uri="{BB962C8B-B14F-4D97-AF65-F5344CB8AC3E}">
        <p14:creationId xmlns:p14="http://schemas.microsoft.com/office/powerpoint/2010/main" xmlns="" val="2597021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3765B937-CBD1-40A8-89D4-CAE6401915FE}" type="slidenum">
              <a:rPr lang="el-GR" smtClean="0"/>
              <a:pPr>
                <a:defRPr/>
              </a:pPr>
              <a:t>‹#›</a:t>
            </a:fld>
            <a:endParaRPr lang="el-GR"/>
          </a:p>
        </p:txBody>
      </p:sp>
    </p:spTree>
    <p:extLst>
      <p:ext uri="{BB962C8B-B14F-4D97-AF65-F5344CB8AC3E}">
        <p14:creationId xmlns:p14="http://schemas.microsoft.com/office/powerpoint/2010/main" xmlns="" val="208343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3765B937-CBD1-40A8-89D4-CAE6401915FE}" type="slidenum">
              <a:rPr lang="el-GR" smtClean="0"/>
              <a:pPr>
                <a:defRPr/>
              </a:pPr>
              <a:t>‹#›</a:t>
            </a:fld>
            <a:endParaRPr lang="el-GR"/>
          </a:p>
        </p:txBody>
      </p:sp>
    </p:spTree>
    <p:extLst>
      <p:ext uri="{BB962C8B-B14F-4D97-AF65-F5344CB8AC3E}">
        <p14:creationId xmlns:p14="http://schemas.microsoft.com/office/powerpoint/2010/main" xmlns="" val="3613717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3765B937-CBD1-40A8-89D4-CAE6401915FE}" type="slidenum">
              <a:rPr lang="el-GR" smtClean="0"/>
              <a:pPr>
                <a:defRPr/>
              </a:pPr>
              <a:t>‹#›</a:t>
            </a:fld>
            <a:endParaRPr lang="el-GR"/>
          </a:p>
        </p:txBody>
      </p:sp>
    </p:spTree>
    <p:extLst>
      <p:ext uri="{BB962C8B-B14F-4D97-AF65-F5344CB8AC3E}">
        <p14:creationId xmlns:p14="http://schemas.microsoft.com/office/powerpoint/2010/main" xmlns="" val="1584413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l-GR"/>
          </a:p>
        </p:txBody>
      </p:sp>
      <p:sp>
        <p:nvSpPr>
          <p:cNvPr id="3" name="Footer Placeholder 2"/>
          <p:cNvSpPr>
            <a:spLocks noGrp="1"/>
          </p:cNvSpPr>
          <p:nvPr>
            <p:ph type="ftr" sz="quarter" idx="11"/>
          </p:nvPr>
        </p:nvSpPr>
        <p:spPr/>
        <p:txBody>
          <a:bodyPr/>
          <a:lstStyle/>
          <a:p>
            <a:pPr>
              <a:defRPr/>
            </a:pPr>
            <a:endParaRPr lang="el-GR"/>
          </a:p>
        </p:txBody>
      </p:sp>
      <p:sp>
        <p:nvSpPr>
          <p:cNvPr id="4" name="Slide Number Placeholder 3"/>
          <p:cNvSpPr>
            <a:spLocks noGrp="1"/>
          </p:cNvSpPr>
          <p:nvPr>
            <p:ph type="sldNum" sz="quarter" idx="12"/>
          </p:nvPr>
        </p:nvSpPr>
        <p:spPr/>
        <p:txBody>
          <a:bodyPr/>
          <a:lstStyle/>
          <a:p>
            <a:pPr>
              <a:defRPr/>
            </a:pPr>
            <a:fld id="{3765B937-CBD1-40A8-89D4-CAE6401915FE}" type="slidenum">
              <a:rPr lang="el-GR" smtClean="0"/>
              <a:pPr>
                <a:defRPr/>
              </a:pPr>
              <a:t>‹#›</a:t>
            </a:fld>
            <a:endParaRPr lang="el-GR"/>
          </a:p>
        </p:txBody>
      </p:sp>
    </p:spTree>
    <p:extLst>
      <p:ext uri="{BB962C8B-B14F-4D97-AF65-F5344CB8AC3E}">
        <p14:creationId xmlns:p14="http://schemas.microsoft.com/office/powerpoint/2010/main" xmlns="" val="2969037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3765B937-CBD1-40A8-89D4-CAE6401915FE}" type="slidenum">
              <a:rPr lang="el-GR" smtClean="0"/>
              <a:pPr>
                <a:defRPr/>
              </a:pPr>
              <a:t>‹#›</a:t>
            </a:fld>
            <a:endParaRPr lang="el-GR"/>
          </a:p>
        </p:txBody>
      </p:sp>
    </p:spTree>
    <p:extLst>
      <p:ext uri="{BB962C8B-B14F-4D97-AF65-F5344CB8AC3E}">
        <p14:creationId xmlns:p14="http://schemas.microsoft.com/office/powerpoint/2010/main" xmlns="" val="145348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a:defRPr/>
            </a:pP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pPr>
              <a:defRPr/>
            </a:pPr>
            <a:fld id="{3765B937-CBD1-40A8-89D4-CAE6401915FE}"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54110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3765B937-CBD1-40A8-89D4-CAE6401915FE}" type="slidenum">
              <a:rPr lang="el-GR" smtClean="0"/>
              <a:pPr>
                <a:defRPr/>
              </a:pPr>
              <a:t>‹#›</a:t>
            </a:fld>
            <a:endParaRPr lang="el-GR"/>
          </a:p>
        </p:txBody>
      </p:sp>
    </p:spTree>
    <p:extLst>
      <p:ext uri="{BB962C8B-B14F-4D97-AF65-F5344CB8AC3E}">
        <p14:creationId xmlns:p14="http://schemas.microsoft.com/office/powerpoint/2010/main" xmlns="" val="1137339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3765B937-CBD1-40A8-89D4-CAE6401915FE}" type="slidenum">
              <a:rPr lang="el-GR" smtClean="0"/>
              <a:pPr>
                <a:defRPr/>
              </a:pPr>
              <a:t>‹#›</a:t>
            </a:fld>
            <a:endParaRPr lang="el-GR"/>
          </a:p>
        </p:txBody>
      </p:sp>
    </p:spTree>
    <p:extLst>
      <p:ext uri="{BB962C8B-B14F-4D97-AF65-F5344CB8AC3E}">
        <p14:creationId xmlns:p14="http://schemas.microsoft.com/office/powerpoint/2010/main" xmlns="" val="4237657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3765B937-CBD1-40A8-89D4-CAE6401915FE}" type="slidenum">
              <a:rPr lang="el-GR" smtClean="0"/>
              <a:pPr>
                <a:defRPr/>
              </a:pPr>
              <a:t>‹#›</a:t>
            </a:fld>
            <a:endParaRPr lang="el-GR"/>
          </a:p>
        </p:txBody>
      </p:sp>
    </p:spTree>
    <p:extLst>
      <p:ext uri="{BB962C8B-B14F-4D97-AF65-F5344CB8AC3E}">
        <p14:creationId xmlns:p14="http://schemas.microsoft.com/office/powerpoint/2010/main" xmlns="" val="272877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pPr>
              <a:defRPr/>
            </a:pP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pPr>
              <a:defRPr/>
            </a:pPr>
            <a:fld id="{33B2D80C-F145-4D5D-A0B5-738BD24410FB}"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27889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pPr>
              <a:defRPr/>
            </a:pPr>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pPr>
              <a:defRPr/>
            </a:pPr>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pPr>
              <a:defRPr/>
            </a:pPr>
            <a:fld id="{8EEC4C67-DDD4-4307-BE09-E95C67C53E1A}"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587573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pPr>
              <a:defRPr/>
            </a:pPr>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pPr>
              <a:defRPr/>
            </a:pPr>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pPr>
              <a:defRPr/>
            </a:pPr>
            <a:fld id="{55A10FE4-6F9A-4FE4-9E79-DF10445B88CA}"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85837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pPr>
              <a:defRPr/>
            </a:pPr>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pPr>
              <a:defRPr/>
            </a:pPr>
            <a:fld id="{E69147C0-0992-4FDD-B82A-1B1B95C3C7F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55005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pPr>
              <a:defRPr/>
            </a:pP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pPr>
              <a:defRPr/>
            </a:pPr>
            <a:fld id="{BB1FB1D2-270D-4D49-91A1-4C671327ACD8}"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87205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1"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pPr>
              <a:defRPr/>
            </a:pPr>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pPr>
              <a:defRPr/>
            </a:pPr>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pPr>
              <a:defRPr/>
            </a:pPr>
            <a:fld id="{BC156997-E4F6-4C00-B25B-569735942302}"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59327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1"/>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pPr>
              <a:defRPr/>
            </a:pPr>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pPr>
              <a:defRPr/>
            </a:pPr>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pPr>
              <a:defRPr/>
            </a:pPr>
            <a:fld id="{98BCAF13-0C93-41AA-BFEF-980F91EA03CD}"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61454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65B937-CBD1-40A8-89D4-CAE6401915FE}"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965887763"/>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srgbClr val="9E8E5C">
                  <a:lumMod val="60000"/>
                  <a:lumOff val="40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srgbClr val="9E8E5C">
                  <a:lumMod val="60000"/>
                  <a:lumOff val="40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65B937-CBD1-40A8-89D4-CAE6401915FE}" type="slidenum">
              <a:rPr lang="el-GR" smtClean="0">
                <a:solidFill>
                  <a:srgbClr val="9E8E5C">
                    <a:lumMod val="60000"/>
                    <a:lumOff val="40000"/>
                  </a:srgbClr>
                </a:solidFill>
              </a:rPr>
              <a:pPr>
                <a:defRPr/>
              </a:pPr>
              <a:t>‹#›</a:t>
            </a:fld>
            <a:endParaRPr lang="el-GR">
              <a:solidFill>
                <a:srgbClr val="9E8E5C">
                  <a:lumMod val="60000"/>
                  <a:lumOff val="40000"/>
                </a:srgbClr>
              </a:solidFill>
            </a:endParaRPr>
          </a:p>
        </p:txBody>
      </p:sp>
    </p:spTree>
    <p:extLst>
      <p:ext uri="{BB962C8B-B14F-4D97-AF65-F5344CB8AC3E}">
        <p14:creationId xmlns:p14="http://schemas.microsoft.com/office/powerpoint/2010/main" xmlns="" val="2245420758"/>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ncbi.nlm.nih.gov/pubmed?term=%22Armstrong%20D%22%5bAuthor%5d"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www.ncbi.nlm.nih.gov/pubmed?term=%22Darendeliler%20MA%22%5bAuthor%5d" TargetMode="External"/><Relationship Id="rId5" Type="http://schemas.openxmlformats.org/officeDocument/2006/relationships/hyperlink" Target="http://www.ncbi.nlm.nih.gov/pubmed?term=%22Petocz%20P%22%5bAuthor%5d" TargetMode="External"/><Relationship Id="rId4" Type="http://schemas.openxmlformats.org/officeDocument/2006/relationships/hyperlink" Target="http://www.ncbi.nlm.nih.gov/pubmed?term=%22Shen%20G%22%5bAuthor%5d"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5.jpe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8.wdp"/></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9.wdp"/></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06615" y="2852171"/>
            <a:ext cx="7086600" cy="1431925"/>
          </a:xfrm>
        </p:spPr>
        <p:txBody>
          <a:bodyPr>
            <a:normAutofit/>
          </a:bodyPr>
          <a:lstStyle/>
          <a:p>
            <a:pPr eaLnBrk="1" hangingPunct="1">
              <a:defRPr/>
            </a:pPr>
            <a:r>
              <a:rPr lang="en-GB" sz="3200" b="1" dirty="0" smtClean="0">
                <a:latin typeface="Century Gothic"/>
                <a:cs typeface="Century Gothic"/>
              </a:rPr>
              <a:t>Tweed - Typodont Course 2015</a:t>
            </a:r>
            <a:r>
              <a:rPr lang="en-GB" sz="4000" dirty="0" smtClean="0">
                <a:latin typeface="Century Gothic"/>
                <a:cs typeface="Century Gothic"/>
              </a:rPr>
              <a:t/>
            </a:r>
            <a:br>
              <a:rPr lang="en-GB" sz="4000" dirty="0" smtClean="0">
                <a:latin typeface="Century Gothic"/>
                <a:cs typeface="Century Gothic"/>
              </a:rPr>
            </a:br>
            <a:endParaRPr lang="el-GR" sz="4000" dirty="0" smtClean="0">
              <a:latin typeface="Century Gothic"/>
              <a:cs typeface="Century Gothic"/>
            </a:endParaRPr>
          </a:p>
        </p:txBody>
      </p:sp>
      <p:sp>
        <p:nvSpPr>
          <p:cNvPr id="2051" name="Rectangle 3"/>
          <p:cNvSpPr>
            <a:spLocks noGrp="1" noChangeArrowheads="1"/>
          </p:cNvSpPr>
          <p:nvPr>
            <p:ph type="subTitle" idx="1"/>
          </p:nvPr>
        </p:nvSpPr>
        <p:spPr>
          <a:xfrm>
            <a:off x="836585" y="3834046"/>
            <a:ext cx="7511019" cy="990110"/>
          </a:xfrm>
        </p:spPr>
        <p:txBody>
          <a:bodyPr>
            <a:normAutofit/>
          </a:bodyPr>
          <a:lstStyle/>
          <a:p>
            <a:pPr eaLnBrk="1" hangingPunct="1">
              <a:defRPr/>
            </a:pPr>
            <a:r>
              <a:rPr lang="en-GB" b="1" dirty="0" smtClean="0">
                <a:latin typeface="Century Gothic"/>
                <a:cs typeface="Century Gothic"/>
              </a:rPr>
              <a:t>Introduction into “Tweed Philosophy”</a:t>
            </a:r>
          </a:p>
          <a:p>
            <a:pPr eaLnBrk="1" hangingPunct="1">
              <a:defRPr/>
            </a:pPr>
            <a:endParaRPr lang="en-GB" dirty="0" smtClean="0"/>
          </a:p>
          <a:p>
            <a:pPr eaLnBrk="1" hangingPunct="1">
              <a:defRPr/>
            </a:pPr>
            <a:endParaRPr lang="en-GB" dirty="0" smtClean="0"/>
          </a:p>
          <a:p>
            <a:pPr eaLnBrk="1" hangingPunct="1">
              <a:defRPr/>
            </a:pPr>
            <a:endParaRPr lang="en-GB" dirty="0" smtClean="0"/>
          </a:p>
        </p:txBody>
      </p:sp>
      <p:grpSp>
        <p:nvGrpSpPr>
          <p:cNvPr id="10" name="Group 1"/>
          <p:cNvGrpSpPr>
            <a:grpSpLocks noChangeAspect="1"/>
          </p:cNvGrpSpPr>
          <p:nvPr/>
        </p:nvGrpSpPr>
        <p:grpSpPr bwMode="auto">
          <a:xfrm>
            <a:off x="1691680" y="504543"/>
            <a:ext cx="5265587" cy="1425919"/>
            <a:chOff x="-5642932" y="1368502"/>
            <a:chExt cx="12243644" cy="3726176"/>
          </a:xfrm>
        </p:grpSpPr>
        <p:sp>
          <p:nvSpPr>
            <p:cNvPr id="11" name="Τίτλος 1"/>
            <p:cNvSpPr txBox="1">
              <a:spLocks/>
            </p:cNvSpPr>
            <p:nvPr/>
          </p:nvSpPr>
          <p:spPr bwMode="auto">
            <a:xfrm>
              <a:off x="-3445355" y="1954266"/>
              <a:ext cx="10046067" cy="2232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9300">
                  <a:solidFill>
                    <a:schemeClr val="tx1"/>
                  </a:solidFill>
                  <a:latin typeface="Calibri" charset="0"/>
                  <a:ea typeface="ＭＳ Ｐゴシック" charset="0"/>
                  <a:cs typeface="ＭＳ Ｐゴシック" charset="0"/>
                  <a:sym typeface="Calibri" charset="0"/>
                </a:defRPr>
              </a:lvl1pPr>
              <a:lvl2pPr marL="742950" indent="-285750" eaLnBrk="0" hangingPunct="0">
                <a:defRPr sz="9300">
                  <a:solidFill>
                    <a:schemeClr val="tx1"/>
                  </a:solidFill>
                  <a:latin typeface="Calibri" charset="0"/>
                  <a:ea typeface="ＭＳ Ｐゴシック" charset="0"/>
                  <a:sym typeface="Calibri" charset="0"/>
                </a:defRPr>
              </a:lvl2pPr>
              <a:lvl3pPr marL="1143000" indent="-228600" eaLnBrk="0" hangingPunct="0">
                <a:defRPr sz="9300">
                  <a:solidFill>
                    <a:schemeClr val="tx1"/>
                  </a:solidFill>
                  <a:latin typeface="Calibri" charset="0"/>
                  <a:ea typeface="ＭＳ Ｐゴシック" charset="0"/>
                  <a:sym typeface="Calibri" charset="0"/>
                </a:defRPr>
              </a:lvl3pPr>
              <a:lvl4pPr marL="1600200" indent="-228600" eaLnBrk="0" hangingPunct="0">
                <a:defRPr sz="9300">
                  <a:solidFill>
                    <a:schemeClr val="tx1"/>
                  </a:solidFill>
                  <a:latin typeface="Calibri" charset="0"/>
                  <a:ea typeface="ＭＳ Ｐゴシック" charset="0"/>
                  <a:sym typeface="Calibri" charset="0"/>
                </a:defRPr>
              </a:lvl4pPr>
              <a:lvl5pPr marL="2057400" indent="-228600" eaLnBrk="0" hangingPunct="0">
                <a:defRPr sz="9300">
                  <a:solidFill>
                    <a:schemeClr val="tx1"/>
                  </a:solidFill>
                  <a:latin typeface="Calibri" charset="0"/>
                  <a:ea typeface="ＭＳ Ｐゴシック" charset="0"/>
                  <a:sym typeface="Calibri" charset="0"/>
                </a:defRPr>
              </a:lvl5pPr>
              <a:lvl6pPr marL="2514600" indent="-228600" eaLnBrk="0" fontAlgn="base" hangingPunct="0">
                <a:spcBef>
                  <a:spcPct val="0"/>
                </a:spcBef>
                <a:spcAft>
                  <a:spcPct val="0"/>
                </a:spcAft>
                <a:defRPr sz="9300">
                  <a:solidFill>
                    <a:schemeClr val="tx1"/>
                  </a:solidFill>
                  <a:latin typeface="Calibri" charset="0"/>
                  <a:ea typeface="ＭＳ Ｐゴシック" charset="0"/>
                  <a:sym typeface="Calibri" charset="0"/>
                </a:defRPr>
              </a:lvl6pPr>
              <a:lvl7pPr marL="2971800" indent="-228600" eaLnBrk="0" fontAlgn="base" hangingPunct="0">
                <a:spcBef>
                  <a:spcPct val="0"/>
                </a:spcBef>
                <a:spcAft>
                  <a:spcPct val="0"/>
                </a:spcAft>
                <a:defRPr sz="9300">
                  <a:solidFill>
                    <a:schemeClr val="tx1"/>
                  </a:solidFill>
                  <a:latin typeface="Calibri" charset="0"/>
                  <a:ea typeface="ＭＳ Ｐゴシック" charset="0"/>
                  <a:sym typeface="Calibri" charset="0"/>
                </a:defRPr>
              </a:lvl7pPr>
              <a:lvl8pPr marL="3429000" indent="-228600" eaLnBrk="0" fontAlgn="base" hangingPunct="0">
                <a:spcBef>
                  <a:spcPct val="0"/>
                </a:spcBef>
                <a:spcAft>
                  <a:spcPct val="0"/>
                </a:spcAft>
                <a:defRPr sz="9300">
                  <a:solidFill>
                    <a:schemeClr val="tx1"/>
                  </a:solidFill>
                  <a:latin typeface="Calibri" charset="0"/>
                  <a:ea typeface="ＭＳ Ｐゴシック" charset="0"/>
                  <a:sym typeface="Calibri" charset="0"/>
                </a:defRPr>
              </a:lvl8pPr>
              <a:lvl9pPr marL="3886200" indent="-228600" eaLnBrk="0" fontAlgn="base" hangingPunct="0">
                <a:spcBef>
                  <a:spcPct val="0"/>
                </a:spcBef>
                <a:spcAft>
                  <a:spcPct val="0"/>
                </a:spcAft>
                <a:defRPr sz="9300">
                  <a:solidFill>
                    <a:schemeClr val="tx1"/>
                  </a:solidFill>
                  <a:latin typeface="Calibri" charset="0"/>
                  <a:ea typeface="ＭＳ Ｐゴシック" charset="0"/>
                  <a:sym typeface="Calibri" charset="0"/>
                </a:defRPr>
              </a:lvl9pPr>
            </a:lstStyle>
            <a:p>
              <a:pPr algn="ctr" defTabSz="914400" eaLnBrk="1" hangingPunct="1"/>
              <a:r>
                <a:rPr lang="en-US" sz="1800" dirty="0" smtClean="0">
                  <a:latin typeface="Optima" charset="0"/>
                  <a:ea typeface="Helvetica" charset="0"/>
                </a:rPr>
                <a:t>UNIVERSITY </a:t>
              </a:r>
              <a:r>
                <a:rPr lang="en-US" sz="1800" dirty="0">
                  <a:latin typeface="Optima" charset="0"/>
                  <a:ea typeface="Helvetica" charset="0"/>
                </a:rPr>
                <a:t>OF ATHENS</a:t>
              </a:r>
              <a:endParaRPr lang="el-GR" sz="1800" dirty="0">
                <a:latin typeface="Optima" charset="0"/>
                <a:ea typeface="Helvetica" charset="0"/>
              </a:endParaRPr>
            </a:p>
            <a:p>
              <a:pPr algn="ctr" defTabSz="914400" eaLnBrk="1" hangingPunct="1"/>
              <a:r>
                <a:rPr lang="en-US" sz="1800" dirty="0">
                  <a:latin typeface="Optima" charset="0"/>
                  <a:ea typeface="Helvetica" charset="0"/>
                </a:rPr>
                <a:t>SCHOOL OF DENTISTRY</a:t>
              </a:r>
            </a:p>
            <a:p>
              <a:pPr algn="ctr" defTabSz="914400" eaLnBrk="1" hangingPunct="1"/>
              <a:r>
                <a:rPr lang="en-US" sz="1800" dirty="0">
                  <a:latin typeface="Optima" charset="0"/>
                  <a:ea typeface="Helvetica" charset="0"/>
                </a:rPr>
                <a:t>DEPARTMENT OF </a:t>
              </a:r>
              <a:r>
                <a:rPr lang="en-US" sz="1800" dirty="0" smtClean="0">
                  <a:latin typeface="Optima" charset="0"/>
                  <a:ea typeface="Helvetica" charset="0"/>
                </a:rPr>
                <a:t>ORTHODONTICS</a:t>
              </a:r>
              <a:endParaRPr lang="en-US" sz="1800" dirty="0">
                <a:latin typeface="Optima" charset="0"/>
                <a:ea typeface="Helvetica" charset="0"/>
              </a:endParaRPr>
            </a:p>
          </p:txBody>
        </p:sp>
        <p:pic>
          <p:nvPicPr>
            <p:cNvPr id="12" name="Picture 66" descr="UOA_Athina_Black_1025x1688.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42932" y="1368502"/>
              <a:ext cx="1922580" cy="3726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extBox 1"/>
          <p:cNvSpPr txBox="1"/>
          <p:nvPr/>
        </p:nvSpPr>
        <p:spPr>
          <a:xfrm>
            <a:off x="566555" y="6354325"/>
            <a:ext cx="3967928" cy="369332"/>
          </a:xfrm>
          <a:prstGeom prst="rect">
            <a:avLst/>
          </a:prstGeom>
          <a:noFill/>
        </p:spPr>
        <p:txBody>
          <a:bodyPr wrap="none" rtlCol="0">
            <a:spAutoFit/>
          </a:bodyPr>
          <a:lstStyle/>
          <a:p>
            <a:r>
              <a:rPr lang="en-US" dirty="0" smtClean="0"/>
              <a:t>Dimitrios Konstantonis DDS, MS, PhD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6 - Ορθογώνιο"/>
          <p:cNvSpPr>
            <a:spLocks noChangeArrowheads="1"/>
          </p:cNvSpPr>
          <p:nvPr/>
        </p:nvSpPr>
        <p:spPr bwMode="auto">
          <a:xfrm>
            <a:off x="125258" y="3158971"/>
            <a:ext cx="6336953" cy="3539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GB" sz="1400" dirty="0" smtClean="0"/>
              <a:t>Dr Tweed </a:t>
            </a:r>
          </a:p>
          <a:p>
            <a:endParaRPr lang="en-GB" sz="1400" dirty="0" smtClean="0"/>
          </a:p>
          <a:p>
            <a:r>
              <a:rPr lang="en-GB" sz="1400" dirty="0" smtClean="0"/>
              <a:t>-</a:t>
            </a:r>
            <a:r>
              <a:rPr lang="en-GB" sz="1400" dirty="0"/>
              <a:t>p</a:t>
            </a:r>
            <a:r>
              <a:rPr lang="en-GB" sz="1400" dirty="0" smtClean="0"/>
              <a:t>racticed </a:t>
            </a:r>
            <a:r>
              <a:rPr lang="en-GB" sz="1400" dirty="0"/>
              <a:t>according to Angle’s teaching for 6 years but he felt 80% of the cases had very poor results. IMPA found ≥ 100'</a:t>
            </a:r>
            <a:endParaRPr lang="el-GR" sz="1400" dirty="0"/>
          </a:p>
          <a:p>
            <a:endParaRPr lang="en-GB" sz="1400" dirty="0"/>
          </a:p>
          <a:p>
            <a:r>
              <a:rPr lang="en-GB" sz="1400" dirty="0" smtClean="0"/>
              <a:t>-compared </a:t>
            </a:r>
            <a:r>
              <a:rPr lang="en-GB" sz="1400" dirty="0"/>
              <a:t>to non treated population with satisfactory dental and facial relationships ......photos</a:t>
            </a:r>
            <a:r>
              <a:rPr lang="en-GB" sz="1400" dirty="0" smtClean="0"/>
              <a:t>, models </a:t>
            </a:r>
            <a:r>
              <a:rPr lang="en-GB" sz="1400" dirty="0"/>
              <a:t>......found IMPA at 90'</a:t>
            </a:r>
          </a:p>
          <a:p>
            <a:endParaRPr lang="en-GB" sz="1400" dirty="0"/>
          </a:p>
          <a:p>
            <a:r>
              <a:rPr lang="en-GB" sz="1400" dirty="0" smtClean="0"/>
              <a:t>-tries </a:t>
            </a:r>
            <a:r>
              <a:rPr lang="en-GB" sz="1400" dirty="0"/>
              <a:t>to apply the 90' IMPA to some of his cases but </a:t>
            </a:r>
            <a:r>
              <a:rPr lang="en-GB" sz="1400" dirty="0" smtClean="0"/>
              <a:t>found it </a:t>
            </a:r>
            <a:r>
              <a:rPr lang="en-GB" sz="1400" dirty="0"/>
              <a:t>impossible without extractions</a:t>
            </a:r>
          </a:p>
          <a:p>
            <a:endParaRPr lang="en-GB" sz="1400" dirty="0"/>
          </a:p>
          <a:p>
            <a:r>
              <a:rPr lang="en-GB" sz="1400" dirty="0" smtClean="0"/>
              <a:t>-FMA 25' (range 16' -35')</a:t>
            </a:r>
          </a:p>
          <a:p>
            <a:endParaRPr lang="en-GB" sz="1400" dirty="0" smtClean="0"/>
          </a:p>
          <a:p>
            <a:r>
              <a:rPr lang="en-US" sz="1400" dirty="0" smtClean="0"/>
              <a:t>-FMIA had to measure 65</a:t>
            </a:r>
            <a:r>
              <a:rPr lang="en-GB" sz="1400" dirty="0" smtClean="0"/>
              <a:t>'</a:t>
            </a:r>
            <a:r>
              <a:rPr lang="en-US" sz="1400" dirty="0" smtClean="0"/>
              <a:t> </a:t>
            </a:r>
          </a:p>
          <a:p>
            <a:endParaRPr lang="en-US" sz="1400" dirty="0" smtClean="0"/>
          </a:p>
          <a:p>
            <a:r>
              <a:rPr lang="en-US" sz="1400" dirty="0" smtClean="0"/>
              <a:t>-</a:t>
            </a:r>
            <a:r>
              <a:rPr lang="en-US" sz="1400" dirty="0"/>
              <a:t>FMA</a:t>
            </a:r>
            <a:r>
              <a:rPr lang="en-GB" sz="1400" dirty="0"/>
              <a:t> ≥ 35 or ≤ 20 results were not satisfactory</a:t>
            </a:r>
            <a:endParaRPr lang="el-GR" sz="1400" dirty="0"/>
          </a:p>
        </p:txBody>
      </p:sp>
      <p:sp>
        <p:nvSpPr>
          <p:cNvPr id="8" name="7 - Ορθογώνιο"/>
          <p:cNvSpPr/>
          <p:nvPr/>
        </p:nvSpPr>
        <p:spPr>
          <a:xfrm>
            <a:off x="926595" y="548681"/>
            <a:ext cx="7290811" cy="461665"/>
          </a:xfrm>
          <a:prstGeom prst="rect">
            <a:avLst/>
          </a:prstGeom>
        </p:spPr>
        <p:txBody>
          <a:bodyPr wrap="square">
            <a:spAutoFit/>
          </a:bodyPr>
          <a:lstStyle/>
          <a:p>
            <a:pPr algn="ctr">
              <a:defRPr/>
            </a:pPr>
            <a:r>
              <a:rPr lang="en-US" sz="2400" dirty="0">
                <a:latin typeface="Century Gothic"/>
                <a:cs typeface="Century Gothic"/>
              </a:rPr>
              <a:t>The development of the </a:t>
            </a:r>
            <a:r>
              <a:rPr lang="en-US" sz="2400" dirty="0" smtClean="0">
                <a:latin typeface="Century Gothic"/>
                <a:cs typeface="Century Gothic"/>
              </a:rPr>
              <a:t>“</a:t>
            </a:r>
            <a:r>
              <a:rPr lang="en-US" sz="2400" i="1" dirty="0" smtClean="0">
                <a:latin typeface="Century Gothic"/>
                <a:cs typeface="Century Gothic"/>
              </a:rPr>
              <a:t>diagnostic triangle”</a:t>
            </a:r>
            <a:endParaRPr lang="en-GB" sz="3200" b="1" i="1" kern="0" dirty="0">
              <a:solidFill>
                <a:srgbClr val="EAEAEA"/>
              </a:solidFill>
              <a:effectLst>
                <a:outerShdw blurRad="38100" dist="38100" dir="2700000" algn="tl">
                  <a:srgbClr val="000000"/>
                </a:outerShdw>
              </a:effectLst>
              <a:latin typeface="Century Gothic"/>
              <a:ea typeface="+mj-ea"/>
              <a:cs typeface="Century Gothic"/>
            </a:endParaRPr>
          </a:p>
        </p:txBody>
      </p:sp>
      <p:sp>
        <p:nvSpPr>
          <p:cNvPr id="17" name="Ορθογώνιο τρίγωνο 16"/>
          <p:cNvSpPr/>
          <p:nvPr/>
        </p:nvSpPr>
        <p:spPr>
          <a:xfrm rot="826588" flipH="1">
            <a:off x="1000225" y="1026125"/>
            <a:ext cx="5694041" cy="1384780"/>
          </a:xfrm>
          <a:prstGeom prst="rtTriangl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8" name="TextBox 17"/>
          <p:cNvSpPr txBox="1"/>
          <p:nvPr/>
        </p:nvSpPr>
        <p:spPr>
          <a:xfrm>
            <a:off x="1926094" y="1676212"/>
            <a:ext cx="621309" cy="369332"/>
          </a:xfrm>
          <a:prstGeom prst="rect">
            <a:avLst/>
          </a:prstGeom>
          <a:noFill/>
        </p:spPr>
        <p:txBody>
          <a:bodyPr wrap="none" rtlCol="0">
            <a:spAutoFit/>
          </a:bodyPr>
          <a:lstStyle/>
          <a:p>
            <a:r>
              <a:rPr lang="en-US" dirty="0" smtClean="0"/>
              <a:t>FMA</a:t>
            </a:r>
            <a:endParaRPr lang="el-GR" dirty="0"/>
          </a:p>
        </p:txBody>
      </p:sp>
      <p:sp>
        <p:nvSpPr>
          <p:cNvPr id="23" name="TextBox 22"/>
          <p:cNvSpPr txBox="1"/>
          <p:nvPr/>
        </p:nvSpPr>
        <p:spPr>
          <a:xfrm>
            <a:off x="5787137" y="2609618"/>
            <a:ext cx="710451" cy="369332"/>
          </a:xfrm>
          <a:prstGeom prst="rect">
            <a:avLst/>
          </a:prstGeom>
          <a:noFill/>
        </p:spPr>
        <p:txBody>
          <a:bodyPr wrap="none" rtlCol="0">
            <a:spAutoFit/>
          </a:bodyPr>
          <a:lstStyle/>
          <a:p>
            <a:r>
              <a:rPr lang="en-US" dirty="0" smtClean="0"/>
              <a:t>IMPA</a:t>
            </a:r>
            <a:endParaRPr lang="el-GR" dirty="0"/>
          </a:p>
        </p:txBody>
      </p:sp>
      <p:sp>
        <p:nvSpPr>
          <p:cNvPr id="24" name="TextBox 23"/>
          <p:cNvSpPr txBox="1"/>
          <p:nvPr/>
        </p:nvSpPr>
        <p:spPr>
          <a:xfrm>
            <a:off x="5929181" y="1721898"/>
            <a:ext cx="710451" cy="369332"/>
          </a:xfrm>
          <a:prstGeom prst="rect">
            <a:avLst/>
          </a:prstGeom>
          <a:noFill/>
        </p:spPr>
        <p:txBody>
          <a:bodyPr wrap="none" rtlCol="0">
            <a:spAutoFit/>
          </a:bodyPr>
          <a:lstStyle/>
          <a:p>
            <a:r>
              <a:rPr lang="en-US" dirty="0" smtClean="0"/>
              <a:t>FMIA</a:t>
            </a:r>
            <a:endParaRPr lang="el-GR" dirty="0"/>
          </a:p>
        </p:txBody>
      </p:sp>
      <p:sp>
        <p:nvSpPr>
          <p:cNvPr id="25" name="TextBox 24"/>
          <p:cNvSpPr txBox="1"/>
          <p:nvPr/>
        </p:nvSpPr>
        <p:spPr>
          <a:xfrm>
            <a:off x="917245" y="1352566"/>
            <a:ext cx="1084777" cy="369332"/>
          </a:xfrm>
          <a:prstGeom prst="rect">
            <a:avLst/>
          </a:prstGeom>
          <a:noFill/>
        </p:spPr>
        <p:txBody>
          <a:bodyPr wrap="none" rtlCol="0">
            <a:spAutoFit/>
          </a:bodyPr>
          <a:lstStyle/>
          <a:p>
            <a:r>
              <a:rPr lang="en-US" dirty="0" smtClean="0"/>
              <a:t>FH plane</a:t>
            </a:r>
            <a:endParaRPr lang="el-GR" dirty="0"/>
          </a:p>
        </p:txBody>
      </p:sp>
      <p:sp>
        <p:nvSpPr>
          <p:cNvPr id="26" name="TextBox 25"/>
          <p:cNvSpPr txBox="1"/>
          <p:nvPr/>
        </p:nvSpPr>
        <p:spPr>
          <a:xfrm>
            <a:off x="932416" y="1826882"/>
            <a:ext cx="1113631" cy="369332"/>
          </a:xfrm>
          <a:prstGeom prst="rect">
            <a:avLst/>
          </a:prstGeom>
          <a:noFill/>
        </p:spPr>
        <p:txBody>
          <a:bodyPr wrap="none" rtlCol="0">
            <a:spAutoFit/>
          </a:bodyPr>
          <a:lstStyle/>
          <a:p>
            <a:r>
              <a:rPr lang="en-US" dirty="0" smtClean="0"/>
              <a:t>MP plane</a:t>
            </a:r>
            <a:endParaRPr lang="el-GR" dirty="0"/>
          </a:p>
        </p:txBody>
      </p:sp>
      <p:cxnSp>
        <p:nvCxnSpPr>
          <p:cNvPr id="21" name="Ευθύγραμμο βέλος σύνδεσης 20"/>
          <p:cNvCxnSpPr/>
          <p:nvPr/>
        </p:nvCxnSpPr>
        <p:spPr>
          <a:xfrm>
            <a:off x="6776207" y="2794285"/>
            <a:ext cx="0" cy="2746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714498" y="2708920"/>
            <a:ext cx="1404651" cy="369332"/>
          </a:xfrm>
          <a:prstGeom prst="rect">
            <a:avLst/>
          </a:prstGeom>
          <a:noFill/>
        </p:spPr>
        <p:txBody>
          <a:bodyPr wrap="none" rtlCol="0">
            <a:spAutoFit/>
          </a:bodyPr>
          <a:lstStyle/>
          <a:p>
            <a:r>
              <a:rPr lang="en-US" dirty="0" smtClean="0"/>
              <a:t> Incisor axis</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971551" y="3221879"/>
            <a:ext cx="7543800" cy="2592387"/>
          </a:xfrm>
          <a:prstGeom prst="rect">
            <a:avLst/>
          </a:prstGeom>
          <a:noFill/>
          <a:ln w="9525">
            <a:noFill/>
            <a:miter lim="800000"/>
            <a:headEnd/>
            <a:tailEnd/>
          </a:ln>
          <a:effectLst/>
        </p:spPr>
        <p:txBody>
          <a:bodyPr/>
          <a:lstStyle/>
          <a:p>
            <a:pPr>
              <a:spcBef>
                <a:spcPct val="20000"/>
              </a:spcBef>
              <a:buClr>
                <a:schemeClr val="hlink"/>
              </a:buClr>
              <a:buSzPct val="70000"/>
              <a:defRPr/>
            </a:pPr>
            <a:r>
              <a:rPr lang="en-GB" sz="2000" kern="0" dirty="0">
                <a:latin typeface="Book Antiqua" pitchFamily="18" charset="0"/>
              </a:rPr>
              <a:t>1936 :First paper on the extraction of teeth</a:t>
            </a:r>
          </a:p>
          <a:p>
            <a:pPr marL="342900" indent="-342900">
              <a:spcBef>
                <a:spcPct val="20000"/>
              </a:spcBef>
              <a:buClr>
                <a:schemeClr val="hlink"/>
              </a:buClr>
              <a:buSzPct val="70000"/>
              <a:buFont typeface="Wingdings" pitchFamily="2" charset="2"/>
              <a:buNone/>
              <a:defRPr/>
            </a:pPr>
            <a:r>
              <a:rPr lang="en-GB" sz="2000" kern="0" dirty="0">
                <a:latin typeface="Book Antiqua" pitchFamily="18" charset="0"/>
              </a:rPr>
              <a:t>	</a:t>
            </a:r>
            <a:r>
              <a:rPr lang="en-GB" sz="1200" kern="0" dirty="0">
                <a:latin typeface="Book Antiqua" pitchFamily="18" charset="0"/>
              </a:rPr>
              <a:t>Tweed CH: the application of the principles of the edgewise arch in the treatment of Class II, division !, Part I, Angle </a:t>
            </a:r>
            <a:r>
              <a:rPr lang="en-GB" sz="1200" kern="0" dirty="0" err="1">
                <a:latin typeface="Book Antiqua" pitchFamily="18" charset="0"/>
              </a:rPr>
              <a:t>Orthod</a:t>
            </a:r>
            <a:r>
              <a:rPr lang="en-GB" sz="1200" kern="0" dirty="0">
                <a:latin typeface="Book Antiqua" pitchFamily="18" charset="0"/>
              </a:rPr>
              <a:t> 2:236,1932</a:t>
            </a:r>
          </a:p>
          <a:p>
            <a:pPr>
              <a:spcBef>
                <a:spcPct val="20000"/>
              </a:spcBef>
              <a:buClr>
                <a:schemeClr val="hlink"/>
              </a:buClr>
              <a:buSzPct val="70000"/>
              <a:defRPr/>
            </a:pPr>
            <a:r>
              <a:rPr lang="en-GB" sz="2000" kern="0" dirty="0">
                <a:latin typeface="Book Antiqua" pitchFamily="18" charset="0"/>
              </a:rPr>
              <a:t>1940: Angle society meeting in Chicago displays 100 retreated cases</a:t>
            </a:r>
            <a:endParaRPr lang="el-GR" sz="2000" kern="0" dirty="0">
              <a:latin typeface="Book Antiqua" pitchFamily="18" charset="0"/>
            </a:endParaRPr>
          </a:p>
        </p:txBody>
      </p:sp>
      <p:pic>
        <p:nvPicPr>
          <p:cNvPr id="6" name="5 - Εικόνα" descr="pic_charlestweed.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6586" y="593686"/>
            <a:ext cx="1188405" cy="1498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566558" y="2213866"/>
            <a:ext cx="1839829" cy="646331"/>
          </a:xfrm>
          <a:prstGeom prst="rect">
            <a:avLst/>
          </a:prstGeom>
          <a:noFill/>
        </p:spPr>
        <p:txBody>
          <a:bodyPr wrap="none" rtlCol="0">
            <a:spAutoFit/>
          </a:bodyPr>
          <a:lstStyle/>
          <a:p>
            <a:pPr algn="ctr"/>
            <a:r>
              <a:rPr lang="en-US" dirty="0" smtClean="0">
                <a:latin typeface="Century Gothic"/>
                <a:cs typeface="Century Gothic"/>
              </a:rPr>
              <a:t>Charles Tweed</a:t>
            </a:r>
          </a:p>
          <a:p>
            <a:pPr algn="ctr"/>
            <a:r>
              <a:rPr lang="en-US" dirty="0" smtClean="0">
                <a:latin typeface="Century Gothic"/>
                <a:cs typeface="Century Gothic"/>
              </a:rPr>
              <a:t>1895-1970</a:t>
            </a:r>
            <a:endParaRPr lang="en-US" dirty="0">
              <a:latin typeface="Century Gothic"/>
              <a:cs typeface="Century Gothic"/>
            </a:endParaRPr>
          </a:p>
        </p:txBody>
      </p:sp>
      <p:sp>
        <p:nvSpPr>
          <p:cNvPr id="8" name="Rectangle 2"/>
          <p:cNvSpPr txBox="1">
            <a:spLocks noChangeArrowheads="1"/>
          </p:cNvSpPr>
          <p:nvPr/>
        </p:nvSpPr>
        <p:spPr>
          <a:xfrm>
            <a:off x="1066800" y="304800"/>
            <a:ext cx="7543800" cy="2476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4000" smtClean="0">
                <a:latin typeface="Century Gothic"/>
                <a:cs typeface="Century Gothic"/>
              </a:rPr>
              <a:t>     The Tweed Years</a:t>
            </a:r>
            <a:br>
              <a:rPr lang="en-US" sz="4000" smtClean="0">
                <a:latin typeface="Century Gothic"/>
                <a:cs typeface="Century Gothic"/>
              </a:rPr>
            </a:br>
            <a:endParaRPr lang="el-GR" sz="4000" dirty="0" smtClean="0">
              <a:latin typeface="Century Gothic"/>
              <a:cs typeface="Century Gothic"/>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00113" y="1"/>
            <a:ext cx="7543800" cy="1431925"/>
          </a:xfrm>
        </p:spPr>
        <p:txBody>
          <a:bodyPr>
            <a:normAutofit/>
          </a:bodyPr>
          <a:lstStyle/>
          <a:p>
            <a:pPr algn="ctr" eaLnBrk="1" hangingPunct="1">
              <a:defRPr/>
            </a:pPr>
            <a:r>
              <a:rPr lang="el-GR" sz="3200" dirty="0" smtClean="0"/>
              <a:t>Η συμβολή του </a:t>
            </a:r>
            <a:r>
              <a:rPr lang="en-GB" sz="3200" dirty="0" smtClean="0"/>
              <a:t>Tweed </a:t>
            </a:r>
            <a:r>
              <a:rPr lang="el-GR" sz="3200" dirty="0" smtClean="0"/>
              <a:t>στην Ορθοδοντική</a:t>
            </a:r>
          </a:p>
        </p:txBody>
      </p:sp>
      <p:sp>
        <p:nvSpPr>
          <p:cNvPr id="13315" name="Rectangle 3"/>
          <p:cNvSpPr>
            <a:spLocks noGrp="1" noChangeArrowheads="1"/>
          </p:cNvSpPr>
          <p:nvPr>
            <p:ph idx="1"/>
          </p:nvPr>
        </p:nvSpPr>
        <p:spPr>
          <a:xfrm>
            <a:off x="588711" y="1088741"/>
            <a:ext cx="7966580" cy="5445605"/>
          </a:xfrm>
        </p:spPr>
        <p:txBody>
          <a:bodyPr>
            <a:normAutofit fontScale="92500"/>
          </a:bodyPr>
          <a:lstStyle/>
          <a:p>
            <a:pPr>
              <a:spcBef>
                <a:spcPct val="0"/>
              </a:spcBef>
            </a:pPr>
            <a:r>
              <a:rPr lang="el-GR" sz="2000" dirty="0" smtClean="0">
                <a:latin typeface="Arial Narrow"/>
                <a:cs typeface="Arial Narrow"/>
              </a:rPr>
              <a:t>Πρότεινε 4 στόχους της ορθοδοντικής θεραπείας με έμφαση στην αισθητική του προσώπου</a:t>
            </a:r>
            <a:r>
              <a:rPr lang="en-US" sz="2000" dirty="0" smtClean="0">
                <a:latin typeface="Arial Narrow"/>
                <a:cs typeface="Arial Narrow"/>
              </a:rPr>
              <a:t>:</a:t>
            </a:r>
            <a:endParaRPr lang="el-GR" sz="2000" dirty="0" smtClean="0">
              <a:latin typeface="Arial Narrow"/>
              <a:cs typeface="Arial Narrow"/>
            </a:endParaRPr>
          </a:p>
          <a:p>
            <a:pPr marL="0" indent="0">
              <a:spcBef>
                <a:spcPct val="0"/>
              </a:spcBef>
              <a:buNone/>
            </a:pPr>
            <a:r>
              <a:rPr lang="en-US" sz="2000" dirty="0">
                <a:latin typeface="Arial Narrow"/>
                <a:cs typeface="Arial Narrow"/>
              </a:rPr>
              <a:t>	</a:t>
            </a:r>
            <a:r>
              <a:rPr lang="el-GR" sz="2000" dirty="0" smtClean="0">
                <a:latin typeface="Arial Narrow"/>
                <a:cs typeface="Arial Narrow"/>
              </a:rPr>
              <a:t>-</a:t>
            </a:r>
            <a:r>
              <a:rPr lang="el-GR" sz="2000" dirty="0">
                <a:latin typeface="Arial Narrow"/>
                <a:cs typeface="Arial Narrow"/>
              </a:rPr>
              <a:t>αισθητική ισορροπία και </a:t>
            </a:r>
            <a:r>
              <a:rPr lang="el-GR" sz="2000" dirty="0" smtClean="0">
                <a:latin typeface="Arial Narrow"/>
                <a:cs typeface="Arial Narrow"/>
              </a:rPr>
              <a:t>αρμονία</a:t>
            </a:r>
          </a:p>
          <a:p>
            <a:pPr marL="0" indent="0">
              <a:spcBef>
                <a:spcPct val="0"/>
              </a:spcBef>
              <a:buNone/>
            </a:pPr>
            <a:r>
              <a:rPr lang="el-GR" sz="2000" dirty="0">
                <a:latin typeface="Arial Narrow"/>
                <a:cs typeface="Arial Narrow"/>
              </a:rPr>
              <a:t>	</a:t>
            </a:r>
            <a:r>
              <a:rPr lang="el-GR" sz="2000" dirty="0" smtClean="0">
                <a:latin typeface="Arial Narrow"/>
                <a:cs typeface="Arial Narrow"/>
              </a:rPr>
              <a:t>-σταθερότητα</a:t>
            </a:r>
          </a:p>
          <a:p>
            <a:pPr marL="0" indent="0">
              <a:spcBef>
                <a:spcPct val="0"/>
              </a:spcBef>
              <a:buNone/>
            </a:pPr>
            <a:r>
              <a:rPr lang="el-GR" sz="2000" dirty="0">
                <a:latin typeface="Arial Narrow"/>
                <a:cs typeface="Arial Narrow"/>
              </a:rPr>
              <a:t>	</a:t>
            </a:r>
            <a:r>
              <a:rPr lang="el-GR" sz="2000" dirty="0" smtClean="0">
                <a:latin typeface="Arial Narrow"/>
                <a:cs typeface="Arial Narrow"/>
              </a:rPr>
              <a:t>-υγιείς οδοντικοί ιστοί</a:t>
            </a:r>
          </a:p>
          <a:p>
            <a:pPr marL="0" indent="0">
              <a:spcBef>
                <a:spcPct val="0"/>
              </a:spcBef>
              <a:buNone/>
            </a:pPr>
            <a:r>
              <a:rPr lang="el-GR" sz="2000" dirty="0">
                <a:latin typeface="Arial Narrow"/>
                <a:cs typeface="Arial Narrow"/>
              </a:rPr>
              <a:t>	</a:t>
            </a:r>
            <a:r>
              <a:rPr lang="el-GR" sz="2000" dirty="0" smtClean="0">
                <a:latin typeface="Arial Narrow"/>
                <a:cs typeface="Arial Narrow"/>
              </a:rPr>
              <a:t>-λειτουργία (1</a:t>
            </a:r>
            <a:r>
              <a:rPr lang="el-GR" sz="2000" baseline="30000" dirty="0" smtClean="0">
                <a:latin typeface="Arial Narrow"/>
                <a:cs typeface="Arial Narrow"/>
              </a:rPr>
              <a:t>η</a:t>
            </a:r>
            <a:r>
              <a:rPr lang="el-GR" sz="2000" dirty="0" smtClean="0">
                <a:latin typeface="Arial Narrow"/>
                <a:cs typeface="Arial Narrow"/>
              </a:rPr>
              <a:t> τάξη κατά </a:t>
            </a:r>
            <a:r>
              <a:rPr lang="en-US" sz="2000" dirty="0" smtClean="0">
                <a:latin typeface="Arial Narrow"/>
                <a:cs typeface="Arial Narrow"/>
              </a:rPr>
              <a:t>Angle)</a:t>
            </a:r>
            <a:endParaRPr lang="el-GR" sz="2000" dirty="0">
              <a:latin typeface="Arial Narrow"/>
              <a:cs typeface="Arial Narrow"/>
            </a:endParaRPr>
          </a:p>
          <a:p>
            <a:pPr eaLnBrk="1" hangingPunct="1">
              <a:lnSpc>
                <a:spcPct val="80000"/>
              </a:lnSpc>
              <a:defRPr/>
            </a:pPr>
            <a:r>
              <a:rPr lang="el-GR" sz="2000" dirty="0" smtClean="0">
                <a:latin typeface="Arial Narrow"/>
                <a:cs typeface="Arial Narrow"/>
              </a:rPr>
              <a:t>Ανέπτυξε το θέμα της ανόρθωσης των δοντιών πάνω στην οστική τους βάση δίνοντας έμφαση στους κάτω τομείς</a:t>
            </a:r>
            <a:r>
              <a:rPr lang="en-US" sz="2000" dirty="0" smtClean="0">
                <a:latin typeface="Arial Narrow"/>
                <a:cs typeface="Arial Narrow"/>
              </a:rPr>
              <a:t>.</a:t>
            </a:r>
            <a:endParaRPr lang="el-GR" sz="2000" dirty="0" smtClean="0">
              <a:latin typeface="Arial Narrow"/>
              <a:cs typeface="Arial Narrow"/>
            </a:endParaRPr>
          </a:p>
          <a:p>
            <a:pPr eaLnBrk="1" hangingPunct="1">
              <a:lnSpc>
                <a:spcPct val="80000"/>
              </a:lnSpc>
              <a:defRPr/>
            </a:pPr>
            <a:r>
              <a:rPr lang="el-GR" sz="2000" dirty="0" smtClean="0">
                <a:latin typeface="Arial Narrow"/>
                <a:cs typeface="Arial Narrow"/>
              </a:rPr>
              <a:t>Κατάφερε να κάνει ευρέως αποδεκτή την εξαγωγή δοντιών για ορθοδοντικούς λόγους και εισήγαγε την εξαγωγή των 4 πρώτων προγομφίων.</a:t>
            </a:r>
          </a:p>
          <a:p>
            <a:pPr eaLnBrk="1" hangingPunct="1">
              <a:lnSpc>
                <a:spcPct val="80000"/>
              </a:lnSpc>
              <a:defRPr/>
            </a:pPr>
            <a:r>
              <a:rPr lang="el-GR" sz="2000" dirty="0" smtClean="0">
                <a:latin typeface="Arial Narrow"/>
                <a:cs typeface="Arial Narrow"/>
              </a:rPr>
              <a:t>Ανέπτυξε την κλινική εφαρμογή της </a:t>
            </a:r>
            <a:r>
              <a:rPr lang="el-GR" sz="2000" dirty="0" err="1" smtClean="0">
                <a:latin typeface="Arial Narrow"/>
                <a:cs typeface="Arial Narrow"/>
              </a:rPr>
              <a:t>κεφαλομετρικής</a:t>
            </a:r>
            <a:r>
              <a:rPr lang="el-GR" sz="2000" dirty="0" smtClean="0">
                <a:latin typeface="Arial Narrow"/>
                <a:cs typeface="Arial Narrow"/>
              </a:rPr>
              <a:t> ανάλυσης</a:t>
            </a:r>
            <a:r>
              <a:rPr lang="en-US" sz="2000" dirty="0" smtClean="0">
                <a:latin typeface="Arial Narrow"/>
                <a:cs typeface="Arial Narrow"/>
              </a:rPr>
              <a:t>.</a:t>
            </a:r>
            <a:endParaRPr lang="el-GR" sz="2000" dirty="0" smtClean="0">
              <a:latin typeface="Arial Narrow"/>
              <a:cs typeface="Arial Narrow"/>
            </a:endParaRPr>
          </a:p>
          <a:p>
            <a:pPr eaLnBrk="1" hangingPunct="1">
              <a:lnSpc>
                <a:spcPct val="80000"/>
              </a:lnSpc>
              <a:defRPr/>
            </a:pPr>
            <a:r>
              <a:rPr lang="el-GR" sz="2000" dirty="0" smtClean="0">
                <a:latin typeface="Arial Narrow"/>
                <a:cs typeface="Arial Narrow"/>
              </a:rPr>
              <a:t>Εισήγαγε το </a:t>
            </a:r>
            <a:r>
              <a:rPr lang="en-GB" sz="2000" dirty="0" smtClean="0">
                <a:latin typeface="Arial Narrow"/>
                <a:cs typeface="Arial Narrow"/>
              </a:rPr>
              <a:t>“</a:t>
            </a:r>
            <a:r>
              <a:rPr lang="el-GR" sz="2000" dirty="0" smtClean="0">
                <a:latin typeface="Arial Narrow"/>
                <a:cs typeface="Arial Narrow"/>
              </a:rPr>
              <a:t>διαγνωστικό τρίγωνο του </a:t>
            </a:r>
            <a:r>
              <a:rPr lang="en-GB" sz="2000" dirty="0" smtClean="0">
                <a:latin typeface="Arial Narrow"/>
                <a:cs typeface="Arial Narrow"/>
              </a:rPr>
              <a:t>Tweed” (“Tweed facial triangle”)</a:t>
            </a:r>
            <a:r>
              <a:rPr lang="el-GR" sz="2000" dirty="0" smtClean="0">
                <a:latin typeface="Arial Narrow"/>
                <a:cs typeface="Arial Narrow"/>
              </a:rPr>
              <a:t> με σκοπό τη:</a:t>
            </a:r>
          </a:p>
          <a:p>
            <a:pPr eaLnBrk="1" hangingPunct="1">
              <a:lnSpc>
                <a:spcPct val="80000"/>
              </a:lnSpc>
              <a:buFont typeface="Wingdings" pitchFamily="2" charset="2"/>
              <a:buNone/>
              <a:defRPr/>
            </a:pPr>
            <a:r>
              <a:rPr lang="el-GR" sz="2000" dirty="0" smtClean="0">
                <a:latin typeface="Arial Narrow"/>
                <a:cs typeface="Arial Narrow"/>
              </a:rPr>
              <a:t>	</a:t>
            </a:r>
            <a:r>
              <a:rPr lang="en-GB" sz="2000" dirty="0" smtClean="0">
                <a:latin typeface="Arial Narrow"/>
                <a:cs typeface="Arial Narrow"/>
              </a:rPr>
              <a:t>-</a:t>
            </a:r>
            <a:r>
              <a:rPr lang="el-GR" sz="2000" dirty="0" smtClean="0">
                <a:latin typeface="Arial Narrow"/>
                <a:cs typeface="Arial Narrow"/>
              </a:rPr>
              <a:t>διάγνωση </a:t>
            </a:r>
          </a:p>
          <a:p>
            <a:pPr eaLnBrk="1" hangingPunct="1">
              <a:lnSpc>
                <a:spcPct val="80000"/>
              </a:lnSpc>
              <a:buFont typeface="Wingdings" pitchFamily="2" charset="2"/>
              <a:buNone/>
              <a:defRPr/>
            </a:pPr>
            <a:r>
              <a:rPr lang="el-GR" sz="2000" dirty="0" smtClean="0">
                <a:latin typeface="Arial Narrow"/>
                <a:cs typeface="Arial Narrow"/>
              </a:rPr>
              <a:t>	-εκτίμηση θεραπείας</a:t>
            </a:r>
          </a:p>
          <a:p>
            <a:pPr eaLnBrk="1" hangingPunct="1">
              <a:lnSpc>
                <a:spcPct val="80000"/>
              </a:lnSpc>
              <a:buFont typeface="Wingdings" pitchFamily="2" charset="2"/>
              <a:buNone/>
              <a:defRPr/>
            </a:pPr>
            <a:r>
              <a:rPr lang="el-GR" sz="2000" dirty="0" smtClean="0">
                <a:latin typeface="Arial Narrow"/>
                <a:cs typeface="Arial Narrow"/>
              </a:rPr>
              <a:t>	-εκτίμηση αποτελεσμάτων</a:t>
            </a:r>
            <a:endParaRPr lang="en-GB" sz="2000" dirty="0" smtClean="0">
              <a:latin typeface="Arial Narrow"/>
              <a:cs typeface="Arial Narrow"/>
            </a:endParaRPr>
          </a:p>
          <a:p>
            <a:pPr eaLnBrk="1" hangingPunct="1">
              <a:lnSpc>
                <a:spcPct val="80000"/>
              </a:lnSpc>
              <a:defRPr/>
            </a:pPr>
            <a:r>
              <a:rPr lang="el-GR" sz="2000" dirty="0" smtClean="0">
                <a:latin typeface="Arial Narrow"/>
                <a:cs typeface="Arial Narrow"/>
              </a:rPr>
              <a:t>Ανέπτυξε  συγκεκριμένα βήματα-στάδια κατά τη διάρκεια της θεραπείας και εισήγαγε την προετοιμασία στήριξης ως ένα σημαντικότατο στάδιο της θεραπείας.</a:t>
            </a:r>
          </a:p>
          <a:p>
            <a:pPr eaLnBrk="1" hangingPunct="1">
              <a:lnSpc>
                <a:spcPct val="80000"/>
              </a:lnSpc>
              <a:defRPr/>
            </a:pPr>
            <a:r>
              <a:rPr lang="el-GR" sz="2000" dirty="0" smtClean="0">
                <a:latin typeface="Arial Narrow"/>
                <a:cs typeface="Arial Narrow"/>
              </a:rPr>
              <a:t>Ανέπτυξε ένα σταθερό </a:t>
            </a:r>
            <a:r>
              <a:rPr lang="el-GR" sz="2000" dirty="0" err="1" smtClean="0">
                <a:latin typeface="Arial Narrow"/>
                <a:cs typeface="Arial Narrow"/>
              </a:rPr>
              <a:t>προορθοδοντικό</a:t>
            </a:r>
            <a:r>
              <a:rPr lang="el-GR" sz="2000" dirty="0" smtClean="0">
                <a:latin typeface="Arial Narrow"/>
                <a:cs typeface="Arial Narrow"/>
              </a:rPr>
              <a:t> πρόγραμμα καθοδήγησης της σύγκλεισης χρησιμοποιώντας διαδοχικές εξαγωγές νεογιλών και μόνιμων δοντιών</a:t>
            </a:r>
            <a:r>
              <a:rPr lang="en-US" sz="2000" dirty="0" smtClean="0">
                <a:latin typeface="Arial Narrow"/>
                <a:cs typeface="Arial Narrow"/>
              </a:rPr>
              <a:t>.</a:t>
            </a:r>
            <a:endParaRPr lang="el-GR" sz="2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defRPr/>
            </a:pPr>
            <a:r>
              <a:rPr lang="el-GR" sz="3200" dirty="0" smtClean="0">
                <a:latin typeface="Arial Narrow"/>
                <a:cs typeface="Arial Narrow"/>
              </a:rPr>
              <a:t>Διαστάσεις του Οδοντικού Φραγμού</a:t>
            </a:r>
            <a:br>
              <a:rPr lang="el-GR" sz="3200" dirty="0" smtClean="0">
                <a:latin typeface="Arial Narrow"/>
                <a:cs typeface="Arial Narrow"/>
              </a:rPr>
            </a:br>
            <a:r>
              <a:rPr lang="en-GB" sz="1800" dirty="0" smtClean="0">
                <a:latin typeface="Arial Narrow"/>
                <a:cs typeface="Arial Narrow"/>
              </a:rPr>
              <a:t>Dimensions of the Dentition</a:t>
            </a:r>
            <a:r>
              <a:rPr lang="en-GB" sz="4000" dirty="0" smtClean="0">
                <a:latin typeface="Arial Narrow"/>
                <a:cs typeface="Arial Narrow"/>
              </a:rPr>
              <a:t> </a:t>
            </a:r>
            <a:endParaRPr lang="el-GR" sz="4000" dirty="0" smtClean="0">
              <a:latin typeface="Arial Narrow"/>
              <a:cs typeface="Arial Narrow"/>
            </a:endParaRPr>
          </a:p>
        </p:txBody>
      </p:sp>
      <p:sp>
        <p:nvSpPr>
          <p:cNvPr id="14339" name="Rectangle 3"/>
          <p:cNvSpPr>
            <a:spLocks noGrp="1" noChangeArrowheads="1"/>
          </p:cNvSpPr>
          <p:nvPr>
            <p:ph idx="1"/>
          </p:nvPr>
        </p:nvSpPr>
        <p:spPr>
          <a:xfrm>
            <a:off x="1697996" y="1783358"/>
            <a:ext cx="5664315" cy="4525963"/>
          </a:xfrm>
        </p:spPr>
        <p:txBody>
          <a:bodyPr>
            <a:normAutofit/>
          </a:bodyPr>
          <a:lstStyle/>
          <a:p>
            <a:pPr algn="ctr" eaLnBrk="1" hangingPunct="1">
              <a:buFont typeface="Wingdings" pitchFamily="2" charset="2"/>
              <a:buNone/>
              <a:defRPr/>
            </a:pPr>
            <a:r>
              <a:rPr lang="el-GR" sz="2400" dirty="0" smtClean="0">
                <a:latin typeface="Arial Narrow"/>
                <a:cs typeface="Arial Narrow"/>
              </a:rPr>
              <a:t>Ορθοδοντικές μετακινήσεις σε 6 διευθύνσεις</a:t>
            </a:r>
            <a:endParaRPr lang="en-US" sz="2400" dirty="0" smtClean="0">
              <a:latin typeface="Arial Narrow"/>
              <a:cs typeface="Arial Narrow"/>
            </a:endParaRPr>
          </a:p>
          <a:p>
            <a:pPr eaLnBrk="1" hangingPunct="1">
              <a:buFont typeface="Wingdings" pitchFamily="2" charset="2"/>
              <a:buNone/>
              <a:defRPr/>
            </a:pPr>
            <a:endParaRPr lang="el-GR" sz="2400" dirty="0" smtClean="0">
              <a:latin typeface="Arial Narrow"/>
              <a:cs typeface="Arial Narrow"/>
            </a:endParaRPr>
          </a:p>
          <a:p>
            <a:pPr lvl="4">
              <a:buFont typeface="Arial"/>
              <a:buChar char="•"/>
              <a:defRPr/>
            </a:pPr>
            <a:r>
              <a:rPr lang="en-US" sz="2400" dirty="0" smtClean="0">
                <a:latin typeface="Arial Narrow"/>
                <a:cs typeface="Arial Narrow"/>
              </a:rPr>
              <a:t>   </a:t>
            </a:r>
            <a:r>
              <a:rPr lang="el-GR" sz="2400" dirty="0" smtClean="0">
                <a:latin typeface="Arial Narrow"/>
                <a:cs typeface="Arial Narrow"/>
              </a:rPr>
              <a:t>εγγύς</a:t>
            </a:r>
          </a:p>
          <a:p>
            <a:pPr lvl="4">
              <a:buFont typeface="Arial"/>
              <a:buChar char="•"/>
              <a:defRPr/>
            </a:pPr>
            <a:r>
              <a:rPr lang="en-US" sz="2400" dirty="0" smtClean="0">
                <a:latin typeface="Arial Narrow"/>
                <a:cs typeface="Arial Narrow"/>
              </a:rPr>
              <a:t> 	</a:t>
            </a:r>
            <a:r>
              <a:rPr lang="el-GR" sz="2400" dirty="0" smtClean="0">
                <a:latin typeface="Arial Narrow"/>
                <a:cs typeface="Arial Narrow"/>
              </a:rPr>
              <a:t>άπω</a:t>
            </a:r>
          </a:p>
          <a:p>
            <a:pPr lvl="4">
              <a:buFont typeface="Arial"/>
              <a:buChar char="•"/>
              <a:defRPr/>
            </a:pPr>
            <a:r>
              <a:rPr lang="en-US" sz="2400" dirty="0" smtClean="0">
                <a:latin typeface="Arial Narrow"/>
                <a:cs typeface="Arial Narrow"/>
              </a:rPr>
              <a:t>	</a:t>
            </a:r>
            <a:r>
              <a:rPr lang="el-GR" sz="2400" dirty="0" smtClean="0">
                <a:latin typeface="Arial Narrow"/>
                <a:cs typeface="Arial Narrow"/>
              </a:rPr>
              <a:t>παρειακά</a:t>
            </a:r>
          </a:p>
          <a:p>
            <a:pPr lvl="4">
              <a:buFont typeface="Arial"/>
              <a:buChar char="•"/>
              <a:defRPr/>
            </a:pPr>
            <a:r>
              <a:rPr lang="en-US" sz="2400" dirty="0" smtClean="0">
                <a:latin typeface="Arial Narrow"/>
                <a:cs typeface="Arial Narrow"/>
              </a:rPr>
              <a:t>	</a:t>
            </a:r>
            <a:r>
              <a:rPr lang="el-GR" sz="2400" dirty="0" smtClean="0">
                <a:latin typeface="Arial Narrow"/>
                <a:cs typeface="Arial Narrow"/>
              </a:rPr>
              <a:t>γλωσσικά</a:t>
            </a:r>
          </a:p>
          <a:p>
            <a:pPr lvl="4">
              <a:buFont typeface="Arial"/>
              <a:buChar char="•"/>
              <a:defRPr/>
            </a:pPr>
            <a:r>
              <a:rPr lang="en-US" sz="2400" dirty="0" smtClean="0">
                <a:latin typeface="Arial Narrow"/>
                <a:cs typeface="Arial Narrow"/>
              </a:rPr>
              <a:t>	</a:t>
            </a:r>
            <a:r>
              <a:rPr lang="el-GR" sz="2400" dirty="0" err="1" smtClean="0">
                <a:latin typeface="Arial Narrow"/>
                <a:cs typeface="Arial Narrow"/>
              </a:rPr>
              <a:t>εμβύθιση</a:t>
            </a:r>
            <a:endParaRPr lang="el-GR" sz="2400" dirty="0" smtClean="0">
              <a:latin typeface="Arial Narrow"/>
              <a:cs typeface="Arial Narrow"/>
            </a:endParaRPr>
          </a:p>
          <a:p>
            <a:pPr lvl="4">
              <a:buFont typeface="Arial"/>
              <a:buChar char="•"/>
              <a:defRPr/>
            </a:pPr>
            <a:r>
              <a:rPr lang="en-US" sz="2400" dirty="0" smtClean="0">
                <a:latin typeface="Arial Narrow"/>
                <a:cs typeface="Arial Narrow"/>
              </a:rPr>
              <a:t>	</a:t>
            </a:r>
            <a:r>
              <a:rPr lang="el-GR" sz="2400" dirty="0" err="1" smtClean="0">
                <a:latin typeface="Arial Narrow"/>
                <a:cs typeface="Arial Narrow"/>
              </a:rPr>
              <a:t>υπερέκφυση</a:t>
            </a:r>
            <a:endParaRPr lang="el-GR" sz="2400" dirty="0" smtClean="0">
              <a:latin typeface="Arial Narrow"/>
              <a:cs typeface="Arial Narrow"/>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85800"/>
            <a:ext cx="8229600" cy="1638055"/>
          </a:xfrm>
        </p:spPr>
        <p:txBody>
          <a:bodyPr>
            <a:normAutofit/>
          </a:bodyPr>
          <a:lstStyle/>
          <a:p>
            <a:pPr eaLnBrk="1" hangingPunct="1">
              <a:defRPr/>
            </a:pPr>
            <a:r>
              <a:rPr lang="el-GR" sz="2400" dirty="0" smtClean="0">
                <a:latin typeface="Arial Narrow"/>
                <a:cs typeface="Arial Narrow"/>
              </a:rPr>
              <a:t>Οι Διαστάσεις του οδοντικού φραγμού περιλαμβάνουν </a:t>
            </a:r>
            <a:r>
              <a:rPr lang="en-US" sz="2400" dirty="0" smtClean="0">
                <a:latin typeface="Arial Narrow"/>
                <a:cs typeface="Arial Narrow"/>
              </a:rPr>
              <a:t/>
            </a:r>
            <a:br>
              <a:rPr lang="en-US" sz="2400" dirty="0" smtClean="0">
                <a:latin typeface="Arial Narrow"/>
                <a:cs typeface="Arial Narrow"/>
              </a:rPr>
            </a:br>
            <a:r>
              <a:rPr lang="el-GR" sz="2400" dirty="0" smtClean="0">
                <a:latin typeface="Arial Narrow"/>
                <a:cs typeface="Arial Narrow"/>
              </a:rPr>
              <a:t>4 βασικά όρια υπό την προϋπόθεση της μυϊκής ισορροπίας</a:t>
            </a:r>
            <a:r>
              <a:rPr lang="en-US" sz="2400" dirty="0" smtClean="0">
                <a:latin typeface="Arial Narrow"/>
                <a:cs typeface="Arial Narrow"/>
              </a:rPr>
              <a:t/>
            </a:r>
            <a:br>
              <a:rPr lang="en-US" sz="2400" dirty="0" smtClean="0">
                <a:latin typeface="Arial Narrow"/>
                <a:cs typeface="Arial Narrow"/>
              </a:rPr>
            </a:br>
            <a:r>
              <a:rPr lang="en-US" sz="2400" dirty="0" smtClean="0">
                <a:latin typeface="Arial Narrow"/>
                <a:cs typeface="Arial Narrow"/>
              </a:rPr>
              <a:t/>
            </a:r>
            <a:br>
              <a:rPr lang="en-US" sz="2400" dirty="0" smtClean="0">
                <a:latin typeface="Arial Narrow"/>
                <a:cs typeface="Arial Narrow"/>
              </a:rPr>
            </a:br>
            <a:r>
              <a:rPr lang="el-GR" sz="1600" dirty="0" smtClean="0">
                <a:latin typeface="Arial Narrow"/>
                <a:cs typeface="Arial Narrow"/>
              </a:rPr>
              <a:t>4 </a:t>
            </a:r>
            <a:r>
              <a:rPr lang="en-US" sz="1600" dirty="0" smtClean="0">
                <a:latin typeface="Arial Narrow"/>
                <a:cs typeface="Arial Narrow"/>
              </a:rPr>
              <a:t>limits of the dentition</a:t>
            </a:r>
            <a:endParaRPr lang="el-GR" sz="1600" dirty="0" smtClean="0">
              <a:latin typeface="Arial Narrow"/>
              <a:cs typeface="Arial Narrow"/>
            </a:endParaRPr>
          </a:p>
        </p:txBody>
      </p:sp>
      <p:sp>
        <p:nvSpPr>
          <p:cNvPr id="15363" name="Rectangle 3"/>
          <p:cNvSpPr>
            <a:spLocks noGrp="1" noChangeArrowheads="1"/>
          </p:cNvSpPr>
          <p:nvPr>
            <p:ph idx="1"/>
          </p:nvPr>
        </p:nvSpPr>
        <p:spPr>
          <a:xfrm>
            <a:off x="3157501" y="2593449"/>
            <a:ext cx="3259705" cy="2095692"/>
          </a:xfrm>
        </p:spPr>
        <p:txBody>
          <a:bodyPr/>
          <a:lstStyle/>
          <a:p>
            <a:pPr eaLnBrk="1" hangingPunct="1">
              <a:defRPr/>
            </a:pPr>
            <a:r>
              <a:rPr lang="el-GR" sz="2400" dirty="0" smtClean="0">
                <a:latin typeface="Arial Narrow"/>
                <a:cs typeface="Arial Narrow"/>
              </a:rPr>
              <a:t>Πρόσθιο όριο</a:t>
            </a:r>
          </a:p>
          <a:p>
            <a:pPr eaLnBrk="1" hangingPunct="1">
              <a:defRPr/>
            </a:pPr>
            <a:r>
              <a:rPr lang="el-GR" sz="2400" dirty="0" smtClean="0">
                <a:latin typeface="Arial Narrow"/>
                <a:cs typeface="Arial Narrow"/>
              </a:rPr>
              <a:t>Οπίσθιο όριο</a:t>
            </a:r>
          </a:p>
          <a:p>
            <a:pPr eaLnBrk="1" hangingPunct="1">
              <a:defRPr/>
            </a:pPr>
            <a:r>
              <a:rPr lang="el-GR" sz="2400" dirty="0" smtClean="0">
                <a:latin typeface="Arial Narrow"/>
                <a:cs typeface="Arial Narrow"/>
              </a:rPr>
              <a:t>Πλάγιο όριο</a:t>
            </a:r>
          </a:p>
          <a:p>
            <a:pPr eaLnBrk="1" hangingPunct="1">
              <a:defRPr/>
            </a:pPr>
            <a:r>
              <a:rPr lang="el-GR" sz="2400" dirty="0" smtClean="0">
                <a:latin typeface="Arial Narrow"/>
                <a:cs typeface="Arial Narrow"/>
              </a:rPr>
              <a:t>Κάθετο </a:t>
            </a:r>
            <a:r>
              <a:rPr lang="el-GR" sz="2400" dirty="0" smtClean="0">
                <a:latin typeface="Arial Narrow"/>
                <a:cs typeface="Arial Narrow"/>
              </a:rPr>
              <a:t>όριο</a:t>
            </a:r>
            <a:endParaRPr lang="el-G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98630"/>
            <a:ext cx="8229600" cy="1143000"/>
          </a:xfrm>
        </p:spPr>
        <p:txBody>
          <a:bodyPr>
            <a:normAutofit/>
          </a:bodyPr>
          <a:lstStyle/>
          <a:p>
            <a:pPr eaLnBrk="1" hangingPunct="1">
              <a:defRPr/>
            </a:pPr>
            <a:r>
              <a:rPr lang="en-GB" sz="3200" dirty="0" smtClean="0">
                <a:latin typeface="Century Gothic"/>
                <a:cs typeface="Century Gothic"/>
              </a:rPr>
              <a:t>Merrifield’s Differential Diagnosis</a:t>
            </a:r>
            <a:endParaRPr lang="el-GR" sz="3200" dirty="0" smtClean="0">
              <a:latin typeface="Century Gothic"/>
              <a:cs typeface="Century Gothic"/>
            </a:endParaRPr>
          </a:p>
        </p:txBody>
      </p:sp>
      <p:sp>
        <p:nvSpPr>
          <p:cNvPr id="16387" name="Rectangle 3"/>
          <p:cNvSpPr>
            <a:spLocks noGrp="1" noChangeArrowheads="1"/>
          </p:cNvSpPr>
          <p:nvPr>
            <p:ph idx="1"/>
          </p:nvPr>
        </p:nvSpPr>
        <p:spPr>
          <a:xfrm>
            <a:off x="2771801" y="1133746"/>
            <a:ext cx="4590511" cy="5355594"/>
          </a:xfrm>
        </p:spPr>
        <p:txBody>
          <a:bodyPr>
            <a:normAutofit lnSpcReduction="10000"/>
          </a:bodyPr>
          <a:lstStyle/>
          <a:p>
            <a:pPr marL="0" indent="0" eaLnBrk="1" hangingPunct="1">
              <a:buNone/>
              <a:defRPr/>
            </a:pPr>
            <a:r>
              <a:rPr lang="en-GB" sz="2400" dirty="0" smtClean="0">
                <a:latin typeface="Century Gothic"/>
                <a:cs typeface="Century Gothic"/>
              </a:rPr>
              <a:t>Facial Disharmony</a:t>
            </a:r>
          </a:p>
          <a:p>
            <a:pPr eaLnBrk="1" hangingPunct="1">
              <a:defRPr/>
            </a:pPr>
            <a:r>
              <a:rPr lang="en-GB" sz="1800" dirty="0" smtClean="0">
                <a:latin typeface="Century Gothic"/>
                <a:cs typeface="Century Gothic"/>
              </a:rPr>
              <a:t>Z Angle </a:t>
            </a:r>
          </a:p>
          <a:p>
            <a:pPr eaLnBrk="1" hangingPunct="1">
              <a:defRPr/>
            </a:pPr>
            <a:r>
              <a:rPr lang="en-GB" sz="1800" dirty="0" smtClean="0">
                <a:latin typeface="Century Gothic"/>
                <a:cs typeface="Century Gothic"/>
              </a:rPr>
              <a:t>FMIA</a:t>
            </a:r>
          </a:p>
          <a:p>
            <a:pPr marL="0" indent="0" eaLnBrk="1" hangingPunct="1">
              <a:buNone/>
              <a:defRPr/>
            </a:pPr>
            <a:r>
              <a:rPr lang="en-GB" sz="2400" dirty="0" smtClean="0">
                <a:latin typeface="Century Gothic"/>
                <a:cs typeface="Century Gothic"/>
              </a:rPr>
              <a:t>Cranial Disharmony</a:t>
            </a:r>
          </a:p>
          <a:p>
            <a:pPr eaLnBrk="1" hangingPunct="1">
              <a:buFont typeface="Wingdings" pitchFamily="2" charset="2"/>
              <a:buNone/>
              <a:defRPr/>
            </a:pPr>
            <a:r>
              <a:rPr lang="en-GB" sz="1800" dirty="0" smtClean="0">
                <a:latin typeface="Century Gothic"/>
                <a:cs typeface="Century Gothic"/>
              </a:rPr>
              <a:t>Skeletal analysis factors</a:t>
            </a:r>
          </a:p>
          <a:p>
            <a:pPr eaLnBrk="1" hangingPunct="1">
              <a:defRPr/>
            </a:pPr>
            <a:r>
              <a:rPr lang="en-GB" sz="1800" dirty="0" smtClean="0">
                <a:latin typeface="Century Gothic"/>
                <a:cs typeface="Century Gothic"/>
              </a:rPr>
              <a:t>FMA, IMPA, SNA, SNB, ANB, AO-BO</a:t>
            </a:r>
            <a:endParaRPr lang="en-GB" sz="1800" dirty="0">
              <a:latin typeface="Century Gothic"/>
              <a:cs typeface="Century Gothic"/>
            </a:endParaRPr>
          </a:p>
          <a:p>
            <a:pPr eaLnBrk="1" hangingPunct="1">
              <a:defRPr/>
            </a:pPr>
            <a:r>
              <a:rPr lang="en-GB" sz="1800" dirty="0" err="1" smtClean="0">
                <a:latin typeface="Century Gothic"/>
                <a:cs typeface="Century Gothic"/>
              </a:rPr>
              <a:t>occlusal</a:t>
            </a:r>
            <a:r>
              <a:rPr lang="en-GB" sz="1800" dirty="0" smtClean="0">
                <a:latin typeface="Century Gothic"/>
                <a:cs typeface="Century Gothic"/>
              </a:rPr>
              <a:t> Plane </a:t>
            </a:r>
          </a:p>
          <a:p>
            <a:pPr eaLnBrk="1" hangingPunct="1">
              <a:defRPr/>
            </a:pPr>
            <a:r>
              <a:rPr lang="en-GB" sz="1800" dirty="0" smtClean="0">
                <a:latin typeface="Century Gothic"/>
                <a:cs typeface="Century Gothic"/>
              </a:rPr>
              <a:t>posterior </a:t>
            </a:r>
            <a:r>
              <a:rPr lang="en-GB" sz="1800" dirty="0">
                <a:latin typeface="Century Gothic"/>
                <a:cs typeface="Century Gothic"/>
              </a:rPr>
              <a:t>f</a:t>
            </a:r>
            <a:r>
              <a:rPr lang="en-GB" sz="1800" dirty="0" smtClean="0">
                <a:latin typeface="Century Gothic"/>
                <a:cs typeface="Century Gothic"/>
              </a:rPr>
              <a:t>acial height</a:t>
            </a:r>
          </a:p>
          <a:p>
            <a:pPr eaLnBrk="1" hangingPunct="1">
              <a:defRPr/>
            </a:pPr>
            <a:r>
              <a:rPr lang="en-GB" sz="1800" dirty="0" smtClean="0">
                <a:latin typeface="Century Gothic"/>
                <a:cs typeface="Century Gothic"/>
              </a:rPr>
              <a:t>anterior facial height</a:t>
            </a:r>
          </a:p>
          <a:p>
            <a:pPr eaLnBrk="1" hangingPunct="1">
              <a:defRPr/>
            </a:pPr>
            <a:r>
              <a:rPr lang="en-GB" sz="1800" dirty="0" smtClean="0">
                <a:latin typeface="Century Gothic"/>
                <a:cs typeface="Century Gothic"/>
              </a:rPr>
              <a:t>facial height index </a:t>
            </a:r>
          </a:p>
          <a:p>
            <a:pPr eaLnBrk="1" hangingPunct="1">
              <a:defRPr/>
            </a:pPr>
            <a:r>
              <a:rPr lang="en-GB" sz="1800" dirty="0" smtClean="0">
                <a:latin typeface="Century Gothic"/>
                <a:cs typeface="Century Gothic"/>
              </a:rPr>
              <a:t>facial height change ratio</a:t>
            </a:r>
          </a:p>
          <a:p>
            <a:pPr marL="0" indent="0" eaLnBrk="1" hangingPunct="1">
              <a:buNone/>
              <a:defRPr/>
            </a:pPr>
            <a:r>
              <a:rPr lang="en-GB" sz="2400" dirty="0" smtClean="0">
                <a:latin typeface="Century Gothic"/>
                <a:cs typeface="Century Gothic"/>
              </a:rPr>
              <a:t>Dental Disharmony</a:t>
            </a:r>
          </a:p>
          <a:p>
            <a:pPr eaLnBrk="1" hangingPunct="1">
              <a:defRPr/>
            </a:pPr>
            <a:r>
              <a:rPr lang="en-GB" sz="1800" dirty="0" smtClean="0">
                <a:latin typeface="Century Gothic"/>
                <a:cs typeface="Century Gothic"/>
              </a:rPr>
              <a:t>Total dentition space analysis</a:t>
            </a:r>
          </a:p>
          <a:p>
            <a:pPr eaLnBrk="1" hangingPunct="1">
              <a:defRPr/>
            </a:pPr>
            <a:r>
              <a:rPr lang="en-GB" sz="1800" dirty="0" smtClean="0">
                <a:latin typeface="Century Gothic"/>
                <a:cs typeface="Century Gothic"/>
              </a:rPr>
              <a:t>anterior </a:t>
            </a:r>
            <a:r>
              <a:rPr lang="en-GB" sz="1800" dirty="0" smtClean="0">
                <a:latin typeface="Century Gothic"/>
                <a:cs typeface="Century Gothic"/>
              </a:rPr>
              <a:t>space analysis </a:t>
            </a:r>
          </a:p>
          <a:p>
            <a:pPr eaLnBrk="1" hangingPunct="1">
              <a:defRPr/>
            </a:pPr>
            <a:r>
              <a:rPr lang="en-GB" sz="1800" dirty="0" err="1" smtClean="0">
                <a:latin typeface="Century Gothic"/>
                <a:cs typeface="Century Gothic"/>
              </a:rPr>
              <a:t>midarch</a:t>
            </a:r>
            <a:r>
              <a:rPr lang="en-GB" sz="1800" dirty="0" smtClean="0">
                <a:latin typeface="Century Gothic"/>
                <a:cs typeface="Century Gothic"/>
              </a:rPr>
              <a:t> space analysis </a:t>
            </a:r>
          </a:p>
          <a:p>
            <a:pPr eaLnBrk="1" hangingPunct="1">
              <a:defRPr/>
            </a:pPr>
            <a:r>
              <a:rPr lang="en-GB" sz="1800" dirty="0" smtClean="0">
                <a:latin typeface="Century Gothic"/>
                <a:cs typeface="Century Gothic"/>
              </a:rPr>
              <a:t>posterior space </a:t>
            </a:r>
            <a:r>
              <a:rPr lang="en-GB" sz="1800" dirty="0" smtClean="0">
                <a:latin typeface="Century Gothic"/>
                <a:cs typeface="Century Gothic"/>
              </a:rPr>
              <a:t>analysis</a:t>
            </a:r>
            <a:endParaRPr lang="el-GR"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1241630" y="1738353"/>
            <a:ext cx="6615735" cy="4525963"/>
          </a:xfrm>
        </p:spPr>
        <p:txBody>
          <a:bodyPr/>
          <a:lstStyle/>
          <a:p>
            <a:pPr marL="0" indent="0" eaLnBrk="1" hangingPunct="1">
              <a:buNone/>
              <a:defRPr/>
            </a:pPr>
            <a:r>
              <a:rPr lang="en-GB" sz="2400" dirty="0" smtClean="0">
                <a:latin typeface="Century Gothic"/>
                <a:cs typeface="Century Gothic"/>
              </a:rPr>
              <a:t>Orthodontic materials to be used</a:t>
            </a:r>
          </a:p>
          <a:p>
            <a:pPr marL="0" indent="0" eaLnBrk="1" hangingPunct="1">
              <a:buNone/>
              <a:defRPr/>
            </a:pPr>
            <a:endParaRPr lang="en-GB" sz="2400" dirty="0" smtClean="0">
              <a:latin typeface="Century Gothic"/>
              <a:cs typeface="Century Gothic"/>
            </a:endParaRPr>
          </a:p>
          <a:p>
            <a:pPr eaLnBrk="1" hangingPunct="1">
              <a:defRPr/>
            </a:pPr>
            <a:r>
              <a:rPr lang="en-GB" sz="2400" dirty="0" smtClean="0">
                <a:latin typeface="Century Gothic"/>
                <a:cs typeface="Century Gothic"/>
              </a:rPr>
              <a:t>Brackets, bands and tubes</a:t>
            </a:r>
            <a:r>
              <a:rPr lang="en-US" sz="2400" dirty="0" smtClean="0">
                <a:latin typeface="Century Gothic"/>
                <a:cs typeface="Century Gothic"/>
              </a:rPr>
              <a:t>, </a:t>
            </a:r>
            <a:r>
              <a:rPr lang="el-GR" sz="2400" dirty="0" smtClean="0">
                <a:latin typeface="Century Gothic"/>
                <a:cs typeface="Century Gothic"/>
              </a:rPr>
              <a:t>.022 </a:t>
            </a:r>
            <a:r>
              <a:rPr lang="en-US" sz="2400" dirty="0" smtClean="0">
                <a:latin typeface="Century Gothic"/>
                <a:cs typeface="Century Gothic"/>
              </a:rPr>
              <a:t>slot  </a:t>
            </a:r>
          </a:p>
          <a:p>
            <a:pPr eaLnBrk="1" hangingPunct="1">
              <a:defRPr/>
            </a:pPr>
            <a:r>
              <a:rPr lang="en-US" sz="2400" dirty="0" smtClean="0">
                <a:latin typeface="Century Gothic"/>
                <a:cs typeface="Century Gothic"/>
              </a:rPr>
              <a:t>Stainless steel </a:t>
            </a:r>
            <a:r>
              <a:rPr lang="en-US" sz="2400" dirty="0" err="1" smtClean="0">
                <a:latin typeface="Century Gothic"/>
                <a:cs typeface="Century Gothic"/>
              </a:rPr>
              <a:t>archwires</a:t>
            </a:r>
            <a:endParaRPr lang="en-US" sz="2400" dirty="0" smtClean="0">
              <a:latin typeface="Century Gothic"/>
              <a:cs typeface="Century Gothic"/>
            </a:endParaRPr>
          </a:p>
          <a:p>
            <a:pPr eaLnBrk="1" hangingPunct="1">
              <a:defRPr/>
            </a:pPr>
            <a:r>
              <a:rPr lang="en-US" sz="2400" dirty="0" smtClean="0">
                <a:latin typeface="Century Gothic"/>
                <a:cs typeface="Century Gothic"/>
              </a:rPr>
              <a:t>Elastics</a:t>
            </a:r>
          </a:p>
          <a:p>
            <a:pPr eaLnBrk="1" hangingPunct="1">
              <a:defRPr/>
            </a:pPr>
            <a:r>
              <a:rPr lang="en-US" sz="2400" dirty="0" smtClean="0">
                <a:latin typeface="Century Gothic"/>
                <a:cs typeface="Century Gothic"/>
              </a:rPr>
              <a:t>Heavy elastics in lieu of </a:t>
            </a:r>
            <a:r>
              <a:rPr lang="en-US" sz="2400" dirty="0" err="1">
                <a:latin typeface="Century Gothic"/>
                <a:cs typeface="Century Gothic"/>
              </a:rPr>
              <a:t>e</a:t>
            </a:r>
            <a:r>
              <a:rPr lang="en-US" sz="2400" dirty="0" err="1" smtClean="0">
                <a:latin typeface="Century Gothic"/>
                <a:cs typeface="Century Gothic"/>
              </a:rPr>
              <a:t>xtraoral</a:t>
            </a:r>
            <a:r>
              <a:rPr lang="en-US" sz="2400" dirty="0" smtClean="0">
                <a:latin typeface="Century Gothic"/>
                <a:cs typeface="Century Gothic"/>
              </a:rPr>
              <a:t> devices</a:t>
            </a:r>
          </a:p>
          <a:p>
            <a:pPr eaLnBrk="1" hangingPunct="1">
              <a:defRPr/>
            </a:pPr>
            <a:r>
              <a:rPr lang="en-US" sz="2400" dirty="0" smtClean="0">
                <a:latin typeface="Century Gothic"/>
                <a:cs typeface="Century Gothic"/>
              </a:rPr>
              <a:t>Auxiliaries</a:t>
            </a:r>
          </a:p>
          <a:p>
            <a:pPr eaLnBrk="1" hangingPunct="1">
              <a:defRPr/>
            </a:pPr>
            <a:r>
              <a:rPr lang="en-US" sz="2400" dirty="0" smtClean="0">
                <a:latin typeface="Century Gothic"/>
                <a:cs typeface="Century Gothic"/>
              </a:rPr>
              <a:t>Orthodontic pliers</a:t>
            </a:r>
            <a:endParaRPr lang="en-GB" sz="2400" dirty="0" smtClean="0">
              <a:latin typeface="Century Gothic"/>
              <a:cs typeface="Century Gothic"/>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6914" y="458671"/>
            <a:ext cx="1200151" cy="111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9591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n-US" sz="2000" dirty="0" smtClean="0">
                <a:latin typeface="Century Gothic"/>
                <a:cs typeface="Century Gothic"/>
              </a:rPr>
              <a:t>Bracket  placement for the Tweed-</a:t>
            </a:r>
            <a:r>
              <a:rPr lang="en-US" sz="2000" dirty="0" err="1" smtClean="0">
                <a:latin typeface="Century Gothic"/>
                <a:cs typeface="Century Gothic"/>
              </a:rPr>
              <a:t>Typodont</a:t>
            </a:r>
            <a:r>
              <a:rPr lang="en-US" sz="2000" dirty="0" smtClean="0">
                <a:latin typeface="Century Gothic"/>
                <a:cs typeface="Century Gothic"/>
              </a:rPr>
              <a:t> Course</a:t>
            </a:r>
            <a:r>
              <a:rPr lang="en-GB" sz="2000" dirty="0" smtClean="0">
                <a:latin typeface="Century Gothic"/>
                <a:cs typeface="Century Gothic"/>
              </a:rPr>
              <a:t/>
            </a:r>
            <a:br>
              <a:rPr lang="en-GB" sz="2000" dirty="0" smtClean="0">
                <a:latin typeface="Century Gothic"/>
                <a:cs typeface="Century Gothic"/>
              </a:rPr>
            </a:br>
            <a:endParaRPr lang="el-GR" sz="2000" dirty="0">
              <a:latin typeface="Century Gothic"/>
              <a:cs typeface="Century Gothic"/>
            </a:endParaRPr>
          </a:p>
        </p:txBody>
      </p:sp>
      <p:graphicFrame>
        <p:nvGraphicFramePr>
          <p:cNvPr id="4" name="3 - Θέση περιεχομένου"/>
          <p:cNvGraphicFramePr>
            <a:graphicFrameLocks noGrp="1"/>
          </p:cNvGraphicFramePr>
          <p:nvPr>
            <p:ph idx="1"/>
            <p:extLst>
              <p:ext uri="{D42A27DB-BD31-4B8C-83A1-F6EECF244321}">
                <p14:modId xmlns:p14="http://schemas.microsoft.com/office/powerpoint/2010/main" xmlns="" val="2588515338"/>
              </p:ext>
            </p:extLst>
          </p:nvPr>
        </p:nvGraphicFramePr>
        <p:xfrm>
          <a:off x="2681789" y="1043735"/>
          <a:ext cx="3822200" cy="5638800"/>
        </p:xfrm>
        <a:graphic>
          <a:graphicData uri="http://schemas.openxmlformats.org/drawingml/2006/table">
            <a:tbl>
              <a:tblPr firstRow="1" bandRow="1">
                <a:tableStyleId>{D7AC3CCA-C797-4891-BE02-D94E43425B78}</a:tableStyleId>
              </a:tblPr>
              <a:tblGrid>
                <a:gridCol w="1911100"/>
                <a:gridCol w="1911100"/>
              </a:tblGrid>
              <a:tr h="365760">
                <a:tc>
                  <a:txBody>
                    <a:bodyPr/>
                    <a:lstStyle/>
                    <a:p>
                      <a:pPr algn="ctr"/>
                      <a:r>
                        <a:rPr lang="en-US" sz="1800" dirty="0" smtClean="0"/>
                        <a:t>tooth</a:t>
                      </a:r>
                      <a:endParaRPr lang="el-GR" sz="1800" dirty="0"/>
                    </a:p>
                  </a:txBody>
                  <a:tcPr marL="91428" marR="91428"/>
                </a:tc>
                <a:tc>
                  <a:txBody>
                    <a:bodyPr/>
                    <a:lstStyle/>
                    <a:p>
                      <a:r>
                        <a:rPr lang="en-US" sz="1400" dirty="0" smtClean="0"/>
                        <a:t>Placement in relation to the </a:t>
                      </a:r>
                      <a:r>
                        <a:rPr lang="en-US" sz="1400" dirty="0" err="1" smtClean="0"/>
                        <a:t>incisal</a:t>
                      </a:r>
                      <a:r>
                        <a:rPr lang="en-US" sz="1400" dirty="0" smtClean="0"/>
                        <a:t> edge</a:t>
                      </a:r>
                      <a:endParaRPr lang="el-GR" sz="1400" dirty="0"/>
                    </a:p>
                  </a:txBody>
                  <a:tcPr marL="91428" marR="91428"/>
                </a:tc>
              </a:tr>
              <a:tr h="365760">
                <a:tc>
                  <a:txBody>
                    <a:bodyPr/>
                    <a:lstStyle/>
                    <a:p>
                      <a:r>
                        <a:rPr lang="en-US" sz="1800" dirty="0" smtClean="0"/>
                        <a:t>U1</a:t>
                      </a:r>
                      <a:endParaRPr lang="el-GR" sz="1800" dirty="0"/>
                    </a:p>
                  </a:txBody>
                  <a:tcPr marL="91428" marR="91428"/>
                </a:tc>
                <a:tc>
                  <a:txBody>
                    <a:bodyPr/>
                    <a:lstStyle/>
                    <a:p>
                      <a:r>
                        <a:rPr lang="en-US" sz="1800" dirty="0" smtClean="0"/>
                        <a:t>4mm</a:t>
                      </a:r>
                      <a:endParaRPr lang="el-GR" sz="1800" dirty="0"/>
                    </a:p>
                  </a:txBody>
                  <a:tcPr marL="91428" marR="91428"/>
                </a:tc>
              </a:tr>
              <a:tr h="365760">
                <a:tc>
                  <a:txBody>
                    <a:bodyPr/>
                    <a:lstStyle/>
                    <a:p>
                      <a:r>
                        <a:rPr lang="en-US" sz="1800" dirty="0" smtClean="0"/>
                        <a:t>U2</a:t>
                      </a:r>
                      <a:endParaRPr lang="el-GR" sz="1800" dirty="0"/>
                    </a:p>
                  </a:txBody>
                  <a:tcPr marL="91428" marR="91428"/>
                </a:tc>
                <a:tc>
                  <a:txBody>
                    <a:bodyPr/>
                    <a:lstStyle/>
                    <a:p>
                      <a:r>
                        <a:rPr lang="en-US" sz="1800" dirty="0" smtClean="0"/>
                        <a:t>3.5mm</a:t>
                      </a:r>
                      <a:endParaRPr lang="el-GR" sz="1800" dirty="0"/>
                    </a:p>
                  </a:txBody>
                  <a:tcPr marL="91428" marR="91428"/>
                </a:tc>
              </a:tr>
              <a:tr h="365760">
                <a:tc>
                  <a:txBody>
                    <a:bodyPr/>
                    <a:lstStyle/>
                    <a:p>
                      <a:r>
                        <a:rPr lang="en-US" sz="1800" dirty="0" smtClean="0"/>
                        <a:t>U3</a:t>
                      </a:r>
                      <a:endParaRPr lang="el-GR" sz="1800" dirty="0"/>
                    </a:p>
                  </a:txBody>
                  <a:tcPr marL="91428" marR="91428"/>
                </a:tc>
                <a:tc>
                  <a:txBody>
                    <a:bodyPr/>
                    <a:lstStyle/>
                    <a:p>
                      <a:r>
                        <a:rPr lang="en-US" sz="1800" dirty="0" smtClean="0"/>
                        <a:t>4mm</a:t>
                      </a:r>
                      <a:endParaRPr lang="el-GR" sz="1800" dirty="0"/>
                    </a:p>
                  </a:txBody>
                  <a:tcPr marL="91428" marR="91428"/>
                </a:tc>
              </a:tr>
              <a:tr h="365760">
                <a:tc>
                  <a:txBody>
                    <a:bodyPr/>
                    <a:lstStyle/>
                    <a:p>
                      <a:r>
                        <a:rPr lang="en-US" sz="1800" dirty="0" smtClean="0"/>
                        <a:t>U4</a:t>
                      </a:r>
                      <a:endParaRPr lang="el-GR" sz="1800" dirty="0"/>
                    </a:p>
                  </a:txBody>
                  <a:tcPr marL="91428" marR="91428"/>
                </a:tc>
                <a:tc>
                  <a:txBody>
                    <a:bodyPr/>
                    <a:lstStyle/>
                    <a:p>
                      <a:r>
                        <a:rPr lang="en-US" sz="1800" dirty="0" smtClean="0"/>
                        <a:t>4mm</a:t>
                      </a:r>
                      <a:endParaRPr lang="el-GR" sz="1800" dirty="0"/>
                    </a:p>
                  </a:txBody>
                  <a:tcPr marL="91428" marR="91428"/>
                </a:tc>
              </a:tr>
              <a:tr h="365760">
                <a:tc>
                  <a:txBody>
                    <a:bodyPr/>
                    <a:lstStyle/>
                    <a:p>
                      <a:r>
                        <a:rPr lang="en-US" sz="1800" dirty="0" smtClean="0"/>
                        <a:t>U5</a:t>
                      </a:r>
                      <a:endParaRPr lang="el-GR" sz="1800" dirty="0"/>
                    </a:p>
                  </a:txBody>
                  <a:tcPr marL="91428" marR="91428"/>
                </a:tc>
                <a:tc>
                  <a:txBody>
                    <a:bodyPr/>
                    <a:lstStyle/>
                    <a:p>
                      <a:r>
                        <a:rPr lang="en-US" sz="1800" dirty="0" smtClean="0"/>
                        <a:t>4mm</a:t>
                      </a:r>
                      <a:endParaRPr lang="el-GR" sz="1800" dirty="0"/>
                    </a:p>
                  </a:txBody>
                  <a:tcPr marL="91428" marR="91428"/>
                </a:tc>
              </a:tr>
              <a:tr h="365760">
                <a:tc>
                  <a:txBody>
                    <a:bodyPr/>
                    <a:lstStyle/>
                    <a:p>
                      <a:r>
                        <a:rPr lang="en-US" sz="1800" dirty="0" smtClean="0"/>
                        <a:t>U6</a:t>
                      </a:r>
                      <a:endParaRPr lang="el-GR" sz="1800" dirty="0"/>
                    </a:p>
                  </a:txBody>
                  <a:tcPr marL="91428" marR="91428"/>
                </a:tc>
                <a:tc>
                  <a:txBody>
                    <a:bodyPr/>
                    <a:lstStyle/>
                    <a:p>
                      <a:r>
                        <a:rPr lang="en-US" sz="1800" dirty="0" smtClean="0"/>
                        <a:t>4mm</a:t>
                      </a:r>
                      <a:endParaRPr lang="el-GR" sz="1800" dirty="0"/>
                    </a:p>
                  </a:txBody>
                  <a:tcPr marL="91428" marR="91428"/>
                </a:tc>
              </a:tr>
              <a:tr h="365760">
                <a:tc>
                  <a:txBody>
                    <a:bodyPr/>
                    <a:lstStyle/>
                    <a:p>
                      <a:r>
                        <a:rPr lang="en-US" sz="1800" dirty="0" smtClean="0"/>
                        <a:t>U7</a:t>
                      </a:r>
                      <a:endParaRPr lang="el-GR" sz="1800" dirty="0"/>
                    </a:p>
                  </a:txBody>
                  <a:tcPr marL="91428" marR="91428"/>
                </a:tc>
                <a:tc>
                  <a:txBody>
                    <a:bodyPr/>
                    <a:lstStyle/>
                    <a:p>
                      <a:r>
                        <a:rPr lang="en-US" sz="1800" dirty="0" smtClean="0"/>
                        <a:t>3,5mm </a:t>
                      </a:r>
                      <a:endParaRPr lang="el-GR" sz="1800" dirty="0"/>
                    </a:p>
                  </a:txBody>
                  <a:tcPr marL="91428" marR="91428"/>
                </a:tc>
              </a:tr>
              <a:tr h="365760">
                <a:tc>
                  <a:txBody>
                    <a:bodyPr/>
                    <a:lstStyle/>
                    <a:p>
                      <a:r>
                        <a:rPr lang="en-US" sz="1800" dirty="0" smtClean="0"/>
                        <a:t>L1</a:t>
                      </a:r>
                      <a:endParaRPr lang="el-GR" sz="1800" dirty="0"/>
                    </a:p>
                  </a:txBody>
                  <a:tcPr marL="91428" marR="91428"/>
                </a:tc>
                <a:tc>
                  <a:txBody>
                    <a:bodyPr/>
                    <a:lstStyle/>
                    <a:p>
                      <a:r>
                        <a:rPr lang="en-US" sz="1800" dirty="0" smtClean="0"/>
                        <a:t>4mm</a:t>
                      </a:r>
                      <a:endParaRPr lang="el-GR" sz="1800" dirty="0"/>
                    </a:p>
                  </a:txBody>
                  <a:tcPr marL="91428" marR="91428"/>
                </a:tc>
              </a:tr>
              <a:tr h="365760">
                <a:tc>
                  <a:txBody>
                    <a:bodyPr/>
                    <a:lstStyle/>
                    <a:p>
                      <a:r>
                        <a:rPr lang="en-US" sz="1800" dirty="0" smtClean="0"/>
                        <a:t>L2</a:t>
                      </a:r>
                      <a:endParaRPr lang="el-GR" sz="1800" dirty="0"/>
                    </a:p>
                  </a:txBody>
                  <a:tcPr marL="91428" marR="91428"/>
                </a:tc>
                <a:tc>
                  <a:txBody>
                    <a:bodyPr/>
                    <a:lstStyle/>
                    <a:p>
                      <a:r>
                        <a:rPr lang="en-US" sz="1800" dirty="0" smtClean="0"/>
                        <a:t>4mm</a:t>
                      </a:r>
                      <a:endParaRPr lang="el-GR" sz="1800" dirty="0"/>
                    </a:p>
                  </a:txBody>
                  <a:tcPr marL="91428" marR="91428"/>
                </a:tc>
              </a:tr>
              <a:tr h="365760">
                <a:tc>
                  <a:txBody>
                    <a:bodyPr/>
                    <a:lstStyle/>
                    <a:p>
                      <a:r>
                        <a:rPr lang="en-US" sz="1800" dirty="0" smtClean="0"/>
                        <a:t>L3</a:t>
                      </a:r>
                      <a:endParaRPr lang="el-GR" sz="1800" dirty="0"/>
                    </a:p>
                  </a:txBody>
                  <a:tcPr marL="91428" marR="91428"/>
                </a:tc>
                <a:tc>
                  <a:txBody>
                    <a:bodyPr/>
                    <a:lstStyle/>
                    <a:p>
                      <a:r>
                        <a:rPr lang="en-US" sz="1800" dirty="0" smtClean="0"/>
                        <a:t>4mm</a:t>
                      </a:r>
                      <a:endParaRPr lang="el-GR" sz="1800" dirty="0"/>
                    </a:p>
                  </a:txBody>
                  <a:tcPr marL="91428" marR="91428"/>
                </a:tc>
              </a:tr>
              <a:tr h="365760">
                <a:tc>
                  <a:txBody>
                    <a:bodyPr/>
                    <a:lstStyle/>
                    <a:p>
                      <a:r>
                        <a:rPr lang="en-US" sz="1800" dirty="0" smtClean="0"/>
                        <a:t>L4</a:t>
                      </a:r>
                      <a:endParaRPr lang="el-GR" sz="1800" dirty="0"/>
                    </a:p>
                  </a:txBody>
                  <a:tcPr marL="91428" marR="91428"/>
                </a:tc>
                <a:tc>
                  <a:txBody>
                    <a:bodyPr/>
                    <a:lstStyle/>
                    <a:p>
                      <a:r>
                        <a:rPr lang="en-US" sz="1800" dirty="0" smtClean="0"/>
                        <a:t>4mm</a:t>
                      </a:r>
                      <a:endParaRPr lang="el-GR" sz="1800" dirty="0"/>
                    </a:p>
                  </a:txBody>
                  <a:tcPr marL="91428" marR="91428"/>
                </a:tc>
              </a:tr>
              <a:tr h="365760">
                <a:tc>
                  <a:txBody>
                    <a:bodyPr/>
                    <a:lstStyle/>
                    <a:p>
                      <a:r>
                        <a:rPr lang="en-US" sz="1800" dirty="0" smtClean="0"/>
                        <a:t>L5</a:t>
                      </a:r>
                      <a:endParaRPr lang="el-GR" sz="1800" dirty="0"/>
                    </a:p>
                  </a:txBody>
                  <a:tcPr marL="91428" marR="91428"/>
                </a:tc>
                <a:tc>
                  <a:txBody>
                    <a:bodyPr/>
                    <a:lstStyle/>
                    <a:p>
                      <a:r>
                        <a:rPr lang="en-US" sz="1800" dirty="0" smtClean="0"/>
                        <a:t>4mm</a:t>
                      </a:r>
                      <a:endParaRPr lang="el-GR" sz="1800" dirty="0"/>
                    </a:p>
                  </a:txBody>
                  <a:tcPr marL="91428" marR="91428"/>
                </a:tc>
              </a:tr>
              <a:tr h="365760">
                <a:tc>
                  <a:txBody>
                    <a:bodyPr/>
                    <a:lstStyle/>
                    <a:p>
                      <a:r>
                        <a:rPr lang="en-US" sz="1800" dirty="0" smtClean="0"/>
                        <a:t>L6</a:t>
                      </a:r>
                    </a:p>
                  </a:txBody>
                  <a:tcPr marL="91428" marR="91428"/>
                </a:tc>
                <a:tc>
                  <a:txBody>
                    <a:bodyPr/>
                    <a:lstStyle/>
                    <a:p>
                      <a:r>
                        <a:rPr lang="en-US" sz="1800" dirty="0" smtClean="0"/>
                        <a:t>4mm</a:t>
                      </a:r>
                      <a:endParaRPr lang="el-GR" sz="1800" dirty="0"/>
                    </a:p>
                  </a:txBody>
                  <a:tcPr marL="91428" marR="91428"/>
                </a:tc>
              </a:tr>
              <a:tr h="365760">
                <a:tc>
                  <a:txBody>
                    <a:bodyPr/>
                    <a:lstStyle/>
                    <a:p>
                      <a:r>
                        <a:rPr lang="en-US" sz="1800" dirty="0" smtClean="0"/>
                        <a:t>L7</a:t>
                      </a:r>
                    </a:p>
                  </a:txBody>
                  <a:tcPr marL="91428" marR="91428"/>
                </a:tc>
                <a:tc>
                  <a:txBody>
                    <a:bodyPr/>
                    <a:lstStyle/>
                    <a:p>
                      <a:r>
                        <a:rPr lang="en-US" sz="1800" dirty="0" smtClean="0"/>
                        <a:t>3.5mm</a:t>
                      </a:r>
                      <a:endParaRPr lang="el-GR" sz="1800" dirty="0"/>
                    </a:p>
                  </a:txBody>
                  <a:tcPr marL="91428" marR="91428"/>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defRPr/>
            </a:pPr>
            <a:r>
              <a:rPr lang="en-US" sz="2000" dirty="0" smtClean="0">
                <a:latin typeface="Century Gothic"/>
                <a:cs typeface="Century Gothic"/>
              </a:rPr>
              <a:t>Accuracy of bracket placement by orthodontists and inexperienced dental students.</a:t>
            </a:r>
            <a:r>
              <a:rPr lang="en-US" sz="4800" dirty="0" smtClean="0">
                <a:latin typeface="Century Gothic"/>
                <a:cs typeface="Century Gothic"/>
              </a:rPr>
              <a:t/>
            </a:r>
            <a:br>
              <a:rPr lang="en-US" sz="4800" dirty="0" smtClean="0">
                <a:latin typeface="Century Gothic"/>
                <a:cs typeface="Century Gothic"/>
              </a:rPr>
            </a:br>
            <a:endParaRPr lang="el-GR" sz="4800" dirty="0">
              <a:latin typeface="Century Gothic"/>
              <a:cs typeface="Century Gothic"/>
            </a:endParaRPr>
          </a:p>
        </p:txBody>
      </p:sp>
      <p:sp>
        <p:nvSpPr>
          <p:cNvPr id="4" name="Rectangle 3"/>
          <p:cNvSpPr/>
          <p:nvPr/>
        </p:nvSpPr>
        <p:spPr>
          <a:xfrm>
            <a:off x="1016605" y="1043736"/>
            <a:ext cx="6858000" cy="5262978"/>
          </a:xfrm>
          <a:prstGeom prst="rect">
            <a:avLst/>
          </a:prstGeom>
        </p:spPr>
        <p:txBody>
          <a:bodyPr wrap="square">
            <a:spAutoFit/>
          </a:bodyPr>
          <a:lstStyle/>
          <a:p>
            <a:r>
              <a:rPr lang="en-US" sz="1200" dirty="0">
                <a:hlinkClick r:id="rId3" action="ppaction://hlinkfile"/>
              </a:rPr>
              <a:t>Armstrong D</a:t>
            </a:r>
            <a:r>
              <a:rPr lang="en-US" sz="1200" dirty="0"/>
              <a:t>, </a:t>
            </a:r>
            <a:r>
              <a:rPr lang="en-US" sz="1200" dirty="0">
                <a:hlinkClick r:id="rId4" action="ppaction://hlinkfile"/>
              </a:rPr>
              <a:t>Shen G</a:t>
            </a:r>
            <a:r>
              <a:rPr lang="en-US" sz="1200" dirty="0"/>
              <a:t>, </a:t>
            </a:r>
            <a:r>
              <a:rPr lang="en-US" sz="1200" dirty="0">
                <a:hlinkClick r:id="rId5" action="ppaction://hlinkfile"/>
              </a:rPr>
              <a:t>Petocz P</a:t>
            </a:r>
            <a:r>
              <a:rPr lang="en-US" sz="1200" dirty="0"/>
              <a:t>, </a:t>
            </a:r>
            <a:r>
              <a:rPr lang="en-US" sz="1200" dirty="0">
                <a:hlinkClick r:id="rId6" action="ppaction://hlinkfile"/>
              </a:rPr>
              <a:t>Darendeliler MA</a:t>
            </a:r>
            <a:r>
              <a:rPr lang="en-US" sz="1200" dirty="0" smtClean="0"/>
              <a:t>. </a:t>
            </a:r>
            <a:r>
              <a:rPr lang="en-US" sz="1200" dirty="0" err="1" smtClean="0"/>
              <a:t>Austr</a:t>
            </a:r>
            <a:r>
              <a:rPr lang="en-US" sz="1200" dirty="0" smtClean="0"/>
              <a:t>. </a:t>
            </a:r>
            <a:r>
              <a:rPr lang="en-US" sz="1200" dirty="0" err="1" smtClean="0"/>
              <a:t>Orthod</a:t>
            </a:r>
            <a:r>
              <a:rPr lang="en-US" sz="1200" dirty="0" smtClean="0"/>
              <a:t>. J 2007 Nov;23(2):96-103</a:t>
            </a:r>
            <a:endParaRPr lang="en-US" sz="1200" dirty="0"/>
          </a:p>
          <a:p>
            <a:endParaRPr lang="en-US" sz="1200" dirty="0" smtClean="0"/>
          </a:p>
          <a:p>
            <a:r>
              <a:rPr lang="en-US" sz="1200" dirty="0" smtClean="0"/>
              <a:t>Abstract</a:t>
            </a:r>
            <a:endParaRPr lang="en-US" sz="1200" dirty="0"/>
          </a:p>
          <a:p>
            <a:r>
              <a:rPr lang="en-US" sz="1200" b="1" dirty="0"/>
              <a:t>BACKGROUND:</a:t>
            </a:r>
          </a:p>
          <a:p>
            <a:r>
              <a:rPr lang="en-US" sz="1200" dirty="0"/>
              <a:t>Well-finished orthodontic treatment begins with accurate positioning of the brackets on the teeth.</a:t>
            </a:r>
          </a:p>
          <a:p>
            <a:r>
              <a:rPr lang="en-US" sz="1200" b="1" dirty="0"/>
              <a:t>AIMS:</a:t>
            </a:r>
          </a:p>
          <a:p>
            <a:r>
              <a:rPr lang="en-US" sz="1200" dirty="0"/>
              <a:t>To compare the positions of orthodontic brackets placed by experienced clinicians and inexperienced trainees.</a:t>
            </a:r>
          </a:p>
          <a:p>
            <a:r>
              <a:rPr lang="en-US" sz="1200" b="1" dirty="0"/>
              <a:t>METHODS:</a:t>
            </a:r>
          </a:p>
          <a:p>
            <a:r>
              <a:rPr lang="en-US" sz="1200" dirty="0"/>
              <a:t>Twenty orthodontists (13 male, 7 female) representing experienced specialists, and 20 final year dental students (10 male, 10 female) representing inexperienced trainees, were asked to bond pre-adjusted straight-wire brackets at the </a:t>
            </a:r>
            <a:r>
              <a:rPr lang="en-US" sz="1200" dirty="0" err="1"/>
              <a:t>centres</a:t>
            </a:r>
            <a:r>
              <a:rPr lang="en-US" sz="1200" dirty="0"/>
              <a:t> of the clinical crowns of the teeth in a Class I crowded </a:t>
            </a:r>
            <a:r>
              <a:rPr lang="en-US" sz="1200" dirty="0" err="1"/>
              <a:t>typodont</a:t>
            </a:r>
            <a:r>
              <a:rPr lang="en-US" sz="1200" dirty="0"/>
              <a:t> set-up. The teeth were removed from the </a:t>
            </a:r>
            <a:r>
              <a:rPr lang="en-US" sz="1200" dirty="0" err="1"/>
              <a:t>typodont</a:t>
            </a:r>
            <a:r>
              <a:rPr lang="en-US" sz="1200" dirty="0"/>
              <a:t>, placed in a </a:t>
            </a:r>
            <a:r>
              <a:rPr lang="en-US" sz="1200" dirty="0" err="1"/>
              <a:t>standardised</a:t>
            </a:r>
            <a:r>
              <a:rPr lang="en-US" sz="1200" dirty="0"/>
              <a:t> jig and photographed. The vertical, </a:t>
            </a:r>
            <a:r>
              <a:rPr lang="en-US" sz="1200" dirty="0" err="1"/>
              <a:t>mesiodistal</a:t>
            </a:r>
            <a:r>
              <a:rPr lang="en-US" sz="1200" dirty="0"/>
              <a:t> and angular (tip) positions of the brackets, relative to the </a:t>
            </a:r>
            <a:r>
              <a:rPr lang="en-US" sz="1200" dirty="0" err="1"/>
              <a:t>centres</a:t>
            </a:r>
            <a:r>
              <a:rPr lang="en-US" sz="1200" dirty="0"/>
              <a:t> of the clinical crowns, were measured with the aid of imaging software. The accuracy of bracket placement by the groups was compared.</a:t>
            </a:r>
          </a:p>
          <a:p>
            <a:r>
              <a:rPr lang="en-US" sz="1200" b="1" dirty="0"/>
              <a:t>RESULTS:</a:t>
            </a:r>
          </a:p>
          <a:p>
            <a:r>
              <a:rPr lang="en-US" sz="1200" dirty="0"/>
              <a:t>The dental students took significantly longer than orthodontists to place the brackets (50.65 +/- 16.33 minutes </a:t>
            </a:r>
            <a:r>
              <a:rPr lang="en-US" sz="1200" dirty="0" err="1"/>
              <a:t>vs</a:t>
            </a:r>
            <a:r>
              <a:rPr lang="en-US" sz="1200" dirty="0"/>
              <a:t> 28.53 +/- 9.51 minutes, p &lt; 0.001), but were more accurate than the orthodontists at positioning the brackets vertically (0.90 +/- 0.21 mm </a:t>
            </a:r>
            <a:r>
              <a:rPr lang="en-US" sz="1200" dirty="0" err="1"/>
              <a:t>vs</a:t>
            </a:r>
            <a:r>
              <a:rPr lang="en-US" sz="1200" dirty="0"/>
              <a:t> 1.19 +/- 0.23 mm, p &lt; 0.001). There were no statistically significant differences between the dental students and the specialists in either the </a:t>
            </a:r>
            <a:r>
              <a:rPr lang="en-US" sz="1200" dirty="0" err="1"/>
              <a:t>mesio</a:t>
            </a:r>
            <a:r>
              <a:rPr lang="en-US" sz="1200" dirty="0"/>
              <a:t>-distal or the angular/tip positions of the brackets (p &gt; 0.05). Both groups tended to bond the brackets with a distal tip. The students had slightly more right-left differences than the orthodontists. </a:t>
            </a:r>
            <a:r>
              <a:rPr lang="en-US" sz="1200" dirty="0" err="1"/>
              <a:t>Mesio</a:t>
            </a:r>
            <a:r>
              <a:rPr lang="en-US" sz="1200" dirty="0"/>
              <a:t>-distal errors in bracket placement were associated with rotated and displaced teeth.</a:t>
            </a:r>
          </a:p>
          <a:p>
            <a:r>
              <a:rPr lang="en-US" sz="1200" b="1" dirty="0"/>
              <a:t>CONCLUSIONS:</a:t>
            </a:r>
          </a:p>
          <a:p>
            <a:r>
              <a:rPr lang="en-US" sz="1200" dirty="0"/>
              <a:t>Accurate direct bonding of orthodontic brackets to teeth does not appear to be related to clinical experience or specialist training.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547814" y="2420938"/>
            <a:ext cx="6313487" cy="3968750"/>
          </a:xfrm>
        </p:spPr>
        <p:txBody>
          <a:bodyPr/>
          <a:lstStyle/>
          <a:p>
            <a:pPr>
              <a:defRPr/>
            </a:pPr>
            <a:r>
              <a:rPr lang="en-GB" sz="1800" dirty="0" smtClean="0"/>
              <a:t>-Exercise: wire bending and soldering </a:t>
            </a:r>
            <a:endParaRPr lang="el-GR" sz="1800" dirty="0" smtClean="0"/>
          </a:p>
          <a:p>
            <a:pPr>
              <a:defRPr/>
            </a:pPr>
            <a:r>
              <a:rPr lang="en-GB" sz="1800" dirty="0" smtClean="0"/>
              <a:t>-</a:t>
            </a:r>
            <a:r>
              <a:rPr lang="en-GB" sz="1800" dirty="0" err="1" smtClean="0"/>
              <a:t>Bonwill</a:t>
            </a:r>
            <a:r>
              <a:rPr lang="en-GB" sz="1800" dirty="0" smtClean="0"/>
              <a:t> Hawley – Revised steps</a:t>
            </a:r>
            <a:endParaRPr lang="el-GR" sz="1800" dirty="0" smtClean="0"/>
          </a:p>
          <a:p>
            <a:pPr>
              <a:defRPr/>
            </a:pPr>
            <a:r>
              <a:rPr lang="en-GB" sz="1800" dirty="0" smtClean="0"/>
              <a:t>-</a:t>
            </a:r>
            <a:r>
              <a:rPr lang="en-GB" sz="1800" dirty="0" err="1"/>
              <a:t>A</a:t>
            </a:r>
            <a:r>
              <a:rPr lang="en-GB" sz="1800" dirty="0" err="1" smtClean="0"/>
              <a:t>rchwires</a:t>
            </a:r>
            <a:r>
              <a:rPr lang="en-GB" sz="1800" dirty="0" smtClean="0"/>
              <a:t>, first-second and third order bands</a:t>
            </a:r>
            <a:endParaRPr lang="el-GR" sz="1800" dirty="0" smtClean="0"/>
          </a:p>
          <a:p>
            <a:pPr>
              <a:defRPr/>
            </a:pPr>
            <a:r>
              <a:rPr lang="en-GB" sz="1800" dirty="0" smtClean="0"/>
              <a:t>-Exercise: coordinated ideal arches</a:t>
            </a:r>
            <a:endParaRPr lang="el-GR" sz="1800" dirty="0" smtClean="0"/>
          </a:p>
          <a:p>
            <a:pPr>
              <a:defRPr/>
            </a:pPr>
            <a:r>
              <a:rPr lang="en-GB" sz="1800" dirty="0" smtClean="0"/>
              <a:t>.215x.275 first order bands (upper and lower)</a:t>
            </a:r>
            <a:endParaRPr lang="el-GR" sz="1800" dirty="0" smtClean="0"/>
          </a:p>
          <a:p>
            <a:pPr>
              <a:defRPr/>
            </a:pPr>
            <a:r>
              <a:rPr lang="en-GB" sz="1800" dirty="0" smtClean="0"/>
              <a:t>.215x.275 first and second order bands (upper and lower)</a:t>
            </a:r>
            <a:endParaRPr lang="el-GR" sz="1800" dirty="0" smtClean="0"/>
          </a:p>
          <a:p>
            <a:pPr>
              <a:defRPr/>
            </a:pPr>
            <a:r>
              <a:rPr lang="en-GB" sz="1800" dirty="0" smtClean="0"/>
              <a:t>.215x.275 first, second and third order bands (upper and lower)</a:t>
            </a:r>
            <a:endParaRPr lang="el-GR" sz="1800" dirty="0" smtClean="0"/>
          </a:p>
          <a:p>
            <a:pPr>
              <a:defRPr/>
            </a:pPr>
            <a:endParaRPr lang="el-GR" sz="1800" dirty="0" smtClean="0"/>
          </a:p>
        </p:txBody>
      </p:sp>
      <p:sp>
        <p:nvSpPr>
          <p:cNvPr id="4" name="Ορθογώνιο 3"/>
          <p:cNvSpPr/>
          <p:nvPr/>
        </p:nvSpPr>
        <p:spPr>
          <a:xfrm>
            <a:off x="1106615" y="1763815"/>
            <a:ext cx="6897007" cy="523220"/>
          </a:xfrm>
          <a:prstGeom prst="rect">
            <a:avLst/>
          </a:prstGeom>
          <a:solidFill>
            <a:srgbClr val="FFFFFF"/>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400" b="1" cap="all" spc="0" dirty="0" smtClean="0">
                <a:ln/>
                <a:solidFill>
                  <a:srgbClr val="FF66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Preparatory</a:t>
            </a:r>
            <a:r>
              <a:rPr lang="en-US" sz="2800" b="1" cap="all" spc="0" dirty="0" smtClean="0">
                <a:ln/>
                <a:solidFill>
                  <a:srgbClr val="FF66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2000" b="1" cap="all" spc="0" dirty="0" smtClean="0">
                <a:ln/>
                <a:solidFill>
                  <a:srgbClr val="FF66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course</a:t>
            </a:r>
            <a:endParaRPr lang="el-GR" sz="2000" b="1" cap="all" spc="0" dirty="0">
              <a:ln/>
              <a:solidFill>
                <a:srgbClr val="FF66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Rectangle 2"/>
          <p:cNvSpPr>
            <a:spLocks noGrp="1" noChangeArrowheads="1"/>
          </p:cNvSpPr>
          <p:nvPr>
            <p:ph type="title"/>
          </p:nvPr>
        </p:nvSpPr>
        <p:spPr>
          <a:solidFill>
            <a:schemeClr val="bg1"/>
          </a:solidFill>
        </p:spPr>
        <p:txBody>
          <a:bodyPr>
            <a:normAutofit fontScale="90000"/>
          </a:bodyPr>
          <a:lstStyle/>
          <a:p>
            <a:pPr eaLnBrk="1" hangingPunct="1">
              <a:defRPr/>
            </a:pPr>
            <a:r>
              <a:rPr lang="en-GB" sz="3200" b="1" dirty="0" smtClean="0">
                <a:latin typeface="Century Gothic"/>
                <a:cs typeface="Century Gothic"/>
              </a:rPr>
              <a:t>Tweed - Typodont Course 2015</a:t>
            </a:r>
            <a:r>
              <a:rPr lang="en-GB" sz="4000" dirty="0" smtClean="0">
                <a:latin typeface="Century Gothic"/>
                <a:cs typeface="Century Gothic"/>
              </a:rPr>
              <a:t/>
            </a:r>
            <a:br>
              <a:rPr lang="en-GB" sz="4000" dirty="0" smtClean="0">
                <a:latin typeface="Century Gothic"/>
                <a:cs typeface="Century Gothic"/>
              </a:rPr>
            </a:br>
            <a:endParaRPr lang="el-GR" sz="4000" dirty="0" smtClean="0">
              <a:latin typeface="Century Gothic"/>
              <a:cs typeface="Century Gothic"/>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511" y="1693903"/>
            <a:ext cx="8525291" cy="2680203"/>
          </a:xfrm>
        </p:spPr>
        <p:txBody>
          <a:bodyPr>
            <a:normAutofit/>
          </a:bodyPr>
          <a:lstStyle/>
          <a:p>
            <a:pPr marL="0" indent="0">
              <a:buNone/>
            </a:pPr>
            <a:r>
              <a:rPr lang="el-GR" sz="2200" dirty="0" smtClean="0"/>
              <a:t>Στόχοι του μαθήματος</a:t>
            </a:r>
          </a:p>
          <a:p>
            <a:endParaRPr lang="el-GR" sz="2200" dirty="0" smtClean="0"/>
          </a:p>
          <a:p>
            <a:pPr marL="0" indent="0">
              <a:buNone/>
            </a:pPr>
            <a:r>
              <a:rPr lang="el-GR" sz="1800" dirty="0" smtClean="0"/>
              <a:t>-Η διδασκαλία του συστήματος ορθοδοντικής </a:t>
            </a:r>
            <a:r>
              <a:rPr lang="el-GR" sz="1800" dirty="0" err="1" smtClean="0"/>
              <a:t>εμβιομηχανικής</a:t>
            </a:r>
            <a:r>
              <a:rPr lang="el-GR" sz="1800" dirty="0" smtClean="0"/>
              <a:t> σύμφωνα με τη φιλοσοφία του </a:t>
            </a:r>
            <a:r>
              <a:rPr lang="en-US" sz="1800" dirty="0" smtClean="0"/>
              <a:t>Tweed</a:t>
            </a:r>
            <a:r>
              <a:rPr lang="el-GR" sz="1800" dirty="0" smtClean="0"/>
              <a:t>.</a:t>
            </a:r>
          </a:p>
          <a:p>
            <a:pPr marL="0" indent="0">
              <a:buNone/>
            </a:pPr>
            <a:r>
              <a:rPr lang="el-GR" sz="1800" dirty="0" smtClean="0"/>
              <a:t>-Η πρακτική άσκηση των ορθοδοντικών μετακινήσεων  μέσω κατασκευής ειδικών συρμάτινων τόξων πάνω σε κέρινα εκμαγεία αναρτημένα σε </a:t>
            </a:r>
            <a:r>
              <a:rPr lang="el-GR" sz="1800" dirty="0" err="1" smtClean="0"/>
              <a:t>αρθρωτήρα</a:t>
            </a:r>
            <a:r>
              <a:rPr lang="el-GR" sz="1800" dirty="0" smtClean="0"/>
              <a:t>.</a:t>
            </a:r>
          </a:p>
          <a:p>
            <a:pPr marL="0" indent="0">
              <a:buNone/>
            </a:pPr>
            <a:endParaRPr lang="en-US" sz="1800" dirty="0" smtClean="0"/>
          </a:p>
        </p:txBody>
      </p:sp>
    </p:spTree>
    <p:extLst>
      <p:ext uri="{BB962C8B-B14F-4D97-AF65-F5344CB8AC3E}">
        <p14:creationId xmlns:p14="http://schemas.microsoft.com/office/powerpoint/2010/main" xmlns="" val="2274282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order bends</a:t>
            </a:r>
            <a:endParaRPr lang="en-US" dirty="0"/>
          </a:p>
        </p:txBody>
      </p:sp>
      <p:pic>
        <p:nvPicPr>
          <p:cNvPr id="4" name="Picture 3"/>
          <p:cNvPicPr>
            <a:picLocks noChangeAspect="1"/>
          </p:cNvPicPr>
          <p:nvPr/>
        </p:nvPicPr>
        <p:blipFill rotWithShape="1">
          <a:blip r:embed="rId2" cstate="print"/>
          <a:srcRect r="51825"/>
          <a:stretch/>
        </p:blipFill>
        <p:spPr>
          <a:xfrm>
            <a:off x="431540" y="1403775"/>
            <a:ext cx="2220913" cy="3644900"/>
          </a:xfrm>
          <a:prstGeom prst="rect">
            <a:avLst/>
          </a:prstGeom>
        </p:spPr>
      </p:pic>
      <p:sp>
        <p:nvSpPr>
          <p:cNvPr id="5" name="Rectangle 4"/>
          <p:cNvSpPr/>
          <p:nvPr/>
        </p:nvSpPr>
        <p:spPr>
          <a:xfrm>
            <a:off x="2591782" y="2483896"/>
            <a:ext cx="495055" cy="247527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133645" y="2258870"/>
            <a:ext cx="4879885" cy="4285412"/>
          </a:xfrm>
          <a:solidFill>
            <a:schemeClr val="bg1">
              <a:lumMod val="85000"/>
            </a:schemeClr>
          </a:solidFill>
        </p:spPr>
        <p:txBody>
          <a:bodyPr>
            <a:normAutofit/>
          </a:bodyPr>
          <a:lstStyle/>
          <a:p>
            <a:pPr marL="0" indent="0">
              <a:buNone/>
            </a:pPr>
            <a:r>
              <a:rPr lang="en-US" sz="2400" dirty="0" smtClean="0"/>
              <a:t>1</a:t>
            </a:r>
            <a:r>
              <a:rPr lang="en-US" sz="2400" baseline="30000" dirty="0" smtClean="0"/>
              <a:t>st</a:t>
            </a:r>
            <a:r>
              <a:rPr lang="en-US" sz="2400" dirty="0" smtClean="0"/>
              <a:t> order bends</a:t>
            </a:r>
          </a:p>
          <a:p>
            <a:pPr marL="0" indent="0">
              <a:buNone/>
            </a:pPr>
            <a:r>
              <a:rPr lang="en-US" sz="2400" dirty="0" smtClean="0"/>
              <a:t>are made in the horizontal plane, i.e. in out bends. These bends are required to make the wire to conform anatomically to the labial and buccal contours of the teeth</a:t>
            </a:r>
            <a:r>
              <a:rPr lang="el-GR" sz="2400" dirty="0" smtClean="0"/>
              <a:t> </a:t>
            </a:r>
            <a:r>
              <a:rPr lang="en-US" sz="2400" dirty="0" smtClean="0"/>
              <a:t>in order to arrange the teeth to the most ideal position in respect to the inner and intra-arch position and also to their position in relation to the underlying skeletal structure.</a:t>
            </a:r>
            <a:endParaRPr lang="en-US" sz="2400" dirty="0"/>
          </a:p>
        </p:txBody>
      </p:sp>
    </p:spTree>
    <p:extLst>
      <p:ext uri="{BB962C8B-B14F-4D97-AF65-F5344CB8AC3E}">
        <p14:creationId xmlns:p14="http://schemas.microsoft.com/office/powerpoint/2010/main" xmlns="" val="2861921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order bends</a:t>
            </a:r>
            <a:endParaRPr lang="en-US" dirty="0"/>
          </a:p>
        </p:txBody>
      </p:sp>
      <p:sp>
        <p:nvSpPr>
          <p:cNvPr id="3" name="Content Placeholder 2"/>
          <p:cNvSpPr>
            <a:spLocks noGrp="1"/>
          </p:cNvSpPr>
          <p:nvPr>
            <p:ph idx="1"/>
          </p:nvPr>
        </p:nvSpPr>
        <p:spPr>
          <a:xfrm>
            <a:off x="2141730" y="3203975"/>
            <a:ext cx="4879885" cy="2790311"/>
          </a:xfrm>
          <a:solidFill>
            <a:schemeClr val="bg1">
              <a:lumMod val="85000"/>
            </a:schemeClr>
          </a:solidFill>
        </p:spPr>
        <p:txBody>
          <a:bodyPr>
            <a:normAutofit fontScale="92500"/>
          </a:bodyPr>
          <a:lstStyle/>
          <a:p>
            <a:pPr marL="0" indent="0">
              <a:buNone/>
            </a:pPr>
            <a:r>
              <a:rPr lang="en-US" sz="2400" dirty="0" smtClean="0"/>
              <a:t>2</a:t>
            </a:r>
            <a:r>
              <a:rPr lang="en-US" sz="2400" baseline="30000" dirty="0" smtClean="0"/>
              <a:t>nd</a:t>
            </a:r>
            <a:r>
              <a:rPr lang="en-US" sz="2400" dirty="0" smtClean="0"/>
              <a:t> order bends</a:t>
            </a:r>
          </a:p>
          <a:p>
            <a:pPr marL="0" indent="0">
              <a:buNone/>
            </a:pPr>
            <a:r>
              <a:rPr lang="en-US" sz="2400" dirty="0" smtClean="0"/>
              <a:t>are made in the vertical plane and are used to upright teeth or prepare them for anchorage. They are also used to parallel the roots and intrude or extrude individual teeth. Artistic positioning is also achieved through these bends.</a:t>
            </a:r>
            <a:endParaRPr lang="en-US" sz="2400" dirty="0"/>
          </a:p>
        </p:txBody>
      </p:sp>
      <p:pic>
        <p:nvPicPr>
          <p:cNvPr id="6" name="Picture 5" descr="Screen Shot 2015-09-01 at 11.53.46 AM.png"/>
          <p:cNvPicPr>
            <a:picLocks noChangeAspect="1"/>
          </p:cNvPicPr>
          <p:nvPr/>
        </p:nvPicPr>
        <p:blipFill rotWithShape="1">
          <a:blip r:embed="rId2" cstate="print">
            <a:extLst>
              <a:ext uri="{28A0092B-C50C-407E-A947-70E740481C1C}">
                <a14:useLocalDpi xmlns:a14="http://schemas.microsoft.com/office/drawing/2010/main" xmlns="" val="0"/>
              </a:ext>
            </a:extLst>
          </a:blip>
          <a:srcRect r="4369" b="21076"/>
          <a:stretch/>
        </p:blipFill>
        <p:spPr>
          <a:xfrm>
            <a:off x="3086835" y="1403777"/>
            <a:ext cx="3009165" cy="1466424"/>
          </a:xfrm>
          <a:prstGeom prst="rect">
            <a:avLst/>
          </a:prstGeom>
        </p:spPr>
      </p:pic>
    </p:spTree>
    <p:extLst>
      <p:ext uri="{BB962C8B-B14F-4D97-AF65-F5344CB8AC3E}">
        <p14:creationId xmlns:p14="http://schemas.microsoft.com/office/powerpoint/2010/main" xmlns="" val="628752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3rd  order bends</a:t>
            </a:r>
            <a:endParaRPr lang="en-US" dirty="0"/>
          </a:p>
        </p:txBody>
      </p:sp>
      <p:sp>
        <p:nvSpPr>
          <p:cNvPr id="3" name="Content Placeholder 2"/>
          <p:cNvSpPr>
            <a:spLocks noGrp="1"/>
          </p:cNvSpPr>
          <p:nvPr>
            <p:ph idx="1"/>
          </p:nvPr>
        </p:nvSpPr>
        <p:spPr>
          <a:xfrm>
            <a:off x="2141730" y="3924055"/>
            <a:ext cx="4879885" cy="2215181"/>
          </a:xfrm>
          <a:solidFill>
            <a:schemeClr val="bg1">
              <a:lumMod val="85000"/>
            </a:schemeClr>
          </a:solidFill>
        </p:spPr>
        <p:txBody>
          <a:bodyPr>
            <a:normAutofit/>
          </a:bodyPr>
          <a:lstStyle/>
          <a:p>
            <a:pPr marL="0" indent="0">
              <a:buNone/>
            </a:pPr>
            <a:r>
              <a:rPr lang="en-US" sz="2400" dirty="0" smtClean="0"/>
              <a:t>3</a:t>
            </a:r>
            <a:r>
              <a:rPr lang="en-US" sz="2400" baseline="30000" dirty="0" smtClean="0"/>
              <a:t>rd</a:t>
            </a:r>
            <a:r>
              <a:rPr lang="en-US" sz="2400" dirty="0" smtClean="0"/>
              <a:t> order bends</a:t>
            </a:r>
          </a:p>
          <a:p>
            <a:pPr marL="0" indent="0">
              <a:buNone/>
            </a:pPr>
            <a:r>
              <a:rPr lang="en-US" sz="2400" dirty="0" smtClean="0"/>
              <a:t>are torsional bends along the long axis of the archwire and are used to tip the crown or the roots </a:t>
            </a:r>
            <a:r>
              <a:rPr lang="en-US" sz="2400" dirty="0" err="1" smtClean="0"/>
              <a:t>labially-buccaly</a:t>
            </a:r>
            <a:r>
              <a:rPr lang="en-US" sz="2400" dirty="0" smtClean="0"/>
              <a:t>  or </a:t>
            </a:r>
            <a:r>
              <a:rPr lang="en-US" sz="2400" dirty="0" err="1" smtClean="0"/>
              <a:t>lingually-palately</a:t>
            </a:r>
            <a:r>
              <a:rPr lang="en-US" sz="2400" dirty="0" smtClean="0"/>
              <a:t>. </a:t>
            </a:r>
            <a:endParaRPr lang="en-US" sz="2400" dirty="0"/>
          </a:p>
        </p:txBody>
      </p:sp>
      <p:pic>
        <p:nvPicPr>
          <p:cNvPr id="6" name="Picture 5" descr="Screen Shot 2015-09-01 at 11.52.11 AM.png"/>
          <p:cNvPicPr>
            <a:picLocks noChangeAspect="1"/>
          </p:cNvPicPr>
          <p:nvPr/>
        </p:nvPicPr>
        <p:blipFill rotWithShape="1">
          <a:blip r:embed="rId3" cstate="print">
            <a:extLst>
              <a:ext uri="{28A0092B-C50C-407E-A947-70E740481C1C}">
                <a14:useLocalDpi xmlns:a14="http://schemas.microsoft.com/office/drawing/2010/main" xmlns="" val="0"/>
              </a:ext>
            </a:extLst>
          </a:blip>
          <a:srcRect r="2307" b="18410"/>
          <a:stretch/>
        </p:blipFill>
        <p:spPr>
          <a:xfrm>
            <a:off x="3177221" y="1223755"/>
            <a:ext cx="2728279" cy="2065545"/>
          </a:xfrm>
          <a:prstGeom prst="rect">
            <a:avLst/>
          </a:prstGeom>
        </p:spPr>
      </p:pic>
      <p:sp>
        <p:nvSpPr>
          <p:cNvPr id="4" name="TextBox 3"/>
          <p:cNvSpPr txBox="1"/>
          <p:nvPr/>
        </p:nvSpPr>
        <p:spPr>
          <a:xfrm>
            <a:off x="9825767" y="957778"/>
            <a:ext cx="184666" cy="369332"/>
          </a:xfrm>
          <a:prstGeom prst="rect">
            <a:avLst/>
          </a:prstGeom>
          <a:noFill/>
        </p:spPr>
        <p:txBody>
          <a:bodyPr wrap="none" rtlCol="0">
            <a:spAutoFit/>
          </a:bodyPr>
          <a:lstStyle/>
          <a:p>
            <a:endParaRPr lang="en-US"/>
          </a:p>
        </p:txBody>
      </p:sp>
      <p:pic>
        <p:nvPicPr>
          <p:cNvPr id="7" name="Picture 6" descr="FullSizeRender.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591780" y="1313765"/>
            <a:ext cx="4041567" cy="2263028"/>
          </a:xfrm>
          <a:prstGeom prst="rect">
            <a:avLst/>
          </a:prstGeom>
        </p:spPr>
      </p:pic>
    </p:spTree>
    <p:extLst>
      <p:ext uri="{BB962C8B-B14F-4D97-AF65-F5344CB8AC3E}">
        <p14:creationId xmlns:p14="http://schemas.microsoft.com/office/powerpoint/2010/main" xmlns="" val="2290776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56565" y="4374105"/>
            <a:ext cx="7764951" cy="2025225"/>
          </a:xfrm>
        </p:spPr>
        <p:txBody>
          <a:bodyPr/>
          <a:lstStyle/>
          <a:p>
            <a:pPr algn="just">
              <a:buFont typeface="Wingdings" pitchFamily="2" charset="2"/>
              <a:buNone/>
              <a:defRPr/>
            </a:pPr>
            <a:r>
              <a:rPr lang="en-US" sz="2400" dirty="0" smtClean="0"/>
              <a:t>Treatment of a Class II, div 1 case    </a:t>
            </a:r>
            <a:endParaRPr lang="el-GR" sz="2400" dirty="0"/>
          </a:p>
          <a:p>
            <a:pPr algn="just">
              <a:buFont typeface="Wingdings" pitchFamily="2" charset="2"/>
              <a:buNone/>
              <a:defRPr/>
            </a:pPr>
            <a:r>
              <a:rPr lang="en-US" sz="2400" dirty="0" smtClean="0"/>
              <a:t>Patient: Anne Brooks, 12 </a:t>
            </a:r>
            <a:r>
              <a:rPr lang="en-US" sz="2400" dirty="0" err="1" smtClean="0"/>
              <a:t>yr</a:t>
            </a:r>
            <a:r>
              <a:rPr lang="en-US" sz="2400" dirty="0" smtClean="0"/>
              <a:t> old female</a:t>
            </a:r>
          </a:p>
          <a:p>
            <a:pPr marL="0" indent="0">
              <a:buNone/>
              <a:defRPr/>
            </a:pPr>
            <a:r>
              <a:rPr lang="en-US" sz="2400" dirty="0" smtClean="0"/>
              <a:t>Treatment plan:</a:t>
            </a:r>
          </a:p>
          <a:p>
            <a:pPr>
              <a:buFont typeface="Wingdings" pitchFamily="2" charset="2"/>
              <a:buNone/>
              <a:defRPr/>
            </a:pPr>
            <a:r>
              <a:rPr lang="en-US" sz="2400" dirty="0" smtClean="0"/>
              <a:t>Extraction of upper 1</a:t>
            </a:r>
            <a:r>
              <a:rPr lang="en-US" sz="2400" baseline="30000" dirty="0" smtClean="0"/>
              <a:t>st</a:t>
            </a:r>
            <a:r>
              <a:rPr lang="en-US" sz="2400" dirty="0" smtClean="0"/>
              <a:t> premolars  and lower 2</a:t>
            </a:r>
            <a:r>
              <a:rPr lang="en-US" sz="2400" baseline="30000" dirty="0" smtClean="0"/>
              <a:t>nd</a:t>
            </a:r>
            <a:r>
              <a:rPr lang="en-US" sz="2400" dirty="0" smtClean="0"/>
              <a:t> premolars</a:t>
            </a:r>
          </a:p>
        </p:txBody>
      </p:sp>
      <p:sp>
        <p:nvSpPr>
          <p:cNvPr id="5" name="Rectangle 2"/>
          <p:cNvSpPr>
            <a:spLocks noGrp="1" noChangeArrowheads="1"/>
          </p:cNvSpPr>
          <p:nvPr>
            <p:ph type="title"/>
          </p:nvPr>
        </p:nvSpPr>
        <p:spPr/>
        <p:txBody>
          <a:bodyPr>
            <a:normAutofit fontScale="90000"/>
          </a:bodyPr>
          <a:lstStyle/>
          <a:p>
            <a:pPr eaLnBrk="1" hangingPunct="1">
              <a:defRPr/>
            </a:pPr>
            <a:r>
              <a:rPr lang="en-GB" sz="3200" b="1" dirty="0" smtClean="0">
                <a:latin typeface="Century Gothic"/>
                <a:cs typeface="Century Gothic"/>
              </a:rPr>
              <a:t>Tweed - Typodont Course 2015</a:t>
            </a:r>
            <a:r>
              <a:rPr lang="en-GB" sz="4000" dirty="0" smtClean="0">
                <a:latin typeface="Century Gothic"/>
                <a:cs typeface="Century Gothic"/>
              </a:rPr>
              <a:t/>
            </a:r>
            <a:br>
              <a:rPr lang="en-GB" sz="4000" dirty="0" smtClean="0">
                <a:latin typeface="Century Gothic"/>
                <a:cs typeface="Century Gothic"/>
              </a:rPr>
            </a:br>
            <a:endParaRPr lang="el-GR" sz="4000" dirty="0" smtClean="0">
              <a:latin typeface="Century Gothic"/>
              <a:cs typeface="Century Gothic"/>
            </a:endParaRPr>
          </a:p>
        </p:txBody>
      </p:sp>
      <p:grpSp>
        <p:nvGrpSpPr>
          <p:cNvPr id="7" name="Group 6"/>
          <p:cNvGrpSpPr>
            <a:grpSpLocks noChangeAspect="1"/>
          </p:cNvGrpSpPr>
          <p:nvPr/>
        </p:nvGrpSpPr>
        <p:grpSpPr>
          <a:xfrm>
            <a:off x="521550" y="1223755"/>
            <a:ext cx="2160240" cy="2880320"/>
            <a:chOff x="-558570" y="-1656565"/>
            <a:chExt cx="4145502" cy="5527336"/>
          </a:xfrm>
        </p:grpSpPr>
        <p:pic>
          <p:nvPicPr>
            <p:cNvPr id="8" name="Picture 7" descr="L:\OLD PHOTOS 2003-2009\ΦΩΤΟ ΑΣΘΕΝΩΝ ΕΛΕΥΣΙΝΑ 2006\ΣΟΥΤΑ ΑΛΕΞΑΝΔΡΑ\Εικόνα 028.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558570" y="-1656565"/>
              <a:ext cx="4145502" cy="5527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06515" y="773704"/>
              <a:ext cx="2700300" cy="720081"/>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p:nvGrpSpPr>
        <p:grpSpPr>
          <a:xfrm>
            <a:off x="3513979" y="1268760"/>
            <a:ext cx="2119218" cy="2825624"/>
            <a:chOff x="11514021" y="-1926596"/>
            <a:chExt cx="4579259" cy="6105679"/>
          </a:xfrm>
        </p:grpSpPr>
        <p:pic>
          <p:nvPicPr>
            <p:cNvPr id="11" name="Picture 6" descr="L:\OLD PHOTOS 2003-2009\ΦΩΤΟ ΑΣΘΕΝΩΝ ΕΛΕΥΣΙΝΑ 2006\ΣΟΥΤΑ ΑΛΕΞΑΝΔΡΑ\Εικόνα 019.jpg"/>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11514021" y="-1926596"/>
              <a:ext cx="4579259" cy="6105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12447875" y="368660"/>
              <a:ext cx="2970330" cy="9001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a:grpSpLocks noChangeAspect="1"/>
          </p:cNvGrpSpPr>
          <p:nvPr/>
        </p:nvGrpSpPr>
        <p:grpSpPr>
          <a:xfrm>
            <a:off x="6417205" y="1269999"/>
            <a:ext cx="2203537" cy="2827867"/>
            <a:chOff x="-4783508" y="4167208"/>
            <a:chExt cx="4056168" cy="5191497"/>
          </a:xfrm>
        </p:grpSpPr>
        <p:pic>
          <p:nvPicPr>
            <p:cNvPr id="14" name="Picture 2" descr="L:\OLD PHOTOS 2003-2009\ΦΩΤΟ ΑΣΘΕΝΩΝ ΕΛΕΥΣΙΝΑ 2006\ΣΟΥΤΑ ΑΛΕΞΑΝΔΡΑ\Εικόνα 034.jpg"/>
            <p:cNvPicPr>
              <a:picLocks noChangeAspect="1" noChangeArrowheads="1"/>
            </p:cNvPicPr>
            <p:nvPr/>
          </p:nvPicPr>
          <p:blipFill rotWithShape="1">
            <a:blip r:embed="rId7" cstate="print">
              <a:extLst>
                <a:ext uri="{BEBA8EAE-BF5A-486C-A8C5-ECC9F3942E4B}">
                  <a14:imgProps xmlns:a14="http://schemas.microsoft.com/office/drawing/2010/main" xmlns="">
                    <a14:imgLayer r:embed="rId8">
                      <a14:imgEffect>
                        <a14:saturation sat="0"/>
                      </a14:imgEffect>
                    </a14:imgLayer>
                  </a14:imgProps>
                </a:ext>
                <a:ext uri="{28A0092B-C50C-407E-A947-70E740481C1C}">
                  <a14:useLocalDpi xmlns:a14="http://schemas.microsoft.com/office/drawing/2010/main" xmlns="" val="0"/>
                </a:ext>
              </a:extLst>
            </a:blip>
            <a:srcRect l="10098" t="5270" b="8430"/>
            <a:stretch/>
          </p:blipFill>
          <p:spPr bwMode="auto">
            <a:xfrm>
              <a:off x="-4783508" y="4167208"/>
              <a:ext cx="4056168" cy="5191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4338990" y="5942620"/>
              <a:ext cx="2970330" cy="900100"/>
            </a:xfrm>
            <a:prstGeom prst="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339975" y="3500439"/>
            <a:ext cx="6313488" cy="2943896"/>
          </a:xfrm>
        </p:spPr>
        <p:txBody>
          <a:bodyPr>
            <a:normAutofit/>
          </a:bodyPr>
          <a:lstStyle/>
          <a:p>
            <a:pPr algn="just">
              <a:buFont typeface="Wingdings" pitchFamily="2" charset="2"/>
              <a:buNone/>
              <a:defRPr/>
            </a:pPr>
            <a:r>
              <a:rPr lang="en-US" sz="2000" dirty="0" smtClean="0"/>
              <a:t>Patient: </a:t>
            </a:r>
            <a:r>
              <a:rPr lang="en-US" sz="2000" dirty="0"/>
              <a:t>Anne Brooks, 12 </a:t>
            </a:r>
            <a:r>
              <a:rPr lang="en-US" sz="2000" dirty="0" err="1" smtClean="0"/>
              <a:t>yr</a:t>
            </a:r>
            <a:r>
              <a:rPr lang="en-US" sz="2000" dirty="0" smtClean="0"/>
              <a:t> </a:t>
            </a:r>
            <a:r>
              <a:rPr lang="en-US" sz="2000" dirty="0"/>
              <a:t>old female</a:t>
            </a:r>
          </a:p>
          <a:p>
            <a:pPr algn="just">
              <a:buFont typeface="Wingdings" pitchFamily="2" charset="2"/>
              <a:buChar char="q"/>
              <a:defRPr/>
            </a:pPr>
            <a:r>
              <a:rPr lang="en-US" sz="2000" dirty="0" smtClean="0"/>
              <a:t>class II , div1 malocclusion</a:t>
            </a:r>
          </a:p>
          <a:p>
            <a:pPr algn="just">
              <a:buFont typeface="Wingdings" pitchFamily="2" charset="2"/>
              <a:buChar char="q"/>
              <a:defRPr/>
            </a:pPr>
            <a:r>
              <a:rPr lang="en-US" sz="2000" dirty="0" smtClean="0"/>
              <a:t>flaring max incisors</a:t>
            </a:r>
          </a:p>
          <a:p>
            <a:pPr algn="just">
              <a:buFont typeface="Wingdings" pitchFamily="2" charset="2"/>
              <a:buChar char="q"/>
              <a:defRPr/>
            </a:pPr>
            <a:r>
              <a:rPr lang="en-US" sz="2000" dirty="0" smtClean="0"/>
              <a:t>Deep overbite</a:t>
            </a:r>
          </a:p>
          <a:p>
            <a:pPr algn="just">
              <a:buFont typeface="Wingdings" pitchFamily="2" charset="2"/>
              <a:buChar char="q"/>
              <a:defRPr/>
            </a:pPr>
            <a:r>
              <a:rPr lang="en-US" sz="2000" dirty="0" smtClean="0"/>
              <a:t>Exaggerated curve of </a:t>
            </a:r>
            <a:r>
              <a:rPr lang="en-US" sz="2000" dirty="0" err="1"/>
              <a:t>S</a:t>
            </a:r>
            <a:r>
              <a:rPr lang="en-US" sz="2000" dirty="0" err="1" smtClean="0"/>
              <a:t>pee</a:t>
            </a:r>
            <a:endParaRPr lang="en-US" sz="2000" dirty="0" smtClean="0"/>
          </a:p>
          <a:p>
            <a:pPr algn="just">
              <a:buFont typeface="Wingdings" pitchFamily="2" charset="2"/>
              <a:buChar char="q"/>
              <a:defRPr/>
            </a:pPr>
            <a:r>
              <a:rPr lang="en-US" sz="2000" dirty="0" smtClean="0"/>
              <a:t>Diagnostic Facial triangle</a:t>
            </a:r>
          </a:p>
          <a:p>
            <a:pPr algn="just">
              <a:buFont typeface="Wingdings" pitchFamily="2" charset="2"/>
              <a:buNone/>
              <a:defRPr/>
            </a:pPr>
            <a:r>
              <a:rPr lang="en-US" sz="2000" dirty="0" smtClean="0"/>
              <a:t>FMA 28 – IMPA 101 – FMIA 51  (ANB 6</a:t>
            </a:r>
            <a:r>
              <a:rPr lang="en-US" sz="2000" dirty="0" smtClean="0"/>
              <a:t>)</a:t>
            </a:r>
            <a:endParaRPr lang="en-US" dirty="0" smtClean="0"/>
          </a:p>
        </p:txBody>
      </p:sp>
      <p:pic>
        <p:nvPicPr>
          <p:cNvPr id="34821" name="5 - Εικόνα" descr="scan0005fffff.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92132" y="1358770"/>
            <a:ext cx="2762912" cy="1935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2" name="7 - Εικόνα" descr="scan0006fdsdafsw.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2393885"/>
            <a:ext cx="1398588" cy="305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3" name="8 - Εικόνα" descr="scan0006ggggfsfaa.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72300" y="2168860"/>
            <a:ext cx="1495425" cy="3786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2"/>
          <p:cNvSpPr>
            <a:spLocks noGrp="1" noChangeArrowheads="1"/>
          </p:cNvSpPr>
          <p:nvPr>
            <p:ph type="title"/>
          </p:nvPr>
        </p:nvSpPr>
        <p:spPr/>
        <p:txBody>
          <a:bodyPr>
            <a:normAutofit fontScale="90000"/>
          </a:bodyPr>
          <a:lstStyle/>
          <a:p>
            <a:pPr eaLnBrk="1" hangingPunct="1">
              <a:defRPr/>
            </a:pPr>
            <a:r>
              <a:rPr lang="en-GB" sz="3200" b="1" dirty="0" smtClean="0">
                <a:latin typeface="Century Gothic"/>
                <a:cs typeface="Century Gothic"/>
              </a:rPr>
              <a:t>Tweed - Typodont Course 2015</a:t>
            </a:r>
            <a:r>
              <a:rPr lang="en-GB" sz="4000" dirty="0" smtClean="0">
                <a:latin typeface="Century Gothic"/>
                <a:cs typeface="Century Gothic"/>
              </a:rPr>
              <a:t/>
            </a:r>
            <a:br>
              <a:rPr lang="en-GB" sz="4000" dirty="0" smtClean="0">
                <a:latin typeface="Century Gothic"/>
                <a:cs typeface="Century Gothic"/>
              </a:rPr>
            </a:br>
            <a:endParaRPr lang="el-GR" sz="4000" dirty="0" smtClean="0">
              <a:latin typeface="Century Gothic"/>
              <a:cs typeface="Century Gothic"/>
            </a:endParaRPr>
          </a:p>
        </p:txBody>
      </p:sp>
    </p:spTree>
  </p:cSld>
  <p:clrMapOvr>
    <a:masterClrMapping/>
  </p:clrMapOvr>
  <p:transition>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p:txBody>
          <a:bodyPr>
            <a:normAutofit fontScale="90000"/>
          </a:bodyPr>
          <a:lstStyle/>
          <a:p>
            <a:pPr eaLnBrk="1" hangingPunct="1">
              <a:defRPr/>
            </a:pPr>
            <a:r>
              <a:rPr lang="en-GB" sz="3200" b="1" dirty="0" smtClean="0">
                <a:latin typeface="Century Gothic"/>
                <a:cs typeface="Century Gothic"/>
              </a:rPr>
              <a:t>Tweed - Typodont Course 2015</a:t>
            </a:r>
            <a:r>
              <a:rPr lang="en-GB" sz="4000" dirty="0" smtClean="0">
                <a:latin typeface="Century Gothic"/>
                <a:cs typeface="Century Gothic"/>
              </a:rPr>
              <a:t/>
            </a:r>
            <a:br>
              <a:rPr lang="en-GB" sz="4000" dirty="0" smtClean="0">
                <a:latin typeface="Century Gothic"/>
                <a:cs typeface="Century Gothic"/>
              </a:rPr>
            </a:br>
            <a:endParaRPr lang="el-GR" sz="4000" dirty="0" smtClean="0">
              <a:latin typeface="Century Gothic"/>
              <a:cs typeface="Century Gothic"/>
            </a:endParaRPr>
          </a:p>
        </p:txBody>
      </p:sp>
      <p:sp>
        <p:nvSpPr>
          <p:cNvPr id="2" name="Content Placeholder 1"/>
          <p:cNvSpPr>
            <a:spLocks noGrp="1"/>
          </p:cNvSpPr>
          <p:nvPr>
            <p:ph idx="1"/>
          </p:nvPr>
        </p:nvSpPr>
        <p:spPr>
          <a:xfrm>
            <a:off x="1018193" y="2393885"/>
            <a:ext cx="7110790" cy="2070230"/>
          </a:xfrm>
          <a:solidFill>
            <a:schemeClr val="bg1">
              <a:lumMod val="85000"/>
            </a:schemeClr>
          </a:solidFill>
        </p:spPr>
        <p:txBody>
          <a:bodyPr/>
          <a:lstStyle/>
          <a:p>
            <a:pPr marL="0" indent="0" algn="ctr">
              <a:buNone/>
            </a:pPr>
            <a:r>
              <a:rPr lang="en-US" sz="2000" dirty="0" smtClean="0"/>
              <a:t>Let’s start orthodontic treatment of Anne</a:t>
            </a:r>
          </a:p>
          <a:p>
            <a:pPr marL="0" indent="0" algn="ctr">
              <a:buNone/>
            </a:pPr>
            <a:endParaRPr lang="en-US" sz="2000" dirty="0" smtClean="0"/>
          </a:p>
          <a:p>
            <a:pPr marL="0" indent="0">
              <a:buNone/>
            </a:pPr>
            <a:r>
              <a:rPr lang="en-US" dirty="0" smtClean="0"/>
              <a:t>Detailed description of </a:t>
            </a:r>
            <a:r>
              <a:rPr lang="en-US" dirty="0" err="1" smtClean="0"/>
              <a:t>Mechanotherapy</a:t>
            </a:r>
            <a:r>
              <a:rPr lang="en-US" dirty="0" smtClean="0"/>
              <a:t> </a:t>
            </a:r>
            <a:endParaRPr lang="en-US" dirty="0"/>
          </a:p>
        </p:txBody>
      </p:sp>
    </p:spTree>
    <p:extLst>
      <p:ext uri="{BB962C8B-B14F-4D97-AF65-F5344CB8AC3E}">
        <p14:creationId xmlns:p14="http://schemas.microsoft.com/office/powerpoint/2010/main" xmlns="" val="3128608518"/>
      </p:ext>
    </p:extLst>
  </p:cSld>
  <p:clrMapOvr>
    <a:masterClrMapping/>
  </p:clrMapOvr>
  <p:transition>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66556" y="1350563"/>
            <a:ext cx="8100899" cy="5183782"/>
          </a:xfrm>
          <a:solidFill>
            <a:srgbClr val="B9CDE5"/>
          </a:solidFill>
        </p:spPr>
        <p:txBody>
          <a:bodyPr>
            <a:normAutofit fontScale="92500" lnSpcReduction="20000"/>
          </a:bodyPr>
          <a:lstStyle/>
          <a:p>
            <a:pPr algn="just">
              <a:buFont typeface="Wingdings" pitchFamily="2" charset="2"/>
              <a:buNone/>
              <a:defRPr/>
            </a:pPr>
            <a:r>
              <a:rPr lang="en-US" sz="2400" dirty="0" smtClean="0"/>
              <a:t>            </a:t>
            </a:r>
          </a:p>
          <a:p>
            <a:pPr>
              <a:buFont typeface="Wingdings" pitchFamily="2" charset="2"/>
              <a:buNone/>
              <a:defRPr/>
            </a:pPr>
            <a:r>
              <a:rPr lang="en-US" sz="1600" dirty="0" err="1" smtClean="0"/>
              <a:t>Mechanotherapy</a:t>
            </a:r>
            <a:endParaRPr lang="en-US" sz="1600" dirty="0" smtClean="0"/>
          </a:p>
          <a:p>
            <a:pPr marL="0" indent="0">
              <a:buNone/>
              <a:defRPr/>
            </a:pPr>
            <a:endParaRPr lang="en-US" sz="2400" dirty="0"/>
          </a:p>
          <a:p>
            <a:pPr marL="0" indent="0">
              <a:buNone/>
              <a:defRPr/>
            </a:pPr>
            <a:r>
              <a:rPr lang="en-US" sz="2100" b="1" dirty="0" smtClean="0"/>
              <a:t>LEVELLING ARCHWIRES </a:t>
            </a:r>
          </a:p>
          <a:p>
            <a:pPr marL="0" indent="0">
              <a:buNone/>
              <a:defRPr/>
            </a:pPr>
            <a:r>
              <a:rPr lang="en-US" sz="1800" dirty="0" smtClean="0"/>
              <a:t>Purpose: to level and correct rotations</a:t>
            </a:r>
          </a:p>
          <a:p>
            <a:pPr marL="0" indent="0">
              <a:buNone/>
              <a:defRPr/>
            </a:pPr>
            <a:r>
              <a:rPr lang="en-US" sz="1800" dirty="0" smtClean="0"/>
              <a:t>Total time: 2-3 months          </a:t>
            </a:r>
          </a:p>
          <a:p>
            <a:pPr>
              <a:buFont typeface="Wingdings" pitchFamily="2" charset="2"/>
              <a:buChar char="q"/>
              <a:defRPr/>
            </a:pPr>
            <a:endParaRPr lang="en-US" sz="1800" dirty="0" smtClean="0"/>
          </a:p>
          <a:p>
            <a:pPr marL="0" indent="0">
              <a:lnSpc>
                <a:spcPct val="115000"/>
              </a:lnSpc>
              <a:spcAft>
                <a:spcPts val="1000"/>
              </a:spcAft>
              <a:buNone/>
            </a:pPr>
            <a:r>
              <a:rPr lang="en-US" sz="1600" b="1" cap="small" dirty="0">
                <a:ea typeface="Calibri"/>
                <a:cs typeface="Times New Roman"/>
              </a:rPr>
              <a:t>Maxillary and Mandibular </a:t>
            </a:r>
            <a:r>
              <a:rPr lang="en-US" sz="1600" b="1" cap="small" dirty="0" err="1">
                <a:ea typeface="Calibri"/>
                <a:cs typeface="Times New Roman"/>
              </a:rPr>
              <a:t>Archwires</a:t>
            </a:r>
            <a:r>
              <a:rPr lang="en-US" sz="1600" b="1" cap="small" dirty="0">
                <a:ea typeface="Calibri"/>
                <a:cs typeface="Times New Roman"/>
              </a:rPr>
              <a:t> – .016 to .</a:t>
            </a:r>
            <a:r>
              <a:rPr lang="en-US" sz="1600" b="1" cap="small" dirty="0" smtClean="0">
                <a:ea typeface="Calibri"/>
                <a:cs typeface="Times New Roman"/>
              </a:rPr>
              <a:t>020</a:t>
            </a:r>
            <a:r>
              <a:rPr lang="el-GR" sz="1600" b="1" cap="small" dirty="0" smtClean="0">
                <a:ea typeface="Calibri"/>
                <a:cs typeface="Times New Roman"/>
              </a:rPr>
              <a:t> </a:t>
            </a:r>
            <a:r>
              <a:rPr lang="en-US" sz="1600" b="1" cap="small" dirty="0" err="1" smtClean="0">
                <a:ea typeface="Calibri"/>
                <a:cs typeface="Times New Roman"/>
              </a:rPr>
              <a:t>ss</a:t>
            </a:r>
            <a:endParaRPr lang="el-GR" sz="1600" b="1" dirty="0">
              <a:ea typeface="Calibri"/>
              <a:cs typeface="Times New Roman"/>
            </a:endParaRPr>
          </a:p>
          <a:p>
            <a:pPr lvl="0">
              <a:lnSpc>
                <a:spcPct val="115000"/>
              </a:lnSpc>
              <a:buFont typeface="+mj-lt"/>
              <a:buAutoNum type="alphaUcPeriod"/>
            </a:pPr>
            <a:r>
              <a:rPr lang="en-US" sz="1800" cap="small" dirty="0">
                <a:ea typeface="Calibri"/>
                <a:cs typeface="Times New Roman"/>
              </a:rPr>
              <a:t>fabricated to the malocclusion in the anterior</a:t>
            </a:r>
            <a:endParaRPr lang="el-GR" sz="1600" dirty="0">
              <a:ea typeface="Calibri"/>
              <a:cs typeface="Times New Roman"/>
            </a:endParaRPr>
          </a:p>
          <a:p>
            <a:pPr lvl="0">
              <a:lnSpc>
                <a:spcPct val="115000"/>
              </a:lnSpc>
              <a:buFont typeface="+mj-lt"/>
              <a:buAutoNum type="alphaUcPeriod"/>
            </a:pPr>
            <a:r>
              <a:rPr lang="en-US" sz="1800" cap="small" dirty="0">
                <a:ea typeface="Calibri"/>
                <a:cs typeface="Times New Roman"/>
              </a:rPr>
              <a:t>bypass the cuspid because of its severe mesial angulation</a:t>
            </a:r>
            <a:endParaRPr lang="el-GR" sz="1600" dirty="0">
              <a:ea typeface="Calibri"/>
              <a:cs typeface="Times New Roman"/>
            </a:endParaRPr>
          </a:p>
          <a:p>
            <a:pPr lvl="0">
              <a:lnSpc>
                <a:spcPct val="115000"/>
              </a:lnSpc>
              <a:buFont typeface="+mj-lt"/>
              <a:buAutoNum type="alphaUcPeriod"/>
            </a:pPr>
            <a:r>
              <a:rPr lang="en-US" sz="1800" cap="small" dirty="0">
                <a:ea typeface="Calibri"/>
                <a:cs typeface="Times New Roman"/>
              </a:rPr>
              <a:t>molar offset</a:t>
            </a:r>
            <a:endParaRPr lang="el-GR" sz="1600" dirty="0">
              <a:ea typeface="Calibri"/>
              <a:cs typeface="Times New Roman"/>
            </a:endParaRPr>
          </a:p>
          <a:p>
            <a:pPr lvl="0">
              <a:lnSpc>
                <a:spcPct val="115000"/>
              </a:lnSpc>
              <a:buFont typeface="+mj-lt"/>
              <a:buAutoNum type="alphaUcPeriod"/>
            </a:pPr>
            <a:r>
              <a:rPr lang="en-US" sz="1800" cap="small" dirty="0">
                <a:ea typeface="Calibri"/>
                <a:cs typeface="Times New Roman"/>
              </a:rPr>
              <a:t>tip back and toe in</a:t>
            </a:r>
            <a:endParaRPr lang="el-GR" sz="1600" dirty="0">
              <a:ea typeface="Calibri"/>
              <a:cs typeface="Times New Roman"/>
            </a:endParaRPr>
          </a:p>
          <a:p>
            <a:pPr lvl="0">
              <a:lnSpc>
                <a:spcPct val="115000"/>
              </a:lnSpc>
              <a:buFont typeface="+mj-lt"/>
              <a:buAutoNum type="alphaUcPeriod"/>
            </a:pPr>
            <a:r>
              <a:rPr lang="en-US" sz="1800" cap="small" dirty="0">
                <a:ea typeface="Calibri"/>
                <a:cs typeface="Times New Roman"/>
              </a:rPr>
              <a:t>omega loops ½  to 1 mm short of buccal tubes</a:t>
            </a:r>
            <a:endParaRPr lang="el-GR" sz="1600" dirty="0">
              <a:ea typeface="Calibri"/>
              <a:cs typeface="Times New Roman"/>
            </a:endParaRPr>
          </a:p>
          <a:p>
            <a:pPr lvl="0">
              <a:lnSpc>
                <a:spcPct val="115000"/>
              </a:lnSpc>
              <a:buFont typeface="+mj-lt"/>
              <a:buAutoNum type="alphaUcPeriod"/>
            </a:pPr>
            <a:r>
              <a:rPr lang="en-US" sz="1800" cap="small" dirty="0">
                <a:ea typeface="Calibri"/>
                <a:cs typeface="Times New Roman"/>
              </a:rPr>
              <a:t>maintain molar width (wire should be in </a:t>
            </a:r>
            <a:r>
              <a:rPr lang="en-US" sz="1800" cap="small" dirty="0" err="1">
                <a:ea typeface="Calibri"/>
                <a:cs typeface="Times New Roman"/>
              </a:rPr>
              <a:t>occlusal</a:t>
            </a:r>
            <a:r>
              <a:rPr lang="en-US" sz="1800" cap="small" dirty="0">
                <a:ea typeface="Calibri"/>
                <a:cs typeface="Times New Roman"/>
              </a:rPr>
              <a:t> groove)</a:t>
            </a:r>
            <a:endParaRPr lang="el-GR" sz="1600" dirty="0">
              <a:ea typeface="Calibri"/>
              <a:cs typeface="Times New Roman"/>
            </a:endParaRPr>
          </a:p>
          <a:p>
            <a:pPr lvl="0">
              <a:lnSpc>
                <a:spcPct val="115000"/>
              </a:lnSpc>
              <a:buFont typeface="+mj-lt"/>
              <a:buAutoNum type="alphaUcPeriod"/>
            </a:pPr>
            <a:r>
              <a:rPr lang="en-US" sz="1800" cap="small" dirty="0">
                <a:ea typeface="Calibri"/>
                <a:cs typeface="Times New Roman"/>
              </a:rPr>
              <a:t>sling tie laterals because bracket </a:t>
            </a:r>
            <a:r>
              <a:rPr lang="en-US" sz="1800" cap="small" dirty="0" smtClean="0">
                <a:ea typeface="Calibri"/>
                <a:cs typeface="Times New Roman"/>
              </a:rPr>
              <a:t>engagement </a:t>
            </a:r>
            <a:r>
              <a:rPr lang="en-US" sz="1800" cap="small" dirty="0">
                <a:ea typeface="Calibri"/>
                <a:cs typeface="Times New Roman"/>
              </a:rPr>
              <a:t>would deform wire</a:t>
            </a:r>
            <a:endParaRPr lang="el-GR" sz="1600" dirty="0">
              <a:ea typeface="Calibri"/>
              <a:cs typeface="Times New Roman"/>
            </a:endParaRPr>
          </a:p>
          <a:p>
            <a:pPr lvl="0">
              <a:lnSpc>
                <a:spcPct val="115000"/>
              </a:lnSpc>
              <a:buFont typeface="+mj-lt"/>
              <a:buAutoNum type="alphaUcPeriod"/>
            </a:pPr>
            <a:r>
              <a:rPr lang="en-US" sz="1800" cap="small" dirty="0">
                <a:ea typeface="Calibri"/>
                <a:cs typeface="Times New Roman"/>
              </a:rPr>
              <a:t>purpose – to level</a:t>
            </a:r>
            <a:endParaRPr lang="el-GR" sz="1600" dirty="0">
              <a:ea typeface="Calibri"/>
              <a:cs typeface="Times New Roman"/>
            </a:endParaRPr>
          </a:p>
          <a:p>
            <a:pPr marL="114300" indent="0">
              <a:lnSpc>
                <a:spcPct val="115000"/>
              </a:lnSpc>
              <a:spcAft>
                <a:spcPts val="0"/>
              </a:spcAft>
              <a:buNone/>
            </a:pPr>
            <a:r>
              <a:rPr lang="en-US" sz="1800" cap="small" dirty="0">
                <a:ea typeface="Calibri"/>
                <a:cs typeface="Times New Roman"/>
              </a:rPr>
              <a:t>                </a:t>
            </a:r>
            <a:r>
              <a:rPr lang="en-US" sz="1800" cap="small" dirty="0" smtClean="0">
                <a:ea typeface="Calibri"/>
                <a:cs typeface="Times New Roman"/>
              </a:rPr>
              <a:t>	 – </a:t>
            </a:r>
            <a:r>
              <a:rPr lang="en-US" sz="1800" cap="small" dirty="0">
                <a:ea typeface="Calibri"/>
                <a:cs typeface="Times New Roman"/>
              </a:rPr>
              <a:t>to correct </a:t>
            </a:r>
            <a:r>
              <a:rPr lang="en-US" sz="1800" cap="small" dirty="0" smtClean="0">
                <a:ea typeface="Calibri"/>
                <a:cs typeface="Times New Roman"/>
              </a:rPr>
              <a:t>rotations</a:t>
            </a:r>
            <a:endParaRPr lang="en-US" sz="2400" dirty="0" smtClean="0"/>
          </a:p>
        </p:txBody>
      </p:sp>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GB" sz="3200" b="1" dirty="0" smtClean="0">
                <a:latin typeface="Century Gothic"/>
                <a:cs typeface="Century Gothic"/>
              </a:rPr>
              <a:t>Tweed - </a:t>
            </a:r>
            <a:r>
              <a:rPr lang="en-GB" sz="3200" b="1" dirty="0" err="1" smtClean="0">
                <a:latin typeface="Century Gothic"/>
                <a:cs typeface="Century Gothic"/>
              </a:rPr>
              <a:t>Typodont</a:t>
            </a:r>
            <a:r>
              <a:rPr lang="en-GB" sz="3200" b="1" dirty="0" smtClean="0">
                <a:latin typeface="Century Gothic"/>
                <a:cs typeface="Century Gothic"/>
              </a:rPr>
              <a:t> Course 2015</a:t>
            </a:r>
            <a:endParaRPr lang="el-GR" sz="4000" dirty="0" smtClean="0">
              <a:latin typeface="Century Gothic"/>
              <a:cs typeface="Century Gothic"/>
            </a:endParaRPr>
          </a:p>
        </p:txBody>
      </p:sp>
      <p:pic>
        <p:nvPicPr>
          <p:cNvPr id="2" name="Picture 1" descr="IMG_9650.jpeg"/>
          <p:cNvPicPr>
            <a:picLocks noChangeAspect="1"/>
          </p:cNvPicPr>
          <p:nvPr/>
        </p:nvPicPr>
        <p:blipFill rotWithShape="1">
          <a:blip r:embed="rId3" cstate="print">
            <a:alphaModFix/>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l="15580" t="23773" r="14782" b="28433"/>
          <a:stretch/>
        </p:blipFill>
        <p:spPr>
          <a:xfrm>
            <a:off x="4752020" y="1403775"/>
            <a:ext cx="3846997" cy="1980220"/>
          </a:xfrm>
          <a:prstGeom prst="rect">
            <a:avLst/>
          </a:prstGeom>
          <a:ln w="57150" cmpd="sng">
            <a:solidFill>
              <a:schemeClr val="tx1"/>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21551" y="1125539"/>
            <a:ext cx="8235915" cy="5138777"/>
          </a:xfrm>
          <a:solidFill>
            <a:srgbClr val="B9CDE5"/>
          </a:solidFill>
        </p:spPr>
        <p:txBody>
          <a:bodyPr>
            <a:normAutofit fontScale="62500" lnSpcReduction="20000"/>
          </a:bodyPr>
          <a:lstStyle/>
          <a:p>
            <a:pPr algn="just">
              <a:buFont typeface="Wingdings" pitchFamily="2" charset="2"/>
              <a:buNone/>
              <a:defRPr/>
            </a:pPr>
            <a:r>
              <a:rPr lang="en-US" sz="2400" dirty="0" smtClean="0"/>
              <a:t>            </a:t>
            </a:r>
          </a:p>
          <a:p>
            <a:pPr>
              <a:buFont typeface="Wingdings" pitchFamily="2" charset="2"/>
              <a:buNone/>
              <a:defRPr/>
            </a:pPr>
            <a:r>
              <a:rPr lang="en-US" sz="2400" dirty="0" err="1" smtClean="0"/>
              <a:t>Mechanotherapy</a:t>
            </a:r>
            <a:endParaRPr lang="en-US" sz="2400" dirty="0" smtClean="0"/>
          </a:p>
          <a:p>
            <a:pPr>
              <a:buFont typeface="Wingdings" pitchFamily="2" charset="2"/>
              <a:buNone/>
              <a:defRPr/>
            </a:pPr>
            <a:endParaRPr lang="en-US" sz="2400" dirty="0" smtClean="0"/>
          </a:p>
          <a:p>
            <a:pPr marL="0" indent="0">
              <a:buNone/>
              <a:defRPr/>
            </a:pPr>
            <a:r>
              <a:rPr lang="en-US" sz="2600" b="1" cap="all" dirty="0" smtClean="0"/>
              <a:t>Cuspid </a:t>
            </a:r>
            <a:r>
              <a:rPr lang="en-US" sz="2600" b="1" cap="all" dirty="0" err="1" smtClean="0"/>
              <a:t>uprighting</a:t>
            </a:r>
            <a:r>
              <a:rPr lang="en-US" sz="2600" b="1" cap="all" dirty="0" smtClean="0"/>
              <a:t> archwires </a:t>
            </a:r>
            <a:r>
              <a:rPr lang="en-US" sz="2600" cap="all" dirty="0" smtClean="0"/>
              <a:t>.019 x .025ss   </a:t>
            </a:r>
          </a:p>
          <a:p>
            <a:pPr marL="0" indent="0">
              <a:buNone/>
              <a:defRPr/>
            </a:pPr>
            <a:r>
              <a:rPr lang="en-US" sz="2200" dirty="0" smtClean="0"/>
              <a:t>Purpose: to upright the cuspids</a:t>
            </a:r>
          </a:p>
          <a:p>
            <a:pPr marL="0" indent="0">
              <a:buNone/>
              <a:defRPr/>
            </a:pPr>
            <a:r>
              <a:rPr lang="en-US" sz="2200" dirty="0" smtClean="0"/>
              <a:t>Total time: 1-2months          </a:t>
            </a:r>
          </a:p>
          <a:p>
            <a:pPr>
              <a:buFont typeface="Wingdings" pitchFamily="2" charset="2"/>
              <a:buChar char="q"/>
              <a:defRPr/>
            </a:pPr>
            <a:endParaRPr lang="en-US" sz="1800" dirty="0" smtClean="0"/>
          </a:p>
          <a:p>
            <a:pPr marL="0" indent="0">
              <a:lnSpc>
                <a:spcPct val="115000"/>
              </a:lnSpc>
              <a:spcAft>
                <a:spcPts val="1000"/>
              </a:spcAft>
              <a:buNone/>
            </a:pPr>
            <a:r>
              <a:rPr lang="en-US" sz="2600" b="1" cap="small" dirty="0">
                <a:ea typeface="Calibri"/>
                <a:cs typeface="Times New Roman"/>
              </a:rPr>
              <a:t>Maxillary and Mandibular  Archwire  </a:t>
            </a:r>
            <a:endParaRPr lang="el-GR" sz="2600" b="1" dirty="0">
              <a:ea typeface="Calibri"/>
              <a:cs typeface="Times New Roman"/>
            </a:endParaRPr>
          </a:p>
          <a:p>
            <a:pPr lvl="0">
              <a:lnSpc>
                <a:spcPct val="115000"/>
              </a:lnSpc>
              <a:buFont typeface="+mj-lt"/>
              <a:buAutoNum type="alphaUcPeriod"/>
            </a:pPr>
            <a:r>
              <a:rPr lang="en-US" sz="1800" cap="small" dirty="0">
                <a:ea typeface="Calibri"/>
                <a:cs typeface="Times New Roman"/>
              </a:rPr>
              <a:t>fabricated to the malocclusion in the anterior (post. is ideal)</a:t>
            </a:r>
            <a:endParaRPr lang="el-GR" sz="1600" dirty="0">
              <a:ea typeface="Calibri"/>
              <a:cs typeface="Times New Roman"/>
            </a:endParaRPr>
          </a:p>
          <a:p>
            <a:pPr lvl="0">
              <a:lnSpc>
                <a:spcPct val="115000"/>
              </a:lnSpc>
              <a:buFont typeface="+mj-lt"/>
              <a:buAutoNum type="alphaUcPeriod"/>
            </a:pPr>
            <a:r>
              <a:rPr lang="en-US" sz="1800" cap="small" dirty="0">
                <a:ea typeface="Calibri"/>
                <a:cs typeface="Times New Roman"/>
              </a:rPr>
              <a:t>mild second order bends to keep teeth upright</a:t>
            </a:r>
            <a:endParaRPr lang="el-GR" sz="1600" dirty="0">
              <a:ea typeface="Calibri"/>
              <a:cs typeface="Times New Roman"/>
            </a:endParaRPr>
          </a:p>
          <a:p>
            <a:pPr lvl="0">
              <a:lnSpc>
                <a:spcPct val="115000"/>
              </a:lnSpc>
              <a:buFont typeface="+mj-lt"/>
              <a:buAutoNum type="alphaUcPeriod"/>
            </a:pPr>
            <a:r>
              <a:rPr lang="en-US" sz="1800" cap="small" dirty="0">
                <a:ea typeface="Calibri"/>
                <a:cs typeface="Times New Roman"/>
              </a:rPr>
              <a:t>omega loops flush to the buccal tubes</a:t>
            </a:r>
            <a:endParaRPr lang="el-GR" sz="1600" dirty="0">
              <a:ea typeface="Calibri"/>
              <a:cs typeface="Times New Roman"/>
            </a:endParaRPr>
          </a:p>
          <a:p>
            <a:pPr lvl="0">
              <a:lnSpc>
                <a:spcPct val="115000"/>
              </a:lnSpc>
              <a:buFont typeface="+mj-lt"/>
              <a:buAutoNum type="alphaUcPeriod"/>
            </a:pPr>
            <a:r>
              <a:rPr lang="en-US" sz="1800" cap="small" dirty="0">
                <a:ea typeface="Calibri"/>
                <a:cs typeface="Times New Roman"/>
              </a:rPr>
              <a:t>mild tip back and toe in</a:t>
            </a:r>
            <a:endParaRPr lang="el-GR" sz="1600" dirty="0">
              <a:ea typeface="Calibri"/>
              <a:cs typeface="Times New Roman"/>
            </a:endParaRPr>
          </a:p>
          <a:p>
            <a:pPr lvl="0">
              <a:lnSpc>
                <a:spcPct val="115000"/>
              </a:lnSpc>
              <a:buFont typeface="+mj-lt"/>
              <a:buAutoNum type="alphaUcPeriod"/>
            </a:pPr>
            <a:r>
              <a:rPr lang="en-US" sz="1800" cap="small" dirty="0">
                <a:ea typeface="Calibri"/>
                <a:cs typeface="Times New Roman"/>
              </a:rPr>
              <a:t>passive torque </a:t>
            </a:r>
            <a:endParaRPr lang="el-GR" sz="1600" dirty="0">
              <a:ea typeface="Calibri"/>
              <a:cs typeface="Times New Roman"/>
            </a:endParaRPr>
          </a:p>
          <a:p>
            <a:pPr lvl="0">
              <a:lnSpc>
                <a:spcPct val="115000"/>
              </a:lnSpc>
              <a:buFont typeface="+mj-lt"/>
              <a:buAutoNum type="alphaUcPeriod"/>
            </a:pPr>
            <a:r>
              <a:rPr lang="en-US" sz="1800" cap="small" dirty="0">
                <a:ea typeface="Calibri"/>
                <a:cs typeface="Times New Roman"/>
              </a:rPr>
              <a:t>attachments:</a:t>
            </a:r>
            <a:endParaRPr lang="el-GR" sz="1600" dirty="0">
              <a:ea typeface="Calibri"/>
              <a:cs typeface="Times New Roman"/>
            </a:endParaRPr>
          </a:p>
          <a:p>
            <a:pPr marL="114300" indent="0">
              <a:lnSpc>
                <a:spcPct val="115000"/>
              </a:lnSpc>
              <a:spcAft>
                <a:spcPts val="0"/>
              </a:spcAft>
              <a:buNone/>
            </a:pPr>
            <a:r>
              <a:rPr lang="en-US" sz="2900" cap="small" dirty="0">
                <a:ea typeface="Calibri"/>
                <a:cs typeface="Times New Roman"/>
              </a:rPr>
              <a:t> </a:t>
            </a:r>
            <a:endParaRPr lang="en-US" sz="2200" dirty="0">
              <a:ea typeface="Calibri"/>
              <a:cs typeface="Times New Roman"/>
            </a:endParaRPr>
          </a:p>
          <a:p>
            <a:pPr marL="114300" indent="0">
              <a:lnSpc>
                <a:spcPct val="115000"/>
              </a:lnSpc>
              <a:spcAft>
                <a:spcPts val="0"/>
              </a:spcAft>
              <a:buNone/>
            </a:pPr>
            <a:r>
              <a:rPr lang="en-US" sz="1800" u="sng" cap="small" dirty="0" smtClean="0">
                <a:ea typeface="Calibri"/>
                <a:cs typeface="Times New Roman"/>
              </a:rPr>
              <a:t>maxillary</a:t>
            </a:r>
            <a:endParaRPr lang="el-GR" sz="2600" dirty="0">
              <a:ea typeface="Calibri"/>
              <a:cs typeface="Times New Roman"/>
            </a:endParaRPr>
          </a:p>
          <a:p>
            <a:pPr lvl="0">
              <a:lnSpc>
                <a:spcPct val="115000"/>
              </a:lnSpc>
              <a:buFont typeface="+mj-lt"/>
              <a:buAutoNum type="arabicPeriod"/>
            </a:pPr>
            <a:r>
              <a:rPr lang="en-US" sz="1800" cap="small" dirty="0">
                <a:ea typeface="Calibri"/>
                <a:cs typeface="Times New Roman"/>
              </a:rPr>
              <a:t>headgear hook to the </a:t>
            </a:r>
            <a:r>
              <a:rPr lang="en-US" sz="1800" cap="small" dirty="0" err="1">
                <a:ea typeface="Calibri"/>
                <a:cs typeface="Times New Roman"/>
              </a:rPr>
              <a:t>incisal</a:t>
            </a:r>
            <a:r>
              <a:rPr lang="en-US" sz="1800" cap="small" dirty="0">
                <a:ea typeface="Calibri"/>
                <a:cs typeface="Times New Roman"/>
              </a:rPr>
              <a:t>,  mesial to the cuspid for anchorage </a:t>
            </a:r>
            <a:endParaRPr lang="el-GR" sz="2600" dirty="0">
              <a:ea typeface="Calibri"/>
              <a:cs typeface="Times New Roman"/>
            </a:endParaRPr>
          </a:p>
          <a:p>
            <a:pPr lvl="0">
              <a:lnSpc>
                <a:spcPct val="115000"/>
              </a:lnSpc>
              <a:spcAft>
                <a:spcPts val="1000"/>
              </a:spcAft>
              <a:buFont typeface="+mj-lt"/>
              <a:buAutoNum type="arabicPeriod"/>
            </a:pPr>
            <a:r>
              <a:rPr lang="en-US" sz="1800" cap="small" dirty="0" err="1">
                <a:ea typeface="Calibri"/>
                <a:cs typeface="Times New Roman"/>
              </a:rPr>
              <a:t>pletchercoil</a:t>
            </a:r>
            <a:r>
              <a:rPr lang="en-US" sz="1800" cap="small" dirty="0">
                <a:ea typeface="Calibri"/>
                <a:cs typeface="Times New Roman"/>
              </a:rPr>
              <a:t> hooked from 2</a:t>
            </a:r>
            <a:r>
              <a:rPr lang="en-US" sz="1800" cap="small" baseline="30000" dirty="0">
                <a:ea typeface="Calibri"/>
                <a:cs typeface="Times New Roman"/>
              </a:rPr>
              <a:t>nd</a:t>
            </a:r>
            <a:r>
              <a:rPr lang="en-US" sz="1800" cap="small" dirty="0">
                <a:ea typeface="Calibri"/>
                <a:cs typeface="Times New Roman"/>
              </a:rPr>
              <a:t> molar to d eyelet of cuspid – beware of possible rotation</a:t>
            </a:r>
            <a:endParaRPr lang="el-GR" sz="2600" dirty="0">
              <a:ea typeface="Calibri"/>
              <a:cs typeface="Times New Roman"/>
            </a:endParaRPr>
          </a:p>
          <a:p>
            <a:pPr marL="114300" indent="0">
              <a:lnSpc>
                <a:spcPct val="115000"/>
              </a:lnSpc>
              <a:spcAft>
                <a:spcPts val="1000"/>
              </a:spcAft>
              <a:buNone/>
            </a:pPr>
            <a:r>
              <a:rPr lang="en-US" sz="1800" u="sng" cap="small" dirty="0">
                <a:ea typeface="Calibri"/>
                <a:cs typeface="Times New Roman"/>
              </a:rPr>
              <a:t>mandibular</a:t>
            </a:r>
            <a:endParaRPr lang="el-GR" sz="2600" dirty="0">
              <a:ea typeface="Calibri"/>
              <a:cs typeface="Times New Roman"/>
            </a:endParaRPr>
          </a:p>
          <a:p>
            <a:pPr lvl="0">
              <a:lnSpc>
                <a:spcPct val="115000"/>
              </a:lnSpc>
              <a:buFont typeface="+mj-lt"/>
              <a:buAutoNum type="arabicPeriod"/>
            </a:pPr>
            <a:r>
              <a:rPr lang="en-US" sz="1800" cap="small" dirty="0">
                <a:ea typeface="Calibri"/>
                <a:cs typeface="Times New Roman"/>
              </a:rPr>
              <a:t>hook to the gingival mesial to the cuspid for class iii elastics if anchorage is a problem</a:t>
            </a:r>
            <a:endParaRPr lang="el-GR" sz="2600" dirty="0">
              <a:ea typeface="Calibri"/>
              <a:cs typeface="Times New Roman"/>
            </a:endParaRPr>
          </a:p>
          <a:p>
            <a:pPr lvl="0">
              <a:lnSpc>
                <a:spcPct val="115000"/>
              </a:lnSpc>
              <a:spcAft>
                <a:spcPts val="1000"/>
              </a:spcAft>
              <a:buFont typeface="+mj-lt"/>
              <a:buAutoNum type="arabicPeriod"/>
            </a:pPr>
            <a:r>
              <a:rPr lang="en-US" sz="1800" cap="small" dirty="0">
                <a:ea typeface="Calibri"/>
                <a:cs typeface="Times New Roman"/>
              </a:rPr>
              <a:t>“</a:t>
            </a:r>
            <a:r>
              <a:rPr lang="en-US" sz="1800" cap="small" dirty="0" err="1">
                <a:ea typeface="Calibri"/>
                <a:cs typeface="Times New Roman"/>
              </a:rPr>
              <a:t>a”lastiks</a:t>
            </a:r>
            <a:r>
              <a:rPr lang="en-US" sz="1800" cap="small" dirty="0">
                <a:ea typeface="Calibri"/>
                <a:cs typeface="Times New Roman"/>
              </a:rPr>
              <a:t> used for </a:t>
            </a:r>
            <a:r>
              <a:rPr lang="en-US" sz="1800" cap="small" dirty="0" err="1">
                <a:ea typeface="Calibri"/>
                <a:cs typeface="Times New Roman"/>
              </a:rPr>
              <a:t>cuspid</a:t>
            </a:r>
            <a:r>
              <a:rPr lang="en-US" sz="1800" cap="small" dirty="0">
                <a:ea typeface="Calibri"/>
                <a:cs typeface="Times New Roman"/>
              </a:rPr>
              <a:t> </a:t>
            </a:r>
            <a:r>
              <a:rPr lang="en-US" sz="1800" cap="small" dirty="0" err="1" smtClean="0">
                <a:ea typeface="Calibri"/>
                <a:cs typeface="Times New Roman"/>
              </a:rPr>
              <a:t>uprighting</a:t>
            </a:r>
            <a:endParaRPr lang="en-US" sz="2400" dirty="0" smtClean="0"/>
          </a:p>
        </p:txBody>
      </p:sp>
      <p:sp>
        <p:nvSpPr>
          <p:cNvPr id="5" name="Rectangle 2"/>
          <p:cNvSpPr>
            <a:spLocks noGrp="1" noChangeArrowheads="1"/>
          </p:cNvSpPr>
          <p:nvPr>
            <p:ph type="title"/>
          </p:nvPr>
        </p:nvSpPr>
        <p:spPr/>
        <p:txBody>
          <a:bodyPr>
            <a:normAutofit fontScale="90000"/>
          </a:bodyPr>
          <a:lstStyle/>
          <a:p>
            <a:pPr eaLnBrk="1" hangingPunct="1">
              <a:defRPr/>
            </a:pPr>
            <a:r>
              <a:rPr lang="en-GB" sz="3200" b="1" dirty="0" smtClean="0">
                <a:latin typeface="Century Gothic"/>
                <a:cs typeface="Century Gothic"/>
              </a:rPr>
              <a:t>Tweed - Typodont Course 2015</a:t>
            </a:r>
            <a:r>
              <a:rPr lang="en-GB" sz="4000" dirty="0" smtClean="0">
                <a:latin typeface="Century Gothic"/>
                <a:cs typeface="Century Gothic"/>
              </a:rPr>
              <a:t/>
            </a:r>
            <a:br>
              <a:rPr lang="en-GB" sz="4000" dirty="0" smtClean="0">
                <a:latin typeface="Century Gothic"/>
                <a:cs typeface="Century Gothic"/>
              </a:rPr>
            </a:br>
            <a:endParaRPr lang="el-GR" sz="4000" dirty="0" smtClean="0">
              <a:latin typeface="Century Gothic"/>
              <a:cs typeface="Century Gothic"/>
            </a:endParaRPr>
          </a:p>
        </p:txBody>
      </p:sp>
      <p:pic>
        <p:nvPicPr>
          <p:cNvPr id="2" name="Picture 1" descr="IMG_3924.jpeg"/>
          <p:cNvPicPr>
            <a:picLocks noChangeAspect="1"/>
          </p:cNvPicPr>
          <p:nvPr/>
        </p:nvPicPr>
        <p:blipFill rotWithShape="1">
          <a:blip r:embed="rId3" cstate="print">
            <a:biLevel thresh="50000"/>
            <a:extLst>
              <a:ext uri="{28A0092B-C50C-407E-A947-70E740481C1C}">
                <a14:useLocalDpi xmlns:a14="http://schemas.microsoft.com/office/drawing/2010/main" xmlns="" val="0"/>
              </a:ext>
            </a:extLst>
          </a:blip>
          <a:srcRect l="9194" t="8347" r="24890" b="28791"/>
          <a:stretch/>
        </p:blipFill>
        <p:spPr>
          <a:xfrm>
            <a:off x="4871120" y="1178750"/>
            <a:ext cx="3796337" cy="2715330"/>
          </a:xfrm>
          <a:prstGeom prst="rect">
            <a:avLst/>
          </a:prstGeom>
          <a:ln w="57150" cmpd="sng">
            <a:solidFill>
              <a:srgbClr val="000000"/>
            </a:solidFill>
          </a:ln>
        </p:spPr>
      </p:pic>
    </p:spTree>
    <p:extLst>
      <p:ext uri="{BB962C8B-B14F-4D97-AF65-F5344CB8AC3E}">
        <p14:creationId xmlns:p14="http://schemas.microsoft.com/office/powerpoint/2010/main" xmlns="" val="6525106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01571" y="953725"/>
            <a:ext cx="7875875" cy="5580620"/>
          </a:xfrm>
          <a:solidFill>
            <a:srgbClr val="B9CDE5"/>
          </a:solidFill>
        </p:spPr>
        <p:txBody>
          <a:bodyPr>
            <a:normAutofit fontScale="25000" lnSpcReduction="20000"/>
          </a:bodyPr>
          <a:lstStyle/>
          <a:p>
            <a:pPr algn="just">
              <a:buFont typeface="Wingdings" pitchFamily="2" charset="2"/>
              <a:buNone/>
              <a:defRPr/>
            </a:pPr>
            <a:r>
              <a:rPr lang="en-US" sz="2400" dirty="0" smtClean="0"/>
              <a:t>            </a:t>
            </a:r>
          </a:p>
          <a:p>
            <a:pPr>
              <a:buFont typeface="Wingdings" pitchFamily="2" charset="2"/>
              <a:buNone/>
              <a:defRPr/>
            </a:pPr>
            <a:r>
              <a:rPr lang="en-US" sz="4800" dirty="0" err="1" smtClean="0"/>
              <a:t>Mechanotherapy</a:t>
            </a:r>
            <a:endParaRPr lang="en-US" sz="4800" dirty="0" smtClean="0"/>
          </a:p>
          <a:p>
            <a:pPr>
              <a:buFont typeface="Wingdings" pitchFamily="2" charset="2"/>
              <a:buNone/>
              <a:defRPr/>
            </a:pPr>
            <a:endParaRPr lang="en-US" sz="2400" dirty="0" smtClean="0"/>
          </a:p>
          <a:p>
            <a:pPr marL="0" indent="0">
              <a:buNone/>
              <a:defRPr/>
            </a:pPr>
            <a:r>
              <a:rPr lang="en-US" sz="6400" b="1" cap="all" dirty="0" smtClean="0"/>
              <a:t>Cuspid retraction</a:t>
            </a:r>
            <a:endParaRPr lang="en-US" sz="6400" cap="all" dirty="0" smtClean="0"/>
          </a:p>
          <a:p>
            <a:pPr marL="0" indent="0">
              <a:buNone/>
              <a:defRPr/>
            </a:pPr>
            <a:r>
              <a:rPr lang="en-US" sz="5600" dirty="0" smtClean="0"/>
              <a:t>Purpose: to retract the cuspids</a:t>
            </a:r>
          </a:p>
          <a:p>
            <a:pPr marL="0" indent="0">
              <a:buNone/>
              <a:defRPr/>
            </a:pPr>
            <a:r>
              <a:rPr lang="en-US" sz="5600" dirty="0" smtClean="0"/>
              <a:t>Total time 2-3 months          </a:t>
            </a:r>
          </a:p>
          <a:p>
            <a:pPr>
              <a:buFont typeface="Wingdings" pitchFamily="2" charset="2"/>
              <a:buChar char="q"/>
              <a:defRPr/>
            </a:pPr>
            <a:endParaRPr lang="en-US" sz="4400" dirty="0" smtClean="0"/>
          </a:p>
          <a:p>
            <a:pPr marL="0" indent="0">
              <a:lnSpc>
                <a:spcPct val="115000"/>
              </a:lnSpc>
              <a:spcAft>
                <a:spcPts val="1000"/>
              </a:spcAft>
              <a:buNone/>
            </a:pPr>
            <a:r>
              <a:rPr lang="en-US" sz="5600" b="1" cap="small" dirty="0">
                <a:ea typeface="Calibri"/>
                <a:cs typeface="Times New Roman"/>
              </a:rPr>
              <a:t>Maxillary Cuspid Retraction Working Archwire . 019x.</a:t>
            </a:r>
            <a:r>
              <a:rPr lang="en-US" sz="5600" b="1" cap="small" dirty="0" smtClean="0">
                <a:ea typeface="Calibri"/>
                <a:cs typeface="Times New Roman"/>
              </a:rPr>
              <a:t>025 </a:t>
            </a:r>
            <a:r>
              <a:rPr lang="en-US" sz="5600" b="1" cap="small" dirty="0" err="1" smtClean="0">
                <a:ea typeface="Calibri"/>
                <a:cs typeface="Times New Roman"/>
              </a:rPr>
              <a:t>ss</a:t>
            </a:r>
            <a:endParaRPr lang="el-GR" sz="5600" b="1" dirty="0">
              <a:ea typeface="Calibri"/>
              <a:cs typeface="Times New Roman"/>
            </a:endParaRPr>
          </a:p>
          <a:p>
            <a:pPr lvl="0">
              <a:lnSpc>
                <a:spcPct val="115000"/>
              </a:lnSpc>
              <a:buFont typeface="+mj-lt"/>
              <a:buAutoNum type="alphaUcPeriod"/>
            </a:pPr>
            <a:r>
              <a:rPr lang="en-US" sz="4800" cap="small" dirty="0">
                <a:ea typeface="Calibri"/>
                <a:cs typeface="Times New Roman"/>
              </a:rPr>
              <a:t>ideal in form except mesial to cuspid there is severe “step in” bend so </a:t>
            </a:r>
            <a:endParaRPr lang="el-GR" sz="4800" cap="small" dirty="0" smtClean="0">
              <a:ea typeface="Calibri"/>
              <a:cs typeface="Times New Roman"/>
            </a:endParaRPr>
          </a:p>
          <a:p>
            <a:pPr marL="0" lvl="0" indent="0">
              <a:lnSpc>
                <a:spcPct val="115000"/>
              </a:lnSpc>
              <a:buNone/>
            </a:pPr>
            <a:r>
              <a:rPr lang="el-GR" sz="4800" cap="small" dirty="0">
                <a:ea typeface="Calibri"/>
                <a:cs typeface="Times New Roman"/>
              </a:rPr>
              <a:t> </a:t>
            </a:r>
            <a:r>
              <a:rPr lang="el-GR" sz="4800" cap="small" dirty="0" smtClean="0">
                <a:ea typeface="Calibri"/>
                <a:cs typeface="Times New Roman"/>
              </a:rPr>
              <a:t>         </a:t>
            </a:r>
            <a:r>
              <a:rPr lang="en-US" sz="4800" cap="small" dirty="0" smtClean="0">
                <a:ea typeface="Calibri"/>
                <a:cs typeface="Times New Roman"/>
              </a:rPr>
              <a:t>it </a:t>
            </a:r>
            <a:r>
              <a:rPr lang="en-US" sz="4800" cap="small" dirty="0">
                <a:ea typeface="Calibri"/>
                <a:cs typeface="Times New Roman"/>
              </a:rPr>
              <a:t>will allow the cuspid to travel in the bone between the </a:t>
            </a:r>
            <a:r>
              <a:rPr lang="en-US" sz="4800" cap="small" dirty="0" smtClean="0">
                <a:ea typeface="Calibri"/>
                <a:cs typeface="Times New Roman"/>
              </a:rPr>
              <a:t>two</a:t>
            </a:r>
            <a:endParaRPr lang="el-GR" sz="4800" cap="small" dirty="0" smtClean="0">
              <a:ea typeface="Calibri"/>
              <a:cs typeface="Times New Roman"/>
            </a:endParaRPr>
          </a:p>
          <a:p>
            <a:pPr marL="0" lvl="0" indent="0">
              <a:lnSpc>
                <a:spcPct val="115000"/>
              </a:lnSpc>
              <a:buNone/>
            </a:pPr>
            <a:r>
              <a:rPr lang="el-GR" sz="4800" cap="small" dirty="0" smtClean="0">
                <a:ea typeface="Calibri"/>
                <a:cs typeface="Times New Roman"/>
              </a:rPr>
              <a:t>         </a:t>
            </a:r>
            <a:r>
              <a:rPr lang="en-US" sz="4800" cap="small" dirty="0" smtClean="0">
                <a:ea typeface="Calibri"/>
                <a:cs typeface="Times New Roman"/>
              </a:rPr>
              <a:t> </a:t>
            </a:r>
            <a:r>
              <a:rPr lang="en-US" sz="4800" cap="small" dirty="0">
                <a:ea typeface="Calibri"/>
                <a:cs typeface="Times New Roman"/>
              </a:rPr>
              <a:t>cortical plates</a:t>
            </a:r>
            <a:endParaRPr lang="el-GR" sz="4800" dirty="0">
              <a:ea typeface="Calibri"/>
              <a:cs typeface="Times New Roman"/>
            </a:endParaRPr>
          </a:p>
          <a:p>
            <a:pPr lvl="0">
              <a:lnSpc>
                <a:spcPct val="115000"/>
              </a:lnSpc>
              <a:buFont typeface="+mj-lt"/>
              <a:buAutoNum type="alphaUcPeriod"/>
            </a:pPr>
            <a:r>
              <a:rPr lang="en-US" sz="4800" cap="small" dirty="0">
                <a:ea typeface="Calibri"/>
                <a:cs typeface="Times New Roman"/>
              </a:rPr>
              <a:t>second order bends to match previous </a:t>
            </a:r>
            <a:r>
              <a:rPr lang="en-US" sz="4800" cap="small" dirty="0" err="1">
                <a:ea typeface="Calibri"/>
                <a:cs typeface="Times New Roman"/>
              </a:rPr>
              <a:t>archwires</a:t>
            </a:r>
            <a:endParaRPr lang="el-GR" sz="4800" dirty="0">
              <a:ea typeface="Calibri"/>
              <a:cs typeface="Times New Roman"/>
            </a:endParaRPr>
          </a:p>
          <a:p>
            <a:pPr lvl="0">
              <a:lnSpc>
                <a:spcPct val="115000"/>
              </a:lnSpc>
              <a:buFont typeface="+mj-lt"/>
              <a:buAutoNum type="alphaUcPeriod"/>
            </a:pPr>
            <a:r>
              <a:rPr lang="en-US" sz="4800" cap="small" dirty="0">
                <a:ea typeface="Calibri"/>
                <a:cs typeface="Times New Roman"/>
              </a:rPr>
              <a:t>increase tip back and toe in</a:t>
            </a:r>
            <a:endParaRPr lang="el-GR" sz="4800" dirty="0">
              <a:ea typeface="Calibri"/>
              <a:cs typeface="Times New Roman"/>
            </a:endParaRPr>
          </a:p>
          <a:p>
            <a:pPr lvl="0">
              <a:lnSpc>
                <a:spcPct val="115000"/>
              </a:lnSpc>
              <a:buFont typeface="+mj-lt"/>
              <a:buAutoNum type="alphaUcPeriod"/>
            </a:pPr>
            <a:r>
              <a:rPr lang="en-US" sz="4800" cap="small" dirty="0">
                <a:ea typeface="Calibri"/>
                <a:cs typeface="Times New Roman"/>
              </a:rPr>
              <a:t>third order bends passive in anterior and posterior</a:t>
            </a:r>
            <a:endParaRPr lang="el-GR" sz="4800" dirty="0">
              <a:ea typeface="Calibri"/>
              <a:cs typeface="Times New Roman"/>
            </a:endParaRPr>
          </a:p>
          <a:p>
            <a:pPr lvl="0">
              <a:lnSpc>
                <a:spcPct val="115000"/>
              </a:lnSpc>
              <a:buFont typeface="+mj-lt"/>
              <a:buAutoNum type="alphaUcPeriod"/>
            </a:pPr>
            <a:r>
              <a:rPr lang="en-US" sz="4800" cap="small" dirty="0">
                <a:ea typeface="Calibri"/>
                <a:cs typeface="Times New Roman"/>
              </a:rPr>
              <a:t>omega loops ½ mm short of buccal tubes</a:t>
            </a:r>
            <a:endParaRPr lang="el-GR" sz="4800" dirty="0">
              <a:ea typeface="Calibri"/>
              <a:cs typeface="Times New Roman"/>
            </a:endParaRPr>
          </a:p>
          <a:p>
            <a:pPr lvl="0">
              <a:lnSpc>
                <a:spcPct val="115000"/>
              </a:lnSpc>
              <a:buFont typeface="+mj-lt"/>
              <a:buAutoNum type="alphaUcPeriod"/>
            </a:pPr>
            <a:r>
              <a:rPr lang="en-US" sz="4800" cap="small" dirty="0">
                <a:ea typeface="Calibri"/>
                <a:cs typeface="Times New Roman"/>
              </a:rPr>
              <a:t>“v” bends mesial to cuspid </a:t>
            </a:r>
            <a:endParaRPr lang="el-GR" sz="4800" dirty="0">
              <a:ea typeface="Calibri"/>
              <a:cs typeface="Times New Roman"/>
            </a:endParaRPr>
          </a:p>
          <a:p>
            <a:pPr lvl="0">
              <a:lnSpc>
                <a:spcPct val="115000"/>
              </a:lnSpc>
              <a:buFont typeface="+mj-lt"/>
              <a:buAutoNum type="alphaUcPeriod"/>
            </a:pPr>
            <a:r>
              <a:rPr lang="en-US" sz="4800" cap="small" dirty="0">
                <a:ea typeface="Calibri"/>
                <a:cs typeface="Times New Roman"/>
              </a:rPr>
              <a:t>heat treat and polish</a:t>
            </a:r>
            <a:endParaRPr lang="el-GR" sz="4800" dirty="0">
              <a:ea typeface="Calibri"/>
              <a:cs typeface="Times New Roman"/>
            </a:endParaRPr>
          </a:p>
          <a:p>
            <a:pPr lvl="0">
              <a:lnSpc>
                <a:spcPct val="115000"/>
              </a:lnSpc>
              <a:buFont typeface="+mj-lt"/>
              <a:buAutoNum type="alphaUcPeriod"/>
            </a:pPr>
            <a:r>
              <a:rPr lang="en-US" sz="4800" cap="small" dirty="0">
                <a:ea typeface="Calibri"/>
                <a:cs typeface="Times New Roman"/>
              </a:rPr>
              <a:t>open coil spring on each arch mesial to cuspid</a:t>
            </a:r>
            <a:endParaRPr lang="el-GR" sz="4800" dirty="0">
              <a:ea typeface="Calibri"/>
              <a:cs typeface="Times New Roman"/>
            </a:endParaRPr>
          </a:p>
          <a:p>
            <a:pPr lvl="0">
              <a:lnSpc>
                <a:spcPct val="115000"/>
              </a:lnSpc>
              <a:buFont typeface="+mj-lt"/>
              <a:buAutoNum type="alphaUcPeriod"/>
            </a:pPr>
            <a:r>
              <a:rPr lang="en-US" sz="4800" cap="small" dirty="0">
                <a:ea typeface="Calibri"/>
                <a:cs typeface="Times New Roman"/>
              </a:rPr>
              <a:t>maxillary high pull headgear  hook soldered between laterals and cuspid incisally</a:t>
            </a:r>
            <a:endParaRPr lang="el-GR" sz="4800" dirty="0">
              <a:ea typeface="Calibri"/>
              <a:cs typeface="Times New Roman"/>
            </a:endParaRPr>
          </a:p>
          <a:p>
            <a:pPr lvl="0">
              <a:lnSpc>
                <a:spcPct val="115000"/>
              </a:lnSpc>
              <a:buFont typeface="+mj-lt"/>
              <a:buAutoNum type="alphaUcPeriod"/>
            </a:pPr>
            <a:r>
              <a:rPr lang="en-US" sz="4800" cap="small" dirty="0">
                <a:ea typeface="Calibri"/>
                <a:cs typeface="Times New Roman"/>
              </a:rPr>
              <a:t>tie posterior segments together, then tie with .007 ligature to compress coils against cuspids</a:t>
            </a:r>
            <a:endParaRPr lang="el-GR" sz="4800" dirty="0">
              <a:ea typeface="Calibri"/>
              <a:cs typeface="Times New Roman"/>
            </a:endParaRPr>
          </a:p>
          <a:p>
            <a:pPr lvl="0">
              <a:lnSpc>
                <a:spcPct val="115000"/>
              </a:lnSpc>
              <a:buFont typeface="+mj-lt"/>
              <a:buAutoNum type="alphaUcPeriod"/>
            </a:pPr>
            <a:r>
              <a:rPr lang="en-US" sz="4800" cap="small" dirty="0">
                <a:ea typeface="Calibri"/>
                <a:cs typeface="Times New Roman"/>
              </a:rPr>
              <a:t>“v” bend can be modified  with a longer distal  leg  to continue the intrusion of the maxillary anteriors</a:t>
            </a:r>
            <a:endParaRPr lang="el-GR" sz="4800" dirty="0">
              <a:ea typeface="Calibri"/>
              <a:cs typeface="Times New Roman"/>
            </a:endParaRPr>
          </a:p>
          <a:p>
            <a:pPr lvl="0">
              <a:lnSpc>
                <a:spcPct val="115000"/>
              </a:lnSpc>
              <a:buFont typeface="+mj-lt"/>
              <a:buAutoNum type="alphaUcPeriod"/>
            </a:pPr>
            <a:r>
              <a:rPr lang="en-US" sz="4800" cap="small" dirty="0">
                <a:ea typeface="Calibri"/>
                <a:cs typeface="Times New Roman"/>
              </a:rPr>
              <a:t>soldered stops between the centrals and laterals in both arches </a:t>
            </a:r>
            <a:r>
              <a:rPr lang="en-US" sz="4800" cap="small" dirty="0" err="1">
                <a:ea typeface="Calibri"/>
                <a:cs typeface="Times New Roman"/>
              </a:rPr>
              <a:t>gingivally</a:t>
            </a:r>
            <a:r>
              <a:rPr lang="en-US" sz="4800" cap="small" dirty="0">
                <a:ea typeface="Calibri"/>
                <a:cs typeface="Times New Roman"/>
              </a:rPr>
              <a:t> for “box” elastics to close down the anterior bite if needed </a:t>
            </a:r>
            <a:endParaRPr lang="en-US" sz="4800" cap="small" dirty="0" smtClean="0">
              <a:ea typeface="Calibri"/>
              <a:cs typeface="Times New Roman"/>
            </a:endParaRPr>
          </a:p>
          <a:p>
            <a:pPr lvl="0">
              <a:lnSpc>
                <a:spcPct val="115000"/>
              </a:lnSpc>
              <a:buFont typeface="+mj-lt"/>
              <a:buAutoNum type="alphaUcPeriod"/>
            </a:pPr>
            <a:r>
              <a:rPr lang="en-US" sz="4800" cap="small" dirty="0" smtClean="0">
                <a:ea typeface="Calibri"/>
                <a:cs typeface="Times New Roman"/>
              </a:rPr>
              <a:t>Lower archwire same as before</a:t>
            </a:r>
            <a:endParaRPr lang="el-GR" sz="4800" dirty="0">
              <a:ea typeface="Calibri"/>
              <a:cs typeface="Times New Roman"/>
            </a:endParaRPr>
          </a:p>
          <a:p>
            <a:pPr lvl="0">
              <a:lnSpc>
                <a:spcPct val="115000"/>
              </a:lnSpc>
              <a:buFont typeface="+mj-lt"/>
              <a:buAutoNum type="alphaUcPeriod"/>
            </a:pPr>
            <a:r>
              <a:rPr lang="en-US" sz="4800" cap="small" dirty="0">
                <a:ea typeface="Calibri"/>
                <a:cs typeface="Times New Roman"/>
              </a:rPr>
              <a:t>next appointment</a:t>
            </a:r>
            <a:endParaRPr lang="el-GR" sz="4800" dirty="0">
              <a:ea typeface="Calibri"/>
              <a:cs typeface="Times New Roman"/>
            </a:endParaRPr>
          </a:p>
          <a:p>
            <a:pPr lvl="0">
              <a:lnSpc>
                <a:spcPct val="115000"/>
              </a:lnSpc>
              <a:buFont typeface="+mj-lt"/>
              <a:buAutoNum type="arabicPeriod"/>
            </a:pPr>
            <a:r>
              <a:rPr lang="en-US" sz="4800" cap="small" dirty="0">
                <a:ea typeface="Calibri"/>
                <a:cs typeface="Times New Roman"/>
              </a:rPr>
              <a:t>check for rotations of cuspids</a:t>
            </a:r>
            <a:endParaRPr lang="el-GR" sz="4800" dirty="0">
              <a:ea typeface="Calibri"/>
              <a:cs typeface="Times New Roman"/>
            </a:endParaRPr>
          </a:p>
          <a:p>
            <a:pPr lvl="0">
              <a:lnSpc>
                <a:spcPct val="115000"/>
              </a:lnSpc>
              <a:spcAft>
                <a:spcPts val="1000"/>
              </a:spcAft>
              <a:buFont typeface="+mj-lt"/>
              <a:buAutoNum type="arabicPeriod"/>
            </a:pPr>
            <a:r>
              <a:rPr lang="en-US" sz="4800" cap="small" dirty="0">
                <a:ea typeface="Calibri"/>
                <a:cs typeface="Times New Roman"/>
              </a:rPr>
              <a:t>reactivate compression coils  </a:t>
            </a:r>
            <a:endParaRPr lang="en-US" sz="2400" dirty="0" smtClean="0"/>
          </a:p>
        </p:txBody>
      </p:sp>
      <p:sp>
        <p:nvSpPr>
          <p:cNvPr id="5" name="Rectangle 2"/>
          <p:cNvSpPr>
            <a:spLocks noGrp="1" noChangeArrowheads="1"/>
          </p:cNvSpPr>
          <p:nvPr>
            <p:ph type="title"/>
          </p:nvPr>
        </p:nvSpPr>
        <p:spPr/>
        <p:txBody>
          <a:bodyPr>
            <a:normAutofit fontScale="90000"/>
          </a:bodyPr>
          <a:lstStyle/>
          <a:p>
            <a:pPr eaLnBrk="1" hangingPunct="1">
              <a:defRPr/>
            </a:pPr>
            <a:r>
              <a:rPr lang="en-GB" sz="3200" b="1" dirty="0" smtClean="0">
                <a:latin typeface="Century Gothic"/>
                <a:cs typeface="Century Gothic"/>
              </a:rPr>
              <a:t>Tweed - Typodont Course 2015</a:t>
            </a:r>
            <a:r>
              <a:rPr lang="en-GB" sz="4000" dirty="0" smtClean="0">
                <a:latin typeface="Century Gothic"/>
                <a:cs typeface="Century Gothic"/>
              </a:rPr>
              <a:t/>
            </a:r>
            <a:br>
              <a:rPr lang="en-GB" sz="4000" dirty="0" smtClean="0">
                <a:latin typeface="Century Gothic"/>
                <a:cs typeface="Century Gothic"/>
              </a:rPr>
            </a:br>
            <a:endParaRPr lang="el-GR" sz="4000" dirty="0" smtClean="0">
              <a:latin typeface="Century Gothic"/>
              <a:cs typeface="Century Gothic"/>
            </a:endParaRPr>
          </a:p>
        </p:txBody>
      </p:sp>
      <p:pic>
        <p:nvPicPr>
          <p:cNvPr id="2" name="Picture 1" descr="IMG_2779.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7076" y="1049517"/>
            <a:ext cx="3311997" cy="2514499"/>
          </a:xfrm>
          <a:prstGeom prst="rect">
            <a:avLst/>
          </a:prstGeom>
          <a:ln w="57150" cmpd="sng">
            <a:solidFill>
              <a:srgbClr val="000000"/>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Θέση περιεχομένου"/>
          <p:cNvSpPr>
            <a:spLocks noGrp="1"/>
          </p:cNvSpPr>
          <p:nvPr>
            <p:ph idx="1"/>
          </p:nvPr>
        </p:nvSpPr>
        <p:spPr>
          <a:xfrm>
            <a:off x="701092" y="935689"/>
            <a:ext cx="7921357" cy="5075523"/>
          </a:xfrm>
          <a:solidFill>
            <a:schemeClr val="accent1">
              <a:lumMod val="40000"/>
              <a:lumOff val="60000"/>
            </a:schemeClr>
          </a:solidFill>
        </p:spPr>
        <p:txBody>
          <a:bodyPr>
            <a:normAutofit fontScale="70000" lnSpcReduction="20000"/>
          </a:bodyPr>
          <a:lstStyle/>
          <a:p>
            <a:pPr algn="just">
              <a:buFont typeface="Wingdings" pitchFamily="2" charset="2"/>
              <a:buNone/>
              <a:defRPr/>
            </a:pPr>
            <a:r>
              <a:rPr lang="en-US" sz="2400" dirty="0" smtClean="0"/>
              <a:t>            </a:t>
            </a:r>
          </a:p>
          <a:p>
            <a:pPr>
              <a:buFont typeface="Wingdings" pitchFamily="2" charset="2"/>
              <a:buNone/>
              <a:defRPr/>
            </a:pPr>
            <a:r>
              <a:rPr lang="en-US" sz="1700" dirty="0" err="1" smtClean="0"/>
              <a:t>Mechanotherapy</a:t>
            </a:r>
            <a:endParaRPr lang="en-US" sz="1700" dirty="0" smtClean="0"/>
          </a:p>
          <a:p>
            <a:pPr>
              <a:buFont typeface="Wingdings" pitchFamily="2" charset="2"/>
              <a:buNone/>
              <a:defRPr/>
            </a:pPr>
            <a:endParaRPr lang="en-US" sz="2400" dirty="0" smtClean="0"/>
          </a:p>
          <a:p>
            <a:pPr marL="0" indent="0">
              <a:buNone/>
              <a:defRPr/>
            </a:pPr>
            <a:r>
              <a:rPr lang="en-US" sz="2300" b="1" cap="all" dirty="0" smtClean="0"/>
              <a:t>Mandibular anchorage preparation .019 x .025 </a:t>
            </a:r>
            <a:r>
              <a:rPr lang="en-US" sz="2300" b="1" cap="all" dirty="0" err="1" smtClean="0"/>
              <a:t>ss</a:t>
            </a:r>
            <a:endParaRPr lang="en-US" sz="2300" cap="all" dirty="0" smtClean="0"/>
          </a:p>
          <a:p>
            <a:pPr marL="0" indent="0">
              <a:buNone/>
              <a:defRPr/>
            </a:pPr>
            <a:r>
              <a:rPr lang="en-US" sz="1800" dirty="0" smtClean="0"/>
              <a:t>Purpose: to prepare mandibular anchorage</a:t>
            </a:r>
          </a:p>
          <a:p>
            <a:pPr marL="0" indent="0">
              <a:buNone/>
              <a:defRPr/>
            </a:pPr>
            <a:r>
              <a:rPr lang="en-US" sz="1800" dirty="0" smtClean="0"/>
              <a:t>Total time 1-2 months          </a:t>
            </a:r>
          </a:p>
          <a:p>
            <a:pPr>
              <a:buFont typeface="Wingdings" pitchFamily="2" charset="2"/>
              <a:buChar char="q"/>
              <a:defRPr/>
            </a:pPr>
            <a:endParaRPr lang="en-US" sz="1800" dirty="0" smtClean="0"/>
          </a:p>
          <a:p>
            <a:pPr marL="114300" indent="0">
              <a:buNone/>
              <a:defRPr/>
            </a:pPr>
            <a:r>
              <a:rPr lang="en-US" sz="1800" b="1" dirty="0"/>
              <a:t>MAXILLARY STABILIZING ARCHWIRE   .019X.025 SS</a:t>
            </a:r>
          </a:p>
          <a:p>
            <a:pPr marL="114300" indent="0">
              <a:buNone/>
              <a:defRPr/>
            </a:pPr>
            <a:r>
              <a:rPr lang="en-US" sz="1800" dirty="0"/>
              <a:t>A.	IDEAL IN FORM WITH FIRST ORDER BENDS</a:t>
            </a:r>
          </a:p>
          <a:p>
            <a:pPr marL="114300" indent="0">
              <a:buNone/>
              <a:defRPr/>
            </a:pPr>
            <a:r>
              <a:rPr lang="en-US" sz="1800" dirty="0"/>
              <a:t>B.	SECOND ORDER BENDS – MILD</a:t>
            </a:r>
          </a:p>
          <a:p>
            <a:pPr marL="114300" indent="0">
              <a:buNone/>
              <a:defRPr/>
            </a:pPr>
            <a:r>
              <a:rPr lang="en-US" sz="1800" dirty="0"/>
              <a:t>C.	PASSIVE TORQUE</a:t>
            </a:r>
          </a:p>
          <a:p>
            <a:pPr marL="114300" indent="0">
              <a:buNone/>
              <a:defRPr/>
            </a:pPr>
            <a:r>
              <a:rPr lang="en-US" sz="1800" dirty="0"/>
              <a:t>D.	MILD ARTISTICS</a:t>
            </a:r>
          </a:p>
          <a:p>
            <a:pPr marL="114300" indent="0">
              <a:buNone/>
              <a:defRPr/>
            </a:pPr>
            <a:r>
              <a:rPr lang="en-US" sz="1800" dirty="0"/>
              <a:t>E.	OMEGA LOOPS ½MM SHORTER OF BUCCAL TUBE</a:t>
            </a:r>
          </a:p>
          <a:p>
            <a:pPr marL="898525" indent="-808038">
              <a:buAutoNum type="alphaUcPeriod" startAt="6"/>
              <a:defRPr/>
            </a:pPr>
            <a:r>
              <a:rPr lang="en-US" sz="1800" dirty="0" smtClean="0"/>
              <a:t>HEADGEAR </a:t>
            </a:r>
            <a:r>
              <a:rPr lang="en-US" sz="1800" dirty="0"/>
              <a:t>HOOK SOLDERED INCISALLY IN THE “V” BEND MESIAL TO CUSPID </a:t>
            </a:r>
            <a:r>
              <a:rPr lang="en-US" sz="1800" dirty="0" smtClean="0"/>
              <a:t>HIGH </a:t>
            </a:r>
            <a:r>
              <a:rPr lang="en-US" sz="1800" dirty="0"/>
              <a:t>PULL (16 - 18 OZ)</a:t>
            </a:r>
          </a:p>
          <a:p>
            <a:pPr marL="571500" indent="-457200">
              <a:buFont typeface="Wingdings" pitchFamily="2" charset="2"/>
              <a:buAutoNum type="alphaLcPeriod"/>
              <a:defRPr/>
            </a:pPr>
            <a:endParaRPr lang="en-US" sz="1800" dirty="0"/>
          </a:p>
          <a:p>
            <a:pPr marL="114300" indent="0">
              <a:buNone/>
              <a:defRPr/>
            </a:pPr>
            <a:r>
              <a:rPr lang="en-US" sz="1800" b="1" dirty="0"/>
              <a:t>MANDIBULAR WORKING ARCHWIRE .019X.025SS </a:t>
            </a:r>
          </a:p>
          <a:p>
            <a:pPr marL="114300" indent="0">
              <a:buNone/>
              <a:defRPr/>
            </a:pPr>
            <a:r>
              <a:rPr lang="en-US" sz="1800" dirty="0"/>
              <a:t>A.	IDEAL IN FORM WITH FIRST ORDER BENDS</a:t>
            </a:r>
          </a:p>
          <a:p>
            <a:pPr marL="114300" indent="0">
              <a:buNone/>
              <a:defRPr/>
            </a:pPr>
            <a:r>
              <a:rPr lang="en-US" sz="1800" dirty="0"/>
              <a:t>B.	 SECOND ORDER BENDS – MILD AND </a:t>
            </a:r>
            <a:r>
              <a:rPr lang="en-US" sz="1800" dirty="0" smtClean="0"/>
              <a:t>INCREASED PROGRESSIVELY</a:t>
            </a:r>
            <a:endParaRPr lang="en-US" sz="1800" dirty="0"/>
          </a:p>
          <a:p>
            <a:pPr marL="895350" indent="-781050">
              <a:buAutoNum type="alphaUcPeriod" startAt="3"/>
              <a:defRPr/>
            </a:pPr>
            <a:r>
              <a:rPr lang="en-US" sz="1800" dirty="0" smtClean="0"/>
              <a:t>PASSIVE TORQUE POSTERIORLY – INCREASED PROGRESSIVELY</a:t>
            </a:r>
            <a:endParaRPr lang="en-US" sz="1800" dirty="0"/>
          </a:p>
          <a:p>
            <a:pPr marL="898525" indent="-784225">
              <a:buAutoNum type="alphaUcPeriod" startAt="3"/>
              <a:defRPr/>
            </a:pPr>
            <a:r>
              <a:rPr lang="en-US" sz="1800" dirty="0" smtClean="0"/>
              <a:t>OMEGA STOPS</a:t>
            </a:r>
            <a:r>
              <a:rPr lang="el-GR" sz="1800" dirty="0" smtClean="0"/>
              <a:t> </a:t>
            </a:r>
            <a:r>
              <a:rPr lang="en-US" sz="1800" dirty="0" smtClean="0"/>
              <a:t>FLUSH to maintain arch length  </a:t>
            </a:r>
            <a:r>
              <a:rPr lang="en-US" sz="1800" dirty="0"/>
              <a:t>– SECOND MOLARS ARE NOT TIED </a:t>
            </a:r>
            <a:r>
              <a:rPr lang="en-US" sz="1800" dirty="0" smtClean="0"/>
              <a:t>BACK</a:t>
            </a:r>
          </a:p>
          <a:p>
            <a:pPr marL="898525" indent="-784225">
              <a:buAutoNum type="alphaUcPeriod" startAt="4"/>
              <a:defRPr/>
            </a:pPr>
            <a:r>
              <a:rPr lang="en-US" sz="1900" dirty="0" smtClean="0"/>
              <a:t>CLASS </a:t>
            </a:r>
            <a:r>
              <a:rPr lang="en-US" sz="1900" dirty="0"/>
              <a:t>III ELASTICS FROM MAXILLARY TERMINAL MOLAR TO MANDIBULAR JIG (4 – 6 OZ) WORN 24 HOURS/</a:t>
            </a:r>
            <a:r>
              <a:rPr lang="en-US" sz="1900" dirty="0" smtClean="0"/>
              <a:t>DAY – STRAIGHT PULL HG TO MAXILLARY ARCH at least </a:t>
            </a:r>
            <a:r>
              <a:rPr lang="en-US" sz="1900" dirty="0" smtClean="0"/>
              <a:t>12h/day</a:t>
            </a:r>
            <a:endParaRPr lang="en-US" sz="2400" dirty="0" smtClean="0"/>
          </a:p>
          <a:p>
            <a:pPr>
              <a:buFont typeface="Wingdings" pitchFamily="2" charset="2"/>
              <a:buNone/>
              <a:defRPr/>
            </a:pPr>
            <a:endParaRPr lang="en-US" sz="2400" dirty="0" smtClean="0"/>
          </a:p>
        </p:txBody>
      </p:sp>
      <p:sp>
        <p:nvSpPr>
          <p:cNvPr id="5" name="Rectangle 2"/>
          <p:cNvSpPr>
            <a:spLocks noGrp="1" noChangeArrowheads="1"/>
          </p:cNvSpPr>
          <p:nvPr>
            <p:ph type="title"/>
          </p:nvPr>
        </p:nvSpPr>
        <p:spPr/>
        <p:txBody>
          <a:bodyPr>
            <a:normAutofit fontScale="90000"/>
          </a:bodyPr>
          <a:lstStyle/>
          <a:p>
            <a:pPr eaLnBrk="1" hangingPunct="1">
              <a:defRPr/>
            </a:pPr>
            <a:r>
              <a:rPr lang="en-GB" sz="3200" b="1" dirty="0" smtClean="0">
                <a:latin typeface="Century Gothic"/>
                <a:cs typeface="Century Gothic"/>
              </a:rPr>
              <a:t>Tweed - Typodont Course 2015</a:t>
            </a:r>
            <a:r>
              <a:rPr lang="en-GB" sz="4000" dirty="0" smtClean="0">
                <a:latin typeface="Century Gothic"/>
                <a:cs typeface="Century Gothic"/>
              </a:rPr>
              <a:t/>
            </a:r>
            <a:br>
              <a:rPr lang="en-GB" sz="4000" dirty="0" smtClean="0">
                <a:latin typeface="Century Gothic"/>
                <a:cs typeface="Century Gothic"/>
              </a:rPr>
            </a:br>
            <a:endParaRPr lang="el-GR" sz="4000" dirty="0" smtClean="0">
              <a:latin typeface="Century Gothic"/>
              <a:cs typeface="Century Gothic"/>
            </a:endParaRPr>
          </a:p>
        </p:txBody>
      </p:sp>
      <p:sp>
        <p:nvSpPr>
          <p:cNvPr id="4" name="TextBox 3"/>
          <p:cNvSpPr txBox="1"/>
          <p:nvPr/>
        </p:nvSpPr>
        <p:spPr>
          <a:xfrm>
            <a:off x="176002" y="6136558"/>
            <a:ext cx="8515397" cy="523220"/>
          </a:xfrm>
          <a:prstGeom prst="rect">
            <a:avLst/>
          </a:prstGeom>
          <a:noFill/>
        </p:spPr>
        <p:txBody>
          <a:bodyPr wrap="none" rtlCol="0">
            <a:spAutoFit/>
          </a:bodyPr>
          <a:lstStyle/>
          <a:p>
            <a:r>
              <a:rPr lang="en-US" sz="1400" dirty="0" smtClean="0"/>
              <a:t>CEPHALOMETRIC X-RAY suggested at the end of this stage to assess:</a:t>
            </a:r>
          </a:p>
          <a:p>
            <a:r>
              <a:rPr lang="en-US" sz="1400" dirty="0" smtClean="0"/>
              <a:t>-the degree of anchorage preparation; the inclination of the incisors; the FMA change; the </a:t>
            </a:r>
            <a:r>
              <a:rPr lang="en-US" sz="1400" dirty="0" err="1" smtClean="0"/>
              <a:t>Occlusal</a:t>
            </a:r>
            <a:r>
              <a:rPr lang="en-US" sz="1400" dirty="0" smtClean="0"/>
              <a:t> plane </a:t>
            </a:r>
            <a:endParaRPr lang="en-US" sz="1400" dirty="0"/>
          </a:p>
        </p:txBody>
      </p:sp>
      <p:pic>
        <p:nvPicPr>
          <p:cNvPr id="2" name="Picture 1" descr="FullSizeRender.jpg"/>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5652121" y="998731"/>
            <a:ext cx="2935193" cy="2246933"/>
          </a:xfrm>
          <a:prstGeom prst="rect">
            <a:avLst/>
          </a:prstGeom>
          <a:ln w="57150" cmpd="sng">
            <a:solidFill>
              <a:srgbClr val="000000"/>
            </a:solidFill>
          </a:ln>
        </p:spPr>
      </p:pic>
    </p:spTree>
    <p:extLst>
      <p:ext uri="{BB962C8B-B14F-4D97-AF65-F5344CB8AC3E}">
        <p14:creationId xmlns:p14="http://schemas.microsoft.com/office/powerpoint/2010/main" xmlns="" val="98655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537" y="793248"/>
            <a:ext cx="8300265" cy="5336053"/>
          </a:xfrm>
        </p:spPr>
        <p:txBody>
          <a:bodyPr>
            <a:normAutofit/>
          </a:bodyPr>
          <a:lstStyle/>
          <a:p>
            <a:pPr marL="0" indent="0">
              <a:buNone/>
            </a:pPr>
            <a:endParaRPr lang="en-US" sz="1800" dirty="0" smtClean="0"/>
          </a:p>
          <a:p>
            <a:pPr marL="0" indent="0">
              <a:buNone/>
            </a:pPr>
            <a:r>
              <a:rPr lang="el-GR" sz="2200" dirty="0" smtClean="0"/>
              <a:t>Ο μεταπτυχιακός φοιτητής θα πρέπει να γνωρίζει</a:t>
            </a:r>
          </a:p>
          <a:p>
            <a:endParaRPr lang="el-GR" sz="2200" dirty="0" smtClean="0"/>
          </a:p>
          <a:p>
            <a:pPr marL="0" indent="0">
              <a:buNone/>
            </a:pPr>
            <a:r>
              <a:rPr lang="el-GR" sz="1800" dirty="0" smtClean="0"/>
              <a:t>-</a:t>
            </a:r>
            <a:r>
              <a:rPr lang="el-GR" sz="1800" dirty="0"/>
              <a:t>τ</a:t>
            </a:r>
            <a:r>
              <a:rPr lang="el-GR" sz="1800" dirty="0" smtClean="0"/>
              <a:t>η διαγνωστική μεθοδολογία που ακολουθείται στην ορθοδοντική θεραπεία κατά </a:t>
            </a:r>
            <a:r>
              <a:rPr lang="en-US" sz="1800" dirty="0" smtClean="0"/>
              <a:t>Tweed</a:t>
            </a:r>
            <a:r>
              <a:rPr lang="el-GR" sz="1800" dirty="0" smtClean="0"/>
              <a:t>.</a:t>
            </a:r>
          </a:p>
          <a:p>
            <a:pPr marL="0" indent="0">
              <a:buNone/>
            </a:pPr>
            <a:r>
              <a:rPr lang="el-GR" sz="1800" dirty="0" smtClean="0"/>
              <a:t>-την εφαρμογή της </a:t>
            </a:r>
            <a:r>
              <a:rPr lang="el-GR" sz="1800" dirty="0" err="1" smtClean="0"/>
              <a:t>κεφαλομετρικής</a:t>
            </a:r>
            <a:r>
              <a:rPr lang="el-GR" sz="1800" dirty="0" smtClean="0"/>
              <a:t> ανάλυσης στην διάγνωση, εκτίμηση και αξιολόγηση των ορθοδοντικών περιστατικών. </a:t>
            </a:r>
          </a:p>
          <a:p>
            <a:pPr marL="0" indent="0">
              <a:buNone/>
            </a:pPr>
            <a:r>
              <a:rPr lang="el-GR" sz="1800" dirty="0" smtClean="0"/>
              <a:t>-την κατασκευή ορθοδοντικών συρμάτων και των κατάλληλων εξαρτημάτων για κάθε στάδιο της ορθοδοντικής θεραπείας.</a:t>
            </a:r>
          </a:p>
          <a:p>
            <a:pPr marL="0" indent="0">
              <a:buNone/>
            </a:pPr>
            <a:r>
              <a:rPr lang="el-GR" sz="1800" dirty="0" smtClean="0"/>
              <a:t>-την κατανόηση της σημασίας της ορθοδοντικής στήριξης και την εφαρμογή της κατά την μηχανοθεραπεία.</a:t>
            </a:r>
          </a:p>
          <a:p>
            <a:pPr marL="0" indent="0">
              <a:buNone/>
            </a:pPr>
            <a:r>
              <a:rPr lang="el-GR" sz="1800" dirty="0" smtClean="0"/>
              <a:t>-τα κύρια στάδια </a:t>
            </a:r>
            <a:r>
              <a:rPr lang="el-GR" sz="1800" dirty="0" err="1" smtClean="0"/>
              <a:t>εμβιομηχανικής</a:t>
            </a:r>
            <a:r>
              <a:rPr lang="el-GR" sz="1800" dirty="0" smtClean="0"/>
              <a:t> στην θεραπεία περίπτωσης εξαγωγών 4 προγομφίων όπως η ευθυγράμμιση και </a:t>
            </a:r>
            <a:r>
              <a:rPr lang="el-GR" sz="1800" dirty="0" err="1" smtClean="0"/>
              <a:t>επιπέδωση</a:t>
            </a:r>
            <a:r>
              <a:rPr lang="el-GR" sz="1800" dirty="0" smtClean="0"/>
              <a:t> των οδοντικών τόξων, η έλξη των κυνοδόντων, η πρόσθια έλξη, η προετοιμασία της στήριξης, η επίτευξη </a:t>
            </a:r>
            <a:r>
              <a:rPr lang="el-GR" sz="1800" dirty="0" err="1" smtClean="0"/>
              <a:t>σύγκλεισης</a:t>
            </a:r>
            <a:r>
              <a:rPr lang="el-GR" sz="1800" dirty="0" smtClean="0"/>
              <a:t> 1</a:t>
            </a:r>
            <a:r>
              <a:rPr lang="el-GR" sz="1800" baseline="30000" dirty="0" smtClean="0"/>
              <a:t>ης</a:t>
            </a:r>
            <a:r>
              <a:rPr lang="el-GR" sz="1800" dirty="0" smtClean="0"/>
              <a:t> τάξης κατά </a:t>
            </a:r>
            <a:r>
              <a:rPr lang="en-US" sz="1800" dirty="0" smtClean="0"/>
              <a:t>Angle</a:t>
            </a:r>
            <a:r>
              <a:rPr lang="el-GR" sz="1800" dirty="0"/>
              <a:t> </a:t>
            </a:r>
            <a:r>
              <a:rPr lang="el-GR" sz="1800" dirty="0" smtClean="0"/>
              <a:t>καθώς και η χρήση </a:t>
            </a:r>
            <a:r>
              <a:rPr lang="el-GR" sz="1800" dirty="0" err="1" smtClean="0"/>
              <a:t>εξωστοματικών</a:t>
            </a:r>
            <a:r>
              <a:rPr lang="el-GR" sz="1800" dirty="0" smtClean="0"/>
              <a:t> δυνάμεων και η μηχανική τελειοποίησης.</a:t>
            </a:r>
            <a:endParaRPr lang="en-US" sz="1800" dirty="0"/>
          </a:p>
        </p:txBody>
      </p:sp>
    </p:spTree>
    <p:extLst>
      <p:ext uri="{BB962C8B-B14F-4D97-AF65-F5344CB8AC3E}">
        <p14:creationId xmlns:p14="http://schemas.microsoft.com/office/powerpoint/2010/main" xmlns="" val="4207649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Θέση περιεχομένου"/>
          <p:cNvSpPr>
            <a:spLocks noGrp="1"/>
          </p:cNvSpPr>
          <p:nvPr>
            <p:ph idx="1"/>
          </p:nvPr>
        </p:nvSpPr>
        <p:spPr>
          <a:xfrm>
            <a:off x="341530" y="1043736"/>
            <a:ext cx="8505945" cy="5490610"/>
          </a:xfrm>
          <a:solidFill>
            <a:schemeClr val="accent1">
              <a:lumMod val="40000"/>
              <a:lumOff val="60000"/>
            </a:schemeClr>
          </a:solidFill>
        </p:spPr>
        <p:txBody>
          <a:bodyPr>
            <a:normAutofit fontScale="25000" lnSpcReduction="20000"/>
          </a:bodyPr>
          <a:lstStyle/>
          <a:p>
            <a:pPr algn="just">
              <a:buFont typeface="Wingdings" pitchFamily="2" charset="2"/>
              <a:buNone/>
              <a:defRPr/>
            </a:pPr>
            <a:r>
              <a:rPr lang="en-US" sz="2400" dirty="0" smtClean="0"/>
              <a:t>            </a:t>
            </a:r>
          </a:p>
          <a:p>
            <a:pPr>
              <a:buFont typeface="Wingdings" pitchFamily="2" charset="2"/>
              <a:buNone/>
              <a:defRPr/>
            </a:pPr>
            <a:r>
              <a:rPr lang="en-US" sz="4400" dirty="0" err="1" smtClean="0"/>
              <a:t>Mechanotherapy</a:t>
            </a:r>
            <a:endParaRPr lang="en-US" sz="4400" dirty="0" smtClean="0"/>
          </a:p>
          <a:p>
            <a:pPr>
              <a:buFont typeface="Wingdings" pitchFamily="2" charset="2"/>
              <a:buNone/>
              <a:defRPr/>
            </a:pPr>
            <a:endParaRPr lang="en-US" sz="4400" dirty="0" smtClean="0"/>
          </a:p>
          <a:p>
            <a:pPr marL="0" indent="0">
              <a:buNone/>
              <a:defRPr/>
            </a:pPr>
            <a:r>
              <a:rPr lang="en-US" sz="6400" b="1" cap="all" dirty="0" smtClean="0"/>
              <a:t>Mandibular anterior retraction 019 x .025ss</a:t>
            </a:r>
            <a:endParaRPr lang="en-US" sz="6400" cap="all" dirty="0" smtClean="0"/>
          </a:p>
          <a:p>
            <a:pPr marL="0" indent="0">
              <a:buNone/>
              <a:defRPr/>
            </a:pPr>
            <a:r>
              <a:rPr lang="en-US" sz="4400" dirty="0" smtClean="0"/>
              <a:t>Purpose: to retract the mandibular anterior segment</a:t>
            </a:r>
          </a:p>
          <a:p>
            <a:pPr marL="0" indent="0">
              <a:buNone/>
              <a:defRPr/>
            </a:pPr>
            <a:r>
              <a:rPr lang="en-US" sz="4400" dirty="0" smtClean="0"/>
              <a:t>Total time: 2 months          </a:t>
            </a:r>
          </a:p>
          <a:p>
            <a:pPr>
              <a:buFont typeface="Wingdings" pitchFamily="2" charset="2"/>
              <a:buChar char="q"/>
              <a:defRPr/>
            </a:pPr>
            <a:endParaRPr lang="en-US" sz="1800" dirty="0" smtClean="0"/>
          </a:p>
          <a:p>
            <a:pPr marL="0" indent="0">
              <a:lnSpc>
                <a:spcPct val="115000"/>
              </a:lnSpc>
              <a:spcAft>
                <a:spcPts val="1000"/>
              </a:spcAft>
              <a:buNone/>
            </a:pPr>
            <a:r>
              <a:rPr lang="en-US" sz="5600" b="1" cap="small" dirty="0">
                <a:ea typeface="Calibri"/>
                <a:cs typeface="Times New Roman"/>
              </a:rPr>
              <a:t>Mandibular Anterior Retraction Working Archwire  .019x.025ss</a:t>
            </a:r>
            <a:endParaRPr lang="el-GR" sz="5600" b="1" dirty="0">
              <a:ea typeface="Calibri"/>
              <a:cs typeface="Times New Roman"/>
            </a:endParaRPr>
          </a:p>
          <a:p>
            <a:pPr lvl="0">
              <a:lnSpc>
                <a:spcPct val="115000"/>
              </a:lnSpc>
              <a:buFont typeface="+mj-lt"/>
              <a:buAutoNum type="alphaUcPeriod"/>
            </a:pPr>
            <a:r>
              <a:rPr lang="en-US" sz="3600" cap="small" dirty="0">
                <a:ea typeface="Calibri"/>
                <a:cs typeface="Times New Roman"/>
              </a:rPr>
              <a:t>ideal in form with first order bends</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“v” bends as closed to lateral bracket as possible</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second order bends as in prior archwire and as far forward as possible</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third order bends passive in posterior and as much anterior torque as needed</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tip back and toe in   in the second molar </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modifications of first archwire</a:t>
            </a:r>
            <a:endParaRPr lang="el-GR" sz="3600" dirty="0">
              <a:ea typeface="Calibri"/>
              <a:cs typeface="Times New Roman"/>
            </a:endParaRPr>
          </a:p>
          <a:p>
            <a:pPr lvl="0">
              <a:lnSpc>
                <a:spcPct val="115000"/>
              </a:lnSpc>
              <a:buFont typeface="+mj-lt"/>
              <a:buAutoNum type="arabicPeriod"/>
            </a:pPr>
            <a:r>
              <a:rPr lang="en-US" sz="3600" cap="small" dirty="0">
                <a:ea typeface="Calibri"/>
                <a:cs typeface="Times New Roman"/>
              </a:rPr>
              <a:t>vertical loops(7mm) immediately distal to the cuspids distal leg is 1 mm longer than mesial leg of loop</a:t>
            </a:r>
            <a:endParaRPr lang="el-GR" sz="3600" dirty="0">
              <a:ea typeface="Calibri"/>
              <a:cs typeface="Times New Roman"/>
            </a:endParaRPr>
          </a:p>
          <a:p>
            <a:pPr lvl="0">
              <a:lnSpc>
                <a:spcPct val="115000"/>
              </a:lnSpc>
              <a:buFont typeface="+mj-lt"/>
              <a:buAutoNum type="arabicPeriod"/>
            </a:pPr>
            <a:r>
              <a:rPr lang="en-US" sz="3600" cap="small" dirty="0">
                <a:ea typeface="Calibri"/>
                <a:cs typeface="Times New Roman"/>
              </a:rPr>
              <a:t>heat treat and polish wire 10 seconds</a:t>
            </a:r>
            <a:endParaRPr lang="el-GR" sz="3600" dirty="0">
              <a:ea typeface="Calibri"/>
              <a:cs typeface="Times New Roman"/>
            </a:endParaRPr>
          </a:p>
          <a:p>
            <a:pPr lvl="0">
              <a:lnSpc>
                <a:spcPct val="115000"/>
              </a:lnSpc>
              <a:buFont typeface="+mj-lt"/>
              <a:buAutoNum type="arabicPeriod"/>
            </a:pPr>
            <a:r>
              <a:rPr lang="en-US" sz="3600" cap="small" dirty="0">
                <a:ea typeface="Calibri"/>
                <a:cs typeface="Times New Roman"/>
              </a:rPr>
              <a:t>solder:</a:t>
            </a:r>
            <a:endParaRPr lang="el-GR" sz="3600" dirty="0">
              <a:ea typeface="Calibri"/>
              <a:cs typeface="Times New Roman"/>
            </a:endParaRPr>
          </a:p>
          <a:p>
            <a:pPr lvl="1">
              <a:lnSpc>
                <a:spcPct val="115000"/>
              </a:lnSpc>
              <a:buFont typeface="Courier New"/>
              <a:buChar char="o"/>
            </a:pPr>
            <a:r>
              <a:rPr lang="en-US" sz="3600" cap="small" dirty="0">
                <a:ea typeface="Calibri"/>
                <a:cs typeface="Times New Roman"/>
              </a:rPr>
              <a:t>hook in the “v” bend incisally for high pull headgear </a:t>
            </a:r>
            <a:endParaRPr lang="el-GR" sz="3600" dirty="0">
              <a:ea typeface="Calibri"/>
              <a:cs typeface="Times New Roman"/>
            </a:endParaRPr>
          </a:p>
          <a:p>
            <a:pPr lvl="1">
              <a:lnSpc>
                <a:spcPct val="115000"/>
              </a:lnSpc>
              <a:buFont typeface="Courier New"/>
              <a:buChar char="o"/>
            </a:pPr>
            <a:r>
              <a:rPr lang="en-US" sz="3600" cap="small" dirty="0">
                <a:ea typeface="Calibri"/>
                <a:cs typeface="Times New Roman"/>
              </a:rPr>
              <a:t>“t” stops as far forward as  the distal of first molar bracket will </a:t>
            </a:r>
            <a:r>
              <a:rPr lang="en-US" sz="3600" cap="small" dirty="0" smtClean="0">
                <a:ea typeface="Calibri"/>
                <a:cs typeface="Times New Roman"/>
              </a:rPr>
              <a:t>allow</a:t>
            </a:r>
            <a:r>
              <a:rPr lang="el-GR" sz="3600" cap="small" dirty="0" smtClean="0">
                <a:ea typeface="Calibri"/>
                <a:cs typeface="Times New Roman"/>
              </a:rPr>
              <a:t> </a:t>
            </a:r>
            <a:r>
              <a:rPr lang="en-US" sz="3600" cap="small" dirty="0" smtClean="0">
                <a:ea typeface="Calibri"/>
                <a:cs typeface="Times New Roman"/>
              </a:rPr>
              <a:t>multiple activations </a:t>
            </a:r>
            <a:r>
              <a:rPr lang="el-GR" sz="3600" cap="small" dirty="0" smtClean="0">
                <a:ea typeface="Calibri"/>
                <a:cs typeface="Times New Roman"/>
              </a:rPr>
              <a:t>  </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modifications of second archwire</a:t>
            </a:r>
            <a:endParaRPr lang="el-GR" sz="3600" dirty="0">
              <a:ea typeface="Calibri"/>
              <a:cs typeface="Times New Roman"/>
            </a:endParaRPr>
          </a:p>
          <a:p>
            <a:pPr lvl="0">
              <a:lnSpc>
                <a:spcPct val="115000"/>
              </a:lnSpc>
              <a:buFont typeface="+mj-lt"/>
              <a:buAutoNum type="arabicPeriod"/>
            </a:pPr>
            <a:r>
              <a:rPr lang="en-US" sz="3600" cap="small" dirty="0">
                <a:ea typeface="Calibri"/>
                <a:cs typeface="Times New Roman"/>
              </a:rPr>
              <a:t>heat treat and reduce 2 to 3 min from mesial of cuspid posteriorly so it will slide easily through the brackets</a:t>
            </a:r>
            <a:endParaRPr lang="el-GR" sz="3600" dirty="0">
              <a:ea typeface="Calibri"/>
              <a:cs typeface="Times New Roman"/>
            </a:endParaRPr>
          </a:p>
          <a:p>
            <a:pPr marL="0" indent="0">
              <a:lnSpc>
                <a:spcPct val="115000"/>
              </a:lnSpc>
              <a:spcAft>
                <a:spcPts val="1000"/>
              </a:spcAft>
              <a:buNone/>
            </a:pPr>
            <a:r>
              <a:rPr lang="en-US" sz="5600" b="1" cap="small" dirty="0" smtClean="0">
                <a:ea typeface="Calibri"/>
                <a:cs typeface="Times New Roman"/>
              </a:rPr>
              <a:t>Maxillary </a:t>
            </a:r>
            <a:r>
              <a:rPr lang="en-US" sz="5600" b="1" cap="small" dirty="0">
                <a:ea typeface="Calibri"/>
                <a:cs typeface="Times New Roman"/>
              </a:rPr>
              <a:t>stabilizing archwire  .019x.025ss</a:t>
            </a:r>
            <a:endParaRPr lang="el-GR" sz="5600" b="1" dirty="0">
              <a:ea typeface="Calibri"/>
              <a:cs typeface="Times New Roman"/>
            </a:endParaRPr>
          </a:p>
          <a:p>
            <a:pPr lvl="0">
              <a:lnSpc>
                <a:spcPct val="115000"/>
              </a:lnSpc>
              <a:buFont typeface="+mj-lt"/>
              <a:buAutoNum type="alphaUcPeriod"/>
            </a:pPr>
            <a:r>
              <a:rPr lang="en-US" sz="3600" cap="small" dirty="0">
                <a:ea typeface="Calibri"/>
                <a:cs typeface="Times New Roman"/>
              </a:rPr>
              <a:t>ideal in form with first order bends</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“v” bend mesial to cuspid</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second order bends as prior archwire</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third order bends as needed</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tip back and toe in increased in second molar area</a:t>
            </a:r>
            <a:endParaRPr lang="el-GR" sz="3600" dirty="0">
              <a:ea typeface="Calibri"/>
              <a:cs typeface="Times New Roman"/>
            </a:endParaRPr>
          </a:p>
          <a:p>
            <a:pPr lvl="0">
              <a:lnSpc>
                <a:spcPct val="115000"/>
              </a:lnSpc>
              <a:buFont typeface="+mj-lt"/>
              <a:buAutoNum type="alphaUcPeriod"/>
            </a:pPr>
            <a:r>
              <a:rPr lang="en-US" sz="3600" cap="small" dirty="0" smtClean="0">
                <a:ea typeface="Calibri"/>
                <a:cs typeface="Times New Roman"/>
              </a:rPr>
              <a:t>heat </a:t>
            </a:r>
            <a:r>
              <a:rPr lang="en-US" sz="3600" cap="small" dirty="0">
                <a:ea typeface="Calibri"/>
                <a:cs typeface="Times New Roman"/>
              </a:rPr>
              <a:t>treat and polish 10 sec.</a:t>
            </a:r>
            <a:endParaRPr lang="el-GR" sz="3600" dirty="0">
              <a:ea typeface="Calibri"/>
              <a:cs typeface="Times New Roman"/>
            </a:endParaRPr>
          </a:p>
          <a:p>
            <a:pPr lvl="0">
              <a:lnSpc>
                <a:spcPct val="115000"/>
              </a:lnSpc>
              <a:spcAft>
                <a:spcPts val="1000"/>
              </a:spcAft>
              <a:buFont typeface="+mj-lt"/>
              <a:buAutoNum type="alphaUcPeriod"/>
            </a:pPr>
            <a:r>
              <a:rPr lang="en-US" sz="3600" cap="small" dirty="0">
                <a:ea typeface="Calibri"/>
                <a:cs typeface="Times New Roman"/>
              </a:rPr>
              <a:t>omega loops ½ mm mesial to buccal tubes </a:t>
            </a:r>
            <a:endParaRPr lang="en-US" sz="2400" dirty="0" smtClean="0"/>
          </a:p>
        </p:txBody>
      </p:sp>
      <p:sp>
        <p:nvSpPr>
          <p:cNvPr id="5" name="Rectangle 2"/>
          <p:cNvSpPr>
            <a:spLocks noGrp="1" noChangeArrowheads="1"/>
          </p:cNvSpPr>
          <p:nvPr>
            <p:ph type="title"/>
          </p:nvPr>
        </p:nvSpPr>
        <p:spPr/>
        <p:txBody>
          <a:bodyPr>
            <a:normAutofit fontScale="90000"/>
          </a:bodyPr>
          <a:lstStyle/>
          <a:p>
            <a:pPr eaLnBrk="1" hangingPunct="1">
              <a:defRPr/>
            </a:pPr>
            <a:r>
              <a:rPr lang="en-GB" sz="3200" b="1" dirty="0" smtClean="0">
                <a:latin typeface="Century Gothic"/>
                <a:cs typeface="Century Gothic"/>
              </a:rPr>
              <a:t>Tweed - Typodont Course 2015</a:t>
            </a:r>
            <a:r>
              <a:rPr lang="en-GB" sz="4000" dirty="0" smtClean="0">
                <a:latin typeface="Century Gothic"/>
                <a:cs typeface="Century Gothic"/>
              </a:rPr>
              <a:t/>
            </a:r>
            <a:br>
              <a:rPr lang="en-GB" sz="4000" dirty="0" smtClean="0">
                <a:latin typeface="Century Gothic"/>
                <a:cs typeface="Century Gothic"/>
              </a:rPr>
            </a:br>
            <a:endParaRPr lang="el-GR" sz="4000" dirty="0" smtClean="0">
              <a:latin typeface="Century Gothic"/>
              <a:cs typeface="Century Gothic"/>
            </a:endParaRPr>
          </a:p>
        </p:txBody>
      </p:sp>
      <p:pic>
        <p:nvPicPr>
          <p:cNvPr id="2" name="Picture 1" descr="IMG_2931.JPG"/>
          <p:cNvPicPr>
            <a:picLocks noChangeAspect="1"/>
          </p:cNvPicPr>
          <p:nvPr/>
        </p:nvPicPr>
        <p:blipFill rotWithShape="1">
          <a:blip r:embed="rId3" cstate="print">
            <a:extLst>
              <a:ext uri="{BEBA8EAE-BF5A-486C-A8C5-ECC9F3942E4B}">
                <a14:imgProps xmlns:a14="http://schemas.microsoft.com/office/drawing/2010/main" xmlns="">
                  <a14:imgLayer r:embed="rId4">
                    <a14:imgEffect>
                      <a14:brightnessContrast bright="52000" contrast="20000"/>
                    </a14:imgEffect>
                  </a14:imgLayer>
                </a14:imgProps>
              </a:ext>
              <a:ext uri="{28A0092B-C50C-407E-A947-70E740481C1C}">
                <a14:useLocalDpi xmlns:a14="http://schemas.microsoft.com/office/drawing/2010/main" xmlns="" val="0"/>
              </a:ext>
            </a:extLst>
          </a:blip>
          <a:srcRect l="3566" t="11511" r="13467" b="3410"/>
          <a:stretch/>
        </p:blipFill>
        <p:spPr>
          <a:xfrm>
            <a:off x="5472101" y="1088740"/>
            <a:ext cx="3340499" cy="2569213"/>
          </a:xfrm>
          <a:prstGeom prst="rect">
            <a:avLst/>
          </a:prstGeom>
          <a:ln w="57150" cmpd="sng">
            <a:solidFill>
              <a:srgbClr val="000000"/>
            </a:solidFill>
          </a:ln>
        </p:spPr>
      </p:pic>
    </p:spTree>
    <p:extLst>
      <p:ext uri="{BB962C8B-B14F-4D97-AF65-F5344CB8AC3E}">
        <p14:creationId xmlns:p14="http://schemas.microsoft.com/office/powerpoint/2010/main" xmlns="" val="4167404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Θέση περιεχομένου"/>
          <p:cNvSpPr>
            <a:spLocks noGrp="1"/>
          </p:cNvSpPr>
          <p:nvPr>
            <p:ph idx="1"/>
          </p:nvPr>
        </p:nvSpPr>
        <p:spPr>
          <a:xfrm>
            <a:off x="251520" y="953725"/>
            <a:ext cx="8550950" cy="5607400"/>
          </a:xfrm>
          <a:solidFill>
            <a:srgbClr val="B9CDE5"/>
          </a:solidFill>
        </p:spPr>
        <p:txBody>
          <a:bodyPr>
            <a:normAutofit fontScale="25000" lnSpcReduction="20000"/>
          </a:bodyPr>
          <a:lstStyle/>
          <a:p>
            <a:pPr algn="just">
              <a:buFont typeface="Wingdings" pitchFamily="2" charset="2"/>
              <a:buNone/>
              <a:defRPr/>
            </a:pPr>
            <a:r>
              <a:rPr lang="en-US" sz="2400" dirty="0" smtClean="0"/>
              <a:t>            </a:t>
            </a:r>
          </a:p>
          <a:p>
            <a:pPr>
              <a:buFont typeface="Wingdings" pitchFamily="2" charset="2"/>
              <a:buNone/>
              <a:defRPr/>
            </a:pPr>
            <a:r>
              <a:rPr lang="en-US" sz="4400" dirty="0" err="1" smtClean="0"/>
              <a:t>Mechanotherapy</a:t>
            </a:r>
            <a:endParaRPr lang="en-US" sz="4400" dirty="0" smtClean="0"/>
          </a:p>
          <a:p>
            <a:pPr>
              <a:buFont typeface="Wingdings" pitchFamily="2" charset="2"/>
              <a:buNone/>
              <a:defRPr/>
            </a:pPr>
            <a:endParaRPr lang="en-US" sz="4400" dirty="0" smtClean="0"/>
          </a:p>
          <a:p>
            <a:pPr marL="0" indent="0">
              <a:buNone/>
              <a:defRPr/>
            </a:pPr>
            <a:r>
              <a:rPr lang="en-US" sz="6400" b="1" dirty="0"/>
              <a:t>MAXILLARY ANTERIOR RETRACTION AND CLASS II </a:t>
            </a:r>
            <a:r>
              <a:rPr lang="en-US" sz="6400" b="1" dirty="0" smtClean="0"/>
              <a:t>MECHANICS</a:t>
            </a:r>
            <a:endParaRPr lang="en-US" sz="6400" dirty="0" smtClean="0"/>
          </a:p>
          <a:p>
            <a:pPr marL="0" indent="0">
              <a:buNone/>
              <a:defRPr/>
            </a:pPr>
            <a:r>
              <a:rPr lang="en-US" sz="4400" dirty="0"/>
              <a:t>p</a:t>
            </a:r>
            <a:r>
              <a:rPr lang="en-US" sz="4400" dirty="0" smtClean="0"/>
              <a:t>urpose: to retract upper anteriors  utilizing class II mechanics</a:t>
            </a:r>
          </a:p>
          <a:p>
            <a:pPr marL="0" indent="0">
              <a:buNone/>
              <a:defRPr/>
            </a:pPr>
            <a:r>
              <a:rPr lang="en-US" sz="4400" dirty="0" smtClean="0"/>
              <a:t>Total time: 1-2 months    </a:t>
            </a:r>
          </a:p>
          <a:p>
            <a:pPr>
              <a:buFont typeface="Wingdings" pitchFamily="2" charset="2"/>
              <a:buChar char="q"/>
              <a:defRPr/>
            </a:pPr>
            <a:endParaRPr lang="en-US" sz="4400" dirty="0" smtClean="0"/>
          </a:p>
          <a:p>
            <a:pPr marL="0" indent="0">
              <a:buNone/>
              <a:defRPr/>
            </a:pPr>
            <a:r>
              <a:rPr lang="en-US" sz="5600" b="1" cap="small" dirty="0" smtClean="0">
                <a:ea typeface="Calibri"/>
                <a:cs typeface="Times New Roman"/>
              </a:rPr>
              <a:t>MAXILLARY Anterior </a:t>
            </a:r>
            <a:r>
              <a:rPr lang="en-US" sz="5600" b="1" cap="small" dirty="0">
                <a:ea typeface="Calibri"/>
                <a:cs typeface="Times New Roman"/>
              </a:rPr>
              <a:t>Retraction Working Archwire  .019x.</a:t>
            </a:r>
            <a:r>
              <a:rPr lang="en-US" sz="5600" b="1" cap="small" dirty="0" smtClean="0">
                <a:ea typeface="Calibri"/>
                <a:cs typeface="Times New Roman"/>
              </a:rPr>
              <a:t>025ss</a:t>
            </a:r>
            <a:endParaRPr lang="en-US" sz="5600" dirty="0" smtClean="0"/>
          </a:p>
          <a:p>
            <a:pPr>
              <a:buFont typeface="Wingdings" pitchFamily="2" charset="2"/>
              <a:buChar char="q"/>
              <a:defRPr/>
            </a:pPr>
            <a:endParaRPr lang="en-US" sz="1800" dirty="0" smtClean="0"/>
          </a:p>
          <a:p>
            <a:pPr lvl="0">
              <a:lnSpc>
                <a:spcPct val="115000"/>
              </a:lnSpc>
              <a:buFont typeface="+mj-lt"/>
              <a:buAutoNum type="alphaUcPeriod"/>
            </a:pPr>
            <a:r>
              <a:rPr lang="en-US" sz="3600" cap="small" dirty="0" smtClean="0">
                <a:ea typeface="Calibri"/>
                <a:cs typeface="Times New Roman"/>
              </a:rPr>
              <a:t>ideal </a:t>
            </a:r>
            <a:r>
              <a:rPr lang="en-US" sz="3600" cap="small" dirty="0">
                <a:ea typeface="Calibri"/>
                <a:cs typeface="Times New Roman"/>
              </a:rPr>
              <a:t>in form with first order bends</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“v” bends as closed to lateral bracket as possible</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second order bends as in prior archwire and as far forward as possible</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third order bends passive in posterior and as much anterior torque as needed</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tip back and toe in   in the second molar </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modifications of first archwire</a:t>
            </a:r>
            <a:endParaRPr lang="el-GR" sz="3600" dirty="0">
              <a:ea typeface="Calibri"/>
              <a:cs typeface="Times New Roman"/>
            </a:endParaRPr>
          </a:p>
          <a:p>
            <a:pPr lvl="0">
              <a:lnSpc>
                <a:spcPct val="115000"/>
              </a:lnSpc>
              <a:buFont typeface="+mj-lt"/>
              <a:buAutoNum type="arabicPeriod"/>
            </a:pPr>
            <a:r>
              <a:rPr lang="en-US" sz="3600" cap="small" dirty="0">
                <a:ea typeface="Calibri"/>
                <a:cs typeface="Times New Roman"/>
              </a:rPr>
              <a:t>vertical loops(7mm) immediately distal to the cuspids distal leg is 1 mm longer than mesial leg of loop</a:t>
            </a:r>
            <a:endParaRPr lang="el-GR" sz="3600" dirty="0">
              <a:ea typeface="Calibri"/>
              <a:cs typeface="Times New Roman"/>
            </a:endParaRPr>
          </a:p>
          <a:p>
            <a:pPr lvl="0">
              <a:lnSpc>
                <a:spcPct val="115000"/>
              </a:lnSpc>
              <a:buFont typeface="+mj-lt"/>
              <a:buAutoNum type="arabicPeriod"/>
            </a:pPr>
            <a:r>
              <a:rPr lang="en-US" sz="3600" cap="small" dirty="0">
                <a:ea typeface="Calibri"/>
                <a:cs typeface="Times New Roman"/>
              </a:rPr>
              <a:t>heat treat and polish wire 10 seconds</a:t>
            </a:r>
            <a:endParaRPr lang="el-GR" sz="3600" dirty="0">
              <a:ea typeface="Calibri"/>
              <a:cs typeface="Times New Roman"/>
            </a:endParaRPr>
          </a:p>
          <a:p>
            <a:pPr lvl="0">
              <a:lnSpc>
                <a:spcPct val="115000"/>
              </a:lnSpc>
              <a:buFont typeface="+mj-lt"/>
              <a:buAutoNum type="arabicPeriod"/>
            </a:pPr>
            <a:r>
              <a:rPr lang="en-US" sz="3600" cap="small" dirty="0">
                <a:ea typeface="Calibri"/>
                <a:cs typeface="Times New Roman"/>
              </a:rPr>
              <a:t>solder:</a:t>
            </a:r>
            <a:endParaRPr lang="el-GR" sz="3600" dirty="0">
              <a:ea typeface="Calibri"/>
              <a:cs typeface="Times New Roman"/>
            </a:endParaRPr>
          </a:p>
          <a:p>
            <a:pPr lvl="1">
              <a:lnSpc>
                <a:spcPct val="115000"/>
              </a:lnSpc>
              <a:buFont typeface="Courier New"/>
              <a:buChar char="o"/>
            </a:pPr>
            <a:r>
              <a:rPr lang="en-US" sz="3600" cap="small" dirty="0">
                <a:ea typeface="Calibri"/>
                <a:cs typeface="Times New Roman"/>
              </a:rPr>
              <a:t>hook in the “v” bend incisally for high pull headgear and class III elastics</a:t>
            </a:r>
            <a:endParaRPr lang="el-GR" sz="3600" dirty="0">
              <a:ea typeface="Calibri"/>
              <a:cs typeface="Times New Roman"/>
            </a:endParaRPr>
          </a:p>
          <a:p>
            <a:pPr lvl="1">
              <a:lnSpc>
                <a:spcPct val="115000"/>
              </a:lnSpc>
              <a:buFont typeface="Courier New"/>
              <a:buChar char="o"/>
            </a:pPr>
            <a:r>
              <a:rPr lang="en-US" sz="3600" cap="small" dirty="0">
                <a:ea typeface="Calibri"/>
                <a:cs typeface="Times New Roman"/>
              </a:rPr>
              <a:t>“t” stops as far forward as  the distal of first molar bracket will allow</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modifications of second archwire</a:t>
            </a:r>
            <a:endParaRPr lang="el-GR" sz="3600" dirty="0">
              <a:ea typeface="Calibri"/>
              <a:cs typeface="Times New Roman"/>
            </a:endParaRPr>
          </a:p>
          <a:p>
            <a:pPr lvl="0">
              <a:lnSpc>
                <a:spcPct val="115000"/>
              </a:lnSpc>
              <a:buFont typeface="+mj-lt"/>
              <a:buAutoNum type="arabicPeriod"/>
            </a:pPr>
            <a:r>
              <a:rPr lang="en-US" sz="3600" cap="small" dirty="0">
                <a:ea typeface="Calibri"/>
                <a:cs typeface="Times New Roman"/>
              </a:rPr>
              <a:t>heat treat and reduce 2 to 3 min from mesial of cuspid posteriorly so it will slide easily through the brackets</a:t>
            </a:r>
            <a:endParaRPr lang="el-GR" sz="3600" dirty="0">
              <a:ea typeface="Calibri"/>
              <a:cs typeface="Times New Roman"/>
            </a:endParaRPr>
          </a:p>
          <a:p>
            <a:pPr marL="0" indent="0">
              <a:lnSpc>
                <a:spcPct val="115000"/>
              </a:lnSpc>
              <a:spcAft>
                <a:spcPts val="1000"/>
              </a:spcAft>
              <a:buNone/>
            </a:pPr>
            <a:endParaRPr lang="en-US" sz="5600" b="1" cap="small" dirty="0" smtClean="0">
              <a:ea typeface="Calibri"/>
              <a:cs typeface="Times New Roman"/>
            </a:endParaRPr>
          </a:p>
          <a:p>
            <a:pPr marL="0" indent="0">
              <a:lnSpc>
                <a:spcPct val="115000"/>
              </a:lnSpc>
              <a:spcAft>
                <a:spcPts val="1000"/>
              </a:spcAft>
              <a:buNone/>
            </a:pPr>
            <a:r>
              <a:rPr lang="en-US" sz="5600" b="1" cap="small" dirty="0" smtClean="0">
                <a:ea typeface="Calibri"/>
                <a:cs typeface="Times New Roman"/>
              </a:rPr>
              <a:t>MANDIBULAR STABILIZING ARCHWIRE .</a:t>
            </a:r>
            <a:r>
              <a:rPr lang="en-US" sz="5600" b="1" cap="small" dirty="0">
                <a:ea typeface="Calibri"/>
                <a:cs typeface="Times New Roman"/>
              </a:rPr>
              <a:t>019x.025ss</a:t>
            </a:r>
            <a:endParaRPr lang="el-GR" sz="5600" b="1" dirty="0">
              <a:ea typeface="Calibri"/>
              <a:cs typeface="Times New Roman"/>
            </a:endParaRPr>
          </a:p>
          <a:p>
            <a:pPr lvl="0">
              <a:lnSpc>
                <a:spcPct val="115000"/>
              </a:lnSpc>
              <a:buFont typeface="+mj-lt"/>
              <a:buAutoNum type="alphaUcPeriod"/>
            </a:pPr>
            <a:r>
              <a:rPr lang="en-US" sz="3600" cap="small" dirty="0">
                <a:ea typeface="Calibri"/>
                <a:cs typeface="Times New Roman"/>
              </a:rPr>
              <a:t>ideal in form with first order bends</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“v” bend mesial to cuspid</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second order bends as prior archwire</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third order bends as needed</a:t>
            </a:r>
            <a:endParaRPr lang="el-GR" sz="3600" dirty="0">
              <a:ea typeface="Calibri"/>
              <a:cs typeface="Times New Roman"/>
            </a:endParaRPr>
          </a:p>
          <a:p>
            <a:pPr lvl="0">
              <a:lnSpc>
                <a:spcPct val="115000"/>
              </a:lnSpc>
              <a:buFont typeface="+mj-lt"/>
              <a:buAutoNum type="alphaUcPeriod"/>
            </a:pPr>
            <a:r>
              <a:rPr lang="en-US" sz="3600" cap="small" dirty="0">
                <a:ea typeface="Calibri"/>
                <a:cs typeface="Times New Roman"/>
              </a:rPr>
              <a:t>tip back and toe in increased in second molar area</a:t>
            </a:r>
            <a:endParaRPr lang="el-GR" sz="3600" dirty="0">
              <a:ea typeface="Calibri"/>
              <a:cs typeface="Times New Roman"/>
            </a:endParaRPr>
          </a:p>
          <a:p>
            <a:pPr lvl="0">
              <a:lnSpc>
                <a:spcPct val="115000"/>
              </a:lnSpc>
              <a:buFont typeface="+mj-lt"/>
              <a:buAutoNum type="alphaUcPeriod"/>
            </a:pPr>
            <a:r>
              <a:rPr lang="en-US" sz="3600" cap="small" dirty="0" smtClean="0">
                <a:ea typeface="Calibri"/>
                <a:cs typeface="Times New Roman"/>
              </a:rPr>
              <a:t>heat </a:t>
            </a:r>
            <a:r>
              <a:rPr lang="en-US" sz="3600" cap="small" dirty="0">
                <a:ea typeface="Calibri"/>
                <a:cs typeface="Times New Roman"/>
              </a:rPr>
              <a:t>treat and polish 10 sec.</a:t>
            </a:r>
            <a:endParaRPr lang="el-GR" sz="3600" dirty="0">
              <a:ea typeface="Calibri"/>
              <a:cs typeface="Times New Roman"/>
            </a:endParaRPr>
          </a:p>
          <a:p>
            <a:pPr lvl="0">
              <a:lnSpc>
                <a:spcPct val="115000"/>
              </a:lnSpc>
              <a:spcAft>
                <a:spcPts val="1000"/>
              </a:spcAft>
              <a:buFont typeface="+mj-lt"/>
              <a:buAutoNum type="alphaUcPeriod"/>
            </a:pPr>
            <a:r>
              <a:rPr lang="en-US" sz="3600" cap="small" dirty="0">
                <a:ea typeface="Calibri"/>
                <a:cs typeface="Times New Roman"/>
              </a:rPr>
              <a:t>omega loops ½ mm mesial to buccal tubes </a:t>
            </a:r>
            <a:endParaRPr lang="en-US" sz="2400" dirty="0" smtClean="0"/>
          </a:p>
        </p:txBody>
      </p:sp>
      <p:sp>
        <p:nvSpPr>
          <p:cNvPr id="5" name="Rectangle 2"/>
          <p:cNvSpPr>
            <a:spLocks noGrp="1" noChangeArrowheads="1"/>
          </p:cNvSpPr>
          <p:nvPr>
            <p:ph type="title"/>
          </p:nvPr>
        </p:nvSpPr>
        <p:spPr/>
        <p:txBody>
          <a:bodyPr>
            <a:normAutofit fontScale="90000"/>
          </a:bodyPr>
          <a:lstStyle/>
          <a:p>
            <a:pPr eaLnBrk="1" hangingPunct="1">
              <a:defRPr/>
            </a:pPr>
            <a:r>
              <a:rPr lang="en-GB" sz="3200" b="1" dirty="0" smtClean="0">
                <a:latin typeface="Century Gothic"/>
                <a:cs typeface="Century Gothic"/>
              </a:rPr>
              <a:t>Tweed - Typodont Course 2015</a:t>
            </a:r>
            <a:r>
              <a:rPr lang="en-GB" sz="4000" dirty="0" smtClean="0">
                <a:latin typeface="Century Gothic"/>
                <a:cs typeface="Century Gothic"/>
              </a:rPr>
              <a:t/>
            </a:r>
            <a:br>
              <a:rPr lang="en-GB" sz="4000" dirty="0" smtClean="0">
                <a:latin typeface="Century Gothic"/>
                <a:cs typeface="Century Gothic"/>
              </a:rPr>
            </a:br>
            <a:endParaRPr lang="el-GR" sz="4000" dirty="0" smtClean="0">
              <a:latin typeface="Century Gothic"/>
              <a:cs typeface="Century Gothic"/>
            </a:endParaRPr>
          </a:p>
        </p:txBody>
      </p:sp>
      <p:pic>
        <p:nvPicPr>
          <p:cNvPr id="2" name="Picture 1" descr="FullSizeRender.jpg"/>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5577321" y="999362"/>
            <a:ext cx="3225149" cy="2519648"/>
          </a:xfrm>
          <a:prstGeom prst="rect">
            <a:avLst/>
          </a:prstGeom>
        </p:spPr>
      </p:pic>
    </p:spTree>
    <p:extLst>
      <p:ext uri="{BB962C8B-B14F-4D97-AF65-F5344CB8AC3E}">
        <p14:creationId xmlns:p14="http://schemas.microsoft.com/office/powerpoint/2010/main" xmlns="" val="3400128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Θέση περιεχομένου"/>
          <p:cNvSpPr>
            <a:spLocks noGrp="1"/>
          </p:cNvSpPr>
          <p:nvPr>
            <p:ph idx="1"/>
          </p:nvPr>
        </p:nvSpPr>
        <p:spPr>
          <a:xfrm>
            <a:off x="386535" y="953725"/>
            <a:ext cx="8505945" cy="5607400"/>
          </a:xfrm>
          <a:solidFill>
            <a:schemeClr val="accent1">
              <a:lumMod val="40000"/>
              <a:lumOff val="60000"/>
            </a:schemeClr>
          </a:solidFill>
        </p:spPr>
        <p:txBody>
          <a:bodyPr>
            <a:normAutofit fontScale="32500" lnSpcReduction="20000"/>
          </a:bodyPr>
          <a:lstStyle/>
          <a:p>
            <a:pPr algn="just">
              <a:buFont typeface="Wingdings" pitchFamily="2" charset="2"/>
              <a:buNone/>
              <a:defRPr/>
            </a:pPr>
            <a:r>
              <a:rPr lang="en-US" sz="2400" dirty="0" smtClean="0"/>
              <a:t>            </a:t>
            </a:r>
          </a:p>
          <a:p>
            <a:pPr>
              <a:buFont typeface="Wingdings" pitchFamily="2" charset="2"/>
              <a:buNone/>
              <a:defRPr/>
            </a:pPr>
            <a:r>
              <a:rPr lang="en-US" sz="4400" dirty="0" err="1" smtClean="0"/>
              <a:t>Mechanotherapy</a:t>
            </a:r>
            <a:endParaRPr lang="en-US" sz="4400" dirty="0" smtClean="0"/>
          </a:p>
          <a:p>
            <a:pPr>
              <a:buFont typeface="Wingdings" pitchFamily="2" charset="2"/>
              <a:buNone/>
              <a:defRPr/>
            </a:pPr>
            <a:endParaRPr lang="en-US" sz="4400" dirty="0" smtClean="0"/>
          </a:p>
          <a:p>
            <a:pPr marL="0" indent="0">
              <a:buNone/>
              <a:defRPr/>
            </a:pPr>
            <a:r>
              <a:rPr lang="en-US" sz="4900" b="1" dirty="0"/>
              <a:t>CLASS II CORRECTION  (DISTAL EN MASSE MOVEMENT</a:t>
            </a:r>
            <a:r>
              <a:rPr lang="en-US" sz="4900" b="1" dirty="0" smtClean="0"/>
              <a:t>)</a:t>
            </a:r>
          </a:p>
          <a:p>
            <a:pPr marL="0" indent="0">
              <a:buNone/>
              <a:defRPr/>
            </a:pPr>
            <a:r>
              <a:rPr lang="en-US" sz="4400" dirty="0" smtClean="0"/>
              <a:t>Purpose: to correct class II by moving the maxilla posteriorly</a:t>
            </a:r>
          </a:p>
          <a:p>
            <a:pPr marL="0" indent="0">
              <a:buNone/>
              <a:defRPr/>
            </a:pPr>
            <a:r>
              <a:rPr lang="en-US" sz="4400" dirty="0" smtClean="0"/>
              <a:t>Total time:  2 months       </a:t>
            </a:r>
          </a:p>
          <a:p>
            <a:pPr>
              <a:buFont typeface="Wingdings" pitchFamily="2" charset="2"/>
              <a:buChar char="q"/>
              <a:defRPr/>
            </a:pPr>
            <a:endParaRPr lang="en-US" sz="1800" dirty="0" smtClean="0"/>
          </a:p>
          <a:p>
            <a:pPr marL="0" indent="0">
              <a:lnSpc>
                <a:spcPct val="115000"/>
              </a:lnSpc>
              <a:spcAft>
                <a:spcPts val="1000"/>
              </a:spcAft>
              <a:buNone/>
            </a:pPr>
            <a:r>
              <a:rPr lang="en-US" sz="4300" b="1" cap="small" dirty="0">
                <a:ea typeface="Calibri"/>
                <a:cs typeface="Times New Roman"/>
              </a:rPr>
              <a:t>Maxillary Working Archwire   .019x.025 </a:t>
            </a:r>
            <a:r>
              <a:rPr lang="en-US" sz="4300" b="1" cap="small" dirty="0" err="1">
                <a:ea typeface="Calibri"/>
                <a:cs typeface="Times New Roman"/>
              </a:rPr>
              <a:t>ss</a:t>
            </a:r>
            <a:endParaRPr lang="el-GR" sz="4300" b="1" dirty="0">
              <a:ea typeface="Calibri"/>
              <a:cs typeface="Times New Roman"/>
            </a:endParaRPr>
          </a:p>
          <a:p>
            <a:pPr lvl="0">
              <a:lnSpc>
                <a:spcPct val="115000"/>
              </a:lnSpc>
              <a:buFont typeface="+mj-lt"/>
              <a:buAutoNum type="alphaUcPeriod"/>
            </a:pPr>
            <a:r>
              <a:rPr lang="en-US" sz="3600" cap="small" dirty="0">
                <a:ea typeface="Calibri"/>
                <a:cs typeface="Times New Roman"/>
              </a:rPr>
              <a:t>ideal in form with first order bends but </a:t>
            </a:r>
            <a:r>
              <a:rPr lang="en-US" sz="3600" u="sng" cap="small" dirty="0">
                <a:ea typeface="Calibri"/>
                <a:cs typeface="Times New Roman"/>
              </a:rPr>
              <a:t>rigorously coordinated</a:t>
            </a:r>
            <a:r>
              <a:rPr lang="en-US" sz="3600" cap="small" dirty="0">
                <a:ea typeface="Calibri"/>
                <a:cs typeface="Times New Roman"/>
              </a:rPr>
              <a:t> arch forms</a:t>
            </a:r>
            <a:endParaRPr lang="el-GR" sz="900" dirty="0">
              <a:ea typeface="Calibri"/>
              <a:cs typeface="Times New Roman"/>
            </a:endParaRPr>
          </a:p>
          <a:p>
            <a:pPr lvl="0">
              <a:lnSpc>
                <a:spcPct val="115000"/>
              </a:lnSpc>
              <a:buFont typeface="+mj-lt"/>
              <a:buAutoNum type="alphaUcPeriod"/>
            </a:pPr>
            <a:r>
              <a:rPr lang="en-US" sz="3600" cap="small" dirty="0">
                <a:ea typeface="Calibri"/>
                <a:cs typeface="Times New Roman"/>
              </a:rPr>
              <a:t>second order bends – ideal with 20 </a:t>
            </a:r>
            <a:r>
              <a:rPr lang="en-US" sz="3600" cap="small" dirty="0" err="1">
                <a:ea typeface="Calibri"/>
                <a:cs typeface="Times New Roman"/>
              </a:rPr>
              <a:t>deg</a:t>
            </a:r>
            <a:r>
              <a:rPr lang="en-US" sz="3600" cap="small" dirty="0">
                <a:ea typeface="Calibri"/>
                <a:cs typeface="Times New Roman"/>
              </a:rPr>
              <a:t> tip at the 2</a:t>
            </a:r>
            <a:r>
              <a:rPr lang="en-US" sz="3600" cap="small" baseline="30000" dirty="0">
                <a:ea typeface="Calibri"/>
                <a:cs typeface="Times New Roman"/>
              </a:rPr>
              <a:t>nd</a:t>
            </a:r>
            <a:r>
              <a:rPr lang="en-US" sz="3600" cap="small" dirty="0">
                <a:ea typeface="Calibri"/>
                <a:cs typeface="Times New Roman"/>
              </a:rPr>
              <a:t> molar, active curve of </a:t>
            </a:r>
            <a:r>
              <a:rPr lang="en-US" sz="3600" cap="small" dirty="0" err="1">
                <a:ea typeface="Calibri"/>
                <a:cs typeface="Times New Roman"/>
              </a:rPr>
              <a:t>spee</a:t>
            </a:r>
            <a:endParaRPr lang="el-GR" sz="900" dirty="0">
              <a:ea typeface="Calibri"/>
              <a:cs typeface="Times New Roman"/>
            </a:endParaRPr>
          </a:p>
          <a:p>
            <a:pPr lvl="0">
              <a:lnSpc>
                <a:spcPct val="115000"/>
              </a:lnSpc>
              <a:buFont typeface="+mj-lt"/>
              <a:buAutoNum type="alphaUcPeriod"/>
            </a:pPr>
            <a:r>
              <a:rPr lang="en-US" sz="3600" cap="small" dirty="0">
                <a:ea typeface="Calibri"/>
                <a:cs typeface="Times New Roman"/>
              </a:rPr>
              <a:t>third order bends: ideal</a:t>
            </a:r>
            <a:endParaRPr lang="el-GR" sz="900" dirty="0">
              <a:ea typeface="Calibri"/>
              <a:cs typeface="Times New Roman"/>
            </a:endParaRPr>
          </a:p>
          <a:p>
            <a:pPr lvl="0">
              <a:lnSpc>
                <a:spcPct val="115000"/>
              </a:lnSpc>
              <a:buFont typeface="+mj-lt"/>
              <a:buAutoNum type="alphaUcPeriod"/>
            </a:pPr>
            <a:r>
              <a:rPr lang="en-US" sz="3600" cap="small" dirty="0">
                <a:ea typeface="Calibri"/>
                <a:cs typeface="Times New Roman"/>
              </a:rPr>
              <a:t>mild </a:t>
            </a:r>
            <a:r>
              <a:rPr lang="en-US" sz="3600" cap="small" dirty="0" err="1">
                <a:ea typeface="Calibri"/>
                <a:cs typeface="Times New Roman"/>
              </a:rPr>
              <a:t>artistics</a:t>
            </a:r>
            <a:endParaRPr lang="el-GR" sz="900" dirty="0">
              <a:ea typeface="Calibri"/>
              <a:cs typeface="Times New Roman"/>
            </a:endParaRPr>
          </a:p>
          <a:p>
            <a:pPr lvl="0">
              <a:lnSpc>
                <a:spcPct val="115000"/>
              </a:lnSpc>
              <a:buFont typeface="+mj-lt"/>
              <a:buAutoNum type="alphaUcPeriod"/>
            </a:pPr>
            <a:r>
              <a:rPr lang="en-US" sz="3600" cap="small" dirty="0">
                <a:ea typeface="Calibri"/>
                <a:cs typeface="Times New Roman"/>
              </a:rPr>
              <a:t>no omegas</a:t>
            </a:r>
            <a:endParaRPr lang="el-GR" sz="900" dirty="0">
              <a:ea typeface="Calibri"/>
              <a:cs typeface="Times New Roman"/>
            </a:endParaRPr>
          </a:p>
          <a:p>
            <a:pPr lvl="0">
              <a:lnSpc>
                <a:spcPct val="115000"/>
              </a:lnSpc>
              <a:buFont typeface="+mj-lt"/>
              <a:buAutoNum type="alphaUcPeriod"/>
            </a:pPr>
            <a:r>
              <a:rPr lang="en-US" sz="3600" cap="small" dirty="0">
                <a:ea typeface="Calibri"/>
                <a:cs typeface="Times New Roman"/>
              </a:rPr>
              <a:t>headgear hook soldered distal to centrals </a:t>
            </a:r>
            <a:r>
              <a:rPr lang="en-US" sz="3600" cap="small" dirty="0" err="1">
                <a:ea typeface="Calibri"/>
                <a:cs typeface="Times New Roman"/>
              </a:rPr>
              <a:t>gingivaly</a:t>
            </a:r>
            <a:r>
              <a:rPr lang="en-US" sz="3600" cap="small" dirty="0">
                <a:ea typeface="Calibri"/>
                <a:cs typeface="Times New Roman"/>
              </a:rPr>
              <a:t> for high pull (16 - 18 </a:t>
            </a:r>
            <a:r>
              <a:rPr lang="en-US" sz="3600" cap="small" dirty="0" err="1">
                <a:ea typeface="Calibri"/>
                <a:cs typeface="Times New Roman"/>
              </a:rPr>
              <a:t>oz</a:t>
            </a:r>
            <a:r>
              <a:rPr lang="en-US" sz="3600" cap="small" dirty="0">
                <a:ea typeface="Calibri"/>
                <a:cs typeface="Times New Roman"/>
              </a:rPr>
              <a:t>) and hooks distal to the </a:t>
            </a:r>
            <a:r>
              <a:rPr lang="en-US" sz="3600" cap="small" dirty="0" err="1">
                <a:ea typeface="Calibri"/>
                <a:cs typeface="Times New Roman"/>
              </a:rPr>
              <a:t>lateras</a:t>
            </a:r>
            <a:r>
              <a:rPr lang="en-US" sz="3600" cap="small" dirty="0">
                <a:ea typeface="Calibri"/>
                <a:cs typeface="Times New Roman"/>
              </a:rPr>
              <a:t> incisally for class ii elastics</a:t>
            </a:r>
            <a:endParaRPr lang="el-GR" sz="900" dirty="0">
              <a:ea typeface="Calibri"/>
              <a:cs typeface="Times New Roman"/>
            </a:endParaRPr>
          </a:p>
          <a:p>
            <a:pPr indent="0">
              <a:lnSpc>
                <a:spcPct val="115000"/>
              </a:lnSpc>
              <a:spcAft>
                <a:spcPts val="1000"/>
              </a:spcAft>
              <a:buNone/>
            </a:pPr>
            <a:r>
              <a:rPr lang="en-US" sz="4000" cap="small" dirty="0">
                <a:ea typeface="Calibri"/>
                <a:cs typeface="Times New Roman"/>
              </a:rPr>
              <a:t> </a:t>
            </a:r>
            <a:endParaRPr lang="el-GR" sz="900" dirty="0">
              <a:ea typeface="Calibri"/>
              <a:cs typeface="Times New Roman"/>
            </a:endParaRPr>
          </a:p>
          <a:p>
            <a:pPr marL="0" indent="0">
              <a:lnSpc>
                <a:spcPct val="115000"/>
              </a:lnSpc>
              <a:spcAft>
                <a:spcPts val="1000"/>
              </a:spcAft>
              <a:buNone/>
            </a:pPr>
            <a:r>
              <a:rPr lang="en-US" sz="4300" b="1" cap="small" dirty="0">
                <a:ea typeface="Calibri"/>
                <a:cs typeface="Times New Roman"/>
              </a:rPr>
              <a:t>Mandibular Stabilizing Archwire  .019x.025ss </a:t>
            </a:r>
            <a:endParaRPr lang="el-GR" sz="4300" b="1" dirty="0">
              <a:ea typeface="Calibri"/>
              <a:cs typeface="Times New Roman"/>
            </a:endParaRPr>
          </a:p>
          <a:p>
            <a:pPr lvl="0">
              <a:lnSpc>
                <a:spcPct val="115000"/>
              </a:lnSpc>
              <a:buFont typeface="+mj-lt"/>
              <a:buAutoNum type="alphaUcPeriod"/>
            </a:pPr>
            <a:r>
              <a:rPr lang="en-US" sz="3600" cap="small" dirty="0">
                <a:ea typeface="Calibri"/>
                <a:cs typeface="Times New Roman"/>
              </a:rPr>
              <a:t> ideal in form with first order bends ( increased </a:t>
            </a:r>
            <a:r>
              <a:rPr lang="en-US" sz="3600" cap="small" dirty="0" smtClean="0">
                <a:ea typeface="Calibri"/>
                <a:cs typeface="Times New Roman"/>
              </a:rPr>
              <a:t>toe-</a:t>
            </a:r>
            <a:r>
              <a:rPr lang="en-US" sz="3600" cap="small" dirty="0">
                <a:ea typeface="Calibri"/>
                <a:cs typeface="Times New Roman"/>
              </a:rPr>
              <a:t>in at the 2</a:t>
            </a:r>
            <a:r>
              <a:rPr lang="en-US" sz="3600" cap="small" baseline="30000" dirty="0">
                <a:ea typeface="Calibri"/>
                <a:cs typeface="Times New Roman"/>
              </a:rPr>
              <a:t>nd</a:t>
            </a:r>
            <a:r>
              <a:rPr lang="en-US" sz="3600" cap="small" dirty="0">
                <a:ea typeface="Calibri"/>
                <a:cs typeface="Times New Roman"/>
              </a:rPr>
              <a:t> </a:t>
            </a:r>
            <a:r>
              <a:rPr lang="en-US" sz="3600" cap="small" dirty="0" smtClean="0">
                <a:ea typeface="Calibri"/>
                <a:cs typeface="Times New Roman"/>
              </a:rPr>
              <a:t>molars)</a:t>
            </a:r>
            <a:endParaRPr lang="el-GR" sz="900" dirty="0">
              <a:ea typeface="Calibri"/>
              <a:cs typeface="Times New Roman"/>
            </a:endParaRPr>
          </a:p>
          <a:p>
            <a:pPr lvl="0">
              <a:lnSpc>
                <a:spcPct val="115000"/>
              </a:lnSpc>
              <a:buFont typeface="+mj-lt"/>
              <a:buAutoNum type="alphaUcPeriod"/>
            </a:pPr>
            <a:r>
              <a:rPr lang="en-US" sz="3600" cap="small" dirty="0">
                <a:ea typeface="Calibri"/>
                <a:cs typeface="Times New Roman"/>
              </a:rPr>
              <a:t> second order bends – ideal , </a:t>
            </a:r>
            <a:r>
              <a:rPr lang="en-US" sz="3600" cap="small" dirty="0" err="1">
                <a:ea typeface="Calibri"/>
                <a:cs typeface="Times New Roman"/>
              </a:rPr>
              <a:t>hphg</a:t>
            </a:r>
            <a:r>
              <a:rPr lang="en-US" sz="3600" cap="small" dirty="0">
                <a:ea typeface="Calibri"/>
                <a:cs typeface="Times New Roman"/>
              </a:rPr>
              <a:t> hooks</a:t>
            </a:r>
            <a:endParaRPr lang="el-GR" sz="900" dirty="0">
              <a:ea typeface="Calibri"/>
              <a:cs typeface="Times New Roman"/>
            </a:endParaRPr>
          </a:p>
          <a:p>
            <a:pPr lvl="0">
              <a:lnSpc>
                <a:spcPct val="115000"/>
              </a:lnSpc>
              <a:buFont typeface="+mj-lt"/>
              <a:buAutoNum type="alphaUcPeriod"/>
            </a:pPr>
            <a:r>
              <a:rPr lang="en-US" sz="3600" cap="small" dirty="0">
                <a:ea typeface="Calibri"/>
                <a:cs typeface="Times New Roman"/>
              </a:rPr>
              <a:t>third order </a:t>
            </a:r>
            <a:r>
              <a:rPr lang="en-US" sz="3600" cap="small" dirty="0" smtClean="0">
                <a:ea typeface="Calibri"/>
                <a:cs typeface="Times New Roman"/>
              </a:rPr>
              <a:t>- ideal</a:t>
            </a:r>
            <a:endParaRPr lang="el-GR" sz="900" dirty="0">
              <a:ea typeface="Calibri"/>
              <a:cs typeface="Times New Roman"/>
            </a:endParaRPr>
          </a:p>
          <a:p>
            <a:pPr lvl="0">
              <a:lnSpc>
                <a:spcPct val="115000"/>
              </a:lnSpc>
              <a:buFont typeface="+mj-lt"/>
              <a:buAutoNum type="alphaUcPeriod"/>
            </a:pPr>
            <a:r>
              <a:rPr lang="en-US" sz="3600" cap="small" dirty="0">
                <a:ea typeface="Calibri"/>
                <a:cs typeface="Times New Roman"/>
              </a:rPr>
              <a:t> omega  loops  tied back</a:t>
            </a:r>
            <a:endParaRPr lang="el-GR" sz="900" dirty="0">
              <a:ea typeface="Calibri"/>
              <a:cs typeface="Times New Roman"/>
            </a:endParaRPr>
          </a:p>
          <a:p>
            <a:pPr lvl="0">
              <a:lnSpc>
                <a:spcPct val="115000"/>
              </a:lnSpc>
              <a:spcAft>
                <a:spcPts val="1000"/>
              </a:spcAft>
              <a:buFont typeface="+mj-lt"/>
              <a:buAutoNum type="alphaUcPeriod"/>
            </a:pPr>
            <a:r>
              <a:rPr lang="en-US" sz="3600" cap="small" dirty="0">
                <a:ea typeface="Calibri"/>
                <a:cs typeface="Times New Roman"/>
              </a:rPr>
              <a:t>class ii elastics (4 – 6 oz) worn 24 hours/day, anterior box elastics if </a:t>
            </a:r>
            <a:r>
              <a:rPr lang="en-US" sz="3600" cap="small" dirty="0" smtClean="0">
                <a:ea typeface="Calibri"/>
                <a:cs typeface="Times New Roman"/>
              </a:rPr>
              <a:t>needed</a:t>
            </a:r>
            <a:endParaRPr lang="en-US" sz="2400" dirty="0" smtClean="0"/>
          </a:p>
        </p:txBody>
      </p:sp>
      <p:sp>
        <p:nvSpPr>
          <p:cNvPr id="5" name="Rectangle 2"/>
          <p:cNvSpPr>
            <a:spLocks noGrp="1" noChangeArrowheads="1"/>
          </p:cNvSpPr>
          <p:nvPr>
            <p:ph type="title"/>
          </p:nvPr>
        </p:nvSpPr>
        <p:spPr/>
        <p:txBody>
          <a:bodyPr>
            <a:normAutofit fontScale="90000"/>
          </a:bodyPr>
          <a:lstStyle/>
          <a:p>
            <a:pPr eaLnBrk="1" hangingPunct="1">
              <a:defRPr/>
            </a:pPr>
            <a:r>
              <a:rPr lang="en-GB" sz="3200" b="1" dirty="0" smtClean="0">
                <a:latin typeface="Century Gothic"/>
                <a:cs typeface="Century Gothic"/>
              </a:rPr>
              <a:t>Tweed - Typodont Course 2015</a:t>
            </a:r>
            <a:r>
              <a:rPr lang="en-GB" sz="4000" dirty="0" smtClean="0">
                <a:latin typeface="Century Gothic"/>
                <a:cs typeface="Century Gothic"/>
              </a:rPr>
              <a:t/>
            </a:r>
            <a:br>
              <a:rPr lang="en-GB" sz="4000" dirty="0" smtClean="0">
                <a:latin typeface="Century Gothic"/>
                <a:cs typeface="Century Gothic"/>
              </a:rPr>
            </a:br>
            <a:endParaRPr lang="el-GR" sz="4000" dirty="0" smtClean="0">
              <a:latin typeface="Century Gothic"/>
              <a:cs typeface="Century Gothic"/>
            </a:endParaRPr>
          </a:p>
        </p:txBody>
      </p:sp>
      <p:pic>
        <p:nvPicPr>
          <p:cNvPr id="6" name="Picture 5" descr="IMG_2999.JPG"/>
          <p:cNvPicPr>
            <a:picLocks noChangeAspect="1"/>
          </p:cNvPicPr>
          <p:nvPr/>
        </p:nvPicPr>
        <p:blipFill rotWithShape="1">
          <a:blip r:embed="rId3" cstate="print">
            <a:extLst>
              <a:ext uri="{BEBA8EAE-BF5A-486C-A8C5-ECC9F3942E4B}">
                <a14:imgProps xmlns:a14="http://schemas.microsoft.com/office/drawing/2010/main" xmlns="">
                  <a14:imgLayer r:embed="rId4">
                    <a14:imgEffect>
                      <a14:brightnessContrast bright="40000" contrast="-20000"/>
                    </a14:imgEffect>
                  </a14:imgLayer>
                </a14:imgProps>
              </a:ext>
              <a:ext uri="{28A0092B-C50C-407E-A947-70E740481C1C}">
                <a14:useLocalDpi xmlns:a14="http://schemas.microsoft.com/office/drawing/2010/main" xmlns="" val="0"/>
              </a:ext>
            </a:extLst>
          </a:blip>
          <a:srcRect l="10113" t="11244" r="9256" b="10043"/>
          <a:stretch/>
        </p:blipFill>
        <p:spPr>
          <a:xfrm>
            <a:off x="5922150" y="1043735"/>
            <a:ext cx="2864895" cy="2097512"/>
          </a:xfrm>
          <a:prstGeom prst="rect">
            <a:avLst/>
          </a:prstGeom>
        </p:spPr>
      </p:pic>
    </p:spTree>
    <p:extLst>
      <p:ext uri="{BB962C8B-B14F-4D97-AF65-F5344CB8AC3E}">
        <p14:creationId xmlns:p14="http://schemas.microsoft.com/office/powerpoint/2010/main" xmlns="" val="38440375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 Θέση περιεχομένου"/>
          <p:cNvSpPr>
            <a:spLocks noGrp="1"/>
          </p:cNvSpPr>
          <p:nvPr>
            <p:ph idx="1"/>
          </p:nvPr>
        </p:nvSpPr>
        <p:spPr>
          <a:xfrm>
            <a:off x="341530" y="1088740"/>
            <a:ext cx="8505945" cy="5310590"/>
          </a:xfrm>
          <a:solidFill>
            <a:schemeClr val="accent1">
              <a:lumMod val="40000"/>
              <a:lumOff val="60000"/>
            </a:schemeClr>
          </a:solidFill>
        </p:spPr>
        <p:txBody>
          <a:bodyPr>
            <a:normAutofit fontScale="32500" lnSpcReduction="20000"/>
          </a:bodyPr>
          <a:lstStyle/>
          <a:p>
            <a:pPr algn="just">
              <a:buFont typeface="Wingdings" pitchFamily="2" charset="2"/>
              <a:buNone/>
              <a:defRPr/>
            </a:pPr>
            <a:r>
              <a:rPr lang="en-US" sz="2400" dirty="0" smtClean="0"/>
              <a:t>            </a:t>
            </a:r>
          </a:p>
          <a:p>
            <a:pPr>
              <a:buFont typeface="Wingdings" pitchFamily="2" charset="2"/>
              <a:buNone/>
              <a:defRPr/>
            </a:pPr>
            <a:r>
              <a:rPr lang="en-US" sz="4900" dirty="0" err="1" smtClean="0"/>
              <a:t>Mechanotherapy</a:t>
            </a:r>
            <a:endParaRPr lang="en-US" sz="4900" dirty="0" smtClean="0"/>
          </a:p>
          <a:p>
            <a:pPr>
              <a:buFont typeface="Wingdings" pitchFamily="2" charset="2"/>
              <a:buNone/>
              <a:defRPr/>
            </a:pPr>
            <a:endParaRPr lang="en-US" sz="4900" dirty="0" smtClean="0"/>
          </a:p>
          <a:p>
            <a:pPr marL="0" indent="0">
              <a:buNone/>
              <a:defRPr/>
            </a:pPr>
            <a:r>
              <a:rPr lang="en-US" sz="5500" b="1" dirty="0"/>
              <a:t>CUSP SEATING - ROOT PARALLELING – </a:t>
            </a:r>
            <a:r>
              <a:rPr lang="en-US" sz="5500" b="1" dirty="0" smtClean="0"/>
              <a:t>FINISHING</a:t>
            </a:r>
          </a:p>
          <a:p>
            <a:pPr marL="0" indent="0">
              <a:buNone/>
              <a:defRPr/>
            </a:pPr>
            <a:r>
              <a:rPr lang="en-US" sz="4900" dirty="0" smtClean="0"/>
              <a:t>Purpose: to achieve maximum </a:t>
            </a:r>
            <a:r>
              <a:rPr lang="en-US" sz="4900" dirty="0" err="1" smtClean="0"/>
              <a:t>intercuspation</a:t>
            </a:r>
            <a:r>
              <a:rPr lang="en-US" sz="4900" dirty="0" smtClean="0"/>
              <a:t> –</a:t>
            </a:r>
          </a:p>
          <a:p>
            <a:pPr marL="0" indent="0">
              <a:buNone/>
              <a:defRPr/>
            </a:pPr>
            <a:r>
              <a:rPr lang="en-US" sz="4900" dirty="0" smtClean="0"/>
              <a:t> finishing mechanics – root paralleling </a:t>
            </a:r>
          </a:p>
          <a:p>
            <a:pPr marL="0" indent="0">
              <a:buNone/>
              <a:defRPr/>
            </a:pPr>
            <a:r>
              <a:rPr lang="en-US" sz="4900" dirty="0" smtClean="0"/>
              <a:t>Total time:  1-2 months    </a:t>
            </a:r>
          </a:p>
          <a:p>
            <a:pPr>
              <a:buFont typeface="Wingdings" pitchFamily="2" charset="2"/>
              <a:buChar char="q"/>
              <a:defRPr/>
            </a:pPr>
            <a:endParaRPr lang="en-US" sz="2200" dirty="0" smtClean="0"/>
          </a:p>
          <a:p>
            <a:pPr marL="0" indent="0">
              <a:lnSpc>
                <a:spcPct val="115000"/>
              </a:lnSpc>
              <a:spcAft>
                <a:spcPts val="1000"/>
              </a:spcAft>
              <a:buNone/>
            </a:pPr>
            <a:r>
              <a:rPr lang="en-US" sz="4900" b="1" cap="small" dirty="0">
                <a:ea typeface="Calibri"/>
                <a:cs typeface="Times New Roman"/>
              </a:rPr>
              <a:t>Maxillary  Archwire  Reduced .019x.025 </a:t>
            </a:r>
            <a:r>
              <a:rPr lang="en-US" sz="4900" b="1" cap="small" dirty="0" err="1">
                <a:ea typeface="Calibri"/>
                <a:cs typeface="Times New Roman"/>
              </a:rPr>
              <a:t>ss</a:t>
            </a:r>
            <a:endParaRPr lang="el-GR" sz="4900" b="1" dirty="0">
              <a:ea typeface="Calibri"/>
              <a:cs typeface="Times New Roman"/>
            </a:endParaRPr>
          </a:p>
          <a:p>
            <a:pPr lvl="0">
              <a:lnSpc>
                <a:spcPct val="115000"/>
              </a:lnSpc>
              <a:buFont typeface="+mj-lt"/>
              <a:buAutoNum type="alphaUcPeriod"/>
            </a:pPr>
            <a:r>
              <a:rPr lang="en-US" sz="4300" cap="small" dirty="0">
                <a:ea typeface="Calibri"/>
                <a:cs typeface="Times New Roman"/>
              </a:rPr>
              <a:t>ideal in form with first order bends and  </a:t>
            </a:r>
            <a:r>
              <a:rPr lang="en-US" sz="4900" u="sng" cap="small" dirty="0">
                <a:ea typeface="Calibri"/>
                <a:cs typeface="Times New Roman"/>
              </a:rPr>
              <a:t>rigorously coordinated</a:t>
            </a:r>
            <a:r>
              <a:rPr lang="en-US" sz="4300" cap="small" dirty="0">
                <a:ea typeface="Calibri"/>
                <a:cs typeface="Times New Roman"/>
              </a:rPr>
              <a:t> arch forms</a:t>
            </a:r>
            <a:endParaRPr lang="el-GR" sz="4300" dirty="0">
              <a:ea typeface="Calibri"/>
              <a:cs typeface="Times New Roman"/>
            </a:endParaRPr>
          </a:p>
          <a:p>
            <a:pPr lvl="0">
              <a:lnSpc>
                <a:spcPct val="115000"/>
              </a:lnSpc>
              <a:buFont typeface="+mj-lt"/>
              <a:buAutoNum type="alphaUcPeriod"/>
            </a:pPr>
            <a:r>
              <a:rPr lang="en-US" sz="4300" cap="small" dirty="0">
                <a:ea typeface="Calibri"/>
                <a:cs typeface="Times New Roman"/>
              </a:rPr>
              <a:t>second order bends  ideal </a:t>
            </a:r>
            <a:endParaRPr lang="el-GR" sz="4300" dirty="0">
              <a:ea typeface="Calibri"/>
              <a:cs typeface="Times New Roman"/>
            </a:endParaRPr>
          </a:p>
          <a:p>
            <a:pPr lvl="0">
              <a:lnSpc>
                <a:spcPct val="115000"/>
              </a:lnSpc>
              <a:buFont typeface="+mj-lt"/>
              <a:buAutoNum type="alphaUcPeriod"/>
            </a:pPr>
            <a:r>
              <a:rPr lang="en-US" sz="4300" cap="small" dirty="0">
                <a:ea typeface="Calibri"/>
                <a:cs typeface="Times New Roman"/>
              </a:rPr>
              <a:t>third order bends: ideal (check incisor torque)</a:t>
            </a:r>
            <a:endParaRPr lang="el-GR" sz="4300" dirty="0">
              <a:ea typeface="Calibri"/>
              <a:cs typeface="Times New Roman"/>
            </a:endParaRPr>
          </a:p>
          <a:p>
            <a:pPr lvl="0">
              <a:lnSpc>
                <a:spcPct val="115000"/>
              </a:lnSpc>
              <a:buFont typeface="+mj-lt"/>
              <a:buAutoNum type="alphaUcPeriod"/>
            </a:pPr>
            <a:r>
              <a:rPr lang="en-US" sz="4300" cap="small" dirty="0">
                <a:ea typeface="Calibri"/>
                <a:cs typeface="Times New Roman"/>
              </a:rPr>
              <a:t>attachments: </a:t>
            </a:r>
            <a:r>
              <a:rPr lang="en-US" sz="4300" cap="small" dirty="0" err="1">
                <a:ea typeface="Calibri"/>
                <a:cs typeface="Times New Roman"/>
              </a:rPr>
              <a:t>hphg</a:t>
            </a:r>
            <a:r>
              <a:rPr lang="en-US" sz="4300" cap="small" dirty="0">
                <a:ea typeface="Calibri"/>
                <a:cs typeface="Times New Roman"/>
              </a:rPr>
              <a:t> hooks distal to the centrals </a:t>
            </a:r>
            <a:r>
              <a:rPr lang="en-US" sz="4300" cap="small" dirty="0" err="1">
                <a:ea typeface="Calibri"/>
                <a:cs typeface="Times New Roman"/>
              </a:rPr>
              <a:t>incisaly</a:t>
            </a:r>
            <a:r>
              <a:rPr lang="en-US" sz="4300" cap="small" dirty="0">
                <a:ea typeface="Calibri"/>
                <a:cs typeface="Times New Roman"/>
              </a:rPr>
              <a:t>, class ii hooks distal to the laterals </a:t>
            </a:r>
            <a:r>
              <a:rPr lang="en-US" sz="4300" cap="small" dirty="0" err="1">
                <a:ea typeface="Calibri"/>
                <a:cs typeface="Times New Roman"/>
              </a:rPr>
              <a:t>gingivaly</a:t>
            </a:r>
            <a:r>
              <a:rPr lang="en-US" sz="4300" cap="small" dirty="0">
                <a:ea typeface="Calibri"/>
                <a:cs typeface="Times New Roman"/>
              </a:rPr>
              <a:t> , vertical hooks mesial to 1</a:t>
            </a:r>
            <a:r>
              <a:rPr lang="en-US" sz="4300" cap="small" baseline="30000" dirty="0">
                <a:ea typeface="Calibri"/>
                <a:cs typeface="Times New Roman"/>
              </a:rPr>
              <a:t>st</a:t>
            </a:r>
            <a:r>
              <a:rPr lang="en-US" sz="4300" cap="small" dirty="0">
                <a:ea typeface="Calibri"/>
                <a:cs typeface="Times New Roman"/>
              </a:rPr>
              <a:t> bicuspids. elastics are mainly vertical and </a:t>
            </a:r>
            <a:r>
              <a:rPr lang="en-US" sz="4300" cap="small" dirty="0" smtClean="0">
                <a:ea typeface="Calibri"/>
                <a:cs typeface="Times New Roman"/>
              </a:rPr>
              <a:t>triangular</a:t>
            </a:r>
            <a:r>
              <a:rPr lang="en-US" sz="4900" cap="small" dirty="0">
                <a:ea typeface="Calibri"/>
                <a:cs typeface="Times New Roman"/>
              </a:rPr>
              <a:t> </a:t>
            </a:r>
            <a:endParaRPr lang="el-GR" sz="4300" dirty="0">
              <a:ea typeface="Calibri"/>
              <a:cs typeface="Times New Roman"/>
            </a:endParaRPr>
          </a:p>
          <a:p>
            <a:pPr marL="0" indent="0">
              <a:lnSpc>
                <a:spcPct val="115000"/>
              </a:lnSpc>
              <a:spcAft>
                <a:spcPts val="1000"/>
              </a:spcAft>
              <a:buNone/>
            </a:pPr>
            <a:r>
              <a:rPr lang="en-US" sz="4900" b="1" cap="small" dirty="0">
                <a:ea typeface="Calibri"/>
                <a:cs typeface="Times New Roman"/>
              </a:rPr>
              <a:t>Mandibular Stabilizing Archwire  Reduced .019x.025ss  </a:t>
            </a:r>
            <a:endParaRPr lang="el-GR" sz="4900" b="1" dirty="0">
              <a:ea typeface="Calibri"/>
              <a:cs typeface="Times New Roman"/>
            </a:endParaRPr>
          </a:p>
          <a:p>
            <a:pPr lvl="0">
              <a:lnSpc>
                <a:spcPct val="115000"/>
              </a:lnSpc>
              <a:buFont typeface="+mj-lt"/>
              <a:buAutoNum type="alphaUcPeriod"/>
            </a:pPr>
            <a:r>
              <a:rPr lang="en-US" sz="4300" cap="small" dirty="0">
                <a:ea typeface="Calibri"/>
                <a:cs typeface="Times New Roman"/>
              </a:rPr>
              <a:t>ideal in form with first order bends and  </a:t>
            </a:r>
            <a:r>
              <a:rPr lang="en-US" sz="4900" u="sng" cap="small" dirty="0">
                <a:ea typeface="Calibri"/>
                <a:cs typeface="Times New Roman"/>
              </a:rPr>
              <a:t>rigorously coordinated</a:t>
            </a:r>
            <a:r>
              <a:rPr lang="en-US" sz="4300" cap="small" dirty="0">
                <a:ea typeface="Calibri"/>
                <a:cs typeface="Times New Roman"/>
              </a:rPr>
              <a:t> arch forms</a:t>
            </a:r>
            <a:endParaRPr lang="el-GR" sz="4300" dirty="0">
              <a:ea typeface="Calibri"/>
              <a:cs typeface="Times New Roman"/>
            </a:endParaRPr>
          </a:p>
          <a:p>
            <a:pPr lvl="0">
              <a:lnSpc>
                <a:spcPct val="115000"/>
              </a:lnSpc>
              <a:buFont typeface="+mj-lt"/>
              <a:buAutoNum type="alphaUcPeriod"/>
            </a:pPr>
            <a:r>
              <a:rPr lang="en-US" sz="4300" cap="small" dirty="0">
                <a:ea typeface="Calibri"/>
                <a:cs typeface="Times New Roman"/>
              </a:rPr>
              <a:t>second order bends – ideal </a:t>
            </a:r>
            <a:endParaRPr lang="el-GR" sz="4300" dirty="0">
              <a:ea typeface="Calibri"/>
              <a:cs typeface="Times New Roman"/>
            </a:endParaRPr>
          </a:p>
          <a:p>
            <a:pPr lvl="0">
              <a:lnSpc>
                <a:spcPct val="115000"/>
              </a:lnSpc>
              <a:buFont typeface="+mj-lt"/>
              <a:buAutoNum type="alphaUcPeriod"/>
            </a:pPr>
            <a:r>
              <a:rPr lang="en-US" sz="4300" cap="small" dirty="0">
                <a:ea typeface="Calibri"/>
                <a:cs typeface="Times New Roman"/>
              </a:rPr>
              <a:t>third order </a:t>
            </a:r>
            <a:r>
              <a:rPr lang="en-US" sz="4300" cap="small" dirty="0" smtClean="0">
                <a:ea typeface="Calibri"/>
                <a:cs typeface="Times New Roman"/>
              </a:rPr>
              <a:t>– ideal </a:t>
            </a:r>
            <a:r>
              <a:rPr lang="en-US" sz="4300" cap="small" dirty="0">
                <a:ea typeface="Calibri"/>
                <a:cs typeface="Times New Roman"/>
              </a:rPr>
              <a:t>(check incisor </a:t>
            </a:r>
            <a:r>
              <a:rPr lang="en-US" sz="3700" cap="small" dirty="0" smtClean="0">
                <a:ea typeface="Calibri"/>
                <a:cs typeface="Times New Roman"/>
              </a:rPr>
              <a:t>TORQUE</a:t>
            </a:r>
            <a:r>
              <a:rPr lang="en-US" sz="4300" cap="small" dirty="0" smtClean="0">
                <a:ea typeface="Calibri"/>
                <a:cs typeface="Times New Roman"/>
              </a:rPr>
              <a:t>)</a:t>
            </a:r>
            <a:endParaRPr lang="el-GR" sz="4300" dirty="0">
              <a:ea typeface="Calibri"/>
              <a:cs typeface="Times New Roman"/>
            </a:endParaRPr>
          </a:p>
          <a:p>
            <a:pPr lvl="0">
              <a:lnSpc>
                <a:spcPct val="115000"/>
              </a:lnSpc>
              <a:buFont typeface="+mj-lt"/>
              <a:buAutoNum type="alphaUcPeriod"/>
            </a:pPr>
            <a:r>
              <a:rPr lang="en-US" sz="4300" cap="small" dirty="0">
                <a:ea typeface="Calibri"/>
                <a:cs typeface="Times New Roman"/>
              </a:rPr>
              <a:t> omega  loops  </a:t>
            </a:r>
            <a:endParaRPr lang="el-GR" sz="4300" dirty="0">
              <a:ea typeface="Calibri"/>
              <a:cs typeface="Times New Roman"/>
            </a:endParaRPr>
          </a:p>
          <a:p>
            <a:pPr lvl="0">
              <a:lnSpc>
                <a:spcPct val="115000"/>
              </a:lnSpc>
              <a:spcAft>
                <a:spcPts val="1000"/>
              </a:spcAft>
              <a:buFont typeface="+mj-lt"/>
              <a:buAutoNum type="alphaUcPeriod"/>
            </a:pPr>
            <a:r>
              <a:rPr lang="en-US" sz="4300" cap="small" dirty="0" err="1">
                <a:ea typeface="Calibri"/>
                <a:cs typeface="Times New Roman"/>
              </a:rPr>
              <a:t>attacments</a:t>
            </a:r>
            <a:r>
              <a:rPr lang="en-US" sz="4300" cap="small" dirty="0">
                <a:ea typeface="Calibri"/>
                <a:cs typeface="Times New Roman"/>
              </a:rPr>
              <a:t>: </a:t>
            </a:r>
            <a:r>
              <a:rPr lang="en-US" sz="4300" cap="small" dirty="0" smtClean="0">
                <a:ea typeface="Calibri"/>
                <a:cs typeface="Times New Roman"/>
              </a:rPr>
              <a:t>vertical </a:t>
            </a:r>
            <a:r>
              <a:rPr lang="en-US" sz="4300" cap="small" dirty="0">
                <a:ea typeface="Calibri"/>
                <a:cs typeface="Times New Roman"/>
              </a:rPr>
              <a:t>hooks distal to the centrals, laterals, cuspids, </a:t>
            </a:r>
            <a:r>
              <a:rPr lang="en-US" sz="4300" cap="small" dirty="0" smtClean="0">
                <a:ea typeface="Calibri"/>
                <a:cs typeface="Times New Roman"/>
              </a:rPr>
              <a:t>bicuspids</a:t>
            </a:r>
            <a:endParaRPr lang="en-US" sz="2400" dirty="0" smtClean="0"/>
          </a:p>
        </p:txBody>
      </p:sp>
      <p:sp>
        <p:nvSpPr>
          <p:cNvPr id="5" name="Rectangle 2"/>
          <p:cNvSpPr>
            <a:spLocks noGrp="1" noChangeArrowheads="1"/>
          </p:cNvSpPr>
          <p:nvPr>
            <p:ph type="title"/>
          </p:nvPr>
        </p:nvSpPr>
        <p:spPr/>
        <p:txBody>
          <a:bodyPr>
            <a:normAutofit fontScale="90000"/>
          </a:bodyPr>
          <a:lstStyle/>
          <a:p>
            <a:pPr eaLnBrk="1" hangingPunct="1">
              <a:defRPr/>
            </a:pPr>
            <a:r>
              <a:rPr lang="en-GB" sz="3200" b="1" dirty="0" smtClean="0">
                <a:latin typeface="Century Gothic"/>
                <a:cs typeface="Century Gothic"/>
              </a:rPr>
              <a:t>Tweed - Typodont Course 2015</a:t>
            </a:r>
            <a:r>
              <a:rPr lang="en-GB" sz="4000" dirty="0" smtClean="0">
                <a:latin typeface="Century Gothic"/>
                <a:cs typeface="Century Gothic"/>
              </a:rPr>
              <a:t/>
            </a:r>
            <a:br>
              <a:rPr lang="en-GB" sz="4000" dirty="0" smtClean="0">
                <a:latin typeface="Century Gothic"/>
                <a:cs typeface="Century Gothic"/>
              </a:rPr>
            </a:br>
            <a:endParaRPr lang="el-GR" sz="4000" dirty="0" smtClean="0">
              <a:latin typeface="Century Gothic"/>
              <a:cs typeface="Century Gothic"/>
            </a:endParaRPr>
          </a:p>
        </p:txBody>
      </p:sp>
      <p:pic>
        <p:nvPicPr>
          <p:cNvPr id="2" name="Picture 1" descr="IMG_3030.JPG"/>
          <p:cNvPicPr>
            <a:picLocks noChangeAspect="1"/>
          </p:cNvPicPr>
          <p:nvPr/>
        </p:nvPicPr>
        <p:blipFill rotWithShape="1">
          <a:blip r:embed="rId3" cstate="print">
            <a:extLst>
              <a:ext uri="{BEBA8EAE-BF5A-486C-A8C5-ECC9F3942E4B}">
                <a14:imgProps xmlns:a14="http://schemas.microsoft.com/office/drawing/2010/main" xmlns="">
                  <a14:imgLayer r:embed="rId4">
                    <a14:imgEffect>
                      <a14:brightnessContrast bright="26000"/>
                    </a14:imgEffect>
                  </a14:imgLayer>
                </a14:imgProps>
              </a:ext>
              <a:ext uri="{28A0092B-C50C-407E-A947-70E740481C1C}">
                <a14:useLocalDpi xmlns:a14="http://schemas.microsoft.com/office/drawing/2010/main" xmlns="" val="0"/>
              </a:ext>
            </a:extLst>
          </a:blip>
          <a:srcRect l="12500" t="13704" r="9027" b="31667"/>
          <a:stretch/>
        </p:blipFill>
        <p:spPr>
          <a:xfrm>
            <a:off x="5162554" y="1268760"/>
            <a:ext cx="3504901" cy="1829993"/>
          </a:xfrm>
          <a:prstGeom prst="rect">
            <a:avLst/>
          </a:prstGeom>
        </p:spPr>
      </p:pic>
    </p:spTree>
    <p:extLst>
      <p:ext uri="{BB962C8B-B14F-4D97-AF65-F5344CB8AC3E}">
        <p14:creationId xmlns:p14="http://schemas.microsoft.com/office/powerpoint/2010/main" xmlns="" val="3148892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06615" y="2852171"/>
            <a:ext cx="7086600" cy="1431925"/>
          </a:xfrm>
        </p:spPr>
        <p:txBody>
          <a:bodyPr>
            <a:normAutofit/>
          </a:bodyPr>
          <a:lstStyle/>
          <a:p>
            <a:pPr eaLnBrk="1" hangingPunct="1">
              <a:defRPr/>
            </a:pPr>
            <a:r>
              <a:rPr lang="en-GB" sz="3200" b="1" dirty="0" smtClean="0">
                <a:latin typeface="Century Gothic"/>
                <a:cs typeface="Century Gothic"/>
              </a:rPr>
              <a:t>Tweed - Typodont Course 2015</a:t>
            </a:r>
            <a:r>
              <a:rPr lang="en-GB" sz="4000" dirty="0" smtClean="0">
                <a:latin typeface="Century Gothic"/>
                <a:cs typeface="Century Gothic"/>
              </a:rPr>
              <a:t/>
            </a:r>
            <a:br>
              <a:rPr lang="en-GB" sz="4000" dirty="0" smtClean="0">
                <a:latin typeface="Century Gothic"/>
                <a:cs typeface="Century Gothic"/>
              </a:rPr>
            </a:br>
            <a:endParaRPr lang="el-GR" sz="4000" dirty="0" smtClean="0">
              <a:latin typeface="Century Gothic"/>
              <a:cs typeface="Century Gothic"/>
            </a:endParaRPr>
          </a:p>
        </p:txBody>
      </p:sp>
      <p:sp>
        <p:nvSpPr>
          <p:cNvPr id="2051" name="Rectangle 3"/>
          <p:cNvSpPr>
            <a:spLocks noGrp="1" noChangeArrowheads="1"/>
          </p:cNvSpPr>
          <p:nvPr>
            <p:ph type="subTitle" idx="1"/>
          </p:nvPr>
        </p:nvSpPr>
        <p:spPr>
          <a:xfrm>
            <a:off x="836585" y="3834046"/>
            <a:ext cx="7511019" cy="990110"/>
          </a:xfrm>
        </p:spPr>
        <p:txBody>
          <a:bodyPr>
            <a:normAutofit/>
          </a:bodyPr>
          <a:lstStyle/>
          <a:p>
            <a:pPr eaLnBrk="1" hangingPunct="1">
              <a:defRPr/>
            </a:pPr>
            <a:r>
              <a:rPr lang="en-GB" b="1" dirty="0" smtClean="0">
                <a:latin typeface="Century Gothic"/>
                <a:cs typeface="Century Gothic"/>
              </a:rPr>
              <a:t>Introduction into “Tweed Philosophy”</a:t>
            </a:r>
          </a:p>
          <a:p>
            <a:pPr eaLnBrk="1" hangingPunct="1">
              <a:defRPr/>
            </a:pPr>
            <a:endParaRPr lang="en-GB" dirty="0" smtClean="0"/>
          </a:p>
          <a:p>
            <a:pPr eaLnBrk="1" hangingPunct="1">
              <a:defRPr/>
            </a:pPr>
            <a:endParaRPr lang="en-GB" dirty="0" smtClean="0"/>
          </a:p>
          <a:p>
            <a:pPr eaLnBrk="1" hangingPunct="1">
              <a:defRPr/>
            </a:pPr>
            <a:endParaRPr lang="en-GB" dirty="0" smtClean="0"/>
          </a:p>
        </p:txBody>
      </p:sp>
      <p:grpSp>
        <p:nvGrpSpPr>
          <p:cNvPr id="10" name="Group 1"/>
          <p:cNvGrpSpPr>
            <a:grpSpLocks noChangeAspect="1"/>
          </p:cNvGrpSpPr>
          <p:nvPr/>
        </p:nvGrpSpPr>
        <p:grpSpPr bwMode="auto">
          <a:xfrm>
            <a:off x="1691680" y="504543"/>
            <a:ext cx="5265587" cy="1425919"/>
            <a:chOff x="-5642932" y="1368502"/>
            <a:chExt cx="12243644" cy="3726176"/>
          </a:xfrm>
        </p:grpSpPr>
        <p:sp>
          <p:nvSpPr>
            <p:cNvPr id="11" name="Τίτλος 1"/>
            <p:cNvSpPr txBox="1">
              <a:spLocks/>
            </p:cNvSpPr>
            <p:nvPr/>
          </p:nvSpPr>
          <p:spPr bwMode="auto">
            <a:xfrm>
              <a:off x="-3445355" y="1954266"/>
              <a:ext cx="10046067" cy="2232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9300">
                  <a:solidFill>
                    <a:schemeClr val="tx1"/>
                  </a:solidFill>
                  <a:latin typeface="Calibri" charset="0"/>
                  <a:ea typeface="ＭＳ Ｐゴシック" charset="0"/>
                  <a:cs typeface="ＭＳ Ｐゴシック" charset="0"/>
                  <a:sym typeface="Calibri" charset="0"/>
                </a:defRPr>
              </a:lvl1pPr>
              <a:lvl2pPr marL="742950" indent="-285750" eaLnBrk="0" hangingPunct="0">
                <a:defRPr sz="9300">
                  <a:solidFill>
                    <a:schemeClr val="tx1"/>
                  </a:solidFill>
                  <a:latin typeface="Calibri" charset="0"/>
                  <a:ea typeface="ＭＳ Ｐゴシック" charset="0"/>
                  <a:sym typeface="Calibri" charset="0"/>
                </a:defRPr>
              </a:lvl2pPr>
              <a:lvl3pPr marL="1143000" indent="-228600" eaLnBrk="0" hangingPunct="0">
                <a:defRPr sz="9300">
                  <a:solidFill>
                    <a:schemeClr val="tx1"/>
                  </a:solidFill>
                  <a:latin typeface="Calibri" charset="0"/>
                  <a:ea typeface="ＭＳ Ｐゴシック" charset="0"/>
                  <a:sym typeface="Calibri" charset="0"/>
                </a:defRPr>
              </a:lvl3pPr>
              <a:lvl4pPr marL="1600200" indent="-228600" eaLnBrk="0" hangingPunct="0">
                <a:defRPr sz="9300">
                  <a:solidFill>
                    <a:schemeClr val="tx1"/>
                  </a:solidFill>
                  <a:latin typeface="Calibri" charset="0"/>
                  <a:ea typeface="ＭＳ Ｐゴシック" charset="0"/>
                  <a:sym typeface="Calibri" charset="0"/>
                </a:defRPr>
              </a:lvl4pPr>
              <a:lvl5pPr marL="2057400" indent="-228600" eaLnBrk="0" hangingPunct="0">
                <a:defRPr sz="9300">
                  <a:solidFill>
                    <a:schemeClr val="tx1"/>
                  </a:solidFill>
                  <a:latin typeface="Calibri" charset="0"/>
                  <a:ea typeface="ＭＳ Ｐゴシック" charset="0"/>
                  <a:sym typeface="Calibri" charset="0"/>
                </a:defRPr>
              </a:lvl5pPr>
              <a:lvl6pPr marL="2514600" indent="-228600" eaLnBrk="0" fontAlgn="base" hangingPunct="0">
                <a:spcBef>
                  <a:spcPct val="0"/>
                </a:spcBef>
                <a:spcAft>
                  <a:spcPct val="0"/>
                </a:spcAft>
                <a:defRPr sz="9300">
                  <a:solidFill>
                    <a:schemeClr val="tx1"/>
                  </a:solidFill>
                  <a:latin typeface="Calibri" charset="0"/>
                  <a:ea typeface="ＭＳ Ｐゴシック" charset="0"/>
                  <a:sym typeface="Calibri" charset="0"/>
                </a:defRPr>
              </a:lvl6pPr>
              <a:lvl7pPr marL="2971800" indent="-228600" eaLnBrk="0" fontAlgn="base" hangingPunct="0">
                <a:spcBef>
                  <a:spcPct val="0"/>
                </a:spcBef>
                <a:spcAft>
                  <a:spcPct val="0"/>
                </a:spcAft>
                <a:defRPr sz="9300">
                  <a:solidFill>
                    <a:schemeClr val="tx1"/>
                  </a:solidFill>
                  <a:latin typeface="Calibri" charset="0"/>
                  <a:ea typeface="ＭＳ Ｐゴシック" charset="0"/>
                  <a:sym typeface="Calibri" charset="0"/>
                </a:defRPr>
              </a:lvl7pPr>
              <a:lvl8pPr marL="3429000" indent="-228600" eaLnBrk="0" fontAlgn="base" hangingPunct="0">
                <a:spcBef>
                  <a:spcPct val="0"/>
                </a:spcBef>
                <a:spcAft>
                  <a:spcPct val="0"/>
                </a:spcAft>
                <a:defRPr sz="9300">
                  <a:solidFill>
                    <a:schemeClr val="tx1"/>
                  </a:solidFill>
                  <a:latin typeface="Calibri" charset="0"/>
                  <a:ea typeface="ＭＳ Ｐゴシック" charset="0"/>
                  <a:sym typeface="Calibri" charset="0"/>
                </a:defRPr>
              </a:lvl8pPr>
              <a:lvl9pPr marL="3886200" indent="-228600" eaLnBrk="0" fontAlgn="base" hangingPunct="0">
                <a:spcBef>
                  <a:spcPct val="0"/>
                </a:spcBef>
                <a:spcAft>
                  <a:spcPct val="0"/>
                </a:spcAft>
                <a:defRPr sz="9300">
                  <a:solidFill>
                    <a:schemeClr val="tx1"/>
                  </a:solidFill>
                  <a:latin typeface="Calibri" charset="0"/>
                  <a:ea typeface="ＭＳ Ｐゴシック" charset="0"/>
                  <a:sym typeface="Calibri" charset="0"/>
                </a:defRPr>
              </a:lvl9pPr>
            </a:lstStyle>
            <a:p>
              <a:pPr algn="ctr" defTabSz="914400" eaLnBrk="1" hangingPunct="1"/>
              <a:r>
                <a:rPr lang="en-US" sz="1800" dirty="0" smtClean="0">
                  <a:latin typeface="Optima" charset="0"/>
                  <a:ea typeface="Helvetica" charset="0"/>
                </a:rPr>
                <a:t>UNIVERSITY </a:t>
              </a:r>
              <a:r>
                <a:rPr lang="en-US" sz="1800" dirty="0">
                  <a:latin typeface="Optima" charset="0"/>
                  <a:ea typeface="Helvetica" charset="0"/>
                </a:rPr>
                <a:t>OF ATHENS</a:t>
              </a:r>
              <a:endParaRPr lang="el-GR" sz="1800" dirty="0">
                <a:latin typeface="Optima" charset="0"/>
                <a:ea typeface="Helvetica" charset="0"/>
              </a:endParaRPr>
            </a:p>
            <a:p>
              <a:pPr algn="ctr" defTabSz="914400" eaLnBrk="1" hangingPunct="1"/>
              <a:r>
                <a:rPr lang="en-US" sz="1800" dirty="0">
                  <a:latin typeface="Optima" charset="0"/>
                  <a:ea typeface="Helvetica" charset="0"/>
                </a:rPr>
                <a:t>SCHOOL OF DENTISTRY</a:t>
              </a:r>
            </a:p>
            <a:p>
              <a:pPr algn="ctr" defTabSz="914400" eaLnBrk="1" hangingPunct="1"/>
              <a:r>
                <a:rPr lang="en-US" sz="1800" dirty="0">
                  <a:latin typeface="Optima" charset="0"/>
                  <a:ea typeface="Helvetica" charset="0"/>
                </a:rPr>
                <a:t>DEPARTMENT OF </a:t>
              </a:r>
              <a:r>
                <a:rPr lang="en-US" sz="1800" dirty="0" smtClean="0">
                  <a:latin typeface="Optima" charset="0"/>
                  <a:ea typeface="Helvetica" charset="0"/>
                </a:rPr>
                <a:t>ORTHODONTICS</a:t>
              </a:r>
              <a:endParaRPr lang="en-US" sz="1800" dirty="0">
                <a:latin typeface="Optima" charset="0"/>
                <a:ea typeface="Helvetica" charset="0"/>
              </a:endParaRPr>
            </a:p>
          </p:txBody>
        </p:sp>
        <p:pic>
          <p:nvPicPr>
            <p:cNvPr id="12" name="Picture 66" descr="UOA_Athina_Black_1025x1688.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42932" y="1368502"/>
              <a:ext cx="1922580" cy="3726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extBox 1"/>
          <p:cNvSpPr txBox="1"/>
          <p:nvPr/>
        </p:nvSpPr>
        <p:spPr>
          <a:xfrm>
            <a:off x="881589" y="5364215"/>
            <a:ext cx="7167122" cy="369332"/>
          </a:xfrm>
          <a:prstGeom prst="rect">
            <a:avLst/>
          </a:prstGeom>
          <a:noFill/>
        </p:spPr>
        <p:txBody>
          <a:bodyPr wrap="none" rtlCol="0">
            <a:spAutoFit/>
          </a:bodyPr>
          <a:lstStyle/>
          <a:p>
            <a:r>
              <a:rPr lang="en-US" dirty="0" smtClean="0">
                <a:solidFill>
                  <a:srgbClr val="0000FF"/>
                </a:solidFill>
              </a:rPr>
              <a:t>CONGRATULATIONS ON SUCCESFULLY COMPLETING THE COURSE !</a:t>
            </a:r>
            <a:endParaRPr lang="en-US" dirty="0">
              <a:solidFill>
                <a:srgbClr val="0000FF"/>
              </a:solidFill>
            </a:endParaRPr>
          </a:p>
        </p:txBody>
      </p:sp>
      <p:sp>
        <p:nvSpPr>
          <p:cNvPr id="8" name="TextBox 7"/>
          <p:cNvSpPr txBox="1"/>
          <p:nvPr/>
        </p:nvSpPr>
        <p:spPr>
          <a:xfrm>
            <a:off x="566555" y="6354325"/>
            <a:ext cx="3967928" cy="369332"/>
          </a:xfrm>
          <a:prstGeom prst="rect">
            <a:avLst/>
          </a:prstGeom>
          <a:noFill/>
        </p:spPr>
        <p:txBody>
          <a:bodyPr wrap="none" rtlCol="0">
            <a:spAutoFit/>
          </a:bodyPr>
          <a:lstStyle/>
          <a:p>
            <a:r>
              <a:rPr lang="en-US" dirty="0" smtClean="0"/>
              <a:t>Dimitrios Konstantonis DDS, MS, PhD</a:t>
            </a:r>
            <a:endParaRPr lang="en-US" dirty="0"/>
          </a:p>
        </p:txBody>
      </p:sp>
    </p:spTree>
    <p:extLst>
      <p:ext uri="{BB962C8B-B14F-4D97-AF65-F5344CB8AC3E}">
        <p14:creationId xmlns:p14="http://schemas.microsoft.com/office/powerpoint/2010/main" xmlns="" val="3019599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593685"/>
            <a:ext cx="8229600" cy="1143000"/>
          </a:xfrm>
        </p:spPr>
        <p:txBody>
          <a:bodyPr>
            <a:normAutofit fontScale="90000"/>
          </a:bodyPr>
          <a:lstStyle/>
          <a:p>
            <a:pPr eaLnBrk="1" hangingPunct="1">
              <a:defRPr/>
            </a:pPr>
            <a:r>
              <a:rPr lang="en-GB" dirty="0" smtClean="0"/>
              <a:t/>
            </a:r>
            <a:br>
              <a:rPr lang="en-GB" dirty="0" smtClean="0"/>
            </a:br>
            <a:r>
              <a:rPr lang="en-GB" dirty="0" smtClean="0"/>
              <a:t/>
            </a:r>
            <a:br>
              <a:rPr lang="en-GB" dirty="0" smtClean="0"/>
            </a:br>
            <a:r>
              <a:rPr lang="en-GB" dirty="0" smtClean="0">
                <a:latin typeface="Century Gothic"/>
                <a:cs typeface="Century Gothic"/>
              </a:rPr>
              <a:t>The Angle System</a:t>
            </a:r>
            <a:br>
              <a:rPr lang="en-GB" dirty="0" smtClean="0">
                <a:latin typeface="Century Gothic"/>
                <a:cs typeface="Century Gothic"/>
              </a:rPr>
            </a:br>
            <a:r>
              <a:rPr lang="en-GB" sz="3200" dirty="0" smtClean="0">
                <a:latin typeface="Century Gothic"/>
                <a:cs typeface="Century Gothic"/>
              </a:rPr>
              <a:t>1888              </a:t>
            </a:r>
            <a:r>
              <a:rPr lang="en-GB" sz="3200" dirty="0" smtClean="0"/>
              <a:t/>
            </a:r>
            <a:br>
              <a:rPr lang="en-GB" sz="3200" dirty="0" smtClean="0"/>
            </a:br>
            <a:r>
              <a:rPr lang="en-GB" sz="3200" dirty="0" smtClean="0"/>
              <a:t> 				        </a:t>
            </a:r>
            <a:r>
              <a:rPr lang="en-GB" sz="1000" dirty="0" smtClean="0"/>
              <a:t/>
            </a:r>
            <a:br>
              <a:rPr lang="en-GB" sz="1000" dirty="0" smtClean="0"/>
            </a:br>
            <a:endParaRPr lang="el-GR" sz="1000" dirty="0" smtClean="0"/>
          </a:p>
        </p:txBody>
      </p:sp>
      <p:sp>
        <p:nvSpPr>
          <p:cNvPr id="7171" name="Rectangle 3"/>
          <p:cNvSpPr>
            <a:spLocks noGrp="1" noChangeArrowheads="1"/>
          </p:cNvSpPr>
          <p:nvPr>
            <p:ph idx="1"/>
          </p:nvPr>
        </p:nvSpPr>
        <p:spPr>
          <a:xfrm>
            <a:off x="3041832" y="2600959"/>
            <a:ext cx="4545505" cy="3303317"/>
          </a:xfrm>
        </p:spPr>
        <p:txBody>
          <a:bodyPr/>
          <a:lstStyle/>
          <a:p>
            <a:pPr eaLnBrk="1" hangingPunct="1">
              <a:defRPr/>
            </a:pPr>
            <a:r>
              <a:rPr lang="en-GB" dirty="0" smtClean="0">
                <a:latin typeface="Century Gothic"/>
                <a:cs typeface="Century Gothic"/>
              </a:rPr>
              <a:t>Simplicity</a:t>
            </a:r>
          </a:p>
          <a:p>
            <a:pPr eaLnBrk="1" hangingPunct="1">
              <a:defRPr/>
            </a:pPr>
            <a:r>
              <a:rPr lang="en-GB" dirty="0" smtClean="0">
                <a:latin typeface="Century Gothic"/>
                <a:cs typeface="Century Gothic"/>
              </a:rPr>
              <a:t>Stability</a:t>
            </a:r>
          </a:p>
          <a:p>
            <a:pPr eaLnBrk="1" hangingPunct="1">
              <a:defRPr/>
            </a:pPr>
            <a:r>
              <a:rPr lang="en-GB" dirty="0" smtClean="0">
                <a:latin typeface="Century Gothic"/>
                <a:cs typeface="Century Gothic"/>
              </a:rPr>
              <a:t>Efficiency</a:t>
            </a:r>
          </a:p>
          <a:p>
            <a:pPr eaLnBrk="1" hangingPunct="1">
              <a:defRPr/>
            </a:pPr>
            <a:r>
              <a:rPr lang="en-GB" dirty="0" smtClean="0">
                <a:latin typeface="Century Gothic"/>
                <a:cs typeface="Century Gothic"/>
              </a:rPr>
              <a:t>Delicacy</a:t>
            </a:r>
          </a:p>
          <a:p>
            <a:pPr eaLnBrk="1" hangingPunct="1">
              <a:defRPr/>
            </a:pPr>
            <a:r>
              <a:rPr lang="en-GB" dirty="0" smtClean="0">
                <a:latin typeface="Century Gothic"/>
                <a:cs typeface="Century Gothic"/>
              </a:rPr>
              <a:t>Inconspicuousness</a:t>
            </a:r>
            <a:endParaRPr lang="el-GR" dirty="0" smtClean="0"/>
          </a:p>
        </p:txBody>
      </p:sp>
      <p:pic>
        <p:nvPicPr>
          <p:cNvPr id="5124" name="5 - Εικόνα" descr="images.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9032" y="2332620"/>
            <a:ext cx="980949" cy="1323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378983" y="3682770"/>
            <a:ext cx="1897763" cy="646331"/>
          </a:xfrm>
          <a:prstGeom prst="rect">
            <a:avLst/>
          </a:prstGeom>
        </p:spPr>
        <p:txBody>
          <a:bodyPr wrap="none">
            <a:spAutoFit/>
          </a:bodyPr>
          <a:lstStyle/>
          <a:p>
            <a:r>
              <a:rPr lang="en-GB" dirty="0" smtClean="0">
                <a:latin typeface="Century Gothic"/>
                <a:cs typeface="Century Gothic"/>
              </a:rPr>
              <a:t>Edward </a:t>
            </a:r>
            <a:r>
              <a:rPr lang="en-GB" dirty="0">
                <a:latin typeface="Century Gothic"/>
                <a:cs typeface="Century Gothic"/>
              </a:rPr>
              <a:t>Angle </a:t>
            </a:r>
            <a:r>
              <a:rPr lang="en-US" dirty="0">
                <a:latin typeface="Century Gothic"/>
                <a:cs typeface="Century Gothic"/>
              </a:rPr>
              <a:t> </a:t>
            </a:r>
            <a:endParaRPr lang="en-US" dirty="0" smtClean="0">
              <a:latin typeface="Century Gothic"/>
              <a:cs typeface="Century Gothic"/>
            </a:endParaRPr>
          </a:p>
          <a:p>
            <a:r>
              <a:rPr lang="en-US" dirty="0" smtClean="0">
                <a:latin typeface="Century Gothic"/>
                <a:cs typeface="Century Gothic"/>
              </a:rPr>
              <a:t>(</a:t>
            </a:r>
            <a:r>
              <a:rPr lang="en-US" dirty="0">
                <a:latin typeface="Century Gothic"/>
                <a:cs typeface="Century Gothic"/>
              </a:rPr>
              <a:t>1855 – </a:t>
            </a:r>
            <a:r>
              <a:rPr lang="en-US" dirty="0" smtClean="0">
                <a:latin typeface="Century Gothic"/>
                <a:cs typeface="Century Gothic"/>
              </a:rPr>
              <a:t>1930)</a:t>
            </a:r>
            <a:endParaRPr lang="en-US" dirty="0">
              <a:latin typeface="Century Gothic"/>
              <a:cs typeface="Century Gothi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6506" y="274638"/>
            <a:ext cx="8820980" cy="1143000"/>
          </a:xfrm>
        </p:spPr>
        <p:txBody>
          <a:bodyPr>
            <a:normAutofit/>
          </a:bodyPr>
          <a:lstStyle/>
          <a:p>
            <a:pPr eaLnBrk="1" hangingPunct="1">
              <a:defRPr/>
            </a:pPr>
            <a:r>
              <a:rPr lang="en-GB" sz="2800" dirty="0" smtClean="0">
                <a:latin typeface="Century Gothic"/>
                <a:cs typeface="Century Gothic"/>
              </a:rPr>
              <a:t>The development of  the Edgewise Appliance </a:t>
            </a:r>
            <a:endParaRPr lang="el-GR" sz="2800" dirty="0" smtClean="0">
              <a:latin typeface="Century Gothic"/>
              <a:cs typeface="Century Gothic"/>
            </a:endParaRPr>
          </a:p>
        </p:txBody>
      </p:sp>
      <p:sp>
        <p:nvSpPr>
          <p:cNvPr id="8195" name="Rectangle 3"/>
          <p:cNvSpPr>
            <a:spLocks noGrp="1" noChangeArrowheads="1"/>
          </p:cNvSpPr>
          <p:nvPr>
            <p:ph idx="1"/>
          </p:nvPr>
        </p:nvSpPr>
        <p:spPr>
          <a:xfrm>
            <a:off x="755650" y="1662076"/>
            <a:ext cx="7854951" cy="4467225"/>
          </a:xfrm>
        </p:spPr>
        <p:txBody>
          <a:bodyPr>
            <a:normAutofit/>
          </a:bodyPr>
          <a:lstStyle/>
          <a:p>
            <a:pPr eaLnBrk="1" hangingPunct="1">
              <a:buFont typeface="Wingdings" pitchFamily="2" charset="2"/>
              <a:buNone/>
              <a:defRPr/>
            </a:pPr>
            <a:endParaRPr lang="en-GB" sz="2800" dirty="0" smtClean="0"/>
          </a:p>
          <a:p>
            <a:pPr eaLnBrk="1" hangingPunct="1">
              <a:defRPr/>
            </a:pPr>
            <a:r>
              <a:rPr lang="en-GB" sz="2400" dirty="0" smtClean="0">
                <a:latin typeface="Century Gothic"/>
                <a:cs typeface="Century Gothic"/>
              </a:rPr>
              <a:t>The E arch appliance   </a:t>
            </a:r>
          </a:p>
          <a:p>
            <a:pPr eaLnBrk="1" hangingPunct="1">
              <a:defRPr/>
            </a:pPr>
            <a:endParaRPr lang="en-GB" sz="2400" dirty="0" smtClean="0">
              <a:latin typeface="Century Gothic"/>
              <a:cs typeface="Century Gothic"/>
            </a:endParaRPr>
          </a:p>
          <a:p>
            <a:pPr eaLnBrk="1" hangingPunct="1">
              <a:defRPr/>
            </a:pPr>
            <a:endParaRPr lang="en-GB" sz="2400" dirty="0" smtClean="0">
              <a:latin typeface="Century Gothic"/>
              <a:cs typeface="Century Gothic"/>
            </a:endParaRPr>
          </a:p>
          <a:p>
            <a:pPr eaLnBrk="1" hangingPunct="1">
              <a:defRPr/>
            </a:pPr>
            <a:r>
              <a:rPr lang="en-GB" sz="2400" dirty="0" smtClean="0">
                <a:latin typeface="Century Gothic"/>
                <a:cs typeface="Century Gothic"/>
              </a:rPr>
              <a:t>The Pin and Tube appliance</a:t>
            </a:r>
          </a:p>
          <a:p>
            <a:pPr eaLnBrk="1" hangingPunct="1">
              <a:defRPr/>
            </a:pPr>
            <a:endParaRPr lang="en-GB" sz="2400" dirty="0" smtClean="0">
              <a:latin typeface="Century Gothic"/>
              <a:cs typeface="Century Gothic"/>
            </a:endParaRPr>
          </a:p>
          <a:p>
            <a:pPr eaLnBrk="1" hangingPunct="1">
              <a:defRPr/>
            </a:pPr>
            <a:endParaRPr lang="en-GB" sz="2400" dirty="0" smtClean="0">
              <a:latin typeface="Century Gothic"/>
              <a:cs typeface="Century Gothic"/>
            </a:endParaRPr>
          </a:p>
          <a:p>
            <a:pPr eaLnBrk="1" hangingPunct="1">
              <a:defRPr/>
            </a:pPr>
            <a:r>
              <a:rPr lang="en-GB" sz="2400" dirty="0" smtClean="0">
                <a:latin typeface="Century Gothic"/>
                <a:cs typeface="Century Gothic"/>
              </a:rPr>
              <a:t>The Ribbon Arch </a:t>
            </a:r>
            <a:r>
              <a:rPr lang="en-GB" sz="2400" dirty="0" smtClean="0">
                <a:latin typeface="Century Gothic"/>
                <a:cs typeface="Century Gothic"/>
              </a:rPr>
              <a:t>appliance</a:t>
            </a:r>
            <a:endParaRPr lang="el-GR" sz="2800" i="1" dirty="0" smtClean="0"/>
          </a:p>
        </p:txBody>
      </p:sp>
      <p:pic>
        <p:nvPicPr>
          <p:cNvPr id="6148" name="5 - Εικόνα" descr="images (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2191" y="1745940"/>
            <a:ext cx="18192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6 - Εικόνα" descr="Mahony+fig3.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82189" y="3372871"/>
            <a:ext cx="2395539" cy="911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7 - Εικόνα" descr="Mahony+fig4.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27196" y="4566967"/>
            <a:ext cx="1169987" cy="1157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71551" y="2276475"/>
            <a:ext cx="7543800" cy="4114800"/>
          </a:xfrm>
        </p:spPr>
        <p:txBody>
          <a:bodyPr>
            <a:normAutofit/>
          </a:bodyPr>
          <a:lstStyle/>
          <a:p>
            <a:pPr marL="0" indent="0" algn="ctr" eaLnBrk="1" hangingPunct="1">
              <a:buNone/>
              <a:defRPr/>
            </a:pPr>
            <a:r>
              <a:rPr lang="en-GB" sz="2400" dirty="0" smtClean="0">
                <a:latin typeface="Century Gothic"/>
                <a:cs typeface="Century Gothic"/>
              </a:rPr>
              <a:t>The Edgewise appliance consisted of a rectangular box with 3 walls within the bracket 022 x .028 inch</a:t>
            </a:r>
          </a:p>
          <a:p>
            <a:pPr marL="0" indent="0" eaLnBrk="1" hangingPunct="1">
              <a:buNone/>
              <a:defRPr/>
            </a:pPr>
            <a:endParaRPr lang="el-GR" dirty="0" smtClean="0">
              <a:latin typeface="Century Gothic"/>
              <a:cs typeface="Century Gothic"/>
            </a:endParaRPr>
          </a:p>
        </p:txBody>
      </p:sp>
      <p:pic>
        <p:nvPicPr>
          <p:cNvPr id="7172" name="3 - Εικόνα" descr="images2.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71877" y="3699030"/>
            <a:ext cx="1800225" cy="147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a:spLocks noGrp="1" noChangeArrowheads="1"/>
          </p:cNvSpPr>
          <p:nvPr>
            <p:ph type="title"/>
          </p:nvPr>
        </p:nvSpPr>
        <p:spPr>
          <a:xfrm>
            <a:off x="116506" y="274638"/>
            <a:ext cx="8820980" cy="1143000"/>
          </a:xfrm>
        </p:spPr>
        <p:txBody>
          <a:bodyPr>
            <a:normAutofit/>
          </a:bodyPr>
          <a:lstStyle/>
          <a:p>
            <a:pPr eaLnBrk="1" hangingPunct="1">
              <a:defRPr/>
            </a:pPr>
            <a:r>
              <a:rPr lang="en-GB" sz="2800" dirty="0" smtClean="0">
                <a:latin typeface="Century Gothic"/>
                <a:cs typeface="Century Gothic"/>
              </a:rPr>
              <a:t>The development of  the Edgewise Appliance </a:t>
            </a:r>
            <a:endParaRPr lang="el-GR" sz="2800" dirty="0" smtClean="0">
              <a:latin typeface="Century Gothic"/>
              <a:cs typeface="Century Gothic"/>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66800" y="304800"/>
            <a:ext cx="7543800" cy="2476500"/>
          </a:xfrm>
        </p:spPr>
        <p:txBody>
          <a:bodyPr>
            <a:normAutofit/>
          </a:bodyPr>
          <a:lstStyle/>
          <a:p>
            <a:pPr eaLnBrk="1" hangingPunct="1">
              <a:defRPr/>
            </a:pPr>
            <a:r>
              <a:rPr lang="en-US" sz="4000" dirty="0" smtClean="0">
                <a:latin typeface="Century Gothic"/>
                <a:cs typeface="Century Gothic"/>
              </a:rPr>
              <a:t>     The Tweed Years</a:t>
            </a:r>
            <a:br>
              <a:rPr lang="en-US" sz="4000" dirty="0" smtClean="0">
                <a:latin typeface="Century Gothic"/>
                <a:cs typeface="Century Gothic"/>
              </a:rPr>
            </a:br>
            <a:endParaRPr lang="el-GR" sz="4000" dirty="0" smtClean="0">
              <a:latin typeface="Century Gothic"/>
              <a:cs typeface="Century Gothic"/>
            </a:endParaRPr>
          </a:p>
        </p:txBody>
      </p:sp>
      <p:sp>
        <p:nvSpPr>
          <p:cNvPr id="9219" name="Rectangle 3"/>
          <p:cNvSpPr>
            <a:spLocks noGrp="1" noChangeArrowheads="1"/>
          </p:cNvSpPr>
          <p:nvPr>
            <p:ph idx="1"/>
          </p:nvPr>
        </p:nvSpPr>
        <p:spPr>
          <a:xfrm>
            <a:off x="763666" y="3041136"/>
            <a:ext cx="7543751" cy="2953149"/>
          </a:xfrm>
        </p:spPr>
        <p:txBody>
          <a:bodyPr/>
          <a:lstStyle/>
          <a:p>
            <a:pPr eaLnBrk="1" hangingPunct="1">
              <a:lnSpc>
                <a:spcPct val="80000"/>
              </a:lnSpc>
              <a:defRPr/>
            </a:pPr>
            <a:r>
              <a:rPr lang="en-GB" sz="2000" dirty="0" smtClean="0">
                <a:latin typeface="Century Gothic"/>
                <a:cs typeface="Century Gothic"/>
              </a:rPr>
              <a:t>Applied to the “Angle School of Orthodontia” - refused 1925</a:t>
            </a:r>
          </a:p>
          <a:p>
            <a:pPr eaLnBrk="1" hangingPunct="1">
              <a:lnSpc>
                <a:spcPct val="80000"/>
              </a:lnSpc>
              <a:defRPr/>
            </a:pPr>
            <a:r>
              <a:rPr lang="en-GB" sz="2000" dirty="0" smtClean="0">
                <a:latin typeface="Century Gothic"/>
                <a:cs typeface="Century Gothic"/>
              </a:rPr>
              <a:t>Angle Course </a:t>
            </a:r>
            <a:r>
              <a:rPr lang="en-GB" sz="2000" dirty="0" smtClean="0">
                <a:latin typeface="Century Gothic"/>
                <a:cs typeface="Century Gothic"/>
              </a:rPr>
              <a:t>1928 (33 </a:t>
            </a:r>
            <a:r>
              <a:rPr lang="en-GB" sz="2000" dirty="0" smtClean="0">
                <a:latin typeface="Century Gothic"/>
                <a:cs typeface="Century Gothic"/>
              </a:rPr>
              <a:t>yrs old)</a:t>
            </a:r>
          </a:p>
          <a:p>
            <a:pPr eaLnBrk="1" hangingPunct="1">
              <a:lnSpc>
                <a:spcPct val="80000"/>
              </a:lnSpc>
              <a:defRPr/>
            </a:pPr>
            <a:r>
              <a:rPr lang="en-GB" sz="2000" dirty="0" smtClean="0">
                <a:latin typeface="Century Gothic"/>
                <a:cs typeface="Century Gothic"/>
              </a:rPr>
              <a:t>Establishes in Arizona the first Edgewise practice in the US</a:t>
            </a:r>
          </a:p>
          <a:p>
            <a:pPr eaLnBrk="1" hangingPunct="1">
              <a:lnSpc>
                <a:spcPct val="80000"/>
              </a:lnSpc>
              <a:defRPr/>
            </a:pPr>
            <a:r>
              <a:rPr lang="en-GB" sz="2000" dirty="0" smtClean="0">
                <a:latin typeface="Century Gothic"/>
                <a:cs typeface="Century Gothic"/>
              </a:rPr>
              <a:t>Works very closely with Angle and lectures throughout the country</a:t>
            </a:r>
          </a:p>
          <a:p>
            <a:pPr eaLnBrk="1" hangingPunct="1">
              <a:lnSpc>
                <a:spcPct val="80000"/>
              </a:lnSpc>
              <a:defRPr/>
            </a:pPr>
            <a:r>
              <a:rPr lang="en-GB" sz="2000" dirty="0" smtClean="0">
                <a:latin typeface="Century Gothic"/>
                <a:cs typeface="Century Gothic"/>
              </a:rPr>
              <a:t>1932 publishes the first article in the Angle Orthodontist “reports of cases treated with edgewise arch mechanism” and for 3 years </a:t>
            </a:r>
            <a:r>
              <a:rPr lang="en-GB" sz="2000" dirty="0" smtClean="0">
                <a:latin typeface="Century Gothic"/>
                <a:cs typeface="Century Gothic"/>
              </a:rPr>
              <a:t>holds </a:t>
            </a:r>
            <a:r>
              <a:rPr lang="en-GB" sz="2000" dirty="0" smtClean="0">
                <a:latin typeface="Century Gothic"/>
                <a:cs typeface="Century Gothic"/>
              </a:rPr>
              <a:t>to the conviction that one never extracts teeth</a:t>
            </a:r>
          </a:p>
        </p:txBody>
      </p:sp>
      <p:pic>
        <p:nvPicPr>
          <p:cNvPr id="8196" name="5 - Εικόνα" descr="pic_charlestweed.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6586" y="593686"/>
            <a:ext cx="1188405" cy="1498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66558" y="2213866"/>
            <a:ext cx="1839829" cy="646331"/>
          </a:xfrm>
          <a:prstGeom prst="rect">
            <a:avLst/>
          </a:prstGeom>
          <a:noFill/>
        </p:spPr>
        <p:txBody>
          <a:bodyPr wrap="none" rtlCol="0">
            <a:spAutoFit/>
          </a:bodyPr>
          <a:lstStyle/>
          <a:p>
            <a:pPr algn="ctr"/>
            <a:r>
              <a:rPr lang="en-US" dirty="0" smtClean="0">
                <a:latin typeface="Century Gothic"/>
                <a:cs typeface="Century Gothic"/>
              </a:rPr>
              <a:t>Charles Tweed</a:t>
            </a:r>
          </a:p>
          <a:p>
            <a:pPr algn="ctr"/>
            <a:r>
              <a:rPr lang="en-US" dirty="0" smtClean="0">
                <a:latin typeface="Century Gothic"/>
                <a:cs typeface="Century Gothic"/>
              </a:rPr>
              <a:t>1895-1970</a:t>
            </a:r>
            <a:endParaRPr lang="en-US" dirty="0">
              <a:latin typeface="Century Gothic"/>
              <a:cs typeface="Century Gothic"/>
            </a:endParaRPr>
          </a:p>
        </p:txBody>
      </p:sp>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66800" y="304800"/>
            <a:ext cx="7543800" cy="2476500"/>
          </a:xfrm>
        </p:spPr>
        <p:txBody>
          <a:bodyPr>
            <a:normAutofit/>
          </a:bodyPr>
          <a:lstStyle/>
          <a:p>
            <a:pPr eaLnBrk="1" hangingPunct="1">
              <a:defRPr/>
            </a:pPr>
            <a:r>
              <a:rPr lang="en-US" sz="4000" dirty="0" smtClean="0">
                <a:latin typeface="Century Gothic"/>
                <a:cs typeface="Century Gothic"/>
              </a:rPr>
              <a:t>     The Tweed Years</a:t>
            </a:r>
            <a:br>
              <a:rPr lang="en-US" sz="4000" dirty="0" smtClean="0">
                <a:latin typeface="Century Gothic"/>
                <a:cs typeface="Century Gothic"/>
              </a:rPr>
            </a:br>
            <a:endParaRPr lang="el-GR" sz="4000" dirty="0" smtClean="0">
              <a:latin typeface="Century Gothic"/>
              <a:cs typeface="Century Gothic"/>
            </a:endParaRPr>
          </a:p>
        </p:txBody>
      </p:sp>
      <p:pic>
        <p:nvPicPr>
          <p:cNvPr id="8196" name="5 - Εικόνα" descr="pic_charlestweed.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6586" y="593686"/>
            <a:ext cx="1188405" cy="1498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66558" y="2213866"/>
            <a:ext cx="1839829" cy="646331"/>
          </a:xfrm>
          <a:prstGeom prst="rect">
            <a:avLst/>
          </a:prstGeom>
          <a:noFill/>
        </p:spPr>
        <p:txBody>
          <a:bodyPr wrap="none" rtlCol="0">
            <a:spAutoFit/>
          </a:bodyPr>
          <a:lstStyle/>
          <a:p>
            <a:pPr algn="ctr"/>
            <a:r>
              <a:rPr lang="en-US" dirty="0" smtClean="0">
                <a:latin typeface="Century Gothic"/>
                <a:cs typeface="Century Gothic"/>
              </a:rPr>
              <a:t>Charles Tweed</a:t>
            </a:r>
          </a:p>
          <a:p>
            <a:pPr algn="ctr"/>
            <a:r>
              <a:rPr lang="en-US" dirty="0" smtClean="0">
                <a:latin typeface="Century Gothic"/>
                <a:cs typeface="Century Gothic"/>
              </a:rPr>
              <a:t>1895-1970</a:t>
            </a:r>
            <a:endParaRPr lang="en-US" dirty="0">
              <a:latin typeface="Century Gothic"/>
              <a:cs typeface="Century Gothic"/>
            </a:endParaRPr>
          </a:p>
        </p:txBody>
      </p:sp>
      <p:sp>
        <p:nvSpPr>
          <p:cNvPr id="8" name="6 - Ορθογώνιο"/>
          <p:cNvSpPr>
            <a:spLocks noChangeArrowheads="1"/>
          </p:cNvSpPr>
          <p:nvPr/>
        </p:nvSpPr>
        <p:spPr bwMode="auto">
          <a:xfrm>
            <a:off x="2725455" y="4652964"/>
            <a:ext cx="4572000" cy="1754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GB" dirty="0">
                <a:latin typeface="Century Gothic"/>
                <a:cs typeface="Century Gothic"/>
              </a:rPr>
              <a:t>-To dedicate his life to the development of the edgewise appliance</a:t>
            </a:r>
          </a:p>
          <a:p>
            <a:r>
              <a:rPr lang="en-GB" dirty="0">
                <a:latin typeface="Century Gothic"/>
                <a:cs typeface="Century Gothic"/>
              </a:rPr>
              <a:t>-To make every effort to establish orthodontics as a </a:t>
            </a:r>
            <a:r>
              <a:rPr lang="en-GB" b="1" dirty="0">
                <a:latin typeface="Century Gothic"/>
                <a:cs typeface="Century Gothic"/>
              </a:rPr>
              <a:t>specialty </a:t>
            </a:r>
            <a:r>
              <a:rPr lang="en-GB" dirty="0">
                <a:latin typeface="Century Gothic"/>
                <a:cs typeface="Century Gothic"/>
              </a:rPr>
              <a:t>within dentistry</a:t>
            </a:r>
            <a:endParaRPr lang="el-GR" dirty="0">
              <a:latin typeface="Century Gothic"/>
              <a:cs typeface="Century Gothic"/>
            </a:endParaRPr>
          </a:p>
        </p:txBody>
      </p:sp>
      <p:pic>
        <p:nvPicPr>
          <p:cNvPr id="9" name="4 - Εικόνα" descr="images33.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1831" y="1808820"/>
            <a:ext cx="3289300" cy="208756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0" name="7 - Ορθογώνιο"/>
          <p:cNvSpPr/>
          <p:nvPr/>
        </p:nvSpPr>
        <p:spPr>
          <a:xfrm>
            <a:off x="2725455" y="3716339"/>
            <a:ext cx="5041900" cy="830997"/>
          </a:xfrm>
          <a:prstGeom prst="rect">
            <a:avLst/>
          </a:prstGeom>
        </p:spPr>
        <p:txBody>
          <a:bodyPr>
            <a:spAutoFit/>
          </a:bodyPr>
          <a:lstStyle/>
          <a:p>
            <a:pPr>
              <a:defRPr/>
            </a:pPr>
            <a:endParaRPr lang="en-GB" sz="2800" b="1" kern="0" dirty="0">
              <a:solidFill>
                <a:srgbClr val="EAEAEA"/>
              </a:solidFill>
              <a:effectLst>
                <a:outerShdw blurRad="38100" dist="38100" dir="2700000" algn="tl">
                  <a:srgbClr val="000000"/>
                </a:outerShdw>
              </a:effectLst>
              <a:latin typeface="Tahoma"/>
              <a:ea typeface="+mj-ea"/>
              <a:cs typeface="+mj-cs"/>
            </a:endParaRPr>
          </a:p>
          <a:p>
            <a:pPr>
              <a:defRPr/>
            </a:pPr>
            <a:r>
              <a:rPr lang="en-GB" sz="2000" kern="0" dirty="0">
                <a:solidFill>
                  <a:schemeClr val="tx1">
                    <a:lumMod val="50000"/>
                    <a:lumOff val="50000"/>
                  </a:schemeClr>
                </a:solidFill>
                <a:effectLst>
                  <a:outerShdw blurRad="38100" dist="38100" dir="2700000" algn="tl">
                    <a:srgbClr val="000000"/>
                  </a:outerShdw>
                </a:effectLst>
                <a:latin typeface="Tahoma"/>
                <a:ea typeface="+mj-ea"/>
                <a:cs typeface="+mj-cs"/>
              </a:rPr>
              <a:t>Angle urged Tweed</a:t>
            </a:r>
            <a:endParaRPr lang="el-GR" sz="2000" dirty="0">
              <a:solidFill>
                <a:schemeClr val="tx1">
                  <a:lumMod val="50000"/>
                  <a:lumOff val="50000"/>
                </a:schemeClr>
              </a:solidFill>
            </a:endParaRPr>
          </a:p>
        </p:txBody>
      </p:sp>
    </p:spTree>
    <p:extLst>
      <p:ext uri="{BB962C8B-B14F-4D97-AF65-F5344CB8AC3E}">
        <p14:creationId xmlns:p14="http://schemas.microsoft.com/office/powerpoint/2010/main" xmlns="" val="2621873335"/>
      </p:ext>
    </p:extLst>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66800" y="304800"/>
            <a:ext cx="7543800" cy="2476500"/>
          </a:xfrm>
        </p:spPr>
        <p:txBody>
          <a:bodyPr>
            <a:normAutofit/>
          </a:bodyPr>
          <a:lstStyle/>
          <a:p>
            <a:pPr eaLnBrk="1" hangingPunct="1">
              <a:defRPr/>
            </a:pPr>
            <a:r>
              <a:rPr lang="en-US" sz="4000" dirty="0" smtClean="0">
                <a:latin typeface="Century Gothic"/>
                <a:cs typeface="Century Gothic"/>
              </a:rPr>
              <a:t>     The Tweed Years</a:t>
            </a:r>
            <a:br>
              <a:rPr lang="en-US" sz="4000" dirty="0" smtClean="0">
                <a:latin typeface="Century Gothic"/>
                <a:cs typeface="Century Gothic"/>
              </a:rPr>
            </a:br>
            <a:endParaRPr lang="el-GR" sz="4000" dirty="0" smtClean="0">
              <a:latin typeface="Century Gothic"/>
              <a:cs typeface="Century Gothic"/>
            </a:endParaRPr>
          </a:p>
        </p:txBody>
      </p:sp>
      <p:pic>
        <p:nvPicPr>
          <p:cNvPr id="8196" name="5 - Εικόνα" descr="pic_charlestweed.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6586" y="593686"/>
            <a:ext cx="1188405" cy="1498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566558" y="2213866"/>
            <a:ext cx="1839829" cy="646331"/>
          </a:xfrm>
          <a:prstGeom prst="rect">
            <a:avLst/>
          </a:prstGeom>
          <a:noFill/>
        </p:spPr>
        <p:txBody>
          <a:bodyPr wrap="none" rtlCol="0">
            <a:spAutoFit/>
          </a:bodyPr>
          <a:lstStyle/>
          <a:p>
            <a:pPr algn="ctr"/>
            <a:r>
              <a:rPr lang="en-US" dirty="0" smtClean="0">
                <a:latin typeface="Century Gothic"/>
                <a:cs typeface="Century Gothic"/>
              </a:rPr>
              <a:t>Charles Tweed</a:t>
            </a:r>
          </a:p>
          <a:p>
            <a:pPr algn="ctr"/>
            <a:r>
              <a:rPr lang="en-US" dirty="0" smtClean="0">
                <a:latin typeface="Century Gothic"/>
                <a:cs typeface="Century Gothic"/>
              </a:rPr>
              <a:t>1895-1970</a:t>
            </a:r>
            <a:endParaRPr lang="en-US" dirty="0">
              <a:latin typeface="Century Gothic"/>
              <a:cs typeface="Century Gothic"/>
            </a:endParaRPr>
          </a:p>
        </p:txBody>
      </p:sp>
      <p:sp>
        <p:nvSpPr>
          <p:cNvPr id="7" name="Rectangle 3"/>
          <p:cNvSpPr txBox="1">
            <a:spLocks noChangeArrowheads="1"/>
          </p:cNvSpPr>
          <p:nvPr/>
        </p:nvSpPr>
        <p:spPr bwMode="auto">
          <a:xfrm>
            <a:off x="1042988" y="3051227"/>
            <a:ext cx="7543800" cy="2312988"/>
          </a:xfrm>
          <a:prstGeom prst="rect">
            <a:avLst/>
          </a:prstGeom>
          <a:noFill/>
          <a:ln w="9525">
            <a:noFill/>
            <a:miter lim="800000"/>
            <a:headEnd/>
            <a:tailEnd/>
          </a:ln>
          <a:effectLst/>
        </p:spPr>
        <p:txBody>
          <a:bodyPr/>
          <a:lstStyle/>
          <a:p>
            <a:pPr marL="342900" indent="-342900" algn="ctr">
              <a:spcBef>
                <a:spcPct val="20000"/>
              </a:spcBef>
              <a:buClr>
                <a:schemeClr val="hlink"/>
              </a:buClr>
              <a:buSzPct val="70000"/>
              <a:buFont typeface="Wingdings" pitchFamily="2" charset="2"/>
              <a:buNone/>
              <a:defRPr/>
            </a:pPr>
            <a:r>
              <a:rPr lang="en-GB" sz="2000" kern="0" dirty="0">
                <a:latin typeface="Century Gothic"/>
                <a:cs typeface="Century Gothic"/>
              </a:rPr>
              <a:t>USA, State of Arizona</a:t>
            </a:r>
            <a:r>
              <a:rPr lang="el-GR" sz="2000" kern="0" dirty="0">
                <a:latin typeface="Century Gothic"/>
                <a:cs typeface="Century Gothic"/>
              </a:rPr>
              <a:t> </a:t>
            </a:r>
            <a:r>
              <a:rPr lang="el-GR" sz="2000" kern="0" dirty="0" smtClean="0">
                <a:latin typeface="Century Gothic"/>
                <a:cs typeface="Century Gothic"/>
              </a:rPr>
              <a:t>1929</a:t>
            </a:r>
            <a:r>
              <a:rPr lang="en-US" sz="2000" kern="0" dirty="0" smtClean="0">
                <a:latin typeface="Century Gothic"/>
                <a:cs typeface="Century Gothic"/>
              </a:rPr>
              <a:t> </a:t>
            </a:r>
            <a:r>
              <a:rPr lang="en-US" sz="2000" kern="0" dirty="0">
                <a:latin typeface="Century Gothic"/>
                <a:cs typeface="Century Gothic"/>
              </a:rPr>
              <a:t>AD</a:t>
            </a:r>
            <a:endParaRPr lang="en-GB" sz="2000" kern="0" dirty="0">
              <a:latin typeface="Century Gothic"/>
              <a:cs typeface="Century Gothic"/>
            </a:endParaRPr>
          </a:p>
          <a:p>
            <a:pPr marL="342900" indent="-342900" algn="ctr">
              <a:spcBef>
                <a:spcPct val="20000"/>
              </a:spcBef>
              <a:buClr>
                <a:schemeClr val="hlink"/>
              </a:buClr>
              <a:buSzPct val="70000"/>
              <a:buFont typeface="Wingdings" pitchFamily="2" charset="2"/>
              <a:buNone/>
              <a:defRPr/>
            </a:pPr>
            <a:r>
              <a:rPr lang="en-GB" sz="2000" kern="0" dirty="0">
                <a:latin typeface="Century Gothic"/>
                <a:cs typeface="Century Gothic"/>
              </a:rPr>
              <a:t>T</a:t>
            </a:r>
            <a:r>
              <a:rPr lang="en-GB" sz="2000" kern="0" dirty="0" smtClean="0">
                <a:latin typeface="Century Gothic"/>
                <a:cs typeface="Century Gothic"/>
              </a:rPr>
              <a:t>he </a:t>
            </a:r>
            <a:r>
              <a:rPr lang="en-GB" sz="2000" b="1" kern="0" dirty="0">
                <a:latin typeface="Century Gothic"/>
                <a:cs typeface="Century Gothic"/>
              </a:rPr>
              <a:t>first law</a:t>
            </a:r>
            <a:r>
              <a:rPr lang="en-GB" sz="2000" kern="0" dirty="0">
                <a:latin typeface="Century Gothic"/>
                <a:cs typeface="Century Gothic"/>
              </a:rPr>
              <a:t> limiting the practice of orthodontics to specialists</a:t>
            </a:r>
          </a:p>
          <a:p>
            <a:pPr marL="342900" indent="-342900" algn="ctr">
              <a:spcBef>
                <a:spcPct val="20000"/>
              </a:spcBef>
              <a:buClr>
                <a:schemeClr val="hlink"/>
              </a:buClr>
              <a:buSzPct val="70000"/>
              <a:buFont typeface="Wingdings" pitchFamily="2" charset="2"/>
              <a:buNone/>
              <a:defRPr/>
            </a:pPr>
            <a:endParaRPr lang="en-GB" sz="2000" kern="0" dirty="0">
              <a:latin typeface="Century Gothic"/>
              <a:cs typeface="Century Gothic"/>
            </a:endParaRPr>
          </a:p>
          <a:p>
            <a:pPr marL="342900" indent="-342900" algn="ctr">
              <a:spcBef>
                <a:spcPct val="20000"/>
              </a:spcBef>
              <a:buClr>
                <a:schemeClr val="hlink"/>
              </a:buClr>
              <a:buSzPct val="70000"/>
              <a:buFont typeface="Wingdings" pitchFamily="2" charset="2"/>
              <a:buNone/>
              <a:defRPr/>
            </a:pPr>
            <a:r>
              <a:rPr lang="en-GB" sz="2000" kern="0" dirty="0">
                <a:latin typeface="Century Gothic"/>
                <a:cs typeface="Century Gothic"/>
              </a:rPr>
              <a:t>Tweed receives certificate #1 becoming the </a:t>
            </a:r>
            <a:r>
              <a:rPr lang="en-GB" sz="2000" b="1" kern="0" dirty="0" smtClean="0">
                <a:latin typeface="Century Gothic"/>
                <a:cs typeface="Century Gothic"/>
              </a:rPr>
              <a:t>first certified </a:t>
            </a:r>
            <a:r>
              <a:rPr lang="en-GB" sz="2000" b="1" kern="0" dirty="0">
                <a:latin typeface="Century Gothic"/>
                <a:cs typeface="Century Gothic"/>
              </a:rPr>
              <a:t>specialist</a:t>
            </a:r>
            <a:r>
              <a:rPr lang="en-GB" sz="2000" kern="0" dirty="0">
                <a:latin typeface="Century Gothic"/>
                <a:cs typeface="Century Gothic"/>
              </a:rPr>
              <a:t> in Orthodontics in the United States</a:t>
            </a:r>
            <a:endParaRPr lang="el-GR" sz="2000" kern="0" dirty="0">
              <a:latin typeface="Century Gothic"/>
              <a:cs typeface="Century Gothic"/>
            </a:endParaRPr>
          </a:p>
        </p:txBody>
      </p:sp>
    </p:spTree>
    <p:extLst>
      <p:ext uri="{BB962C8B-B14F-4D97-AF65-F5344CB8AC3E}">
        <p14:creationId xmlns:p14="http://schemas.microsoft.com/office/powerpoint/2010/main" xmlns="" val="3830184925"/>
      </p:ext>
    </p:extLst>
  </p:cSld>
  <p:clrMapOvr>
    <a:masterClrMapping/>
  </p:clrMapOvr>
  <p:transition>
    <p:wheel spokes="2"/>
  </p:transition>
  <p:timing>
    <p:tnLst>
      <p:par>
        <p:cTn id="1" dur="indefinite" restart="never" nodeType="tmRoot"/>
      </p:par>
    </p:tnLst>
  </p:timing>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11284</TotalTime>
  <Words>2306</Words>
  <Application>Microsoft Office PowerPoint</Application>
  <PresentationFormat>On-screen Show (4:3)</PresentationFormat>
  <Paragraphs>467</Paragraphs>
  <Slides>34</Slides>
  <Notes>21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1_Θέμα του Office</vt:lpstr>
      <vt:lpstr>Office Theme</vt:lpstr>
      <vt:lpstr>Tweed - Typodont Course 2015 </vt:lpstr>
      <vt:lpstr>Slide 2</vt:lpstr>
      <vt:lpstr>Slide 3</vt:lpstr>
      <vt:lpstr>  The Angle System 1888                             </vt:lpstr>
      <vt:lpstr>The development of  the Edgewise Appliance </vt:lpstr>
      <vt:lpstr>The development of  the Edgewise Appliance </vt:lpstr>
      <vt:lpstr>     The Tweed Years </vt:lpstr>
      <vt:lpstr>     The Tweed Years </vt:lpstr>
      <vt:lpstr>     The Tweed Years </vt:lpstr>
      <vt:lpstr>Slide 10</vt:lpstr>
      <vt:lpstr>Slide 11</vt:lpstr>
      <vt:lpstr>Η συμβολή του Tweed στην Ορθοδοντική</vt:lpstr>
      <vt:lpstr>Διαστάσεις του Οδοντικού Φραγμού Dimensions of the Dentition </vt:lpstr>
      <vt:lpstr>Οι Διαστάσεις του οδοντικού φραγμού περιλαμβάνουν  4 βασικά όρια υπό την προϋπόθεση της μυϊκής ισορροπίας  4 limits of the dentition</vt:lpstr>
      <vt:lpstr>Merrifield’s Differential Diagnosis</vt:lpstr>
      <vt:lpstr>Slide 16</vt:lpstr>
      <vt:lpstr>Bracket  placement for the Tweed-Typodont Course </vt:lpstr>
      <vt:lpstr>Accuracy of bracket placement by orthodontists and inexperienced dental students. </vt:lpstr>
      <vt:lpstr>Tweed - Typodont Course 2015 </vt:lpstr>
      <vt:lpstr>1st order bends</vt:lpstr>
      <vt:lpstr>2nd  order bends</vt:lpstr>
      <vt:lpstr>3rd  order bends</vt:lpstr>
      <vt:lpstr>Tweed - Typodont Course 2015 </vt:lpstr>
      <vt:lpstr>Tweed - Typodont Course 2015 </vt:lpstr>
      <vt:lpstr>Tweed - Typodont Course 2015 </vt:lpstr>
      <vt:lpstr>Slide 26</vt:lpstr>
      <vt:lpstr>Tweed - Typodont Course 2015 </vt:lpstr>
      <vt:lpstr>Tweed - Typodont Course 2015 </vt:lpstr>
      <vt:lpstr>Tweed - Typodont Course 2015 </vt:lpstr>
      <vt:lpstr>Tweed - Typodont Course 2015 </vt:lpstr>
      <vt:lpstr>Tweed - Typodont Course 2015 </vt:lpstr>
      <vt:lpstr>Tweed - Typodont Course 2015 </vt:lpstr>
      <vt:lpstr>Tweed - Typodont Course 2015 </vt:lpstr>
      <vt:lpstr>Tweed - Typodont Course 2015 </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Tweed - Typodont course 2010</dc:title>
  <dc:creator>Demetris</dc:creator>
  <cp:lastModifiedBy>Demetrios Halazonetis</cp:lastModifiedBy>
  <cp:revision>279</cp:revision>
  <cp:lastPrinted>2012-10-09T04:05:12Z</cp:lastPrinted>
  <dcterms:created xsi:type="dcterms:W3CDTF">2010-08-17T09:07:28Z</dcterms:created>
  <dcterms:modified xsi:type="dcterms:W3CDTF">2015-09-23T13:05:56Z</dcterms:modified>
</cp:coreProperties>
</file>