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60" r:id="rId4"/>
    <p:sldId id="313" r:id="rId5"/>
    <p:sldId id="261" r:id="rId6"/>
    <p:sldId id="262" r:id="rId7"/>
    <p:sldId id="263" r:id="rId8"/>
    <p:sldId id="272" r:id="rId9"/>
    <p:sldId id="273" r:id="rId10"/>
    <p:sldId id="274" r:id="rId11"/>
    <p:sldId id="258"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66" r:id="rId29"/>
    <p:sldId id="267" r:id="rId30"/>
    <p:sldId id="268" r:id="rId31"/>
    <p:sldId id="269" r:id="rId32"/>
    <p:sldId id="270" r:id="rId33"/>
    <p:sldId id="271" r:id="rId34"/>
    <p:sldId id="291" r:id="rId35"/>
    <p:sldId id="303" r:id="rId36"/>
    <p:sldId id="292" r:id="rId37"/>
    <p:sldId id="304" r:id="rId38"/>
    <p:sldId id="310" r:id="rId39"/>
    <p:sldId id="312" r:id="rId40"/>
    <p:sldId id="311" r:id="rId41"/>
    <p:sldId id="298" r:id="rId42"/>
    <p:sldId id="299" r:id="rId43"/>
    <p:sldId id="293" r:id="rId44"/>
    <p:sldId id="295" r:id="rId45"/>
    <p:sldId id="296" r:id="rId46"/>
    <p:sldId id="297" r:id="rId47"/>
    <p:sldId id="301" r:id="rId48"/>
    <p:sldId id="300" r:id="rId49"/>
    <p:sldId id="305" r:id="rId50"/>
    <p:sldId id="306" r:id="rId51"/>
    <p:sldId id="307" r:id="rId52"/>
    <p:sldId id="308" r:id="rId53"/>
    <p:sldId id="309" r:id="rId5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1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D66797-7155-498F-AE2E-E3C4337A5EA0}" type="datetimeFigureOut">
              <a:rPr lang="el-GR" smtClean="0"/>
              <a:pPr/>
              <a:t>12/10/2022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97D47-689C-4619-9238-FCB448AAFA8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6"/>
          <p:cNvSpPr>
            <a:spLocks noGrp="1" noChangeArrowheads="1"/>
          </p:cNvSpPr>
          <p:nvPr>
            <p:ph type="sldNum" sz="quarter"/>
          </p:nvPr>
        </p:nvSpPr>
        <p:spPr>
          <a:noFill/>
        </p:spPr>
        <p:txBody>
          <a:bodyPr/>
          <a:lstStyle/>
          <a:p>
            <a:fld id="{78559169-DAD3-4E44-832C-DA75622E1FB9}" type="slidenum">
              <a:rPr lang="en-GB"/>
              <a:pPr/>
              <a:t>11</a:t>
            </a:fld>
            <a:endParaRPr lang="en-GB"/>
          </a:p>
        </p:txBody>
      </p:sp>
      <p:sp>
        <p:nvSpPr>
          <p:cNvPr id="53251" name="Rectangle 1"/>
          <p:cNvSpPr txBox="1">
            <a:spLocks noGrp="1" noRot="1" noChangeAspect="1" noChangeArrowheads="1" noTextEdit="1"/>
          </p:cNvSpPr>
          <p:nvPr>
            <p:ph type="sldImg"/>
          </p:nvPr>
        </p:nvSpPr>
        <p:spPr>
          <a:xfrm>
            <a:off x="1143000" y="693738"/>
            <a:ext cx="4567238" cy="3427412"/>
          </a:xfrm>
          <a:solidFill>
            <a:srgbClr val="FFFFFF"/>
          </a:solidFill>
          <a:ln>
            <a:solidFill>
              <a:srgbClr val="000000"/>
            </a:solidFill>
            <a:miter lim="800000"/>
          </a:ln>
        </p:spPr>
      </p:sp>
      <p:sp>
        <p:nvSpPr>
          <p:cNvPr id="53252" name="Rectangle 2"/>
          <p:cNvSpPr txBox="1">
            <a:spLocks noGrp="1" noChangeArrowheads="1"/>
          </p:cNvSpPr>
          <p:nvPr>
            <p:ph type="body" idx="1"/>
          </p:nvPr>
        </p:nvSpPr>
        <p:spPr>
          <a:xfrm>
            <a:off x="686361" y="4342534"/>
            <a:ext cx="5482478" cy="4033693"/>
          </a:xfrm>
          <a:noFill/>
          <a:ln/>
        </p:spPr>
        <p:txBody>
          <a:bodyPr wrap="none" anchor="ct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6"/>
          <p:cNvSpPr>
            <a:spLocks noGrp="1" noChangeArrowheads="1"/>
          </p:cNvSpPr>
          <p:nvPr>
            <p:ph type="sldNum" sz="quarter"/>
          </p:nvPr>
        </p:nvSpPr>
        <p:spPr>
          <a:noFill/>
        </p:spPr>
        <p:txBody>
          <a:bodyPr/>
          <a:lstStyle/>
          <a:p>
            <a:fld id="{4312D853-6F3B-42CC-8F39-D5A77B2BDA93}" type="slidenum">
              <a:rPr lang="en-GB"/>
              <a:pPr/>
              <a:t>28</a:t>
            </a:fld>
            <a:endParaRPr lang="en-GB"/>
          </a:p>
        </p:txBody>
      </p:sp>
      <p:sp>
        <p:nvSpPr>
          <p:cNvPr id="95235" name="Rectangle 1"/>
          <p:cNvSpPr txBox="1">
            <a:spLocks noGrp="1" noRot="1" noChangeAspect="1" noChangeArrowheads="1" noTextEdit="1"/>
          </p:cNvSpPr>
          <p:nvPr>
            <p:ph type="sldImg"/>
          </p:nvPr>
        </p:nvSpPr>
        <p:spPr>
          <a:xfrm>
            <a:off x="1143000" y="693738"/>
            <a:ext cx="4567238" cy="3427412"/>
          </a:xfrm>
          <a:solidFill>
            <a:srgbClr val="FFFFFF"/>
          </a:solidFill>
          <a:ln>
            <a:solidFill>
              <a:srgbClr val="000000"/>
            </a:solidFill>
            <a:miter lim="800000"/>
          </a:ln>
        </p:spPr>
      </p:sp>
      <p:sp>
        <p:nvSpPr>
          <p:cNvPr id="95236" name="Rectangle 2"/>
          <p:cNvSpPr txBox="1">
            <a:spLocks noGrp="1" noChangeArrowheads="1"/>
          </p:cNvSpPr>
          <p:nvPr>
            <p:ph type="body" idx="1"/>
          </p:nvPr>
        </p:nvSpPr>
        <p:spPr>
          <a:xfrm>
            <a:off x="686361" y="4342534"/>
            <a:ext cx="5482478" cy="4033693"/>
          </a:xfrm>
          <a:noFill/>
          <a:ln/>
        </p:spPr>
        <p:txBody>
          <a:bodyPr wrap="none" anchor="ct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6"/>
          <p:cNvSpPr>
            <a:spLocks noGrp="1" noChangeArrowheads="1"/>
          </p:cNvSpPr>
          <p:nvPr>
            <p:ph type="sldNum" sz="quarter"/>
          </p:nvPr>
        </p:nvSpPr>
        <p:spPr>
          <a:noFill/>
        </p:spPr>
        <p:txBody>
          <a:bodyPr/>
          <a:lstStyle/>
          <a:p>
            <a:fld id="{8D276B08-9C53-4BF9-94EE-8B38774DC858}" type="slidenum">
              <a:rPr lang="en-GB"/>
              <a:pPr/>
              <a:t>29</a:t>
            </a:fld>
            <a:endParaRPr lang="en-GB"/>
          </a:p>
        </p:txBody>
      </p:sp>
      <p:sp>
        <p:nvSpPr>
          <p:cNvPr id="96259"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96260"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6"/>
          <p:cNvSpPr>
            <a:spLocks noGrp="1" noChangeArrowheads="1"/>
          </p:cNvSpPr>
          <p:nvPr>
            <p:ph type="sldNum" sz="quarter"/>
          </p:nvPr>
        </p:nvSpPr>
        <p:spPr>
          <a:noFill/>
        </p:spPr>
        <p:txBody>
          <a:bodyPr/>
          <a:lstStyle/>
          <a:p>
            <a:fld id="{EBA27248-0100-4FA1-B926-2CDBCF5046F2}" type="slidenum">
              <a:rPr lang="en-GB"/>
              <a:pPr/>
              <a:t>30</a:t>
            </a:fld>
            <a:endParaRPr lang="en-GB"/>
          </a:p>
        </p:txBody>
      </p:sp>
      <p:sp>
        <p:nvSpPr>
          <p:cNvPr id="97283"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97284"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6"/>
          <p:cNvSpPr>
            <a:spLocks noGrp="1" noChangeArrowheads="1"/>
          </p:cNvSpPr>
          <p:nvPr>
            <p:ph type="sldNum" sz="quarter"/>
          </p:nvPr>
        </p:nvSpPr>
        <p:spPr>
          <a:noFill/>
        </p:spPr>
        <p:txBody>
          <a:bodyPr/>
          <a:lstStyle/>
          <a:p>
            <a:fld id="{BF060D20-B44C-4AF3-A7D0-AEE92B87E2BA}" type="slidenum">
              <a:rPr lang="en-GB"/>
              <a:pPr/>
              <a:t>31</a:t>
            </a:fld>
            <a:endParaRPr lang="en-GB"/>
          </a:p>
        </p:txBody>
      </p:sp>
      <p:sp>
        <p:nvSpPr>
          <p:cNvPr id="98307"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9830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6"/>
          <p:cNvSpPr>
            <a:spLocks noGrp="1" noChangeArrowheads="1"/>
          </p:cNvSpPr>
          <p:nvPr>
            <p:ph type="sldNum" sz="quarter"/>
          </p:nvPr>
        </p:nvSpPr>
        <p:spPr>
          <a:noFill/>
        </p:spPr>
        <p:txBody>
          <a:bodyPr/>
          <a:lstStyle/>
          <a:p>
            <a:fld id="{95ABA041-6F08-4096-B554-BDCFDC4034EC}" type="slidenum">
              <a:rPr lang="en-GB"/>
              <a:pPr/>
              <a:t>32</a:t>
            </a:fld>
            <a:endParaRPr lang="en-GB"/>
          </a:p>
        </p:txBody>
      </p:sp>
      <p:sp>
        <p:nvSpPr>
          <p:cNvPr id="99331" name="Rectangle 1"/>
          <p:cNvSpPr txBox="1">
            <a:spLocks noGrp="1" noRot="1" noChangeAspect="1" noChangeArrowheads="1" noTextEdit="1"/>
          </p:cNvSpPr>
          <p:nvPr>
            <p:ph type="sldImg"/>
          </p:nvPr>
        </p:nvSpPr>
        <p:spPr>
          <a:xfrm>
            <a:off x="1143000" y="693738"/>
            <a:ext cx="4567238" cy="3427412"/>
          </a:xfrm>
          <a:solidFill>
            <a:srgbClr val="FFFFFF"/>
          </a:solidFill>
          <a:ln>
            <a:solidFill>
              <a:srgbClr val="000000"/>
            </a:solidFill>
            <a:miter lim="800000"/>
          </a:ln>
        </p:spPr>
      </p:sp>
      <p:sp>
        <p:nvSpPr>
          <p:cNvPr id="99332" name="Rectangle 2"/>
          <p:cNvSpPr txBox="1">
            <a:spLocks noGrp="1" noChangeArrowheads="1"/>
          </p:cNvSpPr>
          <p:nvPr>
            <p:ph type="body" idx="1"/>
          </p:nvPr>
        </p:nvSpPr>
        <p:spPr>
          <a:xfrm>
            <a:off x="686361" y="4342534"/>
            <a:ext cx="5482478" cy="4033693"/>
          </a:xfrm>
          <a:noFill/>
          <a:ln/>
        </p:spPr>
        <p:txBody>
          <a:bodyPr wrap="none" anchor="ct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6"/>
          <p:cNvSpPr>
            <a:spLocks noGrp="1" noChangeArrowheads="1"/>
          </p:cNvSpPr>
          <p:nvPr>
            <p:ph type="sldNum" sz="quarter"/>
          </p:nvPr>
        </p:nvSpPr>
        <p:spPr>
          <a:noFill/>
        </p:spPr>
        <p:txBody>
          <a:bodyPr/>
          <a:lstStyle/>
          <a:p>
            <a:fld id="{BED72A66-9248-47D4-A087-8DDA06DC57E0}" type="slidenum">
              <a:rPr lang="en-GB"/>
              <a:pPr/>
              <a:t>33</a:t>
            </a:fld>
            <a:endParaRPr lang="en-GB"/>
          </a:p>
        </p:txBody>
      </p:sp>
      <p:sp>
        <p:nvSpPr>
          <p:cNvPr id="100355"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100356"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6"/>
          <p:cNvSpPr>
            <a:spLocks noGrp="1" noChangeArrowheads="1"/>
          </p:cNvSpPr>
          <p:nvPr>
            <p:ph type="sldNum" sz="quarter"/>
          </p:nvPr>
        </p:nvSpPr>
        <p:spPr>
          <a:noFill/>
        </p:spPr>
        <p:txBody>
          <a:bodyPr/>
          <a:lstStyle/>
          <a:p>
            <a:fld id="{08BF980D-92A6-42AE-ABF8-1E2A9B89159F}" type="slidenum">
              <a:rPr lang="en-GB"/>
              <a:pPr/>
              <a:t>34</a:t>
            </a:fld>
            <a:endParaRPr lang="en-GB"/>
          </a:p>
        </p:txBody>
      </p:sp>
      <p:sp>
        <p:nvSpPr>
          <p:cNvPr id="62467"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246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6"/>
          <p:cNvSpPr>
            <a:spLocks noGrp="1" noChangeArrowheads="1"/>
          </p:cNvSpPr>
          <p:nvPr>
            <p:ph type="sldNum" sz="quarter"/>
          </p:nvPr>
        </p:nvSpPr>
        <p:spPr>
          <a:noFill/>
        </p:spPr>
        <p:txBody>
          <a:bodyPr/>
          <a:lstStyle/>
          <a:p>
            <a:fld id="{99B19667-0D8E-4BD1-82DE-17F00A4770FA}" type="slidenum">
              <a:rPr lang="en-GB"/>
              <a:pPr/>
              <a:t>36</a:t>
            </a:fld>
            <a:endParaRPr lang="en-GB"/>
          </a:p>
        </p:txBody>
      </p:sp>
      <p:sp>
        <p:nvSpPr>
          <p:cNvPr id="63491" name="Rectangle 1"/>
          <p:cNvSpPr txBox="1">
            <a:spLocks noGrp="1" noRot="1" noChangeAspect="1" noChangeArrowheads="1" noTextEdit="1"/>
          </p:cNvSpPr>
          <p:nvPr>
            <p:ph type="sldImg"/>
          </p:nvPr>
        </p:nvSpPr>
        <p:spPr>
          <a:xfrm>
            <a:off x="1143000" y="693738"/>
            <a:ext cx="4567238" cy="3427412"/>
          </a:xfrm>
          <a:solidFill>
            <a:srgbClr val="FFFFFF"/>
          </a:solidFill>
          <a:ln>
            <a:solidFill>
              <a:srgbClr val="000000"/>
            </a:solidFill>
            <a:miter lim="800000"/>
          </a:ln>
        </p:spPr>
      </p:sp>
      <p:sp>
        <p:nvSpPr>
          <p:cNvPr id="63492" name="Rectangle 2"/>
          <p:cNvSpPr txBox="1">
            <a:spLocks noGrp="1" noChangeArrowheads="1"/>
          </p:cNvSpPr>
          <p:nvPr>
            <p:ph type="body" idx="1"/>
          </p:nvPr>
        </p:nvSpPr>
        <p:spPr>
          <a:xfrm>
            <a:off x="686361" y="4342534"/>
            <a:ext cx="5482478" cy="4033693"/>
          </a:xfrm>
          <a:noFill/>
          <a:ln/>
        </p:spPr>
        <p:txBody>
          <a:bodyPr wrap="none" anchor="ct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6"/>
          <p:cNvSpPr>
            <a:spLocks noGrp="1" noChangeArrowheads="1"/>
          </p:cNvSpPr>
          <p:nvPr>
            <p:ph type="sldNum" sz="quarter"/>
          </p:nvPr>
        </p:nvSpPr>
        <p:spPr>
          <a:noFill/>
        </p:spPr>
        <p:txBody>
          <a:bodyPr/>
          <a:lstStyle/>
          <a:p>
            <a:fld id="{249F4747-C017-4008-AC5A-B2580C5E10EF}" type="slidenum">
              <a:rPr lang="en-GB"/>
              <a:pPr/>
              <a:t>41</a:t>
            </a:fld>
            <a:endParaRPr lang="en-GB"/>
          </a:p>
        </p:txBody>
      </p:sp>
      <p:sp>
        <p:nvSpPr>
          <p:cNvPr id="69635"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9636"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6"/>
          <p:cNvSpPr>
            <a:spLocks noGrp="1" noChangeArrowheads="1"/>
          </p:cNvSpPr>
          <p:nvPr>
            <p:ph type="sldNum" sz="quarter"/>
          </p:nvPr>
        </p:nvSpPr>
        <p:spPr>
          <a:noFill/>
        </p:spPr>
        <p:txBody>
          <a:bodyPr/>
          <a:lstStyle/>
          <a:p>
            <a:fld id="{157EA71D-45B6-41BF-950D-E049E62848E6}" type="slidenum">
              <a:rPr lang="en-GB"/>
              <a:pPr/>
              <a:t>42</a:t>
            </a:fld>
            <a:endParaRPr lang="en-GB"/>
          </a:p>
        </p:txBody>
      </p:sp>
      <p:sp>
        <p:nvSpPr>
          <p:cNvPr id="70659"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70660"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6"/>
          <p:cNvSpPr>
            <a:spLocks noGrp="1" noChangeArrowheads="1"/>
          </p:cNvSpPr>
          <p:nvPr>
            <p:ph type="sldNum" sz="quarter"/>
          </p:nvPr>
        </p:nvSpPr>
        <p:spPr>
          <a:noFill/>
        </p:spPr>
        <p:txBody>
          <a:bodyPr/>
          <a:lstStyle/>
          <a:p>
            <a:fld id="{A29D9684-BBC6-42D0-9254-7E40432BBC25}" type="slidenum">
              <a:rPr lang="en-GB"/>
              <a:pPr/>
              <a:t>20</a:t>
            </a:fld>
            <a:endParaRPr lang="en-GB"/>
          </a:p>
        </p:txBody>
      </p:sp>
      <p:sp>
        <p:nvSpPr>
          <p:cNvPr id="81923"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1924"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6"/>
          <p:cNvSpPr>
            <a:spLocks noGrp="1" noChangeArrowheads="1"/>
          </p:cNvSpPr>
          <p:nvPr>
            <p:ph type="sldNum" sz="quarter"/>
          </p:nvPr>
        </p:nvSpPr>
        <p:spPr>
          <a:noFill/>
        </p:spPr>
        <p:txBody>
          <a:bodyPr/>
          <a:lstStyle/>
          <a:p>
            <a:fld id="{F6A644AA-AED0-4579-A284-6FC362ABE906}" type="slidenum">
              <a:rPr lang="en-GB"/>
              <a:pPr/>
              <a:t>43</a:t>
            </a:fld>
            <a:endParaRPr lang="en-GB"/>
          </a:p>
        </p:txBody>
      </p:sp>
      <p:sp>
        <p:nvSpPr>
          <p:cNvPr id="64515"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4516"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6"/>
          <p:cNvSpPr>
            <a:spLocks noGrp="1" noChangeArrowheads="1"/>
          </p:cNvSpPr>
          <p:nvPr>
            <p:ph type="sldNum" sz="quarter"/>
          </p:nvPr>
        </p:nvSpPr>
        <p:spPr>
          <a:noFill/>
        </p:spPr>
        <p:txBody>
          <a:bodyPr/>
          <a:lstStyle/>
          <a:p>
            <a:fld id="{6A2CF349-8356-4B2F-A61A-F80099D04C51}" type="slidenum">
              <a:rPr lang="en-GB"/>
              <a:pPr/>
              <a:t>44</a:t>
            </a:fld>
            <a:endParaRPr lang="en-GB"/>
          </a:p>
        </p:txBody>
      </p:sp>
      <p:sp>
        <p:nvSpPr>
          <p:cNvPr id="6656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6564"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6"/>
          <p:cNvSpPr>
            <a:spLocks noGrp="1" noChangeArrowheads="1"/>
          </p:cNvSpPr>
          <p:nvPr>
            <p:ph type="sldNum" sz="quarter"/>
          </p:nvPr>
        </p:nvSpPr>
        <p:spPr>
          <a:noFill/>
        </p:spPr>
        <p:txBody>
          <a:bodyPr/>
          <a:lstStyle/>
          <a:p>
            <a:fld id="{62F032F8-CFFD-48A3-BF97-D94CFFA13479}" type="slidenum">
              <a:rPr lang="en-GB"/>
              <a:pPr/>
              <a:t>45</a:t>
            </a:fld>
            <a:endParaRPr lang="en-GB"/>
          </a:p>
        </p:txBody>
      </p:sp>
      <p:sp>
        <p:nvSpPr>
          <p:cNvPr id="67587"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758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6"/>
          <p:cNvSpPr>
            <a:spLocks noGrp="1" noChangeArrowheads="1"/>
          </p:cNvSpPr>
          <p:nvPr>
            <p:ph type="sldNum" sz="quarter"/>
          </p:nvPr>
        </p:nvSpPr>
        <p:spPr>
          <a:noFill/>
        </p:spPr>
        <p:txBody>
          <a:bodyPr/>
          <a:lstStyle/>
          <a:p>
            <a:fld id="{4379C0FF-19AF-4032-BBCC-93A6D15F41D6}" type="slidenum">
              <a:rPr lang="en-GB"/>
              <a:pPr/>
              <a:t>46</a:t>
            </a:fld>
            <a:endParaRPr lang="en-GB"/>
          </a:p>
        </p:txBody>
      </p:sp>
      <p:sp>
        <p:nvSpPr>
          <p:cNvPr id="68611"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68612"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6"/>
          <p:cNvSpPr>
            <a:spLocks noGrp="1" noChangeArrowheads="1"/>
          </p:cNvSpPr>
          <p:nvPr>
            <p:ph type="sldNum" sz="quarter"/>
          </p:nvPr>
        </p:nvSpPr>
        <p:spPr>
          <a:noFill/>
        </p:spPr>
        <p:txBody>
          <a:bodyPr/>
          <a:lstStyle/>
          <a:p>
            <a:fld id="{4DC17259-7B46-421C-9745-24067BDEA8E3}" type="slidenum">
              <a:rPr lang="en-GB"/>
              <a:pPr/>
              <a:t>47</a:t>
            </a:fld>
            <a:endParaRPr lang="en-GB"/>
          </a:p>
        </p:txBody>
      </p:sp>
      <p:sp>
        <p:nvSpPr>
          <p:cNvPr id="72707"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7270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6"/>
          <p:cNvSpPr>
            <a:spLocks noGrp="1" noChangeArrowheads="1"/>
          </p:cNvSpPr>
          <p:nvPr>
            <p:ph type="sldNum" sz="quarter"/>
          </p:nvPr>
        </p:nvSpPr>
        <p:spPr>
          <a:noFill/>
        </p:spPr>
        <p:txBody>
          <a:bodyPr/>
          <a:lstStyle/>
          <a:p>
            <a:fld id="{1ED57FB7-08A8-4347-AB2D-BE3F9056BCF7}" type="slidenum">
              <a:rPr lang="en-GB"/>
              <a:pPr/>
              <a:t>48</a:t>
            </a:fld>
            <a:endParaRPr lang="en-GB"/>
          </a:p>
        </p:txBody>
      </p:sp>
      <p:sp>
        <p:nvSpPr>
          <p:cNvPr id="71683"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71684"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a:ln/>
        </p:spPr>
      </p:sp>
      <p:sp>
        <p:nvSpPr>
          <p:cNvPr id="94211" name="2 - Θέση σημειώσεων"/>
          <p:cNvSpPr>
            <a:spLocks noGrp="1"/>
          </p:cNvSpPr>
          <p:nvPr>
            <p:ph type="body" idx="1"/>
          </p:nvPr>
        </p:nvSpPr>
        <p:spPr>
          <a:noFill/>
          <a:ln/>
        </p:spPr>
        <p:txBody>
          <a:bodyPr/>
          <a:lstStyle/>
          <a:p>
            <a:endParaRPr lang="en-US"/>
          </a:p>
        </p:txBody>
      </p:sp>
      <p:sp>
        <p:nvSpPr>
          <p:cNvPr id="94212" name="3 - Θέση αριθμού διαφάνειας"/>
          <p:cNvSpPr>
            <a:spLocks noGrp="1"/>
          </p:cNvSpPr>
          <p:nvPr>
            <p:ph type="sldNum" sz="quarter" idx="5"/>
          </p:nvPr>
        </p:nvSpPr>
        <p:spPr>
          <a:noFill/>
        </p:spPr>
        <p:txBody>
          <a:bodyPr/>
          <a:lstStyle/>
          <a:p>
            <a:fld id="{B305A005-F7A6-416E-8B2E-A3D712FB5414}" type="slidenum">
              <a:rPr lang="el-GR" smtClean="0"/>
              <a:pPr/>
              <a:t>50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6"/>
          <p:cNvSpPr>
            <a:spLocks noGrp="1" noChangeArrowheads="1"/>
          </p:cNvSpPr>
          <p:nvPr>
            <p:ph type="sldNum" sz="quarter"/>
          </p:nvPr>
        </p:nvSpPr>
        <p:spPr>
          <a:noFill/>
        </p:spPr>
        <p:txBody>
          <a:bodyPr/>
          <a:lstStyle/>
          <a:p>
            <a:fld id="{594D8610-FFC7-4473-B5F3-01F0544EF989}" type="slidenum">
              <a:rPr lang="en-GB"/>
              <a:pPr/>
              <a:t>21</a:t>
            </a:fld>
            <a:endParaRPr lang="en-GB"/>
          </a:p>
        </p:txBody>
      </p:sp>
      <p:sp>
        <p:nvSpPr>
          <p:cNvPr id="82947"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294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6"/>
          <p:cNvSpPr>
            <a:spLocks noGrp="1" noChangeArrowheads="1"/>
          </p:cNvSpPr>
          <p:nvPr>
            <p:ph type="sldNum" sz="quarter"/>
          </p:nvPr>
        </p:nvSpPr>
        <p:spPr>
          <a:noFill/>
        </p:spPr>
        <p:txBody>
          <a:bodyPr/>
          <a:lstStyle/>
          <a:p>
            <a:fld id="{54D59C57-27D4-4E53-9FE0-E0E9DBFBF330}" type="slidenum">
              <a:rPr lang="en-GB"/>
              <a:pPr/>
              <a:t>22</a:t>
            </a:fld>
            <a:endParaRPr lang="en-GB"/>
          </a:p>
        </p:txBody>
      </p:sp>
      <p:sp>
        <p:nvSpPr>
          <p:cNvPr id="83971"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3972"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6"/>
          <p:cNvSpPr>
            <a:spLocks noGrp="1" noChangeArrowheads="1"/>
          </p:cNvSpPr>
          <p:nvPr>
            <p:ph type="sldNum" sz="quarter"/>
          </p:nvPr>
        </p:nvSpPr>
        <p:spPr>
          <a:noFill/>
        </p:spPr>
        <p:txBody>
          <a:bodyPr/>
          <a:lstStyle/>
          <a:p>
            <a:fld id="{9E960D6B-3545-44AE-9AEA-7E8A45965E3F}" type="slidenum">
              <a:rPr lang="en-GB"/>
              <a:pPr/>
              <a:t>23</a:t>
            </a:fld>
            <a:endParaRPr lang="en-GB"/>
          </a:p>
        </p:txBody>
      </p:sp>
      <p:sp>
        <p:nvSpPr>
          <p:cNvPr id="84995"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4996"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6"/>
          <p:cNvSpPr>
            <a:spLocks noGrp="1" noChangeArrowheads="1"/>
          </p:cNvSpPr>
          <p:nvPr>
            <p:ph type="sldNum" sz="quarter"/>
          </p:nvPr>
        </p:nvSpPr>
        <p:spPr>
          <a:noFill/>
        </p:spPr>
        <p:txBody>
          <a:bodyPr/>
          <a:lstStyle/>
          <a:p>
            <a:fld id="{8EF17173-1011-4C26-9956-755FD007B10F}" type="slidenum">
              <a:rPr lang="en-GB"/>
              <a:pPr/>
              <a:t>24</a:t>
            </a:fld>
            <a:endParaRPr lang="en-GB"/>
          </a:p>
        </p:txBody>
      </p:sp>
      <p:sp>
        <p:nvSpPr>
          <p:cNvPr id="86019" name="Text Box 1"/>
          <p:cNvSpPr txBox="1">
            <a:spLocks noChangeArrowheads="1"/>
          </p:cNvSpPr>
          <p:nvPr/>
        </p:nvSpPr>
        <p:spPr bwMode="auto">
          <a:xfrm>
            <a:off x="1210236" y="694171"/>
            <a:ext cx="4434728"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6020"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6"/>
          <p:cNvSpPr>
            <a:spLocks noGrp="1" noChangeArrowheads="1"/>
          </p:cNvSpPr>
          <p:nvPr>
            <p:ph type="sldNum" sz="quarter"/>
          </p:nvPr>
        </p:nvSpPr>
        <p:spPr>
          <a:noFill/>
        </p:spPr>
        <p:txBody>
          <a:bodyPr/>
          <a:lstStyle/>
          <a:p>
            <a:fld id="{FE4FA648-8C12-4F9E-8D18-ABD63A28ACEC}" type="slidenum">
              <a:rPr lang="en-GB"/>
              <a:pPr/>
              <a:t>25</a:t>
            </a:fld>
            <a:endParaRPr lang="en-GB"/>
          </a:p>
        </p:txBody>
      </p:sp>
      <p:sp>
        <p:nvSpPr>
          <p:cNvPr id="87043"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7044"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6"/>
          <p:cNvSpPr>
            <a:spLocks noGrp="1" noChangeArrowheads="1"/>
          </p:cNvSpPr>
          <p:nvPr>
            <p:ph type="sldNum" sz="quarter"/>
          </p:nvPr>
        </p:nvSpPr>
        <p:spPr>
          <a:noFill/>
        </p:spPr>
        <p:txBody>
          <a:bodyPr/>
          <a:lstStyle/>
          <a:p>
            <a:fld id="{4B7AA5FF-44AE-4F70-A03B-1082CE87A493}" type="slidenum">
              <a:rPr lang="en-GB"/>
              <a:pPr/>
              <a:t>26</a:t>
            </a:fld>
            <a:endParaRPr lang="en-GB"/>
          </a:p>
        </p:txBody>
      </p:sp>
      <p:sp>
        <p:nvSpPr>
          <p:cNvPr id="88067"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8068"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6"/>
          <p:cNvSpPr>
            <a:spLocks noGrp="1" noChangeArrowheads="1"/>
          </p:cNvSpPr>
          <p:nvPr>
            <p:ph type="sldNum" sz="quarter"/>
          </p:nvPr>
        </p:nvSpPr>
        <p:spPr>
          <a:noFill/>
        </p:spPr>
        <p:txBody>
          <a:bodyPr/>
          <a:lstStyle/>
          <a:p>
            <a:fld id="{678B85EB-1D3A-48A7-8395-F418FE7F8254}" type="slidenum">
              <a:rPr lang="en-GB"/>
              <a:pPr/>
              <a:t>27</a:t>
            </a:fld>
            <a:endParaRPr lang="en-GB"/>
          </a:p>
        </p:txBody>
      </p:sp>
      <p:sp>
        <p:nvSpPr>
          <p:cNvPr id="89091" name="Text Box 1"/>
          <p:cNvSpPr txBox="1">
            <a:spLocks noChangeArrowheads="1"/>
          </p:cNvSpPr>
          <p:nvPr/>
        </p:nvSpPr>
        <p:spPr bwMode="auto">
          <a:xfrm>
            <a:off x="1210236" y="694171"/>
            <a:ext cx="4436129" cy="3427556"/>
          </a:xfrm>
          <a:prstGeom prst="rect">
            <a:avLst/>
          </a:prstGeom>
          <a:solidFill>
            <a:srgbClr val="FFFFFF"/>
          </a:solidFill>
          <a:ln w="9360">
            <a:solidFill>
              <a:srgbClr val="000000"/>
            </a:solidFill>
            <a:miter lim="800000"/>
            <a:headEnd/>
            <a:tailEnd/>
          </a:ln>
        </p:spPr>
        <p:txBody>
          <a:bodyPr wrap="none" lIns="82058" tIns="41029" rIns="82058" bIns="41029" anchor="ctr"/>
          <a:lstStyle/>
          <a:p>
            <a:endParaRPr lang="el-GR">
              <a:ea typeface="DejaVu Sans" pitchFamily="16" charset="0"/>
              <a:cs typeface="DejaVu Sans" pitchFamily="16" charset="0"/>
            </a:endParaRPr>
          </a:p>
        </p:txBody>
      </p:sp>
      <p:sp>
        <p:nvSpPr>
          <p:cNvPr id="89092" name="Rectangle 2"/>
          <p:cNvSpPr txBox="1">
            <a:spLocks noGrp="1" noChangeArrowheads="1"/>
          </p:cNvSpPr>
          <p:nvPr>
            <p:ph type="body"/>
          </p:nvPr>
        </p:nvSpPr>
        <p:spPr>
          <a:xfrm>
            <a:off x="686361" y="4342535"/>
            <a:ext cx="5482478" cy="4114511"/>
          </a:xfrm>
          <a:noFill/>
          <a:ln/>
        </p:spPr>
        <p:txBody>
          <a:bodyPr wrap="none" anchor="ct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l-GR"/>
          </a:p>
        </p:txBody>
      </p:sp>
      <p:sp>
        <p:nvSpPr>
          <p:cNvPr id="6" name="Rectangle 3"/>
          <p:cNvSpPr>
            <a:spLocks noGrp="1" noChangeArrowheads="1"/>
          </p:cNvSpPr>
          <p:nvPr>
            <p:ph type="sldNum" sz="quarter" idx="11"/>
          </p:nvPr>
        </p:nvSpPr>
        <p:spPr>
          <a:ln/>
        </p:spPr>
        <p:txBody>
          <a:bodyPr/>
          <a:lstStyle>
            <a:lvl1pPr>
              <a:defRPr/>
            </a:lvl1pPr>
          </a:lstStyle>
          <a:p>
            <a:pPr>
              <a:defRPr/>
            </a:pPr>
            <a:fld id="{2DD408F2-5B39-41F2-8CC6-8133185C489E}" type="slidenum">
              <a:rPr lang="el-GR"/>
              <a:pPr>
                <a:defRPr/>
              </a:pPr>
              <a:t>‹#›</a:t>
            </a:fld>
            <a:endParaRPr lang="el-GR"/>
          </a:p>
        </p:txBody>
      </p:sp>
      <p:sp>
        <p:nvSpPr>
          <p:cNvPr id="7" name="Rectangle 14"/>
          <p:cNvSpPr>
            <a:spLocks noGrp="1" noChangeArrowheads="1"/>
          </p:cNvSpPr>
          <p:nvPr>
            <p:ph type="ftr" sz="quarter" idx="12"/>
          </p:nvPr>
        </p:nvSpPr>
        <p:spPr>
          <a:ln/>
        </p:spPr>
        <p:txBody>
          <a:bodyPr/>
          <a:lstStyle>
            <a:lvl1pPr>
              <a:defRPr/>
            </a:lvl1pPr>
          </a:lstStyle>
          <a:p>
            <a:pPr>
              <a:defRPr/>
            </a:pPr>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12/10/2022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12/10/2022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68313" y="620713"/>
            <a:ext cx="8229600" cy="5865812"/>
          </a:xfrm>
        </p:spPr>
        <p:txBody>
          <a:bodyPr/>
          <a:lstStyle/>
          <a:p>
            <a:pPr algn="ctr" eaLnBrk="1" hangingPunct="1">
              <a:buFont typeface="Wingdings" pitchFamily="2" charset="2"/>
              <a:buNone/>
              <a:defRPr/>
            </a:pPr>
            <a:r>
              <a:rPr lang="el-GR" sz="4000" b="1" dirty="0">
                <a:solidFill>
                  <a:srgbClr val="FF0000"/>
                </a:solidFill>
              </a:rPr>
              <a:t> </a:t>
            </a:r>
            <a:endParaRPr lang="el-GR" sz="2800" dirty="0"/>
          </a:p>
          <a:p>
            <a:pPr algn="ctr" eaLnBrk="1" hangingPunct="1">
              <a:buFont typeface="Wingdings" pitchFamily="2" charset="2"/>
              <a:buNone/>
              <a:defRPr/>
            </a:pPr>
            <a:endParaRPr lang="el-GR" sz="2800" b="1" dirty="0">
              <a:solidFill>
                <a:srgbClr val="FF0000"/>
              </a:solidFill>
            </a:endParaRPr>
          </a:p>
        </p:txBody>
      </p:sp>
      <p:sp>
        <p:nvSpPr>
          <p:cNvPr id="4" name="Rectangle 2"/>
          <p:cNvSpPr>
            <a:spLocks noGrp="1" noRot="1" noChangeArrowheads="1"/>
          </p:cNvSpPr>
          <p:nvPr>
            <p:ph type="title"/>
          </p:nvPr>
        </p:nvSpPr>
        <p:spPr>
          <a:xfrm>
            <a:off x="0" y="228600"/>
            <a:ext cx="9144000" cy="1143000"/>
          </a:xfrm>
        </p:spPr>
        <p:txBody>
          <a:bodyPr>
            <a:noAutofit/>
          </a:bodyPr>
          <a:lstStyle/>
          <a:p>
            <a:pPr eaLnBrk="1" hangingPunct="1">
              <a:defRPr/>
            </a:pPr>
            <a:r>
              <a:rPr lang="el-GR" sz="2800" b="1" dirty="0">
                <a:solidFill>
                  <a:schemeClr val="bg1"/>
                </a:solidFill>
                <a:latin typeface="Arial" pitchFamily="34" charset="0"/>
                <a:cs typeface="Arial" pitchFamily="34" charset="0"/>
              </a:rPr>
              <a:t>ΑΝΑΤΟΜΙΑ  ΤΡΙΔΥΜΟΥ </a:t>
            </a:r>
            <a:br>
              <a:rPr lang="en-US" sz="2800" b="1" dirty="0">
                <a:solidFill>
                  <a:schemeClr val="bg1"/>
                </a:solidFill>
                <a:latin typeface="Arial" pitchFamily="34" charset="0"/>
                <a:cs typeface="Arial" pitchFamily="34" charset="0"/>
              </a:rPr>
            </a:br>
            <a:r>
              <a:rPr lang="el-GR" sz="2800" b="1" dirty="0">
                <a:solidFill>
                  <a:schemeClr val="bg1"/>
                </a:solidFill>
                <a:latin typeface="Arial" pitchFamily="34" charset="0"/>
                <a:cs typeface="Arial" pitchFamily="34" charset="0"/>
              </a:rPr>
              <a:t>3ετείς ΦΟΙΤΗΤΕΣ ΟΔΟΝΤΙΑΤΡΙΚΗΣ ΣΧΟΛΗΣ ΕΚΠΑ</a:t>
            </a:r>
            <a:br>
              <a:rPr lang="el-GR" sz="2800" b="1">
                <a:solidFill>
                  <a:schemeClr val="bg1"/>
                </a:solidFill>
                <a:latin typeface="Arial" pitchFamily="34" charset="0"/>
                <a:cs typeface="Arial" pitchFamily="34" charset="0"/>
              </a:rPr>
            </a:br>
            <a:r>
              <a:rPr lang="el-GR" sz="2800" b="1">
                <a:solidFill>
                  <a:schemeClr val="bg1"/>
                </a:solidFill>
                <a:latin typeface="Arial" pitchFamily="34" charset="0"/>
                <a:cs typeface="Arial" pitchFamily="34" charset="0"/>
              </a:rPr>
              <a:t>12.</a:t>
            </a:r>
            <a:r>
              <a:rPr lang="en-US" sz="2800" b="1" dirty="0">
                <a:solidFill>
                  <a:schemeClr val="bg1"/>
                </a:solidFill>
                <a:latin typeface="Arial" pitchFamily="34" charset="0"/>
                <a:cs typeface="Arial" pitchFamily="34" charset="0"/>
              </a:rPr>
              <a:t>10</a:t>
            </a:r>
            <a:r>
              <a:rPr lang="el-GR" sz="2800" b="1" dirty="0">
                <a:solidFill>
                  <a:schemeClr val="bg1"/>
                </a:solidFill>
                <a:latin typeface="Arial" pitchFamily="34" charset="0"/>
                <a:cs typeface="Arial" pitchFamily="34" charset="0"/>
              </a:rPr>
              <a:t>.2022</a:t>
            </a:r>
          </a:p>
        </p:txBody>
      </p:sp>
      <p:sp>
        <p:nvSpPr>
          <p:cNvPr id="5" name="Rectangle 3"/>
          <p:cNvSpPr txBox="1">
            <a:spLocks noChangeArrowheads="1"/>
          </p:cNvSpPr>
          <p:nvPr/>
        </p:nvSpPr>
        <p:spPr>
          <a:xfrm>
            <a:off x="685800" y="2514600"/>
            <a:ext cx="7543800" cy="4038600"/>
          </a:xfrm>
          <a:prstGeom prst="rect">
            <a:avLst/>
          </a:prstGeom>
        </p:spPr>
        <p:txBody>
          <a:bodyPr vert="horz" lIns="91440" tIns="45720" rIns="91440" bIns="45720" rtlCol="0">
            <a:normAutofit/>
          </a:bodyPr>
          <a:lstStyle/>
          <a:p>
            <a:pPr marL="342900" lvl="0" indent="-342900">
              <a:spcBef>
                <a:spcPct val="20000"/>
              </a:spcBef>
              <a:defRPr/>
            </a:pPr>
            <a:r>
              <a:rPr lang="el-GR" sz="3200" b="1" dirty="0">
                <a:solidFill>
                  <a:schemeClr val="bg1"/>
                </a:solidFill>
                <a:latin typeface="Arial" pitchFamily="34" charset="0"/>
                <a:cs typeface="Arial" pitchFamily="34" charset="0"/>
              </a:rPr>
              <a:t>Το νευρικό σύστημα διαιρείται σε  </a:t>
            </a:r>
            <a:r>
              <a:rPr lang="el-GR" sz="3200" b="1" u="sng" dirty="0">
                <a:solidFill>
                  <a:schemeClr val="bg1"/>
                </a:solidFill>
                <a:latin typeface="Arial" pitchFamily="34" charset="0"/>
                <a:cs typeface="Arial" pitchFamily="34" charset="0"/>
              </a:rPr>
              <a:t>Κεντρικό</a:t>
            </a:r>
            <a:endParaRPr kumimoji="0" lang="el-GR" sz="3200" b="1" i="0" u="sng" strike="noStrike" kern="1200" cap="none" spc="0" normalizeH="0" baseline="0" noProof="0" dirty="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l-GR" sz="3200" b="0" i="0" u="none" strike="noStrike" kern="1200" cap="none" spc="0" normalizeH="0" baseline="0" noProof="0" dirty="0">
                <a:ln>
                  <a:noFill/>
                </a:ln>
                <a:solidFill>
                  <a:schemeClr val="bg1"/>
                </a:solidFill>
                <a:effectLst/>
                <a:uLnTx/>
                <a:uFillTx/>
                <a:latin typeface="Arial" pitchFamily="34" charset="0"/>
                <a:cs typeface="Arial" pitchFamily="34" charset="0"/>
              </a:rPr>
              <a:t>Εγκέφαλος</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l-GR" sz="3200" b="0" i="0" u="none" strike="noStrike" kern="1200" cap="none" spc="0" normalizeH="0" baseline="0" noProof="0" dirty="0">
                <a:ln>
                  <a:noFill/>
                </a:ln>
                <a:solidFill>
                  <a:schemeClr val="bg1"/>
                </a:solidFill>
                <a:effectLst/>
                <a:uLnTx/>
                <a:uFillTx/>
                <a:latin typeface="Arial" pitchFamily="34" charset="0"/>
                <a:cs typeface="Arial" pitchFamily="34" charset="0"/>
              </a:rPr>
              <a:t>Νωτιαίος μυελός</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l-GR" sz="3200" b="1" i="0" strike="noStrike" kern="1200" cap="none" spc="0" normalizeH="0" baseline="0" noProof="0" dirty="0">
                <a:ln>
                  <a:noFill/>
                </a:ln>
                <a:solidFill>
                  <a:schemeClr val="bg1"/>
                </a:solidFill>
                <a:effectLst/>
                <a:uLnTx/>
                <a:uFillTx/>
                <a:latin typeface="Arial" pitchFamily="34" charset="0"/>
                <a:cs typeface="Arial" pitchFamily="34" charset="0"/>
              </a:rPr>
              <a:t>   </a:t>
            </a:r>
            <a:r>
              <a:rPr kumimoji="0" lang="el-GR" sz="3200" b="1" i="0" u="sng" strike="noStrike" kern="1200" cap="none" spc="0" normalizeH="0" baseline="0" noProof="0" dirty="0">
                <a:ln>
                  <a:noFill/>
                </a:ln>
                <a:solidFill>
                  <a:schemeClr val="bg1"/>
                </a:solidFill>
                <a:effectLst/>
                <a:uLnTx/>
                <a:uFillTx/>
                <a:latin typeface="Arial" pitchFamily="34" charset="0"/>
                <a:cs typeface="Arial" pitchFamily="34" charset="0"/>
              </a:rPr>
              <a:t>Περιφερικό </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l-GR" sz="3200" b="0" i="0" u="none" strike="noStrike" kern="1200" cap="none" spc="0" normalizeH="0" baseline="0" noProof="0" dirty="0">
                <a:ln>
                  <a:noFill/>
                </a:ln>
                <a:solidFill>
                  <a:schemeClr val="bg1"/>
                </a:solidFill>
                <a:effectLst/>
                <a:uLnTx/>
                <a:uFillTx/>
                <a:latin typeface="Arial" pitchFamily="34" charset="0"/>
                <a:cs typeface="Arial" pitchFamily="34" charset="0"/>
              </a:rPr>
              <a:t>Εγκεφαλικά νεύρα – 12 ζεύγη</a:t>
            </a:r>
            <a:endParaRPr kumimoji="0" lang="en-US" sz="3200" b="0" i="0" u="none" strike="noStrike" kern="1200" cap="none" spc="0" normalizeH="0" baseline="0" noProof="0" dirty="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l-GR" sz="3200" b="0" i="0" u="none" strike="noStrike" kern="1200" cap="none" spc="0" normalizeH="0" baseline="0" noProof="0" dirty="0">
                <a:ln>
                  <a:noFill/>
                </a:ln>
                <a:solidFill>
                  <a:schemeClr val="bg1"/>
                </a:solidFill>
                <a:effectLst/>
                <a:uLnTx/>
                <a:uFillTx/>
                <a:latin typeface="Arial" pitchFamily="34" charset="0"/>
                <a:cs typeface="Arial" pitchFamily="34" charset="0"/>
              </a:rPr>
              <a:t>Νωτιαία νεύρα – 31 ζεύγη</a:t>
            </a:r>
            <a:endParaRPr kumimoji="0" lang="en-US" sz="3200" b="0" i="0" u="none" strike="noStrike" kern="1200" cap="none" spc="0" normalizeH="0" baseline="0" noProof="0" dirty="0">
              <a:ln>
                <a:noFill/>
              </a:ln>
              <a:solidFill>
                <a:schemeClr val="bg1"/>
              </a:solidFill>
              <a:effectLst/>
              <a:uLnTx/>
              <a:uFillTx/>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l-GR" sz="32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6" name="5 - Ορθογώνιο"/>
          <p:cNvSpPr/>
          <p:nvPr/>
        </p:nvSpPr>
        <p:spPr>
          <a:xfrm>
            <a:off x="0" y="1371600"/>
            <a:ext cx="9144000" cy="1292662"/>
          </a:xfrm>
          <a:prstGeom prst="rect">
            <a:avLst/>
          </a:prstGeom>
        </p:spPr>
        <p:txBody>
          <a:bodyPr wrap="square">
            <a:spAutoFit/>
          </a:bodyPr>
          <a:lstStyle/>
          <a:p>
            <a:pPr algn="ctr">
              <a:defRPr/>
            </a:pPr>
            <a:r>
              <a:rPr lang="el-GR" sz="2000" b="1" dirty="0" err="1">
                <a:solidFill>
                  <a:schemeClr val="bg1"/>
                </a:solidFill>
                <a:latin typeface="Arial" pitchFamily="34" charset="0"/>
                <a:cs typeface="Arial" pitchFamily="34" charset="0"/>
              </a:rPr>
              <a:t>Ομ</a:t>
            </a:r>
            <a:r>
              <a:rPr lang="el-GR" sz="2000" b="1" dirty="0">
                <a:solidFill>
                  <a:schemeClr val="bg1"/>
                </a:solidFill>
                <a:latin typeface="Arial" pitchFamily="34" charset="0"/>
                <a:cs typeface="Arial" pitchFamily="34" charset="0"/>
              </a:rPr>
              <a:t>. Καθηγητής Ι. Ιατρού</a:t>
            </a:r>
            <a:r>
              <a:rPr lang="en-US" sz="2000" b="1" dirty="0">
                <a:solidFill>
                  <a:schemeClr val="bg1"/>
                </a:solidFill>
                <a:latin typeface="Arial" pitchFamily="34" charset="0"/>
                <a:cs typeface="Arial" pitchFamily="34" charset="0"/>
              </a:rPr>
              <a:t>:</a:t>
            </a:r>
            <a:r>
              <a:rPr lang="el-GR" sz="2000" b="1" dirty="0">
                <a:solidFill>
                  <a:schemeClr val="bg1"/>
                </a:solidFill>
                <a:latin typeface="Arial" pitchFamily="34" charset="0"/>
                <a:cs typeface="Arial" pitchFamily="34" charset="0"/>
              </a:rPr>
              <a:t> </a:t>
            </a:r>
          </a:p>
          <a:p>
            <a:pPr algn="ctr">
              <a:defRPr/>
            </a:pPr>
            <a:r>
              <a:rPr lang="el-GR" sz="2000" b="1" dirty="0">
                <a:solidFill>
                  <a:schemeClr val="bg1"/>
                </a:solidFill>
                <a:latin typeface="Arial" pitchFamily="34" charset="0"/>
                <a:cs typeface="Arial" pitchFamily="34" charset="0"/>
              </a:rPr>
              <a:t>Κλινική Στοματικής και</a:t>
            </a:r>
            <a:r>
              <a:rPr lang="en-US" sz="2000" b="1" dirty="0">
                <a:solidFill>
                  <a:schemeClr val="bg1"/>
                </a:solidFill>
                <a:latin typeface="Arial" pitchFamily="34" charset="0"/>
                <a:cs typeface="Arial" pitchFamily="34" charset="0"/>
              </a:rPr>
              <a:t> </a:t>
            </a:r>
            <a:r>
              <a:rPr lang="el-GR" sz="2000" b="1" dirty="0">
                <a:solidFill>
                  <a:schemeClr val="bg1"/>
                </a:solidFill>
                <a:latin typeface="Arial" pitchFamily="34" charset="0"/>
                <a:cs typeface="Arial" pitchFamily="34" charset="0"/>
              </a:rPr>
              <a:t>Γναθοπροσωπικής Χειρουργικής  </a:t>
            </a:r>
          </a:p>
          <a:p>
            <a:pPr algn="ctr">
              <a:defRPr/>
            </a:pPr>
            <a:r>
              <a:rPr lang="el-GR" sz="2000" b="1" dirty="0">
                <a:solidFill>
                  <a:schemeClr val="bg1"/>
                </a:solidFill>
                <a:latin typeface="Arial" pitchFamily="34" charset="0"/>
                <a:cs typeface="Arial" pitchFamily="34" charset="0"/>
              </a:rPr>
              <a:t>Οδοντιατρικής Σχολής ΕΚΠΑ </a:t>
            </a:r>
          </a:p>
          <a:p>
            <a:pPr algn="ctr">
              <a:defRPr/>
            </a:pPr>
            <a:endParaRPr lang="en-US" b="1" dirty="0">
              <a:solidFill>
                <a:schemeClr val="bg1"/>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304800" y="0"/>
            <a:ext cx="8229600" cy="1143000"/>
          </a:xfrm>
          <a:noFill/>
        </p:spPr>
        <p:txBody>
          <a:bodyPr>
            <a:normAutofit/>
          </a:bodyPr>
          <a:lstStyle/>
          <a:p>
            <a:r>
              <a:rPr lang="el-GR" sz="2400" b="1" dirty="0">
                <a:solidFill>
                  <a:schemeClr val="bg1"/>
                </a:solidFill>
                <a:effectLst/>
                <a:latin typeface="Arial" charset="0"/>
              </a:rPr>
              <a:t>Ποια περιοχή του προσώπου δεν νευρώνεται αισθητικά από το τρίδυμο νεύρο;</a:t>
            </a:r>
          </a:p>
        </p:txBody>
      </p:sp>
      <p:sp>
        <p:nvSpPr>
          <p:cNvPr id="19459" name="Rectangle 3"/>
          <p:cNvSpPr>
            <a:spLocks noGrp="1" noChangeArrowheads="1"/>
          </p:cNvSpPr>
          <p:nvPr>
            <p:ph type="body" idx="4294967295"/>
          </p:nvPr>
        </p:nvSpPr>
        <p:spPr>
          <a:xfrm>
            <a:off x="0" y="5949950"/>
            <a:ext cx="9144000" cy="765175"/>
          </a:xfrm>
          <a:noFill/>
        </p:spPr>
        <p:txBody>
          <a:bodyPr>
            <a:normAutofit fontScale="92500" lnSpcReduction="10000"/>
          </a:bodyPr>
          <a:lstStyle/>
          <a:p>
            <a:pPr algn="ctr">
              <a:lnSpc>
                <a:spcPct val="80000"/>
              </a:lnSpc>
              <a:buFont typeface="Wingdings" pitchFamily="2" charset="2"/>
              <a:buNone/>
            </a:pPr>
            <a:r>
              <a:rPr lang="el-GR" sz="1800" b="1" dirty="0">
                <a:solidFill>
                  <a:srgbClr val="002060"/>
                </a:solidFill>
                <a:effectLst/>
                <a:latin typeface="Arial" charset="0"/>
              </a:rPr>
              <a:t>	</a:t>
            </a:r>
            <a:r>
              <a:rPr lang="el-GR" sz="2000" b="1" dirty="0">
                <a:solidFill>
                  <a:schemeClr val="bg1"/>
                </a:solidFill>
                <a:effectLst/>
                <a:latin typeface="Arial" charset="0"/>
              </a:rPr>
              <a:t>Το δέρμα που καλύπτει την παρωτίδα και μια μικρή περιοχή που καλύπτει τη γωνία της κάτω γνάθου νευρώνεται από το </a:t>
            </a:r>
          </a:p>
          <a:p>
            <a:pPr algn="ctr">
              <a:lnSpc>
                <a:spcPct val="80000"/>
              </a:lnSpc>
              <a:buFont typeface="Wingdings" pitchFamily="2" charset="2"/>
              <a:buNone/>
            </a:pPr>
            <a:r>
              <a:rPr lang="en-US" sz="2000" b="1" dirty="0">
                <a:solidFill>
                  <a:schemeClr val="bg1"/>
                </a:solidFill>
                <a:effectLst/>
                <a:latin typeface="Arial" charset="0"/>
              </a:rPr>
              <a:t>     </a:t>
            </a:r>
            <a:r>
              <a:rPr lang="el-GR" sz="2000" b="1" dirty="0">
                <a:solidFill>
                  <a:schemeClr val="bg1"/>
                </a:solidFill>
                <a:effectLst/>
                <a:latin typeface="Arial" charset="0"/>
              </a:rPr>
              <a:t>μείζον ωτιαίο νεύρο (Α2 και Α3 νωτιαία νευροτόμια)</a:t>
            </a:r>
          </a:p>
        </p:txBody>
      </p:sp>
      <p:pic>
        <p:nvPicPr>
          <p:cNvPr id="19460" name="Picture 8" descr="IMG_NEW"/>
          <p:cNvPicPr>
            <a:picLocks noGrp="1" noChangeAspect="1" noChangeArrowheads="1"/>
          </p:cNvPicPr>
          <p:nvPr>
            <p:ph idx="1"/>
          </p:nvPr>
        </p:nvPicPr>
        <p:blipFill>
          <a:blip r:embed="rId2" cstate="print"/>
          <a:srcRect/>
          <a:stretch>
            <a:fillRect/>
          </a:stretch>
        </p:blipFill>
        <p:spPr>
          <a:xfrm>
            <a:off x="1979613" y="1196975"/>
            <a:ext cx="4829175" cy="45259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
          <p:cNvSpPr>
            <a:spLocks noGrp="1" noChangeArrowheads="1"/>
          </p:cNvSpPr>
          <p:nvPr>
            <p:ph type="title"/>
          </p:nvPr>
        </p:nvSpPr>
        <p:spPr>
          <a:xfrm>
            <a:off x="456480" y="273629"/>
            <a:ext cx="8225280" cy="1142040"/>
          </a:xfrm>
        </p:spPr>
        <p:txBody>
          <a:bodyPr/>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3300" b="1" dirty="0">
                <a:solidFill>
                  <a:schemeClr val="bg1"/>
                </a:solidFill>
                <a:latin typeface="Arial" pitchFamily="34" charset="0"/>
                <a:cs typeface="Arial" pitchFamily="34" charset="0"/>
              </a:rPr>
              <a:t>Τρίδυμο νεύρο V – Αισθητική ρίζα</a:t>
            </a:r>
          </a:p>
        </p:txBody>
      </p:sp>
      <p:graphicFrame>
        <p:nvGraphicFramePr>
          <p:cNvPr id="2050" name="Object 2"/>
          <p:cNvGraphicFramePr>
            <a:graphicFrameLocks noChangeAspect="1"/>
          </p:cNvGraphicFramePr>
          <p:nvPr/>
        </p:nvGraphicFramePr>
        <p:xfrm>
          <a:off x="456480" y="1604329"/>
          <a:ext cx="8225280" cy="3994979"/>
        </p:xfrm>
        <a:graphic>
          <a:graphicData uri="http://schemas.openxmlformats.org/presentationml/2006/ole">
            <mc:AlternateContent xmlns:mc="http://schemas.openxmlformats.org/markup-compatibility/2006">
              <mc:Choice xmlns:v="urn:schemas-microsoft-com:vml" Requires="v">
                <p:oleObj spid="_x0000_s1026" r:id="rId3" imgW="7801200" imgH="4191120" progId="Word.Document.8">
                  <p:embed/>
                </p:oleObj>
              </mc:Choice>
              <mc:Fallback>
                <p:oleObj r:id="rId3" imgW="7801200" imgH="419112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80" y="1604329"/>
                        <a:ext cx="8225280" cy="3994979"/>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3" name="Rectangle 3"/>
          <p:cNvSpPr>
            <a:spLocks noGrp="1" noChangeArrowheads="1"/>
          </p:cNvSpPr>
          <p:nvPr>
            <p:ph type="body" idx="1"/>
          </p:nvPr>
        </p:nvSpPr>
        <p:spPr>
          <a:xfrm>
            <a:off x="1866240" y="2281200"/>
            <a:ext cx="5391360" cy="2888943"/>
          </a:xfrm>
        </p:spPr>
        <p:txBody>
          <a:bodyPr>
            <a:normAutofit/>
          </a:bodyPr>
          <a:lstStyle/>
          <a:p>
            <a:pPr marL="377286" indent="-282244">
              <a:lnSpc>
                <a:spcPct val="98000"/>
              </a:lnSpc>
              <a:buSzPct val="45000"/>
              <a:buFont typeface="Wingdings" pitchFamily="2" charset="2"/>
              <a:buChar char=""/>
              <a:tabLst>
                <a:tab pos="377286" algn="l"/>
                <a:tab pos="472327" algn="l"/>
                <a:tab pos="879853" algn="l"/>
                <a:tab pos="1287379" algn="l"/>
                <a:tab pos="1694905" algn="l"/>
                <a:tab pos="2102431" algn="l"/>
                <a:tab pos="2509957" algn="l"/>
                <a:tab pos="2917483" algn="l"/>
                <a:tab pos="3325010" algn="l"/>
                <a:tab pos="3732535" algn="l"/>
                <a:tab pos="4140062" algn="l"/>
                <a:tab pos="4547587" algn="l"/>
                <a:tab pos="4955114" algn="l"/>
                <a:tab pos="5362639" algn="l"/>
                <a:tab pos="5770166" algn="l"/>
                <a:tab pos="6177691" algn="l"/>
                <a:tab pos="6585218" algn="l"/>
                <a:tab pos="6992743" algn="l"/>
                <a:tab pos="7400270" algn="l"/>
                <a:tab pos="7807795" algn="l"/>
                <a:tab pos="8215322" algn="l"/>
              </a:tabLst>
            </a:pPr>
            <a:r>
              <a:rPr lang="en-GB" sz="2800" b="1" dirty="0">
                <a:solidFill>
                  <a:schemeClr val="bg1"/>
                </a:solidFill>
                <a:latin typeface="SUSE Sans Mono" pitchFamily="32" charset="0"/>
              </a:rPr>
              <a:t>Οφθαλμικό νεύρο</a:t>
            </a:r>
            <a:r>
              <a:rPr lang="el-GR" sz="2800" b="1" dirty="0">
                <a:solidFill>
                  <a:schemeClr val="bg1"/>
                </a:solidFill>
                <a:latin typeface="SUSE Sans Mono" pitchFamily="32" charset="0"/>
              </a:rPr>
              <a:t> </a:t>
            </a:r>
            <a:r>
              <a:rPr lang="en-US" sz="2800" b="1" dirty="0">
                <a:solidFill>
                  <a:schemeClr val="bg1"/>
                </a:solidFill>
                <a:latin typeface="SUSE Sans Mono" pitchFamily="32" charset="0"/>
              </a:rPr>
              <a:t>(V1)</a:t>
            </a:r>
            <a:endParaRPr lang="en-GB" sz="2800" b="1" dirty="0">
              <a:solidFill>
                <a:schemeClr val="bg1"/>
              </a:solidFill>
              <a:latin typeface="SUSE Sans Mono" pitchFamily="32" charset="0"/>
            </a:endParaRPr>
          </a:p>
          <a:p>
            <a:pPr marL="377286" indent="-282244">
              <a:lnSpc>
                <a:spcPct val="146000"/>
              </a:lnSpc>
              <a:buSzPct val="45000"/>
              <a:buFont typeface="Wingdings" pitchFamily="2" charset="2"/>
              <a:buChar char=""/>
              <a:tabLst>
                <a:tab pos="377286" algn="l"/>
                <a:tab pos="472327" algn="l"/>
                <a:tab pos="879853" algn="l"/>
                <a:tab pos="1287379" algn="l"/>
                <a:tab pos="1694905" algn="l"/>
                <a:tab pos="2102431" algn="l"/>
                <a:tab pos="2509957" algn="l"/>
                <a:tab pos="2917483" algn="l"/>
                <a:tab pos="3325010" algn="l"/>
                <a:tab pos="3732535" algn="l"/>
                <a:tab pos="4140062" algn="l"/>
                <a:tab pos="4547587" algn="l"/>
                <a:tab pos="4955114" algn="l"/>
                <a:tab pos="5362639" algn="l"/>
                <a:tab pos="5770166" algn="l"/>
                <a:tab pos="6177691" algn="l"/>
                <a:tab pos="6585218" algn="l"/>
                <a:tab pos="6992743" algn="l"/>
                <a:tab pos="7400270" algn="l"/>
                <a:tab pos="7807795" algn="l"/>
                <a:tab pos="8215322" algn="l"/>
              </a:tabLst>
            </a:pPr>
            <a:r>
              <a:rPr lang="en-GB" sz="2800" b="1" dirty="0">
                <a:solidFill>
                  <a:schemeClr val="bg1"/>
                </a:solidFill>
                <a:latin typeface="SUSE Sans Mono" pitchFamily="32" charset="0"/>
              </a:rPr>
              <a:t>Άνω γναθικό νεύρο</a:t>
            </a:r>
            <a:r>
              <a:rPr lang="en-US" sz="2800" b="1" dirty="0">
                <a:solidFill>
                  <a:schemeClr val="bg1"/>
                </a:solidFill>
                <a:latin typeface="SUSE Sans Mono" pitchFamily="32" charset="0"/>
              </a:rPr>
              <a:t> (V2)</a:t>
            </a:r>
            <a:endParaRPr lang="en-GB" sz="2800" b="1" dirty="0">
              <a:solidFill>
                <a:schemeClr val="bg1"/>
              </a:solidFill>
              <a:latin typeface="SUSE Sans Mono" pitchFamily="32" charset="0"/>
            </a:endParaRPr>
          </a:p>
          <a:p>
            <a:pPr marL="377286" indent="-282244">
              <a:lnSpc>
                <a:spcPct val="146000"/>
              </a:lnSpc>
              <a:buSzPct val="45000"/>
              <a:buFont typeface="Wingdings" pitchFamily="2" charset="2"/>
              <a:buChar char=""/>
              <a:tabLst>
                <a:tab pos="377286" algn="l"/>
                <a:tab pos="472327" algn="l"/>
                <a:tab pos="879853" algn="l"/>
                <a:tab pos="1287379" algn="l"/>
                <a:tab pos="1694905" algn="l"/>
                <a:tab pos="2102431" algn="l"/>
                <a:tab pos="2509957" algn="l"/>
                <a:tab pos="2917483" algn="l"/>
                <a:tab pos="3325010" algn="l"/>
                <a:tab pos="3732535" algn="l"/>
                <a:tab pos="4140062" algn="l"/>
                <a:tab pos="4547587" algn="l"/>
                <a:tab pos="4955114" algn="l"/>
                <a:tab pos="5362639" algn="l"/>
                <a:tab pos="5770166" algn="l"/>
                <a:tab pos="6177691" algn="l"/>
                <a:tab pos="6585218" algn="l"/>
                <a:tab pos="6992743" algn="l"/>
                <a:tab pos="7400270" algn="l"/>
                <a:tab pos="7807795" algn="l"/>
                <a:tab pos="8215322" algn="l"/>
              </a:tabLst>
            </a:pPr>
            <a:r>
              <a:rPr lang="en-GB" sz="2800" b="1" dirty="0">
                <a:solidFill>
                  <a:schemeClr val="bg1"/>
                </a:solidFill>
                <a:latin typeface="SUSE Sans Mono" pitchFamily="32" charset="0"/>
              </a:rPr>
              <a:t>Κάτω γναθικό νεύρο</a:t>
            </a:r>
            <a:r>
              <a:rPr lang="en-US" sz="2800" b="1" dirty="0">
                <a:solidFill>
                  <a:schemeClr val="bg1"/>
                </a:solidFill>
                <a:latin typeface="SUSE Sans Mono" pitchFamily="32" charset="0"/>
              </a:rPr>
              <a:t> (V3)</a:t>
            </a:r>
            <a:endParaRPr lang="en-GB" sz="2800" b="1" dirty="0">
              <a:solidFill>
                <a:schemeClr val="bg1"/>
              </a:solidFill>
              <a:latin typeface="SUSE Sans Mono" pitchFamily="32"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ChangeArrowheads="1"/>
          </p:cNvSpPr>
          <p:nvPr/>
        </p:nvSpPr>
        <p:spPr bwMode="auto">
          <a:xfrm>
            <a:off x="0" y="6021388"/>
            <a:ext cx="9144000" cy="701675"/>
          </a:xfrm>
          <a:prstGeom prst="rect">
            <a:avLst/>
          </a:prstGeom>
          <a:noFill/>
          <a:ln w="9525">
            <a:noFill/>
            <a:miter lim="800000"/>
            <a:headEnd/>
            <a:tailEnd/>
          </a:ln>
        </p:spPr>
        <p:txBody>
          <a:bodyPr>
            <a:spAutoFit/>
          </a:bodyPr>
          <a:lstStyle/>
          <a:p>
            <a:pPr algn="ctr"/>
            <a:r>
              <a:rPr lang="el-GR" sz="2000" b="1" dirty="0">
                <a:solidFill>
                  <a:schemeClr val="bg1"/>
                </a:solidFill>
                <a:latin typeface="Arial" charset="0"/>
              </a:rPr>
              <a:t>Σχηματίζεται από το ζυγωματικό, το υποκόγχιο, τα άνω φατνιακά</a:t>
            </a:r>
          </a:p>
          <a:p>
            <a:pPr algn="ctr"/>
            <a:r>
              <a:rPr lang="el-GR" sz="2000" b="1" dirty="0">
                <a:solidFill>
                  <a:schemeClr val="bg1"/>
                </a:solidFill>
                <a:latin typeface="Arial" charset="0"/>
              </a:rPr>
              <a:t> και τα υπερώια νεύρα.</a:t>
            </a:r>
          </a:p>
        </p:txBody>
      </p:sp>
      <p:pic>
        <p:nvPicPr>
          <p:cNvPr id="27651" name="Picture 6" descr="IMG_0002_NEW_0001"/>
          <p:cNvPicPr>
            <a:picLocks noChangeAspect="1" noChangeArrowheads="1"/>
          </p:cNvPicPr>
          <p:nvPr/>
        </p:nvPicPr>
        <p:blipFill>
          <a:blip r:embed="rId2" cstate="print"/>
          <a:srcRect/>
          <a:stretch>
            <a:fillRect/>
          </a:stretch>
        </p:blipFill>
        <p:spPr bwMode="auto">
          <a:xfrm>
            <a:off x="900113" y="1125538"/>
            <a:ext cx="6985000" cy="4729162"/>
          </a:xfrm>
          <a:prstGeom prst="rect">
            <a:avLst/>
          </a:prstGeom>
          <a:noFill/>
          <a:ln w="9525">
            <a:noFill/>
            <a:miter lim="800000"/>
            <a:headEnd/>
            <a:tailEnd/>
          </a:ln>
        </p:spPr>
      </p:pic>
      <p:sp>
        <p:nvSpPr>
          <p:cNvPr id="5" name="1 - Τίτλος"/>
          <p:cNvSpPr>
            <a:spLocks noGrp="1"/>
          </p:cNvSpPr>
          <p:nvPr>
            <p:ph type="title"/>
          </p:nvPr>
        </p:nvSpPr>
        <p:spPr>
          <a:xfrm>
            <a:off x="0" y="0"/>
            <a:ext cx="9144000" cy="1143000"/>
          </a:xfrm>
        </p:spPr>
        <p:txBody>
          <a:bodyPr>
            <a:normAutofit fontScale="90000"/>
          </a:bodyPr>
          <a:lstStyle/>
          <a:p>
            <a:pPr>
              <a:defRPr/>
            </a:pPr>
            <a:r>
              <a:rPr lang="el-GR" sz="2800" b="1" dirty="0">
                <a:solidFill>
                  <a:srgbClr val="002060"/>
                </a:solidFill>
                <a:latin typeface="Arial" pitchFamily="34" charset="0"/>
                <a:cs typeface="Arial" pitchFamily="34" charset="0"/>
              </a:rPr>
              <a:t>2</a:t>
            </a:r>
            <a:r>
              <a:rPr lang="el-GR" sz="2800" b="1" baseline="30000" dirty="0">
                <a:solidFill>
                  <a:srgbClr val="002060"/>
                </a:solidFill>
                <a:latin typeface="Arial" pitchFamily="34" charset="0"/>
                <a:cs typeface="Arial" pitchFamily="34" charset="0"/>
              </a:rPr>
              <a:t>ος</a:t>
            </a:r>
            <a:r>
              <a:rPr lang="el-GR" sz="2800" b="1" dirty="0">
                <a:solidFill>
                  <a:srgbClr val="002060"/>
                </a:solidFill>
                <a:latin typeface="Arial" pitchFamily="34" charset="0"/>
                <a:cs typeface="Arial" pitchFamily="34" charset="0"/>
              </a:rPr>
              <a:t> Κλάδος Άνω Γναθικός (</a:t>
            </a:r>
            <a:r>
              <a:rPr lang="en-US" sz="2800" b="1" dirty="0">
                <a:solidFill>
                  <a:srgbClr val="002060"/>
                </a:solidFill>
                <a:latin typeface="Arial" pitchFamily="34" charset="0"/>
                <a:cs typeface="Arial" pitchFamily="34" charset="0"/>
              </a:rPr>
              <a:t>V</a:t>
            </a:r>
            <a:r>
              <a:rPr lang="el-GR" sz="2000" b="1" dirty="0">
                <a:solidFill>
                  <a:srgbClr val="002060"/>
                </a:solidFill>
                <a:latin typeface="Arial" pitchFamily="34" charset="0"/>
                <a:cs typeface="Arial" pitchFamily="34" charset="0"/>
              </a:rPr>
              <a:t>2</a:t>
            </a:r>
            <a:r>
              <a:rPr lang="el-GR" sz="2800" b="1" dirty="0">
                <a:solidFill>
                  <a:srgbClr val="002060"/>
                </a:solidFill>
                <a:latin typeface="Arial" pitchFamily="34" charset="0"/>
                <a:cs typeface="Arial" pitchFamily="34" charset="0"/>
              </a:rPr>
              <a:t>) </a:t>
            </a:r>
            <a:br>
              <a:rPr lang="el-GR" sz="2800" b="1" dirty="0">
                <a:solidFill>
                  <a:srgbClr val="002060"/>
                </a:solidFill>
                <a:latin typeface="Arial" pitchFamily="34" charset="0"/>
                <a:cs typeface="Arial" pitchFamily="34" charset="0"/>
              </a:rPr>
            </a:br>
            <a:r>
              <a:rPr lang="el-GR" sz="2800" b="1" dirty="0">
                <a:solidFill>
                  <a:srgbClr val="002060"/>
                </a:solidFill>
                <a:latin typeface="Arial" pitchFamily="34" charset="0"/>
                <a:cs typeface="Arial" pitchFamily="34" charset="0"/>
              </a:rPr>
              <a:t>Εξέρχεται του κρανίου από το Στρογγύλο τρήμα, </a:t>
            </a:r>
            <a:br>
              <a:rPr lang="el-GR" sz="2800" b="1" dirty="0">
                <a:solidFill>
                  <a:srgbClr val="002060"/>
                </a:solidFill>
                <a:latin typeface="Arial" pitchFamily="34" charset="0"/>
                <a:cs typeface="Arial" pitchFamily="34" charset="0"/>
              </a:rPr>
            </a:br>
            <a:r>
              <a:rPr lang="el-GR" sz="2800" b="1" dirty="0">
                <a:solidFill>
                  <a:srgbClr val="002060"/>
                </a:solidFill>
                <a:latin typeface="Arial" pitchFamily="34" charset="0"/>
                <a:cs typeface="Arial" pitchFamily="34" charset="0"/>
              </a:rPr>
              <a:t>είναι αμιγώς αισθητικό νεύρο</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251520" y="5517232"/>
            <a:ext cx="8640960" cy="1080120"/>
          </a:xfrm>
        </p:spPr>
        <p:txBody>
          <a:bodyPr>
            <a:normAutofit/>
          </a:bodyPr>
          <a:lstStyle/>
          <a:p>
            <a:pPr algn="ctr"/>
            <a:r>
              <a:rPr lang="el-GR" sz="2400" b="1" dirty="0">
                <a:solidFill>
                  <a:schemeClr val="bg1"/>
                </a:solidFill>
                <a:latin typeface="Arial" pitchFamily="34" charset="0"/>
              </a:rPr>
              <a:t>Μεταβαίνει στο Πτερυγοϋπερώιο Γάγγλιο, που κατασκηνώνει στον Πτερυγοϋπερώιο χώρο</a:t>
            </a:r>
            <a:endParaRPr lang="el-GR" sz="2400" dirty="0">
              <a:solidFill>
                <a:schemeClr val="bg1"/>
              </a:solidFill>
            </a:endParaRPr>
          </a:p>
        </p:txBody>
      </p:sp>
      <p:pic>
        <p:nvPicPr>
          <p:cNvPr id="4" name="Picture 2" descr="D:\PTERYGOPALATINE FOSSA.jpg"/>
          <p:cNvPicPr>
            <a:picLocks noChangeAspect="1" noChangeArrowheads="1"/>
          </p:cNvPicPr>
          <p:nvPr/>
        </p:nvPicPr>
        <p:blipFill>
          <a:blip r:embed="rId2" cstate="print"/>
          <a:srcRect/>
          <a:stretch>
            <a:fillRect/>
          </a:stretch>
        </p:blipFill>
        <p:spPr bwMode="auto">
          <a:xfrm>
            <a:off x="1403648" y="404664"/>
            <a:ext cx="6118326" cy="468052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43000"/>
          </a:xfrm>
        </p:spPr>
        <p:txBody>
          <a:bodyPr/>
          <a:lstStyle/>
          <a:p>
            <a:r>
              <a:rPr lang="el-GR" b="1" dirty="0">
                <a:solidFill>
                  <a:srgbClr val="002060"/>
                </a:solidFill>
                <a:latin typeface="Arial" pitchFamily="34" charset="0"/>
              </a:rPr>
              <a:t>Πτερυγοϋπερώιος χώρος</a:t>
            </a:r>
            <a:endParaRPr lang="el-GR" dirty="0"/>
          </a:p>
        </p:txBody>
      </p:sp>
      <p:pic>
        <p:nvPicPr>
          <p:cNvPr id="1026" name="Picture 2" descr="D:\PTERYGOPALATINE FOSSA.jpg"/>
          <p:cNvPicPr>
            <a:picLocks noGrp="1" noChangeAspect="1" noChangeArrowheads="1"/>
          </p:cNvPicPr>
          <p:nvPr>
            <p:ph idx="1"/>
          </p:nvPr>
        </p:nvPicPr>
        <p:blipFill>
          <a:blip r:embed="rId2" cstate="print"/>
          <a:srcRect/>
          <a:stretch>
            <a:fillRect/>
          </a:stretch>
        </p:blipFill>
        <p:spPr bwMode="auto">
          <a:xfrm>
            <a:off x="990600" y="1066800"/>
            <a:ext cx="7292041" cy="5578412"/>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468313" y="0"/>
            <a:ext cx="8229600" cy="1143000"/>
          </a:xfrm>
          <a:noFill/>
        </p:spPr>
        <p:txBody>
          <a:bodyPr>
            <a:normAutofit fontScale="90000"/>
          </a:bodyPr>
          <a:lstStyle/>
          <a:p>
            <a:r>
              <a:rPr lang="el-GR" b="1" dirty="0">
                <a:solidFill>
                  <a:schemeClr val="bg1"/>
                </a:solidFill>
                <a:effectLst/>
                <a:latin typeface="Arial" charset="0"/>
              </a:rPr>
              <a:t>Άνω γναθικό νεύρο</a:t>
            </a:r>
            <a:r>
              <a:rPr lang="en-US" b="1" dirty="0">
                <a:solidFill>
                  <a:schemeClr val="bg1"/>
                </a:solidFill>
                <a:latin typeface="Arial" pitchFamily="34" charset="0"/>
              </a:rPr>
              <a:t> V</a:t>
            </a:r>
            <a:r>
              <a:rPr lang="en-US" sz="3200" b="1" dirty="0">
                <a:solidFill>
                  <a:schemeClr val="bg1"/>
                </a:solidFill>
                <a:latin typeface="Arial" pitchFamily="34" charset="0"/>
              </a:rPr>
              <a:t>2</a:t>
            </a:r>
            <a:br>
              <a:rPr lang="el-GR" sz="3200" b="1" dirty="0">
                <a:solidFill>
                  <a:schemeClr val="bg1"/>
                </a:solidFill>
                <a:latin typeface="Arial" pitchFamily="34" charset="0"/>
              </a:rPr>
            </a:br>
            <a:r>
              <a:rPr lang="el-GR" sz="3200" b="1" dirty="0">
                <a:solidFill>
                  <a:schemeClr val="bg1"/>
                </a:solidFill>
                <a:latin typeface="Arial" pitchFamily="34" charset="0"/>
              </a:rPr>
              <a:t>Έχει 5 κλάδους</a:t>
            </a:r>
            <a:endParaRPr lang="el-GR" b="1" dirty="0">
              <a:solidFill>
                <a:schemeClr val="bg1"/>
              </a:solidFill>
              <a:effectLst/>
              <a:latin typeface="Arial" charset="0"/>
            </a:endParaRPr>
          </a:p>
        </p:txBody>
      </p:sp>
      <p:sp>
        <p:nvSpPr>
          <p:cNvPr id="29699" name="Rectangle 3"/>
          <p:cNvSpPr>
            <a:spLocks noGrp="1" noChangeArrowheads="1"/>
          </p:cNvSpPr>
          <p:nvPr>
            <p:ph type="body" idx="1"/>
          </p:nvPr>
        </p:nvSpPr>
        <p:spPr>
          <a:xfrm>
            <a:off x="2286000" y="1169988"/>
            <a:ext cx="4522788" cy="5688012"/>
          </a:xfrm>
        </p:spPr>
        <p:txBody>
          <a:bodyPr/>
          <a:lstStyle/>
          <a:p>
            <a:pPr marL="457200" indent="-457200">
              <a:lnSpc>
                <a:spcPct val="90000"/>
              </a:lnSpc>
              <a:buNone/>
              <a:defRPr/>
            </a:pPr>
            <a:r>
              <a:rPr lang="el-GR" sz="2000" b="1" dirty="0">
                <a:solidFill>
                  <a:srgbClr val="002060"/>
                </a:solidFill>
                <a:latin typeface="Arial" charset="0"/>
              </a:rPr>
              <a:t>1. Ζυγωματικός</a:t>
            </a:r>
          </a:p>
          <a:p>
            <a:pPr marL="457200" indent="-457200">
              <a:lnSpc>
                <a:spcPct val="90000"/>
              </a:lnSpc>
              <a:buNone/>
              <a:defRPr/>
            </a:pPr>
            <a:r>
              <a:rPr lang="el-GR" sz="2000" dirty="0">
                <a:solidFill>
                  <a:schemeClr val="bg1"/>
                </a:solidFill>
                <a:effectLst/>
                <a:latin typeface="Arial" charset="0"/>
              </a:rPr>
              <a:t>1.  </a:t>
            </a:r>
            <a:r>
              <a:rPr lang="el-GR" sz="2000" dirty="0" err="1">
                <a:solidFill>
                  <a:schemeClr val="bg1"/>
                </a:solidFill>
                <a:effectLst/>
                <a:latin typeface="Arial" charset="0"/>
              </a:rPr>
              <a:t>Ζυγωματοκροταφικό</a:t>
            </a:r>
            <a:endParaRPr lang="el-GR" sz="2000" dirty="0">
              <a:solidFill>
                <a:schemeClr val="bg1"/>
              </a:solidFill>
              <a:effectLst/>
              <a:latin typeface="Arial" charset="0"/>
            </a:endParaRP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 </a:t>
            </a:r>
            <a:r>
              <a:rPr lang="el-GR" sz="2000" dirty="0" err="1">
                <a:solidFill>
                  <a:schemeClr val="bg1"/>
                </a:solidFill>
                <a:effectLst/>
                <a:latin typeface="Arial" charset="0"/>
              </a:rPr>
              <a:t>Ζυγωματοπροσωπικό</a:t>
            </a:r>
            <a:endParaRPr lang="el-GR" sz="2000" dirty="0">
              <a:solidFill>
                <a:schemeClr val="bg1"/>
              </a:solidFill>
              <a:effectLst/>
              <a:latin typeface="Arial" charset="0"/>
            </a:endParaRPr>
          </a:p>
          <a:p>
            <a:pPr marL="457200" indent="-457200">
              <a:lnSpc>
                <a:spcPct val="90000"/>
              </a:lnSpc>
              <a:buNone/>
              <a:defRPr/>
            </a:pPr>
            <a:r>
              <a:rPr lang="el-GR" sz="2000" b="1" dirty="0">
                <a:solidFill>
                  <a:schemeClr val="bg1"/>
                </a:solidFill>
                <a:latin typeface="Arial" charset="0"/>
              </a:rPr>
              <a:t>2. </a:t>
            </a:r>
            <a:r>
              <a:rPr lang="el-GR" sz="2000" b="1" dirty="0" err="1">
                <a:solidFill>
                  <a:schemeClr val="bg1"/>
                </a:solidFill>
                <a:latin typeface="Arial" charset="0"/>
              </a:rPr>
              <a:t>Υποκόγχιος</a:t>
            </a:r>
            <a:endParaRPr lang="el-GR" sz="2000" b="1" dirty="0">
              <a:solidFill>
                <a:schemeClr val="bg1"/>
              </a:solidFill>
              <a:latin typeface="Arial" charset="0"/>
            </a:endParaRPr>
          </a:p>
          <a:p>
            <a:pPr marL="457200" indent="-457200">
              <a:lnSpc>
                <a:spcPct val="90000"/>
              </a:lnSpc>
              <a:buNone/>
              <a:defRPr/>
            </a:pPr>
            <a:r>
              <a:rPr lang="el-GR" sz="2000" dirty="0">
                <a:solidFill>
                  <a:schemeClr val="bg1"/>
                </a:solidFill>
                <a:effectLst/>
                <a:latin typeface="Arial" charset="0"/>
              </a:rPr>
              <a:t>   Έξω ρινικό</a:t>
            </a: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 Κάτω βλεφαρικό</a:t>
            </a: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  Άνω χειλικό</a:t>
            </a:r>
          </a:p>
          <a:p>
            <a:pPr marL="457200" indent="-457200">
              <a:lnSpc>
                <a:spcPct val="90000"/>
              </a:lnSpc>
              <a:buNone/>
              <a:defRPr/>
            </a:pPr>
            <a:r>
              <a:rPr lang="el-GR" sz="2000" b="1" dirty="0">
                <a:solidFill>
                  <a:schemeClr val="bg1"/>
                </a:solidFill>
                <a:latin typeface="Arial" charset="0"/>
              </a:rPr>
              <a:t>3. Άνω φατνιακός</a:t>
            </a:r>
          </a:p>
          <a:p>
            <a:pPr marL="457200" indent="-457200">
              <a:lnSpc>
                <a:spcPct val="90000"/>
              </a:lnSpc>
              <a:buNone/>
              <a:defRPr/>
            </a:pPr>
            <a:r>
              <a:rPr lang="el-GR" sz="2000" dirty="0">
                <a:solidFill>
                  <a:schemeClr val="bg1"/>
                </a:solidFill>
                <a:effectLst/>
                <a:latin typeface="Arial" charset="0"/>
              </a:rPr>
              <a:t>    Οπίσθιο</a:t>
            </a:r>
          </a:p>
          <a:p>
            <a:pPr marL="457200" indent="-457200">
              <a:lnSpc>
                <a:spcPct val="90000"/>
              </a:lnSpc>
              <a:buNone/>
              <a:defRPr/>
            </a:pPr>
            <a:r>
              <a:rPr lang="el-GR" sz="2000" dirty="0">
                <a:solidFill>
                  <a:schemeClr val="bg1"/>
                </a:solidFill>
                <a:effectLst/>
                <a:latin typeface="Arial" charset="0"/>
              </a:rPr>
              <a:t>     Μέσο </a:t>
            </a:r>
            <a:endParaRPr lang="el-GR" sz="2000" dirty="0">
              <a:solidFill>
                <a:schemeClr val="bg1"/>
              </a:solidFill>
              <a:latin typeface="Arial" charset="0"/>
            </a:endParaRPr>
          </a:p>
          <a:p>
            <a:pPr marL="457200" indent="-457200">
              <a:lnSpc>
                <a:spcPct val="90000"/>
              </a:lnSpc>
              <a:buNone/>
              <a:defRPr/>
            </a:pPr>
            <a:r>
              <a:rPr lang="el-GR" sz="2000" dirty="0">
                <a:solidFill>
                  <a:schemeClr val="bg1"/>
                </a:solidFill>
                <a:effectLst/>
                <a:latin typeface="Arial" charset="0"/>
              </a:rPr>
              <a:t>     Πρόσθιο</a:t>
            </a:r>
          </a:p>
          <a:p>
            <a:pPr marL="457200" indent="-457200">
              <a:lnSpc>
                <a:spcPct val="90000"/>
              </a:lnSpc>
              <a:buNone/>
              <a:defRPr/>
            </a:pPr>
            <a:r>
              <a:rPr lang="el-GR" sz="2000" b="1" dirty="0">
                <a:solidFill>
                  <a:schemeClr val="bg1"/>
                </a:solidFill>
                <a:latin typeface="Arial" charset="0"/>
              </a:rPr>
              <a:t>4. Πτερυγοϋπερώιος</a:t>
            </a:r>
            <a:endParaRPr lang="el-GR" sz="2000" dirty="0">
              <a:solidFill>
                <a:schemeClr val="bg1"/>
              </a:solidFill>
              <a:effectLst/>
              <a:latin typeface="Arial" charset="0"/>
            </a:endParaRP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Μείζων και έλασσον υπερώιο</a:t>
            </a: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Οπίσθιο άνω ρινικό</a:t>
            </a:r>
          </a:p>
          <a:p>
            <a:pPr marL="457200" indent="-457200">
              <a:lnSpc>
                <a:spcPct val="90000"/>
              </a:lnSpc>
              <a:buNone/>
              <a:defRPr/>
            </a:pPr>
            <a:r>
              <a:rPr lang="el-GR" sz="2000" dirty="0">
                <a:solidFill>
                  <a:schemeClr val="bg1"/>
                </a:solidFill>
                <a:latin typeface="Arial" charset="0"/>
              </a:rPr>
              <a:t>     </a:t>
            </a:r>
            <a:r>
              <a:rPr lang="el-GR" sz="2000" dirty="0">
                <a:solidFill>
                  <a:schemeClr val="bg1"/>
                </a:solidFill>
                <a:effectLst/>
                <a:latin typeface="Arial" charset="0"/>
              </a:rPr>
              <a:t>Φαρυγγικό</a:t>
            </a:r>
          </a:p>
          <a:p>
            <a:pPr marL="457200" indent="-457200">
              <a:lnSpc>
                <a:spcPct val="90000"/>
              </a:lnSpc>
              <a:buNone/>
              <a:defRPr/>
            </a:pPr>
            <a:r>
              <a:rPr lang="el-GR" sz="2000" b="1" dirty="0">
                <a:solidFill>
                  <a:schemeClr val="bg1"/>
                </a:solidFill>
                <a:latin typeface="Arial" charset="0"/>
              </a:rPr>
              <a:t>5. Μηνιγγικός</a:t>
            </a:r>
          </a:p>
          <a:p>
            <a:pPr>
              <a:lnSpc>
                <a:spcPct val="90000"/>
              </a:lnSpc>
              <a:buFont typeface="Wingdings" pitchFamily="2" charset="2"/>
              <a:buNone/>
              <a:defRPr/>
            </a:pPr>
            <a:endParaRPr lang="el-GR" sz="2000" b="1" dirty="0">
              <a:latin typeface="Arial" charset="0"/>
            </a:endParaRPr>
          </a:p>
          <a:p>
            <a:pPr>
              <a:lnSpc>
                <a:spcPct val="90000"/>
              </a:lnSpc>
              <a:buFont typeface="Wingdings" pitchFamily="2" charset="2"/>
              <a:buNone/>
              <a:defRPr/>
            </a:pPr>
            <a:endParaRPr lang="el-GR" sz="2000" dirty="0">
              <a:effectLst/>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noFill/>
        </p:spPr>
        <p:txBody>
          <a:bodyPr>
            <a:normAutofit/>
          </a:bodyPr>
          <a:lstStyle/>
          <a:p>
            <a:r>
              <a:rPr lang="el-GR" sz="2800" b="1" dirty="0">
                <a:solidFill>
                  <a:schemeClr val="bg1"/>
                </a:solidFill>
                <a:latin typeface="Arial" charset="0"/>
              </a:rPr>
              <a:t>Άνω γναθικό νεύρο</a:t>
            </a:r>
            <a:r>
              <a:rPr lang="en-US" sz="2800" b="1" dirty="0">
                <a:solidFill>
                  <a:schemeClr val="bg1"/>
                </a:solidFill>
                <a:latin typeface="Arial" pitchFamily="34" charset="0"/>
              </a:rPr>
              <a:t> V2</a:t>
            </a:r>
            <a:r>
              <a:rPr lang="el-GR" sz="2800" b="1" dirty="0">
                <a:solidFill>
                  <a:schemeClr val="bg1"/>
                </a:solidFill>
                <a:latin typeface="Arial" pitchFamily="34" charset="0"/>
              </a:rPr>
              <a:t>, που δίνει νεύρωση?</a:t>
            </a:r>
            <a:endParaRPr lang="el-GR" sz="2800" dirty="0">
              <a:solidFill>
                <a:schemeClr val="bg1"/>
              </a:solidFill>
              <a:effectLst/>
              <a:latin typeface="Arial" charset="0"/>
            </a:endParaRPr>
          </a:p>
        </p:txBody>
      </p:sp>
      <p:sp>
        <p:nvSpPr>
          <p:cNvPr id="30723" name="Rectangle 3"/>
          <p:cNvSpPr>
            <a:spLocks noGrp="1" noChangeArrowheads="1"/>
          </p:cNvSpPr>
          <p:nvPr>
            <p:ph type="body" idx="1"/>
          </p:nvPr>
        </p:nvSpPr>
        <p:spPr>
          <a:noFill/>
        </p:spPr>
        <p:txBody>
          <a:bodyPr>
            <a:normAutofit/>
          </a:bodyPr>
          <a:lstStyle/>
          <a:p>
            <a:pPr>
              <a:lnSpc>
                <a:spcPct val="90000"/>
              </a:lnSpc>
              <a:buFont typeface="Wingdings" pitchFamily="2" charset="2"/>
              <a:buNone/>
            </a:pPr>
            <a:r>
              <a:rPr lang="el-GR" sz="2000" b="1" dirty="0">
                <a:solidFill>
                  <a:srgbClr val="002060"/>
                </a:solidFill>
                <a:effectLst/>
                <a:latin typeface="Arial" charset="0"/>
              </a:rPr>
              <a:t> </a:t>
            </a:r>
            <a:endParaRPr lang="el-GR" sz="2000" b="1" dirty="0">
              <a:solidFill>
                <a:schemeClr val="bg1"/>
              </a:solidFill>
              <a:effectLst/>
              <a:latin typeface="Arial" charset="0"/>
            </a:endParaRPr>
          </a:p>
          <a:p>
            <a:pPr>
              <a:lnSpc>
                <a:spcPct val="90000"/>
              </a:lnSpc>
              <a:buFont typeface="Wingdings" pitchFamily="2" charset="2"/>
              <a:buNone/>
            </a:pPr>
            <a:r>
              <a:rPr lang="el-GR" sz="2000" b="1" dirty="0">
                <a:solidFill>
                  <a:schemeClr val="bg1"/>
                </a:solidFill>
                <a:effectLst/>
                <a:latin typeface="Arial" charset="0"/>
              </a:rPr>
              <a:t>Νεύρο αμιγώς αισθητικό </a:t>
            </a:r>
          </a:p>
          <a:p>
            <a:pPr>
              <a:lnSpc>
                <a:spcPct val="90000"/>
              </a:lnSpc>
              <a:buFont typeface="Wingdings" pitchFamily="2" charset="2"/>
              <a:buNone/>
            </a:pPr>
            <a:endParaRPr lang="el-GR" sz="2000" b="1" dirty="0">
              <a:solidFill>
                <a:schemeClr val="bg1"/>
              </a:solidFill>
              <a:effectLst/>
              <a:latin typeface="Arial" charset="0"/>
            </a:endParaRPr>
          </a:p>
          <a:p>
            <a:pPr>
              <a:lnSpc>
                <a:spcPct val="90000"/>
              </a:lnSpc>
              <a:buFont typeface="Wingdings" pitchFamily="2" charset="2"/>
              <a:buNone/>
            </a:pPr>
            <a:r>
              <a:rPr lang="el-GR" sz="2000" b="1" dirty="0">
                <a:solidFill>
                  <a:schemeClr val="bg1"/>
                </a:solidFill>
                <a:effectLst/>
                <a:latin typeface="Arial" charset="0"/>
              </a:rPr>
              <a:t> Νευρώνει ολόκληρη την άνω γνάθο</a:t>
            </a:r>
          </a:p>
          <a:p>
            <a:pPr>
              <a:lnSpc>
                <a:spcPct val="90000"/>
              </a:lnSpc>
              <a:buFont typeface="Wingdings" pitchFamily="2" charset="2"/>
              <a:buNone/>
            </a:pPr>
            <a:endParaRPr lang="el-GR" sz="2000" b="1" dirty="0">
              <a:solidFill>
                <a:schemeClr val="bg1"/>
              </a:solidFill>
              <a:effectLst/>
              <a:latin typeface="Arial" charset="0"/>
            </a:endParaRPr>
          </a:p>
          <a:p>
            <a:pPr>
              <a:lnSpc>
                <a:spcPct val="90000"/>
              </a:lnSpc>
              <a:buFontTx/>
              <a:buChar char="-"/>
            </a:pPr>
            <a:r>
              <a:rPr lang="el-GR" sz="2000" b="1" dirty="0">
                <a:solidFill>
                  <a:schemeClr val="bg1"/>
                </a:solidFill>
                <a:effectLst/>
                <a:latin typeface="Arial" charset="0"/>
              </a:rPr>
              <a:t>Δόντια</a:t>
            </a:r>
          </a:p>
          <a:p>
            <a:pPr>
              <a:lnSpc>
                <a:spcPct val="90000"/>
              </a:lnSpc>
              <a:buFontTx/>
              <a:buChar char="-"/>
            </a:pPr>
            <a:r>
              <a:rPr lang="el-GR" sz="2000" b="1" dirty="0">
                <a:solidFill>
                  <a:schemeClr val="bg1"/>
                </a:solidFill>
                <a:effectLst/>
                <a:latin typeface="Arial" charset="0"/>
              </a:rPr>
              <a:t>Ούλα</a:t>
            </a:r>
          </a:p>
          <a:p>
            <a:pPr>
              <a:lnSpc>
                <a:spcPct val="90000"/>
              </a:lnSpc>
              <a:buFontTx/>
              <a:buChar char="-"/>
            </a:pPr>
            <a:r>
              <a:rPr lang="el-GR" sz="2000" b="1" dirty="0">
                <a:solidFill>
                  <a:schemeClr val="bg1"/>
                </a:solidFill>
                <a:effectLst/>
                <a:latin typeface="Arial" charset="0"/>
              </a:rPr>
              <a:t>Ιγμόρειο άντρο</a:t>
            </a:r>
          </a:p>
          <a:p>
            <a:pPr>
              <a:lnSpc>
                <a:spcPct val="90000"/>
              </a:lnSpc>
              <a:buFontTx/>
              <a:buChar char="-"/>
            </a:pPr>
            <a:r>
              <a:rPr lang="el-GR" sz="2000" b="1" dirty="0">
                <a:solidFill>
                  <a:schemeClr val="bg1"/>
                </a:solidFill>
                <a:effectLst/>
                <a:latin typeface="Arial" charset="0"/>
              </a:rPr>
              <a:t>Βλεννογόνους υπερώας, άνω χείλους, ρινικής κοιλότητας και ρινοφάρυγγα</a:t>
            </a:r>
          </a:p>
          <a:p>
            <a:pPr>
              <a:lnSpc>
                <a:spcPct val="90000"/>
              </a:lnSpc>
              <a:buFontTx/>
              <a:buChar char="-"/>
            </a:pPr>
            <a:r>
              <a:rPr lang="el-GR" sz="2000" b="1" dirty="0">
                <a:solidFill>
                  <a:schemeClr val="bg1"/>
                </a:solidFill>
                <a:effectLst/>
                <a:latin typeface="Arial" charset="0"/>
              </a:rPr>
              <a:t>Δέρμα άνω τμήματος παρειάς, κροτάφου, πτερυγίου ρινός, κάτω βλεφάρου και άνω χείλους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a:xfrm>
            <a:off x="468313" y="0"/>
            <a:ext cx="8229600" cy="981075"/>
          </a:xfrm>
          <a:noFill/>
        </p:spPr>
        <p:txBody>
          <a:bodyPr>
            <a:normAutofit fontScale="90000"/>
          </a:bodyPr>
          <a:lstStyle/>
          <a:p>
            <a:r>
              <a:rPr lang="el-GR" sz="3200" b="1" dirty="0">
                <a:solidFill>
                  <a:srgbClr val="002060"/>
                </a:solidFill>
                <a:effectLst/>
                <a:latin typeface="Arial" charset="0"/>
              </a:rPr>
              <a:t>Πτερυγο</a:t>
            </a:r>
            <a:r>
              <a:rPr lang="el-GR" sz="3200" b="1" dirty="0">
                <a:solidFill>
                  <a:srgbClr val="002060"/>
                </a:solidFill>
                <a:latin typeface="Arial" charset="0"/>
                <a:cs typeface="Arial" charset="0"/>
              </a:rPr>
              <a:t>ϋ</a:t>
            </a:r>
            <a:r>
              <a:rPr lang="el-GR" sz="3200" b="1" dirty="0">
                <a:solidFill>
                  <a:srgbClr val="002060"/>
                </a:solidFill>
                <a:effectLst/>
                <a:latin typeface="Arial" charset="0"/>
              </a:rPr>
              <a:t>περώιο νεύρο</a:t>
            </a:r>
            <a:r>
              <a:rPr lang="el-GR" sz="3200" b="1" dirty="0">
                <a:solidFill>
                  <a:srgbClr val="002060"/>
                </a:solidFill>
                <a:latin typeface="Arial" pitchFamily="34" charset="0"/>
              </a:rPr>
              <a:t> </a:t>
            </a:r>
            <a:br>
              <a:rPr lang="el-GR" sz="3200" b="1" dirty="0">
                <a:solidFill>
                  <a:srgbClr val="002060"/>
                </a:solidFill>
                <a:latin typeface="Arial" pitchFamily="34" charset="0"/>
              </a:rPr>
            </a:br>
            <a:r>
              <a:rPr lang="el-GR" sz="2700" b="1" dirty="0">
                <a:solidFill>
                  <a:srgbClr val="002060"/>
                </a:solidFill>
                <a:latin typeface="Arial" pitchFamily="34" charset="0"/>
              </a:rPr>
              <a:t>δίνει 3 μείζονες κλάδους </a:t>
            </a:r>
            <a:br>
              <a:rPr lang="el-GR" sz="2700" b="1" dirty="0">
                <a:solidFill>
                  <a:srgbClr val="002060"/>
                </a:solidFill>
                <a:latin typeface="Arial" pitchFamily="34" charset="0"/>
              </a:rPr>
            </a:br>
            <a:r>
              <a:rPr lang="el-GR" sz="2700" b="1" dirty="0">
                <a:solidFill>
                  <a:srgbClr val="002060"/>
                </a:solidFill>
                <a:latin typeface="Arial" pitchFamily="34" charset="0"/>
              </a:rPr>
              <a:t>(Άνω φατνιακά, Υπερώιο,  Φαρυγγικό)</a:t>
            </a:r>
            <a:endParaRPr lang="el-GR" sz="2700" b="1" dirty="0">
              <a:solidFill>
                <a:srgbClr val="002060"/>
              </a:solidFill>
              <a:effectLst/>
              <a:latin typeface="Arial" charset="0"/>
            </a:endParaRPr>
          </a:p>
        </p:txBody>
      </p:sp>
      <p:pic>
        <p:nvPicPr>
          <p:cNvPr id="35843" name="Picture 6" descr="IMG_0002_NEW"/>
          <p:cNvPicPr>
            <a:picLocks noGrp="1" noChangeAspect="1" noChangeArrowheads="1"/>
          </p:cNvPicPr>
          <p:nvPr>
            <p:ph idx="1"/>
          </p:nvPr>
        </p:nvPicPr>
        <p:blipFill>
          <a:blip r:embed="rId2" cstate="print"/>
          <a:srcRect/>
          <a:stretch>
            <a:fillRect/>
          </a:stretch>
        </p:blipFill>
        <p:spPr>
          <a:xfrm>
            <a:off x="755650" y="1412875"/>
            <a:ext cx="7343775" cy="4768850"/>
          </a:xfrm>
          <a:noFill/>
        </p:spPr>
      </p:pic>
      <p:sp>
        <p:nvSpPr>
          <p:cNvPr id="4" name="Rectangle 2"/>
          <p:cNvSpPr txBox="1">
            <a:spLocks noRot="1" noChangeArrowheads="1"/>
          </p:cNvSpPr>
          <p:nvPr/>
        </p:nvSpPr>
        <p:spPr>
          <a:xfrm>
            <a:off x="457200" y="274638"/>
            <a:ext cx="8229600" cy="1143000"/>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schemeClr val="bg1"/>
                </a:solidFill>
                <a:effectLst/>
                <a:uLnTx/>
                <a:uFillTx/>
                <a:latin typeface="Arial" charset="0"/>
                <a:ea typeface="+mj-ea"/>
                <a:cs typeface="+mj-cs"/>
              </a:rPr>
              <a:t>Άνω γναθικό νεύρο</a:t>
            </a:r>
            <a:r>
              <a:rPr kumimoji="0" lang="en-US" sz="2800" b="1" i="0" u="none" strike="noStrike" kern="1200" cap="none" spc="0" normalizeH="0" baseline="0" noProof="0" dirty="0">
                <a:ln>
                  <a:noFill/>
                </a:ln>
                <a:solidFill>
                  <a:schemeClr val="bg1"/>
                </a:solidFill>
                <a:effectLst/>
                <a:uLnTx/>
                <a:uFillTx/>
                <a:latin typeface="Arial" pitchFamily="34" charset="0"/>
                <a:ea typeface="+mj-ea"/>
                <a:cs typeface="+mj-cs"/>
              </a:rPr>
              <a:t> V2</a:t>
            </a:r>
            <a:endParaRPr kumimoji="0" lang="el-GR" sz="2800" b="0" i="0" u="none" strike="noStrike" kern="1200" cap="none" spc="0" normalizeH="0" baseline="0" noProof="0" dirty="0">
              <a:ln>
                <a:noFill/>
              </a:ln>
              <a:solidFill>
                <a:schemeClr val="bg1"/>
              </a:solidFill>
              <a:effectLst/>
              <a:uLnTx/>
              <a:uFillTx/>
              <a:latin typeface="Arial" charset="0"/>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539750" y="0"/>
            <a:ext cx="8229600" cy="981075"/>
          </a:xfrm>
        </p:spPr>
        <p:txBody>
          <a:bodyPr>
            <a:normAutofit/>
          </a:bodyPr>
          <a:lstStyle/>
          <a:p>
            <a:pPr>
              <a:defRPr/>
            </a:pPr>
            <a:r>
              <a:rPr lang="el-GR" sz="3200" b="1" dirty="0">
                <a:solidFill>
                  <a:srgbClr val="002060"/>
                </a:solidFill>
                <a:latin typeface="Arial" pitchFamily="34" charset="0"/>
                <a:cs typeface="Arial" pitchFamily="34" charset="0"/>
              </a:rPr>
              <a:t>Άνω φατνιακά νεύρα</a:t>
            </a:r>
          </a:p>
        </p:txBody>
      </p:sp>
      <p:sp>
        <p:nvSpPr>
          <p:cNvPr id="106499" name="Rectangle 3"/>
          <p:cNvSpPr>
            <a:spLocks noGrp="1" noChangeArrowheads="1"/>
          </p:cNvSpPr>
          <p:nvPr>
            <p:ph type="body" sz="half" idx="1"/>
          </p:nvPr>
        </p:nvSpPr>
        <p:spPr>
          <a:xfrm>
            <a:off x="0" y="4437063"/>
            <a:ext cx="9144000" cy="2420937"/>
          </a:xfrm>
        </p:spPr>
        <p:txBody>
          <a:bodyPr>
            <a:noAutofit/>
          </a:bodyPr>
          <a:lstStyle/>
          <a:p>
            <a:pPr>
              <a:defRPr/>
            </a:pPr>
            <a:r>
              <a:rPr lang="el-GR" sz="1800" b="1" dirty="0">
                <a:solidFill>
                  <a:schemeClr val="bg1"/>
                </a:solidFill>
                <a:latin typeface="Arial" pitchFamily="34" charset="0"/>
              </a:rPr>
              <a:t>Πρόσθιο</a:t>
            </a:r>
            <a:r>
              <a:rPr lang="en-US" sz="1800" b="1" dirty="0">
                <a:solidFill>
                  <a:schemeClr val="bg1"/>
                </a:solidFill>
                <a:latin typeface="Arial" pitchFamily="34" charset="0"/>
              </a:rPr>
              <a:t>:</a:t>
            </a:r>
            <a:r>
              <a:rPr lang="el-GR" sz="1800" dirty="0">
                <a:solidFill>
                  <a:schemeClr val="bg1"/>
                </a:solidFill>
                <a:latin typeface="Arial" pitchFamily="34" charset="0"/>
              </a:rPr>
              <a:t> δίνει νεύρωση στον κεντρικό, πλάγιο τομέα, στον κυνόδοντα, στα ούλα και τον βλεννογόνο αυτών των δοντιών.</a:t>
            </a:r>
          </a:p>
          <a:p>
            <a:pPr>
              <a:defRPr/>
            </a:pPr>
            <a:r>
              <a:rPr lang="el-GR" sz="1800" b="1" dirty="0">
                <a:solidFill>
                  <a:schemeClr val="bg1"/>
                </a:solidFill>
                <a:latin typeface="Arial" pitchFamily="34" charset="0"/>
              </a:rPr>
              <a:t>Μέσο</a:t>
            </a:r>
            <a:r>
              <a:rPr lang="en-US" sz="1800" b="1" dirty="0">
                <a:solidFill>
                  <a:schemeClr val="bg1"/>
                </a:solidFill>
                <a:latin typeface="Arial" pitchFamily="34" charset="0"/>
              </a:rPr>
              <a:t>:</a:t>
            </a:r>
            <a:r>
              <a:rPr lang="el-GR" sz="1800" dirty="0">
                <a:solidFill>
                  <a:schemeClr val="bg1"/>
                </a:solidFill>
                <a:latin typeface="Arial" pitchFamily="34" charset="0"/>
              </a:rPr>
              <a:t> δίνει νεύρωση στους προγόμφιους και πιθανώς στην παρειακή ρίζα του 1</a:t>
            </a:r>
            <a:r>
              <a:rPr lang="el-GR" sz="1800" baseline="30000" dirty="0">
                <a:solidFill>
                  <a:schemeClr val="bg1"/>
                </a:solidFill>
                <a:latin typeface="Arial" pitchFamily="34" charset="0"/>
              </a:rPr>
              <a:t>ου</a:t>
            </a:r>
            <a:r>
              <a:rPr lang="el-GR" sz="1800" dirty="0">
                <a:solidFill>
                  <a:schemeClr val="bg1"/>
                </a:solidFill>
                <a:latin typeface="Arial" pitchFamily="34" charset="0"/>
              </a:rPr>
              <a:t> γομφίου στα ούλα και τον βλεννογόνο αυτών των δοντιών.</a:t>
            </a:r>
          </a:p>
          <a:p>
            <a:pPr>
              <a:defRPr/>
            </a:pPr>
            <a:r>
              <a:rPr lang="el-GR" sz="1800" b="1" dirty="0">
                <a:solidFill>
                  <a:schemeClr val="bg1"/>
                </a:solidFill>
                <a:latin typeface="Arial" pitchFamily="34" charset="0"/>
              </a:rPr>
              <a:t>Οπίσθιο</a:t>
            </a:r>
            <a:r>
              <a:rPr lang="en-US" sz="1800" b="1" dirty="0">
                <a:solidFill>
                  <a:schemeClr val="bg1"/>
                </a:solidFill>
                <a:latin typeface="Arial" pitchFamily="34" charset="0"/>
              </a:rPr>
              <a:t>:</a:t>
            </a:r>
            <a:r>
              <a:rPr lang="el-GR" sz="1800" dirty="0">
                <a:solidFill>
                  <a:schemeClr val="bg1"/>
                </a:solidFill>
                <a:latin typeface="Arial" pitchFamily="34" charset="0"/>
              </a:rPr>
              <a:t> </a:t>
            </a:r>
            <a:r>
              <a:rPr lang="el-GR" sz="1800" dirty="0">
                <a:solidFill>
                  <a:schemeClr val="bg1"/>
                </a:solidFill>
                <a:effectLst/>
                <a:latin typeface="Arial" pitchFamily="34" charset="0"/>
              </a:rPr>
              <a:t>δίνει νεύρωση στους άνω γομφίους, τον σωφρονιστήρα,</a:t>
            </a:r>
            <a:r>
              <a:rPr lang="el-GR" sz="1800" dirty="0">
                <a:solidFill>
                  <a:schemeClr val="bg1"/>
                </a:solidFill>
                <a:latin typeface="Arial" pitchFamily="34" charset="0"/>
              </a:rPr>
              <a:t> στα ούλα και τον βλεννογόνο αυτών των δοντιών.</a:t>
            </a:r>
            <a:endParaRPr lang="en-US" sz="1800" dirty="0">
              <a:solidFill>
                <a:schemeClr val="bg1"/>
              </a:solidFill>
              <a:effectLst/>
              <a:latin typeface="Arial" pitchFamily="34" charset="0"/>
            </a:endParaRPr>
          </a:p>
          <a:p>
            <a:pPr>
              <a:buFont typeface="Wingdings" pitchFamily="2" charset="2"/>
              <a:buNone/>
              <a:defRPr/>
            </a:pPr>
            <a:r>
              <a:rPr lang="el-GR" sz="1800" dirty="0">
                <a:solidFill>
                  <a:schemeClr val="bg1"/>
                </a:solidFill>
                <a:latin typeface="Arial" pitchFamily="34" charset="0"/>
              </a:rPr>
              <a:t>Τα </a:t>
            </a:r>
            <a:r>
              <a:rPr lang="el-GR" sz="1800" b="1" dirty="0">
                <a:solidFill>
                  <a:schemeClr val="bg1"/>
                </a:solidFill>
                <a:latin typeface="Arial" pitchFamily="34" charset="0"/>
              </a:rPr>
              <a:t>άνω φατνιακά νεύρα </a:t>
            </a:r>
            <a:r>
              <a:rPr lang="el-GR" sz="1800" dirty="0">
                <a:solidFill>
                  <a:schemeClr val="bg1"/>
                </a:solidFill>
                <a:latin typeface="Arial" pitchFamily="34" charset="0"/>
              </a:rPr>
              <a:t>καθώς κατέρχονται για να σχηματίσουν το οδοντικό πλέγμα, νευρώνουν και τμήματα του γναθιαίου άντρου (Ιγμορείου).</a:t>
            </a:r>
          </a:p>
        </p:txBody>
      </p:sp>
      <p:pic>
        <p:nvPicPr>
          <p:cNvPr id="34820" name="Picture 5" descr="IMG_0001_NEW"/>
          <p:cNvPicPr>
            <a:picLocks noGrp="1" noChangeAspect="1" noChangeArrowheads="1"/>
          </p:cNvPicPr>
          <p:nvPr>
            <p:ph sz="half" idx="2"/>
          </p:nvPr>
        </p:nvPicPr>
        <p:blipFill>
          <a:blip r:embed="rId2" cstate="print"/>
          <a:srcRect/>
          <a:stretch>
            <a:fillRect/>
          </a:stretch>
        </p:blipFill>
        <p:spPr>
          <a:xfrm>
            <a:off x="539750" y="765175"/>
            <a:ext cx="8247063" cy="3455988"/>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750" y="0"/>
            <a:ext cx="8229600" cy="692150"/>
          </a:xfrm>
        </p:spPr>
        <p:txBody>
          <a:bodyPr>
            <a:normAutofit/>
          </a:bodyPr>
          <a:lstStyle/>
          <a:p>
            <a:pPr>
              <a:defRPr/>
            </a:pPr>
            <a:r>
              <a:rPr lang="el-GR" sz="3200" b="1" dirty="0">
                <a:solidFill>
                  <a:srgbClr val="002060"/>
                </a:solidFill>
                <a:effectLst/>
                <a:latin typeface="Arial" charset="0"/>
              </a:rPr>
              <a:t>Υπερώια νεύρα</a:t>
            </a:r>
            <a:endParaRPr lang="en-US" sz="3200" b="1" dirty="0">
              <a:solidFill>
                <a:srgbClr val="002060"/>
              </a:solidFill>
            </a:endParaRPr>
          </a:p>
        </p:txBody>
      </p:sp>
      <p:sp>
        <p:nvSpPr>
          <p:cNvPr id="3" name="2 - Θέση περιεχομένου"/>
          <p:cNvSpPr>
            <a:spLocks noGrp="1"/>
          </p:cNvSpPr>
          <p:nvPr>
            <p:ph idx="1"/>
          </p:nvPr>
        </p:nvSpPr>
        <p:spPr>
          <a:xfrm>
            <a:off x="303213" y="4292600"/>
            <a:ext cx="8840787" cy="2376488"/>
          </a:xfrm>
        </p:spPr>
        <p:txBody>
          <a:bodyPr>
            <a:normAutofit lnSpcReduction="10000"/>
          </a:bodyPr>
          <a:lstStyle/>
          <a:p>
            <a:pPr>
              <a:defRPr/>
            </a:pPr>
            <a:r>
              <a:rPr lang="el-GR" sz="1800" b="1" dirty="0">
                <a:solidFill>
                  <a:schemeClr val="bg1"/>
                </a:solidFill>
                <a:latin typeface="Arial" pitchFamily="34" charset="0"/>
              </a:rPr>
              <a:t>Μείζον υπερώιο νεύρο</a:t>
            </a:r>
            <a:r>
              <a:rPr lang="en-US" sz="1800" dirty="0">
                <a:solidFill>
                  <a:schemeClr val="bg1"/>
                </a:solidFill>
                <a:latin typeface="Arial" pitchFamily="34" charset="0"/>
              </a:rPr>
              <a:t>: </a:t>
            </a:r>
            <a:r>
              <a:rPr lang="el-GR" sz="1800" dirty="0">
                <a:solidFill>
                  <a:schemeClr val="bg1"/>
                </a:solidFill>
                <a:latin typeface="Arial" pitchFamily="34" charset="0"/>
              </a:rPr>
              <a:t>νευρώνει τα ούλα και το βλεννογόνο της υπερώας από την περιοχή των προγομφίων έως το οπίσθιο χείλος της σκληρής υπερώας κατά τη μέση γραμμή</a:t>
            </a:r>
          </a:p>
          <a:p>
            <a:pPr>
              <a:defRPr/>
            </a:pPr>
            <a:r>
              <a:rPr lang="el-GR" sz="1800" b="1" dirty="0">
                <a:solidFill>
                  <a:schemeClr val="bg1"/>
                </a:solidFill>
                <a:latin typeface="Arial" pitchFamily="34" charset="0"/>
              </a:rPr>
              <a:t>Έλασσον υπερώιο νεύρο</a:t>
            </a:r>
            <a:r>
              <a:rPr lang="en-US" sz="1800" dirty="0">
                <a:solidFill>
                  <a:schemeClr val="bg1"/>
                </a:solidFill>
                <a:latin typeface="Arial" pitchFamily="34" charset="0"/>
              </a:rPr>
              <a:t>:</a:t>
            </a:r>
            <a:r>
              <a:rPr lang="el-GR" sz="1800" dirty="0">
                <a:solidFill>
                  <a:schemeClr val="bg1"/>
                </a:solidFill>
                <a:latin typeface="Arial" pitchFamily="34" charset="0"/>
              </a:rPr>
              <a:t> νευρώνει την μαλακή υπερώα</a:t>
            </a:r>
          </a:p>
          <a:p>
            <a:pPr>
              <a:defRPr/>
            </a:pPr>
            <a:r>
              <a:rPr lang="el-GR" sz="1800" b="1" dirty="0">
                <a:solidFill>
                  <a:schemeClr val="bg1"/>
                </a:solidFill>
                <a:latin typeface="Arial" pitchFamily="34" charset="0"/>
              </a:rPr>
              <a:t>Ρινοϋπερώιο νεύρο</a:t>
            </a:r>
            <a:r>
              <a:rPr lang="en-US" sz="1800" dirty="0">
                <a:solidFill>
                  <a:schemeClr val="bg1"/>
                </a:solidFill>
                <a:latin typeface="Arial" pitchFamily="34" charset="0"/>
              </a:rPr>
              <a:t>:</a:t>
            </a:r>
            <a:r>
              <a:rPr lang="el-GR" sz="1800" dirty="0">
                <a:solidFill>
                  <a:schemeClr val="bg1"/>
                </a:solidFill>
                <a:latin typeface="Arial" pitchFamily="34" charset="0"/>
              </a:rPr>
              <a:t> νευρώνει τα ούλα και το βλεννογόνο της σκληρής υπερώας από τον κεντρικό τομέα ως τον κυνόδοντα</a:t>
            </a:r>
          </a:p>
          <a:p>
            <a:pPr>
              <a:buFont typeface="Wingdings" pitchFamily="2" charset="2"/>
              <a:buNone/>
              <a:defRPr/>
            </a:pPr>
            <a:r>
              <a:rPr lang="el-GR" sz="1800" dirty="0">
                <a:solidFill>
                  <a:schemeClr val="bg1"/>
                </a:solidFill>
                <a:latin typeface="Arial" pitchFamily="34" charset="0"/>
              </a:rPr>
              <a:t>Κατά την πορεία τους τα υπερώια νεύρα υποδέχονται ένα φαρυγγικό κλάδο από τον ρινοφάρυγγα και ρινικούς κλάδους από τη ρινική κοιλότητα</a:t>
            </a:r>
          </a:p>
        </p:txBody>
      </p:sp>
      <p:pic>
        <p:nvPicPr>
          <p:cNvPr id="36868" name="Picture 6" descr="IMG_0011"/>
          <p:cNvPicPr>
            <a:picLocks noChangeAspect="1" noChangeArrowheads="1"/>
          </p:cNvPicPr>
          <p:nvPr/>
        </p:nvPicPr>
        <p:blipFill>
          <a:blip r:embed="rId2" cstate="print"/>
          <a:srcRect/>
          <a:stretch>
            <a:fillRect/>
          </a:stretch>
        </p:blipFill>
        <p:spPr bwMode="auto">
          <a:xfrm>
            <a:off x="1907704" y="764704"/>
            <a:ext cx="5329238" cy="3587750"/>
          </a:xfrm>
          <a:prstGeom prst="rect">
            <a:avLst/>
          </a:prstGeom>
          <a:noFill/>
          <a:ln w="9525">
            <a:noFill/>
            <a:miter lim="800000"/>
            <a:headEnd/>
            <a:tailEnd/>
          </a:ln>
        </p:spPr>
      </p:pic>
      <p:sp>
        <p:nvSpPr>
          <p:cNvPr id="6" name="Rectangle 2"/>
          <p:cNvSpPr txBox="1">
            <a:spLocks noRot="1" noChangeArrowheads="1"/>
          </p:cNvSpPr>
          <p:nvPr/>
        </p:nvSpPr>
        <p:spPr>
          <a:xfrm>
            <a:off x="457200" y="0"/>
            <a:ext cx="8229600" cy="1124744"/>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solidFill>
                  <a:schemeClr val="bg1"/>
                </a:solidFill>
                <a:latin typeface="Arial" charset="0"/>
                <a:ea typeface="+mj-ea"/>
                <a:cs typeface="+mj-cs"/>
              </a:rPr>
              <a:t>Ν</a:t>
            </a:r>
            <a:r>
              <a:rPr kumimoji="0" lang="el-GR" sz="2800" b="1" i="0" u="none" strike="noStrike" kern="1200" cap="none" spc="0" normalizeH="0" baseline="0" noProof="0" dirty="0" err="1">
                <a:ln>
                  <a:noFill/>
                </a:ln>
                <a:solidFill>
                  <a:schemeClr val="bg1"/>
                </a:solidFill>
                <a:effectLst/>
                <a:uLnTx/>
                <a:uFillTx/>
                <a:latin typeface="Arial" charset="0"/>
                <a:ea typeface="+mj-ea"/>
                <a:cs typeface="+mj-cs"/>
              </a:rPr>
              <a:t>εύρα</a:t>
            </a:r>
            <a:r>
              <a:rPr kumimoji="0" lang="el-GR" sz="2800" b="1" i="0" u="none" strike="noStrike" kern="1200" cap="none" spc="0" normalizeH="0" baseline="0" noProof="0" dirty="0">
                <a:ln>
                  <a:noFill/>
                </a:ln>
                <a:solidFill>
                  <a:schemeClr val="bg1"/>
                </a:solidFill>
                <a:effectLst/>
                <a:uLnTx/>
                <a:uFillTx/>
                <a:latin typeface="Arial" charset="0"/>
                <a:ea typeface="+mj-ea"/>
                <a:cs typeface="+mj-cs"/>
              </a:rPr>
              <a:t> Υπερώας</a:t>
            </a:r>
            <a:endParaRPr kumimoji="0" lang="el-GR" sz="2800" b="0" i="0" u="none" strike="noStrike" kern="1200" cap="none" spc="0" normalizeH="0" baseline="0" noProof="0" dirty="0">
              <a:ln>
                <a:noFill/>
              </a:ln>
              <a:solidFill>
                <a:schemeClr val="bg1"/>
              </a:solidFill>
              <a:effectLst/>
              <a:uLnTx/>
              <a:uFillTx/>
              <a:latin typeface="Arial" charset="0"/>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normAutofit/>
          </a:bodyPr>
          <a:lstStyle/>
          <a:p>
            <a:pPr eaLnBrk="1" hangingPunct="1">
              <a:defRPr/>
            </a:pPr>
            <a:r>
              <a:rPr lang="el-GR" sz="3600" b="1" dirty="0">
                <a:solidFill>
                  <a:schemeClr val="bg1"/>
                </a:solidFill>
                <a:latin typeface="Arial" pitchFamily="34" charset="0"/>
                <a:cs typeface="Arial" pitchFamily="34" charset="0"/>
              </a:rPr>
              <a:t>Εγκεφαλικά νεύρα</a:t>
            </a:r>
          </a:p>
        </p:txBody>
      </p:sp>
      <p:sp>
        <p:nvSpPr>
          <p:cNvPr id="14339" name="Rectangle 3"/>
          <p:cNvSpPr>
            <a:spLocks noGrp="1" noChangeArrowheads="1"/>
          </p:cNvSpPr>
          <p:nvPr>
            <p:ph type="body" idx="1"/>
          </p:nvPr>
        </p:nvSpPr>
        <p:spPr>
          <a:xfrm>
            <a:off x="468313" y="1628775"/>
            <a:ext cx="8229600" cy="4525963"/>
          </a:xfrm>
        </p:spPr>
        <p:txBody>
          <a:bodyPr>
            <a:normAutofit fontScale="92500" lnSpcReduction="10000"/>
          </a:bodyPr>
          <a:lstStyle/>
          <a:p>
            <a:pPr eaLnBrk="1" hangingPunct="1">
              <a:buFont typeface="Wingdings" pitchFamily="2" charset="2"/>
              <a:buNone/>
              <a:defRPr/>
            </a:pPr>
            <a:r>
              <a:rPr lang="el-GR" sz="2800" b="1" dirty="0">
                <a:solidFill>
                  <a:schemeClr val="bg1"/>
                </a:solidFill>
                <a:latin typeface="Arial" pitchFamily="34" charset="0"/>
                <a:cs typeface="Arial" pitchFamily="34" charset="0"/>
              </a:rPr>
              <a:t>Αναδύονται</a:t>
            </a:r>
            <a:r>
              <a:rPr lang="el-GR" sz="2800" dirty="0">
                <a:solidFill>
                  <a:schemeClr val="bg1"/>
                </a:solidFill>
                <a:latin typeface="Arial" pitchFamily="34" charset="0"/>
                <a:cs typeface="Arial" pitchFamily="34" charset="0"/>
              </a:rPr>
              <a:t> από τον εγκέφαλο και εξέρχονται από τα τρήματα του κρανίου</a:t>
            </a:r>
          </a:p>
          <a:p>
            <a:pPr eaLnBrk="1" hangingPunct="1">
              <a:buFont typeface="Wingdings" pitchFamily="2" charset="2"/>
              <a:buNone/>
              <a:defRPr/>
            </a:pPr>
            <a:endParaRPr lang="el-GR" sz="2800" dirty="0">
              <a:solidFill>
                <a:schemeClr val="bg1"/>
              </a:solidFill>
              <a:latin typeface="Arial" pitchFamily="34" charset="0"/>
              <a:cs typeface="Arial" pitchFamily="34" charset="0"/>
            </a:endParaRPr>
          </a:p>
          <a:p>
            <a:pPr>
              <a:buNone/>
              <a:defRPr/>
            </a:pPr>
            <a:r>
              <a:rPr lang="el-GR" sz="2800" b="1" dirty="0">
                <a:solidFill>
                  <a:schemeClr val="bg1"/>
                </a:solidFill>
                <a:latin typeface="Arial" pitchFamily="34" charset="0"/>
                <a:cs typeface="Arial" pitchFamily="34" charset="0"/>
              </a:rPr>
              <a:t>Χορηγούν </a:t>
            </a:r>
            <a:r>
              <a:rPr lang="el-GR" sz="2800" dirty="0">
                <a:solidFill>
                  <a:schemeClr val="bg1"/>
                </a:solidFill>
                <a:latin typeface="Arial" pitchFamily="34" charset="0"/>
                <a:cs typeface="Arial" pitchFamily="34" charset="0"/>
              </a:rPr>
              <a:t>την Αισθητική, Αισθητηριακή νεύρωση της κεφαλής και του τραχήλου(Γενική και  Ειδική Αισθητικότητα)</a:t>
            </a:r>
          </a:p>
          <a:p>
            <a:pPr eaLnBrk="1" hangingPunct="1">
              <a:buFont typeface="Wingdings" pitchFamily="2" charset="2"/>
              <a:buNone/>
              <a:defRPr/>
            </a:pPr>
            <a:r>
              <a:rPr lang="el-GR" sz="2800" dirty="0">
                <a:solidFill>
                  <a:schemeClr val="bg1"/>
                </a:solidFill>
                <a:latin typeface="Arial" pitchFamily="34" charset="0"/>
                <a:cs typeface="Arial" pitchFamily="34" charset="0"/>
              </a:rPr>
              <a:t>    και την Κινητική νεύρωση της κεφαλής και του τραχήλου.</a:t>
            </a:r>
            <a:endParaRPr lang="en-US" sz="2800" dirty="0">
              <a:solidFill>
                <a:schemeClr val="bg1"/>
              </a:solidFill>
              <a:effectLst/>
              <a:latin typeface="Arial" pitchFamily="34" charset="0"/>
              <a:cs typeface="Arial" pitchFamily="34" charset="0"/>
            </a:endParaRPr>
          </a:p>
          <a:p>
            <a:pPr eaLnBrk="1" hangingPunct="1">
              <a:buNone/>
              <a:defRPr/>
            </a:pPr>
            <a:endParaRPr lang="en-US" sz="2800" dirty="0">
              <a:solidFill>
                <a:schemeClr val="bg1"/>
              </a:solidFill>
              <a:latin typeface="Arial" pitchFamily="34" charset="0"/>
              <a:cs typeface="Arial" pitchFamily="34" charset="0"/>
            </a:endParaRPr>
          </a:p>
          <a:p>
            <a:pPr>
              <a:buNone/>
              <a:defRPr/>
            </a:pPr>
            <a:r>
              <a:rPr lang="el-GR" sz="2800" dirty="0">
                <a:solidFill>
                  <a:schemeClr val="bg1"/>
                </a:solidFill>
                <a:latin typeface="Arial" pitchFamily="34" charset="0"/>
                <a:cs typeface="Arial" pitchFamily="34" charset="0"/>
              </a:rPr>
              <a:t> </a:t>
            </a:r>
            <a:r>
              <a:rPr lang="el-GR" sz="2800" b="1" dirty="0">
                <a:solidFill>
                  <a:schemeClr val="bg1"/>
                </a:solidFill>
                <a:latin typeface="Arial" pitchFamily="34" charset="0"/>
                <a:cs typeface="Arial" pitchFamily="34" charset="0"/>
              </a:rPr>
              <a:t>Ρυθμίζουν</a:t>
            </a:r>
            <a:endParaRPr lang="en-US" sz="2800" b="1" dirty="0">
              <a:solidFill>
                <a:schemeClr val="bg1"/>
              </a:solidFill>
              <a:latin typeface="Arial" pitchFamily="34" charset="0"/>
              <a:cs typeface="Arial" pitchFamily="34" charset="0"/>
            </a:endParaRPr>
          </a:p>
          <a:p>
            <a:pPr eaLnBrk="1" hangingPunct="1">
              <a:buFont typeface="Wingdings" pitchFamily="2" charset="2"/>
              <a:buNone/>
              <a:defRPr/>
            </a:pPr>
            <a:r>
              <a:rPr lang="en-US" sz="2800" dirty="0">
                <a:solidFill>
                  <a:schemeClr val="bg1"/>
                </a:solidFill>
                <a:latin typeface="Arial" pitchFamily="34" charset="0"/>
                <a:cs typeface="Arial" pitchFamily="34" charset="0"/>
              </a:rPr>
              <a:t>- </a:t>
            </a:r>
            <a:r>
              <a:rPr lang="el-GR" sz="2800" dirty="0">
                <a:solidFill>
                  <a:schemeClr val="bg1"/>
                </a:solidFill>
                <a:latin typeface="Arial" pitchFamily="34" charset="0"/>
                <a:cs typeface="Arial" pitchFamily="34" charset="0"/>
              </a:rPr>
              <a:t>την Εκούσια και τον Ακούσια Μυϊκή Λειτουργία</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393120" y="51846"/>
            <a:ext cx="845568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cstate="print"/>
          <a:srcRect/>
          <a:stretch>
            <a:fillRect/>
          </a:stretch>
        </p:blipFill>
        <p:spPr bwMode="auto">
          <a:xfrm>
            <a:off x="768084" y="0"/>
            <a:ext cx="7548331" cy="5661248"/>
          </a:xfrm>
          <a:prstGeom prst="rect">
            <a:avLst/>
          </a:prstGeom>
          <a:noFill/>
          <a:ln w="9525">
            <a:noFill/>
            <a:round/>
            <a:headEnd/>
            <a:tailEnd/>
          </a:ln>
        </p:spPr>
      </p:pic>
      <p:sp>
        <p:nvSpPr>
          <p:cNvPr id="3" name="1 - Τίτλος"/>
          <p:cNvSpPr txBox="1">
            <a:spLocks/>
          </p:cNvSpPr>
          <p:nvPr/>
        </p:nvSpPr>
        <p:spPr>
          <a:xfrm>
            <a:off x="467544" y="5877272"/>
            <a:ext cx="8229600" cy="69215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schemeClr val="bg1"/>
                </a:solidFill>
                <a:effectLst/>
                <a:uLnTx/>
                <a:uFillTx/>
                <a:latin typeface="Arial" charset="0"/>
                <a:ea typeface="+mj-ea"/>
                <a:cs typeface="+mj-cs"/>
              </a:rPr>
              <a:t>Τομική θηλή</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1043608" y="188640"/>
            <a:ext cx="6984776" cy="5238582"/>
          </a:xfrm>
          <a:prstGeom prst="rect">
            <a:avLst/>
          </a:prstGeom>
          <a:noFill/>
          <a:ln w="9525">
            <a:noFill/>
            <a:round/>
            <a:headEnd/>
            <a:tailEnd/>
          </a:ln>
        </p:spPr>
      </p:pic>
      <p:sp>
        <p:nvSpPr>
          <p:cNvPr id="3" name="1 - Τίτλος"/>
          <p:cNvSpPr txBox="1">
            <a:spLocks/>
          </p:cNvSpPr>
          <p:nvPr/>
        </p:nvSpPr>
        <p:spPr>
          <a:xfrm>
            <a:off x="467544" y="5877272"/>
            <a:ext cx="8229600" cy="69215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schemeClr val="bg1"/>
                </a:solidFill>
                <a:effectLst/>
                <a:uLnTx/>
                <a:uFillTx/>
                <a:latin typeface="Arial" charset="0"/>
                <a:ea typeface="+mj-ea"/>
                <a:cs typeface="+mj-cs"/>
              </a:rPr>
              <a:t>Τομικό τρήμα</a:t>
            </a:r>
            <a:r>
              <a:rPr kumimoji="0" lang="el-GR" sz="3200" b="1" i="0" u="none" strike="noStrike" kern="1200" cap="none" spc="0" normalizeH="0" noProof="0" dirty="0">
                <a:ln>
                  <a:noFill/>
                </a:ln>
                <a:solidFill>
                  <a:schemeClr val="bg1"/>
                </a:solidFill>
                <a:effectLst/>
                <a:uLnTx/>
                <a:uFillTx/>
                <a:latin typeface="Arial" charset="0"/>
                <a:ea typeface="+mj-ea"/>
                <a:cs typeface="+mj-cs"/>
              </a:rPr>
              <a:t> (βέλος)</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393120" y="51846"/>
            <a:ext cx="845568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1187624" y="548680"/>
            <a:ext cx="6516216" cy="4887162"/>
          </a:xfrm>
          <a:prstGeom prst="rect">
            <a:avLst/>
          </a:prstGeom>
          <a:noFill/>
          <a:ln w="9525">
            <a:noFill/>
            <a:round/>
            <a:headEnd/>
            <a:tailEnd/>
          </a:ln>
        </p:spPr>
      </p:pic>
      <p:sp>
        <p:nvSpPr>
          <p:cNvPr id="3" name="1 - Τίτλος"/>
          <p:cNvSpPr txBox="1">
            <a:spLocks/>
          </p:cNvSpPr>
          <p:nvPr/>
        </p:nvSpPr>
        <p:spPr>
          <a:xfrm>
            <a:off x="467544" y="5877272"/>
            <a:ext cx="8229600" cy="69215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schemeClr val="bg1"/>
                </a:solidFill>
                <a:effectLst/>
                <a:uLnTx/>
                <a:uFillTx/>
                <a:latin typeface="Arial" charset="0"/>
                <a:ea typeface="+mj-ea"/>
                <a:cs typeface="+mj-cs"/>
              </a:rPr>
              <a:t>Υπερώιο τρήμα (βέλος)</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899592" y="0"/>
            <a:ext cx="7236296" cy="5427222"/>
          </a:xfrm>
          <a:prstGeom prst="rect">
            <a:avLst/>
          </a:prstGeom>
          <a:noFill/>
          <a:ln w="9525">
            <a:noFill/>
            <a:round/>
            <a:headEnd/>
            <a:tailEnd/>
          </a:ln>
        </p:spPr>
      </p:pic>
      <p:sp>
        <p:nvSpPr>
          <p:cNvPr id="3" name="1 - Τίτλος"/>
          <p:cNvSpPr txBox="1">
            <a:spLocks/>
          </p:cNvSpPr>
          <p:nvPr/>
        </p:nvSpPr>
        <p:spPr>
          <a:xfrm>
            <a:off x="467544" y="5877272"/>
            <a:ext cx="8229600" cy="69215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schemeClr val="bg1"/>
                </a:solidFill>
                <a:effectLst/>
                <a:uLnTx/>
                <a:uFillTx/>
                <a:latin typeface="Arial" charset="0"/>
                <a:ea typeface="+mj-ea"/>
                <a:cs typeface="+mj-cs"/>
              </a:rPr>
              <a:t>Υπερώιο τρήμα (βέλος)</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456480" y="313953"/>
            <a:ext cx="8225280" cy="1059951"/>
          </a:xfrm>
        </p:spPr>
        <p:txBody>
          <a:bodyPr>
            <a:normAutofit fontScale="90000"/>
          </a:bodyPr>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3600" b="1" dirty="0">
                <a:latin typeface="Arial" pitchFamily="34" charset="0"/>
                <a:cs typeface="Arial" pitchFamily="34" charset="0"/>
              </a:rPr>
              <a:t>Άνω </a:t>
            </a:r>
            <a:r>
              <a:rPr lang="en-GB" sz="3600" b="1" dirty="0" err="1">
                <a:latin typeface="Arial" pitchFamily="34" charset="0"/>
                <a:cs typeface="Arial" pitchFamily="34" charset="0"/>
              </a:rPr>
              <a:t>γναθικό</a:t>
            </a:r>
            <a:r>
              <a:rPr lang="en-GB" sz="3600" b="1" dirty="0">
                <a:latin typeface="Arial" pitchFamily="34" charset="0"/>
                <a:cs typeface="Arial" pitchFamily="34" charset="0"/>
              </a:rPr>
              <a:t> νεύρο</a:t>
            </a:r>
            <a:r>
              <a:rPr lang="el-GR" sz="3600" b="1" dirty="0">
                <a:latin typeface="Arial" pitchFamily="34" charset="0"/>
                <a:cs typeface="Arial" pitchFamily="34" charset="0"/>
              </a:rPr>
              <a:t> (πρόσθιοι κλάδοι)</a:t>
            </a:r>
            <a:endParaRPr lang="en-GB" sz="3600" b="1" dirty="0">
              <a:latin typeface="Arial" pitchFamily="34" charset="0"/>
              <a:cs typeface="Arial" pitchFamily="34" charset="0"/>
            </a:endParaRPr>
          </a:p>
        </p:txBody>
      </p:sp>
      <p:sp>
        <p:nvSpPr>
          <p:cNvPr id="45060" name="Oval 3"/>
          <p:cNvSpPr>
            <a:spLocks noChangeArrowheads="1"/>
          </p:cNvSpPr>
          <p:nvPr/>
        </p:nvSpPr>
        <p:spPr bwMode="auto">
          <a:xfrm>
            <a:off x="2903040" y="1244290"/>
            <a:ext cx="2280960" cy="1244291"/>
          </a:xfrm>
          <a:prstGeom prst="ellipse">
            <a:avLst/>
          </a:prstGeom>
          <a:solidFill>
            <a:srgbClr val="99CCFF"/>
          </a:solidFill>
          <a:ln w="9360">
            <a:solidFill>
              <a:srgbClr val="000000"/>
            </a:solidFill>
            <a:round/>
            <a:headEnd/>
            <a:tailEnd/>
          </a:ln>
        </p:spPr>
        <p:txBody>
          <a:bodyPr wrap="none" lIns="82945" tIns="41473" rIns="82945" bIns="41473" anchor="ctr"/>
          <a:lstStyle/>
          <a:p>
            <a:endParaRPr lang="el-GR"/>
          </a:p>
        </p:txBody>
      </p:sp>
      <p:sp>
        <p:nvSpPr>
          <p:cNvPr id="45061" name="Rectangle 4"/>
          <p:cNvSpPr>
            <a:spLocks noChangeArrowheads="1"/>
          </p:cNvSpPr>
          <p:nvPr/>
        </p:nvSpPr>
        <p:spPr bwMode="auto">
          <a:xfrm>
            <a:off x="829440" y="2903345"/>
            <a:ext cx="3525120" cy="829527"/>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solidFill>
                  <a:srgbClr val="000000"/>
                </a:solidFill>
              </a:rPr>
              <a:t>1.</a:t>
            </a:r>
            <a:r>
              <a:rPr lang="el-GR" b="1" dirty="0">
                <a:solidFill>
                  <a:srgbClr val="000000"/>
                </a:solidFill>
              </a:rPr>
              <a:t> </a:t>
            </a:r>
            <a:r>
              <a:rPr lang="en-GB" b="1" dirty="0" err="1">
                <a:solidFill>
                  <a:srgbClr val="FF3333"/>
                </a:solidFill>
              </a:rPr>
              <a:t>Μέσο</a:t>
            </a:r>
            <a:r>
              <a:rPr lang="en-GB" b="1" dirty="0">
                <a:solidFill>
                  <a:srgbClr val="FF3333"/>
                </a:solidFill>
              </a:rPr>
              <a:t> </a:t>
            </a:r>
            <a:r>
              <a:rPr lang="en-GB" b="1" dirty="0" err="1">
                <a:solidFill>
                  <a:srgbClr val="FF3333"/>
                </a:solidFill>
              </a:rPr>
              <a:t>άνω</a:t>
            </a:r>
            <a:r>
              <a:rPr lang="en-GB" b="1" dirty="0">
                <a:solidFill>
                  <a:srgbClr val="FF3333"/>
                </a:solidFill>
              </a:rPr>
              <a:t> </a:t>
            </a:r>
            <a:r>
              <a:rPr lang="en-GB" b="1" dirty="0" err="1">
                <a:solidFill>
                  <a:srgbClr val="FF3333"/>
                </a:solidFill>
              </a:rPr>
              <a:t>φατνιακό</a:t>
            </a:r>
            <a:r>
              <a:rPr lang="en-GB" b="1" dirty="0">
                <a:solidFill>
                  <a:srgbClr val="FF3333"/>
                </a:solidFill>
              </a:rPr>
              <a:t> νεύρο</a:t>
            </a:r>
          </a:p>
        </p:txBody>
      </p:sp>
      <p:sp>
        <p:nvSpPr>
          <p:cNvPr id="45062" name="Rectangle 5"/>
          <p:cNvSpPr>
            <a:spLocks noChangeArrowheads="1"/>
          </p:cNvSpPr>
          <p:nvPr/>
        </p:nvSpPr>
        <p:spPr bwMode="auto">
          <a:xfrm>
            <a:off x="2903040" y="3940254"/>
            <a:ext cx="5391360" cy="622145"/>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solidFill>
                  <a:srgbClr val="000000"/>
                </a:solidFill>
              </a:rPr>
              <a:t>2. </a:t>
            </a:r>
            <a:r>
              <a:rPr lang="el-GR" b="1" dirty="0">
                <a:solidFill>
                  <a:srgbClr val="000000"/>
                </a:solidFill>
              </a:rPr>
              <a:t> </a:t>
            </a:r>
            <a:r>
              <a:rPr lang="en-GB" b="1" dirty="0" err="1">
                <a:solidFill>
                  <a:srgbClr val="FF3333"/>
                </a:solidFill>
              </a:rPr>
              <a:t>Πρόσθιο</a:t>
            </a:r>
            <a:r>
              <a:rPr lang="en-GB" b="1" dirty="0">
                <a:solidFill>
                  <a:srgbClr val="FF3333"/>
                </a:solidFill>
              </a:rPr>
              <a:t> </a:t>
            </a:r>
            <a:r>
              <a:rPr lang="en-GB" b="1" dirty="0" err="1">
                <a:solidFill>
                  <a:srgbClr val="FF3333"/>
                </a:solidFill>
              </a:rPr>
              <a:t>άνω</a:t>
            </a:r>
            <a:r>
              <a:rPr lang="en-GB" b="1" dirty="0">
                <a:solidFill>
                  <a:srgbClr val="FF3333"/>
                </a:solidFill>
              </a:rPr>
              <a:t> </a:t>
            </a:r>
            <a:r>
              <a:rPr lang="en-GB" b="1" dirty="0" err="1">
                <a:solidFill>
                  <a:srgbClr val="FF3333"/>
                </a:solidFill>
              </a:rPr>
              <a:t>φατνιακό</a:t>
            </a:r>
            <a:r>
              <a:rPr lang="en-GB" b="1" dirty="0">
                <a:solidFill>
                  <a:srgbClr val="FF3333"/>
                </a:solidFill>
              </a:rPr>
              <a:t> νεύρο</a:t>
            </a:r>
          </a:p>
        </p:txBody>
      </p:sp>
      <p:sp>
        <p:nvSpPr>
          <p:cNvPr id="45063" name="Text Box 6"/>
          <p:cNvSpPr txBox="1">
            <a:spLocks noChangeArrowheads="1"/>
          </p:cNvSpPr>
          <p:nvPr/>
        </p:nvSpPr>
        <p:spPr bwMode="auto">
          <a:xfrm>
            <a:off x="2979361" y="1690737"/>
            <a:ext cx="2052000" cy="322594"/>
          </a:xfrm>
          <a:prstGeom prst="rect">
            <a:avLst/>
          </a:prstGeom>
          <a:noFill/>
          <a:ln w="9525">
            <a:noFill/>
            <a:round/>
            <a:headEnd/>
            <a:tailEnd/>
          </a:ln>
        </p:spPr>
        <p:txBody>
          <a:bodyPr wrap="none" lIns="81639" tIns="40820" rIns="81639" bIns="40820"/>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err="1">
                <a:solidFill>
                  <a:srgbClr val="000000"/>
                </a:solidFill>
              </a:rPr>
              <a:t>Υποκόγχιος</a:t>
            </a:r>
            <a:r>
              <a:rPr lang="en-GB" dirty="0">
                <a:solidFill>
                  <a:srgbClr val="000000"/>
                </a:solidFill>
              </a:rPr>
              <a:t> </a:t>
            </a:r>
            <a:r>
              <a:rPr lang="en-GB" dirty="0" err="1">
                <a:solidFill>
                  <a:srgbClr val="000000"/>
                </a:solidFill>
              </a:rPr>
              <a:t>πόρος</a:t>
            </a:r>
            <a:endParaRPr lang="en-GB"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lum bright="34000"/>
          </a:blip>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0" y="188913"/>
            <a:ext cx="9144000" cy="1487487"/>
          </a:xfrm>
        </p:spPr>
        <p:txBody>
          <a:bodyPr>
            <a:normAutofit fontScale="90000"/>
          </a:bodyPr>
          <a:lstStyle/>
          <a:p>
            <a:pPr>
              <a:defRPr/>
            </a:pPr>
            <a:br>
              <a:rPr lang="en-US" sz="4000" dirty="0">
                <a:solidFill>
                  <a:srgbClr val="FFC000"/>
                </a:solidFill>
              </a:rPr>
            </a:br>
            <a:r>
              <a:rPr lang="en-US" sz="2700" b="1" dirty="0">
                <a:solidFill>
                  <a:schemeClr val="bg1"/>
                </a:solidFill>
                <a:latin typeface="Arial" pitchFamily="34" charset="0"/>
                <a:cs typeface="Arial" pitchFamily="34" charset="0"/>
              </a:rPr>
              <a:t>V</a:t>
            </a:r>
            <a:r>
              <a:rPr lang="el-GR" sz="2700" b="1" dirty="0">
                <a:solidFill>
                  <a:schemeClr val="bg1"/>
                </a:solidFill>
                <a:latin typeface="Arial" pitchFamily="34" charset="0"/>
                <a:cs typeface="Arial" pitchFamily="34" charset="0"/>
              </a:rPr>
              <a:t> Συζυγία ΤΡΙΔΥΜΟ Ν.</a:t>
            </a:r>
            <a:r>
              <a:rPr lang="en-US" sz="2700" b="1" dirty="0">
                <a:solidFill>
                  <a:schemeClr val="bg1"/>
                </a:solidFill>
                <a:latin typeface="Arial" pitchFamily="34" charset="0"/>
                <a:cs typeface="Arial" pitchFamily="34" charset="0"/>
              </a:rPr>
              <a:t>: </a:t>
            </a:r>
            <a:r>
              <a:rPr lang="el-GR" sz="2700" b="1" dirty="0">
                <a:solidFill>
                  <a:schemeClr val="bg1"/>
                </a:solidFill>
                <a:latin typeface="Arial" pitchFamily="34" charset="0"/>
                <a:cs typeface="Arial" pitchFamily="34" charset="0"/>
              </a:rPr>
              <a:t>Μεικτό ΝΕΥΡΟ</a:t>
            </a:r>
            <a:br>
              <a:rPr lang="el-GR" sz="2700" dirty="0">
                <a:solidFill>
                  <a:schemeClr val="bg1"/>
                </a:solidFill>
                <a:latin typeface="Arial" pitchFamily="34" charset="0"/>
                <a:cs typeface="Arial" pitchFamily="34" charset="0"/>
              </a:rPr>
            </a:br>
            <a:br>
              <a:rPr lang="el-GR" sz="2800" dirty="0"/>
            </a:br>
            <a:br>
              <a:rPr lang="el-GR" sz="3200" dirty="0">
                <a:solidFill>
                  <a:schemeClr val="tx1"/>
                </a:solidFill>
              </a:rPr>
            </a:br>
            <a:endParaRPr lang="el-GR" sz="3200" dirty="0"/>
          </a:p>
        </p:txBody>
      </p:sp>
      <p:pic>
        <p:nvPicPr>
          <p:cNvPr id="11267" name="Picture 4"/>
          <p:cNvPicPr>
            <a:picLocks noGrp="1" noChangeAspect="1" noChangeArrowheads="1"/>
          </p:cNvPicPr>
          <p:nvPr>
            <p:ph idx="1"/>
          </p:nvPr>
        </p:nvPicPr>
        <p:blipFill>
          <a:blip r:embed="rId2" cstate="print">
            <a:lum contrast="10000"/>
          </a:blip>
          <a:srcRect l="37576" t="32515" r="46449" b="35918"/>
          <a:stretch>
            <a:fillRect/>
          </a:stretch>
        </p:blipFill>
        <p:spPr>
          <a:xfrm>
            <a:off x="228600" y="1219200"/>
            <a:ext cx="4594859" cy="5105399"/>
          </a:xfrm>
          <a:noFill/>
        </p:spPr>
      </p:pic>
      <p:sp>
        <p:nvSpPr>
          <p:cNvPr id="4" name="3 - Ορθογώνιο"/>
          <p:cNvSpPr/>
          <p:nvPr/>
        </p:nvSpPr>
        <p:spPr>
          <a:xfrm>
            <a:off x="4876800" y="856357"/>
            <a:ext cx="4267200" cy="6001643"/>
          </a:xfrm>
          <a:prstGeom prst="rect">
            <a:avLst/>
          </a:prstGeom>
        </p:spPr>
        <p:txBody>
          <a:bodyPr wrap="square">
            <a:spAutoFit/>
          </a:bodyPr>
          <a:lstStyle/>
          <a:p>
            <a:pPr>
              <a:buFont typeface="Arial" pitchFamily="34" charset="0"/>
              <a:buChar char="•"/>
            </a:pPr>
            <a:r>
              <a:rPr lang="el-GR" sz="2400" b="1" dirty="0">
                <a:solidFill>
                  <a:srgbClr val="002060"/>
                </a:solidFill>
                <a:latin typeface="Arial" charset="0"/>
              </a:rPr>
              <a:t> </a:t>
            </a:r>
            <a:r>
              <a:rPr lang="el-GR" sz="2400" b="1" u="sng" dirty="0">
                <a:solidFill>
                  <a:schemeClr val="bg1"/>
                </a:solidFill>
                <a:latin typeface="Arial" charset="0"/>
              </a:rPr>
              <a:t>Αναδύεται</a:t>
            </a:r>
            <a:r>
              <a:rPr lang="el-GR" sz="2400" b="1" dirty="0">
                <a:solidFill>
                  <a:schemeClr val="bg1"/>
                </a:solidFill>
                <a:latin typeface="Arial" charset="0"/>
              </a:rPr>
              <a:t> από την πρόσθια-έξω επιφάνεια της γέφυρας</a:t>
            </a:r>
          </a:p>
          <a:p>
            <a:pPr>
              <a:buFont typeface="Arial" pitchFamily="34" charset="0"/>
              <a:buChar char="•"/>
            </a:pPr>
            <a:r>
              <a:rPr lang="el-GR" sz="2400" b="1" u="sng" dirty="0">
                <a:solidFill>
                  <a:schemeClr val="bg1"/>
                </a:solidFill>
                <a:latin typeface="Arial" charset="0"/>
              </a:rPr>
              <a:t>Διαθέτει </a:t>
            </a:r>
            <a:r>
              <a:rPr lang="en-US" sz="2400" b="1" dirty="0">
                <a:solidFill>
                  <a:schemeClr val="bg1"/>
                </a:solidFill>
                <a:latin typeface="Arial" charset="0"/>
              </a:rPr>
              <a:t> </a:t>
            </a:r>
            <a:r>
              <a:rPr lang="el-GR" sz="2400" b="1" dirty="0">
                <a:solidFill>
                  <a:schemeClr val="bg1"/>
                </a:solidFill>
                <a:latin typeface="Arial" charset="0"/>
              </a:rPr>
              <a:t>μια μεγάλη αισθητική ρίζα και μια μικρότερη κινητική ρίζα. </a:t>
            </a:r>
          </a:p>
          <a:p>
            <a:pPr>
              <a:buFont typeface="Arial" pitchFamily="34" charset="0"/>
              <a:buChar char="•"/>
            </a:pPr>
            <a:endParaRPr lang="el-GR" sz="2400" b="1" dirty="0">
              <a:solidFill>
                <a:schemeClr val="bg1"/>
              </a:solidFill>
              <a:latin typeface="Arial" charset="0"/>
            </a:endParaRPr>
          </a:p>
          <a:p>
            <a:pPr>
              <a:buFont typeface="Arial" pitchFamily="34" charset="0"/>
              <a:buChar char="•"/>
            </a:pPr>
            <a:r>
              <a:rPr lang="el-GR" sz="2400" b="1" dirty="0">
                <a:solidFill>
                  <a:schemeClr val="bg1"/>
                </a:solidFill>
                <a:latin typeface="Arial" charset="0"/>
              </a:rPr>
              <a:t> </a:t>
            </a:r>
            <a:r>
              <a:rPr lang="el-GR" sz="2400" b="1" u="sng" dirty="0">
                <a:solidFill>
                  <a:schemeClr val="bg1"/>
                </a:solidFill>
                <a:latin typeface="Arial" charset="0"/>
              </a:rPr>
              <a:t>Βρίσκεται </a:t>
            </a:r>
            <a:r>
              <a:rPr lang="el-GR" sz="2400" b="1" dirty="0">
                <a:solidFill>
                  <a:schemeClr val="bg1"/>
                </a:solidFill>
                <a:latin typeface="Arial" charset="0"/>
              </a:rPr>
              <a:t>κοντά στον φλεβώδη σηραγγώδη κόλπο </a:t>
            </a:r>
          </a:p>
          <a:p>
            <a:pPr>
              <a:buFont typeface="Arial" pitchFamily="34" charset="0"/>
              <a:buChar char="•"/>
            </a:pPr>
            <a:endParaRPr lang="el-GR" sz="2400" b="1" dirty="0">
              <a:solidFill>
                <a:schemeClr val="bg1"/>
              </a:solidFill>
            </a:endParaRPr>
          </a:p>
          <a:p>
            <a:pPr>
              <a:buFont typeface="Arial" pitchFamily="34" charset="0"/>
              <a:buChar char="•"/>
            </a:pPr>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Άγει</a:t>
            </a:r>
            <a:r>
              <a:rPr lang="el-GR" sz="2400" b="1" dirty="0">
                <a:solidFill>
                  <a:schemeClr val="bg1"/>
                </a:solidFill>
                <a:latin typeface="Arial" pitchFamily="34" charset="0"/>
                <a:cs typeface="Arial" pitchFamily="34" charset="0"/>
              </a:rPr>
              <a:t> τη γενική αισθητικότητα από το πρόσωπο και τη κεφαλή και δίνει νεύρωση στους μασητήριους μυς</a:t>
            </a:r>
            <a:endParaRPr lang="el-GR" sz="2400" b="1"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1115616" y="0"/>
            <a:ext cx="6492213" cy="4869160"/>
          </a:xfrm>
          <a:prstGeom prst="rect">
            <a:avLst/>
          </a:prstGeom>
          <a:noFill/>
          <a:ln w="9525">
            <a:noFill/>
            <a:round/>
            <a:headEnd/>
            <a:tailEnd/>
          </a:ln>
        </p:spPr>
      </p:pic>
      <p:sp>
        <p:nvSpPr>
          <p:cNvPr id="3" name="Rectangle 1"/>
          <p:cNvSpPr txBox="1">
            <a:spLocks noChangeArrowheads="1"/>
          </p:cNvSpPr>
          <p:nvPr/>
        </p:nvSpPr>
        <p:spPr>
          <a:xfrm>
            <a:off x="395536" y="5229200"/>
            <a:ext cx="8225280" cy="105995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Pct val="45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Άνω </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φατνιακά </a:t>
            </a:r>
            <a:r>
              <a:rPr kumimoji="0" lang="en-GB" sz="3600" b="1" i="0" u="none" strike="noStrike" kern="1200" cap="none" spc="0" normalizeH="0" baseline="0" noProof="0" dirty="0" err="1">
                <a:ln>
                  <a:noFill/>
                </a:ln>
                <a:solidFill>
                  <a:schemeClr val="bg1"/>
                </a:solidFill>
                <a:effectLst/>
                <a:uLnTx/>
                <a:uFillTx/>
                <a:latin typeface="Arial" pitchFamily="34" charset="0"/>
                <a:ea typeface="+mj-ea"/>
                <a:cs typeface="Arial" pitchFamily="34" charset="0"/>
              </a:rPr>
              <a:t>νεύρ</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α</a:t>
            </a:r>
            <a:endPar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1043608" y="0"/>
            <a:ext cx="6948264" cy="5211198"/>
          </a:xfrm>
          <a:prstGeom prst="rect">
            <a:avLst/>
          </a:prstGeom>
          <a:noFill/>
          <a:ln w="9525">
            <a:noFill/>
            <a:round/>
            <a:headEnd/>
            <a:tailEnd/>
          </a:ln>
        </p:spPr>
      </p:pic>
      <p:sp>
        <p:nvSpPr>
          <p:cNvPr id="3" name="Rectangle 1"/>
          <p:cNvSpPr txBox="1">
            <a:spLocks noChangeArrowheads="1"/>
          </p:cNvSpPr>
          <p:nvPr/>
        </p:nvSpPr>
        <p:spPr>
          <a:xfrm>
            <a:off x="395536" y="5517232"/>
            <a:ext cx="8225280" cy="105995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Pct val="45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Άνω </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φατνιακά </a:t>
            </a:r>
            <a:r>
              <a:rPr kumimoji="0" lang="en-GB" sz="3600" b="1" i="0" u="none" strike="noStrike" kern="1200" cap="none" spc="0" normalizeH="0" baseline="0" noProof="0" dirty="0" err="1">
                <a:ln>
                  <a:noFill/>
                </a:ln>
                <a:solidFill>
                  <a:schemeClr val="bg1"/>
                </a:solidFill>
                <a:effectLst/>
                <a:uLnTx/>
                <a:uFillTx/>
                <a:latin typeface="Arial" pitchFamily="34" charset="0"/>
                <a:ea typeface="+mj-ea"/>
                <a:cs typeface="Arial" pitchFamily="34" charset="0"/>
              </a:rPr>
              <a:t>νεύρ</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α</a:t>
            </a:r>
            <a:endPar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456480" y="313953"/>
            <a:ext cx="8225280" cy="1059951"/>
          </a:xfrm>
        </p:spPr>
        <p:txBody>
          <a:bodyPr/>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l-GR" b="1" dirty="0">
                <a:solidFill>
                  <a:schemeClr val="bg1"/>
                </a:solidFill>
                <a:latin typeface="Arial" pitchFamily="34" charset="0"/>
                <a:cs typeface="Arial" pitchFamily="34" charset="0"/>
              </a:rPr>
              <a:t>Υποκόγχιο</a:t>
            </a:r>
            <a:r>
              <a:rPr lang="en-GB" b="1" dirty="0">
                <a:solidFill>
                  <a:schemeClr val="bg1"/>
                </a:solidFill>
                <a:latin typeface="Arial" pitchFamily="34" charset="0"/>
                <a:cs typeface="Arial" pitchFamily="34" charset="0"/>
              </a:rPr>
              <a:t> νεύρο</a:t>
            </a:r>
          </a:p>
        </p:txBody>
      </p:sp>
      <p:sp>
        <p:nvSpPr>
          <p:cNvPr id="49155" name="Oval 2"/>
          <p:cNvSpPr>
            <a:spLocks noChangeArrowheads="1"/>
          </p:cNvSpPr>
          <p:nvPr/>
        </p:nvSpPr>
        <p:spPr bwMode="auto">
          <a:xfrm>
            <a:off x="2903040" y="1244290"/>
            <a:ext cx="2280960" cy="1244291"/>
          </a:xfrm>
          <a:prstGeom prst="ellipse">
            <a:avLst/>
          </a:prstGeom>
          <a:solidFill>
            <a:srgbClr val="99CCFF"/>
          </a:solidFill>
          <a:ln w="9360">
            <a:solidFill>
              <a:srgbClr val="000000"/>
            </a:solidFill>
            <a:round/>
            <a:headEnd/>
            <a:tailEnd/>
          </a:ln>
        </p:spPr>
        <p:txBody>
          <a:bodyPr wrap="none" lIns="82945" tIns="41473" rIns="82945" bIns="41473" anchor="ctr"/>
          <a:lstStyle/>
          <a:p>
            <a:endParaRPr lang="el-GR"/>
          </a:p>
        </p:txBody>
      </p:sp>
      <p:sp>
        <p:nvSpPr>
          <p:cNvPr id="49156" name="Rectangle 3"/>
          <p:cNvSpPr>
            <a:spLocks noChangeArrowheads="1"/>
          </p:cNvSpPr>
          <p:nvPr/>
        </p:nvSpPr>
        <p:spPr bwMode="auto">
          <a:xfrm>
            <a:off x="829440" y="2903345"/>
            <a:ext cx="3525120" cy="829527"/>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solidFill>
                  <a:srgbClr val="000000"/>
                </a:solidFill>
              </a:rPr>
              <a:t>1. Κάτω </a:t>
            </a:r>
            <a:r>
              <a:rPr lang="en-GB" b="1" dirty="0" err="1">
                <a:solidFill>
                  <a:srgbClr val="000000"/>
                </a:solidFill>
              </a:rPr>
              <a:t>βλεφαρικ</a:t>
            </a:r>
            <a:r>
              <a:rPr lang="el-GR" b="1" dirty="0" err="1">
                <a:solidFill>
                  <a:srgbClr val="000000"/>
                </a:solidFill>
              </a:rPr>
              <a:t>οί</a:t>
            </a:r>
            <a:endParaRPr lang="en-GB" b="1" dirty="0">
              <a:solidFill>
                <a:srgbClr val="000000"/>
              </a:solidFill>
            </a:endParaRPr>
          </a:p>
        </p:txBody>
      </p:sp>
      <p:sp>
        <p:nvSpPr>
          <p:cNvPr id="49157" name="Rectangle 4"/>
          <p:cNvSpPr>
            <a:spLocks noChangeArrowheads="1"/>
          </p:cNvSpPr>
          <p:nvPr/>
        </p:nvSpPr>
        <p:spPr bwMode="auto">
          <a:xfrm>
            <a:off x="3052800" y="3865366"/>
            <a:ext cx="2488320" cy="622145"/>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solidFill>
                  <a:srgbClr val="000000"/>
                </a:solidFill>
              </a:rPr>
              <a:t>2. </a:t>
            </a:r>
            <a:r>
              <a:rPr lang="en-GB" b="1" dirty="0" err="1">
                <a:solidFill>
                  <a:srgbClr val="000000"/>
                </a:solidFill>
              </a:rPr>
              <a:t>Έξω</a:t>
            </a:r>
            <a:r>
              <a:rPr lang="en-GB" b="1" dirty="0">
                <a:solidFill>
                  <a:srgbClr val="000000"/>
                </a:solidFill>
              </a:rPr>
              <a:t> </a:t>
            </a:r>
            <a:r>
              <a:rPr lang="en-GB" b="1" dirty="0" err="1">
                <a:solidFill>
                  <a:srgbClr val="000000"/>
                </a:solidFill>
              </a:rPr>
              <a:t>ρινικο</a:t>
            </a:r>
            <a:r>
              <a:rPr lang="el-GR" b="1" dirty="0">
                <a:solidFill>
                  <a:srgbClr val="000000"/>
                </a:solidFill>
              </a:rPr>
              <a:t>ί</a:t>
            </a:r>
            <a:endParaRPr lang="en-GB" b="1" dirty="0">
              <a:solidFill>
                <a:srgbClr val="000000"/>
              </a:solidFill>
            </a:endParaRPr>
          </a:p>
        </p:txBody>
      </p:sp>
      <p:sp>
        <p:nvSpPr>
          <p:cNvPr id="49158" name="Text Box 5"/>
          <p:cNvSpPr txBox="1">
            <a:spLocks noChangeArrowheads="1"/>
          </p:cNvSpPr>
          <p:nvPr/>
        </p:nvSpPr>
        <p:spPr bwMode="auto">
          <a:xfrm>
            <a:off x="2878560" y="1703699"/>
            <a:ext cx="2337120" cy="322594"/>
          </a:xfrm>
          <a:prstGeom prst="rect">
            <a:avLst/>
          </a:prstGeom>
          <a:noFill/>
          <a:ln w="9525">
            <a:noFill/>
            <a:round/>
            <a:headEnd/>
            <a:tailEnd/>
          </a:ln>
        </p:spPr>
        <p:txBody>
          <a:bodyPr wrap="none" lIns="81639" tIns="40820" rIns="81639" bIns="40820"/>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err="1">
                <a:solidFill>
                  <a:srgbClr val="000000"/>
                </a:solidFill>
              </a:rPr>
              <a:t>Κλάδοι</a:t>
            </a:r>
            <a:r>
              <a:rPr lang="en-GB" dirty="0">
                <a:solidFill>
                  <a:srgbClr val="000000"/>
                </a:solidFill>
              </a:rPr>
              <a:t> </a:t>
            </a:r>
            <a:r>
              <a:rPr lang="en-GB" dirty="0" err="1">
                <a:solidFill>
                  <a:srgbClr val="000000"/>
                </a:solidFill>
              </a:rPr>
              <a:t>στο</a:t>
            </a:r>
            <a:r>
              <a:rPr lang="en-GB" dirty="0">
                <a:solidFill>
                  <a:srgbClr val="000000"/>
                </a:solidFill>
              </a:rPr>
              <a:t> </a:t>
            </a:r>
            <a:r>
              <a:rPr lang="en-GB" dirty="0" err="1">
                <a:solidFill>
                  <a:srgbClr val="000000"/>
                </a:solidFill>
              </a:rPr>
              <a:t>πρόσωπο</a:t>
            </a:r>
            <a:r>
              <a:rPr lang="el-GR" dirty="0">
                <a:solidFill>
                  <a:srgbClr val="000000"/>
                </a:solidFill>
              </a:rPr>
              <a:t> </a:t>
            </a:r>
          </a:p>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l-GR" dirty="0">
                <a:solidFill>
                  <a:srgbClr val="000000"/>
                </a:solidFill>
              </a:rPr>
              <a:t>Δερματικοί</a:t>
            </a:r>
            <a:endParaRPr lang="en-GB" dirty="0">
              <a:solidFill>
                <a:srgbClr val="000000"/>
              </a:solidFill>
            </a:endParaRPr>
          </a:p>
        </p:txBody>
      </p:sp>
      <p:sp>
        <p:nvSpPr>
          <p:cNvPr id="49159" name="Text Box 6"/>
          <p:cNvSpPr txBox="1">
            <a:spLocks noChangeArrowheads="1"/>
          </p:cNvSpPr>
          <p:nvPr/>
        </p:nvSpPr>
        <p:spPr bwMode="auto">
          <a:xfrm>
            <a:off x="4561920" y="4344937"/>
            <a:ext cx="164160" cy="322594"/>
          </a:xfrm>
          <a:prstGeom prst="rect">
            <a:avLst/>
          </a:prstGeom>
          <a:noFill/>
          <a:ln w="9525">
            <a:noFill/>
            <a:round/>
            <a:headEnd/>
            <a:tailEnd/>
          </a:ln>
        </p:spPr>
        <p:txBody>
          <a:bodyPr wrap="none" lIns="82945" tIns="41473" rIns="82945" bIns="41473" anchor="ctr"/>
          <a:lstStyle/>
          <a:p>
            <a:endParaRPr lang="el-GR"/>
          </a:p>
        </p:txBody>
      </p:sp>
      <p:sp>
        <p:nvSpPr>
          <p:cNvPr id="49160" name="Rectangle 7"/>
          <p:cNvSpPr>
            <a:spLocks noChangeArrowheads="1"/>
          </p:cNvSpPr>
          <p:nvPr/>
        </p:nvSpPr>
        <p:spPr bwMode="auto">
          <a:xfrm>
            <a:off x="5391360" y="4769781"/>
            <a:ext cx="2280960" cy="622145"/>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solidFill>
                  <a:srgbClr val="000000"/>
                </a:solidFill>
              </a:rPr>
              <a:t>3. Άνω </a:t>
            </a:r>
            <a:r>
              <a:rPr lang="en-GB" b="1" dirty="0" err="1">
                <a:solidFill>
                  <a:srgbClr val="000000"/>
                </a:solidFill>
              </a:rPr>
              <a:t>χειλικο</a:t>
            </a:r>
            <a:r>
              <a:rPr lang="el-GR" b="1" dirty="0">
                <a:solidFill>
                  <a:srgbClr val="000000"/>
                </a:solidFill>
              </a:rPr>
              <a:t>ί</a:t>
            </a:r>
            <a:endParaRPr lang="en-GB" b="1"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1103040" y="0"/>
            <a:ext cx="6937920" cy="6858000"/>
          </a:xfrm>
          <a:prstGeom prst="rect">
            <a:avLst/>
          </a:prstGeom>
          <a:noFill/>
          <a:ln w="9525">
            <a:noFill/>
            <a:round/>
            <a:headEnd/>
            <a:tailEnd/>
          </a:ln>
        </p:spPr>
      </p:pic>
      <p:sp>
        <p:nvSpPr>
          <p:cNvPr id="3" name="2 - Ορθογώνιο"/>
          <p:cNvSpPr/>
          <p:nvPr/>
        </p:nvSpPr>
        <p:spPr>
          <a:xfrm>
            <a:off x="3491880" y="6237312"/>
            <a:ext cx="2097369" cy="369332"/>
          </a:xfrm>
          <a:prstGeom prst="rect">
            <a:avLst/>
          </a:prstGeom>
        </p:spPr>
        <p:txBody>
          <a:bodyPr wrap="none">
            <a:spAutoFit/>
          </a:bodyPr>
          <a:lstStyle/>
          <a:p>
            <a:r>
              <a:rPr lang="en-GB" b="1" dirty="0">
                <a:solidFill>
                  <a:srgbClr val="000000"/>
                </a:solidFill>
                <a:latin typeface="Arial" pitchFamily="34" charset="0"/>
                <a:cs typeface="Arial" pitchFamily="34" charset="0"/>
              </a:rPr>
              <a:t>Υποκόγχιο</a:t>
            </a:r>
            <a:r>
              <a:rPr lang="el-GR" b="1" dirty="0">
                <a:solidFill>
                  <a:srgbClr val="000000"/>
                </a:solidFill>
                <a:latin typeface="Arial" pitchFamily="34" charset="0"/>
                <a:cs typeface="Arial" pitchFamily="34" charset="0"/>
              </a:rPr>
              <a:t> νεύρο</a:t>
            </a:r>
            <a:endParaRPr lang="el-GR" b="1" dirty="0">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print"/>
          <a:srcRect t="34033"/>
          <a:stretch>
            <a:fillRect/>
          </a:stretch>
        </p:blipFill>
        <p:spPr bwMode="auto">
          <a:xfrm>
            <a:off x="0" y="2420888"/>
            <a:ext cx="9144000" cy="3888432"/>
          </a:xfrm>
          <a:prstGeom prst="rect">
            <a:avLst/>
          </a:prstGeom>
          <a:noFill/>
          <a:ln w="9525">
            <a:noFill/>
            <a:round/>
            <a:headEnd/>
            <a:tailEnd/>
          </a:ln>
        </p:spPr>
      </p:pic>
      <p:sp>
        <p:nvSpPr>
          <p:cNvPr id="3" name="Rectangle 1"/>
          <p:cNvSpPr txBox="1">
            <a:spLocks noChangeArrowheads="1"/>
          </p:cNvSpPr>
          <p:nvPr/>
        </p:nvSpPr>
        <p:spPr>
          <a:xfrm>
            <a:off x="456480" y="313953"/>
            <a:ext cx="8225280" cy="105995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Pct val="45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Κάτω γναθικό νεύρο</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 (</a:t>
            </a:r>
            <a:r>
              <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V3)</a:t>
            </a:r>
            <a:endPar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637" name="Group 85"/>
          <p:cNvGraphicFramePr>
            <a:graphicFrameLocks noGrp="1"/>
          </p:cNvGraphicFramePr>
          <p:nvPr/>
        </p:nvGraphicFramePr>
        <p:xfrm>
          <a:off x="323850" y="1052513"/>
          <a:ext cx="8280400" cy="5736590"/>
        </p:xfrm>
        <a:graphic>
          <a:graphicData uri="http://schemas.openxmlformats.org/drawingml/2006/table">
            <a:tbl>
              <a:tblPr/>
              <a:tblGrid>
                <a:gridCol w="4143375">
                  <a:extLst>
                    <a:ext uri="{9D8B030D-6E8A-4147-A177-3AD203B41FA5}">
                      <a16:colId xmlns:a16="http://schemas.microsoft.com/office/drawing/2014/main" val="20000"/>
                    </a:ext>
                  </a:extLst>
                </a:gridCol>
                <a:gridCol w="4137025">
                  <a:extLst>
                    <a:ext uri="{9D8B030D-6E8A-4147-A177-3AD203B41FA5}">
                      <a16:colId xmlns:a16="http://schemas.microsoft.com/office/drawing/2014/main" val="20001"/>
                    </a:ext>
                  </a:extLst>
                </a:gridCol>
              </a:tblGrid>
              <a:tr h="565150">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dirty="0">
                          <a:ln>
                            <a:noFill/>
                          </a:ln>
                          <a:solidFill>
                            <a:schemeClr val="bg1"/>
                          </a:solidFill>
                          <a:effectLst/>
                          <a:latin typeface="Arial" charset="0"/>
                          <a:cs typeface="Arial" charset="0"/>
                        </a:rPr>
                        <a:t>ΑΙΣΘΗΤΙΚΗ ΜΟΙΡΑ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1" i="0" u="none" strike="noStrike" cap="none" normalizeH="0" baseline="0" dirty="0">
                          <a:ln>
                            <a:noFill/>
                          </a:ln>
                          <a:solidFill>
                            <a:schemeClr val="bg1"/>
                          </a:solidFill>
                          <a:effectLst/>
                          <a:latin typeface="Arial" charset="0"/>
                          <a:cs typeface="Arial" charset="0"/>
                        </a:rPr>
                        <a:t>ΚΙΝΗΤΙΚΗ ΜΟΙΡΑ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35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Βυκανητικό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Προς τον τείνοντα την μαλακή υπερώα μυ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150">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Γλωσσικό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Προς τον τείνοντα το τύμπανο μυ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35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Κάτω φατνιακό, </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Γενειακό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Προς την πρόσθια γαστέρα του </a:t>
                      </a:r>
                      <a:r>
                        <a:rPr kumimoji="0" lang="el-GR" sz="2000" b="0" i="0" u="none" strike="noStrike" cap="none" normalizeH="0" baseline="0" dirty="0" err="1">
                          <a:ln>
                            <a:noFill/>
                          </a:ln>
                          <a:solidFill>
                            <a:schemeClr val="bg1"/>
                          </a:solidFill>
                          <a:effectLst/>
                          <a:latin typeface="Arial" charset="0"/>
                          <a:cs typeface="Arial" charset="0"/>
                        </a:rPr>
                        <a:t>διγάστορα</a:t>
                      </a:r>
                      <a:r>
                        <a:rPr kumimoji="0" lang="el-GR" sz="2000" b="0" i="0" u="none" strike="noStrike" cap="none" normalizeH="0" baseline="0" dirty="0">
                          <a:ln>
                            <a:noFill/>
                          </a:ln>
                          <a:solidFill>
                            <a:schemeClr val="bg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5150">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Μηνιγγικό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Προς τον γναθοϋοειδή μυ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81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Ωτοκροταφικό</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Πρόσθιο ωτικό</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Προς τον έξω ακουστικό πόρο</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Προς την ΚΓΔ</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Επιπολής κροταφικό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Προς τους μασητήριους μυς</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Έσω πτερυγοειδές</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Έξω πτερυγοειδές </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Μασητήριο</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0" lang="el-GR" sz="2000" b="0" i="0" u="none" strike="noStrike" cap="none" normalizeH="0" baseline="0" dirty="0">
                          <a:ln>
                            <a:noFill/>
                          </a:ln>
                          <a:solidFill>
                            <a:schemeClr val="bg1"/>
                          </a:solidFill>
                          <a:effectLst/>
                          <a:latin typeface="Arial" charset="0"/>
                          <a:cs typeface="Arial" charset="0"/>
                        </a:rPr>
                        <a:t>      Εν τω βάθει κροταφικό</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endParaRPr kumimoji="0" lang="el-GR" sz="2000" b="0" i="0" u="none" strike="noStrike" cap="none" normalizeH="0" baseline="0" dirty="0">
                        <a:ln>
                          <a:noFill/>
                        </a:ln>
                        <a:solidFill>
                          <a:schemeClr val="bg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1 - Τίτλος"/>
          <p:cNvSpPr>
            <a:spLocks noGrp="1"/>
          </p:cNvSpPr>
          <p:nvPr>
            <p:ph type="title"/>
          </p:nvPr>
        </p:nvSpPr>
        <p:spPr>
          <a:xfrm>
            <a:off x="457200" y="0"/>
            <a:ext cx="8229600" cy="1143000"/>
          </a:xfrm>
        </p:spPr>
        <p:txBody>
          <a:bodyPr>
            <a:normAutofit/>
          </a:bodyPr>
          <a:lstStyle/>
          <a:p>
            <a:pPr>
              <a:defRPr/>
            </a:pPr>
            <a:r>
              <a:rPr lang="el-GR" sz="3200" b="1" dirty="0">
                <a:solidFill>
                  <a:schemeClr val="bg1"/>
                </a:solidFill>
                <a:latin typeface="Arial" pitchFamily="34" charset="0"/>
                <a:cs typeface="Arial" pitchFamily="34" charset="0"/>
              </a:rPr>
              <a:t>Κλάδοι </a:t>
            </a:r>
            <a:r>
              <a:rPr lang="en-US" sz="3200" b="1" dirty="0">
                <a:solidFill>
                  <a:schemeClr val="bg1"/>
                </a:solidFill>
                <a:latin typeface="Arial" pitchFamily="34" charset="0"/>
                <a:cs typeface="Arial" pitchFamily="34" charset="0"/>
              </a:rPr>
              <a:t>V</a:t>
            </a:r>
            <a:r>
              <a:rPr lang="en-US" sz="2700" b="1" dirty="0">
                <a:solidFill>
                  <a:schemeClr val="bg1"/>
                </a:solidFill>
                <a:latin typeface="Arial" pitchFamily="34" charset="0"/>
                <a:cs typeface="Arial" pitchFamily="34" charset="0"/>
              </a:rPr>
              <a:t>3</a:t>
            </a:r>
            <a:r>
              <a:rPr lang="en-US" sz="3200" b="1" dirty="0">
                <a:solidFill>
                  <a:schemeClr val="bg1"/>
                </a:solidFill>
                <a:latin typeface="Arial" pitchFamily="34" charset="0"/>
              </a:rPr>
              <a:t> </a:t>
            </a:r>
            <a:r>
              <a:rPr lang="en-US" sz="2400" b="1" dirty="0">
                <a:solidFill>
                  <a:schemeClr val="bg1"/>
                </a:solidFill>
                <a:latin typeface="Arial" pitchFamily="34" charset="0"/>
              </a:rPr>
              <a:t>(</a:t>
            </a:r>
            <a:r>
              <a:rPr lang="el-GR" sz="2400" b="1" dirty="0">
                <a:solidFill>
                  <a:schemeClr val="bg1"/>
                </a:solidFill>
                <a:latin typeface="Arial" pitchFamily="34" charset="0"/>
              </a:rPr>
              <a:t>Διαθέτει αισθητική και κινητική μοίρα)</a:t>
            </a:r>
            <a:endParaRPr lang="en-US" sz="2400" b="1" dirty="0">
              <a:solidFill>
                <a:schemeClr val="bg1"/>
              </a:solidFill>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456480" y="313953"/>
            <a:ext cx="8225280" cy="1059951"/>
          </a:xfrm>
        </p:spPr>
        <p:txBody>
          <a:bodyPr>
            <a:normAutofit/>
          </a:bodyPr>
          <a:lstStyle/>
          <a:p>
            <a:pP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3600" b="1" dirty="0">
                <a:solidFill>
                  <a:schemeClr val="bg1"/>
                </a:solidFill>
                <a:latin typeface="Arial" pitchFamily="34" charset="0"/>
                <a:cs typeface="Arial" pitchFamily="34" charset="0"/>
              </a:rPr>
              <a:t>Κάτω γναθικό νεύρο</a:t>
            </a:r>
            <a:r>
              <a:rPr lang="el-GR" sz="3600" b="1" dirty="0">
                <a:solidFill>
                  <a:schemeClr val="bg1"/>
                </a:solidFill>
                <a:latin typeface="Arial" pitchFamily="34" charset="0"/>
                <a:cs typeface="Arial" pitchFamily="34" charset="0"/>
              </a:rPr>
              <a:t> (</a:t>
            </a:r>
            <a:r>
              <a:rPr lang="en-US" sz="3600" b="1" dirty="0">
                <a:solidFill>
                  <a:schemeClr val="bg1"/>
                </a:solidFill>
                <a:latin typeface="Arial" pitchFamily="34" charset="0"/>
                <a:cs typeface="Arial" pitchFamily="34" charset="0"/>
              </a:rPr>
              <a:t>V3)</a:t>
            </a:r>
            <a:endParaRPr lang="en-GB" sz="3600" b="1" dirty="0">
              <a:solidFill>
                <a:schemeClr val="bg1"/>
              </a:solidFill>
              <a:latin typeface="Arial" pitchFamily="34" charset="0"/>
              <a:cs typeface="Arial" pitchFamily="34" charset="0"/>
            </a:endParaRPr>
          </a:p>
        </p:txBody>
      </p:sp>
      <p:sp>
        <p:nvSpPr>
          <p:cNvPr id="13316" name="Rectangle 3"/>
          <p:cNvSpPr>
            <a:spLocks noChangeArrowheads="1"/>
          </p:cNvSpPr>
          <p:nvPr/>
        </p:nvSpPr>
        <p:spPr bwMode="auto">
          <a:xfrm>
            <a:off x="3275856" y="1196752"/>
            <a:ext cx="3110400" cy="1036909"/>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err="1"/>
              <a:t>Κυρίως</a:t>
            </a:r>
            <a:r>
              <a:rPr lang="en-GB" dirty="0"/>
              <a:t> </a:t>
            </a:r>
            <a:r>
              <a:rPr lang="en-GB" dirty="0" err="1"/>
              <a:t>κορμός</a:t>
            </a:r>
            <a:endParaRPr lang="en-GB" dirty="0"/>
          </a:p>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dirty="0"/>
          </a:p>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Ακανθικό νεύρο</a:t>
            </a:r>
          </a:p>
        </p:txBody>
      </p:sp>
      <p:sp>
        <p:nvSpPr>
          <p:cNvPr id="13317" name="Rectangle 4"/>
          <p:cNvSpPr>
            <a:spLocks noChangeArrowheads="1"/>
          </p:cNvSpPr>
          <p:nvPr/>
        </p:nvSpPr>
        <p:spPr bwMode="auto">
          <a:xfrm>
            <a:off x="3995936" y="2564904"/>
            <a:ext cx="4976640" cy="2903345"/>
          </a:xfrm>
          <a:prstGeom prst="rect">
            <a:avLst/>
          </a:prstGeom>
          <a:solidFill>
            <a:srgbClr val="99CCFF"/>
          </a:solidFill>
          <a:ln w="9360">
            <a:solidFill>
              <a:srgbClr val="000000"/>
            </a:solidFill>
            <a:round/>
            <a:headEnd/>
            <a:tailEnd/>
          </a:ln>
        </p:spPr>
        <p:txBody>
          <a:bodyPr wrap="none" lIns="81639" tIns="40820" rIns="81639" bIns="40820" anchor="ctr"/>
          <a:lstStyle/>
          <a:p>
            <a:pPr algn="ctr">
              <a:lnSpc>
                <a:spcPct val="98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000" b="1" dirty="0" err="1"/>
              <a:t>Πρόσθιο</a:t>
            </a:r>
            <a:r>
              <a:rPr lang="en-GB" sz="2000" b="1" dirty="0"/>
              <a:t> </a:t>
            </a:r>
            <a:r>
              <a:rPr lang="en-GB" sz="2000" b="1" dirty="0" err="1"/>
              <a:t>στέλεχος</a:t>
            </a:r>
            <a:endParaRPr lang="en-GB" sz="2000"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1. </a:t>
            </a:r>
            <a:r>
              <a:rPr lang="en-GB" b="1" dirty="0" err="1"/>
              <a:t>Μασητήριο</a:t>
            </a:r>
            <a:r>
              <a:rPr lang="en-GB" b="1" dirty="0"/>
              <a:t>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 </a:t>
            </a:r>
            <a:r>
              <a:rPr lang="en-GB" b="1" dirty="0" err="1"/>
              <a:t>Τα</a:t>
            </a:r>
            <a:r>
              <a:rPr lang="en-GB" b="1" dirty="0"/>
              <a:t> </a:t>
            </a:r>
            <a:r>
              <a:rPr lang="en-GB" b="1" dirty="0" err="1"/>
              <a:t>εν</a:t>
            </a:r>
            <a:r>
              <a:rPr lang="en-GB" b="1" dirty="0"/>
              <a:t> </a:t>
            </a:r>
            <a:r>
              <a:rPr lang="en-GB" b="1" dirty="0" err="1"/>
              <a:t>τω</a:t>
            </a:r>
            <a:r>
              <a:rPr lang="en-GB" b="1" dirty="0"/>
              <a:t> βάθει </a:t>
            </a:r>
            <a:r>
              <a:rPr lang="en-GB" b="1" dirty="0" err="1"/>
              <a:t>κροταφικά</a:t>
            </a:r>
            <a:r>
              <a:rPr lang="en-GB" b="1" dirty="0"/>
              <a:t> </a:t>
            </a:r>
            <a:r>
              <a:rPr lang="en-GB" b="1" dirty="0" err="1"/>
              <a:t>νεύρα</a:t>
            </a:r>
            <a:endParaRPr lang="en-GB"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2.1. </a:t>
            </a:r>
            <a:r>
              <a:rPr lang="en-GB" b="1" dirty="0" err="1"/>
              <a:t>Κροταφομασητήριο</a:t>
            </a:r>
            <a:r>
              <a:rPr lang="en-GB" b="1" dirty="0"/>
              <a:t> νεύρο ή </a:t>
            </a:r>
            <a:r>
              <a:rPr lang="en-GB" b="1" dirty="0" err="1"/>
              <a:t>οπίσθιο</a:t>
            </a:r>
            <a:endParaRPr lang="en-GB"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2.2. </a:t>
            </a:r>
            <a:r>
              <a:rPr lang="en-GB" b="1" dirty="0" err="1"/>
              <a:t>Κροταφοβυκανητικό</a:t>
            </a:r>
            <a:r>
              <a:rPr lang="en-GB" b="1" dirty="0"/>
              <a:t> ή </a:t>
            </a:r>
            <a:r>
              <a:rPr lang="en-GB" b="1" dirty="0" err="1"/>
              <a:t>πρόσθιο</a:t>
            </a:r>
            <a:endParaRPr lang="en-GB"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3. </a:t>
            </a:r>
            <a:r>
              <a:rPr lang="en-GB" b="1" dirty="0" err="1"/>
              <a:t>Έξω</a:t>
            </a:r>
            <a:r>
              <a:rPr lang="en-GB" b="1" dirty="0"/>
              <a:t> </a:t>
            </a:r>
            <a:r>
              <a:rPr lang="en-GB" b="1" dirty="0" err="1"/>
              <a:t>πτερυγοειδές</a:t>
            </a:r>
            <a:r>
              <a:rPr lang="en-GB" b="1" dirty="0"/>
              <a:t>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4. Βυκανητικό νεύρο</a:t>
            </a:r>
          </a:p>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b="1" dirty="0">
              <a:solidFill>
                <a:srgbClr val="FF3333"/>
              </a:solidFill>
            </a:endParaRPr>
          </a:p>
        </p:txBody>
      </p:sp>
      <p:sp>
        <p:nvSpPr>
          <p:cNvPr id="13318" name="Rectangle 5"/>
          <p:cNvSpPr>
            <a:spLocks noChangeArrowheads="1"/>
          </p:cNvSpPr>
          <p:nvPr/>
        </p:nvSpPr>
        <p:spPr bwMode="auto">
          <a:xfrm>
            <a:off x="0" y="2348880"/>
            <a:ext cx="3732480" cy="3525490"/>
          </a:xfrm>
          <a:prstGeom prst="rect">
            <a:avLst/>
          </a:prstGeom>
          <a:solidFill>
            <a:srgbClr val="99CCFF"/>
          </a:solidFill>
          <a:ln w="9360">
            <a:solidFill>
              <a:srgbClr val="000000"/>
            </a:solidFill>
            <a:round/>
            <a:headEnd/>
            <a:tailEnd/>
          </a:ln>
        </p:spPr>
        <p:txBody>
          <a:bodyPr wrap="none" lIns="81639" tIns="40820" rIns="81639" bIns="40820" anchor="ctr"/>
          <a:lstStyle/>
          <a:p>
            <a:pPr algn="ctr">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000" b="1" dirty="0" err="1"/>
              <a:t>Οπίσθιο</a:t>
            </a:r>
            <a:r>
              <a:rPr lang="en-GB" sz="2000" b="1" dirty="0"/>
              <a:t> </a:t>
            </a:r>
            <a:r>
              <a:rPr lang="en-GB" sz="2000" b="1" dirty="0" err="1"/>
              <a:t>στέλεχος</a:t>
            </a:r>
            <a:endParaRPr lang="en-GB" sz="2000"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1. Ωτοκροταφικό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 Κάτω </a:t>
            </a:r>
            <a:r>
              <a:rPr lang="en-GB" b="1" dirty="0" err="1"/>
              <a:t>φατνιακό</a:t>
            </a:r>
            <a:r>
              <a:rPr lang="en-GB" b="1" dirty="0"/>
              <a:t>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2.1. Γναθοϋοειδές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2.2. Κάτω </a:t>
            </a:r>
            <a:r>
              <a:rPr lang="en-GB" b="1" dirty="0" err="1"/>
              <a:t>οδοντικούς</a:t>
            </a:r>
            <a:r>
              <a:rPr lang="en-GB" b="1" dirty="0"/>
              <a:t> </a:t>
            </a:r>
            <a:r>
              <a:rPr lang="en-GB" b="1" dirty="0" err="1"/>
              <a:t>κλάδους</a:t>
            </a:r>
            <a:endParaRPr lang="en-GB" b="1" dirty="0"/>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2.2. Γενειακό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2.2. Τομικό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3. </a:t>
            </a:r>
            <a:r>
              <a:rPr lang="en-GB" b="1" dirty="0" err="1"/>
              <a:t>Γλωσσικό</a:t>
            </a:r>
            <a:r>
              <a:rPr lang="en-GB" b="1" dirty="0"/>
              <a:t> νεύρο</a:t>
            </a:r>
          </a:p>
          <a:p>
            <a:pPr algn="ctr">
              <a:lnSpc>
                <a:spcPct val="146000"/>
              </a:lnSpc>
              <a:buSzPct val="45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b="1" dirty="0"/>
              <a:t>4. </a:t>
            </a:r>
            <a:r>
              <a:rPr lang="en-GB" b="1" dirty="0" err="1"/>
              <a:t>Έσω</a:t>
            </a:r>
            <a:r>
              <a:rPr lang="en-GB" b="1" dirty="0"/>
              <a:t> </a:t>
            </a:r>
            <a:r>
              <a:rPr lang="en-GB" b="1" dirty="0" err="1"/>
              <a:t>πτερυγοειδές</a:t>
            </a:r>
            <a:r>
              <a:rPr lang="en-GB" b="1" dirty="0"/>
              <a:t> νεύρο</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26626" name="Picture 2"/>
          <p:cNvPicPr>
            <a:picLocks noChangeAspect="1" noChangeArrowheads="1"/>
          </p:cNvPicPr>
          <p:nvPr/>
        </p:nvPicPr>
        <p:blipFill>
          <a:blip r:embed="rId2" cstate="print"/>
          <a:srcRect/>
          <a:stretch>
            <a:fillRect/>
          </a:stretch>
        </p:blipFill>
        <p:spPr bwMode="auto">
          <a:xfrm>
            <a:off x="-4234" y="-1"/>
            <a:ext cx="9148233" cy="6861175"/>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313" y="0"/>
            <a:ext cx="8229600" cy="981075"/>
          </a:xfrm>
        </p:spPr>
        <p:txBody>
          <a:bodyPr>
            <a:normAutofit/>
          </a:bodyPr>
          <a:lstStyle/>
          <a:p>
            <a:pPr>
              <a:defRPr/>
            </a:pPr>
            <a:r>
              <a:rPr lang="el-GR" sz="3200" b="1" dirty="0">
                <a:solidFill>
                  <a:schemeClr val="bg1"/>
                </a:solidFill>
                <a:latin typeface="Arial" charset="0"/>
              </a:rPr>
              <a:t>Βυκανητικό νεύρο</a:t>
            </a:r>
            <a:endParaRPr lang="en-US" sz="3200" b="1" dirty="0">
              <a:solidFill>
                <a:schemeClr val="bg1"/>
              </a:solidFill>
            </a:endParaRPr>
          </a:p>
        </p:txBody>
      </p:sp>
      <p:pic>
        <p:nvPicPr>
          <p:cNvPr id="44035" name="3 - Θέση περιεχομένου" descr="IMG_0011.jpg"/>
          <p:cNvPicPr>
            <a:picLocks noGrp="1" noChangeAspect="1"/>
          </p:cNvPicPr>
          <p:nvPr>
            <p:ph idx="1"/>
          </p:nvPr>
        </p:nvPicPr>
        <p:blipFill>
          <a:blip r:embed="rId2" cstate="print"/>
          <a:srcRect/>
          <a:stretch>
            <a:fillRect/>
          </a:stretch>
        </p:blipFill>
        <p:spPr>
          <a:xfrm>
            <a:off x="1835150" y="836613"/>
            <a:ext cx="5400675" cy="4746625"/>
          </a:xfrm>
        </p:spPr>
      </p:pic>
      <p:sp>
        <p:nvSpPr>
          <p:cNvPr id="44036" name="3 - Ορθογώνιο"/>
          <p:cNvSpPr>
            <a:spLocks noChangeArrowheads="1"/>
          </p:cNvSpPr>
          <p:nvPr/>
        </p:nvSpPr>
        <p:spPr bwMode="auto">
          <a:xfrm>
            <a:off x="0" y="5732463"/>
            <a:ext cx="9144000" cy="830997"/>
          </a:xfrm>
          <a:prstGeom prst="rect">
            <a:avLst/>
          </a:prstGeom>
          <a:noFill/>
          <a:ln w="9525">
            <a:noFill/>
            <a:miter lim="800000"/>
            <a:headEnd/>
            <a:tailEnd/>
          </a:ln>
        </p:spPr>
        <p:txBody>
          <a:bodyPr wrap="square">
            <a:spAutoFit/>
          </a:bodyPr>
          <a:lstStyle/>
          <a:p>
            <a:pPr algn="ctr"/>
            <a:r>
              <a:rPr lang="el-GR" sz="1600" b="1" dirty="0">
                <a:solidFill>
                  <a:schemeClr val="bg1"/>
                </a:solidFill>
                <a:latin typeface="Arial" charset="0"/>
              </a:rPr>
              <a:t>Νευρώνει το δέρμα πάνω από το </a:t>
            </a:r>
            <a:r>
              <a:rPr lang="el-GR" sz="1600" b="1" dirty="0" err="1">
                <a:solidFill>
                  <a:schemeClr val="bg1"/>
                </a:solidFill>
                <a:latin typeface="Arial" charset="0"/>
              </a:rPr>
              <a:t>βυκανητή</a:t>
            </a:r>
            <a:r>
              <a:rPr lang="el-GR" sz="1600" b="1" dirty="0">
                <a:solidFill>
                  <a:schemeClr val="bg1"/>
                </a:solidFill>
                <a:latin typeface="Arial" charset="0"/>
              </a:rPr>
              <a:t> μυ και στη συνέχεια τον διασχίζει για να </a:t>
            </a:r>
            <a:r>
              <a:rPr lang="el-GR" sz="1600" b="1" dirty="0" err="1">
                <a:solidFill>
                  <a:schemeClr val="bg1"/>
                </a:solidFill>
                <a:latin typeface="Arial" charset="0"/>
              </a:rPr>
              <a:t>νευρώσει</a:t>
            </a:r>
            <a:r>
              <a:rPr lang="el-GR" sz="1600" b="1" dirty="0">
                <a:solidFill>
                  <a:schemeClr val="bg1"/>
                </a:solidFill>
                <a:latin typeface="Arial" charset="0"/>
              </a:rPr>
              <a:t> τον βλεννογόνο που επενδύει την έσω επιφάνειά του </a:t>
            </a:r>
          </a:p>
          <a:p>
            <a:pPr algn="ctr"/>
            <a:r>
              <a:rPr lang="el-GR" sz="1600" b="1" dirty="0">
                <a:solidFill>
                  <a:schemeClr val="bg1"/>
                </a:solidFill>
                <a:latin typeface="Arial" charset="0"/>
              </a:rPr>
              <a:t>και τα ούλα των κάτω γομφίων</a:t>
            </a:r>
            <a:endParaRPr lang="en-US" sz="1600" b="1"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0"/>
            <a:ext cx="8229600" cy="1143000"/>
          </a:xfrm>
        </p:spPr>
        <p:txBody>
          <a:bodyPr/>
          <a:lstStyle/>
          <a:p>
            <a:r>
              <a:rPr lang="el-GR" dirty="0">
                <a:solidFill>
                  <a:schemeClr val="bg1"/>
                </a:solidFill>
                <a:latin typeface="Arial" pitchFamily="34" charset="0"/>
                <a:cs typeface="Arial" pitchFamily="34" charset="0"/>
              </a:rPr>
              <a:t>Η θέση της βελόνας για το </a:t>
            </a:r>
            <a:r>
              <a:rPr lang="el-GR" dirty="0" err="1">
                <a:solidFill>
                  <a:schemeClr val="bg1"/>
                </a:solidFill>
                <a:latin typeface="Arial" pitchFamily="34" charset="0"/>
                <a:cs typeface="Arial" pitchFamily="34" charset="0"/>
              </a:rPr>
              <a:t>κ.φ</a:t>
            </a:r>
            <a:r>
              <a:rPr lang="el-GR" dirty="0">
                <a:solidFill>
                  <a:schemeClr val="bg1"/>
                </a:solidFill>
                <a:latin typeface="Arial" pitchFamily="34" charset="0"/>
                <a:cs typeface="Arial" pitchFamily="34" charset="0"/>
              </a:rPr>
              <a:t>.</a:t>
            </a:r>
          </a:p>
        </p:txBody>
      </p:sp>
      <p:pic>
        <p:nvPicPr>
          <p:cNvPr id="25602" name="Picture 2"/>
          <p:cNvPicPr>
            <a:picLocks noGrp="1" noChangeAspect="1" noChangeArrowheads="1"/>
          </p:cNvPicPr>
          <p:nvPr>
            <p:ph idx="1"/>
          </p:nvPr>
        </p:nvPicPr>
        <p:blipFill>
          <a:blip r:embed="rId2" cstate="print"/>
          <a:srcRect l="8572" r="3304"/>
          <a:stretch>
            <a:fillRect/>
          </a:stretch>
        </p:blipFill>
        <p:spPr bwMode="auto">
          <a:xfrm>
            <a:off x="-1" y="1052736"/>
            <a:ext cx="9137689" cy="5040560"/>
          </a:xfrm>
          <a:prstGeom prst="rect">
            <a:avLst/>
          </a:prstGeom>
          <a:noFill/>
          <a:ln w="9525">
            <a:noFill/>
            <a:miter lim="800000"/>
            <a:headEnd/>
            <a:tailEnd/>
          </a:ln>
          <a:effectLst/>
        </p:spPr>
      </p:pic>
      <p:sp>
        <p:nvSpPr>
          <p:cNvPr id="4" name="3 - Ορθογώνιο"/>
          <p:cNvSpPr>
            <a:spLocks noChangeArrowheads="1"/>
          </p:cNvSpPr>
          <p:nvPr/>
        </p:nvSpPr>
        <p:spPr bwMode="auto">
          <a:xfrm>
            <a:off x="0" y="6027003"/>
            <a:ext cx="9144000" cy="338554"/>
          </a:xfrm>
          <a:prstGeom prst="rect">
            <a:avLst/>
          </a:prstGeom>
          <a:noFill/>
          <a:ln w="9525">
            <a:noFill/>
            <a:miter lim="800000"/>
            <a:headEnd/>
            <a:tailEnd/>
          </a:ln>
        </p:spPr>
        <p:txBody>
          <a:bodyPr wrap="square">
            <a:spAutoFit/>
          </a:bodyPr>
          <a:lstStyle/>
          <a:p>
            <a:pPr algn="ctr"/>
            <a:r>
              <a:rPr lang="el-GR" sz="1600" b="1" dirty="0">
                <a:solidFill>
                  <a:srgbClr val="002060"/>
                </a:solidFill>
                <a:latin typeface="Arial" charset="0"/>
              </a:rPr>
              <a:t>Θέση έγχυσης φαρμάκου για την τέλεση στελεχιαίας αναισθησίας κάτω φατνιακού νεύρου</a:t>
            </a:r>
            <a:endParaRPr lang="en-US" sz="1600" b="1" dirty="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p:txBody>
          <a:bodyPr>
            <a:normAutofit/>
          </a:bodyPr>
          <a:lstStyle/>
          <a:p>
            <a:pPr eaLnBrk="1" hangingPunct="1">
              <a:buFont typeface="Wingdings" pitchFamily="2" charset="2"/>
              <a:buNone/>
              <a:defRPr/>
            </a:pPr>
            <a:r>
              <a:rPr lang="el-GR" sz="2800" b="1" dirty="0">
                <a:solidFill>
                  <a:schemeClr val="bg1"/>
                </a:solidFill>
                <a:latin typeface="Arial" pitchFamily="34" charset="0"/>
                <a:cs typeface="Arial" pitchFamily="34" charset="0"/>
              </a:rPr>
              <a:t>Η</a:t>
            </a:r>
            <a:r>
              <a:rPr lang="el-GR" sz="2800" b="1" dirty="0">
                <a:solidFill>
                  <a:srgbClr val="002060"/>
                </a:solidFill>
                <a:latin typeface="Arial" pitchFamily="34" charset="0"/>
                <a:cs typeface="Arial" pitchFamily="34" charset="0"/>
              </a:rPr>
              <a:t> </a:t>
            </a:r>
            <a:r>
              <a:rPr lang="el-GR" sz="2800" b="1" dirty="0">
                <a:solidFill>
                  <a:schemeClr val="bg1"/>
                </a:solidFill>
                <a:latin typeface="Arial" pitchFamily="34" charset="0"/>
                <a:cs typeface="Arial" pitchFamily="34" charset="0"/>
              </a:rPr>
              <a:t>αγωγή των ερεθισμάτων τελείται μέσω δυο οδών</a:t>
            </a:r>
            <a:r>
              <a:rPr lang="en-US" sz="2800" b="1" dirty="0">
                <a:solidFill>
                  <a:schemeClr val="bg1"/>
                </a:solidFill>
                <a:latin typeface="Arial" pitchFamily="34" charset="0"/>
                <a:cs typeface="Arial" pitchFamily="34" charset="0"/>
              </a:rPr>
              <a:t>:</a:t>
            </a:r>
            <a:endParaRPr lang="el-GR" sz="2800" b="1" dirty="0">
              <a:solidFill>
                <a:schemeClr val="bg1"/>
              </a:solidFill>
              <a:latin typeface="Arial" pitchFamily="34" charset="0"/>
              <a:cs typeface="Arial" pitchFamily="34" charset="0"/>
            </a:endParaRPr>
          </a:p>
          <a:p>
            <a:pPr>
              <a:defRPr/>
            </a:pPr>
            <a:r>
              <a:rPr lang="el-GR" b="1" dirty="0">
                <a:solidFill>
                  <a:schemeClr val="bg1"/>
                </a:solidFill>
                <a:latin typeface="Arial" pitchFamily="34" charset="0"/>
                <a:cs typeface="Arial" pitchFamily="34" charset="0"/>
              </a:rPr>
              <a:t>Κεντρομόλος (αισθητική, αισθητηριακή)</a:t>
            </a:r>
          </a:p>
          <a:p>
            <a:pPr>
              <a:defRPr/>
            </a:pPr>
            <a:r>
              <a:rPr lang="el-GR" b="1" dirty="0">
                <a:solidFill>
                  <a:schemeClr val="bg1"/>
                </a:solidFill>
                <a:latin typeface="Arial" pitchFamily="34" charset="0"/>
                <a:cs typeface="Arial" pitchFamily="34" charset="0"/>
              </a:rPr>
              <a:t>Φυγόκεντρος (κινητική)</a:t>
            </a:r>
            <a:endParaRPr lang="el-GR" dirty="0">
              <a:solidFill>
                <a:schemeClr val="bg1"/>
              </a:solidFill>
              <a:latin typeface="Arial" pitchFamily="34" charset="0"/>
              <a:cs typeface="Arial" pitchFamily="34" charset="0"/>
            </a:endParaRPr>
          </a:p>
          <a:p>
            <a:pPr eaLnBrk="1" hangingPunct="1">
              <a:buFont typeface="Wingdings" pitchFamily="2" charset="2"/>
              <a:buNone/>
              <a:defRPr/>
            </a:pPr>
            <a:endParaRPr lang="el-GR" sz="2800" dirty="0">
              <a:solidFill>
                <a:schemeClr val="bg1"/>
              </a:solidFill>
              <a:latin typeface="Arial" pitchFamily="34" charset="0"/>
              <a:cs typeface="Arial" pitchFamily="34" charset="0"/>
            </a:endParaRPr>
          </a:p>
        </p:txBody>
      </p:sp>
      <p:sp>
        <p:nvSpPr>
          <p:cNvPr id="5" name="5 - Τίτλος"/>
          <p:cNvSpPr>
            <a:spLocks noGrp="1"/>
          </p:cNvSpPr>
          <p:nvPr>
            <p:ph type="title"/>
          </p:nvPr>
        </p:nvSpPr>
        <p:spPr/>
        <p:txBody>
          <a:bodyPr>
            <a:normAutofit fontScale="90000"/>
          </a:bodyPr>
          <a:lstStyle/>
          <a:p>
            <a:pPr>
              <a:defRPr/>
            </a:pPr>
            <a:br>
              <a:rPr lang="en-US" sz="4000" dirty="0">
                <a:solidFill>
                  <a:srgbClr val="FFC000"/>
                </a:solidFill>
              </a:rPr>
            </a:br>
            <a:r>
              <a:rPr lang="en-US" sz="2700" b="1" dirty="0">
                <a:solidFill>
                  <a:schemeClr val="bg1"/>
                </a:solidFill>
                <a:latin typeface="Arial" pitchFamily="34" charset="0"/>
                <a:cs typeface="Arial" pitchFamily="34" charset="0"/>
              </a:rPr>
              <a:t>V</a:t>
            </a:r>
            <a:r>
              <a:rPr lang="el-GR" sz="2700" b="1" dirty="0">
                <a:solidFill>
                  <a:schemeClr val="bg1"/>
                </a:solidFill>
                <a:latin typeface="Arial" pitchFamily="34" charset="0"/>
                <a:cs typeface="Arial" pitchFamily="34" charset="0"/>
              </a:rPr>
              <a:t> Συζυγία ΤΡΙΔΥΜΟ Ν.</a:t>
            </a:r>
            <a:r>
              <a:rPr lang="en-US" sz="2700" b="1" dirty="0">
                <a:solidFill>
                  <a:schemeClr val="bg1"/>
                </a:solidFill>
                <a:latin typeface="Arial" pitchFamily="34" charset="0"/>
                <a:cs typeface="Arial" pitchFamily="34" charset="0"/>
              </a:rPr>
              <a:t>: </a:t>
            </a:r>
            <a:r>
              <a:rPr lang="el-GR" sz="2700" b="1" dirty="0">
                <a:solidFill>
                  <a:schemeClr val="bg1"/>
                </a:solidFill>
                <a:latin typeface="Arial" pitchFamily="34" charset="0"/>
                <a:cs typeface="Arial" pitchFamily="34" charset="0"/>
              </a:rPr>
              <a:t>Μεικτό ΝΕΥΡΟ</a:t>
            </a:r>
            <a:br>
              <a:rPr lang="el-GR" sz="2700" dirty="0">
                <a:solidFill>
                  <a:schemeClr val="bg1"/>
                </a:solidFill>
                <a:latin typeface="Arial" pitchFamily="34" charset="0"/>
                <a:cs typeface="Arial" pitchFamily="34" charset="0"/>
              </a:rPr>
            </a:br>
            <a:br>
              <a:rPr lang="el-GR" sz="2800" dirty="0">
                <a:solidFill>
                  <a:schemeClr val="bg1"/>
                </a:solidFill>
              </a:rPr>
            </a:br>
            <a:br>
              <a:rPr lang="el-GR" sz="3200" dirty="0">
                <a:solidFill>
                  <a:schemeClr val="bg1"/>
                </a:solidFill>
              </a:rPr>
            </a:br>
            <a:endParaRPr lang="el-GR" sz="3200" dirty="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228600" y="1557338"/>
            <a:ext cx="8610600" cy="4525962"/>
          </a:xfrm>
          <a:noFill/>
        </p:spPr>
        <p:txBody>
          <a:bodyPr>
            <a:normAutofit/>
          </a:bodyPr>
          <a:lstStyle/>
          <a:p>
            <a:endParaRPr lang="el-GR" dirty="0">
              <a:effectLst/>
              <a:latin typeface="Arial" charset="0"/>
            </a:endParaRPr>
          </a:p>
          <a:p>
            <a:r>
              <a:rPr lang="el-GR" b="1" dirty="0">
                <a:solidFill>
                  <a:schemeClr val="bg1"/>
                </a:solidFill>
                <a:latin typeface="Arial" charset="0"/>
              </a:rPr>
              <a:t>Βυκανητικό νεύρο</a:t>
            </a:r>
            <a:r>
              <a:rPr lang="en-US" b="1" dirty="0">
                <a:solidFill>
                  <a:schemeClr val="bg1"/>
                </a:solidFill>
                <a:latin typeface="Arial" charset="0"/>
              </a:rPr>
              <a:t>:</a:t>
            </a:r>
            <a:endParaRPr lang="el-GR" b="1" dirty="0">
              <a:solidFill>
                <a:schemeClr val="bg1"/>
              </a:solidFill>
              <a:latin typeface="Arial" charset="0"/>
            </a:endParaRPr>
          </a:p>
          <a:p>
            <a:pPr>
              <a:buFont typeface="Wingdings" pitchFamily="2" charset="2"/>
              <a:buNone/>
            </a:pPr>
            <a:r>
              <a:rPr lang="el-GR" sz="2800" b="1" dirty="0">
                <a:solidFill>
                  <a:schemeClr val="bg1"/>
                </a:solidFill>
                <a:latin typeface="Arial" charset="0"/>
              </a:rPr>
              <a:t>   </a:t>
            </a:r>
            <a:r>
              <a:rPr lang="el-GR" sz="2800" b="1" i="1" dirty="0">
                <a:solidFill>
                  <a:schemeClr val="bg1"/>
                </a:solidFill>
                <a:latin typeface="Arial" charset="0"/>
              </a:rPr>
              <a:t>Μεταφέρει αισθητικές πληροφορίες από την περιοχή της παρειάς, τον βλεννογόνο του στόματος και των ούλων</a:t>
            </a:r>
          </a:p>
          <a:p>
            <a:r>
              <a:rPr lang="el-GR" b="1" dirty="0">
                <a:solidFill>
                  <a:schemeClr val="bg1"/>
                </a:solidFill>
                <a:effectLst/>
                <a:latin typeface="Arial" charset="0"/>
              </a:rPr>
              <a:t>Βυκανητικός κλάδος προσωπικού νεύρου</a:t>
            </a:r>
            <a:r>
              <a:rPr lang="en-US" b="1" dirty="0">
                <a:solidFill>
                  <a:schemeClr val="bg1"/>
                </a:solidFill>
                <a:effectLst/>
                <a:latin typeface="Arial" charset="0"/>
              </a:rPr>
              <a:t>: </a:t>
            </a:r>
            <a:r>
              <a:rPr lang="el-GR" sz="2800" b="1" i="1" dirty="0">
                <a:solidFill>
                  <a:schemeClr val="bg1"/>
                </a:solidFill>
                <a:effectLst/>
                <a:latin typeface="Arial" charset="0"/>
              </a:rPr>
              <a:t>Κινητικό νεύρο βυκανητή μυός</a:t>
            </a:r>
          </a:p>
          <a:p>
            <a:endParaRPr lang="el-GR" i="1" dirty="0">
              <a:effectLst/>
              <a:latin typeface="Arial" charset="0"/>
            </a:endParaRPr>
          </a:p>
        </p:txBody>
      </p:sp>
      <p:sp>
        <p:nvSpPr>
          <p:cNvPr id="242692" name="Rectangle 4"/>
          <p:cNvSpPr>
            <a:spLocks noGrp="1" noRot="1" noChangeArrowheads="1"/>
          </p:cNvSpPr>
          <p:nvPr>
            <p:ph type="title"/>
          </p:nvPr>
        </p:nvSpPr>
        <p:spPr/>
        <p:txBody>
          <a:bodyPr>
            <a:normAutofit/>
          </a:bodyPr>
          <a:lstStyle/>
          <a:p>
            <a:pPr>
              <a:defRPr/>
            </a:pPr>
            <a:r>
              <a:rPr lang="el-GR" sz="3600" b="1" dirty="0">
                <a:solidFill>
                  <a:schemeClr val="bg1"/>
                </a:solidFill>
                <a:latin typeface="Arial" charset="0"/>
              </a:rPr>
              <a:t>Νεύρωση παρειάς</a:t>
            </a:r>
            <a:endParaRPr lang="el-GR" sz="3600" b="1"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779040" y="0"/>
            <a:ext cx="7584480" cy="6858000"/>
          </a:xfrm>
          <a:prstGeom prst="rect">
            <a:avLst/>
          </a:prstGeom>
          <a:noFill/>
          <a:ln w="9525">
            <a:noFill/>
            <a:round/>
            <a:headEnd/>
            <a:tailEnd/>
          </a:ln>
        </p:spPr>
      </p:pic>
      <p:sp>
        <p:nvSpPr>
          <p:cNvPr id="3" name="2 - Ορθογώνιο"/>
          <p:cNvSpPr/>
          <p:nvPr/>
        </p:nvSpPr>
        <p:spPr>
          <a:xfrm>
            <a:off x="2843808" y="0"/>
            <a:ext cx="3456384" cy="461665"/>
          </a:xfrm>
          <a:prstGeom prst="rect">
            <a:avLst/>
          </a:prstGeom>
        </p:spPr>
        <p:txBody>
          <a:bodyPr wrap="square">
            <a:spAutoFit/>
          </a:bodyPr>
          <a:lstStyle/>
          <a:p>
            <a:r>
              <a:rPr lang="el-GR" sz="2400" b="1" dirty="0">
                <a:solidFill>
                  <a:srgbClr val="002060"/>
                </a:solidFill>
                <a:latin typeface="Arial" charset="0"/>
              </a:rPr>
              <a:t>Κάτω φατνιακό νεύρο</a:t>
            </a:r>
            <a:endParaRPr lang="el-GR"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2095200" y="332656"/>
            <a:ext cx="4711949" cy="6525344"/>
          </a:xfrm>
          <a:prstGeom prst="rect">
            <a:avLst/>
          </a:prstGeom>
          <a:noFill/>
          <a:ln w="9525">
            <a:noFill/>
            <a:round/>
            <a:headEnd/>
            <a:tailEnd/>
          </a:ln>
        </p:spPr>
      </p:pic>
      <p:sp>
        <p:nvSpPr>
          <p:cNvPr id="3" name="2 - Ορθογώνιο"/>
          <p:cNvSpPr/>
          <p:nvPr/>
        </p:nvSpPr>
        <p:spPr>
          <a:xfrm>
            <a:off x="2843808" y="0"/>
            <a:ext cx="3456384" cy="461665"/>
          </a:xfrm>
          <a:prstGeom prst="rect">
            <a:avLst/>
          </a:prstGeom>
        </p:spPr>
        <p:txBody>
          <a:bodyPr wrap="square">
            <a:spAutoFit/>
          </a:bodyPr>
          <a:lstStyle/>
          <a:p>
            <a:r>
              <a:rPr lang="el-GR" sz="2400" b="1" dirty="0">
                <a:solidFill>
                  <a:srgbClr val="002060"/>
                </a:solidFill>
                <a:latin typeface="Arial" charset="0"/>
              </a:rPr>
              <a:t>Κάτω φατνιακό νεύρο</a:t>
            </a:r>
            <a:endParaRPr lang="el-GR"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1043608" y="0"/>
            <a:ext cx="6804248" cy="5103186"/>
          </a:xfrm>
          <a:prstGeom prst="rect">
            <a:avLst/>
          </a:prstGeom>
          <a:noFill/>
          <a:ln w="9525">
            <a:noFill/>
            <a:round/>
            <a:headEnd/>
            <a:tailEnd/>
          </a:ln>
        </p:spPr>
      </p:pic>
      <p:sp>
        <p:nvSpPr>
          <p:cNvPr id="3" name="Rectangle 1"/>
          <p:cNvSpPr txBox="1">
            <a:spLocks noChangeArrowheads="1"/>
          </p:cNvSpPr>
          <p:nvPr/>
        </p:nvSpPr>
        <p:spPr>
          <a:xfrm>
            <a:off x="395536" y="5445224"/>
            <a:ext cx="8225280" cy="105995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Pct val="45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l-GR" sz="3600" b="1" dirty="0">
                <a:solidFill>
                  <a:schemeClr val="bg1"/>
                </a:solidFill>
                <a:latin typeface="Arial" pitchFamily="34" charset="0"/>
                <a:ea typeface="+mj-ea"/>
                <a:cs typeface="Arial" pitchFamily="34" charset="0"/>
              </a:rPr>
              <a:t>Είσοδος κάτω</a:t>
            </a:r>
            <a:r>
              <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 </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φατνιακού </a:t>
            </a:r>
            <a:r>
              <a:rPr kumimoji="0" lang="en-GB" sz="3600" b="1" i="0" u="none" strike="noStrike" kern="1200" cap="none" spc="0" normalizeH="0" baseline="0" noProof="0" dirty="0" err="1">
                <a:ln>
                  <a:noFill/>
                </a:ln>
                <a:solidFill>
                  <a:schemeClr val="bg1"/>
                </a:solidFill>
                <a:effectLst/>
                <a:uLnTx/>
                <a:uFillTx/>
                <a:latin typeface="Arial" pitchFamily="34" charset="0"/>
                <a:ea typeface="+mj-ea"/>
                <a:cs typeface="Arial" pitchFamily="34" charset="0"/>
              </a:rPr>
              <a:t>νεύρ</a:t>
            </a:r>
            <a:r>
              <a:rPr lang="el-GR" sz="3600" b="1" dirty="0">
                <a:solidFill>
                  <a:schemeClr val="bg1"/>
                </a:solidFill>
                <a:latin typeface="Arial" pitchFamily="34" charset="0"/>
                <a:ea typeface="+mj-ea"/>
                <a:cs typeface="Arial" pitchFamily="34" charset="0"/>
              </a:rPr>
              <a:t>ου</a:t>
            </a:r>
            <a:endPar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4" name="3 - Αριστερό βέλος"/>
          <p:cNvSpPr/>
          <p:nvPr/>
        </p:nvSpPr>
        <p:spPr>
          <a:xfrm>
            <a:off x="5508104" y="2204864"/>
            <a:ext cx="165618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1331640" y="404664"/>
            <a:ext cx="6120680" cy="4590510"/>
          </a:xfrm>
          <a:prstGeom prst="rect">
            <a:avLst/>
          </a:prstGeom>
          <a:noFill/>
          <a:ln w="9525">
            <a:noFill/>
            <a:round/>
            <a:headEnd/>
            <a:tailEnd/>
          </a:ln>
        </p:spPr>
      </p:pic>
      <p:sp>
        <p:nvSpPr>
          <p:cNvPr id="3" name="2 - Αριστερό βέλος"/>
          <p:cNvSpPr/>
          <p:nvPr/>
        </p:nvSpPr>
        <p:spPr>
          <a:xfrm>
            <a:off x="4860032" y="3068960"/>
            <a:ext cx="165618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1"/>
          <p:cNvSpPr txBox="1">
            <a:spLocks noChangeArrowheads="1"/>
          </p:cNvSpPr>
          <p:nvPr/>
        </p:nvSpPr>
        <p:spPr>
          <a:xfrm>
            <a:off x="395536" y="5445224"/>
            <a:ext cx="8225280" cy="1059951"/>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Pct val="45000"/>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l-GR" sz="3600" b="1" dirty="0">
                <a:solidFill>
                  <a:schemeClr val="bg1"/>
                </a:solidFill>
                <a:latin typeface="Arial" pitchFamily="34" charset="0"/>
                <a:ea typeface="+mj-ea"/>
                <a:cs typeface="Arial" pitchFamily="34" charset="0"/>
              </a:rPr>
              <a:t>Είσοδος κάτω</a:t>
            </a:r>
            <a:r>
              <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 </a:t>
            </a:r>
            <a:r>
              <a:rPr kumimoji="0" lang="el-GR"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φατνιακού </a:t>
            </a:r>
            <a:r>
              <a:rPr kumimoji="0" lang="en-GB" sz="3600" b="1" i="0" u="none" strike="noStrike" kern="1200" cap="none" spc="0" normalizeH="0" baseline="0" noProof="0" dirty="0" err="1">
                <a:ln>
                  <a:noFill/>
                </a:ln>
                <a:solidFill>
                  <a:schemeClr val="bg1"/>
                </a:solidFill>
                <a:effectLst/>
                <a:uLnTx/>
                <a:uFillTx/>
                <a:latin typeface="Arial" pitchFamily="34" charset="0"/>
                <a:ea typeface="+mj-ea"/>
                <a:cs typeface="Arial" pitchFamily="34" charset="0"/>
              </a:rPr>
              <a:t>νεύρ</a:t>
            </a:r>
            <a:r>
              <a:rPr lang="el-GR" sz="3600" b="1" dirty="0">
                <a:solidFill>
                  <a:schemeClr val="bg1"/>
                </a:solidFill>
                <a:latin typeface="Arial" pitchFamily="34" charset="0"/>
                <a:ea typeface="+mj-ea"/>
                <a:cs typeface="Arial" pitchFamily="34" charset="0"/>
              </a:rPr>
              <a:t>ου</a:t>
            </a:r>
            <a:endParaRPr kumimoji="0" lang="en-GB"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a:stretch>
            <a:fillRect/>
          </a:stretch>
        </p:blipFill>
        <p:spPr bwMode="auto">
          <a:xfrm>
            <a:off x="755576" y="188640"/>
            <a:ext cx="7848872" cy="5886654"/>
          </a:xfrm>
          <a:prstGeom prst="rect">
            <a:avLst/>
          </a:prstGeom>
          <a:noFill/>
          <a:ln w="9525">
            <a:noFill/>
            <a:round/>
            <a:headEnd/>
            <a:tailEnd/>
          </a:ln>
        </p:spPr>
      </p:pic>
      <p:sp>
        <p:nvSpPr>
          <p:cNvPr id="3" name="2 - Ορθογώνιο"/>
          <p:cNvSpPr/>
          <p:nvPr/>
        </p:nvSpPr>
        <p:spPr>
          <a:xfrm>
            <a:off x="2771800" y="6396335"/>
            <a:ext cx="3456384" cy="461665"/>
          </a:xfrm>
          <a:prstGeom prst="rect">
            <a:avLst/>
          </a:prstGeom>
        </p:spPr>
        <p:txBody>
          <a:bodyPr wrap="square">
            <a:spAutoFit/>
          </a:bodyPr>
          <a:lstStyle/>
          <a:p>
            <a:r>
              <a:rPr lang="el-GR" sz="2400" b="1" dirty="0">
                <a:solidFill>
                  <a:schemeClr val="bg1"/>
                </a:solidFill>
                <a:latin typeface="Arial" charset="0"/>
              </a:rPr>
              <a:t>Έσω γναθιαίο τρήμα</a:t>
            </a:r>
            <a:endParaRPr lang="el-GR" sz="2400" dirty="0">
              <a:solidFill>
                <a:schemeClr val="bg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 name="2 - Ορθογώνιο"/>
          <p:cNvSpPr/>
          <p:nvPr/>
        </p:nvSpPr>
        <p:spPr>
          <a:xfrm>
            <a:off x="2771800" y="6396335"/>
            <a:ext cx="3456384" cy="461665"/>
          </a:xfrm>
          <a:prstGeom prst="rect">
            <a:avLst/>
          </a:prstGeom>
        </p:spPr>
        <p:txBody>
          <a:bodyPr wrap="square">
            <a:spAutoFit/>
          </a:bodyPr>
          <a:lstStyle/>
          <a:p>
            <a:r>
              <a:rPr lang="el-GR" sz="2400" b="1" dirty="0">
                <a:latin typeface="Arial" charset="0"/>
              </a:rPr>
              <a:t>Γενειακό τρήμα</a:t>
            </a:r>
            <a:endParaRPr lang="el-GR" sz="2400" dirty="0"/>
          </a:p>
        </p:txBody>
      </p:sp>
      <p:sp>
        <p:nvSpPr>
          <p:cNvPr id="4" name="3 - Αριστερό βέλος"/>
          <p:cNvSpPr/>
          <p:nvPr/>
        </p:nvSpPr>
        <p:spPr>
          <a:xfrm>
            <a:off x="6660232" y="4797152"/>
            <a:ext cx="165618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 name="2 - Ορθογώνιο"/>
          <p:cNvSpPr/>
          <p:nvPr/>
        </p:nvSpPr>
        <p:spPr>
          <a:xfrm>
            <a:off x="0" y="6396335"/>
            <a:ext cx="9144000" cy="461665"/>
          </a:xfrm>
          <a:prstGeom prst="rect">
            <a:avLst/>
          </a:prstGeom>
        </p:spPr>
        <p:txBody>
          <a:bodyPr wrap="square">
            <a:spAutoFit/>
          </a:bodyPr>
          <a:lstStyle/>
          <a:p>
            <a:pPr algn="ctr"/>
            <a:r>
              <a:rPr lang="el-GR" sz="2400" b="1" dirty="0">
                <a:latin typeface="Arial" charset="0"/>
              </a:rPr>
              <a:t>Πορεία κάτω φατνιακού αγγειονευρώδους δεματίου</a:t>
            </a:r>
            <a:endParaRPr lang="el-GR"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611188" y="5949950"/>
            <a:ext cx="8229600" cy="719138"/>
          </a:xfrm>
          <a:noFill/>
        </p:spPr>
        <p:txBody>
          <a:bodyPr>
            <a:normAutofit/>
          </a:bodyPr>
          <a:lstStyle/>
          <a:p>
            <a:r>
              <a:rPr lang="el-GR" sz="1800" b="1" dirty="0">
                <a:solidFill>
                  <a:schemeClr val="bg1"/>
                </a:solidFill>
                <a:effectLst/>
                <a:latin typeface="Arial" charset="0"/>
              </a:rPr>
              <a:t>Έρχεται σε σχέση προς τα έξω με τον κάτω τρίτο γομφίο. </a:t>
            </a:r>
            <a:br>
              <a:rPr lang="el-GR" sz="1800" b="1" dirty="0">
                <a:solidFill>
                  <a:schemeClr val="bg1"/>
                </a:solidFill>
                <a:effectLst/>
                <a:latin typeface="Arial" charset="0"/>
              </a:rPr>
            </a:br>
            <a:r>
              <a:rPr lang="el-GR" sz="1800" b="1" dirty="0">
                <a:solidFill>
                  <a:schemeClr val="bg1"/>
                </a:solidFill>
                <a:latin typeface="Arial" charset="0"/>
              </a:rPr>
              <a:t>Χιάζεται με τον πόρο του υπογναθίου αδένα</a:t>
            </a:r>
            <a:endParaRPr lang="el-GR" sz="1800" b="1" dirty="0">
              <a:solidFill>
                <a:schemeClr val="bg1"/>
              </a:solidFill>
              <a:effectLst/>
              <a:latin typeface="Arial" charset="0"/>
            </a:endParaRPr>
          </a:p>
        </p:txBody>
      </p:sp>
      <p:pic>
        <p:nvPicPr>
          <p:cNvPr id="47107" name="Picture 4" descr="IMG_0011"/>
          <p:cNvPicPr>
            <a:picLocks noGrp="1" noChangeAspect="1" noChangeArrowheads="1"/>
          </p:cNvPicPr>
          <p:nvPr>
            <p:ph type="body" idx="1"/>
          </p:nvPr>
        </p:nvPicPr>
        <p:blipFill>
          <a:blip r:embed="rId2" cstate="print"/>
          <a:srcRect/>
          <a:stretch>
            <a:fillRect/>
          </a:stretch>
        </p:blipFill>
        <p:spPr>
          <a:xfrm>
            <a:off x="1187450" y="1341438"/>
            <a:ext cx="6985000" cy="4560887"/>
          </a:xfrm>
          <a:noFill/>
        </p:spPr>
      </p:pic>
      <p:sp>
        <p:nvSpPr>
          <p:cNvPr id="47108" name="3 - Ορθογώνιο"/>
          <p:cNvSpPr>
            <a:spLocks noChangeArrowheads="1"/>
          </p:cNvSpPr>
          <p:nvPr/>
        </p:nvSpPr>
        <p:spPr bwMode="auto">
          <a:xfrm>
            <a:off x="611188" y="476250"/>
            <a:ext cx="7416800" cy="584775"/>
          </a:xfrm>
          <a:prstGeom prst="rect">
            <a:avLst/>
          </a:prstGeom>
          <a:noFill/>
          <a:ln w="9525">
            <a:noFill/>
            <a:miter lim="800000"/>
            <a:headEnd/>
            <a:tailEnd/>
          </a:ln>
        </p:spPr>
        <p:txBody>
          <a:bodyPr>
            <a:spAutoFit/>
          </a:bodyPr>
          <a:lstStyle/>
          <a:p>
            <a:pPr algn="ctr"/>
            <a:r>
              <a:rPr lang="el-GR" sz="3200" b="1" dirty="0">
                <a:solidFill>
                  <a:schemeClr val="bg1"/>
                </a:solidFill>
                <a:latin typeface="Arial" pitchFamily="34" charset="0"/>
                <a:cs typeface="Arial" pitchFamily="34" charset="0"/>
              </a:rPr>
              <a:t>Γλωσσικό νεύρο</a:t>
            </a:r>
            <a:endParaRPr lang="en-US" sz="3200" b="1" dirty="0">
              <a:solidFill>
                <a:schemeClr val="bg1"/>
              </a:solidFill>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
          <p:cNvSpPr>
            <a:spLocks noGrp="1" noRot="1" noChangeArrowheads="1"/>
          </p:cNvSpPr>
          <p:nvPr>
            <p:ph type="title"/>
          </p:nvPr>
        </p:nvSpPr>
        <p:spPr>
          <a:xfrm>
            <a:off x="0" y="5029200"/>
            <a:ext cx="9144000" cy="1828800"/>
          </a:xfrm>
          <a:noFill/>
        </p:spPr>
        <p:txBody>
          <a:bodyPr>
            <a:noAutofit/>
          </a:bodyPr>
          <a:lstStyle/>
          <a:p>
            <a:pPr algn="just"/>
            <a:r>
              <a:rPr lang="el-GR" sz="1800" b="1" dirty="0">
                <a:solidFill>
                  <a:schemeClr val="bg1"/>
                </a:solidFill>
                <a:latin typeface="Arial" charset="0"/>
              </a:rPr>
              <a:t>Το τρίδυμο ε</a:t>
            </a:r>
            <a:r>
              <a:rPr lang="el-GR" sz="1800" b="1" dirty="0">
                <a:solidFill>
                  <a:schemeClr val="bg1"/>
                </a:solidFill>
                <a:effectLst/>
                <a:latin typeface="Arial" charset="0"/>
              </a:rPr>
              <a:t>ίναι το κύριο αισθητικό νεύρο του προσώπου. </a:t>
            </a:r>
            <a:br>
              <a:rPr lang="el-GR" sz="1800" b="1" dirty="0">
                <a:solidFill>
                  <a:schemeClr val="bg1"/>
                </a:solidFill>
                <a:effectLst/>
                <a:latin typeface="Arial" charset="0"/>
              </a:rPr>
            </a:br>
            <a:r>
              <a:rPr lang="el-GR" sz="1600" b="1" dirty="0">
                <a:solidFill>
                  <a:schemeClr val="bg1"/>
                </a:solidFill>
                <a:effectLst/>
                <a:latin typeface="Arial" charset="0"/>
              </a:rPr>
              <a:t>Μεταφέρει όλα τα είδη της γενικής αισθητικότητας από όλο το πρόσωπο και το πρόσθιο τμήμα του τριχωτού της κεφαλής έως την κορυφή της κεφαλής, τον επιπεφυκότα, τον οφθαλμικό βολβό, τους βλεννογόνους των παραρινικών κόλπων, της ρινικής και της στοματικής κοιλότητας, συμπεριλαμβανομένων των δοντιών, των γνάθων, των χειλιών και της γλώσσας,  την εξωτερική επιφάνεια του τυμπανικού υμένα και από τις μήνιγγες του πρόσθιου και του μέσου κρανιακού βόθρου.</a:t>
            </a:r>
          </a:p>
        </p:txBody>
      </p:sp>
      <p:pic>
        <p:nvPicPr>
          <p:cNvPr id="17411" name="Picture 7" descr="IMG_0006_NEW"/>
          <p:cNvPicPr>
            <a:picLocks noGrp="1" noChangeAspect="1" noChangeArrowheads="1"/>
          </p:cNvPicPr>
          <p:nvPr>
            <p:ph idx="1"/>
          </p:nvPr>
        </p:nvPicPr>
        <p:blipFill>
          <a:blip r:embed="rId2" cstate="print"/>
          <a:srcRect/>
          <a:stretch>
            <a:fillRect/>
          </a:stretch>
        </p:blipFill>
        <p:spPr>
          <a:xfrm>
            <a:off x="762000" y="0"/>
            <a:ext cx="7632700" cy="4732337"/>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468313" y="0"/>
            <a:ext cx="8229600" cy="620713"/>
          </a:xfrm>
          <a:noFill/>
        </p:spPr>
        <p:txBody>
          <a:bodyPr>
            <a:normAutofit/>
          </a:bodyPr>
          <a:lstStyle/>
          <a:p>
            <a:r>
              <a:rPr lang="el-GR" sz="2800" b="1" dirty="0">
                <a:solidFill>
                  <a:schemeClr val="bg1"/>
                </a:solidFill>
                <a:effectLst/>
                <a:latin typeface="Arial" charset="0"/>
              </a:rPr>
              <a:t>Πορεία Γλωσσικού νεύρου</a:t>
            </a:r>
          </a:p>
        </p:txBody>
      </p:sp>
      <p:sp>
        <p:nvSpPr>
          <p:cNvPr id="48131" name="Rectangle 3"/>
          <p:cNvSpPr>
            <a:spLocks noGrp="1" noChangeArrowheads="1"/>
          </p:cNvSpPr>
          <p:nvPr>
            <p:ph idx="1"/>
          </p:nvPr>
        </p:nvSpPr>
        <p:spPr>
          <a:xfrm>
            <a:off x="6011863" y="1773238"/>
            <a:ext cx="2952750" cy="4784725"/>
          </a:xfrm>
          <a:noFill/>
        </p:spPr>
        <p:txBody>
          <a:bodyPr>
            <a:normAutofit/>
          </a:bodyPr>
          <a:lstStyle/>
          <a:p>
            <a:pPr>
              <a:lnSpc>
                <a:spcPct val="80000"/>
              </a:lnSpc>
              <a:buFont typeface="Wingdings" pitchFamily="2" charset="2"/>
              <a:buNone/>
            </a:pPr>
            <a:r>
              <a:rPr lang="el-GR" sz="1800" b="1" dirty="0">
                <a:solidFill>
                  <a:schemeClr val="bg1"/>
                </a:solidFill>
                <a:effectLst/>
                <a:latin typeface="Arial" charset="0"/>
              </a:rPr>
              <a:t>Στο πρόσθιο όριο του </a:t>
            </a:r>
            <a:r>
              <a:rPr lang="el-GR" sz="1800" b="1" dirty="0" err="1">
                <a:solidFill>
                  <a:schemeClr val="bg1"/>
                </a:solidFill>
                <a:effectLst/>
                <a:latin typeface="Arial" charset="0"/>
              </a:rPr>
              <a:t>υογλωσσικού</a:t>
            </a:r>
            <a:r>
              <a:rPr lang="el-GR" sz="1800" b="1" dirty="0">
                <a:solidFill>
                  <a:schemeClr val="bg1"/>
                </a:solidFill>
                <a:effectLst/>
                <a:latin typeface="Arial" charset="0"/>
              </a:rPr>
              <a:t> μυός στρέφεται προς τα κάτω, </a:t>
            </a:r>
          </a:p>
          <a:p>
            <a:pPr>
              <a:lnSpc>
                <a:spcPct val="80000"/>
              </a:lnSpc>
              <a:buFont typeface="Wingdings" pitchFamily="2" charset="2"/>
              <a:buNone/>
            </a:pPr>
            <a:r>
              <a:rPr lang="el-GR" sz="1800" b="1" dirty="0">
                <a:solidFill>
                  <a:schemeClr val="bg1"/>
                </a:solidFill>
                <a:effectLst/>
                <a:latin typeface="Arial" charset="0"/>
              </a:rPr>
              <a:t>χιάζεται με την έξω επιφάνεια του πόρου του υπογναθίου αδένα,</a:t>
            </a:r>
          </a:p>
          <a:p>
            <a:pPr>
              <a:lnSpc>
                <a:spcPct val="80000"/>
              </a:lnSpc>
              <a:buFont typeface="Wingdings" pitchFamily="2" charset="2"/>
              <a:buNone/>
            </a:pPr>
            <a:r>
              <a:rPr lang="el-GR" sz="1800" b="1" dirty="0">
                <a:solidFill>
                  <a:schemeClr val="bg1"/>
                </a:solidFill>
                <a:effectLst/>
                <a:latin typeface="Arial" charset="0"/>
              </a:rPr>
              <a:t>περιγράφει τόξο γύρω από τον πόρο, </a:t>
            </a:r>
          </a:p>
          <a:p>
            <a:pPr>
              <a:lnSpc>
                <a:spcPct val="80000"/>
              </a:lnSpc>
              <a:buFont typeface="Wingdings" pitchFamily="2" charset="2"/>
              <a:buNone/>
            </a:pPr>
            <a:r>
              <a:rPr lang="el-GR" sz="1800" b="1" dirty="0">
                <a:solidFill>
                  <a:schemeClr val="bg1"/>
                </a:solidFill>
                <a:effectLst/>
                <a:latin typeface="Arial" charset="0"/>
              </a:rPr>
              <a:t>περνώντας κάτω από αυτόν, </a:t>
            </a:r>
          </a:p>
          <a:p>
            <a:pPr>
              <a:lnSpc>
                <a:spcPct val="80000"/>
              </a:lnSpc>
              <a:buFont typeface="Wingdings" pitchFamily="2" charset="2"/>
              <a:buNone/>
            </a:pPr>
            <a:r>
              <a:rPr lang="el-GR" sz="1800" b="1" dirty="0">
                <a:solidFill>
                  <a:schemeClr val="bg1"/>
                </a:solidFill>
                <a:effectLst/>
                <a:latin typeface="Arial" charset="0"/>
              </a:rPr>
              <a:t>ακολουθώντας στη συνέχεια πορεία προς τα άνω και εμπρός στους μύες της γλώσσας.</a:t>
            </a:r>
          </a:p>
        </p:txBody>
      </p:sp>
      <p:pic>
        <p:nvPicPr>
          <p:cNvPr id="48132" name="3 - Εικόνα" descr="IMG_0009.jpg"/>
          <p:cNvPicPr>
            <a:picLocks noChangeAspect="1"/>
          </p:cNvPicPr>
          <p:nvPr/>
        </p:nvPicPr>
        <p:blipFill>
          <a:blip r:embed="rId3" cstate="print"/>
          <a:srcRect/>
          <a:stretch>
            <a:fillRect/>
          </a:stretch>
        </p:blipFill>
        <p:spPr bwMode="auto">
          <a:xfrm>
            <a:off x="395288" y="765175"/>
            <a:ext cx="5400675" cy="558958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750" y="0"/>
            <a:ext cx="8229600" cy="1143000"/>
          </a:xfrm>
        </p:spPr>
        <p:txBody>
          <a:bodyPr>
            <a:normAutofit/>
          </a:bodyPr>
          <a:lstStyle/>
          <a:p>
            <a:pPr>
              <a:defRPr/>
            </a:pPr>
            <a:r>
              <a:rPr lang="el-GR" sz="3200" b="1" dirty="0">
                <a:solidFill>
                  <a:schemeClr val="bg1"/>
                </a:solidFill>
                <a:effectLst/>
                <a:latin typeface="Arial" charset="0"/>
              </a:rPr>
              <a:t>Κατανομή Γλωσσικού νεύρου</a:t>
            </a:r>
            <a:endParaRPr lang="en-US" sz="3200" b="1" dirty="0">
              <a:solidFill>
                <a:schemeClr val="bg1"/>
              </a:solidFill>
            </a:endParaRPr>
          </a:p>
        </p:txBody>
      </p:sp>
      <p:pic>
        <p:nvPicPr>
          <p:cNvPr id="49155" name="3 - Θέση περιεχομένου" descr="IMG_0010.jpg"/>
          <p:cNvPicPr>
            <a:picLocks noGrp="1" noChangeAspect="1"/>
          </p:cNvPicPr>
          <p:nvPr>
            <p:ph idx="1"/>
          </p:nvPr>
        </p:nvPicPr>
        <p:blipFill>
          <a:blip r:embed="rId2" cstate="print"/>
          <a:srcRect/>
          <a:stretch>
            <a:fillRect/>
          </a:stretch>
        </p:blipFill>
        <p:spPr>
          <a:xfrm>
            <a:off x="1835696" y="1196752"/>
            <a:ext cx="5761038" cy="545306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IMG_0013"/>
          <p:cNvPicPr>
            <a:picLocks noGrp="1" noChangeAspect="1" noChangeArrowheads="1"/>
          </p:cNvPicPr>
          <p:nvPr>
            <p:ph idx="1"/>
          </p:nvPr>
        </p:nvPicPr>
        <p:blipFill>
          <a:blip r:embed="rId2" cstate="print"/>
          <a:srcRect t="2713" b="18598"/>
          <a:stretch>
            <a:fillRect/>
          </a:stretch>
        </p:blipFill>
        <p:spPr>
          <a:xfrm>
            <a:off x="1752600" y="990600"/>
            <a:ext cx="5532437" cy="4419600"/>
          </a:xfrm>
        </p:spPr>
      </p:pic>
      <p:sp>
        <p:nvSpPr>
          <p:cNvPr id="50179" name="2 - Ορθογώνιο"/>
          <p:cNvSpPr>
            <a:spLocks noChangeArrowheads="1"/>
          </p:cNvSpPr>
          <p:nvPr/>
        </p:nvSpPr>
        <p:spPr bwMode="auto">
          <a:xfrm>
            <a:off x="838200" y="5562600"/>
            <a:ext cx="7516813" cy="584775"/>
          </a:xfrm>
          <a:prstGeom prst="rect">
            <a:avLst/>
          </a:prstGeom>
          <a:noFill/>
          <a:ln w="9525">
            <a:noFill/>
            <a:miter lim="800000"/>
            <a:headEnd/>
            <a:tailEnd/>
          </a:ln>
        </p:spPr>
        <p:txBody>
          <a:bodyPr wrap="square">
            <a:spAutoFit/>
          </a:bodyPr>
          <a:lstStyle/>
          <a:p>
            <a:pPr algn="ctr">
              <a:lnSpc>
                <a:spcPct val="80000"/>
              </a:lnSpc>
              <a:buFont typeface="Wingdings" pitchFamily="2" charset="2"/>
              <a:buNone/>
            </a:pPr>
            <a:r>
              <a:rPr lang="el-GR" sz="2000" b="1" dirty="0">
                <a:solidFill>
                  <a:schemeClr val="bg1"/>
                </a:solidFill>
                <a:latin typeface="Arial" charset="0"/>
              </a:rPr>
              <a:t>Δύο πρόσθια τριτημόρια της γλώσσας</a:t>
            </a:r>
          </a:p>
          <a:p>
            <a:pPr algn="ctr">
              <a:lnSpc>
                <a:spcPct val="80000"/>
              </a:lnSpc>
              <a:buFont typeface="Wingdings" pitchFamily="2" charset="2"/>
              <a:buNone/>
            </a:pPr>
            <a:r>
              <a:rPr lang="el-GR" sz="2000" b="1" dirty="0">
                <a:solidFill>
                  <a:schemeClr val="bg1"/>
                </a:solidFill>
                <a:latin typeface="Arial" charset="0"/>
              </a:rPr>
              <a:t> και τα γλωσσικά ούλα των κάτω δοντιών</a:t>
            </a:r>
          </a:p>
        </p:txBody>
      </p:sp>
      <p:sp>
        <p:nvSpPr>
          <p:cNvPr id="50180" name="3 - Ορθογώνιο"/>
          <p:cNvSpPr>
            <a:spLocks noChangeArrowheads="1"/>
          </p:cNvSpPr>
          <p:nvPr/>
        </p:nvSpPr>
        <p:spPr bwMode="auto">
          <a:xfrm>
            <a:off x="228600" y="228600"/>
            <a:ext cx="8616269" cy="584775"/>
          </a:xfrm>
          <a:prstGeom prst="rect">
            <a:avLst/>
          </a:prstGeom>
          <a:noFill/>
          <a:ln w="9525">
            <a:noFill/>
            <a:miter lim="800000"/>
            <a:headEnd/>
            <a:tailEnd/>
          </a:ln>
        </p:spPr>
        <p:txBody>
          <a:bodyPr wrap="none">
            <a:spAutoFit/>
          </a:bodyPr>
          <a:lstStyle/>
          <a:p>
            <a:r>
              <a:rPr lang="el-GR" sz="3200" b="1" dirty="0">
                <a:solidFill>
                  <a:schemeClr val="bg1"/>
                </a:solidFill>
                <a:latin typeface="Arial" charset="0"/>
              </a:rPr>
              <a:t>Περιοχές που νευρώνει το Γλωσσικό νεύρο</a:t>
            </a:r>
            <a:endParaRPr lang="en-US" sz="3200" b="1" dirty="0">
              <a:solidFill>
                <a:schemeClr val="bg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0" y="188913"/>
            <a:ext cx="8229600" cy="706437"/>
          </a:xfrm>
        </p:spPr>
        <p:txBody>
          <a:bodyPr>
            <a:normAutofit/>
          </a:bodyPr>
          <a:lstStyle/>
          <a:p>
            <a:pPr>
              <a:defRPr/>
            </a:pPr>
            <a:r>
              <a:rPr lang="el-GR" sz="3200" b="1" dirty="0">
                <a:solidFill>
                  <a:schemeClr val="bg1"/>
                </a:solidFill>
                <a:latin typeface="Arial" pitchFamily="34" charset="0"/>
                <a:cs typeface="Arial" pitchFamily="34" charset="0"/>
              </a:rPr>
              <a:t>Ωτοκροταφικό νεύρο</a:t>
            </a:r>
          </a:p>
        </p:txBody>
      </p:sp>
      <p:sp>
        <p:nvSpPr>
          <p:cNvPr id="46083" name="Rectangle 3"/>
          <p:cNvSpPr>
            <a:spLocks noGrp="1" noChangeArrowheads="1"/>
          </p:cNvSpPr>
          <p:nvPr>
            <p:ph type="body" idx="1"/>
          </p:nvPr>
        </p:nvSpPr>
        <p:spPr>
          <a:xfrm>
            <a:off x="6516216" y="1700808"/>
            <a:ext cx="2411412" cy="4176712"/>
          </a:xfrm>
        </p:spPr>
        <p:txBody>
          <a:bodyPr>
            <a:normAutofit/>
          </a:bodyPr>
          <a:lstStyle/>
          <a:p>
            <a:pPr>
              <a:defRPr/>
            </a:pPr>
            <a:r>
              <a:rPr lang="el-GR" sz="1600" b="1" dirty="0">
                <a:solidFill>
                  <a:schemeClr val="bg1"/>
                </a:solidFill>
                <a:latin typeface="Arial" pitchFamily="34" charset="0"/>
                <a:cs typeface="Arial" pitchFamily="34" charset="0"/>
              </a:rPr>
              <a:t>Δέρμα του πτερυγίου του </a:t>
            </a:r>
            <a:r>
              <a:rPr lang="el-GR" sz="1600" b="1" dirty="0" err="1">
                <a:solidFill>
                  <a:schemeClr val="bg1"/>
                </a:solidFill>
                <a:latin typeface="Arial" pitchFamily="34" charset="0"/>
                <a:cs typeface="Arial" pitchFamily="34" charset="0"/>
              </a:rPr>
              <a:t>ωτός</a:t>
            </a:r>
            <a:endParaRPr lang="el-GR" sz="1600" b="1" dirty="0">
              <a:solidFill>
                <a:schemeClr val="bg1"/>
              </a:solidFill>
              <a:latin typeface="Arial" pitchFamily="34" charset="0"/>
              <a:cs typeface="Arial" pitchFamily="34" charset="0"/>
            </a:endParaRPr>
          </a:p>
          <a:p>
            <a:pPr>
              <a:defRPr/>
            </a:pPr>
            <a:r>
              <a:rPr lang="el-GR" sz="1600" b="1" dirty="0">
                <a:solidFill>
                  <a:schemeClr val="bg1"/>
                </a:solidFill>
                <a:latin typeface="Arial" pitchFamily="34" charset="0"/>
                <a:cs typeface="Arial" pitchFamily="34" charset="0"/>
              </a:rPr>
              <a:t>Έξω ακουστικό πόρο</a:t>
            </a:r>
          </a:p>
          <a:p>
            <a:pPr>
              <a:defRPr/>
            </a:pPr>
            <a:r>
              <a:rPr lang="el-GR" sz="1600" b="1" dirty="0">
                <a:solidFill>
                  <a:schemeClr val="bg1"/>
                </a:solidFill>
                <a:latin typeface="Arial" pitchFamily="34" charset="0"/>
                <a:cs typeface="Arial" pitchFamily="34" charset="0"/>
              </a:rPr>
              <a:t>Τυμπανικό υμένα</a:t>
            </a:r>
          </a:p>
          <a:p>
            <a:pPr>
              <a:defRPr/>
            </a:pPr>
            <a:r>
              <a:rPr lang="el-GR" sz="1600" b="1" dirty="0">
                <a:solidFill>
                  <a:schemeClr val="bg1"/>
                </a:solidFill>
                <a:latin typeface="Arial" pitchFamily="34" charset="0"/>
                <a:cs typeface="Arial" pitchFamily="34" charset="0"/>
              </a:rPr>
              <a:t>Παρωτίδα</a:t>
            </a:r>
          </a:p>
          <a:p>
            <a:pPr>
              <a:defRPr/>
            </a:pPr>
            <a:r>
              <a:rPr lang="el-GR" sz="1600" b="1" dirty="0">
                <a:solidFill>
                  <a:schemeClr val="bg1"/>
                </a:solidFill>
                <a:latin typeface="Arial" pitchFamily="34" charset="0"/>
                <a:cs typeface="Arial" pitchFamily="34" charset="0"/>
              </a:rPr>
              <a:t>ΚΓΔ</a:t>
            </a:r>
          </a:p>
          <a:p>
            <a:pPr>
              <a:defRPr/>
            </a:pPr>
            <a:r>
              <a:rPr lang="el-GR" sz="1600" b="1" dirty="0">
                <a:solidFill>
                  <a:schemeClr val="bg1"/>
                </a:solidFill>
                <a:latin typeface="Arial" pitchFamily="34" charset="0"/>
                <a:cs typeface="Arial" pitchFamily="34" charset="0"/>
              </a:rPr>
              <a:t>Δέρμα του τριχωτού της κεφαλής πάνω από το πτερύγιο του </a:t>
            </a:r>
            <a:r>
              <a:rPr lang="el-GR" sz="1600" b="1" dirty="0" err="1">
                <a:solidFill>
                  <a:schemeClr val="bg1"/>
                </a:solidFill>
                <a:latin typeface="Arial" pitchFamily="34" charset="0"/>
                <a:cs typeface="Arial" pitchFamily="34" charset="0"/>
              </a:rPr>
              <a:t>ωτός</a:t>
            </a:r>
            <a:endParaRPr lang="el-GR" sz="1600" b="1" dirty="0">
              <a:solidFill>
                <a:schemeClr val="bg1"/>
              </a:solidFill>
              <a:latin typeface="Arial" pitchFamily="34" charset="0"/>
              <a:cs typeface="Arial" pitchFamily="34" charset="0"/>
            </a:endParaRPr>
          </a:p>
        </p:txBody>
      </p:sp>
      <p:pic>
        <p:nvPicPr>
          <p:cNvPr id="6" name="3 - Θέση περιεχομένου" descr="IMG_0007.jpg"/>
          <p:cNvPicPr>
            <a:picLocks noChangeAspect="1"/>
          </p:cNvPicPr>
          <p:nvPr/>
        </p:nvPicPr>
        <p:blipFill>
          <a:blip r:embed="rId2" cstate="print"/>
          <a:srcRect/>
          <a:stretch>
            <a:fillRect/>
          </a:stretch>
        </p:blipFill>
        <p:spPr>
          <a:xfrm>
            <a:off x="304800" y="1066800"/>
            <a:ext cx="6119812" cy="5397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a:xfrm>
            <a:off x="457200" y="0"/>
            <a:ext cx="8229600" cy="1143000"/>
          </a:xfrm>
        </p:spPr>
        <p:txBody>
          <a:bodyPr>
            <a:normAutofit/>
          </a:bodyPr>
          <a:lstStyle/>
          <a:p>
            <a:pPr>
              <a:defRPr/>
            </a:pPr>
            <a:r>
              <a:rPr lang="el-GR" sz="2800" b="1" dirty="0">
                <a:solidFill>
                  <a:schemeClr val="bg1"/>
                </a:solidFill>
                <a:latin typeface="Arial" pitchFamily="34" charset="0"/>
                <a:cs typeface="Arial" pitchFamily="34" charset="0"/>
              </a:rPr>
              <a:t>Κύριο γάγγλιο Τρίδυμου Νεύρου</a:t>
            </a:r>
          </a:p>
        </p:txBody>
      </p:sp>
      <p:sp>
        <p:nvSpPr>
          <p:cNvPr id="15363" name="Rectangle 3"/>
          <p:cNvSpPr>
            <a:spLocks noGrp="1" noChangeArrowheads="1"/>
          </p:cNvSpPr>
          <p:nvPr>
            <p:ph type="body" idx="1"/>
          </p:nvPr>
        </p:nvSpPr>
        <p:spPr>
          <a:xfrm>
            <a:off x="0" y="692696"/>
            <a:ext cx="8991600" cy="2016224"/>
          </a:xfrm>
          <a:noFill/>
        </p:spPr>
        <p:txBody>
          <a:bodyPr>
            <a:normAutofit lnSpcReduction="10000"/>
          </a:bodyPr>
          <a:lstStyle/>
          <a:p>
            <a:pPr algn="just"/>
            <a:r>
              <a:rPr lang="el-GR" sz="1800" dirty="0">
                <a:solidFill>
                  <a:srgbClr val="002060"/>
                </a:solidFill>
                <a:effectLst/>
                <a:latin typeface="Arial" pitchFamily="34" charset="0"/>
                <a:cs typeface="Arial" pitchFamily="34" charset="0"/>
              </a:rPr>
              <a:t>Το </a:t>
            </a:r>
            <a:r>
              <a:rPr lang="el-GR" sz="1800" b="1" dirty="0">
                <a:solidFill>
                  <a:srgbClr val="002060"/>
                </a:solidFill>
                <a:latin typeface="Arial" pitchFamily="34" charset="0"/>
                <a:cs typeface="Arial" pitchFamily="34" charset="0"/>
              </a:rPr>
              <a:t>μηνοειδές </a:t>
            </a:r>
            <a:r>
              <a:rPr lang="el-GR" sz="1800" b="1" dirty="0">
                <a:solidFill>
                  <a:srgbClr val="002060"/>
                </a:solidFill>
                <a:effectLst/>
                <a:latin typeface="Arial" pitchFamily="34" charset="0"/>
                <a:cs typeface="Arial" pitchFamily="34" charset="0"/>
              </a:rPr>
              <a:t>γάγγλιο</a:t>
            </a:r>
            <a:r>
              <a:rPr lang="el-GR" sz="1800" dirty="0">
                <a:solidFill>
                  <a:srgbClr val="002060"/>
                </a:solidFill>
                <a:effectLst/>
                <a:latin typeface="Arial" pitchFamily="34" charset="0"/>
                <a:cs typeface="Arial" pitchFamily="34" charset="0"/>
              </a:rPr>
              <a:t> του τριδύμου νεύρου είναι πρωτίστως </a:t>
            </a:r>
            <a:r>
              <a:rPr lang="el-GR" sz="1800" dirty="0">
                <a:solidFill>
                  <a:srgbClr val="002060"/>
                </a:solidFill>
                <a:latin typeface="Arial" pitchFamily="34" charset="0"/>
                <a:cs typeface="Arial" pitchFamily="34" charset="0"/>
              </a:rPr>
              <a:t>αισθητικό </a:t>
            </a:r>
          </a:p>
          <a:p>
            <a:pPr algn="just"/>
            <a:r>
              <a:rPr lang="el-GR" sz="2400" dirty="0">
                <a:solidFill>
                  <a:schemeClr val="bg1"/>
                </a:solidFill>
                <a:effectLst/>
                <a:latin typeface="Arial" pitchFamily="34" charset="0"/>
                <a:cs typeface="Arial" pitchFamily="34" charset="0"/>
              </a:rPr>
              <a:t>Ονομάζεται </a:t>
            </a:r>
            <a:r>
              <a:rPr lang="el-GR" sz="2400" b="1" dirty="0">
                <a:solidFill>
                  <a:schemeClr val="bg1"/>
                </a:solidFill>
                <a:effectLst/>
                <a:latin typeface="Arial" pitchFamily="34" charset="0"/>
                <a:cs typeface="Arial" pitchFamily="34" charset="0"/>
              </a:rPr>
              <a:t>γάγγλιο </a:t>
            </a:r>
            <a:r>
              <a:rPr lang="el-GR" sz="2400" dirty="0">
                <a:solidFill>
                  <a:schemeClr val="bg1"/>
                </a:solidFill>
                <a:effectLst/>
                <a:latin typeface="Arial" pitchFamily="34" charset="0"/>
                <a:cs typeface="Arial" pitchFamily="34" charset="0"/>
              </a:rPr>
              <a:t>του</a:t>
            </a:r>
            <a:r>
              <a:rPr lang="el-GR" sz="2400" b="1" dirty="0">
                <a:solidFill>
                  <a:schemeClr val="bg1"/>
                </a:solidFill>
                <a:effectLst/>
                <a:latin typeface="Arial" pitchFamily="34" charset="0"/>
                <a:cs typeface="Arial" pitchFamily="34" charset="0"/>
              </a:rPr>
              <a:t> </a:t>
            </a:r>
            <a:r>
              <a:rPr lang="en-US" sz="2400" b="1" dirty="0">
                <a:solidFill>
                  <a:schemeClr val="bg1"/>
                </a:solidFill>
                <a:effectLst/>
                <a:latin typeface="Arial" pitchFamily="34" charset="0"/>
                <a:cs typeface="Arial" pitchFamily="34" charset="0"/>
              </a:rPr>
              <a:t>Gasser </a:t>
            </a:r>
            <a:r>
              <a:rPr lang="el-GR" sz="2400" dirty="0">
                <a:solidFill>
                  <a:schemeClr val="bg1"/>
                </a:solidFill>
                <a:effectLst/>
                <a:latin typeface="Arial" pitchFamily="34" charset="0"/>
                <a:cs typeface="Arial" pitchFamily="34" charset="0"/>
              </a:rPr>
              <a:t>ή</a:t>
            </a:r>
            <a:r>
              <a:rPr lang="el-GR" sz="2400" b="1" dirty="0">
                <a:solidFill>
                  <a:schemeClr val="bg1"/>
                </a:solidFill>
                <a:effectLst/>
                <a:latin typeface="Arial" pitchFamily="34" charset="0"/>
                <a:cs typeface="Arial" pitchFamily="34" charset="0"/>
              </a:rPr>
              <a:t> </a:t>
            </a:r>
            <a:r>
              <a:rPr lang="el-GR" sz="2400" b="1" dirty="0">
                <a:solidFill>
                  <a:schemeClr val="bg1"/>
                </a:solidFill>
                <a:latin typeface="Arial" pitchFamily="34" charset="0"/>
                <a:cs typeface="Arial" pitchFamily="34" charset="0"/>
              </a:rPr>
              <a:t>Γασσέριο</a:t>
            </a:r>
            <a:r>
              <a:rPr lang="el-GR" sz="2400" b="1" dirty="0">
                <a:solidFill>
                  <a:schemeClr val="bg1"/>
                </a:solidFill>
                <a:effectLst/>
                <a:latin typeface="Arial" pitchFamily="34" charset="0"/>
                <a:cs typeface="Arial" pitchFamily="34" charset="0"/>
              </a:rPr>
              <a:t> γάγγλιο</a:t>
            </a:r>
          </a:p>
          <a:p>
            <a:pPr algn="just"/>
            <a:r>
              <a:rPr lang="el-GR" sz="2400" dirty="0">
                <a:solidFill>
                  <a:schemeClr val="bg1"/>
                </a:solidFill>
                <a:latin typeface="Arial" pitchFamily="34" charset="0"/>
                <a:cs typeface="Arial" pitchFamily="34" charset="0"/>
              </a:rPr>
              <a:t>Ε</a:t>
            </a:r>
            <a:r>
              <a:rPr lang="el-GR" sz="2400" dirty="0">
                <a:solidFill>
                  <a:schemeClr val="bg1"/>
                </a:solidFill>
                <a:effectLst/>
                <a:latin typeface="Arial" pitchFamily="34" charset="0"/>
                <a:cs typeface="Arial" pitchFamily="34" charset="0"/>
              </a:rPr>
              <a:t>νθυλακώνεται σε ένα εντύπωμα, το οποίο καλείται φωλεά του τριδύμου (εντύπωμα του </a:t>
            </a:r>
            <a:r>
              <a:rPr lang="en-US" sz="2400" dirty="0" err="1">
                <a:solidFill>
                  <a:schemeClr val="bg1"/>
                </a:solidFill>
                <a:effectLst/>
                <a:latin typeface="Arial" pitchFamily="34" charset="0"/>
                <a:cs typeface="Arial" pitchFamily="34" charset="0"/>
              </a:rPr>
              <a:t>Meckel</a:t>
            </a:r>
            <a:r>
              <a:rPr lang="el-GR" sz="2400" dirty="0">
                <a:solidFill>
                  <a:schemeClr val="bg1"/>
                </a:solidFill>
                <a:effectLst/>
                <a:latin typeface="Arial" pitchFamily="34" charset="0"/>
                <a:cs typeface="Arial" pitchFamily="34" charset="0"/>
              </a:rPr>
              <a:t> / </a:t>
            </a:r>
            <a:r>
              <a:rPr lang="el-GR" sz="2400" dirty="0" err="1">
                <a:solidFill>
                  <a:schemeClr val="bg1"/>
                </a:solidFill>
                <a:effectLst/>
                <a:latin typeface="Arial" pitchFamily="34" charset="0"/>
                <a:cs typeface="Arial" pitchFamily="34" charset="0"/>
              </a:rPr>
              <a:t>Μεκέλιο</a:t>
            </a:r>
            <a:r>
              <a:rPr lang="el-GR" sz="2400" dirty="0">
                <a:solidFill>
                  <a:schemeClr val="bg1"/>
                </a:solidFill>
                <a:effectLst/>
                <a:latin typeface="Arial" pitchFamily="34" charset="0"/>
                <a:cs typeface="Arial" pitchFamily="34" charset="0"/>
              </a:rPr>
              <a:t>) </a:t>
            </a:r>
          </a:p>
          <a:p>
            <a:pPr algn="just"/>
            <a:r>
              <a:rPr lang="el-GR" sz="2400" dirty="0">
                <a:solidFill>
                  <a:schemeClr val="bg1"/>
                </a:solidFill>
                <a:effectLst/>
                <a:latin typeface="Arial" pitchFamily="34" charset="0"/>
                <a:cs typeface="Arial" pitchFamily="34" charset="0"/>
              </a:rPr>
              <a:t>Εντοπίζεται στο έδαφος του μέσου κρανιακού βόθρου.</a:t>
            </a:r>
          </a:p>
        </p:txBody>
      </p:sp>
      <p:pic>
        <p:nvPicPr>
          <p:cNvPr id="5" name="Picture 6" descr="IMG_0002_NEW_0001"/>
          <p:cNvPicPr>
            <a:picLocks noChangeAspect="1" noChangeArrowheads="1"/>
          </p:cNvPicPr>
          <p:nvPr/>
        </p:nvPicPr>
        <p:blipFill>
          <a:blip r:embed="rId2" cstate="print"/>
          <a:srcRect/>
          <a:stretch>
            <a:fillRect/>
          </a:stretch>
        </p:blipFill>
        <p:spPr bwMode="auto">
          <a:xfrm>
            <a:off x="1331640" y="2636912"/>
            <a:ext cx="5976664" cy="4046472"/>
          </a:xfrm>
          <a:prstGeom prst="rect">
            <a:avLst/>
          </a:prstGeom>
          <a:noFill/>
          <a:ln w="9525">
            <a:noFill/>
            <a:miter lim="800000"/>
            <a:headEnd/>
            <a:tailEnd/>
          </a:ln>
        </p:spPr>
      </p:pic>
      <p:sp>
        <p:nvSpPr>
          <p:cNvPr id="6" name="5 - Δεξιό βέλος"/>
          <p:cNvSpPr/>
          <p:nvPr/>
        </p:nvSpPr>
        <p:spPr>
          <a:xfrm>
            <a:off x="3419872" y="2924944"/>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C00000"/>
              </a:solidFill>
            </a:endParaRPr>
          </a:p>
        </p:txBody>
      </p:sp>
      <p:sp>
        <p:nvSpPr>
          <p:cNvPr id="7" name="6 - Δεξιό βέλος"/>
          <p:cNvSpPr/>
          <p:nvPr/>
        </p:nvSpPr>
        <p:spPr>
          <a:xfrm rot="10800000">
            <a:off x="5076056" y="3717032"/>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IMG_0017_NEW"/>
          <p:cNvPicPr>
            <a:picLocks noGrp="1" noChangeAspect="1" noChangeArrowheads="1"/>
          </p:cNvPicPr>
          <p:nvPr>
            <p:ph idx="1"/>
          </p:nvPr>
        </p:nvPicPr>
        <p:blipFill>
          <a:blip r:embed="rId2" cstate="print"/>
          <a:srcRect/>
          <a:stretch>
            <a:fillRect/>
          </a:stretch>
        </p:blipFill>
        <p:spPr>
          <a:xfrm>
            <a:off x="-28939" y="260350"/>
            <a:ext cx="9199678" cy="5328890"/>
          </a:xfrm>
        </p:spPr>
      </p:pic>
      <p:sp>
        <p:nvSpPr>
          <p:cNvPr id="16387" name="Rectangle 7"/>
          <p:cNvSpPr>
            <a:spLocks noGrp="1" noRot="1" noChangeArrowheads="1"/>
          </p:cNvSpPr>
          <p:nvPr>
            <p:ph type="title"/>
          </p:nvPr>
        </p:nvSpPr>
        <p:spPr>
          <a:xfrm>
            <a:off x="0" y="6309320"/>
            <a:ext cx="9144000" cy="548680"/>
          </a:xfrm>
          <a:noFill/>
        </p:spPr>
        <p:txBody>
          <a:bodyPr>
            <a:noAutofit/>
          </a:bodyPr>
          <a:lstStyle/>
          <a:p>
            <a:r>
              <a:rPr lang="el-GR" sz="2000" b="1" dirty="0">
                <a:solidFill>
                  <a:schemeClr val="bg1"/>
                </a:solidFill>
                <a:latin typeface="Arial" pitchFamily="34" charset="0"/>
                <a:cs typeface="Arial" pitchFamily="34" charset="0"/>
              </a:rPr>
              <a:t>Πορεία του </a:t>
            </a:r>
            <a:r>
              <a:rPr lang="en-US" sz="2000" b="1" dirty="0">
                <a:solidFill>
                  <a:schemeClr val="bg1"/>
                </a:solidFill>
                <a:latin typeface="Arial" pitchFamily="34" charset="0"/>
                <a:cs typeface="Arial" pitchFamily="34" charset="0"/>
              </a:rPr>
              <a:t>V</a:t>
            </a:r>
            <a:r>
              <a:rPr lang="el-GR" sz="2000" b="1" dirty="0">
                <a:solidFill>
                  <a:schemeClr val="bg1"/>
                </a:solidFill>
                <a:latin typeface="Arial" pitchFamily="34" charset="0"/>
                <a:cs typeface="Arial" pitchFamily="34" charset="0"/>
              </a:rPr>
              <a:t>1 νεύρου από τους πυρήνες του τριδύμου στον οφθαλμό. </a:t>
            </a:r>
            <a:br>
              <a:rPr lang="el-GR" sz="2000" b="1" dirty="0">
                <a:solidFill>
                  <a:schemeClr val="bg1"/>
                </a:solidFill>
                <a:latin typeface="Arial" pitchFamily="34" charset="0"/>
                <a:cs typeface="Arial" pitchFamily="34" charset="0"/>
              </a:rPr>
            </a:br>
            <a:br>
              <a:rPr lang="el-GR" sz="2000" dirty="0">
                <a:solidFill>
                  <a:schemeClr val="bg1"/>
                </a:solidFill>
                <a:effectLst/>
                <a:latin typeface="Arial" charset="0"/>
              </a:rPr>
            </a:br>
            <a:endParaRPr lang="el-GR" sz="2000" dirty="0">
              <a:solidFill>
                <a:schemeClr val="bg1"/>
              </a:solidFill>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3600" b="1" dirty="0">
                <a:solidFill>
                  <a:schemeClr val="bg1"/>
                </a:solidFill>
                <a:latin typeface="Arial" pitchFamily="34" charset="0"/>
                <a:cs typeface="Arial" pitchFamily="34" charset="0"/>
              </a:rPr>
              <a:t>Θρόμβωση Σηραγγώδους Κόλπου (Σ.Κ.)</a:t>
            </a:r>
            <a:endParaRPr lang="el-GR" sz="3600" dirty="0">
              <a:solidFill>
                <a:schemeClr val="bg1"/>
              </a:solidFill>
            </a:endParaRPr>
          </a:p>
        </p:txBody>
      </p:sp>
      <p:sp>
        <p:nvSpPr>
          <p:cNvPr id="3" name="2 - Θέση περιεχομένου"/>
          <p:cNvSpPr>
            <a:spLocks noGrp="1"/>
          </p:cNvSpPr>
          <p:nvPr>
            <p:ph idx="1"/>
          </p:nvPr>
        </p:nvSpPr>
        <p:spPr>
          <a:xfrm>
            <a:off x="0" y="1600200"/>
            <a:ext cx="8915400" cy="5257800"/>
          </a:xfrm>
        </p:spPr>
        <p:txBody>
          <a:bodyPr>
            <a:normAutofit fontScale="92500" lnSpcReduction="10000"/>
          </a:bodyPr>
          <a:lstStyle/>
          <a:p>
            <a:pPr algn="just"/>
            <a:r>
              <a:rPr lang="el-GR" sz="2800" b="1" dirty="0">
                <a:solidFill>
                  <a:schemeClr val="bg1"/>
                </a:solidFill>
                <a:latin typeface="Arial" pitchFamily="34" charset="0"/>
                <a:cs typeface="Arial" pitchFamily="34" charset="0"/>
              </a:rPr>
              <a:t>Το δίκτυο φλεβών του σπλαγχνικού κρανίου στερούμενο βαλβίδων επιτρέπει  την μετακίνηση σηπτικών θρόμβων από το πρόσωπο, τους κόλπους (Ιγμόρεια) και τους οφθαλμικούς κόγχους και στον σηραγγώδη κόλπο.</a:t>
            </a:r>
          </a:p>
          <a:p>
            <a:pPr algn="just"/>
            <a:r>
              <a:rPr lang="el-GR" sz="2800" b="1" dirty="0">
                <a:solidFill>
                  <a:schemeClr val="bg1"/>
                </a:solidFill>
                <a:latin typeface="Arial" pitchFamily="34" charset="0"/>
                <a:cs typeface="Arial" pitchFamily="34" charset="0"/>
              </a:rPr>
              <a:t>Η θρόμβωση Σηραγγώδους Κόλπου αποτελεί σοβαρή επιπλοκή οδοντοφατνιακών λοιμώξεων </a:t>
            </a:r>
          </a:p>
          <a:p>
            <a:pPr algn="just"/>
            <a:r>
              <a:rPr lang="el-GR" sz="2800" b="1" dirty="0">
                <a:solidFill>
                  <a:schemeClr val="bg1"/>
                </a:solidFill>
                <a:latin typeface="Arial" pitchFamily="34" charset="0"/>
                <a:cs typeface="Arial" pitchFamily="34" charset="0"/>
              </a:rPr>
              <a:t>Προσβάλλονται τα νεύρα ΙΙΙ, Ι</a:t>
            </a:r>
            <a:r>
              <a:rPr lang="en-US" sz="2800" b="1" dirty="0">
                <a:solidFill>
                  <a:schemeClr val="bg1"/>
                </a:solidFill>
                <a:latin typeface="Arial" pitchFamily="34" charset="0"/>
                <a:cs typeface="Arial" pitchFamily="34" charset="0"/>
              </a:rPr>
              <a:t>V, V, VI</a:t>
            </a:r>
          </a:p>
          <a:p>
            <a:pPr algn="just"/>
            <a:r>
              <a:rPr lang="el-GR" sz="2800" b="1" dirty="0">
                <a:solidFill>
                  <a:schemeClr val="bg1"/>
                </a:solidFill>
                <a:latin typeface="Arial" pitchFamily="34" charset="0"/>
                <a:cs typeface="Arial" pitchFamily="34" charset="0"/>
              </a:rPr>
              <a:t>Προκαλείται</a:t>
            </a:r>
          </a:p>
          <a:p>
            <a:pPr algn="just"/>
            <a:r>
              <a:rPr lang="el-GR" sz="2600" b="1" i="1" dirty="0">
                <a:solidFill>
                  <a:schemeClr val="bg1"/>
                </a:solidFill>
                <a:latin typeface="Arial" pitchFamily="34" charset="0"/>
                <a:cs typeface="Arial" pitchFamily="34" charset="0"/>
              </a:rPr>
              <a:t>Ακινησία σύστοιχου βολβού</a:t>
            </a:r>
          </a:p>
          <a:p>
            <a:pPr algn="just"/>
            <a:r>
              <a:rPr lang="el-GR" sz="2600" b="1" i="1" dirty="0">
                <a:solidFill>
                  <a:schemeClr val="bg1"/>
                </a:solidFill>
                <a:latin typeface="Arial" pitchFamily="34" charset="0"/>
                <a:cs typeface="Arial" pitchFamily="34" charset="0"/>
              </a:rPr>
              <a:t>Αναλγησία ημιπροσωπική </a:t>
            </a:r>
          </a:p>
          <a:p>
            <a:pPr algn="just"/>
            <a:r>
              <a:rPr lang="el-GR" sz="3000" b="1" dirty="0">
                <a:solidFill>
                  <a:schemeClr val="bg1"/>
                </a:solidFill>
                <a:latin typeface="Arial" pitchFamily="34" charset="0"/>
                <a:cs typeface="Arial" pitchFamily="34" charset="0"/>
              </a:rPr>
              <a:t>Απαιτείται ιδιαίτερη προσοχή στην τέλεση τοπικής αναισθησίας σε φλεγμαίνουσες περιοχές</a:t>
            </a:r>
            <a:endParaRPr lang="el-GR" sz="30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5410200"/>
            <a:ext cx="8229600" cy="1143000"/>
          </a:xfrm>
        </p:spPr>
        <p:txBody>
          <a:bodyPr>
            <a:normAutofit fontScale="90000"/>
          </a:bodyPr>
          <a:lstStyle/>
          <a:p>
            <a:pPr>
              <a:defRPr/>
            </a:pPr>
            <a:r>
              <a:rPr lang="el-GR" sz="2400" b="1" dirty="0">
                <a:solidFill>
                  <a:schemeClr val="bg1"/>
                </a:solidFill>
                <a:latin typeface="Arial" pitchFamily="34" charset="0"/>
                <a:cs typeface="Arial" pitchFamily="34" charset="0"/>
              </a:rPr>
              <a:t>Δεξιά</a:t>
            </a:r>
            <a:r>
              <a:rPr lang="en-US" sz="2400" b="1" dirty="0">
                <a:solidFill>
                  <a:schemeClr val="bg1"/>
                </a:solidFill>
                <a:latin typeface="Arial" pitchFamily="34" charset="0"/>
                <a:cs typeface="Arial" pitchFamily="34" charset="0"/>
              </a:rPr>
              <a:t>: </a:t>
            </a:r>
            <a:r>
              <a:rPr lang="el-GR" sz="2400" b="1" dirty="0">
                <a:solidFill>
                  <a:schemeClr val="bg1"/>
                </a:solidFill>
                <a:latin typeface="Arial" pitchFamily="34" charset="0"/>
                <a:cs typeface="Arial" pitchFamily="34" charset="0"/>
              </a:rPr>
              <a:t>Αισθητική νεύρωση δέρματος του προσώπου</a:t>
            </a:r>
            <a:r>
              <a:rPr lang="en-US" sz="2400" b="1" dirty="0">
                <a:solidFill>
                  <a:schemeClr val="bg1"/>
                </a:solidFill>
                <a:latin typeface="Arial" pitchFamily="34" charset="0"/>
                <a:cs typeface="Arial" pitchFamily="34" charset="0"/>
              </a:rPr>
              <a:t> </a:t>
            </a:r>
            <a:r>
              <a:rPr lang="el-GR" sz="2400" b="1" dirty="0">
                <a:solidFill>
                  <a:schemeClr val="bg1"/>
                </a:solidFill>
                <a:latin typeface="Arial" pitchFamily="34" charset="0"/>
                <a:cs typeface="Arial" pitchFamily="34" charset="0"/>
              </a:rPr>
              <a:t>(</a:t>
            </a:r>
            <a:r>
              <a:rPr lang="en-US" sz="2400" b="1" dirty="0">
                <a:solidFill>
                  <a:schemeClr val="bg1"/>
                </a:solidFill>
                <a:latin typeface="Arial" pitchFamily="34" charset="0"/>
                <a:cs typeface="Arial" pitchFamily="34" charset="0"/>
              </a:rPr>
              <a:t>V</a:t>
            </a:r>
            <a:r>
              <a:rPr lang="el-GR" sz="2400" b="1" dirty="0">
                <a:solidFill>
                  <a:schemeClr val="bg1"/>
                </a:solidFill>
                <a:latin typeface="Arial" pitchFamily="34" charset="0"/>
                <a:cs typeface="Arial" pitchFamily="34" charset="0"/>
              </a:rPr>
              <a:t>)</a:t>
            </a:r>
            <a:br>
              <a:rPr lang="en-US" sz="2400" b="1" dirty="0">
                <a:solidFill>
                  <a:schemeClr val="bg1"/>
                </a:solidFill>
                <a:latin typeface="Arial" pitchFamily="34" charset="0"/>
                <a:cs typeface="Arial" pitchFamily="34" charset="0"/>
              </a:rPr>
            </a:br>
            <a:r>
              <a:rPr lang="el-GR" sz="2400" b="1" dirty="0">
                <a:solidFill>
                  <a:schemeClr val="bg1"/>
                </a:solidFill>
                <a:latin typeface="Arial" pitchFamily="34" charset="0"/>
                <a:cs typeface="Arial" pitchFamily="34" charset="0"/>
              </a:rPr>
              <a:t>Αριστερά</a:t>
            </a:r>
            <a:r>
              <a:rPr lang="en-US" sz="2400" b="1" dirty="0">
                <a:solidFill>
                  <a:schemeClr val="bg1"/>
                </a:solidFill>
                <a:latin typeface="Arial" pitchFamily="34" charset="0"/>
                <a:cs typeface="Arial" pitchFamily="34" charset="0"/>
              </a:rPr>
              <a:t>:</a:t>
            </a:r>
            <a:r>
              <a:rPr lang="el-GR" sz="2400" b="1" dirty="0">
                <a:solidFill>
                  <a:schemeClr val="bg1"/>
                </a:solidFill>
                <a:latin typeface="Arial" pitchFamily="34" charset="0"/>
                <a:cs typeface="Arial" pitchFamily="34" charset="0"/>
              </a:rPr>
              <a:t> Κινητική νεύρωση δέρματος του προσώπου</a:t>
            </a:r>
            <a:r>
              <a:rPr lang="en-US" sz="2400" b="1" dirty="0">
                <a:solidFill>
                  <a:schemeClr val="bg1"/>
                </a:solidFill>
                <a:latin typeface="Arial" pitchFamily="34" charset="0"/>
                <a:cs typeface="Arial" pitchFamily="34" charset="0"/>
              </a:rPr>
              <a:t> </a:t>
            </a:r>
            <a:r>
              <a:rPr lang="el-GR" sz="2400" b="1" dirty="0">
                <a:solidFill>
                  <a:schemeClr val="bg1"/>
                </a:solidFill>
                <a:latin typeface="Arial" pitchFamily="34" charset="0"/>
                <a:cs typeface="Arial" pitchFamily="34" charset="0"/>
              </a:rPr>
              <a:t>(</a:t>
            </a:r>
            <a:r>
              <a:rPr lang="en-US" sz="2400" b="1" dirty="0">
                <a:solidFill>
                  <a:schemeClr val="bg1"/>
                </a:solidFill>
                <a:latin typeface="Arial" pitchFamily="34" charset="0"/>
                <a:cs typeface="Arial" pitchFamily="34" charset="0"/>
              </a:rPr>
              <a:t>VII</a:t>
            </a:r>
            <a:r>
              <a:rPr lang="el-GR" sz="2400" b="1" dirty="0">
                <a:solidFill>
                  <a:schemeClr val="bg1"/>
                </a:solidFill>
                <a:latin typeface="Arial" pitchFamily="34" charset="0"/>
                <a:cs typeface="Arial" pitchFamily="34" charset="0"/>
              </a:rPr>
              <a:t>)</a:t>
            </a:r>
            <a:endParaRPr lang="en-US" sz="2400" b="1" dirty="0">
              <a:solidFill>
                <a:schemeClr val="bg1"/>
              </a:solidFill>
              <a:latin typeface="Arial" pitchFamily="34" charset="0"/>
              <a:cs typeface="Arial" pitchFamily="34" charset="0"/>
            </a:endParaRPr>
          </a:p>
        </p:txBody>
      </p:sp>
      <p:pic>
        <p:nvPicPr>
          <p:cNvPr id="18435" name="3 - Θέση περιεχομένου" descr="IMG_0012.jpg"/>
          <p:cNvPicPr>
            <a:picLocks noGrp="1" noChangeAspect="1"/>
          </p:cNvPicPr>
          <p:nvPr>
            <p:ph idx="1"/>
          </p:nvPr>
        </p:nvPicPr>
        <p:blipFill>
          <a:blip r:embed="rId2" cstate="print">
            <a:lum contrast="20000"/>
          </a:blip>
          <a:srcRect/>
          <a:stretch>
            <a:fillRect/>
          </a:stretch>
        </p:blipFill>
        <p:spPr>
          <a:xfrm>
            <a:off x="381000" y="0"/>
            <a:ext cx="8402969" cy="5497513"/>
          </a:xfrm>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TotalTime>
  <Words>1330</Words>
  <Application>Microsoft Office PowerPoint</Application>
  <PresentationFormat>Προβολή στην οθόνη (4:3)</PresentationFormat>
  <Paragraphs>221</Paragraphs>
  <Slides>53</Slides>
  <Notes>26</Notes>
  <HiddenSlides>0</HiddenSlides>
  <MMClips>0</MMClips>
  <ScaleCrop>false</ScaleCrop>
  <HeadingPairs>
    <vt:vector size="8" baseType="variant">
      <vt:variant>
        <vt:lpstr>Γραμματοσειρές που χρησιμοποιούνται</vt:lpstr>
      </vt:variant>
      <vt:variant>
        <vt:i4>4</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53</vt:i4>
      </vt:variant>
    </vt:vector>
  </HeadingPairs>
  <TitlesOfParts>
    <vt:vector size="59" baseType="lpstr">
      <vt:lpstr>Arial</vt:lpstr>
      <vt:lpstr>Calibri</vt:lpstr>
      <vt:lpstr>SUSE Sans Mono</vt:lpstr>
      <vt:lpstr>Wingdings</vt:lpstr>
      <vt:lpstr>Θέμα του Office</vt:lpstr>
      <vt:lpstr>Microsoft Word 97 - 2003 Document</vt:lpstr>
      <vt:lpstr>ΑΝΑΤΟΜΙΑ  ΤΡΙΔΥΜΟΥ  3ετείς ΦΟΙΤΗΤΕΣ ΟΔΟΝΤΙΑΤΡΙΚΗΣ ΣΧΟΛΗΣ ΕΚΠΑ 12.10.2022</vt:lpstr>
      <vt:lpstr>Εγκεφαλικά νεύρα</vt:lpstr>
      <vt:lpstr> V Συζυγία ΤΡΙΔΥΜΟ Ν.: Μεικτό ΝΕΥΡΟ   </vt:lpstr>
      <vt:lpstr> V Συζυγία ΤΡΙΔΥΜΟ Ν.: Μεικτό ΝΕΥΡΟ   </vt:lpstr>
      <vt:lpstr>Το τρίδυμο είναι το κύριο αισθητικό νεύρο του προσώπου.  Μεταφέρει όλα τα είδη της γενικής αισθητικότητας από όλο το πρόσωπο και το πρόσθιο τμήμα του τριχωτού της κεφαλής έως την κορυφή της κεφαλής, τον επιπεφυκότα, τον οφθαλμικό βολβό, τους βλεννογόνους των παραρινικών κόλπων, της ρινικής και της στοματικής κοιλότητας, συμπεριλαμβανομένων των δοντιών, των γνάθων, των χειλιών και της γλώσσας,  την εξωτερική επιφάνεια του τυμπανικού υμένα και από τις μήνιγγες του πρόσθιου και του μέσου κρανιακού βόθρου.</vt:lpstr>
      <vt:lpstr>Κύριο γάγγλιο Τρίδυμου Νεύρου</vt:lpstr>
      <vt:lpstr>Πορεία του V1 νεύρου από τους πυρήνες του τριδύμου στον οφθαλμό.   </vt:lpstr>
      <vt:lpstr>Θρόμβωση Σηραγγώδους Κόλπου (Σ.Κ.)</vt:lpstr>
      <vt:lpstr>Δεξιά: Αισθητική νεύρωση δέρματος του προσώπου (V) Αριστερά: Κινητική νεύρωση δέρματος του προσώπου (VII)</vt:lpstr>
      <vt:lpstr>Ποια περιοχή του προσώπου δεν νευρώνεται αισθητικά από το τρίδυμο νεύρο;</vt:lpstr>
      <vt:lpstr>Τρίδυμο νεύρο V – Αισθητική ρίζα</vt:lpstr>
      <vt:lpstr>2ος Κλάδος Άνω Γναθικός (V2)  Εξέρχεται του κρανίου από το Στρογγύλο τρήμα,  είναι αμιγώς αισθητικό νεύρο</vt:lpstr>
      <vt:lpstr>Παρουσίαση του PowerPoint</vt:lpstr>
      <vt:lpstr>Πτερυγοϋπερώιος χώρος</vt:lpstr>
      <vt:lpstr>Άνω γναθικό νεύρο V2 Έχει 5 κλάδους</vt:lpstr>
      <vt:lpstr>Άνω γναθικό νεύρο V2, που δίνει νεύρωση?</vt:lpstr>
      <vt:lpstr>Πτερυγοϋπερώιο νεύρο  δίνει 3 μείζονες κλάδους  (Άνω φατνιακά, Υπερώιο,  Φαρυγγικό)</vt:lpstr>
      <vt:lpstr>Άνω φατνιακά νεύρα</vt:lpstr>
      <vt:lpstr>Υπερώια νεύρα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Άνω γναθικό νεύρο (πρόσθιοι κλάδοι)</vt:lpstr>
      <vt:lpstr>Παρουσίαση του PowerPoint</vt:lpstr>
      <vt:lpstr>Παρουσίαση του PowerPoint</vt:lpstr>
      <vt:lpstr>Παρουσίαση του PowerPoint</vt:lpstr>
      <vt:lpstr>Υποκόγχιο νεύρο</vt:lpstr>
      <vt:lpstr>Παρουσίαση του PowerPoint</vt:lpstr>
      <vt:lpstr>Παρουσίαση του PowerPoint</vt:lpstr>
      <vt:lpstr>Κλάδοι V3 (Διαθέτει αισθητική και κινητική μοίρα)</vt:lpstr>
      <vt:lpstr>Κάτω γναθικό νεύρο (V3)</vt:lpstr>
      <vt:lpstr>Παρουσίαση του PowerPoint</vt:lpstr>
      <vt:lpstr>Βυκανητικό νεύρο</vt:lpstr>
      <vt:lpstr>Η θέση της βελόνας για το κ.φ.</vt:lpstr>
      <vt:lpstr>Νεύρωση παρειάς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Έρχεται σε σχέση προς τα έξω με τον κάτω τρίτο γομφίο.  Χιάζεται με τον πόρο του υπογναθίου αδένα</vt:lpstr>
      <vt:lpstr>Πορεία Γλωσσικού νεύρου</vt:lpstr>
      <vt:lpstr>Κατανομή Γλωσσικού νεύρου</vt:lpstr>
      <vt:lpstr>Παρουσίαση του PowerPoint</vt:lpstr>
      <vt:lpstr>Ωτοκροταφικό νεύρο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ΑΝΑΤΟΜΙΑ  ΤΡΙΔΥΜΟΥ 3ετείς ΦΟΙΤΗΤΕΣ ΟΔΟΝΤΙΑΤΡΙΚΗΣ ΣΧΟΛΗΣ ΕΚΠΑ</dc:title>
  <dc:creator>I. Iatrou</dc:creator>
  <cp:lastModifiedBy>Maria Kioleoglou</cp:lastModifiedBy>
  <cp:revision>39</cp:revision>
  <dcterms:created xsi:type="dcterms:W3CDTF">2016-10-05T04:04:00Z</dcterms:created>
  <dcterms:modified xsi:type="dcterms:W3CDTF">2022-10-12T07:10:03Z</dcterms:modified>
</cp:coreProperties>
</file>