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7" r:id="rId2"/>
    <p:sldId id="258" r:id="rId3"/>
    <p:sldId id="259" r:id="rId4"/>
    <p:sldId id="284" r:id="rId5"/>
    <p:sldId id="285" r:id="rId6"/>
    <p:sldId id="286" r:id="rId7"/>
    <p:sldId id="288" r:id="rId8"/>
    <p:sldId id="287" r:id="rId9"/>
    <p:sldId id="268" r:id="rId10"/>
    <p:sldId id="293" r:id="rId11"/>
    <p:sldId id="281" r:id="rId12"/>
    <p:sldId id="282" r:id="rId13"/>
    <p:sldId id="283" r:id="rId14"/>
    <p:sldId id="295" r:id="rId15"/>
    <p:sldId id="260" r:id="rId16"/>
    <p:sldId id="261" r:id="rId17"/>
    <p:sldId id="294" r:id="rId18"/>
    <p:sldId id="262" r:id="rId19"/>
    <p:sldId id="263" r:id="rId20"/>
    <p:sldId id="264" r:id="rId21"/>
    <p:sldId id="265" r:id="rId22"/>
    <p:sldId id="266" r:id="rId23"/>
    <p:sldId id="267" r:id="rId24"/>
    <p:sldId id="269" r:id="rId25"/>
    <p:sldId id="277" r:id="rId26"/>
    <p:sldId id="270" r:id="rId27"/>
    <p:sldId id="271" r:id="rId28"/>
    <p:sldId id="272" r:id="rId29"/>
    <p:sldId id="275" r:id="rId30"/>
    <p:sldId id="292" r:id="rId31"/>
    <p:sldId id="289" r:id="rId32"/>
    <p:sldId id="290" r:id="rId33"/>
    <p:sldId id="291" r:id="rId34"/>
    <p:sldId id="273" r:id="rId35"/>
    <p:sldId id="296" r:id="rId36"/>
    <p:sldId id="297" r:id="rId37"/>
    <p:sldId id="298" r:id="rId38"/>
    <p:sldId id="299" r:id="rId39"/>
    <p:sldId id="279" r:id="rId40"/>
    <p:sldId id="280" r:id="rId41"/>
    <p:sldId id="274" r:id="rId42"/>
    <p:sldId id="276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03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76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3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61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311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49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48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5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8151B13-10B1-944D-845C-88652718D340}" type="datetimeFigureOut">
              <a:rPr lang="el-GR" smtClean="0"/>
              <a:t>5/1/2023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CD6FD7F-CCF4-A141-960C-10A67A92D6A2}" type="slidenum">
              <a:rPr lang="el-GR" smtClean="0"/>
              <a:t>‹#›</a:t>
            </a:fld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E11501-BC6F-2849-BB73-ED02A2C32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2065763"/>
            <a:ext cx="5829300" cy="1335081"/>
          </a:xfrm>
        </p:spPr>
        <p:txBody>
          <a:bodyPr>
            <a:no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ΠΝΕΥΜΟΝΙΚΗ ΕΜΒΟΛΗ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580FC6F-20D1-5540-935E-ED012C44E1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>
                <a:solidFill>
                  <a:schemeClr val="tx1"/>
                </a:solidFill>
              </a:rPr>
              <a:t>Π. </a:t>
            </a:r>
            <a:r>
              <a:rPr lang="el-GR" b="1" dirty="0" err="1">
                <a:solidFill>
                  <a:schemeClr val="tx1"/>
                </a:solidFill>
              </a:rPr>
              <a:t>Δεδεηλίας</a:t>
            </a:r>
            <a:r>
              <a:rPr lang="el-GR" b="1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MD, PhD, FECTS</a:t>
            </a:r>
          </a:p>
          <a:p>
            <a:r>
              <a:rPr lang="el-GR" dirty="0" err="1">
                <a:solidFill>
                  <a:schemeClr val="tx1"/>
                </a:solidFill>
              </a:rPr>
              <a:t>Διευθυντ</a:t>
            </a:r>
            <a:r>
              <a:rPr lang="en-US" dirty="0" err="1">
                <a:solidFill>
                  <a:schemeClr val="tx1"/>
                </a:solidFill>
              </a:rPr>
              <a:t>ή</a:t>
            </a:r>
            <a:r>
              <a:rPr lang="el-GR" dirty="0">
                <a:solidFill>
                  <a:schemeClr val="tx1"/>
                </a:solidFill>
              </a:rPr>
              <a:t>ς , Χειρουργικό Τμήμα Καρδιάς, Θώρακος και Αγγείων</a:t>
            </a:r>
          </a:p>
          <a:p>
            <a:endParaRPr lang="el-GR" b="1" dirty="0">
              <a:solidFill>
                <a:schemeClr val="tx1"/>
              </a:solidFill>
            </a:endParaRPr>
          </a:p>
          <a:p>
            <a:r>
              <a:rPr lang="el-GR" b="1" dirty="0">
                <a:solidFill>
                  <a:schemeClr val="tx1"/>
                </a:solidFill>
              </a:rPr>
              <a:t>ΓΝΑ «Ο ΕΥΑΓΓΕΛΙΣΜΟΣ»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7F8A23-AF48-2A41-B9F1-B29D6733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82" y="1102603"/>
            <a:ext cx="1944783" cy="115460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A1F3EE7-E955-F442-8837-DA181332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19" y="1102604"/>
            <a:ext cx="1645600" cy="11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5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6701F5-C47D-FD4D-8471-DD6C7A628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674" y="1631354"/>
            <a:ext cx="7596651" cy="3745740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26682A4E-58D9-3743-B9BC-B9E3FDB9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Συχνότητα εμφάνισης ΠΕ σε σχέση με το χρόνο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B49B0D6-7B84-CE4E-832A-9A2C7A0F8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2" y="5705746"/>
            <a:ext cx="4010991" cy="8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BF9CACE9-30CE-EF4F-AD4E-689EBEAC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Κυκλοφορία αίματος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AAA0A31-A31B-9E4A-B37E-870FAD4E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1" y="1795509"/>
            <a:ext cx="6800298" cy="43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2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BDE2E46-BF3B-7B4D-8D20-5CB199A6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Κυκλοφορία αίματος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5975F4-AB1D-1443-ADA4-47A754E7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52" y="1437778"/>
            <a:ext cx="6413224" cy="48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2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2F86E6FA-BD06-E348-B7A2-D4CDE9A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Κυκλοφορία αίματος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5DD2F4-CC86-3946-BA0D-9130129B5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48" y="1505105"/>
            <a:ext cx="6655904" cy="50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F84A37-B9F9-9749-83F4-0057F95F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Επιστροφή του αίματος στην καρδιά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9F915A-02E2-3F4B-B0BA-2A79FF2B53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/>
              <a:t>1) Σύσπαση γαστροκνήμιου μυός</a:t>
            </a:r>
          </a:p>
          <a:p>
            <a:r>
              <a:rPr lang="el-GR" dirty="0"/>
              <a:t>2) Λειτουργία βαλβίδων φλεβικού συστήματος</a:t>
            </a:r>
          </a:p>
          <a:p>
            <a:r>
              <a:rPr lang="el-GR" dirty="0"/>
              <a:t>3) Διαφορά πίεσης μεταξύ φλεβικού δικτύου κ. άκρων και δεξιού κόλπου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CF25308-199C-A846-AA13-FBD21E71D47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4645" y="2783424"/>
            <a:ext cx="3822700" cy="2901084"/>
          </a:xfrm>
        </p:spPr>
      </p:pic>
    </p:spTree>
    <p:extLst>
      <p:ext uri="{BB962C8B-B14F-4D97-AF65-F5344CB8AC3E}">
        <p14:creationId xmlns:p14="http://schemas.microsoft.com/office/powerpoint/2010/main" val="386463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ABFF38-401C-944C-BF6C-3E3BB3DF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ΠΑΘΟΓΕΝΕΣΗ  </a:t>
            </a:r>
            <a:r>
              <a:rPr lang="en-US" b="1" dirty="0">
                <a:solidFill>
                  <a:srgbClr val="FFFF00"/>
                </a:solidFill>
              </a:rPr>
              <a:t>DVT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5BE8C59-402D-D744-9D7C-8CFCB701B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591056"/>
            <a:ext cx="68199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7171E765-D56F-DB49-8ABF-8613F33A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ΠΑΘΟΓΕΝΕΣΗ  </a:t>
            </a:r>
            <a:r>
              <a:rPr lang="en-US" b="1" dirty="0">
                <a:solidFill>
                  <a:srgbClr val="FFFF00"/>
                </a:solidFill>
              </a:rPr>
              <a:t>DVT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A551EB-76DA-8941-A44E-830EFD91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0" y="1914110"/>
            <a:ext cx="7464740" cy="40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F05D8BE-92D1-CF4B-A4F0-12F1818E6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15818"/>
            <a:ext cx="5280398" cy="3438939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9C7C264C-BE5C-9047-9061-4EA4855A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FF00"/>
                </a:solidFill>
              </a:rPr>
              <a:t>Μηχανισμός </a:t>
            </a:r>
            <a:r>
              <a:rPr lang="en-US" dirty="0">
                <a:solidFill>
                  <a:srgbClr val="FFFF00"/>
                </a:solidFill>
              </a:rPr>
              <a:t>shock </a:t>
            </a:r>
            <a:r>
              <a:rPr lang="el-GR" dirty="0">
                <a:solidFill>
                  <a:srgbClr val="FFFF00"/>
                </a:solidFill>
              </a:rPr>
              <a:t>και θανάτου μετά από ΠΕ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50E012-9E66-C745-93CE-49D92C82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077" y="2315818"/>
            <a:ext cx="2310648" cy="29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7BCB4BE-50D5-2146-810E-3C63735D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Ηλικία                    συχνότητα/έτος</a:t>
            </a:r>
          </a:p>
          <a:p>
            <a:pPr marL="0" indent="0">
              <a:buNone/>
            </a:pPr>
            <a:r>
              <a:rPr lang="el-GR" dirty="0"/>
              <a:t>     10-30                                   0.2%</a:t>
            </a:r>
          </a:p>
          <a:p>
            <a:pPr marL="0" indent="0">
              <a:buNone/>
            </a:pPr>
            <a:r>
              <a:rPr lang="el-GR" dirty="0"/>
              <a:t>      40                                       0.7%</a:t>
            </a:r>
          </a:p>
          <a:p>
            <a:pPr marL="0" indent="0">
              <a:buNone/>
            </a:pPr>
            <a:r>
              <a:rPr lang="el-GR" dirty="0"/>
              <a:t>      50                                       1.2%</a:t>
            </a:r>
          </a:p>
          <a:p>
            <a:pPr marL="0" indent="0">
              <a:buNone/>
            </a:pPr>
            <a:r>
              <a:rPr lang="el-GR" dirty="0"/>
              <a:t>      60                                       1.5%</a:t>
            </a:r>
          </a:p>
          <a:p>
            <a:pPr marL="0" indent="0">
              <a:buNone/>
            </a:pPr>
            <a:r>
              <a:rPr lang="el-GR" dirty="0"/>
              <a:t>      70                                       2.3%</a:t>
            </a:r>
          </a:p>
          <a:p>
            <a:pPr marL="0" indent="0">
              <a:buNone/>
            </a:pPr>
            <a:r>
              <a:rPr lang="el-GR" dirty="0"/>
              <a:t>      80                                       3.1%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CB15E2E-D50E-9D45-931D-8ECAFDE7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Συχνότητα </a:t>
            </a:r>
            <a:r>
              <a:rPr lang="en-US" b="1" dirty="0">
                <a:solidFill>
                  <a:srgbClr val="FFFF00"/>
                </a:solidFill>
              </a:rPr>
              <a:t>DVT/</a:t>
            </a:r>
            <a:r>
              <a:rPr lang="el-GR" b="1" dirty="0">
                <a:solidFill>
                  <a:srgbClr val="FFFF00"/>
                </a:solidFill>
              </a:rPr>
              <a:t>ηλικία</a:t>
            </a:r>
          </a:p>
        </p:txBody>
      </p:sp>
    </p:spTree>
    <p:extLst>
      <p:ext uri="{BB962C8B-B14F-4D97-AF65-F5344CB8AC3E}">
        <p14:creationId xmlns:p14="http://schemas.microsoft.com/office/powerpoint/2010/main" val="933492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8B550CA8-7054-C548-918A-82E5F503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596444"/>
            <a:ext cx="7605889" cy="3923227"/>
          </a:xfrm>
        </p:spPr>
        <p:txBody>
          <a:bodyPr/>
          <a:lstStyle/>
          <a:p>
            <a:r>
              <a:rPr lang="el-GR" dirty="0"/>
              <a:t>75% των πνευμονικών εμβολών που επιβεβαιώνονται </a:t>
            </a:r>
            <a:r>
              <a:rPr lang="el-GR" dirty="0" err="1"/>
              <a:t>νεκροτομικά</a:t>
            </a:r>
            <a:r>
              <a:rPr lang="el-GR" dirty="0"/>
              <a:t> </a:t>
            </a:r>
            <a:r>
              <a:rPr lang="el-GR" dirty="0" err="1"/>
              <a:t>ήσαν</a:t>
            </a:r>
            <a:r>
              <a:rPr lang="el-GR" dirty="0"/>
              <a:t> κλινικά </a:t>
            </a:r>
            <a:r>
              <a:rPr lang="el-GR" dirty="0" err="1"/>
              <a:t>ασυμπτωματικές</a:t>
            </a:r>
            <a:r>
              <a:rPr lang="el-GR" dirty="0"/>
              <a:t>.</a:t>
            </a:r>
          </a:p>
          <a:p>
            <a:r>
              <a:rPr lang="en-US" dirty="0"/>
              <a:t>USA : </a:t>
            </a:r>
            <a:r>
              <a:rPr lang="el-GR" dirty="0"/>
              <a:t>630.000 </a:t>
            </a:r>
            <a:r>
              <a:rPr lang="el-GR" dirty="0" err="1"/>
              <a:t>περιπτ</a:t>
            </a:r>
            <a:r>
              <a:rPr lang="en-US" dirty="0" err="1"/>
              <a:t>ώ</a:t>
            </a:r>
            <a:r>
              <a:rPr lang="el-GR" dirty="0"/>
              <a:t>σεις ΠΕ κάθε χρόνο.</a:t>
            </a:r>
          </a:p>
          <a:p>
            <a:pPr marL="0" indent="0">
              <a:buNone/>
            </a:pPr>
            <a:r>
              <a:rPr lang="el-GR" dirty="0"/>
              <a:t>     Πρωτοπαθής αιτία θανάτου σε 50-100.000/χρόνο</a:t>
            </a:r>
          </a:p>
          <a:p>
            <a:pPr marL="0" indent="0">
              <a:buNone/>
            </a:pPr>
            <a:r>
              <a:rPr lang="el-GR" dirty="0"/>
              <a:t>     Συνεπικουρούσα αιτία θανάτου σε &gt;100.000/χρόνο</a:t>
            </a:r>
          </a:p>
          <a:p>
            <a:pPr marL="0" indent="0">
              <a:buNone/>
            </a:pPr>
            <a:r>
              <a:rPr lang="el-GR" dirty="0"/>
              <a:t>     5-10% </a:t>
            </a:r>
            <a:r>
              <a:rPr lang="el-GR" dirty="0" err="1"/>
              <a:t>ενδονοσοκομειακών</a:t>
            </a:r>
            <a:r>
              <a:rPr lang="el-GR" dirty="0"/>
              <a:t> θανάτων</a:t>
            </a:r>
          </a:p>
          <a:p>
            <a:pPr marL="0" indent="0">
              <a:buNone/>
            </a:pPr>
            <a:r>
              <a:rPr lang="el-GR" dirty="0"/>
              <a:t>     Από τις </a:t>
            </a:r>
            <a:r>
              <a:rPr lang="el-GR" dirty="0" err="1"/>
              <a:t>ενδονοσοκομειακές</a:t>
            </a:r>
            <a:r>
              <a:rPr lang="el-GR" dirty="0"/>
              <a:t> ΠΕ: 12-21% πεθαίνουν</a:t>
            </a:r>
          </a:p>
          <a:p>
            <a:pPr marL="0" indent="0">
              <a:buNone/>
            </a:pPr>
            <a:r>
              <a:rPr lang="el-GR" dirty="0"/>
              <a:t>     ενδονοσοκομειακά και 24-39% πεθαίνουν σε 12 μήνες</a:t>
            </a:r>
          </a:p>
          <a:p>
            <a:pPr marL="0" indent="0">
              <a:buNone/>
            </a:pPr>
            <a:r>
              <a:rPr lang="el-GR" dirty="0"/>
              <a:t>     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DB92E52-0F26-4844-84DD-894E378B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</a:rPr>
              <a:t>ΠΝΕΥΜΟΝΙΚΗ ΕΜΒΟΛΗ-ΣΤΑΤΙΣΤΙΚΑ ΔΕΔΟΜΕΝΑ-Ι</a:t>
            </a:r>
          </a:p>
        </p:txBody>
      </p:sp>
    </p:spTree>
    <p:extLst>
      <p:ext uri="{BB962C8B-B14F-4D97-AF65-F5344CB8AC3E}">
        <p14:creationId xmlns:p14="http://schemas.microsoft.com/office/powerpoint/2010/main" val="177667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22D32947-A2AD-C344-8643-88F8A3C40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55574"/>
            <a:ext cx="6947451" cy="4164098"/>
          </a:xfrm>
        </p:spPr>
        <p:txBody>
          <a:bodyPr>
            <a:normAutofit fontScale="92500"/>
          </a:bodyPr>
          <a:lstStyle/>
          <a:p>
            <a:r>
              <a:rPr lang="el-GR" u="sng" dirty="0"/>
              <a:t>1819 </a:t>
            </a:r>
            <a:r>
              <a:rPr lang="en-US" u="sng" dirty="0"/>
              <a:t>Laennec </a:t>
            </a:r>
            <a:r>
              <a:rPr lang="en-US" dirty="0"/>
              <a:t>: </a:t>
            </a:r>
            <a:r>
              <a:rPr lang="el-GR" dirty="0"/>
              <a:t>«πνευμονική αποπληξία» (αιμόπτυση και πνευμονική σιγή)</a:t>
            </a:r>
          </a:p>
          <a:p>
            <a:r>
              <a:rPr lang="el-GR" dirty="0"/>
              <a:t>1829 </a:t>
            </a:r>
            <a:r>
              <a:rPr lang="en-US" dirty="0" err="1"/>
              <a:t>Cruveilhier</a:t>
            </a:r>
            <a:r>
              <a:rPr lang="en-US" dirty="0"/>
              <a:t> : </a:t>
            </a:r>
            <a:r>
              <a:rPr lang="el-GR" dirty="0" err="1"/>
              <a:t>παθ</a:t>
            </a:r>
            <a:r>
              <a:rPr lang="el-GR" dirty="0"/>
              <a:t>-αν περιγραφή  της θρομβοεμβολικής πνευμονικής νόσου και κλάδων ΠΑ</a:t>
            </a:r>
          </a:p>
          <a:p>
            <a:r>
              <a:rPr lang="en-US" dirty="0"/>
              <a:t>184</a:t>
            </a:r>
            <a:r>
              <a:rPr lang="el-GR" dirty="0"/>
              <a:t>2</a:t>
            </a:r>
            <a:r>
              <a:rPr lang="en-US" dirty="0"/>
              <a:t> </a:t>
            </a:r>
            <a:r>
              <a:rPr lang="en-US" u="sng" dirty="0"/>
              <a:t>Rokitansky</a:t>
            </a:r>
            <a:r>
              <a:rPr lang="en-US" dirty="0"/>
              <a:t>: </a:t>
            </a:r>
            <a:r>
              <a:rPr lang="el-GR" dirty="0"/>
              <a:t>Αιμορραγικό έμφρακτο που ενδεχομένως προέρχεται από το φλεβικό δίκτυο</a:t>
            </a:r>
          </a:p>
          <a:p>
            <a:r>
              <a:rPr lang="el-GR" dirty="0"/>
              <a:t>1858 </a:t>
            </a:r>
            <a:r>
              <a:rPr lang="en-US" u="sng" dirty="0"/>
              <a:t>Rudolf Virchow </a:t>
            </a:r>
            <a:r>
              <a:rPr lang="en-US" dirty="0"/>
              <a:t>:  </a:t>
            </a:r>
            <a:r>
              <a:rPr lang="el-GR" dirty="0"/>
              <a:t>έμβολα στο φλεβικό δίκτυο και περιέγραψε την φλεβοθρόμβωση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l-GR" dirty="0"/>
              <a:t>Τριάδα του</a:t>
            </a:r>
            <a:r>
              <a:rPr lang="en-US" dirty="0"/>
              <a:t> Virchow</a:t>
            </a:r>
            <a:r>
              <a:rPr lang="el-GR" dirty="0"/>
              <a:t>=</a:t>
            </a:r>
            <a:r>
              <a:rPr lang="en-US" dirty="0"/>
              <a:t>  </a:t>
            </a:r>
            <a:r>
              <a:rPr lang="el-GR" dirty="0"/>
              <a:t>1) στάση αίματος 2) </a:t>
            </a:r>
            <a:r>
              <a:rPr lang="el-GR" dirty="0" err="1"/>
              <a:t>τραυμα</a:t>
            </a:r>
            <a:r>
              <a:rPr lang="el-GR" dirty="0"/>
              <a:t>- </a:t>
            </a:r>
          </a:p>
          <a:p>
            <a:pPr marL="0" indent="0">
              <a:buNone/>
            </a:pPr>
            <a:r>
              <a:rPr lang="el-GR" dirty="0"/>
              <a:t>     </a:t>
            </a:r>
            <a:r>
              <a:rPr lang="el-GR" dirty="0" err="1"/>
              <a:t>τισμός</a:t>
            </a:r>
            <a:r>
              <a:rPr lang="el-GR" dirty="0"/>
              <a:t> φλέβας και 3) ένα</a:t>
            </a:r>
            <a:r>
              <a:rPr lang="en-US" dirty="0"/>
              <a:t> </a:t>
            </a:r>
            <a:r>
              <a:rPr lang="el-GR" dirty="0"/>
              <a:t>είδος υπερπηκτικότητας</a:t>
            </a:r>
            <a:r>
              <a:rPr lang="en-US" dirty="0"/>
              <a:t>                         </a:t>
            </a:r>
            <a:endParaRPr lang="el-GR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7AA8369-8A9D-154A-987A-9BFB4784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ΙΣΤΟΡΙΚΑ ΔΕΔΟΜΕΝΑ - Ι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CF54D03-2F06-1343-88F0-7801A36A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94" y="3816628"/>
            <a:ext cx="1117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35FBCD19-4F09-BA48-8123-CA1977A28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Περισσότερες από το 90% των ΠΕ σχετίζονται με </a:t>
            </a:r>
            <a:r>
              <a:rPr lang="en-US" dirty="0"/>
              <a:t>DVT </a:t>
            </a:r>
            <a:r>
              <a:rPr lang="el-GR" dirty="0"/>
              <a:t>των κάτω άκρων.</a:t>
            </a:r>
          </a:p>
          <a:p>
            <a:r>
              <a:rPr lang="el-GR" dirty="0"/>
              <a:t>2/3 των ΠΕ με </a:t>
            </a:r>
            <a:r>
              <a:rPr lang="en-US" dirty="0"/>
              <a:t>DVT </a:t>
            </a:r>
            <a:r>
              <a:rPr lang="el-GR" dirty="0"/>
              <a:t>κ. άκρων είναι </a:t>
            </a:r>
            <a:r>
              <a:rPr lang="el-GR" dirty="0" err="1"/>
              <a:t>ασυμπτωματικοί</a:t>
            </a:r>
            <a:r>
              <a:rPr lang="el-GR" dirty="0"/>
              <a:t>.</a:t>
            </a:r>
          </a:p>
          <a:p>
            <a:r>
              <a:rPr lang="el-GR" dirty="0"/>
              <a:t>50% των ασθενών με </a:t>
            </a:r>
            <a:r>
              <a:rPr lang="en-US" dirty="0"/>
              <a:t>DVT </a:t>
            </a:r>
            <a:r>
              <a:rPr lang="el-GR" dirty="0"/>
              <a:t>κ. άκρων είναι </a:t>
            </a:r>
            <a:r>
              <a:rPr lang="el-GR" dirty="0" err="1"/>
              <a:t>ασυμπτωματικοί</a:t>
            </a:r>
            <a:r>
              <a:rPr lang="el-GR" dirty="0"/>
              <a:t> αλλά έχουν ύποπτο για ΠΕ σπινθηρογράφημα </a:t>
            </a:r>
            <a:r>
              <a:rPr lang="el-GR" dirty="0" err="1"/>
              <a:t>πνεύμονος</a:t>
            </a:r>
            <a:r>
              <a:rPr lang="el-GR" dirty="0"/>
              <a:t>.</a:t>
            </a:r>
          </a:p>
          <a:p>
            <a:r>
              <a:rPr lang="el-GR" dirty="0"/>
              <a:t>2.5 εκατομμύρια Αμερικανών αναπτύσσουν </a:t>
            </a:r>
            <a:r>
              <a:rPr lang="en-US" dirty="0"/>
              <a:t>DVT </a:t>
            </a:r>
            <a:r>
              <a:rPr lang="el-GR" dirty="0" err="1"/>
              <a:t>κατ</a:t>
            </a:r>
            <a:r>
              <a:rPr lang="el-GR" dirty="0"/>
              <a:t>΄ έτος.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BC1EAF5-0337-1544-9F0D-F5A907F3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</a:rPr>
              <a:t>ΠΝΕΥΜΟΝΙΚΗ ΕΜΒΟΛΗ-ΣΤΑΤΙΣΤΙΚΑ ΔΕΔΟΜΕΝΑ-ΙΙ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124802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015D14BE-1A06-B749-A4CC-AB4403C2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246489"/>
            <a:ext cx="7408333" cy="38796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l-GR" dirty="0"/>
              <a:t>      </a:t>
            </a:r>
            <a:r>
              <a:rPr lang="el-GR" b="1" dirty="0"/>
              <a:t>ΣΥΜΠΤΩΜΑΤΑ                            ΠΟΣΟΣΤΟ</a:t>
            </a:r>
          </a:p>
          <a:p>
            <a:r>
              <a:rPr lang="el-GR" dirty="0"/>
              <a:t>    1).  Δύσπνοια                                               77</a:t>
            </a:r>
          </a:p>
          <a:p>
            <a:r>
              <a:rPr lang="el-GR" dirty="0"/>
              <a:t>    2). Πόνος στο στέρνο                              63</a:t>
            </a:r>
          </a:p>
          <a:p>
            <a:r>
              <a:rPr lang="el-GR" dirty="0"/>
              <a:t>    3). Αιμόπτυση                                            26</a:t>
            </a:r>
          </a:p>
          <a:p>
            <a:r>
              <a:rPr lang="el-GR" dirty="0"/>
              <a:t>    4). Σύγχυση                                                 23</a:t>
            </a:r>
          </a:p>
          <a:p>
            <a:r>
              <a:rPr lang="el-GR" dirty="0"/>
              <a:t>    5). Δύσπνοια-άλγος-αιμόπτυση.          14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E107112-1A5D-C543-8348-66B57022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</a:rPr>
              <a:t>ΣΥΜΠΤΩΜΑΤΑ</a:t>
            </a:r>
          </a:p>
        </p:txBody>
      </p:sp>
    </p:spTree>
    <p:extLst>
      <p:ext uri="{BB962C8B-B14F-4D97-AF65-F5344CB8AC3E}">
        <p14:creationId xmlns:p14="http://schemas.microsoft.com/office/powerpoint/2010/main" val="349259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C8B0BEC7-E1FA-B342-B4C8-FC43E26E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1490134"/>
            <a:ext cx="7408333" cy="4636030"/>
          </a:xfrm>
        </p:spPr>
        <p:txBody>
          <a:bodyPr/>
          <a:lstStyle/>
          <a:p>
            <a:pPr lvl="1" algn="just"/>
            <a:r>
              <a:rPr lang="el-GR" dirty="0"/>
              <a:t>      </a:t>
            </a:r>
            <a:r>
              <a:rPr lang="el-GR" b="1" dirty="0"/>
              <a:t>ΕΥΡΗΜΑΤΑ                                       ΠΟΣΟΣΤΟ</a:t>
            </a:r>
          </a:p>
          <a:p>
            <a:pPr lvl="1" algn="just"/>
            <a:r>
              <a:rPr lang="el-GR" dirty="0"/>
              <a:t>  1). Ταχυκαρδία                                           59</a:t>
            </a:r>
          </a:p>
          <a:p>
            <a:pPr lvl="1" algn="just"/>
            <a:r>
              <a:rPr lang="el-GR" dirty="0"/>
              <a:t>  2). Πρόσφατος πυρετός                         43</a:t>
            </a:r>
          </a:p>
          <a:p>
            <a:pPr lvl="1" algn="just"/>
            <a:r>
              <a:rPr lang="el-GR" dirty="0"/>
              <a:t>  3). Ρόγχος                                                    42</a:t>
            </a:r>
          </a:p>
          <a:p>
            <a:pPr lvl="1" algn="just"/>
            <a:r>
              <a:rPr lang="el-GR" dirty="0"/>
              <a:t>  4). Ταχύπνοια                                             38</a:t>
            </a:r>
          </a:p>
          <a:p>
            <a:pPr lvl="1" algn="just"/>
            <a:r>
              <a:rPr lang="el-GR" dirty="0"/>
              <a:t>  5). Οίδημα-ευαισθησία σκέλους.         23</a:t>
            </a:r>
          </a:p>
          <a:p>
            <a:pPr lvl="1" algn="just"/>
            <a:r>
              <a:rPr lang="el-GR" dirty="0"/>
              <a:t>  6). Αυξημένη φλεβική πίεση.                18</a:t>
            </a:r>
          </a:p>
          <a:p>
            <a:pPr lvl="1" algn="just"/>
            <a:r>
              <a:rPr lang="el-GR" dirty="0"/>
              <a:t>  7). Καταπληξία.                                          11</a:t>
            </a:r>
          </a:p>
          <a:p>
            <a:pPr lvl="1" algn="just"/>
            <a:r>
              <a:rPr lang="el-GR" dirty="0"/>
              <a:t>  8). Πτώση κορεσμού.                               11</a:t>
            </a:r>
          </a:p>
          <a:p>
            <a:pPr lvl="1" algn="just"/>
            <a:r>
              <a:rPr lang="el-GR" dirty="0"/>
              <a:t>  9). Κυάνωση                                                 9</a:t>
            </a:r>
          </a:p>
          <a:p>
            <a:pPr lvl="1" algn="just"/>
            <a:r>
              <a:rPr lang="el-GR" dirty="0"/>
              <a:t> 10).Ήχος τριβής                                            8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E6A89DE-B3DD-B842-A8DF-336132B4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Κλινικά Ευρήματα</a:t>
            </a:r>
          </a:p>
        </p:txBody>
      </p:sp>
    </p:spTree>
    <p:extLst>
      <p:ext uri="{BB962C8B-B14F-4D97-AF65-F5344CB8AC3E}">
        <p14:creationId xmlns:p14="http://schemas.microsoft.com/office/powerpoint/2010/main" val="150365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2F4C3B4E-84CE-D848-8497-6640792D9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1478844"/>
            <a:ext cx="7408333" cy="5040828"/>
          </a:xfrm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1) </a:t>
            </a:r>
            <a:r>
              <a:rPr lang="el-GR" b="1" dirty="0">
                <a:latin typeface="Hiragino Mincho ProN" panose="02020300000000000000" pitchFamily="18" charset="-128"/>
                <a:ea typeface="Hiragino Mincho ProN" panose="02020300000000000000" pitchFamily="18" charset="-128"/>
              </a:rPr>
              <a:t>♀︎: ♂︎ = 10:7</a:t>
            </a:r>
          </a:p>
          <a:p>
            <a:r>
              <a:rPr lang="el-GR" dirty="0">
                <a:latin typeface="Hiragino Mincho ProN" panose="02020300000000000000" pitchFamily="18" charset="-128"/>
                <a:ea typeface="Hiragino Mincho ProN" panose="02020300000000000000" pitchFamily="18" charset="-128"/>
              </a:rPr>
              <a:t> </a:t>
            </a:r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2) Ηλικία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3) Κατάκλιση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4) Καρδιακή νόσος ( ανεπάρκεια</a:t>
            </a:r>
            <a:r>
              <a:rPr lang="en-US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, A-F)</a:t>
            </a:r>
          </a:p>
          <a:p>
            <a:r>
              <a:rPr lang="en-US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5) MI (OEM) – 34-37% DVT</a:t>
            </a:r>
          </a:p>
          <a:p>
            <a:r>
              <a:rPr lang="en-US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6) Ca pancreas – </a:t>
            </a:r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προστάτης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7) χειρ/</a:t>
            </a:r>
            <a:r>
              <a:rPr lang="el-GR" dirty="0" err="1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κή</a:t>
            </a:r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επέμβαση  (54% # κεφ. Μηριαίου, 50% </a:t>
            </a:r>
          </a:p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       </a:t>
            </a:r>
            <a:r>
              <a:rPr lang="el-GR" dirty="0" err="1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προστατεκτομή</a:t>
            </a:r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)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8) 28% όλων των χειρουργικών επεμβάσεων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 9) Εγκυμοσύνη</a:t>
            </a:r>
          </a:p>
          <a:p>
            <a:r>
              <a:rPr lang="el-GR" dirty="0">
                <a:latin typeface="Calibri" panose="020F0502020204030204" pitchFamily="34" charset="0"/>
                <a:ea typeface="Hiragino Mincho ProN" panose="02020300000000000000" pitchFamily="18" charset="-128"/>
                <a:cs typeface="Calibri" panose="020F0502020204030204" pitchFamily="34" charset="0"/>
              </a:rPr>
              <a:t>10) Αντισυλληπτικά </a:t>
            </a:r>
            <a:endParaRPr lang="el-GR" dirty="0">
              <a:latin typeface="Hiragino Mincho ProN" panose="02020300000000000000" pitchFamily="18" charset="-128"/>
              <a:ea typeface="Hiragino Mincho ProN" panose="02020300000000000000" pitchFamily="18" charset="-128"/>
            </a:endParaRP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F580A0DE-FDBF-BF40-900B-C058C56C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</a:rPr>
              <a:t>ΠΡΟΔΙΑΘΕΣΙΚΟΙ ΠΑΡΑΓΟΝΤΕΣ</a:t>
            </a:r>
          </a:p>
        </p:txBody>
      </p:sp>
    </p:spTree>
    <p:extLst>
      <p:ext uri="{BB962C8B-B14F-4D97-AF65-F5344CB8AC3E}">
        <p14:creationId xmlns:p14="http://schemas.microsoft.com/office/powerpoint/2010/main" val="80710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8DDAE05B-CABC-9542-9611-81085255D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1). Ακτινογραφία θώρακος</a:t>
            </a:r>
          </a:p>
          <a:p>
            <a:r>
              <a:rPr lang="el-GR" dirty="0"/>
              <a:t>2). </a:t>
            </a:r>
            <a:r>
              <a:rPr lang="en-US" dirty="0"/>
              <a:t>CT </a:t>
            </a:r>
            <a:r>
              <a:rPr lang="el-GR" dirty="0"/>
              <a:t>Αγγειογραφία με πρωτόκολλο ΠΕ</a:t>
            </a:r>
          </a:p>
          <a:p>
            <a:r>
              <a:rPr lang="el-GR" dirty="0"/>
              <a:t>3). Εξετάσεις αίματος : Αύξηση της </a:t>
            </a:r>
            <a:r>
              <a:rPr lang="el-GR" dirty="0" err="1"/>
              <a:t>χολερυθρίνης</a:t>
            </a:r>
            <a:r>
              <a:rPr lang="el-GR" dirty="0"/>
              <a:t>,</a:t>
            </a:r>
            <a:r>
              <a:rPr lang="en-US" dirty="0"/>
              <a:t> LDL, SGOT(?)</a:t>
            </a:r>
            <a:endParaRPr lang="el-GR" dirty="0"/>
          </a:p>
          <a:p>
            <a:r>
              <a:rPr lang="el-GR" dirty="0"/>
              <a:t>4). </a:t>
            </a:r>
            <a:r>
              <a:rPr lang="el-GR" dirty="0" err="1"/>
              <a:t>ΗΚΓράφημα</a:t>
            </a:r>
            <a:r>
              <a:rPr lang="en-US" dirty="0"/>
              <a:t>: 10-20% </a:t>
            </a:r>
            <a:r>
              <a:rPr lang="el-GR" dirty="0" err="1"/>
              <a:t>ευρ</a:t>
            </a:r>
            <a:r>
              <a:rPr lang="en-US" dirty="0" err="1"/>
              <a:t>ή</a:t>
            </a:r>
            <a:r>
              <a:rPr lang="el-GR" dirty="0" err="1"/>
              <a:t>ματα</a:t>
            </a:r>
            <a:r>
              <a:rPr lang="el-GR" dirty="0"/>
              <a:t> όπως </a:t>
            </a:r>
            <a:r>
              <a:rPr lang="en-US" dirty="0"/>
              <a:t>A-F, </a:t>
            </a:r>
            <a:r>
              <a:rPr lang="en-US" dirty="0" err="1"/>
              <a:t>έ</a:t>
            </a:r>
            <a:r>
              <a:rPr lang="el-GR" dirty="0" err="1"/>
              <a:t>κτοπες</a:t>
            </a:r>
            <a:r>
              <a:rPr lang="el-GR" dirty="0"/>
              <a:t> συστολές, κολποκοιλιακός αποκλεισμός, αύξηση του κύματος </a:t>
            </a:r>
            <a:r>
              <a:rPr lang="en-US" dirty="0"/>
              <a:t>P, </a:t>
            </a:r>
            <a:r>
              <a:rPr lang="el-GR" dirty="0"/>
              <a:t>αναστροφή  Τ στην ΙΙΙ,</a:t>
            </a:r>
            <a:r>
              <a:rPr lang="en-US" dirty="0"/>
              <a:t> </a:t>
            </a:r>
            <a:r>
              <a:rPr lang="en-US" dirty="0" err="1"/>
              <a:t>Avf</a:t>
            </a:r>
            <a:r>
              <a:rPr lang="en-US" dirty="0"/>
              <a:t>, V1,V4, V5</a:t>
            </a:r>
          </a:p>
          <a:p>
            <a:pPr marL="0" indent="0">
              <a:buNone/>
            </a:pPr>
            <a:r>
              <a:rPr lang="el-GR" dirty="0"/>
              <a:t>     </a:t>
            </a:r>
            <a:r>
              <a:rPr lang="el-GR" dirty="0" err="1"/>
              <a:t>κατ</a:t>
            </a:r>
            <a:r>
              <a:rPr lang="en-US" dirty="0" err="1"/>
              <a:t>ά</a:t>
            </a:r>
            <a:r>
              <a:rPr lang="el-GR" dirty="0" err="1"/>
              <a:t>σπαση</a:t>
            </a:r>
            <a:r>
              <a:rPr lang="el-GR" dirty="0"/>
              <a:t> του </a:t>
            </a:r>
            <a:r>
              <a:rPr lang="en-US" dirty="0"/>
              <a:t>S-T</a:t>
            </a:r>
            <a:endParaRPr lang="el-GR" dirty="0"/>
          </a:p>
          <a:p>
            <a:r>
              <a:rPr lang="el-GR" dirty="0"/>
              <a:t>5). </a:t>
            </a:r>
            <a:r>
              <a:rPr lang="en-US" dirty="0"/>
              <a:t>Scanning </a:t>
            </a:r>
            <a:r>
              <a:rPr lang="el-GR" dirty="0" err="1"/>
              <a:t>πνεύμονος</a:t>
            </a:r>
            <a:endParaRPr lang="el-GR" dirty="0"/>
          </a:p>
          <a:p>
            <a:r>
              <a:rPr lang="el-GR" dirty="0"/>
              <a:t>6). </a:t>
            </a:r>
            <a:r>
              <a:rPr lang="el-GR" dirty="0" err="1"/>
              <a:t>Φλεβογραφία</a:t>
            </a:r>
            <a:r>
              <a:rPr lang="el-GR" dirty="0"/>
              <a:t> ή </a:t>
            </a:r>
            <a:r>
              <a:rPr lang="en-US" dirty="0"/>
              <a:t>TRIPLEX </a:t>
            </a:r>
            <a:r>
              <a:rPr lang="el-GR" dirty="0"/>
              <a:t>κ. άκρων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CA27B4B3-40C8-3440-ACC1-0AC20494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ΔΙΑΓΝΩΣΤΙΚΕΣ ΕΞΕΤΑΣΕΙΣ</a:t>
            </a:r>
          </a:p>
        </p:txBody>
      </p:sp>
    </p:spTree>
    <p:extLst>
      <p:ext uri="{BB962C8B-B14F-4D97-AF65-F5344CB8AC3E}">
        <p14:creationId xmlns:p14="http://schemas.microsoft.com/office/powerpoint/2010/main" val="126681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76B8803B-BB5E-694F-A129-8859AA4C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Αλγόριθμος διάγνωσης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4DAF5A38-98E1-B744-BE28-79E6413BE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386" y="1591056"/>
            <a:ext cx="7196371" cy="5131117"/>
          </a:xfrm>
        </p:spPr>
      </p:pic>
    </p:spTree>
    <p:extLst>
      <p:ext uri="{BB962C8B-B14F-4D97-AF65-F5344CB8AC3E}">
        <p14:creationId xmlns:p14="http://schemas.microsoft.com/office/powerpoint/2010/main" val="115076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FF34F9B-B440-894D-842B-28505534F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113" y="1401251"/>
            <a:ext cx="6072809" cy="5221870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C0A0415C-5198-ED47-B88D-DB6E59EB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Ακτινογραφία θώρακος</a:t>
            </a:r>
          </a:p>
        </p:txBody>
      </p:sp>
    </p:spTree>
    <p:extLst>
      <p:ext uri="{BB962C8B-B14F-4D97-AF65-F5344CB8AC3E}">
        <p14:creationId xmlns:p14="http://schemas.microsoft.com/office/powerpoint/2010/main" val="2638267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D30F61-85B4-9146-BF05-D754B14F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CT </a:t>
            </a:r>
            <a:r>
              <a:rPr lang="el-GR" b="1" dirty="0">
                <a:solidFill>
                  <a:srgbClr val="FFFF00"/>
                </a:solidFill>
              </a:rPr>
              <a:t>Αγγειογραφία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5D83786-A0E8-6E41-A007-3A78EA4EF6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7700" y="1559429"/>
            <a:ext cx="3404428" cy="2459685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8A119D45-9345-B14B-812B-4AD4EC3FEE4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31842" y="1552399"/>
            <a:ext cx="3591884" cy="2466715"/>
          </a:xfr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9FB2A06-FB59-2D41-B943-0BA723442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0" y="4352941"/>
            <a:ext cx="3404428" cy="231838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7D981E6-ADA0-AD46-887F-44E7CA021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660" y="4336079"/>
            <a:ext cx="3182109" cy="23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F265E9A-0530-244B-8FA3-CFD61F235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18" y="3108723"/>
            <a:ext cx="2988687" cy="1587552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A267C9B2-3687-AF46-8AE9-2C111875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err="1">
                <a:solidFill>
                  <a:srgbClr val="FFFF00"/>
                </a:solidFill>
              </a:rPr>
              <a:t>Σπινθηρογρ</a:t>
            </a:r>
            <a:r>
              <a:rPr lang="en-US" sz="4000" b="1" dirty="0" err="1">
                <a:solidFill>
                  <a:srgbClr val="FFFF00"/>
                </a:solidFill>
              </a:rPr>
              <a:t>ά</a:t>
            </a:r>
            <a:r>
              <a:rPr lang="el-GR" sz="4000" b="1" dirty="0" err="1">
                <a:solidFill>
                  <a:srgbClr val="FFFF00"/>
                </a:solidFill>
              </a:rPr>
              <a:t>φημα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l-GR" sz="4000" b="1" dirty="0">
                <a:solidFill>
                  <a:srgbClr val="FFFF00"/>
                </a:solidFill>
              </a:rPr>
              <a:t>πνευμόνων</a:t>
            </a:r>
            <a:br>
              <a:rPr lang="el-GR" sz="4000" b="1" dirty="0">
                <a:solidFill>
                  <a:srgbClr val="FFFF00"/>
                </a:solidFill>
              </a:rPr>
            </a:br>
            <a:r>
              <a:rPr lang="el-GR" sz="4000" b="1" dirty="0">
                <a:solidFill>
                  <a:srgbClr val="FFFF00"/>
                </a:solidFill>
              </a:rPr>
              <a:t> </a:t>
            </a:r>
            <a:r>
              <a:rPr lang="el-GR" sz="2000" b="1" dirty="0">
                <a:solidFill>
                  <a:srgbClr val="FFFF00"/>
                </a:solidFill>
              </a:rPr>
              <a:t>(Αιμάτωσης-αραίωσης: Ιοδίνη-131, χρώμιο-151, Τεχνίτιο-99, εισπνοή ξένου-133)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25B05E4-CBE1-5C4D-9968-CAB4C8B4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499" y="2345636"/>
            <a:ext cx="5127301" cy="33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49E84D78-4CBD-1648-92A6-8D824C31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1789044"/>
            <a:ext cx="7454348" cy="3985591"/>
          </a:xfrm>
        </p:spPr>
        <p:txBody>
          <a:bodyPr>
            <a:normAutofit/>
          </a:bodyPr>
          <a:lstStyle/>
          <a:p>
            <a:r>
              <a:rPr lang="el-GR" dirty="0"/>
              <a:t>1) πρώιμη κινητοποίηση-αποφυγή στάσης:      </a:t>
            </a:r>
          </a:p>
          <a:p>
            <a:pPr marL="0" indent="0">
              <a:buNone/>
            </a:pPr>
            <a:r>
              <a:rPr lang="el-GR" dirty="0"/>
              <a:t>      (18% έναντι 53% των </a:t>
            </a:r>
            <a:r>
              <a:rPr lang="el-GR" dirty="0" err="1"/>
              <a:t>κατακεκλιμμένων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       Σε υπερήλικες 24% έναντι 61% των </a:t>
            </a:r>
            <a:r>
              <a:rPr lang="el-GR" dirty="0" err="1"/>
              <a:t>κατ</a:t>
            </a:r>
            <a:r>
              <a:rPr lang="el-GR" dirty="0"/>
              <a:t>/</a:t>
            </a:r>
            <a:r>
              <a:rPr lang="el-GR" dirty="0" err="1"/>
              <a:t>μένων</a:t>
            </a:r>
            <a:r>
              <a:rPr lang="el-GR" dirty="0"/>
              <a:t>) </a:t>
            </a:r>
          </a:p>
          <a:p>
            <a:r>
              <a:rPr lang="el-GR" dirty="0"/>
              <a:t>2) ανάρρ0πη θέση σκελών</a:t>
            </a:r>
          </a:p>
          <a:p>
            <a:r>
              <a:rPr lang="el-GR" dirty="0"/>
              <a:t>3) ελαστική περίδεση</a:t>
            </a:r>
          </a:p>
          <a:p>
            <a:r>
              <a:rPr lang="el-GR" dirty="0"/>
              <a:t>4) προφυλακτική αντιπηκτική αγωγή</a:t>
            </a:r>
          </a:p>
          <a:p>
            <a:pPr marL="0" indent="0">
              <a:buNone/>
            </a:pPr>
            <a:r>
              <a:rPr lang="el-GR" dirty="0"/>
              <a:t>      ( υπερήλικες&gt;75, επέμβαση σε μηρό,</a:t>
            </a:r>
          </a:p>
          <a:p>
            <a:pPr marL="0" indent="0">
              <a:buNone/>
            </a:pPr>
            <a:r>
              <a:rPr lang="el-GR" dirty="0"/>
              <a:t>     κεφαλή μηριαίου, προστάτη = χαμηλού</a:t>
            </a:r>
          </a:p>
          <a:p>
            <a:pPr marL="0" indent="0">
              <a:buNone/>
            </a:pPr>
            <a:r>
              <a:rPr lang="el-GR" dirty="0"/>
              <a:t>     μοριακού βάρους ηπαρίνη )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E27DEFB8-29CC-3245-BA66-3164DD01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Προφύλαξη</a:t>
            </a:r>
          </a:p>
        </p:txBody>
      </p:sp>
    </p:spTree>
    <p:extLst>
      <p:ext uri="{BB962C8B-B14F-4D97-AF65-F5344CB8AC3E}">
        <p14:creationId xmlns:p14="http://schemas.microsoft.com/office/powerpoint/2010/main" val="211402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3B7AC4F0-9A2A-3A45-9284-52F3D7BA2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1908 </a:t>
            </a:r>
            <a:r>
              <a:rPr lang="en-US" dirty="0"/>
              <a:t>: Friedrich </a:t>
            </a:r>
            <a:r>
              <a:rPr lang="en-US" dirty="0" err="1"/>
              <a:t>Trendelemburg</a:t>
            </a:r>
            <a:r>
              <a:rPr lang="en-US" dirty="0"/>
              <a:t> : </a:t>
            </a:r>
            <a:r>
              <a:rPr lang="el-GR" dirty="0"/>
              <a:t>1</a:t>
            </a:r>
            <a:r>
              <a:rPr lang="el-GR" baseline="30000" dirty="0"/>
              <a:t>η</a:t>
            </a:r>
            <a:r>
              <a:rPr lang="el-GR" dirty="0"/>
              <a:t> πνευμονική </a:t>
            </a:r>
            <a:r>
              <a:rPr lang="el-GR" dirty="0" err="1"/>
              <a:t>εμβολεκτομή</a:t>
            </a:r>
            <a:r>
              <a:rPr lang="el-GR" dirty="0"/>
              <a:t> σε τρεις ασθενείς: ο μακροβιότερος έζησε 37 ώρες, θάνατος από αιμορραγία </a:t>
            </a:r>
            <a:r>
              <a:rPr lang="el-GR" dirty="0" err="1"/>
              <a:t>αρ</a:t>
            </a:r>
            <a:r>
              <a:rPr lang="el-GR" dirty="0"/>
              <a:t>. μαστικής !</a:t>
            </a:r>
          </a:p>
          <a:p>
            <a:r>
              <a:rPr lang="el-GR" dirty="0"/>
              <a:t>1924 </a:t>
            </a:r>
            <a:r>
              <a:rPr lang="en-US" dirty="0"/>
              <a:t> </a:t>
            </a:r>
            <a:r>
              <a:rPr lang="el-GR" dirty="0"/>
              <a:t>: </a:t>
            </a:r>
            <a:r>
              <a:rPr lang="en-US" dirty="0"/>
              <a:t>Kirschner. </a:t>
            </a:r>
            <a:r>
              <a:rPr lang="el-GR" dirty="0"/>
              <a:t>Επιτυχείς </a:t>
            </a:r>
            <a:r>
              <a:rPr lang="el-GR" dirty="0" err="1"/>
              <a:t>εμβολεκτομές</a:t>
            </a:r>
            <a:endParaRPr lang="el-GR" dirty="0"/>
          </a:p>
          <a:p>
            <a:r>
              <a:rPr lang="el-GR" dirty="0"/>
              <a:t>Σήμερα : Συντηρητική θεραπεία με αντιπηκτική αγωγή και χειρουργική αντιμετώπιση των χρόνιων περιστατικών. 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AC9AE6F-0BB7-7A41-B14B-204DF4F8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ΙΣΤΟΡΙΚΑ ΔΕΔΟΜΕΝΑ - ΙΙ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234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DD1C180-0F51-4447-8111-6E318F5F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538" y="1687017"/>
            <a:ext cx="3667540" cy="4979635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E7965CCB-1724-1F4D-BD22-88431654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Κλινική υπόνοια πνευμονικής εμβολής</a:t>
            </a:r>
          </a:p>
        </p:txBody>
      </p:sp>
    </p:spTree>
    <p:extLst>
      <p:ext uri="{BB962C8B-B14F-4D97-AF65-F5344CB8AC3E}">
        <p14:creationId xmlns:p14="http://schemas.microsoft.com/office/powerpoint/2010/main" val="2497768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905CFBE-52D2-2642-9A71-C43EA837D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410" y="1474704"/>
            <a:ext cx="3508512" cy="4550342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E104A7B2-B265-524F-9DCF-01FEC19C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Εκτίμηση κινδύνου σε περίπτωση ΠΕ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34702E5-B761-A64F-97EC-2125154D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33" y="1474704"/>
            <a:ext cx="4341467" cy="44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20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D722291-26A8-034D-B8F1-5C4DCE6F5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569" y="338328"/>
            <a:ext cx="7408862" cy="1808462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3D766B3-0927-8243-A625-16C50AA2D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17" y="2358796"/>
            <a:ext cx="6608451" cy="4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4E493A4-C15C-5648-8703-34CB808BB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330" y="238937"/>
            <a:ext cx="6129339" cy="149613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FDCD787-F114-504E-B713-D0FC7FF6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3" y="1876523"/>
            <a:ext cx="7263582" cy="292429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9C813AB-618D-1F4F-96E9-153AE4F6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3" y="4769967"/>
            <a:ext cx="7304735" cy="19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2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0316174-08B4-DB48-925C-CA05638A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Θεραπεία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275F5AE-38C0-2A40-8AA7-7FBDA07C8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8" y="1418812"/>
            <a:ext cx="7036904" cy="5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5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DA19016-A127-5B47-9A2C-28C65DEB0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352" y="1647211"/>
            <a:ext cx="5466522" cy="4906811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C2B83A4-7311-4B42-B64B-B5D1E0667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87" y="430900"/>
            <a:ext cx="4661452" cy="11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34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497A137-6C27-1648-97F5-BB40DC54E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222" y="328389"/>
            <a:ext cx="5297556" cy="1293104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2463562-D1CD-CF47-A478-ADE25D5E4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27" y="1872456"/>
            <a:ext cx="4212546" cy="4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96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3EC10CA-7F9C-9449-A690-8A4FAD9E5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870" y="1930173"/>
            <a:ext cx="5774634" cy="4624009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C18A40BD-007D-3B41-A3E6-B01C07E7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ΠΕ και Εγκυμοσύνη</a:t>
            </a:r>
          </a:p>
        </p:txBody>
      </p:sp>
    </p:spTree>
    <p:extLst>
      <p:ext uri="{BB962C8B-B14F-4D97-AF65-F5344CB8AC3E}">
        <p14:creationId xmlns:p14="http://schemas.microsoft.com/office/powerpoint/2010/main" val="111213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2F4572A-E007-A441-B4C7-ED79C9553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287" y="1650694"/>
            <a:ext cx="5218043" cy="4777559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BC7321A4-7602-3A4F-B7F7-785C0FE5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FF00"/>
                </a:solidFill>
              </a:rPr>
              <a:t>Διαφορές κατευθυντήριων οδηγιών</a:t>
            </a:r>
          </a:p>
        </p:txBody>
      </p:sp>
    </p:spTree>
    <p:extLst>
      <p:ext uri="{BB962C8B-B14F-4D97-AF65-F5344CB8AC3E}">
        <p14:creationId xmlns:p14="http://schemas.microsoft.com/office/powerpoint/2010/main" val="52452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4A0F221-9FAD-904B-8984-D2DB477FD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288" y="1967948"/>
            <a:ext cx="6790676" cy="4158215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BA7FD353-2940-8D48-966E-12F0F6C9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Φίλτρο </a:t>
            </a:r>
            <a:r>
              <a:rPr lang="en-US" b="1" dirty="0">
                <a:solidFill>
                  <a:srgbClr val="FFFF00"/>
                </a:solidFill>
              </a:rPr>
              <a:t>IVC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8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F997BCF-0A70-9A47-AEA5-CD116902B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574" y="1391815"/>
            <a:ext cx="4214191" cy="5127857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8CACD4E5-1761-8940-B2EE-CF979CE5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John </a:t>
            </a:r>
            <a:r>
              <a:rPr lang="en-US" b="1" dirty="0" err="1">
                <a:solidFill>
                  <a:srgbClr val="FFFF00"/>
                </a:solidFill>
              </a:rPr>
              <a:t>H.Gibbon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44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DC0E5FC-5436-5747-8336-F132FB7DD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77" y="2436399"/>
            <a:ext cx="3390321" cy="3451225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AE0E8DCC-0014-904A-83B7-8CA5BD16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Χειρουργε</a:t>
            </a:r>
            <a:r>
              <a:rPr lang="en-US" b="1" dirty="0">
                <a:solidFill>
                  <a:srgbClr val="FFFF00"/>
                </a:solidFill>
              </a:rPr>
              <a:t>ί</a:t>
            </a:r>
            <a:r>
              <a:rPr lang="el-GR" b="1" dirty="0">
                <a:solidFill>
                  <a:srgbClr val="FFFF00"/>
                </a:solidFill>
              </a:rPr>
              <a:t>ο?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18EB2EC-AA7B-E440-A2E1-18478461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09" y="2678597"/>
            <a:ext cx="4710591" cy="32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8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201E6CF5-EBDA-CE47-99C2-9A289786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Φλεβο</a:t>
            </a:r>
            <a:r>
              <a:rPr lang="el-GR" b="1" dirty="0">
                <a:solidFill>
                  <a:srgbClr val="FFFF00"/>
                </a:solidFill>
              </a:rPr>
              <a:t>-φλεβικό </a:t>
            </a:r>
            <a:r>
              <a:rPr lang="en-US" b="1" dirty="0">
                <a:solidFill>
                  <a:srgbClr val="FFFF00"/>
                </a:solidFill>
              </a:rPr>
              <a:t>ECMO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B0B66C-E151-DF43-8195-D12D9FC6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17" y="1397815"/>
            <a:ext cx="6375166" cy="51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65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A01FEA06-E88B-DF44-9A38-C7C77A4D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Αρτηριο</a:t>
            </a:r>
            <a:r>
              <a:rPr lang="el-GR" b="1" dirty="0">
                <a:solidFill>
                  <a:srgbClr val="FFFF00"/>
                </a:solidFill>
              </a:rPr>
              <a:t>-φλεβικό </a:t>
            </a:r>
            <a:r>
              <a:rPr lang="en-US" b="1" dirty="0">
                <a:solidFill>
                  <a:srgbClr val="FFFF00"/>
                </a:solidFill>
              </a:rPr>
              <a:t>ECMO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EE1B7E6-3356-674F-953A-389F9E140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56" y="1368108"/>
            <a:ext cx="6668488" cy="52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0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D89E9C92-8235-C44F-8780-4F3CD55DF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1" y="2117035"/>
            <a:ext cx="7485270" cy="4009128"/>
          </a:xfrm>
        </p:spPr>
        <p:txBody>
          <a:bodyPr>
            <a:normAutofit/>
          </a:bodyPr>
          <a:lstStyle/>
          <a:p>
            <a:r>
              <a:rPr lang="el-GR" b="1" dirty="0"/>
              <a:t>Η Πνευμονική εμβολή είναι πολύ συχνή κλινική οντότητα που μένει πολλές φορές αδιάγνωστη.</a:t>
            </a:r>
          </a:p>
          <a:p>
            <a:r>
              <a:rPr lang="el-GR" b="1" dirty="0"/>
              <a:t>Σχετίζεται σχεδόν πάντα με φλεβοθρόμβωση κάτω άκρων ή φλεβών της ελάσσονος πυέλου.</a:t>
            </a:r>
          </a:p>
          <a:p>
            <a:r>
              <a:rPr lang="el-GR" b="1" dirty="0"/>
              <a:t>Με την υποψία της πρέπει να αρχίζει αντιπηκτική αγωγή και ο διαγνωστικός αλγόριθμος για την έγκαιρη επιβεβαίωση.</a:t>
            </a:r>
          </a:p>
          <a:p>
            <a:r>
              <a:rPr lang="el-GR" b="1" dirty="0"/>
              <a:t>Θεραπεία 3 μηνών ή/και περισσότερο.</a:t>
            </a:r>
          </a:p>
          <a:p>
            <a:r>
              <a:rPr lang="el-GR" b="1" dirty="0"/>
              <a:t>Καλύτερη η προφύλαξη από τη θεραπεία.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1D1C237-6EB5-BA49-9418-9A9C2EC5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Συμπερασματικά</a:t>
            </a:r>
          </a:p>
        </p:txBody>
      </p:sp>
    </p:spTree>
    <p:extLst>
      <p:ext uri="{BB962C8B-B14F-4D97-AF65-F5344CB8AC3E}">
        <p14:creationId xmlns:p14="http://schemas.microsoft.com/office/powerpoint/2010/main" val="249056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8319710-DA48-7F4F-889D-A0FD27491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04" y="1832373"/>
            <a:ext cx="3844147" cy="4214277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D7340E79-6C49-3D40-88F8-DF49AFFF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el-GR" b="1" dirty="0">
                <a:solidFill>
                  <a:srgbClr val="FFFF00"/>
                </a:solidFill>
              </a:rPr>
              <a:t>η κλινική εφαρμογή </a:t>
            </a:r>
            <a:r>
              <a:rPr lang="en-US" b="1" dirty="0">
                <a:solidFill>
                  <a:srgbClr val="FFFF00"/>
                </a:solidFill>
              </a:rPr>
              <a:t>Heart-Lung  machine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18C8F08-3C9C-EE49-B62B-56E124C7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53" y="3051312"/>
            <a:ext cx="3844147" cy="24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E86CEB3-DEDF-0E41-B2C1-4468C4DF5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364" y="1680508"/>
            <a:ext cx="4226236" cy="4662831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B7A1DD88-30D7-0646-A6F2-969D5A5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J. Gibbon’s heart-lung machine vs today’s devices 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82F7DE9-DEFB-7E4A-90E3-E25C5FBD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65" y="1852814"/>
            <a:ext cx="2906436" cy="37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5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11572B0-3C7C-2249-8494-7713EF355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131" y="1622767"/>
            <a:ext cx="5267738" cy="4896905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DF04C99A-FD82-B142-91AA-2F529B97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Cross-circulation (</a:t>
            </a:r>
            <a:r>
              <a:rPr lang="en-US" b="1" dirty="0" err="1">
                <a:solidFill>
                  <a:srgbClr val="FFFF00"/>
                </a:solidFill>
              </a:rPr>
              <a:t>Lillehei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9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CDBD43C-0C9E-5841-AFF1-981C67A86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060" y="1574090"/>
            <a:ext cx="6659217" cy="4552074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CCC5FCE3-1E30-9E40-A912-57B782A6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>
                <a:solidFill>
                  <a:srgbClr val="FFFF00"/>
                </a:solidFill>
              </a:rPr>
              <a:t>Πρώτες επιτυχημένες καρδιακές επεμβάσεις με τη χρήση εξωσωματικής μηχανής ή διασταυρούμενης κυκλοφορίας</a:t>
            </a:r>
          </a:p>
        </p:txBody>
      </p:sp>
    </p:spTree>
    <p:extLst>
      <p:ext uri="{BB962C8B-B14F-4D97-AF65-F5344CB8AC3E}">
        <p14:creationId xmlns:p14="http://schemas.microsoft.com/office/powerpoint/2010/main" val="400323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8C1034E-BA1F-F04C-89CA-3687EFFF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478844"/>
            <a:ext cx="7823200" cy="4647319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Αιφνίδιοι θάνατοι &gt; 40 ετών έχουν ευρήματα φρέσκων ή παλαιών πνευμονικών θρόμβων σε ποσοστό 64% (1 ή 2 πνεύμονες )</a:t>
            </a:r>
          </a:p>
          <a:p>
            <a:r>
              <a:rPr lang="el-GR" dirty="0"/>
              <a:t>Σε παιδιά: 1% και είναι δευτεροπαθής λόγω λοίμωξης αναπνευστικού, φλεβίτιδας, συγγενούς καρδιοπάθειας ή ρευματικού πυρετού.</a:t>
            </a:r>
          </a:p>
          <a:p>
            <a:r>
              <a:rPr lang="el-GR" dirty="0"/>
              <a:t>Μέγεθος θρόμβων: 1-1.5 </a:t>
            </a:r>
            <a:r>
              <a:rPr lang="en-US" dirty="0"/>
              <a:t>cm </a:t>
            </a:r>
            <a:r>
              <a:rPr lang="el-GR" dirty="0"/>
              <a:t>σε διάμετρο και μήκος 1-50</a:t>
            </a:r>
            <a:r>
              <a:rPr lang="en-US" dirty="0"/>
              <a:t>cm</a:t>
            </a:r>
          </a:p>
          <a:p>
            <a:r>
              <a:rPr lang="el-GR" dirty="0"/>
              <a:t>Συν</a:t>
            </a:r>
            <a:r>
              <a:rPr lang="en-US" dirty="0" err="1"/>
              <a:t>ή</a:t>
            </a:r>
            <a:r>
              <a:rPr lang="el-GR" dirty="0" err="1"/>
              <a:t>θως</a:t>
            </a:r>
            <a:r>
              <a:rPr lang="el-GR" dirty="0"/>
              <a:t> (ΔΕ) πνευμονική αρτηρία και συνηθέστερα ο κάτω λοβός.</a:t>
            </a:r>
          </a:p>
          <a:p>
            <a:r>
              <a:rPr lang="el-GR" dirty="0"/>
              <a:t>Παράδοξη εμβολή: Συνύπαρξη</a:t>
            </a:r>
            <a:r>
              <a:rPr lang="en-US" dirty="0"/>
              <a:t>. ASD </a:t>
            </a:r>
          </a:p>
          <a:p>
            <a:r>
              <a:rPr lang="en-US" dirty="0"/>
              <a:t>Tumor emboli</a:t>
            </a:r>
            <a:r>
              <a:rPr lang="el-GR" dirty="0"/>
              <a:t> 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D1F4BE14-CCAD-9F40-A878-2D67A5B3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ΠΑΘ-ΑΝ    ΔΕΔΟΜΕΝΑ</a:t>
            </a:r>
          </a:p>
        </p:txBody>
      </p:sp>
    </p:spTree>
    <p:extLst>
      <p:ext uri="{BB962C8B-B14F-4D97-AF65-F5344CB8AC3E}">
        <p14:creationId xmlns:p14="http://schemas.microsoft.com/office/powerpoint/2010/main" val="2596971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έμα1">
  <a:themeElements>
    <a:clrScheme name="Κυματομορφή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Κυματομορφή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υματομορφή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Θέμα1" id="{5FB8A7A9-6234-0C4F-9BAE-9BCC36E8FD48}" vid="{D3B503E3-DE78-8F44-BCE5-33A0950897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Θέμα1</Template>
  <TotalTime>1173</TotalTime>
  <Words>906</Words>
  <Application>Microsoft Office PowerPoint</Application>
  <PresentationFormat>Προβολή στην οθόνη (4:3)</PresentationFormat>
  <Paragraphs>129</Paragraphs>
  <Slides>43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8" baseType="lpstr">
      <vt:lpstr>Calibri</vt:lpstr>
      <vt:lpstr>Candara</vt:lpstr>
      <vt:lpstr>Hiragino Mincho ProN</vt:lpstr>
      <vt:lpstr>Symbol</vt:lpstr>
      <vt:lpstr>Θέμα1</vt:lpstr>
      <vt:lpstr>ΠΝΕΥΜΟΝΙΚΗ ΕΜΒΟΛΗ</vt:lpstr>
      <vt:lpstr>ΙΣΤΟΡΙΚΑ ΔΕΔΟΜΕΝΑ - Ι</vt:lpstr>
      <vt:lpstr>ΙΣΤΟΡΙΚΑ ΔΕΔΟΜΕΝΑ - ΙΙ</vt:lpstr>
      <vt:lpstr>John H.Gibbon</vt:lpstr>
      <vt:lpstr>1η κλινική εφαρμογή Heart-Lung  machine</vt:lpstr>
      <vt:lpstr>J. Gibbon’s heart-lung machine vs today’s devices </vt:lpstr>
      <vt:lpstr>Cross-circulation (Lillehei)</vt:lpstr>
      <vt:lpstr>Πρώτες επιτυχημένες καρδιακές επεμβάσεις με τη χρήση εξωσωματικής μηχανής ή διασταυρούμενης κυκλοφορίας</vt:lpstr>
      <vt:lpstr>ΠΑΘ-ΑΝ    ΔΕΔΟΜΕΝΑ</vt:lpstr>
      <vt:lpstr>Συχνότητα εμφάνισης ΠΕ σε σχέση με το χρόνο </vt:lpstr>
      <vt:lpstr>Κυκλοφορία αίματος</vt:lpstr>
      <vt:lpstr>Κυκλοφορία αίματος</vt:lpstr>
      <vt:lpstr>Κυκλοφορία αίματος</vt:lpstr>
      <vt:lpstr>Επιστροφή του αίματος στην καρδιά</vt:lpstr>
      <vt:lpstr>ΠΑΘΟΓΕΝΕΣΗ  DVT</vt:lpstr>
      <vt:lpstr>ΠΑΘΟΓΕΝΕΣΗ  DVT</vt:lpstr>
      <vt:lpstr>Μηχανισμός shock και θανάτου μετά από ΠΕ</vt:lpstr>
      <vt:lpstr>Συχνότητα DVT/ηλικία</vt:lpstr>
      <vt:lpstr>ΠΝΕΥΜΟΝΙΚΗ ΕΜΒΟΛΗ-ΣΤΑΤΙΣΤΙΚΑ ΔΕΔΟΜΕΝΑ-Ι</vt:lpstr>
      <vt:lpstr>ΠΝΕΥΜΟΝΙΚΗ ΕΜΒΟΛΗ-ΣΤΑΤΙΣΤΙΚΑ ΔΕΔΟΜΕΝΑ-ΙΙ</vt:lpstr>
      <vt:lpstr>ΣΥΜΠΤΩΜΑΤΑ</vt:lpstr>
      <vt:lpstr>Κλινικά Ευρήματα</vt:lpstr>
      <vt:lpstr>ΠΡΟΔΙΑΘΕΣΙΚΟΙ ΠΑΡΑΓΟΝΤΕΣ</vt:lpstr>
      <vt:lpstr>ΔΙΑΓΝΩΣΤΙΚΕΣ ΕΞΕΤΑΣΕΙΣ</vt:lpstr>
      <vt:lpstr>Αλγόριθμος διάγνωσης</vt:lpstr>
      <vt:lpstr>Ακτινογραφία θώρακος</vt:lpstr>
      <vt:lpstr>CT Αγγειογραφία</vt:lpstr>
      <vt:lpstr>Σπινθηρογράφημα πνευμόνων  (Αιμάτωσης-αραίωσης: Ιοδίνη-131, χρώμιο-151, Τεχνίτιο-99, εισπνοή ξένου-133)</vt:lpstr>
      <vt:lpstr>Προφύλαξη</vt:lpstr>
      <vt:lpstr>Κλινική υπόνοια πνευμονικής εμβολής</vt:lpstr>
      <vt:lpstr>Εκτίμηση κινδύνου σε περίπτωση ΠΕ</vt:lpstr>
      <vt:lpstr>Παρουσίαση του PowerPoint</vt:lpstr>
      <vt:lpstr>Παρουσίαση του PowerPoint</vt:lpstr>
      <vt:lpstr>Θεραπεία</vt:lpstr>
      <vt:lpstr>Παρουσίαση του PowerPoint</vt:lpstr>
      <vt:lpstr>Παρουσίαση του PowerPoint</vt:lpstr>
      <vt:lpstr>ΠΕ και Εγκυμοσύνη</vt:lpstr>
      <vt:lpstr>Διαφορές κατευθυντήριων οδηγιών</vt:lpstr>
      <vt:lpstr>Φίλτρο IVC</vt:lpstr>
      <vt:lpstr>Χειρουργείο?</vt:lpstr>
      <vt:lpstr>Φλεβο-φλεβικό ECMO</vt:lpstr>
      <vt:lpstr>Αρτηριο-φλεβικό ECMO</vt:lpstr>
      <vt:lpstr>Συμπερασματικά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ΠΝΕΥΜΟΝΙΚΗ ΕΜΒΟΛΗ</dc:title>
  <dc:creator>Panagiotis Dedeilias</dc:creator>
  <cp:lastModifiedBy>Maria Kioleoglou</cp:lastModifiedBy>
  <cp:revision>30</cp:revision>
  <dcterms:created xsi:type="dcterms:W3CDTF">2020-12-05T06:45:38Z</dcterms:created>
  <dcterms:modified xsi:type="dcterms:W3CDTF">2023-01-05T09:34:58Z</dcterms:modified>
</cp:coreProperties>
</file>