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9"/>
  </p:notesMasterIdLst>
  <p:sldIdLst>
    <p:sldId id="864" r:id="rId2"/>
    <p:sldId id="449" r:id="rId3"/>
    <p:sldId id="865" r:id="rId4"/>
    <p:sldId id="337" r:id="rId5"/>
    <p:sldId id="866" r:id="rId6"/>
    <p:sldId id="450" r:id="rId7"/>
    <p:sldId id="888" r:id="rId8"/>
    <p:sldId id="889" r:id="rId9"/>
    <p:sldId id="892" r:id="rId10"/>
    <p:sldId id="452" r:id="rId11"/>
    <p:sldId id="885" r:id="rId12"/>
    <p:sldId id="886" r:id="rId13"/>
    <p:sldId id="887" r:id="rId14"/>
    <p:sldId id="884" r:id="rId15"/>
    <p:sldId id="883" r:id="rId16"/>
    <p:sldId id="316" r:id="rId17"/>
    <p:sldId id="267" r:id="rId18"/>
    <p:sldId id="296" r:id="rId19"/>
    <p:sldId id="297" r:id="rId20"/>
    <p:sldId id="300" r:id="rId21"/>
    <p:sldId id="890" r:id="rId22"/>
    <p:sldId id="257" r:id="rId23"/>
    <p:sldId id="260" r:id="rId24"/>
    <p:sldId id="261" r:id="rId25"/>
    <p:sldId id="262" r:id="rId26"/>
    <p:sldId id="264" r:id="rId27"/>
    <p:sldId id="881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54"/>
  </p:normalViewPr>
  <p:slideViewPr>
    <p:cSldViewPr snapToGrid="0" snapToObjects="1">
      <p:cViewPr varScale="1">
        <p:scale>
          <a:sx n="81" d="100"/>
          <a:sy n="81" d="100"/>
        </p:scale>
        <p:origin x="96" y="6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94C318-F0B1-4CD9-964F-FF01FF8E68F3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E47B1-FBE4-4279-8DEC-73F1FF56B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682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F248D29D-9C5E-813A-763A-FD263CE081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E0173B04-FF2D-A9C2-BBC6-49877CAD59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l-GR">
              <a:latin typeface="Arial" panose="020B0604020202020204" pitchFamily="34" charset="0"/>
            </a:endParaRPr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F81F0F11-473B-4218-E375-69F95C2C37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ucida Bright" panose="02040602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Bright" panose="02040602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Bright" panose="02040602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Bright" panose="02040602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Bright" panose="02040602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Bright" panose="02040602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Bright" panose="02040602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Bright" panose="02040602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Bright" panose="02040602050505020304" pitchFamily="18" charset="0"/>
                <a:cs typeface="Arial" panose="020B0604020202020204" pitchFamily="34" charset="0"/>
              </a:defRPr>
            </a:lvl9pPr>
          </a:lstStyle>
          <a:p>
            <a:fld id="{946B1C9D-F652-4E6F-B5FA-5EEC20F887A7}" type="slidenum">
              <a:rPr lang="en-GB" altLang="el-GR" smtClean="0"/>
              <a:pPr/>
              <a:t>1</a:t>
            </a:fld>
            <a:endParaRPr lang="en-GB" alt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- Θέση εικόνας διαφάνειας">
            <a:extLst>
              <a:ext uri="{FF2B5EF4-FFF2-40B4-BE49-F238E27FC236}">
                <a16:creationId xmlns:a16="http://schemas.microsoft.com/office/drawing/2014/main" id="{D382991F-4D1E-5982-49F8-268017B71E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2 - Θέση σημειώσεων">
            <a:extLst>
              <a:ext uri="{FF2B5EF4-FFF2-40B4-BE49-F238E27FC236}">
                <a16:creationId xmlns:a16="http://schemas.microsoft.com/office/drawing/2014/main" id="{CF2372A4-93C7-71E9-817B-9DD403C7E2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172" name="3 - Θέση αριθμού διαφάνειας">
            <a:extLst>
              <a:ext uri="{FF2B5EF4-FFF2-40B4-BE49-F238E27FC236}">
                <a16:creationId xmlns:a16="http://schemas.microsoft.com/office/drawing/2014/main" id="{B3CA1C98-6173-1854-FF4D-2D3E7A9BC8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4B62C8F-761E-4AA8-9783-6DDBCD477AD5}" type="slidenum">
              <a:rPr lang="el-GR" altLang="en-US" smtClean="0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3</a:t>
            </a:fld>
            <a:endParaRPr lang="el-GR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050E04EE-3869-FC47-D418-626BF4B627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9A65E0AD-B448-3170-C6E6-ABBA699084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E82E442D-678B-6C7B-D138-1596549176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ucida Bright" panose="02040602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Bright" panose="02040602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Bright" panose="02040602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Bright" panose="02040602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Bright" panose="02040602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Bright" panose="02040602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Bright" panose="02040602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Bright" panose="02040602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Bright" panose="02040602050505020304" pitchFamily="18" charset="0"/>
                <a:cs typeface="Arial" panose="020B0604020202020204" pitchFamily="34" charset="0"/>
              </a:defRPr>
            </a:lvl9pPr>
          </a:lstStyle>
          <a:p>
            <a:fld id="{92C0F0AD-FE48-4AC2-B54F-B24A5E0AABF0}" type="slidenum">
              <a:rPr lang="en-US" altLang="en-US" smtClean="0">
                <a:latin typeface="Calibri" panose="020F0502020204030204" pitchFamily="34" charset="0"/>
              </a:rPr>
              <a:pPr/>
              <a:t>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191208D4-0CE5-1702-9D60-2F6A0E52FC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57727A9D-AC35-94C9-DD84-B4498105A6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l-GR" altLang="en-US">
              <a:latin typeface="Arial" panose="020B0604020202020204" pitchFamily="34" charset="0"/>
            </a:endParaRPr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FBC99366-739B-1A4D-DB6E-1D76D6A315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17FD5D1-AAC9-424E-81E1-5D0177540907}" type="slidenum">
              <a:rPr lang="el-GR" altLang="en-US" smtClean="0"/>
              <a:pPr>
                <a:spcBef>
                  <a:spcPct val="0"/>
                </a:spcBef>
              </a:pPr>
              <a:t>9</a:t>
            </a:fld>
            <a:endParaRPr lang="el-G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- Θέση εικόνας διαφάνειας">
            <a:extLst>
              <a:ext uri="{FF2B5EF4-FFF2-40B4-BE49-F238E27FC236}">
                <a16:creationId xmlns:a16="http://schemas.microsoft.com/office/drawing/2014/main" id="{1DBD4F34-0940-8153-A51F-5DDE5B8800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2 - Θέση σημειώσεων">
            <a:extLst>
              <a:ext uri="{FF2B5EF4-FFF2-40B4-BE49-F238E27FC236}">
                <a16:creationId xmlns:a16="http://schemas.microsoft.com/office/drawing/2014/main" id="{ED697B81-1B49-718F-B67B-AA23BA6E8E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5604" name="3 - Θέση αριθμού διαφάνειας">
            <a:extLst>
              <a:ext uri="{FF2B5EF4-FFF2-40B4-BE49-F238E27FC236}">
                <a16:creationId xmlns:a16="http://schemas.microsoft.com/office/drawing/2014/main" id="{BBD99D8E-9E51-2CD8-F5C5-E063F50007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A9EC547-F8A1-4825-A99C-4DF8D5DBF987}" type="slidenum">
              <a:rPr lang="el-GR" altLang="en-US" smtClean="0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16</a:t>
            </a:fld>
            <a:endParaRPr lang="el-GR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- Θέση εικόνας διαφάνειας">
            <a:extLst>
              <a:ext uri="{FF2B5EF4-FFF2-40B4-BE49-F238E27FC236}">
                <a16:creationId xmlns:a16="http://schemas.microsoft.com/office/drawing/2014/main" id="{7789094C-1DC5-14EF-9160-34370C070F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2 - Θέση σημειώσεων">
            <a:extLst>
              <a:ext uri="{FF2B5EF4-FFF2-40B4-BE49-F238E27FC236}">
                <a16:creationId xmlns:a16="http://schemas.microsoft.com/office/drawing/2014/main" id="{49D93DF8-D2F5-B56C-DBAD-FB71B3B37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7652" name="3 - Θέση αριθμού διαφάνειας">
            <a:extLst>
              <a:ext uri="{FF2B5EF4-FFF2-40B4-BE49-F238E27FC236}">
                <a16:creationId xmlns:a16="http://schemas.microsoft.com/office/drawing/2014/main" id="{6CFF28CB-F9E9-CCBF-0FED-B9625E9AB2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61DFCB2-0B0E-40F2-B360-2D4323D34901}" type="slidenum">
              <a:rPr lang="el-GR" altLang="en-US" smtClean="0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17</a:t>
            </a:fld>
            <a:endParaRPr lang="el-GR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- Θέση εικόνας διαφάνειας">
            <a:extLst>
              <a:ext uri="{FF2B5EF4-FFF2-40B4-BE49-F238E27FC236}">
                <a16:creationId xmlns:a16="http://schemas.microsoft.com/office/drawing/2014/main" id="{A08B3FFD-2D99-BFF1-257D-9A56E1B0EE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2 - Θέση σημειώσεων">
            <a:extLst>
              <a:ext uri="{FF2B5EF4-FFF2-40B4-BE49-F238E27FC236}">
                <a16:creationId xmlns:a16="http://schemas.microsoft.com/office/drawing/2014/main" id="{76EC6EF0-11B5-13E1-9D95-9A695A2149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9700" name="3 - Θέση αριθμού διαφάνειας">
            <a:extLst>
              <a:ext uri="{FF2B5EF4-FFF2-40B4-BE49-F238E27FC236}">
                <a16:creationId xmlns:a16="http://schemas.microsoft.com/office/drawing/2014/main" id="{AAFBA685-691B-7FC9-5E16-7DEAB4B51D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F29E67-AF91-4733-9973-564FF45B0A78}" type="slidenum">
              <a:rPr lang="el-GR" altLang="en-US" smtClean="0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21</a:t>
            </a:fld>
            <a:endParaRPr lang="el-GR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Θέση εικόνας διαφάνειας 1">
            <a:extLst>
              <a:ext uri="{FF2B5EF4-FFF2-40B4-BE49-F238E27FC236}">
                <a16:creationId xmlns:a16="http://schemas.microsoft.com/office/drawing/2014/main" id="{5FC5906D-6AD5-1492-0575-274A810147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Θέση σημειώσεων 2">
            <a:extLst>
              <a:ext uri="{FF2B5EF4-FFF2-40B4-BE49-F238E27FC236}">
                <a16:creationId xmlns:a16="http://schemas.microsoft.com/office/drawing/2014/main" id="{F8FA9E09-3694-B414-2CEC-28EC92BCA5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>
              <a:latin typeface="Arial" panose="020B0604020202020204" pitchFamily="34" charset="0"/>
            </a:endParaRPr>
          </a:p>
        </p:txBody>
      </p:sp>
      <p:sp>
        <p:nvSpPr>
          <p:cNvPr id="35844" name="Θέση αριθμού διαφάνειας 3">
            <a:extLst>
              <a:ext uri="{FF2B5EF4-FFF2-40B4-BE49-F238E27FC236}">
                <a16:creationId xmlns:a16="http://schemas.microsoft.com/office/drawing/2014/main" id="{4C50BEDD-452F-339D-3C54-77B248075D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ucida Bright" panose="02040602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Bright" panose="02040602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Bright" panose="02040602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Bright" panose="02040602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Bright" panose="02040602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Bright" panose="02040602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Bright" panose="02040602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Bright" panose="02040602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Bright" panose="02040602050505020304" pitchFamily="18" charset="0"/>
                <a:cs typeface="Arial" panose="020B0604020202020204" pitchFamily="34" charset="0"/>
              </a:defRPr>
            </a:lvl9pPr>
          </a:lstStyle>
          <a:p>
            <a:fld id="{793B2180-F221-4410-B8DB-39BA0E96656C}" type="slidenum">
              <a:rPr lang="en-GB" altLang="el-GR" smtClean="0"/>
              <a:pPr/>
              <a:t>27</a:t>
            </a:fld>
            <a:endParaRPr lang="en-GB" alt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6/13/2024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12.png"/><Relationship Id="rId7" Type="http://schemas.microsoft.com/office/2007/relationships/hdphoto" Target="../media/hdphoto2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23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microsoft.com/office/2007/relationships/hdphoto" Target="../media/hdphoto2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27.jpe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2.png"/><Relationship Id="rId7" Type="http://schemas.openxmlformats.org/officeDocument/2006/relationships/image" Target="../media/image9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jpeg"/><Relationship Id="rId5" Type="http://schemas.openxmlformats.org/officeDocument/2006/relationships/image" Target="../media/image23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png"/><Relationship Id="rId7" Type="http://schemas.openxmlformats.org/officeDocument/2006/relationships/image" Target="../media/image3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png"/><Relationship Id="rId5" Type="http://schemas.openxmlformats.org/officeDocument/2006/relationships/image" Target="../media/image23.png"/><Relationship Id="rId4" Type="http://schemas.openxmlformats.org/officeDocument/2006/relationships/image" Target="../media/image10.png"/><Relationship Id="rId9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png"/><Relationship Id="rId7" Type="http://schemas.openxmlformats.org/officeDocument/2006/relationships/image" Target="../media/image3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3.jpeg"/><Relationship Id="rId5" Type="http://schemas.openxmlformats.org/officeDocument/2006/relationships/image" Target="../media/image23.png"/><Relationship Id="rId4" Type="http://schemas.openxmlformats.org/officeDocument/2006/relationships/image" Target="../media/image10.png"/><Relationship Id="rId9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4.wdp"/><Relationship Id="rId7" Type="http://schemas.microsoft.com/office/2007/relationships/hdphoto" Target="../media/hdphoto2.wdp"/><Relationship Id="rId12" Type="http://schemas.openxmlformats.org/officeDocument/2006/relationships/image" Target="../media/image47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microsoft.com/office/2007/relationships/hdphoto" Target="../media/hdphoto5.wdp"/><Relationship Id="rId5" Type="http://schemas.openxmlformats.org/officeDocument/2006/relationships/image" Target="../media/image44.png"/><Relationship Id="rId10" Type="http://schemas.openxmlformats.org/officeDocument/2006/relationships/image" Target="../media/image46.png"/><Relationship Id="rId4" Type="http://schemas.openxmlformats.org/officeDocument/2006/relationships/image" Target="../media/image43.png"/><Relationship Id="rId9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9.png"/><Relationship Id="rId7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12.png"/><Relationship Id="rId4" Type="http://schemas.microsoft.com/office/2007/relationships/hdphoto" Target="../media/hdphoto2.wdp"/><Relationship Id="rId9" Type="http://schemas.microsoft.com/office/2007/relationships/hdphoto" Target="../media/hdphoto4.wdp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4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51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52.jpeg"/><Relationship Id="rId7" Type="http://schemas.microsoft.com/office/2007/relationships/hdphoto" Target="../media/hdphoto4.wdp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microsoft.com/office/2007/relationships/hdphoto" Target="../media/hdphoto2.wdp"/><Relationship Id="rId4" Type="http://schemas.openxmlformats.org/officeDocument/2006/relationships/image" Target="../media/image9.png"/><Relationship Id="rId9" Type="http://schemas.microsoft.com/office/2007/relationships/hdphoto" Target="../media/hdphoto3.wdp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microsoft.com/office/2007/relationships/hdphoto" Target="../media/hdphoto6.wdp"/><Relationship Id="rId7" Type="http://schemas.openxmlformats.org/officeDocument/2006/relationships/image" Target="../media/image45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9.png"/><Relationship Id="rId9" Type="http://schemas.microsoft.com/office/2007/relationships/hdphoto" Target="../media/hdphoto4.wdp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5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2.png"/><Relationship Id="rId4" Type="http://schemas.openxmlformats.org/officeDocument/2006/relationships/image" Target="../media/image14.png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2.png"/><Relationship Id="rId7" Type="http://schemas.openxmlformats.org/officeDocument/2006/relationships/image" Target="../media/image9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2.png"/><Relationship Id="rId7" Type="http://schemas.openxmlformats.org/officeDocument/2006/relationships/image" Target="../media/image9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9">
            <a:extLst>
              <a:ext uri="{FF2B5EF4-FFF2-40B4-BE49-F238E27FC236}">
                <a16:creationId xmlns:a16="http://schemas.microsoft.com/office/drawing/2014/main" id="{263A77DA-6D53-0F31-4BC7-4FA1B2439B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639" y="807090"/>
            <a:ext cx="5484721" cy="95410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bliqueTopRight"/>
            <a:lightRig rig="soft" dir="t">
              <a:rot lat="0" lon="0" rev="0"/>
            </a:lightRig>
          </a:scene3d>
          <a:sp3d extrusionH="431800" contourW="44450" prstMaterial="matte">
            <a:bevelT w="63500" h="63500" prst="artDeco"/>
            <a:bevelB w="444500" h="406400"/>
            <a:extrusionClr>
              <a:schemeClr val="bg1">
                <a:lumMod val="85000"/>
              </a:schemeClr>
            </a:extrusionClr>
            <a:contourClr>
              <a:schemeClr val="bg1">
                <a:lumMod val="85000"/>
              </a:schemeClr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el-GR" sz="3600" b="1" dirty="0">
                <a:solidFill>
                  <a:schemeClr val="bg1"/>
                </a:solidFill>
                <a:cs typeface="Arial" pitchFamily="34" charset="0"/>
              </a:rPr>
              <a:t>ΑΝΤΙΒΙΟΤΙΚΑ - ΠΡΟΒΙΟΤΙΚΑ</a:t>
            </a:r>
            <a:endParaRPr lang="en-US" sz="3600" b="1" dirty="0">
              <a:solidFill>
                <a:schemeClr val="bg1"/>
              </a:solidFill>
              <a:cs typeface="Arial" pitchFamily="34" charset="0"/>
            </a:endParaRPr>
          </a:p>
          <a:p>
            <a:pPr algn="ctr" eaLnBrk="1" hangingPunct="1">
              <a:defRPr/>
            </a:pPr>
            <a:endParaRPr lang="en-US" sz="2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280CEB9D-7047-EE36-5236-FA483C770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38360" y="2908673"/>
            <a:ext cx="895253" cy="921565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  <a:bevelB w="139700" prst="cross"/>
          </a:sp3d>
        </p:spPr>
      </p:pic>
      <p:pic>
        <p:nvPicPr>
          <p:cNvPr id="8" name="Picture 2067" descr="FPAGEIN">
            <a:extLst>
              <a:ext uri="{FF2B5EF4-FFF2-40B4-BE49-F238E27FC236}">
                <a16:creationId xmlns:a16="http://schemas.microsoft.com/office/drawing/2014/main" id="{56CBA310-09D1-683A-8F73-30AA73160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9806" y="4632003"/>
            <a:ext cx="1422583" cy="1418907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73F33B7-31BD-ECB8-C085-C96C00CD8D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1430" y="5531996"/>
            <a:ext cx="3394290" cy="48625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>
              <a:defRPr>
                <a:solidFill>
                  <a:schemeClr val="tx1"/>
                </a:solidFill>
                <a:latin typeface="Lucida Bright" panose="02040602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Bright" panose="02040602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Bright" panose="02040602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Bright" panose="02040602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Bright" panose="020406020505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Bright" panose="020406020505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Bright" panose="020406020505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Bright" panose="020406020505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Bright" panose="02040602050505020304" pitchFamily="18" charset="0"/>
              </a:defRPr>
            </a:lvl9pPr>
          </a:lstStyle>
          <a:p>
            <a:pPr algn="ctr">
              <a:spcBef>
                <a:spcPct val="20000"/>
              </a:spcBef>
              <a:defRPr/>
            </a:pPr>
            <a:r>
              <a:rPr lang="el-GR" sz="12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Κλινική Φαρμακολογία στην Οδοντιατρική</a:t>
            </a:r>
            <a:endParaRPr lang="en-US" altLang="en-US" sz="1200" b="1" dirty="0"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en-US" sz="11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el-GR" altLang="en-US" sz="1100" baseline="30000" dirty="0">
                <a:latin typeface="Arial" panose="020B0604020202020204" pitchFamily="34" charset="0"/>
                <a:cs typeface="Times New Roman" panose="02020603050405020304" pitchFamily="18" charset="0"/>
              </a:rPr>
              <a:t>Ο</a:t>
            </a:r>
            <a:r>
              <a:rPr lang="el-GR" altLang="en-US" sz="1100" dirty="0">
                <a:latin typeface="Arial" panose="020B0604020202020204" pitchFamily="34" charset="0"/>
                <a:cs typeface="Times New Roman" panose="02020603050405020304" pitchFamily="18" charset="0"/>
              </a:rPr>
              <a:t> Εξάμηνο Μεταπτυχιακών</a:t>
            </a:r>
            <a:endParaRPr lang="el-GR" altLang="en-US" sz="900" dirty="0">
              <a:latin typeface="Arial" panose="020B0604020202020204" pitchFamily="34" charset="0"/>
            </a:endParaRP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8AF823F9-19F6-96CF-0CB8-228974C7F8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6323" y="2054303"/>
            <a:ext cx="4212206" cy="1775935"/>
          </a:xfrm>
          <a:prstGeom prst="rect">
            <a:avLst/>
          </a:prstGeom>
          <a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53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285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l-GR" sz="2000" b="1" dirty="0">
                <a:blipFill>
                  <a:blip r:embed="rId8"/>
                  <a:tile tx="0" ty="0" sx="100000" sy="100000" flip="none" algn="tl"/>
                </a:blip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ΝΙΚΟΛΑΟΣ  Γ.Α.  ΚΟΛΟΜΒΟΣ</a:t>
            </a:r>
            <a:r>
              <a:rPr lang="el-GR" sz="105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 </a:t>
            </a: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</a:rPr>
              <a:t>MD</a:t>
            </a:r>
            <a:r>
              <a:rPr lang="el-GR" sz="1200" b="1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</a:rPr>
              <a:t>DDS</a:t>
            </a:r>
            <a:r>
              <a:rPr lang="el-GR" sz="1200" b="1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</a:rPr>
              <a:t>PhD</a:t>
            </a:r>
            <a:r>
              <a:rPr lang="el-GR" sz="1200" b="1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</a:rPr>
              <a:t>MSc</a:t>
            </a:r>
            <a:endParaRPr lang="el-GR" sz="12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altLang="el-GR" sz="1400" b="1" dirty="0">
                <a:solidFill>
                  <a:srgbClr val="A23600"/>
                </a:solidFill>
                <a:cs typeface="Arial" panose="020B0604020202020204" pitchFamily="34" charset="0"/>
              </a:rPr>
              <a:t>E</a:t>
            </a:r>
            <a:r>
              <a:rPr lang="el-GR" altLang="el-GR" sz="1400" b="1" dirty="0">
                <a:solidFill>
                  <a:srgbClr val="A23600"/>
                </a:solidFill>
                <a:cs typeface="Arial" panose="020B0604020202020204" pitchFamily="34" charset="0"/>
              </a:rPr>
              <a:t>ΠΙΚΟΥΡΟΣ ΚΑΘΗΓ.</a:t>
            </a:r>
            <a:endParaRPr lang="en-US" altLang="el-GR" sz="1400" b="1" dirty="0">
              <a:solidFill>
                <a:srgbClr val="A23600"/>
              </a:solidFill>
              <a:cs typeface="Arial" panose="020B0604020202020204" pitchFamily="34" charset="0"/>
            </a:endParaRPr>
          </a:p>
          <a:p>
            <a:pPr algn="ctr" eaLnBrk="1" hangingPunct="1">
              <a:lnSpc>
                <a:spcPct val="150000"/>
              </a:lnSpc>
              <a:defRPr/>
            </a:pPr>
            <a:r>
              <a:rPr lang="el-GR" altLang="el-GR" sz="1400" dirty="0">
                <a:solidFill>
                  <a:srgbClr val="A23600"/>
                </a:solidFill>
                <a:cs typeface="Arial" panose="020B0604020202020204" pitchFamily="34" charset="0"/>
              </a:rPr>
              <a:t>Σ</a:t>
            </a:r>
            <a:r>
              <a:rPr lang="en-US" altLang="el-GR" sz="1400" dirty="0">
                <a:solidFill>
                  <a:srgbClr val="A23600"/>
                </a:solidFill>
                <a:cs typeface="Arial" panose="020B0604020202020204" pitchFamily="34" charset="0"/>
              </a:rPr>
              <a:t>.</a:t>
            </a:r>
            <a:r>
              <a:rPr lang="el-GR" altLang="el-GR" sz="1400" dirty="0">
                <a:solidFill>
                  <a:srgbClr val="A23600"/>
                </a:solidFill>
                <a:cs typeface="Arial" panose="020B0604020202020204" pitchFamily="34" charset="0"/>
              </a:rPr>
              <a:t>Γ</a:t>
            </a:r>
            <a:r>
              <a:rPr lang="en-US" altLang="el-GR" sz="1400" dirty="0">
                <a:solidFill>
                  <a:srgbClr val="A23600"/>
                </a:solidFill>
                <a:cs typeface="Arial" panose="020B0604020202020204" pitchFamily="34" charset="0"/>
              </a:rPr>
              <a:t>.</a:t>
            </a:r>
            <a:r>
              <a:rPr lang="el-GR" altLang="el-GR" sz="1400" dirty="0">
                <a:solidFill>
                  <a:srgbClr val="A23600"/>
                </a:solidFill>
                <a:cs typeface="Arial" panose="020B0604020202020204" pitchFamily="34" charset="0"/>
              </a:rPr>
              <a:t>Π</a:t>
            </a:r>
            <a:r>
              <a:rPr lang="en-US" altLang="el-GR" sz="1400" dirty="0">
                <a:solidFill>
                  <a:srgbClr val="A23600"/>
                </a:solidFill>
                <a:cs typeface="Arial" panose="020B0604020202020204" pitchFamily="34" charset="0"/>
              </a:rPr>
              <a:t>.</a:t>
            </a:r>
            <a:r>
              <a:rPr lang="el-GR" altLang="el-GR" sz="1400" dirty="0">
                <a:solidFill>
                  <a:srgbClr val="A23600"/>
                </a:solidFill>
                <a:cs typeface="Arial" panose="020B0604020202020204" pitchFamily="34" charset="0"/>
              </a:rPr>
              <a:t>Χ</a:t>
            </a:r>
            <a:r>
              <a:rPr lang="en-US" altLang="el-GR" sz="1400" dirty="0">
                <a:solidFill>
                  <a:srgbClr val="A23600"/>
                </a:solidFill>
                <a:cs typeface="Arial" panose="020B0604020202020204" pitchFamily="34" charset="0"/>
              </a:rPr>
              <a:t>.</a:t>
            </a:r>
            <a:r>
              <a:rPr lang="el-GR" altLang="el-GR" sz="1400" dirty="0">
                <a:solidFill>
                  <a:srgbClr val="A23600"/>
                </a:solidFill>
                <a:cs typeface="Arial" panose="020B0604020202020204" pitchFamily="34" charset="0"/>
              </a:rPr>
              <a:t> </a:t>
            </a:r>
            <a:r>
              <a:rPr lang="el-GR" altLang="el-GR" sz="1200" i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(Στοματικής και Γναθοπροσωπικής Χειρουργικής) </a:t>
            </a:r>
            <a:r>
              <a:rPr lang="el-GR" altLang="el-GR" sz="1400" dirty="0">
                <a:solidFill>
                  <a:srgbClr val="A23600"/>
                </a:solidFill>
                <a:cs typeface="Arial" panose="020B0604020202020204" pitchFamily="34" charset="0"/>
              </a:rPr>
              <a:t>Οδοντιατρικής</a:t>
            </a:r>
            <a:r>
              <a:rPr lang="en-US" altLang="el-GR" sz="1400" dirty="0">
                <a:solidFill>
                  <a:srgbClr val="A23600"/>
                </a:solidFill>
                <a:cs typeface="Arial" panose="020B0604020202020204" pitchFamily="34" charset="0"/>
              </a:rPr>
              <a:t> </a:t>
            </a:r>
            <a:r>
              <a:rPr lang="el-GR" altLang="el-GR" sz="1400" dirty="0">
                <a:solidFill>
                  <a:srgbClr val="A23600"/>
                </a:solidFill>
                <a:cs typeface="Arial" panose="020B0604020202020204" pitchFamily="34" charset="0"/>
              </a:rPr>
              <a:t>Σχολής ΕΚΠΑ</a:t>
            </a:r>
            <a:endParaRPr lang="en-US" altLang="el-GR" sz="1400" dirty="0">
              <a:solidFill>
                <a:srgbClr val="A236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0420318E-0806-14AF-FA25-F7060CE847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7164" y="671583"/>
            <a:ext cx="2645062" cy="33855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l-GR" altLang="en-US" sz="1600" b="1" dirty="0">
                <a:latin typeface="Arial" panose="020B0604020202020204" pitchFamily="34" charset="0"/>
              </a:rPr>
              <a:t>ΚΕΦΑΚΛΟΡΗ (2</a:t>
            </a:r>
            <a:r>
              <a:rPr lang="el-GR" altLang="en-US" sz="1600" b="1" baseline="30000" dirty="0">
                <a:latin typeface="Arial" panose="020B0604020202020204" pitchFamily="34" charset="0"/>
              </a:rPr>
              <a:t>ης</a:t>
            </a:r>
            <a:r>
              <a:rPr lang="el-GR" altLang="en-US" sz="1600" b="1" dirty="0">
                <a:latin typeface="Arial" panose="020B0604020202020204" pitchFamily="34" charset="0"/>
              </a:rPr>
              <a:t> γενιάς)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A5AF74-41EE-260F-BBE9-FC5E12007B30}"/>
              </a:ext>
            </a:extLst>
          </p:cNvPr>
          <p:cNvSpPr txBox="1"/>
          <p:nvPr/>
        </p:nvSpPr>
        <p:spPr>
          <a:xfrm>
            <a:off x="1863614" y="1031434"/>
            <a:ext cx="1442076" cy="36933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l-GR" b="1" dirty="0">
                <a:latin typeface="Arial" panose="020B0604020202020204" pitchFamily="34" charset="0"/>
              </a:rPr>
              <a:t>Δοσολογία</a:t>
            </a:r>
            <a:endParaRPr lang="en-US" b="1" dirty="0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FDDE228-EF17-4550-6721-F41EF77931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0220" y="1535490"/>
            <a:ext cx="4367758" cy="8013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txBody>
          <a:bodyPr/>
          <a:lstStyle/>
          <a:p>
            <a:pPr marL="609600" indent="-609600"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r>
              <a:rPr lang="el-GR" sz="16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•</a:t>
            </a:r>
            <a:r>
              <a:rPr lang="el-GR" altLang="en-US" sz="1600" dirty="0">
                <a:latin typeface="Arial" panose="020B0604020202020204" pitchFamily="34" charset="0"/>
              </a:rPr>
              <a:t>  Σ</a:t>
            </a:r>
            <a:r>
              <a:rPr lang="el-GR" sz="1600" dirty="0">
                <a:latin typeface="Arial" panose="020B0604020202020204" pitchFamily="34" charset="0"/>
              </a:rPr>
              <a:t>ε ενήλικες χορηγείται 500</a:t>
            </a:r>
            <a:r>
              <a:rPr lang="en-US" sz="1600" dirty="0">
                <a:latin typeface="Arial" panose="020B0604020202020204" pitchFamily="34" charset="0"/>
              </a:rPr>
              <a:t> mg</a:t>
            </a:r>
            <a:r>
              <a:rPr lang="el-GR" sz="1600" dirty="0">
                <a:latin typeface="Arial" panose="020B0604020202020204" pitchFamily="34" charset="0"/>
              </a:rPr>
              <a:t> / 8ωρο</a:t>
            </a:r>
          </a:p>
          <a:p>
            <a:pPr marL="609600" indent="-609600">
              <a:lnSpc>
                <a:spcPct val="150000"/>
              </a:lnSpc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r>
              <a:rPr lang="el-GR" sz="16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•</a:t>
            </a:r>
            <a:r>
              <a:rPr lang="el-GR" altLang="en-US" sz="1600" dirty="0">
                <a:latin typeface="Arial" panose="020B0604020202020204" pitchFamily="34" charset="0"/>
              </a:rPr>
              <a:t>  </a:t>
            </a:r>
            <a:r>
              <a:rPr lang="el-GR" sz="1600" dirty="0">
                <a:latin typeface="Arial" panose="020B0604020202020204" pitchFamily="34" charset="0"/>
              </a:rPr>
              <a:t>Σε παιδιά χορηγείται 20-40</a:t>
            </a:r>
            <a:r>
              <a:rPr lang="en-US" sz="1600" dirty="0">
                <a:latin typeface="Arial" panose="020B0604020202020204" pitchFamily="34" charset="0"/>
              </a:rPr>
              <a:t> mg</a:t>
            </a:r>
            <a:r>
              <a:rPr lang="el-GR" sz="1600" dirty="0">
                <a:latin typeface="Arial" panose="020B0604020202020204" pitchFamily="34" charset="0"/>
              </a:rPr>
              <a:t> / </a:t>
            </a:r>
            <a:r>
              <a:rPr lang="en-US" sz="1600" dirty="0">
                <a:latin typeface="Arial" panose="020B0604020202020204" pitchFamily="34" charset="0"/>
              </a:rPr>
              <a:t>kg</a:t>
            </a:r>
            <a:r>
              <a:rPr lang="el-GR" sz="1600" dirty="0">
                <a:latin typeface="Arial" panose="020B0604020202020204" pitchFamily="34" charset="0"/>
              </a:rPr>
              <a:t> / 24ωρο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7B6A57-368D-2B46-3C88-E137D987FAA3}"/>
              </a:ext>
            </a:extLst>
          </p:cNvPr>
          <p:cNvSpPr txBox="1"/>
          <p:nvPr/>
        </p:nvSpPr>
        <p:spPr>
          <a:xfrm>
            <a:off x="9081371" y="1196752"/>
            <a:ext cx="1577708" cy="36933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l-GR" b="1" dirty="0">
                <a:latin typeface="Arial" panose="020B0604020202020204" pitchFamily="34" charset="0"/>
              </a:rPr>
              <a:t>Σκευάσματα</a:t>
            </a:r>
            <a:endParaRPr lang="en-US" b="1" dirty="0"/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674265ED-25DF-2F68-ADCE-ED216C36B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53379" y="1628800"/>
            <a:ext cx="1433692" cy="1080120"/>
          </a:xfrm>
          <a:prstGeom prst="rect">
            <a:avLst/>
          </a:prstGeom>
          <a:gradFill flip="none" rotWithShape="1">
            <a:gsLst>
              <a:gs pos="0">
                <a:srgbClr val="BCE292">
                  <a:tint val="66000"/>
                  <a:satMod val="160000"/>
                </a:srgbClr>
              </a:gs>
              <a:gs pos="50000">
                <a:srgbClr val="BCE292">
                  <a:tint val="44500"/>
                  <a:satMod val="160000"/>
                </a:srgbClr>
              </a:gs>
              <a:gs pos="100000">
                <a:srgbClr val="BCE292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txBody>
          <a:bodyPr/>
          <a:lstStyle/>
          <a:p>
            <a:pPr marL="609600" indent="-609600"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r>
              <a:rPr lang="el-GR" sz="14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•</a:t>
            </a:r>
            <a:r>
              <a:rPr lang="el-GR" altLang="en-US" sz="1400" dirty="0">
                <a:latin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</a:rPr>
              <a:t>CECLOR</a:t>
            </a:r>
            <a:endParaRPr lang="el-GR" sz="1400" dirty="0">
              <a:latin typeface="Arial" panose="020B0604020202020204" pitchFamily="34" charset="0"/>
            </a:endParaRPr>
          </a:p>
          <a:p>
            <a:pPr marL="609600" indent="-609600">
              <a:lnSpc>
                <a:spcPct val="150000"/>
              </a:lnSpc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r>
              <a:rPr lang="el-GR" sz="14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•</a:t>
            </a:r>
            <a:r>
              <a:rPr lang="el-GR" altLang="en-US" sz="1400" dirty="0">
                <a:latin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</a:rPr>
              <a:t>CEFACLORIL</a:t>
            </a:r>
            <a:endParaRPr lang="el-GR" sz="1400" dirty="0">
              <a:latin typeface="Arial" panose="020B0604020202020204" pitchFamily="34" charset="0"/>
            </a:endParaRPr>
          </a:p>
          <a:p>
            <a:pPr marL="609600" indent="-609600">
              <a:lnSpc>
                <a:spcPct val="150000"/>
              </a:lnSpc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r>
              <a:rPr lang="el-GR" sz="14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• </a:t>
            </a:r>
            <a:r>
              <a:rPr lang="en-US" sz="1400" dirty="0">
                <a:latin typeface="Arial" panose="020B0604020202020204" pitchFamily="34" charset="0"/>
              </a:rPr>
              <a:t>AFECTON</a:t>
            </a:r>
            <a:endParaRPr lang="el-GR" sz="1400" dirty="0">
              <a:latin typeface="Arial" panose="020B0604020202020204" pitchFamily="34" charset="0"/>
            </a:endParaRPr>
          </a:p>
        </p:txBody>
      </p:sp>
      <p:sp>
        <p:nvSpPr>
          <p:cNvPr id="18" name="Rectangle 5">
            <a:extLst>
              <a:ext uri="{FF2B5EF4-FFF2-40B4-BE49-F238E27FC236}">
                <a16:creationId xmlns:a16="http://schemas.microsoft.com/office/drawing/2014/main" id="{1DD7F407-8D8E-8454-9C8D-AEB6984044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3451" y="4474546"/>
            <a:ext cx="1356922" cy="369332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marL="547688" indent="-411163" algn="ctr">
              <a:spcBef>
                <a:spcPct val="20000"/>
              </a:spcBef>
              <a:buClr>
                <a:srgbClr val="F9F9F9"/>
              </a:buClr>
              <a:buSzPct val="65000"/>
              <a:defRPr/>
            </a:pPr>
            <a:r>
              <a:rPr lang="en-GB" altLang="en-US" b="1" kern="0" dirty="0">
                <a:solidFill>
                  <a:srgbClr val="004274"/>
                </a:solidFill>
                <a:latin typeface="Arial" panose="020B0604020202020204" pitchFamily="34" charset="0"/>
              </a:rPr>
              <a:t>C</a:t>
            </a:r>
            <a:r>
              <a:rPr lang="el-GR" altLang="en-US" b="1" kern="0" dirty="0">
                <a:solidFill>
                  <a:srgbClr val="004274"/>
                </a:solidFill>
                <a:latin typeface="Arial" panose="020B0604020202020204" pitchFamily="34" charset="0"/>
              </a:rPr>
              <a:t> </a:t>
            </a:r>
            <a:r>
              <a:rPr lang="en-GB" altLang="en-US" b="1" kern="0" dirty="0">
                <a:solidFill>
                  <a:srgbClr val="004274"/>
                </a:solidFill>
                <a:latin typeface="Arial" panose="020B0604020202020204" pitchFamily="34" charset="0"/>
              </a:rPr>
              <a:t>e</a:t>
            </a:r>
            <a:r>
              <a:rPr lang="el-GR" altLang="en-US" b="1" kern="0" dirty="0">
                <a:solidFill>
                  <a:srgbClr val="004274"/>
                </a:solidFill>
                <a:latin typeface="Arial" panose="020B0604020202020204" pitchFamily="34" charset="0"/>
              </a:rPr>
              <a:t> </a:t>
            </a:r>
            <a:r>
              <a:rPr lang="en-GB" altLang="en-US" b="1" kern="0" dirty="0">
                <a:solidFill>
                  <a:srgbClr val="004274"/>
                </a:solidFill>
                <a:latin typeface="Arial" panose="020B0604020202020204" pitchFamily="34" charset="0"/>
              </a:rPr>
              <a:t>c</a:t>
            </a:r>
            <a:r>
              <a:rPr lang="el-GR" altLang="en-US" b="1" kern="0" dirty="0">
                <a:solidFill>
                  <a:srgbClr val="004274"/>
                </a:solidFill>
                <a:latin typeface="Arial" panose="020B0604020202020204" pitchFamily="34" charset="0"/>
              </a:rPr>
              <a:t> </a:t>
            </a:r>
            <a:r>
              <a:rPr lang="en-GB" altLang="en-US" b="1" kern="0" dirty="0">
                <a:solidFill>
                  <a:srgbClr val="004274"/>
                </a:solidFill>
                <a:latin typeface="Arial" panose="020B0604020202020204" pitchFamily="34" charset="0"/>
              </a:rPr>
              <a:t>l</a:t>
            </a:r>
            <a:r>
              <a:rPr lang="el-GR" altLang="en-US" b="1" kern="0" dirty="0">
                <a:solidFill>
                  <a:srgbClr val="004274"/>
                </a:solidFill>
                <a:latin typeface="Arial" panose="020B0604020202020204" pitchFamily="34" charset="0"/>
              </a:rPr>
              <a:t> </a:t>
            </a:r>
            <a:r>
              <a:rPr lang="en-GB" altLang="en-US" b="1" kern="0" dirty="0">
                <a:solidFill>
                  <a:srgbClr val="004274"/>
                </a:solidFill>
                <a:latin typeface="Arial" panose="020B0604020202020204" pitchFamily="34" charset="0"/>
              </a:rPr>
              <a:t>o</a:t>
            </a:r>
            <a:r>
              <a:rPr lang="el-GR" altLang="en-US" b="1" kern="0" dirty="0">
                <a:solidFill>
                  <a:srgbClr val="004274"/>
                </a:solidFill>
                <a:latin typeface="Arial" panose="020B0604020202020204" pitchFamily="34" charset="0"/>
              </a:rPr>
              <a:t> </a:t>
            </a:r>
            <a:r>
              <a:rPr lang="en-GB" altLang="en-US" b="1" kern="0" dirty="0">
                <a:solidFill>
                  <a:srgbClr val="004274"/>
                </a:solidFill>
                <a:latin typeface="Arial" panose="020B0604020202020204" pitchFamily="34" charset="0"/>
              </a:rPr>
              <a:t>r</a:t>
            </a:r>
            <a:endParaRPr lang="el-GR" altLang="en-US" b="1" kern="0" dirty="0">
              <a:solidFill>
                <a:srgbClr val="004274"/>
              </a:solidFill>
              <a:latin typeface="Arial" panose="020B0604020202020204" pitchFamily="34" charset="0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AD58D685-4399-DF60-A6CD-249B25A71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3614" y="4948202"/>
            <a:ext cx="4742459" cy="1649150"/>
          </a:xfrm>
          <a:prstGeom prst="rect">
            <a:avLst/>
          </a:prstGeom>
          <a:solidFill>
            <a:srgbClr val="F4FCFE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txBody>
          <a:bodyPr/>
          <a:lstStyle/>
          <a:p>
            <a:pPr marL="609600" indent="-609600"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r>
              <a:rPr lang="el-GR" sz="16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•</a:t>
            </a:r>
            <a:r>
              <a:rPr lang="el-GR" altLang="en-US" sz="1600" dirty="0">
                <a:latin typeface="Arial" panose="020B0604020202020204" pitchFamily="34" charset="0"/>
              </a:rPr>
              <a:t>  </a:t>
            </a:r>
            <a:r>
              <a:rPr lang="el-GR" altLang="en-US" sz="1600" kern="0" dirty="0">
                <a:latin typeface="Arial" panose="020B0604020202020204" pitchFamily="34" charset="0"/>
              </a:rPr>
              <a:t>Κεφαλοσπορίνη β΄ γενεάς</a:t>
            </a:r>
          </a:p>
          <a:p>
            <a:pPr marL="609600" indent="-609600">
              <a:lnSpc>
                <a:spcPct val="150000"/>
              </a:lnSpc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r>
              <a:rPr lang="el-GR" sz="16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•  </a:t>
            </a:r>
            <a:r>
              <a:rPr lang="el-GR" altLang="en-US" sz="1600" kern="0" dirty="0">
                <a:latin typeface="Arial" panose="020B0604020202020204" pitchFamily="34" charset="0"/>
              </a:rPr>
              <a:t>500</a:t>
            </a:r>
            <a:r>
              <a:rPr lang="en-US" altLang="en-US" sz="1600" kern="0" dirty="0">
                <a:latin typeface="Arial" panose="020B0604020202020204" pitchFamily="34" charset="0"/>
              </a:rPr>
              <a:t> </a:t>
            </a:r>
            <a:r>
              <a:rPr lang="en-GB" altLang="en-US" sz="1600" kern="0" dirty="0" err="1">
                <a:latin typeface="Arial" panose="020B0604020202020204" pitchFamily="34" charset="0"/>
              </a:rPr>
              <a:t>mgr</a:t>
            </a:r>
            <a:r>
              <a:rPr lang="el-GR" altLang="en-US" sz="1600" kern="0" dirty="0">
                <a:latin typeface="Arial" panose="020B0604020202020204" pitchFamily="34" charset="0"/>
              </a:rPr>
              <a:t> </a:t>
            </a:r>
            <a:r>
              <a:rPr lang="en-GB" altLang="en-US" sz="1600" kern="0" dirty="0">
                <a:latin typeface="Arial" panose="020B0604020202020204" pitchFamily="34" charset="0"/>
              </a:rPr>
              <a:t>/</a:t>
            </a:r>
            <a:r>
              <a:rPr lang="el-GR" altLang="en-US" sz="1600" kern="0" dirty="0">
                <a:latin typeface="Arial" panose="020B0604020202020204" pitchFamily="34" charset="0"/>
              </a:rPr>
              <a:t> </a:t>
            </a:r>
            <a:r>
              <a:rPr lang="en-GB" altLang="en-US" sz="1600" kern="0" dirty="0">
                <a:latin typeface="Arial" panose="020B0604020202020204" pitchFamily="34" charset="0"/>
              </a:rPr>
              <a:t>8</a:t>
            </a:r>
            <a:r>
              <a:rPr lang="el-GR" altLang="en-US" sz="1600" kern="0" dirty="0">
                <a:latin typeface="Arial" panose="020B0604020202020204" pitchFamily="34" charset="0"/>
              </a:rPr>
              <a:t> ώρες ή 20-</a:t>
            </a:r>
            <a:r>
              <a:rPr lang="en-GB" altLang="en-US" sz="1600" kern="0" dirty="0">
                <a:latin typeface="Arial" panose="020B0604020202020204" pitchFamily="34" charset="0"/>
              </a:rPr>
              <a:t>40 </a:t>
            </a:r>
            <a:r>
              <a:rPr lang="en-GB" altLang="en-US" sz="1600" kern="0" dirty="0" err="1">
                <a:latin typeface="Arial" panose="020B0604020202020204" pitchFamily="34" charset="0"/>
              </a:rPr>
              <a:t>mgr</a:t>
            </a:r>
            <a:r>
              <a:rPr lang="el-GR" altLang="en-US" sz="1600" kern="0" dirty="0">
                <a:latin typeface="Arial" panose="020B0604020202020204" pitchFamily="34" charset="0"/>
              </a:rPr>
              <a:t> </a:t>
            </a:r>
            <a:r>
              <a:rPr lang="en-GB" altLang="en-US" sz="1600" kern="0" dirty="0">
                <a:latin typeface="Arial" panose="020B0604020202020204" pitchFamily="34" charset="0"/>
              </a:rPr>
              <a:t>/</a:t>
            </a:r>
            <a:r>
              <a:rPr lang="el-GR" altLang="en-US" sz="1600" kern="0" dirty="0">
                <a:latin typeface="Arial" panose="020B0604020202020204" pitchFamily="34" charset="0"/>
              </a:rPr>
              <a:t> </a:t>
            </a:r>
            <a:r>
              <a:rPr lang="en-GB" altLang="en-US" sz="1600" kern="0" dirty="0">
                <a:latin typeface="Arial" panose="020B0604020202020204" pitchFamily="34" charset="0"/>
              </a:rPr>
              <a:t>kg</a:t>
            </a:r>
            <a:r>
              <a:rPr lang="el-GR" altLang="en-US" sz="1600" kern="0" dirty="0">
                <a:latin typeface="Arial" panose="020B0604020202020204" pitchFamily="34" charset="0"/>
              </a:rPr>
              <a:t> </a:t>
            </a:r>
            <a:r>
              <a:rPr lang="en-GB" altLang="en-US" sz="1600" kern="0" dirty="0">
                <a:latin typeface="Arial" panose="020B0604020202020204" pitchFamily="34" charset="0"/>
              </a:rPr>
              <a:t>/</a:t>
            </a:r>
            <a:r>
              <a:rPr lang="el-GR" altLang="en-US" sz="1600" kern="0" dirty="0">
                <a:latin typeface="Arial" panose="020B0604020202020204" pitchFamily="34" charset="0"/>
              </a:rPr>
              <a:t> </a:t>
            </a:r>
            <a:r>
              <a:rPr lang="en-GB" altLang="en-US" sz="1600" kern="0" dirty="0">
                <a:latin typeface="Arial" panose="020B0604020202020204" pitchFamily="34" charset="0"/>
              </a:rPr>
              <a:t>24</a:t>
            </a:r>
            <a:r>
              <a:rPr lang="el-GR" altLang="en-US" sz="1600" kern="0" dirty="0">
                <a:latin typeface="Arial" panose="020B0604020202020204" pitchFamily="34" charset="0"/>
              </a:rPr>
              <a:t> ώρες</a:t>
            </a:r>
            <a:r>
              <a:rPr lang="en-GB" altLang="en-US" sz="1600" kern="0" dirty="0">
                <a:latin typeface="Arial" panose="020B0604020202020204" pitchFamily="34" charset="0"/>
              </a:rPr>
              <a:t> : 3</a:t>
            </a:r>
            <a:endParaRPr lang="el-GR" altLang="en-US" sz="1600" kern="0" dirty="0">
              <a:latin typeface="Arial" panose="020B0604020202020204" pitchFamily="34" charset="0"/>
            </a:endParaRPr>
          </a:p>
          <a:p>
            <a:pPr marL="609600" indent="-609600">
              <a:lnSpc>
                <a:spcPct val="150000"/>
              </a:lnSpc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r>
              <a:rPr lang="el-GR" sz="16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•  </a:t>
            </a:r>
            <a:r>
              <a:rPr lang="el-GR" altLang="en-US" sz="1600" kern="0" dirty="0">
                <a:latin typeface="Arial" panose="020B0604020202020204" pitchFamily="34" charset="0"/>
              </a:rPr>
              <a:t>Ψευδομεμβρανώδη κολίτιδα</a:t>
            </a:r>
            <a:endParaRPr lang="el-GR" sz="1600" b="1" i="1" dirty="0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</a:endParaRPr>
          </a:p>
          <a:p>
            <a:pPr marL="609600" indent="-609600">
              <a:lnSpc>
                <a:spcPct val="150000"/>
              </a:lnSpc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r>
              <a:rPr lang="el-GR" sz="16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•  </a:t>
            </a:r>
            <a:r>
              <a:rPr lang="el-GR" altLang="en-US" sz="1600" kern="0" dirty="0">
                <a:latin typeface="Arial" panose="020B0604020202020204" pitchFamily="34" charset="0"/>
              </a:rPr>
              <a:t>Όχι μείωση δόσης σε νεφρική ανεπάρκεια </a:t>
            </a:r>
          </a:p>
          <a:p>
            <a:pPr marL="609600" indent="-609600">
              <a:lnSpc>
                <a:spcPct val="150000"/>
              </a:lnSpc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endParaRPr lang="el-GR" sz="1600" dirty="0">
              <a:latin typeface="Arial" panose="020B0604020202020204" pitchFamily="34" charset="0"/>
            </a:endParaRPr>
          </a:p>
        </p:txBody>
      </p:sp>
      <p:sp>
        <p:nvSpPr>
          <p:cNvPr id="3" name="Text Box 11">
            <a:extLst>
              <a:ext uri="{FF2B5EF4-FFF2-40B4-BE49-F238E27FC236}">
                <a16:creationId xmlns:a16="http://schemas.microsoft.com/office/drawing/2014/main" id="{2DD094A8-B75B-2D66-4579-D734F3E55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3716" y="79313"/>
            <a:ext cx="2299523" cy="335156"/>
          </a:xfrm>
          <a:prstGeom prst="rect">
            <a:avLst/>
          </a:prstGeom>
          <a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190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l-GR" sz="1200" b="1" dirty="0">
                <a:solidFill>
                  <a:schemeClr val="bg1"/>
                </a:solidFill>
                <a:latin typeface="Arial" panose="020B0604020202020204" pitchFamily="34" charset="0"/>
              </a:rPr>
              <a:t>ΑΝΤΙΒΙΟΤΙΚΑ - ΠΡΟΒΙΟΤΙΚΑ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7434" name="Content Placeholder 4" descr="CECLOR.jpg">
            <a:extLst>
              <a:ext uri="{FF2B5EF4-FFF2-40B4-BE49-F238E27FC236}">
                <a16:creationId xmlns:a16="http://schemas.microsoft.com/office/drawing/2014/main" id="{63C80C82-31B8-A3EE-DBC2-9480B815AE3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95" r="-2795"/>
          <a:stretch>
            <a:fillRect/>
          </a:stretch>
        </p:blipFill>
        <p:spPr>
          <a:xfrm>
            <a:off x="6121272" y="1773238"/>
            <a:ext cx="2941638" cy="347345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D7D4D9CF-5C3E-026D-0E2C-AE62E434AF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7816" y="690244"/>
            <a:ext cx="2952328" cy="33855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l-GR" altLang="en-US" sz="1600" b="1" dirty="0">
                <a:latin typeface="Arial" panose="020B0604020202020204" pitchFamily="34" charset="0"/>
              </a:rPr>
              <a:t>ΚΕΦΟΥΡΟΞΙΜΗ (3</a:t>
            </a:r>
            <a:r>
              <a:rPr lang="el-GR" altLang="en-US" sz="1600" b="1" baseline="30000" dirty="0">
                <a:latin typeface="Arial" panose="020B0604020202020204" pitchFamily="34" charset="0"/>
              </a:rPr>
              <a:t>ης</a:t>
            </a:r>
            <a:r>
              <a:rPr lang="el-GR" altLang="en-US" sz="1600" b="1" dirty="0">
                <a:latin typeface="Arial" panose="020B0604020202020204" pitchFamily="34" charset="0"/>
              </a:rPr>
              <a:t> γενιάς)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D656C5-789F-2FF6-0F68-F9F9112370B6}"/>
              </a:ext>
            </a:extLst>
          </p:cNvPr>
          <p:cNvSpPr txBox="1"/>
          <p:nvPr/>
        </p:nvSpPr>
        <p:spPr>
          <a:xfrm>
            <a:off x="2133644" y="1340768"/>
            <a:ext cx="1442076" cy="36933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l-GR" b="1" dirty="0">
                <a:latin typeface="Arial" panose="020B0604020202020204" pitchFamily="34" charset="0"/>
              </a:rPr>
              <a:t>Δοσολογία</a:t>
            </a:r>
            <a:endParaRPr lang="en-US" b="1" dirty="0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1B2E2E12-7DA8-0063-24B1-03DAEE4334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536" y="1844824"/>
            <a:ext cx="6408712" cy="115212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txBody>
          <a:bodyPr/>
          <a:lstStyle/>
          <a:p>
            <a:pPr marL="609600" indent="-609600"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r>
              <a:rPr lang="el-GR" sz="16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•</a:t>
            </a:r>
            <a:r>
              <a:rPr lang="el-GR" altLang="en-US" sz="1600" dirty="0">
                <a:latin typeface="Arial" panose="020B0604020202020204" pitchFamily="34" charset="0"/>
              </a:rPr>
              <a:t>  Σ</a:t>
            </a:r>
            <a:r>
              <a:rPr lang="el-GR" sz="1600" dirty="0">
                <a:latin typeface="Arial" panose="020B0604020202020204" pitchFamily="34" charset="0"/>
              </a:rPr>
              <a:t>ε ενήλικες </a:t>
            </a:r>
            <a:r>
              <a:rPr lang="el-GR" altLang="en-US" sz="1600" dirty="0">
                <a:latin typeface="Arial" panose="020B0604020202020204" pitchFamily="34" charset="0"/>
              </a:rPr>
              <a:t>και παιδιά άνω των 12 ετών 250</a:t>
            </a:r>
            <a:r>
              <a:rPr lang="en-US" altLang="en-US" sz="1600" dirty="0">
                <a:latin typeface="Arial" panose="020B0604020202020204" pitchFamily="34" charset="0"/>
              </a:rPr>
              <a:t> </a:t>
            </a:r>
            <a:r>
              <a:rPr lang="el-GR" altLang="en-US" sz="1600" dirty="0">
                <a:latin typeface="Arial" panose="020B0604020202020204" pitchFamily="34" charset="0"/>
              </a:rPr>
              <a:t>ως 500</a:t>
            </a:r>
            <a:r>
              <a:rPr lang="en-US" altLang="en-US" sz="1600" dirty="0">
                <a:latin typeface="Arial" panose="020B0604020202020204" pitchFamily="34" charset="0"/>
              </a:rPr>
              <a:t> mg </a:t>
            </a:r>
            <a:r>
              <a:rPr lang="el-GR" altLang="en-US" sz="1600" dirty="0">
                <a:latin typeface="Arial" panose="020B0604020202020204" pitchFamily="34" charset="0"/>
              </a:rPr>
              <a:t>/</a:t>
            </a:r>
            <a:r>
              <a:rPr lang="en-US" altLang="en-US" sz="1600" dirty="0">
                <a:latin typeface="Arial" panose="020B0604020202020204" pitchFamily="34" charset="0"/>
              </a:rPr>
              <a:t> </a:t>
            </a:r>
            <a:r>
              <a:rPr lang="el-GR" altLang="en-US" sz="1600" dirty="0">
                <a:latin typeface="Arial" panose="020B0604020202020204" pitchFamily="34" charset="0"/>
              </a:rPr>
              <a:t>12ωρο</a:t>
            </a:r>
            <a:endParaRPr lang="en-US" altLang="en-US" sz="1600" dirty="0">
              <a:latin typeface="Arial" panose="020B0604020202020204" pitchFamily="34" charset="0"/>
            </a:endParaRPr>
          </a:p>
          <a:p>
            <a:pPr marL="609600" indent="-609600">
              <a:lnSpc>
                <a:spcPct val="150000"/>
              </a:lnSpc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r>
              <a:rPr lang="el-GR" sz="16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•</a:t>
            </a:r>
            <a:r>
              <a:rPr lang="el-GR" altLang="en-US" sz="1600" dirty="0">
                <a:latin typeface="Arial" panose="020B0604020202020204" pitchFamily="34" charset="0"/>
              </a:rPr>
              <a:t>  </a:t>
            </a:r>
            <a:r>
              <a:rPr lang="el-GR" sz="1600" dirty="0">
                <a:latin typeface="Arial" panose="020B0604020202020204" pitchFamily="34" charset="0"/>
              </a:rPr>
              <a:t>Σε παιδιά </a:t>
            </a:r>
            <a:r>
              <a:rPr lang="el-GR" altLang="en-US" sz="1600" dirty="0">
                <a:latin typeface="Arial" panose="020B0604020202020204" pitchFamily="34" charset="0"/>
              </a:rPr>
              <a:t>μεγαλύτερα των 3 ετών 10</a:t>
            </a:r>
            <a:r>
              <a:rPr lang="en-US" altLang="en-US" sz="1600" dirty="0">
                <a:latin typeface="Arial" panose="020B0604020202020204" pitchFamily="34" charset="0"/>
              </a:rPr>
              <a:t> </a:t>
            </a:r>
            <a:r>
              <a:rPr lang="el-GR" altLang="en-US" sz="1600" dirty="0">
                <a:latin typeface="Arial" panose="020B0604020202020204" pitchFamily="34" charset="0"/>
              </a:rPr>
              <a:t>mg</a:t>
            </a:r>
            <a:r>
              <a:rPr lang="en-US" altLang="en-US" sz="1600" dirty="0">
                <a:latin typeface="Arial" panose="020B0604020202020204" pitchFamily="34" charset="0"/>
              </a:rPr>
              <a:t> </a:t>
            </a:r>
            <a:r>
              <a:rPr lang="el-GR" altLang="en-US" sz="1600" dirty="0">
                <a:latin typeface="Arial" panose="020B0604020202020204" pitchFamily="34" charset="0"/>
              </a:rPr>
              <a:t>/</a:t>
            </a:r>
            <a:r>
              <a:rPr lang="en-US" altLang="en-US" sz="1600" dirty="0">
                <a:latin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</a:rPr>
              <a:t>kgr</a:t>
            </a:r>
            <a:r>
              <a:rPr lang="el-GR" altLang="en-US" sz="1600" dirty="0">
                <a:latin typeface="Arial" panose="020B0604020202020204" pitchFamily="34" charset="0"/>
              </a:rPr>
              <a:t> δύο φορές την ηµέρα</a:t>
            </a:r>
            <a:endParaRPr lang="en-US" altLang="en-US" sz="1600" dirty="0">
              <a:latin typeface="Arial" panose="020B0604020202020204" pitchFamily="34" charset="0"/>
            </a:endParaRPr>
          </a:p>
          <a:p>
            <a:pPr marL="609600" indent="-609600"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r>
              <a:rPr lang="el-GR" altLang="en-US" sz="1600" dirty="0">
                <a:latin typeface="Arial" panose="020B0604020202020204" pitchFamily="34" charset="0"/>
              </a:rPr>
              <a:t>    </a:t>
            </a:r>
            <a:r>
              <a:rPr lang="en-US" altLang="en-US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(</a:t>
            </a:r>
            <a:r>
              <a:rPr lang="el-GR" altLang="en-US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ανώτερο</a:t>
            </a:r>
            <a:r>
              <a:rPr lang="en-US" altLang="en-US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l-GR" altLang="en-US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όριο τα 250mg / 24ωρο</a:t>
            </a:r>
            <a:r>
              <a:rPr lang="en-US" altLang="en-US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)</a:t>
            </a:r>
            <a:endParaRPr lang="en-US" altLang="en-US" sz="1600" i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6" name="Content Placeholder 4" descr="ZINADOL.jpg">
            <a:extLst>
              <a:ext uri="{FF2B5EF4-FFF2-40B4-BE49-F238E27FC236}">
                <a16:creationId xmlns:a16="http://schemas.microsoft.com/office/drawing/2014/main" id="{FCB86E57-5CC4-71ED-AFD8-F1C62A0F3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 t="-32535" b="-32535"/>
          <a:stretch>
            <a:fillRect/>
          </a:stretch>
        </p:blipFill>
        <p:spPr bwMode="auto">
          <a:xfrm>
            <a:off x="4049486" y="2708921"/>
            <a:ext cx="5070850" cy="373345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1599A50-9097-F0E2-38F0-29F70499726F}"/>
              </a:ext>
            </a:extLst>
          </p:cNvPr>
          <p:cNvSpPr txBox="1"/>
          <p:nvPr/>
        </p:nvSpPr>
        <p:spPr>
          <a:xfrm>
            <a:off x="9054796" y="1196752"/>
            <a:ext cx="1361684" cy="36933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l-GR" b="1" dirty="0">
                <a:latin typeface="Arial" panose="020B0604020202020204" pitchFamily="34" charset="0"/>
              </a:rPr>
              <a:t>Σκεύασμα</a:t>
            </a:r>
            <a:endParaRPr lang="en-US" b="1" dirty="0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DB4A4C7F-14FD-5AC7-CDFF-C3D91B52C2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8812" y="1700808"/>
            <a:ext cx="1073652" cy="288032"/>
          </a:xfrm>
          <a:prstGeom prst="rect">
            <a:avLst/>
          </a:prstGeom>
          <a:gradFill flip="none" rotWithShape="1">
            <a:gsLst>
              <a:gs pos="0">
                <a:srgbClr val="BCE292">
                  <a:tint val="66000"/>
                  <a:satMod val="160000"/>
                </a:srgbClr>
              </a:gs>
              <a:gs pos="50000">
                <a:srgbClr val="BCE292">
                  <a:tint val="44500"/>
                  <a:satMod val="160000"/>
                </a:srgbClr>
              </a:gs>
              <a:gs pos="100000">
                <a:srgbClr val="BCE292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txBody>
          <a:bodyPr/>
          <a:lstStyle/>
          <a:p>
            <a:pPr marL="609600" indent="-609600"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r>
              <a:rPr lang="el-GR" sz="14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•</a:t>
            </a:r>
            <a:r>
              <a:rPr lang="el-GR" altLang="en-US" sz="1400" dirty="0">
                <a:latin typeface="Arial" panose="020B0604020202020204" pitchFamily="34" charset="0"/>
              </a:rPr>
              <a:t> </a:t>
            </a:r>
            <a:r>
              <a:rPr lang="en-US" altLang="en-US" sz="1400" dirty="0">
                <a:latin typeface="Arial" panose="020B0604020202020204" pitchFamily="34" charset="0"/>
              </a:rPr>
              <a:t>ZINADOL</a:t>
            </a:r>
            <a:endParaRPr lang="el-GR" sz="1400" dirty="0">
              <a:latin typeface="Arial" panose="020B0604020202020204" pitchFamily="34" charset="0"/>
            </a:endParaRPr>
          </a:p>
        </p:txBody>
      </p:sp>
      <p:sp>
        <p:nvSpPr>
          <p:cNvPr id="3" name="Text Box 11">
            <a:extLst>
              <a:ext uri="{FF2B5EF4-FFF2-40B4-BE49-F238E27FC236}">
                <a16:creationId xmlns:a16="http://schemas.microsoft.com/office/drawing/2014/main" id="{ECA05AEE-BE66-AE09-A3F6-0C3E442D4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3716" y="79313"/>
            <a:ext cx="2299523" cy="335156"/>
          </a:xfrm>
          <a:prstGeom prst="rect">
            <a:avLst/>
          </a:prstGeom>
          <a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190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l-GR" sz="1200" b="1" dirty="0">
                <a:solidFill>
                  <a:schemeClr val="bg1"/>
                </a:solidFill>
                <a:latin typeface="Arial" panose="020B0604020202020204" pitchFamily="34" charset="0"/>
              </a:rPr>
              <a:t>ΑΝΤΙΒΙΟΤΙΚΑ - ΠΡΟΒΙΟΤΙΚΑ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CC1AACD8-17DD-6EE1-CF0F-8C2EEE1027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6051" y="3933056"/>
            <a:ext cx="2088232" cy="36933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GB" altLang="en-US" b="1" dirty="0">
                <a:latin typeface="Arial" panose="020B0604020202020204" pitchFamily="34" charset="0"/>
              </a:rPr>
              <a:t>E</a:t>
            </a:r>
            <a:r>
              <a:rPr lang="el-GR" altLang="en-US" b="1" dirty="0">
                <a:latin typeface="Arial" panose="020B0604020202020204" pitchFamily="34" charset="0"/>
              </a:rPr>
              <a:t> </a:t>
            </a:r>
            <a:r>
              <a:rPr lang="en-GB" altLang="en-US" b="1" dirty="0">
                <a:latin typeface="Arial" panose="020B0604020202020204" pitchFamily="34" charset="0"/>
              </a:rPr>
              <a:t>r</a:t>
            </a:r>
            <a:r>
              <a:rPr lang="el-GR" altLang="en-US" b="1" dirty="0">
                <a:latin typeface="Arial" panose="020B0604020202020204" pitchFamily="34" charset="0"/>
              </a:rPr>
              <a:t> </a:t>
            </a:r>
            <a:r>
              <a:rPr lang="en-GB" altLang="en-US" b="1" dirty="0">
                <a:latin typeface="Arial" panose="020B0604020202020204" pitchFamily="34" charset="0"/>
              </a:rPr>
              <a:t>y</a:t>
            </a:r>
            <a:r>
              <a:rPr lang="el-GR" altLang="en-US" b="1" dirty="0">
                <a:latin typeface="Arial" panose="020B0604020202020204" pitchFamily="34" charset="0"/>
              </a:rPr>
              <a:t> </a:t>
            </a:r>
            <a:r>
              <a:rPr lang="en-GB" altLang="en-US" b="1" dirty="0">
                <a:latin typeface="Arial" panose="020B0604020202020204" pitchFamily="34" charset="0"/>
              </a:rPr>
              <a:t>t</a:t>
            </a:r>
            <a:r>
              <a:rPr lang="el-GR" altLang="en-US" b="1" dirty="0">
                <a:latin typeface="Arial" panose="020B0604020202020204" pitchFamily="34" charset="0"/>
              </a:rPr>
              <a:t> </a:t>
            </a:r>
            <a:r>
              <a:rPr lang="en-GB" altLang="en-US" b="1" dirty="0">
                <a:latin typeface="Arial" panose="020B0604020202020204" pitchFamily="34" charset="0"/>
              </a:rPr>
              <a:t>h</a:t>
            </a:r>
            <a:r>
              <a:rPr lang="el-GR" altLang="en-US" b="1" dirty="0">
                <a:latin typeface="Arial" panose="020B0604020202020204" pitchFamily="34" charset="0"/>
              </a:rPr>
              <a:t> </a:t>
            </a:r>
            <a:r>
              <a:rPr lang="en-GB" altLang="en-US" b="1" dirty="0">
                <a:latin typeface="Arial" panose="020B0604020202020204" pitchFamily="34" charset="0"/>
              </a:rPr>
              <a:t>r</a:t>
            </a:r>
            <a:r>
              <a:rPr lang="el-GR" altLang="en-US" b="1" dirty="0">
                <a:latin typeface="Arial" panose="020B0604020202020204" pitchFamily="34" charset="0"/>
              </a:rPr>
              <a:t> </a:t>
            </a:r>
            <a:r>
              <a:rPr lang="en-GB" altLang="en-US" b="1" dirty="0">
                <a:latin typeface="Arial" panose="020B0604020202020204" pitchFamily="34" charset="0"/>
              </a:rPr>
              <a:t>o</a:t>
            </a:r>
            <a:r>
              <a:rPr lang="el-GR" altLang="en-US" b="1" dirty="0">
                <a:latin typeface="Arial" panose="020B0604020202020204" pitchFamily="34" charset="0"/>
              </a:rPr>
              <a:t> </a:t>
            </a:r>
            <a:r>
              <a:rPr lang="en-GB" altLang="en-US" b="1" dirty="0">
                <a:latin typeface="Arial" panose="020B0604020202020204" pitchFamily="34" charset="0"/>
              </a:rPr>
              <a:t>c</a:t>
            </a:r>
            <a:r>
              <a:rPr lang="el-GR" altLang="en-US" b="1" dirty="0">
                <a:latin typeface="Arial" panose="020B0604020202020204" pitchFamily="34" charset="0"/>
              </a:rPr>
              <a:t> </a:t>
            </a:r>
            <a:r>
              <a:rPr lang="en-GB" altLang="en-US" b="1" dirty="0" err="1">
                <a:latin typeface="Arial" panose="020B0604020202020204" pitchFamily="34" charset="0"/>
              </a:rPr>
              <a:t>i</a:t>
            </a:r>
            <a:r>
              <a:rPr lang="el-GR" altLang="en-US" b="1" dirty="0">
                <a:latin typeface="Arial" panose="020B0604020202020204" pitchFamily="34" charset="0"/>
              </a:rPr>
              <a:t> </a:t>
            </a:r>
            <a:r>
              <a:rPr lang="en-GB" altLang="en-US" b="1" dirty="0">
                <a:latin typeface="Arial" panose="020B0604020202020204" pitchFamily="34" charset="0"/>
              </a:rPr>
              <a:t>n</a:t>
            </a:r>
            <a:endParaRPr lang="el-GR" altLang="en-US" sz="1600" b="1" dirty="0">
              <a:latin typeface="Arial" panose="020B0604020202020204" pitchFamily="34" charset="0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F477C3CC-30D3-1422-B659-C8D4808878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0278" y="4497492"/>
            <a:ext cx="4479977" cy="1649150"/>
          </a:xfrm>
          <a:prstGeom prst="rect">
            <a:avLst/>
          </a:prstGeom>
          <a:solidFill>
            <a:srgbClr val="F4FCFE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txBody>
          <a:bodyPr/>
          <a:lstStyle/>
          <a:p>
            <a:pPr marL="609600" indent="-609600"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r>
              <a:rPr lang="el-GR" sz="16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•</a:t>
            </a:r>
            <a:r>
              <a:rPr lang="el-GR" altLang="en-US" sz="1600" b="1" dirty="0">
                <a:latin typeface="Arial" panose="020B0604020202020204" pitchFamily="34" charset="0"/>
              </a:rPr>
              <a:t>  Μακρολίδια</a:t>
            </a:r>
            <a:endParaRPr lang="el-GR" altLang="en-US" sz="1600" b="1" kern="0" dirty="0">
              <a:latin typeface="Arial" panose="020B0604020202020204" pitchFamily="34" charset="0"/>
            </a:endParaRPr>
          </a:p>
          <a:p>
            <a:pPr marL="609600" indent="-609600">
              <a:lnSpc>
                <a:spcPct val="150000"/>
              </a:lnSpc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r>
              <a:rPr lang="el-GR" sz="16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•  </a:t>
            </a:r>
            <a:r>
              <a:rPr lang="el-GR" altLang="en-US" sz="1600" kern="0" dirty="0">
                <a:latin typeface="Arial" panose="020B0604020202020204" pitchFamily="34" charset="0"/>
              </a:rPr>
              <a:t>500</a:t>
            </a:r>
            <a:r>
              <a:rPr lang="en-US" altLang="en-US" sz="1600" kern="0" dirty="0">
                <a:latin typeface="Arial" panose="020B0604020202020204" pitchFamily="34" charset="0"/>
              </a:rPr>
              <a:t> </a:t>
            </a:r>
            <a:r>
              <a:rPr lang="en-GB" altLang="en-US" sz="1600" kern="0" dirty="0" err="1">
                <a:latin typeface="Arial" panose="020B0604020202020204" pitchFamily="34" charset="0"/>
              </a:rPr>
              <a:t>mgr</a:t>
            </a:r>
            <a:r>
              <a:rPr lang="el-GR" altLang="en-US" sz="1600" kern="0" dirty="0">
                <a:latin typeface="Arial" panose="020B0604020202020204" pitchFamily="34" charset="0"/>
              </a:rPr>
              <a:t> </a:t>
            </a:r>
            <a:r>
              <a:rPr lang="en-GB" altLang="en-US" sz="1600" kern="0" dirty="0">
                <a:latin typeface="Arial" panose="020B0604020202020204" pitchFamily="34" charset="0"/>
              </a:rPr>
              <a:t>/</a:t>
            </a:r>
            <a:r>
              <a:rPr lang="el-GR" altLang="en-US" sz="1600" kern="0" dirty="0">
                <a:latin typeface="Arial" panose="020B0604020202020204" pitchFamily="34" charset="0"/>
              </a:rPr>
              <a:t> </a:t>
            </a:r>
            <a:r>
              <a:rPr lang="en-GB" altLang="en-US" sz="1600" kern="0" dirty="0">
                <a:latin typeface="Arial" panose="020B0604020202020204" pitchFamily="34" charset="0"/>
              </a:rPr>
              <a:t>8</a:t>
            </a:r>
            <a:r>
              <a:rPr lang="el-GR" altLang="en-US" sz="1600" kern="0" dirty="0">
                <a:latin typeface="Arial" panose="020B0604020202020204" pitchFamily="34" charset="0"/>
              </a:rPr>
              <a:t> - 6 ώρες ή 40-5</a:t>
            </a:r>
            <a:r>
              <a:rPr lang="en-GB" altLang="en-US" sz="1600" kern="0" dirty="0">
                <a:latin typeface="Arial" panose="020B0604020202020204" pitchFamily="34" charset="0"/>
              </a:rPr>
              <a:t>0 </a:t>
            </a:r>
            <a:r>
              <a:rPr lang="en-GB" altLang="en-US" sz="1600" kern="0" dirty="0" err="1">
                <a:latin typeface="Arial" panose="020B0604020202020204" pitchFamily="34" charset="0"/>
              </a:rPr>
              <a:t>mgr</a:t>
            </a:r>
            <a:r>
              <a:rPr lang="el-GR" altLang="en-US" sz="1600" kern="0" dirty="0">
                <a:latin typeface="Arial" panose="020B0604020202020204" pitchFamily="34" charset="0"/>
              </a:rPr>
              <a:t> </a:t>
            </a:r>
            <a:r>
              <a:rPr lang="en-GB" altLang="en-US" sz="1600" kern="0" dirty="0">
                <a:latin typeface="Arial" panose="020B0604020202020204" pitchFamily="34" charset="0"/>
              </a:rPr>
              <a:t>/</a:t>
            </a:r>
            <a:r>
              <a:rPr lang="el-GR" altLang="en-US" sz="1600" kern="0" dirty="0">
                <a:latin typeface="Arial" panose="020B0604020202020204" pitchFamily="34" charset="0"/>
              </a:rPr>
              <a:t> </a:t>
            </a:r>
            <a:r>
              <a:rPr lang="en-GB" altLang="en-US" sz="1600" kern="0" dirty="0">
                <a:latin typeface="Arial" panose="020B0604020202020204" pitchFamily="34" charset="0"/>
              </a:rPr>
              <a:t>kg</a:t>
            </a:r>
            <a:r>
              <a:rPr lang="el-GR" altLang="en-US" sz="1600" kern="0" dirty="0">
                <a:latin typeface="Arial" panose="020B0604020202020204" pitchFamily="34" charset="0"/>
              </a:rPr>
              <a:t> </a:t>
            </a:r>
            <a:r>
              <a:rPr lang="en-GB" altLang="en-US" sz="1600" kern="0" dirty="0">
                <a:latin typeface="Arial" panose="020B0604020202020204" pitchFamily="34" charset="0"/>
              </a:rPr>
              <a:t>/</a:t>
            </a:r>
            <a:r>
              <a:rPr lang="el-GR" altLang="en-US" sz="1600" kern="0" dirty="0">
                <a:latin typeface="Arial" panose="020B0604020202020204" pitchFamily="34" charset="0"/>
              </a:rPr>
              <a:t> </a:t>
            </a:r>
            <a:r>
              <a:rPr lang="en-GB" altLang="en-US" sz="1600" kern="0" dirty="0">
                <a:latin typeface="Arial" panose="020B0604020202020204" pitchFamily="34" charset="0"/>
              </a:rPr>
              <a:t>24 : 3</a:t>
            </a:r>
            <a:endParaRPr lang="el-GR" altLang="en-US" sz="1600" kern="0" dirty="0">
              <a:latin typeface="Arial" panose="020B0604020202020204" pitchFamily="34" charset="0"/>
            </a:endParaRPr>
          </a:p>
          <a:p>
            <a:pPr marL="609600" indent="-609600">
              <a:lnSpc>
                <a:spcPct val="150000"/>
              </a:lnSpc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r>
              <a:rPr lang="el-GR" sz="16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•  </a:t>
            </a:r>
            <a:r>
              <a:rPr lang="el-GR" altLang="en-US" sz="1600" dirty="0">
                <a:latin typeface="Arial" panose="020B0604020202020204" pitchFamily="34" charset="0"/>
              </a:rPr>
              <a:t>Γαστρεντερικές διαταραχές </a:t>
            </a:r>
          </a:p>
          <a:p>
            <a:pPr marL="609600" indent="-609600">
              <a:lnSpc>
                <a:spcPct val="150000"/>
              </a:lnSpc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r>
              <a:rPr lang="el-GR" sz="16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•  </a:t>
            </a:r>
            <a:r>
              <a:rPr lang="el-GR" altLang="en-US" sz="1600" dirty="0">
                <a:latin typeface="Arial" panose="020B0604020202020204" pitchFamily="34" charset="0"/>
              </a:rPr>
              <a:t>Δε μειώνεται η δόση</a:t>
            </a:r>
            <a:r>
              <a:rPr lang="en-GB" altLang="en-US" sz="1600" dirty="0">
                <a:latin typeface="Arial" panose="020B0604020202020204" pitchFamily="34" charset="0"/>
              </a:rPr>
              <a:t> </a:t>
            </a:r>
            <a:r>
              <a:rPr lang="el-GR" altLang="en-US" sz="1600" kern="0" dirty="0">
                <a:latin typeface="Arial" panose="020B0604020202020204" pitchFamily="34" charset="0"/>
              </a:rPr>
              <a:t>σε νεφρική ανεπάρκεια </a:t>
            </a:r>
          </a:p>
          <a:p>
            <a:pPr marL="609600" indent="-609600">
              <a:lnSpc>
                <a:spcPct val="150000"/>
              </a:lnSpc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endParaRPr lang="el-GR" sz="1600" dirty="0">
              <a:latin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C9A53648-F4A2-73BC-163F-F69EB6D050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2950" y="1527176"/>
            <a:ext cx="2668588" cy="612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l-GR" altLang="en-US" sz="1600" kern="0" dirty="0">
                <a:cs typeface="Arial" panose="020B0604020202020204" pitchFamily="34" charset="0"/>
              </a:rPr>
              <a:t>Αντιμικροβιακό φάσμα</a:t>
            </a:r>
          </a:p>
          <a:p>
            <a:pPr eaLnBrk="1" hangingPunct="1">
              <a:defRPr/>
            </a:pPr>
            <a:r>
              <a:rPr lang="el-GR" altLang="en-US" sz="1600" kern="0" dirty="0">
                <a:cs typeface="Arial" panose="020B0604020202020204" pitchFamily="34" charset="0"/>
              </a:rPr>
              <a:t>Ανεπιθύμητες ενέργειες</a:t>
            </a:r>
          </a:p>
        </p:txBody>
      </p:sp>
      <p:sp>
        <p:nvSpPr>
          <p:cNvPr id="8" name="Text Box 11">
            <a:extLst>
              <a:ext uri="{FF2B5EF4-FFF2-40B4-BE49-F238E27FC236}">
                <a16:creationId xmlns:a16="http://schemas.microsoft.com/office/drawing/2014/main" id="{7821B099-7DDF-EEA5-5701-856BFF117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3283" y="732430"/>
            <a:ext cx="1820085" cy="369332"/>
          </a:xfrm>
          <a:prstGeom prst="rect">
            <a:avLst/>
          </a:prstGeom>
          <a:solidFill>
            <a:srgbClr val="DCF0C6"/>
          </a:solidFill>
          <a:ln w="190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l-GR" altLang="en-US" b="1" kern="0" dirty="0">
                <a:latin typeface="Arial" panose="020B0604020202020204" pitchFamily="34" charset="0"/>
              </a:rPr>
              <a:t> ΜΑΚΡΟΛΙΔΕΣ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0EAD58CD-D3B2-C6A4-851D-428BEAB7FD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9374" y="1484784"/>
            <a:ext cx="1616946" cy="1674866"/>
          </a:xfrm>
          <a:prstGeom prst="rect">
            <a:avLst/>
          </a:prstGeom>
          <a:solidFill>
            <a:srgbClr val="E7FDE9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el-GR" sz="14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•</a:t>
            </a:r>
            <a:r>
              <a:rPr lang="el-GR" altLang="en-US" sz="1400" dirty="0">
                <a:latin typeface="Arial" panose="020B0604020202020204" pitchFamily="34" charset="0"/>
              </a:rPr>
              <a:t> </a:t>
            </a:r>
            <a:r>
              <a:rPr lang="el-GR" altLang="en-US" sz="1400" kern="0" dirty="0">
                <a:latin typeface="Arial" panose="020B0604020202020204" pitchFamily="34" charset="0"/>
              </a:rPr>
              <a:t>Ερυθρομυκίνη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l-GR" sz="14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•</a:t>
            </a:r>
            <a:r>
              <a:rPr lang="el-GR" altLang="en-US" sz="1400" dirty="0">
                <a:latin typeface="Arial" panose="020B0604020202020204" pitchFamily="34" charset="0"/>
              </a:rPr>
              <a:t> </a:t>
            </a:r>
            <a:r>
              <a:rPr lang="el-GR" altLang="en-US" sz="1400" kern="0" dirty="0">
                <a:latin typeface="Arial" panose="020B0604020202020204" pitchFamily="34" charset="0"/>
              </a:rPr>
              <a:t>Κλαριθρομυκίνη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l-GR" sz="14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•</a:t>
            </a:r>
            <a:r>
              <a:rPr lang="el-GR" altLang="en-US" sz="1400" dirty="0">
                <a:latin typeface="Arial" panose="020B0604020202020204" pitchFamily="34" charset="0"/>
              </a:rPr>
              <a:t> </a:t>
            </a:r>
            <a:r>
              <a:rPr lang="el-GR" altLang="en-US" sz="1400" kern="0" dirty="0">
                <a:latin typeface="Arial" panose="020B0604020202020204" pitchFamily="34" charset="0"/>
              </a:rPr>
              <a:t>Ροξιθρομυκίνη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l-GR" sz="14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•</a:t>
            </a:r>
            <a:r>
              <a:rPr lang="el-GR" altLang="en-US" sz="1400" dirty="0">
                <a:latin typeface="Arial" panose="020B0604020202020204" pitchFamily="34" charset="0"/>
              </a:rPr>
              <a:t> </a:t>
            </a:r>
            <a:r>
              <a:rPr lang="el-GR" altLang="en-US" sz="1400" kern="0" dirty="0">
                <a:latin typeface="Arial" panose="020B0604020202020204" pitchFamily="34" charset="0"/>
              </a:rPr>
              <a:t>Αζιθρομυκίνη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l-GR" sz="14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•</a:t>
            </a:r>
            <a:r>
              <a:rPr lang="el-GR" altLang="en-US" sz="1400" dirty="0">
                <a:latin typeface="Arial" panose="020B0604020202020204" pitchFamily="34" charset="0"/>
              </a:rPr>
              <a:t> </a:t>
            </a:r>
            <a:r>
              <a:rPr lang="el-GR" altLang="en-US" sz="1400" kern="0" dirty="0">
                <a:latin typeface="Arial" panose="020B0604020202020204" pitchFamily="34" charset="0"/>
              </a:rPr>
              <a:t>Τελιθρομυκίνη</a:t>
            </a:r>
          </a:p>
          <a:p>
            <a:pPr marL="609600" indent="-609600">
              <a:lnSpc>
                <a:spcPct val="150000"/>
              </a:lnSpc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endParaRPr lang="el-GR" sz="1500" dirty="0">
              <a:latin typeface="Arial" panose="020B0604020202020204" pitchFamily="34" charset="0"/>
            </a:endParaRP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C483E00D-67E8-43F7-817F-176553ED5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3038" y="5065562"/>
            <a:ext cx="1625485" cy="33855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l-GR" altLang="en-US" sz="1600" dirty="0">
                <a:solidFill>
                  <a:schemeClr val="bg1"/>
                </a:solidFill>
                <a:latin typeface="Arial" panose="020B0604020202020204" pitchFamily="34" charset="0"/>
              </a:rPr>
              <a:t>ΣΕ ΑΛΛΕΡΓΙΑ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1FFC105-2BF8-F0B9-7276-1F72B0C680D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888164" y="4437064"/>
            <a:ext cx="1614487" cy="5048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 Box 11">
            <a:extLst>
              <a:ext uri="{FF2B5EF4-FFF2-40B4-BE49-F238E27FC236}">
                <a16:creationId xmlns:a16="http://schemas.microsoft.com/office/drawing/2014/main" id="{A8B5A69A-0B61-5BD6-D705-52AFB3869F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3716" y="79313"/>
            <a:ext cx="2299523" cy="335156"/>
          </a:xfrm>
          <a:prstGeom prst="rect">
            <a:avLst/>
          </a:prstGeo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190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l-GR" sz="1200" b="1" dirty="0">
                <a:solidFill>
                  <a:schemeClr val="bg1"/>
                </a:solidFill>
                <a:latin typeface="Arial" panose="020B0604020202020204" pitchFamily="34" charset="0"/>
              </a:rPr>
              <a:t>ΑΝΤΙΒΙΟΤΙΚΑ - ΠΡΟΒΙΟΤΙΚΑ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91F400C7-CD33-7885-887A-7F7E74DE13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1274" y="699575"/>
            <a:ext cx="2160240" cy="33855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l-GR" altLang="en-US" sz="1600" b="1" dirty="0">
                <a:latin typeface="Arial" panose="020B0604020202020204" pitchFamily="34" charset="0"/>
              </a:rPr>
              <a:t>ΚΛΑΡΥΘΡΟΜΥΚΙΝΗ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7216ED-2517-F5DE-209F-A48D7C62A13D}"/>
              </a:ext>
            </a:extLst>
          </p:cNvPr>
          <p:cNvSpPr txBox="1"/>
          <p:nvPr/>
        </p:nvSpPr>
        <p:spPr>
          <a:xfrm>
            <a:off x="2133644" y="1124744"/>
            <a:ext cx="1442076" cy="36933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l-GR" b="1" dirty="0">
                <a:latin typeface="Arial" panose="020B0604020202020204" pitchFamily="34" charset="0"/>
              </a:rPr>
              <a:t>Δοσολογία</a:t>
            </a:r>
            <a:endParaRPr lang="en-US" b="1" dirty="0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275A7352-DDA6-62EE-D123-9077D054DC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536" y="1628800"/>
            <a:ext cx="5358342" cy="8013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txBody>
          <a:bodyPr/>
          <a:lstStyle/>
          <a:p>
            <a:pPr marL="609600" indent="-609600"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r>
              <a:rPr lang="el-GR" sz="16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•</a:t>
            </a:r>
            <a:r>
              <a:rPr lang="el-GR" altLang="en-US" sz="1600" dirty="0">
                <a:latin typeface="Arial" panose="020B0604020202020204" pitchFamily="34" charset="0"/>
              </a:rPr>
              <a:t> Σ</a:t>
            </a:r>
            <a:r>
              <a:rPr lang="el-GR" sz="1600" dirty="0">
                <a:latin typeface="Arial" panose="020B0604020202020204" pitchFamily="34" charset="0"/>
              </a:rPr>
              <a:t>ε ενήλικες χορηγείται 500</a:t>
            </a:r>
            <a:r>
              <a:rPr lang="en-US" sz="1600" dirty="0">
                <a:latin typeface="Arial" panose="020B0604020202020204" pitchFamily="34" charset="0"/>
              </a:rPr>
              <a:t> mg</a:t>
            </a:r>
            <a:r>
              <a:rPr lang="el-GR" sz="1600" dirty="0">
                <a:latin typeface="Arial" panose="020B0604020202020204" pitchFamily="34" charset="0"/>
              </a:rPr>
              <a:t> / </a:t>
            </a:r>
            <a:r>
              <a:rPr lang="en-US" sz="1600" dirty="0">
                <a:latin typeface="Arial" panose="020B0604020202020204" pitchFamily="34" charset="0"/>
              </a:rPr>
              <a:t>12</a:t>
            </a:r>
            <a:r>
              <a:rPr lang="el-GR" sz="1600" dirty="0">
                <a:latin typeface="Arial" panose="020B0604020202020204" pitchFamily="34" charset="0"/>
              </a:rPr>
              <a:t>ωρο</a:t>
            </a:r>
            <a:r>
              <a:rPr lang="en-US" sz="1600" dirty="0">
                <a:latin typeface="Arial" panose="020B0604020202020204" pitchFamily="34" charset="0"/>
              </a:rPr>
              <a:t> </a:t>
            </a:r>
            <a:r>
              <a:rPr lang="el-GR" sz="1600" dirty="0">
                <a:latin typeface="Arial" panose="020B0604020202020204" pitchFamily="34" charset="0"/>
              </a:rPr>
              <a:t>για 5</a:t>
            </a:r>
            <a:r>
              <a:rPr lang="en-US" sz="1600" dirty="0">
                <a:latin typeface="Arial" panose="020B0604020202020204" pitchFamily="34" charset="0"/>
              </a:rPr>
              <a:t> </a:t>
            </a:r>
            <a:r>
              <a:rPr lang="el-GR" sz="1600" dirty="0">
                <a:latin typeface="Arial" panose="020B0604020202020204" pitchFamily="34" charset="0"/>
              </a:rPr>
              <a:t>ημέρες</a:t>
            </a:r>
          </a:p>
          <a:p>
            <a:pPr marL="609600" indent="-609600">
              <a:lnSpc>
                <a:spcPct val="150000"/>
              </a:lnSpc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r>
              <a:rPr lang="el-GR" sz="16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•</a:t>
            </a:r>
            <a:r>
              <a:rPr lang="el-GR" altLang="en-US" sz="1600" dirty="0">
                <a:latin typeface="Arial" panose="020B0604020202020204" pitchFamily="34" charset="0"/>
              </a:rPr>
              <a:t>  </a:t>
            </a:r>
            <a:r>
              <a:rPr lang="el-GR" sz="1600" dirty="0">
                <a:latin typeface="Arial" panose="020B0604020202020204" pitchFamily="34" charset="0"/>
              </a:rPr>
              <a:t>Σε παιδιά χορηγείται 15</a:t>
            </a:r>
            <a:r>
              <a:rPr lang="en-US" sz="1600" dirty="0">
                <a:latin typeface="Arial" panose="020B0604020202020204" pitchFamily="34" charset="0"/>
              </a:rPr>
              <a:t> mg</a:t>
            </a:r>
            <a:r>
              <a:rPr lang="el-GR" sz="1600" dirty="0">
                <a:latin typeface="Arial" panose="020B0604020202020204" pitchFamily="34" charset="0"/>
              </a:rPr>
              <a:t> / </a:t>
            </a:r>
            <a:r>
              <a:rPr lang="en-US" sz="1600" dirty="0">
                <a:latin typeface="Arial" panose="020B0604020202020204" pitchFamily="34" charset="0"/>
              </a:rPr>
              <a:t>kg</a:t>
            </a:r>
            <a:r>
              <a:rPr lang="el-GR" sz="1600" dirty="0">
                <a:latin typeface="Arial" panose="020B0604020202020204" pitchFamily="34" charset="0"/>
              </a:rPr>
              <a:t> / 24ωρο σε δύο δόσεις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E55DCB-E5BA-335A-F8D2-59BFD40E324A}"/>
              </a:ext>
            </a:extLst>
          </p:cNvPr>
          <p:cNvSpPr txBox="1"/>
          <p:nvPr/>
        </p:nvSpPr>
        <p:spPr>
          <a:xfrm>
            <a:off x="8838772" y="1168759"/>
            <a:ext cx="1577708" cy="36933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l-GR" b="1" dirty="0">
                <a:latin typeface="Arial" panose="020B0604020202020204" pitchFamily="34" charset="0"/>
              </a:rPr>
              <a:t>Σκευάσματα</a:t>
            </a:r>
            <a:endParaRPr lang="en-US" b="1" dirty="0"/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F0EC9B91-3053-A4D0-38E0-D5455BAA7B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2788" y="1644824"/>
            <a:ext cx="1361684" cy="1496144"/>
          </a:xfrm>
          <a:prstGeom prst="rect">
            <a:avLst/>
          </a:prstGeom>
          <a:gradFill flip="none" rotWithShape="1">
            <a:gsLst>
              <a:gs pos="0">
                <a:srgbClr val="BCE292">
                  <a:tint val="66000"/>
                  <a:satMod val="160000"/>
                </a:srgbClr>
              </a:gs>
              <a:gs pos="50000">
                <a:srgbClr val="BCE292">
                  <a:tint val="44500"/>
                  <a:satMod val="160000"/>
                </a:srgbClr>
              </a:gs>
              <a:gs pos="100000">
                <a:srgbClr val="BCE292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txBody>
          <a:bodyPr/>
          <a:lstStyle/>
          <a:p>
            <a:pPr marL="609600" indent="-609600"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r>
              <a:rPr lang="el-GR" sz="1400" i="1" dirty="0">
                <a:latin typeface="Arial" panose="020B0604020202020204" pitchFamily="34" charset="0"/>
              </a:rPr>
              <a:t>• </a:t>
            </a:r>
            <a:r>
              <a:rPr lang="en-US" sz="1400" dirty="0">
                <a:latin typeface="Arial" panose="020B0604020202020204" pitchFamily="34" charset="0"/>
              </a:rPr>
              <a:t>KLARICID</a:t>
            </a:r>
            <a:endParaRPr lang="el-GR" sz="1400" dirty="0">
              <a:latin typeface="Arial" panose="020B0604020202020204" pitchFamily="34" charset="0"/>
            </a:endParaRPr>
          </a:p>
          <a:p>
            <a:pPr marL="609600" indent="-609600">
              <a:lnSpc>
                <a:spcPct val="150000"/>
              </a:lnSpc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r>
              <a:rPr lang="el-GR" sz="1400" i="1" dirty="0">
                <a:latin typeface="Arial" panose="020B0604020202020204" pitchFamily="34" charset="0"/>
              </a:rPr>
              <a:t>•</a:t>
            </a:r>
            <a:r>
              <a:rPr lang="el-GR" altLang="en-US" sz="1400" dirty="0">
                <a:latin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</a:rPr>
              <a:t>KLARITHRIN</a:t>
            </a:r>
            <a:endParaRPr lang="el-GR" sz="1400" dirty="0">
              <a:latin typeface="Arial" panose="020B0604020202020204" pitchFamily="34" charset="0"/>
            </a:endParaRPr>
          </a:p>
          <a:p>
            <a:pPr marL="609600" indent="-609600">
              <a:lnSpc>
                <a:spcPct val="150000"/>
              </a:lnSpc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r>
              <a:rPr lang="el-GR" sz="1400" i="1" dirty="0">
                <a:latin typeface="Arial" panose="020B0604020202020204" pitchFamily="34" charset="0"/>
              </a:rPr>
              <a:t>• </a:t>
            </a:r>
            <a:r>
              <a:rPr lang="en-US" sz="1400" dirty="0">
                <a:latin typeface="Arial" panose="020B0604020202020204" pitchFamily="34" charset="0"/>
              </a:rPr>
              <a:t>CLARIPEN</a:t>
            </a:r>
            <a:endParaRPr lang="el-GR" sz="1400" dirty="0">
              <a:latin typeface="Arial" panose="020B0604020202020204" pitchFamily="34" charset="0"/>
            </a:endParaRPr>
          </a:p>
          <a:p>
            <a:pPr marL="609600" indent="-609600">
              <a:lnSpc>
                <a:spcPct val="150000"/>
              </a:lnSpc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r>
              <a:rPr lang="el-GR" sz="1400" i="1" dirty="0">
                <a:latin typeface="Arial" panose="020B0604020202020204" pitchFamily="34" charset="0"/>
              </a:rPr>
              <a:t>•</a:t>
            </a:r>
            <a:r>
              <a:rPr lang="el-GR" altLang="en-US" sz="1400" dirty="0">
                <a:latin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</a:rPr>
              <a:t>GLARTIN</a:t>
            </a:r>
            <a:endParaRPr lang="el-GR" sz="1400" dirty="0">
              <a:latin typeface="Arial" panose="020B0604020202020204" pitchFamily="34" charset="0"/>
            </a:endParaRPr>
          </a:p>
          <a:p>
            <a:pPr marL="609600" indent="-609600">
              <a:lnSpc>
                <a:spcPct val="150000"/>
              </a:lnSpc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endParaRPr lang="el-GR" sz="1500" dirty="0">
              <a:latin typeface="Arial" panose="020B0604020202020204" pitchFamily="34" charset="0"/>
            </a:endParaRPr>
          </a:p>
        </p:txBody>
      </p:sp>
      <p:sp>
        <p:nvSpPr>
          <p:cNvPr id="18" name="Rectangle 5">
            <a:extLst>
              <a:ext uri="{FF2B5EF4-FFF2-40B4-BE49-F238E27FC236}">
                <a16:creationId xmlns:a16="http://schemas.microsoft.com/office/drawing/2014/main" id="{C4E6F051-4014-D406-E692-909A265C0D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8769" y="4725144"/>
            <a:ext cx="1609917" cy="369332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marL="547688" indent="-411163" algn="ctr">
              <a:spcBef>
                <a:spcPct val="20000"/>
              </a:spcBef>
              <a:buClr>
                <a:srgbClr val="F9F9F9"/>
              </a:buClr>
              <a:buSzPct val="65000"/>
              <a:defRPr/>
            </a:pPr>
            <a:r>
              <a:rPr lang="en-GB" altLang="en-US" b="1" kern="0" dirty="0">
                <a:solidFill>
                  <a:srgbClr val="004274"/>
                </a:solidFill>
                <a:latin typeface="Arial" panose="020B0604020202020204" pitchFamily="34" charset="0"/>
              </a:rPr>
              <a:t>C</a:t>
            </a:r>
            <a:r>
              <a:rPr lang="el-GR" altLang="en-US" b="1" kern="0" dirty="0">
                <a:solidFill>
                  <a:srgbClr val="004274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kern="0" dirty="0">
                <a:solidFill>
                  <a:srgbClr val="004274"/>
                </a:solidFill>
                <a:latin typeface="Arial" panose="020B0604020202020204" pitchFamily="34" charset="0"/>
              </a:rPr>
              <a:t>l a r I c I d</a:t>
            </a:r>
            <a:endParaRPr lang="el-GR" altLang="en-US" b="1" kern="0" dirty="0">
              <a:solidFill>
                <a:srgbClr val="004274"/>
              </a:solidFill>
              <a:latin typeface="Arial" panose="020B0604020202020204" pitchFamily="34" charset="0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3A043EF5-AC40-FDFA-04E3-3F1EC3E42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8768" y="5257720"/>
            <a:ext cx="5212746" cy="1267624"/>
          </a:xfrm>
          <a:prstGeom prst="rect">
            <a:avLst/>
          </a:prstGeom>
          <a:solidFill>
            <a:srgbClr val="F4FCFE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txBody>
          <a:bodyPr/>
          <a:lstStyle/>
          <a:p>
            <a:pPr marL="609600" indent="-609600"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r>
              <a:rPr lang="el-GR" sz="1600" dirty="0">
                <a:latin typeface="Arial" panose="020B0604020202020204" pitchFamily="34" charset="0"/>
              </a:rPr>
              <a:t>•</a:t>
            </a:r>
            <a:r>
              <a:rPr lang="el-GR" altLang="en-US" sz="1600" dirty="0">
                <a:latin typeface="Arial" panose="020B0604020202020204" pitchFamily="34" charset="0"/>
              </a:rPr>
              <a:t>  </a:t>
            </a:r>
            <a:r>
              <a:rPr lang="el-GR" altLang="en-US" sz="1600" b="1" kern="0" dirty="0">
                <a:latin typeface="Arial" panose="020B0604020202020204" pitchFamily="34" charset="0"/>
              </a:rPr>
              <a:t>Μακρολίδια</a:t>
            </a:r>
          </a:p>
          <a:p>
            <a:pPr marL="609600" indent="-609600">
              <a:lnSpc>
                <a:spcPct val="150000"/>
              </a:lnSpc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r>
              <a:rPr lang="el-GR" sz="1600" dirty="0">
                <a:latin typeface="Arial" panose="020B0604020202020204" pitchFamily="34" charset="0"/>
              </a:rPr>
              <a:t>•  250 – </a:t>
            </a:r>
            <a:r>
              <a:rPr lang="el-GR" altLang="en-US" sz="1600" kern="0" dirty="0">
                <a:latin typeface="Arial" panose="020B0604020202020204" pitchFamily="34" charset="0"/>
              </a:rPr>
              <a:t>500</a:t>
            </a:r>
            <a:r>
              <a:rPr lang="en-US" altLang="en-US" sz="1600" kern="0" dirty="0">
                <a:latin typeface="Arial" panose="020B0604020202020204" pitchFamily="34" charset="0"/>
              </a:rPr>
              <a:t> </a:t>
            </a:r>
            <a:r>
              <a:rPr lang="en-GB" altLang="en-US" sz="1600" kern="0" dirty="0" err="1">
                <a:latin typeface="Arial" panose="020B0604020202020204" pitchFamily="34" charset="0"/>
              </a:rPr>
              <a:t>mgr</a:t>
            </a:r>
            <a:r>
              <a:rPr lang="el-GR" altLang="en-US" sz="1600" kern="0" dirty="0">
                <a:latin typeface="Arial" panose="020B0604020202020204" pitchFamily="34" charset="0"/>
              </a:rPr>
              <a:t> </a:t>
            </a:r>
            <a:r>
              <a:rPr lang="en-GB" altLang="en-US" sz="1600" kern="0" dirty="0">
                <a:latin typeface="Arial" panose="020B0604020202020204" pitchFamily="34" charset="0"/>
              </a:rPr>
              <a:t>/</a:t>
            </a:r>
            <a:r>
              <a:rPr lang="el-GR" altLang="en-US" sz="1600" kern="0" dirty="0">
                <a:latin typeface="Arial" panose="020B0604020202020204" pitchFamily="34" charset="0"/>
              </a:rPr>
              <a:t> </a:t>
            </a:r>
            <a:r>
              <a:rPr lang="en-GB" altLang="en-US" sz="1600" kern="0" dirty="0">
                <a:latin typeface="Arial" panose="020B0604020202020204" pitchFamily="34" charset="0"/>
              </a:rPr>
              <a:t>8</a:t>
            </a:r>
            <a:r>
              <a:rPr lang="el-GR" altLang="en-US" sz="1600" kern="0" dirty="0">
                <a:latin typeface="Arial" panose="020B0604020202020204" pitchFamily="34" charset="0"/>
              </a:rPr>
              <a:t> ώρες ή 12-15</a:t>
            </a:r>
            <a:r>
              <a:rPr lang="en-GB" altLang="en-US" sz="1600" kern="0" dirty="0" err="1">
                <a:latin typeface="Arial" panose="020B0604020202020204" pitchFamily="34" charset="0"/>
              </a:rPr>
              <a:t>mgr</a:t>
            </a:r>
            <a:r>
              <a:rPr lang="el-GR" altLang="en-US" sz="1600" kern="0" dirty="0">
                <a:latin typeface="Arial" panose="020B0604020202020204" pitchFamily="34" charset="0"/>
              </a:rPr>
              <a:t> </a:t>
            </a:r>
            <a:r>
              <a:rPr lang="en-GB" altLang="en-US" sz="1600" kern="0" dirty="0">
                <a:latin typeface="Arial" panose="020B0604020202020204" pitchFamily="34" charset="0"/>
              </a:rPr>
              <a:t>/</a:t>
            </a:r>
            <a:r>
              <a:rPr lang="el-GR" altLang="en-US" sz="1600" kern="0" dirty="0">
                <a:latin typeface="Arial" panose="020B0604020202020204" pitchFamily="34" charset="0"/>
              </a:rPr>
              <a:t> </a:t>
            </a:r>
            <a:r>
              <a:rPr lang="en-GB" altLang="en-US" sz="1600" kern="0" dirty="0">
                <a:latin typeface="Arial" panose="020B0604020202020204" pitchFamily="34" charset="0"/>
              </a:rPr>
              <a:t>kg</a:t>
            </a:r>
            <a:r>
              <a:rPr lang="el-GR" altLang="en-US" sz="1600" kern="0" dirty="0">
                <a:latin typeface="Arial" panose="020B0604020202020204" pitchFamily="34" charset="0"/>
              </a:rPr>
              <a:t> </a:t>
            </a:r>
            <a:r>
              <a:rPr lang="en-GB" altLang="en-US" sz="1600" kern="0" dirty="0">
                <a:latin typeface="Arial" panose="020B0604020202020204" pitchFamily="34" charset="0"/>
              </a:rPr>
              <a:t>/</a:t>
            </a:r>
            <a:r>
              <a:rPr lang="el-GR" altLang="en-US" sz="1600" kern="0" dirty="0">
                <a:latin typeface="Arial" panose="020B0604020202020204" pitchFamily="34" charset="0"/>
              </a:rPr>
              <a:t> </a:t>
            </a:r>
            <a:r>
              <a:rPr lang="en-GB" altLang="en-US" sz="1600" kern="0" dirty="0">
                <a:latin typeface="Arial" panose="020B0604020202020204" pitchFamily="34" charset="0"/>
              </a:rPr>
              <a:t>24</a:t>
            </a:r>
            <a:r>
              <a:rPr lang="el-GR" altLang="en-US" sz="1600" kern="0" dirty="0">
                <a:latin typeface="Arial" panose="020B0604020202020204" pitchFamily="34" charset="0"/>
              </a:rPr>
              <a:t> ώρες</a:t>
            </a:r>
            <a:r>
              <a:rPr lang="en-GB" altLang="en-US" sz="1600" kern="0" dirty="0">
                <a:latin typeface="Arial" panose="020B0604020202020204" pitchFamily="34" charset="0"/>
              </a:rPr>
              <a:t> : </a:t>
            </a:r>
            <a:r>
              <a:rPr lang="el-GR" altLang="en-US" sz="1600" kern="0" dirty="0">
                <a:latin typeface="Arial" panose="020B0604020202020204" pitchFamily="34" charset="0"/>
              </a:rPr>
              <a:t>2</a:t>
            </a:r>
            <a:endParaRPr lang="el-GR" sz="1600" dirty="0">
              <a:latin typeface="Arial" panose="020B0604020202020204" pitchFamily="34" charset="0"/>
            </a:endParaRPr>
          </a:p>
          <a:p>
            <a:pPr marL="609600" indent="-609600">
              <a:lnSpc>
                <a:spcPct val="150000"/>
              </a:lnSpc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r>
              <a:rPr lang="el-GR" sz="1600" dirty="0">
                <a:latin typeface="Arial" panose="020B0604020202020204" pitchFamily="34" charset="0"/>
              </a:rPr>
              <a:t>•  </a:t>
            </a:r>
            <a:r>
              <a:rPr lang="el-GR" altLang="en-US" sz="1600" kern="0" dirty="0">
                <a:latin typeface="Arial" panose="020B0604020202020204" pitchFamily="34" charset="0"/>
              </a:rPr>
              <a:t>Δε μειώνεται η δόση σε νεφρική ανεπάρκεια</a:t>
            </a:r>
          </a:p>
        </p:txBody>
      </p:sp>
      <p:pic>
        <p:nvPicPr>
          <p:cNvPr id="20506" name="Content Placeholder 4" descr="KLARICID.jpg">
            <a:extLst>
              <a:ext uri="{FF2B5EF4-FFF2-40B4-BE49-F238E27FC236}">
                <a16:creationId xmlns:a16="http://schemas.microsoft.com/office/drawing/2014/main" id="{9B261F9F-2186-5273-3BA5-2B60A891ADA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5" t="24332" r="13210" b="20909"/>
          <a:stretch>
            <a:fillRect/>
          </a:stretch>
        </p:blipFill>
        <p:spPr>
          <a:xfrm>
            <a:off x="4903716" y="2767472"/>
            <a:ext cx="3791022" cy="2309781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Text Box 11">
            <a:extLst>
              <a:ext uri="{FF2B5EF4-FFF2-40B4-BE49-F238E27FC236}">
                <a16:creationId xmlns:a16="http://schemas.microsoft.com/office/drawing/2014/main" id="{EEC9164E-4E16-F441-3DC4-29E4103E3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3716" y="79313"/>
            <a:ext cx="2299523" cy="335156"/>
          </a:xfrm>
          <a:prstGeom prst="rect">
            <a:avLst/>
          </a:prstGeom>
          <a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190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l-GR" sz="1200" b="1" dirty="0">
                <a:solidFill>
                  <a:schemeClr val="bg1"/>
                </a:solidFill>
                <a:latin typeface="Arial" panose="020B0604020202020204" pitchFamily="34" charset="0"/>
              </a:rPr>
              <a:t>ΑΝΤΙΒΙΟΤΙΚΑ - ΠΡΟΒΙΟΤΙΚΑ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0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DC78A220-E271-515D-6AAC-FB349F3AAA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5192" y="680299"/>
            <a:ext cx="1852974" cy="33855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l-GR" altLang="en-US" sz="1600" b="1" dirty="0">
                <a:latin typeface="Arial" panose="020B0604020202020204" pitchFamily="34" charset="0"/>
              </a:rPr>
              <a:t>ΚΛΙΝΤΑΜΥΚΙΝΗ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9BBCE7-9CDC-2DB8-9413-F7DF2E42DB15}"/>
              </a:ext>
            </a:extLst>
          </p:cNvPr>
          <p:cNvSpPr txBox="1"/>
          <p:nvPr/>
        </p:nvSpPr>
        <p:spPr>
          <a:xfrm>
            <a:off x="1863614" y="1124744"/>
            <a:ext cx="1442076" cy="36933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l-GR" b="1" dirty="0">
                <a:latin typeface="Arial" panose="020B0604020202020204" pitchFamily="34" charset="0"/>
              </a:rPr>
              <a:t>Δοσολογία</a:t>
            </a:r>
            <a:endParaRPr lang="en-US" b="1" dirty="0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53B4FBEB-5CAE-F6AD-2D6E-3BA7BCE454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504" y="1628800"/>
            <a:ext cx="4647998" cy="10801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txBody>
          <a:bodyPr/>
          <a:lstStyle/>
          <a:p>
            <a:pPr marL="609600" indent="-609600"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r>
              <a:rPr lang="el-GR" sz="16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•</a:t>
            </a:r>
            <a:r>
              <a:rPr lang="el-GR" altLang="en-US" sz="1600" dirty="0">
                <a:latin typeface="Arial" panose="020B0604020202020204" pitchFamily="34" charset="0"/>
              </a:rPr>
              <a:t>  Σ</a:t>
            </a:r>
            <a:r>
              <a:rPr lang="el-GR" sz="1600" dirty="0">
                <a:latin typeface="Arial" panose="020B0604020202020204" pitchFamily="34" charset="0"/>
              </a:rPr>
              <a:t>ε ενήλικες χορηγείται 300</a:t>
            </a:r>
            <a:r>
              <a:rPr lang="en-US" sz="1600" dirty="0">
                <a:latin typeface="Arial" panose="020B0604020202020204" pitchFamily="34" charset="0"/>
              </a:rPr>
              <a:t> mg</a:t>
            </a:r>
            <a:r>
              <a:rPr lang="el-GR" sz="1600" dirty="0">
                <a:latin typeface="Arial" panose="020B0604020202020204" pitchFamily="34" charset="0"/>
              </a:rPr>
              <a:t> / 6ωρο </a:t>
            </a:r>
          </a:p>
          <a:p>
            <a:pPr marL="609600" indent="-609600"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r>
              <a:rPr lang="el-GR" sz="1600" dirty="0">
                <a:latin typeface="Arial" panose="020B0604020202020204" pitchFamily="34" charset="0"/>
              </a:rPr>
              <a:t>    ή και 600 </a:t>
            </a:r>
            <a:r>
              <a:rPr lang="en-US" sz="1600" dirty="0">
                <a:latin typeface="Arial" panose="020B0604020202020204" pitchFamily="34" charset="0"/>
              </a:rPr>
              <a:t>mg</a:t>
            </a:r>
            <a:r>
              <a:rPr lang="el-GR" sz="1600" dirty="0">
                <a:latin typeface="Arial" panose="020B0604020202020204" pitchFamily="34" charset="0"/>
              </a:rPr>
              <a:t> / 8ωρο </a:t>
            </a:r>
          </a:p>
          <a:p>
            <a:pPr marL="609600" indent="-609600">
              <a:lnSpc>
                <a:spcPct val="150000"/>
              </a:lnSpc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r>
              <a:rPr lang="el-GR" sz="16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•</a:t>
            </a:r>
            <a:r>
              <a:rPr lang="el-GR" altLang="en-US" sz="1600" dirty="0">
                <a:latin typeface="Arial" panose="020B0604020202020204" pitchFamily="34" charset="0"/>
              </a:rPr>
              <a:t>  </a:t>
            </a:r>
            <a:r>
              <a:rPr lang="el-GR" sz="1600" dirty="0">
                <a:latin typeface="Arial" panose="020B0604020202020204" pitchFamily="34" charset="0"/>
              </a:rPr>
              <a:t>Σε παιδιά 15-40</a:t>
            </a:r>
            <a:r>
              <a:rPr lang="en-US" sz="1600" dirty="0">
                <a:latin typeface="Arial" panose="020B0604020202020204" pitchFamily="34" charset="0"/>
              </a:rPr>
              <a:t> mg</a:t>
            </a:r>
            <a:r>
              <a:rPr lang="el-GR" sz="1600" dirty="0">
                <a:latin typeface="Arial" panose="020B0604020202020204" pitchFamily="34" charset="0"/>
              </a:rPr>
              <a:t> / </a:t>
            </a:r>
            <a:r>
              <a:rPr lang="en-US" sz="1600" dirty="0">
                <a:latin typeface="Arial" panose="020B0604020202020204" pitchFamily="34" charset="0"/>
              </a:rPr>
              <a:t>kg</a:t>
            </a:r>
            <a:r>
              <a:rPr lang="el-GR" sz="1600" dirty="0">
                <a:latin typeface="Arial" panose="020B0604020202020204" pitchFamily="34" charset="0"/>
              </a:rPr>
              <a:t> / 24ωρο σε 3-4 δόσεις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F227FB-6D3B-2214-AD31-48C2D9EB32A2}"/>
              </a:ext>
            </a:extLst>
          </p:cNvPr>
          <p:cNvSpPr txBox="1"/>
          <p:nvPr/>
        </p:nvSpPr>
        <p:spPr>
          <a:xfrm>
            <a:off x="9054796" y="1196752"/>
            <a:ext cx="1361684" cy="36933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l-GR" b="1" dirty="0">
                <a:latin typeface="Arial" panose="020B0604020202020204" pitchFamily="34" charset="0"/>
              </a:rPr>
              <a:t>Σκεύασμα</a:t>
            </a:r>
            <a:endParaRPr lang="en-US" b="1" dirty="0"/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D37881E3-93D8-3371-AAD2-4899BD09EC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4796" y="1700808"/>
            <a:ext cx="1361684" cy="360040"/>
          </a:xfrm>
          <a:prstGeom prst="rect">
            <a:avLst/>
          </a:prstGeom>
          <a:gradFill flip="none" rotWithShape="1">
            <a:gsLst>
              <a:gs pos="0">
                <a:srgbClr val="BCE292">
                  <a:tint val="66000"/>
                  <a:satMod val="160000"/>
                </a:srgbClr>
              </a:gs>
              <a:gs pos="50000">
                <a:srgbClr val="BCE292">
                  <a:tint val="44500"/>
                  <a:satMod val="160000"/>
                </a:srgbClr>
              </a:gs>
              <a:gs pos="100000">
                <a:srgbClr val="BCE292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txBody>
          <a:bodyPr/>
          <a:lstStyle/>
          <a:p>
            <a:pPr marL="609600" indent="-609600"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r>
              <a:rPr lang="el-GR" sz="14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•</a:t>
            </a:r>
            <a:r>
              <a:rPr lang="el-GR" altLang="en-US" sz="1400" dirty="0">
                <a:latin typeface="Arial" panose="020B0604020202020204" pitchFamily="34" charset="0"/>
              </a:rPr>
              <a:t>  </a:t>
            </a:r>
            <a:r>
              <a:rPr lang="en-US" sz="1400" dirty="0">
                <a:latin typeface="Arial" panose="020B0604020202020204" pitchFamily="34" charset="0"/>
              </a:rPr>
              <a:t>DALACIN-C</a:t>
            </a:r>
            <a:endParaRPr lang="el-GR" sz="1400" dirty="0">
              <a:latin typeface="Arial" panose="020B0604020202020204" pitchFamily="34" charset="0"/>
            </a:endParaRPr>
          </a:p>
        </p:txBody>
      </p:sp>
      <p:sp>
        <p:nvSpPr>
          <p:cNvPr id="18" name="Rectangle 5">
            <a:extLst>
              <a:ext uri="{FF2B5EF4-FFF2-40B4-BE49-F238E27FC236}">
                <a16:creationId xmlns:a16="http://schemas.microsoft.com/office/drawing/2014/main" id="{F61255B7-E34B-7015-5061-5221C7191B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5520" y="4005064"/>
            <a:ext cx="1770968" cy="369332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marL="547688" indent="-411163" algn="ctr">
              <a:spcBef>
                <a:spcPct val="20000"/>
              </a:spcBef>
              <a:buClr>
                <a:srgbClr val="F9F9F9"/>
              </a:buClr>
              <a:buSzPct val="65000"/>
              <a:defRPr/>
            </a:pPr>
            <a:r>
              <a:rPr lang="en-US" altLang="en-US" b="1" kern="0" dirty="0">
                <a:solidFill>
                  <a:srgbClr val="004274"/>
                </a:solidFill>
                <a:latin typeface="Arial" panose="020B0604020202020204" pitchFamily="34" charset="0"/>
              </a:rPr>
              <a:t>DALACIN - C</a:t>
            </a:r>
            <a:endParaRPr lang="el-GR" altLang="en-US" b="1" kern="0" dirty="0">
              <a:solidFill>
                <a:srgbClr val="004274"/>
              </a:solidFill>
              <a:latin typeface="Arial" panose="020B0604020202020204" pitchFamily="34" charset="0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2930161D-97BB-24DE-643C-A5FE7F80E3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4174" y="4525375"/>
            <a:ext cx="4743874" cy="1649150"/>
          </a:xfrm>
          <a:prstGeom prst="rect">
            <a:avLst/>
          </a:prstGeom>
          <a:solidFill>
            <a:srgbClr val="F4FCFE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txBody>
          <a:bodyPr/>
          <a:lstStyle/>
          <a:p>
            <a:pPr marL="609600" indent="-609600"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r>
              <a:rPr lang="el-GR" sz="16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•</a:t>
            </a:r>
            <a:r>
              <a:rPr lang="el-GR" altLang="en-US" sz="1600" dirty="0">
                <a:latin typeface="Arial" panose="020B0604020202020204" pitchFamily="34" charset="0"/>
              </a:rPr>
              <a:t>  </a:t>
            </a:r>
            <a:r>
              <a:rPr lang="el-GR" altLang="en-US" sz="1600" b="1" dirty="0">
                <a:latin typeface="Arial" panose="020B0604020202020204" pitchFamily="34" charset="0"/>
              </a:rPr>
              <a:t>Λινκοζαμίδες</a:t>
            </a:r>
          </a:p>
          <a:p>
            <a:pPr marL="609600" indent="-609600">
              <a:lnSpc>
                <a:spcPct val="150000"/>
              </a:lnSpc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r>
              <a:rPr lang="el-GR" sz="16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•  </a:t>
            </a:r>
            <a:r>
              <a:rPr lang="el-GR" sz="1600" kern="0" dirty="0">
                <a:latin typeface="Arial" panose="020B0604020202020204" pitchFamily="34" charset="0"/>
              </a:rPr>
              <a:t>3</a:t>
            </a:r>
            <a:r>
              <a:rPr lang="el-GR" altLang="en-US" sz="1600" kern="0" dirty="0">
                <a:latin typeface="Arial" panose="020B0604020202020204" pitchFamily="34" charset="0"/>
              </a:rPr>
              <a:t>00</a:t>
            </a:r>
            <a:r>
              <a:rPr lang="en-US" altLang="en-US" sz="1600" kern="0" dirty="0">
                <a:latin typeface="Arial" panose="020B0604020202020204" pitchFamily="34" charset="0"/>
              </a:rPr>
              <a:t> </a:t>
            </a:r>
            <a:r>
              <a:rPr lang="en-GB" altLang="en-US" sz="1600" kern="0" dirty="0" err="1">
                <a:latin typeface="Arial" panose="020B0604020202020204" pitchFamily="34" charset="0"/>
              </a:rPr>
              <a:t>mgr</a:t>
            </a:r>
            <a:r>
              <a:rPr lang="el-GR" altLang="en-US" sz="1600" kern="0" dirty="0">
                <a:latin typeface="Arial" panose="020B0604020202020204" pitchFamily="34" charset="0"/>
              </a:rPr>
              <a:t> </a:t>
            </a:r>
            <a:r>
              <a:rPr lang="en-GB" altLang="en-US" sz="1600" kern="0" dirty="0">
                <a:latin typeface="Arial" panose="020B0604020202020204" pitchFamily="34" charset="0"/>
              </a:rPr>
              <a:t>/</a:t>
            </a:r>
            <a:r>
              <a:rPr lang="el-GR" altLang="en-US" sz="1600" kern="0" dirty="0">
                <a:latin typeface="Arial" panose="020B0604020202020204" pitchFamily="34" charset="0"/>
              </a:rPr>
              <a:t> 6 - </a:t>
            </a:r>
            <a:r>
              <a:rPr lang="en-GB" altLang="en-US" sz="1600" kern="0" dirty="0">
                <a:latin typeface="Arial" panose="020B0604020202020204" pitchFamily="34" charset="0"/>
              </a:rPr>
              <a:t>8</a:t>
            </a:r>
            <a:r>
              <a:rPr lang="el-GR" altLang="en-US" sz="1600" kern="0" dirty="0">
                <a:latin typeface="Arial" panose="020B0604020202020204" pitchFamily="34" charset="0"/>
              </a:rPr>
              <a:t> ώρες ή 15-</a:t>
            </a:r>
            <a:r>
              <a:rPr lang="en-GB" altLang="en-US" sz="1600" kern="0" dirty="0">
                <a:latin typeface="Arial" panose="020B0604020202020204" pitchFamily="34" charset="0"/>
              </a:rPr>
              <a:t>40 </a:t>
            </a:r>
            <a:r>
              <a:rPr lang="en-GB" altLang="en-US" sz="1600" kern="0" dirty="0" err="1">
                <a:latin typeface="Arial" panose="020B0604020202020204" pitchFamily="34" charset="0"/>
              </a:rPr>
              <a:t>mgr</a:t>
            </a:r>
            <a:r>
              <a:rPr lang="el-GR" altLang="en-US" sz="1600" kern="0" dirty="0">
                <a:latin typeface="Arial" panose="020B0604020202020204" pitchFamily="34" charset="0"/>
              </a:rPr>
              <a:t> </a:t>
            </a:r>
            <a:r>
              <a:rPr lang="en-GB" altLang="en-US" sz="1600" kern="0" dirty="0">
                <a:latin typeface="Arial" panose="020B0604020202020204" pitchFamily="34" charset="0"/>
              </a:rPr>
              <a:t>/</a:t>
            </a:r>
            <a:r>
              <a:rPr lang="el-GR" altLang="en-US" sz="1600" kern="0" dirty="0">
                <a:latin typeface="Arial" panose="020B0604020202020204" pitchFamily="34" charset="0"/>
              </a:rPr>
              <a:t> </a:t>
            </a:r>
            <a:r>
              <a:rPr lang="en-GB" altLang="en-US" sz="1600" kern="0" dirty="0">
                <a:latin typeface="Arial" panose="020B0604020202020204" pitchFamily="34" charset="0"/>
              </a:rPr>
              <a:t>kg</a:t>
            </a:r>
            <a:r>
              <a:rPr lang="el-GR" altLang="en-US" sz="1600" kern="0" dirty="0">
                <a:latin typeface="Arial" panose="020B0604020202020204" pitchFamily="34" charset="0"/>
              </a:rPr>
              <a:t> </a:t>
            </a:r>
            <a:r>
              <a:rPr lang="en-GB" altLang="en-US" sz="1600" kern="0" dirty="0">
                <a:latin typeface="Arial" panose="020B0604020202020204" pitchFamily="34" charset="0"/>
              </a:rPr>
              <a:t>/</a:t>
            </a:r>
            <a:r>
              <a:rPr lang="el-GR" altLang="en-US" sz="1600" kern="0" dirty="0">
                <a:latin typeface="Arial" panose="020B0604020202020204" pitchFamily="34" charset="0"/>
              </a:rPr>
              <a:t> </a:t>
            </a:r>
            <a:r>
              <a:rPr lang="en-GB" altLang="en-US" sz="1600" kern="0" dirty="0">
                <a:latin typeface="Arial" panose="020B0604020202020204" pitchFamily="34" charset="0"/>
              </a:rPr>
              <a:t>24 : 3</a:t>
            </a:r>
            <a:endParaRPr lang="el-GR" altLang="en-US" sz="1600" kern="0" dirty="0">
              <a:latin typeface="Arial" panose="020B0604020202020204" pitchFamily="34" charset="0"/>
            </a:endParaRPr>
          </a:p>
          <a:p>
            <a:pPr marL="609600" indent="-609600">
              <a:lnSpc>
                <a:spcPct val="150000"/>
              </a:lnSpc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r>
              <a:rPr lang="el-GR" sz="16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•  </a:t>
            </a:r>
            <a:r>
              <a:rPr lang="el-GR" altLang="en-US" sz="1600" kern="0" dirty="0">
                <a:latin typeface="Arial" panose="020B0604020202020204" pitchFamily="34" charset="0"/>
              </a:rPr>
              <a:t>Ψευδομεμβρανώδη κολίτιδα</a:t>
            </a:r>
            <a:endParaRPr lang="el-GR" sz="1600" b="1" i="1" dirty="0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</a:endParaRPr>
          </a:p>
          <a:p>
            <a:pPr marL="609600" indent="-609600">
              <a:lnSpc>
                <a:spcPct val="150000"/>
              </a:lnSpc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r>
              <a:rPr lang="el-GR" sz="16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•  </a:t>
            </a:r>
            <a:r>
              <a:rPr lang="el-GR" altLang="en-US" sz="1600" dirty="0">
                <a:latin typeface="Arial" panose="020B0604020202020204" pitchFamily="34" charset="0"/>
              </a:rPr>
              <a:t>Υψηλές συγκεντρώσεις στο οστούν</a:t>
            </a:r>
            <a:r>
              <a:rPr lang="en-US" altLang="en-US" sz="1600" dirty="0">
                <a:latin typeface="Arial" panose="020B0604020202020204" pitchFamily="34" charset="0"/>
              </a:rPr>
              <a:t> </a:t>
            </a:r>
            <a:r>
              <a:rPr lang="el-GR" altLang="en-US" sz="1600" dirty="0">
                <a:latin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(</a:t>
            </a:r>
            <a:r>
              <a:rPr lang="el-GR" sz="14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όχι στο ΚΝΣ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)</a:t>
            </a:r>
            <a:endParaRPr lang="el-GR" sz="1600" i="1" dirty="0">
              <a:latin typeface="Arial" panose="020B0604020202020204" pitchFamily="34" charset="0"/>
            </a:endParaRPr>
          </a:p>
        </p:txBody>
      </p:sp>
      <p:pic>
        <p:nvPicPr>
          <p:cNvPr id="4" name="Content Placeholder 4" descr="dalacin-c-300mg-16-capsule.jpg.png">
            <a:extLst>
              <a:ext uri="{FF2B5EF4-FFF2-40B4-BE49-F238E27FC236}">
                <a16:creationId xmlns:a16="http://schemas.microsoft.com/office/drawing/2014/main" id="{31FF980C-5D6C-8A1D-4B54-BBF62FB89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 t="-7253" b="-7253"/>
          <a:stretch>
            <a:fillRect/>
          </a:stretch>
        </p:blipFill>
        <p:spPr bwMode="auto">
          <a:xfrm>
            <a:off x="3935760" y="1812780"/>
            <a:ext cx="4536504" cy="415896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88C012C-C243-5F85-BE17-FE29EF67B636}"/>
              </a:ext>
            </a:extLst>
          </p:cNvPr>
          <p:cNvSpPr txBox="1"/>
          <p:nvPr/>
        </p:nvSpPr>
        <p:spPr>
          <a:xfrm>
            <a:off x="8256588" y="2276475"/>
            <a:ext cx="2101850" cy="1155700"/>
          </a:xfrm>
          <a:prstGeom prst="rect">
            <a:avLst/>
          </a:prstGeom>
          <a:solidFill>
            <a:srgbClr val="EDF6F7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l-GR" sz="1600" dirty="0">
                <a:latin typeface="Arial" panose="020B0604020202020204" pitchFamily="34" charset="0"/>
              </a:rPr>
              <a:t>• </a:t>
            </a:r>
            <a:r>
              <a:rPr lang="el-GR" altLang="en-US" sz="1600" dirty="0">
                <a:latin typeface="Arial" panose="020B0604020202020204" pitchFamily="34" charset="0"/>
              </a:rPr>
              <a:t>Αναερόβια μικρόβια</a:t>
            </a:r>
            <a:endParaRPr lang="en-US" altLang="en-US" sz="1600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l-GR" sz="1600" dirty="0">
                <a:latin typeface="Arial" panose="020B0604020202020204" pitchFamily="34" charset="0"/>
              </a:rPr>
              <a:t>• </a:t>
            </a:r>
            <a:r>
              <a:rPr lang="en-US" sz="1600" dirty="0">
                <a:latin typeface="Arial" panose="020B0604020202020204" pitchFamily="34" charset="0"/>
              </a:rPr>
              <a:t>Gram</a:t>
            </a:r>
            <a:r>
              <a:rPr lang="el-GR" sz="1600" dirty="0">
                <a:latin typeface="Arial" panose="020B0604020202020204" pitchFamily="34" charset="0"/>
              </a:rPr>
              <a:t> (+) αερόβια </a:t>
            </a:r>
            <a:r>
              <a:rPr lang="en-US" sz="1600" dirty="0">
                <a:latin typeface="Arial" panose="020B0604020202020204" pitchFamily="34" charset="0"/>
              </a:rPr>
              <a:t>   </a:t>
            </a:r>
          </a:p>
          <a:p>
            <a:pPr>
              <a:lnSpc>
                <a:spcPct val="150000"/>
              </a:lnSpc>
              <a:defRPr/>
            </a:pPr>
            <a:r>
              <a:rPr lang="en-US" sz="1600" dirty="0">
                <a:latin typeface="Arial" panose="020B0604020202020204" pitchFamily="34" charset="0"/>
              </a:rPr>
              <a:t>   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(</a:t>
            </a:r>
            <a:r>
              <a:rPr lang="el-GR" sz="14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όχι εντερόκοκκοι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)</a:t>
            </a:r>
            <a:endParaRPr lang="en-US" sz="1600" i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75BF6C3E-E45A-F53A-3B35-E91662E6F1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2693" y="5116410"/>
            <a:ext cx="3123659" cy="1349706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txBody>
          <a:bodyPr/>
          <a:lstStyle/>
          <a:p>
            <a:pPr>
              <a:defRPr/>
            </a:pPr>
            <a:r>
              <a:rPr lang="el-GR" sz="14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•</a:t>
            </a:r>
            <a:r>
              <a:rPr lang="el-GR" altLang="en-US" sz="1400" dirty="0">
                <a:latin typeface="Arial" panose="020B0604020202020204" pitchFamily="34" charset="0"/>
              </a:rPr>
              <a:t> </a:t>
            </a:r>
            <a:r>
              <a:rPr lang="el-GR" sz="1400" dirty="0">
                <a:latin typeface="Arial" panose="020B0604020202020204" pitchFamily="34" charset="0"/>
              </a:rPr>
              <a:t>Ψευδομεμβρανώδης εντεροκολίτιδα</a:t>
            </a:r>
            <a:endParaRPr lang="en-US" sz="1400" dirty="0">
              <a:latin typeface="Arial" panose="020B0604020202020204" pitchFamily="34" charset="0"/>
            </a:endParaRPr>
          </a:p>
          <a:p>
            <a:pPr>
              <a:lnSpc>
                <a:spcPct val="170000"/>
              </a:lnSpc>
              <a:defRPr/>
            </a:pPr>
            <a:r>
              <a:rPr lang="el-GR" sz="14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•</a:t>
            </a:r>
            <a:r>
              <a:rPr lang="el-GR" altLang="en-US" sz="1400" dirty="0">
                <a:latin typeface="Arial" panose="020B0604020202020204" pitchFamily="34" charset="0"/>
              </a:rPr>
              <a:t> </a:t>
            </a:r>
            <a:r>
              <a:rPr lang="el-GR" sz="1400" dirty="0">
                <a:latin typeface="Arial" panose="020B0604020202020204" pitchFamily="34" charset="0"/>
              </a:rPr>
              <a:t>Διάρροια</a:t>
            </a:r>
          </a:p>
          <a:p>
            <a:pPr>
              <a:lnSpc>
                <a:spcPct val="170000"/>
              </a:lnSpc>
              <a:defRPr/>
            </a:pPr>
            <a:r>
              <a:rPr lang="el-GR" sz="14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•</a:t>
            </a:r>
            <a:r>
              <a:rPr lang="el-GR" altLang="en-US" sz="1400" dirty="0">
                <a:latin typeface="Arial" panose="020B0604020202020204" pitchFamily="34" charset="0"/>
              </a:rPr>
              <a:t> </a:t>
            </a:r>
            <a:r>
              <a:rPr lang="el-GR" sz="1400" dirty="0">
                <a:latin typeface="Arial" panose="020B0604020202020204" pitchFamily="34" charset="0"/>
              </a:rPr>
              <a:t>Αύξηση τρανσαμινασών </a:t>
            </a:r>
          </a:p>
          <a:p>
            <a:pPr>
              <a:lnSpc>
                <a:spcPct val="170000"/>
              </a:lnSpc>
              <a:defRPr/>
            </a:pPr>
            <a:r>
              <a:rPr lang="el-GR" sz="14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•</a:t>
            </a:r>
            <a:r>
              <a:rPr lang="el-GR" altLang="en-US" sz="1400" dirty="0">
                <a:latin typeface="Arial" panose="020B0604020202020204" pitchFamily="34" charset="0"/>
              </a:rPr>
              <a:t> </a:t>
            </a:r>
            <a:r>
              <a:rPr lang="el-GR" sz="1400" dirty="0">
                <a:latin typeface="Arial" panose="020B0604020202020204" pitchFamily="34" charset="0"/>
              </a:rPr>
              <a:t>Αύξηση αλκαλικής φωσφατάσης  </a:t>
            </a:r>
          </a:p>
        </p:txBody>
      </p:sp>
      <p:sp>
        <p:nvSpPr>
          <p:cNvPr id="3" name="Text Box 11">
            <a:extLst>
              <a:ext uri="{FF2B5EF4-FFF2-40B4-BE49-F238E27FC236}">
                <a16:creationId xmlns:a16="http://schemas.microsoft.com/office/drawing/2014/main" id="{5FBB5110-650F-7C42-1EAA-F8385BDC86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3716" y="79313"/>
            <a:ext cx="2299523" cy="335156"/>
          </a:xfrm>
          <a:prstGeom prst="rect">
            <a:avLst/>
          </a:prstGeom>
          <a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190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l-GR" sz="1200" b="1" dirty="0">
                <a:solidFill>
                  <a:schemeClr val="bg1"/>
                </a:solidFill>
                <a:latin typeface="Arial" panose="020B0604020202020204" pitchFamily="34" charset="0"/>
              </a:rPr>
              <a:t>ΑΝΤΙΒΙΟΤΙΚΑ - ΠΡΟΒΙΟΤΙΚΑ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9CC5C0D4-1FA4-42BF-0F11-A2DC070B44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0525" y="598975"/>
            <a:ext cx="3364339" cy="36933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l-GR" altLang="en-US" b="1" dirty="0">
                <a:latin typeface="Arial" panose="020B0604020202020204" pitchFamily="34" charset="0"/>
              </a:rPr>
              <a:t>ΜΕΤΡΟΝΙΔΑΖΟΛΗ  </a:t>
            </a:r>
            <a:r>
              <a:rPr lang="el-GR" altLang="en-US" sz="1600" b="1" kern="0" dirty="0">
                <a:latin typeface="Arial" panose="020B0604020202020204" pitchFamily="34" charset="0"/>
              </a:rPr>
              <a:t>(</a:t>
            </a:r>
            <a:r>
              <a:rPr lang="en-GB" altLang="en-US" sz="1600" b="1" kern="0" dirty="0">
                <a:latin typeface="Arial" panose="020B0604020202020204" pitchFamily="34" charset="0"/>
              </a:rPr>
              <a:t>F</a:t>
            </a:r>
            <a:r>
              <a:rPr lang="el-GR" altLang="en-US" sz="1600" b="1" kern="0" dirty="0">
                <a:latin typeface="Arial" panose="020B0604020202020204" pitchFamily="34" charset="0"/>
              </a:rPr>
              <a:t> </a:t>
            </a:r>
            <a:r>
              <a:rPr lang="en-GB" altLang="en-US" sz="1600" b="1" kern="0" dirty="0">
                <a:latin typeface="Arial" panose="020B0604020202020204" pitchFamily="34" charset="0"/>
              </a:rPr>
              <a:t>l</a:t>
            </a:r>
            <a:r>
              <a:rPr lang="el-GR" altLang="en-US" sz="1600" b="1" kern="0" dirty="0">
                <a:latin typeface="Arial" panose="020B0604020202020204" pitchFamily="34" charset="0"/>
              </a:rPr>
              <a:t> </a:t>
            </a:r>
            <a:r>
              <a:rPr lang="en-GB" altLang="en-US" sz="1600" b="1" kern="0" dirty="0">
                <a:latin typeface="Arial" panose="020B0604020202020204" pitchFamily="34" charset="0"/>
              </a:rPr>
              <a:t>a</a:t>
            </a:r>
            <a:r>
              <a:rPr lang="el-GR" altLang="en-US" sz="1600" b="1" kern="0" dirty="0">
                <a:latin typeface="Arial" panose="020B0604020202020204" pitchFamily="34" charset="0"/>
              </a:rPr>
              <a:t> </a:t>
            </a:r>
            <a:r>
              <a:rPr lang="en-GB" altLang="en-US" sz="1600" b="1" kern="0" dirty="0">
                <a:latin typeface="Arial" panose="020B0604020202020204" pitchFamily="34" charset="0"/>
              </a:rPr>
              <a:t>g</a:t>
            </a:r>
            <a:r>
              <a:rPr lang="el-GR" altLang="en-US" sz="1600" b="1" kern="0" dirty="0">
                <a:latin typeface="Arial" panose="020B0604020202020204" pitchFamily="34" charset="0"/>
              </a:rPr>
              <a:t> </a:t>
            </a:r>
            <a:r>
              <a:rPr lang="en-GB" altLang="en-US" sz="1600" b="1" kern="0" dirty="0">
                <a:latin typeface="Arial" panose="020B0604020202020204" pitchFamily="34" charset="0"/>
              </a:rPr>
              <a:t>y</a:t>
            </a:r>
            <a:r>
              <a:rPr lang="el-GR" altLang="en-US" sz="1600" b="1" kern="0" dirty="0">
                <a:latin typeface="Arial" panose="020B0604020202020204" pitchFamily="34" charset="0"/>
              </a:rPr>
              <a:t> </a:t>
            </a:r>
            <a:r>
              <a:rPr lang="en-GB" altLang="en-US" sz="1600" b="1" kern="0" dirty="0">
                <a:latin typeface="Arial" panose="020B0604020202020204" pitchFamily="34" charset="0"/>
              </a:rPr>
              <a:t>l</a:t>
            </a:r>
            <a:r>
              <a:rPr lang="el-GR" altLang="en-US" sz="1600" b="1" kern="0" dirty="0">
                <a:latin typeface="Arial" panose="020B0604020202020204" pitchFamily="34" charset="0"/>
              </a:rPr>
              <a:t>)</a:t>
            </a:r>
            <a:r>
              <a:rPr lang="en-GB" altLang="en-US" sz="1600" b="1" kern="0" dirty="0">
                <a:latin typeface="Arial" panose="020B0604020202020204" pitchFamily="34" charset="0"/>
              </a:rPr>
              <a:t> </a:t>
            </a:r>
            <a:endParaRPr lang="el-GR" altLang="en-US" b="1" kern="0" dirty="0"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81DE22-E2FD-FB8E-A955-80E0DC7847DA}"/>
              </a:ext>
            </a:extLst>
          </p:cNvPr>
          <p:cNvSpPr txBox="1"/>
          <p:nvPr/>
        </p:nvSpPr>
        <p:spPr>
          <a:xfrm>
            <a:off x="1863614" y="908720"/>
            <a:ext cx="1442076" cy="36933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l-GR" b="1" dirty="0">
                <a:latin typeface="Arial" panose="020B0604020202020204" pitchFamily="34" charset="0"/>
              </a:rPr>
              <a:t>Δοσολογία</a:t>
            </a:r>
            <a:endParaRPr lang="en-US" b="1" dirty="0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327A4C9-D188-8191-0333-B6AEF4AD46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8882" y="1340768"/>
            <a:ext cx="6059286" cy="122413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txBody>
          <a:bodyPr/>
          <a:lstStyle/>
          <a:p>
            <a:pPr marL="609600" indent="-609600">
              <a:lnSpc>
                <a:spcPct val="150000"/>
              </a:lnSpc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r>
              <a:rPr lang="el-GR" sz="1500" dirty="0">
                <a:latin typeface="Arial" panose="020B0604020202020204" pitchFamily="34" charset="0"/>
              </a:rPr>
              <a:t>•</a:t>
            </a:r>
            <a:r>
              <a:rPr lang="en-US" sz="15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l-GR" sz="1500" dirty="0">
                <a:latin typeface="Arial" panose="020B0604020202020204" pitchFamily="34" charset="0"/>
              </a:rPr>
              <a:t>Σε ενήλικες από το στόμα </a:t>
            </a:r>
            <a:r>
              <a:rPr lang="el-GR" altLang="en-US" sz="1500" kern="0" dirty="0">
                <a:latin typeface="Arial" panose="020B0604020202020204" pitchFamily="34" charset="0"/>
              </a:rPr>
              <a:t>500</a:t>
            </a:r>
            <a:r>
              <a:rPr lang="en-GB" altLang="en-US" sz="1500" kern="0" dirty="0" err="1">
                <a:latin typeface="Arial" panose="020B0604020202020204" pitchFamily="34" charset="0"/>
              </a:rPr>
              <a:t>mgr</a:t>
            </a:r>
            <a:r>
              <a:rPr lang="el-GR" altLang="en-US" sz="1500" kern="0" dirty="0">
                <a:latin typeface="Arial" panose="020B0604020202020204" pitchFamily="34" charset="0"/>
              </a:rPr>
              <a:t> </a:t>
            </a:r>
            <a:r>
              <a:rPr lang="en-GB" altLang="en-US" sz="1500" kern="0" dirty="0">
                <a:latin typeface="Arial" panose="020B0604020202020204" pitchFamily="34" charset="0"/>
              </a:rPr>
              <a:t>/</a:t>
            </a:r>
            <a:r>
              <a:rPr lang="el-GR" altLang="en-US" sz="1500" kern="0" dirty="0">
                <a:latin typeface="Arial" panose="020B0604020202020204" pitchFamily="34" charset="0"/>
              </a:rPr>
              <a:t> 6 - </a:t>
            </a:r>
            <a:r>
              <a:rPr lang="en-GB" altLang="en-US" sz="1500" kern="0" dirty="0">
                <a:latin typeface="Arial" panose="020B0604020202020204" pitchFamily="34" charset="0"/>
              </a:rPr>
              <a:t>8</a:t>
            </a:r>
            <a:r>
              <a:rPr lang="el-GR" altLang="en-US" sz="1500" kern="0" dirty="0">
                <a:latin typeface="Arial" panose="020B0604020202020204" pitchFamily="34" charset="0"/>
              </a:rPr>
              <a:t> ώρες ή 7,5</a:t>
            </a:r>
            <a:r>
              <a:rPr lang="en-US" altLang="en-US" sz="1500" kern="0" dirty="0">
                <a:latin typeface="Arial" panose="020B0604020202020204" pitchFamily="34" charset="0"/>
              </a:rPr>
              <a:t> </a:t>
            </a:r>
            <a:r>
              <a:rPr lang="en-GB" altLang="en-US" sz="1500" kern="0" dirty="0" err="1">
                <a:latin typeface="Arial" panose="020B0604020202020204" pitchFamily="34" charset="0"/>
              </a:rPr>
              <a:t>mgr</a:t>
            </a:r>
            <a:r>
              <a:rPr lang="el-GR" altLang="en-US" sz="1500" kern="0" dirty="0">
                <a:latin typeface="Arial" panose="020B0604020202020204" pitchFamily="34" charset="0"/>
              </a:rPr>
              <a:t> </a:t>
            </a:r>
            <a:r>
              <a:rPr lang="en-GB" altLang="en-US" sz="1500" kern="0" dirty="0">
                <a:latin typeface="Arial" panose="020B0604020202020204" pitchFamily="34" charset="0"/>
              </a:rPr>
              <a:t>/</a:t>
            </a:r>
            <a:r>
              <a:rPr lang="el-GR" altLang="en-US" sz="1500" kern="0" dirty="0">
                <a:latin typeface="Arial" panose="020B0604020202020204" pitchFamily="34" charset="0"/>
              </a:rPr>
              <a:t> </a:t>
            </a:r>
            <a:r>
              <a:rPr lang="en-GB" altLang="en-US" sz="1500" kern="0" dirty="0">
                <a:latin typeface="Arial" panose="020B0604020202020204" pitchFamily="34" charset="0"/>
              </a:rPr>
              <a:t>kg</a:t>
            </a:r>
            <a:r>
              <a:rPr lang="el-GR" altLang="en-US" sz="1500" kern="0" dirty="0">
                <a:latin typeface="Arial" panose="020B0604020202020204" pitchFamily="34" charset="0"/>
              </a:rPr>
              <a:t> </a:t>
            </a:r>
            <a:r>
              <a:rPr lang="en-GB" altLang="en-US" sz="1500" kern="0" dirty="0">
                <a:latin typeface="Arial" panose="020B0604020202020204" pitchFamily="34" charset="0"/>
              </a:rPr>
              <a:t>/</a:t>
            </a:r>
            <a:r>
              <a:rPr lang="el-GR" altLang="en-US" sz="1500" kern="0" dirty="0">
                <a:latin typeface="Arial" panose="020B0604020202020204" pitchFamily="34" charset="0"/>
              </a:rPr>
              <a:t> </a:t>
            </a:r>
            <a:r>
              <a:rPr lang="el-GR" altLang="en-US" sz="1500" dirty="0">
                <a:latin typeface="Arial" panose="020B0604020202020204" pitchFamily="34" charset="0"/>
              </a:rPr>
              <a:t>8ωρο</a:t>
            </a:r>
            <a:endParaRPr lang="en-US" sz="1500" dirty="0">
              <a:latin typeface="Arial" panose="020B0604020202020204" pitchFamily="34" charset="0"/>
            </a:endParaRPr>
          </a:p>
          <a:p>
            <a:pPr marL="609600" indent="-609600">
              <a:lnSpc>
                <a:spcPct val="150000"/>
              </a:lnSpc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r>
              <a:rPr lang="el-GR" sz="1500" dirty="0">
                <a:latin typeface="Arial" panose="020B0604020202020204" pitchFamily="34" charset="0"/>
              </a:rPr>
              <a:t>•</a:t>
            </a:r>
            <a:r>
              <a:rPr lang="en-US" sz="1500" dirty="0">
                <a:latin typeface="Arial" panose="020B0604020202020204" pitchFamily="34" charset="0"/>
              </a:rPr>
              <a:t> </a:t>
            </a:r>
            <a:r>
              <a:rPr lang="el-GR" sz="1500" dirty="0">
                <a:latin typeface="Arial" panose="020B0604020202020204" pitchFamily="34" charset="0"/>
              </a:rPr>
              <a:t>Σε παιδιά 12-16</a:t>
            </a:r>
            <a:r>
              <a:rPr lang="en-US" sz="1500" dirty="0">
                <a:latin typeface="Arial" panose="020B0604020202020204" pitchFamily="34" charset="0"/>
              </a:rPr>
              <a:t> mg</a:t>
            </a:r>
            <a:r>
              <a:rPr lang="el-GR" sz="1500" dirty="0">
                <a:latin typeface="Arial" panose="020B0604020202020204" pitchFamily="34" charset="0"/>
              </a:rPr>
              <a:t> / </a:t>
            </a:r>
            <a:r>
              <a:rPr lang="en-US" sz="1500" dirty="0">
                <a:latin typeface="Arial" panose="020B0604020202020204" pitchFamily="34" charset="0"/>
              </a:rPr>
              <a:t>kg</a:t>
            </a:r>
            <a:r>
              <a:rPr lang="el-GR" sz="1500" dirty="0">
                <a:latin typeface="Arial" panose="020B0604020202020204" pitchFamily="34" charset="0"/>
              </a:rPr>
              <a:t> / 8ωρο επί 5-7 ημέρες </a:t>
            </a:r>
          </a:p>
          <a:p>
            <a:pPr marL="609600" indent="-609600"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r>
              <a:rPr lang="el-GR" sz="1500" dirty="0">
                <a:latin typeface="Arial" panose="020B0604020202020204" pitchFamily="34" charset="0"/>
              </a:rPr>
              <a:t>   ή 2</a:t>
            </a:r>
            <a:r>
              <a:rPr lang="en-US" sz="1500" dirty="0">
                <a:latin typeface="Arial" panose="020B0604020202020204" pitchFamily="34" charset="0"/>
              </a:rPr>
              <a:t> g</a:t>
            </a:r>
            <a:r>
              <a:rPr lang="el-GR" sz="1500" dirty="0">
                <a:latin typeface="Arial" panose="020B0604020202020204" pitchFamily="34" charset="0"/>
              </a:rPr>
              <a:t> / 24ωρο εφάπαξ για 3 ημέρες</a:t>
            </a:r>
          </a:p>
          <a:p>
            <a:pPr marL="609600" indent="-609600">
              <a:lnSpc>
                <a:spcPct val="150000"/>
              </a:lnSpc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endParaRPr lang="el-GR" sz="1600" dirty="0">
              <a:latin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DC374A-5FB4-D905-85CF-01ACBD9FDC6A}"/>
              </a:ext>
            </a:extLst>
          </p:cNvPr>
          <p:cNvSpPr txBox="1"/>
          <p:nvPr/>
        </p:nvSpPr>
        <p:spPr>
          <a:xfrm>
            <a:off x="8406724" y="836712"/>
            <a:ext cx="1577708" cy="36933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l-GR" b="1" dirty="0">
                <a:latin typeface="Arial" panose="020B0604020202020204" pitchFamily="34" charset="0"/>
              </a:rPr>
              <a:t>Σκευάσματα</a:t>
            </a:r>
            <a:endParaRPr lang="en-US" b="1" dirty="0"/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31D9C172-E0F6-A58E-0AB1-FF72752FC0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8732" y="1340768"/>
            <a:ext cx="1440160" cy="720080"/>
          </a:xfrm>
          <a:prstGeom prst="rect">
            <a:avLst/>
          </a:prstGeom>
          <a:gradFill flip="none" rotWithShape="1">
            <a:gsLst>
              <a:gs pos="0">
                <a:srgbClr val="BCE292">
                  <a:tint val="66000"/>
                  <a:satMod val="160000"/>
                </a:srgbClr>
              </a:gs>
              <a:gs pos="50000">
                <a:srgbClr val="BCE292">
                  <a:tint val="44500"/>
                  <a:satMod val="160000"/>
                </a:srgbClr>
              </a:gs>
              <a:gs pos="100000">
                <a:srgbClr val="BCE292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txBody>
          <a:bodyPr/>
          <a:lstStyle/>
          <a:p>
            <a:pPr marL="609600" indent="-609600"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r>
              <a:rPr lang="el-GR" sz="14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•</a:t>
            </a:r>
            <a:r>
              <a:rPr lang="el-GR" altLang="en-US" sz="1400" dirty="0">
                <a:latin typeface="Arial" panose="020B0604020202020204" pitchFamily="34" charset="0"/>
              </a:rPr>
              <a:t>  </a:t>
            </a:r>
            <a:r>
              <a:rPr lang="en-US" sz="1400" dirty="0">
                <a:latin typeface="Arial" panose="020B0604020202020204" pitchFamily="34" charset="0"/>
              </a:rPr>
              <a:t>FLAGYL</a:t>
            </a:r>
            <a:endParaRPr lang="el-GR" sz="1400" dirty="0">
              <a:latin typeface="Arial" panose="020B0604020202020204" pitchFamily="34" charset="0"/>
            </a:endParaRPr>
          </a:p>
          <a:p>
            <a:pPr marL="609600" indent="-609600">
              <a:lnSpc>
                <a:spcPct val="150000"/>
              </a:lnSpc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r>
              <a:rPr lang="el-GR" sz="14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•</a:t>
            </a:r>
            <a:r>
              <a:rPr lang="el-GR" altLang="en-US" sz="1400" dirty="0">
                <a:latin typeface="Arial" panose="020B0604020202020204" pitchFamily="34" charset="0"/>
              </a:rPr>
              <a:t>  </a:t>
            </a:r>
            <a:r>
              <a:rPr lang="en-US" sz="1400" dirty="0">
                <a:latin typeface="Arial" panose="020B0604020202020204" pitchFamily="34" charset="0"/>
              </a:rPr>
              <a:t>COLPOCIN-T</a:t>
            </a:r>
            <a:r>
              <a:rPr lang="el-GR" sz="1600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8" name="Rectangle 5">
            <a:extLst>
              <a:ext uri="{FF2B5EF4-FFF2-40B4-BE49-F238E27FC236}">
                <a16:creationId xmlns:a16="http://schemas.microsoft.com/office/drawing/2014/main" id="{BF3DB619-8DDD-C394-7284-F6853ACE46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560" y="3203684"/>
            <a:ext cx="1356922" cy="369332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marL="547688" indent="-411163" algn="ctr">
              <a:spcBef>
                <a:spcPct val="20000"/>
              </a:spcBef>
              <a:buClr>
                <a:srgbClr val="F9F9F9"/>
              </a:buClr>
              <a:buSzPct val="65000"/>
              <a:defRPr/>
            </a:pPr>
            <a:r>
              <a:rPr lang="en-US" altLang="en-US" b="1" kern="0" dirty="0">
                <a:solidFill>
                  <a:srgbClr val="004274"/>
                </a:solidFill>
                <a:latin typeface="Arial" panose="020B0604020202020204" pitchFamily="34" charset="0"/>
              </a:rPr>
              <a:t>Fl a g y l</a:t>
            </a:r>
            <a:endParaRPr lang="el-GR" altLang="en-US" b="1" kern="0" dirty="0">
              <a:solidFill>
                <a:srgbClr val="004274"/>
              </a:solidFill>
              <a:latin typeface="Arial" panose="020B0604020202020204" pitchFamily="34" charset="0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C82239A8-BD27-41C9-0658-03198CC2F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528" y="3775787"/>
            <a:ext cx="4176464" cy="2796213"/>
          </a:xfrm>
          <a:prstGeom prst="rect">
            <a:avLst/>
          </a:prstGeom>
          <a:solidFill>
            <a:srgbClr val="F4FCFE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txBody>
          <a:bodyPr/>
          <a:lstStyle/>
          <a:p>
            <a:pPr marL="609600" indent="-609600"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r>
              <a:rPr lang="el-GR" sz="16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•</a:t>
            </a:r>
            <a:r>
              <a:rPr lang="el-GR" altLang="en-US" sz="1600" dirty="0">
                <a:latin typeface="Arial" panose="020B0604020202020204" pitchFamily="34" charset="0"/>
              </a:rPr>
              <a:t>  </a:t>
            </a:r>
            <a:r>
              <a:rPr lang="el-GR" altLang="en-US" sz="1600" b="1" dirty="0">
                <a:latin typeface="Arial" panose="020B0604020202020204" pitchFamily="34" charset="0"/>
              </a:rPr>
              <a:t>Ιμιδαζόλια</a:t>
            </a:r>
            <a:endParaRPr lang="el-GR" altLang="en-US" sz="1600" b="1" kern="0" dirty="0">
              <a:latin typeface="Arial" panose="020B0604020202020204" pitchFamily="34" charset="0"/>
            </a:endParaRPr>
          </a:p>
          <a:p>
            <a:pPr marL="609600" indent="-609600">
              <a:lnSpc>
                <a:spcPct val="150000"/>
              </a:lnSpc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r>
              <a:rPr lang="el-GR" sz="16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• </a:t>
            </a:r>
            <a:r>
              <a:rPr lang="el-GR" sz="16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Ο</a:t>
            </a:r>
            <a:r>
              <a:rPr lang="el-GR" altLang="en-US" sz="1600" dirty="0">
                <a:latin typeface="Arial" panose="020B0604020202020204" pitchFamily="34" charset="0"/>
              </a:rPr>
              <a:t>ΧΙ μονοθεραπεία</a:t>
            </a:r>
            <a:endParaRPr lang="el-GR" altLang="en-US" sz="1600" kern="0" dirty="0">
              <a:latin typeface="Arial" panose="020B0604020202020204" pitchFamily="34" charset="0"/>
            </a:endParaRPr>
          </a:p>
          <a:p>
            <a:pPr marL="609600" indent="-609600"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r>
              <a:rPr lang="el-GR" sz="16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•  </a:t>
            </a:r>
            <a:r>
              <a:rPr lang="el-GR" altLang="en-US" sz="1600" dirty="0">
                <a:latin typeface="Arial" panose="020B0604020202020204" pitchFamily="34" charset="0"/>
              </a:rPr>
              <a:t>Γαστρεντερικές διαταραχές </a:t>
            </a:r>
          </a:p>
          <a:p>
            <a:pPr marL="609600" indent="-609600"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r>
              <a:rPr lang="el-GR" altLang="en-US" sz="1400" i="1" dirty="0">
                <a:latin typeface="Arial" panose="020B0604020202020204" pitchFamily="34" charset="0"/>
              </a:rPr>
              <a:t>    </a:t>
            </a:r>
            <a:r>
              <a:rPr lang="el-GR" altLang="en-US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(ναυτία, εμετοί, διάρροια, κοιλιακά άλγη)</a:t>
            </a:r>
            <a:endParaRPr lang="el-GR" altLang="en-US" sz="1600" i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buFont typeface="Wingdings 2" panose="05020102010507070707" pitchFamily="18" charset="2"/>
              <a:buNone/>
              <a:defRPr/>
            </a:pPr>
            <a:r>
              <a:rPr lang="el-GR" sz="16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•  </a:t>
            </a:r>
            <a:r>
              <a:rPr lang="el-GR" sz="1600" kern="0" dirty="0">
                <a:latin typeface="Arial" panose="020B0604020202020204" pitchFamily="34" charset="0"/>
              </a:rPr>
              <a:t>Μ</a:t>
            </a:r>
            <a:r>
              <a:rPr lang="el-GR" altLang="en-US" sz="1600" kern="0" dirty="0">
                <a:latin typeface="Arial" panose="020B0604020202020204" pitchFamily="34" charset="0"/>
              </a:rPr>
              <a:t>είωση δόσης σε νεφρική ανεπάρκεια </a:t>
            </a:r>
            <a:endParaRPr lang="en-US" altLang="en-US" sz="1600" kern="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buFont typeface="Wingdings 2" panose="05020102010507070707" pitchFamily="18" charset="2"/>
              <a:buNone/>
              <a:defRPr/>
            </a:pPr>
            <a:r>
              <a:rPr lang="el-GR" sz="16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• </a:t>
            </a:r>
            <a:r>
              <a:rPr lang="en-US" sz="16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l-GR" altLang="en-US" sz="1600" kern="0" dirty="0">
                <a:latin typeface="Arial" panose="020B0604020202020204" pitchFamily="34" charset="0"/>
              </a:rPr>
              <a:t>Απαγορεύεται η χρήση αλκοόλ</a:t>
            </a:r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sz="1600" i="1" kern="0" dirty="0">
                <a:latin typeface="Arial" panose="020B0604020202020204" pitchFamily="34" charset="0"/>
              </a:rPr>
              <a:t>   </a:t>
            </a:r>
            <a:r>
              <a:rPr lang="en-US" altLang="en-US" sz="14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(-- </a:t>
            </a:r>
            <a:r>
              <a:rPr lang="el-GR" altLang="en-US" sz="14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Αναστέλλει την αποβολή του λιθίου</a:t>
            </a:r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sz="14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    --  </a:t>
            </a:r>
            <a:r>
              <a:rPr lang="el-GR" altLang="en-US" sz="14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Η σιμετιδίνη αναστέλλει τον μεταβολισμό της)</a:t>
            </a:r>
            <a:endParaRPr lang="en-US" altLang="en-US" sz="1400" i="1" kern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  <a:p>
            <a:pPr marL="609600" indent="-609600">
              <a:lnSpc>
                <a:spcPct val="150000"/>
              </a:lnSpc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endParaRPr lang="el-GR" altLang="en-US" sz="1600" kern="0" dirty="0">
              <a:latin typeface="Arial" panose="020B0604020202020204" pitchFamily="34" charset="0"/>
            </a:endParaRPr>
          </a:p>
          <a:p>
            <a:pPr marL="609600" indent="-609600">
              <a:lnSpc>
                <a:spcPct val="150000"/>
              </a:lnSpc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endParaRPr lang="el-GR" sz="1600" dirty="0">
              <a:latin typeface="Arial" panose="020B0604020202020204" pitchFamily="34" charset="0"/>
            </a:endParaRPr>
          </a:p>
        </p:txBody>
      </p:sp>
      <p:pic>
        <p:nvPicPr>
          <p:cNvPr id="22554" name="Content Placeholder 4" descr="flagyl-filmtabl-500-mg-20-stk-800x800.jpg">
            <a:extLst>
              <a:ext uri="{FF2B5EF4-FFF2-40B4-BE49-F238E27FC236}">
                <a16:creationId xmlns:a16="http://schemas.microsoft.com/office/drawing/2014/main" id="{1DE6B593-9E7E-509D-43E0-DAA33191DE4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862" b="-16862"/>
          <a:stretch>
            <a:fillRect/>
          </a:stretch>
        </p:blipFill>
        <p:spPr>
          <a:xfrm>
            <a:off x="3941534" y="2498793"/>
            <a:ext cx="3097213" cy="23749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FFD1B53-BC2F-F049-9DA8-ECD04CE8C220}"/>
              </a:ext>
            </a:extLst>
          </p:cNvPr>
          <p:cNvSpPr txBox="1"/>
          <p:nvPr/>
        </p:nvSpPr>
        <p:spPr>
          <a:xfrm>
            <a:off x="8276874" y="2239152"/>
            <a:ext cx="1902828" cy="698717"/>
          </a:xfrm>
          <a:prstGeom prst="rect">
            <a:avLst/>
          </a:prstGeom>
          <a:solidFill>
            <a:srgbClr val="EDF6F7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l-GR" sz="1400" dirty="0">
                <a:latin typeface="Arial" panose="020B0604020202020204" pitchFamily="34" charset="0"/>
              </a:rPr>
              <a:t>• </a:t>
            </a:r>
            <a:r>
              <a:rPr lang="el-GR" altLang="en-US" sz="1400" dirty="0">
                <a:latin typeface="Arial" panose="020B0604020202020204" pitchFamily="34" charset="0"/>
              </a:rPr>
              <a:t>Αναερόβια μικρόβια</a:t>
            </a:r>
            <a:endParaRPr lang="en-US" altLang="en-US" sz="1400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l-GR" sz="1400" dirty="0">
                <a:latin typeface="Arial" panose="020B0604020202020204" pitchFamily="34" charset="0"/>
              </a:rPr>
              <a:t>• </a:t>
            </a:r>
            <a:r>
              <a:rPr lang="el-GR" altLang="en-US" sz="1400" dirty="0">
                <a:latin typeface="Arial" panose="020B0604020202020204" pitchFamily="34" charset="0"/>
              </a:rPr>
              <a:t>Κλωστηρίδια</a:t>
            </a:r>
            <a:endParaRPr lang="en-US" sz="1400" dirty="0"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4BDBE4-E2C6-BA13-93F6-A290B8078323}"/>
              </a:ext>
            </a:extLst>
          </p:cNvPr>
          <p:cNvSpPr txBox="1"/>
          <p:nvPr/>
        </p:nvSpPr>
        <p:spPr>
          <a:xfrm>
            <a:off x="7124701" y="4311650"/>
            <a:ext cx="3363913" cy="2357438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l-GR" altLang="en-US" sz="1500" dirty="0">
                <a:solidFill>
                  <a:srgbClr val="8E0000"/>
                </a:solidFill>
                <a:latin typeface="Arial" panose="020B0604020202020204" pitchFamily="34" charset="0"/>
              </a:rPr>
              <a:t>• Μεταλλική γεύση </a:t>
            </a:r>
          </a:p>
          <a:p>
            <a:pPr>
              <a:lnSpc>
                <a:spcPct val="150000"/>
              </a:lnSpc>
              <a:defRPr/>
            </a:pPr>
            <a:r>
              <a:rPr lang="el-GR" altLang="en-US" sz="1500" dirty="0">
                <a:latin typeface="Arial" panose="020B0604020202020204" pitchFamily="34" charset="0"/>
              </a:rPr>
              <a:t>• Παγκρεατίτιδα</a:t>
            </a:r>
          </a:p>
          <a:p>
            <a:pPr>
              <a:lnSpc>
                <a:spcPct val="150000"/>
              </a:lnSpc>
              <a:defRPr/>
            </a:pPr>
            <a:r>
              <a:rPr lang="el-GR" altLang="en-US" sz="1500" dirty="0">
                <a:latin typeface="Arial" panose="020B0604020202020204" pitchFamily="34" charset="0"/>
              </a:rPr>
              <a:t>• Λευκοπενία</a:t>
            </a:r>
          </a:p>
          <a:p>
            <a:pPr>
              <a:lnSpc>
                <a:spcPct val="150000"/>
              </a:lnSpc>
              <a:defRPr/>
            </a:pPr>
            <a:r>
              <a:rPr lang="el-GR" altLang="en-US" sz="1500" dirty="0">
                <a:solidFill>
                  <a:srgbClr val="8E0000"/>
                </a:solidFill>
                <a:latin typeface="Arial" panose="020B0604020202020204" pitchFamily="34" charset="0"/>
              </a:rPr>
              <a:t>• Κεφαλαλγία</a:t>
            </a:r>
          </a:p>
          <a:p>
            <a:pPr>
              <a:lnSpc>
                <a:spcPct val="150000"/>
              </a:lnSpc>
              <a:defRPr/>
            </a:pPr>
            <a:r>
              <a:rPr lang="el-GR" altLang="en-US" sz="1500" dirty="0">
                <a:solidFill>
                  <a:srgbClr val="8E0000"/>
                </a:solidFill>
                <a:latin typeface="Arial" panose="020B0604020202020204" pitchFamily="34" charset="0"/>
              </a:rPr>
              <a:t>• Εξάνθημα</a:t>
            </a:r>
          </a:p>
          <a:p>
            <a:pPr>
              <a:lnSpc>
                <a:spcPct val="150000"/>
              </a:lnSpc>
              <a:defRPr/>
            </a:pPr>
            <a:r>
              <a:rPr lang="el-GR" altLang="en-US" sz="1500" dirty="0">
                <a:latin typeface="Arial" panose="020B0604020202020204" pitchFamily="34" charset="0"/>
              </a:rPr>
              <a:t>• Ίλιγγος</a:t>
            </a:r>
          </a:p>
          <a:p>
            <a:pPr>
              <a:lnSpc>
                <a:spcPct val="150000"/>
              </a:lnSpc>
              <a:defRPr/>
            </a:pPr>
            <a:r>
              <a:rPr lang="el-GR" altLang="en-US" sz="1500" dirty="0">
                <a:latin typeface="Arial" panose="020B0604020202020204" pitchFamily="34" charset="0"/>
              </a:rPr>
              <a:t>• Καύσος στην ουρήθρα και το αιδοίο </a:t>
            </a:r>
          </a:p>
        </p:txBody>
      </p:sp>
      <p:sp>
        <p:nvSpPr>
          <p:cNvPr id="3" name="Text Box 11">
            <a:extLst>
              <a:ext uri="{FF2B5EF4-FFF2-40B4-BE49-F238E27FC236}">
                <a16:creationId xmlns:a16="http://schemas.microsoft.com/office/drawing/2014/main" id="{3D046D27-4CE3-5326-CF83-DE899F005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3716" y="79313"/>
            <a:ext cx="2299523" cy="335156"/>
          </a:xfrm>
          <a:prstGeom prst="rect">
            <a:avLst/>
          </a:prstGeom>
          <a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190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l-GR" sz="1200" b="1" dirty="0">
                <a:solidFill>
                  <a:schemeClr val="bg1"/>
                </a:solidFill>
                <a:latin typeface="Arial" panose="020B0604020202020204" pitchFamily="34" charset="0"/>
              </a:rPr>
              <a:t>ΑΝΤΙΒΙΟΤΙΚΑ - ΠΡΟΒΙΟΤΙΚΑ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>
            <a:extLst>
              <a:ext uri="{FF2B5EF4-FFF2-40B4-BE49-F238E27FC236}">
                <a16:creationId xmlns:a16="http://schemas.microsoft.com/office/drawing/2014/main" id="{9DAE1E8A-1675-9A55-307E-E6E4E668F4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8517" y="847350"/>
            <a:ext cx="3672408" cy="40011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l-GR" altLang="en-US" sz="2000" b="1" dirty="0">
                <a:solidFill>
                  <a:schemeClr val="bg1"/>
                </a:solidFill>
                <a:latin typeface="Arial" panose="020B0604020202020204" pitchFamily="34" charset="0"/>
              </a:rPr>
              <a:t>ΘΕΡΑΠΕΥΤΙΚΗ ΠΡΟΣΕΓΓΙΣΗ</a:t>
            </a:r>
            <a:endParaRPr lang="el-GR" altLang="en-US" b="1" kern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16532C-29B5-4E17-4463-957C83B3F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783" y="1556792"/>
            <a:ext cx="4680520" cy="381642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txBody>
          <a:bodyPr/>
          <a:lstStyle/>
          <a:p>
            <a:pPr marL="609600" indent="-609600"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r>
              <a:rPr lang="el-GR" sz="16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• </a:t>
            </a:r>
            <a:r>
              <a:rPr lang="el-GR" altLang="en-US" sz="1600" dirty="0">
                <a:latin typeface="Arial" panose="020B0604020202020204" pitchFamily="34" charset="0"/>
              </a:rPr>
              <a:t>Αντιμετώπιση  Οδοντοφατνιακού  Αποστήματος</a:t>
            </a:r>
          </a:p>
          <a:p>
            <a:pPr>
              <a:lnSpc>
                <a:spcPct val="150000"/>
              </a:lnSpc>
              <a:buFont typeface="Wingdings 2" panose="05020102010507070707" pitchFamily="18" charset="2"/>
              <a:buNone/>
              <a:defRPr/>
            </a:pPr>
            <a:r>
              <a:rPr lang="el-GR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• </a:t>
            </a:r>
            <a:r>
              <a:rPr lang="el-GR" altLang="en-US" sz="1600" dirty="0">
                <a:solidFill>
                  <a:srgbClr val="C00000"/>
                </a:solidFill>
                <a:latin typeface="Arial" panose="020B0604020202020204" pitchFamily="34" charset="0"/>
              </a:rPr>
              <a:t>Αντιμετώπιση Καρδιολογικού Προβλήματος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l-GR" altLang="en-US" sz="1600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l-GR" altLang="en-US" sz="1600" b="1" dirty="0">
                <a:solidFill>
                  <a:srgbClr val="C00000"/>
                </a:solidFill>
                <a:latin typeface="Arial" panose="020B0604020202020204" pitchFamily="34" charset="0"/>
              </a:rPr>
              <a:t>Χημειοπροφύλαξη για τη βαλβίδα</a:t>
            </a:r>
            <a:endParaRPr lang="el-GR" sz="1600" b="1" i="1" dirty="0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</a:endParaRPr>
          </a:p>
          <a:p>
            <a:pPr marL="609600" indent="-609600">
              <a:lnSpc>
                <a:spcPct val="150000"/>
              </a:lnSpc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r>
              <a:rPr lang="el-GR" sz="16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•  </a:t>
            </a:r>
            <a:r>
              <a:rPr lang="el-GR" altLang="en-US" sz="1600" dirty="0">
                <a:latin typeface="Arial" panose="020B0604020202020204" pitchFamily="34" charset="0"/>
              </a:rPr>
              <a:t>Αντιπηκτική Αγωγή</a:t>
            </a:r>
            <a:endParaRPr lang="el-GR" sz="1600" b="1" i="1" dirty="0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 2" panose="05020102010507070707" pitchFamily="18" charset="2"/>
              <a:buNone/>
              <a:defRPr/>
            </a:pPr>
            <a:r>
              <a:rPr lang="el-GR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• </a:t>
            </a:r>
            <a:r>
              <a:rPr lang="el-GR" altLang="en-US" sz="1600" dirty="0">
                <a:solidFill>
                  <a:srgbClr val="C00000"/>
                </a:solidFill>
                <a:latin typeface="Arial" panose="020B0604020202020204" pitchFamily="34" charset="0"/>
              </a:rPr>
              <a:t>Αντιμετώπιση Ορθοπεδικού Προβλήματος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l-GR" altLang="en-US" sz="1600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l-GR" altLang="en-US" sz="1600" b="1" dirty="0">
                <a:solidFill>
                  <a:srgbClr val="C00000"/>
                </a:solidFill>
                <a:latin typeface="Arial" panose="020B0604020202020204" pitchFamily="34" charset="0"/>
              </a:rPr>
              <a:t>Χημειοπροφύλαξη για την Άρθρωση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l-GR" altLang="en-US" sz="1600" dirty="0">
                <a:latin typeface="Arial" panose="020B0604020202020204" pitchFamily="34" charset="0"/>
              </a:rPr>
              <a:t> Ρευματοειδή Αρθρίτιδα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l-GR" altLang="en-US" sz="1600" dirty="0">
                <a:latin typeface="Arial" panose="020B0604020202020204" pitchFamily="34" charset="0"/>
              </a:rPr>
              <a:t> Οστεοπόρωση</a:t>
            </a:r>
          </a:p>
          <a:p>
            <a:pPr marL="609600" indent="-609600">
              <a:lnSpc>
                <a:spcPct val="150000"/>
              </a:lnSpc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r>
              <a:rPr lang="el-GR" sz="16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• </a:t>
            </a:r>
            <a:r>
              <a:rPr lang="el-GR" altLang="en-US" sz="1600" dirty="0">
                <a:latin typeface="Arial" panose="020B0604020202020204" pitchFamily="34" charset="0"/>
              </a:rPr>
              <a:t>Αντιμετώπιση Προβλήματος Σακχάρου</a:t>
            </a:r>
            <a:r>
              <a:rPr lang="el-GR" sz="16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</a:p>
          <a:p>
            <a:pPr marL="609600" indent="-609600">
              <a:lnSpc>
                <a:spcPct val="150000"/>
              </a:lnSpc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r>
              <a:rPr lang="el-GR" sz="16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•</a:t>
            </a:r>
            <a:r>
              <a:rPr lang="el-GR" sz="1600" dirty="0">
                <a:latin typeface="Arial" panose="020B0604020202020204" pitchFamily="34" charset="0"/>
              </a:rPr>
              <a:t> </a:t>
            </a:r>
            <a:r>
              <a:rPr lang="el-GR" altLang="en-US" sz="1600" dirty="0">
                <a:latin typeface="Arial" panose="020B0604020202020204" pitchFamily="34" charset="0"/>
              </a:rPr>
              <a:t>Αντιμετώπιση Κρίσης Πανικού</a:t>
            </a:r>
          </a:p>
          <a:p>
            <a:pPr marL="609600" indent="-609600">
              <a:lnSpc>
                <a:spcPct val="150000"/>
              </a:lnSpc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endParaRPr lang="el-GR" altLang="en-US" sz="1600" dirty="0">
              <a:latin typeface="Arial" panose="020B0604020202020204" pitchFamily="34" charset="0"/>
            </a:endParaRPr>
          </a:p>
          <a:p>
            <a:pPr marL="609600" indent="-609600">
              <a:lnSpc>
                <a:spcPct val="150000"/>
              </a:lnSpc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endParaRPr lang="el-GR" sz="1600" b="1" i="1" dirty="0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</a:endParaRPr>
          </a:p>
          <a:p>
            <a:pPr marL="609600" indent="-609600">
              <a:lnSpc>
                <a:spcPct val="150000"/>
              </a:lnSpc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endParaRPr lang="el-GR" sz="1600" dirty="0">
              <a:latin typeface="Arial" panose="020B0604020202020204" pitchFamily="34" charset="0"/>
            </a:endParaRPr>
          </a:p>
        </p:txBody>
      </p:sp>
      <p:sp>
        <p:nvSpPr>
          <p:cNvPr id="5" name="Text Box 11">
            <a:extLst>
              <a:ext uri="{FF2B5EF4-FFF2-40B4-BE49-F238E27FC236}">
                <a16:creationId xmlns:a16="http://schemas.microsoft.com/office/drawing/2014/main" id="{2C0FEF18-8AD4-8999-B8EA-2B4BCA2AA4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3716" y="79313"/>
            <a:ext cx="2299523" cy="335156"/>
          </a:xfrm>
          <a:prstGeom prst="rect">
            <a:avLst/>
          </a:prstGeo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190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l-GR" sz="1200" b="1" dirty="0">
                <a:solidFill>
                  <a:schemeClr val="bg1"/>
                </a:solidFill>
                <a:latin typeface="Arial" panose="020B0604020202020204" pitchFamily="34" charset="0"/>
              </a:rPr>
              <a:t>ΑΝΤΙΒΙΟΤΙΚΑ - ΠΡΟΒΙΟΤΙΚΑ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>
            <a:extLst>
              <a:ext uri="{FF2B5EF4-FFF2-40B4-BE49-F238E27FC236}">
                <a16:creationId xmlns:a16="http://schemas.microsoft.com/office/drawing/2014/main" id="{5D93F732-03E8-0194-EC3C-F88BFF8EA3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0103" y="2514198"/>
            <a:ext cx="4322563" cy="369332"/>
          </a:xfrm>
          <a:prstGeom prst="rect">
            <a:avLst/>
          </a:prstGeom>
          <a:gradFill flip="none" rotWithShape="1">
            <a:gsLst>
              <a:gs pos="0">
                <a:srgbClr val="4F4FC5">
                  <a:shade val="30000"/>
                  <a:satMod val="115000"/>
                </a:srgbClr>
              </a:gs>
              <a:gs pos="50000">
                <a:srgbClr val="4F4FC5">
                  <a:shade val="67500"/>
                  <a:satMod val="115000"/>
                </a:srgbClr>
              </a:gs>
              <a:gs pos="100000">
                <a:srgbClr val="4F4FC5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l-GR" altLang="en-US" b="1" dirty="0">
                <a:solidFill>
                  <a:schemeClr val="bg1"/>
                </a:solidFill>
                <a:latin typeface="Arial" panose="020B0604020202020204" pitchFamily="34" charset="0"/>
              </a:rPr>
              <a:t>Χημειοπροφύλαξη για Ενδοκαρδίτιδα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00B47B7-9E34-3544-6077-688B98DCFB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946" y="2996952"/>
            <a:ext cx="6408712" cy="79208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txBody>
          <a:bodyPr/>
          <a:lstStyle/>
          <a:p>
            <a:pPr eaLnBrk="1" hangingPunct="1">
              <a:lnSpc>
                <a:spcPct val="150000"/>
              </a:lnSpc>
              <a:buClr>
                <a:schemeClr val="folHlink"/>
              </a:buClr>
              <a:defRPr/>
            </a:pPr>
            <a:r>
              <a:rPr lang="el-GR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•  </a:t>
            </a:r>
            <a:r>
              <a:rPr lang="en-GB" altLang="en-US" sz="1600" b="1" dirty="0" err="1">
                <a:solidFill>
                  <a:srgbClr val="C00000"/>
                </a:solidFill>
                <a:latin typeface="Arial" panose="020B0604020202020204" pitchFamily="34" charset="0"/>
              </a:rPr>
              <a:t>Γενικό</a:t>
            </a:r>
            <a:r>
              <a:rPr lang="en-GB" altLang="en-US" sz="1600" b="1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1600" b="1" dirty="0" err="1">
                <a:solidFill>
                  <a:srgbClr val="C00000"/>
                </a:solidFill>
                <a:latin typeface="Arial" panose="020B0604020202020204" pitchFamily="34" charset="0"/>
              </a:rPr>
              <a:t>σχήμ</a:t>
            </a:r>
            <a:r>
              <a:rPr lang="en-GB" altLang="en-US" sz="1600" b="1" dirty="0">
                <a:solidFill>
                  <a:srgbClr val="C00000"/>
                </a:solidFill>
                <a:latin typeface="Arial" panose="020B0604020202020204" pitchFamily="34" charset="0"/>
              </a:rPr>
              <a:t>α προφύλαξης: </a:t>
            </a:r>
            <a:r>
              <a:rPr lang="en-GB" altLang="en-US" sz="1600" dirty="0">
                <a:latin typeface="Arial" panose="020B0604020202020204" pitchFamily="34" charset="0"/>
              </a:rPr>
              <a:t>Αμοξικιλλίνη 2 g</a:t>
            </a:r>
            <a:r>
              <a:rPr lang="en-US" altLang="en-US" sz="1600" dirty="0">
                <a:latin typeface="Arial" panose="020B0604020202020204" pitchFamily="34" charset="0"/>
              </a:rPr>
              <a:t>r</a:t>
            </a:r>
            <a:r>
              <a:rPr lang="en-GB" altLang="en-US" sz="1600" dirty="0">
                <a:latin typeface="Arial" panose="020B0604020202020204" pitchFamily="34" charset="0"/>
              </a:rPr>
              <a:t> p.o. </a:t>
            </a:r>
            <a:r>
              <a:rPr lang="en-GB" altLang="en-US" sz="1600" dirty="0" err="1">
                <a:latin typeface="Arial" panose="020B0604020202020204" pitchFamily="34" charset="0"/>
              </a:rPr>
              <a:t>μί</a:t>
            </a:r>
            <a:r>
              <a:rPr lang="en-GB" altLang="en-US" sz="1600" dirty="0">
                <a:latin typeface="Arial" panose="020B0604020202020204" pitchFamily="34" charset="0"/>
              </a:rPr>
              <a:t>α ώρα πριν</a:t>
            </a:r>
            <a:endParaRPr lang="en-GB" altLang="en-US" sz="16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l-GR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• </a:t>
            </a:r>
            <a:r>
              <a:rPr lang="en-US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GB" altLang="en-US" sz="1600" b="1" dirty="0" err="1">
                <a:solidFill>
                  <a:srgbClr val="C00000"/>
                </a:solidFill>
                <a:latin typeface="Arial" panose="020B0604020202020204" pitchFamily="34" charset="0"/>
              </a:rPr>
              <a:t>Αδυν</a:t>
            </a:r>
            <a:r>
              <a:rPr lang="en-GB" altLang="en-US" sz="1600" b="1" dirty="0">
                <a:solidFill>
                  <a:srgbClr val="C00000"/>
                </a:solidFill>
                <a:latin typeface="Arial" panose="020B0604020202020204" pitchFamily="34" charset="0"/>
              </a:rPr>
              <a:t>αμία λήψης τροφής</a:t>
            </a:r>
            <a:r>
              <a:rPr lang="en-GB" altLang="en-US" sz="1600" dirty="0">
                <a:solidFill>
                  <a:srgbClr val="C00000"/>
                </a:solidFill>
                <a:latin typeface="Arial" panose="020B0604020202020204" pitchFamily="34" charset="0"/>
              </a:rPr>
              <a:t>: </a:t>
            </a:r>
            <a:r>
              <a:rPr lang="en-GB" altLang="en-US" sz="1600" dirty="0">
                <a:latin typeface="Arial" panose="020B0604020202020204" pitchFamily="34" charset="0"/>
              </a:rPr>
              <a:t>Αμπικιλλίνη 2 gr IM ή IV μισή ώρα πριν</a:t>
            </a:r>
          </a:p>
          <a:p>
            <a:pPr marL="609600" indent="-609600">
              <a:lnSpc>
                <a:spcPct val="150000"/>
              </a:lnSpc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endParaRPr lang="el-GR" sz="1600" dirty="0">
              <a:latin typeface="Arial" panose="020B0604020202020204" pitchFamily="34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3F5AC100-2A1A-704F-B5FF-0A54BE97B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4666" y="3933056"/>
            <a:ext cx="6840017" cy="122413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txBody>
          <a:bodyPr/>
          <a:lstStyle/>
          <a:p>
            <a:pPr eaLnBrk="1" hangingPunct="1">
              <a:lnSpc>
                <a:spcPct val="150000"/>
              </a:lnSpc>
              <a:buClr>
                <a:schemeClr val="folHlink"/>
              </a:buClr>
              <a:defRPr/>
            </a:pPr>
            <a:r>
              <a:rPr lang="el-GR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• </a:t>
            </a:r>
            <a:r>
              <a:rPr lang="el-GR" altLang="en-US" sz="1600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1600" b="1" dirty="0" err="1">
                <a:solidFill>
                  <a:srgbClr val="C00000"/>
                </a:solidFill>
                <a:latin typeface="Arial" panose="020B0604020202020204" pitchFamily="34" charset="0"/>
              </a:rPr>
              <a:t>Αλλεργικοί</a:t>
            </a:r>
            <a:r>
              <a:rPr lang="en-GB" altLang="en-US" sz="1600" b="1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1600" b="1" dirty="0" err="1">
                <a:solidFill>
                  <a:srgbClr val="C00000"/>
                </a:solidFill>
                <a:latin typeface="Arial" panose="020B0604020202020204" pitchFamily="34" charset="0"/>
              </a:rPr>
              <a:t>στην</a:t>
            </a:r>
            <a:r>
              <a:rPr lang="en-GB" altLang="en-US" sz="1600" b="1" dirty="0">
                <a:solidFill>
                  <a:srgbClr val="C00000"/>
                </a:solidFill>
                <a:latin typeface="Arial" panose="020B0604020202020204" pitchFamily="34" charset="0"/>
              </a:rPr>
              <a:t> π</a:t>
            </a:r>
            <a:r>
              <a:rPr lang="en-GB" altLang="en-US" sz="1600" b="1" dirty="0" err="1">
                <a:solidFill>
                  <a:srgbClr val="C00000"/>
                </a:solidFill>
                <a:latin typeface="Arial" panose="020B0604020202020204" pitchFamily="34" charset="0"/>
              </a:rPr>
              <a:t>ενικιλλίνη</a:t>
            </a:r>
            <a:r>
              <a:rPr lang="en-GB" altLang="en-US" sz="1600" b="1" dirty="0">
                <a:solidFill>
                  <a:srgbClr val="C00000"/>
                </a:solidFill>
                <a:latin typeface="Arial" panose="020B0604020202020204" pitchFamily="34" charset="0"/>
              </a:rPr>
              <a:t>: </a:t>
            </a:r>
            <a:r>
              <a:rPr lang="en-GB" altLang="en-US" sz="1600" dirty="0" err="1">
                <a:latin typeface="Arial" panose="020B0604020202020204" pitchFamily="34" charset="0"/>
              </a:rPr>
              <a:t>Κλινδ</a:t>
            </a:r>
            <a:r>
              <a:rPr lang="en-GB" altLang="en-US" sz="1600" dirty="0">
                <a:latin typeface="Arial" panose="020B0604020202020204" pitchFamily="34" charset="0"/>
              </a:rPr>
              <a:t>αμυκίνη 600 mg p.o. </a:t>
            </a:r>
            <a:r>
              <a:rPr lang="en-GB" altLang="en-US" sz="1600" dirty="0" err="1">
                <a:latin typeface="Arial" panose="020B0604020202020204" pitchFamily="34" charset="0"/>
              </a:rPr>
              <a:t>μί</a:t>
            </a:r>
            <a:r>
              <a:rPr lang="en-GB" altLang="en-US" sz="1600" dirty="0">
                <a:latin typeface="Arial" panose="020B0604020202020204" pitchFamily="34" charset="0"/>
              </a:rPr>
              <a:t>α ώρα πριν</a:t>
            </a:r>
          </a:p>
          <a:p>
            <a:pPr eaLnBrk="1" hangingPunct="1">
              <a:lnSpc>
                <a:spcPct val="150000"/>
              </a:lnSpc>
              <a:buClr>
                <a:schemeClr val="folHlink"/>
              </a:buClr>
              <a:defRPr/>
            </a:pPr>
            <a:r>
              <a:rPr lang="el-GR" altLang="en-US" sz="1600" dirty="0">
                <a:latin typeface="Arial" panose="020B0604020202020204" pitchFamily="34" charset="0"/>
              </a:rPr>
              <a:t>   </a:t>
            </a:r>
            <a:r>
              <a:rPr lang="en-US" altLang="en-US" sz="1600" dirty="0">
                <a:latin typeface="Arial" panose="020B0604020202020204" pitchFamily="34" charset="0"/>
              </a:rPr>
              <a:t> </a:t>
            </a:r>
            <a:r>
              <a:rPr lang="en-GB" altLang="en-US" sz="1600" dirty="0">
                <a:latin typeface="Arial" panose="020B0604020202020204" pitchFamily="34" charset="0"/>
              </a:rPr>
              <a:t>ή </a:t>
            </a:r>
            <a:r>
              <a:rPr lang="en-GB" altLang="en-US" sz="1600" dirty="0" err="1">
                <a:latin typeface="Arial" panose="020B0604020202020204" pitchFamily="34" charset="0"/>
              </a:rPr>
              <a:t>Κεφ</a:t>
            </a:r>
            <a:r>
              <a:rPr lang="en-GB" altLang="en-US" sz="1600" dirty="0">
                <a:latin typeface="Arial" panose="020B0604020202020204" pitchFamily="34" charset="0"/>
              </a:rPr>
              <a:t>α</a:t>
            </a:r>
            <a:r>
              <a:rPr lang="el-GR" altLang="en-US" sz="1600" dirty="0">
                <a:latin typeface="Arial" panose="020B0604020202020204" pitchFamily="34" charset="0"/>
              </a:rPr>
              <a:t>λεξίνη </a:t>
            </a:r>
            <a:r>
              <a:rPr lang="en-GB" altLang="en-US" sz="1600" dirty="0">
                <a:latin typeface="Arial" panose="020B0604020202020204" pitchFamily="34" charset="0"/>
              </a:rPr>
              <a:t> 2 gr </a:t>
            </a:r>
            <a:r>
              <a:rPr lang="en-GB" altLang="en-US" sz="1600" dirty="0" err="1">
                <a:latin typeface="Arial" panose="020B0604020202020204" pitchFamily="34" charset="0"/>
              </a:rPr>
              <a:t>p.o.</a:t>
            </a:r>
            <a:r>
              <a:rPr lang="en-GB" altLang="en-US" sz="1600" dirty="0">
                <a:latin typeface="Arial" panose="020B0604020202020204" pitchFamily="34" charset="0"/>
              </a:rPr>
              <a:t> </a:t>
            </a:r>
            <a:r>
              <a:rPr lang="en-GB" altLang="en-US" sz="1600" dirty="0" err="1">
                <a:latin typeface="Arial" panose="020B0604020202020204" pitchFamily="34" charset="0"/>
              </a:rPr>
              <a:t>μί</a:t>
            </a:r>
            <a:r>
              <a:rPr lang="en-GB" altLang="en-US" sz="1600" dirty="0">
                <a:latin typeface="Arial" panose="020B0604020202020204" pitchFamily="34" charset="0"/>
              </a:rPr>
              <a:t>α ώρα πριν </a:t>
            </a:r>
          </a:p>
          <a:p>
            <a:pPr eaLnBrk="1" hangingPunct="1">
              <a:lnSpc>
                <a:spcPct val="150000"/>
              </a:lnSpc>
              <a:buClr>
                <a:schemeClr val="folHlink"/>
              </a:buClr>
              <a:defRPr/>
            </a:pPr>
            <a:r>
              <a:rPr lang="en-GB" altLang="en-US" sz="1600" dirty="0">
                <a:latin typeface="Arial" panose="020B0604020202020204" pitchFamily="34" charset="0"/>
              </a:rPr>
              <a:t>    ή </a:t>
            </a:r>
            <a:r>
              <a:rPr lang="en-GB" altLang="en-US" sz="1600" dirty="0" err="1">
                <a:latin typeface="Arial" panose="020B0604020202020204" pitchFamily="34" charset="0"/>
              </a:rPr>
              <a:t>Αζιθρομυκίνη</a:t>
            </a:r>
            <a:r>
              <a:rPr lang="en-GB" altLang="en-US" sz="1600" dirty="0">
                <a:latin typeface="Arial" panose="020B0604020202020204" pitchFamily="34" charset="0"/>
              </a:rPr>
              <a:t> ή </a:t>
            </a:r>
            <a:r>
              <a:rPr lang="el-GR" altLang="en-US" sz="1600" dirty="0">
                <a:latin typeface="Arial" panose="020B0604020202020204" pitchFamily="34" charset="0"/>
              </a:rPr>
              <a:t>Κ</a:t>
            </a:r>
            <a:r>
              <a:rPr lang="en-GB" altLang="en-US" sz="1600" dirty="0">
                <a:latin typeface="Arial" panose="020B0604020202020204" pitchFamily="34" charset="0"/>
              </a:rPr>
              <a:t>λα</a:t>
            </a:r>
            <a:r>
              <a:rPr lang="en-GB" altLang="en-US" sz="1600" dirty="0" err="1">
                <a:latin typeface="Arial" panose="020B0604020202020204" pitchFamily="34" charset="0"/>
              </a:rPr>
              <a:t>ριθρομυκίνη</a:t>
            </a:r>
            <a:r>
              <a:rPr lang="en-GB" altLang="en-US" sz="1600" dirty="0">
                <a:latin typeface="Arial" panose="020B0604020202020204" pitchFamily="34" charset="0"/>
              </a:rPr>
              <a:t> 500 mg p.o. </a:t>
            </a:r>
            <a:r>
              <a:rPr lang="en-GB" altLang="en-US" sz="1600" dirty="0" err="1">
                <a:latin typeface="Arial" panose="020B0604020202020204" pitchFamily="34" charset="0"/>
              </a:rPr>
              <a:t>μί</a:t>
            </a:r>
            <a:r>
              <a:rPr lang="en-GB" altLang="en-US" sz="1600" dirty="0">
                <a:latin typeface="Arial" panose="020B0604020202020204" pitchFamily="34" charset="0"/>
              </a:rPr>
              <a:t>α ώρα πριν</a:t>
            </a:r>
            <a:endParaRPr lang="el-GR" sz="1600" dirty="0">
              <a:latin typeface="Arial" panose="020B0604020202020204" pitchFamily="34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09EB129D-AC05-9B28-36D3-F4ED635980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9267" y="5301208"/>
            <a:ext cx="6756776" cy="115212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txBody>
          <a:bodyPr/>
          <a:lstStyle/>
          <a:p>
            <a:pPr eaLnBrk="1" hangingPunct="1">
              <a:lnSpc>
                <a:spcPct val="150000"/>
              </a:lnSpc>
              <a:buClr>
                <a:schemeClr val="folHlink"/>
              </a:buClr>
              <a:defRPr/>
            </a:pPr>
            <a:r>
              <a:rPr lang="el-GR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• </a:t>
            </a:r>
            <a:r>
              <a:rPr lang="el-GR" sz="1600" b="1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1600" b="1" dirty="0" err="1">
                <a:solidFill>
                  <a:srgbClr val="C00000"/>
                </a:solidFill>
                <a:latin typeface="Arial" panose="020B0604020202020204" pitchFamily="34" charset="0"/>
              </a:rPr>
              <a:t>Αλλεργικοί</a:t>
            </a:r>
            <a:r>
              <a:rPr lang="en-GB" altLang="en-US" sz="1600" b="1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1600" b="1" dirty="0" err="1">
                <a:solidFill>
                  <a:srgbClr val="C00000"/>
                </a:solidFill>
                <a:latin typeface="Arial" panose="020B0604020202020204" pitchFamily="34" charset="0"/>
              </a:rPr>
              <a:t>στην</a:t>
            </a:r>
            <a:r>
              <a:rPr lang="en-GB" altLang="en-US" sz="1600" b="1" dirty="0">
                <a:solidFill>
                  <a:srgbClr val="C00000"/>
                </a:solidFill>
                <a:latin typeface="Arial" panose="020B0604020202020204" pitchFamily="34" charset="0"/>
              </a:rPr>
              <a:t> π</a:t>
            </a:r>
            <a:r>
              <a:rPr lang="en-GB" altLang="en-US" sz="1600" b="1" dirty="0" err="1">
                <a:solidFill>
                  <a:srgbClr val="C00000"/>
                </a:solidFill>
                <a:latin typeface="Arial" panose="020B0604020202020204" pitchFamily="34" charset="0"/>
              </a:rPr>
              <a:t>ενικιλλίνη</a:t>
            </a:r>
            <a:r>
              <a:rPr lang="en-GB" altLang="en-US" sz="1600" b="1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1600" b="1" dirty="0" err="1">
                <a:solidFill>
                  <a:srgbClr val="C00000"/>
                </a:solidFill>
                <a:latin typeface="Arial" panose="020B0604020202020204" pitchFamily="34" charset="0"/>
              </a:rPr>
              <a:t>μη</a:t>
            </a:r>
            <a:r>
              <a:rPr lang="en-GB" altLang="en-US" sz="1600" b="1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1600" b="1" dirty="0" err="1">
                <a:solidFill>
                  <a:srgbClr val="C00000"/>
                </a:solidFill>
                <a:latin typeface="Arial" panose="020B0604020202020204" pitchFamily="34" charset="0"/>
              </a:rPr>
              <a:t>δυνάμενοι</a:t>
            </a:r>
            <a:r>
              <a:rPr lang="en-GB" altLang="en-US" sz="1600" b="1" dirty="0">
                <a:solidFill>
                  <a:srgbClr val="C00000"/>
                </a:solidFill>
                <a:latin typeface="Arial" panose="020B0604020202020204" pitchFamily="34" charset="0"/>
              </a:rPr>
              <a:t> να </a:t>
            </a:r>
            <a:r>
              <a:rPr lang="en-GB" altLang="en-US" sz="1600" b="1" dirty="0" err="1">
                <a:solidFill>
                  <a:srgbClr val="C00000"/>
                </a:solidFill>
                <a:latin typeface="Arial" panose="020B0604020202020204" pitchFamily="34" charset="0"/>
              </a:rPr>
              <a:t>λά</a:t>
            </a:r>
            <a:r>
              <a:rPr lang="en-GB" altLang="en-US" sz="1600" b="1" dirty="0">
                <a:solidFill>
                  <a:srgbClr val="C00000"/>
                </a:solidFill>
                <a:latin typeface="Arial" panose="020B0604020202020204" pitchFamily="34" charset="0"/>
              </a:rPr>
              <a:t>βουν αγωγή p.o.:</a:t>
            </a:r>
          </a:p>
          <a:p>
            <a:pPr eaLnBrk="1" hangingPunct="1">
              <a:lnSpc>
                <a:spcPct val="150000"/>
              </a:lnSpc>
              <a:buClr>
                <a:schemeClr val="folHlink"/>
              </a:buClr>
              <a:defRPr/>
            </a:pPr>
            <a:r>
              <a:rPr lang="el-GR" altLang="en-US" sz="1600" dirty="0">
                <a:latin typeface="Arial" panose="020B0604020202020204" pitchFamily="34" charset="0"/>
              </a:rPr>
              <a:t>    </a:t>
            </a:r>
            <a:r>
              <a:rPr lang="en-GB" altLang="en-US" sz="1600" dirty="0" err="1">
                <a:latin typeface="Arial" panose="020B0604020202020204" pitchFamily="34" charset="0"/>
              </a:rPr>
              <a:t>Κλινδ</a:t>
            </a:r>
            <a:r>
              <a:rPr lang="en-GB" altLang="en-US" sz="1600" dirty="0">
                <a:latin typeface="Arial" panose="020B0604020202020204" pitchFamily="34" charset="0"/>
              </a:rPr>
              <a:t>αμυκίνη 600 mg IV μισή ώρα πριν</a:t>
            </a:r>
          </a:p>
          <a:p>
            <a:pPr eaLnBrk="1" hangingPunct="1">
              <a:lnSpc>
                <a:spcPct val="150000"/>
              </a:lnSpc>
              <a:buClr>
                <a:schemeClr val="folHlink"/>
              </a:buClr>
              <a:defRPr/>
            </a:pPr>
            <a:r>
              <a:rPr lang="el-GR" altLang="en-US" sz="1600" dirty="0">
                <a:latin typeface="Arial" panose="020B0604020202020204" pitchFamily="34" charset="0"/>
              </a:rPr>
              <a:t>  </a:t>
            </a:r>
            <a:r>
              <a:rPr lang="en-GB" altLang="en-US" sz="1600" dirty="0">
                <a:latin typeface="Arial" panose="020B0604020202020204" pitchFamily="34" charset="0"/>
              </a:rPr>
              <a:t> </a:t>
            </a:r>
            <a:r>
              <a:rPr lang="el-GR" altLang="en-US" sz="1600" dirty="0">
                <a:latin typeface="Arial" panose="020B0604020202020204" pitchFamily="34" charset="0"/>
              </a:rPr>
              <a:t> ή </a:t>
            </a:r>
            <a:r>
              <a:rPr lang="en-GB" altLang="en-US" sz="1600" dirty="0" err="1">
                <a:latin typeface="Arial" panose="020B0604020202020204" pitchFamily="34" charset="0"/>
              </a:rPr>
              <a:t>Κεφ</a:t>
            </a:r>
            <a:r>
              <a:rPr lang="en-GB" altLang="en-US" sz="1600" dirty="0">
                <a:latin typeface="Arial" panose="020B0604020202020204" pitchFamily="34" charset="0"/>
              </a:rPr>
              <a:t>αζολίνη 1 gr εντός 30 λεπτών</a:t>
            </a:r>
            <a:endParaRPr lang="el-GR" sz="1600" b="1" i="1" dirty="0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</a:endParaRPr>
          </a:p>
          <a:p>
            <a:pPr marL="609600" indent="-609600">
              <a:lnSpc>
                <a:spcPct val="150000"/>
              </a:lnSpc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endParaRPr lang="el-GR" sz="1600" dirty="0">
              <a:latin typeface="Arial" panose="020B0604020202020204" pitchFamily="34" charset="0"/>
            </a:endParaRPr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158893F5-F6E9-1B03-F0DC-7B48945B15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796749"/>
            <a:ext cx="5283309" cy="36933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l-GR" altLang="en-US" b="1" dirty="0">
                <a:latin typeface="Arial" panose="020B0604020202020204" pitchFamily="34" charset="0"/>
              </a:rPr>
              <a:t>ΑΝΤΙΒΙΟΤΙΚΗ  ΑΓΩΓΗ - ΧΗΜΕΙΟΠΡΟΦΥΛΑΞΗ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301DBD-B904-2BE7-1734-6B6FF6ADD007}"/>
              </a:ext>
            </a:extLst>
          </p:cNvPr>
          <p:cNvSpPr txBox="1"/>
          <p:nvPr/>
        </p:nvSpPr>
        <p:spPr>
          <a:xfrm>
            <a:off x="3914352" y="1390650"/>
            <a:ext cx="4322762" cy="742950"/>
          </a:xfrm>
          <a:prstGeom prst="rect">
            <a:avLst/>
          </a:prstGeom>
          <a:solidFill>
            <a:srgbClr val="F4FCFE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el-GR" altLang="en-US" sz="1500" dirty="0">
                <a:latin typeface="Arial" panose="020B0604020202020204" pitchFamily="34" charset="0"/>
              </a:rPr>
              <a:t>Σχετικά με την παγκόσμια Υγειονομική κοινότητα ισχύουν τα ίδια δεδομένα σε Ελλάδα και ΗΠΑ  </a:t>
            </a:r>
          </a:p>
        </p:txBody>
      </p:sp>
      <p:sp>
        <p:nvSpPr>
          <p:cNvPr id="4" name="Text Box 11">
            <a:extLst>
              <a:ext uri="{FF2B5EF4-FFF2-40B4-BE49-F238E27FC236}">
                <a16:creationId xmlns:a16="http://schemas.microsoft.com/office/drawing/2014/main" id="{6E05D760-AEEF-C31C-071A-280C585E7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3716" y="79313"/>
            <a:ext cx="2299523" cy="335156"/>
          </a:xfrm>
          <a:prstGeom prst="rect">
            <a:avLst/>
          </a:prstGeo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190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l-GR" sz="1200" b="1" dirty="0">
                <a:solidFill>
                  <a:schemeClr val="bg1"/>
                </a:solidFill>
                <a:latin typeface="Arial" panose="020B0604020202020204" pitchFamily="34" charset="0"/>
              </a:rPr>
              <a:t>ΑΝΤΙΒΙΟΤΙΚΑ - ΠΡΟΒΙΟΤΙΚΑ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Content Placeholder 3" descr="Στιγμιότυπο 2017-06-06, 21.38.26.png">
            <a:extLst>
              <a:ext uri="{FF2B5EF4-FFF2-40B4-BE49-F238E27FC236}">
                <a16:creationId xmlns:a16="http://schemas.microsoft.com/office/drawing/2014/main" id="{7FF23A70-3ADA-F472-DFAE-9917498C8E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7" t="52724" r="29917" b="22617"/>
          <a:stretch/>
        </p:blipFill>
        <p:spPr>
          <a:xfrm>
            <a:off x="-3831729" y="5239043"/>
            <a:ext cx="3694176" cy="1212981"/>
          </a:xfrm>
          <a:prstGeom prst="rect">
            <a:avLst/>
          </a:prstGeom>
          <a:ln>
            <a:solidFill>
              <a:srgbClr val="7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Content Placeholder 3" descr="Στιγμιότυπο 2017-06-06, 21.37.48.png">
            <a:extLst>
              <a:ext uri="{FF2B5EF4-FFF2-40B4-BE49-F238E27FC236}">
                <a16:creationId xmlns:a16="http://schemas.microsoft.com/office/drawing/2014/main" id="{7FCC4ED6-FFBF-ACBA-E8EB-14018BB7608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5" r="4486"/>
          <a:stretch>
            <a:fillRect/>
          </a:stretch>
        </p:blipFill>
        <p:spPr>
          <a:xfrm>
            <a:off x="2479675" y="1700213"/>
            <a:ext cx="7488238" cy="5041900"/>
          </a:xfrm>
          <a:ln>
            <a:solidFill>
              <a:srgbClr val="700000"/>
            </a:solidFill>
            <a:miter lim="800000"/>
            <a:headEnd/>
            <a:tailEnd/>
          </a:ln>
        </p:spPr>
      </p:pic>
      <p:sp>
        <p:nvSpPr>
          <p:cNvPr id="4" name="Rectangle 9">
            <a:extLst>
              <a:ext uri="{FF2B5EF4-FFF2-40B4-BE49-F238E27FC236}">
                <a16:creationId xmlns:a16="http://schemas.microsoft.com/office/drawing/2014/main" id="{DA5D5151-76D2-0C7E-E932-B9B96B5BA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5052" y="699575"/>
            <a:ext cx="5040561" cy="73353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l-GR" b="1" dirty="0">
                <a:solidFill>
                  <a:schemeClr val="bg1"/>
                </a:solidFill>
                <a:latin typeface="Arial" panose="020B0604020202020204" pitchFamily="34" charset="0"/>
              </a:rPr>
              <a:t>Κέντρο Ελέγχου και Πρόληψης Νοσημάτων 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el-GR" b="1" dirty="0">
                <a:solidFill>
                  <a:schemeClr val="bg1"/>
                </a:solidFill>
                <a:latin typeface="Arial" panose="020B0604020202020204" pitchFamily="34" charset="0"/>
              </a:rPr>
              <a:t>(ΚΕ.ΕΛ.Π.ΝΟ),</a:t>
            </a:r>
            <a:endParaRPr lang="el-GR" alt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7DFEA0C-00DD-727C-40CA-BEA019EC4454}"/>
              </a:ext>
            </a:extLst>
          </p:cNvPr>
          <p:cNvCxnSpPr>
            <a:cxnSpLocks/>
          </p:cNvCxnSpPr>
          <p:nvPr/>
        </p:nvCxnSpPr>
        <p:spPr bwMode="auto">
          <a:xfrm>
            <a:off x="2927350" y="2565400"/>
            <a:ext cx="2592388" cy="0"/>
          </a:xfrm>
          <a:prstGeom prst="line">
            <a:avLst/>
          </a:prstGeom>
          <a:ln w="127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1A080B7-76B0-1BFC-E376-0AF07988524C}"/>
              </a:ext>
            </a:extLst>
          </p:cNvPr>
          <p:cNvCxnSpPr>
            <a:cxnSpLocks/>
          </p:cNvCxnSpPr>
          <p:nvPr/>
        </p:nvCxnSpPr>
        <p:spPr bwMode="auto">
          <a:xfrm>
            <a:off x="2855914" y="3573463"/>
            <a:ext cx="1984375" cy="0"/>
          </a:xfrm>
          <a:prstGeom prst="line">
            <a:avLst/>
          </a:prstGeom>
          <a:ln w="127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804EFE7-37B9-DBA5-CA73-EDAFCE0E39C4}"/>
              </a:ext>
            </a:extLst>
          </p:cNvPr>
          <p:cNvCxnSpPr>
            <a:cxnSpLocks/>
          </p:cNvCxnSpPr>
          <p:nvPr/>
        </p:nvCxnSpPr>
        <p:spPr bwMode="auto">
          <a:xfrm>
            <a:off x="2855913" y="4437063"/>
            <a:ext cx="3816350" cy="0"/>
          </a:xfrm>
          <a:prstGeom prst="line">
            <a:avLst/>
          </a:prstGeom>
          <a:ln w="127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55F751E-0BC9-DA14-5EE6-7A8212E7A8FB}"/>
              </a:ext>
            </a:extLst>
          </p:cNvPr>
          <p:cNvCxnSpPr>
            <a:cxnSpLocks/>
          </p:cNvCxnSpPr>
          <p:nvPr/>
        </p:nvCxnSpPr>
        <p:spPr bwMode="auto">
          <a:xfrm>
            <a:off x="2782888" y="4868863"/>
            <a:ext cx="5257800" cy="0"/>
          </a:xfrm>
          <a:prstGeom prst="line">
            <a:avLst/>
          </a:prstGeom>
          <a:ln w="127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" name="Text Box 11">
            <a:extLst>
              <a:ext uri="{FF2B5EF4-FFF2-40B4-BE49-F238E27FC236}">
                <a16:creationId xmlns:a16="http://schemas.microsoft.com/office/drawing/2014/main" id="{02EA5691-1808-8AE4-2BCE-3B732A64D1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9614" y="79313"/>
            <a:ext cx="2299523" cy="335156"/>
          </a:xfrm>
          <a:prstGeom prst="rect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190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l-GR" sz="1200" b="1" dirty="0">
                <a:solidFill>
                  <a:schemeClr val="bg1"/>
                </a:solidFill>
                <a:latin typeface="Arial" panose="020B0604020202020204" pitchFamily="34" charset="0"/>
              </a:rPr>
              <a:t>ΑΝΤΙΒΙΟΤΙΚΑ - ΠΡΟΒΙΟΤΙΚΑ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Content Placeholder 3" descr="Στιγμιότυπο 2017-06-06, 21.38.14.png">
            <a:extLst>
              <a:ext uri="{FF2B5EF4-FFF2-40B4-BE49-F238E27FC236}">
                <a16:creationId xmlns:a16="http://schemas.microsoft.com/office/drawing/2014/main" id="{6EE07466-2FD9-600E-6872-0A3A317BF9C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" r="2693"/>
          <a:stretch>
            <a:fillRect/>
          </a:stretch>
        </p:blipFill>
        <p:spPr>
          <a:xfrm>
            <a:off x="2566989" y="1590675"/>
            <a:ext cx="7489825" cy="5151438"/>
          </a:xfrm>
          <a:ln>
            <a:solidFill>
              <a:srgbClr val="700000"/>
            </a:solidFill>
            <a:miter lim="800000"/>
            <a:headEnd/>
            <a:tailEnd/>
          </a:ln>
        </p:spPr>
      </p:pic>
      <p:sp>
        <p:nvSpPr>
          <p:cNvPr id="3" name="Rectangle 9">
            <a:extLst>
              <a:ext uri="{FF2B5EF4-FFF2-40B4-BE49-F238E27FC236}">
                <a16:creationId xmlns:a16="http://schemas.microsoft.com/office/drawing/2014/main" id="{C5AAB8EA-A1B7-1B93-BDD6-98FC378049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1745" y="652733"/>
            <a:ext cx="5040561" cy="73353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l-GR" b="1" dirty="0">
                <a:solidFill>
                  <a:schemeClr val="bg1"/>
                </a:solidFill>
                <a:latin typeface="Arial" panose="020B0604020202020204" pitchFamily="34" charset="0"/>
              </a:rPr>
              <a:t>Κέντρο Ελέγχου και Πρόληψης Νοσημάτων 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el-GR" b="1" dirty="0">
                <a:solidFill>
                  <a:schemeClr val="bg1"/>
                </a:solidFill>
                <a:latin typeface="Arial" panose="020B0604020202020204" pitchFamily="34" charset="0"/>
              </a:rPr>
              <a:t>(ΚΕ.ΕΛ.Π.ΝΟ),</a:t>
            </a:r>
            <a:endParaRPr lang="el-GR" alt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1639CDD-4A0B-CD74-1F4C-C822A315CB81}"/>
              </a:ext>
            </a:extLst>
          </p:cNvPr>
          <p:cNvCxnSpPr>
            <a:cxnSpLocks/>
          </p:cNvCxnSpPr>
          <p:nvPr/>
        </p:nvCxnSpPr>
        <p:spPr bwMode="auto">
          <a:xfrm>
            <a:off x="2927351" y="2708275"/>
            <a:ext cx="1584325" cy="0"/>
          </a:xfrm>
          <a:prstGeom prst="line">
            <a:avLst/>
          </a:prstGeom>
          <a:ln w="127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5FE6024-F31B-3A2B-123F-D4BE604475D7}"/>
              </a:ext>
            </a:extLst>
          </p:cNvPr>
          <p:cNvCxnSpPr>
            <a:cxnSpLocks/>
          </p:cNvCxnSpPr>
          <p:nvPr/>
        </p:nvCxnSpPr>
        <p:spPr bwMode="auto">
          <a:xfrm>
            <a:off x="2927350" y="3573463"/>
            <a:ext cx="3168650" cy="0"/>
          </a:xfrm>
          <a:prstGeom prst="line">
            <a:avLst/>
          </a:prstGeom>
          <a:ln w="127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6DEF60D-CC20-DFC3-0565-C5037C26BCAC}"/>
              </a:ext>
            </a:extLst>
          </p:cNvPr>
          <p:cNvCxnSpPr>
            <a:cxnSpLocks/>
          </p:cNvCxnSpPr>
          <p:nvPr/>
        </p:nvCxnSpPr>
        <p:spPr bwMode="auto">
          <a:xfrm>
            <a:off x="2927350" y="4076700"/>
            <a:ext cx="1912938" cy="0"/>
          </a:xfrm>
          <a:prstGeom prst="line">
            <a:avLst/>
          </a:prstGeom>
          <a:ln w="127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" name="Text Box 11">
            <a:extLst>
              <a:ext uri="{FF2B5EF4-FFF2-40B4-BE49-F238E27FC236}">
                <a16:creationId xmlns:a16="http://schemas.microsoft.com/office/drawing/2014/main" id="{59B4AD5B-710D-D74B-A349-92E1D86C15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9614" y="79313"/>
            <a:ext cx="2299523" cy="335156"/>
          </a:xfrm>
          <a:prstGeom prst="rect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190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l-GR" sz="1200" b="1" dirty="0">
                <a:solidFill>
                  <a:schemeClr val="bg1"/>
                </a:solidFill>
                <a:latin typeface="Arial" panose="020B0604020202020204" pitchFamily="34" charset="0"/>
              </a:rPr>
              <a:t>ΑΝΤΙΒΙΟΤΙΚΑ - ΠΡΟΒΙΟΤΙΚΑ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8">
            <a:extLst>
              <a:ext uri="{FF2B5EF4-FFF2-40B4-BE49-F238E27FC236}">
                <a16:creationId xmlns:a16="http://schemas.microsoft.com/office/drawing/2014/main" id="{A37B9F62-90F0-2CD1-FE1C-0F26842225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0175" y="2089151"/>
            <a:ext cx="45720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</a:pPr>
            <a:endParaRPr lang="en-US" altLang="en-US" sz="1800"/>
          </a:p>
        </p:txBody>
      </p:sp>
      <p:pic>
        <p:nvPicPr>
          <p:cNvPr id="5123" name="Content Placeholder 1" descr="Στιγμιότυπο 2017-12-01, 12.12.53.png">
            <a:extLst>
              <a:ext uri="{FF2B5EF4-FFF2-40B4-BE49-F238E27FC236}">
                <a16:creationId xmlns:a16="http://schemas.microsoft.com/office/drawing/2014/main" id="{9407791F-27CC-6DC5-E4E4-402E22FD792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4" t="7838" r="7745" b="61099"/>
          <a:stretch>
            <a:fillRect/>
          </a:stretch>
        </p:blipFill>
        <p:spPr>
          <a:xfrm>
            <a:off x="2014244" y="2426865"/>
            <a:ext cx="6121400" cy="1522413"/>
          </a:xfrm>
          <a:ln>
            <a:solidFill>
              <a:srgbClr val="700000"/>
            </a:solidFill>
            <a:miter lim="800000"/>
            <a:headEnd/>
            <a:tailEnd/>
          </a:ln>
        </p:spPr>
      </p:pic>
      <p:pic>
        <p:nvPicPr>
          <p:cNvPr id="3" name="Content Placeholder 4" descr="antibiotic_resistance.jpg">
            <a:extLst>
              <a:ext uri="{FF2B5EF4-FFF2-40B4-BE49-F238E27FC236}">
                <a16:creationId xmlns:a16="http://schemas.microsoft.com/office/drawing/2014/main" id="{6E1B38D9-5FF1-244D-5174-CFF44B987D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1538" r="686"/>
          <a:stretch/>
        </p:blipFill>
        <p:spPr bwMode="auto">
          <a:xfrm>
            <a:off x="8191940" y="260649"/>
            <a:ext cx="3024337" cy="196495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Content Placeholder 1" descr="Στιγμιότυπο 2017-12-01, 12.12.53.png">
            <a:extLst>
              <a:ext uri="{FF2B5EF4-FFF2-40B4-BE49-F238E27FC236}">
                <a16:creationId xmlns:a16="http://schemas.microsoft.com/office/drawing/2014/main" id="{55951D1A-EB9C-0D48-83E4-BBC4C6B257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2" t="60061" r="12712" b="5246"/>
          <a:stretch/>
        </p:blipFill>
        <p:spPr bwMode="auto">
          <a:xfrm>
            <a:off x="5036214" y="4673505"/>
            <a:ext cx="5545137" cy="1699471"/>
          </a:xfrm>
          <a:prstGeom prst="rect">
            <a:avLst/>
          </a:prstGeom>
          <a:noFill/>
          <a:ln w="9525">
            <a:solidFill>
              <a:srgbClr val="7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11">
            <a:extLst>
              <a:ext uri="{FF2B5EF4-FFF2-40B4-BE49-F238E27FC236}">
                <a16:creationId xmlns:a16="http://schemas.microsoft.com/office/drawing/2014/main" id="{5B60F60B-5E83-0ADE-A44F-89C1E2A53A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3716" y="51320"/>
            <a:ext cx="2299523" cy="335156"/>
          </a:xfrm>
          <a:prstGeom prst="rect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190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l-GR" sz="1200" b="1" dirty="0">
                <a:solidFill>
                  <a:schemeClr val="bg1"/>
                </a:solidFill>
                <a:latin typeface="Arial" panose="020B0604020202020204" pitchFamily="34" charset="0"/>
              </a:rPr>
              <a:t>ΑΝΤΙΒΙΟΤΙΚΑ - ΠΡΟΒΙΟΤΙΚΑ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Content Placeholder 1" descr="Στιγμιότυπο 2017-12-01, 12.12.53.png">
            <a:extLst>
              <a:ext uri="{FF2B5EF4-FFF2-40B4-BE49-F238E27FC236}">
                <a16:creationId xmlns:a16="http://schemas.microsoft.com/office/drawing/2014/main" id="{B4A50AD0-3EC7-E4AD-42D7-10625AD603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33" t="45787" r="39090" b="41461"/>
          <a:stretch/>
        </p:blipFill>
        <p:spPr bwMode="auto">
          <a:xfrm>
            <a:off x="3089025" y="4286992"/>
            <a:ext cx="1653702" cy="624663"/>
          </a:xfrm>
          <a:prstGeom prst="rect">
            <a:avLst/>
          </a:prstGeom>
          <a:noFill/>
          <a:ln w="9525">
            <a:solidFill>
              <a:srgbClr val="7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834063-C085-1DC0-A0D7-A0C5D27B82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Content Placeholder 3" descr="Στιγμιότυπο 2017-06-06, 21.38.01.png">
            <a:extLst>
              <a:ext uri="{FF2B5EF4-FFF2-40B4-BE49-F238E27FC236}">
                <a16:creationId xmlns:a16="http://schemas.microsoft.com/office/drawing/2014/main" id="{093782D4-822C-567A-17C0-F617707E1D3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9" t="264" r="6859" b="63587"/>
          <a:stretch/>
        </p:blipFill>
        <p:spPr>
          <a:xfrm>
            <a:off x="1982789" y="1670599"/>
            <a:ext cx="8289925" cy="1847039"/>
          </a:xfrm>
          <a:ln>
            <a:solidFill>
              <a:srgbClr val="700000"/>
            </a:solidFill>
            <a:miter lim="800000"/>
            <a:headEnd/>
            <a:tailEnd/>
          </a:ln>
        </p:spPr>
      </p:pic>
      <p:sp>
        <p:nvSpPr>
          <p:cNvPr id="3" name="Rectangle 9">
            <a:extLst>
              <a:ext uri="{FF2B5EF4-FFF2-40B4-BE49-F238E27FC236}">
                <a16:creationId xmlns:a16="http://schemas.microsoft.com/office/drawing/2014/main" id="{5B36B128-FE1A-3526-22EB-96E274D728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3838" y="614307"/>
            <a:ext cx="5040561" cy="73353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l-GR" b="1" dirty="0">
                <a:solidFill>
                  <a:schemeClr val="bg1"/>
                </a:solidFill>
                <a:latin typeface="Arial" panose="020B0604020202020204" pitchFamily="34" charset="0"/>
              </a:rPr>
              <a:t>Κέντρο Ελέγχου και Πρόληψης Νοσημάτων 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el-GR" b="1" dirty="0">
                <a:solidFill>
                  <a:schemeClr val="bg1"/>
                </a:solidFill>
                <a:latin typeface="Arial" panose="020B0604020202020204" pitchFamily="34" charset="0"/>
              </a:rPr>
              <a:t>(ΚΕ.ΕΛ.Π.ΝΟ),</a:t>
            </a:r>
            <a:endParaRPr lang="el-GR" alt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 Box 11">
            <a:extLst>
              <a:ext uri="{FF2B5EF4-FFF2-40B4-BE49-F238E27FC236}">
                <a16:creationId xmlns:a16="http://schemas.microsoft.com/office/drawing/2014/main" id="{E8B1BCB4-0BAE-BE51-86F3-F0135011E7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3716" y="79313"/>
            <a:ext cx="2299523" cy="335156"/>
          </a:xfrm>
          <a:prstGeom prst="rect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190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l-GR" sz="1200" b="1" dirty="0">
                <a:solidFill>
                  <a:schemeClr val="bg1"/>
                </a:solidFill>
                <a:latin typeface="Arial" panose="020B0604020202020204" pitchFamily="34" charset="0"/>
              </a:rPr>
              <a:t>ΑΝΤΙΒΙΟΤΙΚΑ - ΠΡΟΒΙΟΤΙΚΑ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4" name="Content Placeholder 3" descr="Στιγμιότυπο 2017-06-06, 21.38.01.png">
            <a:extLst>
              <a:ext uri="{FF2B5EF4-FFF2-40B4-BE49-F238E27FC236}">
                <a16:creationId xmlns:a16="http://schemas.microsoft.com/office/drawing/2014/main" id="{C12F9E97-3152-8911-DDAA-43274F84EA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9" t="35439" r="6859" b="19421"/>
          <a:stretch/>
        </p:blipFill>
        <p:spPr>
          <a:xfrm>
            <a:off x="1969699" y="3688506"/>
            <a:ext cx="8289925" cy="2306412"/>
          </a:xfrm>
          <a:prstGeom prst="rect">
            <a:avLst/>
          </a:prstGeom>
          <a:ln>
            <a:solidFill>
              <a:srgbClr val="7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289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>
            <a:extLst>
              <a:ext uri="{FF2B5EF4-FFF2-40B4-BE49-F238E27FC236}">
                <a16:creationId xmlns:a16="http://schemas.microsoft.com/office/drawing/2014/main" id="{E2F8E2DF-B0C8-FDE2-74AC-238693EC9C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8597" y="660736"/>
            <a:ext cx="2376264" cy="40011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l-GR" altLang="en-US" sz="2000" b="1" kern="0" dirty="0">
                <a:solidFill>
                  <a:schemeClr val="bg1"/>
                </a:solidFill>
                <a:latin typeface="Arial" panose="020B0604020202020204" pitchFamily="34" charset="0"/>
              </a:rPr>
              <a:t>ΣΥΜΠΕΡΑΣΜΑΤΑ</a:t>
            </a:r>
            <a:endParaRPr lang="el-GR" altLang="en-US" b="1" kern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B16E01-1001-1A69-42AD-2D3B69292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1684" y="2276872"/>
            <a:ext cx="5796644" cy="266429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txBody>
          <a:bodyPr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l-GR" altLang="en-US" sz="1700" dirty="0">
                <a:latin typeface="Arial" panose="020B0604020202020204" pitchFamily="34" charset="0"/>
              </a:rPr>
              <a:t>Αντιβιοτικό εκλογής</a:t>
            </a:r>
            <a:r>
              <a:rPr lang="en-US" altLang="en-US" sz="1700" dirty="0">
                <a:latin typeface="Arial" panose="020B0604020202020204" pitchFamily="34" charset="0"/>
              </a:rPr>
              <a:t>:</a:t>
            </a:r>
            <a:r>
              <a:rPr lang="el-GR" altLang="en-US" sz="1700" dirty="0">
                <a:latin typeface="Arial" panose="020B0604020202020204" pitchFamily="34" charset="0"/>
              </a:rPr>
              <a:t> </a:t>
            </a:r>
            <a:r>
              <a:rPr lang="en-GB" altLang="en-US" sz="1700" dirty="0">
                <a:solidFill>
                  <a:srgbClr val="820000"/>
                </a:solidFill>
                <a:latin typeface="Arial" panose="020B0604020202020204" pitchFamily="34" charset="0"/>
              </a:rPr>
              <a:t>Amoxil</a:t>
            </a:r>
            <a:endParaRPr lang="el-GR" altLang="en-US" sz="1700" dirty="0">
              <a:solidFill>
                <a:srgbClr val="820000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l-GR" altLang="en-US" sz="1700" dirty="0">
                <a:latin typeface="Arial" panose="020B0604020202020204" pitchFamily="34" charset="0"/>
              </a:rPr>
              <a:t>  Σε αλλεργία</a:t>
            </a:r>
            <a:r>
              <a:rPr lang="en-US" altLang="en-US" sz="1700" dirty="0">
                <a:latin typeface="Arial" panose="020B0604020202020204" pitchFamily="34" charset="0"/>
              </a:rPr>
              <a:t>:</a:t>
            </a:r>
            <a:r>
              <a:rPr lang="el-GR" altLang="en-US" sz="1700" dirty="0">
                <a:latin typeface="Arial" panose="020B0604020202020204" pitchFamily="34" charset="0"/>
              </a:rPr>
              <a:t> </a:t>
            </a:r>
            <a:r>
              <a:rPr lang="en-GB" altLang="en-US" sz="1700" dirty="0" err="1">
                <a:solidFill>
                  <a:srgbClr val="C00000"/>
                </a:solidFill>
                <a:latin typeface="Arial" panose="020B0604020202020204" pitchFamily="34" charset="0"/>
              </a:rPr>
              <a:t>Dalacin</a:t>
            </a:r>
            <a:r>
              <a:rPr lang="en-GB" altLang="en-US" sz="1700" dirty="0">
                <a:solidFill>
                  <a:srgbClr val="C00000"/>
                </a:solidFill>
                <a:latin typeface="Arial" panose="020B0604020202020204" pitchFamily="34" charset="0"/>
              </a:rPr>
              <a:t>  - </a:t>
            </a:r>
            <a:r>
              <a:rPr lang="en-GB" altLang="en-US" sz="1700" dirty="0" err="1">
                <a:solidFill>
                  <a:srgbClr val="C00000"/>
                </a:solidFill>
                <a:latin typeface="Arial" panose="020B0604020202020204" pitchFamily="34" charset="0"/>
              </a:rPr>
              <a:t>Klaricid</a:t>
            </a:r>
            <a:endParaRPr lang="el-GR" altLang="en-US" sz="1700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l-GR" altLang="en-US" sz="1700" dirty="0">
                <a:latin typeface="Arial" panose="020B0604020202020204" pitchFamily="34" charset="0"/>
              </a:rPr>
              <a:t>  Ολοκληρωμένος κύκλος θεραπείας (5-7 ημέρες)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l-GR" altLang="en-US" sz="1700" dirty="0">
                <a:latin typeface="Arial" panose="020B0604020202020204" pitchFamily="34" charset="0"/>
              </a:rPr>
              <a:t>  </a:t>
            </a:r>
            <a:r>
              <a:rPr lang="el-GR" altLang="en-US" sz="1700" dirty="0">
                <a:solidFill>
                  <a:srgbClr val="002F8E"/>
                </a:solidFill>
                <a:latin typeface="Arial" panose="020B0604020202020204" pitchFamily="34" charset="0"/>
              </a:rPr>
              <a:t>Επί φλεγμονής προεγχειρητική χορήγηση για 3 ημέρες, </a:t>
            </a:r>
          </a:p>
          <a:p>
            <a:pPr>
              <a:defRPr/>
            </a:pPr>
            <a:r>
              <a:rPr lang="el-GR" altLang="en-US" sz="1700" dirty="0">
                <a:solidFill>
                  <a:srgbClr val="002F8E"/>
                </a:solidFill>
                <a:latin typeface="Arial" panose="020B0604020202020204" pitchFamily="34" charset="0"/>
              </a:rPr>
              <a:t>     ακόμη κι αν δεν υπάρχει οίδημα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l-GR" altLang="en-US" sz="1700" dirty="0">
                <a:latin typeface="Arial" panose="020B0604020202020204" pitchFamily="34" charset="0"/>
              </a:rPr>
              <a:t>  </a:t>
            </a:r>
            <a:r>
              <a:rPr lang="el-GR" altLang="en-US" sz="1700" b="1" dirty="0">
                <a:latin typeface="Arial" panose="020B0604020202020204" pitchFamily="34" charset="0"/>
              </a:rPr>
              <a:t>Καθαρές επεμβάσεις δε χρειάζονται αντιβίωση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l-GR" altLang="en-US" sz="1700" dirty="0">
                <a:latin typeface="Arial" panose="020B0604020202020204" pitchFamily="34" charset="0"/>
              </a:rPr>
              <a:t>  Ελέγχουμε το σάκχαρο και το </a:t>
            </a:r>
            <a:r>
              <a:rPr lang="en-GB" altLang="en-US" sz="1700" dirty="0">
                <a:latin typeface="Arial" panose="020B0604020202020204" pitchFamily="34" charset="0"/>
              </a:rPr>
              <a:t>INR</a:t>
            </a:r>
            <a:endParaRPr lang="el-GR" altLang="en-US" sz="1700" dirty="0"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EAA254-9428-2FDD-FD54-810B0E4AB80E}"/>
              </a:ext>
            </a:extLst>
          </p:cNvPr>
          <p:cNvSpPr txBox="1"/>
          <p:nvPr/>
        </p:nvSpPr>
        <p:spPr>
          <a:xfrm>
            <a:off x="3235980" y="1682185"/>
            <a:ext cx="2571989" cy="369332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marL="609600" indent="-609600"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r>
              <a:rPr lang="el-GR" altLang="en-US" b="1" dirty="0">
                <a:solidFill>
                  <a:srgbClr val="700000"/>
                </a:solidFill>
                <a:latin typeface="Arial" panose="020B0604020202020204" pitchFamily="34" charset="0"/>
              </a:rPr>
              <a:t>ΑΝΤΙΒΙΟΤΙΚΗ ΑΓΩΓΗ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9111F8-FFEC-CD5B-3B26-240DFCB68F47}"/>
              </a:ext>
            </a:extLst>
          </p:cNvPr>
          <p:cNvSpPr txBox="1"/>
          <p:nvPr/>
        </p:nvSpPr>
        <p:spPr>
          <a:xfrm>
            <a:off x="3586296" y="5300664"/>
            <a:ext cx="5040312" cy="338137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l-GR" alt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Το μετεγχειρητικό οίδημα δε χρειάζεται αντιβίωση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5" name="Text Box 11">
            <a:extLst>
              <a:ext uri="{FF2B5EF4-FFF2-40B4-BE49-F238E27FC236}">
                <a16:creationId xmlns:a16="http://schemas.microsoft.com/office/drawing/2014/main" id="{9F01FDB8-3E6B-976F-FB46-2CEEF0C4E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3716" y="79313"/>
            <a:ext cx="2299523" cy="335156"/>
          </a:xfrm>
          <a:prstGeom prst="rect">
            <a:avLst/>
          </a:prstGeom>
          <a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190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l-GR" sz="1200" b="1" dirty="0">
                <a:solidFill>
                  <a:schemeClr val="bg1"/>
                </a:solidFill>
                <a:latin typeface="Arial" panose="020B0604020202020204" pitchFamily="34" charset="0"/>
              </a:rPr>
              <a:t>ΑΝΤΙΒΙΟΤΙΚΑ - ΠΡΟΒΙΟΤΙΚΑ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0B7F586-D374-9F4A-88EF-C1C69791D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1518" y="1207890"/>
            <a:ext cx="5719666" cy="895734"/>
          </a:xfr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1600" dirty="0"/>
              <a:t>Με τον όρο προβιοτικά προϊόντα εννοούμε τροφές ή διατροφικά συμπληρώματα τα οποία περιέχουν προβιοτικα συστατικά</a:t>
            </a:r>
          </a:p>
        </p:txBody>
      </p:sp>
      <p:pic>
        <p:nvPicPr>
          <p:cNvPr id="4" name="Θέση περιεχομένου 4">
            <a:extLst>
              <a:ext uri="{FF2B5EF4-FFF2-40B4-BE49-F238E27FC236}">
                <a16:creationId xmlns:a16="http://schemas.microsoft.com/office/drawing/2014/main" id="{9DC1A8C3-BA4D-9E44-A0CC-26760F5213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265" r="21164"/>
          <a:stretch/>
        </p:blipFill>
        <p:spPr>
          <a:xfrm>
            <a:off x="10141480" y="1404253"/>
            <a:ext cx="1736387" cy="255780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5" name="Θέση περιεχομένου 8">
            <a:extLst>
              <a:ext uri="{FF2B5EF4-FFF2-40B4-BE49-F238E27FC236}">
                <a16:creationId xmlns:a16="http://schemas.microsoft.com/office/drawing/2014/main" id="{925A18D6-462F-8F48-B0CB-FC9D11669AB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696" t="26477" r="6161" b="21455"/>
          <a:stretch/>
        </p:blipFill>
        <p:spPr>
          <a:xfrm>
            <a:off x="8030619" y="2103624"/>
            <a:ext cx="1843129" cy="168661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Text Box 11">
            <a:extLst>
              <a:ext uri="{FF2B5EF4-FFF2-40B4-BE49-F238E27FC236}">
                <a16:creationId xmlns:a16="http://schemas.microsoft.com/office/drawing/2014/main" id="{C5FBA898-267D-9F9A-EDCE-9CC2B26991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3716" y="79313"/>
            <a:ext cx="2299523" cy="335156"/>
          </a:xfrm>
          <a:prstGeom prst="rect">
            <a:avLst/>
          </a:prstGeom>
          <a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190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l-GR" sz="1200" b="1" dirty="0">
                <a:solidFill>
                  <a:schemeClr val="bg1"/>
                </a:solidFill>
                <a:latin typeface="Arial" panose="020B0604020202020204" pitchFamily="34" charset="0"/>
              </a:rPr>
              <a:t>ΑΝΤΙΒΙΟΤΙΚΑ - ΠΡΟΒΙΟΤΙΚΑ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706A0B-9846-5206-D38E-B85F5D0CFB80}"/>
              </a:ext>
            </a:extLst>
          </p:cNvPr>
          <p:cNvSpPr txBox="1"/>
          <p:nvPr/>
        </p:nvSpPr>
        <p:spPr>
          <a:xfrm>
            <a:off x="4813279" y="541284"/>
            <a:ext cx="2480396" cy="430887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l-GR" sz="2200" b="1" dirty="0">
                <a:solidFill>
                  <a:srgbClr val="002060"/>
                </a:solidFill>
              </a:rPr>
              <a:t>Π Ρ</a:t>
            </a:r>
            <a:r>
              <a:rPr lang="el-GR" sz="2000" b="1" dirty="0">
                <a:solidFill>
                  <a:srgbClr val="002060"/>
                </a:solidFill>
              </a:rPr>
              <a:t> </a:t>
            </a:r>
            <a:r>
              <a:rPr lang="el-GR" sz="2200" b="1" dirty="0">
                <a:solidFill>
                  <a:srgbClr val="002060"/>
                </a:solidFill>
              </a:rPr>
              <a:t>Ο Β Ι Ο Τ Ι Κ Α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A6C24A-9797-42E3-6BC7-38A7AEC907A5}"/>
              </a:ext>
            </a:extLst>
          </p:cNvPr>
          <p:cNvSpPr txBox="1"/>
          <p:nvPr/>
        </p:nvSpPr>
        <p:spPr>
          <a:xfrm>
            <a:off x="364968" y="3962063"/>
            <a:ext cx="2835431" cy="400110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l-GR" sz="2000" b="1" dirty="0"/>
              <a:t>ΠΡΟΒΙΟΤΙΚΑ ΣΥΣΤΑΤΙΚΑ</a:t>
            </a:r>
          </a:p>
        </p:txBody>
      </p:sp>
      <p:sp>
        <p:nvSpPr>
          <p:cNvPr id="11" name="Θέση περιεχομένου 2">
            <a:extLst>
              <a:ext uri="{FF2B5EF4-FFF2-40B4-BE49-F238E27FC236}">
                <a16:creationId xmlns:a16="http://schemas.microsoft.com/office/drawing/2014/main" id="{71EB7E2E-407F-3277-B926-BEFAB015BE06}"/>
              </a:ext>
            </a:extLst>
          </p:cNvPr>
          <p:cNvSpPr txBox="1">
            <a:spLocks/>
          </p:cNvSpPr>
          <p:nvPr/>
        </p:nvSpPr>
        <p:spPr>
          <a:xfrm>
            <a:off x="364970" y="4479275"/>
            <a:ext cx="7819938" cy="1063109"/>
          </a:xfrm>
          <a:prstGeom prst="rect">
            <a:avLst/>
          </a:prstGeom>
          <a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colorTemperature colorTemp="59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l-GR" sz="1400" dirty="0"/>
              <a:t>Τα προβιοτικά συστατικά </a:t>
            </a:r>
            <a:r>
              <a:rPr lang="el-GR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(probiotics) </a:t>
            </a:r>
            <a:r>
              <a:rPr lang="el-GR" sz="1400" dirty="0"/>
              <a:t>είναι ζωντανοί, μη παθογόνοι μικροοργανισμοί </a:t>
            </a:r>
            <a:r>
              <a:rPr lang="el-GR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(βακτήρια) </a:t>
            </a:r>
            <a:r>
              <a:rPr lang="el-GR" sz="1400" dirty="0"/>
              <a:t>που εισέρχονται μέσω της διατροφής στο ανθρώπινο σώμα, επιβιώνουν κατά την διάρκεια του περάσματος τους μέσα από την γαστρεντερική οδό και είναι ωφέλιμα για την υγεία </a:t>
            </a:r>
          </a:p>
        </p:txBody>
      </p:sp>
      <p:pic>
        <p:nvPicPr>
          <p:cNvPr id="12" name="Θέση περιεχομένου 12">
            <a:extLst>
              <a:ext uri="{FF2B5EF4-FFF2-40B4-BE49-F238E27FC236}">
                <a16:creationId xmlns:a16="http://schemas.microsoft.com/office/drawing/2014/main" id="{54483066-0E10-0A4C-A907-B87119D8527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32425" y="4572000"/>
            <a:ext cx="3604478" cy="216268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327020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16">
            <a:extLst>
              <a:ext uri="{FF2B5EF4-FFF2-40B4-BE49-F238E27FC236}">
                <a16:creationId xmlns:a16="http://schemas.microsoft.com/office/drawing/2014/main" id="{1A35E264-F76B-F744-88AC-620E9F521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091" y="4196848"/>
            <a:ext cx="4725143" cy="236257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Text Box 11">
            <a:extLst>
              <a:ext uri="{FF2B5EF4-FFF2-40B4-BE49-F238E27FC236}">
                <a16:creationId xmlns:a16="http://schemas.microsoft.com/office/drawing/2014/main" id="{DFA48B3E-E40A-0AAC-6CC2-4482401231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3716" y="79313"/>
            <a:ext cx="2299523" cy="335156"/>
          </a:xfrm>
          <a:prstGeom prst="rect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190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l-GR" sz="1200" b="1" dirty="0">
                <a:solidFill>
                  <a:schemeClr val="bg1"/>
                </a:solidFill>
                <a:latin typeface="Arial" panose="020B0604020202020204" pitchFamily="34" charset="0"/>
              </a:rPr>
              <a:t>ΑΝΤΙΒΙΟΤΙΚΑ - ΠΡΟΒΙΟΤΙΚΑ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1189CF-88DA-BD9F-21AE-558102B6CD57}"/>
              </a:ext>
            </a:extLst>
          </p:cNvPr>
          <p:cNvSpPr txBox="1"/>
          <p:nvPr/>
        </p:nvSpPr>
        <p:spPr>
          <a:xfrm>
            <a:off x="4813279" y="541284"/>
            <a:ext cx="2480396" cy="430887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l-GR" sz="2200" b="1" dirty="0">
                <a:solidFill>
                  <a:srgbClr val="002060"/>
                </a:solidFill>
              </a:rPr>
              <a:t>Π Ρ</a:t>
            </a:r>
            <a:r>
              <a:rPr lang="el-GR" sz="2000" b="1" dirty="0">
                <a:solidFill>
                  <a:srgbClr val="002060"/>
                </a:solidFill>
              </a:rPr>
              <a:t> </a:t>
            </a:r>
            <a:r>
              <a:rPr lang="el-GR" sz="2200" b="1" dirty="0">
                <a:solidFill>
                  <a:srgbClr val="002060"/>
                </a:solidFill>
              </a:rPr>
              <a:t>Ο Β Ι Ο Τ Ι Κ Α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994973-19C8-FD0D-59DE-7C00793F43E2}"/>
              </a:ext>
            </a:extLst>
          </p:cNvPr>
          <p:cNvSpPr txBox="1"/>
          <p:nvPr/>
        </p:nvSpPr>
        <p:spPr>
          <a:xfrm>
            <a:off x="2249753" y="973504"/>
            <a:ext cx="1734419" cy="40011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l-GR" sz="2000" b="1" dirty="0"/>
              <a:t>ΠΡΟΥΠΟΘΕΣΗ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E698A1-9D38-23F0-3A35-2B7B83BF7F3A}"/>
              </a:ext>
            </a:extLst>
          </p:cNvPr>
          <p:cNvSpPr txBox="1"/>
          <p:nvPr/>
        </p:nvSpPr>
        <p:spPr>
          <a:xfrm>
            <a:off x="1141111" y="2262222"/>
            <a:ext cx="1259633" cy="369332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l-GR" dirty="0"/>
              <a:t>Θ</a:t>
            </a:r>
            <a:r>
              <a:rPr lang="el-GR" sz="1800" dirty="0"/>
              <a:t>α πρέπει: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1B8C1E-9587-AE35-E96F-21466AACB9FB}"/>
              </a:ext>
            </a:extLst>
          </p:cNvPr>
          <p:cNvSpPr txBox="1"/>
          <p:nvPr/>
        </p:nvSpPr>
        <p:spPr>
          <a:xfrm>
            <a:off x="4173558" y="1373614"/>
            <a:ext cx="4034271" cy="55399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l-GR" sz="1500" dirty="0"/>
              <a:t>Για να μπορεί ένα τρόφιμο να χαρακτηριστεί ως </a:t>
            </a:r>
          </a:p>
          <a:p>
            <a:r>
              <a:rPr lang="el-GR" sz="1500" dirty="0"/>
              <a:t>προβιοτικό υπάρχουν κάποιες προϋποθέσεις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2573FA-5B7A-B4CA-C3E9-FCA68A6E532D}"/>
              </a:ext>
            </a:extLst>
          </p:cNvPr>
          <p:cNvSpPr txBox="1"/>
          <p:nvPr/>
        </p:nvSpPr>
        <p:spPr>
          <a:xfrm>
            <a:off x="2702131" y="2422992"/>
            <a:ext cx="8419959" cy="957185"/>
          </a:xfrm>
          <a:prstGeom prst="rect">
            <a:avLst/>
          </a:prstGeom>
          <a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l-GR" sz="1600" dirty="0">
                <a:latin typeface="Arial" panose="020B0604020202020204" pitchFamily="34" charset="0"/>
              </a:rPr>
              <a:t>•</a:t>
            </a:r>
            <a:r>
              <a:rPr lang="el-GR" sz="16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l-GR" sz="1600" dirty="0"/>
              <a:t>Το βακτήριο να είναι παρόν με τη μορφή ζωντανών κυττάρων σε μεγάλες ποσότητες στο προϊόν     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l-GR" sz="1600" dirty="0"/>
              <a:t>   </a:t>
            </a:r>
            <a:r>
              <a:rPr lang="el-GR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(περίπου 100.000.000 μικρόβια ανά γραμμάριο προϊόντος)</a:t>
            </a:r>
            <a:endParaRPr lang="en-US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5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</a:t>
            </a:r>
            <a:endParaRPr lang="el-GR" sz="5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l-GR" sz="100" dirty="0"/>
              <a:t>            </a:t>
            </a:r>
          </a:p>
          <a:p>
            <a:pPr marL="0" indent="0">
              <a:buNone/>
            </a:pPr>
            <a:r>
              <a:rPr lang="el-GR" sz="1600" dirty="0">
                <a:latin typeface="Arial" panose="020B0604020202020204" pitchFamily="34" charset="0"/>
              </a:rPr>
              <a:t>•</a:t>
            </a:r>
            <a:r>
              <a:rPr lang="el-GR" sz="16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l-GR" sz="1600" dirty="0"/>
              <a:t>Να παραμένει ζωντανό μέχρι την ημερομηνία λήξης του προϊόντος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7307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3975719-801A-CE43-BEDF-D754C1DC5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949" y="1218843"/>
            <a:ext cx="8598100" cy="2494742"/>
          </a:xfr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r>
              <a:rPr lang="el-GR" sz="1600" dirty="0"/>
              <a:t>100 τρισεκατομμύρια μικρόβια</a:t>
            </a:r>
          </a:p>
          <a:p>
            <a:r>
              <a:rPr lang="el-GR" sz="1600" dirty="0"/>
              <a:t>400 είδη μικροοργανισμών βρίσκονται στην εντερική χλωρίδα του ανθρώπου</a:t>
            </a:r>
          </a:p>
          <a:p>
            <a:r>
              <a:rPr lang="el-GR" sz="1600" dirty="0"/>
              <a:t>Στο μέσο άνθρωπο ζυγίζουν περίπου 2 κιλά</a:t>
            </a:r>
          </a:p>
          <a:p>
            <a:r>
              <a:rPr lang="el-GR" sz="1600" dirty="0"/>
              <a:t>Ρυθμίζουν τις αυξομειώσεις βάρους και αλλάζουν την ανταπόκριση στα φάρμακα</a:t>
            </a:r>
          </a:p>
          <a:p>
            <a:pPr>
              <a:lnSpc>
                <a:spcPct val="110000"/>
              </a:lnSpc>
            </a:pPr>
            <a:r>
              <a:rPr lang="el-GR" sz="1600" dirty="0"/>
              <a:t>Μπορεί να ευθύνονται για την εκδήλωση διαβήτη τύπου 2, να πυροδοτούν το άσθμα, το έκζεμα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l-GR" sz="1600" dirty="0"/>
              <a:t>    και τον αυτισμό καθώς και αυτοάνοσα νοσήματα </a:t>
            </a:r>
            <a:r>
              <a:rPr lang="en-US" sz="15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l-GR" sz="15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όπως η σκλήρυνση κατά πλάκας</a:t>
            </a:r>
            <a:r>
              <a:rPr lang="en-US" sz="15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el-GR" sz="15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Θέση περιεχομένου 7">
            <a:extLst>
              <a:ext uri="{FF2B5EF4-FFF2-40B4-BE49-F238E27FC236}">
                <a16:creationId xmlns:a16="http://schemas.microsoft.com/office/drawing/2014/main" id="{AE716114-3AA3-F648-A010-6BE8B58DF3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4979" y="4002835"/>
            <a:ext cx="4174104" cy="257524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Text Box 11">
            <a:extLst>
              <a:ext uri="{FF2B5EF4-FFF2-40B4-BE49-F238E27FC236}">
                <a16:creationId xmlns:a16="http://schemas.microsoft.com/office/drawing/2014/main" id="{AABFA839-7149-AD4A-165A-A7C968DF33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3716" y="79313"/>
            <a:ext cx="2299523" cy="335156"/>
          </a:xfrm>
          <a:prstGeom prst="rect">
            <a:avLst/>
          </a:prstGeo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190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l-GR" sz="1200" b="1" dirty="0">
                <a:solidFill>
                  <a:schemeClr val="bg1"/>
                </a:solidFill>
                <a:latin typeface="Arial" panose="020B0604020202020204" pitchFamily="34" charset="0"/>
              </a:rPr>
              <a:t>ΑΝΤΙΒΙΟΤΙΚΑ - ΠΡΟΒΙΟΤΙΚΑ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336849-42A1-A4CB-6DAB-73CD4FA79EB4}"/>
              </a:ext>
            </a:extLst>
          </p:cNvPr>
          <p:cNvSpPr txBox="1"/>
          <p:nvPr/>
        </p:nvSpPr>
        <p:spPr>
          <a:xfrm>
            <a:off x="4903716" y="622213"/>
            <a:ext cx="2230017" cy="400110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609600" indent="-609600"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r>
              <a:rPr lang="el-GR" altLang="en-US" sz="2000" b="1" dirty="0">
                <a:solidFill>
                  <a:srgbClr val="7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 Ι Κ Ρ Ο Β Ι Ω Μ Α</a:t>
            </a:r>
            <a:endParaRPr lang="el-GR" altLang="en-US" sz="2000" b="1" dirty="0">
              <a:solidFill>
                <a:srgbClr val="700000"/>
              </a:solidFill>
              <a:latin typeface="Arial" panose="020B0604020202020204" pitchFamily="34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EE54BDC-14D2-C9D1-F3B8-5398FC8025A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143339" y="1955122"/>
            <a:ext cx="2927641" cy="1907751"/>
          </a:xfrm>
          <a:prstGeom prst="straightConnector1">
            <a:avLst/>
          </a:prstGeom>
          <a:noFill/>
          <a:ln w="9525" algn="ctr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693936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BA35974-AF14-7B41-ACE6-EE44D7B13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4617" y="563577"/>
            <a:ext cx="7117720" cy="1049235"/>
          </a:xfrm>
          <a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l-GR" sz="1800" b="1" dirty="0"/>
              <a:t>ΥπΑρχουν σΗμερα ενδεΙξεις Οτι τα προβιοτικΑ Ισως βοηθοΥν στις </a:t>
            </a:r>
            <a:br>
              <a:rPr lang="el-GR" sz="1800" b="1" dirty="0"/>
            </a:br>
            <a:r>
              <a:rPr lang="el-GR" sz="1800" b="1" dirty="0"/>
              <a:t>ακΟλουθες παθολογικΕς καταστΑσεις, φλεγμονΕς ή ασθΕνειες:</a:t>
            </a:r>
          </a:p>
        </p:txBody>
      </p:sp>
      <p:pic>
        <p:nvPicPr>
          <p:cNvPr id="4" name="Θέση περιεχομένου 9">
            <a:extLst>
              <a:ext uri="{FF2B5EF4-FFF2-40B4-BE49-F238E27FC236}">
                <a16:creationId xmlns:a16="http://schemas.microsoft.com/office/drawing/2014/main" id="{0E6BCFFF-53F6-394F-A4E5-9558C870ED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3837" y="1651051"/>
            <a:ext cx="2231604" cy="207047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Text Box 11">
            <a:extLst>
              <a:ext uri="{FF2B5EF4-FFF2-40B4-BE49-F238E27FC236}">
                <a16:creationId xmlns:a16="http://schemas.microsoft.com/office/drawing/2014/main" id="{5B7D5C87-F4EF-1420-D543-27A23A9843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3716" y="79313"/>
            <a:ext cx="2299523" cy="335156"/>
          </a:xfrm>
          <a:prstGeom prst="rect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190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l-GR" sz="1200" b="1" dirty="0">
                <a:solidFill>
                  <a:schemeClr val="bg1"/>
                </a:solidFill>
                <a:latin typeface="Arial" panose="020B0604020202020204" pitchFamily="34" charset="0"/>
              </a:rPr>
              <a:t>ΑΝΤΙΒΙΟΤΙΚΑ - ΠΡΟΒΙΟΤΙΚΑ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Θέση περιεχομένου 2">
            <a:extLst>
              <a:ext uri="{FF2B5EF4-FFF2-40B4-BE49-F238E27FC236}">
                <a16:creationId xmlns:a16="http://schemas.microsoft.com/office/drawing/2014/main" id="{595BEF87-3A69-9541-9A8B-7F4A783C76FC}"/>
              </a:ext>
            </a:extLst>
          </p:cNvPr>
          <p:cNvSpPr txBox="1">
            <a:spLocks/>
          </p:cNvSpPr>
          <p:nvPr/>
        </p:nvSpPr>
        <p:spPr>
          <a:xfrm>
            <a:off x="385071" y="1947299"/>
            <a:ext cx="6276986" cy="2509615"/>
          </a:xfrm>
          <a:prstGeom prst="rect">
            <a:avLst/>
          </a:prstGeom>
          <a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l-GR" sz="1600" dirty="0">
                <a:solidFill>
                  <a:srgbClr val="8E0000"/>
                </a:solidFill>
              </a:rPr>
              <a:t>Τερηδόνα και ουλίτιδα</a:t>
            </a:r>
          </a:p>
          <a:p>
            <a:r>
              <a:rPr lang="el-GR" sz="1600" dirty="0"/>
              <a:t>Πρόληψη μυκητιάσεων του κόλπου</a:t>
            </a:r>
          </a:p>
          <a:p>
            <a:r>
              <a:rPr lang="el-GR" sz="1600" dirty="0"/>
              <a:t>Πρόληψη ουρολοιμώξεων</a:t>
            </a:r>
          </a:p>
          <a:p>
            <a:r>
              <a:rPr lang="el-GR" sz="1600" dirty="0"/>
              <a:t>Πρόληψη εκζέματος στα παιδιά</a:t>
            </a:r>
          </a:p>
          <a:p>
            <a:r>
              <a:rPr lang="el-GR" sz="1600" dirty="0"/>
              <a:t>Μείωση του κινδύνου υποτροπής καρκίνου της ουροδόχου κύστεως</a:t>
            </a:r>
          </a:p>
          <a:p>
            <a:r>
              <a:rPr lang="el-GR" sz="1600" dirty="0"/>
              <a:t>Υποβοηθούν στην απώλεια βάρους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B37462F-EEDC-9C6C-85C7-AE64BD31FA47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8194450" y="2901820"/>
            <a:ext cx="1417887" cy="866363"/>
          </a:xfrm>
          <a:prstGeom prst="straightConnector1">
            <a:avLst/>
          </a:prstGeom>
          <a:noFill/>
          <a:ln w="9525" algn="ctr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39F087D-0DB9-251F-1B84-2ED79D17C448}"/>
              </a:ext>
            </a:extLst>
          </p:cNvPr>
          <p:cNvSpPr txBox="1"/>
          <p:nvPr/>
        </p:nvSpPr>
        <p:spPr>
          <a:xfrm>
            <a:off x="6874571" y="3887773"/>
            <a:ext cx="3120421" cy="2638351"/>
          </a:xfrm>
          <a:prstGeom prst="rect">
            <a:avLst/>
          </a:prstGeom>
          <a:blipFill>
            <a:blip r:embed="rId8">
              <a:grayscl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1600" dirty="0">
                <a:solidFill>
                  <a:srgbClr val="8E0000"/>
                </a:solidFill>
              </a:rPr>
              <a:t>-- Διάρροια</a:t>
            </a:r>
          </a:p>
          <a:p>
            <a:pPr>
              <a:lnSpc>
                <a:spcPct val="150000"/>
              </a:lnSpc>
            </a:pPr>
            <a:r>
              <a:rPr lang="el-GR" sz="1600" dirty="0"/>
              <a:t>-- Σπαστική κολίτιδα</a:t>
            </a:r>
          </a:p>
          <a:p>
            <a:pPr>
              <a:lnSpc>
                <a:spcPct val="150000"/>
              </a:lnSpc>
            </a:pPr>
            <a:r>
              <a:rPr lang="el-GR" sz="1600" dirty="0"/>
              <a:t>-- Νόσος του </a:t>
            </a:r>
            <a:r>
              <a:rPr lang="en-US" sz="1600" dirty="0"/>
              <a:t>Crohn</a:t>
            </a:r>
          </a:p>
          <a:p>
            <a:pPr>
              <a:lnSpc>
                <a:spcPct val="150000"/>
              </a:lnSpc>
            </a:pPr>
            <a:r>
              <a:rPr lang="el-GR" sz="1600" dirty="0"/>
              <a:t>-- Ελκώδης κολίτιδα</a:t>
            </a:r>
          </a:p>
          <a:p>
            <a:pPr>
              <a:lnSpc>
                <a:spcPct val="150000"/>
              </a:lnSpc>
            </a:pPr>
            <a:r>
              <a:rPr lang="el-GR" sz="1600" dirty="0">
                <a:solidFill>
                  <a:srgbClr val="8E0000"/>
                </a:solidFill>
              </a:rPr>
              <a:t>-- Καταπολέμηση φλεγμονών</a:t>
            </a:r>
          </a:p>
          <a:p>
            <a:pPr>
              <a:lnSpc>
                <a:spcPct val="150000"/>
              </a:lnSpc>
            </a:pPr>
            <a:r>
              <a:rPr lang="el-GR" sz="1600" dirty="0"/>
              <a:t>-- Δυσανεξία στη λακτόζη</a:t>
            </a:r>
          </a:p>
          <a:p>
            <a:pPr>
              <a:lnSpc>
                <a:spcPct val="150000"/>
              </a:lnSpc>
            </a:pPr>
            <a:r>
              <a:rPr lang="el-GR" sz="1600" dirty="0"/>
              <a:t>-- Πρόληψη καρκίνου του εντέρου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16241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11">
            <a:extLst>
              <a:ext uri="{FF2B5EF4-FFF2-40B4-BE49-F238E27FC236}">
                <a16:creationId xmlns:a16="http://schemas.microsoft.com/office/drawing/2014/main" id="{B8DF1C34-A397-C44A-BE74-B9B3CE86BF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5999" y="2706932"/>
            <a:ext cx="4715117" cy="325532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4" name="Text Box 11">
            <a:extLst>
              <a:ext uri="{FF2B5EF4-FFF2-40B4-BE49-F238E27FC236}">
                <a16:creationId xmlns:a16="http://schemas.microsoft.com/office/drawing/2014/main" id="{0CA7FC92-10EC-A768-7E23-E6BBC32F4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3716" y="79313"/>
            <a:ext cx="2299523" cy="335156"/>
          </a:xfrm>
          <a:prstGeom prst="rect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190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l-GR" sz="1200" b="1" dirty="0">
                <a:solidFill>
                  <a:schemeClr val="bg1"/>
                </a:solidFill>
                <a:latin typeface="Arial" panose="020B0604020202020204" pitchFamily="34" charset="0"/>
              </a:rPr>
              <a:t>ΑΝΤΙΒΙΟΤΙΚΑ - ΠΡΟΒΙΟΤΙΚΑ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EB618A-C717-9949-A255-D70FA1FB459E}"/>
              </a:ext>
            </a:extLst>
          </p:cNvPr>
          <p:cNvSpPr txBox="1"/>
          <p:nvPr/>
        </p:nvSpPr>
        <p:spPr>
          <a:xfrm>
            <a:off x="4813279" y="541284"/>
            <a:ext cx="2480396" cy="430887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l-GR" sz="2200" b="1" dirty="0">
                <a:solidFill>
                  <a:srgbClr val="002060"/>
                </a:solidFill>
              </a:rPr>
              <a:t>Π Ρ</a:t>
            </a:r>
            <a:r>
              <a:rPr lang="el-GR" sz="2000" b="1" dirty="0">
                <a:solidFill>
                  <a:srgbClr val="002060"/>
                </a:solidFill>
              </a:rPr>
              <a:t> </a:t>
            </a:r>
            <a:r>
              <a:rPr lang="el-GR" sz="2200" b="1" dirty="0">
                <a:solidFill>
                  <a:srgbClr val="002060"/>
                </a:solidFill>
              </a:rPr>
              <a:t>Ο Β Ι Ο Τ Ι Κ Α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812CD2-5C55-1CE4-574D-F04429382FF3}"/>
              </a:ext>
            </a:extLst>
          </p:cNvPr>
          <p:cNvSpPr txBox="1"/>
          <p:nvPr/>
        </p:nvSpPr>
        <p:spPr>
          <a:xfrm>
            <a:off x="831499" y="893787"/>
            <a:ext cx="1734419" cy="400110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l-GR" sz="2000" b="1" dirty="0"/>
              <a:t>ΑΝΤΕΝΔΕΙΞΕΙΣ</a:t>
            </a:r>
          </a:p>
        </p:txBody>
      </p:sp>
      <p:sp>
        <p:nvSpPr>
          <p:cNvPr id="10" name="Θέση περιεχομένου 2">
            <a:extLst>
              <a:ext uri="{FF2B5EF4-FFF2-40B4-BE49-F238E27FC236}">
                <a16:creationId xmlns:a16="http://schemas.microsoft.com/office/drawing/2014/main" id="{FB7AFE3B-6A97-75CB-98B5-0550C7109364}"/>
              </a:ext>
            </a:extLst>
          </p:cNvPr>
          <p:cNvSpPr txBox="1">
            <a:spLocks/>
          </p:cNvSpPr>
          <p:nvPr/>
        </p:nvSpPr>
        <p:spPr>
          <a:xfrm>
            <a:off x="831499" y="1516827"/>
            <a:ext cx="3260130" cy="826211"/>
          </a:xfrm>
          <a:prstGeom prst="rect">
            <a:avLst/>
          </a:prstGeom>
          <a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1800" dirty="0">
                <a:latin typeface="Arial" panose="020B0604020202020204" pitchFamily="34" charset="0"/>
              </a:rPr>
              <a:t>•</a:t>
            </a:r>
            <a:r>
              <a:rPr lang="el-GR" sz="18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l-GR" sz="1800" dirty="0"/>
              <a:t>Ανοσοκατασταλμένοι ασθενείς</a:t>
            </a:r>
          </a:p>
          <a:p>
            <a:pPr marL="0" indent="0">
              <a:buNone/>
            </a:pPr>
            <a:r>
              <a:rPr lang="el-GR" sz="1800" dirty="0">
                <a:latin typeface="Arial" panose="020B0604020202020204" pitchFamily="34" charset="0"/>
              </a:rPr>
              <a:t>•</a:t>
            </a:r>
            <a:r>
              <a:rPr lang="el-GR" sz="18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l-GR" sz="1800" dirty="0"/>
              <a:t>Βρέφη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2AB6A6A-E3BB-6070-3742-4F6A600CB7CA}"/>
              </a:ext>
            </a:extLst>
          </p:cNvPr>
          <p:cNvCxnSpPr/>
          <p:nvPr/>
        </p:nvCxnSpPr>
        <p:spPr>
          <a:xfrm>
            <a:off x="3816220" y="2453951"/>
            <a:ext cx="2127380" cy="683868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40093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8">
            <a:extLst>
              <a:ext uri="{FF2B5EF4-FFF2-40B4-BE49-F238E27FC236}">
                <a16:creationId xmlns:a16="http://schemas.microsoft.com/office/drawing/2014/main" id="{E785E7DA-32D1-218C-DBAF-98C2DED3A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28346" t="33596" r="33071" b="15748"/>
          <a:stretch>
            <a:fillRect/>
          </a:stretch>
        </p:blipFill>
        <p:spPr bwMode="auto">
          <a:xfrm>
            <a:off x="1562337" y="175613"/>
            <a:ext cx="1019293" cy="11802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8" name="Picture 5" descr="Αποτέλεσμα εικόνας για photo, αποριες, κυστεις γναθων">
            <a:extLst>
              <a:ext uri="{FF2B5EF4-FFF2-40B4-BE49-F238E27FC236}">
                <a16:creationId xmlns:a16="http://schemas.microsoft.com/office/drawing/2014/main" id="{41AC5704-2B7C-5699-8F74-5CC4F2D49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692179" y="323022"/>
            <a:ext cx="3233169" cy="21698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3" name="Picture 4" descr="C:\Users\Eva\Desktop\ΣΧΙΣΤΙΕΣ\ερωτημ 8.jpg">
            <a:extLst>
              <a:ext uri="{FF2B5EF4-FFF2-40B4-BE49-F238E27FC236}">
                <a16:creationId xmlns:a16="http://schemas.microsoft.com/office/drawing/2014/main" id="{DA31D89E-0453-0424-0467-82CBDB34A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lum bright="20000" contrast="6000"/>
          </a:blip>
          <a:srcRect/>
          <a:stretch>
            <a:fillRect/>
          </a:stretch>
        </p:blipFill>
        <p:spPr bwMode="auto">
          <a:xfrm>
            <a:off x="-1989097" y="717425"/>
            <a:ext cx="872465" cy="1265271"/>
          </a:xfrm>
          <a:prstGeom prst="roundRect">
            <a:avLst>
              <a:gd name="adj" fmla="val 16667"/>
            </a:avLst>
          </a:prstGeom>
          <a:ln w="28575">
            <a:noFill/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D1959AA4-B89C-3B92-B11F-983CDE01BF02}"/>
              </a:ext>
            </a:extLst>
          </p:cNvPr>
          <p:cNvSpPr/>
          <p:nvPr/>
        </p:nvSpPr>
        <p:spPr>
          <a:xfrm>
            <a:off x="4971289" y="611396"/>
            <a:ext cx="2164375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pPr marL="547688" indent="-411163" algn="ctr">
              <a:spcBef>
                <a:spcPct val="20000"/>
              </a:spcBef>
              <a:buClr>
                <a:srgbClr val="F9F9F9"/>
              </a:buClr>
              <a:buSzPct val="65000"/>
              <a:defRPr/>
            </a:pPr>
            <a:r>
              <a:rPr lang="el-GR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Ε ρ ω τ ή σ ε ι ς ;</a:t>
            </a:r>
            <a:endParaRPr lang="nl-NL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pic>
        <p:nvPicPr>
          <p:cNvPr id="3" name="Content Placeholder 3" descr="Στιγμιότυπο 2017-06-24, 11.11.50.png">
            <a:extLst>
              <a:ext uri="{FF2B5EF4-FFF2-40B4-BE49-F238E27FC236}">
                <a16:creationId xmlns:a16="http://schemas.microsoft.com/office/drawing/2014/main" id="{90C510AA-8A56-7B4F-4D47-D4FAC6418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 l="-17464" r="-17464"/>
          <a:stretch>
            <a:fillRect/>
          </a:stretch>
        </p:blipFill>
        <p:spPr bwMode="auto">
          <a:xfrm>
            <a:off x="1231644" y="2711073"/>
            <a:ext cx="9689300" cy="403341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4" name="Text Box 11">
            <a:extLst>
              <a:ext uri="{FF2B5EF4-FFF2-40B4-BE49-F238E27FC236}">
                <a16:creationId xmlns:a16="http://schemas.microsoft.com/office/drawing/2014/main" id="{74F36480-BD39-8302-AC62-D438AC8CF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3716" y="79313"/>
            <a:ext cx="2299523" cy="335156"/>
          </a:xfrm>
          <a:prstGeom prst="rect">
            <a:avLst/>
          </a:prstGeom>
          <a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190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l-GR" sz="1200" b="1" dirty="0">
                <a:solidFill>
                  <a:schemeClr val="bg1"/>
                </a:solidFill>
                <a:latin typeface="Arial" panose="020B0604020202020204" pitchFamily="34" charset="0"/>
              </a:rPr>
              <a:t>ΑΝΤΙΒΙΟΤΙΚΑ - ΠΡΟΒΙΟΤΙΚΑ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" name="WordArt 7">
            <a:extLst>
              <a:ext uri="{FF2B5EF4-FFF2-40B4-BE49-F238E27FC236}">
                <a16:creationId xmlns:a16="http://schemas.microsoft.com/office/drawing/2014/main" id="{161B5D22-781B-BB30-74F1-CEA8909D122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75860" y="1196752"/>
            <a:ext cx="4409593" cy="1733060"/>
          </a:xfrm>
          <a:prstGeom prst="rect">
            <a:avLst/>
          </a:prstGeom>
          <a:noFill/>
          <a:scene3d>
            <a:camera prst="orthographicFront">
              <a:rot lat="21598533" lon="21138086" rev="1215254"/>
            </a:camera>
            <a:lightRig rig="threePt" dir="t"/>
          </a:scene3d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>
              <a:defRPr/>
            </a:pPr>
            <a:r>
              <a:rPr lang="el-GR" sz="6600" kern="1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Impact"/>
              </a:rPr>
              <a:t>ΕΥΧΑΡΙΣΤΩ ΓΙΑ </a:t>
            </a:r>
          </a:p>
          <a:p>
            <a:pPr>
              <a:defRPr/>
            </a:pPr>
            <a:r>
              <a:rPr lang="el-GR" sz="6600" kern="1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Impact"/>
              </a:rPr>
              <a:t>ΤΗΝ ΠΡΟΣΟΧΗ ΣΑΣ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>
            <a:extLst>
              <a:ext uri="{FF2B5EF4-FFF2-40B4-BE49-F238E27FC236}">
                <a16:creationId xmlns:a16="http://schemas.microsoft.com/office/drawing/2014/main" id="{E426EB78-FF9B-D15B-11B1-EE45263222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2840" y="593209"/>
            <a:ext cx="5166320" cy="369332"/>
          </a:xfrm>
          <a:prstGeom prst="rect">
            <a:avLst/>
          </a:prstGeom>
          <a:solidFill>
            <a:srgbClr val="DCF0C6"/>
          </a:solidFill>
          <a:ln w="190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l-GR" alt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ΠΕΡΙΕΓΧΕΙΡΗΤΙΚΗ ΦΑΡΜΑΚΕΥΤΙΚΗ  ΑΓΩΓΗ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5AF85E-EEDE-FAC7-2B84-57CCD3E68F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9766" y="1196469"/>
            <a:ext cx="4212468" cy="151216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el-GR" sz="1600" dirty="0">
                <a:solidFill>
                  <a:srgbClr val="000000"/>
                </a:solidFill>
                <a:latin typeface="Arial" charset="0"/>
                <a:cs typeface="Arial" charset="0"/>
              </a:rPr>
              <a:t>• </a:t>
            </a:r>
            <a:r>
              <a:rPr lang="el-GR" altLang="en-US" sz="1600" dirty="0">
                <a:latin typeface="Arial" panose="020B0604020202020204" pitchFamily="34" charset="0"/>
              </a:rPr>
              <a:t>ΑΝΤΙΒΙΟΤΙΚΗ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l-GR" sz="1600" dirty="0">
                <a:solidFill>
                  <a:srgbClr val="000000"/>
                </a:solidFill>
                <a:latin typeface="Arial" charset="0"/>
                <a:cs typeface="Arial" charset="0"/>
              </a:rPr>
              <a:t>• </a:t>
            </a:r>
            <a:r>
              <a:rPr lang="el-GR" altLang="en-US" sz="1600" dirty="0">
                <a:latin typeface="Arial" panose="020B0604020202020204" pitchFamily="34" charset="0"/>
              </a:rPr>
              <a:t>ΑΝΑΛΓΗΤΙΚΗ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l-GR" sz="1600" dirty="0">
                <a:solidFill>
                  <a:srgbClr val="000000"/>
                </a:solidFill>
                <a:latin typeface="Arial" charset="0"/>
                <a:cs typeface="Arial" charset="0"/>
              </a:rPr>
              <a:t>• </a:t>
            </a:r>
            <a:r>
              <a:rPr lang="el-GR" altLang="en-US" sz="1600" dirty="0">
                <a:latin typeface="Arial" panose="020B0604020202020204" pitchFamily="34" charset="0"/>
              </a:rPr>
              <a:t>ΚΑΤΑΣΤΑΛΤΙΚΗ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l-GR" sz="1600" dirty="0">
                <a:solidFill>
                  <a:srgbClr val="000000"/>
                </a:solidFill>
                <a:latin typeface="Arial" charset="0"/>
                <a:cs typeface="Arial" charset="0"/>
              </a:rPr>
              <a:t>• </a:t>
            </a:r>
            <a:r>
              <a:rPr lang="el-GR" altLang="en-US" sz="1600" dirty="0">
                <a:latin typeface="Arial" panose="020B0604020202020204" pitchFamily="34" charset="0"/>
              </a:rPr>
              <a:t>ΑΝΤΙΦΛΕΓΜΟΝΩΔΗ – ΑΝΤΙΟΙΔΗΜΑΤΙΚΗ</a:t>
            </a:r>
          </a:p>
          <a:p>
            <a:pPr marL="533400" indent="-533400">
              <a:spcBef>
                <a:spcPct val="30000"/>
              </a:spcBef>
              <a:buClr>
                <a:srgbClr val="FF3300"/>
              </a:buClr>
              <a:defRPr/>
            </a:pPr>
            <a:endParaRPr lang="el-GR" sz="1400" kern="0" dirty="0">
              <a:latin typeface="Arial" pitchFamily="34" charset="0"/>
            </a:endParaRPr>
          </a:p>
        </p:txBody>
      </p:sp>
      <p:pic>
        <p:nvPicPr>
          <p:cNvPr id="6158" name="Content Placeholder 1" descr="Στιγμιότυπο 2017-12-01, 12.06.12.png">
            <a:extLst>
              <a:ext uri="{FF2B5EF4-FFF2-40B4-BE49-F238E27FC236}">
                <a16:creationId xmlns:a16="http://schemas.microsoft.com/office/drawing/2014/main" id="{8AF161D2-7EF7-E09B-E801-9DCF71D65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7" t="55531" r="2408"/>
          <a:stretch>
            <a:fillRect/>
          </a:stretch>
        </p:blipFill>
        <p:spPr bwMode="auto">
          <a:xfrm>
            <a:off x="2780590" y="4311616"/>
            <a:ext cx="6840537" cy="1968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11">
            <a:extLst>
              <a:ext uri="{FF2B5EF4-FFF2-40B4-BE49-F238E27FC236}">
                <a16:creationId xmlns:a16="http://schemas.microsoft.com/office/drawing/2014/main" id="{8DA62833-4679-E77A-4630-600433C8BC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3716" y="51320"/>
            <a:ext cx="2299523" cy="335156"/>
          </a:xfrm>
          <a:prstGeom prst="rect">
            <a:avLst/>
          </a:prstGeo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190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l-GR" sz="1200" b="1" dirty="0">
                <a:solidFill>
                  <a:schemeClr val="bg1"/>
                </a:solidFill>
                <a:latin typeface="Arial" panose="020B0604020202020204" pitchFamily="34" charset="0"/>
              </a:rPr>
              <a:t>ΑΝΤΙΒΙΟΤΙΚΑ - ΠΡΟΒΙΟΤΙΚΑ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F2CAD0-5684-8266-FB90-79A7200FD8B0}"/>
              </a:ext>
            </a:extLst>
          </p:cNvPr>
          <p:cNvSpPr txBox="1"/>
          <p:nvPr/>
        </p:nvSpPr>
        <p:spPr>
          <a:xfrm>
            <a:off x="2780590" y="3422675"/>
            <a:ext cx="2141984" cy="662233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l-GR" sz="1600" b="1" dirty="0">
                <a:solidFill>
                  <a:srgbClr val="002060"/>
                </a:solidFill>
                <a:latin typeface="Arial" panose="020B0604020202020204" pitchFamily="34" charset="0"/>
              </a:rPr>
              <a:t>Α Ν Τ Ι Β Ι Ο Τ Ι Κ Η</a:t>
            </a:r>
            <a:endParaRPr lang="en-US" sz="1600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150000"/>
              </a:lnSpc>
              <a:defRPr/>
            </a:pPr>
            <a:r>
              <a:rPr lang="el-GR" sz="1600" b="1" dirty="0">
                <a:solidFill>
                  <a:srgbClr val="002060"/>
                </a:solidFill>
                <a:latin typeface="Arial" panose="020B0604020202020204" pitchFamily="34" charset="0"/>
              </a:rPr>
              <a:t>ΑΓΩΓΗ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1">
            <a:extLst>
              <a:ext uri="{FF2B5EF4-FFF2-40B4-BE49-F238E27FC236}">
                <a16:creationId xmlns:a16="http://schemas.microsoft.com/office/drawing/2014/main" id="{FDC74184-EB66-D014-ACFD-CB798CA0E0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9529" y="1156441"/>
            <a:ext cx="2592388" cy="381635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40000"/>
              </a:lnSpc>
              <a:spcBef>
                <a:spcPct val="0"/>
              </a:spcBef>
              <a:defRPr/>
            </a:pPr>
            <a:r>
              <a:rPr lang="el-GR" altLang="en-US" sz="1600" dirty="0"/>
              <a:t>Πενικιλίνες</a:t>
            </a:r>
          </a:p>
          <a:p>
            <a:pPr>
              <a:lnSpc>
                <a:spcPct val="140000"/>
              </a:lnSpc>
              <a:spcBef>
                <a:spcPct val="0"/>
              </a:spcBef>
              <a:defRPr/>
            </a:pPr>
            <a:r>
              <a:rPr lang="el-GR" altLang="en-US" sz="1600" dirty="0"/>
              <a:t>Κεφαλοσπορίνες</a:t>
            </a:r>
          </a:p>
          <a:p>
            <a:pPr>
              <a:lnSpc>
                <a:spcPct val="140000"/>
              </a:lnSpc>
              <a:spcBef>
                <a:spcPct val="0"/>
              </a:spcBef>
              <a:defRPr/>
            </a:pPr>
            <a:r>
              <a:rPr lang="el-GR" altLang="en-US" sz="1600" dirty="0"/>
              <a:t>Μονομπακτάμες</a:t>
            </a:r>
          </a:p>
          <a:p>
            <a:pPr>
              <a:lnSpc>
                <a:spcPct val="140000"/>
              </a:lnSpc>
              <a:spcBef>
                <a:spcPct val="0"/>
              </a:spcBef>
              <a:defRPr/>
            </a:pPr>
            <a:r>
              <a:rPr lang="el-GR" altLang="en-US" sz="1600" dirty="0"/>
              <a:t>Καρβαπενέμες</a:t>
            </a:r>
          </a:p>
          <a:p>
            <a:pPr>
              <a:lnSpc>
                <a:spcPct val="140000"/>
              </a:lnSpc>
              <a:spcBef>
                <a:spcPct val="0"/>
              </a:spcBef>
              <a:defRPr/>
            </a:pPr>
            <a:r>
              <a:rPr lang="el-GR" altLang="en-US" sz="1600" dirty="0"/>
              <a:t>Μακρολίδια</a:t>
            </a:r>
          </a:p>
          <a:p>
            <a:pPr>
              <a:lnSpc>
                <a:spcPct val="140000"/>
              </a:lnSpc>
              <a:spcBef>
                <a:spcPct val="0"/>
              </a:spcBef>
              <a:defRPr/>
            </a:pPr>
            <a:r>
              <a:rPr lang="el-GR" altLang="en-US" sz="1600" dirty="0"/>
              <a:t>Αμινογλυκοσίδες</a:t>
            </a:r>
          </a:p>
          <a:p>
            <a:pPr>
              <a:lnSpc>
                <a:spcPct val="140000"/>
              </a:lnSpc>
              <a:spcBef>
                <a:spcPct val="0"/>
              </a:spcBef>
              <a:defRPr/>
            </a:pPr>
            <a:r>
              <a:rPr lang="el-GR" altLang="en-US" sz="1600" dirty="0"/>
              <a:t>Λινκοζαμίδες</a:t>
            </a:r>
          </a:p>
          <a:p>
            <a:pPr>
              <a:lnSpc>
                <a:spcPct val="140000"/>
              </a:lnSpc>
              <a:spcBef>
                <a:spcPct val="0"/>
              </a:spcBef>
              <a:defRPr/>
            </a:pPr>
            <a:r>
              <a:rPr lang="el-GR" altLang="en-US" sz="1600" dirty="0"/>
              <a:t>Τετρακυκλινες</a:t>
            </a:r>
          </a:p>
          <a:p>
            <a:pPr>
              <a:lnSpc>
                <a:spcPct val="140000"/>
              </a:lnSpc>
              <a:spcBef>
                <a:spcPct val="0"/>
              </a:spcBef>
              <a:defRPr/>
            </a:pPr>
            <a:r>
              <a:rPr lang="el-GR" altLang="en-US" sz="1600" dirty="0"/>
              <a:t>Κινολόνες</a:t>
            </a:r>
          </a:p>
          <a:p>
            <a:pPr>
              <a:lnSpc>
                <a:spcPct val="140000"/>
              </a:lnSpc>
              <a:spcBef>
                <a:spcPct val="0"/>
              </a:spcBef>
              <a:defRPr/>
            </a:pPr>
            <a:r>
              <a:rPr lang="el-GR" altLang="en-US" sz="1600" dirty="0"/>
              <a:t>Ημιδαζόλια</a:t>
            </a:r>
          </a:p>
          <a:p>
            <a:pPr>
              <a:lnSpc>
                <a:spcPct val="140000"/>
              </a:lnSpc>
              <a:spcBef>
                <a:spcPct val="0"/>
              </a:spcBef>
              <a:defRPr/>
            </a:pPr>
            <a:r>
              <a:rPr lang="el-GR" altLang="en-US" sz="1600" dirty="0"/>
              <a:t>Άλλα αντιμικροβιακά</a:t>
            </a:r>
            <a:endParaRPr lang="el-GR" altLang="en-US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DFAE71-B4A3-A89B-6E68-949F4D150F4F}"/>
              </a:ext>
            </a:extLst>
          </p:cNvPr>
          <p:cNvSpPr txBox="1"/>
          <p:nvPr/>
        </p:nvSpPr>
        <p:spPr>
          <a:xfrm>
            <a:off x="2135188" y="4005264"/>
            <a:ext cx="1439862" cy="263207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sz="1600" dirty="0">
                <a:latin typeface="Arial" panose="020B0604020202020204" pitchFamily="34" charset="0"/>
              </a:rPr>
              <a:t>1. Amoxil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GB" sz="1600" dirty="0">
                <a:latin typeface="Arial" panose="020B0604020202020204" pitchFamily="34" charset="0"/>
              </a:rPr>
              <a:t>2. Augmentin </a:t>
            </a:r>
            <a:endParaRPr lang="el-GR" sz="16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GB" sz="1600" dirty="0">
                <a:latin typeface="Arial" panose="020B0604020202020204" pitchFamily="34" charset="0"/>
              </a:rPr>
              <a:t>3</a:t>
            </a:r>
            <a:r>
              <a:rPr lang="el-GR" sz="1600" dirty="0">
                <a:latin typeface="Arial" panose="020B0604020202020204" pitchFamily="34" charset="0"/>
              </a:rPr>
              <a:t>. </a:t>
            </a:r>
            <a:r>
              <a:rPr lang="en-GB" sz="1600" dirty="0" err="1">
                <a:latin typeface="Arial" panose="020B0604020202020204" pitchFamily="34" charset="0"/>
              </a:rPr>
              <a:t>Ceclor</a:t>
            </a:r>
            <a:endParaRPr lang="el-GR" sz="16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buFont typeface="Wingdings 2" panose="05020102010507070707" pitchFamily="18" charset="2"/>
              <a:buNone/>
              <a:defRPr/>
            </a:pPr>
            <a:r>
              <a:rPr lang="en-GB" sz="1600" dirty="0">
                <a:latin typeface="Arial" panose="020B0604020202020204" pitchFamily="34" charset="0"/>
              </a:rPr>
              <a:t>4</a:t>
            </a:r>
            <a:r>
              <a:rPr lang="el-GR" sz="1600" dirty="0">
                <a:latin typeface="Arial" panose="020B0604020202020204" pitchFamily="34" charset="0"/>
              </a:rPr>
              <a:t>. </a:t>
            </a:r>
            <a:r>
              <a:rPr lang="en-GB" sz="1600" dirty="0" err="1">
                <a:latin typeface="Arial" panose="020B0604020202020204" pitchFamily="34" charset="0"/>
              </a:rPr>
              <a:t>Erythrocin</a:t>
            </a:r>
            <a:endParaRPr lang="en-GB" sz="16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buFont typeface="Wingdings 2" panose="05020102010507070707" pitchFamily="18" charset="2"/>
              <a:buNone/>
              <a:defRPr/>
            </a:pPr>
            <a:r>
              <a:rPr lang="en-GB" sz="1600" dirty="0">
                <a:latin typeface="Arial" panose="020B0604020202020204" pitchFamily="34" charset="0"/>
              </a:rPr>
              <a:t>5</a:t>
            </a:r>
            <a:r>
              <a:rPr lang="el-GR" sz="1600" dirty="0">
                <a:latin typeface="Arial" panose="020B0604020202020204" pitchFamily="34" charset="0"/>
              </a:rPr>
              <a:t>. </a:t>
            </a:r>
            <a:r>
              <a:rPr lang="en-GB" sz="1600" dirty="0" err="1">
                <a:latin typeface="Arial" panose="020B0604020202020204" pitchFamily="34" charset="0"/>
              </a:rPr>
              <a:t>Klaricid</a:t>
            </a:r>
            <a:endParaRPr lang="en-GB" sz="16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buFont typeface="Wingdings 2" panose="05020102010507070707" pitchFamily="18" charset="2"/>
              <a:buNone/>
              <a:defRPr/>
            </a:pPr>
            <a:r>
              <a:rPr lang="en-GB" sz="1600" dirty="0">
                <a:latin typeface="Arial" panose="020B0604020202020204" pitchFamily="34" charset="0"/>
              </a:rPr>
              <a:t>6</a:t>
            </a:r>
            <a:r>
              <a:rPr lang="el-GR" sz="1600" dirty="0">
                <a:latin typeface="Arial" panose="020B0604020202020204" pitchFamily="34" charset="0"/>
              </a:rPr>
              <a:t>. </a:t>
            </a:r>
            <a:r>
              <a:rPr lang="en-GB" sz="1600" dirty="0" err="1">
                <a:latin typeface="Arial" panose="020B0604020202020204" pitchFamily="34" charset="0"/>
              </a:rPr>
              <a:t>Dalacin</a:t>
            </a:r>
            <a:endParaRPr lang="en-GB" sz="16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buFont typeface="Wingdings 2" panose="05020102010507070707" pitchFamily="18" charset="2"/>
              <a:buNone/>
              <a:defRPr/>
            </a:pPr>
            <a:r>
              <a:rPr lang="en-GB" sz="1600" dirty="0">
                <a:latin typeface="Arial" panose="020B0604020202020204" pitchFamily="34" charset="0"/>
              </a:rPr>
              <a:t>7</a:t>
            </a:r>
            <a:r>
              <a:rPr lang="el-GR" sz="1600" dirty="0">
                <a:latin typeface="Arial" panose="020B0604020202020204" pitchFamily="34" charset="0"/>
              </a:rPr>
              <a:t>. </a:t>
            </a:r>
            <a:r>
              <a:rPr lang="en-GB" sz="1600" dirty="0">
                <a:latin typeface="Arial" panose="020B0604020202020204" pitchFamily="34" charset="0"/>
              </a:rPr>
              <a:t>Flagyl</a:t>
            </a:r>
            <a:endParaRPr lang="el-GR" sz="1600" dirty="0"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C36C2A-8365-99BA-56AB-BEBF2670BEC3}"/>
              </a:ext>
            </a:extLst>
          </p:cNvPr>
          <p:cNvSpPr txBox="1"/>
          <p:nvPr/>
        </p:nvSpPr>
        <p:spPr>
          <a:xfrm>
            <a:off x="2135560" y="3212977"/>
            <a:ext cx="2141984" cy="662233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l-GR" sz="1600" b="1" dirty="0">
                <a:solidFill>
                  <a:srgbClr val="002060"/>
                </a:solidFill>
                <a:latin typeface="Arial" panose="020B0604020202020204" pitchFamily="34" charset="0"/>
              </a:rPr>
              <a:t>Α Ν Τ Ι Β Ι Ο Τ Ι Κ Η</a:t>
            </a:r>
            <a:endParaRPr lang="en-US" sz="1600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150000"/>
              </a:lnSpc>
              <a:defRPr/>
            </a:pPr>
            <a:r>
              <a:rPr lang="el-GR" sz="1600" b="1" dirty="0">
                <a:solidFill>
                  <a:srgbClr val="002060"/>
                </a:solidFill>
                <a:latin typeface="Arial" panose="020B0604020202020204" pitchFamily="34" charset="0"/>
              </a:rPr>
              <a:t>ΑΓΩΓΗ</a:t>
            </a:r>
          </a:p>
        </p:txBody>
      </p:sp>
      <p:sp>
        <p:nvSpPr>
          <p:cNvPr id="5" name="Text Box 11">
            <a:extLst>
              <a:ext uri="{FF2B5EF4-FFF2-40B4-BE49-F238E27FC236}">
                <a16:creationId xmlns:a16="http://schemas.microsoft.com/office/drawing/2014/main" id="{B92DA873-5103-F43F-DF8E-068C864253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1858" y="650556"/>
            <a:ext cx="3519264" cy="369332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190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l-GR" altLang="en-US" b="1" dirty="0">
                <a:solidFill>
                  <a:srgbClr val="004274"/>
                </a:solidFill>
                <a:latin typeface="Arial" panose="020B0604020202020204" pitchFamily="34" charset="0"/>
              </a:rPr>
              <a:t>ΚΑΤΗΓΟΡΙΕΣ  ΑΝΤΙΒΙΟΤΙΚΩΝ</a:t>
            </a:r>
          </a:p>
        </p:txBody>
      </p:sp>
      <p:sp>
        <p:nvSpPr>
          <p:cNvPr id="9" name="Text Box 11">
            <a:extLst>
              <a:ext uri="{FF2B5EF4-FFF2-40B4-BE49-F238E27FC236}">
                <a16:creationId xmlns:a16="http://schemas.microsoft.com/office/drawing/2014/main" id="{28355B35-5188-8109-F95D-D232FC428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3018" y="5229200"/>
            <a:ext cx="4177479" cy="369332"/>
          </a:xfrm>
          <a:prstGeom prst="rect">
            <a:avLst/>
          </a:prstGeom>
          <a:solidFill>
            <a:srgbClr val="DCF0C6"/>
          </a:solidFill>
          <a:ln w="190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l-GR" altLang="en-US" b="1" dirty="0">
                <a:latin typeface="Arial" panose="020B0604020202020204" pitchFamily="34" charset="0"/>
              </a:rPr>
              <a:t>ΚΡΙΤΗΡΙΑ ΕΠΙΛΟΓΗΣ ΑΝΤΙΒΙΟΤΙΚΟΥ</a:t>
            </a:r>
            <a:endParaRPr lang="el-GR" altLang="en-US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4015EA8E-A8AF-F58F-5DAB-4DB71BFEC7AB}"/>
              </a:ext>
            </a:extLst>
          </p:cNvPr>
          <p:cNvSpPr/>
          <p:nvPr/>
        </p:nvSpPr>
        <p:spPr bwMode="auto">
          <a:xfrm>
            <a:off x="6968602" y="1331066"/>
            <a:ext cx="142875" cy="1122362"/>
          </a:xfrm>
          <a:prstGeom prst="rightBrac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algn="ctr" eaLnBrk="1" hangingPunct="1">
              <a:defRPr/>
            </a:pPr>
            <a:endParaRPr lang="en-US">
              <a:latin typeface="Lucida Bright" pitchFamily="18" charset="0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BEE35D74-8CF5-A7D7-4645-A3D375D417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2547" y="1755160"/>
            <a:ext cx="1594520" cy="274042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l-GR" altLang="en-US" sz="1600" b="1" kern="0" dirty="0">
                <a:cs typeface="Arial" panose="020B0604020202020204" pitchFamily="34" charset="0"/>
              </a:rPr>
              <a:t>Β-ΛΑΚΤΑΜΕΣ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B19253-6550-252C-2569-78331A4C867B}"/>
              </a:ext>
            </a:extLst>
          </p:cNvPr>
          <p:cNvSpPr txBox="1"/>
          <p:nvPr/>
        </p:nvSpPr>
        <p:spPr>
          <a:xfrm>
            <a:off x="6383339" y="5727700"/>
            <a:ext cx="2144841" cy="846386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l-GR" altLang="en-US" sz="1400" dirty="0">
                <a:latin typeface="Arial" panose="020B0604020202020204" pitchFamily="34" charset="0"/>
              </a:rPr>
              <a:t>Αποτελεσματικότητα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l-GR" altLang="en-US" sz="1400" dirty="0">
                <a:latin typeface="Arial" panose="020B0604020202020204" pitchFamily="34" charset="0"/>
              </a:rPr>
              <a:t>Ασφάλεια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l-GR" altLang="en-US" sz="1400" dirty="0">
                <a:latin typeface="Arial" panose="020B0604020202020204" pitchFamily="34" charset="0"/>
              </a:rPr>
              <a:t>Κόστος </a:t>
            </a:r>
            <a:endParaRPr lang="el-GR" sz="1600" dirty="0">
              <a:latin typeface="Arial" panose="020B0604020202020204" pitchFamily="34" charset="0"/>
            </a:endParaRPr>
          </a:p>
        </p:txBody>
      </p:sp>
      <p:sp>
        <p:nvSpPr>
          <p:cNvPr id="6" name="Text Box 11">
            <a:extLst>
              <a:ext uri="{FF2B5EF4-FFF2-40B4-BE49-F238E27FC236}">
                <a16:creationId xmlns:a16="http://schemas.microsoft.com/office/drawing/2014/main" id="{67CDDA9D-0FDA-23DA-5C91-28271C9632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3716" y="70370"/>
            <a:ext cx="2299523" cy="335156"/>
          </a:xfrm>
          <a:prstGeom prst="rect">
            <a:avLst/>
          </a:prstGeom>
          <a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190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l-GR" sz="1200" b="1" dirty="0">
                <a:solidFill>
                  <a:schemeClr val="bg1"/>
                </a:solidFill>
                <a:latin typeface="Arial" panose="020B0604020202020204" pitchFamily="34" charset="0"/>
              </a:rPr>
              <a:t>ΑΝΤΙΒΙΟΤΙΚΑ - ΠΡΟΒΙΟΤΙΚΑ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1">
            <a:extLst>
              <a:ext uri="{FF2B5EF4-FFF2-40B4-BE49-F238E27FC236}">
                <a16:creationId xmlns:a16="http://schemas.microsoft.com/office/drawing/2014/main" id="{BA1533B5-9362-E11E-F40E-221B276B1D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0566" y="519675"/>
            <a:ext cx="4248472" cy="36933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004274"/>
                </a:solidFill>
                <a:latin typeface="Arial" panose="020B0604020202020204" pitchFamily="34" charset="0"/>
              </a:rPr>
              <a:t>I.  </a:t>
            </a:r>
            <a:r>
              <a:rPr lang="el-GR" b="1" dirty="0">
                <a:solidFill>
                  <a:srgbClr val="004274"/>
                </a:solidFill>
                <a:latin typeface="Arial" panose="020B0604020202020204" pitchFamily="34" charset="0"/>
              </a:rPr>
              <a:t>ΑΡΧΕΣ ΑΝΤΙΒΙΟΤΙΚΗΣ ΘΕΡΑΠΕΙΑΣ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350E112F-2814-3A37-A3F5-752F36126E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665" y="789048"/>
            <a:ext cx="6151560" cy="291156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buNone/>
              <a:defRPr/>
            </a:pPr>
            <a:r>
              <a:rPr lang="el-GR" sz="14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•</a:t>
            </a:r>
            <a:r>
              <a:rPr lang="en-US" sz="1400" dirty="0"/>
              <a:t> </a:t>
            </a:r>
            <a:r>
              <a:rPr lang="el-GR" sz="1400" dirty="0"/>
              <a:t> </a:t>
            </a:r>
            <a:r>
              <a:rPr lang="el-G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Χειρουργική παρέμβαση για άρση του αιτίου και παροχέτευση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en-US" sz="1200" i="1" dirty="0"/>
              <a:t>  </a:t>
            </a:r>
            <a:r>
              <a:rPr lang="el-GR" sz="1200" i="1" dirty="0"/>
              <a:t>  </a:t>
            </a:r>
            <a:r>
              <a:rPr lang="el-GR" sz="1100" i="1" dirty="0">
                <a:solidFill>
                  <a:schemeClr val="bg1">
                    <a:lumMod val="50000"/>
                  </a:schemeClr>
                </a:solidFill>
              </a:rPr>
              <a:t>(Η αντιβιοτική αγωγή είναι επικουρική θεραπεία)</a:t>
            </a:r>
            <a:endParaRPr lang="el-GR" sz="100" i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endParaRPr lang="el-GR" sz="100" b="1" i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l-GR" sz="1400" b="1" i="1" dirty="0">
                <a:solidFill>
                  <a:srgbClr val="82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•</a:t>
            </a:r>
            <a:r>
              <a:rPr lang="el-GR" altLang="en-US" sz="1400" b="1" dirty="0">
                <a:solidFill>
                  <a:srgbClr val="820000"/>
                </a:solidFill>
              </a:rPr>
              <a:t>  </a:t>
            </a:r>
            <a:r>
              <a:rPr lang="el-GR" sz="1400" b="1" dirty="0">
                <a:solidFill>
                  <a:srgbClr val="820000"/>
                </a:solidFill>
              </a:rPr>
              <a:t>Θεραπευτική χρήση αντιβιοτικών μόνο όταν υπάρχει κλινική ένδειξη</a:t>
            </a:r>
            <a:endParaRPr lang="el-GR" sz="100" b="1" dirty="0">
              <a:solidFill>
                <a:srgbClr val="820000"/>
              </a:solidFill>
            </a:endParaRPr>
          </a:p>
          <a:p>
            <a:pPr>
              <a:lnSpc>
                <a:spcPct val="150000"/>
              </a:lnSpc>
              <a:defRPr/>
            </a:pPr>
            <a:endParaRPr lang="el-GR" sz="100" b="1" i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l-GR" sz="1400" b="1" i="1" dirty="0">
                <a:solidFill>
                  <a:srgbClr val="82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•</a:t>
            </a:r>
            <a:r>
              <a:rPr lang="el-GR" altLang="en-US" sz="1400" dirty="0">
                <a:solidFill>
                  <a:srgbClr val="820000"/>
                </a:solidFill>
              </a:rPr>
              <a:t>  </a:t>
            </a:r>
            <a:r>
              <a:rPr lang="el-GR" sz="1400" dirty="0">
                <a:solidFill>
                  <a:srgbClr val="820000"/>
                </a:solidFill>
              </a:rPr>
              <a:t>Χορήγηση συγκεκριμένης αντιβιοτικής θεραπείας το ταχύτερο δυνατόν                  </a:t>
            </a:r>
          </a:p>
          <a:p>
            <a:pPr marL="0" indent="0">
              <a:buNone/>
              <a:defRPr/>
            </a:pPr>
            <a:r>
              <a:rPr lang="el-GR" sz="1400" dirty="0">
                <a:solidFill>
                  <a:srgbClr val="820000"/>
                </a:solidFill>
              </a:rPr>
              <a:t>    με βάση καλλιέργειες και αντιβιογράμματα</a:t>
            </a:r>
            <a:endParaRPr lang="el-GR" sz="100" dirty="0">
              <a:solidFill>
                <a:srgbClr val="820000"/>
              </a:solidFill>
            </a:endParaRPr>
          </a:p>
          <a:p>
            <a:pPr>
              <a:lnSpc>
                <a:spcPct val="150000"/>
              </a:lnSpc>
              <a:defRPr/>
            </a:pPr>
            <a:endParaRPr lang="el-GR" sz="100" b="1" i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l-GR" sz="14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•</a:t>
            </a:r>
            <a:r>
              <a:rPr lang="el-GR" altLang="en-US" sz="1400" dirty="0"/>
              <a:t>  </a:t>
            </a:r>
            <a:r>
              <a:rPr lang="el-GR" sz="1400" dirty="0"/>
              <a:t>Εμπειρική χορήγηση αντιβιοτικού με το μικρότερο φάσμα</a:t>
            </a:r>
            <a:r>
              <a:rPr lang="en-US" sz="1400" dirty="0"/>
              <a:t>,</a:t>
            </a:r>
            <a:r>
              <a:rPr lang="el-GR" sz="1400" dirty="0"/>
              <a:t> αλλά  </a:t>
            </a:r>
          </a:p>
          <a:p>
            <a:pPr marL="0" indent="0">
              <a:buNone/>
              <a:defRPr/>
            </a:pPr>
            <a:r>
              <a:rPr lang="el-GR" sz="1400" dirty="0"/>
              <a:t>    αποτελεσματικό για τα πιθανά μικρόβια</a:t>
            </a:r>
            <a:endParaRPr lang="el-GR" sz="100" dirty="0"/>
          </a:p>
          <a:p>
            <a:pPr>
              <a:lnSpc>
                <a:spcPct val="150000"/>
              </a:lnSpc>
              <a:defRPr/>
            </a:pPr>
            <a:endParaRPr lang="el-GR" sz="100" dirty="0"/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l-GR" sz="1400" b="1" i="1" dirty="0">
                <a:solidFill>
                  <a:srgbClr val="82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•</a:t>
            </a:r>
            <a:r>
              <a:rPr lang="el-GR" altLang="en-US" sz="1400" dirty="0">
                <a:solidFill>
                  <a:srgbClr val="820000"/>
                </a:solidFill>
              </a:rPr>
              <a:t>  Α</a:t>
            </a:r>
            <a:r>
              <a:rPr lang="el-GR" sz="1400" dirty="0">
                <a:solidFill>
                  <a:srgbClr val="820000"/>
                </a:solidFill>
              </a:rPr>
              <a:t>ποφυγή συνδυασμών αντιβιοτικών</a:t>
            </a:r>
            <a:r>
              <a:rPr lang="en-US" sz="1400" dirty="0">
                <a:solidFill>
                  <a:srgbClr val="820000"/>
                </a:solidFill>
              </a:rPr>
              <a:t> </a:t>
            </a:r>
          </a:p>
          <a:p>
            <a:pPr marL="0" indent="0">
              <a:buNone/>
              <a:defRPr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</a:t>
            </a: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l-GR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Με εξαίρεση ιδιαίτερες περιπτώσεις όπου πιστεύεται ότι είναι απαραίτητη</a:t>
            </a: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el-GR" altLang="en-US" sz="1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1 - Τίτλος">
            <a:extLst>
              <a:ext uri="{FF2B5EF4-FFF2-40B4-BE49-F238E27FC236}">
                <a16:creationId xmlns:a16="http://schemas.microsoft.com/office/drawing/2014/main" id="{C9FC1290-2C9A-7881-24F5-9BD1FD18CB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851150" y="1628775"/>
            <a:ext cx="2454275" cy="64135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l-GR" altLang="en-US" sz="1600" kern="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ΘΕΡΑΠΕΥΤΙΚΗ ΑΓΩΓΗ </a:t>
            </a:r>
            <a:br>
              <a:rPr lang="el-GR" altLang="en-US" sz="1600" kern="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</a:br>
            <a:r>
              <a:rPr lang="el-GR" altLang="en-US" sz="1600" kern="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ΑΠΟΣΤΗΜΑΤΟΣ</a:t>
            </a:r>
          </a:p>
        </p:txBody>
      </p:sp>
      <p:sp>
        <p:nvSpPr>
          <p:cNvPr id="6" name="Text Box 11">
            <a:extLst>
              <a:ext uri="{FF2B5EF4-FFF2-40B4-BE49-F238E27FC236}">
                <a16:creationId xmlns:a16="http://schemas.microsoft.com/office/drawing/2014/main" id="{E49D78C2-C4FB-D3DF-33CE-BEE544D7F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3716" y="79895"/>
            <a:ext cx="2299523" cy="335156"/>
          </a:xfrm>
          <a:prstGeom prst="rect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190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l-GR" sz="1200" b="1" dirty="0">
                <a:solidFill>
                  <a:schemeClr val="bg1"/>
                </a:solidFill>
                <a:latin typeface="Arial" panose="020B0604020202020204" pitchFamily="34" charset="0"/>
              </a:rPr>
              <a:t>ΑΝΤΙΒΙΟΤΙΚΑ - ΠΡΟΒΙΟΤΙΚΑ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27798F3B-508C-400C-4123-6B2376C6F6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398" y="3805238"/>
            <a:ext cx="6103937" cy="295311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buNone/>
              <a:defRPr/>
            </a:pPr>
            <a:r>
              <a:rPr lang="el-GR" sz="1600" b="1" i="1" dirty="0">
                <a:solidFill>
                  <a:srgbClr val="82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•</a:t>
            </a:r>
            <a:r>
              <a:rPr lang="el-GR" sz="1600" dirty="0">
                <a:solidFill>
                  <a:srgbClr val="820000"/>
                </a:solidFill>
              </a:rPr>
              <a:t>  </a:t>
            </a:r>
            <a:r>
              <a:rPr lang="el-GR" sz="1400" dirty="0">
                <a:solidFill>
                  <a:srgbClr val="820000"/>
                </a:solidFill>
              </a:rPr>
              <a:t>Χορήγηση του λιγότερο τοξικού αντιβιοτικού </a:t>
            </a:r>
            <a:r>
              <a:rPr lang="el-GR" sz="1400" dirty="0"/>
              <a:t>και με τις λιγότερες </a:t>
            </a:r>
          </a:p>
          <a:p>
            <a:pPr marL="0" indent="0">
              <a:buNone/>
              <a:defRPr/>
            </a:pPr>
            <a:r>
              <a:rPr lang="el-GR" sz="1400" dirty="0"/>
              <a:t>    αλληλεπιδράσεις με άλλα χορηγούμενα φάρμακα</a:t>
            </a:r>
            <a:endParaRPr lang="el-GR" sz="100" dirty="0"/>
          </a:p>
          <a:p>
            <a:pPr>
              <a:lnSpc>
                <a:spcPct val="150000"/>
              </a:lnSpc>
              <a:defRPr/>
            </a:pPr>
            <a:endParaRPr lang="el-GR" sz="100" b="1" i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l-GR" sz="1400" b="1" i="1" dirty="0">
                <a:solidFill>
                  <a:srgbClr val="82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•</a:t>
            </a:r>
            <a:r>
              <a:rPr lang="el-GR" sz="1400" dirty="0">
                <a:solidFill>
                  <a:srgbClr val="820000"/>
                </a:solidFill>
              </a:rPr>
              <a:t>  Ελαχιστοποίηση της διάρκειας της αντιβιοτικής θεραπείας</a:t>
            </a:r>
            <a:endParaRPr lang="el-GR" sz="1400" b="1" i="1" dirty="0">
              <a:solidFill>
                <a:srgbClr val="82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l-GR" sz="1400" b="1" i="1" dirty="0">
                <a:solidFill>
                  <a:srgbClr val="82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•</a:t>
            </a:r>
            <a:r>
              <a:rPr lang="el-GR" altLang="en-US" sz="1400" dirty="0">
                <a:solidFill>
                  <a:srgbClr val="820000"/>
                </a:solidFill>
              </a:rPr>
              <a:t>  </a:t>
            </a:r>
            <a:r>
              <a:rPr lang="el-GR" sz="1400" dirty="0">
                <a:solidFill>
                  <a:srgbClr val="820000"/>
                </a:solidFill>
              </a:rPr>
              <a:t>Χορήγηση του πλέον κατάλληλου αντιβιοτικού</a:t>
            </a:r>
            <a:r>
              <a:rPr lang="el-GR" sz="1400" dirty="0"/>
              <a:t> σχετικά με την  </a:t>
            </a:r>
          </a:p>
          <a:p>
            <a:pPr marL="0" indent="0">
              <a:buNone/>
              <a:defRPr/>
            </a:pPr>
            <a:r>
              <a:rPr lang="el-GR" sz="1400" dirty="0"/>
              <a:t>   παράμετρο κόστος - αποτελεσματικότητα</a:t>
            </a:r>
          </a:p>
          <a:p>
            <a:pPr marL="0" indent="0">
              <a:lnSpc>
                <a:spcPct val="150000"/>
              </a:lnSpc>
              <a:buNone/>
              <a:defRPr/>
            </a:pPr>
            <a:endParaRPr lang="el-GR" sz="100" dirty="0"/>
          </a:p>
          <a:p>
            <a:pPr>
              <a:lnSpc>
                <a:spcPct val="150000"/>
              </a:lnSpc>
              <a:defRPr/>
            </a:pPr>
            <a:endParaRPr lang="el-GR" sz="100" b="1" i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l-GR" sz="1400" b="1" i="1" dirty="0">
                <a:solidFill>
                  <a:srgbClr val="82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•</a:t>
            </a:r>
            <a:r>
              <a:rPr lang="el-GR" altLang="en-US" sz="1400" dirty="0">
                <a:solidFill>
                  <a:srgbClr val="820000"/>
                </a:solidFill>
              </a:rPr>
              <a:t>  </a:t>
            </a:r>
            <a:r>
              <a:rPr lang="el-GR" sz="1400" dirty="0">
                <a:solidFill>
                  <a:srgbClr val="820000"/>
                </a:solidFill>
              </a:rPr>
              <a:t>Χορήγηση χημειοπροφύλαξης όπου είναι αποδεδειγμένα αποτελεσματική   </a:t>
            </a:r>
          </a:p>
          <a:p>
            <a:pPr marL="0" indent="0">
              <a:buNone/>
              <a:defRPr/>
            </a:pPr>
            <a:r>
              <a:rPr lang="el-GR" sz="1400" i="1" dirty="0">
                <a:solidFill>
                  <a:srgbClr val="820000"/>
                </a:solidFill>
              </a:rPr>
              <a:t>   </a:t>
            </a:r>
            <a:r>
              <a:rPr lang="el-GR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(ή σύμφωνα με τα επστημονικά πρωτόκολλα)</a:t>
            </a:r>
            <a:endParaRPr lang="el-GR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  <a:defRPr/>
            </a:pPr>
            <a:endParaRPr lang="el-GR" sz="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  <a:defRPr/>
            </a:pPr>
            <a:endParaRPr lang="el-GR" sz="100" dirty="0"/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l-GR" sz="14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•  </a:t>
            </a:r>
            <a:r>
              <a:rPr lang="el-GR" sz="1400" dirty="0"/>
              <a:t>Καθοδήγηση  στην χορήγηση από τις βασισμένες στην τεκμηρίωση </a:t>
            </a:r>
          </a:p>
          <a:p>
            <a:pPr marL="0" indent="0">
              <a:buNone/>
              <a:defRPr/>
            </a:pPr>
            <a:r>
              <a:rPr lang="el-GR" sz="1400" dirty="0"/>
              <a:t>    συστάσεις και πρωτόκολλα επαγγελματικών επιστημονικών εταιρειών</a:t>
            </a:r>
            <a:endParaRPr lang="el-G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Content Placeholder 3" descr="πενικιλλινη.jpg">
            <a:extLst>
              <a:ext uri="{FF2B5EF4-FFF2-40B4-BE49-F238E27FC236}">
                <a16:creationId xmlns:a16="http://schemas.microsoft.com/office/drawing/2014/main" id="{566DAEDC-3901-FB4A-C14D-D905D8E646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23756" r="24506"/>
          <a:stretch/>
        </p:blipFill>
        <p:spPr bwMode="auto">
          <a:xfrm>
            <a:off x="4080490" y="620508"/>
            <a:ext cx="2972447" cy="32423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Text Box 11">
            <a:extLst>
              <a:ext uri="{FF2B5EF4-FFF2-40B4-BE49-F238E27FC236}">
                <a16:creationId xmlns:a16="http://schemas.microsoft.com/office/drawing/2014/main" id="{740F302B-E01D-C876-9CF8-3E6FCE8CBE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24" y="526425"/>
            <a:ext cx="3672408" cy="82868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l-GR" altLang="en-US" sz="1700" b="1" dirty="0">
                <a:solidFill>
                  <a:srgbClr val="002060"/>
                </a:solidFill>
                <a:latin typeface="Arial" panose="020B0604020202020204" pitchFamily="34" charset="0"/>
              </a:rPr>
              <a:t>Εμπειρικό αντιβιοτικό εκλογής σε στοματοπροσωπικές φλεγμονές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02A6EAB6-3ACE-0335-8DFE-4543C00AC6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2021" y="1635613"/>
            <a:ext cx="4535488" cy="253052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 eaLnBrk="1" hangingPunct="1">
              <a:lnSpc>
                <a:spcPct val="150000"/>
              </a:lnSpc>
              <a:defRPr/>
            </a:pPr>
            <a:r>
              <a:rPr lang="el-GR" sz="16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•</a:t>
            </a:r>
            <a:r>
              <a:rPr lang="el-GR" altLang="en-US" sz="1600" b="1" dirty="0"/>
              <a:t> </a:t>
            </a:r>
            <a:r>
              <a:rPr lang="el-GR" altLang="en-US" sz="1600" b="1" kern="0" dirty="0">
                <a:cs typeface="Arial" panose="020B0604020202020204" pitchFamily="34" charset="0"/>
              </a:rPr>
              <a:t>Φυσικές:</a:t>
            </a:r>
            <a:r>
              <a:rPr lang="el-GR" altLang="en-US" sz="1600" kern="0" dirty="0">
                <a:cs typeface="Arial" panose="020B0604020202020204" pitchFamily="34" charset="0"/>
              </a:rPr>
              <a:t> </a:t>
            </a:r>
            <a:r>
              <a:rPr lang="en-US" altLang="en-US" sz="1600" kern="0" dirty="0">
                <a:cs typeface="Arial" panose="020B0604020202020204" pitchFamily="34" charset="0"/>
              </a:rPr>
              <a:t>G,</a:t>
            </a:r>
            <a:r>
              <a:rPr lang="el-GR" altLang="en-US" sz="1600" kern="0" dirty="0">
                <a:cs typeface="Arial" panose="020B0604020202020204" pitchFamily="34" charset="0"/>
              </a:rPr>
              <a:t> προκαϊνική, βενζαθινική, </a:t>
            </a:r>
            <a:r>
              <a:rPr lang="en-US" altLang="en-US" sz="1600" kern="0" dirty="0">
                <a:cs typeface="Arial" panose="020B0604020202020204" pitchFamily="34" charset="0"/>
              </a:rPr>
              <a:t>V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el-GR" sz="1600" b="1" i="1" dirty="0">
                <a:solidFill>
                  <a:srgbClr val="82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•</a:t>
            </a:r>
            <a:r>
              <a:rPr lang="el-GR" altLang="en-US" sz="1600" dirty="0">
                <a:solidFill>
                  <a:srgbClr val="820000"/>
                </a:solidFill>
              </a:rPr>
              <a:t> </a:t>
            </a:r>
            <a:r>
              <a:rPr lang="el-GR" altLang="en-US" sz="1600" b="1" kern="0" dirty="0">
                <a:solidFill>
                  <a:srgbClr val="820000"/>
                </a:solidFill>
                <a:cs typeface="Arial" panose="020B0604020202020204" pitchFamily="34" charset="0"/>
              </a:rPr>
              <a:t>Αμινοπενικιλλίνες: </a:t>
            </a:r>
            <a:r>
              <a:rPr lang="el-GR" altLang="en-US" sz="1600" kern="0" dirty="0">
                <a:solidFill>
                  <a:srgbClr val="820000"/>
                </a:solidFill>
                <a:cs typeface="Arial" panose="020B0604020202020204" pitchFamily="34" charset="0"/>
              </a:rPr>
              <a:t>Αμπικιλλίνη, αμοξυκιλλίνη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el-GR" sz="16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•</a:t>
            </a:r>
            <a:r>
              <a:rPr lang="el-GR" altLang="en-US" sz="1600" dirty="0"/>
              <a:t> </a:t>
            </a:r>
            <a:r>
              <a:rPr lang="el-GR" altLang="en-US" sz="1600" b="1" kern="0" dirty="0">
                <a:cs typeface="Arial" panose="020B0604020202020204" pitchFamily="34" charset="0"/>
              </a:rPr>
              <a:t>Αντισταφυλοκοκκικές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el-GR" sz="16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•</a:t>
            </a:r>
            <a:r>
              <a:rPr lang="el-GR" altLang="en-US" sz="1600" b="1" dirty="0"/>
              <a:t> </a:t>
            </a:r>
            <a:r>
              <a:rPr lang="el-GR" altLang="en-US" sz="1600" b="1" kern="0" dirty="0">
                <a:cs typeface="Arial" panose="020B0604020202020204" pitchFamily="34" charset="0"/>
              </a:rPr>
              <a:t>Αντιψευδομοναδικές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el-GR" sz="1600" b="1" i="1" dirty="0">
                <a:solidFill>
                  <a:srgbClr val="82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•</a:t>
            </a:r>
            <a:r>
              <a:rPr lang="el-GR" altLang="en-US" sz="1600" dirty="0">
                <a:solidFill>
                  <a:srgbClr val="820000"/>
                </a:solidFill>
              </a:rPr>
              <a:t> </a:t>
            </a:r>
            <a:r>
              <a:rPr lang="el-GR" altLang="en-US" sz="1600" b="1" kern="0" dirty="0">
                <a:solidFill>
                  <a:srgbClr val="820000"/>
                </a:solidFill>
                <a:cs typeface="Arial" panose="020B0604020202020204" pitchFamily="34" charset="0"/>
              </a:rPr>
              <a:t>Αναστολείς β-λακταμασών</a:t>
            </a:r>
            <a:r>
              <a:rPr lang="en-US" altLang="en-US" sz="1600" b="1" kern="0" dirty="0">
                <a:solidFill>
                  <a:srgbClr val="820000"/>
                </a:solidFill>
                <a:cs typeface="Arial" panose="020B0604020202020204" pitchFamily="34" charset="0"/>
              </a:rPr>
              <a:t>: </a:t>
            </a:r>
            <a:r>
              <a:rPr lang="el-GR" altLang="en-US" sz="1600" kern="0" dirty="0">
                <a:solidFill>
                  <a:srgbClr val="820000"/>
                </a:solidFill>
                <a:cs typeface="Arial" panose="020B0604020202020204" pitchFamily="34" charset="0"/>
              </a:rPr>
              <a:t>Κλαβουλανικό,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el-GR" altLang="en-US" sz="1600" kern="0" dirty="0">
                <a:solidFill>
                  <a:srgbClr val="820000"/>
                </a:solidFill>
                <a:cs typeface="Arial" panose="020B0604020202020204" pitchFamily="34" charset="0"/>
              </a:rPr>
              <a:t>  σουλμπακτάμη, ταζομπακτάμη</a:t>
            </a:r>
            <a:r>
              <a:rPr lang="el-GR" altLang="en-US" sz="1600" kern="0" dirty="0">
                <a:cs typeface="Arial" panose="020B0604020202020204" pitchFamily="34" charset="0"/>
              </a:rPr>
              <a:t>		</a:t>
            </a:r>
            <a:r>
              <a:rPr lang="el-GR" altLang="en-US" sz="2400" kern="0" dirty="0"/>
              <a:t>														 									 							</a:t>
            </a:r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id="{4B70ECF5-E500-4682-1734-1A2843A52D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0408" y="1170447"/>
            <a:ext cx="1863080" cy="369332"/>
          </a:xfrm>
          <a:prstGeom prst="rect">
            <a:avLst/>
          </a:prstGeom>
          <a:solidFill>
            <a:srgbClr val="DCF0C6"/>
          </a:solidFill>
          <a:ln w="190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l-GR" altLang="en-US" b="1" kern="0" dirty="0">
                <a:latin typeface="Arial" panose="020B0604020202020204" pitchFamily="34" charset="0"/>
              </a:rPr>
              <a:t>ΠΕΝΙΚΙΛΛΙΝΕΣ</a:t>
            </a:r>
          </a:p>
        </p:txBody>
      </p:sp>
      <p:sp>
        <p:nvSpPr>
          <p:cNvPr id="4" name="Text Box 11">
            <a:extLst>
              <a:ext uri="{FF2B5EF4-FFF2-40B4-BE49-F238E27FC236}">
                <a16:creationId xmlns:a16="http://schemas.microsoft.com/office/drawing/2014/main" id="{5BAC9A22-BA05-75B3-BBCB-88813A05CA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3716" y="79313"/>
            <a:ext cx="2299523" cy="335156"/>
          </a:xfrm>
          <a:prstGeom prst="rect">
            <a:avLst/>
          </a:prstGeo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190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l-GR" sz="1200" b="1" dirty="0">
                <a:solidFill>
                  <a:schemeClr val="bg1"/>
                </a:solidFill>
                <a:latin typeface="Arial" panose="020B0604020202020204" pitchFamily="34" charset="0"/>
              </a:rPr>
              <a:t>ΑΝΤΙΒΙΟΤΙΚΑ - ΠΡΟΒΙΟΤΙΚΑ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4688AA9-3860-CB0C-E85D-EFCE20A67F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3416363"/>
              </p:ext>
            </p:extLst>
          </p:nvPr>
        </p:nvGraphicFramePr>
        <p:xfrm>
          <a:off x="3614902" y="4558809"/>
          <a:ext cx="5211763" cy="219075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943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686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67177">
                <a:tc>
                  <a:txBody>
                    <a:bodyPr/>
                    <a:lstStyle/>
                    <a:p>
                      <a:r>
                        <a:rPr lang="el-GR" sz="1800" b="1" dirty="0">
                          <a:solidFill>
                            <a:srgbClr val="EA00DF"/>
                          </a:solidFill>
                        </a:rPr>
                        <a:t>Περιπατητικός ασθενής</a:t>
                      </a:r>
                      <a:endParaRPr lang="en-US" sz="1800" b="1" dirty="0">
                        <a:solidFill>
                          <a:srgbClr val="EA00DF"/>
                        </a:solidFill>
                      </a:endParaRPr>
                    </a:p>
                  </a:txBody>
                  <a:tcPr marL="91427" marR="91427" marT="45735" marB="457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sz="1600" b="0" dirty="0">
                          <a:solidFill>
                            <a:srgbClr val="8E0000"/>
                          </a:solidFill>
                        </a:rPr>
                        <a:t>Κλινδαμυκίνη</a:t>
                      </a:r>
                    </a:p>
                    <a:p>
                      <a:r>
                        <a:rPr lang="el-GR" sz="1600" b="0" dirty="0">
                          <a:solidFill>
                            <a:srgbClr val="8E0000"/>
                          </a:solidFill>
                        </a:rPr>
                        <a:t>Κλαριθρομυκίνη</a:t>
                      </a:r>
                    </a:p>
                    <a:p>
                      <a:r>
                        <a:rPr lang="el-GR" sz="1600" b="0" dirty="0"/>
                        <a:t>Αζιθρομυκίνη</a:t>
                      </a:r>
                    </a:p>
                    <a:p>
                      <a:r>
                        <a:rPr lang="el-GR" sz="1600" b="0" dirty="0"/>
                        <a:t>Μοξιφλοξασίνη</a:t>
                      </a:r>
                      <a:endParaRPr lang="en-US" sz="1600" b="0" dirty="0"/>
                    </a:p>
                  </a:txBody>
                  <a:tcPr marL="91427" marR="91427" marT="45735" marB="457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3573">
                <a:tc>
                  <a:txBody>
                    <a:bodyPr/>
                    <a:lstStyle/>
                    <a:p>
                      <a:r>
                        <a:rPr lang="el-GR" sz="1800" b="1" dirty="0">
                          <a:solidFill>
                            <a:srgbClr val="EA00DF"/>
                          </a:solidFill>
                        </a:rPr>
                        <a:t>Νοσηλευόμενος ασθενής</a:t>
                      </a:r>
                      <a:endParaRPr lang="en-US" sz="1800" b="1" dirty="0">
                        <a:solidFill>
                          <a:srgbClr val="EA00DF"/>
                        </a:solidFill>
                      </a:endParaRPr>
                    </a:p>
                  </a:txBody>
                  <a:tcPr marL="91427" marR="91427" marT="45735" marB="457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sz="1600" b="0" dirty="0">
                          <a:solidFill>
                            <a:srgbClr val="8E0000"/>
                          </a:solidFill>
                        </a:rPr>
                        <a:t>Κλινδαμυκίνη</a:t>
                      </a:r>
                    </a:p>
                    <a:p>
                      <a:r>
                        <a:rPr lang="el-GR" sz="1600" b="0" dirty="0"/>
                        <a:t>Κεφτριαξόνη</a:t>
                      </a:r>
                    </a:p>
                    <a:p>
                      <a:r>
                        <a:rPr lang="el-GR" sz="1600" b="0" dirty="0"/>
                        <a:t>Μοξιφλοξασίνη</a:t>
                      </a:r>
                    </a:p>
                    <a:p>
                      <a:r>
                        <a:rPr lang="el-GR" sz="1600" b="0" dirty="0">
                          <a:solidFill>
                            <a:srgbClr val="8E0000"/>
                          </a:solidFill>
                        </a:rPr>
                        <a:t>Βανκομυκίνη +</a:t>
                      </a:r>
                      <a:r>
                        <a:rPr lang="el-GR" sz="1600" b="0" baseline="0" dirty="0">
                          <a:solidFill>
                            <a:srgbClr val="8E0000"/>
                          </a:solidFill>
                        </a:rPr>
                        <a:t> Μετρονιδαζόλη</a:t>
                      </a:r>
                      <a:endParaRPr lang="en-US" sz="1600" b="0" dirty="0">
                        <a:solidFill>
                          <a:srgbClr val="8E0000"/>
                        </a:solidFill>
                      </a:endParaRPr>
                    </a:p>
                  </a:txBody>
                  <a:tcPr marL="91427" marR="91427" marT="45735" marB="457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id="{9A116078-484D-DB3D-5EAC-FA83593B27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568" y="4166138"/>
            <a:ext cx="2578519" cy="741806"/>
          </a:xfrm>
          <a:prstGeom prst="rect">
            <a:avLst/>
          </a:prstGeom>
          <a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150000"/>
              </a:lnSpc>
              <a:buNone/>
              <a:defRPr/>
            </a:pPr>
            <a:r>
              <a:rPr lang="el-GR" altLang="en-US" sz="1400" dirty="0"/>
              <a:t>Εμπειρικό αντιβιοτικό εκλογής 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l-GR" altLang="en-US" sz="1400" dirty="0"/>
              <a:t>σε αλλεργία στην Πενικιλλίνη</a:t>
            </a:r>
            <a:endParaRPr lang="en-US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D47C7C2D-843E-229A-3258-B15483E303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8637" y="686094"/>
            <a:ext cx="1800200" cy="36933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l-GR" altLang="en-US" b="1" dirty="0">
                <a:latin typeface="Arial" panose="020B0604020202020204" pitchFamily="34" charset="0"/>
              </a:rPr>
              <a:t>ΑΜΟΞΙΚΙΛΙΝΗ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AD78FD-CD27-F3C7-E50C-FE3A8864FB71}"/>
              </a:ext>
            </a:extLst>
          </p:cNvPr>
          <p:cNvSpPr txBox="1"/>
          <p:nvPr/>
        </p:nvSpPr>
        <p:spPr>
          <a:xfrm>
            <a:off x="1863614" y="1124744"/>
            <a:ext cx="1442076" cy="36933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l-GR" b="1" dirty="0">
                <a:latin typeface="Arial" panose="020B0604020202020204" pitchFamily="34" charset="0"/>
              </a:rPr>
              <a:t>Δοσολογία</a:t>
            </a:r>
            <a:endParaRPr lang="en-US" b="1" dirty="0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CF941BD4-530A-D5EB-E5E1-CD1C07A920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504" y="1628800"/>
            <a:ext cx="4377410" cy="8013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txBody>
          <a:bodyPr/>
          <a:lstStyle/>
          <a:p>
            <a:pPr marL="609600" indent="-609600"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r>
              <a:rPr lang="el-GR" sz="16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•</a:t>
            </a:r>
            <a:r>
              <a:rPr lang="el-GR" altLang="en-US" sz="1600" dirty="0">
                <a:latin typeface="Arial" panose="020B0604020202020204" pitchFamily="34" charset="0"/>
              </a:rPr>
              <a:t>  Σ</a:t>
            </a:r>
            <a:r>
              <a:rPr lang="el-GR" sz="1600" dirty="0">
                <a:latin typeface="Arial" panose="020B0604020202020204" pitchFamily="34" charset="0"/>
              </a:rPr>
              <a:t>ε ενήλικες χορηγείται 500</a:t>
            </a:r>
            <a:r>
              <a:rPr lang="en-US" sz="1600" dirty="0">
                <a:latin typeface="Arial" panose="020B0604020202020204" pitchFamily="34" charset="0"/>
              </a:rPr>
              <a:t> mg</a:t>
            </a:r>
            <a:r>
              <a:rPr lang="el-GR" sz="1600" dirty="0">
                <a:latin typeface="Arial" panose="020B0604020202020204" pitchFamily="34" charset="0"/>
              </a:rPr>
              <a:t> - </a:t>
            </a:r>
            <a:r>
              <a:rPr lang="en-US" altLang="en-US" sz="1600" dirty="0">
                <a:latin typeface="Arial" panose="020B0604020202020204" pitchFamily="34" charset="0"/>
              </a:rPr>
              <a:t>1gr </a:t>
            </a:r>
            <a:r>
              <a:rPr lang="el-GR" sz="1600" dirty="0">
                <a:latin typeface="Arial" panose="020B0604020202020204" pitchFamily="34" charset="0"/>
              </a:rPr>
              <a:t>/ 8ωρο</a:t>
            </a:r>
          </a:p>
          <a:p>
            <a:pPr marL="609600" indent="-609600">
              <a:lnSpc>
                <a:spcPct val="150000"/>
              </a:lnSpc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r>
              <a:rPr lang="el-GR" sz="16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•</a:t>
            </a:r>
            <a:r>
              <a:rPr lang="el-GR" altLang="en-US" sz="1600" dirty="0">
                <a:latin typeface="Arial" panose="020B0604020202020204" pitchFamily="34" charset="0"/>
              </a:rPr>
              <a:t>  </a:t>
            </a:r>
            <a:r>
              <a:rPr lang="el-GR" sz="1600" dirty="0">
                <a:latin typeface="Arial" panose="020B0604020202020204" pitchFamily="34" charset="0"/>
              </a:rPr>
              <a:t>Σε παιδιά χορηγείται </a:t>
            </a:r>
            <a:r>
              <a:rPr lang="en-US" sz="1600" dirty="0">
                <a:latin typeface="Arial" panose="020B0604020202020204" pitchFamily="34" charset="0"/>
              </a:rPr>
              <a:t>4</a:t>
            </a:r>
            <a:r>
              <a:rPr lang="el-GR" sz="1600" dirty="0">
                <a:latin typeface="Arial" panose="020B0604020202020204" pitchFamily="34" charset="0"/>
              </a:rPr>
              <a:t>0</a:t>
            </a:r>
            <a:r>
              <a:rPr lang="en-US" sz="1600" dirty="0">
                <a:latin typeface="Arial" panose="020B0604020202020204" pitchFamily="34" charset="0"/>
              </a:rPr>
              <a:t> </a:t>
            </a:r>
            <a:r>
              <a:rPr lang="el-GR" sz="1600" dirty="0">
                <a:latin typeface="Arial" panose="020B0604020202020204" pitchFamily="34" charset="0"/>
              </a:rPr>
              <a:t>–</a:t>
            </a:r>
            <a:r>
              <a:rPr lang="en-US" sz="1600" dirty="0">
                <a:latin typeface="Arial" panose="020B0604020202020204" pitchFamily="34" charset="0"/>
              </a:rPr>
              <a:t> 5</a:t>
            </a:r>
            <a:r>
              <a:rPr lang="el-GR" sz="1600" dirty="0">
                <a:latin typeface="Arial" panose="020B0604020202020204" pitchFamily="34" charset="0"/>
              </a:rPr>
              <a:t>0</a:t>
            </a:r>
            <a:r>
              <a:rPr lang="en-US" sz="1600" dirty="0">
                <a:latin typeface="Arial" panose="020B0604020202020204" pitchFamily="34" charset="0"/>
              </a:rPr>
              <a:t> mg</a:t>
            </a:r>
            <a:r>
              <a:rPr lang="el-GR" sz="1600" dirty="0">
                <a:latin typeface="Arial" panose="020B0604020202020204" pitchFamily="34" charset="0"/>
              </a:rPr>
              <a:t> / </a:t>
            </a:r>
            <a:r>
              <a:rPr lang="en-US" sz="1600" dirty="0">
                <a:latin typeface="Arial" panose="020B0604020202020204" pitchFamily="34" charset="0"/>
              </a:rPr>
              <a:t>kg</a:t>
            </a:r>
            <a:r>
              <a:rPr lang="el-GR" sz="1600" dirty="0">
                <a:latin typeface="Arial" panose="020B0604020202020204" pitchFamily="34" charset="0"/>
              </a:rPr>
              <a:t> / </a:t>
            </a:r>
            <a:r>
              <a:rPr lang="en-US" sz="1600" dirty="0">
                <a:latin typeface="Arial" panose="020B0604020202020204" pitchFamily="34" charset="0"/>
              </a:rPr>
              <a:t>8</a:t>
            </a:r>
            <a:r>
              <a:rPr lang="el-GR" sz="1600" dirty="0">
                <a:latin typeface="Arial" panose="020B0604020202020204" pitchFamily="34" charset="0"/>
              </a:rPr>
              <a:t>ωρο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BDE917-25A6-48A2-FD57-4254EC372E50}"/>
              </a:ext>
            </a:extLst>
          </p:cNvPr>
          <p:cNvSpPr txBox="1"/>
          <p:nvPr/>
        </p:nvSpPr>
        <p:spPr>
          <a:xfrm>
            <a:off x="8838772" y="1196752"/>
            <a:ext cx="1577708" cy="36933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l-GR" b="1" dirty="0">
                <a:latin typeface="Arial" panose="020B0604020202020204" pitchFamily="34" charset="0"/>
              </a:rPr>
              <a:t>Σκευάσματα</a:t>
            </a:r>
            <a:endParaRPr lang="en-US" b="1" dirty="0"/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9175C299-4DC6-9137-4CDE-511A5107E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6320" y="1628800"/>
            <a:ext cx="1296144" cy="648072"/>
          </a:xfrm>
          <a:prstGeom prst="rect">
            <a:avLst/>
          </a:prstGeom>
          <a:gradFill flip="none" rotWithShape="1">
            <a:gsLst>
              <a:gs pos="0">
                <a:srgbClr val="BCE292">
                  <a:tint val="66000"/>
                  <a:satMod val="160000"/>
                </a:srgbClr>
              </a:gs>
              <a:gs pos="50000">
                <a:srgbClr val="BCE292">
                  <a:tint val="44500"/>
                  <a:satMod val="160000"/>
                </a:srgbClr>
              </a:gs>
              <a:gs pos="100000">
                <a:srgbClr val="BCE292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txBody>
          <a:bodyPr/>
          <a:lstStyle/>
          <a:p>
            <a:pPr marL="609600" indent="-609600"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r>
              <a:rPr lang="el-GR" sz="14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•</a:t>
            </a:r>
            <a:r>
              <a:rPr lang="el-GR" altLang="en-US" sz="1400" dirty="0">
                <a:latin typeface="Arial" panose="020B0604020202020204" pitchFamily="34" charset="0"/>
              </a:rPr>
              <a:t>  </a:t>
            </a:r>
            <a:r>
              <a:rPr lang="en-US" altLang="en-US" sz="1400" dirty="0">
                <a:latin typeface="Arial" panose="020B0604020202020204" pitchFamily="34" charset="0"/>
              </a:rPr>
              <a:t>AMOXIL</a:t>
            </a:r>
            <a:endParaRPr lang="el-GR" sz="1400" dirty="0">
              <a:latin typeface="Arial" panose="020B0604020202020204" pitchFamily="34" charset="0"/>
            </a:endParaRPr>
          </a:p>
          <a:p>
            <a:pPr marL="609600" indent="-609600">
              <a:lnSpc>
                <a:spcPct val="150000"/>
              </a:lnSpc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r>
              <a:rPr lang="el-GR" sz="14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•</a:t>
            </a:r>
            <a:r>
              <a:rPr lang="el-GR" altLang="en-US" sz="1400" dirty="0">
                <a:latin typeface="Arial" panose="020B0604020202020204" pitchFamily="34" charset="0"/>
              </a:rPr>
              <a:t>  </a:t>
            </a:r>
            <a:r>
              <a:rPr lang="en-US" altLang="en-US" sz="1400" dirty="0">
                <a:latin typeface="Arial" panose="020B0604020202020204" pitchFamily="34" charset="0"/>
              </a:rPr>
              <a:t>FLEMOXIN</a:t>
            </a:r>
            <a:endParaRPr lang="el-GR" altLang="en-US" sz="1400" dirty="0">
              <a:latin typeface="Arial" panose="020B0604020202020204" pitchFamily="34" charset="0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1B6B7AD0-CB8B-0CB2-AADF-154E55068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3344" y="5673369"/>
            <a:ext cx="3531089" cy="643457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txBody>
          <a:bodyPr/>
          <a:lstStyle/>
          <a:p>
            <a:pPr marL="609600" indent="-609600"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r>
              <a:rPr lang="el-GR" altLang="en-US" sz="1400" dirty="0">
                <a:latin typeface="Arial" panose="020B0604020202020204" pitchFamily="34" charset="0"/>
              </a:rPr>
              <a:t>Σε ασθενείς με </a:t>
            </a:r>
            <a:r>
              <a:rPr lang="el-GR" altLang="en-US" sz="1400" kern="0" dirty="0">
                <a:latin typeface="Arial" panose="020B0604020202020204" pitchFamily="34" charset="0"/>
              </a:rPr>
              <a:t> νεφρική ανεπάρκεια </a:t>
            </a:r>
          </a:p>
          <a:p>
            <a:pPr marL="609600" indent="-609600"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r>
              <a:rPr lang="el-GR" altLang="en-US" sz="1400" dirty="0">
                <a:latin typeface="Arial" panose="020B0604020202020204" pitchFamily="34" charset="0"/>
              </a:rPr>
              <a:t>δεν απαιτείται τροποποίηση της θεραπείας</a:t>
            </a:r>
          </a:p>
        </p:txBody>
      </p:sp>
      <p:pic>
        <p:nvPicPr>
          <p:cNvPr id="4" name="Content Placeholder 4" descr="Amoxil-500-mg-500x320.jpg">
            <a:extLst>
              <a:ext uri="{FF2B5EF4-FFF2-40B4-BE49-F238E27FC236}">
                <a16:creationId xmlns:a16="http://schemas.microsoft.com/office/drawing/2014/main" id="{964A3E6D-0D9C-ED5F-2722-00B5CF60EE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/>
          <a:srcRect t="69" b="1165"/>
          <a:stretch/>
        </p:blipFill>
        <p:spPr bwMode="auto">
          <a:xfrm>
            <a:off x="4748858" y="2727528"/>
            <a:ext cx="4299471" cy="27176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Text Box 11">
            <a:extLst>
              <a:ext uri="{FF2B5EF4-FFF2-40B4-BE49-F238E27FC236}">
                <a16:creationId xmlns:a16="http://schemas.microsoft.com/office/drawing/2014/main" id="{9E60379B-CFD6-65E2-7B3A-66CA3377E6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3716" y="79313"/>
            <a:ext cx="2299523" cy="335156"/>
          </a:xfrm>
          <a:prstGeom prst="rect">
            <a:avLst/>
          </a:prstGeom>
          <a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190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l-GR" sz="1200" b="1" dirty="0">
                <a:solidFill>
                  <a:schemeClr val="bg1"/>
                </a:solidFill>
                <a:latin typeface="Arial" panose="020B0604020202020204" pitchFamily="34" charset="0"/>
              </a:rPr>
              <a:t>ΑΝΤΙΒΙΟΤΙΚΑ - ΠΡΟΒΙΟΤΙΚΑ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102BB264-66FA-F9C6-8F8D-3460A91B8E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4546" y="624930"/>
            <a:ext cx="4773216" cy="36933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l-GR" altLang="en-US" b="1" dirty="0">
                <a:latin typeface="Arial" panose="020B0604020202020204" pitchFamily="34" charset="0"/>
              </a:rPr>
              <a:t>ΑΜΟΞΙΚΙΛΙΝΗ ΚΑΙ ΚΛΑΒΟΥΛΑΝΙΚΟ ΟΞΥ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FB44A6-64A6-3B66-1ADD-07B8CEE12E7B}"/>
              </a:ext>
            </a:extLst>
          </p:cNvPr>
          <p:cNvSpPr txBox="1"/>
          <p:nvPr/>
        </p:nvSpPr>
        <p:spPr>
          <a:xfrm>
            <a:off x="1863614" y="1124744"/>
            <a:ext cx="1442076" cy="36933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l-GR" b="1" dirty="0">
                <a:latin typeface="Arial" panose="020B0604020202020204" pitchFamily="34" charset="0"/>
              </a:rPr>
              <a:t>Δοσολογία</a:t>
            </a:r>
            <a:endParaRPr lang="en-US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9C2E6F-089F-BC82-73C1-2E75F3688DC0}"/>
              </a:ext>
            </a:extLst>
          </p:cNvPr>
          <p:cNvSpPr txBox="1"/>
          <p:nvPr/>
        </p:nvSpPr>
        <p:spPr>
          <a:xfrm>
            <a:off x="8838772" y="1196752"/>
            <a:ext cx="1577708" cy="36933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l-GR" b="1" dirty="0">
                <a:latin typeface="Arial" panose="020B0604020202020204" pitchFamily="34" charset="0"/>
              </a:rPr>
              <a:t>Σκευάσματα</a:t>
            </a:r>
            <a:endParaRPr lang="en-US" b="1" dirty="0"/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A522B8E5-69BA-E72C-B9DE-297E3FCEF4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0296" y="1628800"/>
            <a:ext cx="1800200" cy="1512168"/>
          </a:xfrm>
          <a:prstGeom prst="rect">
            <a:avLst/>
          </a:prstGeom>
          <a:gradFill flip="none" rotWithShape="1">
            <a:gsLst>
              <a:gs pos="0">
                <a:srgbClr val="BCE292">
                  <a:tint val="66000"/>
                  <a:satMod val="160000"/>
                </a:srgbClr>
              </a:gs>
              <a:gs pos="50000">
                <a:srgbClr val="BCE292">
                  <a:tint val="44500"/>
                  <a:satMod val="160000"/>
                </a:srgbClr>
              </a:gs>
              <a:gs pos="100000">
                <a:srgbClr val="BCE292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txBody>
          <a:bodyPr/>
          <a:lstStyle/>
          <a:p>
            <a:pPr marL="609600" indent="-609600"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r>
              <a:rPr lang="el-GR" sz="14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• </a:t>
            </a:r>
            <a:r>
              <a:rPr lang="el-GR" sz="1400" dirty="0">
                <a:latin typeface="Arial" panose="020B0604020202020204" pitchFamily="34" charset="0"/>
              </a:rPr>
              <a:t> </a:t>
            </a:r>
            <a:r>
              <a:rPr lang="en-US" altLang="en-US" sz="1400" dirty="0">
                <a:latin typeface="Arial" panose="020B0604020202020204" pitchFamily="34" charset="0"/>
              </a:rPr>
              <a:t>AUGMENTIN</a:t>
            </a:r>
            <a:endParaRPr lang="el-GR" sz="1400" dirty="0">
              <a:latin typeface="Arial" panose="020B0604020202020204" pitchFamily="34" charset="0"/>
            </a:endParaRPr>
          </a:p>
          <a:p>
            <a:pPr marL="609600" indent="-609600">
              <a:lnSpc>
                <a:spcPct val="150000"/>
              </a:lnSpc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r>
              <a:rPr lang="el-GR" sz="14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•</a:t>
            </a:r>
            <a:r>
              <a:rPr lang="el-GR" altLang="en-US" sz="1400" dirty="0">
                <a:latin typeface="Arial" panose="020B0604020202020204" pitchFamily="34" charset="0"/>
              </a:rPr>
              <a:t>  </a:t>
            </a:r>
            <a:r>
              <a:rPr lang="en-US" altLang="en-US" sz="1400" dirty="0">
                <a:latin typeface="Arial" panose="020B0604020202020204" pitchFamily="34" charset="0"/>
              </a:rPr>
              <a:t>BIOCLAVID</a:t>
            </a:r>
            <a:endParaRPr lang="el-GR" altLang="en-US" sz="1400" dirty="0">
              <a:latin typeface="Arial" panose="020B0604020202020204" pitchFamily="34" charset="0"/>
            </a:endParaRPr>
          </a:p>
          <a:p>
            <a:pPr marL="609600" indent="-609600">
              <a:lnSpc>
                <a:spcPct val="150000"/>
              </a:lnSpc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r>
              <a:rPr lang="el-GR" sz="14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• </a:t>
            </a:r>
            <a:r>
              <a:rPr lang="en-US" altLang="en-US" sz="1400" dirty="0">
                <a:latin typeface="Arial" panose="020B0604020202020204" pitchFamily="34" charset="0"/>
              </a:rPr>
              <a:t>FORCID SURTAB</a:t>
            </a:r>
            <a:endParaRPr lang="el-GR" altLang="en-US" sz="1400" dirty="0">
              <a:latin typeface="Arial" panose="020B0604020202020204" pitchFamily="34" charset="0"/>
            </a:endParaRPr>
          </a:p>
          <a:p>
            <a:pPr marL="609600" indent="-609600">
              <a:lnSpc>
                <a:spcPct val="150000"/>
              </a:lnSpc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r>
              <a:rPr lang="el-GR" sz="14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• </a:t>
            </a:r>
            <a:r>
              <a:rPr lang="en-US" altLang="en-US" sz="1400" dirty="0">
                <a:latin typeface="Arial" panose="020B0604020202020204" pitchFamily="34" charset="0"/>
              </a:rPr>
              <a:t>MOXICLAV</a:t>
            </a:r>
            <a:endParaRPr lang="el-GR" altLang="en-US" sz="1400" dirty="0">
              <a:latin typeface="Arial" panose="020B0604020202020204" pitchFamily="34" charset="0"/>
            </a:endParaRPr>
          </a:p>
        </p:txBody>
      </p:sp>
      <p:sp>
        <p:nvSpPr>
          <p:cNvPr id="18" name="Rectangle 5">
            <a:extLst>
              <a:ext uri="{FF2B5EF4-FFF2-40B4-BE49-F238E27FC236}">
                <a16:creationId xmlns:a16="http://schemas.microsoft.com/office/drawing/2014/main" id="{8035A652-8D74-0799-6A14-2A1FCB3B52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5458" y="4593138"/>
            <a:ext cx="1554944" cy="36933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marL="547688" indent="-411163" algn="ctr">
              <a:spcBef>
                <a:spcPct val="20000"/>
              </a:spcBef>
              <a:buClr>
                <a:srgbClr val="F9F9F9"/>
              </a:buClr>
              <a:buSzPct val="65000"/>
              <a:defRPr/>
            </a:pPr>
            <a:r>
              <a:rPr lang="en-GB" altLang="en-US" b="1" kern="0" dirty="0">
                <a:solidFill>
                  <a:srgbClr val="004274"/>
                </a:solidFill>
                <a:latin typeface="Arial" panose="020B0604020202020204" pitchFamily="34" charset="0"/>
              </a:rPr>
              <a:t>Augmentin</a:t>
            </a:r>
            <a:endParaRPr lang="el-GR" altLang="en-US" b="1" kern="0" dirty="0">
              <a:solidFill>
                <a:srgbClr val="004274"/>
              </a:solidFill>
              <a:latin typeface="Arial" panose="020B0604020202020204" pitchFamily="34" charset="0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C271FCF4-7FD5-5F8F-F381-F72BB38E89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3614" y="5041512"/>
            <a:ext cx="4727111" cy="1649150"/>
          </a:xfrm>
          <a:prstGeom prst="rect">
            <a:avLst/>
          </a:prstGeom>
          <a:solidFill>
            <a:srgbClr val="F4FCFE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txBody>
          <a:bodyPr/>
          <a:lstStyle/>
          <a:p>
            <a:pPr marL="609600" indent="-609600"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r>
              <a:rPr lang="el-GR" sz="16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•</a:t>
            </a:r>
            <a:r>
              <a:rPr lang="el-GR" altLang="en-US" sz="1600" dirty="0">
                <a:latin typeface="Arial" panose="020B0604020202020204" pitchFamily="34" charset="0"/>
              </a:rPr>
              <a:t>  Περιέχουν αναστολείς των β-λακταμασών</a:t>
            </a:r>
          </a:p>
          <a:p>
            <a:pPr marL="609600" indent="-609600">
              <a:lnSpc>
                <a:spcPct val="150000"/>
              </a:lnSpc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r>
              <a:rPr lang="el-GR" sz="16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•  </a:t>
            </a:r>
            <a:r>
              <a:rPr lang="el-GR" sz="16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6</a:t>
            </a:r>
            <a:r>
              <a:rPr lang="el-GR" altLang="en-US" sz="1600" kern="0" dirty="0">
                <a:latin typeface="Arial" panose="020B0604020202020204" pitchFamily="34" charset="0"/>
              </a:rPr>
              <a:t>25</a:t>
            </a:r>
            <a:r>
              <a:rPr lang="en-US" altLang="en-US" sz="1600" kern="0" dirty="0">
                <a:latin typeface="Arial" panose="020B0604020202020204" pitchFamily="34" charset="0"/>
              </a:rPr>
              <a:t> </a:t>
            </a:r>
            <a:r>
              <a:rPr lang="en-GB" altLang="en-US" sz="1600" kern="0" dirty="0" err="1">
                <a:latin typeface="Arial" panose="020B0604020202020204" pitchFamily="34" charset="0"/>
              </a:rPr>
              <a:t>mgr</a:t>
            </a:r>
            <a:r>
              <a:rPr lang="el-GR" altLang="en-US" sz="1600" kern="0" dirty="0">
                <a:latin typeface="Arial" panose="020B0604020202020204" pitchFamily="34" charset="0"/>
              </a:rPr>
              <a:t>  </a:t>
            </a:r>
            <a:r>
              <a:rPr lang="en-GB" altLang="en-US" sz="1600" kern="0" dirty="0">
                <a:latin typeface="Arial" panose="020B0604020202020204" pitchFamily="34" charset="0"/>
              </a:rPr>
              <a:t>/</a:t>
            </a:r>
            <a:r>
              <a:rPr lang="el-GR" altLang="en-US" sz="1600" kern="0" dirty="0">
                <a:latin typeface="Arial" panose="020B0604020202020204" pitchFamily="34" charset="0"/>
              </a:rPr>
              <a:t> </a:t>
            </a:r>
            <a:r>
              <a:rPr lang="en-GB" altLang="en-US" sz="1600" kern="0" dirty="0">
                <a:latin typeface="Arial" panose="020B0604020202020204" pitchFamily="34" charset="0"/>
              </a:rPr>
              <a:t>8</a:t>
            </a:r>
            <a:r>
              <a:rPr lang="el-GR" altLang="en-US" sz="1600" kern="0" dirty="0">
                <a:latin typeface="Arial" panose="020B0604020202020204" pitchFamily="34" charset="0"/>
              </a:rPr>
              <a:t> - 6 ώρες ή </a:t>
            </a:r>
            <a:r>
              <a:rPr lang="en-GB" altLang="en-US" sz="1600" kern="0" dirty="0">
                <a:latin typeface="Arial" panose="020B0604020202020204" pitchFamily="34" charset="0"/>
              </a:rPr>
              <a:t>40 </a:t>
            </a:r>
            <a:r>
              <a:rPr lang="en-GB" altLang="en-US" sz="1600" kern="0" dirty="0" err="1">
                <a:latin typeface="Arial" panose="020B0604020202020204" pitchFamily="34" charset="0"/>
              </a:rPr>
              <a:t>mgr</a:t>
            </a:r>
            <a:r>
              <a:rPr lang="el-GR" altLang="en-US" sz="1600" kern="0" dirty="0">
                <a:latin typeface="Arial" panose="020B0604020202020204" pitchFamily="34" charset="0"/>
              </a:rPr>
              <a:t> </a:t>
            </a:r>
            <a:r>
              <a:rPr lang="en-GB" altLang="en-US" sz="1600" kern="0" dirty="0">
                <a:latin typeface="Arial" panose="020B0604020202020204" pitchFamily="34" charset="0"/>
              </a:rPr>
              <a:t>/</a:t>
            </a:r>
            <a:r>
              <a:rPr lang="el-GR" altLang="en-US" sz="1600" kern="0" dirty="0">
                <a:latin typeface="Arial" panose="020B0604020202020204" pitchFamily="34" charset="0"/>
              </a:rPr>
              <a:t> </a:t>
            </a:r>
            <a:r>
              <a:rPr lang="en-GB" altLang="en-US" sz="1600" kern="0" dirty="0">
                <a:latin typeface="Arial" panose="020B0604020202020204" pitchFamily="34" charset="0"/>
              </a:rPr>
              <a:t>kg</a:t>
            </a:r>
            <a:r>
              <a:rPr lang="el-GR" altLang="en-US" sz="1600" kern="0" dirty="0">
                <a:latin typeface="Arial" panose="020B0604020202020204" pitchFamily="34" charset="0"/>
              </a:rPr>
              <a:t> </a:t>
            </a:r>
            <a:r>
              <a:rPr lang="en-GB" altLang="en-US" sz="1600" kern="0" dirty="0">
                <a:latin typeface="Arial" panose="020B0604020202020204" pitchFamily="34" charset="0"/>
              </a:rPr>
              <a:t>/</a:t>
            </a:r>
            <a:r>
              <a:rPr lang="el-GR" altLang="en-US" sz="1600" kern="0" dirty="0">
                <a:latin typeface="Arial" panose="020B0604020202020204" pitchFamily="34" charset="0"/>
              </a:rPr>
              <a:t> </a:t>
            </a:r>
            <a:r>
              <a:rPr lang="en-GB" altLang="en-US" sz="1600" kern="0" dirty="0">
                <a:latin typeface="Arial" panose="020B0604020202020204" pitchFamily="34" charset="0"/>
              </a:rPr>
              <a:t>24</a:t>
            </a:r>
            <a:r>
              <a:rPr lang="el-GR" altLang="en-US" sz="1600" kern="0" dirty="0">
                <a:latin typeface="Arial" panose="020B0604020202020204" pitchFamily="34" charset="0"/>
              </a:rPr>
              <a:t> ώρες</a:t>
            </a:r>
            <a:r>
              <a:rPr lang="en-GB" altLang="en-US" sz="1600" kern="0" dirty="0">
                <a:latin typeface="Arial" panose="020B0604020202020204" pitchFamily="34" charset="0"/>
              </a:rPr>
              <a:t> : 3</a:t>
            </a:r>
            <a:endParaRPr lang="el-GR" altLang="en-US" sz="1600" kern="0" dirty="0">
              <a:latin typeface="Arial" panose="020B0604020202020204" pitchFamily="34" charset="0"/>
            </a:endParaRPr>
          </a:p>
          <a:p>
            <a:pPr marL="609600" indent="-609600">
              <a:lnSpc>
                <a:spcPct val="150000"/>
              </a:lnSpc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r>
              <a:rPr lang="el-GR" sz="16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•  </a:t>
            </a:r>
            <a:r>
              <a:rPr lang="el-GR" altLang="en-US" sz="1600" kern="0" dirty="0">
                <a:latin typeface="Arial" panose="020B0604020202020204" pitchFamily="34" charset="0"/>
              </a:rPr>
              <a:t>Ψευδομεμβρανώδη κολίτιδα</a:t>
            </a:r>
            <a:endParaRPr lang="el-GR" sz="1600" b="1" i="1" dirty="0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</a:endParaRPr>
          </a:p>
          <a:p>
            <a:pPr marL="609600" indent="-609600">
              <a:lnSpc>
                <a:spcPct val="150000"/>
              </a:lnSpc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r>
              <a:rPr lang="el-GR" sz="16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•  </a:t>
            </a:r>
            <a:r>
              <a:rPr lang="el-GR" sz="1600" kern="0" dirty="0">
                <a:latin typeface="Arial" panose="020B0604020202020204" pitchFamily="34" charset="0"/>
              </a:rPr>
              <a:t>Μ</a:t>
            </a:r>
            <a:r>
              <a:rPr lang="el-GR" altLang="en-US" sz="1600" kern="0" dirty="0">
                <a:latin typeface="Arial" panose="020B0604020202020204" pitchFamily="34" charset="0"/>
              </a:rPr>
              <a:t>είωση δόσης σε νεφρική ανεπάρκεια </a:t>
            </a:r>
          </a:p>
          <a:p>
            <a:pPr marL="609600" indent="-609600">
              <a:lnSpc>
                <a:spcPct val="150000"/>
              </a:lnSpc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endParaRPr lang="el-GR" sz="1600" dirty="0">
              <a:latin typeface="Arial" panose="020B0604020202020204" pitchFamily="34" charset="0"/>
            </a:endParaRPr>
          </a:p>
        </p:txBody>
      </p:sp>
      <p:pic>
        <p:nvPicPr>
          <p:cNvPr id="14359" name="Content Placeholder 4" descr="photo-augmentin-e1361071266442.png">
            <a:extLst>
              <a:ext uri="{FF2B5EF4-FFF2-40B4-BE49-F238E27FC236}">
                <a16:creationId xmlns:a16="http://schemas.microsoft.com/office/drawing/2014/main" id="{D1919DDF-F0A1-07F6-D509-D64A3E18870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9" b="-471"/>
          <a:stretch>
            <a:fillRect/>
          </a:stretch>
        </p:blipFill>
        <p:spPr>
          <a:xfrm>
            <a:off x="5103845" y="3019425"/>
            <a:ext cx="3528980" cy="190722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B6A9EFFD-E74F-E988-430A-4BFEDBC89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3594" y="1614223"/>
            <a:ext cx="5924574" cy="1261148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txBody>
          <a:bodyPr/>
          <a:lstStyle/>
          <a:p>
            <a:pPr marL="609600" indent="-609600">
              <a:lnSpc>
                <a:spcPct val="150000"/>
              </a:lnSpc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r>
              <a:rPr lang="el-GR" sz="16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•</a:t>
            </a:r>
            <a:r>
              <a:rPr lang="el-GR" altLang="en-US" sz="1600" dirty="0">
                <a:latin typeface="Arial" panose="020B0604020202020204" pitchFamily="34" charset="0"/>
              </a:rPr>
              <a:t>  Σ</a:t>
            </a:r>
            <a:r>
              <a:rPr lang="el-GR" sz="1600" dirty="0">
                <a:latin typeface="Arial" panose="020B0604020202020204" pitchFamily="34" charset="0"/>
              </a:rPr>
              <a:t>ε ενήλικες </a:t>
            </a:r>
            <a:r>
              <a:rPr lang="el-GR" altLang="en-US" sz="1600" dirty="0">
                <a:latin typeface="Arial" panose="020B0604020202020204" pitchFamily="34" charset="0"/>
              </a:rPr>
              <a:t>και παιδιά άνω των 12 ετών 250</a:t>
            </a:r>
            <a:r>
              <a:rPr lang="en-US" altLang="en-US" sz="1600" dirty="0">
                <a:latin typeface="Arial" panose="020B0604020202020204" pitchFamily="34" charset="0"/>
              </a:rPr>
              <a:t> </a:t>
            </a:r>
            <a:r>
              <a:rPr lang="el-GR" altLang="en-US" sz="1600" dirty="0">
                <a:latin typeface="Arial" panose="020B0604020202020204" pitchFamily="34" charset="0"/>
              </a:rPr>
              <a:t>– 500</a:t>
            </a:r>
            <a:r>
              <a:rPr lang="en-US" altLang="en-US" sz="1600" dirty="0">
                <a:latin typeface="Arial" panose="020B0604020202020204" pitchFamily="34" charset="0"/>
              </a:rPr>
              <a:t> mg </a:t>
            </a:r>
            <a:r>
              <a:rPr lang="el-GR" altLang="en-US" sz="1600" dirty="0">
                <a:latin typeface="Arial" panose="020B0604020202020204" pitchFamily="34" charset="0"/>
              </a:rPr>
              <a:t>/</a:t>
            </a:r>
            <a:r>
              <a:rPr lang="en-US" altLang="en-US" sz="1600" dirty="0">
                <a:latin typeface="Arial" panose="020B0604020202020204" pitchFamily="34" charset="0"/>
              </a:rPr>
              <a:t> </a:t>
            </a:r>
            <a:r>
              <a:rPr lang="el-GR" altLang="en-US" sz="1600" dirty="0">
                <a:latin typeface="Arial" panose="020B0604020202020204" pitchFamily="34" charset="0"/>
              </a:rPr>
              <a:t>8ωρο </a:t>
            </a:r>
            <a:endParaRPr lang="en-US" altLang="en-US" sz="1600" dirty="0">
              <a:latin typeface="Arial" panose="020B0604020202020204" pitchFamily="34" charset="0"/>
            </a:endParaRPr>
          </a:p>
          <a:p>
            <a:pPr marL="609600" indent="-609600"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r>
              <a:rPr lang="en-US" altLang="en-US" sz="1600" dirty="0">
                <a:latin typeface="Arial" panose="020B0604020202020204" pitchFamily="34" charset="0"/>
              </a:rPr>
              <a:t>    </a:t>
            </a:r>
            <a:r>
              <a:rPr lang="el-GR" altLang="en-US" sz="1600" dirty="0">
                <a:latin typeface="Arial" panose="020B0604020202020204" pitchFamily="34" charset="0"/>
              </a:rPr>
              <a:t>ή</a:t>
            </a:r>
            <a:r>
              <a:rPr lang="en-US" altLang="en-US" sz="1600" dirty="0">
                <a:latin typeface="Arial" panose="020B0604020202020204" pitchFamily="34" charset="0"/>
              </a:rPr>
              <a:t> </a:t>
            </a:r>
            <a:r>
              <a:rPr lang="el-GR" altLang="en-US" sz="1600" dirty="0">
                <a:latin typeface="Arial" panose="020B0604020202020204" pitchFamily="34" charset="0"/>
              </a:rPr>
              <a:t> 875</a:t>
            </a:r>
            <a:r>
              <a:rPr lang="en-US" altLang="en-US" sz="1600" dirty="0">
                <a:latin typeface="Arial" panose="020B0604020202020204" pitchFamily="34" charset="0"/>
              </a:rPr>
              <a:t> mg</a:t>
            </a:r>
            <a:r>
              <a:rPr lang="el-GR" altLang="en-US" sz="1600" dirty="0">
                <a:latin typeface="Arial" panose="020B0604020202020204" pitchFamily="34" charset="0"/>
              </a:rPr>
              <a:t> / 12ωρο ή 8ωρο </a:t>
            </a:r>
            <a:r>
              <a:rPr lang="el-GR" altLang="en-US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(αφορά την αμοξικιλίνη)</a:t>
            </a:r>
            <a:endParaRPr lang="en-US" altLang="en-US" sz="1600" i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</a:endParaRPr>
          </a:p>
          <a:p>
            <a:pPr marL="609600" indent="-609600">
              <a:lnSpc>
                <a:spcPct val="150000"/>
              </a:lnSpc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r>
              <a:rPr lang="el-GR" sz="16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•</a:t>
            </a:r>
            <a:r>
              <a:rPr lang="el-GR" altLang="en-US" sz="1600" dirty="0">
                <a:latin typeface="Arial" panose="020B0604020202020204" pitchFamily="34" charset="0"/>
              </a:rPr>
              <a:t>  </a:t>
            </a:r>
            <a:r>
              <a:rPr lang="el-GR" sz="1600" dirty="0">
                <a:latin typeface="Arial" panose="020B0604020202020204" pitchFamily="34" charset="0"/>
              </a:rPr>
              <a:t>Σε παιδιά </a:t>
            </a:r>
            <a:r>
              <a:rPr lang="el-GR" altLang="en-US" sz="1600" dirty="0">
                <a:latin typeface="Arial" panose="020B0604020202020204" pitchFamily="34" charset="0"/>
              </a:rPr>
              <a:t>μικρότερα των 12 ετών 25</a:t>
            </a:r>
            <a:r>
              <a:rPr lang="en-US" altLang="en-US" sz="1600" dirty="0">
                <a:latin typeface="Arial" panose="020B0604020202020204" pitchFamily="34" charset="0"/>
              </a:rPr>
              <a:t> mg</a:t>
            </a:r>
            <a:r>
              <a:rPr lang="el-GR" altLang="en-US" sz="1600" dirty="0">
                <a:latin typeface="Arial" panose="020B0604020202020204" pitchFamily="34" charset="0"/>
              </a:rPr>
              <a:t> / </a:t>
            </a:r>
            <a:r>
              <a:rPr lang="en-US" altLang="en-US" sz="1600" dirty="0">
                <a:latin typeface="Arial" panose="020B0604020202020204" pitchFamily="34" charset="0"/>
              </a:rPr>
              <a:t>kg</a:t>
            </a:r>
            <a:r>
              <a:rPr lang="el-GR" altLang="en-US" sz="1600" dirty="0">
                <a:latin typeface="Arial" panose="020B0604020202020204" pitchFamily="34" charset="0"/>
              </a:rPr>
              <a:t> / 8ωρο</a:t>
            </a:r>
            <a:endParaRPr lang="en-US" altLang="en-US" sz="1600" dirty="0">
              <a:latin typeface="Arial" panose="020B0604020202020204" pitchFamily="34" charset="0"/>
            </a:endParaRPr>
          </a:p>
        </p:txBody>
      </p:sp>
      <p:sp>
        <p:nvSpPr>
          <p:cNvPr id="3" name="Text Box 11">
            <a:extLst>
              <a:ext uri="{FF2B5EF4-FFF2-40B4-BE49-F238E27FC236}">
                <a16:creationId xmlns:a16="http://schemas.microsoft.com/office/drawing/2014/main" id="{7C412141-00F4-D607-47AC-EE69F5B513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3716" y="79313"/>
            <a:ext cx="2299523" cy="335156"/>
          </a:xfrm>
          <a:prstGeom prst="rect">
            <a:avLst/>
          </a:prstGeom>
          <a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190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l-GR" sz="1200" b="1" dirty="0">
                <a:solidFill>
                  <a:schemeClr val="bg1"/>
                </a:solidFill>
                <a:latin typeface="Arial" panose="020B0604020202020204" pitchFamily="34" charset="0"/>
              </a:rPr>
              <a:t>ΑΝΤΙΒΙΟΤΙΚΑ - ΠΡΟΒΙΟΤΙΚΑ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>
            <a:extLst>
              <a:ext uri="{FF2B5EF4-FFF2-40B4-BE49-F238E27FC236}">
                <a16:creationId xmlns:a16="http://schemas.microsoft.com/office/drawing/2014/main" id="{B1F47051-C456-5398-F28F-EE2CEAE21C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8482" y="807078"/>
            <a:ext cx="2376264" cy="369332"/>
          </a:xfrm>
          <a:prstGeom prst="rect">
            <a:avLst/>
          </a:prstGeom>
          <a:solidFill>
            <a:srgbClr val="DCF0C6"/>
          </a:solidFill>
          <a:ln w="190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l-GR" altLang="en-US" b="1" dirty="0">
                <a:latin typeface="Arial" panose="020B0604020202020204" pitchFamily="34" charset="0"/>
              </a:rPr>
              <a:t>ΚΕΦΑΛΟΣΠΟΡ</a:t>
            </a:r>
            <a:r>
              <a:rPr lang="el-GR" altLang="en-US" b="1" kern="0" dirty="0">
                <a:latin typeface="Arial" panose="020B0604020202020204" pitchFamily="34" charset="0"/>
              </a:rPr>
              <a:t>ΙΝΕΣ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48EB2E-8F7E-F404-5EC9-3603A3014D49}"/>
              </a:ext>
            </a:extLst>
          </p:cNvPr>
          <p:cNvSpPr txBox="1"/>
          <p:nvPr/>
        </p:nvSpPr>
        <p:spPr>
          <a:xfrm>
            <a:off x="4177651" y="5518151"/>
            <a:ext cx="3650734" cy="313932"/>
          </a:xfrm>
          <a:prstGeom prst="rect">
            <a:avLst/>
          </a:prstGeom>
          <a:solidFill>
            <a:srgbClr val="ECFBFE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l-GR" altLang="en-US" sz="1600" dirty="0">
                <a:latin typeface="Arial" panose="020B0604020202020204" pitchFamily="34" charset="0"/>
              </a:rPr>
              <a:t>Όχι εντερόκοκκοι, αναερόβια, λιστέρια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9485B6-DFE3-A71D-B912-94C09F08B4ED}"/>
              </a:ext>
            </a:extLst>
          </p:cNvPr>
          <p:cNvSpPr txBox="1"/>
          <p:nvPr/>
        </p:nvSpPr>
        <p:spPr>
          <a:xfrm>
            <a:off x="4245424" y="3590551"/>
            <a:ext cx="3542616" cy="115653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l-GR" altLang="en-US" sz="1600" dirty="0">
                <a:latin typeface="Arial" panose="020B0604020202020204" pitchFamily="34" charset="0"/>
              </a:rPr>
              <a:t>Υπάρχει διασταυρούμενη ευαισθησία </a:t>
            </a:r>
          </a:p>
          <a:p>
            <a:pPr algn="ctr">
              <a:lnSpc>
                <a:spcPct val="150000"/>
              </a:lnSpc>
              <a:defRPr/>
            </a:pPr>
            <a:r>
              <a:rPr lang="el-GR" altLang="en-US" sz="1600" dirty="0">
                <a:latin typeface="Arial" panose="020B0604020202020204" pitchFamily="34" charset="0"/>
              </a:rPr>
              <a:t>σε ποσοστό 10% ανάμεσα στις </a:t>
            </a:r>
          </a:p>
          <a:p>
            <a:pPr algn="ctr">
              <a:lnSpc>
                <a:spcPct val="150000"/>
              </a:lnSpc>
              <a:defRPr/>
            </a:pPr>
            <a:r>
              <a:rPr lang="el-GR" altLang="en-US" sz="1600" dirty="0">
                <a:latin typeface="Arial" panose="020B0604020202020204" pitchFamily="34" charset="0"/>
              </a:rPr>
              <a:t>πενικιλλίνες και στις κεφαλοσπορίνες</a:t>
            </a:r>
            <a:endParaRPr lang="en-US" sz="1700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2546AB16-7D7A-2336-894B-1E229F26F4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751" y="1519685"/>
            <a:ext cx="4896544" cy="158432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txBody>
          <a:bodyPr/>
          <a:lstStyle/>
          <a:p>
            <a:pPr marL="609600" indent="-609600">
              <a:lnSpc>
                <a:spcPct val="150000"/>
              </a:lnSpc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r>
              <a:rPr lang="el-GR" sz="16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•</a:t>
            </a:r>
            <a:r>
              <a:rPr lang="el-GR" altLang="en-US" sz="1600" dirty="0">
                <a:latin typeface="Arial" panose="020B0604020202020204" pitchFamily="34" charset="0"/>
              </a:rPr>
              <a:t>  </a:t>
            </a:r>
            <a:r>
              <a:rPr lang="el-GR" altLang="en-US" sz="1600" b="1" dirty="0">
                <a:latin typeface="Arial" panose="020B0604020202020204" pitchFamily="34" charset="0"/>
              </a:rPr>
              <a:t>1</a:t>
            </a:r>
            <a:r>
              <a:rPr lang="el-GR" altLang="en-US" sz="1600" b="1" baseline="30000" dirty="0">
                <a:latin typeface="Arial" panose="020B0604020202020204" pitchFamily="34" charset="0"/>
              </a:rPr>
              <a:t>η</a:t>
            </a:r>
            <a:r>
              <a:rPr lang="el-GR" altLang="en-US" sz="1600" b="1" dirty="0">
                <a:latin typeface="Arial" panose="020B0604020202020204" pitchFamily="34" charset="0"/>
              </a:rPr>
              <a:t> γενιά: </a:t>
            </a:r>
            <a:r>
              <a:rPr lang="el-GR" altLang="en-US" sz="1600" dirty="0">
                <a:latin typeface="Arial" panose="020B0604020202020204" pitchFamily="34" charset="0"/>
              </a:rPr>
              <a:t>Κεφαζολίνη</a:t>
            </a:r>
            <a:endParaRPr lang="en-US" altLang="en-US" sz="16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l-GR" sz="16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•</a:t>
            </a:r>
            <a:r>
              <a:rPr lang="el-GR" altLang="en-US" sz="1600" dirty="0">
                <a:latin typeface="Arial" panose="020B0604020202020204" pitchFamily="34" charset="0"/>
              </a:rPr>
              <a:t>  </a:t>
            </a:r>
            <a:r>
              <a:rPr lang="el-GR" altLang="en-US" sz="1600" b="1" dirty="0">
                <a:latin typeface="Arial" panose="020B0604020202020204" pitchFamily="34" charset="0"/>
              </a:rPr>
              <a:t>2η γενιά:</a:t>
            </a:r>
            <a:r>
              <a:rPr lang="el-GR" altLang="en-US" sz="1600" dirty="0">
                <a:latin typeface="Arial" panose="020B0604020202020204" pitchFamily="34" charset="0"/>
              </a:rPr>
              <a:t> Κεφαμανδόλη, Κεφουροξίμη, Κεφοξιτίνη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l-GR" sz="16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• </a:t>
            </a:r>
            <a:r>
              <a:rPr lang="en-US" sz="16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l-GR" altLang="en-US" sz="1600" b="1" dirty="0">
                <a:latin typeface="Arial" panose="020B0604020202020204" pitchFamily="34" charset="0"/>
              </a:rPr>
              <a:t>3</a:t>
            </a:r>
            <a:r>
              <a:rPr lang="el-GR" altLang="en-US" sz="1600" b="1" baseline="30000" dirty="0">
                <a:latin typeface="Arial" panose="020B0604020202020204" pitchFamily="34" charset="0"/>
              </a:rPr>
              <a:t>η</a:t>
            </a:r>
            <a:r>
              <a:rPr lang="el-GR" altLang="en-US" sz="1600" b="1" dirty="0">
                <a:latin typeface="Arial" panose="020B0604020202020204" pitchFamily="34" charset="0"/>
              </a:rPr>
              <a:t> γενιά: </a:t>
            </a:r>
            <a:r>
              <a:rPr lang="el-GR" altLang="en-US" sz="1600" dirty="0">
                <a:latin typeface="Arial" panose="020B0604020202020204" pitchFamily="34" charset="0"/>
              </a:rPr>
              <a:t>Κεφοταξίμη, Κεφτριαξόνη, Κεφταζιντίμη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l-GR" sz="16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• </a:t>
            </a:r>
            <a:r>
              <a:rPr lang="en-US" sz="16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l-GR" altLang="en-US" sz="1600" b="1" dirty="0">
                <a:latin typeface="Arial" panose="020B0604020202020204" pitchFamily="34" charset="0"/>
              </a:rPr>
              <a:t>4</a:t>
            </a:r>
            <a:r>
              <a:rPr lang="el-GR" altLang="en-US" sz="1600" b="1" baseline="30000" dirty="0">
                <a:latin typeface="Arial" panose="020B0604020202020204" pitchFamily="34" charset="0"/>
              </a:rPr>
              <a:t>η</a:t>
            </a:r>
            <a:r>
              <a:rPr lang="el-GR" altLang="en-US" sz="1600" b="1" dirty="0">
                <a:latin typeface="Arial" panose="020B0604020202020204" pitchFamily="34" charset="0"/>
              </a:rPr>
              <a:t> γενιά: </a:t>
            </a:r>
            <a:r>
              <a:rPr lang="el-GR" altLang="en-US" sz="1600" dirty="0">
                <a:latin typeface="Arial" panose="020B0604020202020204" pitchFamily="34" charset="0"/>
              </a:rPr>
              <a:t>Κεφεπίμη</a:t>
            </a:r>
          </a:p>
          <a:p>
            <a:pPr marL="609600" indent="-609600">
              <a:lnSpc>
                <a:spcPct val="150000"/>
              </a:lnSpc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r>
              <a:rPr lang="en-US" altLang="en-US" sz="1600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5" name="Text Box 11">
            <a:extLst>
              <a:ext uri="{FF2B5EF4-FFF2-40B4-BE49-F238E27FC236}">
                <a16:creationId xmlns:a16="http://schemas.microsoft.com/office/drawing/2014/main" id="{5757E7A8-8749-55AB-4686-79CD0BEA0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3716" y="79313"/>
            <a:ext cx="2299523" cy="335156"/>
          </a:xfrm>
          <a:prstGeom prst="rect">
            <a:avLst/>
          </a:prstGeo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190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l-GR" sz="1200" b="1" dirty="0">
                <a:solidFill>
                  <a:schemeClr val="bg1"/>
                </a:solidFill>
                <a:latin typeface="Arial" panose="020B0604020202020204" pitchFamily="34" charset="0"/>
              </a:rPr>
              <a:t>ΑΝΤΙΒΙΟΤΙΚΑ - ΠΡΟΒΙΟΤΙΚΑ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Συλλογη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Συλλογη</Template>
  <TotalTime>1</TotalTime>
  <Words>1670</Words>
  <Application>Microsoft Office PowerPoint</Application>
  <PresentationFormat>Ευρεία οθόνη</PresentationFormat>
  <Paragraphs>331</Paragraphs>
  <Slides>27</Slides>
  <Notes>8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9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27</vt:i4>
      </vt:variant>
    </vt:vector>
  </HeadingPairs>
  <TitlesOfParts>
    <vt:vector size="37" baseType="lpstr">
      <vt:lpstr>Aptos</vt:lpstr>
      <vt:lpstr>Arial</vt:lpstr>
      <vt:lpstr>Calibri</vt:lpstr>
      <vt:lpstr>Gill Sans MT</vt:lpstr>
      <vt:lpstr>Impact</vt:lpstr>
      <vt:lpstr>Lucida Bright</vt:lpstr>
      <vt:lpstr>Tahoma</vt:lpstr>
      <vt:lpstr>Wingdings</vt:lpstr>
      <vt:lpstr>Wingdings 2</vt:lpstr>
      <vt:lpstr>Συλλογη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ΥπΑρχουν σΗμερα ενδεΙξεις Οτι τα προβιοτικΑ Ισως βοηθοΥν στις  ακΟλουθες παθολογικΕς καταστΑσεις, φλεγμονΕς ή ασθΕνειες: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Microsoft Office User</dc:creator>
  <cp:lastModifiedBy>Maria Kioleoglou</cp:lastModifiedBy>
  <cp:revision>18</cp:revision>
  <dcterms:created xsi:type="dcterms:W3CDTF">2019-04-14T18:01:14Z</dcterms:created>
  <dcterms:modified xsi:type="dcterms:W3CDTF">2024-06-13T07:14:50Z</dcterms:modified>
</cp:coreProperties>
</file>