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84" r:id="rId2"/>
    <p:sldId id="256" r:id="rId3"/>
    <p:sldId id="282" r:id="rId4"/>
    <p:sldId id="290" r:id="rId5"/>
    <p:sldId id="296" r:id="rId6"/>
    <p:sldId id="301" r:id="rId7"/>
    <p:sldId id="300" r:id="rId8"/>
    <p:sldId id="289" r:id="rId9"/>
    <p:sldId id="291" r:id="rId10"/>
    <p:sldId id="292" r:id="rId11"/>
    <p:sldId id="293" r:id="rId12"/>
    <p:sldId id="294" r:id="rId13"/>
    <p:sldId id="257" r:id="rId14"/>
    <p:sldId id="258" r:id="rId15"/>
    <p:sldId id="287" r:id="rId16"/>
    <p:sldId id="259" r:id="rId17"/>
    <p:sldId id="260" r:id="rId18"/>
    <p:sldId id="302" r:id="rId19"/>
    <p:sldId id="261" r:id="rId20"/>
    <p:sldId id="298" r:id="rId21"/>
    <p:sldId id="285" r:id="rId22"/>
    <p:sldId id="286" r:id="rId23"/>
    <p:sldId id="288"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97" r:id="rId45"/>
    <p:sldId id="299" r:id="rId4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D1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14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4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0D974-5971-4B35-95F8-468F4C544377}" type="datetimeFigureOut">
              <a:rPr lang="el-GR" smtClean="0"/>
              <a:pPr/>
              <a:t>14/05/2020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B4E48-05C9-4885-8816-E721FB2D327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4261860-0EF7-4548-8D65-6A93DF519761}" type="slidenum">
              <a:rPr lang="el-GR" smtClean="0"/>
              <a:pPr/>
              <a:t>2</a:t>
            </a:fld>
            <a:endParaRPr lang="el-GR" dirty="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6236FB57-759F-4C7B-B22F-C90F172F32B0}" type="slidenum">
              <a:rPr lang="el-GR" smtClean="0"/>
              <a:pPr/>
              <a:t>27</a:t>
            </a:fld>
            <a:endParaRPr lang="el-GR"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7C61D228-4FC4-46B9-BD53-36EFC26C1467}" type="slidenum">
              <a:rPr lang="el-GR" smtClean="0"/>
              <a:pPr/>
              <a:t>28</a:t>
            </a:fld>
            <a:endParaRPr lang="el-GR"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4A36CD4-FD68-4DA1-920E-DA8F2373E6F6}" type="slidenum">
              <a:rPr lang="el-GR" smtClean="0"/>
              <a:pPr/>
              <a:t>29</a:t>
            </a:fld>
            <a:endParaRPr lang="el-GR"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A24C4344-1A84-4A54-8795-8EAF6BF297AC}" type="slidenum">
              <a:rPr lang="el-GR" smtClean="0"/>
              <a:pPr/>
              <a:t>30</a:t>
            </a:fld>
            <a:endParaRPr lang="el-GR"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782282D5-F1EA-4E66-873E-6E354EBEE5B8}" type="slidenum">
              <a:rPr lang="el-GR" smtClean="0"/>
              <a:pPr/>
              <a:t>31</a:t>
            </a:fld>
            <a:endParaRPr lang="el-GR"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68D8CAB9-9EF2-4D7B-8684-821DEE24B874}" type="slidenum">
              <a:rPr lang="el-GR" smtClean="0"/>
              <a:pPr/>
              <a:t>32</a:t>
            </a:fld>
            <a:endParaRPr lang="el-GR"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0251E147-DC0E-4533-B417-3B45746CADC0}" type="slidenum">
              <a:rPr lang="el-GR" smtClean="0"/>
              <a:pPr/>
              <a:t>33</a:t>
            </a:fld>
            <a:endParaRPr lang="el-GR"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9DC1AE3-9BB2-4879-9F1E-8ECDD28A23FB}" type="slidenum">
              <a:rPr lang="el-GR" smtClean="0"/>
              <a:pPr/>
              <a:t>34</a:t>
            </a:fld>
            <a:endParaRPr lang="el-GR"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F872530E-88C7-4773-8BA2-9790FE63D0C9}" type="slidenum">
              <a:rPr lang="el-GR" smtClean="0"/>
              <a:pPr/>
              <a:t>35</a:t>
            </a:fld>
            <a:endParaRPr lang="el-GR"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2C10D8AD-24EA-4A56-A4CB-469CD065091F}" type="slidenum">
              <a:rPr lang="el-GR" smtClean="0"/>
              <a:pPr/>
              <a:t>36</a:t>
            </a:fld>
            <a:endParaRPr lang="el-GR"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D1E675D4-59FE-494E-AFD3-860B62A6ED62}" type="slidenum">
              <a:rPr lang="el-GR" smtClean="0"/>
              <a:pPr/>
              <a:t>13</a:t>
            </a:fld>
            <a:endParaRPr lang="el-GR" dirty="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AD596D55-EC17-47E2-9663-D160C4DFBB11}" type="slidenum">
              <a:rPr lang="el-GR" smtClean="0"/>
              <a:pPr/>
              <a:t>37</a:t>
            </a:fld>
            <a:endParaRPr lang="el-GR"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C8F15392-CB34-43C8-9996-889EB89A449A}" type="slidenum">
              <a:rPr lang="el-GR" smtClean="0"/>
              <a:pPr/>
              <a:t>38</a:t>
            </a:fld>
            <a:endParaRPr lang="el-GR"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7369BC24-FEE3-4C11-9697-018B528FAECB}" type="slidenum">
              <a:rPr lang="el-GR" smtClean="0"/>
              <a:pPr/>
              <a:t>39</a:t>
            </a:fld>
            <a:endParaRPr lang="el-GR"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B16088F0-CE02-40FD-8D97-99D007622409}" type="slidenum">
              <a:rPr lang="el-GR" smtClean="0"/>
              <a:pPr/>
              <a:t>40</a:t>
            </a:fld>
            <a:endParaRPr lang="el-GR"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1E2F05BE-C615-4B4B-A09E-DBD52DCDAEF4}" type="slidenum">
              <a:rPr lang="el-GR" smtClean="0"/>
              <a:pPr/>
              <a:t>41</a:t>
            </a:fld>
            <a:endParaRPr lang="el-GR"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D4ADB639-5390-442B-8565-DF896C42DAA4}" type="slidenum">
              <a:rPr lang="el-GR" smtClean="0"/>
              <a:pPr/>
              <a:t>42</a:t>
            </a:fld>
            <a:endParaRPr lang="el-GR"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899C7960-4DEE-44E2-8285-E7E719D9C1EB}" type="slidenum">
              <a:rPr lang="el-GR" smtClean="0"/>
              <a:pPr/>
              <a:t>43</a:t>
            </a:fld>
            <a:endParaRPr lang="el-GR"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2AEFC6F7-BA33-4FD1-8BE8-926CEE69633D}" type="slidenum">
              <a:rPr lang="el-GR" smtClean="0"/>
              <a:pPr/>
              <a:t>14</a:t>
            </a:fld>
            <a:endParaRPr lang="el-GR" dirty="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8C4B2196-F91C-49AA-8F0C-5AC013537C8C}" type="slidenum">
              <a:rPr lang="el-GR" smtClean="0"/>
              <a:pPr/>
              <a:t>16</a:t>
            </a:fld>
            <a:endParaRPr lang="el-GR"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BCF320B-967C-4F40-A447-AEA9A3AE989E}" type="slidenum">
              <a:rPr lang="el-GR" smtClean="0"/>
              <a:pPr/>
              <a:t>17</a:t>
            </a:fld>
            <a:endParaRPr lang="el-GR" dirty="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1EC6FD19-2434-4191-8719-185056D54DFD}" type="slidenum">
              <a:rPr lang="el-GR" smtClean="0"/>
              <a:pPr/>
              <a:t>19</a:t>
            </a:fld>
            <a:endParaRPr lang="el-GR" dirty="0"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D038DDB3-7F32-4558-BCE3-89D5C7581AF0}" type="slidenum">
              <a:rPr lang="el-GR" smtClean="0"/>
              <a:pPr/>
              <a:t>24</a:t>
            </a:fld>
            <a:endParaRPr lang="el-GR" dirty="0"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EA5EA8D9-FDAA-4A81-B36A-5EB227EE5BBE}" type="slidenum">
              <a:rPr lang="el-GR" smtClean="0"/>
              <a:pPr/>
              <a:t>25</a:t>
            </a:fld>
            <a:endParaRPr lang="el-GR" dirty="0"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8311D9CB-79A3-443B-9E18-1A004227A48C}" type="slidenum">
              <a:rPr lang="el-GR" smtClean="0"/>
              <a:pPr/>
              <a:t>26</a:t>
            </a:fld>
            <a:endParaRPr lang="el-GR"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14/05/2020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14/05/2020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14/05/2020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14/05/2020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14/05/2020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14/05/2020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14/05/2020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14/05/2020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14/05/2020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14/05/2020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14/05/2020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14/05/2020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0" y="260648"/>
            <a:ext cx="9144000" cy="13681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a:t>
            </a:r>
            <a:r>
              <a:rPr lang="el-GR" sz="2400" b="1" dirty="0" smtClean="0">
                <a:solidFill>
                  <a:srgbClr val="002060"/>
                </a:solidFill>
                <a:latin typeface="Arial" pitchFamily="34" charset="0"/>
                <a:ea typeface="+mj-ea"/>
                <a:cs typeface="Arial" pitchFamily="34" charset="0"/>
              </a:rPr>
              <a:t>Ανατομική Προσωπικού νεύρου</a:t>
            </a:r>
            <a:r>
              <a:rPr lang="en-US" sz="2400" b="1" dirty="0" smtClean="0">
                <a:solidFill>
                  <a:srgbClr val="002060"/>
                </a:solidFill>
                <a:latin typeface="Arial" pitchFamily="34" charset="0"/>
                <a:ea typeface="+mj-ea"/>
                <a:cs typeface="Arial" pitchFamily="34" charset="0"/>
              </a:rPr>
              <a:t> &amp; VIII-XIII</a:t>
            </a:r>
            <a:r>
              <a:rPr kumimoji="0" lang="el-GR" sz="2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dirty="0" smtClean="0">
                <a:solidFill>
                  <a:srgbClr val="002060"/>
                </a:solidFill>
                <a:latin typeface="Arial" pitchFamily="34" charset="0"/>
                <a:ea typeface="+mj-ea"/>
                <a:cs typeface="Arial" pitchFamily="34" charset="0"/>
              </a:rPr>
              <a:t>Μεταπτυχιακό Μάθημα Οδοντιατρικής Σχολής</a:t>
            </a:r>
            <a:r>
              <a:rPr kumimoji="0" lang="en-US" sz="2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
            </a:r>
            <a:br>
              <a:rPr kumimoji="0" lang="en-US" sz="2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br>
            <a:r>
              <a:rPr kumimoji="0" lang="en-US" sz="2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  </a:t>
            </a:r>
            <a:r>
              <a:rPr lang="el-GR" sz="2400" b="1" dirty="0" err="1" smtClean="0">
                <a:solidFill>
                  <a:srgbClr val="002060"/>
                </a:solidFill>
                <a:latin typeface="Arial" pitchFamily="34" charset="0"/>
                <a:ea typeface="+mj-ea"/>
                <a:cs typeface="Arial" pitchFamily="34" charset="0"/>
              </a:rPr>
              <a:t>Ο</a:t>
            </a:r>
            <a:r>
              <a:rPr kumimoji="0" lang="el-GR" sz="2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μ. Καθηγητής </a:t>
            </a:r>
            <a:r>
              <a:rPr kumimoji="0" lang="en-US" sz="2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I. </a:t>
            </a:r>
            <a:r>
              <a:rPr lang="en-US" sz="2400" b="1" dirty="0" smtClean="0">
                <a:solidFill>
                  <a:srgbClr val="002060"/>
                </a:solidFill>
                <a:latin typeface="Arial" pitchFamily="34" charset="0"/>
                <a:ea typeface="+mj-ea"/>
                <a:cs typeface="Arial" pitchFamily="34" charset="0"/>
              </a:rPr>
              <a:t>A.</a:t>
            </a:r>
            <a:r>
              <a:rPr kumimoji="0" lang="en-US" sz="2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 </a:t>
            </a:r>
            <a:r>
              <a:rPr lang="el-GR" sz="2400" b="1" dirty="0" smtClean="0">
                <a:solidFill>
                  <a:srgbClr val="002060"/>
                </a:solidFill>
                <a:latin typeface="Arial" pitchFamily="34" charset="0"/>
                <a:ea typeface="+mj-ea"/>
                <a:cs typeface="Arial" pitchFamily="34" charset="0"/>
              </a:rPr>
              <a:t>Ιατρού - Δρ. Μ. Αντωνοπούλου</a:t>
            </a:r>
            <a:r>
              <a:rPr kumimoji="0" lang="en-US" sz="2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 </a:t>
            </a:r>
            <a:br>
              <a:rPr kumimoji="0" lang="en-US" sz="2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br>
            <a:r>
              <a:rPr lang="el-GR" sz="2400" b="1" dirty="0" smtClean="0">
                <a:solidFill>
                  <a:srgbClr val="C00000"/>
                </a:solidFill>
                <a:latin typeface="Arial" pitchFamily="34" charset="0"/>
                <a:ea typeface="+mj-ea"/>
                <a:cs typeface="Arial" pitchFamily="34" charset="0"/>
              </a:rPr>
              <a:t>Αθήνα</a:t>
            </a:r>
            <a:r>
              <a:rPr kumimoji="0" lang="en-US" sz="24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 </a:t>
            </a:r>
            <a:r>
              <a:rPr lang="en-US" sz="2400" b="1" dirty="0" smtClean="0">
                <a:solidFill>
                  <a:srgbClr val="C00000"/>
                </a:solidFill>
                <a:latin typeface="Arial" pitchFamily="34" charset="0"/>
                <a:ea typeface="+mj-ea"/>
                <a:cs typeface="Arial" pitchFamily="34" charset="0"/>
              </a:rPr>
              <a:t>19</a:t>
            </a:r>
            <a:r>
              <a:rPr kumimoji="0" lang="el-GR" sz="24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.05.20</a:t>
            </a:r>
            <a:r>
              <a:rPr kumimoji="0" lang="en-US" sz="24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20</a:t>
            </a:r>
            <a:endParaRPr kumimoji="0" lang="el-GR" sz="24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6" name="2 - Υπότιτλος"/>
          <p:cNvSpPr txBox="1">
            <a:spLocks/>
          </p:cNvSpPr>
          <p:nvPr/>
        </p:nvSpPr>
        <p:spPr>
          <a:xfrm>
            <a:off x="179512" y="1700808"/>
            <a:ext cx="8964488" cy="714380"/>
          </a:xfrm>
          <a:prstGeom prst="rect">
            <a:avLst/>
          </a:prstGeom>
        </p:spPr>
        <p:txBody>
          <a:bodyPr vert="horz" lIns="91440" tIns="45720" rIns="91440" bIns="45720" rtlCol="0">
            <a:normAutofit fontScale="92500" lnSpcReduction="20000"/>
          </a:bodyPr>
          <a:lstStyle/>
          <a:p>
            <a:pPr lvl="0" algn="ctr">
              <a:spcBef>
                <a:spcPct val="20000"/>
              </a:spcBef>
              <a:defRPr/>
            </a:pPr>
            <a:r>
              <a:rPr kumimoji="0" lang="el-GR" sz="24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Κλινική Στοματικής και Γναθοπροσωπικής</a:t>
            </a:r>
            <a:r>
              <a:rPr lang="el-GR" sz="2400" b="1" dirty="0" smtClean="0">
                <a:solidFill>
                  <a:srgbClr val="002060"/>
                </a:solidFill>
                <a:latin typeface="Arial" pitchFamily="34" charset="0"/>
                <a:cs typeface="Arial" pitchFamily="34" charset="0"/>
              </a:rPr>
              <a:t> Χειρουργικής</a:t>
            </a:r>
          </a:p>
          <a:p>
            <a:pPr lvl="0" algn="ctr">
              <a:spcBef>
                <a:spcPct val="20000"/>
              </a:spcBef>
              <a:defRPr/>
            </a:pPr>
            <a:r>
              <a:rPr lang="el-GR" sz="2400" b="1" dirty="0" smtClean="0">
                <a:solidFill>
                  <a:srgbClr val="002060"/>
                </a:solidFill>
                <a:latin typeface="Arial" pitchFamily="34" charset="0"/>
                <a:cs typeface="Arial" pitchFamily="34" charset="0"/>
              </a:rPr>
              <a:t>Οδοντιατρικής Σχολής Πανεπιστημίου Αθηνών</a:t>
            </a:r>
            <a:r>
              <a:rPr kumimoji="0" lang="el-GR" sz="24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r>
              <a:rPr kumimoji="0" lang="en-US" sz="24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a:t>
            </a:r>
            <a:endParaRPr kumimoji="0" lang="el-GR" sz="2400" b="0" i="0" u="none" strike="noStrike" kern="1200" cap="none" spc="0" normalizeH="0" baseline="0" noProof="0" dirty="0">
              <a:ln>
                <a:noFill/>
              </a:ln>
              <a:solidFill>
                <a:srgbClr val="002060"/>
              </a:solidFill>
              <a:effectLst/>
              <a:uLnTx/>
              <a:uFillTx/>
              <a:latin typeface="+mn-lt"/>
              <a:ea typeface="+mn-ea"/>
              <a:cs typeface="+mn-cs"/>
            </a:endParaRPr>
          </a:p>
        </p:txBody>
      </p:sp>
      <p:pic>
        <p:nvPicPr>
          <p:cNvPr id="7" name="Picture 4" descr="FPAGEIN"/>
          <p:cNvPicPr>
            <a:picLocks noChangeAspect="1" noChangeArrowheads="1"/>
          </p:cNvPicPr>
          <p:nvPr/>
        </p:nvPicPr>
        <p:blipFill>
          <a:blip r:embed="rId2" cstate="print"/>
          <a:srcRect/>
          <a:stretch>
            <a:fillRect/>
          </a:stretch>
        </p:blipFill>
        <p:spPr bwMode="auto">
          <a:xfrm>
            <a:off x="2411760" y="2492896"/>
            <a:ext cx="4260269" cy="3937725"/>
          </a:xfrm>
          <a:prstGeom prst="rect">
            <a:avLst/>
          </a:prstGeom>
          <a:noFill/>
          <a:ln w="38100">
            <a:solidFill>
              <a:srgbClr val="FF0000"/>
            </a:solid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rgbClr val="002060"/>
                </a:solidFill>
                <a:latin typeface="Arial" pitchFamily="34" charset="0"/>
                <a:cs typeface="Arial" pitchFamily="34" charset="0"/>
              </a:rPr>
              <a:t>Έξοδος </a:t>
            </a:r>
            <a:r>
              <a:rPr lang="en-US" sz="3600" b="1" dirty="0" smtClean="0">
                <a:solidFill>
                  <a:srgbClr val="002060"/>
                </a:solidFill>
                <a:latin typeface="Arial" pitchFamily="34" charset="0"/>
                <a:cs typeface="Arial" pitchFamily="34" charset="0"/>
              </a:rPr>
              <a:t>VII </a:t>
            </a:r>
            <a:endParaRPr lang="el-GR" sz="3600" dirty="0"/>
          </a:p>
        </p:txBody>
      </p:sp>
      <p:sp>
        <p:nvSpPr>
          <p:cNvPr id="3" name="2 - Θέση περιεχομένου"/>
          <p:cNvSpPr>
            <a:spLocks noGrp="1"/>
          </p:cNvSpPr>
          <p:nvPr>
            <p:ph idx="1"/>
          </p:nvPr>
        </p:nvSpPr>
        <p:spPr>
          <a:xfrm>
            <a:off x="251520" y="1600200"/>
            <a:ext cx="8568952" cy="5257800"/>
          </a:xfrm>
        </p:spPr>
        <p:txBody>
          <a:bodyPr>
            <a:normAutofit fontScale="92500" lnSpcReduction="10000"/>
          </a:bodyPr>
          <a:lstStyle/>
          <a:p>
            <a:r>
              <a:rPr lang="el-GR" dirty="0" smtClean="0">
                <a:solidFill>
                  <a:srgbClr val="002060"/>
                </a:solidFill>
                <a:latin typeface="Arial" pitchFamily="34" charset="0"/>
                <a:cs typeface="Arial" pitchFamily="34" charset="0"/>
              </a:rPr>
              <a:t>Το στέλεχος εξέρχεται από το κρανίο από το </a:t>
            </a:r>
            <a:r>
              <a:rPr lang="el-GR" b="1" dirty="0" smtClean="0">
                <a:solidFill>
                  <a:srgbClr val="002060"/>
                </a:solidFill>
                <a:latin typeface="Arial" pitchFamily="34" charset="0"/>
                <a:cs typeface="Arial" pitchFamily="34" charset="0"/>
              </a:rPr>
              <a:t>βελονομαστοειδές</a:t>
            </a:r>
            <a:r>
              <a:rPr lang="el-GR" dirty="0" smtClean="0">
                <a:solidFill>
                  <a:srgbClr val="002060"/>
                </a:solidFill>
                <a:latin typeface="Arial" pitchFamily="34" charset="0"/>
                <a:cs typeface="Arial" pitchFamily="34" charset="0"/>
              </a:rPr>
              <a:t> τρήμα, κοντά στην έκφυση της </a:t>
            </a:r>
            <a:r>
              <a:rPr lang="el-GR" dirty="0" err="1" smtClean="0">
                <a:solidFill>
                  <a:srgbClr val="002060"/>
                </a:solidFill>
                <a:latin typeface="Arial" pitchFamily="34" charset="0"/>
                <a:cs typeface="Arial" pitchFamily="34" charset="0"/>
              </a:rPr>
              <a:t>οπισθίας</a:t>
            </a:r>
            <a:r>
              <a:rPr lang="el-GR" dirty="0" smtClean="0">
                <a:solidFill>
                  <a:srgbClr val="002060"/>
                </a:solidFill>
                <a:latin typeface="Arial" pitchFamily="34" charset="0"/>
                <a:cs typeface="Arial" pitchFamily="34" charset="0"/>
              </a:rPr>
              <a:t> γαστέρας του διγάστορα μυ</a:t>
            </a:r>
          </a:p>
          <a:p>
            <a:r>
              <a:rPr lang="el-GR" dirty="0" smtClean="0">
                <a:solidFill>
                  <a:srgbClr val="002060"/>
                </a:solidFill>
                <a:latin typeface="Arial" pitchFamily="34" charset="0"/>
                <a:cs typeface="Arial" pitchFamily="34" charset="0"/>
              </a:rPr>
              <a:t>Χορηγεί πρώτα προς τα άνω τον </a:t>
            </a:r>
            <a:r>
              <a:rPr lang="el-GR" b="1" dirty="0" smtClean="0">
                <a:solidFill>
                  <a:srgbClr val="002060"/>
                </a:solidFill>
                <a:latin typeface="Arial" pitchFamily="34" charset="0"/>
                <a:cs typeface="Arial" pitchFamily="34" charset="0"/>
              </a:rPr>
              <a:t>οπίσθιο ωτιαίο </a:t>
            </a:r>
            <a:r>
              <a:rPr lang="el-GR" dirty="0" smtClean="0">
                <a:solidFill>
                  <a:srgbClr val="002060"/>
                </a:solidFill>
                <a:latin typeface="Arial" pitchFamily="34" charset="0"/>
                <a:cs typeface="Arial" pitchFamily="34" charset="0"/>
              </a:rPr>
              <a:t>κλάδο</a:t>
            </a:r>
            <a:r>
              <a:rPr lang="el-GR" b="1" dirty="0" smtClean="0">
                <a:solidFill>
                  <a:srgbClr val="002060"/>
                </a:solidFill>
                <a:latin typeface="Arial" pitchFamily="34" charset="0"/>
                <a:cs typeface="Arial" pitchFamily="34" charset="0"/>
              </a:rPr>
              <a:t> </a:t>
            </a:r>
            <a:r>
              <a:rPr lang="el-GR" dirty="0" smtClean="0">
                <a:solidFill>
                  <a:srgbClr val="002060"/>
                </a:solidFill>
                <a:latin typeface="Arial" pitchFamily="34" charset="0"/>
                <a:cs typeface="Arial" pitchFamily="34" charset="0"/>
              </a:rPr>
              <a:t>για τον οπίσθιο ωτιαίο μυ και τον </a:t>
            </a:r>
            <a:r>
              <a:rPr lang="el-GR" dirty="0" err="1" smtClean="0">
                <a:solidFill>
                  <a:srgbClr val="002060"/>
                </a:solidFill>
                <a:latin typeface="Arial" pitchFamily="34" charset="0"/>
                <a:cs typeface="Arial" pitchFamily="34" charset="0"/>
              </a:rPr>
              <a:t>βρεγματομετωπιαίο</a:t>
            </a:r>
            <a:r>
              <a:rPr lang="el-GR" dirty="0" smtClean="0">
                <a:solidFill>
                  <a:srgbClr val="002060"/>
                </a:solidFill>
                <a:latin typeface="Arial" pitchFamily="34" charset="0"/>
                <a:cs typeface="Arial" pitchFamily="34" charset="0"/>
              </a:rPr>
              <a:t> μυ</a:t>
            </a:r>
          </a:p>
          <a:p>
            <a:r>
              <a:rPr lang="el-GR" dirty="0" smtClean="0">
                <a:solidFill>
                  <a:srgbClr val="002060"/>
                </a:solidFill>
                <a:latin typeface="Arial" pitchFamily="34" charset="0"/>
                <a:cs typeface="Arial" pitchFamily="34" charset="0"/>
              </a:rPr>
              <a:t>Στη συνέχεια χορηγεί </a:t>
            </a:r>
            <a:r>
              <a:rPr lang="el-GR" b="1" dirty="0" smtClean="0">
                <a:solidFill>
                  <a:srgbClr val="002060"/>
                </a:solidFill>
                <a:latin typeface="Arial" pitchFamily="34" charset="0"/>
                <a:cs typeface="Arial" pitchFamily="34" charset="0"/>
              </a:rPr>
              <a:t>5 κλάδους </a:t>
            </a:r>
            <a:r>
              <a:rPr lang="el-GR" dirty="0" smtClean="0">
                <a:solidFill>
                  <a:srgbClr val="002060"/>
                </a:solidFill>
                <a:latin typeface="Arial" pitchFamily="34" charset="0"/>
                <a:cs typeface="Arial" pitchFamily="34" charset="0"/>
              </a:rPr>
              <a:t>για τους μιμικούς </a:t>
            </a:r>
            <a:r>
              <a:rPr lang="el-GR" dirty="0" err="1" smtClean="0">
                <a:solidFill>
                  <a:srgbClr val="002060"/>
                </a:solidFill>
                <a:latin typeface="Arial" pitchFamily="34" charset="0"/>
                <a:cs typeface="Arial" pitchFamily="34" charset="0"/>
              </a:rPr>
              <a:t>μυες</a:t>
            </a:r>
            <a:r>
              <a:rPr lang="el-GR" dirty="0" smtClean="0">
                <a:solidFill>
                  <a:srgbClr val="002060"/>
                </a:solidFill>
                <a:latin typeface="Arial" pitchFamily="34" charset="0"/>
                <a:cs typeface="Arial" pitchFamily="34" charset="0"/>
              </a:rPr>
              <a:t> του προσώπου</a:t>
            </a:r>
          </a:p>
          <a:p>
            <a:r>
              <a:rPr lang="el-GR" dirty="0" smtClean="0">
                <a:solidFill>
                  <a:srgbClr val="002060"/>
                </a:solidFill>
                <a:latin typeface="Arial" pitchFamily="34" charset="0"/>
                <a:cs typeface="Arial" pitchFamily="34" charset="0"/>
              </a:rPr>
              <a:t>Υπάρχουν διαφορές ανάμεσα σε κάθε πλευρά του ίδιου ατόμου</a:t>
            </a:r>
          </a:p>
          <a:p>
            <a:r>
              <a:rPr lang="el-GR" dirty="0" smtClean="0">
                <a:solidFill>
                  <a:srgbClr val="002060"/>
                </a:solidFill>
                <a:latin typeface="Arial" pitchFamily="34" charset="0"/>
                <a:cs typeface="Arial" pitchFamily="34" charset="0"/>
              </a:rPr>
              <a:t>Διαφορές σε κάθε άτομο!</a:t>
            </a:r>
            <a:endParaRPr lang="el-GR"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b="1" dirty="0" smtClean="0">
                <a:solidFill>
                  <a:srgbClr val="002060"/>
                </a:solidFill>
                <a:latin typeface="Arial" pitchFamily="34" charset="0"/>
                <a:cs typeface="Arial" pitchFamily="34" charset="0"/>
              </a:rPr>
              <a:t>Κινητικοί κλάδοι </a:t>
            </a:r>
            <a:r>
              <a:rPr lang="en-US" sz="3600" b="1" dirty="0" smtClean="0">
                <a:solidFill>
                  <a:srgbClr val="002060"/>
                </a:solidFill>
                <a:latin typeface="Arial" pitchFamily="34" charset="0"/>
                <a:cs typeface="Arial" pitchFamily="34" charset="0"/>
              </a:rPr>
              <a:t>VII </a:t>
            </a:r>
            <a:endParaRPr lang="el-GR" sz="3600" dirty="0"/>
          </a:p>
        </p:txBody>
      </p:sp>
      <p:sp>
        <p:nvSpPr>
          <p:cNvPr id="3" name="2 - Θέση περιεχομένου"/>
          <p:cNvSpPr>
            <a:spLocks noGrp="1"/>
          </p:cNvSpPr>
          <p:nvPr>
            <p:ph idx="1"/>
          </p:nvPr>
        </p:nvSpPr>
        <p:spPr/>
        <p:txBody>
          <a:bodyPr>
            <a:normAutofit fontScale="92500" lnSpcReduction="10000"/>
          </a:bodyPr>
          <a:lstStyle/>
          <a:p>
            <a:r>
              <a:rPr lang="el-GR" dirty="0" smtClean="0">
                <a:solidFill>
                  <a:srgbClr val="002060"/>
                </a:solidFill>
                <a:latin typeface="Arial" pitchFamily="34" charset="0"/>
                <a:cs typeface="Arial" pitchFamily="34" charset="0"/>
              </a:rPr>
              <a:t>Πρώτα χορηγεί μυϊκό κλάδο για την οπισθία γαστέρα του </a:t>
            </a:r>
            <a:r>
              <a:rPr lang="el-GR" b="1" dirty="0" smtClean="0">
                <a:solidFill>
                  <a:srgbClr val="002060"/>
                </a:solidFill>
                <a:latin typeface="Arial" pitchFamily="34" charset="0"/>
                <a:cs typeface="Arial" pitchFamily="34" charset="0"/>
              </a:rPr>
              <a:t>διγάστορα</a:t>
            </a:r>
            <a:r>
              <a:rPr lang="el-GR" dirty="0" smtClean="0">
                <a:solidFill>
                  <a:srgbClr val="002060"/>
                </a:solidFill>
                <a:latin typeface="Arial" pitchFamily="34" charset="0"/>
                <a:cs typeface="Arial" pitchFamily="34" charset="0"/>
              </a:rPr>
              <a:t> και τον </a:t>
            </a:r>
            <a:r>
              <a:rPr lang="el-GR" b="1" dirty="0" smtClean="0">
                <a:solidFill>
                  <a:srgbClr val="002060"/>
                </a:solidFill>
                <a:latin typeface="Arial" pitchFamily="34" charset="0"/>
                <a:cs typeface="Arial" pitchFamily="34" charset="0"/>
              </a:rPr>
              <a:t>βελονοϋοειδή</a:t>
            </a:r>
            <a:r>
              <a:rPr lang="el-GR" dirty="0" smtClean="0">
                <a:solidFill>
                  <a:srgbClr val="002060"/>
                </a:solidFill>
                <a:latin typeface="Arial" pitchFamily="34" charset="0"/>
                <a:cs typeface="Arial" pitchFamily="34" charset="0"/>
              </a:rPr>
              <a:t> μυ</a:t>
            </a:r>
          </a:p>
          <a:p>
            <a:r>
              <a:rPr lang="el-GR" dirty="0" smtClean="0">
                <a:solidFill>
                  <a:srgbClr val="002060"/>
                </a:solidFill>
                <a:latin typeface="Arial" pitchFamily="34" charset="0"/>
                <a:cs typeface="Arial" pitchFamily="34" charset="0"/>
              </a:rPr>
              <a:t>Πλησιάζοντας την παρωτίδα ή μέσα σε αυτήν  διχάζεται σε </a:t>
            </a:r>
            <a:r>
              <a:rPr lang="el-GR" b="1" dirty="0" err="1" smtClean="0">
                <a:solidFill>
                  <a:srgbClr val="002060"/>
                </a:solidFill>
                <a:latin typeface="Arial" pitchFamily="34" charset="0"/>
                <a:cs typeface="Arial" pitchFamily="34" charset="0"/>
              </a:rPr>
              <a:t>κροταφοπροσωπικό</a:t>
            </a:r>
            <a:r>
              <a:rPr lang="el-GR" b="1" dirty="0" smtClean="0">
                <a:solidFill>
                  <a:srgbClr val="002060"/>
                </a:solidFill>
                <a:latin typeface="Arial" pitchFamily="34" charset="0"/>
                <a:cs typeface="Arial" pitchFamily="34" charset="0"/>
              </a:rPr>
              <a:t> </a:t>
            </a:r>
            <a:r>
              <a:rPr lang="el-GR" dirty="0" smtClean="0">
                <a:solidFill>
                  <a:srgbClr val="002060"/>
                </a:solidFill>
                <a:latin typeface="Arial" pitchFamily="34" charset="0"/>
                <a:cs typeface="Arial" pitchFamily="34" charset="0"/>
              </a:rPr>
              <a:t>και </a:t>
            </a:r>
            <a:r>
              <a:rPr lang="el-GR" b="1" dirty="0" err="1" smtClean="0">
                <a:solidFill>
                  <a:srgbClr val="002060"/>
                </a:solidFill>
                <a:latin typeface="Arial" pitchFamily="34" charset="0"/>
                <a:cs typeface="Arial" pitchFamily="34" charset="0"/>
              </a:rPr>
              <a:t>τραχηλοπροσωπικό</a:t>
            </a:r>
            <a:r>
              <a:rPr lang="el-GR" b="1" dirty="0" smtClean="0">
                <a:solidFill>
                  <a:srgbClr val="002060"/>
                </a:solidFill>
                <a:latin typeface="Arial" pitchFamily="34" charset="0"/>
                <a:cs typeface="Arial" pitchFamily="34" charset="0"/>
              </a:rPr>
              <a:t> </a:t>
            </a:r>
            <a:r>
              <a:rPr lang="el-GR" dirty="0" smtClean="0">
                <a:solidFill>
                  <a:srgbClr val="002060"/>
                </a:solidFill>
                <a:latin typeface="Arial" pitchFamily="34" charset="0"/>
                <a:cs typeface="Arial" pitchFamily="34" charset="0"/>
              </a:rPr>
              <a:t>κλάδο</a:t>
            </a:r>
          </a:p>
          <a:p>
            <a:r>
              <a:rPr lang="el-GR" dirty="0" smtClean="0">
                <a:solidFill>
                  <a:srgbClr val="002060"/>
                </a:solidFill>
                <a:latin typeface="Arial" pitchFamily="34" charset="0"/>
                <a:cs typeface="Arial" pitchFamily="34" charset="0"/>
              </a:rPr>
              <a:t>Οι κλάδοι αυτοί εντός της παρωτίδας </a:t>
            </a:r>
            <a:r>
              <a:rPr lang="el-GR" dirty="0" err="1" smtClean="0">
                <a:solidFill>
                  <a:srgbClr val="002060"/>
                </a:solidFill>
                <a:latin typeface="Arial" pitchFamily="34" charset="0"/>
                <a:cs typeface="Arial" pitchFamily="34" charset="0"/>
              </a:rPr>
              <a:t>επαναδιακλαδίζονται</a:t>
            </a:r>
            <a:r>
              <a:rPr lang="el-GR" dirty="0" smtClean="0">
                <a:solidFill>
                  <a:srgbClr val="002060"/>
                </a:solidFill>
                <a:latin typeface="Arial" pitchFamily="34" charset="0"/>
                <a:cs typeface="Arial" pitchFamily="34" charset="0"/>
              </a:rPr>
              <a:t> δημιουργώντας τον </a:t>
            </a:r>
            <a:r>
              <a:rPr lang="el-GR" dirty="0" err="1" smtClean="0">
                <a:solidFill>
                  <a:srgbClr val="002060"/>
                </a:solidFill>
                <a:latin typeface="Arial" pitchFamily="34" charset="0"/>
                <a:cs typeface="Arial" pitchFamily="34" charset="0"/>
              </a:rPr>
              <a:t>χήνειο</a:t>
            </a:r>
            <a:r>
              <a:rPr lang="el-GR" dirty="0" smtClean="0">
                <a:solidFill>
                  <a:srgbClr val="002060"/>
                </a:solidFill>
                <a:latin typeface="Arial" pitchFamily="34" charset="0"/>
                <a:cs typeface="Arial" pitchFamily="34" charset="0"/>
              </a:rPr>
              <a:t> πόδα </a:t>
            </a:r>
            <a:r>
              <a:rPr lang="el-GR" i="1" dirty="0" smtClean="0">
                <a:solidFill>
                  <a:srgbClr val="002060"/>
                </a:solidFill>
                <a:latin typeface="Arial" pitchFamily="34" charset="0"/>
                <a:cs typeface="Arial" pitchFamily="34" charset="0"/>
              </a:rPr>
              <a:t>(</a:t>
            </a:r>
            <a:r>
              <a:rPr lang="en-US" i="1" dirty="0" err="1" smtClean="0">
                <a:solidFill>
                  <a:srgbClr val="002060"/>
                </a:solidFill>
                <a:latin typeface="Arial" pitchFamily="34" charset="0"/>
                <a:cs typeface="Arial" pitchFamily="34" charset="0"/>
              </a:rPr>
              <a:t>pes</a:t>
            </a:r>
            <a:r>
              <a:rPr lang="en-US" i="1" dirty="0" smtClean="0">
                <a:solidFill>
                  <a:srgbClr val="002060"/>
                </a:solidFill>
                <a:latin typeface="Arial" pitchFamily="34" charset="0"/>
                <a:cs typeface="Arial" pitchFamily="34" charset="0"/>
              </a:rPr>
              <a:t> </a:t>
            </a:r>
            <a:r>
              <a:rPr lang="en-US" i="1" dirty="0" err="1" smtClean="0">
                <a:solidFill>
                  <a:srgbClr val="002060"/>
                </a:solidFill>
                <a:latin typeface="Arial" pitchFamily="34" charset="0"/>
                <a:cs typeface="Arial" pitchFamily="34" charset="0"/>
              </a:rPr>
              <a:t>anserinus</a:t>
            </a:r>
            <a:r>
              <a:rPr lang="en-US" i="1" dirty="0" smtClean="0">
                <a:solidFill>
                  <a:srgbClr val="002060"/>
                </a:solidFill>
                <a:latin typeface="Arial" pitchFamily="34" charset="0"/>
                <a:cs typeface="Arial" pitchFamily="34" charset="0"/>
              </a:rPr>
              <a:t>) </a:t>
            </a:r>
            <a:r>
              <a:rPr lang="el-GR" dirty="0" smtClean="0">
                <a:solidFill>
                  <a:srgbClr val="002060"/>
                </a:solidFill>
                <a:latin typeface="Arial" pitchFamily="34" charset="0"/>
                <a:cs typeface="Arial" pitchFamily="34" charset="0"/>
              </a:rPr>
              <a:t>και που στη συνέχεια</a:t>
            </a:r>
            <a:r>
              <a:rPr lang="en-US" dirty="0" smtClean="0">
                <a:solidFill>
                  <a:srgbClr val="002060"/>
                </a:solidFill>
                <a:latin typeface="Arial" pitchFamily="34" charset="0"/>
                <a:cs typeface="Arial" pitchFamily="34" charset="0"/>
              </a:rPr>
              <a:t> </a:t>
            </a:r>
            <a:r>
              <a:rPr lang="el-GR" dirty="0" smtClean="0">
                <a:solidFill>
                  <a:srgbClr val="002060"/>
                </a:solidFill>
                <a:latin typeface="Arial" pitchFamily="34" charset="0"/>
                <a:cs typeface="Arial" pitchFamily="34" charset="0"/>
              </a:rPr>
              <a:t>χορηγούν </a:t>
            </a:r>
            <a:r>
              <a:rPr lang="el-GR" b="1" dirty="0" smtClean="0">
                <a:solidFill>
                  <a:srgbClr val="002060"/>
                </a:solidFill>
                <a:latin typeface="Arial" pitchFamily="34" charset="0"/>
                <a:cs typeface="Arial" pitchFamily="34" charset="0"/>
              </a:rPr>
              <a:t>5 κλάδους</a:t>
            </a:r>
            <a:endParaRPr lang="el-GR" b="1" dirty="0">
              <a:solidFill>
                <a:srgbClr val="002060"/>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800" b="1" dirty="0" smtClean="0">
                <a:solidFill>
                  <a:srgbClr val="002060"/>
                </a:solidFill>
                <a:latin typeface="Arial" pitchFamily="34" charset="0"/>
                <a:cs typeface="Arial" pitchFamily="34" charset="0"/>
              </a:rPr>
              <a:t>5 κινητικοί κλάδοι </a:t>
            </a:r>
            <a:r>
              <a:rPr lang="en-US" sz="4800" b="1" dirty="0" smtClean="0">
                <a:solidFill>
                  <a:srgbClr val="002060"/>
                </a:solidFill>
                <a:latin typeface="Arial" pitchFamily="34" charset="0"/>
                <a:cs typeface="Arial" pitchFamily="34" charset="0"/>
              </a:rPr>
              <a:t>VII </a:t>
            </a:r>
            <a:endParaRPr lang="el-GR" sz="4800"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a:pPr>
            <a:r>
              <a:rPr lang="el-GR" b="1" dirty="0" smtClean="0">
                <a:solidFill>
                  <a:srgbClr val="002060"/>
                </a:solidFill>
                <a:latin typeface="Arial" pitchFamily="34" charset="0"/>
                <a:cs typeface="Arial" pitchFamily="34" charset="0"/>
              </a:rPr>
              <a:t> Κροταφικός</a:t>
            </a:r>
          </a:p>
          <a:p>
            <a:pPr marL="457200" indent="-457200">
              <a:buFont typeface="+mj-lt"/>
              <a:buAutoNum type="arabicPeriod"/>
            </a:pPr>
            <a:r>
              <a:rPr lang="el-GR" b="1" dirty="0" smtClean="0">
                <a:solidFill>
                  <a:srgbClr val="002060"/>
                </a:solidFill>
                <a:latin typeface="Arial" pitchFamily="34" charset="0"/>
                <a:cs typeface="Arial" pitchFamily="34" charset="0"/>
              </a:rPr>
              <a:t> Ζυγωματικός</a:t>
            </a:r>
          </a:p>
          <a:p>
            <a:pPr marL="457200" indent="-457200">
              <a:buFont typeface="+mj-lt"/>
              <a:buAutoNum type="arabicPeriod"/>
            </a:pPr>
            <a:r>
              <a:rPr lang="el-GR" b="1" dirty="0" smtClean="0">
                <a:solidFill>
                  <a:srgbClr val="002060"/>
                </a:solidFill>
                <a:latin typeface="Arial" pitchFamily="34" charset="0"/>
                <a:cs typeface="Arial" pitchFamily="34" charset="0"/>
              </a:rPr>
              <a:t> Βυκανητικός (Παρειακός)</a:t>
            </a:r>
            <a:r>
              <a:rPr lang="en-US" b="1" dirty="0" smtClean="0">
                <a:solidFill>
                  <a:srgbClr val="002060"/>
                </a:solidFill>
                <a:latin typeface="Arial" pitchFamily="34" charset="0"/>
                <a:cs typeface="Arial" pitchFamily="34" charset="0"/>
              </a:rPr>
              <a:t> </a:t>
            </a:r>
            <a:endParaRPr lang="el-GR" b="1" dirty="0" smtClean="0">
              <a:solidFill>
                <a:srgbClr val="002060"/>
              </a:solidFill>
              <a:latin typeface="Arial" pitchFamily="34" charset="0"/>
              <a:cs typeface="Arial" pitchFamily="34" charset="0"/>
            </a:endParaRPr>
          </a:p>
          <a:p>
            <a:pPr marL="457200" indent="-457200">
              <a:buFont typeface="+mj-lt"/>
              <a:buAutoNum type="arabicPeriod"/>
            </a:pPr>
            <a:r>
              <a:rPr lang="el-GR" b="1" dirty="0" smtClean="0">
                <a:solidFill>
                  <a:srgbClr val="002060"/>
                </a:solidFill>
                <a:latin typeface="Arial" pitchFamily="34" charset="0"/>
                <a:cs typeface="Arial" pitchFamily="34" charset="0"/>
              </a:rPr>
              <a:t> Κάτω γναθικός</a:t>
            </a:r>
          </a:p>
          <a:p>
            <a:pPr marL="457200" indent="-457200">
              <a:buFont typeface="+mj-lt"/>
              <a:buAutoNum type="arabicPeriod"/>
            </a:pPr>
            <a:r>
              <a:rPr lang="el-GR" b="1" dirty="0" smtClean="0">
                <a:solidFill>
                  <a:srgbClr val="002060"/>
                </a:solidFill>
                <a:latin typeface="Arial" pitchFamily="34" charset="0"/>
                <a:cs typeface="Arial" pitchFamily="34" charset="0"/>
              </a:rPr>
              <a:t> Τραχηλικός</a:t>
            </a:r>
            <a:endParaRPr lang="el-GR" b="1"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51520" y="0"/>
            <a:ext cx="8359775" cy="1252538"/>
          </a:xfrm>
        </p:spPr>
        <p:txBody>
          <a:bodyPr>
            <a:normAutofit/>
          </a:bodyPr>
          <a:lstStyle/>
          <a:p>
            <a:pPr algn="ctr" eaLnBrk="1" hangingPunct="1">
              <a:defRPr/>
            </a:pPr>
            <a:r>
              <a:rPr lang="el-GR" sz="3200" b="1" dirty="0" smtClean="0">
                <a:solidFill>
                  <a:srgbClr val="002060"/>
                </a:solidFill>
                <a:latin typeface="Arial" pitchFamily="34" charset="0"/>
                <a:cs typeface="Arial" pitchFamily="34" charset="0"/>
              </a:rPr>
              <a:t>Κατανομή </a:t>
            </a:r>
            <a:r>
              <a:rPr lang="el-GR" sz="3200" b="1" dirty="0" smtClean="0">
                <a:solidFill>
                  <a:srgbClr val="002060"/>
                </a:solidFill>
                <a:latin typeface="Arial" pitchFamily="34" charset="0"/>
                <a:cs typeface="Arial" pitchFamily="34" charset="0"/>
              </a:rPr>
              <a:t>κινητικών κλάδων </a:t>
            </a:r>
            <a:r>
              <a:rPr lang="en-US" sz="3200" b="1" dirty="0" smtClean="0">
                <a:solidFill>
                  <a:srgbClr val="002060"/>
                </a:solidFill>
                <a:latin typeface="Arial" pitchFamily="34" charset="0"/>
                <a:cs typeface="Arial" pitchFamily="34" charset="0"/>
              </a:rPr>
              <a:t>VII  </a:t>
            </a:r>
            <a:endParaRPr lang="el-GR" sz="3200" b="1" dirty="0" smtClean="0">
              <a:solidFill>
                <a:srgbClr val="002060"/>
              </a:solidFill>
              <a:latin typeface="Arial" pitchFamily="34" charset="0"/>
              <a:cs typeface="Arial" pitchFamily="34" charset="0"/>
            </a:endParaRPr>
          </a:p>
        </p:txBody>
      </p:sp>
      <p:pic>
        <p:nvPicPr>
          <p:cNvPr id="72708" name="Picture 4" descr="athina 6"/>
          <p:cNvPicPr>
            <a:picLocks noChangeAspect="1" noChangeArrowheads="1"/>
          </p:cNvPicPr>
          <p:nvPr/>
        </p:nvPicPr>
        <p:blipFill>
          <a:blip r:embed="rId3" cstate="print"/>
          <a:srcRect r="11207"/>
          <a:stretch>
            <a:fillRect/>
          </a:stretch>
        </p:blipFill>
        <p:spPr bwMode="auto">
          <a:xfrm>
            <a:off x="395536" y="918007"/>
            <a:ext cx="8424936" cy="593999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0"/>
            <a:ext cx="9144000" cy="1108075"/>
          </a:xfrm>
        </p:spPr>
        <p:txBody>
          <a:bodyPr>
            <a:normAutofit/>
          </a:bodyPr>
          <a:lstStyle/>
          <a:p>
            <a:pPr>
              <a:defRPr/>
            </a:pPr>
            <a:r>
              <a:rPr lang="el-GR" sz="3600" b="1" dirty="0" smtClean="0">
                <a:solidFill>
                  <a:srgbClr val="002060"/>
                </a:solidFill>
                <a:latin typeface="Arial" pitchFamily="34" charset="0"/>
                <a:cs typeface="Arial" pitchFamily="34" charset="0"/>
              </a:rPr>
              <a:t>Κινητική μοίρα</a:t>
            </a:r>
            <a:r>
              <a:rPr lang="en-US" sz="3600" b="1" dirty="0" smtClean="0">
                <a:solidFill>
                  <a:srgbClr val="002060"/>
                </a:solidFill>
                <a:latin typeface="Arial" pitchFamily="34" charset="0"/>
                <a:cs typeface="Arial" pitchFamily="34" charset="0"/>
              </a:rPr>
              <a:t> VII</a:t>
            </a:r>
            <a:r>
              <a:rPr lang="el-GR" sz="3600" b="1" dirty="0" smtClean="0">
                <a:solidFill>
                  <a:srgbClr val="002060"/>
                </a:solidFill>
                <a:latin typeface="Arial" pitchFamily="34" charset="0"/>
                <a:cs typeface="Arial" pitchFamily="34" charset="0"/>
              </a:rPr>
              <a:t> </a:t>
            </a:r>
          </a:p>
        </p:txBody>
      </p:sp>
      <p:pic>
        <p:nvPicPr>
          <p:cNvPr id="73732" name="Picture 4" descr="athina25 001"/>
          <p:cNvPicPr>
            <a:picLocks noChangeAspect="1" noChangeArrowheads="1"/>
          </p:cNvPicPr>
          <p:nvPr/>
        </p:nvPicPr>
        <p:blipFill>
          <a:blip r:embed="rId3" cstate="print"/>
          <a:srcRect/>
          <a:stretch>
            <a:fillRect/>
          </a:stretch>
        </p:blipFill>
        <p:spPr bwMode="auto">
          <a:xfrm>
            <a:off x="1403648" y="1196752"/>
            <a:ext cx="6408712" cy="53006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 Iatrou\Desktop\Σιαλογόνοι\ΒΑΝΑΣ ΔΗΜΗΤΡΗΣ-ΟΓΚΟΣ WΑΡΤHΙΝ\IMG_0753.JPG"/>
          <p:cNvPicPr>
            <a:picLocks noGrp="1" noChangeAspect="1" noChangeArrowheads="1"/>
          </p:cNvPicPr>
          <p:nvPr>
            <p:ph idx="1"/>
          </p:nvPr>
        </p:nvPicPr>
        <p:blipFill>
          <a:blip r:embed="rId2" cstate="print"/>
          <a:srcRect/>
          <a:stretch>
            <a:fillRect/>
          </a:stretch>
        </p:blipFill>
        <p:spPr bwMode="auto">
          <a:xfrm>
            <a:off x="2699792" y="1196752"/>
            <a:ext cx="3675482" cy="5085184"/>
          </a:xfrm>
          <a:prstGeom prst="rect">
            <a:avLst/>
          </a:prstGeom>
          <a:noFill/>
        </p:spPr>
      </p:pic>
      <p:sp>
        <p:nvSpPr>
          <p:cNvPr id="4" name="Rectangle 2"/>
          <p:cNvSpPr>
            <a:spLocks noGrp="1" noChangeArrowheads="1"/>
          </p:cNvSpPr>
          <p:nvPr>
            <p:ph type="title"/>
          </p:nvPr>
        </p:nvSpPr>
        <p:spPr>
          <a:xfrm>
            <a:off x="0" y="0"/>
            <a:ext cx="9144000" cy="1143000"/>
          </a:xfrm>
        </p:spPr>
        <p:txBody>
          <a:bodyPr>
            <a:noAutofit/>
          </a:bodyPr>
          <a:lstStyle/>
          <a:p>
            <a:pPr>
              <a:defRPr/>
            </a:pPr>
            <a:r>
              <a:rPr lang="el-GR" sz="2400" b="1" dirty="0" smtClean="0">
                <a:solidFill>
                  <a:srgbClr val="002060"/>
                </a:solidFill>
                <a:latin typeface="Arial" pitchFamily="34" charset="0"/>
                <a:cs typeface="Arial" pitchFamily="34" charset="0"/>
              </a:rPr>
              <a:t>Χειρουργική παρασκευή κινητικής μοίρας</a:t>
            </a:r>
            <a:r>
              <a:rPr lang="en-US" sz="2400" b="1" dirty="0" smtClean="0">
                <a:solidFill>
                  <a:srgbClr val="002060"/>
                </a:solidFill>
                <a:latin typeface="Arial" pitchFamily="34" charset="0"/>
                <a:cs typeface="Arial" pitchFamily="34" charset="0"/>
              </a:rPr>
              <a:t> VII</a:t>
            </a:r>
            <a:r>
              <a:rPr lang="el-GR" sz="2400" b="1" dirty="0" smtClean="0">
                <a:solidFill>
                  <a:srgbClr val="002060"/>
                </a:solidFill>
                <a:latin typeface="Arial" pitchFamily="34" charset="0"/>
                <a:cs typeface="Arial" pitchFamily="34" charset="0"/>
              </a:rPr>
              <a:t/>
            </a:r>
            <a:br>
              <a:rPr lang="el-GR" sz="2400" b="1" dirty="0" smtClean="0">
                <a:solidFill>
                  <a:srgbClr val="002060"/>
                </a:solidFill>
                <a:latin typeface="Arial" pitchFamily="34" charset="0"/>
                <a:cs typeface="Arial" pitchFamily="34" charset="0"/>
              </a:rPr>
            </a:br>
            <a:r>
              <a:rPr lang="el-GR" sz="2400" b="1" dirty="0" smtClean="0">
                <a:solidFill>
                  <a:srgbClr val="002060"/>
                </a:solidFill>
                <a:latin typeface="Arial" pitchFamily="34" charset="0"/>
                <a:cs typeface="Arial" pitchFamily="34" charset="0"/>
              </a:rPr>
              <a:t>Διακρίνεται σαφώς ο κροταφικός κ ο τραχηλικός κλάδος </a:t>
            </a:r>
          </a:p>
        </p:txBody>
      </p:sp>
      <p:sp>
        <p:nvSpPr>
          <p:cNvPr id="5" name="Rectangle 2"/>
          <p:cNvSpPr txBox="1">
            <a:spLocks noChangeArrowheads="1"/>
          </p:cNvSpPr>
          <p:nvPr/>
        </p:nvSpPr>
        <p:spPr>
          <a:xfrm>
            <a:off x="5364088" y="6237312"/>
            <a:ext cx="3779912" cy="62068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Δική μας περίπτωση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0"/>
            <a:ext cx="9144000" cy="1628775"/>
          </a:xfrm>
        </p:spPr>
        <p:txBody>
          <a:bodyPr/>
          <a:lstStyle/>
          <a:p>
            <a:pPr>
              <a:defRPr/>
            </a:pPr>
            <a:r>
              <a:rPr lang="el-GR" sz="2800" b="1" dirty="0" smtClean="0">
                <a:solidFill>
                  <a:srgbClr val="002060"/>
                </a:solidFill>
                <a:latin typeface="Arial" pitchFamily="34" charset="0"/>
                <a:cs typeface="Arial" pitchFamily="34" charset="0"/>
              </a:rPr>
              <a:t>Πορεία αισθητηριακών ινών </a:t>
            </a:r>
            <a:r>
              <a:rPr lang="en-US" sz="2800" b="1" dirty="0" smtClean="0">
                <a:solidFill>
                  <a:srgbClr val="002060"/>
                </a:solidFill>
                <a:latin typeface="Arial" pitchFamily="34" charset="0"/>
                <a:cs typeface="Arial" pitchFamily="34" charset="0"/>
              </a:rPr>
              <a:t>VII</a:t>
            </a:r>
            <a:r>
              <a:rPr lang="el-GR" sz="2800" b="1" dirty="0" smtClean="0">
                <a:solidFill>
                  <a:srgbClr val="002060"/>
                </a:solidFill>
                <a:latin typeface="Arial" pitchFamily="34" charset="0"/>
                <a:cs typeface="Arial" pitchFamily="34" charset="0"/>
              </a:rPr>
              <a:t>  </a:t>
            </a:r>
            <a:r>
              <a:rPr lang="el-GR" sz="2800" b="1" dirty="0" smtClean="0">
                <a:solidFill>
                  <a:srgbClr val="002060"/>
                </a:solidFill>
                <a:latin typeface="Arial" pitchFamily="34" charset="0"/>
                <a:cs typeface="Arial" pitchFamily="34" charset="0"/>
              </a:rPr>
              <a:t>για την γεύση</a:t>
            </a:r>
            <a:r>
              <a:rPr lang="el-GR" sz="3200" b="1" dirty="0" smtClean="0">
                <a:solidFill>
                  <a:srgbClr val="002060"/>
                </a:solidFill>
                <a:latin typeface="Arial" pitchFamily="34" charset="0"/>
                <a:cs typeface="Arial" pitchFamily="34" charset="0"/>
              </a:rPr>
              <a:t/>
            </a:r>
            <a:br>
              <a:rPr lang="el-GR" sz="3200" b="1" dirty="0" smtClean="0">
                <a:solidFill>
                  <a:srgbClr val="002060"/>
                </a:solidFill>
                <a:latin typeface="Arial" pitchFamily="34" charset="0"/>
                <a:cs typeface="Arial" pitchFamily="34" charset="0"/>
              </a:rPr>
            </a:br>
            <a:r>
              <a:rPr lang="el-GR" sz="2000" b="1" dirty="0" smtClean="0">
                <a:solidFill>
                  <a:srgbClr val="002060"/>
                </a:solidFill>
                <a:latin typeface="Arial" pitchFamily="34" charset="0"/>
                <a:cs typeface="Arial" pitchFamily="34" charset="0"/>
              </a:rPr>
              <a:t> (Διάμεσο νεύρο του </a:t>
            </a:r>
            <a:r>
              <a:rPr lang="en-US" sz="2000" b="1" dirty="0" smtClean="0">
                <a:solidFill>
                  <a:srgbClr val="002060"/>
                </a:solidFill>
                <a:latin typeface="Arial" pitchFamily="34" charset="0"/>
                <a:cs typeface="Arial" pitchFamily="34" charset="0"/>
              </a:rPr>
              <a:t>Wrisberg –</a:t>
            </a:r>
            <a:r>
              <a:rPr lang="el-GR" sz="2000" b="1" dirty="0" smtClean="0">
                <a:solidFill>
                  <a:srgbClr val="002060"/>
                </a:solidFill>
                <a:latin typeface="Arial" pitchFamily="34" charset="0"/>
                <a:cs typeface="Arial" pitchFamily="34" charset="0"/>
              </a:rPr>
              <a:t> Χορδή του τυμπάνου)</a:t>
            </a:r>
          </a:p>
        </p:txBody>
      </p:sp>
      <p:pic>
        <p:nvPicPr>
          <p:cNvPr id="74756" name="Picture 4" descr="athina24"/>
          <p:cNvPicPr>
            <a:picLocks noChangeAspect="1" noChangeArrowheads="1"/>
          </p:cNvPicPr>
          <p:nvPr/>
        </p:nvPicPr>
        <p:blipFill>
          <a:blip r:embed="rId3" cstate="print"/>
          <a:srcRect/>
          <a:stretch>
            <a:fillRect/>
          </a:stretch>
        </p:blipFill>
        <p:spPr bwMode="auto">
          <a:xfrm>
            <a:off x="2123728" y="1630363"/>
            <a:ext cx="5544616" cy="52276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0" y="0"/>
            <a:ext cx="9144000" cy="1700213"/>
          </a:xfrm>
        </p:spPr>
        <p:txBody>
          <a:bodyPr>
            <a:normAutofit/>
          </a:bodyPr>
          <a:lstStyle/>
          <a:p>
            <a:pPr algn="ctr" eaLnBrk="1" hangingPunct="1">
              <a:defRPr/>
            </a:pPr>
            <a:r>
              <a:rPr lang="el-GR" sz="2800" b="1" dirty="0" smtClean="0">
                <a:solidFill>
                  <a:srgbClr val="002060"/>
                </a:solidFill>
                <a:latin typeface="Arial" pitchFamily="34" charset="0"/>
                <a:cs typeface="Arial" pitchFamily="34" charset="0"/>
              </a:rPr>
              <a:t>Παρασυμπαθητική νεύρωση των σιελογόνων</a:t>
            </a:r>
            <a:br>
              <a:rPr lang="el-GR" sz="2800" b="1" dirty="0" smtClean="0">
                <a:solidFill>
                  <a:srgbClr val="002060"/>
                </a:solidFill>
                <a:latin typeface="Arial" pitchFamily="34" charset="0"/>
                <a:cs typeface="Arial" pitchFamily="34" charset="0"/>
              </a:rPr>
            </a:br>
            <a:r>
              <a:rPr lang="el-GR" sz="2800" b="1" dirty="0" smtClean="0">
                <a:solidFill>
                  <a:srgbClr val="002060"/>
                </a:solidFill>
                <a:latin typeface="Arial" pitchFamily="34" charset="0"/>
                <a:cs typeface="Arial" pitchFamily="34" charset="0"/>
              </a:rPr>
              <a:t> (-παρωτίδας) και δακρυϊκών αδένων</a:t>
            </a:r>
          </a:p>
        </p:txBody>
      </p:sp>
      <p:sp>
        <p:nvSpPr>
          <p:cNvPr id="102403" name="Rectangle 3"/>
          <p:cNvSpPr>
            <a:spLocks noGrp="1" noChangeArrowheads="1"/>
          </p:cNvSpPr>
          <p:nvPr>
            <p:ph type="body" idx="1"/>
          </p:nvPr>
        </p:nvSpPr>
        <p:spPr/>
        <p:txBody>
          <a:bodyPr/>
          <a:lstStyle/>
          <a:p>
            <a:pPr eaLnBrk="1" hangingPunct="1">
              <a:defRPr/>
            </a:pPr>
            <a:endParaRPr lang="el-GR" dirty="0" smtClean="0"/>
          </a:p>
        </p:txBody>
      </p:sp>
      <p:pic>
        <p:nvPicPr>
          <p:cNvPr id="75780" name="Picture 4" descr="athina26"/>
          <p:cNvPicPr>
            <a:picLocks noChangeAspect="1" noChangeArrowheads="1"/>
          </p:cNvPicPr>
          <p:nvPr/>
        </p:nvPicPr>
        <p:blipFill>
          <a:blip r:embed="rId3" cstate="print"/>
          <a:srcRect/>
          <a:stretch>
            <a:fillRect/>
          </a:stretch>
        </p:blipFill>
        <p:spPr bwMode="auto">
          <a:xfrm>
            <a:off x="0" y="1844675"/>
            <a:ext cx="9144000" cy="5013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52736"/>
          </a:xfrm>
        </p:spPr>
        <p:txBody>
          <a:bodyPr>
            <a:normAutofit/>
          </a:bodyPr>
          <a:lstStyle/>
          <a:p>
            <a:r>
              <a:rPr lang="el-GR" sz="3200" b="1" dirty="0" smtClean="0">
                <a:solidFill>
                  <a:srgbClr val="002060"/>
                </a:solidFill>
                <a:latin typeface="Arial" pitchFamily="34" charset="0"/>
                <a:cs typeface="Arial" pitchFamily="34" charset="0"/>
              </a:rPr>
              <a:t>Σχεδιάγραμμα με Σύνοψη πορείας </a:t>
            </a:r>
            <a:r>
              <a:rPr lang="en-US" sz="3200" b="1" dirty="0" smtClean="0">
                <a:solidFill>
                  <a:srgbClr val="002060"/>
                </a:solidFill>
                <a:latin typeface="Arial" pitchFamily="34" charset="0"/>
                <a:cs typeface="Arial" pitchFamily="34" charset="0"/>
              </a:rPr>
              <a:t>VII</a:t>
            </a:r>
            <a:endParaRPr lang="el-GR" sz="3200" dirty="0"/>
          </a:p>
        </p:txBody>
      </p:sp>
      <p:pic>
        <p:nvPicPr>
          <p:cNvPr id="1027" name="Picture 3"/>
          <p:cNvPicPr>
            <a:picLocks noChangeAspect="1" noChangeArrowheads="1"/>
          </p:cNvPicPr>
          <p:nvPr/>
        </p:nvPicPr>
        <p:blipFill>
          <a:blip r:embed="rId2" cstate="print">
            <a:lum bright="25000" contrast="6000"/>
          </a:blip>
          <a:srcRect l="19101" r="18295" b="2037"/>
          <a:stretch>
            <a:fillRect/>
          </a:stretch>
        </p:blipFill>
        <p:spPr bwMode="auto">
          <a:xfrm rot="10800000">
            <a:off x="1331639" y="836712"/>
            <a:ext cx="6840760" cy="602128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1036638"/>
          </a:xfrm>
        </p:spPr>
        <p:txBody>
          <a:bodyPr>
            <a:normAutofit/>
          </a:bodyPr>
          <a:lstStyle/>
          <a:p>
            <a:pPr algn="ctr" eaLnBrk="1" hangingPunct="1">
              <a:defRPr/>
            </a:pPr>
            <a:r>
              <a:rPr lang="el-GR" sz="3600" b="1" dirty="0" smtClean="0">
                <a:solidFill>
                  <a:srgbClr val="002060"/>
                </a:solidFill>
                <a:latin typeface="Arial" pitchFamily="34" charset="0"/>
                <a:cs typeface="Arial" pitchFamily="34" charset="0"/>
              </a:rPr>
              <a:t>Εξέταση κινητικής μοίρας</a:t>
            </a:r>
            <a:r>
              <a:rPr lang="en-US" sz="3600" b="1" dirty="0" smtClean="0">
                <a:solidFill>
                  <a:srgbClr val="002060"/>
                </a:solidFill>
                <a:latin typeface="Arial" pitchFamily="34" charset="0"/>
                <a:cs typeface="Arial" pitchFamily="34" charset="0"/>
              </a:rPr>
              <a:t> VII</a:t>
            </a:r>
            <a:endParaRPr lang="el-GR" sz="3600" b="1" dirty="0" smtClean="0">
              <a:solidFill>
                <a:srgbClr val="002060"/>
              </a:solidFill>
              <a:latin typeface="Arial" pitchFamily="34" charset="0"/>
              <a:cs typeface="Arial" pitchFamily="34" charset="0"/>
            </a:endParaRPr>
          </a:p>
        </p:txBody>
      </p:sp>
      <p:sp>
        <p:nvSpPr>
          <p:cNvPr id="69635" name="Rectangle 3"/>
          <p:cNvSpPr>
            <a:spLocks noGrp="1" noChangeArrowheads="1"/>
          </p:cNvSpPr>
          <p:nvPr>
            <p:ph type="body" idx="1"/>
          </p:nvPr>
        </p:nvSpPr>
        <p:spPr/>
        <p:txBody>
          <a:bodyPr/>
          <a:lstStyle/>
          <a:p>
            <a:pPr eaLnBrk="1" hangingPunct="1">
              <a:defRPr/>
            </a:pPr>
            <a:endParaRPr lang="el-GR" dirty="0" smtClean="0"/>
          </a:p>
        </p:txBody>
      </p:sp>
      <p:pic>
        <p:nvPicPr>
          <p:cNvPr id="76804" name="Picture 4" descr="athina8 001"/>
          <p:cNvPicPr>
            <a:picLocks noChangeAspect="1" noChangeArrowheads="1"/>
          </p:cNvPicPr>
          <p:nvPr/>
        </p:nvPicPr>
        <p:blipFill>
          <a:blip r:embed="rId3" cstate="print"/>
          <a:srcRect l="2542" r="847"/>
          <a:stretch>
            <a:fillRect/>
          </a:stretch>
        </p:blipFill>
        <p:spPr bwMode="auto">
          <a:xfrm>
            <a:off x="539552" y="1340768"/>
            <a:ext cx="8208912" cy="2847975"/>
          </a:xfrm>
          <a:prstGeom prst="rect">
            <a:avLst/>
          </a:prstGeom>
          <a:noFill/>
          <a:ln w="9525">
            <a:noFill/>
            <a:miter lim="800000"/>
            <a:headEnd/>
            <a:tailEnd/>
          </a:ln>
        </p:spPr>
      </p:pic>
      <p:pic>
        <p:nvPicPr>
          <p:cNvPr id="76805" name="Picture 5" descr="athina8"/>
          <p:cNvPicPr>
            <a:picLocks noChangeAspect="1" noChangeArrowheads="1"/>
          </p:cNvPicPr>
          <p:nvPr/>
        </p:nvPicPr>
        <p:blipFill>
          <a:blip r:embed="rId4" cstate="print"/>
          <a:srcRect t="6130" b="4990"/>
          <a:stretch>
            <a:fillRect/>
          </a:stretch>
        </p:blipFill>
        <p:spPr bwMode="auto">
          <a:xfrm>
            <a:off x="827584" y="4365104"/>
            <a:ext cx="7736574" cy="24928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304800"/>
            <a:ext cx="9144000" cy="1431925"/>
          </a:xfrm>
        </p:spPr>
        <p:txBody>
          <a:bodyPr>
            <a:normAutofit/>
          </a:bodyPr>
          <a:lstStyle/>
          <a:p>
            <a:pPr algn="ctr" eaLnBrk="1" hangingPunct="1">
              <a:defRPr/>
            </a:pPr>
            <a:r>
              <a:rPr lang="el-GR" sz="3600" b="1" dirty="0" smtClean="0">
                <a:solidFill>
                  <a:srgbClr val="002060"/>
                </a:solidFill>
                <a:latin typeface="Arial" pitchFamily="34" charset="0"/>
                <a:cs typeface="Arial" pitchFamily="34" charset="0"/>
              </a:rPr>
              <a:t>Προσωπικό νεύρο </a:t>
            </a:r>
            <a:br>
              <a:rPr lang="el-GR" sz="3600" b="1" dirty="0" smtClean="0">
                <a:solidFill>
                  <a:srgbClr val="002060"/>
                </a:solidFill>
                <a:latin typeface="Arial" pitchFamily="34" charset="0"/>
                <a:cs typeface="Arial" pitchFamily="34" charset="0"/>
              </a:rPr>
            </a:br>
            <a:r>
              <a:rPr lang="en-US" sz="3600" b="1" dirty="0" smtClean="0">
                <a:solidFill>
                  <a:srgbClr val="002060"/>
                </a:solidFill>
                <a:latin typeface="Arial" pitchFamily="34" charset="0"/>
                <a:cs typeface="Arial" pitchFamily="34" charset="0"/>
              </a:rPr>
              <a:t>VII</a:t>
            </a:r>
            <a:r>
              <a:rPr lang="el-GR" sz="3600" b="1" dirty="0" smtClean="0">
                <a:solidFill>
                  <a:srgbClr val="002060"/>
                </a:solidFill>
                <a:latin typeface="Arial" pitchFamily="34" charset="0"/>
                <a:cs typeface="Arial" pitchFamily="34" charset="0"/>
              </a:rPr>
              <a:t> Εγκεφαλική Συζυγία</a:t>
            </a:r>
          </a:p>
        </p:txBody>
      </p:sp>
      <p:sp>
        <p:nvSpPr>
          <p:cNvPr id="100355" name="Rectangle 3"/>
          <p:cNvSpPr>
            <a:spLocks noGrp="1" noChangeArrowheads="1"/>
          </p:cNvSpPr>
          <p:nvPr>
            <p:ph type="body" idx="1"/>
          </p:nvPr>
        </p:nvSpPr>
        <p:spPr>
          <a:xfrm>
            <a:off x="611560" y="1981200"/>
            <a:ext cx="7812360" cy="4876800"/>
          </a:xfrm>
        </p:spPr>
        <p:txBody>
          <a:bodyPr/>
          <a:lstStyle/>
          <a:p>
            <a:pPr marL="514350" indent="-514350">
              <a:lnSpc>
                <a:spcPct val="90000"/>
              </a:lnSpc>
              <a:buNone/>
              <a:defRPr/>
            </a:pPr>
            <a:r>
              <a:rPr lang="en-US" sz="2800" b="1" dirty="0" smtClean="0">
                <a:solidFill>
                  <a:srgbClr val="002060"/>
                </a:solidFill>
                <a:latin typeface="Arial" pitchFamily="34" charset="0"/>
                <a:cs typeface="Arial" pitchFamily="34" charset="0"/>
              </a:rPr>
              <a:t>	</a:t>
            </a:r>
            <a:r>
              <a:rPr lang="el-GR" sz="2800" b="1" dirty="0" smtClean="0">
                <a:solidFill>
                  <a:srgbClr val="002060"/>
                </a:solidFill>
                <a:latin typeface="Arial" pitchFamily="34" charset="0"/>
                <a:cs typeface="Arial" pitchFamily="34" charset="0"/>
              </a:rPr>
              <a:t>Μεικτό νεύρο που </a:t>
            </a:r>
            <a:r>
              <a:rPr lang="el-GR" sz="2800" b="1" dirty="0" smtClean="0">
                <a:solidFill>
                  <a:srgbClr val="002060"/>
                </a:solidFill>
                <a:latin typeface="Arial" pitchFamily="34" charset="0"/>
                <a:cs typeface="Arial" pitchFamily="34" charset="0"/>
              </a:rPr>
              <a:t>διαθέτει νευρικές </a:t>
            </a:r>
            <a:r>
              <a:rPr lang="el-GR" sz="2800" b="1" dirty="0" smtClean="0">
                <a:solidFill>
                  <a:srgbClr val="002060"/>
                </a:solidFill>
                <a:latin typeface="Arial" pitchFamily="34" charset="0"/>
                <a:cs typeface="Arial" pitchFamily="34" charset="0"/>
              </a:rPr>
              <a:t>ίνες </a:t>
            </a:r>
            <a:r>
              <a:rPr lang="en-US" sz="2800" b="1" dirty="0" smtClean="0">
                <a:solidFill>
                  <a:srgbClr val="002060"/>
                </a:solidFill>
                <a:latin typeface="Arial" pitchFamily="34" charset="0"/>
                <a:cs typeface="Arial" pitchFamily="34" charset="0"/>
              </a:rPr>
              <a:t>:</a:t>
            </a:r>
          </a:p>
          <a:p>
            <a:pPr marL="514350" indent="-514350" eaLnBrk="1" hangingPunct="1">
              <a:lnSpc>
                <a:spcPct val="90000"/>
              </a:lnSpc>
              <a:buNone/>
              <a:defRPr/>
            </a:pPr>
            <a:endParaRPr lang="el-GR" sz="2800" b="1" dirty="0" smtClean="0">
              <a:solidFill>
                <a:srgbClr val="002060"/>
              </a:solidFill>
              <a:latin typeface="Arial" pitchFamily="34" charset="0"/>
              <a:cs typeface="Arial" pitchFamily="34" charset="0"/>
            </a:endParaRPr>
          </a:p>
          <a:p>
            <a:pPr marL="514350" indent="-514350" eaLnBrk="1" hangingPunct="1">
              <a:lnSpc>
                <a:spcPct val="90000"/>
              </a:lnSpc>
              <a:buFont typeface="+mj-lt"/>
              <a:buAutoNum type="arabicPeriod"/>
              <a:defRPr/>
            </a:pPr>
            <a:r>
              <a:rPr lang="el-GR" sz="2800" b="1" dirty="0" smtClean="0">
                <a:solidFill>
                  <a:srgbClr val="002060"/>
                </a:solidFill>
                <a:latin typeface="Arial" pitchFamily="34" charset="0"/>
                <a:cs typeface="Arial" pitchFamily="34" charset="0"/>
              </a:rPr>
              <a:t>Κινητικές</a:t>
            </a:r>
          </a:p>
          <a:p>
            <a:pPr marL="514350" indent="-514350" eaLnBrk="1" hangingPunct="1">
              <a:lnSpc>
                <a:spcPct val="90000"/>
              </a:lnSpc>
              <a:buFont typeface="+mj-lt"/>
              <a:buAutoNum type="arabicPeriod"/>
              <a:defRPr/>
            </a:pPr>
            <a:r>
              <a:rPr lang="el-GR" sz="2800" b="1" dirty="0" smtClean="0">
                <a:solidFill>
                  <a:srgbClr val="002060"/>
                </a:solidFill>
                <a:latin typeface="Arial" pitchFamily="34" charset="0"/>
                <a:cs typeface="Arial" pitchFamily="34" charset="0"/>
              </a:rPr>
              <a:t>Αισθητικές</a:t>
            </a:r>
          </a:p>
          <a:p>
            <a:pPr marL="514350" indent="-514350" eaLnBrk="1" hangingPunct="1">
              <a:lnSpc>
                <a:spcPct val="90000"/>
              </a:lnSpc>
              <a:buFont typeface="+mj-lt"/>
              <a:buAutoNum type="arabicPeriod"/>
              <a:defRPr/>
            </a:pPr>
            <a:r>
              <a:rPr lang="el-GR" sz="2800" b="1" dirty="0" smtClean="0">
                <a:solidFill>
                  <a:srgbClr val="002060"/>
                </a:solidFill>
                <a:latin typeface="Arial" pitchFamily="34" charset="0"/>
                <a:cs typeface="Arial" pitchFamily="34" charset="0"/>
              </a:rPr>
              <a:t>Παρασυμπαθητικές</a:t>
            </a:r>
          </a:p>
          <a:p>
            <a:pPr marL="514350" indent="-514350" eaLnBrk="1" hangingPunct="1">
              <a:lnSpc>
                <a:spcPct val="90000"/>
              </a:lnSpc>
              <a:buFont typeface="+mj-lt"/>
              <a:buAutoNum type="arabicPeriod"/>
              <a:defRPr/>
            </a:pPr>
            <a:r>
              <a:rPr lang="el-GR" sz="2800" b="1" dirty="0" smtClean="0">
                <a:solidFill>
                  <a:srgbClr val="002060"/>
                </a:solidFill>
                <a:latin typeface="Arial" pitchFamily="34" charset="0"/>
                <a:cs typeface="Arial" pitchFamily="34" charset="0"/>
              </a:rPr>
              <a:t>Αισθητήριες γευστικές </a:t>
            </a:r>
          </a:p>
          <a:p>
            <a:pPr marL="514350" indent="-514350" eaLnBrk="1" hangingPunct="1">
              <a:lnSpc>
                <a:spcPct val="90000"/>
              </a:lnSpc>
              <a:buNone/>
              <a:defRPr/>
            </a:pPr>
            <a:endParaRPr lang="el-GR" sz="2800" b="1" dirty="0" smtClean="0">
              <a:solidFill>
                <a:srgbClr val="00206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rgbClr val="002060"/>
                </a:solidFill>
                <a:latin typeface="Arial" pitchFamily="34" charset="0"/>
                <a:cs typeface="Arial" pitchFamily="34" charset="0"/>
              </a:rPr>
              <a:t>Ενέργεια κινητικών κλάδων </a:t>
            </a:r>
            <a:r>
              <a:rPr lang="en-US" sz="3600" b="1" dirty="0" smtClean="0">
                <a:solidFill>
                  <a:srgbClr val="002060"/>
                </a:solidFill>
                <a:latin typeface="Arial" pitchFamily="34" charset="0"/>
                <a:cs typeface="Arial" pitchFamily="34" charset="0"/>
              </a:rPr>
              <a:t>VII</a:t>
            </a:r>
            <a:endParaRPr lang="el-GR" sz="3600"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a:pPr>
            <a:r>
              <a:rPr lang="el-GR" sz="2800" b="1" dirty="0" smtClean="0">
                <a:solidFill>
                  <a:srgbClr val="002060"/>
                </a:solidFill>
                <a:latin typeface="Arial" pitchFamily="34" charset="0"/>
                <a:cs typeface="Arial" pitchFamily="34" charset="0"/>
              </a:rPr>
              <a:t>Μετωπιαίος</a:t>
            </a:r>
            <a:r>
              <a:rPr lang="en-US" sz="2800" b="1" dirty="0" smtClean="0">
                <a:solidFill>
                  <a:srgbClr val="002060"/>
                </a:solidFill>
                <a:latin typeface="Arial" pitchFamily="34" charset="0"/>
                <a:cs typeface="Arial" pitchFamily="34" charset="0"/>
              </a:rPr>
              <a:t>:</a:t>
            </a:r>
            <a:r>
              <a:rPr lang="el-GR" sz="2800" b="1" dirty="0" smtClean="0">
                <a:solidFill>
                  <a:srgbClr val="002060"/>
                </a:solidFill>
                <a:latin typeface="Arial" pitchFamily="34" charset="0"/>
                <a:cs typeface="Arial" pitchFamily="34" charset="0"/>
              </a:rPr>
              <a:t> Ανύψωση φρυδιών</a:t>
            </a:r>
          </a:p>
          <a:p>
            <a:pPr marL="457200" indent="-457200">
              <a:buFont typeface="+mj-lt"/>
              <a:buAutoNum type="arabicPeriod"/>
            </a:pPr>
            <a:r>
              <a:rPr lang="el-GR" sz="2800" b="1" dirty="0" smtClean="0">
                <a:solidFill>
                  <a:srgbClr val="002060"/>
                </a:solidFill>
                <a:latin typeface="Arial" pitchFamily="34" charset="0"/>
                <a:cs typeface="Arial" pitchFamily="34" charset="0"/>
              </a:rPr>
              <a:t>Βλεφαρικός</a:t>
            </a:r>
            <a:r>
              <a:rPr lang="en-US" sz="2800" b="1" dirty="0" smtClean="0">
                <a:solidFill>
                  <a:srgbClr val="002060"/>
                </a:solidFill>
                <a:latin typeface="Arial" pitchFamily="34" charset="0"/>
                <a:cs typeface="Arial" pitchFamily="34" charset="0"/>
              </a:rPr>
              <a:t>:</a:t>
            </a:r>
            <a:r>
              <a:rPr lang="el-GR" sz="2800" b="1" dirty="0" smtClean="0">
                <a:solidFill>
                  <a:srgbClr val="002060"/>
                </a:solidFill>
                <a:latin typeface="Arial" pitchFamily="34" charset="0"/>
                <a:cs typeface="Arial" pitchFamily="34" charset="0"/>
              </a:rPr>
              <a:t> Σύσφιγξη βλεφάρων</a:t>
            </a:r>
          </a:p>
          <a:p>
            <a:pPr marL="457200" indent="-457200">
              <a:buFont typeface="+mj-lt"/>
              <a:buAutoNum type="arabicPeriod"/>
            </a:pPr>
            <a:r>
              <a:rPr lang="el-GR" sz="2800" b="1" dirty="0" smtClean="0">
                <a:solidFill>
                  <a:srgbClr val="002060"/>
                </a:solidFill>
                <a:latin typeface="Arial" pitchFamily="34" charset="0"/>
                <a:cs typeface="Arial" pitchFamily="34" charset="0"/>
              </a:rPr>
              <a:t>Βυκανητικός</a:t>
            </a:r>
            <a:r>
              <a:rPr lang="en-US" sz="2800" b="1" dirty="0" smtClean="0">
                <a:solidFill>
                  <a:srgbClr val="002060"/>
                </a:solidFill>
                <a:latin typeface="Arial" pitchFamily="34" charset="0"/>
                <a:cs typeface="Arial" pitchFamily="34" charset="0"/>
              </a:rPr>
              <a:t>: </a:t>
            </a:r>
            <a:r>
              <a:rPr lang="el-GR" sz="2800" b="1" dirty="0" smtClean="0">
                <a:solidFill>
                  <a:srgbClr val="002060"/>
                </a:solidFill>
                <a:latin typeface="Arial" pitchFamily="34" charset="0"/>
                <a:cs typeface="Arial" pitchFamily="34" charset="0"/>
              </a:rPr>
              <a:t>Ανύψωση άνω χείλους, σύσφιγξη άνω χείλους</a:t>
            </a:r>
          </a:p>
          <a:p>
            <a:pPr marL="457200" indent="-457200">
              <a:buFont typeface="+mj-lt"/>
              <a:buAutoNum type="arabicPeriod"/>
            </a:pPr>
            <a:r>
              <a:rPr lang="el-GR" sz="2800" b="1" dirty="0" smtClean="0">
                <a:solidFill>
                  <a:srgbClr val="002060"/>
                </a:solidFill>
                <a:latin typeface="Arial" pitchFamily="34" charset="0"/>
                <a:cs typeface="Arial" pitchFamily="34" charset="0"/>
              </a:rPr>
              <a:t>Κάτω γναθικός</a:t>
            </a:r>
            <a:r>
              <a:rPr lang="en-US" sz="2800" b="1" dirty="0" smtClean="0">
                <a:solidFill>
                  <a:srgbClr val="002060"/>
                </a:solidFill>
                <a:latin typeface="Arial" pitchFamily="34" charset="0"/>
                <a:cs typeface="Arial" pitchFamily="34" charset="0"/>
              </a:rPr>
              <a:t>:</a:t>
            </a:r>
            <a:r>
              <a:rPr lang="el-GR" sz="2800" b="1" dirty="0" smtClean="0">
                <a:solidFill>
                  <a:srgbClr val="002060"/>
                </a:solidFill>
                <a:latin typeface="Arial" pitchFamily="34" charset="0"/>
                <a:cs typeface="Arial" pitchFamily="34" charset="0"/>
              </a:rPr>
              <a:t> Σύσφιγξη κάτω χείλους</a:t>
            </a:r>
          </a:p>
          <a:p>
            <a:pPr marL="457200" indent="-457200">
              <a:buFont typeface="+mj-lt"/>
              <a:buAutoNum type="arabicPeriod"/>
            </a:pPr>
            <a:r>
              <a:rPr lang="el-GR" sz="2800" b="1" dirty="0" smtClean="0">
                <a:solidFill>
                  <a:srgbClr val="002060"/>
                </a:solidFill>
                <a:latin typeface="Arial" pitchFamily="34" charset="0"/>
                <a:cs typeface="Arial" pitchFamily="34" charset="0"/>
              </a:rPr>
              <a:t>Τραχηλικός</a:t>
            </a:r>
            <a:r>
              <a:rPr lang="en-US" sz="2800" b="1" dirty="0" smtClean="0">
                <a:solidFill>
                  <a:srgbClr val="002060"/>
                </a:solidFill>
                <a:latin typeface="Arial" pitchFamily="34" charset="0"/>
                <a:cs typeface="Arial" pitchFamily="34" charset="0"/>
              </a:rPr>
              <a:t>:</a:t>
            </a:r>
            <a:r>
              <a:rPr lang="el-GR" sz="2800" b="1" dirty="0" smtClean="0">
                <a:solidFill>
                  <a:srgbClr val="002060"/>
                </a:solidFill>
                <a:latin typeface="Arial" pitchFamily="34" charset="0"/>
                <a:cs typeface="Arial" pitchFamily="34" charset="0"/>
              </a:rPr>
              <a:t> Μυώδες πλάτυσμα </a:t>
            </a:r>
            <a:endParaRPr lang="el-GR"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Autofit/>
          </a:bodyPr>
          <a:lstStyle/>
          <a:p>
            <a:r>
              <a:rPr lang="el-GR" sz="2800" b="1" dirty="0" smtClean="0">
                <a:solidFill>
                  <a:srgbClr val="C00000"/>
                </a:solidFill>
                <a:latin typeface="Arial" pitchFamily="34" charset="0"/>
                <a:cs typeface="Arial" pitchFamily="34" charset="0"/>
              </a:rPr>
              <a:t>Πάρεση βυκανητικού και κάτω γναθικού κλάδου (</a:t>
            </a:r>
            <a:r>
              <a:rPr lang="en-US" sz="2800" b="1" dirty="0" smtClean="0">
                <a:solidFill>
                  <a:srgbClr val="C00000"/>
                </a:solidFill>
                <a:latin typeface="Arial" pitchFamily="34" charset="0"/>
                <a:cs typeface="Arial" pitchFamily="34" charset="0"/>
              </a:rPr>
              <a:t>VII)</a:t>
            </a:r>
            <a:r>
              <a:rPr lang="el-GR" sz="2800" b="1" dirty="0" smtClean="0">
                <a:solidFill>
                  <a:srgbClr val="C00000"/>
                </a:solidFill>
                <a:latin typeface="Arial" pitchFamily="34" charset="0"/>
                <a:cs typeface="Arial" pitchFamily="34" charset="0"/>
              </a:rPr>
              <a:t> μετά από χειρουργική παρωτίδας </a:t>
            </a:r>
            <a:br>
              <a:rPr lang="el-GR" sz="2800" b="1" dirty="0" smtClean="0">
                <a:solidFill>
                  <a:srgbClr val="C00000"/>
                </a:solidFill>
                <a:latin typeface="Arial" pitchFamily="34" charset="0"/>
                <a:cs typeface="Arial" pitchFamily="34" charset="0"/>
              </a:rPr>
            </a:br>
            <a:r>
              <a:rPr lang="el-GR" sz="2800" b="1" dirty="0" smtClean="0">
                <a:solidFill>
                  <a:srgbClr val="C00000"/>
                </a:solidFill>
                <a:latin typeface="Arial" pitchFamily="34" charset="0"/>
                <a:cs typeface="Arial" pitchFamily="34" charset="0"/>
              </a:rPr>
              <a:t>(πτώση άνω χείλους, ευθυασμός κάτω χείλους)</a:t>
            </a:r>
            <a:endParaRPr lang="el-GR" sz="2800" dirty="0">
              <a:solidFill>
                <a:srgbClr val="C00000"/>
              </a:solidFill>
            </a:endParaRPr>
          </a:p>
        </p:txBody>
      </p:sp>
      <p:pic>
        <p:nvPicPr>
          <p:cNvPr id="1026" name="Picture 2" descr="C:\Users\I. Iatrou\Desktop\Σιαλογόνοι\Πέττα Μ.Χ. 10.10.2011\IMG_4661.JPG"/>
          <p:cNvPicPr>
            <a:picLocks noGrp="1" noChangeAspect="1" noChangeArrowheads="1"/>
          </p:cNvPicPr>
          <p:nvPr>
            <p:ph idx="1"/>
          </p:nvPr>
        </p:nvPicPr>
        <p:blipFill>
          <a:blip r:embed="rId2" cstate="print"/>
          <a:srcRect l="4243" t="6364" r="6661" b="4540"/>
          <a:stretch>
            <a:fillRect/>
          </a:stretch>
        </p:blipFill>
        <p:spPr bwMode="auto">
          <a:xfrm>
            <a:off x="251520" y="1772816"/>
            <a:ext cx="3024336" cy="4032448"/>
          </a:xfrm>
          <a:prstGeom prst="rect">
            <a:avLst/>
          </a:prstGeom>
          <a:noFill/>
        </p:spPr>
      </p:pic>
      <p:pic>
        <p:nvPicPr>
          <p:cNvPr id="1027" name="Picture 3" descr="C:\Users\I. Iatrou\Desktop\Σιαλογόνοι\Πέττα Μ.Χ. 10.10.2011\IMG_4663.JPG"/>
          <p:cNvPicPr>
            <a:picLocks noChangeAspect="1" noChangeArrowheads="1"/>
          </p:cNvPicPr>
          <p:nvPr/>
        </p:nvPicPr>
        <p:blipFill>
          <a:blip r:embed="rId3" cstate="print"/>
          <a:srcRect/>
          <a:stretch>
            <a:fillRect/>
          </a:stretch>
        </p:blipFill>
        <p:spPr bwMode="auto">
          <a:xfrm>
            <a:off x="3419872" y="1772816"/>
            <a:ext cx="3112021" cy="4149080"/>
          </a:xfrm>
          <a:prstGeom prst="rect">
            <a:avLst/>
          </a:prstGeom>
          <a:noFill/>
        </p:spPr>
      </p:pic>
      <p:sp>
        <p:nvSpPr>
          <p:cNvPr id="6" name="5 - Έλλειψη"/>
          <p:cNvSpPr/>
          <p:nvPr/>
        </p:nvSpPr>
        <p:spPr>
          <a:xfrm>
            <a:off x="827584" y="3284984"/>
            <a:ext cx="79208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Έλλειψη"/>
          <p:cNvSpPr/>
          <p:nvPr/>
        </p:nvSpPr>
        <p:spPr>
          <a:xfrm>
            <a:off x="1979712" y="3212976"/>
            <a:ext cx="79208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Έλλειψη"/>
          <p:cNvSpPr/>
          <p:nvPr/>
        </p:nvSpPr>
        <p:spPr>
          <a:xfrm>
            <a:off x="3995936" y="3212976"/>
            <a:ext cx="79208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5076056" y="3212976"/>
            <a:ext cx="79208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rmAutofit/>
          </a:bodyPr>
          <a:lstStyle/>
          <a:p>
            <a:r>
              <a:rPr lang="el-GR" sz="2800" b="1" dirty="0" smtClean="0">
                <a:solidFill>
                  <a:srgbClr val="002060"/>
                </a:solidFill>
                <a:latin typeface="Arial" pitchFamily="34" charset="0"/>
                <a:cs typeface="Arial" pitchFamily="34" charset="0"/>
              </a:rPr>
              <a:t>Γυναίκα 60 ετών </a:t>
            </a:r>
            <a:endParaRPr lang="el-GR" sz="2800" dirty="0"/>
          </a:p>
        </p:txBody>
      </p:sp>
      <p:pic>
        <p:nvPicPr>
          <p:cNvPr id="2050" name="Picture 2" descr="C:\Users\I. Iatrou\Desktop\Σιαλογόνοι\Πέττα Μ.Χ. 10.10.2011\IMG_4666.JPG"/>
          <p:cNvPicPr>
            <a:picLocks noGrp="1" noChangeAspect="1" noChangeArrowheads="1"/>
          </p:cNvPicPr>
          <p:nvPr>
            <p:ph idx="1"/>
          </p:nvPr>
        </p:nvPicPr>
        <p:blipFill>
          <a:blip r:embed="rId2" cstate="print"/>
          <a:srcRect r="21511" b="6131"/>
          <a:stretch>
            <a:fillRect/>
          </a:stretch>
        </p:blipFill>
        <p:spPr bwMode="auto">
          <a:xfrm>
            <a:off x="467544" y="1772816"/>
            <a:ext cx="2520280" cy="4018825"/>
          </a:xfrm>
          <a:prstGeom prst="rect">
            <a:avLst/>
          </a:prstGeom>
          <a:noFill/>
        </p:spPr>
      </p:pic>
      <p:pic>
        <p:nvPicPr>
          <p:cNvPr id="2051" name="Picture 3" descr="C:\Users\I. Iatrou\Desktop\Σιαλογόνοι\Πέττα 15.12.2011\IMG_5685.JPG"/>
          <p:cNvPicPr>
            <a:picLocks noChangeAspect="1" noChangeArrowheads="1"/>
          </p:cNvPicPr>
          <p:nvPr/>
        </p:nvPicPr>
        <p:blipFill>
          <a:blip r:embed="rId3" cstate="print"/>
          <a:srcRect l="32500" r="22500" b="46670"/>
          <a:stretch>
            <a:fillRect/>
          </a:stretch>
        </p:blipFill>
        <p:spPr bwMode="auto">
          <a:xfrm>
            <a:off x="3923928" y="1772816"/>
            <a:ext cx="4464496" cy="3968441"/>
          </a:xfrm>
          <a:prstGeom prst="rect">
            <a:avLst/>
          </a:prstGeom>
          <a:noFill/>
        </p:spPr>
      </p:pic>
      <p:sp>
        <p:nvSpPr>
          <p:cNvPr id="6" name="5 - Έλλειψη"/>
          <p:cNvSpPr/>
          <p:nvPr/>
        </p:nvSpPr>
        <p:spPr>
          <a:xfrm>
            <a:off x="827584" y="3501008"/>
            <a:ext cx="79208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Έλλειψη"/>
          <p:cNvSpPr/>
          <p:nvPr/>
        </p:nvSpPr>
        <p:spPr>
          <a:xfrm>
            <a:off x="1907704" y="3429000"/>
            <a:ext cx="79208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0" y="1268760"/>
            <a:ext cx="4115614" cy="369332"/>
          </a:xfrm>
          <a:prstGeom prst="rect">
            <a:avLst/>
          </a:prstGeom>
        </p:spPr>
        <p:txBody>
          <a:bodyPr wrap="none">
            <a:spAutoFit/>
          </a:bodyPr>
          <a:lstStyle/>
          <a:p>
            <a:r>
              <a:rPr lang="el-GR" b="1" dirty="0" smtClean="0">
                <a:solidFill>
                  <a:srgbClr val="002060"/>
                </a:solidFill>
                <a:latin typeface="Arial" pitchFamily="34" charset="0"/>
                <a:cs typeface="Arial" pitchFamily="34" charset="0"/>
              </a:rPr>
              <a:t>Ο μετωπιαίος κλάδος είναι άθικτος. </a:t>
            </a:r>
            <a:endParaRPr lang="el-GR" dirty="0"/>
          </a:p>
        </p:txBody>
      </p:sp>
      <p:sp>
        <p:nvSpPr>
          <p:cNvPr id="9" name="8 - Ορθογώνιο"/>
          <p:cNvSpPr/>
          <p:nvPr/>
        </p:nvSpPr>
        <p:spPr>
          <a:xfrm>
            <a:off x="3851920" y="5733256"/>
            <a:ext cx="4788024" cy="923330"/>
          </a:xfrm>
          <a:prstGeom prst="rect">
            <a:avLst/>
          </a:prstGeom>
        </p:spPr>
        <p:txBody>
          <a:bodyPr wrap="square">
            <a:spAutoFit/>
          </a:bodyPr>
          <a:lstStyle/>
          <a:p>
            <a:pPr algn="ctr"/>
            <a:r>
              <a:rPr lang="el-GR" b="1" dirty="0" smtClean="0">
                <a:solidFill>
                  <a:srgbClr val="002060"/>
                </a:solidFill>
                <a:latin typeface="Arial" pitchFamily="34" charset="0"/>
                <a:cs typeface="Arial" pitchFamily="34" charset="0"/>
              </a:rPr>
              <a:t>Σημειώνεται βελτίωση της λειτουργίας του βυκανητικού και κάτω γναθικού </a:t>
            </a:r>
            <a:r>
              <a:rPr lang="el-GR" b="1" dirty="0" smtClean="0">
                <a:solidFill>
                  <a:srgbClr val="002060"/>
                </a:solidFill>
                <a:latin typeface="Arial" pitchFamily="34" charset="0"/>
                <a:cs typeface="Arial" pitchFamily="34" charset="0"/>
              </a:rPr>
              <a:t>κλάδου  μετά παρέλευση 3 μηνών </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rmAutofit fontScale="90000"/>
          </a:bodyPr>
          <a:lstStyle/>
          <a:p>
            <a:r>
              <a:rPr lang="el-GR" sz="2200" b="1" dirty="0" smtClean="0">
                <a:solidFill>
                  <a:srgbClr val="C00000"/>
                </a:solidFill>
                <a:latin typeface="Arial" pitchFamily="34" charset="0"/>
                <a:cs typeface="Arial" pitchFamily="34" charset="0"/>
              </a:rPr>
              <a:t>Πάρεση άνω βλεφαρικού κλάδου προσωπικού νεύρου αρ.,</a:t>
            </a:r>
            <a:br>
              <a:rPr lang="el-GR" sz="2200" b="1" dirty="0" smtClean="0">
                <a:solidFill>
                  <a:srgbClr val="C00000"/>
                </a:solidFill>
                <a:latin typeface="Arial" pitchFamily="34" charset="0"/>
                <a:cs typeface="Arial" pitchFamily="34" charset="0"/>
              </a:rPr>
            </a:br>
            <a:r>
              <a:rPr lang="el-GR" sz="2200" b="1" dirty="0" smtClean="0">
                <a:solidFill>
                  <a:srgbClr val="C00000"/>
                </a:solidFill>
                <a:latin typeface="Arial" pitchFamily="34" charset="0"/>
                <a:cs typeface="Arial" pitchFamily="34" charset="0"/>
              </a:rPr>
              <a:t> το άνω βλέφαρο συσπάται λιγότερο από το </a:t>
            </a:r>
            <a:r>
              <a:rPr lang="el-GR" sz="2200" b="1" dirty="0" smtClean="0">
                <a:solidFill>
                  <a:srgbClr val="C00000"/>
                </a:solidFill>
                <a:latin typeface="Arial" pitchFamily="34" charset="0"/>
                <a:cs typeface="Arial" pitchFamily="34" charset="0"/>
              </a:rPr>
              <a:t>υγιές. </a:t>
            </a:r>
            <a:br>
              <a:rPr lang="el-GR" sz="2200" b="1" dirty="0" smtClean="0">
                <a:solidFill>
                  <a:srgbClr val="C00000"/>
                </a:solidFill>
                <a:latin typeface="Arial" pitchFamily="34" charset="0"/>
                <a:cs typeface="Arial" pitchFamily="34" charset="0"/>
              </a:rPr>
            </a:br>
            <a:r>
              <a:rPr lang="el-GR" sz="2200" b="1" dirty="0" smtClean="0">
                <a:solidFill>
                  <a:srgbClr val="002060"/>
                </a:solidFill>
                <a:latin typeface="Arial" pitchFamily="34" charset="0"/>
                <a:cs typeface="Arial" pitchFamily="34" charset="0"/>
              </a:rPr>
              <a:t>Ο </a:t>
            </a:r>
            <a:r>
              <a:rPr lang="el-GR" sz="2200" b="1" dirty="0" err="1" smtClean="0">
                <a:solidFill>
                  <a:srgbClr val="002060"/>
                </a:solidFill>
                <a:latin typeface="Arial" pitchFamily="34" charset="0"/>
                <a:cs typeface="Arial" pitchFamily="34" charset="0"/>
              </a:rPr>
              <a:t>βυκανητικός</a:t>
            </a:r>
            <a:r>
              <a:rPr lang="el-GR" sz="2200" b="1" dirty="0" smtClean="0">
                <a:solidFill>
                  <a:srgbClr val="002060"/>
                </a:solidFill>
                <a:latin typeface="Arial" pitchFamily="34" charset="0"/>
                <a:cs typeface="Arial" pitchFamily="34" charset="0"/>
              </a:rPr>
              <a:t> και ο κάτω γναθικός κλάδος λειτουργούν κανονικά</a:t>
            </a:r>
            <a:r>
              <a:rPr lang="el-GR" b="1" dirty="0" smtClean="0">
                <a:solidFill>
                  <a:srgbClr val="C00000"/>
                </a:solidFill>
                <a:latin typeface="Arial" pitchFamily="34" charset="0"/>
                <a:cs typeface="Arial" pitchFamily="34" charset="0"/>
              </a:rPr>
              <a:t/>
            </a:r>
            <a:br>
              <a:rPr lang="el-GR" b="1" dirty="0" smtClean="0">
                <a:solidFill>
                  <a:srgbClr val="C00000"/>
                </a:solidFill>
                <a:latin typeface="Arial" pitchFamily="34" charset="0"/>
                <a:cs typeface="Arial" pitchFamily="34" charset="0"/>
              </a:rPr>
            </a:br>
            <a:endParaRPr lang="el-GR" dirty="0"/>
          </a:p>
        </p:txBody>
      </p:sp>
      <p:pic>
        <p:nvPicPr>
          <p:cNvPr id="1026" name="Picture 2" descr="C:\Users\I. Iatrou\Desktop\Σιαλογόνοι\ΒΑΝΑΣ ΔΗΜΗΤΡΗΣ-ΟΓΚΟΣ WΑΡΤHΙΝ\4 ΜΗΝΕΣ ΜΕΤΑ\IMG_0972.JPG"/>
          <p:cNvPicPr>
            <a:picLocks noGrp="1" noChangeAspect="1" noChangeArrowheads="1"/>
          </p:cNvPicPr>
          <p:nvPr>
            <p:ph idx="1"/>
          </p:nvPr>
        </p:nvPicPr>
        <p:blipFill>
          <a:blip r:embed="rId2" cstate="print"/>
          <a:srcRect/>
          <a:stretch>
            <a:fillRect/>
          </a:stretch>
        </p:blipFill>
        <p:spPr bwMode="auto">
          <a:xfrm>
            <a:off x="755576" y="1556792"/>
            <a:ext cx="3500550" cy="4525963"/>
          </a:xfrm>
          <a:prstGeom prst="rect">
            <a:avLst/>
          </a:prstGeom>
          <a:noFill/>
        </p:spPr>
      </p:pic>
      <p:pic>
        <p:nvPicPr>
          <p:cNvPr id="1027" name="Picture 3" descr="C:\Users\I. Iatrou\Desktop\Σιαλογόνοι\ΒΑΝΑΣ ΔΗΜΗΤΡΗΣ-ΟΓΚΟΣ WΑΡΤHΙΝ\4 ΜΗΝΕΣ ΜΕΤΑ\IMG_0974.JPG"/>
          <p:cNvPicPr>
            <a:picLocks noChangeAspect="1" noChangeArrowheads="1"/>
          </p:cNvPicPr>
          <p:nvPr/>
        </p:nvPicPr>
        <p:blipFill>
          <a:blip r:embed="rId3" cstate="print"/>
          <a:srcRect/>
          <a:stretch>
            <a:fillRect/>
          </a:stretch>
        </p:blipFill>
        <p:spPr bwMode="auto">
          <a:xfrm>
            <a:off x="4716016" y="1556792"/>
            <a:ext cx="3560252" cy="453650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7544" y="0"/>
            <a:ext cx="8229600" cy="764704"/>
          </a:xfrm>
        </p:spPr>
        <p:txBody>
          <a:bodyPr>
            <a:normAutofit fontScale="90000"/>
          </a:bodyPr>
          <a:lstStyle/>
          <a:p>
            <a:pPr>
              <a:defRPr/>
            </a:pPr>
            <a:r>
              <a:rPr lang="el-GR" sz="2800" b="1" dirty="0" smtClean="0">
                <a:solidFill>
                  <a:srgbClr val="002060"/>
                </a:solidFill>
                <a:latin typeface="Arial" pitchFamily="34" charset="0"/>
                <a:cs typeface="Arial" pitchFamily="34" charset="0"/>
              </a:rPr>
              <a:t>Πορεία του </a:t>
            </a:r>
            <a:r>
              <a:rPr lang="el-GR" sz="2800" b="1" dirty="0" smtClean="0">
                <a:solidFill>
                  <a:srgbClr val="002060"/>
                </a:solidFill>
                <a:latin typeface="Arial" pitchFamily="34" charset="0"/>
                <a:cs typeface="Arial" pitchFamily="34" charset="0"/>
              </a:rPr>
              <a:t>κινητικής μοίρας προσωπικού </a:t>
            </a:r>
            <a:r>
              <a:rPr lang="el-GR" sz="2800" b="1" dirty="0" smtClean="0">
                <a:solidFill>
                  <a:srgbClr val="002060"/>
                </a:solidFill>
                <a:latin typeface="Arial" pitchFamily="34" charset="0"/>
                <a:cs typeface="Arial" pitchFamily="34" charset="0"/>
              </a:rPr>
              <a:t>νεύρου</a:t>
            </a:r>
            <a:endParaRPr lang="el-GR" sz="2800" dirty="0" smtClean="0"/>
          </a:p>
        </p:txBody>
      </p:sp>
      <p:sp>
        <p:nvSpPr>
          <p:cNvPr id="83971" name="Rectangle 3"/>
          <p:cNvSpPr>
            <a:spLocks noGrp="1" noChangeArrowheads="1"/>
          </p:cNvSpPr>
          <p:nvPr>
            <p:ph type="body" idx="1"/>
          </p:nvPr>
        </p:nvSpPr>
        <p:spPr/>
        <p:txBody>
          <a:bodyPr/>
          <a:lstStyle/>
          <a:p>
            <a:pPr eaLnBrk="1" hangingPunct="1">
              <a:defRPr/>
            </a:pPr>
            <a:endParaRPr lang="el-GR" dirty="0" smtClean="0"/>
          </a:p>
        </p:txBody>
      </p:sp>
      <p:pic>
        <p:nvPicPr>
          <p:cNvPr id="77828" name="Picture 4" descr="athina25"/>
          <p:cNvPicPr>
            <a:picLocks noChangeAspect="1" noChangeArrowheads="1"/>
          </p:cNvPicPr>
          <p:nvPr/>
        </p:nvPicPr>
        <p:blipFill>
          <a:blip r:embed="rId3" cstate="print"/>
          <a:srcRect/>
          <a:stretch>
            <a:fillRect/>
          </a:stretch>
        </p:blipFill>
        <p:spPr bwMode="auto">
          <a:xfrm>
            <a:off x="611560" y="626545"/>
            <a:ext cx="8172400" cy="623145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304800"/>
            <a:ext cx="9144000" cy="1431925"/>
          </a:xfrm>
        </p:spPr>
        <p:txBody>
          <a:bodyPr>
            <a:normAutofit fontScale="90000"/>
          </a:bodyPr>
          <a:lstStyle/>
          <a:p>
            <a:pPr eaLnBrk="1" hangingPunct="1">
              <a:defRPr/>
            </a:pPr>
            <a:r>
              <a:rPr lang="el-GR" b="1" dirty="0" smtClean="0">
                <a:solidFill>
                  <a:srgbClr val="C00000"/>
                </a:solidFill>
                <a:latin typeface="Arial" pitchFamily="34" charset="0"/>
                <a:cs typeface="Arial" pitchFamily="34" charset="0"/>
              </a:rPr>
              <a:t>Πάρεση προσωπικού νεύρου</a:t>
            </a:r>
            <a:br>
              <a:rPr lang="el-GR" b="1" dirty="0" smtClean="0">
                <a:solidFill>
                  <a:srgbClr val="C00000"/>
                </a:solidFill>
                <a:latin typeface="Arial" pitchFamily="34" charset="0"/>
                <a:cs typeface="Arial" pitchFamily="34" charset="0"/>
              </a:rPr>
            </a:br>
            <a:r>
              <a:rPr lang="el-GR" b="1" dirty="0" smtClean="0">
                <a:solidFill>
                  <a:srgbClr val="C00000"/>
                </a:solidFill>
                <a:latin typeface="Arial" pitchFamily="34" charset="0"/>
                <a:cs typeface="Arial" pitchFamily="34" charset="0"/>
              </a:rPr>
              <a:t> </a:t>
            </a:r>
            <a:r>
              <a:rPr lang="el-GR" sz="2000" b="1" dirty="0" smtClean="0">
                <a:solidFill>
                  <a:srgbClr val="C00000"/>
                </a:solidFill>
                <a:latin typeface="Arial" pitchFamily="34" charset="0"/>
                <a:cs typeface="Arial" pitchFamily="34" charset="0"/>
              </a:rPr>
              <a:t>ΚΕΝΤΡΙΚΟΥ ΤΥΠΟΥ</a:t>
            </a:r>
            <a:r>
              <a:rPr lang="el-GR" sz="1600" b="1" dirty="0" smtClean="0">
                <a:solidFill>
                  <a:srgbClr val="C00000"/>
                </a:solidFill>
                <a:latin typeface="Arial" pitchFamily="34" charset="0"/>
                <a:cs typeface="Arial" pitchFamily="34" charset="0"/>
              </a:rPr>
              <a:t>                                            </a:t>
            </a:r>
            <a:r>
              <a:rPr lang="el-GR" sz="2000" b="1" dirty="0" smtClean="0">
                <a:solidFill>
                  <a:srgbClr val="C00000"/>
                </a:solidFill>
                <a:latin typeface="Arial" pitchFamily="34" charset="0"/>
                <a:cs typeface="Arial" pitchFamily="34" charset="0"/>
              </a:rPr>
              <a:t>ΠΕΡΙΦΕΡΙΚΟΥ ΤΥΠΟΥ</a:t>
            </a:r>
          </a:p>
        </p:txBody>
      </p:sp>
      <p:pic>
        <p:nvPicPr>
          <p:cNvPr id="78852" name="Picture 4" descr="1715-0550x0350"/>
          <p:cNvPicPr>
            <a:picLocks noChangeAspect="1" noChangeArrowheads="1"/>
          </p:cNvPicPr>
          <p:nvPr/>
        </p:nvPicPr>
        <p:blipFill>
          <a:blip r:embed="rId3" cstate="print"/>
          <a:srcRect/>
          <a:stretch>
            <a:fillRect/>
          </a:stretch>
        </p:blipFill>
        <p:spPr bwMode="auto">
          <a:xfrm>
            <a:off x="0" y="1916113"/>
            <a:ext cx="9144000" cy="49418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0" y="304800"/>
            <a:ext cx="9144000" cy="1431925"/>
          </a:xfrm>
        </p:spPr>
        <p:txBody>
          <a:bodyPr>
            <a:normAutofit/>
          </a:bodyPr>
          <a:lstStyle/>
          <a:p>
            <a:pPr algn="ctr" eaLnBrk="1" hangingPunct="1">
              <a:defRPr/>
            </a:pPr>
            <a:r>
              <a:rPr lang="el-GR" sz="3600" b="1" dirty="0" err="1" smtClean="0">
                <a:solidFill>
                  <a:srgbClr val="002060"/>
                </a:solidFill>
                <a:latin typeface="Arial" pitchFamily="34" charset="0"/>
                <a:cs typeface="Arial" pitchFamily="34" charset="0"/>
              </a:rPr>
              <a:t>Στατικοακουστικό</a:t>
            </a:r>
            <a:r>
              <a:rPr lang="el-GR" sz="3600" b="1" dirty="0" smtClean="0">
                <a:solidFill>
                  <a:srgbClr val="002060"/>
                </a:solidFill>
                <a:latin typeface="Arial" pitchFamily="34" charset="0"/>
                <a:cs typeface="Arial" pitchFamily="34" charset="0"/>
              </a:rPr>
              <a:t> νεύρο</a:t>
            </a:r>
            <a:br>
              <a:rPr lang="el-GR" sz="3600" b="1" dirty="0" smtClean="0">
                <a:solidFill>
                  <a:srgbClr val="002060"/>
                </a:solidFill>
                <a:latin typeface="Arial" pitchFamily="34" charset="0"/>
                <a:cs typeface="Arial" pitchFamily="34" charset="0"/>
              </a:rPr>
            </a:br>
            <a:r>
              <a:rPr lang="en-US" sz="3600" b="1" dirty="0" smtClean="0">
                <a:solidFill>
                  <a:srgbClr val="002060"/>
                </a:solidFill>
                <a:latin typeface="Arial" pitchFamily="34" charset="0"/>
                <a:cs typeface="Arial" pitchFamily="34" charset="0"/>
              </a:rPr>
              <a:t>VIII </a:t>
            </a:r>
            <a:r>
              <a:rPr lang="el-GR" sz="3600" b="1" dirty="0" smtClean="0">
                <a:solidFill>
                  <a:srgbClr val="002060"/>
                </a:solidFill>
                <a:latin typeface="Arial" pitchFamily="34" charset="0"/>
                <a:cs typeface="Arial" pitchFamily="34" charset="0"/>
              </a:rPr>
              <a:t>Εγκεφαλική συζυγία</a:t>
            </a:r>
          </a:p>
        </p:txBody>
      </p:sp>
      <p:sp>
        <p:nvSpPr>
          <p:cNvPr id="262147" name="Rectangle 3"/>
          <p:cNvSpPr>
            <a:spLocks noGrp="1" noChangeArrowheads="1"/>
          </p:cNvSpPr>
          <p:nvPr>
            <p:ph type="body" idx="1"/>
          </p:nvPr>
        </p:nvSpPr>
        <p:spPr>
          <a:xfrm>
            <a:off x="0" y="1981200"/>
            <a:ext cx="9144000" cy="4876800"/>
          </a:xfrm>
        </p:spPr>
        <p:txBody>
          <a:bodyPr/>
          <a:lstStyle/>
          <a:p>
            <a:pPr eaLnBrk="1" hangingPunct="1">
              <a:defRPr/>
            </a:pPr>
            <a:r>
              <a:rPr lang="el-GR" i="1" dirty="0" smtClean="0">
                <a:solidFill>
                  <a:srgbClr val="002060"/>
                </a:solidFill>
                <a:latin typeface="Arial" pitchFamily="34" charset="0"/>
                <a:cs typeface="Arial" pitchFamily="34" charset="0"/>
              </a:rPr>
              <a:t>Αποτελείται από δύο διαφορετικά νεύρα </a:t>
            </a:r>
          </a:p>
          <a:p>
            <a:pPr eaLnBrk="1" hangingPunct="1">
              <a:buFont typeface="Wingdings" pitchFamily="2" charset="2"/>
              <a:buNone/>
              <a:defRPr/>
            </a:pPr>
            <a:endParaRPr lang="el-GR" dirty="0" smtClean="0">
              <a:solidFill>
                <a:srgbClr val="002060"/>
              </a:solidFill>
              <a:latin typeface="Arial" pitchFamily="34" charset="0"/>
              <a:cs typeface="Arial" pitchFamily="34" charset="0"/>
            </a:endParaRPr>
          </a:p>
          <a:p>
            <a:pPr>
              <a:defRPr/>
            </a:pPr>
            <a:r>
              <a:rPr lang="el-GR" dirty="0" err="1" smtClean="0">
                <a:solidFill>
                  <a:srgbClr val="002060"/>
                </a:solidFill>
                <a:latin typeface="Arial" pitchFamily="34" charset="0"/>
                <a:cs typeface="Arial" pitchFamily="34" charset="0"/>
              </a:rPr>
              <a:t>Αιθουσαίο</a:t>
            </a:r>
            <a:r>
              <a:rPr lang="el-GR" dirty="0" smtClean="0">
                <a:solidFill>
                  <a:srgbClr val="002060"/>
                </a:solidFill>
                <a:latin typeface="Arial" pitchFamily="34" charset="0"/>
                <a:cs typeface="Arial" pitchFamily="34" charset="0"/>
              </a:rPr>
              <a:t> νεύρο για την ισορροπία </a:t>
            </a:r>
          </a:p>
          <a:p>
            <a:pPr>
              <a:defRPr/>
            </a:pPr>
            <a:r>
              <a:rPr lang="el-GR" dirty="0" smtClean="0">
                <a:solidFill>
                  <a:srgbClr val="002060"/>
                </a:solidFill>
                <a:latin typeface="Arial" pitchFamily="34" charset="0"/>
                <a:cs typeface="Arial" pitchFamily="34" charset="0"/>
              </a:rPr>
              <a:t>Κοχλιακό  νεύρο  για την ακοή</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0" y="0"/>
            <a:ext cx="9144000" cy="1736725"/>
          </a:xfrm>
        </p:spPr>
        <p:txBody>
          <a:bodyPr/>
          <a:lstStyle/>
          <a:p>
            <a:pPr algn="ctr" eaLnBrk="1" hangingPunct="1">
              <a:defRPr/>
            </a:pPr>
            <a:r>
              <a:rPr lang="el-GR" sz="3600" b="1" dirty="0" smtClean="0">
                <a:solidFill>
                  <a:srgbClr val="002060"/>
                </a:solidFill>
                <a:latin typeface="Arial" pitchFamily="34" charset="0"/>
                <a:cs typeface="Arial" pitchFamily="34" charset="0"/>
              </a:rPr>
              <a:t/>
            </a:r>
            <a:br>
              <a:rPr lang="el-GR" sz="3600" b="1" dirty="0" smtClean="0">
                <a:solidFill>
                  <a:srgbClr val="002060"/>
                </a:solidFill>
                <a:latin typeface="Arial" pitchFamily="34" charset="0"/>
                <a:cs typeface="Arial" pitchFamily="34" charset="0"/>
              </a:rPr>
            </a:br>
            <a:r>
              <a:rPr lang="en-US" sz="3600" b="1" dirty="0" smtClean="0">
                <a:solidFill>
                  <a:srgbClr val="002060"/>
                </a:solidFill>
                <a:latin typeface="Arial" pitchFamily="34" charset="0"/>
                <a:cs typeface="Arial" pitchFamily="34" charset="0"/>
              </a:rPr>
              <a:t>VIII </a:t>
            </a:r>
            <a:r>
              <a:rPr lang="el-GR" sz="3600" b="1" dirty="0" smtClean="0">
                <a:solidFill>
                  <a:srgbClr val="002060"/>
                </a:solidFill>
                <a:latin typeface="Arial" pitchFamily="34" charset="0"/>
                <a:cs typeface="Arial" pitchFamily="34" charset="0"/>
              </a:rPr>
              <a:t>Εγκεφαλική συζυγία</a:t>
            </a:r>
          </a:p>
        </p:txBody>
      </p:sp>
      <p:sp>
        <p:nvSpPr>
          <p:cNvPr id="151555" name="Rectangle 3"/>
          <p:cNvSpPr>
            <a:spLocks noGrp="1" noChangeArrowheads="1"/>
          </p:cNvSpPr>
          <p:nvPr>
            <p:ph type="body" idx="1"/>
          </p:nvPr>
        </p:nvSpPr>
        <p:spPr/>
        <p:txBody>
          <a:bodyPr/>
          <a:lstStyle/>
          <a:p>
            <a:pPr eaLnBrk="1" hangingPunct="1">
              <a:defRPr/>
            </a:pPr>
            <a:endParaRPr lang="el-GR" smtClean="0"/>
          </a:p>
        </p:txBody>
      </p:sp>
      <p:pic>
        <p:nvPicPr>
          <p:cNvPr id="80900" name="Picture 4" descr="Ιλιγγος"/>
          <p:cNvPicPr>
            <a:picLocks noChangeAspect="1" noChangeArrowheads="1"/>
          </p:cNvPicPr>
          <p:nvPr/>
        </p:nvPicPr>
        <p:blipFill>
          <a:blip r:embed="rId3" cstate="print"/>
          <a:srcRect/>
          <a:stretch>
            <a:fillRect/>
          </a:stretch>
        </p:blipFill>
        <p:spPr bwMode="auto">
          <a:xfrm>
            <a:off x="0" y="1700213"/>
            <a:ext cx="9144000" cy="5157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0" y="260350"/>
            <a:ext cx="9144000" cy="1296988"/>
          </a:xfrm>
        </p:spPr>
        <p:txBody>
          <a:bodyPr/>
          <a:lstStyle/>
          <a:p>
            <a:pPr algn="ctr" eaLnBrk="1" hangingPunct="1">
              <a:defRPr/>
            </a:pPr>
            <a:r>
              <a:rPr lang="el-GR" sz="3600" b="1" dirty="0" smtClean="0">
                <a:solidFill>
                  <a:srgbClr val="002060"/>
                </a:solidFill>
                <a:latin typeface="Arial" pitchFamily="34" charset="0"/>
                <a:cs typeface="Arial" pitchFamily="34" charset="0"/>
              </a:rPr>
              <a:t>Πυρήνες του κοχλιακού νεύρου</a:t>
            </a:r>
          </a:p>
        </p:txBody>
      </p:sp>
      <p:sp>
        <p:nvSpPr>
          <p:cNvPr id="260099" name="Rectangle 3"/>
          <p:cNvSpPr>
            <a:spLocks noGrp="1" noChangeArrowheads="1"/>
          </p:cNvSpPr>
          <p:nvPr>
            <p:ph type="body" idx="1"/>
          </p:nvPr>
        </p:nvSpPr>
        <p:spPr/>
        <p:txBody>
          <a:bodyPr/>
          <a:lstStyle/>
          <a:p>
            <a:pPr eaLnBrk="1" hangingPunct="1">
              <a:defRPr/>
            </a:pPr>
            <a:endParaRPr lang="el-GR" smtClean="0"/>
          </a:p>
        </p:txBody>
      </p:sp>
      <p:pic>
        <p:nvPicPr>
          <p:cNvPr id="81924" name="Picture 4" descr="athina 31"/>
          <p:cNvPicPr>
            <a:picLocks noChangeAspect="1" noChangeArrowheads="1"/>
          </p:cNvPicPr>
          <p:nvPr/>
        </p:nvPicPr>
        <p:blipFill>
          <a:blip r:embed="rId3" cstate="print"/>
          <a:srcRect/>
          <a:stretch>
            <a:fillRect/>
          </a:stretch>
        </p:blipFill>
        <p:spPr bwMode="auto">
          <a:xfrm>
            <a:off x="0" y="1700213"/>
            <a:ext cx="9144000" cy="5157787"/>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304800"/>
            <a:ext cx="9144000" cy="1431925"/>
          </a:xfrm>
        </p:spPr>
        <p:txBody>
          <a:bodyPr>
            <a:normAutofit/>
          </a:bodyPr>
          <a:lstStyle/>
          <a:p>
            <a:pPr>
              <a:defRPr/>
            </a:pPr>
            <a:r>
              <a:rPr lang="el-GR" sz="3200" b="1" dirty="0" smtClean="0">
                <a:solidFill>
                  <a:srgbClr val="002060"/>
                </a:solidFill>
                <a:latin typeface="Arial" pitchFamily="34" charset="0"/>
                <a:cs typeface="Arial" pitchFamily="34" charset="0"/>
              </a:rPr>
              <a:t>Γλωσσοφαρυγγικό νεύρο</a:t>
            </a:r>
            <a:br>
              <a:rPr lang="el-GR" sz="3200" b="1" dirty="0" smtClean="0">
                <a:solidFill>
                  <a:srgbClr val="002060"/>
                </a:solidFill>
                <a:latin typeface="Arial" pitchFamily="34" charset="0"/>
                <a:cs typeface="Arial" pitchFamily="34" charset="0"/>
              </a:rPr>
            </a:br>
            <a:r>
              <a:rPr lang="el-GR" sz="3200" b="1" dirty="0" smtClean="0">
                <a:solidFill>
                  <a:srgbClr val="002060"/>
                </a:solidFill>
                <a:latin typeface="Arial" pitchFamily="34" charset="0"/>
                <a:cs typeface="Arial" pitchFamily="34" charset="0"/>
              </a:rPr>
              <a:t> Εγκεφαλική Συζυγία ΙΧ</a:t>
            </a:r>
          </a:p>
        </p:txBody>
      </p:sp>
      <p:sp>
        <p:nvSpPr>
          <p:cNvPr id="253955" name="Rectangle 3"/>
          <p:cNvSpPr>
            <a:spLocks noGrp="1" noChangeArrowheads="1"/>
          </p:cNvSpPr>
          <p:nvPr>
            <p:ph type="body" idx="1"/>
          </p:nvPr>
        </p:nvSpPr>
        <p:spPr>
          <a:xfrm>
            <a:off x="0" y="1981200"/>
            <a:ext cx="9144000" cy="4876800"/>
          </a:xfrm>
        </p:spPr>
        <p:txBody>
          <a:bodyPr>
            <a:normAutofit/>
          </a:bodyPr>
          <a:lstStyle/>
          <a:p>
            <a:pPr eaLnBrk="1" hangingPunct="1">
              <a:lnSpc>
                <a:spcPct val="90000"/>
              </a:lnSpc>
              <a:defRPr/>
            </a:pPr>
            <a:r>
              <a:rPr lang="el-GR" sz="2800" dirty="0" smtClean="0">
                <a:solidFill>
                  <a:srgbClr val="002060"/>
                </a:solidFill>
                <a:latin typeface="Arial" pitchFamily="34" charset="0"/>
                <a:cs typeface="Arial" pitchFamily="34" charset="0"/>
              </a:rPr>
              <a:t>Είναι </a:t>
            </a:r>
            <a:r>
              <a:rPr lang="el-GR" sz="2800" b="1" dirty="0" smtClean="0">
                <a:solidFill>
                  <a:srgbClr val="002060"/>
                </a:solidFill>
                <a:latin typeface="Arial" pitchFamily="34" charset="0"/>
                <a:cs typeface="Arial" pitchFamily="34" charset="0"/>
              </a:rPr>
              <a:t>μεικτό</a:t>
            </a:r>
            <a:r>
              <a:rPr lang="el-GR" sz="2800" dirty="0" smtClean="0">
                <a:solidFill>
                  <a:srgbClr val="002060"/>
                </a:solidFill>
                <a:latin typeface="Arial" pitchFamily="34" charset="0"/>
                <a:cs typeface="Arial" pitchFamily="34" charset="0"/>
              </a:rPr>
              <a:t> νεύρο</a:t>
            </a:r>
          </a:p>
          <a:p>
            <a:pPr eaLnBrk="1" hangingPunct="1">
              <a:lnSpc>
                <a:spcPct val="90000"/>
              </a:lnSpc>
              <a:defRPr/>
            </a:pPr>
            <a:r>
              <a:rPr lang="el-GR" sz="2800" dirty="0" smtClean="0">
                <a:solidFill>
                  <a:srgbClr val="002060"/>
                </a:solidFill>
                <a:latin typeface="Arial" pitchFamily="34" charset="0"/>
                <a:cs typeface="Arial" pitchFamily="34" charset="0"/>
              </a:rPr>
              <a:t>Διαθέτει </a:t>
            </a:r>
            <a:r>
              <a:rPr lang="el-GR" sz="2800" b="1" dirty="0" smtClean="0">
                <a:solidFill>
                  <a:srgbClr val="002060"/>
                </a:solidFill>
                <a:latin typeface="Arial" pitchFamily="34" charset="0"/>
                <a:cs typeface="Arial" pitchFamily="34" charset="0"/>
              </a:rPr>
              <a:t>κινητικές, αισθητικές</a:t>
            </a:r>
            <a:r>
              <a:rPr lang="el-GR" sz="2800" dirty="0" smtClean="0">
                <a:solidFill>
                  <a:srgbClr val="002060"/>
                </a:solidFill>
                <a:latin typeface="Arial" pitchFamily="34" charset="0"/>
                <a:cs typeface="Arial" pitchFamily="34" charset="0"/>
              </a:rPr>
              <a:t>, </a:t>
            </a:r>
            <a:r>
              <a:rPr lang="el-GR" sz="2800" b="1" dirty="0" smtClean="0">
                <a:solidFill>
                  <a:srgbClr val="002060"/>
                </a:solidFill>
                <a:latin typeface="Arial" pitchFamily="34" charset="0"/>
                <a:cs typeface="Arial" pitchFamily="34" charset="0"/>
              </a:rPr>
              <a:t>γευστικές αισθητήριες </a:t>
            </a:r>
            <a:r>
              <a:rPr lang="el-GR" sz="2800" dirty="0" smtClean="0">
                <a:solidFill>
                  <a:srgbClr val="002060"/>
                </a:solidFill>
                <a:latin typeface="Arial" pitchFamily="34" charset="0"/>
                <a:cs typeface="Arial" pitchFamily="34" charset="0"/>
              </a:rPr>
              <a:t>και </a:t>
            </a:r>
            <a:r>
              <a:rPr lang="el-GR" sz="2800" b="1" dirty="0" smtClean="0">
                <a:solidFill>
                  <a:srgbClr val="002060"/>
                </a:solidFill>
                <a:latin typeface="Arial" pitchFamily="34" charset="0"/>
                <a:cs typeface="Arial" pitchFamily="34" charset="0"/>
              </a:rPr>
              <a:t>παρασυμπαθητικές</a:t>
            </a:r>
            <a:r>
              <a:rPr lang="el-GR" sz="2800" dirty="0" smtClean="0">
                <a:solidFill>
                  <a:srgbClr val="002060"/>
                </a:solidFill>
                <a:latin typeface="Arial" pitchFamily="34" charset="0"/>
                <a:cs typeface="Arial" pitchFamily="34" charset="0"/>
              </a:rPr>
              <a:t> ίνες</a:t>
            </a:r>
          </a:p>
          <a:p>
            <a:pPr eaLnBrk="1" hangingPunct="1">
              <a:lnSpc>
                <a:spcPct val="90000"/>
              </a:lnSpc>
              <a:defRPr/>
            </a:pPr>
            <a:r>
              <a:rPr lang="el-GR" sz="2800" dirty="0" err="1" smtClean="0">
                <a:solidFill>
                  <a:srgbClr val="002060"/>
                </a:solidFill>
                <a:latin typeface="Arial" pitchFamily="34" charset="0"/>
                <a:cs typeface="Arial" pitchFamily="34" charset="0"/>
              </a:rPr>
              <a:t>Νευρώνει</a:t>
            </a:r>
            <a:r>
              <a:rPr lang="el-GR" sz="2800" dirty="0" smtClean="0">
                <a:solidFill>
                  <a:srgbClr val="002060"/>
                </a:solidFill>
                <a:latin typeface="Arial" pitchFamily="34" charset="0"/>
                <a:cs typeface="Arial" pitchFamily="34" charset="0"/>
              </a:rPr>
              <a:t> τον </a:t>
            </a:r>
            <a:r>
              <a:rPr lang="el-GR" sz="2800" b="1" dirty="0" smtClean="0">
                <a:solidFill>
                  <a:srgbClr val="002060"/>
                </a:solidFill>
                <a:latin typeface="Arial" pitchFamily="34" charset="0"/>
                <a:cs typeface="Arial" pitchFamily="34" charset="0"/>
              </a:rPr>
              <a:t>βελονοφαρυγγικό μυ</a:t>
            </a:r>
          </a:p>
          <a:p>
            <a:pPr>
              <a:lnSpc>
                <a:spcPct val="90000"/>
              </a:lnSpc>
              <a:defRPr/>
            </a:pPr>
            <a:r>
              <a:rPr lang="el-GR" sz="2800" dirty="0" smtClean="0">
                <a:solidFill>
                  <a:srgbClr val="002060"/>
                </a:solidFill>
                <a:latin typeface="Arial" pitchFamily="34" charset="0"/>
                <a:cs typeface="Arial" pitchFamily="34" charset="0"/>
              </a:rPr>
              <a:t>Οι αισθητικές ίνες </a:t>
            </a:r>
            <a:r>
              <a:rPr lang="el-GR" sz="2800" dirty="0" err="1" smtClean="0">
                <a:solidFill>
                  <a:srgbClr val="002060"/>
                </a:solidFill>
                <a:latin typeface="Arial" pitchFamily="34" charset="0"/>
                <a:cs typeface="Arial" pitchFamily="34" charset="0"/>
              </a:rPr>
              <a:t>νευρώνουν</a:t>
            </a:r>
            <a:r>
              <a:rPr lang="el-GR" sz="2800" dirty="0" smtClean="0">
                <a:solidFill>
                  <a:srgbClr val="002060"/>
                </a:solidFill>
                <a:latin typeface="Arial" pitchFamily="34" charset="0"/>
                <a:cs typeface="Arial" pitchFamily="34" charset="0"/>
              </a:rPr>
              <a:t> το </a:t>
            </a:r>
            <a:r>
              <a:rPr lang="el-GR" sz="2800" b="1" dirty="0" smtClean="0">
                <a:solidFill>
                  <a:srgbClr val="002060"/>
                </a:solidFill>
                <a:latin typeface="Arial" pitchFamily="34" charset="0"/>
                <a:cs typeface="Arial" pitchFamily="34" charset="0"/>
              </a:rPr>
              <a:t>οπίσθιο τριτημόριο της γλώσσας</a:t>
            </a:r>
            <a:r>
              <a:rPr lang="el-GR" sz="2800" dirty="0" smtClean="0">
                <a:solidFill>
                  <a:srgbClr val="002060"/>
                </a:solidFill>
                <a:latin typeface="Arial" pitchFamily="34" charset="0"/>
                <a:cs typeface="Arial" pitchFamily="34" charset="0"/>
              </a:rPr>
              <a:t> τόσο για τη γενική αισθητικότητα όσο και για τη γεύση.</a:t>
            </a:r>
          </a:p>
          <a:p>
            <a:pPr>
              <a:lnSpc>
                <a:spcPct val="90000"/>
              </a:lnSpc>
              <a:defRPr/>
            </a:pPr>
            <a:r>
              <a:rPr lang="el-GR" sz="2800" dirty="0" smtClean="0">
                <a:solidFill>
                  <a:srgbClr val="002060"/>
                </a:solidFill>
                <a:latin typeface="Arial" pitchFamily="34" charset="0"/>
                <a:cs typeface="Arial" pitchFamily="34" charset="0"/>
              </a:rPr>
              <a:t>Χορηγεί </a:t>
            </a:r>
            <a:r>
              <a:rPr lang="el-GR" sz="2800" b="1" dirty="0" err="1" smtClean="0">
                <a:solidFill>
                  <a:srgbClr val="002060"/>
                </a:solidFill>
                <a:latin typeface="Arial" pitchFamily="34" charset="0"/>
                <a:cs typeface="Arial" pitchFamily="34" charset="0"/>
              </a:rPr>
              <a:t>εκκριτικοκινητικές</a:t>
            </a:r>
            <a:r>
              <a:rPr lang="el-GR" sz="2800" b="1" dirty="0" smtClean="0">
                <a:solidFill>
                  <a:srgbClr val="002060"/>
                </a:solidFill>
                <a:latin typeface="Arial" pitchFamily="34" charset="0"/>
                <a:cs typeface="Arial" pitchFamily="34" charset="0"/>
              </a:rPr>
              <a:t>  παρασυμπαθητικές ίνες στην παρωτίδα</a:t>
            </a:r>
          </a:p>
          <a:p>
            <a:pPr eaLnBrk="1" hangingPunct="1">
              <a:lnSpc>
                <a:spcPct val="90000"/>
              </a:lnSpc>
              <a:defRPr/>
            </a:pPr>
            <a:endParaRPr lang="el-GR" sz="2800" dirty="0" smtClean="0">
              <a:solidFill>
                <a:srgbClr val="002060"/>
              </a:solidFill>
              <a:latin typeface="Arial" pitchFamily="34" charset="0"/>
              <a:cs typeface="Arial"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rgbClr val="002060"/>
                </a:solidFill>
                <a:latin typeface="Arial" pitchFamily="34" charset="0"/>
                <a:cs typeface="Arial" pitchFamily="34" charset="0"/>
              </a:rPr>
              <a:t>Λειτουργίες </a:t>
            </a:r>
            <a:r>
              <a:rPr lang="en-US" sz="3600" b="1" dirty="0" smtClean="0">
                <a:solidFill>
                  <a:srgbClr val="002060"/>
                </a:solidFill>
                <a:latin typeface="Arial" pitchFamily="34" charset="0"/>
                <a:cs typeface="Arial" pitchFamily="34" charset="0"/>
              </a:rPr>
              <a:t>VII </a:t>
            </a:r>
            <a:endParaRPr lang="el-GR" sz="3600" dirty="0"/>
          </a:p>
        </p:txBody>
      </p:sp>
      <p:sp>
        <p:nvSpPr>
          <p:cNvPr id="3" name="2 - Θέση περιεχομένου"/>
          <p:cNvSpPr>
            <a:spLocks noGrp="1"/>
          </p:cNvSpPr>
          <p:nvPr>
            <p:ph idx="1"/>
          </p:nvPr>
        </p:nvSpPr>
        <p:spPr>
          <a:xfrm>
            <a:off x="0" y="1268760"/>
            <a:ext cx="8892480" cy="5589239"/>
          </a:xfrm>
        </p:spPr>
        <p:txBody>
          <a:bodyPr>
            <a:normAutofit fontScale="77500" lnSpcReduction="20000"/>
          </a:bodyPr>
          <a:lstStyle/>
          <a:p>
            <a:pPr marL="514350" indent="-514350">
              <a:lnSpc>
                <a:spcPct val="170000"/>
              </a:lnSpc>
              <a:buFont typeface="+mj-lt"/>
              <a:buAutoNum type="arabicPeriod"/>
              <a:defRPr/>
            </a:pPr>
            <a:r>
              <a:rPr lang="el-GR" sz="3000" b="1" u="sng" dirty="0" smtClean="0">
                <a:solidFill>
                  <a:srgbClr val="002060"/>
                </a:solidFill>
                <a:latin typeface="Arial" pitchFamily="34" charset="0"/>
                <a:cs typeface="Arial" pitchFamily="34" charset="0"/>
              </a:rPr>
              <a:t>Κινητική</a:t>
            </a:r>
            <a:r>
              <a:rPr lang="el-GR" sz="3000" dirty="0" smtClean="0">
                <a:solidFill>
                  <a:srgbClr val="002060"/>
                </a:solidFill>
                <a:latin typeface="Arial" pitchFamily="34" charset="0"/>
                <a:cs typeface="Arial" pitchFamily="34" charset="0"/>
              </a:rPr>
              <a:t> για τους μυς του προσώπου</a:t>
            </a:r>
          </a:p>
          <a:p>
            <a:pPr marL="514350" indent="-514350">
              <a:lnSpc>
                <a:spcPct val="170000"/>
              </a:lnSpc>
              <a:buFont typeface="+mj-lt"/>
              <a:buAutoNum type="arabicPeriod"/>
              <a:defRPr/>
            </a:pPr>
            <a:r>
              <a:rPr lang="el-GR" sz="3000" b="1" u="sng" dirty="0" smtClean="0">
                <a:solidFill>
                  <a:srgbClr val="002060"/>
                </a:solidFill>
                <a:latin typeface="Arial" pitchFamily="34" charset="0"/>
                <a:cs typeface="Arial" pitchFamily="34" charset="0"/>
              </a:rPr>
              <a:t>Αισθητική</a:t>
            </a:r>
            <a:r>
              <a:rPr lang="el-GR" sz="3000" dirty="0" smtClean="0">
                <a:solidFill>
                  <a:srgbClr val="002060"/>
                </a:solidFill>
                <a:latin typeface="Arial" pitchFamily="34" charset="0"/>
                <a:cs typeface="Arial" pitchFamily="34" charset="0"/>
              </a:rPr>
              <a:t> για μια μικρή περιοχή στο πτερύγιο του ωτός, έμπροσθεν του </a:t>
            </a:r>
            <a:r>
              <a:rPr lang="el-GR" sz="3000" dirty="0" smtClean="0">
                <a:solidFill>
                  <a:srgbClr val="002060"/>
                </a:solidFill>
                <a:latin typeface="Arial" pitchFamily="34" charset="0"/>
                <a:cs typeface="Arial" pitchFamily="34" charset="0"/>
              </a:rPr>
              <a:t>τράγου του ωτός, </a:t>
            </a:r>
            <a:r>
              <a:rPr lang="el-GR" sz="3000" dirty="0" smtClean="0">
                <a:solidFill>
                  <a:srgbClr val="002060"/>
                </a:solidFill>
                <a:latin typeface="Arial" pitchFamily="34" charset="0"/>
                <a:cs typeface="Arial" pitchFamily="34" charset="0"/>
              </a:rPr>
              <a:t>σε τμήμα του έξω ακουστικού πόρου</a:t>
            </a:r>
            <a:r>
              <a:rPr lang="en-US" sz="3000" dirty="0" smtClean="0">
                <a:solidFill>
                  <a:srgbClr val="002060"/>
                </a:solidFill>
                <a:latin typeface="Arial" pitchFamily="34" charset="0"/>
                <a:cs typeface="Arial" pitchFamily="34" charset="0"/>
              </a:rPr>
              <a:t> </a:t>
            </a:r>
            <a:r>
              <a:rPr lang="el-GR" sz="3000" dirty="0" smtClean="0">
                <a:solidFill>
                  <a:srgbClr val="002060"/>
                </a:solidFill>
                <a:latin typeface="Arial" pitchFamily="34" charset="0"/>
                <a:cs typeface="Arial" pitchFamily="34" charset="0"/>
              </a:rPr>
              <a:t>(ζώνη </a:t>
            </a:r>
            <a:r>
              <a:rPr lang="en-US" sz="3000" dirty="0" smtClean="0">
                <a:solidFill>
                  <a:srgbClr val="002060"/>
                </a:solidFill>
                <a:latin typeface="Arial" pitchFamily="34" charset="0"/>
                <a:cs typeface="Arial" pitchFamily="34" charset="0"/>
              </a:rPr>
              <a:t>Ramsay –</a:t>
            </a:r>
            <a:r>
              <a:rPr lang="el-GR" sz="3000" dirty="0" smtClean="0">
                <a:solidFill>
                  <a:srgbClr val="002060"/>
                </a:solidFill>
                <a:latin typeface="Arial" pitchFamily="34" charset="0"/>
                <a:cs typeface="Arial" pitchFamily="34" charset="0"/>
              </a:rPr>
              <a:t> </a:t>
            </a:r>
            <a:r>
              <a:rPr lang="en-US" sz="3000" dirty="0" smtClean="0">
                <a:solidFill>
                  <a:srgbClr val="002060"/>
                </a:solidFill>
                <a:latin typeface="Arial" pitchFamily="34" charset="0"/>
                <a:cs typeface="Arial" pitchFamily="34" charset="0"/>
              </a:rPr>
              <a:t>Hunt)</a:t>
            </a:r>
            <a:r>
              <a:rPr lang="el-GR" sz="3000" dirty="0" smtClean="0">
                <a:solidFill>
                  <a:srgbClr val="002060"/>
                </a:solidFill>
                <a:latin typeface="Arial" pitchFamily="34" charset="0"/>
                <a:cs typeface="Arial" pitchFamily="34" charset="0"/>
              </a:rPr>
              <a:t> και του τυμπάνου.</a:t>
            </a:r>
          </a:p>
          <a:p>
            <a:pPr marL="457200" indent="-457200">
              <a:lnSpc>
                <a:spcPct val="170000"/>
              </a:lnSpc>
              <a:buNone/>
              <a:defRPr/>
            </a:pPr>
            <a:r>
              <a:rPr lang="en-US" sz="3000" b="1" dirty="0" smtClean="0">
                <a:solidFill>
                  <a:srgbClr val="002060"/>
                </a:solidFill>
                <a:latin typeface="Arial" pitchFamily="34" charset="0"/>
                <a:cs typeface="Arial" pitchFamily="34" charset="0"/>
              </a:rPr>
              <a:t>3.</a:t>
            </a:r>
            <a:r>
              <a:rPr lang="en-US" sz="3000" dirty="0" smtClean="0">
                <a:solidFill>
                  <a:srgbClr val="002060"/>
                </a:solidFill>
                <a:latin typeface="Arial" pitchFamily="34" charset="0"/>
                <a:cs typeface="Arial" pitchFamily="34" charset="0"/>
              </a:rPr>
              <a:t>    </a:t>
            </a:r>
            <a:r>
              <a:rPr lang="el-GR" sz="3000" b="1" u="sng" dirty="0" smtClean="0">
                <a:solidFill>
                  <a:srgbClr val="002060"/>
                </a:solidFill>
                <a:latin typeface="Arial" pitchFamily="34" charset="0"/>
                <a:cs typeface="Arial" pitchFamily="34" charset="0"/>
              </a:rPr>
              <a:t>Παρασυμπαθητική</a:t>
            </a:r>
            <a:r>
              <a:rPr lang="el-GR" sz="3000" b="1" dirty="0" smtClean="0">
                <a:solidFill>
                  <a:srgbClr val="002060"/>
                </a:solidFill>
                <a:latin typeface="Arial" pitchFamily="34" charset="0"/>
                <a:cs typeface="Arial" pitchFamily="34" charset="0"/>
              </a:rPr>
              <a:t> </a:t>
            </a:r>
            <a:r>
              <a:rPr lang="el-GR" sz="3000" dirty="0" smtClean="0">
                <a:solidFill>
                  <a:srgbClr val="002060"/>
                </a:solidFill>
                <a:latin typeface="Arial" pitchFamily="34" charset="0"/>
                <a:cs typeface="Arial" pitchFamily="34" charset="0"/>
              </a:rPr>
              <a:t> για την εκκριτική διαδικασία </a:t>
            </a:r>
            <a:r>
              <a:rPr lang="el-GR" sz="3000" dirty="0" smtClean="0">
                <a:solidFill>
                  <a:srgbClr val="002060"/>
                </a:solidFill>
                <a:latin typeface="Arial" pitchFamily="34" charset="0"/>
                <a:cs typeface="Arial" pitchFamily="34" charset="0"/>
              </a:rPr>
              <a:t>των δακρυϊκών, </a:t>
            </a:r>
            <a:r>
              <a:rPr lang="el-GR" sz="3000" dirty="0" smtClean="0">
                <a:solidFill>
                  <a:srgbClr val="002060"/>
                </a:solidFill>
                <a:latin typeface="Arial" pitchFamily="34" charset="0"/>
                <a:cs typeface="Arial" pitchFamily="34" charset="0"/>
              </a:rPr>
              <a:t>των </a:t>
            </a:r>
            <a:r>
              <a:rPr lang="el-GR" sz="3000" dirty="0" smtClean="0">
                <a:solidFill>
                  <a:srgbClr val="002060"/>
                </a:solidFill>
                <a:latin typeface="Arial" pitchFamily="34" charset="0"/>
                <a:cs typeface="Arial" pitchFamily="34" charset="0"/>
              </a:rPr>
              <a:t>υπογνάθιων </a:t>
            </a:r>
            <a:r>
              <a:rPr lang="el-GR" sz="3000" dirty="0" smtClean="0">
                <a:solidFill>
                  <a:srgbClr val="002060"/>
                </a:solidFill>
                <a:latin typeface="Arial" pitchFamily="34" charset="0"/>
                <a:cs typeface="Arial" pitchFamily="34" charset="0"/>
              </a:rPr>
              <a:t>και υπογλώσσιων σιελογόνων    αδένων </a:t>
            </a:r>
            <a:r>
              <a:rPr lang="el-GR" sz="3000" dirty="0" smtClean="0">
                <a:solidFill>
                  <a:srgbClr val="002060"/>
                </a:solidFill>
                <a:latin typeface="Arial" pitchFamily="34" charset="0"/>
                <a:cs typeface="Arial" pitchFamily="34" charset="0"/>
              </a:rPr>
              <a:t>και </a:t>
            </a:r>
            <a:r>
              <a:rPr lang="el-GR" sz="3000" dirty="0" smtClean="0">
                <a:solidFill>
                  <a:srgbClr val="002060"/>
                </a:solidFill>
                <a:latin typeface="Arial" pitchFamily="34" charset="0"/>
                <a:cs typeface="Arial" pitchFamily="34" charset="0"/>
              </a:rPr>
              <a:t>χορηγεί προγαγγλιακές παρασυμπαθητικές ίνες σε γάγγλια Κεφαλής &amp; Τραχήλου</a:t>
            </a:r>
            <a:endParaRPr lang="en-US" sz="3000" dirty="0" smtClean="0">
              <a:solidFill>
                <a:srgbClr val="002060"/>
              </a:solidFill>
              <a:latin typeface="Arial" pitchFamily="34" charset="0"/>
              <a:cs typeface="Arial" pitchFamily="34" charset="0"/>
            </a:endParaRPr>
          </a:p>
          <a:p>
            <a:pPr marL="457200" indent="-457200">
              <a:lnSpc>
                <a:spcPct val="170000"/>
              </a:lnSpc>
              <a:buNone/>
              <a:defRPr/>
            </a:pPr>
            <a:r>
              <a:rPr lang="en-US" sz="3000" b="1" dirty="0" smtClean="0">
                <a:solidFill>
                  <a:srgbClr val="002060"/>
                </a:solidFill>
                <a:latin typeface="Arial" pitchFamily="34" charset="0"/>
                <a:cs typeface="Arial" pitchFamily="34" charset="0"/>
              </a:rPr>
              <a:t>4.     </a:t>
            </a:r>
            <a:r>
              <a:rPr lang="el-GR" sz="3000" b="1" u="sng" dirty="0" smtClean="0">
                <a:solidFill>
                  <a:srgbClr val="002060"/>
                </a:solidFill>
                <a:latin typeface="Arial" pitchFamily="34" charset="0"/>
                <a:cs typeface="Arial" pitchFamily="34" charset="0"/>
              </a:rPr>
              <a:t>Αισθητηριακή</a:t>
            </a:r>
            <a:r>
              <a:rPr lang="el-GR" sz="3000" dirty="0" smtClean="0">
                <a:solidFill>
                  <a:srgbClr val="002060"/>
                </a:solidFill>
                <a:latin typeface="Arial" pitchFamily="34" charset="0"/>
                <a:cs typeface="Arial" pitchFamily="34" charset="0"/>
              </a:rPr>
              <a:t>  για τη γεύση (πρόσθια 2/3 γλώσσας </a:t>
            </a:r>
            <a:r>
              <a:rPr lang="el-GR" sz="3000" dirty="0" smtClean="0">
                <a:solidFill>
                  <a:srgbClr val="002060"/>
                </a:solidFill>
                <a:latin typeface="Arial" pitchFamily="34" charset="0"/>
                <a:cs typeface="Arial" pitchFamily="34" charset="0"/>
              </a:rPr>
              <a:t>μέσω της </a:t>
            </a:r>
            <a:r>
              <a:rPr lang="el-GR" sz="3000" dirty="0" smtClean="0">
                <a:solidFill>
                  <a:srgbClr val="002060"/>
                </a:solidFill>
                <a:latin typeface="Arial" pitchFamily="34" charset="0"/>
                <a:cs typeface="Arial" pitchFamily="34" charset="0"/>
              </a:rPr>
              <a:t>χορδής του τυμπάνου)</a:t>
            </a:r>
          </a:p>
          <a:p>
            <a:pPr marL="457200" indent="-457200">
              <a:lnSpc>
                <a:spcPct val="170000"/>
              </a:lnSpc>
              <a:buNone/>
              <a:defRPr/>
            </a:pPr>
            <a:endParaRPr lang="el-GR" sz="3000" dirty="0" smtClean="0">
              <a:solidFill>
                <a:srgbClr val="002060"/>
              </a:solidFill>
              <a:latin typeface="Arial" pitchFamily="34" charset="0"/>
              <a:cs typeface="Arial" pitchFamily="34" charset="0"/>
            </a:endParaRPr>
          </a:p>
          <a:p>
            <a:pPr marL="457200" indent="-457200">
              <a:lnSpc>
                <a:spcPct val="90000"/>
              </a:lnSpc>
              <a:buNone/>
              <a:defRPr/>
            </a:pPr>
            <a:endParaRPr lang="el-GR" sz="3000" dirty="0" smtClean="0">
              <a:solidFill>
                <a:srgbClr val="002060"/>
              </a:solidFill>
              <a:latin typeface="Arial" pitchFamily="34" charset="0"/>
              <a:cs typeface="Arial" pitchFamily="34" charset="0"/>
            </a:endParaRPr>
          </a:p>
          <a:p>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0" y="0"/>
            <a:ext cx="9144000" cy="1179513"/>
          </a:xfrm>
        </p:spPr>
        <p:txBody>
          <a:bodyPr>
            <a:normAutofit/>
          </a:bodyPr>
          <a:lstStyle/>
          <a:p>
            <a:pPr algn="ctr" eaLnBrk="1" hangingPunct="1">
              <a:defRPr/>
            </a:pPr>
            <a:r>
              <a:rPr lang="el-GR" sz="3200" b="1" dirty="0" smtClean="0">
                <a:solidFill>
                  <a:srgbClr val="002060"/>
                </a:solidFill>
                <a:latin typeface="Arial" pitchFamily="34" charset="0"/>
                <a:cs typeface="Arial" pitchFamily="34" charset="0"/>
              </a:rPr>
              <a:t>Πυρήνες του γλωσσοφαρυγγικού νεύρου</a:t>
            </a:r>
          </a:p>
        </p:txBody>
      </p:sp>
      <p:sp>
        <p:nvSpPr>
          <p:cNvPr id="249859" name="Rectangle 3"/>
          <p:cNvSpPr>
            <a:spLocks noGrp="1" noChangeArrowheads="1"/>
          </p:cNvSpPr>
          <p:nvPr>
            <p:ph type="body" idx="1"/>
          </p:nvPr>
        </p:nvSpPr>
        <p:spPr/>
        <p:txBody>
          <a:bodyPr/>
          <a:lstStyle/>
          <a:p>
            <a:pPr eaLnBrk="1" hangingPunct="1">
              <a:defRPr/>
            </a:pPr>
            <a:endParaRPr lang="el-GR" smtClean="0"/>
          </a:p>
        </p:txBody>
      </p:sp>
      <p:pic>
        <p:nvPicPr>
          <p:cNvPr id="83972" name="Picture 4" descr="athina33"/>
          <p:cNvPicPr>
            <a:picLocks noChangeAspect="1" noChangeArrowheads="1"/>
          </p:cNvPicPr>
          <p:nvPr/>
        </p:nvPicPr>
        <p:blipFill>
          <a:blip r:embed="rId3" cstate="print"/>
          <a:srcRect/>
          <a:stretch>
            <a:fillRect/>
          </a:stretch>
        </p:blipFill>
        <p:spPr bwMode="auto">
          <a:xfrm>
            <a:off x="0" y="1340768"/>
            <a:ext cx="9144000" cy="5300662"/>
          </a:xfrm>
          <a:prstGeom prst="rect">
            <a:avLst/>
          </a:prstGeom>
          <a:noFill/>
          <a:ln w="9525">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0" y="0"/>
            <a:ext cx="9144000" cy="1431925"/>
          </a:xfrm>
        </p:spPr>
        <p:txBody>
          <a:bodyPr>
            <a:normAutofit/>
          </a:bodyPr>
          <a:lstStyle/>
          <a:p>
            <a:pPr algn="ctr" eaLnBrk="1" hangingPunct="1">
              <a:defRPr/>
            </a:pPr>
            <a:r>
              <a:rPr lang="el-GR" sz="3200" b="1" dirty="0" smtClean="0">
                <a:solidFill>
                  <a:srgbClr val="002060"/>
                </a:solidFill>
                <a:latin typeface="Arial" pitchFamily="34" charset="0"/>
                <a:cs typeface="Arial" pitchFamily="34" charset="0"/>
              </a:rPr>
              <a:t>Πορεία του γλωσσοφαρυγγικού νεύρου</a:t>
            </a:r>
          </a:p>
        </p:txBody>
      </p:sp>
      <p:pic>
        <p:nvPicPr>
          <p:cNvPr id="84996" name="Picture 4" descr="athina34"/>
          <p:cNvPicPr>
            <a:picLocks noChangeAspect="1" noChangeArrowheads="1"/>
          </p:cNvPicPr>
          <p:nvPr/>
        </p:nvPicPr>
        <p:blipFill>
          <a:blip r:embed="rId3" cstate="print"/>
          <a:srcRect t="2824"/>
          <a:stretch>
            <a:fillRect/>
          </a:stretch>
        </p:blipFill>
        <p:spPr bwMode="auto">
          <a:xfrm>
            <a:off x="0" y="1916832"/>
            <a:ext cx="9144000" cy="4941168"/>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rmAutofit fontScale="90000"/>
          </a:bodyPr>
          <a:lstStyle/>
          <a:p>
            <a:pPr>
              <a:defRPr/>
            </a:pPr>
            <a:r>
              <a:rPr lang="el-GR" sz="3600" b="1" dirty="0" smtClean="0">
                <a:solidFill>
                  <a:srgbClr val="002060"/>
                </a:solidFill>
                <a:latin typeface="Arial" pitchFamily="34" charset="0"/>
                <a:cs typeface="Arial" pitchFamily="34" charset="0"/>
              </a:rPr>
              <a:t>Πνευμονογαστρικό νεύρο</a:t>
            </a:r>
            <a:br>
              <a:rPr lang="el-GR" sz="3600" b="1" dirty="0" smtClean="0">
                <a:solidFill>
                  <a:srgbClr val="002060"/>
                </a:solidFill>
                <a:latin typeface="Arial" pitchFamily="34" charset="0"/>
                <a:cs typeface="Arial" pitchFamily="34" charset="0"/>
              </a:rPr>
            </a:br>
            <a:r>
              <a:rPr lang="el-GR" sz="3600" b="1" dirty="0" smtClean="0">
                <a:solidFill>
                  <a:srgbClr val="002060"/>
                </a:solidFill>
                <a:latin typeface="Arial" pitchFamily="34" charset="0"/>
                <a:cs typeface="Arial" pitchFamily="34" charset="0"/>
              </a:rPr>
              <a:t> Εγκεφαλική συζυγία Χ</a:t>
            </a:r>
          </a:p>
        </p:txBody>
      </p:sp>
      <p:sp>
        <p:nvSpPr>
          <p:cNvPr id="137219" name="Rectangle 3"/>
          <p:cNvSpPr>
            <a:spLocks noGrp="1" noChangeArrowheads="1"/>
          </p:cNvSpPr>
          <p:nvPr>
            <p:ph type="body" idx="1"/>
          </p:nvPr>
        </p:nvSpPr>
        <p:spPr>
          <a:xfrm>
            <a:off x="0" y="1981200"/>
            <a:ext cx="9144000" cy="4876800"/>
          </a:xfrm>
        </p:spPr>
        <p:txBody>
          <a:bodyPr>
            <a:normAutofit/>
          </a:bodyPr>
          <a:lstStyle/>
          <a:p>
            <a:pPr eaLnBrk="1" hangingPunct="1">
              <a:defRPr/>
            </a:pPr>
            <a:r>
              <a:rPr lang="el-GR" sz="2800" b="1" dirty="0" smtClean="0">
                <a:solidFill>
                  <a:srgbClr val="002060"/>
                </a:solidFill>
                <a:latin typeface="Arial" pitchFamily="34" charset="0"/>
                <a:cs typeface="Arial" pitchFamily="34" charset="0"/>
              </a:rPr>
              <a:t>Μεικτό</a:t>
            </a:r>
            <a:r>
              <a:rPr lang="el-GR" sz="2800" dirty="0" smtClean="0">
                <a:solidFill>
                  <a:srgbClr val="002060"/>
                </a:solidFill>
                <a:latin typeface="Arial" pitchFamily="34" charset="0"/>
                <a:cs typeface="Arial" pitchFamily="34" charset="0"/>
              </a:rPr>
              <a:t> νεύρο</a:t>
            </a:r>
          </a:p>
          <a:p>
            <a:pPr eaLnBrk="1" hangingPunct="1">
              <a:defRPr/>
            </a:pPr>
            <a:r>
              <a:rPr lang="el-GR" sz="2800" b="1" dirty="0" smtClean="0">
                <a:solidFill>
                  <a:srgbClr val="002060"/>
                </a:solidFill>
                <a:latin typeface="Arial" pitchFamily="34" charset="0"/>
                <a:cs typeface="Arial" pitchFamily="34" charset="0"/>
              </a:rPr>
              <a:t>Κινητικές, αισθητικές, αισθητήριες, γευστικές </a:t>
            </a:r>
          </a:p>
          <a:p>
            <a:pPr eaLnBrk="1" hangingPunct="1">
              <a:buFont typeface="Wingdings" pitchFamily="2" charset="2"/>
              <a:buNone/>
              <a:defRPr/>
            </a:pPr>
            <a:r>
              <a:rPr lang="el-GR" sz="2800" b="1" dirty="0" smtClean="0">
                <a:solidFill>
                  <a:srgbClr val="002060"/>
                </a:solidFill>
                <a:latin typeface="Arial" pitchFamily="34" charset="0"/>
                <a:cs typeface="Arial" pitchFamily="34" charset="0"/>
              </a:rPr>
              <a:t>και παρασυμπαθητικές </a:t>
            </a:r>
            <a:r>
              <a:rPr lang="el-GR" sz="2800" dirty="0" smtClean="0">
                <a:solidFill>
                  <a:srgbClr val="002060"/>
                </a:solidFill>
                <a:latin typeface="Arial" pitchFamily="34" charset="0"/>
                <a:cs typeface="Arial" pitchFamily="34" charset="0"/>
              </a:rPr>
              <a:t>ίνες.</a:t>
            </a:r>
          </a:p>
          <a:p>
            <a:pPr>
              <a:defRPr/>
            </a:pPr>
            <a:r>
              <a:rPr lang="el-GR" sz="2800" dirty="0" err="1" smtClean="0">
                <a:solidFill>
                  <a:srgbClr val="002060"/>
                </a:solidFill>
                <a:latin typeface="Arial" pitchFamily="34" charset="0"/>
                <a:cs typeface="Arial" pitchFamily="34" charset="0"/>
              </a:rPr>
              <a:t>Νευρώνει</a:t>
            </a:r>
            <a:r>
              <a:rPr lang="el-GR" sz="2800" dirty="0" smtClean="0">
                <a:solidFill>
                  <a:srgbClr val="002060"/>
                </a:solidFill>
                <a:latin typeface="Arial" pitchFamily="34" charset="0"/>
                <a:cs typeface="Arial" pitchFamily="34" charset="0"/>
              </a:rPr>
              <a:t> κινητικά την </a:t>
            </a:r>
            <a:r>
              <a:rPr lang="el-GR" sz="2800" dirty="0" smtClean="0">
                <a:solidFill>
                  <a:srgbClr val="002060"/>
                </a:solidFill>
                <a:latin typeface="Arial" pitchFamily="34" charset="0"/>
                <a:cs typeface="Arial" pitchFamily="34" charset="0"/>
              </a:rPr>
              <a:t>μαλακή </a:t>
            </a:r>
            <a:r>
              <a:rPr lang="el-GR" sz="2800" b="1" dirty="0" smtClean="0">
                <a:solidFill>
                  <a:srgbClr val="002060"/>
                </a:solidFill>
                <a:latin typeface="Arial" pitchFamily="34" charset="0"/>
                <a:cs typeface="Arial" pitchFamily="34" charset="0"/>
              </a:rPr>
              <a:t>υπερώα</a:t>
            </a:r>
            <a:r>
              <a:rPr lang="el-GR" sz="2800" dirty="0" smtClean="0">
                <a:solidFill>
                  <a:srgbClr val="002060"/>
                </a:solidFill>
                <a:latin typeface="Arial" pitchFamily="34" charset="0"/>
                <a:cs typeface="Arial" pitchFamily="34" charset="0"/>
              </a:rPr>
              <a:t>, κινητικά και αισθητικά τον </a:t>
            </a:r>
            <a:r>
              <a:rPr lang="el-GR" sz="2800" b="1" dirty="0" smtClean="0">
                <a:solidFill>
                  <a:srgbClr val="002060"/>
                </a:solidFill>
                <a:latin typeface="Arial" pitchFamily="34" charset="0"/>
                <a:cs typeface="Arial" pitchFamily="34" charset="0"/>
              </a:rPr>
              <a:t>φάρυγγα και τον λάρυγγα </a:t>
            </a:r>
            <a:r>
              <a:rPr lang="el-GR" sz="2800" dirty="0" smtClean="0">
                <a:solidFill>
                  <a:srgbClr val="002060"/>
                </a:solidFill>
                <a:latin typeface="Arial" pitchFamily="34" charset="0"/>
                <a:cs typeface="Arial" pitchFamily="34" charset="0"/>
              </a:rPr>
              <a:t>(κατάποση – φώνηση) και δια της φυτικής μοίρας συμμετέχει στη ρύθμιση της λειτουργίας των </a:t>
            </a:r>
            <a:r>
              <a:rPr lang="el-GR" sz="2800" b="1" dirty="0" smtClean="0">
                <a:solidFill>
                  <a:srgbClr val="002060"/>
                </a:solidFill>
                <a:latin typeface="Arial" pitchFamily="34" charset="0"/>
                <a:cs typeface="Arial" pitchFamily="34" charset="0"/>
              </a:rPr>
              <a:t>πνευμόνων</a:t>
            </a:r>
            <a:r>
              <a:rPr lang="el-GR" sz="2800" dirty="0" smtClean="0">
                <a:solidFill>
                  <a:srgbClr val="002060"/>
                </a:solidFill>
                <a:latin typeface="Arial" pitchFamily="34" charset="0"/>
                <a:cs typeface="Arial" pitchFamily="34" charset="0"/>
              </a:rPr>
              <a:t>, της </a:t>
            </a:r>
            <a:r>
              <a:rPr lang="el-GR" sz="2800" b="1" dirty="0" smtClean="0">
                <a:solidFill>
                  <a:srgbClr val="002060"/>
                </a:solidFill>
                <a:latin typeface="Arial" pitchFamily="34" charset="0"/>
                <a:cs typeface="Arial" pitchFamily="34" charset="0"/>
              </a:rPr>
              <a:t>καρδιάς</a:t>
            </a:r>
            <a:r>
              <a:rPr lang="el-GR" sz="2800" dirty="0" smtClean="0">
                <a:solidFill>
                  <a:srgbClr val="002060"/>
                </a:solidFill>
                <a:latin typeface="Arial" pitchFamily="34" charset="0"/>
                <a:cs typeface="Arial" pitchFamily="34" charset="0"/>
              </a:rPr>
              <a:t> και του </a:t>
            </a:r>
            <a:r>
              <a:rPr lang="el-GR" sz="2800" b="1" dirty="0" smtClean="0">
                <a:solidFill>
                  <a:srgbClr val="002060"/>
                </a:solidFill>
                <a:latin typeface="Arial" pitchFamily="34" charset="0"/>
                <a:cs typeface="Arial" pitchFamily="34" charset="0"/>
              </a:rPr>
              <a:t>γαστρεντερικού </a:t>
            </a:r>
            <a:r>
              <a:rPr lang="el-GR" sz="2800" dirty="0" smtClean="0">
                <a:solidFill>
                  <a:srgbClr val="002060"/>
                </a:solidFill>
                <a:latin typeface="Arial" pitchFamily="34" charset="0"/>
                <a:cs typeface="Arial" pitchFamily="34" charset="0"/>
              </a:rPr>
              <a:t>συστήματος.</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0" y="0"/>
            <a:ext cx="9144000" cy="963960"/>
          </a:xfrm>
        </p:spPr>
        <p:txBody>
          <a:bodyPr>
            <a:normAutofit fontScale="90000"/>
          </a:bodyPr>
          <a:lstStyle/>
          <a:p>
            <a:pPr algn="ctr" eaLnBrk="1" hangingPunct="1">
              <a:defRPr/>
            </a:pPr>
            <a:r>
              <a:rPr lang="el-GR" sz="3600" dirty="0" smtClean="0">
                <a:solidFill>
                  <a:srgbClr val="66FF33"/>
                </a:solidFill>
              </a:rPr>
              <a:t/>
            </a:r>
            <a:br>
              <a:rPr lang="el-GR" sz="3600" dirty="0" smtClean="0">
                <a:solidFill>
                  <a:srgbClr val="66FF33"/>
                </a:solidFill>
              </a:rPr>
            </a:br>
            <a:r>
              <a:rPr lang="el-GR" sz="3600" b="1" dirty="0" smtClean="0">
                <a:solidFill>
                  <a:srgbClr val="002060"/>
                </a:solidFill>
                <a:latin typeface="Arial" pitchFamily="34" charset="0"/>
                <a:cs typeface="Arial" pitchFamily="34" charset="0"/>
              </a:rPr>
              <a:t>Χ Εγκεφαλική συζυγία</a:t>
            </a:r>
          </a:p>
        </p:txBody>
      </p:sp>
      <p:sp>
        <p:nvSpPr>
          <p:cNvPr id="139267" name="Rectangle 3"/>
          <p:cNvSpPr>
            <a:spLocks noGrp="1" noChangeArrowheads="1"/>
          </p:cNvSpPr>
          <p:nvPr>
            <p:ph type="body" idx="1"/>
          </p:nvPr>
        </p:nvSpPr>
        <p:spPr>
          <a:xfrm>
            <a:off x="539552" y="1700808"/>
            <a:ext cx="8229600" cy="4525963"/>
          </a:xfrm>
        </p:spPr>
        <p:txBody>
          <a:bodyPr/>
          <a:lstStyle/>
          <a:p>
            <a:pPr eaLnBrk="1" hangingPunct="1">
              <a:defRPr/>
            </a:pPr>
            <a:endParaRPr lang="el-GR" smtClean="0"/>
          </a:p>
        </p:txBody>
      </p:sp>
      <p:pic>
        <p:nvPicPr>
          <p:cNvPr id="87044" name="Picture 4" descr="athina21"/>
          <p:cNvPicPr>
            <a:picLocks noChangeAspect="1" noChangeArrowheads="1"/>
          </p:cNvPicPr>
          <p:nvPr/>
        </p:nvPicPr>
        <p:blipFill>
          <a:blip r:embed="rId3" cstate="print"/>
          <a:srcRect/>
          <a:stretch>
            <a:fillRect/>
          </a:stretch>
        </p:blipFill>
        <p:spPr bwMode="auto">
          <a:xfrm>
            <a:off x="539552" y="1124744"/>
            <a:ext cx="8352928" cy="51133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eaLnBrk="1" hangingPunct="1">
              <a:defRPr/>
            </a:pPr>
            <a:endParaRPr lang="el-GR" smtClean="0"/>
          </a:p>
        </p:txBody>
      </p:sp>
      <p:sp>
        <p:nvSpPr>
          <p:cNvPr id="258051" name="Rectangle 3"/>
          <p:cNvSpPr>
            <a:spLocks noGrp="1" noChangeArrowheads="1"/>
          </p:cNvSpPr>
          <p:nvPr>
            <p:ph type="body" idx="1"/>
          </p:nvPr>
        </p:nvSpPr>
        <p:spPr/>
        <p:txBody>
          <a:bodyPr/>
          <a:lstStyle/>
          <a:p>
            <a:pPr eaLnBrk="1" hangingPunct="1">
              <a:defRPr/>
            </a:pPr>
            <a:endParaRPr lang="el-GR" smtClean="0"/>
          </a:p>
        </p:txBody>
      </p:sp>
      <p:pic>
        <p:nvPicPr>
          <p:cNvPr id="88068" name="Picture 4" descr="athina36"/>
          <p:cNvPicPr>
            <a:picLocks noChangeAspect="1" noChangeArrowheads="1"/>
          </p:cNvPicPr>
          <p:nvPr/>
        </p:nvPicPr>
        <p:blipFill>
          <a:blip r:embed="rId3" cstate="print"/>
          <a:srcRect/>
          <a:stretch>
            <a:fillRect/>
          </a:stretch>
        </p:blipFill>
        <p:spPr bwMode="auto">
          <a:xfrm>
            <a:off x="0" y="0"/>
            <a:ext cx="9467850" cy="7029450"/>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0"/>
            <a:ext cx="9144000" cy="1431925"/>
          </a:xfrm>
        </p:spPr>
        <p:txBody>
          <a:bodyPr>
            <a:normAutofit/>
          </a:bodyPr>
          <a:lstStyle/>
          <a:p>
            <a:pPr>
              <a:defRPr/>
            </a:pPr>
            <a:r>
              <a:rPr lang="el-GR" sz="2400" b="1" dirty="0" smtClean="0">
                <a:solidFill>
                  <a:srgbClr val="002060"/>
                </a:solidFill>
                <a:latin typeface="Arial" pitchFamily="34" charset="0"/>
                <a:cs typeface="Arial" pitchFamily="34" charset="0"/>
              </a:rPr>
              <a:t>Εξέταση ενδοστοματική του </a:t>
            </a:r>
            <a:r>
              <a:rPr lang="el-GR" sz="2400" b="1" dirty="0" err="1" smtClean="0">
                <a:solidFill>
                  <a:srgbClr val="002060"/>
                </a:solidFill>
                <a:latin typeface="Arial" pitchFamily="34" charset="0"/>
                <a:cs typeface="Arial" pitchFamily="34" charset="0"/>
              </a:rPr>
              <a:t>Πνευμονογαστρικού</a:t>
            </a:r>
            <a:r>
              <a:rPr lang="el-GR" sz="2400" b="1" dirty="0" smtClean="0">
                <a:solidFill>
                  <a:srgbClr val="002060"/>
                </a:solidFill>
                <a:latin typeface="Arial" pitchFamily="34" charset="0"/>
                <a:cs typeface="Arial" pitchFamily="34" charset="0"/>
              </a:rPr>
              <a:t>. </a:t>
            </a:r>
            <a:br>
              <a:rPr lang="el-GR" sz="2400" b="1" dirty="0" smtClean="0">
                <a:solidFill>
                  <a:srgbClr val="002060"/>
                </a:solidFill>
                <a:latin typeface="Arial" pitchFamily="34" charset="0"/>
                <a:cs typeface="Arial" pitchFamily="34" charset="0"/>
              </a:rPr>
            </a:br>
            <a:r>
              <a:rPr lang="el-GR" sz="2400" b="1" dirty="0" smtClean="0">
                <a:solidFill>
                  <a:srgbClr val="C00000"/>
                </a:solidFill>
                <a:latin typeface="Arial" pitchFamily="34" charset="0"/>
                <a:cs typeface="Arial" pitchFamily="34" charset="0"/>
              </a:rPr>
              <a:t>Παράλυση Αρ. (Χ) </a:t>
            </a:r>
            <a:r>
              <a:rPr lang="el-GR" sz="2400" b="1" dirty="0" smtClean="0">
                <a:solidFill>
                  <a:srgbClr val="002060"/>
                </a:solidFill>
                <a:latin typeface="Arial" pitchFamily="34" charset="0"/>
                <a:cs typeface="Arial" pitchFamily="34" charset="0"/>
              </a:rPr>
              <a:t>προκαλεί σύστοιχη πτώση της μαλακής υπερώας και εκτροπή της σταφυλής προς την υγιή πλευρά. </a:t>
            </a:r>
          </a:p>
        </p:txBody>
      </p:sp>
      <p:pic>
        <p:nvPicPr>
          <p:cNvPr id="89092" name="Picture 4" descr="athina19 001"/>
          <p:cNvPicPr>
            <a:picLocks noChangeAspect="1" noChangeArrowheads="1"/>
          </p:cNvPicPr>
          <p:nvPr/>
        </p:nvPicPr>
        <p:blipFill>
          <a:blip r:embed="rId3" cstate="print"/>
          <a:srcRect l="10311" t="3816" r="21933" b="7144"/>
          <a:stretch>
            <a:fillRect/>
          </a:stretch>
        </p:blipFill>
        <p:spPr bwMode="auto">
          <a:xfrm>
            <a:off x="1547664" y="1817440"/>
            <a:ext cx="6624736" cy="50405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304800"/>
            <a:ext cx="8610600" cy="1431925"/>
          </a:xfrm>
        </p:spPr>
        <p:txBody>
          <a:bodyPr>
            <a:normAutofit/>
          </a:bodyPr>
          <a:lstStyle/>
          <a:p>
            <a:pPr algn="ctr" eaLnBrk="1" hangingPunct="1">
              <a:defRPr/>
            </a:pPr>
            <a:r>
              <a:rPr lang="el-GR" sz="3600" b="1" dirty="0" smtClean="0">
                <a:solidFill>
                  <a:srgbClr val="002060"/>
                </a:solidFill>
                <a:latin typeface="Arial" pitchFamily="34" charset="0"/>
                <a:cs typeface="Arial" pitchFamily="34" charset="0"/>
              </a:rPr>
              <a:t>Παραπληρωματικό νεύρο</a:t>
            </a:r>
            <a:br>
              <a:rPr lang="el-GR" sz="3600" b="1" dirty="0" smtClean="0">
                <a:solidFill>
                  <a:srgbClr val="002060"/>
                </a:solidFill>
                <a:latin typeface="Arial" pitchFamily="34" charset="0"/>
                <a:cs typeface="Arial" pitchFamily="34" charset="0"/>
              </a:rPr>
            </a:br>
            <a:r>
              <a:rPr lang="en-US" sz="3600" b="1" dirty="0" smtClean="0">
                <a:solidFill>
                  <a:srgbClr val="002060"/>
                </a:solidFill>
                <a:latin typeface="Arial" pitchFamily="34" charset="0"/>
                <a:cs typeface="Arial" pitchFamily="34" charset="0"/>
              </a:rPr>
              <a:t>X</a:t>
            </a:r>
            <a:r>
              <a:rPr lang="el-GR" sz="3600" b="1" dirty="0" smtClean="0">
                <a:solidFill>
                  <a:srgbClr val="002060"/>
                </a:solidFill>
                <a:latin typeface="Arial" pitchFamily="34" charset="0"/>
                <a:cs typeface="Arial" pitchFamily="34" charset="0"/>
              </a:rPr>
              <a:t>Ι</a:t>
            </a:r>
            <a:r>
              <a:rPr lang="en-US" sz="3600" b="1" dirty="0" smtClean="0">
                <a:solidFill>
                  <a:srgbClr val="002060"/>
                </a:solidFill>
                <a:latin typeface="Arial" pitchFamily="34" charset="0"/>
                <a:cs typeface="Arial" pitchFamily="34" charset="0"/>
              </a:rPr>
              <a:t> </a:t>
            </a:r>
            <a:r>
              <a:rPr lang="el-GR" sz="3600" b="1" dirty="0" smtClean="0">
                <a:solidFill>
                  <a:srgbClr val="002060"/>
                </a:solidFill>
                <a:latin typeface="Arial" pitchFamily="34" charset="0"/>
                <a:cs typeface="Arial" pitchFamily="34" charset="0"/>
              </a:rPr>
              <a:t>εγκεφαλική συζυγία</a:t>
            </a:r>
          </a:p>
        </p:txBody>
      </p:sp>
      <p:sp>
        <p:nvSpPr>
          <p:cNvPr id="90115" name="Rectangle 3"/>
          <p:cNvSpPr>
            <a:spLocks noGrp="1" noChangeArrowheads="1"/>
          </p:cNvSpPr>
          <p:nvPr>
            <p:ph type="body" idx="1"/>
          </p:nvPr>
        </p:nvSpPr>
        <p:spPr>
          <a:xfrm>
            <a:off x="0" y="1981200"/>
            <a:ext cx="9144000" cy="4876800"/>
          </a:xfrm>
        </p:spPr>
        <p:txBody>
          <a:bodyPr/>
          <a:lstStyle/>
          <a:p>
            <a:pPr eaLnBrk="1" hangingPunct="1">
              <a:defRPr/>
            </a:pPr>
            <a:r>
              <a:rPr lang="el-GR" b="1" dirty="0" smtClean="0">
                <a:solidFill>
                  <a:srgbClr val="002060"/>
                </a:solidFill>
                <a:latin typeface="Arial" pitchFamily="34" charset="0"/>
                <a:cs typeface="Arial" pitchFamily="34" charset="0"/>
              </a:rPr>
              <a:t>Είναι αμιγώς κινητικό νεύρο</a:t>
            </a:r>
          </a:p>
          <a:p>
            <a:pPr eaLnBrk="1" hangingPunct="1">
              <a:defRPr/>
            </a:pPr>
            <a:r>
              <a:rPr lang="el-GR" b="1" dirty="0" smtClean="0">
                <a:solidFill>
                  <a:srgbClr val="002060"/>
                </a:solidFill>
                <a:latin typeface="Arial" pitchFamily="34" charset="0"/>
                <a:cs typeface="Arial" pitchFamily="34" charset="0"/>
              </a:rPr>
              <a:t>Λειτουργία: κινήσεις 2 μυών</a:t>
            </a:r>
          </a:p>
          <a:p>
            <a:pPr eaLnBrk="1" hangingPunct="1">
              <a:buNone/>
              <a:defRPr/>
            </a:pPr>
            <a:r>
              <a:rPr lang="el-GR" b="1" dirty="0" smtClean="0">
                <a:solidFill>
                  <a:srgbClr val="002060"/>
                </a:solidFill>
                <a:latin typeface="Arial" pitchFamily="34" charset="0"/>
                <a:cs typeface="Arial" pitchFamily="34" charset="0"/>
              </a:rPr>
              <a:t>  </a:t>
            </a:r>
            <a:r>
              <a:rPr lang="el-GR" sz="2400" b="1" dirty="0" smtClean="0">
                <a:solidFill>
                  <a:srgbClr val="002060"/>
                </a:solidFill>
                <a:latin typeface="Arial" pitchFamily="34" charset="0"/>
                <a:cs typeface="Arial" pitchFamily="34" charset="0"/>
              </a:rPr>
              <a:t>   </a:t>
            </a:r>
            <a:r>
              <a:rPr lang="el-GR" sz="2400" b="1" dirty="0" err="1" smtClean="0">
                <a:solidFill>
                  <a:srgbClr val="002060"/>
                </a:solidFill>
                <a:latin typeface="Arial" pitchFamily="34" charset="0"/>
                <a:cs typeface="Arial" pitchFamily="34" charset="0"/>
              </a:rPr>
              <a:t>Στερνοκλειδομαστοειδούς</a:t>
            </a:r>
            <a:endParaRPr lang="el-GR" sz="2400" b="1" dirty="0" smtClean="0">
              <a:solidFill>
                <a:srgbClr val="002060"/>
              </a:solidFill>
              <a:latin typeface="Arial" pitchFamily="34" charset="0"/>
              <a:cs typeface="Arial" pitchFamily="34" charset="0"/>
            </a:endParaRPr>
          </a:p>
          <a:p>
            <a:pPr eaLnBrk="1" hangingPunct="1">
              <a:buFont typeface="Wingdings" pitchFamily="2" charset="2"/>
              <a:buNone/>
              <a:defRPr/>
            </a:pPr>
            <a:r>
              <a:rPr lang="el-GR" sz="2400" b="1" dirty="0" smtClean="0">
                <a:solidFill>
                  <a:srgbClr val="002060"/>
                </a:solidFill>
                <a:latin typeface="Arial" pitchFamily="34" charset="0"/>
                <a:cs typeface="Arial" pitchFamily="34" charset="0"/>
              </a:rPr>
              <a:t>  </a:t>
            </a:r>
            <a:r>
              <a:rPr lang="en-US" sz="2400" b="1" dirty="0" smtClean="0">
                <a:solidFill>
                  <a:srgbClr val="002060"/>
                </a:solidFill>
                <a:latin typeface="Arial" pitchFamily="34" charset="0"/>
                <a:cs typeface="Arial" pitchFamily="34" charset="0"/>
              </a:rPr>
              <a:t>    </a:t>
            </a:r>
            <a:r>
              <a:rPr lang="el-GR" sz="2400" b="1" dirty="0" smtClean="0">
                <a:solidFill>
                  <a:srgbClr val="002060"/>
                </a:solidFill>
                <a:latin typeface="Arial" pitchFamily="34" charset="0"/>
                <a:cs typeface="Arial" pitchFamily="34" charset="0"/>
              </a:rPr>
              <a:t>Τραπεζοειδούς</a:t>
            </a:r>
          </a:p>
          <a:p>
            <a:pPr eaLnBrk="1" hangingPunct="1">
              <a:defRPr/>
            </a:pPr>
            <a:r>
              <a:rPr lang="el-GR" b="1" dirty="0" smtClean="0">
                <a:solidFill>
                  <a:srgbClr val="002060"/>
                </a:solidFill>
                <a:latin typeface="Arial" pitchFamily="34" charset="0"/>
                <a:cs typeface="Arial" pitchFamily="34" charset="0"/>
              </a:rPr>
              <a:t>Σχηματίζεται από την συνένωση της προμηκικής  και της  νωτιαίας ρίζας του</a:t>
            </a:r>
            <a:r>
              <a:rPr lang="en-US" b="1" dirty="0" smtClean="0">
                <a:solidFill>
                  <a:srgbClr val="002060"/>
                </a:solidFill>
                <a:latin typeface="Arial" pitchFamily="34" charset="0"/>
                <a:cs typeface="Arial" pitchFamily="34" charset="0"/>
              </a:rPr>
              <a:t>.</a:t>
            </a:r>
            <a:r>
              <a:rPr lang="el-GR" b="1" dirty="0" smtClean="0">
                <a:solidFill>
                  <a:srgbClr val="002060"/>
                </a:solidFill>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0"/>
            <a:ext cx="8640762" cy="1179513"/>
          </a:xfrm>
        </p:spPr>
        <p:txBody>
          <a:bodyPr>
            <a:normAutofit/>
          </a:bodyPr>
          <a:lstStyle/>
          <a:p>
            <a:pPr algn="ctr" eaLnBrk="1" hangingPunct="1">
              <a:defRPr/>
            </a:pPr>
            <a:r>
              <a:rPr lang="el-GR" sz="3200" b="1" dirty="0" err="1" smtClean="0">
                <a:solidFill>
                  <a:srgbClr val="002060"/>
                </a:solidFill>
                <a:latin typeface="Arial" pitchFamily="34" charset="0"/>
                <a:cs typeface="Arial" pitchFamily="34" charset="0"/>
              </a:rPr>
              <a:t>Προμηκική</a:t>
            </a:r>
            <a:r>
              <a:rPr lang="el-GR" sz="3200" b="1" dirty="0" smtClean="0">
                <a:solidFill>
                  <a:srgbClr val="002060"/>
                </a:solidFill>
                <a:latin typeface="Arial" pitchFamily="34" charset="0"/>
                <a:cs typeface="Arial" pitchFamily="34" charset="0"/>
              </a:rPr>
              <a:t> μοίρα </a:t>
            </a:r>
            <a:r>
              <a:rPr lang="en-US" sz="3200" b="1" dirty="0" smtClean="0">
                <a:solidFill>
                  <a:srgbClr val="002060"/>
                </a:solidFill>
                <a:latin typeface="Arial" pitchFamily="34" charset="0"/>
                <a:cs typeface="Arial" pitchFamily="34" charset="0"/>
              </a:rPr>
              <a:t>XI</a:t>
            </a:r>
            <a:endParaRPr lang="el-GR" sz="3200" b="1" dirty="0" smtClean="0">
              <a:solidFill>
                <a:srgbClr val="002060"/>
              </a:solidFill>
              <a:latin typeface="Arial" pitchFamily="34" charset="0"/>
              <a:cs typeface="Arial" pitchFamily="34" charset="0"/>
            </a:endParaRPr>
          </a:p>
        </p:txBody>
      </p:sp>
      <p:sp>
        <p:nvSpPr>
          <p:cNvPr id="118787" name="Rectangle 3"/>
          <p:cNvSpPr>
            <a:spLocks noGrp="1" noChangeArrowheads="1"/>
          </p:cNvSpPr>
          <p:nvPr>
            <p:ph type="body" idx="1"/>
          </p:nvPr>
        </p:nvSpPr>
        <p:spPr/>
        <p:txBody>
          <a:bodyPr/>
          <a:lstStyle/>
          <a:p>
            <a:pPr eaLnBrk="1" hangingPunct="1">
              <a:defRPr/>
            </a:pPr>
            <a:endParaRPr lang="el-GR" smtClean="0"/>
          </a:p>
        </p:txBody>
      </p:sp>
      <p:pic>
        <p:nvPicPr>
          <p:cNvPr id="91140" name="Picture 4" descr="athina 15"/>
          <p:cNvPicPr>
            <a:picLocks noChangeAspect="1" noChangeArrowheads="1"/>
          </p:cNvPicPr>
          <p:nvPr/>
        </p:nvPicPr>
        <p:blipFill>
          <a:blip r:embed="rId3" cstate="print"/>
          <a:srcRect r="8696" b="8993"/>
          <a:stretch>
            <a:fillRect/>
          </a:stretch>
        </p:blipFill>
        <p:spPr bwMode="auto">
          <a:xfrm>
            <a:off x="467544" y="980728"/>
            <a:ext cx="8464585" cy="5400600"/>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0"/>
            <a:ext cx="9144000" cy="1124744"/>
          </a:xfrm>
        </p:spPr>
        <p:txBody>
          <a:bodyPr>
            <a:normAutofit/>
          </a:bodyPr>
          <a:lstStyle/>
          <a:p>
            <a:pPr algn="ctr" eaLnBrk="1" hangingPunct="1">
              <a:defRPr/>
            </a:pPr>
            <a:r>
              <a:rPr lang="el-GR" sz="3200" b="1" dirty="0" err="1" smtClean="0">
                <a:solidFill>
                  <a:srgbClr val="002060"/>
                </a:solidFill>
                <a:latin typeface="Arial" pitchFamily="34" charset="0"/>
                <a:cs typeface="Arial" pitchFamily="34" charset="0"/>
              </a:rPr>
              <a:t>Νωτιαία</a:t>
            </a:r>
            <a:r>
              <a:rPr lang="el-GR" sz="3200" b="1" dirty="0" smtClean="0">
                <a:solidFill>
                  <a:srgbClr val="002060"/>
                </a:solidFill>
                <a:latin typeface="Arial" pitchFamily="34" charset="0"/>
                <a:cs typeface="Arial" pitchFamily="34" charset="0"/>
              </a:rPr>
              <a:t> μοίρα </a:t>
            </a:r>
            <a:r>
              <a:rPr lang="en-US" sz="3200" b="1" dirty="0" smtClean="0">
                <a:solidFill>
                  <a:srgbClr val="002060"/>
                </a:solidFill>
                <a:latin typeface="Arial" pitchFamily="34" charset="0"/>
                <a:cs typeface="Arial" pitchFamily="34" charset="0"/>
              </a:rPr>
              <a:t>XI</a:t>
            </a:r>
            <a:endParaRPr lang="el-GR" sz="3200" b="1" dirty="0" smtClean="0">
              <a:solidFill>
                <a:srgbClr val="002060"/>
              </a:solidFill>
              <a:latin typeface="Arial" pitchFamily="34" charset="0"/>
              <a:cs typeface="Arial" pitchFamily="34" charset="0"/>
            </a:endParaRPr>
          </a:p>
        </p:txBody>
      </p:sp>
      <p:sp>
        <p:nvSpPr>
          <p:cNvPr id="114691" name="Rectangle 3"/>
          <p:cNvSpPr>
            <a:spLocks noGrp="1" noChangeArrowheads="1"/>
          </p:cNvSpPr>
          <p:nvPr>
            <p:ph type="body" idx="1"/>
          </p:nvPr>
        </p:nvSpPr>
        <p:spPr/>
        <p:txBody>
          <a:bodyPr/>
          <a:lstStyle/>
          <a:p>
            <a:pPr eaLnBrk="1" hangingPunct="1">
              <a:defRPr/>
            </a:pPr>
            <a:endParaRPr lang="el-GR" smtClean="0"/>
          </a:p>
        </p:txBody>
      </p:sp>
      <p:pic>
        <p:nvPicPr>
          <p:cNvPr id="92164" name="Picture 4" descr="athina 16"/>
          <p:cNvPicPr>
            <a:picLocks noChangeAspect="1" noChangeArrowheads="1"/>
          </p:cNvPicPr>
          <p:nvPr/>
        </p:nvPicPr>
        <p:blipFill>
          <a:blip r:embed="rId3" cstate="print"/>
          <a:srcRect r="3960" b="2179"/>
          <a:stretch>
            <a:fillRect/>
          </a:stretch>
        </p:blipFill>
        <p:spPr bwMode="auto">
          <a:xfrm>
            <a:off x="899592" y="980727"/>
            <a:ext cx="7488832" cy="5635925"/>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0" y="0"/>
            <a:ext cx="9144000" cy="1252538"/>
          </a:xfrm>
        </p:spPr>
        <p:txBody>
          <a:bodyPr>
            <a:normAutofit/>
          </a:bodyPr>
          <a:lstStyle/>
          <a:p>
            <a:pPr algn="ctr" eaLnBrk="1" hangingPunct="1">
              <a:defRPr/>
            </a:pPr>
            <a:r>
              <a:rPr lang="el-GR" sz="3200" b="1" dirty="0" smtClean="0">
                <a:solidFill>
                  <a:srgbClr val="002060"/>
                </a:solidFill>
                <a:latin typeface="Arial" pitchFamily="34" charset="0"/>
                <a:cs typeface="Arial" pitchFamily="34" charset="0"/>
              </a:rPr>
              <a:t>Εξέταση παραπληρωματικού νεύρου</a:t>
            </a:r>
          </a:p>
        </p:txBody>
      </p:sp>
      <p:sp>
        <p:nvSpPr>
          <p:cNvPr id="112643" name="Rectangle 3"/>
          <p:cNvSpPr>
            <a:spLocks noGrp="1" noChangeArrowheads="1"/>
          </p:cNvSpPr>
          <p:nvPr>
            <p:ph type="body" idx="1"/>
          </p:nvPr>
        </p:nvSpPr>
        <p:spPr/>
        <p:txBody>
          <a:bodyPr/>
          <a:lstStyle/>
          <a:p>
            <a:pPr eaLnBrk="1" hangingPunct="1">
              <a:defRPr/>
            </a:pPr>
            <a:endParaRPr lang="el-GR" dirty="0" smtClean="0"/>
          </a:p>
        </p:txBody>
      </p:sp>
      <p:pic>
        <p:nvPicPr>
          <p:cNvPr id="93188" name="Picture 4" descr="athina11"/>
          <p:cNvPicPr>
            <a:picLocks noChangeAspect="1" noChangeArrowheads="1"/>
          </p:cNvPicPr>
          <p:nvPr/>
        </p:nvPicPr>
        <p:blipFill>
          <a:blip r:embed="rId3" cstate="print"/>
          <a:srcRect l="3749" r="12029"/>
          <a:stretch>
            <a:fillRect/>
          </a:stretch>
        </p:blipFill>
        <p:spPr bwMode="auto">
          <a:xfrm>
            <a:off x="179512" y="1556792"/>
            <a:ext cx="4032448" cy="4941887"/>
          </a:xfrm>
          <a:prstGeom prst="rect">
            <a:avLst/>
          </a:prstGeom>
          <a:noFill/>
          <a:ln w="9525">
            <a:noFill/>
            <a:miter lim="800000"/>
            <a:headEnd/>
            <a:tailEnd/>
          </a:ln>
        </p:spPr>
      </p:pic>
      <p:pic>
        <p:nvPicPr>
          <p:cNvPr id="93189" name="Picture 5" descr="athina 12"/>
          <p:cNvPicPr>
            <a:picLocks noChangeAspect="1" noChangeArrowheads="1"/>
          </p:cNvPicPr>
          <p:nvPr/>
        </p:nvPicPr>
        <p:blipFill>
          <a:blip r:embed="rId4" cstate="print"/>
          <a:srcRect/>
          <a:stretch>
            <a:fillRect/>
          </a:stretch>
        </p:blipFill>
        <p:spPr bwMode="auto">
          <a:xfrm>
            <a:off x="4643438" y="1484784"/>
            <a:ext cx="4500562" cy="4941887"/>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980728"/>
            <a:ext cx="8568952" cy="4525963"/>
          </a:xfrm>
        </p:spPr>
        <p:txBody>
          <a:bodyPr>
            <a:normAutofit/>
          </a:bodyPr>
          <a:lstStyle/>
          <a:p>
            <a:pPr marL="457200" indent="-457200">
              <a:buFont typeface="+mj-lt"/>
              <a:buAutoNum type="arabicPeriod"/>
            </a:pPr>
            <a:r>
              <a:rPr lang="el-GR" dirty="0" smtClean="0">
                <a:solidFill>
                  <a:srgbClr val="002060"/>
                </a:solidFill>
                <a:latin typeface="Arial" pitchFamily="34" charset="0"/>
                <a:cs typeface="Arial" pitchFamily="34" charset="0"/>
              </a:rPr>
              <a:t>Κινητικός πυρήνας </a:t>
            </a:r>
            <a:r>
              <a:rPr lang="el-GR" b="1" dirty="0" smtClean="0">
                <a:solidFill>
                  <a:srgbClr val="002060"/>
                </a:solidFill>
                <a:latin typeface="Arial" pitchFamily="34" charset="0"/>
                <a:cs typeface="Arial" pitchFamily="34" charset="0"/>
              </a:rPr>
              <a:t>φλοιού</a:t>
            </a:r>
          </a:p>
          <a:p>
            <a:pPr marL="457200" indent="-457200">
              <a:buFont typeface="+mj-lt"/>
              <a:buAutoNum type="arabicPeriod"/>
            </a:pPr>
            <a:r>
              <a:rPr lang="el-GR" dirty="0" smtClean="0">
                <a:solidFill>
                  <a:srgbClr val="002060"/>
                </a:solidFill>
                <a:latin typeface="Arial" pitchFamily="34" charset="0"/>
                <a:cs typeface="Arial" pitchFamily="34" charset="0"/>
              </a:rPr>
              <a:t>Κινητικός πυρήνας </a:t>
            </a:r>
            <a:r>
              <a:rPr lang="el-GR" b="1" dirty="0" smtClean="0">
                <a:solidFill>
                  <a:srgbClr val="002060"/>
                </a:solidFill>
                <a:latin typeface="Arial" pitchFamily="34" charset="0"/>
                <a:cs typeface="Arial" pitchFamily="34" charset="0"/>
              </a:rPr>
              <a:t>γέφυρας</a:t>
            </a:r>
            <a:r>
              <a:rPr lang="el-GR" dirty="0" smtClean="0">
                <a:solidFill>
                  <a:srgbClr val="002060"/>
                </a:solidFill>
                <a:latin typeface="Arial" pitchFamily="34" charset="0"/>
                <a:cs typeface="Arial" pitchFamily="34" charset="0"/>
              </a:rPr>
              <a:t> </a:t>
            </a:r>
          </a:p>
          <a:p>
            <a:pPr marL="457200" indent="-457200">
              <a:buFont typeface="+mj-lt"/>
              <a:buAutoNum type="arabicPeriod"/>
            </a:pPr>
            <a:r>
              <a:rPr lang="el-GR" b="1" dirty="0" smtClean="0">
                <a:solidFill>
                  <a:srgbClr val="002060"/>
                </a:solidFill>
                <a:latin typeface="Arial" pitchFamily="34" charset="0"/>
                <a:cs typeface="Arial" pitchFamily="34" charset="0"/>
              </a:rPr>
              <a:t>Άνω σιαλικός </a:t>
            </a:r>
            <a:r>
              <a:rPr lang="el-GR" dirty="0" smtClean="0">
                <a:solidFill>
                  <a:srgbClr val="002060"/>
                </a:solidFill>
                <a:latin typeface="Arial" pitchFamily="34" charset="0"/>
                <a:cs typeface="Arial" pitchFamily="34" charset="0"/>
              </a:rPr>
              <a:t>πυρήνας </a:t>
            </a:r>
            <a:r>
              <a:rPr lang="el-GR" dirty="0" smtClean="0">
                <a:solidFill>
                  <a:srgbClr val="002060"/>
                </a:solidFill>
                <a:latin typeface="Arial" pitchFamily="34" charset="0"/>
                <a:cs typeface="Arial" pitchFamily="34" charset="0"/>
              </a:rPr>
              <a:t>(για τους </a:t>
            </a:r>
            <a:r>
              <a:rPr lang="el-GR" dirty="0" smtClean="0">
                <a:solidFill>
                  <a:srgbClr val="002060"/>
                </a:solidFill>
                <a:latin typeface="Arial" pitchFamily="34" charset="0"/>
                <a:cs typeface="Arial" pitchFamily="34" charset="0"/>
              </a:rPr>
              <a:t>Δακρυϊκούς </a:t>
            </a:r>
            <a:r>
              <a:rPr lang="el-GR" dirty="0" smtClean="0">
                <a:solidFill>
                  <a:srgbClr val="002060"/>
                </a:solidFill>
                <a:latin typeface="Arial" pitchFamily="34" charset="0"/>
                <a:cs typeface="Arial" pitchFamily="34" charset="0"/>
              </a:rPr>
              <a:t>Αδένες και </a:t>
            </a:r>
            <a:r>
              <a:rPr lang="el-GR" dirty="0" smtClean="0">
                <a:solidFill>
                  <a:srgbClr val="002060"/>
                </a:solidFill>
                <a:latin typeface="Arial" pitchFamily="34" charset="0"/>
                <a:cs typeface="Arial" pitchFamily="34" charset="0"/>
              </a:rPr>
              <a:t>τους Σιαλογόνους  Αδένες εκτός της παρωτίδας)</a:t>
            </a:r>
            <a:endParaRPr lang="el-GR" dirty="0" smtClean="0">
              <a:solidFill>
                <a:srgbClr val="002060"/>
              </a:solidFill>
              <a:latin typeface="Arial" pitchFamily="34" charset="0"/>
              <a:cs typeface="Arial" pitchFamily="34" charset="0"/>
            </a:endParaRPr>
          </a:p>
          <a:p>
            <a:pPr marL="457200" indent="-457200">
              <a:buFont typeface="+mj-lt"/>
              <a:buAutoNum type="arabicPeriod"/>
            </a:pPr>
            <a:r>
              <a:rPr lang="el-GR" dirty="0" smtClean="0">
                <a:solidFill>
                  <a:srgbClr val="002060"/>
                </a:solidFill>
                <a:latin typeface="Arial" pitchFamily="34" charset="0"/>
                <a:cs typeface="Arial" pitchFamily="34" charset="0"/>
              </a:rPr>
              <a:t>Πυρήνας της </a:t>
            </a:r>
            <a:r>
              <a:rPr lang="el-GR" b="1" dirty="0" smtClean="0">
                <a:solidFill>
                  <a:srgbClr val="002060"/>
                </a:solidFill>
                <a:latin typeface="Arial" pitchFamily="34" charset="0"/>
                <a:cs typeface="Arial" pitchFamily="34" charset="0"/>
              </a:rPr>
              <a:t>μονήρους δεσμίδας </a:t>
            </a:r>
            <a:r>
              <a:rPr lang="el-GR" dirty="0" smtClean="0">
                <a:solidFill>
                  <a:srgbClr val="002060"/>
                </a:solidFill>
                <a:latin typeface="Arial" pitchFamily="34" charset="0"/>
                <a:cs typeface="Arial" pitchFamily="34" charset="0"/>
              </a:rPr>
              <a:t>(Χορδή Τυμπάνου, </a:t>
            </a:r>
            <a:r>
              <a:rPr lang="el-GR" dirty="0" smtClean="0">
                <a:solidFill>
                  <a:srgbClr val="002060"/>
                </a:solidFill>
                <a:latin typeface="Arial" pitchFamily="34" charset="0"/>
                <a:cs typeface="Arial" pitchFamily="34" charset="0"/>
              </a:rPr>
              <a:t>για μέρος της Γλώσσας,)</a:t>
            </a:r>
            <a:endParaRPr lang="el-GR" dirty="0" smtClean="0">
              <a:solidFill>
                <a:srgbClr val="002060"/>
              </a:solidFill>
              <a:latin typeface="Arial" pitchFamily="34" charset="0"/>
              <a:cs typeface="Arial" pitchFamily="34" charset="0"/>
            </a:endParaRPr>
          </a:p>
          <a:p>
            <a:endParaRPr lang="el-GR" dirty="0" smtClean="0">
              <a:solidFill>
                <a:srgbClr val="002060"/>
              </a:solidFill>
              <a:latin typeface="Arial" pitchFamily="34" charset="0"/>
              <a:cs typeface="Arial" pitchFamily="34" charset="0"/>
            </a:endParaRPr>
          </a:p>
          <a:p>
            <a:endParaRPr lang="el-GR" dirty="0" smtClean="0">
              <a:solidFill>
                <a:srgbClr val="002060"/>
              </a:solidFill>
              <a:latin typeface="Arial" pitchFamily="34" charset="0"/>
              <a:cs typeface="Arial" pitchFamily="34" charset="0"/>
            </a:endParaRPr>
          </a:p>
          <a:p>
            <a:endParaRPr lang="el-GR" dirty="0"/>
          </a:p>
        </p:txBody>
      </p:sp>
      <p:sp>
        <p:nvSpPr>
          <p:cNvPr id="4" name="1 - Τίτλος"/>
          <p:cNvSpPr>
            <a:spLocks noGrp="1"/>
          </p:cNvSpPr>
          <p:nvPr>
            <p:ph type="title"/>
          </p:nvPr>
        </p:nvSpPr>
        <p:spPr>
          <a:xfrm>
            <a:off x="0" y="0"/>
            <a:ext cx="9144000" cy="836712"/>
          </a:xfrm>
        </p:spPr>
        <p:txBody>
          <a:bodyPr>
            <a:normAutofit/>
          </a:bodyPr>
          <a:lstStyle/>
          <a:p>
            <a:r>
              <a:rPr lang="el-GR" sz="3600" b="1" dirty="0" smtClean="0">
                <a:solidFill>
                  <a:srgbClr val="002060"/>
                </a:solidFill>
                <a:latin typeface="Arial" pitchFamily="34" charset="0"/>
                <a:cs typeface="Arial" pitchFamily="34" charset="0"/>
              </a:rPr>
              <a:t>4 (τέσσερις)  Πυρήνες </a:t>
            </a:r>
            <a:r>
              <a:rPr lang="en-US" sz="3600" b="1" dirty="0" smtClean="0">
                <a:solidFill>
                  <a:srgbClr val="002060"/>
                </a:solidFill>
                <a:latin typeface="Arial" pitchFamily="34" charset="0"/>
                <a:cs typeface="Arial" pitchFamily="34" charset="0"/>
              </a:rPr>
              <a:t>VII </a:t>
            </a:r>
            <a:endParaRPr lang="el-GR" sz="3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pPr>
              <a:defRPr/>
            </a:pPr>
            <a:r>
              <a:rPr lang="el-GR" sz="4000" b="1" dirty="0" smtClean="0">
                <a:solidFill>
                  <a:srgbClr val="002060"/>
                </a:solidFill>
                <a:latin typeface="Arial" pitchFamily="34" charset="0"/>
                <a:cs typeface="Arial" pitchFamily="34" charset="0"/>
              </a:rPr>
              <a:t>Υπογλώσσιο νεύρο</a:t>
            </a:r>
            <a:br>
              <a:rPr lang="el-GR" sz="4000" b="1" dirty="0" smtClean="0">
                <a:solidFill>
                  <a:srgbClr val="002060"/>
                </a:solidFill>
                <a:latin typeface="Arial" pitchFamily="34" charset="0"/>
                <a:cs typeface="Arial" pitchFamily="34" charset="0"/>
              </a:rPr>
            </a:br>
            <a:r>
              <a:rPr lang="en-US" sz="4000" b="1" dirty="0" smtClean="0">
                <a:solidFill>
                  <a:srgbClr val="002060"/>
                </a:solidFill>
                <a:latin typeface="Arial" pitchFamily="34" charset="0"/>
                <a:cs typeface="Arial" pitchFamily="34" charset="0"/>
              </a:rPr>
              <a:t> </a:t>
            </a:r>
            <a:r>
              <a:rPr lang="el-GR" sz="4000" b="1" dirty="0" smtClean="0">
                <a:solidFill>
                  <a:srgbClr val="002060"/>
                </a:solidFill>
                <a:latin typeface="Arial" pitchFamily="34" charset="0"/>
                <a:cs typeface="Arial" pitchFamily="34" charset="0"/>
              </a:rPr>
              <a:t>Εγκεφαλική συζυγία </a:t>
            </a:r>
            <a:r>
              <a:rPr lang="en-US" sz="4000" b="1" dirty="0" smtClean="0">
                <a:solidFill>
                  <a:srgbClr val="002060"/>
                </a:solidFill>
                <a:latin typeface="Arial" pitchFamily="34" charset="0"/>
                <a:cs typeface="Arial" pitchFamily="34" charset="0"/>
              </a:rPr>
              <a:t>XII</a:t>
            </a:r>
            <a:endParaRPr lang="el-GR" sz="4000" b="1" dirty="0" smtClean="0">
              <a:solidFill>
                <a:srgbClr val="002060"/>
              </a:solidFill>
              <a:latin typeface="Arial" pitchFamily="34" charset="0"/>
              <a:cs typeface="Arial" pitchFamily="34" charset="0"/>
            </a:endParaRPr>
          </a:p>
        </p:txBody>
      </p:sp>
      <p:sp>
        <p:nvSpPr>
          <p:cNvPr id="120835" name="Rectangle 3"/>
          <p:cNvSpPr>
            <a:spLocks noGrp="1" noChangeArrowheads="1"/>
          </p:cNvSpPr>
          <p:nvPr>
            <p:ph type="body" idx="1"/>
          </p:nvPr>
        </p:nvSpPr>
        <p:spPr>
          <a:xfrm>
            <a:off x="0" y="1981200"/>
            <a:ext cx="9144000" cy="4876800"/>
          </a:xfrm>
        </p:spPr>
        <p:txBody>
          <a:bodyPr>
            <a:normAutofit/>
          </a:bodyPr>
          <a:lstStyle/>
          <a:p>
            <a:pPr eaLnBrk="1" hangingPunct="1">
              <a:lnSpc>
                <a:spcPct val="90000"/>
              </a:lnSpc>
              <a:defRPr/>
            </a:pPr>
            <a:r>
              <a:rPr lang="el-GR" sz="2800" dirty="0" smtClean="0">
                <a:solidFill>
                  <a:srgbClr val="002060"/>
                </a:solidFill>
                <a:latin typeface="Arial" pitchFamily="34" charset="0"/>
                <a:cs typeface="Arial" pitchFamily="34" charset="0"/>
              </a:rPr>
              <a:t>Είναι </a:t>
            </a:r>
            <a:r>
              <a:rPr lang="el-GR" sz="2800" b="1" dirty="0" smtClean="0">
                <a:solidFill>
                  <a:srgbClr val="002060"/>
                </a:solidFill>
                <a:latin typeface="Arial" pitchFamily="34" charset="0"/>
                <a:cs typeface="Arial" pitchFamily="34" charset="0"/>
              </a:rPr>
              <a:t>κινητικό</a:t>
            </a:r>
            <a:r>
              <a:rPr lang="el-GR" sz="2800" dirty="0" smtClean="0">
                <a:solidFill>
                  <a:srgbClr val="002060"/>
                </a:solidFill>
                <a:latin typeface="Arial" pitchFamily="34" charset="0"/>
                <a:cs typeface="Arial" pitchFamily="34" charset="0"/>
              </a:rPr>
              <a:t> νεύρο</a:t>
            </a:r>
          </a:p>
          <a:p>
            <a:pPr>
              <a:lnSpc>
                <a:spcPct val="90000"/>
              </a:lnSpc>
              <a:defRPr/>
            </a:pPr>
            <a:r>
              <a:rPr lang="el-GR" sz="2800" dirty="0" err="1" smtClean="0">
                <a:solidFill>
                  <a:srgbClr val="002060"/>
                </a:solidFill>
                <a:latin typeface="Arial" pitchFamily="34" charset="0"/>
                <a:cs typeface="Arial" pitchFamily="34" charset="0"/>
              </a:rPr>
              <a:t>Νευρώνει</a:t>
            </a:r>
            <a:r>
              <a:rPr lang="el-GR" sz="2800" dirty="0" smtClean="0">
                <a:solidFill>
                  <a:srgbClr val="002060"/>
                </a:solidFill>
                <a:latin typeface="Arial" pitchFamily="34" charset="0"/>
                <a:cs typeface="Arial" pitchFamily="34" charset="0"/>
              </a:rPr>
              <a:t> </a:t>
            </a:r>
          </a:p>
          <a:p>
            <a:pPr>
              <a:lnSpc>
                <a:spcPct val="90000"/>
              </a:lnSpc>
              <a:buNone/>
              <a:defRPr/>
            </a:pPr>
            <a:r>
              <a:rPr lang="el-GR" sz="2800" dirty="0" smtClean="0">
                <a:solidFill>
                  <a:srgbClr val="002060"/>
                </a:solidFill>
                <a:latin typeface="Arial" pitchFamily="34" charset="0"/>
                <a:cs typeface="Arial" pitchFamily="34" charset="0"/>
              </a:rPr>
              <a:t>    - </a:t>
            </a:r>
            <a:r>
              <a:rPr lang="el-GR" sz="2800" b="1" dirty="0" smtClean="0">
                <a:solidFill>
                  <a:srgbClr val="002060"/>
                </a:solidFill>
                <a:latin typeface="Arial" pitchFamily="34" charset="0"/>
                <a:cs typeface="Arial" pitchFamily="34" charset="0"/>
              </a:rPr>
              <a:t>αυτόχθονες μυς </a:t>
            </a:r>
            <a:r>
              <a:rPr lang="el-GR" sz="2800" dirty="0" smtClean="0">
                <a:solidFill>
                  <a:srgbClr val="002060"/>
                </a:solidFill>
                <a:latin typeface="Arial" pitchFamily="34" charset="0"/>
                <a:cs typeface="Arial" pitchFamily="34" charset="0"/>
              </a:rPr>
              <a:t>της γλώσσας </a:t>
            </a:r>
          </a:p>
          <a:p>
            <a:pPr>
              <a:lnSpc>
                <a:spcPct val="90000"/>
              </a:lnSpc>
              <a:buNone/>
              <a:defRPr/>
            </a:pPr>
            <a:r>
              <a:rPr lang="el-GR" sz="2800" dirty="0" smtClean="0">
                <a:solidFill>
                  <a:srgbClr val="002060"/>
                </a:solidFill>
                <a:latin typeface="Arial" pitchFamily="34" charset="0"/>
                <a:cs typeface="Arial" pitchFamily="34" charset="0"/>
              </a:rPr>
              <a:t>    - </a:t>
            </a:r>
            <a:r>
              <a:rPr lang="el-GR" sz="2800" b="1" dirty="0" smtClean="0">
                <a:solidFill>
                  <a:srgbClr val="002060"/>
                </a:solidFill>
                <a:latin typeface="Arial" pitchFamily="34" charset="0"/>
                <a:cs typeface="Arial" pitchFamily="34" charset="0"/>
              </a:rPr>
              <a:t>ετερόχθονες μυς </a:t>
            </a:r>
            <a:r>
              <a:rPr lang="el-GR" sz="2800" dirty="0" smtClean="0">
                <a:solidFill>
                  <a:srgbClr val="002060"/>
                </a:solidFill>
                <a:latin typeface="Arial" pitchFamily="34" charset="0"/>
                <a:cs typeface="Arial" pitchFamily="34" charset="0"/>
              </a:rPr>
              <a:t>της γλώσσας</a:t>
            </a:r>
            <a:r>
              <a:rPr lang="en-US" sz="2800" dirty="0" smtClean="0">
                <a:solidFill>
                  <a:srgbClr val="002060"/>
                </a:solidFill>
                <a:latin typeface="Arial" pitchFamily="34" charset="0"/>
                <a:cs typeface="Arial" pitchFamily="34" charset="0"/>
              </a:rPr>
              <a:t>:</a:t>
            </a:r>
            <a:r>
              <a:rPr lang="el-GR" sz="2800" dirty="0" smtClean="0">
                <a:solidFill>
                  <a:srgbClr val="002060"/>
                </a:solidFill>
                <a:latin typeface="Arial" pitchFamily="34" charset="0"/>
                <a:cs typeface="Arial" pitchFamily="34" charset="0"/>
              </a:rPr>
              <a:t> </a:t>
            </a:r>
          </a:p>
          <a:p>
            <a:pPr eaLnBrk="1" hangingPunct="1">
              <a:lnSpc>
                <a:spcPct val="90000"/>
              </a:lnSpc>
              <a:buFont typeface="Wingdings" pitchFamily="2" charset="2"/>
              <a:buNone/>
              <a:defRPr/>
            </a:pPr>
            <a:r>
              <a:rPr lang="el-GR" sz="2800" dirty="0" smtClean="0">
                <a:solidFill>
                  <a:srgbClr val="002060"/>
                </a:solidFill>
                <a:latin typeface="Arial" pitchFamily="34" charset="0"/>
                <a:cs typeface="Arial" pitchFamily="34" charset="0"/>
              </a:rPr>
              <a:t>       </a:t>
            </a:r>
            <a:r>
              <a:rPr lang="el-GR" sz="2400" dirty="0" smtClean="0">
                <a:solidFill>
                  <a:srgbClr val="002060"/>
                </a:solidFill>
                <a:latin typeface="Arial" pitchFamily="34" charset="0"/>
                <a:cs typeface="Arial" pitchFamily="34" charset="0"/>
              </a:rPr>
              <a:t>βελονογλωσσικό</a:t>
            </a:r>
          </a:p>
          <a:p>
            <a:pPr eaLnBrk="1" hangingPunct="1">
              <a:lnSpc>
                <a:spcPct val="90000"/>
              </a:lnSpc>
              <a:buFont typeface="Wingdings" pitchFamily="2" charset="2"/>
              <a:buNone/>
              <a:defRPr/>
            </a:pPr>
            <a:r>
              <a:rPr lang="el-GR" sz="2400" dirty="0" smtClean="0">
                <a:solidFill>
                  <a:srgbClr val="002060"/>
                </a:solidFill>
                <a:latin typeface="Arial" pitchFamily="34" charset="0"/>
                <a:cs typeface="Arial" pitchFamily="34" charset="0"/>
              </a:rPr>
              <a:t>        </a:t>
            </a:r>
            <a:r>
              <a:rPr lang="el-GR" sz="2400" dirty="0" err="1" smtClean="0">
                <a:solidFill>
                  <a:srgbClr val="002060"/>
                </a:solidFill>
                <a:latin typeface="Arial" pitchFamily="34" charset="0"/>
                <a:cs typeface="Arial" pitchFamily="34" charset="0"/>
              </a:rPr>
              <a:t>γενειογλωσσικό</a:t>
            </a:r>
            <a:r>
              <a:rPr lang="el-GR" sz="2400" dirty="0" smtClean="0">
                <a:solidFill>
                  <a:srgbClr val="002060"/>
                </a:solidFill>
                <a:latin typeface="Arial" pitchFamily="34" charset="0"/>
                <a:cs typeface="Arial" pitchFamily="34" charset="0"/>
              </a:rPr>
              <a:t> </a:t>
            </a:r>
          </a:p>
          <a:p>
            <a:pPr eaLnBrk="1" hangingPunct="1">
              <a:lnSpc>
                <a:spcPct val="90000"/>
              </a:lnSpc>
              <a:buFont typeface="Wingdings" pitchFamily="2" charset="2"/>
              <a:buNone/>
              <a:defRPr/>
            </a:pPr>
            <a:r>
              <a:rPr lang="el-GR" sz="2400" dirty="0" smtClean="0">
                <a:solidFill>
                  <a:srgbClr val="002060"/>
                </a:solidFill>
                <a:latin typeface="Arial" pitchFamily="34" charset="0"/>
                <a:cs typeface="Arial" pitchFamily="34" charset="0"/>
              </a:rPr>
              <a:t>        υογλωσσικό </a:t>
            </a:r>
          </a:p>
          <a:p>
            <a:pPr eaLnBrk="1" hangingPunct="1">
              <a:lnSpc>
                <a:spcPct val="90000"/>
              </a:lnSpc>
              <a:buFont typeface="Wingdings" pitchFamily="2" charset="2"/>
              <a:buNone/>
              <a:defRPr/>
            </a:pPr>
            <a:r>
              <a:rPr lang="el-GR" sz="2800" dirty="0" smtClean="0">
                <a:solidFill>
                  <a:srgbClr val="002060"/>
                </a:solidFill>
                <a:latin typeface="Arial" pitchFamily="34" charset="0"/>
                <a:cs typeface="Arial" pitchFamily="34" charset="0"/>
              </a:rPr>
              <a:t>   Λειτουργία: </a:t>
            </a:r>
            <a:r>
              <a:rPr lang="el-GR" sz="2800" b="1" dirty="0" smtClean="0">
                <a:solidFill>
                  <a:srgbClr val="002060"/>
                </a:solidFill>
                <a:latin typeface="Arial" pitchFamily="34" charset="0"/>
                <a:cs typeface="Arial" pitchFamily="34" charset="0"/>
              </a:rPr>
              <a:t>Κινήσεις της γλώσσας</a:t>
            </a:r>
            <a:r>
              <a:rPr lang="el-GR" sz="2800" dirty="0" smtClean="0">
                <a:solidFill>
                  <a:srgbClr val="002060"/>
                </a:solidFill>
                <a:latin typeface="Arial" pitchFamily="34" charset="0"/>
                <a:cs typeface="Arial" pitchFamily="34" charset="0"/>
              </a:rPr>
              <a:t>.</a:t>
            </a:r>
          </a:p>
          <a:p>
            <a:pPr>
              <a:lnSpc>
                <a:spcPct val="90000"/>
              </a:lnSpc>
              <a:defRPr/>
            </a:pPr>
            <a:r>
              <a:rPr lang="el-GR" sz="2800" dirty="0" smtClean="0">
                <a:solidFill>
                  <a:srgbClr val="002060"/>
                </a:solidFill>
                <a:latin typeface="Arial" pitchFamily="34" charset="0"/>
                <a:cs typeface="Arial" pitchFamily="34" charset="0"/>
              </a:rPr>
              <a:t>Ο πυρήνας βρίσκεται στον προμήκη, στο κάτω τμήμα της τέταρτης κοιλίας.</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80528" y="0"/>
            <a:ext cx="9144000" cy="1252538"/>
          </a:xfrm>
        </p:spPr>
        <p:txBody>
          <a:bodyPr>
            <a:normAutofit/>
          </a:bodyPr>
          <a:lstStyle/>
          <a:p>
            <a:pPr algn="ctr" eaLnBrk="1" hangingPunct="1">
              <a:defRPr/>
            </a:pPr>
            <a:r>
              <a:rPr lang="el-GR" sz="3200" b="1" dirty="0" smtClean="0">
                <a:solidFill>
                  <a:srgbClr val="002060"/>
                </a:solidFill>
                <a:latin typeface="Arial" pitchFamily="34" charset="0"/>
                <a:cs typeface="Arial" pitchFamily="34" charset="0"/>
              </a:rPr>
              <a:t>Πορεία του υπογλώσσιου νεύρου</a:t>
            </a:r>
          </a:p>
        </p:txBody>
      </p:sp>
      <p:sp>
        <p:nvSpPr>
          <p:cNvPr id="122883" name="Rectangle 3"/>
          <p:cNvSpPr>
            <a:spLocks noGrp="1" noChangeArrowheads="1"/>
          </p:cNvSpPr>
          <p:nvPr>
            <p:ph type="body" idx="1"/>
          </p:nvPr>
        </p:nvSpPr>
        <p:spPr/>
        <p:txBody>
          <a:bodyPr/>
          <a:lstStyle/>
          <a:p>
            <a:pPr eaLnBrk="1" hangingPunct="1">
              <a:defRPr/>
            </a:pPr>
            <a:endParaRPr lang="el-GR" smtClean="0"/>
          </a:p>
        </p:txBody>
      </p:sp>
      <p:pic>
        <p:nvPicPr>
          <p:cNvPr id="95236" name="Picture 4" descr="athina17"/>
          <p:cNvPicPr>
            <a:picLocks noChangeAspect="1" noChangeArrowheads="1"/>
          </p:cNvPicPr>
          <p:nvPr/>
        </p:nvPicPr>
        <p:blipFill>
          <a:blip r:embed="rId3" cstate="print"/>
          <a:srcRect/>
          <a:stretch>
            <a:fillRect/>
          </a:stretch>
        </p:blipFill>
        <p:spPr bwMode="auto">
          <a:xfrm>
            <a:off x="0" y="1773238"/>
            <a:ext cx="9144000" cy="5084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0" y="0"/>
            <a:ext cx="9144000" cy="1179513"/>
          </a:xfrm>
        </p:spPr>
        <p:txBody>
          <a:bodyPr>
            <a:normAutofit fontScale="90000"/>
          </a:bodyPr>
          <a:lstStyle/>
          <a:p>
            <a:pPr eaLnBrk="1" hangingPunct="1">
              <a:defRPr/>
            </a:pPr>
            <a:r>
              <a:rPr lang="el-GR" sz="3200" b="1" dirty="0" smtClean="0">
                <a:solidFill>
                  <a:srgbClr val="002060"/>
                </a:solidFill>
                <a:latin typeface="Arial" pitchFamily="34" charset="0"/>
                <a:cs typeface="Arial" pitchFamily="34" charset="0"/>
              </a:rPr>
              <a:t>Εξέταση ΧΙΙ</a:t>
            </a:r>
            <a:r>
              <a:rPr lang="en-US" sz="3200" b="1" dirty="0" smtClean="0">
                <a:solidFill>
                  <a:srgbClr val="002060"/>
                </a:solidFill>
                <a:latin typeface="Arial" pitchFamily="34" charset="0"/>
                <a:cs typeface="Arial" pitchFamily="34" charset="0"/>
              </a:rPr>
              <a:t>:</a:t>
            </a:r>
            <a:r>
              <a:rPr lang="el-GR" sz="3200" b="1" dirty="0" smtClean="0">
                <a:solidFill>
                  <a:srgbClr val="002060"/>
                </a:solidFill>
                <a:latin typeface="Arial" pitchFamily="34" charset="0"/>
                <a:cs typeface="Arial" pitchFamily="34" charset="0"/>
              </a:rPr>
              <a:t/>
            </a:r>
            <a:br>
              <a:rPr lang="el-GR" sz="3200" b="1" dirty="0" smtClean="0">
                <a:solidFill>
                  <a:srgbClr val="002060"/>
                </a:solidFill>
                <a:latin typeface="Arial" pitchFamily="34" charset="0"/>
                <a:cs typeface="Arial" pitchFamily="34" charset="0"/>
              </a:rPr>
            </a:br>
            <a:r>
              <a:rPr lang="el-GR" sz="1800" b="1" dirty="0" smtClean="0">
                <a:solidFill>
                  <a:srgbClr val="002060"/>
                </a:solidFill>
                <a:latin typeface="Arial" pitchFamily="34" charset="0"/>
                <a:cs typeface="Arial" pitchFamily="34" charset="0"/>
              </a:rPr>
              <a:t>Σε εντολή για κίνηση της γλ. προς τα έξω</a:t>
            </a:r>
            <a:r>
              <a:rPr lang="el-GR" sz="1800" b="1" dirty="0" smtClean="0">
                <a:solidFill>
                  <a:srgbClr val="C00000"/>
                </a:solidFill>
                <a:latin typeface="Arial" pitchFamily="34" charset="0"/>
                <a:cs typeface="Arial" pitchFamily="34" charset="0"/>
              </a:rPr>
              <a:t> αυτή θα στραφεί προς την πάσχουσα πλευρά</a:t>
            </a:r>
            <a:r>
              <a:rPr lang="el-GR" sz="1800" b="1" dirty="0" smtClean="0">
                <a:solidFill>
                  <a:srgbClr val="002060"/>
                </a:solidFill>
                <a:latin typeface="Arial" pitchFamily="34" charset="0"/>
                <a:cs typeface="Arial" pitchFamily="34" charset="0"/>
              </a:rPr>
              <a:t>, λόγω λειτουργίας της υγιούς. Στην εικόνα εμφανίζεται βλάβη του Αρ. υπογλώσσιου νεύρου. Επίσης διακρίνονται περιοχές </a:t>
            </a:r>
            <a:r>
              <a:rPr lang="el-GR" sz="1800" b="1" dirty="0" smtClean="0">
                <a:solidFill>
                  <a:srgbClr val="C00000"/>
                </a:solidFill>
                <a:latin typeface="Arial" pitchFamily="34" charset="0"/>
                <a:cs typeface="Arial" pitchFamily="34" charset="0"/>
              </a:rPr>
              <a:t>ατροφίας </a:t>
            </a:r>
            <a:r>
              <a:rPr lang="el-GR" sz="1800" b="1" dirty="0" smtClean="0">
                <a:solidFill>
                  <a:srgbClr val="002060"/>
                </a:solidFill>
                <a:latin typeface="Arial" pitchFamily="34" charset="0"/>
                <a:cs typeface="Arial" pitchFamily="34" charset="0"/>
              </a:rPr>
              <a:t>βλεννογόνου στην πάσχουσα πλευρά  </a:t>
            </a:r>
          </a:p>
        </p:txBody>
      </p:sp>
      <p:sp>
        <p:nvSpPr>
          <p:cNvPr id="124931" name="Rectangle 3"/>
          <p:cNvSpPr>
            <a:spLocks noGrp="1" noChangeArrowheads="1"/>
          </p:cNvSpPr>
          <p:nvPr>
            <p:ph type="body" idx="1"/>
          </p:nvPr>
        </p:nvSpPr>
        <p:spPr/>
        <p:txBody>
          <a:bodyPr/>
          <a:lstStyle/>
          <a:p>
            <a:pPr eaLnBrk="1" hangingPunct="1">
              <a:defRPr/>
            </a:pPr>
            <a:endParaRPr lang="el-GR" smtClean="0"/>
          </a:p>
        </p:txBody>
      </p:sp>
      <p:pic>
        <p:nvPicPr>
          <p:cNvPr id="96260" name="Picture 4" descr="athina10"/>
          <p:cNvPicPr>
            <a:picLocks noChangeAspect="1" noChangeArrowheads="1"/>
          </p:cNvPicPr>
          <p:nvPr/>
        </p:nvPicPr>
        <p:blipFill>
          <a:blip r:embed="rId3" cstate="print"/>
          <a:srcRect b="4984"/>
          <a:stretch>
            <a:fillRect/>
          </a:stretch>
        </p:blipFill>
        <p:spPr bwMode="auto">
          <a:xfrm>
            <a:off x="395536" y="1628775"/>
            <a:ext cx="8496944" cy="496857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304800"/>
            <a:ext cx="9144000" cy="1431925"/>
          </a:xfrm>
        </p:spPr>
        <p:txBody>
          <a:bodyPr/>
          <a:lstStyle/>
          <a:p>
            <a:pPr eaLnBrk="1" hangingPunct="1">
              <a:defRPr/>
            </a:pPr>
            <a:r>
              <a:rPr lang="el-GR" sz="3200" dirty="0" smtClean="0">
                <a:solidFill>
                  <a:schemeClr val="tx1"/>
                </a:solidFill>
              </a:rPr>
              <a:t>       </a:t>
            </a:r>
            <a:r>
              <a:rPr lang="el-GR" sz="3200" b="1" dirty="0" smtClean="0">
                <a:solidFill>
                  <a:srgbClr val="002060"/>
                </a:solidFill>
                <a:latin typeface="Arial" pitchFamily="34" charset="0"/>
                <a:cs typeface="Arial" pitchFamily="34" charset="0"/>
              </a:rPr>
              <a:t>Πάρεση υπογλώσσιου νεύρου</a:t>
            </a:r>
            <a:br>
              <a:rPr lang="el-GR" sz="3200" b="1" dirty="0" smtClean="0">
                <a:solidFill>
                  <a:srgbClr val="002060"/>
                </a:solidFill>
                <a:latin typeface="Arial" pitchFamily="34" charset="0"/>
                <a:cs typeface="Arial" pitchFamily="34" charset="0"/>
              </a:rPr>
            </a:br>
            <a:r>
              <a:rPr lang="el-GR" sz="3200" b="1" dirty="0" smtClean="0">
                <a:solidFill>
                  <a:srgbClr val="002060"/>
                </a:solidFill>
                <a:latin typeface="Arial" pitchFamily="34" charset="0"/>
                <a:cs typeface="Arial" pitchFamily="34" charset="0"/>
              </a:rPr>
              <a:t> </a:t>
            </a:r>
            <a:r>
              <a:rPr lang="el-GR" sz="2400" b="1" dirty="0" smtClean="0">
                <a:solidFill>
                  <a:srgbClr val="002060"/>
                </a:solidFill>
                <a:latin typeface="Arial" pitchFamily="34" charset="0"/>
                <a:cs typeface="Arial" pitchFamily="34" charset="0"/>
              </a:rPr>
              <a:t>Κεντρικού τύπου                          Περιφερικού τύπου</a:t>
            </a:r>
          </a:p>
        </p:txBody>
      </p:sp>
      <p:sp>
        <p:nvSpPr>
          <p:cNvPr id="126979" name="Rectangle 3"/>
          <p:cNvSpPr>
            <a:spLocks noGrp="1" noChangeArrowheads="1"/>
          </p:cNvSpPr>
          <p:nvPr>
            <p:ph type="body" idx="1"/>
          </p:nvPr>
        </p:nvSpPr>
        <p:spPr/>
        <p:txBody>
          <a:bodyPr/>
          <a:lstStyle/>
          <a:p>
            <a:pPr eaLnBrk="1" hangingPunct="1">
              <a:defRPr/>
            </a:pPr>
            <a:endParaRPr lang="el-GR" smtClean="0"/>
          </a:p>
        </p:txBody>
      </p:sp>
      <p:pic>
        <p:nvPicPr>
          <p:cNvPr id="97284" name="Picture 4" descr="athina18"/>
          <p:cNvPicPr>
            <a:picLocks noChangeAspect="1" noChangeArrowheads="1"/>
          </p:cNvPicPr>
          <p:nvPr/>
        </p:nvPicPr>
        <p:blipFill>
          <a:blip r:embed="rId3" cstate="print"/>
          <a:srcRect/>
          <a:stretch>
            <a:fillRect/>
          </a:stretch>
        </p:blipFill>
        <p:spPr bwMode="auto">
          <a:xfrm>
            <a:off x="0" y="1773238"/>
            <a:ext cx="9144000" cy="5445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b="1" dirty="0" smtClean="0">
                <a:solidFill>
                  <a:srgbClr val="002060"/>
                </a:solidFill>
                <a:latin typeface="Arial" pitchFamily="34" charset="0"/>
                <a:cs typeface="Arial" pitchFamily="34" charset="0"/>
              </a:rPr>
              <a:t>Εγκεφαλική συζυγία 0 (ΧΙΙΙ, Ν, </a:t>
            </a:r>
            <a:r>
              <a:rPr lang="en-US" sz="3600" b="1" dirty="0" smtClean="0">
                <a:solidFill>
                  <a:srgbClr val="002060"/>
                </a:solidFill>
                <a:latin typeface="Arial" pitchFamily="34" charset="0"/>
                <a:cs typeface="Arial" pitchFamily="34" charset="0"/>
              </a:rPr>
              <a:t>Zero, NT)</a:t>
            </a:r>
            <a:endParaRPr lang="el-GR" sz="3600" dirty="0"/>
          </a:p>
        </p:txBody>
      </p:sp>
      <p:sp>
        <p:nvSpPr>
          <p:cNvPr id="3" name="2 - Θέση περιεχομένου"/>
          <p:cNvSpPr>
            <a:spLocks noGrp="1"/>
          </p:cNvSpPr>
          <p:nvPr>
            <p:ph idx="1"/>
          </p:nvPr>
        </p:nvSpPr>
        <p:spPr>
          <a:xfrm>
            <a:off x="457200" y="1600200"/>
            <a:ext cx="8363272" cy="4525963"/>
          </a:xfrm>
        </p:spPr>
        <p:txBody>
          <a:bodyPr>
            <a:normAutofit/>
          </a:bodyPr>
          <a:lstStyle/>
          <a:p>
            <a:r>
              <a:rPr lang="el-GR" sz="2400" b="1" dirty="0" smtClean="0">
                <a:solidFill>
                  <a:srgbClr val="002060"/>
                </a:solidFill>
                <a:latin typeface="Arial" pitchFamily="34" charset="0"/>
                <a:cs typeface="Arial" pitchFamily="34" charset="0"/>
              </a:rPr>
              <a:t>Αποτελεί εύρημα ιατροδικαστικών εξετάσεων (νεκροψιών)</a:t>
            </a:r>
          </a:p>
          <a:p>
            <a:r>
              <a:rPr lang="el-GR" sz="2400" b="1" dirty="0" smtClean="0">
                <a:solidFill>
                  <a:srgbClr val="002060"/>
                </a:solidFill>
                <a:latin typeface="Arial" pitchFamily="34" charset="0"/>
                <a:cs typeface="Arial" pitchFamily="34" charset="0"/>
              </a:rPr>
              <a:t>Πρωτοπεριγράφηκε από τον </a:t>
            </a:r>
            <a:r>
              <a:rPr lang="en-US" sz="2400" b="1" dirty="0" smtClean="0">
                <a:solidFill>
                  <a:srgbClr val="002060"/>
                </a:solidFill>
                <a:latin typeface="Arial" pitchFamily="34" charset="0"/>
                <a:cs typeface="Arial" pitchFamily="34" charset="0"/>
              </a:rPr>
              <a:t>Fritsch (</a:t>
            </a:r>
            <a:r>
              <a:rPr lang="el-GR" sz="2400" b="1" dirty="0" smtClean="0">
                <a:solidFill>
                  <a:srgbClr val="002060"/>
                </a:solidFill>
                <a:latin typeface="Arial" pitchFamily="34" charset="0"/>
                <a:cs typeface="Arial" pitchFamily="34" charset="0"/>
              </a:rPr>
              <a:t>1878</a:t>
            </a:r>
            <a:r>
              <a:rPr lang="en-US" sz="2400" b="1" dirty="0" smtClean="0">
                <a:solidFill>
                  <a:srgbClr val="002060"/>
                </a:solidFill>
                <a:latin typeface="Arial" pitchFamily="34" charset="0"/>
                <a:cs typeface="Arial" pitchFamily="34" charset="0"/>
              </a:rPr>
              <a:t>)</a:t>
            </a:r>
            <a:r>
              <a:rPr lang="el-GR" sz="2400" b="1" dirty="0" smtClean="0">
                <a:solidFill>
                  <a:srgbClr val="002060"/>
                </a:solidFill>
                <a:latin typeface="Arial" pitchFamily="34" charset="0"/>
                <a:cs typeface="Arial" pitchFamily="34" charset="0"/>
              </a:rPr>
              <a:t> ως εύρημα σε εγκεφάλους καρχαριών</a:t>
            </a:r>
          </a:p>
          <a:p>
            <a:r>
              <a:rPr lang="el-GR" sz="2400" b="1" dirty="0" smtClean="0">
                <a:solidFill>
                  <a:srgbClr val="002060"/>
                </a:solidFill>
                <a:latin typeface="Arial" pitchFamily="34" charset="0"/>
                <a:cs typeface="Arial" pitchFamily="34" charset="0"/>
              </a:rPr>
              <a:t>Σε εγκεφάλους ανθρώπων πρωτοπεριγράφηκε από τους </a:t>
            </a:r>
            <a:r>
              <a:rPr lang="en-US" sz="2400" b="1" dirty="0" smtClean="0">
                <a:solidFill>
                  <a:srgbClr val="002060"/>
                </a:solidFill>
                <a:latin typeface="Arial" pitchFamily="34" charset="0"/>
                <a:cs typeface="Arial" pitchFamily="34" charset="0"/>
              </a:rPr>
              <a:t>Fuller &amp; Burger (1990) </a:t>
            </a:r>
            <a:r>
              <a:rPr lang="el-GR" sz="2400" b="1" dirty="0" smtClean="0">
                <a:solidFill>
                  <a:srgbClr val="002060"/>
                </a:solidFill>
                <a:latin typeface="Arial" pitchFamily="34" charset="0"/>
                <a:cs typeface="Arial" pitchFamily="34" charset="0"/>
              </a:rPr>
              <a:t>ως </a:t>
            </a:r>
            <a:r>
              <a:rPr lang="en-US" sz="2400" b="1" dirty="0" smtClean="0">
                <a:solidFill>
                  <a:srgbClr val="002060"/>
                </a:solidFill>
                <a:latin typeface="Arial" pitchFamily="34" charset="0"/>
                <a:cs typeface="Arial" pitchFamily="34" charset="0"/>
              </a:rPr>
              <a:t>NT (</a:t>
            </a:r>
            <a:r>
              <a:rPr lang="en-US" sz="2400" b="1" dirty="0" err="1" smtClean="0">
                <a:solidFill>
                  <a:srgbClr val="002060"/>
                </a:solidFill>
                <a:latin typeface="Arial" pitchFamily="34" charset="0"/>
                <a:cs typeface="Arial" pitchFamily="34" charset="0"/>
              </a:rPr>
              <a:t>Nervus</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Terminalis</a:t>
            </a:r>
            <a:r>
              <a:rPr lang="en-US" sz="2400" b="1" dirty="0" smtClean="0">
                <a:solidFill>
                  <a:srgbClr val="002060"/>
                </a:solidFill>
                <a:latin typeface="Arial" pitchFamily="34" charset="0"/>
                <a:cs typeface="Arial" pitchFamily="34" charset="0"/>
              </a:rPr>
              <a:t>)</a:t>
            </a:r>
            <a:endParaRPr lang="el-GR" sz="2400" b="1" dirty="0" smtClean="0">
              <a:solidFill>
                <a:srgbClr val="002060"/>
              </a:solidFill>
              <a:latin typeface="Arial" pitchFamily="34" charset="0"/>
              <a:cs typeface="Arial" pitchFamily="34" charset="0"/>
            </a:endParaRPr>
          </a:p>
          <a:p>
            <a:r>
              <a:rPr lang="el-GR" sz="2400" b="1" dirty="0" smtClean="0">
                <a:solidFill>
                  <a:srgbClr val="002060"/>
                </a:solidFill>
                <a:latin typeface="Arial" pitchFamily="34" charset="0"/>
                <a:cs typeface="Arial" pitchFamily="34" charset="0"/>
              </a:rPr>
              <a:t>Γειτνιάζει με τους πυρήνες Ι και ΙΙ</a:t>
            </a:r>
          </a:p>
          <a:p>
            <a:r>
              <a:rPr lang="el-GR" sz="2400" b="1" dirty="0" smtClean="0">
                <a:solidFill>
                  <a:srgbClr val="002060"/>
                </a:solidFill>
                <a:latin typeface="Arial" pitchFamily="34" charset="0"/>
                <a:cs typeface="Arial" pitchFamily="34" charset="0"/>
              </a:rPr>
              <a:t>Φαίνεται να σχετίζεται με την ρύθμιση της σεξουαλικής συμπεριφοράς</a:t>
            </a:r>
            <a:endParaRPr lang="el-GR"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99592" y="1600200"/>
            <a:ext cx="7416824" cy="4525963"/>
          </a:xfrm>
        </p:spPr>
        <p:txBody>
          <a:bodyPr/>
          <a:lstStyle/>
          <a:p>
            <a:r>
              <a:rPr lang="el-GR" sz="2800" dirty="0" smtClean="0">
                <a:solidFill>
                  <a:srgbClr val="002060"/>
                </a:solidFill>
                <a:latin typeface="Arial" pitchFamily="34" charset="0"/>
                <a:cs typeface="Arial" pitchFamily="34" charset="0"/>
              </a:rPr>
              <a:t>Το</a:t>
            </a:r>
            <a:r>
              <a:rPr lang="el-GR" sz="2400" dirty="0" smtClean="0">
                <a:solidFill>
                  <a:srgbClr val="002060"/>
                </a:solidFill>
                <a:latin typeface="Arial" pitchFamily="34" charset="0"/>
                <a:cs typeface="Arial" pitchFamily="34" charset="0"/>
              </a:rPr>
              <a:t> </a:t>
            </a:r>
            <a:r>
              <a:rPr lang="en-US" sz="2400" b="1" dirty="0" smtClean="0">
                <a:solidFill>
                  <a:srgbClr val="002060"/>
                </a:solidFill>
                <a:latin typeface="Arial" pitchFamily="34" charset="0"/>
                <a:cs typeface="Arial" pitchFamily="34" charset="0"/>
              </a:rPr>
              <a:t>VII</a:t>
            </a:r>
            <a:r>
              <a:rPr lang="en-US" sz="2400" dirty="0" smtClean="0">
                <a:solidFill>
                  <a:srgbClr val="002060"/>
                </a:solidFill>
                <a:latin typeface="Arial" pitchFamily="34" charset="0"/>
                <a:cs typeface="Arial" pitchFamily="34" charset="0"/>
              </a:rPr>
              <a:t> </a:t>
            </a:r>
            <a:r>
              <a:rPr lang="el-GR" sz="2400" dirty="0" smtClean="0">
                <a:solidFill>
                  <a:srgbClr val="002060"/>
                </a:solidFill>
                <a:latin typeface="Arial" pitchFamily="34" charset="0"/>
                <a:cs typeface="Arial" pitchFamily="34" charset="0"/>
              </a:rPr>
              <a:t>αναδύεται </a:t>
            </a:r>
            <a:r>
              <a:rPr lang="el-GR" sz="2400" dirty="0" smtClean="0">
                <a:solidFill>
                  <a:srgbClr val="002060"/>
                </a:solidFill>
                <a:latin typeface="Arial" pitchFamily="34" charset="0"/>
                <a:cs typeface="Arial" pitchFamily="34" charset="0"/>
              </a:rPr>
              <a:t>από τους πυρήνες του μεταξύ </a:t>
            </a:r>
            <a:r>
              <a:rPr lang="el-GR" sz="2400" b="1" dirty="0" smtClean="0">
                <a:solidFill>
                  <a:srgbClr val="002060"/>
                </a:solidFill>
                <a:latin typeface="Arial" pitchFamily="34" charset="0"/>
                <a:cs typeface="Arial" pitchFamily="34" charset="0"/>
              </a:rPr>
              <a:t>γέφυρας</a:t>
            </a:r>
            <a:r>
              <a:rPr lang="el-GR" sz="2400" dirty="0" smtClean="0">
                <a:solidFill>
                  <a:srgbClr val="002060"/>
                </a:solidFill>
                <a:latin typeface="Arial" pitchFamily="34" charset="0"/>
                <a:cs typeface="Arial" pitchFamily="34" charset="0"/>
              </a:rPr>
              <a:t> και του </a:t>
            </a:r>
            <a:r>
              <a:rPr lang="el-GR" sz="2400" b="1" dirty="0" smtClean="0">
                <a:solidFill>
                  <a:srgbClr val="002060"/>
                </a:solidFill>
                <a:latin typeface="Arial" pitchFamily="34" charset="0"/>
                <a:cs typeface="Arial" pitchFamily="34" charset="0"/>
              </a:rPr>
              <a:t>προμήκη</a:t>
            </a:r>
            <a:r>
              <a:rPr lang="el-GR" sz="2400" dirty="0" smtClean="0">
                <a:solidFill>
                  <a:srgbClr val="002060"/>
                </a:solidFill>
                <a:latin typeface="Arial" pitchFamily="34" charset="0"/>
                <a:cs typeface="Arial" pitchFamily="34" charset="0"/>
              </a:rPr>
              <a:t> μυελού.</a:t>
            </a:r>
          </a:p>
          <a:p>
            <a:r>
              <a:rPr lang="el-GR" sz="2400" dirty="0" smtClean="0">
                <a:solidFill>
                  <a:srgbClr val="002060"/>
                </a:solidFill>
                <a:latin typeface="Arial" pitchFamily="34" charset="0"/>
                <a:cs typeface="Arial" pitchFamily="34" charset="0"/>
              </a:rPr>
              <a:t>Εισέρχεται στον </a:t>
            </a:r>
            <a:r>
              <a:rPr lang="el-GR" sz="2400" b="1" dirty="0" smtClean="0">
                <a:solidFill>
                  <a:srgbClr val="002060"/>
                </a:solidFill>
                <a:latin typeface="Arial" pitchFamily="34" charset="0"/>
                <a:cs typeface="Arial" pitchFamily="34" charset="0"/>
              </a:rPr>
              <a:t>έσω ακουστικό πόρο </a:t>
            </a:r>
            <a:r>
              <a:rPr lang="el-GR" sz="2400" dirty="0" smtClean="0">
                <a:solidFill>
                  <a:srgbClr val="002060"/>
                </a:solidFill>
                <a:latin typeface="Arial" pitchFamily="34" charset="0"/>
                <a:cs typeface="Arial" pitchFamily="34" charset="0"/>
              </a:rPr>
              <a:t>(μαζί </a:t>
            </a:r>
            <a:r>
              <a:rPr lang="el-GR" sz="2400" dirty="0" smtClean="0">
                <a:solidFill>
                  <a:srgbClr val="002060"/>
                </a:solidFill>
                <a:latin typeface="Arial" pitchFamily="34" charset="0"/>
                <a:cs typeface="Arial" pitchFamily="34" charset="0"/>
              </a:rPr>
              <a:t>με</a:t>
            </a:r>
            <a:r>
              <a:rPr lang="en-US" sz="2400" dirty="0" smtClean="0">
                <a:solidFill>
                  <a:srgbClr val="002060"/>
                </a:solidFill>
                <a:latin typeface="Arial" pitchFamily="34" charset="0"/>
                <a:cs typeface="Arial" pitchFamily="34" charset="0"/>
              </a:rPr>
              <a:t> </a:t>
            </a:r>
            <a:r>
              <a:rPr lang="el-GR" sz="2400" dirty="0" smtClean="0">
                <a:solidFill>
                  <a:srgbClr val="002060"/>
                </a:solidFill>
                <a:latin typeface="Arial" pitchFamily="34" charset="0"/>
                <a:cs typeface="Arial" pitchFamily="34" charset="0"/>
              </a:rPr>
              <a:t>το </a:t>
            </a:r>
            <a:r>
              <a:rPr lang="en-US" sz="2400" b="1" dirty="0" smtClean="0">
                <a:solidFill>
                  <a:srgbClr val="002060"/>
                </a:solidFill>
                <a:latin typeface="Arial" pitchFamily="34" charset="0"/>
                <a:cs typeface="Arial" pitchFamily="34" charset="0"/>
              </a:rPr>
              <a:t>VII</a:t>
            </a:r>
            <a:r>
              <a:rPr lang="el-GR" sz="2400" b="1" dirty="0" smtClean="0">
                <a:solidFill>
                  <a:srgbClr val="002060"/>
                </a:solidFill>
                <a:latin typeface="Arial" pitchFamily="34" charset="0"/>
                <a:cs typeface="Arial" pitchFamily="34" charset="0"/>
              </a:rPr>
              <a:t>Ι</a:t>
            </a:r>
            <a:r>
              <a:rPr lang="el-GR" sz="2400" dirty="0" smtClean="0">
                <a:solidFill>
                  <a:srgbClr val="002060"/>
                </a:solidFill>
                <a:latin typeface="Arial" pitchFamily="34" charset="0"/>
                <a:cs typeface="Arial" pitchFamily="34" charset="0"/>
              </a:rPr>
              <a:t>)</a:t>
            </a:r>
          </a:p>
          <a:p>
            <a:r>
              <a:rPr lang="el-GR" sz="2400" dirty="0" smtClean="0">
                <a:solidFill>
                  <a:srgbClr val="002060"/>
                </a:solidFill>
                <a:latin typeface="Arial" pitchFamily="34" charset="0"/>
                <a:cs typeface="Arial" pitchFamily="34" charset="0"/>
              </a:rPr>
              <a:t>Διέρχεται από το </a:t>
            </a:r>
            <a:r>
              <a:rPr lang="el-GR" sz="2400" b="1" dirty="0" smtClean="0">
                <a:solidFill>
                  <a:srgbClr val="002060"/>
                </a:solidFill>
                <a:latin typeface="Arial" pitchFamily="34" charset="0"/>
                <a:cs typeface="Arial" pitchFamily="34" charset="0"/>
              </a:rPr>
              <a:t>έσω </a:t>
            </a:r>
            <a:r>
              <a:rPr lang="el-GR" sz="2400" b="1" dirty="0" smtClean="0">
                <a:solidFill>
                  <a:srgbClr val="002060"/>
                </a:solidFill>
                <a:latin typeface="Arial" pitchFamily="34" charset="0"/>
                <a:cs typeface="Arial" pitchFamily="34" charset="0"/>
              </a:rPr>
              <a:t>ους</a:t>
            </a:r>
          </a:p>
          <a:p>
            <a:r>
              <a:rPr lang="el-GR" sz="2400" dirty="0" smtClean="0">
                <a:solidFill>
                  <a:srgbClr val="002060"/>
                </a:solidFill>
                <a:latin typeface="Arial" pitchFamily="34" charset="0"/>
                <a:cs typeface="Arial" pitchFamily="34" charset="0"/>
              </a:rPr>
              <a:t>Εξέρχεται </a:t>
            </a:r>
            <a:r>
              <a:rPr lang="el-GR" sz="2400" dirty="0" smtClean="0">
                <a:solidFill>
                  <a:srgbClr val="002060"/>
                </a:solidFill>
                <a:latin typeface="Arial" pitchFamily="34" charset="0"/>
                <a:cs typeface="Arial" pitchFamily="34" charset="0"/>
              </a:rPr>
              <a:t>από το εγκεφαλικό κρανίο στο πρόσωπο μέσω </a:t>
            </a:r>
            <a:r>
              <a:rPr lang="el-GR" sz="2400" dirty="0" smtClean="0">
                <a:solidFill>
                  <a:srgbClr val="002060"/>
                </a:solidFill>
                <a:latin typeface="Arial" pitchFamily="34" charset="0"/>
                <a:cs typeface="Arial" pitchFamily="34" charset="0"/>
              </a:rPr>
              <a:t>του </a:t>
            </a:r>
            <a:r>
              <a:rPr lang="el-GR" sz="2400" b="1" dirty="0" smtClean="0">
                <a:solidFill>
                  <a:srgbClr val="002060"/>
                </a:solidFill>
                <a:latin typeface="Arial" pitchFamily="34" charset="0"/>
                <a:cs typeface="Arial" pitchFamily="34" charset="0"/>
              </a:rPr>
              <a:t>βελονομαστοειδούς τρήματος</a:t>
            </a:r>
          </a:p>
          <a:p>
            <a:pPr>
              <a:buNone/>
            </a:pPr>
            <a:r>
              <a:rPr lang="en-US" b="1" dirty="0" smtClean="0">
                <a:solidFill>
                  <a:srgbClr val="002060"/>
                </a:solidFill>
                <a:latin typeface="Arial" pitchFamily="34" charset="0"/>
                <a:cs typeface="Arial" pitchFamily="34" charset="0"/>
              </a:rPr>
              <a:t> </a:t>
            </a:r>
            <a:r>
              <a:rPr lang="el-GR" dirty="0" smtClean="0">
                <a:solidFill>
                  <a:srgbClr val="002060"/>
                </a:solidFill>
                <a:latin typeface="Arial" pitchFamily="34" charset="0"/>
                <a:cs typeface="Arial" pitchFamily="34" charset="0"/>
              </a:rPr>
              <a:t> </a:t>
            </a:r>
            <a:endParaRPr lang="el-GR" dirty="0" smtClean="0"/>
          </a:p>
          <a:p>
            <a:endParaRPr lang="el-GR" dirty="0"/>
          </a:p>
        </p:txBody>
      </p:sp>
      <p:sp>
        <p:nvSpPr>
          <p:cNvPr id="4" name="1 - Τίτλος"/>
          <p:cNvSpPr>
            <a:spLocks noGrp="1"/>
          </p:cNvSpPr>
          <p:nvPr>
            <p:ph type="title"/>
          </p:nvPr>
        </p:nvSpPr>
        <p:spPr/>
        <p:txBody>
          <a:bodyPr>
            <a:normAutofit/>
          </a:bodyPr>
          <a:lstStyle/>
          <a:p>
            <a:r>
              <a:rPr lang="el-GR" sz="3600" b="1" dirty="0" smtClean="0">
                <a:solidFill>
                  <a:srgbClr val="002060"/>
                </a:solidFill>
                <a:latin typeface="Arial" pitchFamily="34" charset="0"/>
                <a:cs typeface="Arial" pitchFamily="34" charset="0"/>
              </a:rPr>
              <a:t>Πορεία </a:t>
            </a:r>
            <a:r>
              <a:rPr lang="en-US" sz="3600" b="1" dirty="0" smtClean="0">
                <a:solidFill>
                  <a:srgbClr val="002060"/>
                </a:solidFill>
                <a:latin typeface="Arial" pitchFamily="34" charset="0"/>
                <a:cs typeface="Arial" pitchFamily="34" charset="0"/>
              </a:rPr>
              <a:t>VII </a:t>
            </a:r>
            <a:endParaRPr lang="el-GR"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Autofit/>
          </a:bodyPr>
          <a:lstStyle/>
          <a:p>
            <a:r>
              <a:rPr lang="el-GR" sz="3600" b="1" dirty="0" smtClean="0">
                <a:solidFill>
                  <a:srgbClr val="002060"/>
                </a:solidFill>
                <a:latin typeface="Arial" pitchFamily="34" charset="0"/>
                <a:cs typeface="Arial" pitchFamily="34" charset="0"/>
              </a:rPr>
              <a:t>Σχήμα πορείας ινών </a:t>
            </a:r>
            <a:r>
              <a:rPr lang="en-US" sz="3600" b="1" dirty="0" smtClean="0">
                <a:solidFill>
                  <a:srgbClr val="002060"/>
                </a:solidFill>
                <a:latin typeface="Arial" pitchFamily="34" charset="0"/>
                <a:cs typeface="Arial" pitchFamily="34" charset="0"/>
              </a:rPr>
              <a:t>VII </a:t>
            </a:r>
            <a:r>
              <a:rPr lang="el-GR" sz="3600" b="1" dirty="0" smtClean="0">
                <a:solidFill>
                  <a:srgbClr val="002060"/>
                </a:solidFill>
                <a:latin typeface="Arial" pitchFamily="34" charset="0"/>
                <a:cs typeface="Arial" pitchFamily="34" charset="0"/>
              </a:rPr>
              <a:t>  από τον κινητικό πυρήνα του φλοιού</a:t>
            </a:r>
            <a:endParaRPr lang="el-GR" sz="3600" dirty="0"/>
          </a:p>
        </p:txBody>
      </p:sp>
      <p:pic>
        <p:nvPicPr>
          <p:cNvPr id="4" name="Picture 4" descr="athina25"/>
          <p:cNvPicPr>
            <a:picLocks noGrp="1" noChangeAspect="1" noChangeArrowheads="1"/>
          </p:cNvPicPr>
          <p:nvPr>
            <p:ph idx="1"/>
          </p:nvPr>
        </p:nvPicPr>
        <p:blipFill>
          <a:blip r:embed="rId2" cstate="print"/>
          <a:srcRect r="9849" b="59593"/>
          <a:stretch>
            <a:fillRect/>
          </a:stretch>
        </p:blipFill>
        <p:spPr bwMode="auto">
          <a:xfrm>
            <a:off x="827584" y="1412776"/>
            <a:ext cx="7709721" cy="4152723"/>
          </a:xfrm>
          <a:prstGeom prst="rect">
            <a:avLst/>
          </a:prstGeom>
          <a:noFill/>
          <a:ln w="28575">
            <a:solidFill>
              <a:srgbClr val="002060"/>
            </a:solidFill>
            <a:miter lim="800000"/>
            <a:headEnd/>
            <a:tailEnd/>
          </a:ln>
        </p:spPr>
      </p:pic>
      <p:sp>
        <p:nvSpPr>
          <p:cNvPr id="5" name="1 - Τίτλος"/>
          <p:cNvSpPr txBox="1">
            <a:spLocks/>
          </p:cNvSpPr>
          <p:nvPr/>
        </p:nvSpPr>
        <p:spPr>
          <a:xfrm>
            <a:off x="539552" y="5715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Χαρακτηριστικός είναι ο διχασμός πορείας ινών </a:t>
            </a:r>
            <a:r>
              <a:rPr kumimoji="0" lang="en-US" sz="28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VII </a:t>
            </a:r>
            <a:r>
              <a:rPr kumimoji="0" lang="el-GR" sz="28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  από τον κινητικό πυρήνα του φλοιού</a:t>
            </a:r>
            <a:endParaRPr kumimoji="0" lang="el-GR"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rmAutofit/>
          </a:bodyPr>
          <a:lstStyle/>
          <a:p>
            <a:r>
              <a:rPr lang="el-GR" sz="2400" b="1" dirty="0" smtClean="0">
                <a:solidFill>
                  <a:srgbClr val="002060"/>
                </a:solidFill>
                <a:latin typeface="Arial" pitchFamily="34" charset="0"/>
                <a:cs typeface="Arial" pitchFamily="34" charset="0"/>
              </a:rPr>
              <a:t>Πυρήνες </a:t>
            </a:r>
            <a:r>
              <a:rPr lang="en-US" sz="2400" b="1" dirty="0" smtClean="0">
                <a:solidFill>
                  <a:srgbClr val="002060"/>
                </a:solidFill>
                <a:latin typeface="Arial" pitchFamily="34" charset="0"/>
                <a:cs typeface="Arial" pitchFamily="34" charset="0"/>
              </a:rPr>
              <a:t>VII</a:t>
            </a:r>
            <a:r>
              <a:rPr lang="el-GR" sz="2400" b="1" dirty="0" smtClean="0">
                <a:solidFill>
                  <a:srgbClr val="002060"/>
                </a:solidFill>
                <a:latin typeface="Arial" pitchFamily="34" charset="0"/>
                <a:cs typeface="Arial" pitchFamily="34" charset="0"/>
              </a:rPr>
              <a:t>, </a:t>
            </a:r>
            <a:r>
              <a:rPr lang="el-GR" sz="2400" b="1" dirty="0" smtClean="0">
                <a:solidFill>
                  <a:srgbClr val="FF0000"/>
                </a:solidFill>
                <a:latin typeface="Arial" pitchFamily="34" charset="0"/>
                <a:cs typeface="Arial" pitchFamily="34" charset="0"/>
              </a:rPr>
              <a:t>με κόκκινο ο κινητικός της γέφυρας</a:t>
            </a:r>
            <a:r>
              <a:rPr lang="el-GR" sz="2400" b="1" dirty="0" smtClean="0">
                <a:solidFill>
                  <a:srgbClr val="002060"/>
                </a:solidFill>
                <a:latin typeface="Arial" pitchFamily="34" charset="0"/>
                <a:cs typeface="Arial" pitchFamily="34" charset="0"/>
              </a:rPr>
              <a:t>, </a:t>
            </a:r>
            <a:r>
              <a:rPr lang="el-GR" sz="2400" b="1" dirty="0" smtClean="0">
                <a:solidFill>
                  <a:schemeClr val="tx2">
                    <a:lumMod val="60000"/>
                    <a:lumOff val="40000"/>
                  </a:schemeClr>
                </a:solidFill>
                <a:latin typeface="Arial" pitchFamily="34" charset="0"/>
                <a:cs typeface="Arial" pitchFamily="34" charset="0"/>
              </a:rPr>
              <a:t>με θαλασσί ο άνω σιαλικός</a:t>
            </a:r>
            <a:r>
              <a:rPr lang="el-GR" sz="2400" b="1" dirty="0" smtClean="0">
                <a:solidFill>
                  <a:srgbClr val="002060"/>
                </a:solidFill>
                <a:latin typeface="Arial" pitchFamily="34" charset="0"/>
                <a:cs typeface="Arial" pitchFamily="34" charset="0"/>
              </a:rPr>
              <a:t>, </a:t>
            </a:r>
            <a:r>
              <a:rPr lang="el-GR" sz="2400" b="1" dirty="0" smtClean="0">
                <a:solidFill>
                  <a:srgbClr val="00B050"/>
                </a:solidFill>
                <a:latin typeface="Arial" pitchFamily="34" charset="0"/>
                <a:cs typeface="Arial" pitchFamily="34" charset="0"/>
              </a:rPr>
              <a:t>με πράσινο ο της μονήρους δεσμίδας  </a:t>
            </a:r>
            <a:r>
              <a:rPr lang="en-US" sz="2400" b="1" dirty="0" smtClean="0">
                <a:solidFill>
                  <a:srgbClr val="00B050"/>
                </a:solidFill>
                <a:latin typeface="Arial" pitchFamily="34" charset="0"/>
                <a:cs typeface="Arial" pitchFamily="34" charset="0"/>
              </a:rPr>
              <a:t> </a:t>
            </a:r>
            <a:endParaRPr lang="el-GR" sz="2400" dirty="0">
              <a:solidFill>
                <a:srgbClr val="00B050"/>
              </a:solidFill>
            </a:endParaRPr>
          </a:p>
        </p:txBody>
      </p:sp>
      <p:pic>
        <p:nvPicPr>
          <p:cNvPr id="4" name="Picture 4" descr="athina26"/>
          <p:cNvPicPr>
            <a:picLocks noGrp="1" noChangeAspect="1" noChangeArrowheads="1"/>
          </p:cNvPicPr>
          <p:nvPr>
            <p:ph idx="1"/>
          </p:nvPr>
        </p:nvPicPr>
        <p:blipFill>
          <a:blip r:embed="rId2" cstate="print">
            <a:lum contrast="30000"/>
          </a:blip>
          <a:srcRect r="9492"/>
          <a:stretch>
            <a:fillRect/>
          </a:stretch>
        </p:blipFill>
        <p:spPr bwMode="auto">
          <a:xfrm>
            <a:off x="81477" y="1385392"/>
            <a:ext cx="9062523" cy="5472608"/>
          </a:xfrm>
          <a:prstGeom prst="rect">
            <a:avLst/>
          </a:prstGeom>
          <a:noFill/>
          <a:ln w="28575">
            <a:solidFill>
              <a:schemeClr val="tx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rmAutofit/>
          </a:bodyPr>
          <a:lstStyle/>
          <a:p>
            <a:r>
              <a:rPr lang="el-GR" sz="3600" b="1" dirty="0" smtClean="0">
                <a:solidFill>
                  <a:srgbClr val="002060"/>
                </a:solidFill>
                <a:latin typeface="Arial" pitchFamily="34" charset="0"/>
                <a:cs typeface="Arial" pitchFamily="34" charset="0"/>
              </a:rPr>
              <a:t>Ρίζες </a:t>
            </a:r>
            <a:r>
              <a:rPr lang="en-US" sz="3600" b="1" dirty="0" smtClean="0">
                <a:solidFill>
                  <a:srgbClr val="002060"/>
                </a:solidFill>
                <a:latin typeface="Arial" pitchFamily="34" charset="0"/>
                <a:cs typeface="Arial" pitchFamily="34" charset="0"/>
              </a:rPr>
              <a:t>VII </a:t>
            </a:r>
            <a:endParaRPr lang="el-GR" sz="3600" dirty="0"/>
          </a:p>
        </p:txBody>
      </p:sp>
      <p:sp>
        <p:nvSpPr>
          <p:cNvPr id="3" name="2 - Θέση περιεχομένου"/>
          <p:cNvSpPr>
            <a:spLocks noGrp="1"/>
          </p:cNvSpPr>
          <p:nvPr>
            <p:ph idx="1"/>
          </p:nvPr>
        </p:nvSpPr>
        <p:spPr>
          <a:xfrm>
            <a:off x="0" y="1196752"/>
            <a:ext cx="9144000" cy="5661248"/>
          </a:xfrm>
        </p:spPr>
        <p:txBody>
          <a:bodyPr>
            <a:noAutofit/>
          </a:bodyPr>
          <a:lstStyle/>
          <a:p>
            <a:pPr algn="just"/>
            <a:r>
              <a:rPr lang="el-GR" sz="2400" b="1" dirty="0" smtClean="0">
                <a:solidFill>
                  <a:srgbClr val="002060"/>
                </a:solidFill>
                <a:latin typeface="Arial" pitchFamily="34" charset="0"/>
                <a:cs typeface="Arial" pitchFamily="34" charset="0"/>
              </a:rPr>
              <a:t>Η κινητική ρίζα:</a:t>
            </a:r>
            <a:r>
              <a:rPr lang="el-GR" sz="2400" dirty="0" smtClean="0">
                <a:solidFill>
                  <a:srgbClr val="002060"/>
                </a:solidFill>
                <a:latin typeface="Arial" pitchFamily="34" charset="0"/>
                <a:cs typeface="Arial" pitchFamily="34" charset="0"/>
              </a:rPr>
              <a:t> </a:t>
            </a:r>
          </a:p>
          <a:p>
            <a:pPr algn="just">
              <a:buNone/>
            </a:pPr>
            <a:r>
              <a:rPr lang="el-GR" sz="2400" dirty="0" smtClean="0">
                <a:solidFill>
                  <a:srgbClr val="002060"/>
                </a:solidFill>
                <a:latin typeface="Arial" pitchFamily="34" charset="0"/>
                <a:cs typeface="Arial" pitchFamily="34" charset="0"/>
              </a:rPr>
              <a:t>    Εκφύεται από τον κινητικό πυρήνα του νεύρου. Μέσα στη ρίζα αυτή πορεύονται και προγαγγλιακές παρασυμπαθητικές ίνες που εκφύονται από τον </a:t>
            </a:r>
            <a:r>
              <a:rPr lang="el-GR" sz="2400" dirty="0" err="1" smtClean="0">
                <a:solidFill>
                  <a:srgbClr val="002060"/>
                </a:solidFill>
                <a:latin typeface="Arial" pitchFamily="34" charset="0"/>
                <a:cs typeface="Arial" pitchFamily="34" charset="0"/>
              </a:rPr>
              <a:t>δακρυορινικό</a:t>
            </a:r>
            <a:r>
              <a:rPr lang="el-GR" sz="2400" dirty="0" smtClean="0">
                <a:solidFill>
                  <a:srgbClr val="002060"/>
                </a:solidFill>
                <a:latin typeface="Arial" pitchFamily="34" charset="0"/>
                <a:cs typeface="Arial" pitchFamily="34" charset="0"/>
              </a:rPr>
              <a:t> πυρήνα. Οι ίνες της κινητικής ρίζας πορευόμενες μέσα στη γέφυρα προς τα επάνω, περικάμπτουν τον πυρήνα του </a:t>
            </a:r>
            <a:r>
              <a:rPr lang="el-GR" sz="2400" dirty="0" err="1" smtClean="0">
                <a:solidFill>
                  <a:srgbClr val="002060"/>
                </a:solidFill>
                <a:latin typeface="Arial" pitchFamily="34" charset="0"/>
                <a:cs typeface="Arial" pitchFamily="34" charset="0"/>
              </a:rPr>
              <a:t>απαγωγού</a:t>
            </a:r>
            <a:r>
              <a:rPr lang="el-GR" sz="2400" dirty="0" smtClean="0">
                <a:solidFill>
                  <a:srgbClr val="002060"/>
                </a:solidFill>
                <a:latin typeface="Arial" pitchFamily="34" charset="0"/>
                <a:cs typeface="Arial" pitchFamily="34" charset="0"/>
              </a:rPr>
              <a:t> νεύρου (έσω γόνυ) και στη συνέχεια αναδύονται από το </a:t>
            </a:r>
            <a:r>
              <a:rPr lang="el-GR" sz="2400" dirty="0" err="1" smtClean="0">
                <a:solidFill>
                  <a:srgbClr val="002060"/>
                </a:solidFill>
                <a:latin typeface="Arial" pitchFamily="34" charset="0"/>
                <a:cs typeface="Arial" pitchFamily="34" charset="0"/>
              </a:rPr>
              <a:t>υπερελαϊκό</a:t>
            </a:r>
            <a:r>
              <a:rPr lang="el-GR" sz="2400" dirty="0" smtClean="0">
                <a:solidFill>
                  <a:srgbClr val="002060"/>
                </a:solidFill>
                <a:latin typeface="Arial" pitchFamily="34" charset="0"/>
                <a:cs typeface="Arial" pitchFamily="34" charset="0"/>
              </a:rPr>
              <a:t> βοθρίο.</a:t>
            </a:r>
            <a:endParaRPr lang="en-US" sz="2400" dirty="0" smtClean="0">
              <a:solidFill>
                <a:srgbClr val="002060"/>
              </a:solidFill>
              <a:latin typeface="Arial" pitchFamily="34" charset="0"/>
              <a:cs typeface="Arial" pitchFamily="34" charset="0"/>
            </a:endParaRPr>
          </a:p>
          <a:p>
            <a:pPr algn="just"/>
            <a:r>
              <a:rPr lang="el-GR" sz="2400" b="1" dirty="0" smtClean="0">
                <a:solidFill>
                  <a:srgbClr val="002060"/>
                </a:solidFill>
                <a:latin typeface="Arial" pitchFamily="34" charset="0"/>
                <a:cs typeface="Arial" pitchFamily="34" charset="0"/>
              </a:rPr>
              <a:t>Η αισθητική ρίζα (ή διάμεσο νεύρο του Wrisberg):</a:t>
            </a:r>
            <a:r>
              <a:rPr lang="el-GR" sz="2400" dirty="0" smtClean="0">
                <a:solidFill>
                  <a:srgbClr val="002060"/>
                </a:solidFill>
                <a:latin typeface="Arial" pitchFamily="34" charset="0"/>
                <a:cs typeface="Arial" pitchFamily="34" charset="0"/>
              </a:rPr>
              <a:t> </a:t>
            </a:r>
          </a:p>
          <a:p>
            <a:pPr algn="just">
              <a:buNone/>
            </a:pPr>
            <a:r>
              <a:rPr lang="el-GR" sz="2400" dirty="0" smtClean="0">
                <a:solidFill>
                  <a:srgbClr val="002060"/>
                </a:solidFill>
                <a:latin typeface="Arial" pitchFamily="34" charset="0"/>
                <a:cs typeface="Arial" pitchFamily="34" charset="0"/>
              </a:rPr>
              <a:t>    Οι ίνες της είναι οι κεντρικές αποφυάδες των </a:t>
            </a:r>
            <a:r>
              <a:rPr lang="el-GR" sz="2400" dirty="0" err="1" smtClean="0">
                <a:solidFill>
                  <a:srgbClr val="002060"/>
                </a:solidFill>
                <a:latin typeface="Arial" pitchFamily="34" charset="0"/>
                <a:cs typeface="Arial" pitchFamily="34" charset="0"/>
              </a:rPr>
              <a:t>ψευδομονόπολων</a:t>
            </a:r>
            <a:r>
              <a:rPr lang="el-GR" sz="2400" dirty="0" smtClean="0">
                <a:solidFill>
                  <a:srgbClr val="002060"/>
                </a:solidFill>
                <a:latin typeface="Arial" pitchFamily="34" charset="0"/>
                <a:cs typeface="Arial" pitchFamily="34" charset="0"/>
              </a:rPr>
              <a:t> κυττάρων του </a:t>
            </a:r>
            <a:r>
              <a:rPr lang="el-GR" sz="2400" dirty="0" err="1" smtClean="0">
                <a:solidFill>
                  <a:srgbClr val="002060"/>
                </a:solidFill>
                <a:latin typeface="Arial" pitchFamily="34" charset="0"/>
                <a:cs typeface="Arial" pitchFamily="34" charset="0"/>
              </a:rPr>
              <a:t>γονάτιου</a:t>
            </a:r>
            <a:r>
              <a:rPr lang="el-GR" sz="2400" dirty="0" smtClean="0">
                <a:solidFill>
                  <a:srgbClr val="002060"/>
                </a:solidFill>
                <a:latin typeface="Arial" pitchFamily="34" charset="0"/>
                <a:cs typeface="Arial" pitchFamily="34" charset="0"/>
              </a:rPr>
              <a:t> γαγγλίου, που απολήγουν στον πυρήνα της μονήρους δεσμίδας. Μέσα στο διάμεσο νεύρο πορεύονται  και προγαγγλιακές παρασυμπαθητικές ίνες, που εκφύονται από τον άνω σιαλικό πυρήνα και πορεύονται προς τον δακρυϊκό αδένα</a:t>
            </a:r>
          </a:p>
          <a:p>
            <a:pPr algn="just">
              <a:buNone/>
            </a:pPr>
            <a:r>
              <a:rPr lang="el-GR" sz="2400" dirty="0" smtClean="0">
                <a:solidFill>
                  <a:srgbClr val="002060"/>
                </a:solidFill>
                <a:latin typeface="Arial" pitchFamily="34" charset="0"/>
                <a:cs typeface="Arial" pitchFamily="34" charset="0"/>
              </a:rPr>
              <a:t>   </a:t>
            </a:r>
            <a:r>
              <a:rPr lang="el-GR" sz="2400" dirty="0" smtClean="0">
                <a:latin typeface="Arial" pitchFamily="34" charset="0"/>
                <a:cs typeface="Arial" pitchFamily="34" charset="0"/>
              </a:rPr>
              <a:t/>
            </a:r>
            <a:br>
              <a:rPr lang="el-GR" sz="2400" dirty="0" smtClean="0">
                <a:latin typeface="Arial" pitchFamily="34" charset="0"/>
                <a:cs typeface="Arial" pitchFamily="34" charset="0"/>
              </a:rPr>
            </a:br>
            <a:endParaRPr lang="el-GR" sz="24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marL="457200" indent="-457200">
              <a:buFont typeface="+mj-lt"/>
              <a:buAutoNum type="arabicPeriod"/>
            </a:pPr>
            <a:r>
              <a:rPr lang="el-GR" sz="3600" dirty="0" smtClean="0">
                <a:solidFill>
                  <a:srgbClr val="002060"/>
                </a:solidFill>
                <a:latin typeface="Arial" pitchFamily="34" charset="0"/>
                <a:cs typeface="Arial" pitchFamily="34" charset="0"/>
              </a:rPr>
              <a:t>Ενδοκρανιακή </a:t>
            </a:r>
          </a:p>
          <a:p>
            <a:pPr marL="457200" indent="-457200">
              <a:buFont typeface="+mj-lt"/>
              <a:buAutoNum type="arabicPeriod"/>
            </a:pPr>
            <a:r>
              <a:rPr lang="el-GR" sz="3600" dirty="0" smtClean="0">
                <a:solidFill>
                  <a:srgbClr val="002060"/>
                </a:solidFill>
                <a:latin typeface="Arial" pitchFamily="34" charset="0"/>
                <a:cs typeface="Arial" pitchFamily="34" charset="0"/>
              </a:rPr>
              <a:t>Ακουστικού πόρου</a:t>
            </a:r>
          </a:p>
          <a:p>
            <a:pPr marL="457200" indent="-457200">
              <a:buFont typeface="+mj-lt"/>
              <a:buAutoNum type="arabicPeriod"/>
            </a:pPr>
            <a:r>
              <a:rPr lang="el-GR" sz="3600" dirty="0" smtClean="0">
                <a:solidFill>
                  <a:srgbClr val="002060"/>
                </a:solidFill>
                <a:latin typeface="Arial" pitchFamily="34" charset="0"/>
                <a:cs typeface="Arial" pitchFamily="34" charset="0"/>
              </a:rPr>
              <a:t>Λαβυρίνθου</a:t>
            </a:r>
          </a:p>
          <a:p>
            <a:pPr marL="457200" indent="-457200">
              <a:buFont typeface="+mj-lt"/>
              <a:buAutoNum type="arabicPeriod"/>
            </a:pPr>
            <a:r>
              <a:rPr lang="el-GR" sz="3600" dirty="0" smtClean="0">
                <a:solidFill>
                  <a:srgbClr val="002060"/>
                </a:solidFill>
                <a:latin typeface="Arial" pitchFamily="34" charset="0"/>
                <a:cs typeface="Arial" pitchFamily="34" charset="0"/>
              </a:rPr>
              <a:t>Τυμπανική</a:t>
            </a:r>
          </a:p>
          <a:p>
            <a:pPr marL="457200" indent="-457200">
              <a:buFont typeface="+mj-lt"/>
              <a:buAutoNum type="arabicPeriod"/>
            </a:pPr>
            <a:r>
              <a:rPr lang="el-GR" sz="3600" dirty="0" smtClean="0">
                <a:solidFill>
                  <a:srgbClr val="002060"/>
                </a:solidFill>
                <a:latin typeface="Arial" pitchFamily="34" charset="0"/>
                <a:cs typeface="Arial" pitchFamily="34" charset="0"/>
              </a:rPr>
              <a:t>Μαστοειδούς</a:t>
            </a:r>
          </a:p>
          <a:p>
            <a:pPr marL="457200" indent="-457200">
              <a:buFont typeface="+mj-lt"/>
              <a:buAutoNum type="arabicPeriod"/>
            </a:pPr>
            <a:r>
              <a:rPr lang="el-GR" sz="3600" dirty="0" smtClean="0">
                <a:solidFill>
                  <a:srgbClr val="002060"/>
                </a:solidFill>
                <a:latin typeface="Arial" pitchFamily="34" charset="0"/>
                <a:cs typeface="Arial" pitchFamily="34" charset="0"/>
              </a:rPr>
              <a:t>Σπλαγχνική</a:t>
            </a:r>
            <a:endParaRPr lang="el-GR" sz="3600" dirty="0"/>
          </a:p>
        </p:txBody>
      </p:sp>
      <p:sp>
        <p:nvSpPr>
          <p:cNvPr id="4" name="1 - Τίτλος"/>
          <p:cNvSpPr>
            <a:spLocks noGrp="1"/>
          </p:cNvSpPr>
          <p:nvPr>
            <p:ph type="title"/>
          </p:nvPr>
        </p:nvSpPr>
        <p:spPr/>
        <p:txBody>
          <a:bodyPr/>
          <a:lstStyle/>
          <a:p>
            <a:r>
              <a:rPr lang="el-GR" b="1" dirty="0" smtClean="0">
                <a:solidFill>
                  <a:srgbClr val="002060"/>
                </a:solidFill>
                <a:latin typeface="Arial" pitchFamily="34" charset="0"/>
                <a:cs typeface="Arial" pitchFamily="34" charset="0"/>
              </a:rPr>
              <a:t> </a:t>
            </a:r>
            <a:r>
              <a:rPr lang="el-GR" sz="3600" b="1" dirty="0" smtClean="0">
                <a:solidFill>
                  <a:srgbClr val="002060"/>
                </a:solidFill>
                <a:latin typeface="Arial" pitchFamily="34" charset="0"/>
                <a:cs typeface="Arial" pitchFamily="34" charset="0"/>
              </a:rPr>
              <a:t>Έξη (6) μοίρες </a:t>
            </a:r>
            <a:r>
              <a:rPr lang="en-US" sz="3600" b="1" dirty="0" smtClean="0">
                <a:solidFill>
                  <a:srgbClr val="002060"/>
                </a:solidFill>
                <a:latin typeface="Arial" pitchFamily="34" charset="0"/>
                <a:cs typeface="Arial" pitchFamily="34" charset="0"/>
              </a:rPr>
              <a:t>VII </a:t>
            </a:r>
            <a:endParaRPr lang="el-GR" sz="36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TotalTime>
  <Words>825</Words>
  <Application>Microsoft Office PowerPoint</Application>
  <PresentationFormat>Προβολή στην οθόνη (4:3)</PresentationFormat>
  <Paragraphs>158</Paragraphs>
  <Slides>45</Slides>
  <Notes>26</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Θέμα του Office</vt:lpstr>
      <vt:lpstr>Διαφάνεια 1</vt:lpstr>
      <vt:lpstr>Προσωπικό νεύρο  VII Εγκεφαλική Συζυγία</vt:lpstr>
      <vt:lpstr>Λειτουργίες VII </vt:lpstr>
      <vt:lpstr>4 (τέσσερις)  Πυρήνες VII </vt:lpstr>
      <vt:lpstr>Πορεία VII </vt:lpstr>
      <vt:lpstr>Σχήμα πορείας ινών VII   από τον κινητικό πυρήνα του φλοιού</vt:lpstr>
      <vt:lpstr>Πυρήνες VII, με κόκκινο ο κινητικός της γέφυρας, με θαλασσί ο άνω σιαλικός, με πράσινο ο της μονήρους δεσμίδας   </vt:lpstr>
      <vt:lpstr>Ρίζες VII </vt:lpstr>
      <vt:lpstr> Έξη (6) μοίρες VII </vt:lpstr>
      <vt:lpstr>Έξοδος VII </vt:lpstr>
      <vt:lpstr>Κινητικοί κλάδοι VII </vt:lpstr>
      <vt:lpstr>5 κινητικοί κλάδοι VII </vt:lpstr>
      <vt:lpstr>Κατανομή κινητικών κλάδων VII  </vt:lpstr>
      <vt:lpstr>Κινητική μοίρα VII </vt:lpstr>
      <vt:lpstr>Χειρουργική παρασκευή κινητικής μοίρας VII Διακρίνεται σαφώς ο κροταφικός κ ο τραχηλικός κλάδος </vt:lpstr>
      <vt:lpstr>Πορεία αισθητηριακών ινών VII  για την γεύση  (Διάμεσο νεύρο του Wrisberg – Χορδή του τυμπάνου)</vt:lpstr>
      <vt:lpstr>Παρασυμπαθητική νεύρωση των σιελογόνων  (-παρωτίδας) και δακρυϊκών αδένων</vt:lpstr>
      <vt:lpstr>Σχεδιάγραμμα με Σύνοψη πορείας VII</vt:lpstr>
      <vt:lpstr>Εξέταση κινητικής μοίρας VII</vt:lpstr>
      <vt:lpstr>Ενέργεια κινητικών κλάδων VII</vt:lpstr>
      <vt:lpstr>Πάρεση βυκανητικού και κάτω γναθικού κλάδου (VII) μετά από χειρουργική παρωτίδας  (πτώση άνω χείλους, ευθυασμός κάτω χείλους)</vt:lpstr>
      <vt:lpstr>Γυναίκα 60 ετών </vt:lpstr>
      <vt:lpstr>Πάρεση άνω βλεφαρικού κλάδου προσωπικού νεύρου αρ.,  το άνω βλέφαρο συσπάται λιγότερο από το υγιές.  Ο βυκανητικός και ο κάτω γναθικός κλάδος λειτουργούν κανονικά </vt:lpstr>
      <vt:lpstr>Πορεία του κινητικής μοίρας προσωπικού νεύρου</vt:lpstr>
      <vt:lpstr>Πάρεση προσωπικού νεύρου  ΚΕΝΤΡΙΚΟΥ ΤΥΠΟΥ                                            ΠΕΡΙΦΕΡΙΚΟΥ ΤΥΠΟΥ</vt:lpstr>
      <vt:lpstr>Στατικοακουστικό νεύρο VIII Εγκεφαλική συζυγία</vt:lpstr>
      <vt:lpstr> VIII Εγκεφαλική συζυγία</vt:lpstr>
      <vt:lpstr>Πυρήνες του κοχλιακού νεύρου</vt:lpstr>
      <vt:lpstr>Γλωσσοφαρυγγικό νεύρο  Εγκεφαλική Συζυγία ΙΧ</vt:lpstr>
      <vt:lpstr>Πυρήνες του γλωσσοφαρυγγικού νεύρου</vt:lpstr>
      <vt:lpstr>Πορεία του γλωσσοφαρυγγικού νεύρου</vt:lpstr>
      <vt:lpstr>Πνευμονογαστρικό νεύρο  Εγκεφαλική συζυγία Χ</vt:lpstr>
      <vt:lpstr> Χ Εγκεφαλική συζυγία</vt:lpstr>
      <vt:lpstr>Διαφάνεια 34</vt:lpstr>
      <vt:lpstr>Εξέταση ενδοστοματική του Πνευμονογαστρικού.  Παράλυση Αρ. (Χ) προκαλεί σύστοιχη πτώση της μαλακής υπερώας και εκτροπή της σταφυλής προς την υγιή πλευρά. </vt:lpstr>
      <vt:lpstr>Παραπληρωματικό νεύρο XΙ εγκεφαλική συζυγία</vt:lpstr>
      <vt:lpstr>Προμηκική μοίρα XI</vt:lpstr>
      <vt:lpstr>Νωτιαία μοίρα XI</vt:lpstr>
      <vt:lpstr>Εξέταση παραπληρωματικού νεύρου</vt:lpstr>
      <vt:lpstr>Υπογλώσσιο νεύρο  Εγκεφαλική συζυγία XII</vt:lpstr>
      <vt:lpstr>Πορεία του υπογλώσσιου νεύρου</vt:lpstr>
      <vt:lpstr>Εξέταση ΧΙΙ: Σε εντολή για κίνηση της γλ. προς τα έξω αυτή θα στραφεί προς την πάσχουσα πλευρά, λόγω λειτουργίας της υγιούς. Στην εικόνα εμφανίζεται βλάβη του Αρ. υπογλώσσιου νεύρου. Επίσης διακρίνονται περιοχές ατροφίας βλεννογόνου στην πάσχουσα πλευρά  </vt:lpstr>
      <vt:lpstr>       Πάρεση υπογλώσσιου νεύρου  Κεντρικού τύπου                          Περιφερικού τύπου</vt:lpstr>
      <vt:lpstr>Εγκεφαλική συζυγία 0 (ΧΙΙΙ, Ν, Zero, NT)</vt:lpstr>
      <vt:lpstr>Διαφάνεια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Προσωπικό νεύρο  VII εγκεφαλική συζυγία</dc:title>
  <dc:creator>I. Iatrou</dc:creator>
  <cp:lastModifiedBy>I. Iatrou</cp:lastModifiedBy>
  <cp:revision>47</cp:revision>
  <dcterms:created xsi:type="dcterms:W3CDTF">2015-02-23T10:10:21Z</dcterms:created>
  <dcterms:modified xsi:type="dcterms:W3CDTF">2020-05-14T06:27:04Z</dcterms:modified>
</cp:coreProperties>
</file>